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742" r:id="rId2"/>
    <p:sldId id="995" r:id="rId3"/>
    <p:sldId id="1022" r:id="rId4"/>
    <p:sldId id="1026" r:id="rId5"/>
    <p:sldId id="1025" r:id="rId6"/>
    <p:sldId id="1027" r:id="rId7"/>
    <p:sldId id="1018" r:id="rId8"/>
    <p:sldId id="1009" r:id="rId9"/>
    <p:sldId id="1029" r:id="rId10"/>
    <p:sldId id="1030" r:id="rId11"/>
    <p:sldId id="1032" r:id="rId12"/>
    <p:sldId id="1033" r:id="rId13"/>
    <p:sldId id="1006" r:id="rId14"/>
    <p:sldId id="1019" r:id="rId15"/>
    <p:sldId id="1031" r:id="rId16"/>
    <p:sldId id="1021" r:id="rId17"/>
    <p:sldId id="1034" r:id="rId18"/>
    <p:sldId id="945" r:id="rId19"/>
  </p:sldIdLst>
  <p:sldSz cx="12192000" cy="6858000"/>
  <p:notesSz cx="7104063" cy="10234613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00"/>
    <a:srgbClr val="0000FF"/>
    <a:srgbClr val="003399"/>
    <a:srgbClr val="FFFFFF"/>
    <a:srgbClr val="E6E6E6"/>
    <a:srgbClr val="0070C0"/>
    <a:srgbClr val="4D8357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2033" autoAdjust="0"/>
  </p:normalViewPr>
  <p:slideViewPr>
    <p:cSldViewPr>
      <p:cViewPr varScale="1">
        <p:scale>
          <a:sx n="62" d="100"/>
          <a:sy n="62" d="100"/>
        </p:scale>
        <p:origin x="402" y="3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2026/1/28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9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069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211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21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6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99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59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420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87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7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953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43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3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04F-8AD4-479F-AEA8-8482ADD4E909}" type="datetime1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5169-62AA-4FF9-9A8A-C7359445FABC}" type="datetime1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25EB-4841-4E9D-8A09-A9E0164D403E}" type="datetime1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F4B0-6814-47B5-B80E-B3FD3D029F65}" type="datetime1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0F47-47A5-4280-96FB-C46B9C8A3E02}" type="datetime1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EDA7-7C90-4D61-AB9A-8B453C17719B}" type="datetime1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9960" y="4581128"/>
            <a:ext cx="12112080" cy="165618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沙   鹏 （代表射频超导与低温组）</a:t>
            </a:r>
            <a:endParaRPr lang="en-US" altLang="zh-CN" dirty="0">
              <a:solidFill>
                <a:srgbClr val="003399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20260128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</a:rPr>
              <a:pPr/>
              <a:t>1</a:t>
            </a:fld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-39960" y="162647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C00000"/>
                </a:solidFill>
              </a:rPr>
              <a:t>CEPC 650MHz full size cryostat EDR status and plan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主耦合器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10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BC30DFF7-09B7-41D3-AB03-30B484899926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449272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400" dirty="0"/>
              <a:t>2025</a:t>
            </a:r>
            <a:r>
              <a:rPr lang="zh-CN" altLang="en-US" sz="2400" dirty="0"/>
              <a:t>年</a:t>
            </a:r>
            <a:r>
              <a:rPr lang="en-US" altLang="zh-CN" sz="2400" dirty="0"/>
              <a:t>4</a:t>
            </a:r>
            <a:r>
              <a:rPr lang="zh-CN" altLang="en-US" sz="2400" dirty="0"/>
              <a:t>月</a:t>
            </a:r>
            <a:r>
              <a:rPr lang="en-US" altLang="zh-CN" sz="2400" dirty="0"/>
              <a:t>-</a:t>
            </a:r>
            <a:r>
              <a:rPr lang="zh-CN" altLang="en-US" sz="2400" dirty="0"/>
              <a:t>至今，</a:t>
            </a:r>
            <a:r>
              <a:rPr lang="en-US" altLang="zh-CN" sz="2400" dirty="0"/>
              <a:t>2</a:t>
            </a:r>
            <a:r>
              <a:rPr lang="zh-CN" altLang="en-US" sz="2400" dirty="0"/>
              <a:t>套耦合器基本都已经加工和焊接，现在剩余的工序是电镀（包括外导体镀铜、窗片镀</a:t>
            </a:r>
            <a:r>
              <a:rPr lang="en-US" altLang="zh-CN" sz="2400" dirty="0" err="1"/>
              <a:t>TiN</a:t>
            </a:r>
            <a:r>
              <a:rPr lang="zh-CN" altLang="en-US" sz="2400" dirty="0"/>
              <a:t>），预计本月内能加工完</a:t>
            </a:r>
            <a:r>
              <a:rPr lang="en-US" altLang="zh-CN" sz="2400" dirty="0"/>
              <a:t>2</a:t>
            </a:r>
            <a:r>
              <a:rPr lang="zh-CN" altLang="en-US" sz="2400" dirty="0"/>
              <a:t>套。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4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8EBCC8A-AE23-4391-8F68-48E24DDD3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582" y="3576164"/>
            <a:ext cx="2905503" cy="21791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81D6084-4D0D-49C7-AFD7-095C15BDF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45" y="3220510"/>
            <a:ext cx="3853912" cy="289043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916EE6C-CB0E-435F-85C9-75485EA5F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212976"/>
            <a:ext cx="3853912" cy="2889304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4259796" y="6227015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窗体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1025229" y="6216717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门钮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8382996" y="615629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外导体</a:t>
            </a:r>
          </a:p>
        </p:txBody>
      </p:sp>
    </p:spTree>
    <p:extLst>
      <p:ext uri="{BB962C8B-B14F-4D97-AF65-F5344CB8AC3E}">
        <p14:creationId xmlns:p14="http://schemas.microsoft.com/office/powerpoint/2010/main" val="171116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6214E98-F1F8-441A-BF21-4095AC47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BA73FAA-0395-456F-9B8B-65B91D76957D}"/>
              </a:ext>
            </a:extLst>
          </p:cNvPr>
          <p:cNvSpPr txBox="1">
            <a:spLocks/>
          </p:cNvSpPr>
          <p:nvPr/>
        </p:nvSpPr>
        <p:spPr>
          <a:xfrm>
            <a:off x="487680" y="145786"/>
            <a:ext cx="10515600" cy="73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C00000"/>
                </a:solidFill>
                <a:effectLst/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zh-CN" altLang="en-US" dirty="0"/>
              <a:t>主耦合器发热问题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FE0F0BC-AAAA-43AE-9535-830929F5B570}"/>
              </a:ext>
            </a:extLst>
          </p:cNvPr>
          <p:cNvSpPr txBox="1">
            <a:spLocks/>
          </p:cNvSpPr>
          <p:nvPr/>
        </p:nvSpPr>
        <p:spPr>
          <a:xfrm>
            <a:off x="403240" y="1085571"/>
            <a:ext cx="108823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zh-CN" altLang="en-US" sz="1800" dirty="0"/>
              <a:t>由于陶瓷窗已经加工，内导体不能改为水冷结构，因此门钮优化主要采用风冷方式。</a:t>
            </a:r>
          </a:p>
          <a:p>
            <a:pPr>
              <a:buClr>
                <a:srgbClr val="C00000"/>
              </a:buClr>
            </a:pPr>
            <a:r>
              <a:rPr lang="zh-CN" altLang="en-US" sz="1800" dirty="0"/>
              <a:t>在 </a:t>
            </a:r>
            <a:r>
              <a:rPr lang="en-US" altLang="zh-CN" sz="1800" dirty="0"/>
              <a:t>313kW </a:t>
            </a:r>
            <a:r>
              <a:rPr lang="zh-CN" altLang="en-US" sz="1800" dirty="0"/>
              <a:t>大功率（</a:t>
            </a:r>
            <a:r>
              <a:rPr lang="en-US" altLang="zh-CN" sz="1800" dirty="0"/>
              <a:t>CW</a:t>
            </a:r>
            <a:r>
              <a:rPr lang="zh-CN" altLang="en-US" sz="1800" dirty="0"/>
              <a:t>、</a:t>
            </a:r>
            <a:r>
              <a:rPr lang="en-US" altLang="zh-CN" sz="1800" dirty="0"/>
              <a:t>TW</a:t>
            </a:r>
            <a:r>
              <a:rPr lang="zh-CN" altLang="en-US" sz="1800" dirty="0"/>
              <a:t>）情况下，经过多次优化改进后，内导体和聚四氟乙烯片的发热大大降低，但仍较为严重。</a:t>
            </a:r>
          </a:p>
          <a:p>
            <a:pPr>
              <a:buClr>
                <a:srgbClr val="C00000"/>
              </a:buClr>
            </a:pPr>
            <a:r>
              <a:rPr lang="zh-CN" altLang="en-US" sz="1800" dirty="0"/>
              <a:t>内导体温度达到 </a:t>
            </a:r>
            <a:r>
              <a:rPr lang="en-US" altLang="zh-CN" sz="1800" dirty="0"/>
              <a:t>136℃</a:t>
            </a:r>
            <a:r>
              <a:rPr lang="zh-CN" altLang="en-US" sz="1800" dirty="0"/>
              <a:t>，而聚四氟乙烯片温度达到 </a:t>
            </a:r>
            <a:r>
              <a:rPr lang="en-US" altLang="zh-CN" sz="1800" dirty="0"/>
              <a:t>168℃</a:t>
            </a:r>
            <a:r>
              <a:rPr lang="zh-CN" altLang="en-US" sz="1800" dirty="0"/>
              <a:t>，</a:t>
            </a:r>
            <a:r>
              <a:rPr lang="zh-CN" altLang="en-US" sz="1800" dirty="0">
                <a:solidFill>
                  <a:srgbClr val="C00000"/>
                </a:solidFill>
              </a:rPr>
              <a:t>无法长期运行在</a:t>
            </a:r>
            <a:r>
              <a:rPr lang="en-US" altLang="zh-CN" sz="1800" dirty="0">
                <a:solidFill>
                  <a:srgbClr val="C00000"/>
                </a:solidFill>
              </a:rPr>
              <a:t>313kW</a:t>
            </a:r>
            <a:r>
              <a:rPr lang="zh-CN" altLang="en-US" sz="1800" dirty="0">
                <a:solidFill>
                  <a:srgbClr val="C00000"/>
                </a:solidFill>
              </a:rPr>
              <a:t>。</a:t>
            </a:r>
            <a:endParaRPr lang="en-US" altLang="zh-CN" sz="1800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zh-CN" altLang="en-US" sz="1800" dirty="0">
                <a:solidFill>
                  <a:srgbClr val="C00000"/>
                </a:solidFill>
              </a:rPr>
              <a:t>如果改成水冷结构，需要重新订购陶瓷窗（时间？）。</a:t>
            </a:r>
            <a:endParaRPr lang="en-US" altLang="zh-CN" sz="1800" dirty="0">
              <a:solidFill>
                <a:srgbClr val="C0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4CDE702-CCF7-4FE6-BFD3-434757DA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40" y="3255247"/>
            <a:ext cx="2570082" cy="22071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0EB0CE1-1ECF-4C20-AB6C-795D7B536FC5}"/>
              </a:ext>
            </a:extLst>
          </p:cNvPr>
          <p:cNvSpPr/>
          <p:nvPr/>
        </p:nvSpPr>
        <p:spPr>
          <a:xfrm>
            <a:off x="331416" y="5504602"/>
            <a:ext cx="271373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300" dirty="0"/>
              <a:t>2-way air cooling, The red arrow indicates air outlet and the blue arrow indicates air inlet</a:t>
            </a:r>
            <a:endParaRPr lang="zh-CN" altLang="en-US" sz="1300" dirty="0"/>
          </a:p>
        </p:txBody>
      </p:sp>
      <p:graphicFrame>
        <p:nvGraphicFramePr>
          <p:cNvPr id="12" name="内容占位符 4">
            <a:extLst>
              <a:ext uri="{FF2B5EF4-FFF2-40B4-BE49-F238E27FC236}">
                <a16:creationId xmlns:a16="http://schemas.microsoft.com/office/drawing/2014/main" id="{5B4BBDF4-CF06-4F3D-A897-09CD31F610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664156"/>
              </p:ext>
            </p:extLst>
          </p:nvPr>
        </p:nvGraphicFramePr>
        <p:xfrm>
          <a:off x="8135502" y="2734401"/>
          <a:ext cx="3569822" cy="162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229">
                  <a:extLst>
                    <a:ext uri="{9D8B030D-6E8A-4147-A177-3AD203B41FA5}">
                      <a16:colId xmlns:a16="http://schemas.microsoft.com/office/drawing/2014/main" val="252743339"/>
                    </a:ext>
                  </a:extLst>
                </a:gridCol>
                <a:gridCol w="1753593">
                  <a:extLst>
                    <a:ext uri="{9D8B030D-6E8A-4147-A177-3AD203B41FA5}">
                      <a16:colId xmlns:a16="http://schemas.microsoft.com/office/drawing/2014/main" val="1507584396"/>
                    </a:ext>
                  </a:extLst>
                </a:gridCol>
              </a:tblGrid>
              <a:tr h="314663">
                <a:tc gridSpan="2">
                  <a:txBody>
                    <a:bodyPr/>
                    <a:lstStyle/>
                    <a:p>
                      <a:r>
                        <a:rPr lang="zh-CN" altLang="en-US" dirty="0"/>
                        <a:t>冷却需求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846249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r>
                        <a:rPr lang="zh-CN" altLang="en-US" sz="1300" strike="noStrike" dirty="0">
                          <a:effectLst/>
                        </a:rPr>
                        <a:t>风冷需求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strike="noStrike" dirty="0">
                          <a:effectLst/>
                        </a:rPr>
                        <a:t>450L/min</a:t>
                      </a:r>
                      <a:endParaRPr lang="zh-CN" altLang="en-US" sz="1300" strike="noStrike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277651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r>
                        <a:rPr lang="zh-CN" altLang="en-US" sz="1300" strike="noStrike" dirty="0">
                          <a:effectLst/>
                        </a:rPr>
                        <a:t>水冷需求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strike="noStrike" dirty="0">
                          <a:effectLst/>
                        </a:rPr>
                        <a:t>5L/min</a:t>
                      </a:r>
                      <a:endParaRPr lang="zh-CN" altLang="en-US" sz="1300" strike="noStrike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623972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300" dirty="0"/>
                        <a:t>风冷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/>
                        <a:t>3</a:t>
                      </a:r>
                      <a:r>
                        <a:rPr lang="zh-CN" altLang="en-US" sz="1300" dirty="0"/>
                        <a:t>路，分别</a:t>
                      </a:r>
                      <a:r>
                        <a:rPr lang="en-US" altLang="zh-CN" sz="1300" dirty="0"/>
                        <a:t>150L/min</a:t>
                      </a:r>
                      <a:endParaRPr lang="zh-CN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069253"/>
                  </a:ext>
                </a:extLst>
              </a:tr>
              <a:tr h="3146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300" strike="noStrike" dirty="0"/>
                        <a:t>水冷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strike="noStrike" dirty="0"/>
                        <a:t>1</a:t>
                      </a:r>
                      <a:r>
                        <a:rPr lang="zh-CN" altLang="en-US" sz="1300" strike="noStrike" dirty="0"/>
                        <a:t>路，</a:t>
                      </a:r>
                      <a:r>
                        <a:rPr lang="en-US" altLang="zh-CN" sz="1300" strike="noStrike" dirty="0"/>
                        <a:t>3-5L/min</a:t>
                      </a:r>
                      <a:endParaRPr lang="zh-CN" altLang="en-US" sz="130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676728"/>
                  </a:ext>
                </a:extLst>
              </a:tr>
            </a:tbl>
          </a:graphicData>
        </a:graphic>
      </p:graphicFrame>
      <p:sp>
        <p:nvSpPr>
          <p:cNvPr id="14" name="矩形 13">
            <a:extLst>
              <a:ext uri="{FF2B5EF4-FFF2-40B4-BE49-F238E27FC236}">
                <a16:creationId xmlns:a16="http://schemas.microsoft.com/office/drawing/2014/main" id="{D29694FD-10AF-438E-BC42-8ABF9B1F9314}"/>
              </a:ext>
            </a:extLst>
          </p:cNvPr>
          <p:cNvSpPr/>
          <p:nvPr/>
        </p:nvSpPr>
        <p:spPr>
          <a:xfrm>
            <a:off x="3221523" y="5869727"/>
            <a:ext cx="27137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300" dirty="0"/>
              <a:t>Outer conductor</a:t>
            </a:r>
            <a:r>
              <a:rPr lang="zh-CN" altLang="en-US" sz="1300" dirty="0"/>
              <a:t>：</a:t>
            </a:r>
            <a:r>
              <a:rPr lang="en-US" altLang="zh-CN" sz="1300" dirty="0"/>
              <a:t>29</a:t>
            </a:r>
            <a:r>
              <a:rPr lang="zh-CN" altLang="en-US" sz="1300" dirty="0"/>
              <a:t>℃</a:t>
            </a:r>
            <a:r>
              <a:rPr lang="en-US" altLang="zh-CN" sz="1300" dirty="0"/>
              <a:t>,with forced air convection</a:t>
            </a:r>
            <a:endParaRPr lang="zh-CN" altLang="en-US" sz="13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52FC011-CB64-4BBA-823D-FA12B45FDDF9}"/>
              </a:ext>
            </a:extLst>
          </p:cNvPr>
          <p:cNvSpPr/>
          <p:nvPr/>
        </p:nvSpPr>
        <p:spPr>
          <a:xfrm>
            <a:off x="6078103" y="5879826"/>
            <a:ext cx="205739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300" b="1" dirty="0">
                <a:solidFill>
                  <a:srgbClr val="FF0000"/>
                </a:solidFill>
              </a:rPr>
              <a:t>teflon:168</a:t>
            </a:r>
            <a:r>
              <a:rPr lang="zh-CN" altLang="en-US" sz="1300" b="1" dirty="0">
                <a:solidFill>
                  <a:srgbClr val="FF0000"/>
                </a:solidFill>
              </a:rPr>
              <a:t>℃；</a:t>
            </a:r>
            <a:r>
              <a:rPr lang="en-US" altLang="zh-CN" sz="1300" b="1" dirty="0">
                <a:solidFill>
                  <a:srgbClr val="FF0000"/>
                </a:solidFill>
              </a:rPr>
              <a:t>Teflon can be used continuously between 180-250</a:t>
            </a:r>
            <a:r>
              <a:rPr lang="zh-CN" altLang="en-US" sz="1300" b="1" dirty="0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D3A347C-169B-41BA-B20C-9900A03F8DA6}"/>
              </a:ext>
            </a:extLst>
          </p:cNvPr>
          <p:cNvSpPr/>
          <p:nvPr/>
        </p:nvSpPr>
        <p:spPr>
          <a:xfrm>
            <a:off x="6166471" y="4212619"/>
            <a:ext cx="16414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300" b="1" dirty="0">
                <a:solidFill>
                  <a:srgbClr val="FF0000"/>
                </a:solidFill>
              </a:rPr>
              <a:t>IC max temp</a:t>
            </a:r>
            <a:r>
              <a:rPr lang="zh-CN" altLang="en-US" sz="1300" b="1" dirty="0">
                <a:solidFill>
                  <a:srgbClr val="FF0000"/>
                </a:solidFill>
              </a:rPr>
              <a:t>：</a:t>
            </a:r>
            <a:r>
              <a:rPr lang="en-US" altLang="zh-CN" sz="1300" b="1" dirty="0">
                <a:solidFill>
                  <a:srgbClr val="FF0000"/>
                </a:solidFill>
              </a:rPr>
              <a:t>136</a:t>
            </a:r>
            <a:r>
              <a:rPr lang="zh-CN" altLang="en-US" sz="1300" b="1" dirty="0">
                <a:solidFill>
                  <a:srgbClr val="FF0000"/>
                </a:solidFill>
              </a:rPr>
              <a:t>℃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B8CF40F-F770-4768-BCC2-6E564E044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428" y="3225521"/>
            <a:ext cx="2723159" cy="27072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21A509-7276-40CB-947C-922A9AF6A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103" y="3178607"/>
            <a:ext cx="1859280" cy="10959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C746E2-F258-43E1-8DD2-586B78032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630" y="4475084"/>
            <a:ext cx="1822147" cy="145771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3788563-F7D8-4135-8D98-3001016D343F}"/>
              </a:ext>
            </a:extLst>
          </p:cNvPr>
          <p:cNvSpPr/>
          <p:nvPr/>
        </p:nvSpPr>
        <p:spPr>
          <a:xfrm>
            <a:off x="8075372" y="6131370"/>
            <a:ext cx="35075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500" dirty="0">
                <a:solidFill>
                  <a:srgbClr val="FF0000"/>
                </a:solidFill>
              </a:rPr>
              <a:t>水的流动间隙从</a:t>
            </a:r>
            <a:r>
              <a:rPr lang="en-US" altLang="zh-CN" sz="1500" dirty="0">
                <a:solidFill>
                  <a:srgbClr val="FF0000"/>
                </a:solidFill>
              </a:rPr>
              <a:t>2mm</a:t>
            </a:r>
            <a:r>
              <a:rPr lang="zh-CN" altLang="en-US" sz="1500" dirty="0">
                <a:solidFill>
                  <a:srgbClr val="FF0000"/>
                </a:solidFill>
              </a:rPr>
              <a:t>增加到</a:t>
            </a:r>
            <a:r>
              <a:rPr lang="en-US" altLang="zh-CN" sz="1500" dirty="0">
                <a:solidFill>
                  <a:srgbClr val="FF0000"/>
                </a:solidFill>
              </a:rPr>
              <a:t>3mm</a:t>
            </a:r>
          </a:p>
          <a:p>
            <a:pPr algn="ctr"/>
            <a:r>
              <a:rPr lang="zh-CN" altLang="en-US" sz="1500" dirty="0">
                <a:solidFill>
                  <a:srgbClr val="FF0000"/>
                </a:solidFill>
              </a:rPr>
              <a:t>保证内导体冷却效果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D48B9EB-A053-4F4B-AB8E-62F57B984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600" y="4567781"/>
            <a:ext cx="2374241" cy="15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5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6214E98-F1F8-441A-BF21-4095AC47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BA73FAA-0395-456F-9B8B-65B91D76957D}"/>
              </a:ext>
            </a:extLst>
          </p:cNvPr>
          <p:cNvSpPr txBox="1">
            <a:spLocks/>
          </p:cNvSpPr>
          <p:nvPr/>
        </p:nvSpPr>
        <p:spPr>
          <a:xfrm>
            <a:off x="487680" y="145786"/>
            <a:ext cx="10515600" cy="73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C00000"/>
                </a:solidFill>
                <a:effectLst/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zh-CN" altLang="en-US" dirty="0"/>
              <a:t>主耦合器高功率测试问题</a:t>
            </a:r>
          </a:p>
        </p:txBody>
      </p:sp>
      <p:pic>
        <p:nvPicPr>
          <p:cNvPr id="22" name="Picture 3" descr="IMG_20190826_182514">
            <a:extLst>
              <a:ext uri="{FF2B5EF4-FFF2-40B4-BE49-F238E27FC236}">
                <a16:creationId xmlns:a16="http://schemas.microsoft.com/office/drawing/2014/main" id="{51996CBF-DE9D-43CE-9BB1-186017703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8048" y="2533625"/>
            <a:ext cx="4907945" cy="3680959"/>
          </a:xfrm>
          <a:prstGeom prst="rect">
            <a:avLst/>
          </a:prstGeom>
          <a:noFill/>
          <a:ln/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7752184" y="623731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高功率测试（</a:t>
            </a:r>
            <a:r>
              <a:rPr lang="en-US" altLang="zh-CN" sz="2000" dirty="0"/>
              <a:t>2020</a:t>
            </a:r>
            <a:r>
              <a:rPr lang="zh-CN" altLang="en-US" sz="2000" dirty="0"/>
              <a:t>年）</a:t>
            </a:r>
          </a:p>
        </p:txBody>
      </p:sp>
      <p:sp>
        <p:nvSpPr>
          <p:cNvPr id="24" name="内容占位符 1">
            <a:extLst>
              <a:ext uri="{FF2B5EF4-FFF2-40B4-BE49-F238E27FC236}">
                <a16:creationId xmlns:a16="http://schemas.microsoft.com/office/drawing/2014/main" id="{BC30DFF7-09B7-41D3-AB03-30B484899926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449272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测试所用的</a:t>
            </a:r>
            <a:r>
              <a:rPr lang="en-US" altLang="zh-CN" sz="2400" dirty="0"/>
              <a:t>ADS</a:t>
            </a:r>
            <a:r>
              <a:rPr lang="zh-CN" altLang="en-US" sz="2400" dirty="0"/>
              <a:t>的</a:t>
            </a:r>
            <a:r>
              <a:rPr lang="en-US" altLang="zh-CN" sz="2400" dirty="0"/>
              <a:t>650 MHz</a:t>
            </a:r>
            <a:r>
              <a:rPr lang="zh-CN" altLang="en-US" sz="2400" dirty="0"/>
              <a:t>固态功率源，有故障，维修费用需要</a:t>
            </a:r>
            <a:r>
              <a:rPr lang="en-US" altLang="zh-CN" sz="2400" b="1" dirty="0">
                <a:solidFill>
                  <a:srgbClr val="C00000"/>
                </a:solidFill>
              </a:rPr>
              <a:t>30</a:t>
            </a:r>
            <a:r>
              <a:rPr lang="zh-CN" altLang="en-US" sz="2400" dirty="0"/>
              <a:t>万元。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此外，水电等费用还需要</a:t>
            </a:r>
            <a:r>
              <a:rPr lang="en-US" altLang="zh-CN" sz="2400" b="1" dirty="0">
                <a:solidFill>
                  <a:srgbClr val="C00000"/>
                </a:solidFill>
              </a:rPr>
              <a:t>10</a:t>
            </a:r>
            <a:r>
              <a:rPr lang="zh-CN" altLang="en-US" sz="2400" dirty="0"/>
              <a:t>万元。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总计</a:t>
            </a:r>
            <a:r>
              <a:rPr lang="en-US" altLang="zh-CN" sz="2400" dirty="0"/>
              <a:t>40</a:t>
            </a:r>
            <a:r>
              <a:rPr lang="zh-CN" altLang="en-US" sz="2400" dirty="0"/>
              <a:t>万元，没有出处。</a:t>
            </a:r>
            <a:endParaRPr lang="en-US" altLang="zh-CN" sz="2400" dirty="0"/>
          </a:p>
        </p:txBody>
      </p:sp>
      <p:pic>
        <p:nvPicPr>
          <p:cNvPr id="25" name="内容占位符 5">
            <a:extLst>
              <a:ext uri="{FF2B5EF4-FFF2-40B4-BE49-F238E27FC236}">
                <a16:creationId xmlns:a16="http://schemas.microsoft.com/office/drawing/2014/main" id="{04E9E428-A97A-4426-B14A-4AFD6E18F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510899"/>
            <a:ext cx="4968552" cy="3726413"/>
          </a:xfr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1559496" y="623731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/>
              <a:t>650 MHz</a:t>
            </a:r>
            <a:r>
              <a:rPr lang="zh-CN" altLang="en-US" sz="2000" dirty="0"/>
              <a:t>固态功率源</a:t>
            </a:r>
          </a:p>
        </p:txBody>
      </p:sp>
    </p:spTree>
    <p:extLst>
      <p:ext uri="{BB962C8B-B14F-4D97-AF65-F5344CB8AC3E}">
        <p14:creationId xmlns:p14="http://schemas.microsoft.com/office/powerpoint/2010/main" val="373659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2-cell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超导腔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13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1" y="1076251"/>
            <a:ext cx="5454423" cy="202941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400" dirty="0"/>
              <a:t>8</a:t>
            </a:r>
            <a:r>
              <a:rPr lang="zh-CN" altLang="en-US" sz="2400" dirty="0"/>
              <a:t>只</a:t>
            </a:r>
            <a:r>
              <a:rPr lang="en-US" altLang="zh-CN" sz="2400" dirty="0"/>
              <a:t>650 MHz 2-cell</a:t>
            </a:r>
            <a:r>
              <a:rPr lang="zh-CN" altLang="en-US" sz="2400" dirty="0"/>
              <a:t>超导腔的部件加工均已完成，正在进行整腔的电子束焊接。</a:t>
            </a:r>
            <a:endParaRPr lang="en-US" altLang="zh-CN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2567608" y="6086037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/>
              <a:t>650 MHz 2-cell</a:t>
            </a:r>
            <a:r>
              <a:rPr lang="zh-CN" altLang="en-US" sz="2000" dirty="0"/>
              <a:t>超导腔部件</a:t>
            </a:r>
          </a:p>
        </p:txBody>
      </p:sp>
      <p:pic>
        <p:nvPicPr>
          <p:cNvPr id="11" name="图片 10" descr="E:\WeChat Files\wxid_6270522705422\FileStorage\Temp\228a72ac48d8785e9b00e6b14d7af12.jpg">
            <a:extLst>
              <a:ext uri="{FF2B5EF4-FFF2-40B4-BE49-F238E27FC236}">
                <a16:creationId xmlns:a16="http://schemas.microsoft.com/office/drawing/2014/main" id="{15BDE698-BC37-4E38-8C1D-B2CC727B1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82"/>
          <a:stretch/>
        </p:blipFill>
        <p:spPr bwMode="auto">
          <a:xfrm>
            <a:off x="119336" y="3440579"/>
            <a:ext cx="3977323" cy="2499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 descr="E:\WeChat Files\wxid_6270522705422\FileStorage\Temp\d411f484e4531a395c37ae010648986.jpg">
            <a:extLst>
              <a:ext uri="{FF2B5EF4-FFF2-40B4-BE49-F238E27FC236}">
                <a16:creationId xmlns:a16="http://schemas.microsoft.com/office/drawing/2014/main" id="{941C6D20-EE82-457C-ADDE-D034B8715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503" y="3419061"/>
            <a:ext cx="3175286" cy="2501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74" y="1160328"/>
            <a:ext cx="2689048" cy="20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001" y="1156505"/>
            <a:ext cx="3368908" cy="175922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5751659" y="2699455"/>
            <a:ext cx="93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裸腔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11027088" y="2515616"/>
            <a:ext cx="93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槽腔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9"/>
          <a:stretch/>
        </p:blipFill>
        <p:spPr>
          <a:xfrm>
            <a:off x="8448392" y="4697406"/>
            <a:ext cx="2665959" cy="13399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2813" r="6601" b="33254"/>
          <a:stretch/>
        </p:blipFill>
        <p:spPr>
          <a:xfrm>
            <a:off x="10025527" y="3238634"/>
            <a:ext cx="2003123" cy="13518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3633" y="3233857"/>
            <a:ext cx="2454026" cy="135659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448392" y="6081345"/>
            <a:ext cx="231184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整腔焊接前的部件</a:t>
            </a:r>
          </a:p>
        </p:txBody>
      </p:sp>
    </p:spTree>
    <p:extLst>
      <p:ext uri="{BB962C8B-B14F-4D97-AF65-F5344CB8AC3E}">
        <p14:creationId xmlns:p14="http://schemas.microsoft.com/office/powerpoint/2010/main" val="30604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2-cell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超导腔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14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1" y="1076251"/>
            <a:ext cx="11427066" cy="202941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第一只腔目前进入总焊阶段，预计下周内完成整腔的焊接。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垂测所需的法兰、</a:t>
            </a:r>
            <a:r>
              <a:rPr lang="en-US" altLang="zh-CN" sz="2400" dirty="0"/>
              <a:t>feedthrough</a:t>
            </a:r>
            <a:r>
              <a:rPr lang="zh-CN" altLang="en-US" sz="2400" dirty="0"/>
              <a:t>等，正在加工中。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0899C6D-50CE-176F-093E-CF4A01ED1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92896"/>
            <a:ext cx="2827264" cy="37711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E5BDFEE-189C-EE2F-A305-3FE3D6FDC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0" r="42570" b="10100"/>
          <a:stretch>
            <a:fillRect/>
          </a:stretch>
        </p:blipFill>
        <p:spPr>
          <a:xfrm>
            <a:off x="4097148" y="2190940"/>
            <a:ext cx="2286884" cy="19836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5D14B76-08D5-1F12-AD4C-0774EC68B4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7" t="23480" b="10100"/>
          <a:stretch>
            <a:fillRect/>
          </a:stretch>
        </p:blipFill>
        <p:spPr>
          <a:xfrm>
            <a:off x="4094693" y="4270306"/>
            <a:ext cx="2250808" cy="24511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4C426F7-5E4A-EF9E-A1E0-06DF2F611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329" y="1675534"/>
            <a:ext cx="4480044" cy="21528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5B4607-6158-BFC2-74CC-4BDE4FA9A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488" y="3912876"/>
            <a:ext cx="2376264" cy="28826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552384" y="4725144"/>
            <a:ext cx="2550789" cy="10428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电抛光设备的工装，正在加工中。</a:t>
            </a:r>
          </a:p>
        </p:txBody>
      </p:sp>
    </p:spTree>
    <p:extLst>
      <p:ext uri="{BB962C8B-B14F-4D97-AF65-F5344CB8AC3E}">
        <p14:creationId xmlns:p14="http://schemas.microsoft.com/office/powerpoint/2010/main" val="1898632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高阶模耦合器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15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BC30DFF7-09B7-41D3-AB03-30B484899926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449272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400" dirty="0"/>
              <a:t>12</a:t>
            </a:r>
            <a:r>
              <a:rPr lang="zh-CN" altLang="en-US" sz="2400" dirty="0"/>
              <a:t>套常温部分的制造已完成，上周五完成出厂验收。</a:t>
            </a:r>
            <a:endParaRPr lang="en-US" altLang="zh-CN" sz="2400" dirty="0"/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400" dirty="0"/>
              <a:t>12</a:t>
            </a:r>
            <a:r>
              <a:rPr lang="zh-CN" altLang="en-US" sz="2400" dirty="0"/>
              <a:t>套超导部分的制造基本完成，存在问题如下：</a:t>
            </a:r>
            <a:endParaRPr lang="en-US" altLang="zh-CN" sz="24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两法兰的平行度不满足要求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en-US" altLang="zh-CN" sz="2000" dirty="0"/>
              <a:t>loop</a:t>
            </a:r>
            <a:r>
              <a:rPr lang="zh-CN" altLang="en-US" sz="2000" dirty="0"/>
              <a:t>与铌管的同轴度不好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内导体</a:t>
            </a:r>
            <a:r>
              <a:rPr lang="en-US" altLang="zh-CN" sz="2000" dirty="0"/>
              <a:t>A</a:t>
            </a:r>
            <a:r>
              <a:rPr lang="zh-CN" altLang="en-US" sz="2000" dirty="0"/>
              <a:t>的平行度不好</a:t>
            </a:r>
            <a:endParaRPr lang="en-US" altLang="zh-CN" sz="2000" dirty="0"/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解决方案：</a:t>
            </a:r>
            <a:endParaRPr lang="en-US" altLang="zh-CN" sz="24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两法兰找平，优化平行度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en-US" altLang="zh-CN" sz="2000" dirty="0"/>
              <a:t>Loop</a:t>
            </a:r>
            <a:r>
              <a:rPr lang="zh-CN" altLang="en-US" sz="2000" dirty="0"/>
              <a:t>校形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完成后进行三坐标测量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所有满足误差要求后，重新轻抛</a:t>
            </a:r>
            <a:r>
              <a:rPr lang="en-US" altLang="zh-CN" sz="2000" dirty="0"/>
              <a:t>20</a:t>
            </a:r>
            <a:r>
              <a:rPr lang="zh-CN" altLang="en-US" sz="2000" dirty="0"/>
              <a:t>微米左右</a:t>
            </a:r>
            <a:endParaRPr lang="en-US" altLang="zh-CN" sz="2000" dirty="0"/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E65C8C-21FE-4EF0-914E-EF1EDD973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644" y="2473239"/>
            <a:ext cx="4377756" cy="424823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6782CD1-9D48-473B-A87A-484DDAA296FE}"/>
              </a:ext>
            </a:extLst>
          </p:cNvPr>
          <p:cNvSpPr/>
          <p:nvPr/>
        </p:nvSpPr>
        <p:spPr>
          <a:xfrm>
            <a:off x="8897948" y="3657625"/>
            <a:ext cx="907420" cy="2582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22A1622-7731-4AC4-B5A8-432C4E0E67D6}"/>
              </a:ext>
            </a:extLst>
          </p:cNvPr>
          <p:cNvCxnSpPr/>
          <p:nvPr/>
        </p:nvCxnSpPr>
        <p:spPr>
          <a:xfrm flipV="1">
            <a:off x="10245117" y="2473239"/>
            <a:ext cx="467671" cy="47241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7E7D85BD-9D00-4F3F-8363-B124B42F1266}"/>
              </a:ext>
            </a:extLst>
          </p:cNvPr>
          <p:cNvSpPr txBox="1"/>
          <p:nvPr/>
        </p:nvSpPr>
        <p:spPr>
          <a:xfrm>
            <a:off x="10448124" y="2103907"/>
            <a:ext cx="8649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</a:rPr>
              <a:t>法兰</a:t>
            </a:r>
            <a:r>
              <a:rPr lang="en-US" altLang="zh-CN" dirty="0">
                <a:solidFill>
                  <a:srgbClr val="00B0F0"/>
                </a:solidFill>
              </a:rPr>
              <a:t>1</a:t>
            </a:r>
            <a:endParaRPr lang="zh-CN" altLang="en-US" dirty="0">
              <a:solidFill>
                <a:srgbClr val="00B0F0"/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4AFFF90-149D-4B6F-B565-BD41C472B6AD}"/>
              </a:ext>
            </a:extLst>
          </p:cNvPr>
          <p:cNvCxnSpPr>
            <a:cxnSpLocks/>
          </p:cNvCxnSpPr>
          <p:nvPr/>
        </p:nvCxnSpPr>
        <p:spPr>
          <a:xfrm flipV="1">
            <a:off x="10547591" y="4597357"/>
            <a:ext cx="467671" cy="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204D7B38-D9BD-4D86-A7C8-A3047283FDA1}"/>
              </a:ext>
            </a:extLst>
          </p:cNvPr>
          <p:cNvSpPr txBox="1"/>
          <p:nvPr/>
        </p:nvSpPr>
        <p:spPr>
          <a:xfrm>
            <a:off x="10998101" y="4404543"/>
            <a:ext cx="8649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</a:rPr>
              <a:t>法兰</a:t>
            </a:r>
            <a:r>
              <a:rPr lang="en-US" altLang="zh-CN" dirty="0">
                <a:solidFill>
                  <a:srgbClr val="00B0F0"/>
                </a:solidFill>
              </a:rPr>
              <a:t>2</a:t>
            </a:r>
            <a:endParaRPr lang="zh-CN" altLang="en-US" dirty="0">
              <a:solidFill>
                <a:srgbClr val="00B0F0"/>
              </a:solidFill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6F04BA1-6776-4E3C-B838-B710FB5860B0}"/>
              </a:ext>
            </a:extLst>
          </p:cNvPr>
          <p:cNvCxnSpPr>
            <a:cxnSpLocks/>
          </p:cNvCxnSpPr>
          <p:nvPr/>
        </p:nvCxnSpPr>
        <p:spPr>
          <a:xfrm flipH="1">
            <a:off x="9805368" y="5701823"/>
            <a:ext cx="565990" cy="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DE9E9BD-06D9-4EE5-A166-2A92282BECBA}"/>
              </a:ext>
            </a:extLst>
          </p:cNvPr>
          <p:cNvSpPr txBox="1"/>
          <p:nvPr/>
        </p:nvSpPr>
        <p:spPr>
          <a:xfrm>
            <a:off x="10411334" y="5517157"/>
            <a:ext cx="11710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</a:rPr>
              <a:t>内导体</a:t>
            </a:r>
            <a:r>
              <a:rPr lang="en-US" altLang="zh-CN" dirty="0">
                <a:solidFill>
                  <a:srgbClr val="00B0F0"/>
                </a:solidFill>
              </a:rPr>
              <a:t>A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D8B700-894A-466D-8710-A1750A235BC2}"/>
              </a:ext>
            </a:extLst>
          </p:cNvPr>
          <p:cNvSpPr txBox="1"/>
          <p:nvPr/>
        </p:nvSpPr>
        <p:spPr>
          <a:xfrm>
            <a:off x="8971631" y="3216939"/>
            <a:ext cx="7600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</a:rPr>
              <a:t>面</a:t>
            </a:r>
            <a:r>
              <a:rPr lang="en-US" altLang="zh-CN" dirty="0">
                <a:solidFill>
                  <a:srgbClr val="00B0F0"/>
                </a:solidFill>
              </a:rPr>
              <a:t>A</a:t>
            </a:r>
            <a:endParaRPr lang="zh-CN" altLang="en-US" dirty="0">
              <a:solidFill>
                <a:srgbClr val="00B0F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4121B98-CEA5-4261-B8A3-87ADCEF1E6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56" b="22960"/>
          <a:stretch/>
        </p:blipFill>
        <p:spPr>
          <a:xfrm>
            <a:off x="1271464" y="4941168"/>
            <a:ext cx="4965672" cy="166790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B373A09-FE88-9518-F52D-0ADE97C1A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7591" y="451117"/>
            <a:ext cx="1136156" cy="15155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1196200-04E9-FC95-D133-B151B92F6F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8349" y="469172"/>
            <a:ext cx="1136156" cy="151555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4933D55-4906-950A-3A69-48846BD75C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9107" y="451201"/>
            <a:ext cx="1136156" cy="15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25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72F79-BE73-CD45-DB38-93C61703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54"/>
            <a:ext cx="10515600" cy="836822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高阶模吸收器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7B4FACF0-676E-45BF-AE7E-E2E009C9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5662CD0-DC6E-4257-A60E-274BB72F22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988840"/>
            <a:ext cx="3024336" cy="3474030"/>
          </a:xfrm>
          <a:prstGeom prst="rect">
            <a:avLst/>
          </a:prstGeom>
        </p:spPr>
      </p:pic>
      <p:sp>
        <p:nvSpPr>
          <p:cNvPr id="19" name="内容占位符 1">
            <a:extLst>
              <a:ext uri="{FF2B5EF4-FFF2-40B4-BE49-F238E27FC236}">
                <a16:creationId xmlns:a16="http://schemas.microsoft.com/office/drawing/2014/main" id="{BC30DFF7-09B7-41D3-AB03-30B484899926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175032" cy="2706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800"/>
              </a:spcAft>
              <a:buClr>
                <a:srgbClr val="C00000"/>
              </a:buClr>
            </a:pPr>
            <a:r>
              <a:rPr lang="zh-CN" altLang="en-US" sz="2400" dirty="0"/>
              <a:t>上周五，</a:t>
            </a:r>
            <a:r>
              <a:rPr lang="en-US" altLang="zh-CN" sz="2400" dirty="0"/>
              <a:t>2</a:t>
            </a:r>
            <a:r>
              <a:rPr lang="zh-CN" altLang="en-US" sz="2400" dirty="0"/>
              <a:t>只高阶模吸收器已完成出厂验收，准备进行</a:t>
            </a:r>
            <a:r>
              <a:rPr lang="en-US" altLang="zh-CN" sz="2400" dirty="0"/>
              <a:t>RF</a:t>
            </a:r>
            <a:r>
              <a:rPr lang="zh-CN" altLang="en-US" sz="2400" dirty="0"/>
              <a:t>测试。</a:t>
            </a:r>
            <a:endParaRPr lang="en-US" altLang="zh-CN" sz="2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D15E8AA-095E-9A06-5ADC-0A475D3A872D}"/>
              </a:ext>
            </a:extLst>
          </p:cNvPr>
          <p:cNvSpPr txBox="1"/>
          <p:nvPr/>
        </p:nvSpPr>
        <p:spPr>
          <a:xfrm>
            <a:off x="-1320824" y="573325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HOM absorber with </a:t>
            </a:r>
            <a:r>
              <a:rPr lang="en-US" altLang="zh-CN" dirty="0" err="1"/>
              <a:t>SiC</a:t>
            </a:r>
            <a:r>
              <a:rPr lang="en-US" altLang="zh-CN" dirty="0"/>
              <a:t> + </a:t>
            </a:r>
            <a:r>
              <a:rPr lang="en-US" altLang="zh-CN" dirty="0" err="1"/>
              <a:t>AlN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35422D-D657-4516-A750-483774E9FAB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/>
          <a:stretch/>
        </p:blipFill>
        <p:spPr>
          <a:xfrm>
            <a:off x="5015880" y="1988840"/>
            <a:ext cx="6897052" cy="39661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B2406DC-329C-445A-866C-F95B04850A9B}"/>
              </a:ext>
            </a:extLst>
          </p:cNvPr>
          <p:cNvSpPr txBox="1"/>
          <p:nvPr/>
        </p:nvSpPr>
        <p:spPr>
          <a:xfrm>
            <a:off x="7371754" y="602128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/>
              <a:t>RF</a:t>
            </a:r>
            <a:r>
              <a:rPr lang="zh-CN" altLang="en-US" sz="2000" dirty="0"/>
              <a:t>测试（</a:t>
            </a:r>
            <a:r>
              <a:rPr lang="en-US" altLang="zh-CN" sz="2000" dirty="0"/>
              <a:t>2020</a:t>
            </a:r>
            <a:r>
              <a:rPr lang="zh-CN" altLang="en-US" sz="20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16514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需要明确的问题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17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52736"/>
            <a:ext cx="11427066" cy="3600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主耦合器测试所需的固态功率源维修和水电等费用</a:t>
            </a:r>
            <a:r>
              <a:rPr lang="en-US" altLang="zh-CN" sz="2000" dirty="0"/>
              <a:t>40</a:t>
            </a:r>
            <a:r>
              <a:rPr lang="zh-CN" altLang="en-US" sz="2000" dirty="0"/>
              <a:t>万元没有出处。</a:t>
            </a:r>
            <a:endParaRPr lang="en-US" altLang="zh-CN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消磁系统的</a:t>
            </a:r>
            <a:r>
              <a:rPr lang="en-US" altLang="zh-CN" sz="2000" dirty="0"/>
              <a:t>21</a:t>
            </a:r>
            <a:r>
              <a:rPr lang="zh-CN" altLang="en-US" sz="2000" dirty="0"/>
              <a:t>万没有出处。</a:t>
            </a:r>
            <a:endParaRPr lang="en-US" altLang="zh-CN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是否采购压电陶瓷（</a:t>
            </a:r>
            <a:r>
              <a:rPr lang="en-US" altLang="zh-CN" sz="2000" dirty="0"/>
              <a:t>~120</a:t>
            </a:r>
            <a:r>
              <a:rPr lang="zh-CN" altLang="en-US" sz="2000" dirty="0"/>
              <a:t>万）？合同里有关于陶瓷的指标（“压电陶瓷调谐器实现调谐范围最高至 </a:t>
            </a:r>
            <a:r>
              <a:rPr lang="en-US" altLang="zh-CN" sz="2000" dirty="0"/>
              <a:t>1 kHz</a:t>
            </a:r>
            <a:r>
              <a:rPr lang="zh-CN" altLang="en-US" sz="2000" dirty="0"/>
              <a:t>，快调谐精度 ≤ </a:t>
            </a:r>
            <a:r>
              <a:rPr lang="en-US" altLang="zh-CN" sz="2000" dirty="0"/>
              <a:t>10 Hz</a:t>
            </a:r>
            <a:r>
              <a:rPr lang="zh-CN" altLang="en-US" sz="2000" dirty="0"/>
              <a:t>”）。</a:t>
            </a:r>
            <a:endParaRPr lang="en-US" altLang="zh-CN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是否订购新的陶瓷窗（</a:t>
            </a:r>
            <a:r>
              <a:rPr lang="en-US" altLang="zh-CN" sz="2000" dirty="0"/>
              <a:t>2</a:t>
            </a:r>
            <a:r>
              <a:rPr lang="zh-CN" altLang="en-US" sz="2000" dirty="0"/>
              <a:t>万</a:t>
            </a:r>
            <a:r>
              <a:rPr lang="en-US" altLang="zh-CN" sz="2000" dirty="0"/>
              <a:t>/</a:t>
            </a:r>
            <a:r>
              <a:rPr lang="zh-CN" altLang="en-US" sz="2000" dirty="0"/>
              <a:t>片，到货周期</a:t>
            </a:r>
            <a:r>
              <a:rPr lang="en-US" altLang="zh-CN" sz="2000" dirty="0"/>
              <a:t>1</a:t>
            </a:r>
            <a:r>
              <a:rPr lang="zh-CN" altLang="en-US" sz="2000" dirty="0"/>
              <a:t>年），将耦合器内导体改成水冷？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模组水平测试所需的速调管、功率传输分配、低电平等等相关费用均未考虑。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BE28105-4C74-4B78-ABAA-5A5096B2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929" y="3701781"/>
            <a:ext cx="3098340" cy="2638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057EEDC-DEB3-49F7-9DA6-8B7DD2E52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712641"/>
            <a:ext cx="3528392" cy="264371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D15E8AA-095E-9A06-5ADC-0A475D3A872D}"/>
              </a:ext>
            </a:extLst>
          </p:cNvPr>
          <p:cNvSpPr txBox="1"/>
          <p:nvPr/>
        </p:nvSpPr>
        <p:spPr>
          <a:xfrm>
            <a:off x="479376" y="6340368"/>
            <a:ext cx="493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HEPS 166 MHz</a:t>
            </a:r>
            <a:r>
              <a:rPr lang="zh-CN" altLang="en-US" dirty="0"/>
              <a:t>超导腔模组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15E8AA-095E-9A06-5ADC-0A475D3A872D}"/>
              </a:ext>
            </a:extLst>
          </p:cNvPr>
          <p:cNvSpPr txBox="1"/>
          <p:nvPr/>
        </p:nvSpPr>
        <p:spPr>
          <a:xfrm>
            <a:off x="5069886" y="6361179"/>
            <a:ext cx="4428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门钮距离墙仅</a:t>
            </a:r>
            <a:r>
              <a:rPr lang="en-US" altLang="zh-CN" dirty="0"/>
              <a:t>0.4</a:t>
            </a:r>
            <a:r>
              <a:rPr lang="zh-CN" altLang="en-US" dirty="0"/>
              <a:t>米，安装空间是否够？</a:t>
            </a:r>
          </a:p>
        </p:txBody>
      </p:sp>
      <p:sp>
        <p:nvSpPr>
          <p:cNvPr id="4" name="左右箭头 3"/>
          <p:cNvSpPr/>
          <p:nvPr/>
        </p:nvSpPr>
        <p:spPr>
          <a:xfrm>
            <a:off x="5588929" y="5172716"/>
            <a:ext cx="507071" cy="216024"/>
          </a:xfrm>
          <a:prstGeom prst="left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D15E8AA-095E-9A06-5ADC-0A475D3A872D}"/>
              </a:ext>
            </a:extLst>
          </p:cNvPr>
          <p:cNvSpPr txBox="1"/>
          <p:nvPr/>
        </p:nvSpPr>
        <p:spPr>
          <a:xfrm>
            <a:off x="8630555" y="4378929"/>
            <a:ext cx="345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水平测试空间紧张，门钮无法进行拆卸，只能把模组整体推出屏蔽体进行拆卸。</a:t>
            </a:r>
          </a:p>
        </p:txBody>
      </p:sp>
    </p:spTree>
    <p:extLst>
      <p:ext uri="{BB962C8B-B14F-4D97-AF65-F5344CB8AC3E}">
        <p14:creationId xmlns:p14="http://schemas.microsoft.com/office/powerpoint/2010/main" val="390435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18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01A1F8-B370-7E55-1199-8F856967B80D}"/>
              </a:ext>
            </a:extLst>
          </p:cNvPr>
          <p:cNvSpPr txBox="1"/>
          <p:nvPr/>
        </p:nvSpPr>
        <p:spPr>
          <a:xfrm>
            <a:off x="-17474" y="2875002"/>
            <a:ext cx="12205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6600" b="1" dirty="0">
                <a:solidFill>
                  <a:srgbClr val="C00000"/>
                </a:solidFill>
              </a:rPr>
              <a:t>Thanks for your attention!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9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连续波模组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2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76251"/>
            <a:ext cx="11928648" cy="52800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/>
              <a:t>CEPC 650 MHz</a:t>
            </a:r>
            <a:r>
              <a:rPr lang="zh-CN" altLang="en-US" sz="2000" dirty="0"/>
              <a:t>连续波模组（</a:t>
            </a:r>
            <a:r>
              <a:rPr lang="en-US" altLang="zh-CN" sz="2000" dirty="0"/>
              <a:t>1960</a:t>
            </a:r>
            <a:r>
              <a:rPr lang="zh-CN" altLang="en-US" sz="2000" dirty="0"/>
              <a:t>万，高能锐新中标），包括了</a:t>
            </a:r>
            <a:r>
              <a:rPr lang="en-US" altLang="zh-CN" sz="2000" dirty="0"/>
              <a:t>6</a:t>
            </a:r>
            <a:r>
              <a:rPr lang="zh-CN" altLang="en-US" sz="2000" dirty="0"/>
              <a:t>只</a:t>
            </a:r>
            <a:r>
              <a:rPr lang="en-US" altLang="zh-CN" sz="2000" dirty="0"/>
              <a:t>650 MHz 2-cell</a:t>
            </a:r>
            <a:r>
              <a:rPr lang="zh-CN" altLang="en-US" sz="2000" dirty="0"/>
              <a:t>超导腔及其附件（如下）：</a:t>
            </a:r>
            <a:endParaRPr lang="en-US" altLang="zh-CN" sz="2000" dirty="0"/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个主耦合器，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套调谐器，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个高阶模耦合器，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个高阶模吸收器</a:t>
            </a:r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台低温恒温器，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套磁屏蔽，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套真空系统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附属部件及配套工装等</a:t>
            </a:r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200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1C4CFDB-E35B-4F25-A1E3-9E30DEDBE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821271"/>
              </p:ext>
            </p:extLst>
          </p:nvPr>
        </p:nvGraphicFramePr>
        <p:xfrm>
          <a:off x="695400" y="3269214"/>
          <a:ext cx="10153129" cy="3302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63849549"/>
                    </a:ext>
                  </a:extLst>
                </a:gridCol>
                <a:gridCol w="2812391">
                  <a:extLst>
                    <a:ext uri="{9D8B030D-6E8A-4147-A177-3AD203B41FA5}">
                      <a16:colId xmlns:a16="http://schemas.microsoft.com/office/drawing/2014/main" val="3918906928"/>
                    </a:ext>
                  </a:extLst>
                </a:gridCol>
                <a:gridCol w="2050189">
                  <a:extLst>
                    <a:ext uri="{9D8B030D-6E8A-4147-A177-3AD203B41FA5}">
                      <a16:colId xmlns:a16="http://schemas.microsoft.com/office/drawing/2014/main" val="2818462233"/>
                    </a:ext>
                  </a:extLst>
                </a:gridCol>
                <a:gridCol w="2050189">
                  <a:extLst>
                    <a:ext uri="{9D8B030D-6E8A-4147-A177-3AD203B41FA5}">
                      <a16:colId xmlns:a16="http://schemas.microsoft.com/office/drawing/2014/main" val="3842516214"/>
                    </a:ext>
                  </a:extLst>
                </a:gridCol>
              </a:tblGrid>
              <a:tr h="4718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CEPC 650 MHz</a:t>
                      </a:r>
                      <a:r>
                        <a:rPr lang="zh-CN" altLang="en-US" sz="16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连续波模组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EDR Specification</a:t>
                      </a:r>
                      <a:endParaRPr lang="zh-CN" altLang="en-US" sz="1600" b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合同指标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50435"/>
                  </a:ext>
                </a:extLst>
              </a:tr>
              <a:tr h="47180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垂直测试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600" b="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30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 MV/m</a:t>
                      </a:r>
                      <a:endParaRPr lang="zh-CN" altLang="en-US" sz="1600" b="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730230"/>
                  </a:ext>
                </a:extLst>
              </a:tr>
              <a:tr h="471800">
                <a:tc vMerge="1">
                  <a:txBody>
                    <a:bodyPr/>
                    <a:lstStyle/>
                    <a:p>
                      <a:pPr algn="ctr"/>
                      <a:endParaRPr lang="zh-CN" altLang="en-US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="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3.6E10 @ 25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3.0E10</a:t>
                      </a:r>
                      <a:endParaRPr lang="zh-CN" altLang="en-US" sz="1600" b="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730048"/>
                  </a:ext>
                </a:extLst>
              </a:tr>
              <a:tr h="471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水平测试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600" b="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 MV/m</a:t>
                      </a:r>
                      <a:endParaRPr lang="zh-CN" altLang="en-US" sz="1600" b="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09285"/>
                  </a:ext>
                </a:extLst>
              </a:tr>
              <a:tr h="4718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="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3.3E10 @ 25 MV/m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2.0E10</a:t>
                      </a:r>
                      <a:endParaRPr lang="zh-CN" altLang="en-US" sz="1600" b="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537002"/>
                  </a:ext>
                </a:extLst>
              </a:tr>
              <a:tr h="471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长期稳定运行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600" b="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752984"/>
                  </a:ext>
                </a:extLst>
              </a:tr>
              <a:tr h="471800">
                <a:tc vMerge="1">
                  <a:txBody>
                    <a:bodyPr/>
                    <a:lstStyle/>
                    <a:p>
                      <a:pPr algn="ctr"/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="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600" b="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3.0E10 @ 25 MV/m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234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523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锐新合同验收指标明细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3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37" y="2149311"/>
            <a:ext cx="6484351" cy="3384376"/>
          </a:xfrm>
          <a:prstGeom prst="rect">
            <a:avLst/>
          </a:prstGeom>
          <a:ln w="38100">
            <a:solidFill>
              <a:srgbClr val="0058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844822"/>
            <a:ext cx="5481323" cy="399335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7658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159512"/>
            <a:ext cx="5328592" cy="431004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锐新合同计划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4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31704" y="2173873"/>
            <a:ext cx="864096" cy="534847"/>
          </a:xfrm>
          <a:prstGeom prst="roundRect">
            <a:avLst/>
          </a:prstGeom>
          <a:noFill/>
          <a:ln w="38100"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96752"/>
            <a:ext cx="5112568" cy="4969560"/>
          </a:xfrm>
          <a:prstGeom prst="rect">
            <a:avLst/>
          </a:prstGeom>
        </p:spPr>
      </p:pic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E00C5C75-D09C-463E-A463-27865185C1D6}"/>
              </a:ext>
            </a:extLst>
          </p:cNvPr>
          <p:cNvSpPr txBox="1">
            <a:spLocks/>
          </p:cNvSpPr>
          <p:nvPr/>
        </p:nvSpPr>
        <p:spPr>
          <a:xfrm>
            <a:off x="119335" y="1124744"/>
            <a:ext cx="5544617" cy="2029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目前，已支付给高能锐新</a:t>
            </a:r>
            <a:r>
              <a:rPr lang="en-US" altLang="zh-CN" sz="2000" dirty="0"/>
              <a:t>980</a:t>
            </a:r>
            <a:r>
              <a:rPr lang="zh-CN" altLang="en-US" sz="2000" dirty="0"/>
              <a:t>万元（</a:t>
            </a:r>
            <a:r>
              <a:rPr lang="en-US" altLang="zh-CN" sz="2000" dirty="0"/>
              <a:t>50%</a:t>
            </a:r>
            <a:r>
              <a:rPr lang="zh-CN" altLang="en-US" sz="2000" dirty="0"/>
              <a:t>），后续经费存在不确定性。</a:t>
            </a:r>
            <a:endParaRPr lang="en-US" altLang="zh-CN" sz="2000" dirty="0"/>
          </a:p>
        </p:txBody>
      </p:sp>
      <p:sp>
        <p:nvSpPr>
          <p:cNvPr id="6" name="圆角矩形 5"/>
          <p:cNvSpPr/>
          <p:nvPr/>
        </p:nvSpPr>
        <p:spPr>
          <a:xfrm>
            <a:off x="479376" y="4653136"/>
            <a:ext cx="576064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418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经费收支（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5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E00C5C75-D09C-463E-A463-27865185C1D6}"/>
              </a:ext>
            </a:extLst>
          </p:cNvPr>
          <p:cNvSpPr txBox="1">
            <a:spLocks/>
          </p:cNvSpPr>
          <p:nvPr/>
        </p:nvSpPr>
        <p:spPr>
          <a:xfrm>
            <a:off x="119335" y="980728"/>
            <a:ext cx="12072665" cy="2029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锐新公司已支出经费</a:t>
            </a:r>
            <a:r>
              <a:rPr lang="en-US" altLang="zh-CN" sz="2000" dirty="0"/>
              <a:t>~728.8</a:t>
            </a:r>
            <a:r>
              <a:rPr lang="zh-CN" altLang="en-US" sz="2000" dirty="0"/>
              <a:t>万元，用途：</a:t>
            </a:r>
            <a:r>
              <a:rPr lang="en-US" altLang="zh-CN" sz="2000" dirty="0"/>
              <a:t>8</a:t>
            </a:r>
            <a:r>
              <a:rPr lang="zh-CN" altLang="en-US" sz="2000" dirty="0"/>
              <a:t>只</a:t>
            </a:r>
            <a:r>
              <a:rPr lang="en-US" altLang="zh-CN" sz="2000" dirty="0"/>
              <a:t>650 MHz 2-cell</a:t>
            </a:r>
            <a:r>
              <a:rPr lang="zh-CN" altLang="en-US" sz="2000" dirty="0"/>
              <a:t>超导腔、</a:t>
            </a:r>
            <a:r>
              <a:rPr lang="en-US" altLang="zh-CN" sz="2000" dirty="0"/>
              <a:t>2</a:t>
            </a:r>
            <a:r>
              <a:rPr lang="zh-CN" altLang="en-US" sz="2000" dirty="0"/>
              <a:t>套主耦合器、</a:t>
            </a:r>
            <a:r>
              <a:rPr lang="en-US" altLang="zh-CN" sz="2000" dirty="0"/>
              <a:t>12</a:t>
            </a:r>
            <a:r>
              <a:rPr lang="zh-CN" altLang="en-US" sz="2000" dirty="0"/>
              <a:t>只高阶模耦合器、</a:t>
            </a:r>
            <a:r>
              <a:rPr lang="en-US" altLang="zh-CN" sz="2000" dirty="0"/>
              <a:t>2</a:t>
            </a:r>
            <a:r>
              <a:rPr lang="zh-CN" altLang="en-US" sz="2000" dirty="0"/>
              <a:t>只高阶模吸收器、低温电机等</a:t>
            </a:r>
            <a:r>
              <a:rPr lang="en-US" altLang="zh-CN" sz="2000" dirty="0"/>
              <a:t>——</a:t>
            </a:r>
            <a:r>
              <a:rPr lang="zh-CN" altLang="en-US" sz="2000" dirty="0"/>
              <a:t>将这些设备的制造完成，还需要</a:t>
            </a:r>
            <a:r>
              <a:rPr lang="en-US" altLang="zh-CN" sz="2000" dirty="0">
                <a:solidFill>
                  <a:srgbClr val="C00000"/>
                </a:solidFill>
              </a:rPr>
              <a:t>316</a:t>
            </a:r>
            <a:r>
              <a:rPr lang="zh-CN" altLang="en-US" sz="2000" dirty="0">
                <a:solidFill>
                  <a:srgbClr val="C00000"/>
                </a:solidFill>
              </a:rPr>
              <a:t>万元</a:t>
            </a:r>
            <a:r>
              <a:rPr lang="zh-CN" altLang="en-US" sz="2000" dirty="0"/>
              <a:t>。</a:t>
            </a:r>
            <a:endParaRPr lang="en-US" altLang="zh-CN" sz="20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904732"/>
              </p:ext>
            </p:extLst>
          </p:nvPr>
        </p:nvGraphicFramePr>
        <p:xfrm>
          <a:off x="119335" y="1772816"/>
          <a:ext cx="11881321" cy="5057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3">
                  <a:extLst>
                    <a:ext uri="{9D8B030D-6E8A-4147-A177-3AD203B41FA5}">
                      <a16:colId xmlns:a16="http://schemas.microsoft.com/office/drawing/2014/main" val="2051449573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162605989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481382214"/>
                    </a:ext>
                  </a:extLst>
                </a:gridCol>
                <a:gridCol w="1310650">
                  <a:extLst>
                    <a:ext uri="{9D8B030D-6E8A-4147-A177-3AD203B41FA5}">
                      <a16:colId xmlns:a16="http://schemas.microsoft.com/office/drawing/2014/main" val="310024368"/>
                    </a:ext>
                  </a:extLst>
                </a:gridCol>
                <a:gridCol w="2649790">
                  <a:extLst>
                    <a:ext uri="{9D8B030D-6E8A-4147-A177-3AD203B41FA5}">
                      <a16:colId xmlns:a16="http://schemas.microsoft.com/office/drawing/2014/main" val="2403896511"/>
                    </a:ext>
                  </a:extLst>
                </a:gridCol>
              </a:tblGrid>
              <a:tr h="28915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u="none" strike="noStrike" dirty="0">
                          <a:effectLst/>
                        </a:rPr>
                        <a:t>1. 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超导腔（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8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只）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裸腔材料（铌和铌钛）</a:t>
                      </a:r>
                      <a:endParaRPr lang="zh-CN" altLang="en-US" sz="1800" b="0" i="0" u="none" strike="noStrike" dirty="0">
                        <a:solidFill>
                          <a:srgbClr val="0058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210</a:t>
                      </a:r>
                      <a:endParaRPr lang="en-US" altLang="zh-CN" sz="1800" b="0" i="0" u="none" strike="noStrike" dirty="0">
                        <a:solidFill>
                          <a:srgbClr val="0058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213</a:t>
                      </a:r>
                      <a:endParaRPr lang="en-US" altLang="zh-CN" sz="1800" b="0" i="0" u="none" strike="noStrike" dirty="0">
                        <a:solidFill>
                          <a:srgbClr val="0058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无尾款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3432742968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氦槽和波纹管材料及加工</a:t>
                      </a:r>
                      <a:endParaRPr lang="zh-CN" alt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36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>
                          <a:effectLst/>
                        </a:rPr>
                        <a:t>暂未启动加工</a:t>
                      </a:r>
                      <a:endParaRPr lang="zh-CN" altLang="en-US" sz="1800" b="0" i="0" u="none" strike="noStrike">
                        <a:solidFill>
                          <a:srgbClr val="C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628413308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超导腔制造</a:t>
                      </a:r>
                      <a:endParaRPr lang="zh-CN" alt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240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100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effectLst/>
                        </a:rPr>
                        <a:t>制造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(30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万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/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只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)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，厂内加工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1621002422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effectLst/>
                        </a:rPr>
                        <a:t>超导腔后处理及垂直测试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120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C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很可能不够？</a:t>
                      </a: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2326288398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u="none" strike="noStrike" dirty="0">
                          <a:effectLst/>
                        </a:rPr>
                        <a:t>2. 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耦合器（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8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只）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耦合器制造</a:t>
                      </a:r>
                      <a:endParaRPr lang="zh-CN" alt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240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100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effectLst/>
                        </a:rPr>
                        <a:t>含材料及制造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1352269603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effectLst/>
                        </a:rPr>
                        <a:t>耦合器老练测试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effectLst/>
                        </a:rPr>
                        <a:t>40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2386038791"/>
                  </a:ext>
                </a:extLst>
              </a:tr>
              <a:tr h="52508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u="none" strike="noStrike">
                          <a:effectLst/>
                        </a:rPr>
                        <a:t>3. </a:t>
                      </a:r>
                      <a:r>
                        <a:rPr lang="zh-CN" altLang="en-US" sz="1800" b="0" u="none" strike="noStrike">
                          <a:effectLst/>
                        </a:rPr>
                        <a:t>高阶模耦合器（</a:t>
                      </a:r>
                      <a:r>
                        <a:rPr lang="en-US" altLang="zh-CN" sz="1800" b="0" u="none" strike="noStrike">
                          <a:effectLst/>
                        </a:rPr>
                        <a:t>12</a:t>
                      </a:r>
                      <a:r>
                        <a:rPr lang="zh-CN" altLang="en-US" sz="1800" b="0" u="none" strike="noStrike">
                          <a:effectLst/>
                        </a:rPr>
                        <a:t>只）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高阶模耦合器（常温部分）</a:t>
                      </a:r>
                      <a:endParaRPr lang="zh-CN" altLang="en-US" sz="1800" b="0" i="0" u="none" strike="noStrike" dirty="0">
                        <a:solidFill>
                          <a:srgbClr val="0058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72</a:t>
                      </a:r>
                      <a:endParaRPr lang="en-US" altLang="zh-CN" sz="1800" b="0" i="0" u="none" strike="noStrike" dirty="0">
                        <a:solidFill>
                          <a:srgbClr val="0058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solidFill>
                            <a:srgbClr val="005800"/>
                          </a:solidFill>
                          <a:effectLst/>
                        </a:rPr>
                        <a:t>61</a:t>
                      </a:r>
                      <a:endParaRPr lang="en-US" altLang="zh-CN" sz="1800" b="0" i="0" u="none" strike="noStrike">
                        <a:solidFill>
                          <a:srgbClr val="0058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无尾款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2500906567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高阶模耦合器（超导部分）</a:t>
                      </a:r>
                      <a:endParaRPr lang="zh-CN" altLang="en-US" sz="1800" b="0" i="0" u="none" strike="noStrike" dirty="0">
                        <a:solidFill>
                          <a:srgbClr val="0058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120</a:t>
                      </a:r>
                      <a:endParaRPr lang="en-US" altLang="zh-CN" sz="1800" b="0" i="0" u="none" strike="noStrike" dirty="0">
                        <a:solidFill>
                          <a:srgbClr val="0058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108</a:t>
                      </a:r>
                      <a:endParaRPr lang="en-US" altLang="zh-CN" sz="1800" b="0" i="0" u="none" strike="noStrike" dirty="0">
                        <a:solidFill>
                          <a:srgbClr val="0058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无尾款</a:t>
                      </a: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78669390"/>
                  </a:ext>
                </a:extLst>
              </a:tr>
              <a:tr h="52508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u="none" strike="noStrike" dirty="0">
                          <a:effectLst/>
                        </a:rPr>
                        <a:t>4. 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高阶模吸收器（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2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只）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高阶模吸收器</a:t>
                      </a:r>
                      <a:endParaRPr lang="zh-CN" altLang="en-US" sz="1800" b="0" i="0" u="none" strike="noStrike" dirty="0">
                        <a:solidFill>
                          <a:srgbClr val="0058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solidFill>
                            <a:srgbClr val="005800"/>
                          </a:solidFill>
                          <a:effectLst/>
                        </a:rPr>
                        <a:t>52</a:t>
                      </a:r>
                      <a:endParaRPr lang="en-US" altLang="zh-CN" sz="1800" b="0" i="0" u="none" strike="noStrike">
                        <a:solidFill>
                          <a:srgbClr val="0058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48</a:t>
                      </a:r>
                      <a:endParaRPr lang="en-US" altLang="zh-CN" sz="1800" b="0" i="0" u="none" strike="noStrike" dirty="0">
                        <a:solidFill>
                          <a:srgbClr val="0058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无尾款</a:t>
                      </a: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3033618923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>
                          <a:effectLst/>
                        </a:rPr>
                        <a:t>测试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effectLst/>
                        </a:rPr>
                        <a:t>80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526128047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u="none" strike="noStrike">
                          <a:effectLst/>
                        </a:rPr>
                        <a:t>5. </a:t>
                      </a:r>
                      <a:r>
                        <a:rPr lang="zh-CN" altLang="en-US" sz="1800" b="0" u="none" strike="noStrike">
                          <a:effectLst/>
                        </a:rPr>
                        <a:t>调谐器（</a:t>
                      </a:r>
                      <a:r>
                        <a:rPr lang="en-US" altLang="zh-CN" sz="1800" b="0" u="none" strike="noStrike">
                          <a:effectLst/>
                        </a:rPr>
                        <a:t>6</a:t>
                      </a:r>
                      <a:r>
                        <a:rPr lang="zh-CN" altLang="en-US" sz="1800" b="0" u="none" strike="noStrike">
                          <a:effectLst/>
                        </a:rPr>
                        <a:t>套）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>
                          <a:effectLst/>
                        </a:rPr>
                        <a:t>机械部分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effectLst/>
                        </a:rPr>
                        <a:t>45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2972F4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1879283412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>
                          <a:solidFill>
                            <a:srgbClr val="005800"/>
                          </a:solidFill>
                          <a:effectLst/>
                        </a:rPr>
                        <a:t>低温电机</a:t>
                      </a:r>
                      <a:endParaRPr lang="zh-CN" altLang="en-US" sz="1800" b="0" i="0" u="none" strike="noStrike">
                        <a:solidFill>
                          <a:srgbClr val="0058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solidFill>
                            <a:srgbClr val="005800"/>
                          </a:solidFill>
                          <a:effectLst/>
                        </a:rPr>
                        <a:t>60</a:t>
                      </a:r>
                      <a:endParaRPr lang="en-US" altLang="zh-CN" sz="1800" b="0" i="0" u="none" strike="noStrike">
                        <a:solidFill>
                          <a:srgbClr val="0058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5800"/>
                          </a:solidFill>
                          <a:effectLst/>
                        </a:rPr>
                        <a:t>58.8</a:t>
                      </a:r>
                      <a:endParaRPr lang="en-US" altLang="zh-CN" sz="1800" b="0" i="0" u="none" strike="noStrike" dirty="0">
                        <a:solidFill>
                          <a:srgbClr val="0058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无尾款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705519013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>
                          <a:effectLst/>
                        </a:rPr>
                        <a:t>电机驱动器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2972F4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3881094459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solidFill>
                            <a:srgbClr val="0000FF"/>
                          </a:solidFill>
                          <a:effectLst/>
                        </a:rPr>
                        <a:t>压电陶瓷</a:t>
                      </a:r>
                      <a:endParaRPr lang="zh-CN" alt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endParaRPr lang="en-US" altLang="zh-CN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水平测试不需要，带束流需要陶瓷进行洛伦兹力、束流负载、麦克风效应的补偿，费用</a:t>
                      </a:r>
                      <a:r>
                        <a:rPr lang="en-US" altLang="zh-CN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130</a:t>
                      </a:r>
                      <a:r>
                        <a:rPr lang="zh-CN" alt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万元。</a:t>
                      </a:r>
                    </a:p>
                  </a:txBody>
                  <a:tcPr marL="3672" marR="3672" marT="3672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1191748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37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经费收支（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6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E00C5C75-D09C-463E-A463-27865185C1D6}"/>
              </a:ext>
            </a:extLst>
          </p:cNvPr>
          <p:cNvSpPr txBox="1">
            <a:spLocks/>
          </p:cNvSpPr>
          <p:nvPr/>
        </p:nvSpPr>
        <p:spPr>
          <a:xfrm>
            <a:off x="119335" y="1124744"/>
            <a:ext cx="12072665" cy="2029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1900" dirty="0"/>
              <a:t>此外，</a:t>
            </a:r>
            <a:r>
              <a:rPr lang="en-US" altLang="zh-CN" sz="1900" dirty="0"/>
              <a:t>650 MHz 2-cell</a:t>
            </a:r>
            <a:r>
              <a:rPr lang="zh-CN" altLang="en-US" sz="1900" dirty="0"/>
              <a:t>超导腔的后处理及垂直测试还需要经费</a:t>
            </a:r>
            <a:r>
              <a:rPr lang="en-US" altLang="zh-CN" sz="1900" dirty="0"/>
              <a:t>120</a:t>
            </a:r>
            <a:r>
              <a:rPr lang="zh-CN" altLang="en-US" sz="1900" dirty="0"/>
              <a:t>万元、水平测试需要经费</a:t>
            </a:r>
            <a:r>
              <a:rPr lang="en-US" altLang="zh-CN" sz="1900" dirty="0"/>
              <a:t>40</a:t>
            </a:r>
            <a:r>
              <a:rPr lang="zh-CN" altLang="en-US" sz="1900" dirty="0"/>
              <a:t>万元、恒温器需要</a:t>
            </a:r>
            <a:r>
              <a:rPr lang="en-US" altLang="zh-CN" sz="1900" dirty="0"/>
              <a:t>220</a:t>
            </a:r>
            <a:r>
              <a:rPr lang="zh-CN" altLang="en-US" sz="1900" dirty="0"/>
              <a:t>万元。</a:t>
            </a:r>
            <a:endParaRPr lang="en-US" altLang="zh-CN" sz="19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1900" dirty="0">
                <a:solidFill>
                  <a:srgbClr val="C00000"/>
                </a:solidFill>
              </a:rPr>
              <a:t>闸板阀、磁屏蔽、调谐器、压电陶瓷、消磁系统等大量设备还没有采购，固放维修等费用没有着落。</a:t>
            </a:r>
            <a:endParaRPr lang="en-US" altLang="zh-CN" sz="1900" dirty="0">
              <a:solidFill>
                <a:srgbClr val="C000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163629"/>
              </p:ext>
            </p:extLst>
          </p:nvPr>
        </p:nvGraphicFramePr>
        <p:xfrm>
          <a:off x="119335" y="2277276"/>
          <a:ext cx="11881321" cy="444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0594">
                  <a:extLst>
                    <a:ext uri="{9D8B030D-6E8A-4147-A177-3AD203B41FA5}">
                      <a16:colId xmlns:a16="http://schemas.microsoft.com/office/drawing/2014/main" val="2051449573"/>
                    </a:ext>
                  </a:extLst>
                </a:gridCol>
                <a:gridCol w="4272135">
                  <a:extLst>
                    <a:ext uri="{9D8B030D-6E8A-4147-A177-3AD203B41FA5}">
                      <a16:colId xmlns:a16="http://schemas.microsoft.com/office/drawing/2014/main" val="162605989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481382214"/>
                    </a:ext>
                  </a:extLst>
                </a:gridCol>
                <a:gridCol w="1310650">
                  <a:extLst>
                    <a:ext uri="{9D8B030D-6E8A-4147-A177-3AD203B41FA5}">
                      <a16:colId xmlns:a16="http://schemas.microsoft.com/office/drawing/2014/main" val="310024368"/>
                    </a:ext>
                  </a:extLst>
                </a:gridCol>
                <a:gridCol w="2649790">
                  <a:extLst>
                    <a:ext uri="{9D8B030D-6E8A-4147-A177-3AD203B41FA5}">
                      <a16:colId xmlns:a16="http://schemas.microsoft.com/office/drawing/2014/main" val="2403896511"/>
                    </a:ext>
                  </a:extLst>
                </a:gridCol>
              </a:tblGrid>
              <a:tr h="254489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650MHz</a:t>
                      </a:r>
                      <a:r>
                        <a:rPr lang="zh-CN" altLang="en-US" sz="1800" u="none" strike="noStrike" dirty="0">
                          <a:effectLst/>
                        </a:rPr>
                        <a:t>超导加速模组（</a:t>
                      </a:r>
                      <a:r>
                        <a:rPr lang="en-US" altLang="zh-CN" sz="1800" u="none" strike="noStrike" dirty="0">
                          <a:effectLst/>
                        </a:rPr>
                        <a:t>6</a:t>
                      </a:r>
                      <a:r>
                        <a:rPr lang="en-US" sz="1800" u="none" strike="noStrike" dirty="0">
                          <a:effectLst/>
                        </a:rPr>
                        <a:t>x2-cell）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预算（万元）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支出（万元）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备注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1975095015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effectLst/>
                        </a:rPr>
                        <a:t>7. </a:t>
                      </a:r>
                      <a:r>
                        <a:rPr lang="zh-CN" altLang="en-US" sz="1800" u="none" strike="noStrike" dirty="0">
                          <a:effectLst/>
                        </a:rPr>
                        <a:t>恒温器及工装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恒温器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190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562767837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>
                        <a:solidFill>
                          <a:srgbClr val="2972F4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悬挂支撑用</a:t>
                      </a:r>
                      <a:r>
                        <a:rPr lang="en-US" altLang="zh-CN" sz="1800" u="none" strike="noStrike" dirty="0">
                          <a:effectLst/>
                        </a:rPr>
                        <a:t>1.3G</a:t>
                      </a:r>
                      <a:r>
                        <a:rPr lang="zh-CN" altLang="en-US" sz="1800" u="none" strike="noStrike" dirty="0">
                          <a:effectLst/>
                        </a:rPr>
                        <a:t>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243496532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>
                          <a:effectLst/>
                        </a:rPr>
                        <a:t>8. </a:t>
                      </a:r>
                      <a:r>
                        <a:rPr lang="zh-CN" altLang="en-US" sz="1800" u="none" strike="noStrike">
                          <a:effectLst/>
                        </a:rPr>
                        <a:t>磁屏蔽（双层）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磁屏蔽（氦槽外及模组真空筒内壁）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>
                        <a:solidFill>
                          <a:srgbClr val="2972F4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3361649322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>
                          <a:effectLst/>
                        </a:rPr>
                        <a:t>9. </a:t>
                      </a:r>
                      <a:r>
                        <a:rPr lang="zh-CN" altLang="en-US" sz="1800" u="none" strike="noStrike">
                          <a:effectLst/>
                        </a:rPr>
                        <a:t>温度传感器</a:t>
                      </a:r>
                      <a:r>
                        <a:rPr lang="en-US" altLang="zh-CN" sz="1800" u="none" strike="noStrike">
                          <a:effectLst/>
                        </a:rPr>
                        <a:t>+</a:t>
                      </a:r>
                      <a:r>
                        <a:rPr lang="zh-CN" altLang="en-US" sz="1800" u="none" strike="noStrike">
                          <a:effectLst/>
                        </a:rPr>
                        <a:t>磁通门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>
                        <a:solidFill>
                          <a:srgbClr val="2972F4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3706258697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>
                          <a:effectLst/>
                        </a:rPr>
                        <a:t>10. </a:t>
                      </a:r>
                      <a:r>
                        <a:rPr lang="zh-CN" altLang="en-US" sz="1800" u="none" strike="noStrike">
                          <a:effectLst/>
                        </a:rPr>
                        <a:t>真空系统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>
                          <a:effectLst/>
                        </a:rPr>
                        <a:t>闸板阀</a:t>
                      </a:r>
                      <a:r>
                        <a:rPr lang="en-US" sz="1800" u="none" strike="noStrike">
                          <a:effectLst/>
                        </a:rPr>
                        <a:t>DN63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50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>
                        <a:solidFill>
                          <a:srgbClr val="2972F4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effectLst/>
                        </a:rPr>
                        <a:t>2</a:t>
                      </a:r>
                      <a:r>
                        <a:rPr lang="zh-CN" altLang="en-US" sz="1800" u="none" strike="noStrike" dirty="0">
                          <a:effectLst/>
                        </a:rPr>
                        <a:t>套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462595376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离子泵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>
                        <a:solidFill>
                          <a:srgbClr val="2972F4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effectLst/>
                        </a:rPr>
                        <a:t>2</a:t>
                      </a:r>
                      <a:r>
                        <a:rPr lang="zh-CN" altLang="en-US" sz="1800" u="none" strike="noStrike" dirty="0">
                          <a:effectLst/>
                        </a:rPr>
                        <a:t>台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2780332836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>
                          <a:effectLst/>
                        </a:rPr>
                        <a:t>波纹管组件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16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>
                        <a:solidFill>
                          <a:srgbClr val="2972F4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effectLst/>
                        </a:rPr>
                        <a:t>1</a:t>
                      </a:r>
                      <a:r>
                        <a:rPr lang="zh-CN" altLang="en-US" sz="1800" u="none" strike="noStrike" dirty="0">
                          <a:effectLst/>
                        </a:rPr>
                        <a:t>套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2565892497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>
                          <a:effectLst/>
                        </a:rPr>
                        <a:t>11. </a:t>
                      </a:r>
                      <a:r>
                        <a:rPr lang="zh-CN" altLang="en-US" sz="1800" u="none" strike="noStrike">
                          <a:effectLst/>
                        </a:rPr>
                        <a:t>附件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>
                          <a:effectLst/>
                        </a:rPr>
                        <a:t>电缆、</a:t>
                      </a:r>
                      <a:r>
                        <a:rPr lang="en-US" sz="1800" u="none" strike="noStrike">
                          <a:effectLst/>
                        </a:rPr>
                        <a:t>feedthrough、</a:t>
                      </a:r>
                      <a:r>
                        <a:rPr lang="zh-CN" altLang="en-US" sz="1800" u="none" strike="noStrike">
                          <a:effectLst/>
                        </a:rPr>
                        <a:t>信号法兰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3185844352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12. </a:t>
                      </a:r>
                      <a:r>
                        <a:rPr lang="zh-CN" altLang="en-US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消磁系统</a:t>
                      </a:r>
                      <a:endParaRPr lang="zh-CN" alt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消磁线圈</a:t>
                      </a:r>
                      <a:r>
                        <a:rPr lang="en-US" altLang="zh-CN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+</a:t>
                      </a:r>
                      <a:r>
                        <a:rPr lang="zh-CN" altLang="en-US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电流源</a:t>
                      </a:r>
                      <a:endParaRPr lang="zh-CN" alt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0</a:t>
                      </a:r>
                      <a:endParaRPr lang="en-US" altLang="zh-CN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</a:t>
                      </a:r>
                      <a:r>
                        <a:rPr lang="zh-CN" alt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万</a:t>
                      </a: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4221294320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>
                          <a:effectLst/>
                        </a:rPr>
                        <a:t>13. </a:t>
                      </a:r>
                      <a:r>
                        <a:rPr lang="zh-CN" altLang="en-US" sz="1800" u="none" strike="noStrike">
                          <a:effectLst/>
                        </a:rPr>
                        <a:t>洁净间工装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模组总装及洁净间工装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28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140832448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>
                          <a:effectLst/>
                        </a:rPr>
                        <a:t>14. </a:t>
                      </a:r>
                      <a:r>
                        <a:rPr lang="zh-CN" altLang="en-US" sz="1800" u="none" strike="noStrike">
                          <a:effectLst/>
                        </a:rPr>
                        <a:t>水平测试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>
                          <a:effectLst/>
                        </a:rPr>
                        <a:t>模组测试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40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3981738121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>
                          <a:effectLst/>
                        </a:rPr>
                        <a:t>管理费</a:t>
                      </a:r>
                      <a:r>
                        <a:rPr lang="en-US" altLang="zh-CN" sz="1800" u="none" strike="noStrike">
                          <a:effectLst/>
                        </a:rPr>
                        <a:t>+</a:t>
                      </a:r>
                      <a:r>
                        <a:rPr lang="zh-CN" altLang="en-US" sz="1800" u="none" strike="noStrike">
                          <a:effectLst/>
                        </a:rPr>
                        <a:t>税费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180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40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1517220658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>
                          <a:effectLst/>
                        </a:rPr>
                        <a:t>15.</a:t>
                      </a:r>
                      <a:r>
                        <a:rPr lang="zh-CN" altLang="en-US" sz="1800" u="none" strike="noStrike" dirty="0">
                          <a:effectLst/>
                        </a:rPr>
                        <a:t>其他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阀箱、测试小车等其他费用由低温系统（</a:t>
                      </a:r>
                      <a:r>
                        <a:rPr lang="en-US" altLang="zh-CN" sz="1800" u="none" strike="noStrike" dirty="0">
                          <a:effectLst/>
                        </a:rPr>
                        <a:t>600</a:t>
                      </a:r>
                      <a:r>
                        <a:rPr lang="zh-CN" altLang="en-US" sz="1800" u="none" strike="noStrike" dirty="0">
                          <a:effectLst/>
                        </a:rPr>
                        <a:t>万）支出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162884022"/>
                  </a:ext>
                </a:extLst>
              </a:tr>
              <a:tr h="196871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800" u="none" strike="noStrike" dirty="0">
                          <a:effectLst/>
                        </a:rPr>
                        <a:t>总计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1960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728.8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3672" marR="3672" marT="3672" marB="0" anchor="ctr"/>
                </a:tc>
                <a:extLst>
                  <a:ext uri="{0D108BD9-81ED-4DB2-BD59-A6C34878D82A}">
                    <a16:rowId xmlns:a16="http://schemas.microsoft.com/office/drawing/2014/main" val="2606284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41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人员梳理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7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76251"/>
            <a:ext cx="5832648" cy="52800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200" dirty="0"/>
              <a:t>2026</a:t>
            </a:r>
            <a:r>
              <a:rPr lang="zh-CN" altLang="en-US" sz="2200" dirty="0"/>
              <a:t>年</a:t>
            </a:r>
            <a:r>
              <a:rPr lang="en-US" altLang="zh-CN" sz="2200" dirty="0"/>
              <a:t>1</a:t>
            </a:r>
            <a:r>
              <a:rPr lang="zh-CN" altLang="en-US" sz="2200" dirty="0"/>
              <a:t>月</a:t>
            </a:r>
            <a:r>
              <a:rPr lang="en-US" altLang="zh-CN" sz="2200" dirty="0"/>
              <a:t>19</a:t>
            </a:r>
            <a:r>
              <a:rPr lang="zh-CN" altLang="en-US" sz="2200" dirty="0"/>
              <a:t>号，召开了模组研制的例会。</a:t>
            </a:r>
            <a:endParaRPr lang="en-US" altLang="zh-CN" sz="22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负责人：沙鹏、葛锐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靳松：超导腔后处理、高阶模吸收器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徐妙富：恒温器设计、工艺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陈旭：主耦合器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郑洪娟：高阶模耦合器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董超：超导腔制造、预调谐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李梅：低温流程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米正辉：调谐器、超导腔垂测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刘佰奇：束线真空</a:t>
            </a:r>
            <a:endParaRPr lang="en-US" altLang="zh-CN" sz="1800" dirty="0"/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1800" dirty="0"/>
              <a:t>其他同事（准直、直线、真空</a:t>
            </a:r>
            <a:r>
              <a:rPr lang="en-US" altLang="zh-CN" sz="1800" dirty="0"/>
              <a:t>……</a:t>
            </a:r>
            <a:r>
              <a:rPr lang="zh-CN" altLang="en-US" sz="1800" dirty="0"/>
              <a:t>）：根据工作需要，后续会大量加入。</a:t>
            </a:r>
            <a:endParaRPr lang="en-US" altLang="zh-CN" sz="18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112826"/>
            <a:ext cx="4939925" cy="52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7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3FCB18D-84BF-4B6B-9213-0ADEC48D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Full-Scale Cryomodule Design</a:t>
            </a:r>
            <a:endParaRPr lang="zh-CN" alt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6C652-B9C8-4F39-8083-FA410554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8A3F0E-C06D-B1B0-14DE-DD57BD55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7" y="937286"/>
            <a:ext cx="4611759" cy="2724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5554BF7-8B53-4355-90B1-7EE5839E4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95" t="29380" r="15123" b="28710"/>
          <a:stretch/>
        </p:blipFill>
        <p:spPr>
          <a:xfrm>
            <a:off x="5087888" y="2996952"/>
            <a:ext cx="7174153" cy="3046372"/>
          </a:xfrm>
          <a:prstGeom prst="rect">
            <a:avLst/>
          </a:prstGeom>
        </p:spPr>
      </p:pic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2033B8A8-2EB6-4C56-9B9F-E0BAF3660019}"/>
              </a:ext>
            </a:extLst>
          </p:cNvPr>
          <p:cNvSpPr txBox="1">
            <a:spLocks/>
          </p:cNvSpPr>
          <p:nvPr/>
        </p:nvSpPr>
        <p:spPr>
          <a:xfrm>
            <a:off x="9181480" y="62568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77494A-D001-4AB9-9273-5B864DCC1540}"/>
              </a:ext>
            </a:extLst>
          </p:cNvPr>
          <p:cNvSpPr txBox="1"/>
          <p:nvPr/>
        </p:nvSpPr>
        <p:spPr>
          <a:xfrm>
            <a:off x="7376545" y="3371740"/>
            <a:ext cx="288032" cy="1440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02134B-5E08-4042-8868-19A385E86D7A}"/>
              </a:ext>
            </a:extLst>
          </p:cNvPr>
          <p:cNvSpPr txBox="1"/>
          <p:nvPr/>
        </p:nvSpPr>
        <p:spPr>
          <a:xfrm>
            <a:off x="8024616" y="3371740"/>
            <a:ext cx="288032" cy="1440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4114E8-760F-42E5-8786-05F64991562B}"/>
              </a:ext>
            </a:extLst>
          </p:cNvPr>
          <p:cNvSpPr txBox="1"/>
          <p:nvPr/>
        </p:nvSpPr>
        <p:spPr>
          <a:xfrm>
            <a:off x="8700121" y="3370470"/>
            <a:ext cx="288032" cy="1440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E5E6B85-F09D-4FED-9697-129DD6E52B42}"/>
              </a:ext>
            </a:extLst>
          </p:cNvPr>
          <p:cNvSpPr txBox="1"/>
          <p:nvPr/>
        </p:nvSpPr>
        <p:spPr>
          <a:xfrm>
            <a:off x="9348192" y="3371740"/>
            <a:ext cx="288032" cy="1440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835CCA-715F-46BD-8A2B-BF81BB94CD60}"/>
              </a:ext>
            </a:extLst>
          </p:cNvPr>
          <p:cNvSpPr txBox="1"/>
          <p:nvPr/>
        </p:nvSpPr>
        <p:spPr>
          <a:xfrm>
            <a:off x="6728474" y="3371740"/>
            <a:ext cx="288032" cy="1440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532AD88-F9CC-43DC-A87B-7E400C86045E}"/>
              </a:ext>
            </a:extLst>
          </p:cNvPr>
          <p:cNvSpPr txBox="1"/>
          <p:nvPr/>
        </p:nvSpPr>
        <p:spPr>
          <a:xfrm>
            <a:off x="6086495" y="3375164"/>
            <a:ext cx="288032" cy="1440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B4D6F3A-2FBE-4064-B6F4-CDED4454D1F6}"/>
              </a:ext>
            </a:extLst>
          </p:cNvPr>
          <p:cNvSpPr txBox="1"/>
          <p:nvPr/>
        </p:nvSpPr>
        <p:spPr>
          <a:xfrm>
            <a:off x="7664577" y="3062693"/>
            <a:ext cx="1705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Waveguide ports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BEAD522-8016-41F3-A511-6661B01A855F}"/>
              </a:ext>
            </a:extLst>
          </p:cNvPr>
          <p:cNvSpPr txBox="1"/>
          <p:nvPr/>
        </p:nvSpPr>
        <p:spPr>
          <a:xfrm>
            <a:off x="9311109" y="5888000"/>
            <a:ext cx="2350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New 2 K valve box for 650MHz cryomodule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A2A9A64-3EB9-4636-8F94-8B8D47072CAF}"/>
              </a:ext>
            </a:extLst>
          </p:cNvPr>
          <p:cNvSpPr txBox="1"/>
          <p:nvPr/>
        </p:nvSpPr>
        <p:spPr>
          <a:xfrm>
            <a:off x="5321594" y="5933653"/>
            <a:ext cx="2416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Old </a:t>
            </a:r>
            <a:r>
              <a:rPr lang="en-US" altLang="zh-CN" sz="1800" dirty="0"/>
              <a:t>4K valve box for 166MHz cryomodule</a:t>
            </a:r>
            <a:endParaRPr lang="zh-CN" altLang="en-US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B088437-35D6-4809-8172-4EA71CAA201D}"/>
              </a:ext>
            </a:extLst>
          </p:cNvPr>
          <p:cNvCxnSpPr>
            <a:endCxn id="20" idx="0"/>
          </p:cNvCxnSpPr>
          <p:nvPr/>
        </p:nvCxnSpPr>
        <p:spPr>
          <a:xfrm flipH="1">
            <a:off x="6529755" y="5167024"/>
            <a:ext cx="846790" cy="7666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B17749F-D572-4AFC-AEB2-E6FD89C2D642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9915603" y="5209379"/>
            <a:ext cx="570687" cy="6786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连接符: 肘形 24">
            <a:extLst>
              <a:ext uri="{FF2B5EF4-FFF2-40B4-BE49-F238E27FC236}">
                <a16:creationId xmlns:a16="http://schemas.microsoft.com/office/drawing/2014/main" id="{EBBBB203-66E2-4A6B-B408-B2C730720BB2}"/>
              </a:ext>
            </a:extLst>
          </p:cNvPr>
          <p:cNvCxnSpPr>
            <a:cxnSpLocks/>
          </p:cNvCxnSpPr>
          <p:nvPr/>
        </p:nvCxnSpPr>
        <p:spPr>
          <a:xfrm>
            <a:off x="8944448" y="4116099"/>
            <a:ext cx="691776" cy="474744"/>
          </a:xfrm>
          <a:prstGeom prst="bentConnector3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箭头: 右 3">
            <a:extLst>
              <a:ext uri="{FF2B5EF4-FFF2-40B4-BE49-F238E27FC236}">
                <a16:creationId xmlns:a16="http://schemas.microsoft.com/office/drawing/2014/main" id="{5BB70BA6-6E30-4D10-9FBD-BBDD75F1EE46}"/>
              </a:ext>
            </a:extLst>
          </p:cNvPr>
          <p:cNvSpPr/>
          <p:nvPr/>
        </p:nvSpPr>
        <p:spPr>
          <a:xfrm>
            <a:off x="5240288" y="4004403"/>
            <a:ext cx="390525" cy="1746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521D6F6-BA1C-4EF4-B166-F5051B3985BC}"/>
              </a:ext>
            </a:extLst>
          </p:cNvPr>
          <p:cNvSpPr txBox="1"/>
          <p:nvPr/>
        </p:nvSpPr>
        <p:spPr>
          <a:xfrm>
            <a:off x="5120632" y="34718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84C5FD0-E764-496D-BAEA-D3D1837E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4007" y="4079238"/>
            <a:ext cx="2786534" cy="20899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1C5B78-CD8C-4327-9CA9-2A730332B2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0" t="45800" r="1288" b="38450"/>
          <a:stretch/>
        </p:blipFill>
        <p:spPr>
          <a:xfrm>
            <a:off x="4344360" y="1351519"/>
            <a:ext cx="7821367" cy="7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4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72F79-BE73-CD45-DB38-93C61703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54"/>
            <a:ext cx="10515600" cy="836822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模组总体、恒温器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7B4FACF0-676E-45BF-AE7E-E2E009C9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19" name="内容占位符 1">
            <a:extLst>
              <a:ext uri="{FF2B5EF4-FFF2-40B4-BE49-F238E27FC236}">
                <a16:creationId xmlns:a16="http://schemas.microsoft.com/office/drawing/2014/main" id="{BC30DFF7-09B7-41D3-AB03-30B484899926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449272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目前模组的结构设计能满足物理、高频、低温等提出的技术要求以及安装现场（</a:t>
            </a:r>
            <a:r>
              <a:rPr lang="en-US" altLang="zh-CN" sz="2400" dirty="0"/>
              <a:t>PAPS 2A</a:t>
            </a:r>
            <a:r>
              <a:rPr lang="zh-CN" altLang="en-US" sz="2400" dirty="0"/>
              <a:t>厅）的空间限制，拟采用现有的</a:t>
            </a:r>
            <a:r>
              <a:rPr lang="en-US" altLang="zh-CN" sz="2400" dirty="0"/>
              <a:t>1.3GHz</a:t>
            </a:r>
            <a:r>
              <a:rPr lang="zh-CN" altLang="en-US" sz="2400" dirty="0"/>
              <a:t>超导腔模组的集成组装工装来减少研制费用。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待落实问题：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2000" dirty="0">
                <a:solidFill>
                  <a:srgbClr val="C00000"/>
                </a:solidFill>
              </a:rPr>
              <a:t>模组内各设备以及整体没有准直方案，需要联系准直组尽快进行准直的设计。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2000" dirty="0"/>
              <a:t>模组的强度校核</a:t>
            </a:r>
            <a:r>
              <a:rPr lang="en-US" altLang="zh-CN" sz="2000" dirty="0"/>
              <a:t>+</a:t>
            </a:r>
            <a:r>
              <a:rPr lang="zh-CN" altLang="en-US" sz="2000" dirty="0"/>
              <a:t>热力学的优化设计需要完成</a:t>
            </a:r>
            <a:r>
              <a:rPr lang="en-US" altLang="zh-CN" sz="2000" dirty="0"/>
              <a:t>----</a:t>
            </a:r>
            <a:r>
              <a:rPr lang="zh-CN" altLang="en-US" sz="2000" dirty="0"/>
              <a:t>至少</a:t>
            </a:r>
            <a:r>
              <a:rPr lang="en-US" altLang="zh-CN" sz="2000" dirty="0"/>
              <a:t>1</a:t>
            </a:r>
            <a:r>
              <a:rPr lang="zh-CN" altLang="en-US" sz="2000" dirty="0"/>
              <a:t>个月的时间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2000" dirty="0"/>
              <a:t>细化与落实与</a:t>
            </a:r>
            <a:r>
              <a:rPr lang="en-US" altLang="zh-CN" sz="2000" dirty="0"/>
              <a:t>1.3GHz</a:t>
            </a:r>
            <a:r>
              <a:rPr lang="zh-CN" altLang="en-US" sz="2000" dirty="0"/>
              <a:t>超导腔模组共用一套集成组装工装的方案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zh-CN" altLang="en-US" sz="2000" dirty="0"/>
              <a:t>水平测试站内需要新研制低温分配阀箱</a:t>
            </a:r>
            <a:r>
              <a:rPr lang="en-US" altLang="zh-CN" sz="2000" dirty="0"/>
              <a:t>+</a:t>
            </a:r>
            <a:r>
              <a:rPr lang="zh-CN" altLang="en-US" sz="2000" dirty="0"/>
              <a:t>多通道管线（部分设备已采购）</a:t>
            </a:r>
          </a:p>
        </p:txBody>
      </p:sp>
    </p:spTree>
    <p:extLst>
      <p:ext uri="{BB962C8B-B14F-4D97-AF65-F5344CB8AC3E}">
        <p14:creationId xmlns:p14="http://schemas.microsoft.com/office/powerpoint/2010/main" val="29219295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FI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20680</TotalTime>
  <Words>1613</Words>
  <Application>Microsoft Office PowerPoint</Application>
  <PresentationFormat>宽屏</PresentationFormat>
  <Paragraphs>265</Paragraphs>
  <Slides>18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等线</vt:lpstr>
      <vt:lpstr>黑体</vt:lpstr>
      <vt:lpstr>宋体</vt:lpstr>
      <vt:lpstr>微软雅黑</vt:lpstr>
      <vt:lpstr>Arial</vt:lpstr>
      <vt:lpstr>Arial Black</vt:lpstr>
      <vt:lpstr>Calibri</vt:lpstr>
      <vt:lpstr>Wingdings</vt:lpstr>
      <vt:lpstr>Office 主题</vt:lpstr>
      <vt:lpstr>PowerPoint 演示文稿</vt:lpstr>
      <vt:lpstr>650 MHz连续波模组</vt:lpstr>
      <vt:lpstr>锐新合同验收指标明细</vt:lpstr>
      <vt:lpstr>锐新合同计划</vt:lpstr>
      <vt:lpstr>经费收支（1）</vt:lpstr>
      <vt:lpstr>经费收支（2）</vt:lpstr>
      <vt:lpstr>人员梳理</vt:lpstr>
      <vt:lpstr>650 MHz Full-Scale Cryomodule Design</vt:lpstr>
      <vt:lpstr>模组总体、恒温器</vt:lpstr>
      <vt:lpstr>650 MHz主耦合器</vt:lpstr>
      <vt:lpstr>PowerPoint 演示文稿</vt:lpstr>
      <vt:lpstr>PowerPoint 演示文稿</vt:lpstr>
      <vt:lpstr>650 MHz 2-cell超导腔</vt:lpstr>
      <vt:lpstr>650 MHz 2-cell超导腔</vt:lpstr>
      <vt:lpstr>高阶模耦合器</vt:lpstr>
      <vt:lpstr>高阶模吸收器</vt:lpstr>
      <vt:lpstr>需要明确的问题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沙鹏</cp:lastModifiedBy>
  <cp:revision>2070</cp:revision>
  <cp:lastPrinted>2022-11-06T05:19:21Z</cp:lastPrinted>
  <dcterms:created xsi:type="dcterms:W3CDTF">2012-09-04T11:33:36Z</dcterms:created>
  <dcterms:modified xsi:type="dcterms:W3CDTF">2026-01-28T07:22:36Z</dcterms:modified>
</cp:coreProperties>
</file>