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942" r:id="rId2"/>
    <p:sldId id="1568" r:id="rId3"/>
    <p:sldId id="1561" r:id="rId4"/>
    <p:sldId id="1610" r:id="rId5"/>
    <p:sldId id="1567" r:id="rId6"/>
    <p:sldId id="1565" r:id="rId7"/>
    <p:sldId id="1598" r:id="rId8"/>
    <p:sldId id="463" r:id="rId9"/>
    <p:sldId id="1606" r:id="rId10"/>
    <p:sldId id="1581" r:id="rId11"/>
    <p:sldId id="458" r:id="rId12"/>
    <p:sldId id="1612" r:id="rId13"/>
    <p:sldId id="1600" r:id="rId14"/>
    <p:sldId id="1575" r:id="rId15"/>
    <p:sldId id="1613" r:id="rId16"/>
  </p:sldIdLst>
  <p:sldSz cx="10799763" cy="7199313"/>
  <p:notesSz cx="6858000" cy="9144000"/>
  <p:defaultTextStyle>
    <a:defPPr>
      <a:defRPr lang="zh-CN"/>
    </a:defPPr>
    <a:lvl1pPr marL="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FA9CCF5-8293-407E-A19D-063C2C2F5DBC}">
          <p14:sldIdLst>
            <p14:sldId id="942"/>
            <p14:sldId id="1568"/>
            <p14:sldId id="1561"/>
            <p14:sldId id="1610"/>
            <p14:sldId id="1567"/>
            <p14:sldId id="1565"/>
            <p14:sldId id="1598"/>
            <p14:sldId id="463"/>
            <p14:sldId id="1606"/>
            <p14:sldId id="1581"/>
            <p14:sldId id="458"/>
            <p14:sldId id="1612"/>
            <p14:sldId id="1600"/>
            <p14:sldId id="1575"/>
            <p14:sldId id="16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o Guimaraes da Costa" initials="JG" lastIdx="2" clrIdx="0">
    <p:extLst>
      <p:ext uri="{19B8F6BF-5375-455C-9EA6-DF929625EA0E}">
        <p15:presenceInfo xmlns:p15="http://schemas.microsoft.com/office/powerpoint/2012/main" userId="00db3978e1daeb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13457"/>
    <a:srgbClr val="1A59B0"/>
    <a:srgbClr val="0147A7"/>
    <a:srgbClr val="DFAE59"/>
    <a:srgbClr val="5D6683"/>
    <a:srgbClr val="CCECFF"/>
    <a:srgbClr val="0B1739"/>
    <a:srgbClr val="000000"/>
    <a:srgbClr val="8F5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4" autoAdjust="0"/>
    <p:restoredTop sz="95853" autoAdjust="0"/>
  </p:normalViewPr>
  <p:slideViewPr>
    <p:cSldViewPr>
      <p:cViewPr varScale="1">
        <p:scale>
          <a:sx n="105" d="100"/>
          <a:sy n="105" d="100"/>
        </p:scale>
        <p:origin x="216" y="368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-7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94"/>
    </p:cViewPr>
  </p:sorterViewPr>
  <p:notesViewPr>
    <p:cSldViewPr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E8299-5851-48F8-A93D-0C9C70F52B9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FB17-EE8E-4505-A893-B2008129B3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2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6417-7B58-450F-BECC-B036CFC93360}" type="datetimeFigureOut">
              <a:rPr lang="zh-CN" altLang="en-US" smtClean="0"/>
              <a:pPr/>
              <a:t>2026/1/28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AE43-ACC3-46A2-B54E-1BDE2F67173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ffectLst/>
              </a:rPr>
              <a:t>重点报告内容：（</a:t>
            </a:r>
            <a:r>
              <a:rPr lang="en-US" altLang="zh-CN" dirty="0">
                <a:effectLst/>
              </a:rPr>
              <a:t>1</a:t>
            </a:r>
            <a:r>
              <a:rPr lang="zh-CN" altLang="en-US" dirty="0">
                <a:effectLst/>
              </a:rPr>
              <a:t>）未来</a:t>
            </a:r>
            <a:r>
              <a:rPr lang="en-US" altLang="zh-CN" dirty="0">
                <a:effectLst/>
              </a:rPr>
              <a:t>5</a:t>
            </a:r>
            <a:r>
              <a:rPr lang="zh-CN" altLang="en-US" dirty="0">
                <a:effectLst/>
              </a:rPr>
              <a:t>年拟开展的研究工作，包括主要研究方向、关键科学问题与研究内容；（</a:t>
            </a:r>
            <a:r>
              <a:rPr lang="en-US" altLang="zh-CN" dirty="0">
                <a:effectLst/>
              </a:rPr>
              <a:t>2</a:t>
            </a:r>
            <a:r>
              <a:rPr lang="zh-CN" altLang="en-US" dirty="0">
                <a:effectLst/>
              </a:rPr>
              <a:t>）研究方案，包括骨干成员之间的分工及合作方式、学科交叉融合研究计划、年度工作计划与目标等；（</a:t>
            </a:r>
            <a:r>
              <a:rPr lang="en-US" altLang="zh-CN" dirty="0">
                <a:effectLst/>
              </a:rPr>
              <a:t>3</a:t>
            </a:r>
            <a:r>
              <a:rPr lang="zh-CN" altLang="en-US" dirty="0">
                <a:effectLst/>
              </a:rPr>
              <a:t>）五年预期目标和可能取得的重大突破等。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71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60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33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0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6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72769" y="5361833"/>
            <a:ext cx="7559834" cy="1034719"/>
          </a:xfrm>
        </p:spPr>
        <p:txBody>
          <a:bodyPr/>
          <a:lstStyle>
            <a:lvl1pPr marL="0" indent="0" algn="ctr">
              <a:buNone/>
              <a:defRPr/>
            </a:lvl1pPr>
            <a:lvl2pPr marL="479987" indent="0" algn="ctr">
              <a:buNone/>
              <a:defRPr/>
            </a:lvl2pPr>
            <a:lvl3pPr marL="959975" indent="0" algn="ctr">
              <a:buNone/>
              <a:defRPr/>
            </a:lvl3pPr>
            <a:lvl4pPr marL="1439962" indent="0" algn="ctr">
              <a:buNone/>
              <a:defRPr/>
            </a:lvl4pPr>
            <a:lvl5pPr marL="1919950" indent="0" algn="ctr">
              <a:buNone/>
              <a:defRPr/>
            </a:lvl5pPr>
            <a:lvl6pPr marL="2399937" indent="0" algn="ctr">
              <a:buNone/>
              <a:defRPr/>
            </a:lvl6pPr>
            <a:lvl7pPr marL="2879925" indent="0" algn="ctr">
              <a:buNone/>
              <a:defRPr/>
            </a:lvl7pPr>
            <a:lvl8pPr marL="3359912" indent="0" algn="ctr">
              <a:buNone/>
              <a:defRPr/>
            </a:lvl8pPr>
            <a:lvl9pPr marL="38399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158" y="1149370"/>
            <a:ext cx="9950493" cy="1543186"/>
          </a:xfrm>
        </p:spPr>
        <p:txBody>
          <a:bodyPr/>
          <a:lstStyle>
            <a:lvl1pPr algn="ctr">
              <a:defRPr sz="5669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205" y="149961"/>
            <a:ext cx="9826400" cy="749934"/>
          </a:xfrm>
        </p:spPr>
        <p:txBody>
          <a:bodyPr/>
          <a:lstStyle>
            <a:lvl1pPr algn="l">
              <a:defRPr lang="zh-CN" altLang="en-US" sz="3359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151384"/>
            <a:ext cx="9719787" cy="527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 txBox="1">
            <a:spLocks/>
          </p:cNvSpPr>
          <p:nvPr userDrawn="1"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188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825116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-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，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55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39830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64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0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7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9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6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-标题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14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23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988" y="277808"/>
            <a:ext cx="9719787" cy="52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988" y="1079376"/>
            <a:ext cx="9719787" cy="53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80" r:id="rId4"/>
    <p:sldLayoutId id="2147483679" r:id="rId5"/>
    <p:sldLayoutId id="2147483681" r:id="rId6"/>
    <p:sldLayoutId id="2147483682" r:id="rId7"/>
    <p:sldLayoutId id="2147483684" r:id="rId8"/>
    <p:sldLayoutId id="2147483683" r:id="rId9"/>
    <p:sldLayoutId id="2147483675" r:id="rId10"/>
    <p:sldLayoutId id="2147483664" r:id="rId11"/>
    <p:sldLayoutId id="2147483666" r:id="rId12"/>
    <p:sldLayoutId id="2147483674" r:id="rId13"/>
    <p:sldLayoutId id="2147483667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3200" b="1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5pPr>
      <a:lvl6pPr marL="479987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59975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439962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919950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59990" indent="-359990" algn="l" rtl="0" fontAlgn="base">
        <a:lnSpc>
          <a:spcPct val="100000"/>
        </a:lnSpc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lang="zh-CN" altLang="en-US" sz="24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1pPr>
      <a:lvl2pPr marL="839979" indent="-359990" algn="l" rtl="0" fontAlgn="base">
        <a:lnSpc>
          <a:spcPct val="100000"/>
        </a:lnSpc>
        <a:spcBef>
          <a:spcPts val="630"/>
        </a:spcBef>
        <a:spcAft>
          <a:spcPct val="0"/>
        </a:spcAft>
        <a:buClr>
          <a:srgbClr val="00B050"/>
        </a:buClr>
        <a:buSzPct val="80000"/>
        <a:buFont typeface="Wingdings" panose="05000000000000000000" pitchFamily="2" charset="2"/>
        <a:buChar char="n"/>
        <a:defRPr lang="zh-CN" altLang="en-US" sz="21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2pPr>
      <a:lvl3pPr marL="1199969" indent="-239994" algn="l" rtl="0" fontAlgn="base">
        <a:spcBef>
          <a:spcPct val="20000"/>
        </a:spcBef>
        <a:spcAft>
          <a:spcPct val="0"/>
        </a:spcAft>
        <a:buChar char="•"/>
        <a:defRPr sz="189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3pPr>
      <a:lvl4pPr marL="1679956" indent="-239994" algn="l" rtl="0" fontAlgn="base">
        <a:spcBef>
          <a:spcPct val="20000"/>
        </a:spcBef>
        <a:spcAft>
          <a:spcPct val="0"/>
        </a:spcAft>
        <a:buChar char="–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4pPr>
      <a:lvl5pPr marL="2159945" indent="-239994" algn="l" rtl="0" fontAlgn="base">
        <a:spcBef>
          <a:spcPct val="20000"/>
        </a:spcBef>
        <a:spcAft>
          <a:spcPct val="0"/>
        </a:spcAft>
        <a:buChar char="»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5pPr>
      <a:lvl6pPr marL="2639931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6pPr>
      <a:lvl7pPr marL="3119920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7pPr>
      <a:lvl8pPr marL="3599906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8pPr>
      <a:lvl9pPr marL="4079894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8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7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95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92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91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90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96"/>
            <a:ext cx="10799760" cy="7199313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5283E80-BB61-0846-BB1D-7847AB70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3025"/>
            <a:ext cx="10799763" cy="1058284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Zhijun Liang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IHEP,CAS</a:t>
            </a:r>
          </a:p>
          <a:p>
            <a:endParaRPr lang="en-US" altLang="zh-CN" sz="2800" u="sng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8FBD20-73F3-FD49-9FF3-08FB522C3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306889"/>
            <a:ext cx="10799763" cy="136065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hard </a:t>
            </a:r>
            <a:r>
              <a:rPr lang="en-US" sz="4800" dirty="0" err="1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  <a:b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endParaRPr lang="en-US" sz="4800" dirty="0">
              <a:ln w="1143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3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590"/>
    </mc:Choice>
    <mc:Fallback xmlns="">
      <p:transition advTm="155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114E7-F1F4-0B40-BC15-2044ECB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Leakage current of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69F885-5FB7-8840-9AC5-03F8A4DB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9" y="863352"/>
            <a:ext cx="10600064" cy="5544616"/>
          </a:xfrm>
        </p:spPr>
        <p:txBody>
          <a:bodyPr/>
          <a:lstStyle/>
          <a:p>
            <a:r>
              <a:rPr kumimoji="1" lang="en-US" altLang="zh-CN" dirty="0"/>
              <a:t>First trial of this special wafer idea in LGAD development</a:t>
            </a:r>
          </a:p>
          <a:p>
            <a:r>
              <a:rPr kumimoji="1" lang="en-US" altLang="zh-CN" dirty="0"/>
              <a:t>Indication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potential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</a:t>
            </a:r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leakage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~10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HKP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2-3</a:t>
            </a:r>
            <a:r>
              <a:rPr kumimoji="1" lang="zh-CN" altLang="en-US" dirty="0"/>
              <a:t> </a:t>
            </a:r>
            <a:r>
              <a:rPr kumimoji="1" lang="en-US" altLang="zh-CN" dirty="0"/>
              <a:t>order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magnitude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9F063F2-B485-8040-95D0-A5B6362CC859}"/>
              </a:ext>
            </a:extLst>
          </p:cNvPr>
          <p:cNvCxnSpPr>
            <a:cxnSpLocks/>
          </p:cNvCxnSpPr>
          <p:nvPr/>
        </p:nvCxnSpPr>
        <p:spPr bwMode="auto">
          <a:xfrm>
            <a:off x="878377" y="5903912"/>
            <a:ext cx="30093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F58B4A-949C-B664-3D61-EB739700E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" y="2768127"/>
            <a:ext cx="8149509" cy="3135785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3B3C139C-D067-3EEE-75B8-2330EC8CCB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7786" b="17819"/>
          <a:stretch>
            <a:fillRect/>
          </a:stretch>
        </p:blipFill>
        <p:spPr>
          <a:xfrm>
            <a:off x="8398935" y="3570012"/>
            <a:ext cx="2328136" cy="231632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22C1AC3-B029-306B-D264-4E9E4F7D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35"/>
          <a:stretch>
            <a:fillRect/>
          </a:stretch>
        </p:blipFill>
        <p:spPr>
          <a:xfrm>
            <a:off x="8377960" y="1779566"/>
            <a:ext cx="2326817" cy="1977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BEEA8-E855-FB4F-83AE-12105683C7D3}"/>
              </a:ext>
            </a:extLst>
          </p:cNvPr>
          <p:cNvSpPr txBox="1"/>
          <p:nvPr/>
        </p:nvSpPr>
        <p:spPr>
          <a:xfrm>
            <a:off x="287313" y="6062199"/>
            <a:ext cx="8928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Tested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together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with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HERD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team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in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CSNS.</a:t>
            </a:r>
          </a:p>
          <a:p>
            <a:r>
              <a:rPr kumimoji="1" lang="en-US" altLang="zh-CN" sz="2000" dirty="0"/>
              <a:t>1E10</a:t>
            </a:r>
            <a:r>
              <a:rPr kumimoji="1" lang="zh-CN" altLang="en-US" sz="2000" dirty="0"/>
              <a:t> </a:t>
            </a:r>
            <a:r>
              <a:rPr kumimoji="1" lang="en-US" altLang="zh-CN" sz="2000" dirty="0" err="1"/>
              <a:t>n</a:t>
            </a:r>
            <a:r>
              <a:rPr kumimoji="1" lang="en-US" altLang="zh-CN" sz="2000" baseline="-25000" dirty="0" err="1"/>
              <a:t>eq</a:t>
            </a:r>
            <a:r>
              <a:rPr kumimoji="1" lang="en-US" altLang="zh-CN" sz="2000" dirty="0"/>
              <a:t>/cm2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fluence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received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HERD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10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years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operation</a:t>
            </a:r>
            <a:r>
              <a:rPr kumimoji="1" lang="zh-CN" altLang="en-US" sz="2000" dirty="0"/>
              <a:t> </a:t>
            </a:r>
            <a:endParaRPr kumimoji="1" lang="en-US" altLang="zh-CN" sz="2000" dirty="0">
              <a:solidFill>
                <a:srgbClr val="0070C0"/>
              </a:solidFill>
            </a:endParaRPr>
          </a:p>
          <a:p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EC56C-A855-1048-8CDC-AC63B33E52BE}"/>
              </a:ext>
            </a:extLst>
          </p:cNvPr>
          <p:cNvSpPr txBox="1"/>
          <p:nvPr/>
        </p:nvSpPr>
        <p:spPr>
          <a:xfrm>
            <a:off x="7899536" y="5874296"/>
            <a:ext cx="5401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by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 err="1">
                <a:solidFill>
                  <a:srgbClr val="0070C0"/>
                </a:solidFill>
              </a:rPr>
              <a:t>Tianyuan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Zhang.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937"/>
    </mc:Choice>
    <mc:Fallback xmlns="">
      <p:transition advClick="0" advTm="459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861A98-C373-4C60-91E1-B974AD13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" y="2999509"/>
            <a:ext cx="2501422" cy="24957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D44A77-563D-4534-8BF4-FF44A17D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39" y="2816024"/>
            <a:ext cx="3336956" cy="33408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4FC029-C297-4F03-8D7A-A4B82B24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54" y="4384886"/>
            <a:ext cx="1415133" cy="28980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Dedicated </a:t>
            </a: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engineering run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E8FD7D-078D-4370-8AD0-7CD80C806BDC}"/>
              </a:ext>
            </a:extLst>
          </p:cNvPr>
          <p:cNvSpPr txBox="1"/>
          <p:nvPr/>
        </p:nvSpPr>
        <p:spPr>
          <a:xfrm>
            <a:off x="91180" y="5812634"/>
            <a:ext cx="3117624" cy="144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r>
              <a:rPr lang="zh-CN" altLang="en-US" sz="1594" b="1" dirty="0">
                <a:solidFill>
                  <a:srgbClr val="FF0000"/>
                </a:solidFill>
              </a:rPr>
              <a:t>：</a:t>
            </a:r>
            <a:r>
              <a:rPr lang="en-US" altLang="zh-CN" sz="1594" b="1" dirty="0">
                <a:solidFill>
                  <a:srgbClr val="FF0000"/>
                </a:solidFill>
              </a:rPr>
              <a:t>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7.6 mm X 7.6 mm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152 x 152 pixels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Fill factor 64%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70EFD8-70BF-415D-BE0E-13DFE257A7E6}"/>
              </a:ext>
            </a:extLst>
          </p:cNvPr>
          <p:cNvSpPr txBox="1"/>
          <p:nvPr/>
        </p:nvSpPr>
        <p:spPr>
          <a:xfrm>
            <a:off x="9452631" y="4367281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anode</a:t>
            </a:r>
            <a:endParaRPr lang="zh-CN" altLang="en-US" sz="1794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A158ED-74BE-4C97-9373-1C3EAA2BC605}"/>
              </a:ext>
            </a:extLst>
          </p:cNvPr>
          <p:cNvSpPr txBox="1"/>
          <p:nvPr/>
        </p:nvSpPr>
        <p:spPr>
          <a:xfrm>
            <a:off x="9548850" y="5515167"/>
            <a:ext cx="933797" cy="64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cathode</a:t>
            </a:r>
            <a:endParaRPr lang="zh-CN" altLang="en-US" sz="1794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22652B5-5804-47E1-A873-758CAE69682E}"/>
              </a:ext>
            </a:extLst>
          </p:cNvPr>
          <p:cNvCxnSpPr>
            <a:cxnSpLocks/>
          </p:cNvCxnSpPr>
          <p:nvPr/>
        </p:nvCxnSpPr>
        <p:spPr>
          <a:xfrm flipH="1" flipV="1">
            <a:off x="8674632" y="4552188"/>
            <a:ext cx="8244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E81ED2C-697C-4200-B899-7BBEAC9EAAA9}"/>
              </a:ext>
            </a:extLst>
          </p:cNvPr>
          <p:cNvCxnSpPr>
            <a:cxnSpLocks/>
          </p:cNvCxnSpPr>
          <p:nvPr/>
        </p:nvCxnSpPr>
        <p:spPr>
          <a:xfrm flipH="1">
            <a:off x="8278019" y="5701525"/>
            <a:ext cx="1270831" cy="267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B019890-D631-4E6C-A980-9708155D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21" y="2201836"/>
            <a:ext cx="1783654" cy="17307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955BBCB-D0CC-4B39-86F1-4535ADBBDEA0}"/>
              </a:ext>
            </a:extLst>
          </p:cNvPr>
          <p:cNvSpPr txBox="1"/>
          <p:nvPr/>
        </p:nvSpPr>
        <p:spPr>
          <a:xfrm>
            <a:off x="9536806" y="4945080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GR</a:t>
            </a:r>
            <a:endParaRPr lang="zh-CN" altLang="en-US" sz="1794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7A2016D-1715-4380-87FB-9ACBC556D1C2}"/>
              </a:ext>
            </a:extLst>
          </p:cNvPr>
          <p:cNvCxnSpPr>
            <a:cxnSpLocks/>
          </p:cNvCxnSpPr>
          <p:nvPr/>
        </p:nvCxnSpPr>
        <p:spPr>
          <a:xfrm flipH="1" flipV="1">
            <a:off x="8400637" y="4914217"/>
            <a:ext cx="1182667" cy="2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5650D41-A31C-493E-B723-B8A335B0B957}"/>
              </a:ext>
            </a:extLst>
          </p:cNvPr>
          <p:cNvSpPr/>
          <p:nvPr/>
        </p:nvSpPr>
        <p:spPr>
          <a:xfrm>
            <a:off x="6001981" y="5005188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675C16B-6C83-42E7-A9E9-A7CE941E65FB}"/>
              </a:ext>
            </a:extLst>
          </p:cNvPr>
          <p:cNvCxnSpPr>
            <a:cxnSpLocks/>
          </p:cNvCxnSpPr>
          <p:nvPr/>
        </p:nvCxnSpPr>
        <p:spPr>
          <a:xfrm>
            <a:off x="6211895" y="5271505"/>
            <a:ext cx="1525453" cy="682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A15C2405-26D2-4B5E-A366-8CAD8E21042E}"/>
              </a:ext>
            </a:extLst>
          </p:cNvPr>
          <p:cNvSpPr/>
          <p:nvPr/>
        </p:nvSpPr>
        <p:spPr>
          <a:xfrm>
            <a:off x="5754907" y="3180734"/>
            <a:ext cx="156058" cy="1647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E8DEFF4-960C-4877-B812-46119A18F6D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910966" y="3067216"/>
            <a:ext cx="934556" cy="205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8590DCC1-79CD-4F25-9E69-37AFAE1AC065}"/>
              </a:ext>
            </a:extLst>
          </p:cNvPr>
          <p:cNvSpPr txBox="1"/>
          <p:nvPr/>
        </p:nvSpPr>
        <p:spPr>
          <a:xfrm>
            <a:off x="8730761" y="2891469"/>
            <a:ext cx="2069002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Pixel </a:t>
            </a:r>
            <a:r>
              <a:rPr lang="en-US" altLang="zh-CN" sz="1594" dirty="0"/>
              <a:t>size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Quenching resistance 200KΩ</a:t>
            </a:r>
            <a:endParaRPr lang="en-US" altLang="zh-CN" sz="1594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3D45F-7E96-4F3B-AB35-307B231078D6}"/>
              </a:ext>
            </a:extLst>
          </p:cNvPr>
          <p:cNvSpPr/>
          <p:nvPr/>
        </p:nvSpPr>
        <p:spPr>
          <a:xfrm>
            <a:off x="6019241" y="3427176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B99DE3C-778F-4C7E-91B9-6EC3738AC0D5}"/>
              </a:ext>
            </a:extLst>
          </p:cNvPr>
          <p:cNvCxnSpPr>
            <a:cxnSpLocks/>
          </p:cNvCxnSpPr>
          <p:nvPr/>
        </p:nvCxnSpPr>
        <p:spPr>
          <a:xfrm>
            <a:off x="6245654" y="3922277"/>
            <a:ext cx="1525453" cy="1272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EA2EC76-785B-439E-A612-EE2F9E347267}"/>
              </a:ext>
            </a:extLst>
          </p:cNvPr>
          <p:cNvCxnSpPr>
            <a:cxnSpLocks/>
          </p:cNvCxnSpPr>
          <p:nvPr/>
        </p:nvCxnSpPr>
        <p:spPr>
          <a:xfrm>
            <a:off x="2838825" y="4453159"/>
            <a:ext cx="3508219" cy="8437"/>
          </a:xfrm>
          <a:prstGeom prst="line">
            <a:avLst/>
          </a:prstGeom>
          <a:ln w="3810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AD4A420A-EC2D-41A3-A438-ACDF482691BF}"/>
              </a:ext>
            </a:extLst>
          </p:cNvPr>
          <p:cNvSpPr txBox="1"/>
          <p:nvPr/>
        </p:nvSpPr>
        <p:spPr>
          <a:xfrm>
            <a:off x="3480272" y="2421931"/>
            <a:ext cx="3065315" cy="33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en-US" altLang="zh-CN" sz="1594" b="1" dirty="0">
                <a:solidFill>
                  <a:srgbClr val="FF0000"/>
                </a:solidFill>
              </a:rPr>
              <a:t> designed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endParaRPr lang="zh-CN" altLang="en-US" sz="1794" dirty="0">
              <a:solidFill>
                <a:srgbClr val="FF0000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EF3C619-5868-4E19-8391-10DBD8A0F4F6}"/>
              </a:ext>
            </a:extLst>
          </p:cNvPr>
          <p:cNvSpPr/>
          <p:nvPr/>
        </p:nvSpPr>
        <p:spPr>
          <a:xfrm>
            <a:off x="1094682" y="4158609"/>
            <a:ext cx="1066222" cy="1075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E3C8C39-A831-4736-B516-33B137E1C05A}"/>
              </a:ext>
            </a:extLst>
          </p:cNvPr>
          <p:cNvCxnSpPr>
            <a:cxnSpLocks/>
          </p:cNvCxnSpPr>
          <p:nvPr/>
        </p:nvCxnSpPr>
        <p:spPr>
          <a:xfrm>
            <a:off x="2161783" y="4598659"/>
            <a:ext cx="677042" cy="16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BBFD83F6-52D6-4661-94F4-44D9BF790FA8}"/>
              </a:ext>
            </a:extLst>
          </p:cNvPr>
          <p:cNvSpPr txBox="1"/>
          <p:nvPr/>
        </p:nvSpPr>
        <p:spPr>
          <a:xfrm>
            <a:off x="317115" y="5495291"/>
            <a:ext cx="2501422" cy="45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94" b="1" dirty="0"/>
              <a:t>IHEP </a:t>
            </a:r>
            <a:r>
              <a:rPr lang="en-US" altLang="zh-CN" sz="1794" b="1" dirty="0" err="1"/>
              <a:t>SiPM</a:t>
            </a:r>
            <a:r>
              <a:rPr lang="en-US" altLang="zh-CN" sz="1794" b="1" dirty="0"/>
              <a:t> layout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1016280" cy="1593374"/>
          </a:xfrm>
        </p:spPr>
        <p:txBody>
          <a:bodyPr/>
          <a:lstStyle/>
          <a:p>
            <a:r>
              <a:rPr kumimoji="1" lang="en-US" altLang="zh-CN" sz="2800" dirty="0"/>
              <a:t>Dedicated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run will be submitted next month</a:t>
            </a:r>
          </a:p>
          <a:p>
            <a:pPr lvl="1"/>
            <a:r>
              <a:rPr kumimoji="1" lang="en-US" altLang="zh-CN" sz="2290" dirty="0"/>
              <a:t>Various </a:t>
            </a:r>
            <a:r>
              <a:rPr kumimoji="1" lang="en-US" altLang="zh-CN" sz="2290" dirty="0" err="1"/>
              <a:t>SiPM</a:t>
            </a:r>
            <a:r>
              <a:rPr kumimoji="1" lang="en-US" altLang="zh-CN" sz="2290" dirty="0"/>
              <a:t> size: 1*1mm, 3*3mm, 5*5mm</a:t>
            </a:r>
          </a:p>
          <a:p>
            <a:pPr lvl="1"/>
            <a:r>
              <a:rPr kumimoji="1" lang="en-US" altLang="zh-CN" sz="2290" dirty="0"/>
              <a:t>Various Pixel size: 10um ,20um, 50um </a:t>
            </a:r>
            <a:endParaRPr kumimoji="1" lang="zh-CN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FB97D-80F9-8243-83F8-DE1AEE85A663}"/>
              </a:ext>
            </a:extLst>
          </p:cNvPr>
          <p:cNvSpPr txBox="1"/>
          <p:nvPr/>
        </p:nvSpPr>
        <p:spPr>
          <a:xfrm>
            <a:off x="2818537" y="6505724"/>
            <a:ext cx="5729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Designer: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 err="1">
                <a:solidFill>
                  <a:srgbClr val="0070C0"/>
                </a:solidFill>
              </a:rPr>
              <a:t>MengZhao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Li,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Mei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Zhao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Dedicated </a:t>
            </a: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engineering run 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1016280" cy="1593374"/>
          </a:xfrm>
        </p:spPr>
        <p:txBody>
          <a:bodyPr/>
          <a:lstStyle/>
          <a:p>
            <a:r>
              <a:rPr kumimoji="1" lang="en-US" altLang="zh-CN" sz="2800" dirty="0"/>
              <a:t>First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trial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run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received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2025.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1"/>
            <a:r>
              <a:rPr kumimoji="1" lang="en-US" altLang="zh-CN" sz="2290" dirty="0"/>
              <a:t>Validate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doping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for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poly-silicon</a:t>
            </a:r>
            <a:r>
              <a:rPr kumimoji="1" lang="zh-CN" altLang="en-US" sz="2290" dirty="0"/>
              <a:t> </a:t>
            </a:r>
            <a:r>
              <a:rPr kumimoji="1" lang="en-US" altLang="zh-CN" sz="2400" dirty="0"/>
              <a:t>q</a:t>
            </a:r>
            <a:r>
              <a:rPr lang="en-US" altLang="zh-CN" sz="2400" dirty="0"/>
              <a:t>uenching </a:t>
            </a:r>
            <a:r>
              <a:rPr kumimoji="1" lang="en-US" altLang="zh-CN" sz="2290" dirty="0"/>
              <a:t>resistors</a:t>
            </a:r>
          </a:p>
          <a:p>
            <a:pPr lvl="1"/>
            <a:r>
              <a:rPr kumimoji="1" lang="en-US" altLang="zh-CN" sz="2290" dirty="0"/>
              <a:t>Validate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mask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design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</p:txBody>
      </p:sp>
      <p:pic>
        <p:nvPicPr>
          <p:cNvPr id="28" name="图片 4" descr="图片包含 自行车, 灯光, 标志, 大&#10;&#10;描述已自动生成">
            <a:extLst>
              <a:ext uri="{FF2B5EF4-FFF2-40B4-BE49-F238E27FC236}">
                <a16:creationId xmlns:a16="http://schemas.microsoft.com/office/drawing/2014/main" id="{7119A46A-343D-AD4E-8897-FDE8DC22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306" y="3408010"/>
            <a:ext cx="4245742" cy="3184306"/>
          </a:xfrm>
          <a:prstGeom prst="rect">
            <a:avLst/>
          </a:prstGeom>
        </p:spPr>
      </p:pic>
      <p:pic>
        <p:nvPicPr>
          <p:cNvPr id="29" name="图片 2" descr="电视游戏的萤幕截图&#10;&#10;中度可信度描述已自动生成">
            <a:extLst>
              <a:ext uri="{FF2B5EF4-FFF2-40B4-BE49-F238E27FC236}">
                <a16:creationId xmlns:a16="http://schemas.microsoft.com/office/drawing/2014/main" id="{D895A2DD-146A-9C4D-A505-40942938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3" y="511721"/>
            <a:ext cx="2515120" cy="1886340"/>
          </a:xfrm>
          <a:prstGeom prst="rect">
            <a:avLst/>
          </a:prstGeom>
        </p:spPr>
      </p:pic>
      <p:pic>
        <p:nvPicPr>
          <p:cNvPr id="32" name="图片 6" descr="图表, 折线图&#10;&#10;描述已自动生成">
            <a:extLst>
              <a:ext uri="{FF2B5EF4-FFF2-40B4-BE49-F238E27FC236}">
                <a16:creationId xmlns:a16="http://schemas.microsoft.com/office/drawing/2014/main" id="{0A86BB51-8DAC-FD43-BAAC-54A2B2C8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1" y="2991609"/>
            <a:ext cx="4948356" cy="39586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5BDC3E-4F9D-A342-B5D1-CC80680A24DC}"/>
              </a:ext>
            </a:extLst>
          </p:cNvPr>
          <p:cNvSpPr txBox="1"/>
          <p:nvPr/>
        </p:nvSpPr>
        <p:spPr>
          <a:xfrm>
            <a:off x="966914" y="2487601"/>
            <a:ext cx="5729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Validating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q</a:t>
            </a:r>
            <a:r>
              <a:rPr lang="en-US" altLang="zh-CN" sz="2000" dirty="0">
                <a:solidFill>
                  <a:srgbClr val="0070C0"/>
                </a:solidFill>
              </a:rPr>
              <a:t>uenching </a:t>
            </a:r>
            <a:r>
              <a:rPr kumimoji="1" lang="en-US" altLang="zh-CN" sz="2000" dirty="0">
                <a:solidFill>
                  <a:srgbClr val="0070C0"/>
                </a:solidFill>
              </a:rPr>
              <a:t>resistors:</a:t>
            </a:r>
            <a:r>
              <a:rPr kumimoji="1" lang="zh-CN" altLang="en-US" sz="2000" dirty="0">
                <a:solidFill>
                  <a:srgbClr val="0070C0"/>
                </a:solidFill>
              </a:rPr>
              <a:t>  </a:t>
            </a:r>
            <a:r>
              <a:rPr kumimoji="1" lang="en-US" altLang="zh-CN" sz="2000" dirty="0">
                <a:solidFill>
                  <a:srgbClr val="0070C0"/>
                </a:solidFill>
              </a:rPr>
              <a:t>I-V</a:t>
            </a:r>
            <a:r>
              <a:rPr kumimoji="1" lang="zh-CN" altLang="en-US" sz="2000" dirty="0">
                <a:solidFill>
                  <a:srgbClr val="0070C0"/>
                </a:solidFill>
              </a:rPr>
              <a:t> </a:t>
            </a:r>
            <a:r>
              <a:rPr kumimoji="1" lang="en-US" altLang="zh-CN" sz="2000" dirty="0">
                <a:solidFill>
                  <a:srgbClr val="0070C0"/>
                </a:solidFill>
              </a:rPr>
              <a:t>curve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65714B-6AD1-1345-9E28-171A6AA3E215}"/>
              </a:ext>
            </a:extLst>
          </p:cNvPr>
          <p:cNvSpPr txBox="1"/>
          <p:nvPr/>
        </p:nvSpPr>
        <p:spPr>
          <a:xfrm>
            <a:off x="6480001" y="2387266"/>
            <a:ext cx="5729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 run wafers</a:t>
            </a:r>
            <a:r>
              <a:rPr kumimoji="1"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53E1A4-7D1D-5C4F-9F85-D5C214F3906C}"/>
              </a:ext>
            </a:extLst>
          </p:cNvPr>
          <p:cNvSpPr txBox="1"/>
          <p:nvPr/>
        </p:nvSpPr>
        <p:spPr>
          <a:xfrm>
            <a:off x="2196714" y="6084841"/>
            <a:ext cx="2195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By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 err="1">
                <a:solidFill>
                  <a:srgbClr val="0070C0"/>
                </a:solidFill>
              </a:rPr>
              <a:t>Weiyi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Sun</a:t>
            </a:r>
            <a:endParaRPr lang="en-C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329B5-1BFD-F343-8FFC-87C55485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950" dirty="0">
                <a:solidFill>
                  <a:prstClr val="white"/>
                </a:solidFill>
              </a:rPr>
              <a:t>Time line for radiation hard </a:t>
            </a:r>
            <a:r>
              <a:rPr kumimoji="1" lang="en-US" altLang="zh-CN" sz="2950" dirty="0" err="1">
                <a:solidFill>
                  <a:prstClr val="white"/>
                </a:solidFill>
              </a:rPr>
              <a:t>SiPM</a:t>
            </a:r>
            <a:endParaRPr kumimoji="1" lang="zh-CN" altLang="en-US" dirty="0"/>
          </a:p>
        </p:txBody>
      </p:sp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4934AF7D-5A1A-474C-8E00-79E22D2FE4A7}"/>
              </a:ext>
            </a:extLst>
          </p:cNvPr>
          <p:cNvSpPr txBox="1">
            <a:spLocks/>
          </p:cNvSpPr>
          <p:nvPr/>
        </p:nvSpPr>
        <p:spPr>
          <a:xfrm>
            <a:off x="314750" y="985580"/>
            <a:ext cx="12141915" cy="5544616"/>
          </a:xfrm>
          <a:prstGeom prst="rect">
            <a:avLst/>
          </a:prstGeom>
        </p:spPr>
        <p:txBody>
          <a:bodyPr/>
          <a:lstStyle>
            <a:lvl1pPr marL="359990" indent="-359990" algn="l" rtl="0" fontAlgn="base">
              <a:lnSpc>
                <a:spcPct val="100000"/>
              </a:lnSpc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lang="zh-CN" altLang="en-US" sz="24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1pPr>
            <a:lvl2pPr marL="839979" indent="-359990" algn="l" rtl="0" fontAlgn="base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 lang="zh-CN" altLang="en-US" sz="21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2pPr>
            <a:lvl3pPr marL="1199969" indent="-239994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9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3pPr>
            <a:lvl4pPr marL="1679956" indent="-2399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4pPr>
            <a:lvl5pPr marL="2159945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5pPr>
            <a:lvl6pPr marL="2639931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3119920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599906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4079894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defTabSz="914400"/>
            <a:r>
              <a:rPr kumimoji="1" lang="en-US" altLang="zh-CN" kern="0" dirty="0"/>
              <a:t>2026 :</a:t>
            </a:r>
            <a:r>
              <a:rPr kumimoji="1" lang="en-US" altLang="zh-CN" kern="0" dirty="0" err="1"/>
              <a:t>SiPM</a:t>
            </a:r>
            <a:r>
              <a:rPr kumimoji="1" lang="en-US" altLang="zh-CN" kern="0" dirty="0"/>
              <a:t> irradiation hard design engineering run</a:t>
            </a:r>
          </a:p>
          <a:p>
            <a:pPr lvl="1" defTabSz="914400"/>
            <a:r>
              <a:rPr kumimoji="1" lang="en-US" altLang="zh-CN" sz="2000" kern="0" dirty="0"/>
              <a:t>1</a:t>
            </a:r>
            <a:r>
              <a:rPr kumimoji="1" lang="en-US" altLang="zh-CN" sz="2000" kern="0" baseline="30000" dirty="0"/>
              <a:t>st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full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engineering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run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ready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in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June:</a:t>
            </a:r>
            <a:r>
              <a:rPr kumimoji="1" lang="zh-CN" altLang="en-US" sz="2000" kern="0" dirty="0"/>
              <a:t> </a:t>
            </a:r>
            <a:endParaRPr kumimoji="1" lang="en-US" altLang="zh-CN" sz="2000" kern="0" dirty="0"/>
          </a:p>
          <a:p>
            <a:pPr lvl="2" defTabSz="914400"/>
            <a:r>
              <a:rPr kumimoji="1" lang="en-US" altLang="zh-CN" sz="2000" kern="0" dirty="0"/>
              <a:t>Two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type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of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radiation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hard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 err="1"/>
              <a:t>Sipm</a:t>
            </a:r>
            <a:endParaRPr kumimoji="1" lang="en-US" altLang="zh-CN" sz="2000" kern="0" dirty="0"/>
          </a:p>
          <a:p>
            <a:pPr lvl="3" defTabSz="914400"/>
            <a:r>
              <a:rPr kumimoji="1" lang="en-US" altLang="zh-CN" sz="2000" kern="0" dirty="0"/>
              <a:t>Normal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wafers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and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Special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wafers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with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bulk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damage</a:t>
            </a:r>
            <a:r>
              <a:rPr kumimoji="1" lang="zh-CN" altLang="en-US" sz="2000" kern="0" dirty="0"/>
              <a:t> </a:t>
            </a:r>
            <a:r>
              <a:rPr kumimoji="1" lang="en-US" altLang="zh-CN" sz="2000" kern="0" dirty="0"/>
              <a:t>isolation.</a:t>
            </a:r>
            <a:r>
              <a:rPr kumimoji="1" lang="zh-CN" altLang="en-US" sz="2000" kern="0" dirty="0"/>
              <a:t> </a:t>
            </a:r>
            <a:endParaRPr kumimoji="1" lang="en-US" altLang="zh-CN" kern="0" dirty="0"/>
          </a:p>
          <a:p>
            <a:pPr defTabSz="914400"/>
            <a:r>
              <a:rPr kumimoji="1" lang="en-US" altLang="zh-CN" kern="0" dirty="0"/>
              <a:t>2027: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2</a:t>
            </a:r>
            <a:r>
              <a:rPr kumimoji="1" lang="en-US" altLang="zh-CN" kern="0" baseline="30000" dirty="0"/>
              <a:t>nd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engineering run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(More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dedicated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optimization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for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CEPC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)</a:t>
            </a:r>
          </a:p>
          <a:p>
            <a:pPr lvl="1" defTabSz="914400"/>
            <a:r>
              <a:rPr kumimoji="1" lang="en-US" altLang="zh-CN" kern="0" dirty="0"/>
              <a:t>Integration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with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ECAL/HCAL/ Cherenkov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prototype</a:t>
            </a:r>
          </a:p>
          <a:p>
            <a:pPr defTabSz="914400"/>
            <a:endParaRPr kumimoji="1"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4182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495C4-42D5-9442-ACA1-EBB4988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4BD16-39D2-3644-A6E1-208C87204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3" y="863352"/>
            <a:ext cx="10620534" cy="5544616"/>
          </a:xfrm>
        </p:spPr>
        <p:txBody>
          <a:bodyPr/>
          <a:lstStyle/>
          <a:p>
            <a:r>
              <a:rPr kumimoji="1" lang="en-US" altLang="zh-CN" sz="2800" dirty="0"/>
              <a:t>Development for 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</a:t>
            </a:r>
          </a:p>
          <a:p>
            <a:pPr lvl="1"/>
            <a:r>
              <a:rPr kumimoji="1" lang="en-US" altLang="zh-CN" sz="2800" dirty="0"/>
              <a:t>Aim for CEPC and Astrophysics application </a:t>
            </a:r>
          </a:p>
          <a:p>
            <a:r>
              <a:rPr kumimoji="1" lang="en-US" altLang="zh-CN" sz="2800" dirty="0"/>
              <a:t>Key technology has been validated in ATLAS HGTD detector</a:t>
            </a:r>
          </a:p>
          <a:p>
            <a:pPr lvl="1"/>
            <a:r>
              <a:rPr kumimoji="1" lang="en-US" altLang="zh-CN" sz="2290" dirty="0"/>
              <a:t>Radiation hard LGAD sensor developed by IHEP team</a:t>
            </a:r>
          </a:p>
          <a:p>
            <a:r>
              <a:rPr kumimoji="1" lang="en-US" altLang="zh-CN" sz="2800" dirty="0"/>
              <a:t>Status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Radiation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 &amp; D project </a:t>
            </a:r>
          </a:p>
          <a:p>
            <a:pPr lvl="1"/>
            <a:r>
              <a:rPr kumimoji="1" lang="en-US" altLang="zh-CN" sz="2290" dirty="0"/>
              <a:t>1st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MPW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small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prototype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was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fabricated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tested.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Showed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good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potential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be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radiation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hard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tests</a:t>
            </a:r>
          </a:p>
          <a:p>
            <a:pPr lvl="1"/>
            <a:r>
              <a:rPr kumimoji="1" lang="en-US" altLang="zh-CN" sz="2290" dirty="0"/>
              <a:t>Full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engineering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run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designed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Received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trial run wafers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of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2025.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2"/>
            <a:r>
              <a:rPr kumimoji="1" lang="en-US" altLang="zh-CN" sz="2290" dirty="0"/>
              <a:t>Expect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get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full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wafers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by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middle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of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2026.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1"/>
            <a:r>
              <a:rPr kumimoji="1" lang="en-US" altLang="zh-CN" sz="2290" dirty="0"/>
              <a:t>Plan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integrate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HCAL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prototyping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the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coming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years.</a:t>
            </a:r>
            <a:r>
              <a:rPr kumimoji="1" lang="zh-CN" altLang="en-US" sz="2290" dirty="0"/>
              <a:t> </a:t>
            </a:r>
            <a:endParaRPr kumimoji="1" lang="en-US" altLang="zh-CN" sz="2290" dirty="0"/>
          </a:p>
          <a:p>
            <a:pPr lvl="1"/>
            <a:endParaRPr kumimoji="1" lang="en-US" altLang="zh-CN" sz="2400" dirty="0"/>
          </a:p>
          <a:p>
            <a:pPr lvl="1"/>
            <a:endParaRPr kumimoji="1" lang="en-US" altLang="zh-CN" sz="2290" dirty="0"/>
          </a:p>
          <a:p>
            <a:endParaRPr kumimoji="1"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33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155"/>
    </mc:Choice>
    <mc:Fallback xmlns="">
      <p:transition advClick="0" advTm="3815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9C1FD-750F-8747-B932-F28C5249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thought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274B-C2E2-5540-BA6F-25220834D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One 8</a:t>
            </a:r>
            <a:r>
              <a:rPr lang="zh-CN" altLang="en-US" dirty="0"/>
              <a:t> </a:t>
            </a:r>
            <a:r>
              <a:rPr lang="en-US" altLang="zh-CN" dirty="0"/>
              <a:t>inch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16k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*</a:t>
            </a:r>
            <a:r>
              <a:rPr lang="en-US" altLang="zh-CN" dirty="0"/>
              <a:t>3mm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(assuming</a:t>
            </a:r>
            <a:r>
              <a:rPr lang="zh-CN" altLang="en-US" dirty="0"/>
              <a:t> </a:t>
            </a:r>
            <a:r>
              <a:rPr lang="en-US" altLang="zh-CN" dirty="0"/>
              <a:t>90%</a:t>
            </a:r>
            <a:r>
              <a:rPr lang="zh-CN" altLang="en-US" dirty="0"/>
              <a:t> </a:t>
            </a:r>
            <a:r>
              <a:rPr lang="en-US" altLang="zh-CN" dirty="0"/>
              <a:t>yield):</a:t>
            </a:r>
            <a:r>
              <a:rPr lang="zh-CN" altLang="en-US" dirty="0"/>
              <a:t> </a:t>
            </a:r>
            <a:r>
              <a:rPr lang="en-US" altLang="zh-CN" dirty="0"/>
              <a:t>~3000</a:t>
            </a:r>
          </a:p>
          <a:p>
            <a:r>
              <a:rPr lang="en-US" altLang="zh-CN" dirty="0"/>
              <a:t>Raw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~5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</a:p>
          <a:p>
            <a:r>
              <a:rPr lang="en-US" altLang="zh-CN" dirty="0"/>
              <a:t>Assuming</a:t>
            </a:r>
            <a:r>
              <a:rPr lang="zh-CN" altLang="en-US" dirty="0"/>
              <a:t> </a:t>
            </a:r>
            <a:r>
              <a:rPr lang="en-US" altLang="zh-CN" dirty="0"/>
              <a:t>packaging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price</a:t>
            </a:r>
          </a:p>
          <a:p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zh-CN" altLang="en-US" dirty="0"/>
              <a:t> </a:t>
            </a:r>
            <a:r>
              <a:rPr lang="en-US" altLang="zh-CN" dirty="0"/>
              <a:t>~10</a:t>
            </a:r>
            <a:r>
              <a:rPr lang="zh-CN" altLang="en-US" dirty="0"/>
              <a:t> </a:t>
            </a:r>
            <a:r>
              <a:rPr lang="en-US" altLang="zh-CN" dirty="0"/>
              <a:t>RMB</a:t>
            </a:r>
          </a:p>
          <a:p>
            <a:endParaRPr lang="en-US" altLang="zh-CN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734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pc="52" dirty="0" err="1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zh-CN" altLang="en-US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4" y="863352"/>
            <a:ext cx="10592072" cy="2384598"/>
          </a:xfrm>
        </p:spPr>
        <p:txBody>
          <a:bodyPr/>
          <a:lstStyle/>
          <a:p>
            <a:r>
              <a:rPr lang="en" altLang="zh-CN" dirty="0" err="1"/>
              <a:t>SiPM</a:t>
            </a:r>
            <a:r>
              <a:rPr lang="en" altLang="zh-CN" dirty="0"/>
              <a:t>--silicon photomultiplier: advantage: </a:t>
            </a:r>
          </a:p>
          <a:p>
            <a:pPr lvl="1"/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resolution</a:t>
            </a:r>
          </a:p>
          <a:p>
            <a:pPr lvl="1"/>
            <a:r>
              <a:rPr lang="en-US" altLang="zh-CN" sz="2400" dirty="0"/>
              <a:t>Single</a:t>
            </a:r>
            <a:r>
              <a:rPr lang="zh-CN" altLang="en-US" sz="2400" dirty="0"/>
              <a:t> </a:t>
            </a:r>
            <a:r>
              <a:rPr lang="en-US" altLang="zh-CN" sz="2400" dirty="0"/>
              <a:t>photon</a:t>
            </a:r>
            <a:r>
              <a:rPr lang="zh-CN" altLang="en-US" sz="2400" dirty="0"/>
              <a:t> </a:t>
            </a:r>
            <a:r>
              <a:rPr lang="en-US" altLang="zh-CN" sz="2400" dirty="0"/>
              <a:t>counting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The goal is to develop Radiation hard </a:t>
            </a:r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62B8CA-48D3-0340-890A-F64EF123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48" y="4483484"/>
            <a:ext cx="5687915" cy="24180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A7504-16D7-E644-AF76-5666077D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9" y="3658762"/>
            <a:ext cx="5075369" cy="32532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21791B-2BAC-E043-B87F-39792883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88" y="1128428"/>
            <a:ext cx="3514431" cy="2384598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DFEF41C0-0A7E-394A-9F52-ACF63C61DFFB}"/>
              </a:ext>
            </a:extLst>
          </p:cNvPr>
          <p:cNvSpPr/>
          <p:nvPr/>
        </p:nvSpPr>
        <p:spPr bwMode="auto">
          <a:xfrm>
            <a:off x="3311649" y="3865174"/>
            <a:ext cx="1802895" cy="25427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7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744"/>
    </mc:Choice>
    <mc:Fallback xmlns="">
      <p:transition advClick="0" advTm="307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</a:t>
            </a:r>
            <a:r>
              <a:rPr lang="en-US" altLang="zh-CN" dirty="0" err="1"/>
              <a:t>SiPM</a:t>
            </a:r>
            <a:r>
              <a:rPr lang="en-US" altLang="zh-CN" dirty="0"/>
              <a:t> application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5" y="863352"/>
            <a:ext cx="11278753" cy="2592288"/>
          </a:xfrm>
        </p:spPr>
        <p:txBody>
          <a:bodyPr/>
          <a:lstStyle/>
          <a:p>
            <a:r>
              <a:rPr lang="en-US" altLang="zh-CN" dirty="0">
                <a:latin typeface="+mj-ea"/>
                <a:ea typeface="+mj-ea"/>
              </a:rPr>
              <a:t>Astrophysics: Space station scientific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experiment (Herd …)  </a:t>
            </a:r>
          </a:p>
          <a:p>
            <a:r>
              <a:rPr lang="en-US" altLang="zh-CN" dirty="0">
                <a:latin typeface="+mj-ea"/>
                <a:ea typeface="+mj-ea"/>
              </a:rPr>
              <a:t>Collider physics: calorimeter application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CMS timing layer, calorimeter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CEPC calorimeter and time of flight detector  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4E833E-3B8F-4847-9EB2-45ED86C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72" y="2801679"/>
            <a:ext cx="2751879" cy="19715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163CFD3-92B9-4041-BCA5-E382D5D3314E}"/>
              </a:ext>
            </a:extLst>
          </p:cNvPr>
          <p:cNvSpPr txBox="1"/>
          <p:nvPr/>
        </p:nvSpPr>
        <p:spPr>
          <a:xfrm>
            <a:off x="8568233" y="5142551"/>
            <a:ext cx="754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CMS Calorimeter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44EFC1-950E-D34F-8E16-8642ADBD7E12}"/>
              </a:ext>
            </a:extLst>
          </p:cNvPr>
          <p:cNvSpPr txBox="1"/>
          <p:nvPr/>
        </p:nvSpPr>
        <p:spPr>
          <a:xfrm>
            <a:off x="187660" y="3112138"/>
            <a:ext cx="17252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CEPC</a:t>
            </a:r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PFA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calorimeter</a:t>
            </a:r>
          </a:p>
          <a:p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prototype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6898FBB-C31A-E946-A8BD-BC1519EC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41" y="4744264"/>
            <a:ext cx="2993349" cy="2424123"/>
          </a:xfrm>
          <a:prstGeom prst="rect">
            <a:avLst/>
          </a:prstGeom>
        </p:spPr>
      </p:pic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70B005FB-6F27-D1F6-590E-2B9CC733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74" y="2801679"/>
            <a:ext cx="2866141" cy="17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CD51B3-5E52-6396-9AAA-DC32245D16A7}"/>
              </a:ext>
            </a:extLst>
          </p:cNvPr>
          <p:cNvSpPr txBox="1"/>
          <p:nvPr/>
        </p:nvSpPr>
        <p:spPr>
          <a:xfrm>
            <a:off x="8979565" y="2712028"/>
            <a:ext cx="1725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solidFill>
                  <a:srgbClr val="FF0000"/>
                </a:solidFill>
                <a:latin typeface="+mj-ea"/>
                <a:ea typeface="+mj-ea"/>
              </a:rPr>
              <a:t>GECAM</a:t>
            </a:r>
            <a:endParaRPr lang="zh-CN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7817C7-CEA3-4A3F-31E4-69A021744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53" y="5103062"/>
            <a:ext cx="3224709" cy="18806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98C506-9C36-76C7-1A3B-67B522B85672}"/>
              </a:ext>
            </a:extLst>
          </p:cNvPr>
          <p:cNvSpPr txBox="1"/>
          <p:nvPr/>
        </p:nvSpPr>
        <p:spPr>
          <a:xfrm>
            <a:off x="878377" y="4744264"/>
            <a:ext cx="5398718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CMS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MIP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timing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detector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793"/>
    </mc:Choice>
    <mc:Fallback xmlns="">
      <p:transition advClick="0" advTm="607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DC1436-1065-C3CD-CE82-7AE036F6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/>
          <a:p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ECAL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HCAL: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52E77-37C8-8992-E6AF-3D861C908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46339"/>
              </p:ext>
            </p:extLst>
          </p:nvPr>
        </p:nvGraphicFramePr>
        <p:xfrm>
          <a:off x="71289" y="2375520"/>
          <a:ext cx="10513167" cy="4139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87101333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5567076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189725156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81761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ECAL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HCAL/muon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2000" b="1" dirty="0"/>
                        <a:t>Cherenkov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153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Wavelength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350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–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600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nm</a:t>
                      </a:r>
                      <a:endParaRPr lang="en-US" altLang="zh-CN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350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–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600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nm</a:t>
                      </a:r>
                      <a:endParaRPr lang="en-US" altLang="zh-CN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100 nm – 600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6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 mm× 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mm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 mm×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mm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 mm× 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mm</a:t>
                      </a:r>
                      <a:r>
                        <a:rPr lang="en-US" altLang="zh-CN" sz="2000" dirty="0"/>
                        <a:t> (position sensitive)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Or 1mm</a:t>
                      </a:r>
                      <a:r>
                        <a:rPr lang="zh-CN" altLang="en-US" sz="1800" dirty="0"/>
                        <a:t>×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mm </a:t>
                      </a:r>
                      <a:r>
                        <a:rPr lang="en-US" altLang="zh-CN" sz="1800" dirty="0"/>
                        <a:t>(</a:t>
                      </a:r>
                      <a:r>
                        <a:rPr lang="en-US" sz="1800" dirty="0"/>
                        <a:t>conventional)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Pixel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×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 </a:t>
                      </a:r>
                      <a:r>
                        <a:rPr lang="en-US" altLang="zh-CN" sz="1800" dirty="0"/>
                        <a:t>50</a:t>
                      </a:r>
                      <a:r>
                        <a:rPr lang="zh-CN" altLang="en-US" sz="1800" dirty="0"/>
                        <a:t> μm × </a:t>
                      </a:r>
                      <a:r>
                        <a:rPr lang="en-US" altLang="zh-CN" sz="1800" dirty="0"/>
                        <a:t>50</a:t>
                      </a:r>
                      <a:r>
                        <a:rPr lang="zh-CN" altLang="en-US" sz="1800" dirty="0"/>
                        <a:t> μm </a:t>
                      </a:r>
                      <a:endParaRPr lang="en-US" altLang="zh-CN" sz="1800" dirty="0"/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</a:t>
                      </a:r>
                      <a:r>
                        <a:rPr lang="en-CN" dirty="0"/>
                        <a:t>r  20</a:t>
                      </a:r>
                      <a:r>
                        <a:rPr lang="zh-CN" altLang="en-US" sz="2000" dirty="0"/>
                        <a:t>μm × </a:t>
                      </a:r>
                      <a:r>
                        <a:rPr lang="en-US" altLang="zh-CN" sz="2000" dirty="0"/>
                        <a:t>20</a:t>
                      </a:r>
                      <a:r>
                        <a:rPr lang="zh-CN" altLang="en-US" sz="2000" dirty="0"/>
                        <a:t> μm </a:t>
                      </a:r>
                      <a:r>
                        <a:rPr lang="en-CN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50</a:t>
                      </a:r>
                      <a:r>
                        <a:rPr lang="zh-CN" altLang="en-US" sz="2000" dirty="0"/>
                        <a:t> μm × </a:t>
                      </a:r>
                      <a:r>
                        <a:rPr lang="en-US" altLang="zh-CN" sz="2000" dirty="0"/>
                        <a:t>50</a:t>
                      </a:r>
                      <a:r>
                        <a:rPr lang="zh-CN" altLang="en-US" sz="2000" dirty="0"/>
                        <a:t> μm </a:t>
                      </a:r>
                      <a:r>
                        <a:rPr lang="en-US" altLang="zh-CN" sz="2000" dirty="0"/>
                        <a:t>?</a:t>
                      </a:r>
                      <a:r>
                        <a:rPr lang="zh-CN" altLang="en-US" sz="2000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51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PDE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&gt;= 30% 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(at 420-480nm)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&gt;= 60% </a:t>
                      </a:r>
                      <a:r>
                        <a:rPr lang="en-US" altLang="zh-CN" sz="2000" dirty="0"/>
                        <a:t>(at ~400nm)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50% at 420nm</a:t>
                      </a: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Sensitive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for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200-300nm?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7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Number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of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 err="1"/>
                        <a:t>SiPM</a:t>
                      </a:r>
                      <a:r>
                        <a:rPr lang="zh-CN" altLang="en-US" sz="2000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~5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~0.2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333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210BD6-E775-7CE9-8EEC-D4CDE77A8251}"/>
              </a:ext>
            </a:extLst>
          </p:cNvPr>
          <p:cNvSpPr txBox="1"/>
          <p:nvPr/>
        </p:nvSpPr>
        <p:spPr>
          <a:xfrm>
            <a:off x="0" y="1007368"/>
            <a:ext cx="10106518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ECAL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Small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pixel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size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(6um</a:t>
            </a:r>
            <a:r>
              <a:rPr kumimoji="1" lang="zh-CN" altLang="en-US" kern="0" dirty="0"/>
              <a:t>*</a:t>
            </a:r>
            <a:r>
              <a:rPr kumimoji="1" lang="en-US" altLang="zh-CN" kern="0" dirty="0"/>
              <a:t>6um),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large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dynamic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range</a:t>
            </a:r>
          </a:p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HCAL: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Sipm</a:t>
            </a:r>
            <a:r>
              <a:rPr kumimoji="1" lang="zh-CN" altLang="en-US" kern="0" dirty="0"/>
              <a:t>   </a:t>
            </a:r>
            <a:r>
              <a:rPr kumimoji="1" lang="en-US" altLang="zh-CN" kern="0" dirty="0"/>
              <a:t>(PDE&gt;60-70%)</a:t>
            </a:r>
          </a:p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Cherenkov: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/>
              <a:t>for</a:t>
            </a:r>
            <a:r>
              <a:rPr kumimoji="1" lang="zh-CN" altLang="en-US" kern="0"/>
              <a:t> </a:t>
            </a:r>
            <a:r>
              <a:rPr kumimoji="1" lang="en-US" altLang="zh-CN" kern="0" dirty="0"/>
              <a:t>UV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2459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41CF80-193F-2447-AFB9-FA67387D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28" y="3833867"/>
            <a:ext cx="4245986" cy="32841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55175D-4D2E-564B-B068-36D67EEC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radiation hardness challenge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2BEE57-AE4B-FB4F-96D8-860EF169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1" y="863352"/>
            <a:ext cx="10551746" cy="5544616"/>
          </a:xfrm>
        </p:spPr>
        <p:txBody>
          <a:bodyPr/>
          <a:lstStyle/>
          <a:p>
            <a:r>
              <a:rPr kumimoji="1" lang="en-US" altLang="zh-CN" dirty="0"/>
              <a:t>After 10 year operation of CEPC,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fluence is above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13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kumimoji="1" lang="en-US" altLang="zh-CN" dirty="0"/>
          </a:p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typically work below </a:t>
            </a:r>
            <a:r>
              <a:rPr kumimoji="1" lang="en-US" altLang="zh-CN" dirty="0">
                <a:solidFill>
                  <a:srgbClr val="FF0000"/>
                </a:solidFill>
              </a:rPr>
              <a:t>1krad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or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9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 </a:t>
            </a:r>
            <a:r>
              <a:rPr kumimoji="1" lang="en-US" altLang="zh-CN" dirty="0"/>
              <a:t>fluence</a:t>
            </a:r>
          </a:p>
          <a:p>
            <a:pPr lvl="1"/>
            <a:r>
              <a:rPr kumimoji="1" lang="en-US" altLang="zh-CN" sz="2400" dirty="0"/>
              <a:t>Performance drop after </a:t>
            </a:r>
            <a:r>
              <a:rPr kumimoji="1" lang="en-US" altLang="zh-CN" sz="2400" dirty="0">
                <a:solidFill>
                  <a:srgbClr val="FF0000"/>
                </a:solidFill>
              </a:rPr>
              <a:t>1krad </a:t>
            </a:r>
            <a:r>
              <a:rPr kumimoji="1" lang="en-US" altLang="zh-CN" sz="2400" dirty="0"/>
              <a:t>or  </a:t>
            </a:r>
            <a:r>
              <a:rPr kumimoji="1" lang="en-US" altLang="zh-CN" sz="2400" dirty="0">
                <a:solidFill>
                  <a:srgbClr val="FF0000"/>
                </a:solidFill>
              </a:rPr>
              <a:t>10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9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n</a:t>
            </a:r>
            <a:r>
              <a:rPr lang="en-US" altLang="zh-CN" sz="2400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sz="2400" dirty="0">
                <a:solidFill>
                  <a:srgbClr val="FF0000"/>
                </a:solidFill>
              </a:rPr>
              <a:t>/cm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endParaRPr kumimoji="1" lang="en-US" altLang="zh-CN" sz="2400" baseline="30000" dirty="0">
              <a:solidFill>
                <a:srgbClr val="FF0000"/>
              </a:solidFill>
            </a:endParaRPr>
          </a:p>
          <a:p>
            <a:pPr lvl="1"/>
            <a:r>
              <a:rPr kumimoji="1" lang="en-US" altLang="zh-CN" sz="2400" dirty="0">
                <a:solidFill>
                  <a:srgbClr val="FF0000"/>
                </a:solidFill>
              </a:rPr>
              <a:t>In great need to develop radiation hard </a:t>
            </a:r>
            <a:r>
              <a:rPr kumimoji="1" lang="en-US" altLang="zh-CN" sz="2400" dirty="0" err="1">
                <a:solidFill>
                  <a:srgbClr val="FF0000"/>
                </a:solidFill>
              </a:rPr>
              <a:t>SiPM</a:t>
            </a:r>
            <a:endParaRPr kumimoji="1" lang="en-US" altLang="zh-CN" sz="2400" dirty="0">
              <a:solidFill>
                <a:srgbClr val="FF0000"/>
              </a:solidFill>
            </a:endParaRPr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DD99F9-71F3-8A4F-8157-1AAF4FF0FDA1}"/>
              </a:ext>
            </a:extLst>
          </p:cNvPr>
          <p:cNvSpPr txBox="1"/>
          <p:nvPr/>
        </p:nvSpPr>
        <p:spPr>
          <a:xfrm>
            <a:off x="5399881" y="3289320"/>
            <a:ext cx="62033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Fluence in ZH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run</a:t>
            </a:r>
            <a:r>
              <a:rPr lang="zh-CN" altLang="en-US" dirty="0">
                <a:solidFill>
                  <a:srgbClr val="FF0000"/>
                </a:solidFill>
              </a:rPr>
              <a:t>（</a:t>
            </a:r>
            <a:r>
              <a:rPr lang="en-US" altLang="zh-CN" dirty="0">
                <a:solidFill>
                  <a:srgbClr val="FF0000"/>
                </a:solidFill>
              </a:rPr>
              <a:t>240GeV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021D24-C772-3A49-AF53-38B2A6DABD3B}"/>
              </a:ext>
            </a:extLst>
          </p:cNvPr>
          <p:cNvSpPr/>
          <p:nvPr/>
        </p:nvSpPr>
        <p:spPr bwMode="auto">
          <a:xfrm>
            <a:off x="6407993" y="4178061"/>
            <a:ext cx="1805522" cy="106076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891A2-8061-1A49-A87F-8AF2C62142B7}"/>
              </a:ext>
            </a:extLst>
          </p:cNvPr>
          <p:cNvSpPr/>
          <p:nvPr/>
        </p:nvSpPr>
        <p:spPr bwMode="auto">
          <a:xfrm>
            <a:off x="8208193" y="4178061"/>
            <a:ext cx="1368152" cy="237392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C132E6C-41B2-E55E-0B9E-E7345BD67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645961"/>
              </p:ext>
            </p:extLst>
          </p:nvPr>
        </p:nvGraphicFramePr>
        <p:xfrm>
          <a:off x="86428" y="3333664"/>
          <a:ext cx="6226100" cy="3823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997">
                  <a:extLst>
                    <a:ext uri="{9D8B030D-6E8A-4147-A177-3AD203B41FA5}">
                      <a16:colId xmlns:a16="http://schemas.microsoft.com/office/drawing/2014/main" val="224763999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009657880"/>
                    </a:ext>
                  </a:extLst>
                </a:gridCol>
                <a:gridCol w="2928871">
                  <a:extLst>
                    <a:ext uri="{9D8B030D-6E8A-4147-A177-3AD203B41FA5}">
                      <a16:colId xmlns:a16="http://schemas.microsoft.com/office/drawing/2014/main" val="2881660682"/>
                    </a:ext>
                  </a:extLst>
                </a:gridCol>
              </a:tblGrid>
              <a:tr h="126717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term Satellite or Space station application  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CEPC requirement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196032621"/>
                  </a:ext>
                </a:extLst>
              </a:tr>
              <a:tr h="3914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 does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100 </a:t>
                      </a:r>
                      <a:r>
                        <a:rPr lang="en-US" sz="2000" dirty="0" err="1">
                          <a:effectLst/>
                        </a:rPr>
                        <a:t>krad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l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&gt;100 </a:t>
                      </a:r>
                      <a:r>
                        <a:rPr lang="en-US" sz="2000" dirty="0" err="1">
                          <a:effectLst/>
                        </a:rPr>
                        <a:t>krad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2869338111"/>
                  </a:ext>
                </a:extLst>
              </a:tr>
              <a:tr h="82932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Fluence 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~10</a:t>
                      </a:r>
                      <a:r>
                        <a:rPr lang="en-US" sz="2000" baseline="30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~10</a:t>
                      </a:r>
                      <a:r>
                        <a:rPr lang="en-US" sz="2000" baseline="30000" dirty="0">
                          <a:effectLst/>
                        </a:rPr>
                        <a:t>10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 </a:t>
                      </a:r>
                      <a:r>
                        <a:rPr lang="en-US" sz="2000" dirty="0">
                          <a:effectLst/>
                        </a:rPr>
                        <a:t>(Barrel)</a:t>
                      </a:r>
                      <a:endParaRPr lang="en-US" sz="2000" baseline="30000" dirty="0">
                        <a:effectLst/>
                      </a:endParaRPr>
                    </a:p>
                    <a:p>
                      <a:pPr marL="0" marR="0" lvl="0" indent="0" algn="l" defTabSz="959975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~10</a:t>
                      </a:r>
                      <a:r>
                        <a:rPr lang="en-US" sz="2000" baseline="30000" dirty="0">
                          <a:effectLst/>
                        </a:rPr>
                        <a:t>13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 </a:t>
                      </a:r>
                      <a:r>
                        <a:rPr lang="en-US" sz="2000" dirty="0">
                          <a:effectLst/>
                        </a:rPr>
                        <a:t>(Endcap)</a:t>
                      </a:r>
                    </a:p>
                    <a:p>
                      <a:pPr algn="l">
                        <a:lnSpc>
                          <a:spcPct val="130000"/>
                        </a:lnSpc>
                      </a:pPr>
                      <a:endParaRPr lang="en-US" sz="2000" dirty="0">
                        <a:effectLst/>
                      </a:endParaRPr>
                    </a:p>
                    <a:p>
                      <a:pPr algn="l">
                        <a:lnSpc>
                          <a:spcPct val="130000"/>
                        </a:lnSpc>
                      </a:pP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45161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339"/>
    </mc:Choice>
    <mc:Fallback xmlns="">
      <p:transition advClick="0" advTm="633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49A27-8FFC-E545-82BA-9BB92406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3781B-D1DB-DD41-9849-6253C7E3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" y="863352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After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10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kumimoji="1" lang="en-US" altLang="zh-CN" dirty="0"/>
              <a:t> or </a:t>
            </a:r>
            <a:r>
              <a:rPr kumimoji="1" lang="en-US" altLang="zh-CN" dirty="0">
                <a:solidFill>
                  <a:srgbClr val="FF0000"/>
                </a:solidFill>
              </a:rPr>
              <a:t>10Krad</a:t>
            </a:r>
            <a:r>
              <a:rPr kumimoji="1" lang="en-US" altLang="zh-CN" dirty="0"/>
              <a:t> dose </a:t>
            </a:r>
          </a:p>
          <a:p>
            <a:pPr lvl="1"/>
            <a:r>
              <a:rPr kumimoji="1" lang="en-US" altLang="zh-CN" sz="2400" dirty="0"/>
              <a:t>Signal gain decrease</a:t>
            </a:r>
          </a:p>
          <a:p>
            <a:pPr lvl="1"/>
            <a:r>
              <a:rPr kumimoji="1" lang="en-US" altLang="zh-CN" sz="2400" dirty="0"/>
              <a:t>Energy resolution decrease </a:t>
            </a:r>
          </a:p>
          <a:p>
            <a:pPr lvl="1"/>
            <a:r>
              <a:rPr kumimoji="1" lang="en-US" altLang="zh-CN" sz="2400" dirty="0"/>
              <a:t>Dark count increase </a:t>
            </a:r>
            <a:endParaRPr kumimoji="1" lang="zh-CN" altLang="en-US" sz="2400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BF5F8C-26BF-3043-A380-5D32ED57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77" y="4188959"/>
            <a:ext cx="4437678" cy="2881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A4E176-9649-D542-A79C-568D17C3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" y="3487857"/>
            <a:ext cx="5649051" cy="33977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CC32DF-E6E6-D648-A90C-33335DA06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84" y="1295400"/>
            <a:ext cx="3838602" cy="2607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BA745A-C92E-B540-B7FA-B6AAADD7AEBF}"/>
              </a:ext>
            </a:extLst>
          </p:cNvPr>
          <p:cNvSpPr txBox="1"/>
          <p:nvPr/>
        </p:nvSpPr>
        <p:spPr>
          <a:xfrm>
            <a:off x="-336391" y="2945240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gain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Dose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A7A230-16EC-A143-A27F-8F57694F0E20}"/>
              </a:ext>
            </a:extLst>
          </p:cNvPr>
          <p:cNvSpPr txBox="1"/>
          <p:nvPr/>
        </p:nvSpPr>
        <p:spPr>
          <a:xfrm>
            <a:off x="5194300" y="3765176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dark count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Fluence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439AD5-D510-4347-9958-2EB05C898CC2}"/>
              </a:ext>
            </a:extLst>
          </p:cNvPr>
          <p:cNvSpPr txBox="1"/>
          <p:nvPr/>
        </p:nvSpPr>
        <p:spPr>
          <a:xfrm>
            <a:off x="4957189" y="791344"/>
            <a:ext cx="6203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Energy resolution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 before/after irradiation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294"/>
    </mc:Choice>
    <mc:Fallback xmlns="">
      <p:transition advClick="0" advTm="502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9F1EE-2002-35B5-EA78-91946757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dark count 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B98EE7-44EB-AE67-BA10-06826B302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39" y="1008116"/>
            <a:ext cx="11180237" cy="5544616"/>
          </a:xfrm>
        </p:spPr>
        <p:txBody>
          <a:bodyPr/>
          <a:lstStyle/>
          <a:p>
            <a:r>
              <a:rPr kumimoji="1" lang="en-US" altLang="zh-CN" dirty="0"/>
              <a:t>Bulk damage after irradiation </a:t>
            </a:r>
            <a:r>
              <a:rPr kumimoji="1" lang="en-US" altLang="zh-CN" dirty="0">
                <a:sym typeface="Wingdings" pitchFamily="2" charset="2"/>
              </a:rPr>
              <a:t> dark count increased</a:t>
            </a:r>
          </a:p>
          <a:p>
            <a:r>
              <a:rPr kumimoji="1" lang="en-US" altLang="zh-CN" dirty="0">
                <a:sym typeface="Wingdings" pitchFamily="2" charset="2"/>
              </a:rPr>
              <a:t>Potential Solution: </a:t>
            </a: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  <a:sym typeface="Wingdings" pitchFamily="2" charset="2"/>
              </a:rPr>
              <a:t>Design a special wafer to isolate the dark current from bulk damage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</a:rPr>
              <a:t>Isolate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the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bulk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damage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from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the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device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pic>
        <p:nvPicPr>
          <p:cNvPr id="5" name="图片 4" descr="SOI-5">
            <a:extLst>
              <a:ext uri="{FF2B5EF4-FFF2-40B4-BE49-F238E27FC236}">
                <a16:creationId xmlns:a16="http://schemas.microsoft.com/office/drawing/2014/main" id="{16E8D5F9-22D2-8248-5495-B75DDC9A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21" y="3233635"/>
            <a:ext cx="4930259" cy="31021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7E2506C-6D37-99E6-C945-8E589B75CADF}"/>
              </a:ext>
            </a:extLst>
          </p:cNvPr>
          <p:cNvSpPr txBox="1"/>
          <p:nvPr/>
        </p:nvSpPr>
        <p:spPr>
          <a:xfrm>
            <a:off x="1655465" y="4784701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Special wafer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80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3D46F0-35C3-4B36-A248-218E504DE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44" y="4033075"/>
            <a:ext cx="2285076" cy="22395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F378E-692E-4BF0-AB82-0A9D4AF24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95" y="3958649"/>
            <a:ext cx="2624176" cy="24956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5B3243C-743E-4346-A1CF-C219B78A9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0" y="3916461"/>
            <a:ext cx="3213914" cy="258637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7B26853-77CD-460D-A7B0-C1AB41E9C656}"/>
              </a:ext>
            </a:extLst>
          </p:cNvPr>
          <p:cNvSpPr/>
          <p:nvPr/>
        </p:nvSpPr>
        <p:spPr>
          <a:xfrm>
            <a:off x="1861853" y="4840687"/>
            <a:ext cx="599049" cy="6243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2360874-B9A9-4BFE-AAC8-5CC7AC8BC383}"/>
              </a:ext>
            </a:extLst>
          </p:cNvPr>
          <p:cNvCxnSpPr>
            <a:cxnSpLocks/>
          </p:cNvCxnSpPr>
          <p:nvPr/>
        </p:nvCxnSpPr>
        <p:spPr>
          <a:xfrm flipV="1">
            <a:off x="2454532" y="3958648"/>
            <a:ext cx="1380163" cy="8820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F33FB9D-AD5D-406F-8928-F0681D6D86CF}"/>
              </a:ext>
            </a:extLst>
          </p:cNvPr>
          <p:cNvCxnSpPr>
            <a:cxnSpLocks/>
          </p:cNvCxnSpPr>
          <p:nvPr/>
        </p:nvCxnSpPr>
        <p:spPr>
          <a:xfrm>
            <a:off x="2434156" y="5465049"/>
            <a:ext cx="1400539" cy="9892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9341F609-EB83-4062-A472-D1E99ECE280D}"/>
              </a:ext>
            </a:extLst>
          </p:cNvPr>
          <p:cNvSpPr/>
          <p:nvPr/>
        </p:nvSpPr>
        <p:spPr>
          <a:xfrm>
            <a:off x="4801242" y="4709909"/>
            <a:ext cx="317976" cy="31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A573804-3D98-447A-BD2B-48642B7BCCF3}"/>
              </a:ext>
            </a:extLst>
          </p:cNvPr>
          <p:cNvCxnSpPr>
            <a:cxnSpLocks/>
          </p:cNvCxnSpPr>
          <p:nvPr/>
        </p:nvCxnSpPr>
        <p:spPr>
          <a:xfrm flipV="1">
            <a:off x="5119218" y="4033075"/>
            <a:ext cx="2160826" cy="6768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287530D6-3889-4DA9-BC86-224995F65A3A}"/>
              </a:ext>
            </a:extLst>
          </p:cNvPr>
          <p:cNvCxnSpPr>
            <a:cxnSpLocks/>
          </p:cNvCxnSpPr>
          <p:nvPr/>
        </p:nvCxnSpPr>
        <p:spPr>
          <a:xfrm>
            <a:off x="5116028" y="5022089"/>
            <a:ext cx="2160826" cy="1250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16170F64-BBB7-4098-B848-7483CD97A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73" y="1645653"/>
            <a:ext cx="2060346" cy="214619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1786A932-EAE8-4737-BDF6-036E9033AE6E}"/>
              </a:ext>
            </a:extLst>
          </p:cNvPr>
          <p:cNvSpPr/>
          <p:nvPr/>
        </p:nvSpPr>
        <p:spPr>
          <a:xfrm>
            <a:off x="2460902" y="2290516"/>
            <a:ext cx="2376933" cy="644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50μm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16 x 16 pixels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BCECC45-6461-4B15-8C4E-C5090AC5D9F5}"/>
              </a:ext>
            </a:extLst>
          </p:cNvPr>
          <p:cNvSpPr txBox="1"/>
          <p:nvPr/>
        </p:nvSpPr>
        <p:spPr>
          <a:xfrm>
            <a:off x="935385" y="425298"/>
            <a:ext cx="1041841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defRPr/>
            </a:pP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 from 1</a:t>
            </a:r>
            <a:r>
              <a:rPr kumimoji="1" lang="en-US" altLang="zh-CN" sz="295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MPW run 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2692586-0806-43FC-89EE-D7CE814F5902}"/>
              </a:ext>
            </a:extLst>
          </p:cNvPr>
          <p:cNvSpPr/>
          <p:nvPr/>
        </p:nvSpPr>
        <p:spPr>
          <a:xfrm>
            <a:off x="7920161" y="1486995"/>
            <a:ext cx="1441420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4" dirty="0">
                <a:solidFill>
                  <a:prstClr val="black"/>
                </a:solidFill>
              </a:rPr>
              <a:t>Small </a:t>
            </a:r>
            <a:r>
              <a:rPr lang="en-US" altLang="zh-CN" sz="1794" dirty="0" err="1">
                <a:solidFill>
                  <a:prstClr val="black"/>
                </a:solidFill>
              </a:rPr>
              <a:t>SiPM</a:t>
            </a:r>
            <a:r>
              <a:rPr lang="en-US" altLang="zh-CN" sz="1794" dirty="0">
                <a:solidFill>
                  <a:prstClr val="black"/>
                </a:solidFill>
              </a:rPr>
              <a:t> </a:t>
            </a:r>
            <a:endParaRPr lang="zh-CN" altLang="en-US" sz="1794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DFC2747-B8B5-4863-89D9-0CAC1124031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407357" y="1939119"/>
            <a:ext cx="15225" cy="209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44E41396-7559-69AB-B334-840CF783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0" y="936629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We prototyped a small </a:t>
            </a:r>
            <a:r>
              <a:rPr kumimoji="1" lang="en-US" altLang="zh-CN" dirty="0" err="1"/>
              <a:t>SiPM</a:t>
            </a:r>
            <a:r>
              <a:rPr kumimoji="1" lang="en-US" altLang="zh-CN" dirty="0"/>
              <a:t> design</a:t>
            </a:r>
          </a:p>
          <a:p>
            <a:pPr lvl="1"/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8743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A58C390-3A58-4431-9C5A-AD58CE859096}"/>
              </a:ext>
            </a:extLst>
          </p:cNvPr>
          <p:cNvSpPr/>
          <p:nvPr/>
        </p:nvSpPr>
        <p:spPr>
          <a:xfrm>
            <a:off x="17459" y="3958648"/>
            <a:ext cx="1428596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4" dirty="0">
                <a:solidFill>
                  <a:schemeClr val="bg1"/>
                </a:solidFill>
              </a:rPr>
              <a:t>SiPM</a:t>
            </a:r>
            <a:r>
              <a:rPr lang="zh-CN" altLang="en-US" sz="1794" dirty="0">
                <a:solidFill>
                  <a:schemeClr val="bg1"/>
                </a:solidFill>
              </a:rPr>
              <a:t>读出板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2589C12-3A46-4BC6-80CC-A91FF223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32" y="1228120"/>
            <a:ext cx="2285076" cy="22395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43419A-5D63-4E4A-8041-F97407CED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7" b="22149"/>
          <a:stretch/>
        </p:blipFill>
        <p:spPr>
          <a:xfrm>
            <a:off x="114953" y="3501872"/>
            <a:ext cx="4783912" cy="20862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7582156-6F44-4BB7-911C-9EC5C7036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55" y="1228121"/>
            <a:ext cx="2952785" cy="2214589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819E4CC-0D5A-4DC1-A9BF-E71D94AA3B39}"/>
              </a:ext>
            </a:extLst>
          </p:cNvPr>
          <p:cNvCxnSpPr>
            <a:cxnSpLocks/>
          </p:cNvCxnSpPr>
          <p:nvPr/>
        </p:nvCxnSpPr>
        <p:spPr>
          <a:xfrm flipH="1">
            <a:off x="5656348" y="2035509"/>
            <a:ext cx="1970984" cy="299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0CBB868-526D-430E-B633-81AE4A1CCCD2}"/>
              </a:ext>
            </a:extLst>
          </p:cNvPr>
          <p:cNvSpPr txBox="1"/>
          <p:nvPr/>
        </p:nvSpPr>
        <p:spPr>
          <a:xfrm>
            <a:off x="297675" y="5615890"/>
            <a:ext cx="7107235" cy="6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layout and process has been validated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endParaRPr lang="en-US" altLang="zh-CN" sz="1794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A4A197-9D58-4C17-B10D-7B356D8DE96C}"/>
              </a:ext>
            </a:extLst>
          </p:cNvPr>
          <p:cNvSpPr txBox="1"/>
          <p:nvPr/>
        </p:nvSpPr>
        <p:spPr>
          <a:xfrm>
            <a:off x="297675" y="3619694"/>
            <a:ext cx="4333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Typical </a:t>
            </a:r>
            <a:r>
              <a:rPr lang="en-US" altLang="zh-CN" sz="2000" b="1" dirty="0" err="1">
                <a:solidFill>
                  <a:schemeClr val="bg1"/>
                </a:solidFill>
              </a:rPr>
              <a:t>SiPM</a:t>
            </a:r>
            <a:r>
              <a:rPr lang="en-US" altLang="zh-CN" sz="2000" b="1" dirty="0">
                <a:solidFill>
                  <a:schemeClr val="bg1"/>
                </a:solidFill>
              </a:rPr>
              <a:t> signal 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132C545-670D-43A5-8D63-57D8ACFC3800}"/>
              </a:ext>
            </a:extLst>
          </p:cNvPr>
          <p:cNvSpPr txBox="1"/>
          <p:nvPr/>
        </p:nvSpPr>
        <p:spPr>
          <a:xfrm>
            <a:off x="1295425" y="326638"/>
            <a:ext cx="665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defRPr/>
            </a:pPr>
            <a:r>
              <a:rPr kumimoji="1" lang="en-US" altLang="zh-CN" sz="2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 from 1</a:t>
            </a:r>
            <a:r>
              <a:rPr kumimoji="1"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MPW run 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29BE41F-7D86-4FA3-BD73-E3B4ECBB4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19" y="1305469"/>
            <a:ext cx="2974281" cy="209314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2036B810-D811-43CF-92EB-E7CFF6AE613D}"/>
              </a:ext>
            </a:extLst>
          </p:cNvPr>
          <p:cNvSpPr txBox="1"/>
          <p:nvPr/>
        </p:nvSpPr>
        <p:spPr>
          <a:xfrm>
            <a:off x="1556580" y="976156"/>
            <a:ext cx="5555134" cy="36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test system</a:t>
            </a:r>
            <a:endParaRPr lang="zh-CN" altLang="en-US" sz="1794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B95EC32-25CC-44C7-8CB2-8B0AD4D3F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r="29992" b="14692"/>
          <a:stretch/>
        </p:blipFill>
        <p:spPr>
          <a:xfrm>
            <a:off x="5399882" y="3732805"/>
            <a:ext cx="4552400" cy="145297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96CDA88-9363-4860-96E1-0B8437BB0D88}"/>
              </a:ext>
            </a:extLst>
          </p:cNvPr>
          <p:cNvSpPr/>
          <p:nvPr/>
        </p:nvSpPr>
        <p:spPr>
          <a:xfrm>
            <a:off x="8367073" y="4039578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0AA37CD-EF58-49CF-B3DD-78B4EE155C7B}"/>
              </a:ext>
            </a:extLst>
          </p:cNvPr>
          <p:cNvSpPr txBox="1"/>
          <p:nvPr/>
        </p:nvSpPr>
        <p:spPr>
          <a:xfrm>
            <a:off x="8868052" y="3768056"/>
            <a:ext cx="2076445" cy="28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40" dirty="0"/>
              <a:t>Found a bug in design</a:t>
            </a:r>
            <a:endParaRPr lang="zh-CN" altLang="en-US" sz="1240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0354DBB-05FC-4B3E-B8EC-3F251E352FA7}"/>
              </a:ext>
            </a:extLst>
          </p:cNvPr>
          <p:cNvCxnSpPr>
            <a:cxnSpLocks/>
            <a:stCxn id="48" idx="1"/>
            <a:endCxn id="42" idx="0"/>
          </p:cNvCxnSpPr>
          <p:nvPr/>
        </p:nvCxnSpPr>
        <p:spPr>
          <a:xfrm flipH="1">
            <a:off x="8584568" y="3909633"/>
            <a:ext cx="283484" cy="129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002EE549-9417-45CB-81C9-D97C27206F49}"/>
              </a:ext>
            </a:extLst>
          </p:cNvPr>
          <p:cNvSpPr/>
          <p:nvPr/>
        </p:nvSpPr>
        <p:spPr>
          <a:xfrm>
            <a:off x="6598986" y="4055647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748B8AB-8703-447E-8545-7CAAB442B1DF}"/>
              </a:ext>
            </a:extLst>
          </p:cNvPr>
          <p:cNvSpPr txBox="1"/>
          <p:nvPr/>
        </p:nvSpPr>
        <p:spPr>
          <a:xfrm>
            <a:off x="5155544" y="5435713"/>
            <a:ext cx="6423057" cy="920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b="1" dirty="0" err="1"/>
              <a:t>SiPM</a:t>
            </a:r>
            <a:r>
              <a:rPr lang="en-US" altLang="zh-CN" sz="1794" b="1" dirty="0"/>
              <a:t> Leakage current is a bit high in 1</a:t>
            </a:r>
            <a:r>
              <a:rPr lang="en-US" altLang="zh-CN" sz="1794" b="1" baseline="30000" dirty="0"/>
              <a:t>st</a:t>
            </a:r>
            <a:r>
              <a:rPr lang="en-US" altLang="zh-CN" sz="1794" b="1" dirty="0"/>
              <a:t> trial run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 err="1"/>
              <a:t>Pstop</a:t>
            </a:r>
            <a:r>
              <a:rPr lang="en-US" altLang="zh-CN" sz="1794" b="1" dirty="0"/>
              <a:t> and GR design has some issue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Optimized the design for engineering runs </a:t>
            </a:r>
          </a:p>
        </p:txBody>
      </p:sp>
    </p:spTree>
    <p:extLst>
      <p:ext uri="{BB962C8B-B14F-4D97-AF65-F5344CB8AC3E}">
        <p14:creationId xmlns:p14="http://schemas.microsoft.com/office/powerpoint/2010/main" val="35603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95751</TotalTime>
  <Words>953</Words>
  <Application>Microsoft Macintosh PowerPoint</Application>
  <PresentationFormat>Custom</PresentationFormat>
  <Paragraphs>169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Kaiti SC Regular</vt:lpstr>
      <vt:lpstr>微软雅黑</vt:lpstr>
      <vt:lpstr>宋体</vt:lpstr>
      <vt:lpstr>思源黑体 CN Normal</vt:lpstr>
      <vt:lpstr>Arial</vt:lpstr>
      <vt:lpstr>Calibri</vt:lpstr>
      <vt:lpstr>Wingdings</vt:lpstr>
      <vt:lpstr>默认设计模板</vt:lpstr>
      <vt:lpstr>Radiation hard SiPM development for CEPC calorimeter</vt:lpstr>
      <vt:lpstr>SiPM introduction</vt:lpstr>
      <vt:lpstr>Radiation SiPM application </vt:lpstr>
      <vt:lpstr>CEPC ECAL and HCAL: SiPM requirement </vt:lpstr>
      <vt:lpstr>SiPM radiation hardness challenge</vt:lpstr>
      <vt:lpstr>SiPM Radiation hardness</vt:lpstr>
      <vt:lpstr>SiPM dark count after irradiation </vt:lpstr>
      <vt:lpstr>PowerPoint Presentation</vt:lpstr>
      <vt:lpstr>PowerPoint Presentation</vt:lpstr>
      <vt:lpstr>Leakage current of Sipm after irradiation </vt:lpstr>
      <vt:lpstr>PowerPoint Presentation</vt:lpstr>
      <vt:lpstr>PowerPoint Presentation</vt:lpstr>
      <vt:lpstr>Time line for radiation hard SiPM</vt:lpstr>
      <vt:lpstr>Summary </vt:lpstr>
      <vt:lpstr>Some thought about the Cost </vt:lpstr>
    </vt:vector>
  </TitlesOfParts>
  <Company>soft.netnest.com.cn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Microsoft Office User</cp:lastModifiedBy>
  <cp:revision>3121</cp:revision>
  <cp:lastPrinted>2019-06-16T18:52:53Z</cp:lastPrinted>
  <dcterms:created xsi:type="dcterms:W3CDTF">2011-04-13T06:46:14Z</dcterms:created>
  <dcterms:modified xsi:type="dcterms:W3CDTF">2026-01-28T01:15:18Z</dcterms:modified>
</cp:coreProperties>
</file>