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  <p:sldMasterId id="2147483699" r:id="rId5"/>
    <p:sldMasterId id="2147483711" r:id="rId6"/>
    <p:sldMasterId id="2147483724" r:id="rId7"/>
  </p:sldMasterIdLst>
  <p:notesMasterIdLst>
    <p:notesMasterId r:id="rId62"/>
  </p:notesMasterIdLst>
  <p:sldIdLst>
    <p:sldId id="823" r:id="rId8"/>
    <p:sldId id="789" r:id="rId9"/>
    <p:sldId id="697" r:id="rId10"/>
    <p:sldId id="605" r:id="rId11"/>
    <p:sldId id="794" r:id="rId12"/>
    <p:sldId id="808" r:id="rId13"/>
    <p:sldId id="795" r:id="rId14"/>
    <p:sldId id="658" r:id="rId15"/>
    <p:sldId id="685" r:id="rId16"/>
    <p:sldId id="703" r:id="rId17"/>
    <p:sldId id="796" r:id="rId18"/>
    <p:sldId id="647" r:id="rId19"/>
    <p:sldId id="787" r:id="rId20"/>
    <p:sldId id="788" r:id="rId21"/>
    <p:sldId id="735" r:id="rId22"/>
    <p:sldId id="583" r:id="rId23"/>
    <p:sldId id="620" r:id="rId24"/>
    <p:sldId id="624" r:id="rId25"/>
    <p:sldId id="785" r:id="rId26"/>
    <p:sldId id="830" r:id="rId27"/>
    <p:sldId id="799" r:id="rId28"/>
    <p:sldId id="800" r:id="rId29"/>
    <p:sldId id="801" r:id="rId30"/>
    <p:sldId id="802" r:id="rId31"/>
    <p:sldId id="803" r:id="rId32"/>
    <p:sldId id="804" r:id="rId33"/>
    <p:sldId id="790" r:id="rId34"/>
    <p:sldId id="805" r:id="rId35"/>
    <p:sldId id="806" r:id="rId36"/>
    <p:sldId id="807" r:id="rId37"/>
    <p:sldId id="809" r:id="rId38"/>
    <p:sldId id="777" r:id="rId39"/>
    <p:sldId id="279" r:id="rId40"/>
    <p:sldId id="457" r:id="rId41"/>
    <p:sldId id="746" r:id="rId42"/>
    <p:sldId id="625" r:id="rId43"/>
    <p:sldId id="638" r:id="rId44"/>
    <p:sldId id="813" r:id="rId45"/>
    <p:sldId id="839" r:id="rId46"/>
    <p:sldId id="840" r:id="rId47"/>
    <p:sldId id="863" r:id="rId48"/>
    <p:sldId id="864" r:id="rId49"/>
    <p:sldId id="844" r:id="rId50"/>
    <p:sldId id="845" r:id="rId51"/>
    <p:sldId id="846" r:id="rId52"/>
    <p:sldId id="852" r:id="rId53"/>
    <p:sldId id="860" r:id="rId54"/>
    <p:sldId id="854" r:id="rId55"/>
    <p:sldId id="859" r:id="rId56"/>
    <p:sldId id="855" r:id="rId57"/>
    <p:sldId id="856" r:id="rId58"/>
    <p:sldId id="857" r:id="rId59"/>
    <p:sldId id="836" r:id="rId60"/>
    <p:sldId id="577" r:id="rId6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泡 江" initials="小泡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6FFFF"/>
    <a:srgbClr val="FF8B8B"/>
    <a:srgbClr val="CC66FF"/>
    <a:srgbClr val="600000"/>
    <a:srgbClr val="A3FA06"/>
    <a:srgbClr val="00FFFF"/>
    <a:srgbClr val="B0FCA3"/>
    <a:srgbClr val="00CC00"/>
    <a:srgbClr val="001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286" autoAdjust="0"/>
  </p:normalViewPr>
  <p:slideViewPr>
    <p:cSldViewPr snapToGrid="0">
      <p:cViewPr varScale="1">
        <p:scale>
          <a:sx n="79" d="100"/>
          <a:sy n="79" d="100"/>
        </p:scale>
        <p:origin x="65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BCA83-FC1D-4648-902A-E61F3F2F99E4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A29AA-1721-4BE7-A6BF-2A26EEB392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A29AA-1721-4BE7-A6BF-2A26EEB392F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200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A1150-BCDC-61F7-57C9-A87DB8DD8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D303FDD-051C-FB8E-335F-29DBF47B1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6770116-6E61-13BA-E232-C6F19BEA4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9B258F-60E1-715E-0065-DD87319A0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703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7CABE-F9E5-F6BC-7A5F-06E367527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CA76289-627F-AFB7-3EA3-970D411B1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B13747C-E0DD-FC3A-E448-471B217CB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991CD7-72BB-35C7-0AFB-22CF34F7A9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751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A29AA-1721-4BE7-A6BF-2A26EEB392F9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118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A29AA-1721-4BE7-A6BF-2A26EEB392F9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71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A29AA-1721-4BE7-A6BF-2A26EEB392F9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892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A29AA-1721-4BE7-A6BF-2A26EEB392F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15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A29AA-1721-4BE7-A6BF-2A26EEB392F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132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3ECA7-153D-A909-2C27-D00179E5E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67969AE-4336-FB43-C696-2585E4F84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74BD977-04C6-2F9B-ECEC-A464E7377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4A15B9-8E12-CD7C-863E-3143BEC82A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268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2D716-6653-EB2F-F0C0-D18100CFF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7F3AD1B-3956-B524-16ED-32BD0FF62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E84240-E579-FBA2-58B3-C67F335D8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700532-CEB0-D35A-FA58-E6C8D45B7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002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CB7B8-6972-65BF-D9BF-85B9C5E17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BC3E6E-0AF4-3705-C8BF-CF979876E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CDBA071-B2B9-F06B-EE61-CD3DBD884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742E6F-1AB0-B394-5D07-675CE95DB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288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694E2-A6C4-14AE-646B-FC1A38D99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B4BF376-63CB-7D85-8DE5-A5D4F4867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A86266B-E5FD-A098-AFD6-F7E75042BA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285AED-CD96-BB9F-67FE-8CD3B5953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586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1453-C30B-8F24-254D-4AA7FE11F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44BD701-388D-3E84-F8C8-E485475BE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73EED1-886A-244D-DAFD-3756E7D79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C68CB0-657C-AF18-2B6E-A9923BE44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888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D5943-BEDE-8C73-A7FF-65991E17A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2BCD14A-76A8-1E3A-2C3B-B84B6B943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C73A18-0256-591E-E2E1-808436FD8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6997D3-081A-AA81-4B9B-C95564021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A29AA-1721-4BE7-A6BF-2A26EEB392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472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3"/>
          </p:nvPr>
        </p:nvSpPr>
        <p:spPr>
          <a:xfrm>
            <a:off x="6211888" y="2854325"/>
            <a:ext cx="1781175" cy="1008063"/>
          </a:xfrm>
          <a:effectLst>
            <a:reflection blurRad="6350" stA="52000" endA="300" endPos="35000" dir="5400000" sy="-100000" algn="bl" rotWithShape="0"/>
            <a:softEdge rad="38100"/>
          </a:effectLst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3"/>
          </p:nvPr>
        </p:nvSpPr>
        <p:spPr>
          <a:xfrm>
            <a:off x="6211888" y="2854325"/>
            <a:ext cx="1781175" cy="1008063"/>
          </a:xfrm>
          <a:effectLst>
            <a:reflection blurRad="6350" stA="52000" endA="300" endPos="35000" dir="5400000" sy="-100000" algn="bl" rotWithShape="0"/>
            <a:softEdge rad="38100"/>
          </a:effectLst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3"/>
          </p:nvPr>
        </p:nvSpPr>
        <p:spPr>
          <a:xfrm>
            <a:off x="6211888" y="2854325"/>
            <a:ext cx="1781175" cy="1008063"/>
          </a:xfrm>
          <a:effectLst>
            <a:reflection blurRad="6350" stA="52000" endA="300" endPos="35000" dir="5400000" sy="-100000" algn="bl" rotWithShape="0"/>
            <a:softEdge rad="38100"/>
          </a:effectLst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3"/>
          </p:nvPr>
        </p:nvSpPr>
        <p:spPr>
          <a:xfrm>
            <a:off x="6211888" y="2854325"/>
            <a:ext cx="1781175" cy="1008063"/>
          </a:xfrm>
          <a:effectLst>
            <a:reflection blurRad="6350" stA="52000" endA="300" endPos="35000" dir="5400000" sy="-100000" algn="bl" rotWithShape="0"/>
            <a:softEdge rad="38100"/>
          </a:effectLst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4307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3857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8628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5344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6912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357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3254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6283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87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0753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97491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3"/>
          </p:nvPr>
        </p:nvSpPr>
        <p:spPr>
          <a:xfrm>
            <a:off x="6211888" y="2854325"/>
            <a:ext cx="1781175" cy="1008063"/>
          </a:xfrm>
          <a:effectLst>
            <a:reflection blurRad="6350" stA="52000" endA="300" endPos="35000" dir="5400000" sy="-100000" algn="bl" rotWithShape="0"/>
            <a:softEdge rad="38100"/>
          </a:effectLst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82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/>
                    </a14:imgEffect>
                    <a14:imgEffect>
                      <a14:saturation sat="10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101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11196F6-F910-4DE7-93E1-9AD218993848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EE88-5E32-492C-88EC-29288B998A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72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12.wdp"/><Relationship Id="rId18" Type="http://schemas.openxmlformats.org/officeDocument/2006/relationships/image" Target="../media/image30.png"/><Relationship Id="rId3" Type="http://schemas.openxmlformats.org/officeDocument/2006/relationships/image" Target="../media/image32.png"/><Relationship Id="rId7" Type="http://schemas.microsoft.com/office/2007/relationships/hdphoto" Target="../media/hdphoto9.wdp"/><Relationship Id="rId12" Type="http://schemas.openxmlformats.org/officeDocument/2006/relationships/image" Target="../media/image37.png"/><Relationship Id="rId17" Type="http://schemas.openxmlformats.org/officeDocument/2006/relationships/image" Target="../media/image29.png"/><Relationship Id="rId2" Type="http://schemas.openxmlformats.org/officeDocument/2006/relationships/image" Target="../media/image31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microsoft.com/office/2007/relationships/hdphoto" Target="../media/hdphoto11.wdp"/><Relationship Id="rId5" Type="http://schemas.openxmlformats.org/officeDocument/2006/relationships/image" Target="../media/image254.png"/><Relationship Id="rId15" Type="http://schemas.microsoft.com/office/2007/relationships/hdphoto" Target="../media/hdphoto13.wdp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microsoft.com/office/2007/relationships/hdphoto" Target="../media/hdphoto10.wdp"/><Relationship Id="rId1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12.wdp"/><Relationship Id="rId4" Type="http://schemas.openxmlformats.org/officeDocument/2006/relationships/image" Target="../media/image37.png"/><Relationship Id="rId9" Type="http://schemas.microsoft.com/office/2007/relationships/hdphoto" Target="../media/hdphoto14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18" Type="http://schemas.openxmlformats.org/officeDocument/2006/relationships/image" Target="../media/image500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12" Type="http://schemas.openxmlformats.org/officeDocument/2006/relationships/image" Target="../media/image47.png"/><Relationship Id="rId17" Type="http://schemas.openxmlformats.org/officeDocument/2006/relationships/image" Target="../media/image50.png"/><Relationship Id="rId2" Type="http://schemas.openxmlformats.org/officeDocument/2006/relationships/image" Target="../media/image41.png"/><Relationship Id="rId16" Type="http://schemas.microsoft.com/office/2007/relationships/hdphoto" Target="../media/hdphoto2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microsoft.com/office/2007/relationships/hdphoto" Target="../media/hdphoto16.wdp"/><Relationship Id="rId15" Type="http://schemas.openxmlformats.org/officeDocument/2006/relationships/image" Target="../media/image49.pn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microsoft.com/office/2007/relationships/hdphoto" Target="../media/hdphoto18.wdp"/><Relationship Id="rId14" Type="http://schemas.microsoft.com/office/2007/relationships/hdphoto" Target="../media/hdphoto19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microsoft.com/office/2007/relationships/hdphoto" Target="../media/hdphoto15.wdp"/><Relationship Id="rId7" Type="http://schemas.openxmlformats.org/officeDocument/2006/relationships/image" Target="../media/image42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10.png"/><Relationship Id="rId5" Type="http://schemas.microsoft.com/office/2007/relationships/hdphoto" Target="../media/hdphoto17.wdp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sv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5" Type="http://schemas.openxmlformats.org/officeDocument/2006/relationships/image" Target="../media/image73.sv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svg"/><Relationship Id="rId1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sv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svg"/><Relationship Id="rId5" Type="http://schemas.openxmlformats.org/officeDocument/2006/relationships/image" Target="../media/image77.svg"/><Relationship Id="rId15" Type="http://schemas.openxmlformats.org/officeDocument/2006/relationships/image" Target="../media/image87.sv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svg"/><Relationship Id="rId1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svg"/><Relationship Id="rId7" Type="http://schemas.openxmlformats.org/officeDocument/2006/relationships/image" Target="../media/image93.sv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svg"/><Relationship Id="rId4" Type="http://schemas.openxmlformats.org/officeDocument/2006/relationships/image" Target="../media/image90.png"/><Relationship Id="rId9" Type="http://schemas.openxmlformats.org/officeDocument/2006/relationships/image" Target="../media/image95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svg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9.png"/><Relationship Id="rId7" Type="http://schemas.openxmlformats.org/officeDocument/2006/relationships/image" Target="../media/image10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5" Type="http://schemas.openxmlformats.org/officeDocument/2006/relationships/image" Target="../media/image100.png"/><Relationship Id="rId4" Type="http://schemas.microsoft.com/office/2007/relationships/hdphoto" Target="../media/hdphoto21.wdp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9.png"/><Relationship Id="rId7" Type="http://schemas.openxmlformats.org/officeDocument/2006/relationships/image" Target="../media/image10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5" Type="http://schemas.openxmlformats.org/officeDocument/2006/relationships/image" Target="../media/image100.png"/><Relationship Id="rId4" Type="http://schemas.microsoft.com/office/2007/relationships/hdphoto" Target="../media/hdphoto2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07.png"/><Relationship Id="rId7" Type="http://schemas.openxmlformats.org/officeDocument/2006/relationships/image" Target="../media/image111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19.png"/><Relationship Id="rId3" Type="http://schemas.openxmlformats.org/officeDocument/2006/relationships/image" Target="../media/image113.png"/><Relationship Id="rId7" Type="http://schemas.microsoft.com/office/2007/relationships/hdphoto" Target="../media/hdphoto24.wdp"/><Relationship Id="rId12" Type="http://schemas.openxmlformats.org/officeDocument/2006/relationships/image" Target="../media/image1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microsoft.com/office/2007/relationships/hdphoto" Target="../media/hdphoto26.wdp"/><Relationship Id="rId5" Type="http://schemas.microsoft.com/office/2007/relationships/hdphoto" Target="../media/hdphoto23.wdp"/><Relationship Id="rId10" Type="http://schemas.openxmlformats.org/officeDocument/2006/relationships/image" Target="../media/image117.png"/><Relationship Id="rId4" Type="http://schemas.openxmlformats.org/officeDocument/2006/relationships/image" Target="../media/image114.png"/><Relationship Id="rId9" Type="http://schemas.microsoft.com/office/2007/relationships/hdphoto" Target="../media/hdphoto25.wdp"/><Relationship Id="rId14" Type="http://schemas.microsoft.com/office/2007/relationships/hdphoto" Target="../media/hdphoto27.wdp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13" Type="http://schemas.openxmlformats.org/officeDocument/2006/relationships/image" Target="../media/image111.svg"/><Relationship Id="rId3" Type="http://schemas.openxmlformats.org/officeDocument/2006/relationships/image" Target="../media/image120.png"/><Relationship Id="rId7" Type="http://schemas.openxmlformats.org/officeDocument/2006/relationships/image" Target="../media/image122.png"/><Relationship Id="rId12" Type="http://schemas.openxmlformats.org/officeDocument/2006/relationships/image" Target="../media/image11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9.wdp"/><Relationship Id="rId11" Type="http://schemas.openxmlformats.org/officeDocument/2006/relationships/image" Target="../media/image124.png"/><Relationship Id="rId5" Type="http://schemas.openxmlformats.org/officeDocument/2006/relationships/image" Target="../media/image121.png"/><Relationship Id="rId10" Type="http://schemas.microsoft.com/office/2007/relationships/hdphoto" Target="../media/hdphoto31.wdp"/><Relationship Id="rId4" Type="http://schemas.microsoft.com/office/2007/relationships/hdphoto" Target="../media/hdphoto28.wdp"/><Relationship Id="rId9" Type="http://schemas.openxmlformats.org/officeDocument/2006/relationships/image" Target="../media/image123.pn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13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7.png"/><Relationship Id="rId12" Type="http://schemas.microsoft.com/office/2007/relationships/hdphoto" Target="../media/hdphoto36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3.wdp"/><Relationship Id="rId11" Type="http://schemas.openxmlformats.org/officeDocument/2006/relationships/image" Target="../media/image129.png"/><Relationship Id="rId5" Type="http://schemas.openxmlformats.org/officeDocument/2006/relationships/image" Target="../media/image126.png"/><Relationship Id="rId10" Type="http://schemas.microsoft.com/office/2007/relationships/hdphoto" Target="../media/hdphoto35.wdp"/><Relationship Id="rId4" Type="http://schemas.microsoft.com/office/2007/relationships/hdphoto" Target="../media/hdphoto32.wdp"/><Relationship Id="rId9" Type="http://schemas.openxmlformats.org/officeDocument/2006/relationships/image" Target="../media/image128.png"/><Relationship Id="rId14" Type="http://schemas.microsoft.com/office/2007/relationships/hdphoto" Target="../media/hdphoto37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9.wdp"/><Relationship Id="rId4" Type="http://schemas.openxmlformats.org/officeDocument/2006/relationships/image" Target="../media/image132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6.wdp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7B987D-CFA0-9E1E-E03A-804622194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AAE3CA5-03EE-6322-FD5C-A4F05DF66B2B}"/>
              </a:ext>
            </a:extLst>
          </p:cNvPr>
          <p:cNvGrpSpPr/>
          <p:nvPr/>
        </p:nvGrpSpPr>
        <p:grpSpPr>
          <a:xfrm>
            <a:off x="306397" y="2490689"/>
            <a:ext cx="11579204" cy="2822494"/>
            <a:chOff x="263131" y="3767333"/>
            <a:chExt cx="11579204" cy="2822494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250E3BB4-304B-0369-5C54-FD61115155AA}"/>
                </a:ext>
              </a:extLst>
            </p:cNvPr>
            <p:cNvSpPr txBox="1"/>
            <p:nvPr/>
          </p:nvSpPr>
          <p:spPr>
            <a:xfrm>
              <a:off x="263131" y="5250999"/>
              <a:ext cx="11579203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吴子昊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华南师范大学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F776F6B8-A57F-5D4C-7373-B674FF6B8E36}"/>
                </a:ext>
              </a:extLst>
            </p:cNvPr>
            <p:cNvSpPr txBox="1"/>
            <p:nvPr/>
          </p:nvSpPr>
          <p:spPr>
            <a:xfrm>
              <a:off x="263131" y="3767333"/>
              <a:ext cx="115792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CN" sz="3000" b="1" dirty="0">
                  <a:solidFill>
                    <a:prstClr val="white"/>
                  </a:solidFill>
                  <a:ea typeface="宋体" panose="02010600030101010101" pitchFamily="2" charset="-122"/>
                </a:rPr>
                <a:t>Techniques of multi-loop </a:t>
              </a:r>
              <a:r>
                <a:rPr lang="en-US" altLang="zh-CN" sz="3000" b="1" dirty="0">
                  <a:solidFill>
                    <a:srgbClr val="00FFFF"/>
                  </a:solidFill>
                  <a:ea typeface="宋体" panose="02010600030101010101" pitchFamily="2" charset="-122"/>
                </a:rPr>
                <a:t>Feynman integral </a:t>
              </a:r>
              <a:r>
                <a:rPr lang="en-US" altLang="zh-CN" sz="3000" b="1" dirty="0">
                  <a:solidFill>
                    <a:prstClr val="white"/>
                  </a:solidFill>
                  <a:ea typeface="宋体" panose="02010600030101010101" pitchFamily="2" charset="-122"/>
                </a:rPr>
                <a:t>computation and their applications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1EE45B4D-DFCE-7CB5-003F-9A8298C30903}"/>
                </a:ext>
              </a:extLst>
            </p:cNvPr>
            <p:cNvSpPr txBox="1"/>
            <p:nvPr/>
          </p:nvSpPr>
          <p:spPr>
            <a:xfrm>
              <a:off x="263132" y="3970827"/>
              <a:ext cx="115792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13DF01E2-B965-A711-3845-1C942184FF3C}"/>
              </a:ext>
            </a:extLst>
          </p:cNvPr>
          <p:cNvSpPr/>
          <p:nvPr/>
        </p:nvSpPr>
        <p:spPr>
          <a:xfrm>
            <a:off x="360678" y="372420"/>
            <a:ext cx="11470644" cy="6267865"/>
          </a:xfrm>
          <a:prstGeom prst="rect">
            <a:avLst/>
          </a:prstGeom>
          <a:noFill/>
          <a:ln w="19050" cap="flat" cmpd="sng" algn="ctr">
            <a:solidFill>
              <a:srgbClr val="29F5FF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020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3C496B-7C55-EBAC-8428-A975CE48B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E15DA4E-B38D-8EA8-F688-CE679BFFB745}"/>
              </a:ext>
            </a:extLst>
          </p:cNvPr>
          <p:cNvSpPr txBox="1"/>
          <p:nvPr/>
        </p:nvSpPr>
        <p:spPr>
          <a:xfrm>
            <a:off x="42875" y="948621"/>
            <a:ext cx="12149125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Our goal: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Compute of high-order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amplitudes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 that are needed for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high energy  physics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3D078A-8026-6600-8AA0-12F2AC2A08E1}"/>
              </a:ext>
            </a:extLst>
          </p:cNvPr>
          <p:cNvSpPr txBox="1"/>
          <p:nvPr/>
        </p:nvSpPr>
        <p:spPr>
          <a:xfrm>
            <a:off x="42875" y="2690336"/>
            <a:ext cx="121491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How: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1. Developments of </a:t>
            </a:r>
            <a:r>
              <a:rPr kumimoji="0" lang="en-US" altLang="zh-CN" sz="2500" b="1" i="0" u="none" strike="noStrike" kern="0" cap="none" spc="0" normalizeH="0" baseline="0" noProof="0" dirty="0">
                <a:ln>
                  <a:noFill/>
                </a:ln>
                <a:solidFill>
                  <a:srgbClr val="A3FA06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new methods and computation tools </a:t>
            </a:r>
            <a:r>
              <a:rPr kumimoji="0" lang="en-US" altLang="zh-CN" sz="2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to solve the bottlenecks in </a:t>
            </a:r>
            <a:r>
              <a:rPr kumimoji="0" lang="en-US" altLang="zh-CN" sz="25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multi-loop Feynman integrals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2. </a:t>
            </a: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A3FA06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Applying</a:t>
            </a: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the new methods and computation tools to </a:t>
            </a: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advance the computations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014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37CFF3-49D7-D0F6-D725-B3704EEA8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aodingPPT-1-4">
            <a:extLst>
              <a:ext uri="{FF2B5EF4-FFF2-40B4-BE49-F238E27FC236}">
                <a16:creationId xmlns:a16="http://schemas.microsoft.com/office/drawing/2014/main" id="{7A7ED8E8-0B18-0FDB-9392-FD1A76FEFB24}"/>
              </a:ext>
            </a:extLst>
          </p:cNvPr>
          <p:cNvSpPr txBox="1"/>
          <p:nvPr/>
        </p:nvSpPr>
        <p:spPr>
          <a:xfrm>
            <a:off x="1546122" y="314175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kern="0" dirty="0">
                <a:solidFill>
                  <a:srgbClr val="FFFFFF"/>
                </a:solidFill>
                <a:latin typeface="Palatino Linotype" panose="02040502050505030304"/>
                <a:ea typeface="宋体" panose="02010600030101010101" pitchFamily="2" charset="-122"/>
              </a:rPr>
              <a:t>Introduction to </a:t>
            </a:r>
            <a:r>
              <a:rPr lang="en-US" altLang="zh-CN" sz="3000" kern="0" dirty="0" err="1">
                <a:solidFill>
                  <a:srgbClr val="66FFFF"/>
                </a:solidFill>
                <a:latin typeface="Palatino Linotype" panose="02040502050505030304"/>
                <a:ea typeface="宋体" panose="02010600030101010101" pitchFamily="2" charset="-122"/>
              </a:rPr>
              <a:t>NeatIBP</a:t>
            </a:r>
            <a:endParaRPr kumimoji="0" lang="en-US" altLang="zh-CN" sz="3000" b="1" i="0" u="none" strike="noStrike" kern="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831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0100A0-7F69-9201-11CE-9A15619B5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0F9A261-3863-6DD6-460F-75E3DE5933FF}"/>
              </a:ext>
            </a:extLst>
          </p:cNvPr>
          <p:cNvGrpSpPr/>
          <p:nvPr/>
        </p:nvGrpSpPr>
        <p:grpSpPr>
          <a:xfrm>
            <a:off x="3389988" y="653818"/>
            <a:ext cx="2759761" cy="2298691"/>
            <a:chOff x="9205963" y="598574"/>
            <a:chExt cx="2048412" cy="848590"/>
          </a:xfrm>
        </p:grpSpPr>
        <p:sp>
          <p:nvSpPr>
            <p:cNvPr id="3" name="矩形: 剪去对角 2">
              <a:extLst>
                <a:ext uri="{FF2B5EF4-FFF2-40B4-BE49-F238E27FC236}">
                  <a16:creationId xmlns:a16="http://schemas.microsoft.com/office/drawing/2014/main" id="{D13F851C-6C6E-4DAF-6AE5-4D2164CFA384}"/>
                </a:ext>
              </a:extLst>
            </p:cNvPr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solidFill>
              <a:srgbClr val="221100"/>
            </a:solidFill>
            <a:ln w="127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GaodingPPT-1-4">
              <a:extLst>
                <a:ext uri="{FF2B5EF4-FFF2-40B4-BE49-F238E27FC236}">
                  <a16:creationId xmlns:a16="http://schemas.microsoft.com/office/drawing/2014/main" id="{481D5633-5996-AAFC-0FA8-D3F458C06291}"/>
                </a:ext>
              </a:extLst>
            </p:cNvPr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Linear system of IBP relations </a:t>
              </a:r>
              <a:r>
                <a:rPr lang="en-US" altLang="zh-CN" sz="1800" kern="0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(large)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" name="箭头: 右 4">
            <a:extLst>
              <a:ext uri="{FF2B5EF4-FFF2-40B4-BE49-F238E27FC236}">
                <a16:creationId xmlns:a16="http://schemas.microsoft.com/office/drawing/2014/main" id="{5936D6E5-61C9-1BF9-7604-643A8963B321}"/>
              </a:ext>
            </a:extLst>
          </p:cNvPr>
          <p:cNvSpPr/>
          <p:nvPr/>
        </p:nvSpPr>
        <p:spPr>
          <a:xfrm>
            <a:off x="6271591" y="1669042"/>
            <a:ext cx="2879377" cy="268244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FFA7A7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52DF811-F268-F53D-0B8D-7D453F7A37E7}"/>
              </a:ext>
            </a:extLst>
          </p:cNvPr>
          <p:cNvSpPr txBox="1"/>
          <p:nvPr/>
        </p:nvSpPr>
        <p:spPr>
          <a:xfrm>
            <a:off x="6645008" y="1262700"/>
            <a:ext cx="18694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A7A7"/>
                </a:solidFill>
                <a:ea typeface="宋体" panose="02010600030101010101" pitchFamily="2" charset="-122"/>
              </a:rPr>
              <a:t>Linear solver</a:t>
            </a:r>
            <a:endParaRPr lang="zh-CN" altLang="en-US" sz="2200" b="1" dirty="0">
              <a:solidFill>
                <a:srgbClr val="FFA7A7"/>
              </a:solidFill>
              <a:ea typeface="宋体" panose="02010600030101010101" pitchFamily="2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43FCF83F-DDDC-6163-CCB2-C0FA4E9399DE}"/>
              </a:ext>
            </a:extLst>
          </p:cNvPr>
          <p:cNvGrpSpPr/>
          <p:nvPr/>
        </p:nvGrpSpPr>
        <p:grpSpPr>
          <a:xfrm>
            <a:off x="9352766" y="1330462"/>
            <a:ext cx="2048412" cy="848590"/>
            <a:chOff x="9807846" y="1148693"/>
            <a:chExt cx="2048412" cy="848590"/>
          </a:xfrm>
        </p:grpSpPr>
        <p:sp>
          <p:nvSpPr>
            <p:cNvPr id="8" name="矩形: 剪去对角 7">
              <a:extLst>
                <a:ext uri="{FF2B5EF4-FFF2-40B4-BE49-F238E27FC236}">
                  <a16:creationId xmlns:a16="http://schemas.microsoft.com/office/drawing/2014/main" id="{0C55BC8E-906A-2F2C-EAE5-12726FA09A53}"/>
                </a:ext>
              </a:extLst>
            </p:cNvPr>
            <p:cNvSpPr/>
            <p:nvPr/>
          </p:nvSpPr>
          <p:spPr>
            <a:xfrm flipH="1">
              <a:off x="9807846" y="1148693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GaodingPPT-1-4">
              <a:extLst>
                <a:ext uri="{FF2B5EF4-FFF2-40B4-BE49-F238E27FC236}">
                  <a16:creationId xmlns:a16="http://schemas.microsoft.com/office/drawing/2014/main" id="{9B3793CD-39BB-E3EB-3405-ECAA1B8792BE}"/>
                </a:ext>
              </a:extLst>
            </p:cNvPr>
            <p:cNvSpPr txBox="1"/>
            <p:nvPr/>
          </p:nvSpPr>
          <p:spPr>
            <a:xfrm>
              <a:off x="9807846" y="1310102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IBP reduction results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D2D1C33A-DE21-05C4-EAA6-AEC3D4C5BEB7}"/>
              </a:ext>
            </a:extLst>
          </p:cNvPr>
          <p:cNvSpPr txBox="1"/>
          <p:nvPr/>
        </p:nvSpPr>
        <p:spPr>
          <a:xfrm>
            <a:off x="6297501" y="1961055"/>
            <a:ext cx="323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A7A7"/>
                </a:solidFill>
                <a:ea typeface="宋体" panose="02010600030101010101" pitchFamily="2" charset="-122"/>
              </a:rPr>
              <a:t>Computational expensive</a:t>
            </a:r>
            <a:endParaRPr lang="zh-CN" altLang="en-US" b="1" dirty="0">
              <a:solidFill>
                <a:srgbClr val="FFA7A7"/>
              </a:solidFill>
              <a:ea typeface="宋体" panose="02010600030101010101" pitchFamily="2" charset="-122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DD38D28-F5F5-E692-937C-44848E913FF0}"/>
              </a:ext>
            </a:extLst>
          </p:cNvPr>
          <p:cNvGrpSpPr/>
          <p:nvPr/>
        </p:nvGrpSpPr>
        <p:grpSpPr>
          <a:xfrm>
            <a:off x="480355" y="1437209"/>
            <a:ext cx="2048412" cy="848590"/>
            <a:chOff x="9807846" y="1148693"/>
            <a:chExt cx="2048412" cy="848590"/>
          </a:xfrm>
        </p:grpSpPr>
        <p:sp>
          <p:nvSpPr>
            <p:cNvPr id="19" name="矩形: 剪去对角 18">
              <a:extLst>
                <a:ext uri="{FF2B5EF4-FFF2-40B4-BE49-F238E27FC236}">
                  <a16:creationId xmlns:a16="http://schemas.microsoft.com/office/drawing/2014/main" id="{7B6DD8AF-A257-703C-E4C5-02CFBFBFFBA1}"/>
                </a:ext>
              </a:extLst>
            </p:cNvPr>
            <p:cNvSpPr/>
            <p:nvPr/>
          </p:nvSpPr>
          <p:spPr>
            <a:xfrm flipH="1">
              <a:off x="9807846" y="1148693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GaodingPPT-1-4">
              <a:extLst>
                <a:ext uri="{FF2B5EF4-FFF2-40B4-BE49-F238E27FC236}">
                  <a16:creationId xmlns:a16="http://schemas.microsoft.com/office/drawing/2014/main" id="{113D5574-F867-549B-606A-98926D68AC6B}"/>
                </a:ext>
              </a:extLst>
            </p:cNvPr>
            <p:cNvSpPr txBox="1"/>
            <p:nvPr/>
          </p:nvSpPr>
          <p:spPr>
            <a:xfrm>
              <a:off x="9807846" y="1310102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Traditional IBP generators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1" name="箭头: 右 20">
            <a:extLst>
              <a:ext uri="{FF2B5EF4-FFF2-40B4-BE49-F238E27FC236}">
                <a16:creationId xmlns:a16="http://schemas.microsoft.com/office/drawing/2014/main" id="{6BC1D250-8A67-AAE8-77E3-7A4857039378}"/>
              </a:ext>
            </a:extLst>
          </p:cNvPr>
          <p:cNvSpPr/>
          <p:nvPr/>
        </p:nvSpPr>
        <p:spPr>
          <a:xfrm>
            <a:off x="2655997" y="1754757"/>
            <a:ext cx="532193" cy="311614"/>
          </a:xfrm>
          <a:prstGeom prst="rightArrow">
            <a:avLst>
              <a:gd name="adj1" fmla="val 47939"/>
              <a:gd name="adj2" fmla="val 51031"/>
            </a:avLst>
          </a:prstGeom>
          <a:noFill/>
          <a:ln w="12700" cap="flat" cmpd="sng" algn="ctr">
            <a:solidFill>
              <a:srgbClr val="00A5E1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997C947B-C936-98C1-380A-DADE06C18636}"/>
              </a:ext>
            </a:extLst>
          </p:cNvPr>
          <p:cNvGrpSpPr/>
          <p:nvPr/>
        </p:nvGrpSpPr>
        <p:grpSpPr>
          <a:xfrm>
            <a:off x="240559" y="3701186"/>
            <a:ext cx="11160618" cy="1922075"/>
            <a:chOff x="240559" y="3701186"/>
            <a:chExt cx="11160618" cy="1922075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2BCDC443-75F5-892F-3676-A371B5F7EE42}"/>
                </a:ext>
              </a:extLst>
            </p:cNvPr>
            <p:cNvGrpSpPr/>
            <p:nvPr/>
          </p:nvGrpSpPr>
          <p:grpSpPr>
            <a:xfrm>
              <a:off x="3829688" y="4551636"/>
              <a:ext cx="1885119" cy="1033670"/>
              <a:chOff x="9208548" y="606335"/>
              <a:chExt cx="2048414" cy="848590"/>
            </a:xfrm>
          </p:grpSpPr>
          <p:sp>
            <p:nvSpPr>
              <p:cNvPr id="23" name="矩形: 剪去对角 22">
                <a:extLst>
                  <a:ext uri="{FF2B5EF4-FFF2-40B4-BE49-F238E27FC236}">
                    <a16:creationId xmlns:a16="http://schemas.microsoft.com/office/drawing/2014/main" id="{ECBC8899-7C83-8871-0231-7F66C88B5AF7}"/>
                  </a:ext>
                </a:extLst>
              </p:cNvPr>
              <p:cNvSpPr/>
              <p:nvPr/>
            </p:nvSpPr>
            <p:spPr>
              <a:xfrm flipH="1">
                <a:off x="9208550" y="606335"/>
                <a:ext cx="2048412" cy="848590"/>
              </a:xfrm>
              <a:prstGeom prst="snip2DiagRect">
                <a:avLst>
                  <a:gd name="adj1" fmla="val 20146"/>
                  <a:gd name="adj2" fmla="val 18626"/>
                </a:avLst>
              </a:prstGeom>
              <a:solidFill>
                <a:srgbClr val="001E00"/>
              </a:solidFill>
              <a:ln w="12700" cap="flat" cmpd="sng" algn="ctr">
                <a:solidFill>
                  <a:srgbClr val="00FF00"/>
                </a:solidFill>
                <a:prstDash val="solid"/>
              </a:ln>
              <a:effectLst/>
            </p:spPr>
            <p:txBody>
              <a:bodyPr lIns="144000" tIns="972000" rIns="7200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endPara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GaodingPPT-1-4">
                <a:extLst>
                  <a:ext uri="{FF2B5EF4-FFF2-40B4-BE49-F238E27FC236}">
                    <a16:creationId xmlns:a16="http://schemas.microsoft.com/office/drawing/2014/main" id="{18F8F3BE-A721-55F5-174C-CFBCA360FB5A}"/>
                  </a:ext>
                </a:extLst>
              </p:cNvPr>
              <p:cNvSpPr txBox="1"/>
              <p:nvPr/>
            </p:nvSpPr>
            <p:spPr>
              <a:xfrm>
                <a:off x="9208548" y="767744"/>
                <a:ext cx="2048411" cy="574500"/>
              </a:xfrm>
              <a:prstGeom prst="rect">
                <a:avLst/>
              </a:prstGeom>
              <a:noFill/>
              <a:ln w="12700" cap="rnd" cmpd="sng" algn="ctr">
                <a:noFill/>
                <a:prstDash val="solid"/>
                <a:round/>
              </a:ln>
              <a:effectLst/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ctr" defTabSz="914400">
                  <a:defRPr sz="1400" b="1">
                    <a:solidFill>
                      <a:schemeClr val="tx1">
                        <a:lumMod val="90000"/>
                        <a:lumOff val="10000"/>
                      </a:schemeClr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rPr>
                  <a:t>Linear system of IBP relations (small)</a:t>
                </a: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45106B86-88CE-BE9B-FA0D-8F7DD5CB7174}"/>
                </a:ext>
              </a:extLst>
            </p:cNvPr>
            <p:cNvGrpSpPr/>
            <p:nvPr/>
          </p:nvGrpSpPr>
          <p:grpSpPr>
            <a:xfrm>
              <a:off x="480354" y="4616358"/>
              <a:ext cx="2048412" cy="848590"/>
              <a:chOff x="9807846" y="1148693"/>
              <a:chExt cx="2048412" cy="848590"/>
            </a:xfrm>
          </p:grpSpPr>
          <p:sp>
            <p:nvSpPr>
              <p:cNvPr id="26" name="矩形: 剪去对角 25">
                <a:extLst>
                  <a:ext uri="{FF2B5EF4-FFF2-40B4-BE49-F238E27FC236}">
                    <a16:creationId xmlns:a16="http://schemas.microsoft.com/office/drawing/2014/main" id="{20A7AF94-46DA-9710-E2E2-EB3EF45B3C28}"/>
                  </a:ext>
                </a:extLst>
              </p:cNvPr>
              <p:cNvSpPr/>
              <p:nvPr/>
            </p:nvSpPr>
            <p:spPr>
              <a:xfrm flipH="1">
                <a:off x="9807846" y="1148693"/>
                <a:ext cx="2048412" cy="848590"/>
              </a:xfrm>
              <a:prstGeom prst="snip2DiagRect">
                <a:avLst>
                  <a:gd name="adj1" fmla="val 20146"/>
                  <a:gd name="adj2" fmla="val 18626"/>
                </a:avLst>
              </a:prstGeom>
              <a:gradFill>
                <a:gsLst>
                  <a:gs pos="0">
                    <a:srgbClr val="00B0F0">
                      <a:alpha val="10000"/>
                    </a:srgbClr>
                  </a:gs>
                  <a:gs pos="55600">
                    <a:srgbClr val="00B0F0">
                      <a:alpha val="0"/>
                    </a:srgbClr>
                  </a:gs>
                  <a:gs pos="100000">
                    <a:srgbClr val="00B0F0">
                      <a:alpha val="10000"/>
                    </a:srgbClr>
                  </a:gs>
                </a:gsLst>
                <a:lin ang="0" scaled="1"/>
              </a:gradFill>
              <a:ln w="12700" cap="flat" cmpd="sng" algn="ctr">
                <a:solidFill>
                  <a:srgbClr val="00B0F0"/>
                </a:solidFill>
                <a:prstDash val="solid"/>
              </a:ln>
              <a:effectLst/>
            </p:spPr>
            <p:txBody>
              <a:bodyPr lIns="144000" tIns="972000" rIns="7200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endPara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GaodingPPT-1-4">
                <a:extLst>
                  <a:ext uri="{FF2B5EF4-FFF2-40B4-BE49-F238E27FC236}">
                    <a16:creationId xmlns:a16="http://schemas.microsoft.com/office/drawing/2014/main" id="{1B07FFEA-668F-1CBC-1F95-C01FFC315719}"/>
                  </a:ext>
                </a:extLst>
              </p:cNvPr>
              <p:cNvSpPr txBox="1"/>
              <p:nvPr/>
            </p:nvSpPr>
            <p:spPr>
              <a:xfrm>
                <a:off x="9807846" y="1310102"/>
                <a:ext cx="2048411" cy="574500"/>
              </a:xfrm>
              <a:prstGeom prst="rect">
                <a:avLst/>
              </a:prstGeom>
              <a:noFill/>
              <a:ln w="12700" cap="rnd" cmpd="sng" algn="ctr">
                <a:noFill/>
                <a:prstDash val="solid"/>
                <a:round/>
              </a:ln>
              <a:effectLst/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ctr" defTabSz="914400">
                  <a:defRPr sz="1400" b="1">
                    <a:solidFill>
                      <a:schemeClr val="tx1">
                        <a:lumMod val="90000"/>
                        <a:lumOff val="10000"/>
                      </a:schemeClr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rPr>
                  <a:t>IBP generators from </a:t>
                </a: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66FFFF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rPr>
                  <a:t>syzygy</a:t>
                </a: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66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1" name="箭头: 右 30">
              <a:extLst>
                <a:ext uri="{FF2B5EF4-FFF2-40B4-BE49-F238E27FC236}">
                  <a16:creationId xmlns:a16="http://schemas.microsoft.com/office/drawing/2014/main" id="{9E8B51E4-F54C-F18A-6F64-43B59FBA50DD}"/>
                </a:ext>
              </a:extLst>
            </p:cNvPr>
            <p:cNvSpPr/>
            <p:nvPr/>
          </p:nvSpPr>
          <p:spPr>
            <a:xfrm>
              <a:off x="2737078" y="4933027"/>
              <a:ext cx="902223" cy="205503"/>
            </a:xfrm>
            <a:prstGeom prst="rightArrow">
              <a:avLst>
                <a:gd name="adj1" fmla="val 47939"/>
                <a:gd name="adj2" fmla="val 51031"/>
              </a:avLst>
            </a:prstGeom>
            <a:noFill/>
            <a:ln w="12700" cap="flat" cmpd="sng" algn="ctr">
              <a:solidFill>
                <a:srgbClr val="00A5E1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19D0A8B0-DEB5-BD86-4538-765F75E5CFA6}"/>
                </a:ext>
              </a:extLst>
            </p:cNvPr>
            <p:cNvGrpSpPr/>
            <p:nvPr/>
          </p:nvGrpSpPr>
          <p:grpSpPr>
            <a:xfrm>
              <a:off x="9352765" y="4611483"/>
              <a:ext cx="2048412" cy="848590"/>
              <a:chOff x="9807846" y="1148693"/>
              <a:chExt cx="2048412" cy="848590"/>
            </a:xfrm>
          </p:grpSpPr>
          <p:sp>
            <p:nvSpPr>
              <p:cNvPr id="33" name="矩形: 剪去对角 32">
                <a:extLst>
                  <a:ext uri="{FF2B5EF4-FFF2-40B4-BE49-F238E27FC236}">
                    <a16:creationId xmlns:a16="http://schemas.microsoft.com/office/drawing/2014/main" id="{C1568CCD-2F5F-3D13-18AD-C8D02722291F}"/>
                  </a:ext>
                </a:extLst>
              </p:cNvPr>
              <p:cNvSpPr/>
              <p:nvPr/>
            </p:nvSpPr>
            <p:spPr>
              <a:xfrm flipH="1">
                <a:off x="9807846" y="1148693"/>
                <a:ext cx="2048412" cy="848590"/>
              </a:xfrm>
              <a:prstGeom prst="snip2DiagRect">
                <a:avLst>
                  <a:gd name="adj1" fmla="val 20146"/>
                  <a:gd name="adj2" fmla="val 18626"/>
                </a:avLst>
              </a:prstGeom>
              <a:gradFill>
                <a:gsLst>
                  <a:gs pos="0">
                    <a:srgbClr val="00B0F0">
                      <a:alpha val="10000"/>
                    </a:srgbClr>
                  </a:gs>
                  <a:gs pos="55600">
                    <a:srgbClr val="00B0F0">
                      <a:alpha val="0"/>
                    </a:srgbClr>
                  </a:gs>
                  <a:gs pos="100000">
                    <a:srgbClr val="00B0F0">
                      <a:alpha val="10000"/>
                    </a:srgbClr>
                  </a:gs>
                </a:gsLst>
                <a:lin ang="0" scaled="1"/>
              </a:gradFill>
              <a:ln w="12700" cap="flat" cmpd="sng" algn="ctr">
                <a:solidFill>
                  <a:srgbClr val="00B0F0"/>
                </a:solidFill>
                <a:prstDash val="solid"/>
              </a:ln>
              <a:effectLst/>
            </p:spPr>
            <p:txBody>
              <a:bodyPr lIns="144000" tIns="972000" rIns="7200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endParaRPr kumimoji="0" lang="en-US" altLang="zh-C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GaodingPPT-1-4">
                <a:extLst>
                  <a:ext uri="{FF2B5EF4-FFF2-40B4-BE49-F238E27FC236}">
                    <a16:creationId xmlns:a16="http://schemas.microsoft.com/office/drawing/2014/main" id="{3EDB15AE-D575-FD97-AD4B-F3082DD0E7EC}"/>
                  </a:ext>
                </a:extLst>
              </p:cNvPr>
              <p:cNvSpPr txBox="1"/>
              <p:nvPr/>
            </p:nvSpPr>
            <p:spPr>
              <a:xfrm>
                <a:off x="9807846" y="1310102"/>
                <a:ext cx="2048411" cy="574500"/>
              </a:xfrm>
              <a:prstGeom prst="rect">
                <a:avLst/>
              </a:prstGeom>
              <a:noFill/>
              <a:ln w="12700" cap="rnd" cmpd="sng" algn="ctr">
                <a:noFill/>
                <a:prstDash val="solid"/>
                <a:round/>
              </a:ln>
              <a:effectLst/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ctr" defTabSz="914400">
                  <a:defRPr sz="1400" b="1">
                    <a:solidFill>
                      <a:schemeClr val="tx1">
                        <a:lumMod val="90000"/>
                        <a:lumOff val="10000"/>
                      </a:schemeClr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rPr>
                  <a:t>IBP reduction results</a:t>
                </a: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5" name="箭头: 右 34">
              <a:extLst>
                <a:ext uri="{FF2B5EF4-FFF2-40B4-BE49-F238E27FC236}">
                  <a16:creationId xmlns:a16="http://schemas.microsoft.com/office/drawing/2014/main" id="{5A011D1C-5A0F-33E4-D769-5213AF7BF8B9}"/>
                </a:ext>
              </a:extLst>
            </p:cNvPr>
            <p:cNvSpPr/>
            <p:nvPr/>
          </p:nvSpPr>
          <p:spPr>
            <a:xfrm>
              <a:off x="5942910" y="4876032"/>
              <a:ext cx="3238502" cy="312926"/>
            </a:xfrm>
            <a:prstGeom prst="rightArrow">
              <a:avLst>
                <a:gd name="adj1" fmla="val 47939"/>
                <a:gd name="adj2" fmla="val 51031"/>
              </a:avLst>
            </a:prstGeom>
            <a:noFill/>
            <a:ln w="9525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DF57B25A-E02F-BFB3-B5B8-6312E9E80813}"/>
                </a:ext>
              </a:extLst>
            </p:cNvPr>
            <p:cNvSpPr txBox="1"/>
            <p:nvPr/>
          </p:nvSpPr>
          <p:spPr>
            <a:xfrm>
              <a:off x="6513398" y="4445145"/>
              <a:ext cx="186942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200" b="1" dirty="0">
                  <a:solidFill>
                    <a:srgbClr val="66FFFF"/>
                  </a:solidFill>
                  <a:ea typeface="宋体" panose="02010600030101010101" pitchFamily="2" charset="-122"/>
                </a:rPr>
                <a:t>Linear solver</a:t>
              </a:r>
              <a:endParaRPr lang="zh-CN" altLang="en-US" sz="2200" b="1" dirty="0">
                <a:solidFill>
                  <a:srgbClr val="66FFFF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411A2C5-0F7A-AAB7-BF37-B2338352CF7D}"/>
                </a:ext>
              </a:extLst>
            </p:cNvPr>
            <p:cNvSpPr txBox="1"/>
            <p:nvPr/>
          </p:nvSpPr>
          <p:spPr>
            <a:xfrm>
              <a:off x="5900433" y="5253929"/>
              <a:ext cx="36224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66FFFF"/>
                  </a:solidFill>
                  <a:ea typeface="宋体" panose="02010600030101010101" pitchFamily="2" charset="-122"/>
                </a:rPr>
                <a:t>Computational less expensive</a:t>
              </a:r>
              <a:endParaRPr lang="zh-CN" altLang="en-US" b="1" dirty="0">
                <a:solidFill>
                  <a:srgbClr val="66FFFF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63076F3B-914E-2D16-FF03-8AFF51670AB1}"/>
                </a:ext>
              </a:extLst>
            </p:cNvPr>
            <p:cNvSpPr txBox="1"/>
            <p:nvPr/>
          </p:nvSpPr>
          <p:spPr>
            <a:xfrm>
              <a:off x="240559" y="3701186"/>
              <a:ext cx="339874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b="1" dirty="0">
                  <a:solidFill>
                    <a:srgbClr val="00FF00"/>
                  </a:solidFill>
                  <a:ea typeface="宋体" panose="02010600030101010101" pitchFamily="2" charset="-122"/>
                </a:rPr>
                <a:t>NeatIBP: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1A15111C-EF56-DEE1-2EDA-85824FF13B5B}"/>
              </a:ext>
            </a:extLst>
          </p:cNvPr>
          <p:cNvSpPr txBox="1"/>
          <p:nvPr/>
        </p:nvSpPr>
        <p:spPr>
          <a:xfrm>
            <a:off x="0" y="100583"/>
            <a:ext cx="3994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ea typeface="宋体" panose="02010600030101010101" pitchFamily="2" charset="-122"/>
              </a:rPr>
              <a:t>Traditional IBP algorithm</a:t>
            </a:r>
          </a:p>
        </p:txBody>
      </p:sp>
    </p:spTree>
    <p:extLst>
      <p:ext uri="{BB962C8B-B14F-4D97-AF65-F5344CB8AC3E}">
        <p14:creationId xmlns:p14="http://schemas.microsoft.com/office/powerpoint/2010/main" val="393721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D6FD69-EE47-44CC-2C69-99E20087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aodingPPT-1-4">
            <a:extLst>
              <a:ext uri="{FF2B5EF4-FFF2-40B4-BE49-F238E27FC236}">
                <a16:creationId xmlns:a16="http://schemas.microsoft.com/office/drawing/2014/main" id="{8A011BD4-28DC-FDA3-1343-3FE2EB589762}"/>
              </a:ext>
            </a:extLst>
          </p:cNvPr>
          <p:cNvSpPr txBox="1"/>
          <p:nvPr/>
        </p:nvSpPr>
        <p:spPr>
          <a:xfrm>
            <a:off x="-738957" y="162171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          The work flow and program package </a:t>
            </a:r>
            <a:r>
              <a:rPr kumimoji="0" lang="en-US" altLang="zh-CN" sz="3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endParaRPr kumimoji="0" lang="en-US" altLang="zh-C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AC3A88BA-6F0F-3EE9-2B8E-5AAC6B493C16}"/>
              </a:ext>
            </a:extLst>
          </p:cNvPr>
          <p:cNvGrpSpPr/>
          <p:nvPr/>
        </p:nvGrpSpPr>
        <p:grpSpPr>
          <a:xfrm>
            <a:off x="576794" y="1602326"/>
            <a:ext cx="11301675" cy="4432322"/>
            <a:chOff x="2620017" y="1714743"/>
            <a:chExt cx="11301675" cy="4432322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F0F659A9-AB6D-9A5F-651E-BB1FF0502E9E}"/>
                </a:ext>
              </a:extLst>
            </p:cNvPr>
            <p:cNvGrpSpPr/>
            <p:nvPr/>
          </p:nvGrpSpPr>
          <p:grpSpPr>
            <a:xfrm>
              <a:off x="2620017" y="1714743"/>
              <a:ext cx="11301675" cy="4017776"/>
              <a:chOff x="1013285" y="1740869"/>
              <a:chExt cx="11301675" cy="4017776"/>
            </a:xfrm>
          </p:grpSpPr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57F82400-F7EC-1262-E9B9-C495C57AAB8B}"/>
                  </a:ext>
                </a:extLst>
              </p:cNvPr>
              <p:cNvSpPr/>
              <p:nvPr/>
            </p:nvSpPr>
            <p:spPr>
              <a:xfrm>
                <a:off x="1013285" y="1740869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Syzygy equations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92410E39-F13D-8E83-5831-F8998E19789C}"/>
                  </a:ext>
                </a:extLst>
              </p:cNvPr>
              <p:cNvCxnSpPr>
                <a:cxnSpLocks/>
                <a:stCxn id="5" idx="0"/>
                <a:endCxn id="4" idx="4"/>
              </p:cNvCxnSpPr>
              <p:nvPr/>
            </p:nvCxnSpPr>
            <p:spPr>
              <a:xfrm flipV="1">
                <a:off x="2122173" y="2591937"/>
                <a:ext cx="0" cy="751114"/>
              </a:xfrm>
              <a:prstGeom prst="line">
                <a:avLst/>
              </a:prstGeom>
              <a:ln w="38100">
                <a:solidFill>
                  <a:srgbClr val="00FF00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椭圆 4">
                <a:extLst>
                  <a:ext uri="{FF2B5EF4-FFF2-40B4-BE49-F238E27FC236}">
                    <a16:creationId xmlns:a16="http://schemas.microsoft.com/office/drawing/2014/main" id="{751E2689-51CE-5E7A-9BBA-D2DCA7739B3B}"/>
                  </a:ext>
                </a:extLst>
              </p:cNvPr>
              <p:cNvSpPr/>
              <p:nvPr/>
            </p:nvSpPr>
            <p:spPr>
              <a:xfrm>
                <a:off x="1013285" y="3343051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Nicer IBP generators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BAC8954F-03F1-F954-BBFB-EF008C69C4C2}"/>
                  </a:ext>
                </a:extLst>
              </p:cNvPr>
              <p:cNvSpPr/>
              <p:nvPr/>
            </p:nvSpPr>
            <p:spPr>
              <a:xfrm>
                <a:off x="3406712" y="3314141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Seeding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2" name="椭圆 11">
                <a:extLst>
                  <a:ext uri="{FF2B5EF4-FFF2-40B4-BE49-F238E27FC236}">
                    <a16:creationId xmlns:a16="http://schemas.microsoft.com/office/drawing/2014/main" id="{30EB62B9-8F6B-0403-CD13-EFABDBE2F862}"/>
                  </a:ext>
                </a:extLst>
              </p:cNvPr>
              <p:cNvSpPr/>
              <p:nvPr/>
            </p:nvSpPr>
            <p:spPr>
              <a:xfrm>
                <a:off x="2227103" y="4881451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Smaller IBP system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78824A97-FC0F-6C67-7A34-C1332C4BB9DB}"/>
                  </a:ext>
                </a:extLst>
              </p:cNvPr>
              <p:cNvSpPr/>
              <p:nvPr/>
            </p:nvSpPr>
            <p:spPr>
              <a:xfrm>
                <a:off x="5472669" y="4892439"/>
                <a:ext cx="2888129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Minimal-needed IBP system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F7030D96-513E-66A0-F0CA-882292449CCE}"/>
                  </a:ext>
                </a:extLst>
              </p:cNvPr>
              <p:cNvCxnSpPr>
                <a:cxnSpLocks/>
                <a:endCxn id="5" idx="4"/>
              </p:cNvCxnSpPr>
              <p:nvPr/>
            </p:nvCxnSpPr>
            <p:spPr>
              <a:xfrm flipH="1" flipV="1">
                <a:off x="2122173" y="4194119"/>
                <a:ext cx="933234" cy="687332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272B104D-6E4D-5E2F-C187-8A272FA48D42}"/>
                  </a:ext>
                </a:extLst>
              </p:cNvPr>
              <p:cNvCxnSpPr>
                <a:cxnSpLocks/>
                <a:endCxn id="11" idx="4"/>
              </p:cNvCxnSpPr>
              <p:nvPr/>
            </p:nvCxnSpPr>
            <p:spPr>
              <a:xfrm flipV="1">
                <a:off x="3620064" y="4165209"/>
                <a:ext cx="895536" cy="742368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3F51DC51-6D9B-29B2-A1CE-71706B0E81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31815" y="5306985"/>
                <a:ext cx="1040854" cy="0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1A3FDDF5-301C-2AE5-1A52-AEE7575A6865}"/>
                  </a:ext>
                </a:extLst>
              </p:cNvPr>
              <p:cNvSpPr/>
              <p:nvPr/>
            </p:nvSpPr>
            <p:spPr>
              <a:xfrm>
                <a:off x="9426831" y="4907577"/>
                <a:ext cx="2888129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Reduced IBP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cxnSp>
            <p:nvCxnSpPr>
              <p:cNvPr id="3" name="直接连接符 2">
                <a:extLst>
                  <a:ext uri="{FF2B5EF4-FFF2-40B4-BE49-F238E27FC236}">
                    <a16:creationId xmlns:a16="http://schemas.microsoft.com/office/drawing/2014/main" id="{89E215B8-733E-BCC0-9390-24F5A49BC2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385977" y="5322123"/>
                <a:ext cx="1040854" cy="0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GaodingPPT-1-4">
              <a:extLst>
                <a:ext uri="{FF2B5EF4-FFF2-40B4-BE49-F238E27FC236}">
                  <a16:creationId xmlns:a16="http://schemas.microsoft.com/office/drawing/2014/main" id="{E9E97560-2AA7-55B7-CEA8-85308BE1BCF2}"/>
                </a:ext>
              </a:extLst>
            </p:cNvPr>
            <p:cNvSpPr txBox="1"/>
            <p:nvPr/>
          </p:nvSpPr>
          <p:spPr>
            <a:xfrm>
              <a:off x="6096000" y="5450117"/>
              <a:ext cx="1480457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Refining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system</a:t>
              </a:r>
              <a:endPara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GaodingPPT-1-4">
              <a:extLst>
                <a:ext uri="{FF2B5EF4-FFF2-40B4-BE49-F238E27FC236}">
                  <a16:creationId xmlns:a16="http://schemas.microsoft.com/office/drawing/2014/main" id="{31BA0077-99CC-8209-BF6B-5AAD196D5958}"/>
                </a:ext>
              </a:extLst>
            </p:cNvPr>
            <p:cNvSpPr txBox="1"/>
            <p:nvPr/>
          </p:nvSpPr>
          <p:spPr>
            <a:xfrm>
              <a:off x="9967530" y="5572565"/>
              <a:ext cx="1480457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IBP reduction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8501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D409AF-1F54-F1FA-413F-AC356F77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aodingPPT-1-4">
            <a:extLst>
              <a:ext uri="{FF2B5EF4-FFF2-40B4-BE49-F238E27FC236}">
                <a16:creationId xmlns:a16="http://schemas.microsoft.com/office/drawing/2014/main" id="{93209B2A-3EB9-603C-322B-B0402627693E}"/>
              </a:ext>
            </a:extLst>
          </p:cNvPr>
          <p:cNvSpPr txBox="1"/>
          <p:nvPr/>
        </p:nvSpPr>
        <p:spPr>
          <a:xfrm>
            <a:off x="-738957" y="162171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          The work flow and program package </a:t>
            </a:r>
            <a:r>
              <a:rPr kumimoji="0" lang="en-US" altLang="zh-CN" sz="3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endParaRPr kumimoji="0" lang="en-US" altLang="zh-C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8DEB0C6B-F951-4AEF-8DBB-68BB23C1CEE5}"/>
              </a:ext>
            </a:extLst>
          </p:cNvPr>
          <p:cNvGrpSpPr/>
          <p:nvPr/>
        </p:nvGrpSpPr>
        <p:grpSpPr>
          <a:xfrm>
            <a:off x="576794" y="1602326"/>
            <a:ext cx="7347513" cy="4309874"/>
            <a:chOff x="2620017" y="1714743"/>
            <a:chExt cx="7347513" cy="4309874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0580EF3B-8148-6DFE-393B-95AA2B8C695D}"/>
                </a:ext>
              </a:extLst>
            </p:cNvPr>
            <p:cNvGrpSpPr/>
            <p:nvPr/>
          </p:nvGrpSpPr>
          <p:grpSpPr>
            <a:xfrm>
              <a:off x="2620017" y="1714743"/>
              <a:ext cx="7347513" cy="4002638"/>
              <a:chOff x="1013285" y="1740869"/>
              <a:chExt cx="7347513" cy="4002638"/>
            </a:xfrm>
          </p:grpSpPr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369731F1-3BF4-B6A8-693D-AC370ED31CD0}"/>
                  </a:ext>
                </a:extLst>
              </p:cNvPr>
              <p:cNvSpPr/>
              <p:nvPr/>
            </p:nvSpPr>
            <p:spPr>
              <a:xfrm>
                <a:off x="1013285" y="1740869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Syzygy equations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7439188B-68C9-11B1-AD9C-1946EF0CA47A}"/>
                  </a:ext>
                </a:extLst>
              </p:cNvPr>
              <p:cNvCxnSpPr>
                <a:cxnSpLocks/>
                <a:stCxn id="5" idx="0"/>
                <a:endCxn id="4" idx="4"/>
              </p:cNvCxnSpPr>
              <p:nvPr/>
            </p:nvCxnSpPr>
            <p:spPr>
              <a:xfrm flipV="1">
                <a:off x="2122173" y="2591937"/>
                <a:ext cx="0" cy="751114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椭圆 4">
                <a:extLst>
                  <a:ext uri="{FF2B5EF4-FFF2-40B4-BE49-F238E27FC236}">
                    <a16:creationId xmlns:a16="http://schemas.microsoft.com/office/drawing/2014/main" id="{4E51A745-EF2F-524B-DD7F-BB95B72FE83D}"/>
                  </a:ext>
                </a:extLst>
              </p:cNvPr>
              <p:cNvSpPr/>
              <p:nvPr/>
            </p:nvSpPr>
            <p:spPr>
              <a:xfrm>
                <a:off x="1013285" y="3343051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Nicer IBP generators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ACA37144-85FA-E3FD-E0B5-098F62B14A92}"/>
                  </a:ext>
                </a:extLst>
              </p:cNvPr>
              <p:cNvSpPr/>
              <p:nvPr/>
            </p:nvSpPr>
            <p:spPr>
              <a:xfrm>
                <a:off x="3406712" y="3314141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Seeding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2" name="椭圆 11">
                <a:extLst>
                  <a:ext uri="{FF2B5EF4-FFF2-40B4-BE49-F238E27FC236}">
                    <a16:creationId xmlns:a16="http://schemas.microsoft.com/office/drawing/2014/main" id="{F8BAA775-3332-77AC-75AD-B73DFBB4A43F}"/>
                  </a:ext>
                </a:extLst>
              </p:cNvPr>
              <p:cNvSpPr/>
              <p:nvPr/>
            </p:nvSpPr>
            <p:spPr>
              <a:xfrm>
                <a:off x="2227103" y="4881451"/>
                <a:ext cx="2217775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Smaller IBP system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4F563183-DD3E-0F37-F99B-E1F58115CB9E}"/>
                  </a:ext>
                </a:extLst>
              </p:cNvPr>
              <p:cNvSpPr/>
              <p:nvPr/>
            </p:nvSpPr>
            <p:spPr>
              <a:xfrm>
                <a:off x="5472669" y="4892439"/>
                <a:ext cx="2888129" cy="851068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Minimal-needed IBP system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36CBCA2A-C621-8096-D2F6-67BC00400A57}"/>
                  </a:ext>
                </a:extLst>
              </p:cNvPr>
              <p:cNvCxnSpPr>
                <a:cxnSpLocks/>
                <a:endCxn id="5" idx="4"/>
              </p:cNvCxnSpPr>
              <p:nvPr/>
            </p:nvCxnSpPr>
            <p:spPr>
              <a:xfrm flipH="1" flipV="1">
                <a:off x="2122173" y="4194119"/>
                <a:ext cx="933234" cy="687332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FDC9B302-070A-E772-C41F-3EA2B993DB43}"/>
                  </a:ext>
                </a:extLst>
              </p:cNvPr>
              <p:cNvCxnSpPr>
                <a:cxnSpLocks/>
                <a:endCxn id="11" idx="4"/>
              </p:cNvCxnSpPr>
              <p:nvPr/>
            </p:nvCxnSpPr>
            <p:spPr>
              <a:xfrm flipV="1">
                <a:off x="3620064" y="4165209"/>
                <a:ext cx="895536" cy="742368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3C89468-511A-EEAD-0033-1AA801CD71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31815" y="5306985"/>
                <a:ext cx="1040854" cy="0"/>
              </a:xfrm>
              <a:prstGeom prst="line">
                <a:avLst/>
              </a:prstGeom>
              <a:ln w="38100">
                <a:solidFill>
                  <a:srgbClr val="66FFFF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GaodingPPT-1-4">
              <a:extLst>
                <a:ext uri="{FF2B5EF4-FFF2-40B4-BE49-F238E27FC236}">
                  <a16:creationId xmlns:a16="http://schemas.microsoft.com/office/drawing/2014/main" id="{0AEA0E1A-22AA-24E1-2726-A91DAF1D6DAB}"/>
                </a:ext>
              </a:extLst>
            </p:cNvPr>
            <p:cNvSpPr txBox="1"/>
            <p:nvPr/>
          </p:nvSpPr>
          <p:spPr>
            <a:xfrm>
              <a:off x="6096000" y="5450117"/>
              <a:ext cx="1480457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Refining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system</a:t>
              </a:r>
              <a:endPara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5" name="矩形 54">
            <a:extLst>
              <a:ext uri="{FF2B5EF4-FFF2-40B4-BE49-F238E27FC236}">
                <a16:creationId xmlns:a16="http://schemas.microsoft.com/office/drawing/2014/main" id="{38A2F3D5-8885-BB62-DA50-6861AF57DB53}"/>
              </a:ext>
            </a:extLst>
          </p:cNvPr>
          <p:cNvSpPr/>
          <p:nvPr/>
        </p:nvSpPr>
        <p:spPr>
          <a:xfrm>
            <a:off x="362425" y="1458276"/>
            <a:ext cx="7798526" cy="4597974"/>
          </a:xfrm>
          <a:prstGeom prst="rect">
            <a:avLst/>
          </a:prstGeom>
          <a:noFill/>
          <a:ln w="19050" cap="flat" cmpd="sng" algn="ctr">
            <a:solidFill>
              <a:srgbClr val="00FF0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45F348B5-4FBA-D6D7-4EC2-4E36348CDA9E}"/>
              </a:ext>
            </a:extLst>
          </p:cNvPr>
          <p:cNvSpPr txBox="1"/>
          <p:nvPr/>
        </p:nvSpPr>
        <p:spPr>
          <a:xfrm>
            <a:off x="8286117" y="2606014"/>
            <a:ext cx="29524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NeatIBP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 Black" panose="020B0A040201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" name="GaodingPPT-1-4">
            <a:extLst>
              <a:ext uri="{FF2B5EF4-FFF2-40B4-BE49-F238E27FC236}">
                <a16:creationId xmlns:a16="http://schemas.microsoft.com/office/drawing/2014/main" id="{5E605DB5-5B69-C9F5-A5C6-6A64D35F601C}"/>
              </a:ext>
            </a:extLst>
          </p:cNvPr>
          <p:cNvSpPr txBox="1"/>
          <p:nvPr/>
        </p:nvSpPr>
        <p:spPr>
          <a:xfrm>
            <a:off x="8536450" y="3057473"/>
            <a:ext cx="3421084" cy="948589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Based 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Mathematica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Singular</a:t>
            </a:r>
          </a:p>
        </p:txBody>
      </p:sp>
      <p:sp>
        <p:nvSpPr>
          <p:cNvPr id="58" name="GaodingPPT-1-4">
            <a:extLst>
              <a:ext uri="{FF2B5EF4-FFF2-40B4-BE49-F238E27FC236}">
                <a16:creationId xmlns:a16="http://schemas.microsoft.com/office/drawing/2014/main" id="{56A8ED4C-8BF0-3B56-5A9A-85EBD7E31391}"/>
              </a:ext>
            </a:extLst>
          </p:cNvPr>
          <p:cNvSpPr txBox="1"/>
          <p:nvPr/>
        </p:nvSpPr>
        <p:spPr>
          <a:xfrm>
            <a:off x="8360798" y="4293821"/>
            <a:ext cx="3128128" cy="948589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https://github.com/yzhphy/NeatIBP</a:t>
            </a:r>
          </a:p>
        </p:txBody>
      </p:sp>
    </p:spTree>
    <p:extLst>
      <p:ext uri="{BB962C8B-B14F-4D97-AF65-F5344CB8AC3E}">
        <p14:creationId xmlns:p14="http://schemas.microsoft.com/office/powerpoint/2010/main" val="135646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5E6A80-9563-A566-53C0-BB15999B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aodingPPT-1-4">
            <a:extLst>
              <a:ext uri="{FF2B5EF4-FFF2-40B4-BE49-F238E27FC236}">
                <a16:creationId xmlns:a16="http://schemas.microsoft.com/office/drawing/2014/main" id="{1E622C46-DF83-70B7-B961-C9D5640A344E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 inputs &amp; outputs</a:t>
            </a:r>
          </a:p>
        </p:txBody>
      </p: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03E82E92-AC12-BADC-8B00-8BC9B39C8BE5}"/>
              </a:ext>
            </a:extLst>
          </p:cNvPr>
          <p:cNvGrpSpPr/>
          <p:nvPr/>
        </p:nvGrpSpPr>
        <p:grpSpPr>
          <a:xfrm>
            <a:off x="1276274" y="1528355"/>
            <a:ext cx="9639452" cy="4339288"/>
            <a:chOff x="471199" y="1418057"/>
            <a:chExt cx="10641721" cy="4919848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76340CF3-68C9-201D-F56D-AB758EEA0A11}"/>
                </a:ext>
              </a:extLst>
            </p:cNvPr>
            <p:cNvGrpSpPr/>
            <p:nvPr/>
          </p:nvGrpSpPr>
          <p:grpSpPr>
            <a:xfrm>
              <a:off x="471199" y="1602723"/>
              <a:ext cx="1460656" cy="1387738"/>
              <a:chOff x="489860" y="2041262"/>
              <a:chExt cx="1460656" cy="1387738"/>
            </a:xfrm>
          </p:grpSpPr>
          <p:grpSp>
            <p:nvGrpSpPr>
              <p:cNvPr id="62" name="组合 61">
                <a:extLst>
                  <a:ext uri="{FF2B5EF4-FFF2-40B4-BE49-F238E27FC236}">
                    <a16:creationId xmlns:a16="http://schemas.microsoft.com/office/drawing/2014/main" id="{8B1E0A7E-903E-887E-29AA-58188DD96237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64" name="矩形: 剪去单角 63">
                  <a:extLst>
                    <a:ext uri="{FF2B5EF4-FFF2-40B4-BE49-F238E27FC236}">
                      <a16:creationId xmlns:a16="http://schemas.microsoft.com/office/drawing/2014/main" id="{BA6A260B-BAEB-1A92-A80A-E6BCA4F0A3FF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5" name="直角三角形 64">
                  <a:extLst>
                    <a:ext uri="{FF2B5EF4-FFF2-40B4-BE49-F238E27FC236}">
                      <a16:creationId xmlns:a16="http://schemas.microsoft.com/office/drawing/2014/main" id="{423FA82A-759B-3A34-BA45-218A40BC5299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A1D0B990-0942-FD82-8AEF-965BEB590694}"/>
                  </a:ext>
                </a:extLst>
              </p:cNvPr>
              <p:cNvSpPr txBox="1"/>
              <p:nvPr/>
            </p:nvSpPr>
            <p:spPr>
              <a:xfrm>
                <a:off x="489860" y="3059668"/>
                <a:ext cx="1460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   kinematics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EF756B71-F4E8-5470-C380-520940C73B88}"/>
                </a:ext>
              </a:extLst>
            </p:cNvPr>
            <p:cNvGrpSpPr/>
            <p:nvPr/>
          </p:nvGrpSpPr>
          <p:grpSpPr>
            <a:xfrm>
              <a:off x="471199" y="3276445"/>
              <a:ext cx="1773884" cy="1399480"/>
              <a:chOff x="467386" y="2041262"/>
              <a:chExt cx="1773884" cy="1399480"/>
            </a:xfrm>
          </p:grpSpPr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id="{F0BDC03F-BB0F-4CC0-E928-E286B096DC0E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69" name="矩形: 剪去单角 68">
                  <a:extLst>
                    <a:ext uri="{FF2B5EF4-FFF2-40B4-BE49-F238E27FC236}">
                      <a16:creationId xmlns:a16="http://schemas.microsoft.com/office/drawing/2014/main" id="{AF9D3997-FBD3-AECD-A56E-A87784EA2298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0" name="直角三角形 69">
                  <a:extLst>
                    <a:ext uri="{FF2B5EF4-FFF2-40B4-BE49-F238E27FC236}">
                      <a16:creationId xmlns:a16="http://schemas.microsoft.com/office/drawing/2014/main" id="{074EB879-A6B6-0A56-49B1-993C56FC4B61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12234E8D-4A42-887F-5BEF-8013030D3E31}"/>
                  </a:ext>
                </a:extLst>
              </p:cNvPr>
              <p:cNvSpPr txBox="1"/>
              <p:nvPr/>
            </p:nvSpPr>
            <p:spPr>
              <a:xfrm>
                <a:off x="467386" y="3071410"/>
                <a:ext cx="1773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target integrals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4DDD6A0C-53CA-D885-A324-1BD890441124}"/>
                </a:ext>
              </a:extLst>
            </p:cNvPr>
            <p:cNvGrpSpPr/>
            <p:nvPr/>
          </p:nvGrpSpPr>
          <p:grpSpPr>
            <a:xfrm>
              <a:off x="493673" y="4950167"/>
              <a:ext cx="1726755" cy="1387738"/>
              <a:chOff x="489860" y="2041262"/>
              <a:chExt cx="1726755" cy="1387738"/>
            </a:xfrm>
          </p:grpSpPr>
          <p:grpSp>
            <p:nvGrpSpPr>
              <p:cNvPr id="72" name="组合 71">
                <a:extLst>
                  <a:ext uri="{FF2B5EF4-FFF2-40B4-BE49-F238E27FC236}">
                    <a16:creationId xmlns:a16="http://schemas.microsoft.com/office/drawing/2014/main" id="{17BEDC9D-A818-F1B9-EB6E-DD7D790DD453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74" name="矩形: 剪去单角 73">
                  <a:extLst>
                    <a:ext uri="{FF2B5EF4-FFF2-40B4-BE49-F238E27FC236}">
                      <a16:creationId xmlns:a16="http://schemas.microsoft.com/office/drawing/2014/main" id="{073EA708-70DA-908F-3DF1-6591A113F8C9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5" name="直角三角形 74">
                  <a:extLst>
                    <a:ext uri="{FF2B5EF4-FFF2-40B4-BE49-F238E27FC236}">
                      <a16:creationId xmlns:a16="http://schemas.microsoft.com/office/drawing/2014/main" id="{7C93A5BC-254F-F054-C32A-F4B49AFA3622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AE79AA5C-55B7-1CD3-22E3-095F3B32C37B}"/>
                  </a:ext>
                </a:extLst>
              </p:cNvPr>
              <p:cNvSpPr txBox="1"/>
              <p:nvPr/>
            </p:nvSpPr>
            <p:spPr>
              <a:xfrm>
                <a:off x="489860" y="3059668"/>
                <a:ext cx="17267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 configurations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DBC4BA2D-1F16-CDB4-D1BB-2AE44D2FBBAE}"/>
                </a:ext>
              </a:extLst>
            </p:cNvPr>
            <p:cNvGrpSpPr/>
            <p:nvPr/>
          </p:nvGrpSpPr>
          <p:grpSpPr>
            <a:xfrm>
              <a:off x="3700306" y="2670702"/>
              <a:ext cx="3584510" cy="2165352"/>
              <a:chOff x="3469432" y="2236814"/>
              <a:chExt cx="4293638" cy="2689387"/>
            </a:xfrm>
          </p:grpSpPr>
          <p:grpSp>
            <p:nvGrpSpPr>
              <p:cNvPr id="77" name="组合 76">
                <a:extLst>
                  <a:ext uri="{FF2B5EF4-FFF2-40B4-BE49-F238E27FC236}">
                    <a16:creationId xmlns:a16="http://schemas.microsoft.com/office/drawing/2014/main" id="{DD19ECE9-FAAC-51F1-69DE-FA4D2D05FE38}"/>
                  </a:ext>
                </a:extLst>
              </p:cNvPr>
              <p:cNvGrpSpPr/>
              <p:nvPr/>
            </p:nvGrpSpPr>
            <p:grpSpPr>
              <a:xfrm>
                <a:off x="3469432" y="2236814"/>
                <a:ext cx="4293638" cy="2689387"/>
                <a:chOff x="4066591" y="2582409"/>
                <a:chExt cx="3051110" cy="1869666"/>
              </a:xfrm>
            </p:grpSpPr>
            <p:sp>
              <p:nvSpPr>
                <p:cNvPr id="80" name="矩形 79">
                  <a:extLst>
                    <a:ext uri="{FF2B5EF4-FFF2-40B4-BE49-F238E27FC236}">
                      <a16:creationId xmlns:a16="http://schemas.microsoft.com/office/drawing/2014/main" id="{E32FABB5-FDF1-B9A9-D31A-E11C245AA9DA}"/>
                    </a:ext>
                  </a:extLst>
                </p:cNvPr>
                <p:cNvSpPr/>
                <p:nvPr/>
              </p:nvSpPr>
              <p:spPr>
                <a:xfrm>
                  <a:off x="4066591" y="2582409"/>
                  <a:ext cx="3051110" cy="1869666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1" name="矩形 80">
                  <a:extLst>
                    <a:ext uri="{FF2B5EF4-FFF2-40B4-BE49-F238E27FC236}">
                      <a16:creationId xmlns:a16="http://schemas.microsoft.com/office/drawing/2014/main" id="{813EF38A-A72F-D43E-A6D3-9B1548EB25F9}"/>
                    </a:ext>
                  </a:extLst>
                </p:cNvPr>
                <p:cNvSpPr/>
                <p:nvPr/>
              </p:nvSpPr>
              <p:spPr>
                <a:xfrm>
                  <a:off x="4066591" y="3060441"/>
                  <a:ext cx="3051110" cy="1391634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2D95A0E7-E95A-7D91-92CD-8C2E81C40267}"/>
                  </a:ext>
                </a:extLst>
              </p:cNvPr>
              <p:cNvSpPr txBox="1"/>
              <p:nvPr/>
            </p:nvSpPr>
            <p:spPr>
              <a:xfrm>
                <a:off x="3558927" y="2270620"/>
                <a:ext cx="1560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Imprint MT Shadow" panose="04020605060303030202" pitchFamily="82" charset="0"/>
                  </a:rPr>
                  <a:t>NeatIBP</a:t>
                </a:r>
                <a:endParaRPr lang="zh-CN" altLang="en-US" sz="2800" dirty="0">
                  <a:solidFill>
                    <a:schemeClr val="bg1"/>
                  </a:solidFill>
                  <a:latin typeface="Imprint MT Shadow" panose="04020605060303030202" pitchFamily="82" charset="0"/>
                </a:endParaRPr>
              </a:p>
            </p:txBody>
          </p:sp>
          <p:sp>
            <p:nvSpPr>
              <p:cNvPr id="79" name="文本框 78">
                <a:extLst>
                  <a:ext uri="{FF2B5EF4-FFF2-40B4-BE49-F238E27FC236}">
                    <a16:creationId xmlns:a16="http://schemas.microsoft.com/office/drawing/2014/main" id="{FF0E5D03-0663-D17C-5113-752265B4A9D1}"/>
                  </a:ext>
                </a:extLst>
              </p:cNvPr>
              <p:cNvSpPr txBox="1"/>
              <p:nvPr/>
            </p:nvSpPr>
            <p:spPr>
              <a:xfrm>
                <a:off x="3558927" y="3026736"/>
                <a:ext cx="10567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+mj-lt"/>
                  </a:rPr>
                  <a:t>./run.sh</a:t>
                </a:r>
                <a:endParaRPr lang="zh-CN" altLang="en-US" sz="2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82" name="箭头: 右 81">
              <a:extLst>
                <a:ext uri="{FF2B5EF4-FFF2-40B4-BE49-F238E27FC236}">
                  <a16:creationId xmlns:a16="http://schemas.microsoft.com/office/drawing/2014/main" id="{880C630B-70D9-5A39-493A-F81F8CFEABE5}"/>
                </a:ext>
              </a:extLst>
            </p:cNvPr>
            <p:cNvSpPr/>
            <p:nvPr/>
          </p:nvSpPr>
          <p:spPr>
            <a:xfrm rot="1156327">
              <a:off x="2130071" y="2344143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箭头: 右 82">
              <a:extLst>
                <a:ext uri="{FF2B5EF4-FFF2-40B4-BE49-F238E27FC236}">
                  <a16:creationId xmlns:a16="http://schemas.microsoft.com/office/drawing/2014/main" id="{30B901EC-0840-7270-830E-0321B280F7A1}"/>
                </a:ext>
              </a:extLst>
            </p:cNvPr>
            <p:cNvSpPr/>
            <p:nvPr/>
          </p:nvSpPr>
          <p:spPr>
            <a:xfrm rot="20191764">
              <a:off x="2124253" y="4931538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箭头: 右 83">
              <a:extLst>
                <a:ext uri="{FF2B5EF4-FFF2-40B4-BE49-F238E27FC236}">
                  <a16:creationId xmlns:a16="http://schemas.microsoft.com/office/drawing/2014/main" id="{8CBC70FA-083C-8CF9-C617-934AA4A47AA2}"/>
                </a:ext>
              </a:extLst>
            </p:cNvPr>
            <p:cNvSpPr/>
            <p:nvPr/>
          </p:nvSpPr>
          <p:spPr>
            <a:xfrm>
              <a:off x="2113188" y="3669205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06A869D7-7899-4689-84BB-031E4612F3CA}"/>
                </a:ext>
              </a:extLst>
            </p:cNvPr>
            <p:cNvGrpSpPr/>
            <p:nvPr/>
          </p:nvGrpSpPr>
          <p:grpSpPr>
            <a:xfrm>
              <a:off x="9228447" y="1418057"/>
              <a:ext cx="1700731" cy="1437150"/>
              <a:chOff x="369826" y="2041262"/>
              <a:chExt cx="1700731" cy="1437150"/>
            </a:xfrm>
          </p:grpSpPr>
          <p:grpSp>
            <p:nvGrpSpPr>
              <p:cNvPr id="86" name="组合 85">
                <a:extLst>
                  <a:ext uri="{FF2B5EF4-FFF2-40B4-BE49-F238E27FC236}">
                    <a16:creationId xmlns:a16="http://schemas.microsoft.com/office/drawing/2014/main" id="{EEAAA634-3F7F-620E-ACD3-840A279DC452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88" name="矩形: 剪去单角 87">
                  <a:extLst>
                    <a:ext uri="{FF2B5EF4-FFF2-40B4-BE49-F238E27FC236}">
                      <a16:creationId xmlns:a16="http://schemas.microsoft.com/office/drawing/2014/main" id="{469B513D-949D-7950-6629-863692BEA6DA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rgbClr val="00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9" name="直角三角形 88">
                  <a:extLst>
                    <a:ext uri="{FF2B5EF4-FFF2-40B4-BE49-F238E27FC236}">
                      <a16:creationId xmlns:a16="http://schemas.microsoft.com/office/drawing/2014/main" id="{28238C5E-949F-F2A1-A0FD-9B0B6081DE94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rgbClr val="00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58A6197C-F899-135F-F203-682E3BC86AB5}"/>
                  </a:ext>
                </a:extLst>
              </p:cNvPr>
              <p:cNvSpPr txBox="1"/>
              <p:nvPr/>
            </p:nvSpPr>
            <p:spPr>
              <a:xfrm>
                <a:off x="369826" y="3059667"/>
                <a:ext cx="1700731" cy="418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srgbClr val="00FFFF"/>
                    </a:solidFill>
                  </a:rPr>
                  <a:t> IBP relations</a:t>
                </a:r>
                <a:endParaRPr lang="zh-CN" altLang="en-US" dirty="0">
                  <a:solidFill>
                    <a:srgbClr val="00FFFF"/>
                  </a:solidFill>
                </a:endParaRPr>
              </a:p>
            </p:txBody>
          </p:sp>
        </p:grpSp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E2E8BC29-3A78-2D30-37D0-3B40810F489D}"/>
                </a:ext>
              </a:extLst>
            </p:cNvPr>
            <p:cNvGrpSpPr/>
            <p:nvPr/>
          </p:nvGrpSpPr>
          <p:grpSpPr>
            <a:xfrm>
              <a:off x="9195791" y="3182442"/>
              <a:ext cx="1882247" cy="1433632"/>
              <a:chOff x="337170" y="2041262"/>
              <a:chExt cx="1882247" cy="1433632"/>
            </a:xfrm>
          </p:grpSpPr>
          <p:grpSp>
            <p:nvGrpSpPr>
              <p:cNvPr id="91" name="组合 90">
                <a:extLst>
                  <a:ext uri="{FF2B5EF4-FFF2-40B4-BE49-F238E27FC236}">
                    <a16:creationId xmlns:a16="http://schemas.microsoft.com/office/drawing/2014/main" id="{562C7E9D-6ADD-9AD9-391E-2A7D83386C56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93" name="矩形: 剪去单角 92">
                  <a:extLst>
                    <a:ext uri="{FF2B5EF4-FFF2-40B4-BE49-F238E27FC236}">
                      <a16:creationId xmlns:a16="http://schemas.microsoft.com/office/drawing/2014/main" id="{676194E7-4DF2-A986-2186-43A4D65F170D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4" name="直角三角形 93">
                  <a:extLst>
                    <a:ext uri="{FF2B5EF4-FFF2-40B4-BE49-F238E27FC236}">
                      <a16:creationId xmlns:a16="http://schemas.microsoft.com/office/drawing/2014/main" id="{36E3BD8D-A892-98DC-8551-8D86D1480C28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FC2E3089-A650-B514-FDDB-25C6A5F3B46B}"/>
                  </a:ext>
                </a:extLst>
              </p:cNvPr>
              <p:cNvSpPr txBox="1"/>
              <p:nvPr/>
            </p:nvSpPr>
            <p:spPr>
              <a:xfrm>
                <a:off x="337170" y="3105562"/>
                <a:ext cx="18822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</a:rPr>
                  <a:t> master integrals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id="{D6EE8875-70D8-6DC9-7882-CFB7C5E9FBE1}"/>
                </a:ext>
              </a:extLst>
            </p:cNvPr>
            <p:cNvGrpSpPr/>
            <p:nvPr/>
          </p:nvGrpSpPr>
          <p:grpSpPr>
            <a:xfrm>
              <a:off x="9160911" y="4886315"/>
              <a:ext cx="1952009" cy="1433632"/>
              <a:chOff x="302290" y="2041262"/>
              <a:chExt cx="1952009" cy="1433632"/>
            </a:xfrm>
          </p:grpSpPr>
          <p:grpSp>
            <p:nvGrpSpPr>
              <p:cNvPr id="96" name="组合 95">
                <a:extLst>
                  <a:ext uri="{FF2B5EF4-FFF2-40B4-BE49-F238E27FC236}">
                    <a16:creationId xmlns:a16="http://schemas.microsoft.com/office/drawing/2014/main" id="{E01A1F38-ACE8-0789-1A77-881246C7B1B8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98" name="矩形: 剪去单角 97">
                  <a:extLst>
                    <a:ext uri="{FF2B5EF4-FFF2-40B4-BE49-F238E27FC236}">
                      <a16:creationId xmlns:a16="http://schemas.microsoft.com/office/drawing/2014/main" id="{F46D5D10-2A45-5253-842B-A52B929367B4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9" name="直角三角形 98">
                  <a:extLst>
                    <a:ext uri="{FF2B5EF4-FFF2-40B4-BE49-F238E27FC236}">
                      <a16:creationId xmlns:a16="http://schemas.microsoft.com/office/drawing/2014/main" id="{369463D6-88D0-928D-6805-0C6A9558666D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6AE190BD-B8D2-A479-2C73-18B1FE64F279}"/>
                  </a:ext>
                </a:extLst>
              </p:cNvPr>
              <p:cNvSpPr txBox="1"/>
              <p:nvPr/>
            </p:nvSpPr>
            <p:spPr>
              <a:xfrm>
                <a:off x="302290" y="3105562"/>
                <a:ext cx="19520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</a:rPr>
                  <a:t> relative integrals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0" name="箭头: 右 99">
              <a:extLst>
                <a:ext uri="{FF2B5EF4-FFF2-40B4-BE49-F238E27FC236}">
                  <a16:creationId xmlns:a16="http://schemas.microsoft.com/office/drawing/2014/main" id="{AD9BB609-0FDD-6216-63B0-106DDD9EB99B}"/>
                </a:ext>
              </a:extLst>
            </p:cNvPr>
            <p:cNvSpPr/>
            <p:nvPr/>
          </p:nvSpPr>
          <p:spPr>
            <a:xfrm rot="20439638">
              <a:off x="7638742" y="2318599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箭头: 右 100">
              <a:extLst>
                <a:ext uri="{FF2B5EF4-FFF2-40B4-BE49-F238E27FC236}">
                  <a16:creationId xmlns:a16="http://schemas.microsoft.com/office/drawing/2014/main" id="{D3CD07E2-9A89-BB07-30F4-097AC48F2AFF}"/>
                </a:ext>
              </a:extLst>
            </p:cNvPr>
            <p:cNvSpPr/>
            <p:nvPr/>
          </p:nvSpPr>
          <p:spPr>
            <a:xfrm>
              <a:off x="7696223" y="3742053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箭头: 右 101">
              <a:extLst>
                <a:ext uri="{FF2B5EF4-FFF2-40B4-BE49-F238E27FC236}">
                  <a16:creationId xmlns:a16="http://schemas.microsoft.com/office/drawing/2014/main" id="{51F1EB31-5D23-E956-9215-31E5FE07B084}"/>
                </a:ext>
              </a:extLst>
            </p:cNvPr>
            <p:cNvSpPr/>
            <p:nvPr/>
          </p:nvSpPr>
          <p:spPr>
            <a:xfrm rot="1378991">
              <a:off x="7659585" y="4898047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9148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8953" y="155032"/>
            <a:ext cx="78283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Performance of </a:t>
            </a:r>
            <a:r>
              <a:rPr kumimoji="0" lang="en-US" altLang="zh-CN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endParaRPr kumimoji="0" lang="en-US" altLang="zh-CN" sz="2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28746" y="908749"/>
            <a:ext cx="11316236" cy="5863144"/>
            <a:chOff x="77692" y="2958614"/>
            <a:chExt cx="7722740" cy="4249925"/>
          </a:xfrm>
        </p:grpSpPr>
        <p:sp>
          <p:nvSpPr>
            <p:cNvPr id="15" name="文本框 14"/>
            <p:cNvSpPr txBox="1"/>
            <p:nvPr/>
          </p:nvSpPr>
          <p:spPr>
            <a:xfrm>
              <a:off x="77692" y="3194526"/>
              <a:ext cx="6803052" cy="422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rPr>
                <a:t>2L5P Example</a:t>
              </a: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60507" y="3838244"/>
              <a:ext cx="2123506" cy="1852764"/>
              <a:chOff x="1168276" y="805061"/>
              <a:chExt cx="3900582" cy="3187612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1621198" y="1184988"/>
                <a:ext cx="3122916" cy="2244012"/>
                <a:chOff x="1231641" y="914400"/>
                <a:chExt cx="3895530" cy="2799184"/>
              </a:xfrm>
            </p:grpSpPr>
            <p:grpSp>
              <p:nvGrpSpPr>
                <p:cNvPr id="32" name="组合 31"/>
                <p:cNvGrpSpPr/>
                <p:nvPr/>
              </p:nvGrpSpPr>
              <p:grpSpPr>
                <a:xfrm>
                  <a:off x="2245345" y="1561546"/>
                  <a:ext cx="2168035" cy="1427584"/>
                  <a:chOff x="2245345" y="1300288"/>
                  <a:chExt cx="2168035" cy="1427584"/>
                </a:xfrm>
              </p:grpSpPr>
              <p:sp>
                <p:nvSpPr>
                  <p:cNvPr id="38" name="五边形 37"/>
                  <p:cNvSpPr/>
                  <p:nvPr/>
                </p:nvSpPr>
                <p:spPr>
                  <a:xfrm rot="16200000">
                    <a:off x="2211355" y="1334278"/>
                    <a:ext cx="1427584" cy="1359604"/>
                  </a:xfrm>
                  <a:prstGeom prst="pentagon">
                    <a:avLst/>
                  </a:prstGeom>
                  <a:noFill/>
                  <a:ln w="1905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Palatino Linotype" panose="02040502050505030304"/>
                      <a:ea typeface="华文细黑" panose="02010600040101010101" charset="-122"/>
                      <a:cs typeface="+mn-cs"/>
                    </a:endParaRPr>
                  </a:p>
                </p:txBody>
              </p:sp>
              <p:sp>
                <p:nvSpPr>
                  <p:cNvPr id="39" name="矩形 38"/>
                  <p:cNvSpPr/>
                  <p:nvPr/>
                </p:nvSpPr>
                <p:spPr>
                  <a:xfrm>
                    <a:off x="3604949" y="1567543"/>
                    <a:ext cx="808431" cy="886408"/>
                  </a:xfrm>
                  <a:prstGeom prst="rect">
                    <a:avLst/>
                  </a:prstGeom>
                  <a:noFill/>
                  <a:ln w="1905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Palatino Linotype" panose="02040502050505030304"/>
                      <a:ea typeface="华文细黑" panose="02010600040101010101" charset="-122"/>
                      <a:cs typeface="+mn-cs"/>
                    </a:endParaRPr>
                  </a:p>
                </p:txBody>
              </p:sp>
            </p:grpSp>
            <p:cxnSp>
              <p:nvCxnSpPr>
                <p:cNvPr id="33" name="直接连接符 32"/>
                <p:cNvCxnSpPr>
                  <a:stCxn id="38" idx="0"/>
                </p:cNvCxnSpPr>
                <p:nvPr/>
              </p:nvCxnSpPr>
              <p:spPr>
                <a:xfrm flipH="1" flipV="1">
                  <a:off x="1231641" y="2272005"/>
                  <a:ext cx="1013704" cy="3333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  <p:cxnSp>
              <p:nvCxnSpPr>
                <p:cNvPr id="34" name="直接连接符 33"/>
                <p:cNvCxnSpPr>
                  <a:stCxn id="38" idx="1"/>
                </p:cNvCxnSpPr>
                <p:nvPr/>
              </p:nvCxnSpPr>
              <p:spPr>
                <a:xfrm flipH="1">
                  <a:off x="2040212" y="2989128"/>
                  <a:ext cx="724454" cy="72445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  <p:cxnSp>
              <p:nvCxnSpPr>
                <p:cNvPr id="35" name="直接连接符 34"/>
                <p:cNvCxnSpPr>
                  <a:stCxn id="38" idx="5"/>
                </p:cNvCxnSpPr>
                <p:nvPr/>
              </p:nvCxnSpPr>
              <p:spPr>
                <a:xfrm flipH="1" flipV="1">
                  <a:off x="2117521" y="914400"/>
                  <a:ext cx="647145" cy="647148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  <p:cxnSp>
              <p:nvCxnSpPr>
                <p:cNvPr id="36" name="直接连接符 35"/>
                <p:cNvCxnSpPr/>
                <p:nvPr/>
              </p:nvCxnSpPr>
              <p:spPr>
                <a:xfrm flipV="1">
                  <a:off x="4413380" y="1237974"/>
                  <a:ext cx="590827" cy="590827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4413380" y="2715209"/>
                  <a:ext cx="713791" cy="713791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</p:grpSp>
          <p:sp>
            <p:nvSpPr>
              <p:cNvPr id="24" name="标题 1"/>
              <p:cNvSpPr txBox="1"/>
              <p:nvPr/>
            </p:nvSpPr>
            <p:spPr>
              <a:xfrm>
                <a:off x="2027525" y="3515055"/>
                <a:ext cx="303854" cy="477618"/>
              </a:xfrm>
              <a:prstGeom prst="rect">
                <a:avLst/>
              </a:prstGeom>
              <a:ln>
                <a:noFill/>
              </a:ln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黑体" panose="02010609060101010101" pitchFamily="49" charset="-122"/>
                    <a:cs typeface="+mj-cs"/>
                  </a:rPr>
                  <a:t>1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/>
                  <a:ea typeface="黑体" panose="02010609060101010101" pitchFamily="49" charset="-122"/>
                  <a:cs typeface="+mj-cs"/>
                </a:endParaRPr>
              </a:p>
            </p:txBody>
          </p:sp>
          <p:sp>
            <p:nvSpPr>
              <p:cNvPr id="25" name="标题 1"/>
              <p:cNvSpPr txBox="1"/>
              <p:nvPr/>
            </p:nvSpPr>
            <p:spPr>
              <a:xfrm>
                <a:off x="1168276" y="2034524"/>
                <a:ext cx="303854" cy="477618"/>
              </a:xfrm>
              <a:prstGeom prst="rect">
                <a:avLst/>
              </a:prstGeom>
              <a:ln>
                <a:noFill/>
              </a:ln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黑体" panose="02010609060101010101" pitchFamily="49" charset="-122"/>
                    <a:cs typeface="+mj-cs"/>
                  </a:rPr>
                  <a:t>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/>
                  <a:ea typeface="黑体" panose="02010609060101010101" pitchFamily="49" charset="-122"/>
                  <a:cs typeface="+mj-cs"/>
                </a:endParaRPr>
              </a:p>
            </p:txBody>
          </p:sp>
          <p:sp>
            <p:nvSpPr>
              <p:cNvPr id="29" name="标题 1"/>
              <p:cNvSpPr txBox="1"/>
              <p:nvPr/>
            </p:nvSpPr>
            <p:spPr>
              <a:xfrm>
                <a:off x="1963441" y="805061"/>
                <a:ext cx="303854" cy="477618"/>
              </a:xfrm>
              <a:prstGeom prst="rect">
                <a:avLst/>
              </a:prstGeom>
              <a:ln>
                <a:noFill/>
              </a:ln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黑体" panose="02010609060101010101" pitchFamily="49" charset="-122"/>
                    <a:cs typeface="+mj-cs"/>
                  </a:rPr>
                  <a:t>3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/>
                  <a:ea typeface="黑体" panose="02010609060101010101" pitchFamily="49" charset="-122"/>
                  <a:cs typeface="+mj-cs"/>
                </a:endParaRPr>
              </a:p>
            </p:txBody>
          </p:sp>
          <p:sp>
            <p:nvSpPr>
              <p:cNvPr id="30" name="标题 1"/>
              <p:cNvSpPr txBox="1"/>
              <p:nvPr/>
            </p:nvSpPr>
            <p:spPr>
              <a:xfrm>
                <a:off x="4744114" y="1043870"/>
                <a:ext cx="303854" cy="477618"/>
              </a:xfrm>
              <a:prstGeom prst="rect">
                <a:avLst/>
              </a:prstGeom>
              <a:ln>
                <a:noFill/>
              </a:ln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黑体" panose="02010609060101010101" pitchFamily="49" charset="-122"/>
                    <a:cs typeface="+mj-cs"/>
                  </a:rPr>
                  <a:t>4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/>
                  <a:ea typeface="黑体" panose="02010609060101010101" pitchFamily="49" charset="-122"/>
                  <a:cs typeface="+mj-cs"/>
                </a:endParaRPr>
              </a:p>
            </p:txBody>
          </p:sp>
          <p:sp>
            <p:nvSpPr>
              <p:cNvPr id="31" name="标题 1"/>
              <p:cNvSpPr txBox="1"/>
              <p:nvPr/>
            </p:nvSpPr>
            <p:spPr>
              <a:xfrm>
                <a:off x="4765004" y="3220720"/>
                <a:ext cx="303854" cy="477618"/>
              </a:xfrm>
              <a:prstGeom prst="rect">
                <a:avLst/>
              </a:prstGeom>
              <a:ln>
                <a:noFill/>
              </a:ln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黑体" panose="02010609060101010101" pitchFamily="49" charset="-122"/>
                    <a:cs typeface="+mj-cs"/>
                  </a:rPr>
                  <a:t>5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/>
                  <a:ea typeface="黑体" panose="02010609060101010101" pitchFamily="49" charset="-122"/>
                  <a:cs typeface="+mj-cs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38145" y="2958614"/>
              <a:ext cx="4962287" cy="4249925"/>
              <a:chOff x="3271386" y="2910011"/>
              <a:chExt cx="4962287" cy="4249925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3271386" y="2910011"/>
                <a:ext cx="4962287" cy="4249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Target integrals: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Max numerator degree: 5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Max denominator power: 1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Quantity: 2483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# of IBP (FIRE6):     </a:t>
                </a:r>
                <a:r>
                  <a:rPr kumimoji="0" lang="en-US" altLang="zh-CN" sz="2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11207942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# of IBP (NeatIBP): </a:t>
                </a:r>
                <a:r>
                  <a:rPr kumimoji="0" lang="en-US" altLang="zh-CN" sz="2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FF5B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14120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Time used: 27m at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161447" y="5974760"/>
                <a:ext cx="603553" cy="588881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5765000" y="6142975"/>
                <a:ext cx="1911620" cy="903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CPU </a:t>
                </a:r>
                <a:r>
                  <a:rPr lang="en-US" altLang="zh-CN" sz="1500" dirty="0">
                    <a:solidFill>
                      <a:prstClr val="white"/>
                    </a:solidFill>
                    <a:latin typeface="Palatino Linotype" panose="02040502050505030304"/>
                    <a:ea typeface="华文细黑" panose="02010600040101010101" charset="-122"/>
                  </a:rPr>
                  <a:t>threads</a:t>
                </a:r>
                <a:r>
                  <a:rPr kumimoji="0" lang="en-US" altLang="zh-CN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: </a:t>
                </a:r>
                <a:r>
                  <a:rPr lang="en-US" altLang="zh-CN" sz="1500" dirty="0">
                    <a:solidFill>
                      <a:prstClr val="white"/>
                    </a:solidFill>
                    <a:latin typeface="Palatino Linotype" panose="02040502050505030304"/>
                    <a:ea typeface="华文细黑" panose="02010600040101010101" charset="-122"/>
                  </a:rPr>
                  <a:t>2</a:t>
                </a:r>
                <a:r>
                  <a:rPr kumimoji="0" lang="en-US" altLang="zh-CN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 panose="02040502050505030304"/>
                    <a:ea typeface="华文细黑" panose="02010600040101010101" charset="-122"/>
                    <a:cs typeface="+mn-cs"/>
                  </a:rPr>
                  <a:t>RAM: 128GB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34889" y="1241857"/>
            <a:ext cx="2272085" cy="900464"/>
            <a:chOff x="9205963" y="598574"/>
            <a:chExt cx="2048412" cy="848590"/>
          </a:xfrm>
        </p:grpSpPr>
        <p:sp>
          <p:nvSpPr>
            <p:cNvPr id="7" name="矩形: 剪去对角 6"/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GaodingPPT-1-4"/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IBP reduction inputs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9" name="箭头: 右 8"/>
          <p:cNvSpPr/>
          <p:nvPr/>
        </p:nvSpPr>
        <p:spPr>
          <a:xfrm>
            <a:off x="2992097" y="1514463"/>
            <a:ext cx="1605965" cy="406958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76347" y="1211197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rgbClr val="FFFFFF"/>
                </a:solidFill>
                <a:ea typeface="宋体" panose="02010600030101010101" pitchFamily="2" charset="-122"/>
              </a:rPr>
              <a:t>NeatIBP</a:t>
            </a:r>
            <a:endParaRPr lang="zh-CN" altLang="en-US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085941" y="1068945"/>
            <a:ext cx="2361463" cy="1158518"/>
            <a:chOff x="9807846" y="1148693"/>
            <a:chExt cx="2048412" cy="848590"/>
          </a:xfrm>
        </p:grpSpPr>
        <p:sp>
          <p:nvSpPr>
            <p:cNvPr id="14" name="矩形: 剪去对角 13"/>
            <p:cNvSpPr/>
            <p:nvPr/>
          </p:nvSpPr>
          <p:spPr>
            <a:xfrm flipH="1">
              <a:off x="9807846" y="1148693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GaodingPPT-1-4"/>
            <p:cNvSpPr txBox="1"/>
            <p:nvPr/>
          </p:nvSpPr>
          <p:spPr>
            <a:xfrm>
              <a:off x="9807846" y="1310102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Small-size IBP system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9" name="箭头: 右 18"/>
          <p:cNvSpPr/>
          <p:nvPr/>
        </p:nvSpPr>
        <p:spPr>
          <a:xfrm>
            <a:off x="7707039" y="1488610"/>
            <a:ext cx="1605965" cy="406958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572641" y="1074280"/>
            <a:ext cx="2361463" cy="1158518"/>
            <a:chOff x="9807846" y="1148693"/>
            <a:chExt cx="2048412" cy="848590"/>
          </a:xfrm>
        </p:grpSpPr>
        <p:sp>
          <p:nvSpPr>
            <p:cNvPr id="22" name="矩形: 剪去对角 21"/>
            <p:cNvSpPr/>
            <p:nvPr/>
          </p:nvSpPr>
          <p:spPr>
            <a:xfrm flipH="1">
              <a:off x="9807846" y="1148693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GaodingPPT-1-4"/>
            <p:cNvSpPr txBox="1"/>
            <p:nvPr/>
          </p:nvSpPr>
          <p:spPr>
            <a:xfrm>
              <a:off x="9807846" y="1310102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IBP reduction results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7842441" y="1185912"/>
            <a:ext cx="1318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66FFFF"/>
                </a:solidFill>
                <a:ea typeface="宋体" panose="02010600030101010101" pitchFamily="2" charset="-122"/>
              </a:rPr>
              <a:t>IBP solver?</a:t>
            </a:r>
            <a:endParaRPr lang="zh-CN" altLang="en-US" dirty="0">
              <a:solidFill>
                <a:srgbClr val="66FFFF"/>
              </a:solidFill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6021" y="5108871"/>
            <a:ext cx="11379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The </a:t>
            </a:r>
            <a:r>
              <a:rPr lang="en-US" altLang="zh-CN" sz="2000" dirty="0" err="1">
                <a:solidFill>
                  <a:srgbClr val="66FFFF"/>
                </a:solidFill>
                <a:latin typeface="+mj-lt"/>
                <a:ea typeface="华文细黑" panose="02010600040101010101" charset="-122"/>
              </a:rPr>
              <a:t>Kira+NeatIBP</a:t>
            </a:r>
            <a:r>
              <a:rPr lang="en-US" altLang="zh-CN" sz="2000" dirty="0">
                <a:solidFill>
                  <a:srgbClr val="66FFFF"/>
                </a:solidFill>
                <a:latin typeface="+mj-lt"/>
                <a:ea typeface="华文细黑" panose="02010600040101010101" charset="-122"/>
              </a:rPr>
              <a:t> interface</a:t>
            </a:r>
            <a:r>
              <a:rPr lang="en-US" altLang="zh-CN" sz="20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 is included in NeatIBP 1.1</a:t>
            </a:r>
            <a:endParaRPr kumimoji="0" lang="zh-CN" altLang="en-US" sz="220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46021" y="2874954"/>
            <a:ext cx="11379200" cy="900464"/>
            <a:chOff x="697617" y="4218113"/>
            <a:chExt cx="11379200" cy="1661993"/>
          </a:xfrm>
        </p:grpSpPr>
        <p:sp>
          <p:nvSpPr>
            <p:cNvPr id="6" name="文本框 5"/>
            <p:cNvSpPr txBox="1"/>
            <p:nvPr/>
          </p:nvSpPr>
          <p:spPr>
            <a:xfrm>
              <a:off x="697617" y="4218113"/>
              <a:ext cx="11379200" cy="16619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0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华文细黑" panose="02010600040101010101" charset="-122"/>
                </a:rPr>
                <a:t>KIRA </a:t>
              </a:r>
            </a:p>
            <a:p>
              <a:pPr>
                <a:defRPr/>
              </a:pPr>
              <a:r>
                <a:rPr lang="en-US" altLang="zh-CN" sz="20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华文细黑" panose="02010600040101010101" charset="-122"/>
                </a:rPr>
                <a:t>as a popular integral reduction software, is a very nice IBP solver for </a:t>
              </a:r>
              <a:r>
                <a:rPr lang="en-US" altLang="zh-CN" sz="2000" dirty="0" err="1">
                  <a:solidFill>
                    <a:schemeClr val="bg1">
                      <a:lumMod val="95000"/>
                    </a:schemeClr>
                  </a:solidFill>
                  <a:latin typeface="+mj-lt"/>
                  <a:ea typeface="华文细黑" panose="02010600040101010101" charset="-122"/>
                </a:rPr>
                <a:t>NeatIBP</a:t>
              </a:r>
              <a:r>
                <a:rPr lang="en-US" altLang="zh-CN" sz="20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华文细黑" panose="02010600040101010101" charset="-122"/>
                </a:rPr>
                <a:t> output.</a:t>
              </a:r>
            </a:p>
            <a:p>
              <a:pPr>
                <a:defRPr/>
              </a:pPr>
              <a:r>
                <a:rPr kumimoji="0" lang="en-US" altLang="zh-CN" sz="20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    </a:t>
              </a:r>
            </a:p>
            <a:p>
              <a:pPr>
                <a:defRPr/>
              </a:pPr>
              <a:endParaRPr kumimoji="0" lang="zh-CN" altLang="en-US" sz="200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华文细黑" panose="02010600040101010101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2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华文细黑" panose="02010600040101010101" charset="-122"/>
                </a:rPr>
                <a:t> 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409109" y="4270240"/>
              <a:ext cx="1030498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altLang="zh-CN" sz="1600" dirty="0">
                  <a:solidFill>
                    <a:srgbClr val="66FFFF"/>
                  </a:solidFill>
                </a:rPr>
                <a:t> Comput.Phys.Commun. 230 (2018) 99-112</a:t>
              </a:r>
              <a:r>
                <a:rPr lang="en-US" altLang="zh-CN" sz="1600" dirty="0">
                  <a:solidFill>
                    <a:srgbClr val="66FFFF"/>
                  </a:solidFill>
                </a:rPr>
                <a:t>,</a:t>
              </a:r>
              <a:r>
                <a:rPr lang="fr-FR" altLang="zh-CN" sz="1600" dirty="0">
                  <a:solidFill>
                    <a:srgbClr val="66FFFF"/>
                  </a:solidFill>
                </a:rPr>
                <a:t>  Comput.Phys.Commun. 266 (2021) 108024, etc.</a:t>
              </a:r>
              <a:r>
                <a:rPr lang="en-US" altLang="zh-CN" sz="1600" dirty="0">
                  <a:solidFill>
                    <a:srgbClr val="66FFFF"/>
                  </a:solidFill>
                </a:rPr>
                <a:t> </a:t>
              </a:r>
              <a:r>
                <a:rPr lang="zh-CN" altLang="en-US" sz="1600" dirty="0">
                  <a:solidFill>
                    <a:srgbClr val="66FFFF"/>
                  </a:solidFill>
                </a:rPr>
                <a:t> </a:t>
              </a: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46021" y="4094869"/>
            <a:ext cx="113792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Kira allows user to feed in linear systems of IBP relations (called </a:t>
            </a:r>
            <a:r>
              <a:rPr lang="en-US" altLang="zh-CN" sz="2000" dirty="0">
                <a:solidFill>
                  <a:srgbClr val="66FFFF"/>
                </a:solidFill>
                <a:latin typeface="+mj-lt"/>
                <a:ea typeface="华文细黑" panose="02010600040101010101" charset="-122"/>
              </a:rPr>
              <a:t>user defined system</a:t>
            </a:r>
            <a:r>
              <a:rPr lang="en-US" altLang="zh-CN" sz="20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) and then reduce them . </a:t>
            </a:r>
            <a:endParaRPr kumimoji="0" lang="zh-CN" altLang="en-US" sz="200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 </a:t>
            </a:r>
            <a:endParaRPr kumimoji="0" lang="zh-CN" altLang="en-US" sz="220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</p:txBody>
      </p:sp>
      <p:sp>
        <p:nvSpPr>
          <p:cNvPr id="2" name="GaodingPPT-1-4">
            <a:extLst>
              <a:ext uri="{FF2B5EF4-FFF2-40B4-BE49-F238E27FC236}">
                <a16:creationId xmlns:a16="http://schemas.microsoft.com/office/drawing/2014/main" id="{7AF9A1D3-44F4-E0F2-5608-4E4C557769EB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1.1 new feature: </a:t>
            </a: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kira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interface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80720" y="5116973"/>
            <a:ext cx="4780280" cy="144655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PerformIBPReduction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=True;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dirty="0" err="1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IBPReductionMethod</a:t>
            </a:r>
            <a:r>
              <a:rPr lang="en-US" altLang="zh-CN" sz="22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=“Kira”;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KiraCommand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=“/some/path/</a:t>
            </a:r>
            <a:r>
              <a:rPr kumimoji="0" lang="en-US" altLang="zh-CN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kira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dirty="0" err="1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FermatPath</a:t>
            </a:r>
            <a:r>
              <a:rPr lang="en-US" altLang="zh-CN" sz="22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=“/some/path/fer64”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20727" y="1032541"/>
            <a:ext cx="2272085" cy="900464"/>
            <a:chOff x="9205963" y="598574"/>
            <a:chExt cx="2048412" cy="848590"/>
          </a:xfrm>
        </p:grpSpPr>
        <p:sp>
          <p:nvSpPr>
            <p:cNvPr id="55" name="矩形: 剪去对角 54"/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lgDash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GaodingPPT-1-4"/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Input files of KIRA format (.</a:t>
              </a:r>
              <a:r>
                <a:rPr kumimoji="0" lang="en-US" altLang="zh-CN" sz="180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yaml</a:t>
              </a: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)</a:t>
              </a:r>
              <a:endParaRPr kumimoji="0" lang="zh-CN" altLang="en-US" sz="180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华文细黑" panose="02010600040101010101" charset="-122"/>
              </a:endParaRPr>
            </a:p>
          </p:txBody>
        </p:sp>
      </p:grpSp>
      <p:sp>
        <p:nvSpPr>
          <p:cNvPr id="20" name="箭头: 右 19"/>
          <p:cNvSpPr/>
          <p:nvPr/>
        </p:nvSpPr>
        <p:spPr>
          <a:xfrm>
            <a:off x="2790014" y="1265904"/>
            <a:ext cx="1301972" cy="406958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dash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348545" y="1032754"/>
            <a:ext cx="1551223" cy="900464"/>
            <a:chOff x="9205963" y="598574"/>
            <a:chExt cx="2048412" cy="848590"/>
          </a:xfrm>
        </p:grpSpPr>
        <p:sp>
          <p:nvSpPr>
            <p:cNvPr id="53" name="矩形: 剪去对角 52"/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GaodingPPT-1-4"/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Inputs for </a:t>
              </a:r>
              <a:r>
                <a:rPr kumimoji="0" lang="en-US" altLang="zh-CN" sz="180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NeatIBP</a:t>
              </a:r>
              <a:endParaRPr kumimoji="0" lang="zh-CN" altLang="en-US" sz="180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华文细黑" panose="02010600040101010101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115270" y="731627"/>
            <a:ext cx="1551223" cy="1433153"/>
            <a:chOff x="9205963" y="598574"/>
            <a:chExt cx="2048412" cy="848590"/>
          </a:xfrm>
        </p:grpSpPr>
        <p:sp>
          <p:nvSpPr>
            <p:cNvPr id="50" name="矩形: 剪去对角 49"/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GaodingPPT-1-4"/>
            <p:cNvSpPr txBox="1"/>
            <p:nvPr/>
          </p:nvSpPr>
          <p:spPr>
            <a:xfrm>
              <a:off x="9205963" y="812350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IBPs generated by </a:t>
              </a:r>
              <a:r>
                <a:rPr kumimoji="0" lang="en-US" altLang="zh-CN" sz="180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NeatIBP</a:t>
              </a: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 </a:t>
              </a:r>
            </a:p>
            <a:p>
              <a:pPr>
                <a:defRPr/>
              </a:pPr>
              <a:endParaRPr kumimoji="0" lang="zh-CN" altLang="en-US" sz="180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华文细黑" panose="02010600040101010101" charset="-122"/>
              </a:endParaRPr>
            </a:p>
          </p:txBody>
        </p:sp>
      </p:grpSp>
      <p:sp>
        <p:nvSpPr>
          <p:cNvPr id="32" name="箭头: 右 31"/>
          <p:cNvSpPr/>
          <p:nvPr/>
        </p:nvSpPr>
        <p:spPr>
          <a:xfrm>
            <a:off x="6131807" y="1279507"/>
            <a:ext cx="1762198" cy="406958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8644176" y="2923624"/>
            <a:ext cx="3131667" cy="1117564"/>
            <a:chOff x="9205963" y="598574"/>
            <a:chExt cx="2048412" cy="848590"/>
          </a:xfrm>
        </p:grpSpPr>
        <p:sp>
          <p:nvSpPr>
            <p:cNvPr id="48" name="矩形: 剪去对角 47"/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GaodingPPT-1-4"/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KIRA </a:t>
              </a: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rgbClr val="66FFFF"/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user defined system </a:t>
              </a: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( solvable using KIRA)</a:t>
              </a:r>
              <a:endParaRPr kumimoji="0" lang="zh-CN" altLang="en-US" sz="180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华文细黑" panose="02010600040101010101" charset="-122"/>
              </a:endParaRPr>
            </a:p>
          </p:txBody>
        </p:sp>
      </p:grpSp>
      <p:sp>
        <p:nvSpPr>
          <p:cNvPr id="45" name="箭头: 右 44"/>
          <p:cNvSpPr/>
          <p:nvPr/>
        </p:nvSpPr>
        <p:spPr>
          <a:xfrm rot="2745176">
            <a:off x="9529387" y="2181474"/>
            <a:ext cx="805726" cy="46695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" name="箭头: 右 56"/>
          <p:cNvSpPr/>
          <p:nvPr/>
        </p:nvSpPr>
        <p:spPr>
          <a:xfrm rot="10800000">
            <a:off x="6868868" y="3305316"/>
            <a:ext cx="1139231" cy="406958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132080" y="2201667"/>
            <a:ext cx="2601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zh-CN" sz="1700" u="none" strike="noStrike" kern="1200" cap="none" spc="0" normalizeH="0" baseline="0" noProof="0" dirty="0">
                <a:ln>
                  <a:noFill/>
                </a:ln>
                <a:solidFill>
                  <a:srgbClr val="E2CFF1"/>
                </a:solidFill>
                <a:effectLst/>
                <a:uLnTx/>
                <a:uFillTx/>
                <a:latin typeface="+mj-lt"/>
                <a:ea typeface="华文细黑" panose="02010600040101010101" charset="-122"/>
              </a:rPr>
              <a:t>Optional</a:t>
            </a:r>
            <a:endParaRPr kumimoji="0" lang="zh-CN" altLang="en-US" sz="1700" u="none" strike="noStrike" kern="1200" cap="none" spc="0" normalizeH="0" baseline="0" noProof="0" dirty="0">
              <a:ln>
                <a:noFill/>
              </a:ln>
              <a:solidFill>
                <a:srgbClr val="E2CFF1"/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" dirty="0">
                <a:solidFill>
                  <a:srgbClr val="66FFFF"/>
                </a:solidFill>
                <a:latin typeface="+mj-lt"/>
                <a:ea typeface="华文细黑" panose="02010600040101010101" charset="-122"/>
              </a:rPr>
              <a:t> </a:t>
            </a:r>
            <a:endParaRPr kumimoji="0" lang="zh-CN" altLang="en-US" sz="250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32080" y="885434"/>
            <a:ext cx="4064000" cy="1309126"/>
          </a:xfrm>
          <a:prstGeom prst="rect">
            <a:avLst/>
          </a:prstGeom>
          <a:noFill/>
          <a:ln>
            <a:solidFill>
              <a:srgbClr val="E2CFF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3532045" y="2940331"/>
            <a:ext cx="3131667" cy="1117564"/>
            <a:chOff x="9205963" y="598574"/>
            <a:chExt cx="2048412" cy="848590"/>
          </a:xfrm>
        </p:grpSpPr>
        <p:sp>
          <p:nvSpPr>
            <p:cNvPr id="61" name="矩形: 剪去对角 60"/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" name="GaodingPPT-1-4"/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r>
                <a:rPr kumimoji="0" lang="en-US" altLang="zh-CN" sz="180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华文细黑" panose="02010600040101010101" charset="-122"/>
                </a:rPr>
                <a:t>Reduced IBP system</a:t>
              </a:r>
              <a:endParaRPr kumimoji="0" lang="zh-CN" altLang="en-US" sz="180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华文细黑" panose="02010600040101010101" charset="-122"/>
              </a:endParaRPr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6494174" y="988556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rgbClr val="FFFFFF"/>
                </a:solidFill>
                <a:ea typeface="宋体" panose="02010600030101010101" pitchFamily="2" charset="-122"/>
              </a:rPr>
              <a:t>NeatIBP</a:t>
            </a:r>
            <a:endParaRPr lang="zh-CN" altLang="en-US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0210008" y="1874423"/>
            <a:ext cx="1214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  <a:ea typeface="宋体" panose="02010600030101010101" pitchFamily="2" charset="-122"/>
              </a:rPr>
              <a:t>Converter</a:t>
            </a:r>
            <a:endParaRPr lang="zh-CN" altLang="en-US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7203236" y="3001081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  <a:ea typeface="宋体" panose="02010600030101010101" pitchFamily="2" charset="-122"/>
              </a:rPr>
              <a:t>Kira</a:t>
            </a:r>
            <a:endParaRPr lang="zh-CN" altLang="en-US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2765922" y="1726050"/>
            <a:ext cx="1214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  <a:ea typeface="宋体" panose="02010600030101010101" pitchFamily="2" charset="-122"/>
              </a:rPr>
              <a:t>Converter</a:t>
            </a:r>
            <a:endParaRPr lang="zh-CN" altLang="en-US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32080" y="4119748"/>
            <a:ext cx="113792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In NeatIBP 1.1, to use Kira to reduce the IBP generated by NeatIBP, add the following commands into NeatIBP “config.txt”</a:t>
            </a:r>
            <a:endParaRPr kumimoji="0" lang="zh-CN" altLang="en-US" sz="220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chemeClr val="bg1">
                    <a:lumMod val="95000"/>
                  </a:schemeClr>
                </a:solidFill>
                <a:latin typeface="+mj-lt"/>
                <a:ea typeface="华文细黑" panose="02010600040101010101" charset="-122"/>
              </a:rPr>
              <a:t> </a:t>
            </a:r>
            <a:endParaRPr kumimoji="0" lang="zh-CN" altLang="en-US" sz="220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</p:txBody>
      </p:sp>
      <p:sp>
        <p:nvSpPr>
          <p:cNvPr id="4" name="GaodingPPT-1-4">
            <a:extLst>
              <a:ext uri="{FF2B5EF4-FFF2-40B4-BE49-F238E27FC236}">
                <a16:creationId xmlns:a16="http://schemas.microsoft.com/office/drawing/2014/main" id="{5B155906-05BB-6B34-8FE5-0E9EF12A7CE9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1.1 new feature: </a:t>
            </a: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kira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interface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863000-8507-6B01-D746-A7A898D71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aodingPPT-1-4">
            <a:extLst>
              <a:ext uri="{FF2B5EF4-FFF2-40B4-BE49-F238E27FC236}">
                <a16:creationId xmlns:a16="http://schemas.microsoft.com/office/drawing/2014/main" id="{EAB492DE-190C-19A4-068E-3144002485FD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I/O of </a:t>
            </a: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with Kira interface</a:t>
            </a:r>
          </a:p>
        </p:txBody>
      </p: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8D1329E-E0B7-2DA4-C422-9FB5882D639E}"/>
              </a:ext>
            </a:extLst>
          </p:cNvPr>
          <p:cNvGrpSpPr/>
          <p:nvPr/>
        </p:nvGrpSpPr>
        <p:grpSpPr>
          <a:xfrm>
            <a:off x="1276274" y="1691230"/>
            <a:ext cx="9849776" cy="4176413"/>
            <a:chOff x="471199" y="1602723"/>
            <a:chExt cx="10873913" cy="4735182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1175E3EB-1E8B-E000-C62D-6931A7C41B05}"/>
                </a:ext>
              </a:extLst>
            </p:cNvPr>
            <p:cNvGrpSpPr/>
            <p:nvPr/>
          </p:nvGrpSpPr>
          <p:grpSpPr>
            <a:xfrm>
              <a:off x="471199" y="1602723"/>
              <a:ext cx="1460656" cy="1387738"/>
              <a:chOff x="489860" y="2041262"/>
              <a:chExt cx="1460656" cy="1387738"/>
            </a:xfrm>
          </p:grpSpPr>
          <p:grpSp>
            <p:nvGrpSpPr>
              <p:cNvPr id="62" name="组合 61">
                <a:extLst>
                  <a:ext uri="{FF2B5EF4-FFF2-40B4-BE49-F238E27FC236}">
                    <a16:creationId xmlns:a16="http://schemas.microsoft.com/office/drawing/2014/main" id="{D6E77850-0292-4095-9ACD-D3F538AA864B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64" name="矩形: 剪去单角 63">
                  <a:extLst>
                    <a:ext uri="{FF2B5EF4-FFF2-40B4-BE49-F238E27FC236}">
                      <a16:creationId xmlns:a16="http://schemas.microsoft.com/office/drawing/2014/main" id="{036485E7-D2A0-583A-5D2E-7A9A3C728EB1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65" name="直角三角形 64">
                  <a:extLst>
                    <a:ext uri="{FF2B5EF4-FFF2-40B4-BE49-F238E27FC236}">
                      <a16:creationId xmlns:a16="http://schemas.microsoft.com/office/drawing/2014/main" id="{2A7099C0-8597-DF57-DD8E-0118B6707C6D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85E8DF44-8910-CC3F-4749-D33EEB8E21D0}"/>
                  </a:ext>
                </a:extLst>
              </p:cNvPr>
              <p:cNvSpPr txBox="1"/>
              <p:nvPr/>
            </p:nvSpPr>
            <p:spPr>
              <a:xfrm>
                <a:off x="489860" y="3059668"/>
                <a:ext cx="1460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   kinematics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BD7BA6DD-A14E-75BF-CFC9-7161D01411E1}"/>
                </a:ext>
              </a:extLst>
            </p:cNvPr>
            <p:cNvGrpSpPr/>
            <p:nvPr/>
          </p:nvGrpSpPr>
          <p:grpSpPr>
            <a:xfrm>
              <a:off x="471199" y="3276445"/>
              <a:ext cx="1773884" cy="1399480"/>
              <a:chOff x="467386" y="2041262"/>
              <a:chExt cx="1773884" cy="1399480"/>
            </a:xfrm>
          </p:grpSpPr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id="{E2827623-71C8-F144-8168-69AB85DD484B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69" name="矩形: 剪去单角 68">
                  <a:extLst>
                    <a:ext uri="{FF2B5EF4-FFF2-40B4-BE49-F238E27FC236}">
                      <a16:creationId xmlns:a16="http://schemas.microsoft.com/office/drawing/2014/main" id="{C07AE640-8F1D-08F2-AD0F-CAF673C36E7D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70" name="直角三角形 69">
                  <a:extLst>
                    <a:ext uri="{FF2B5EF4-FFF2-40B4-BE49-F238E27FC236}">
                      <a16:creationId xmlns:a16="http://schemas.microsoft.com/office/drawing/2014/main" id="{52D87A1E-16DE-A3F1-7736-FD3CEC4C9679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8F94358C-7CBE-A15C-9626-7157FD71FCE8}"/>
                  </a:ext>
                </a:extLst>
              </p:cNvPr>
              <p:cNvSpPr txBox="1"/>
              <p:nvPr/>
            </p:nvSpPr>
            <p:spPr>
              <a:xfrm>
                <a:off x="467386" y="3071410"/>
                <a:ext cx="1773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target integrals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F58EAAD4-8587-0330-4E93-B88C5BE25C90}"/>
                </a:ext>
              </a:extLst>
            </p:cNvPr>
            <p:cNvGrpSpPr/>
            <p:nvPr/>
          </p:nvGrpSpPr>
          <p:grpSpPr>
            <a:xfrm>
              <a:off x="493673" y="4950167"/>
              <a:ext cx="1726755" cy="1387738"/>
              <a:chOff x="489860" y="2041262"/>
              <a:chExt cx="1726755" cy="1387738"/>
            </a:xfrm>
          </p:grpSpPr>
          <p:grpSp>
            <p:nvGrpSpPr>
              <p:cNvPr id="72" name="组合 71">
                <a:extLst>
                  <a:ext uri="{FF2B5EF4-FFF2-40B4-BE49-F238E27FC236}">
                    <a16:creationId xmlns:a16="http://schemas.microsoft.com/office/drawing/2014/main" id="{DB60EE8A-7748-C54B-871A-27E0A0346758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74" name="矩形: 剪去单角 73">
                  <a:extLst>
                    <a:ext uri="{FF2B5EF4-FFF2-40B4-BE49-F238E27FC236}">
                      <a16:creationId xmlns:a16="http://schemas.microsoft.com/office/drawing/2014/main" id="{8E1CCFE1-B38D-FDBD-2735-A76F9A3AAF05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75" name="直角三角形 74">
                  <a:extLst>
                    <a:ext uri="{FF2B5EF4-FFF2-40B4-BE49-F238E27FC236}">
                      <a16:creationId xmlns:a16="http://schemas.microsoft.com/office/drawing/2014/main" id="{B30BD55C-6104-235C-8D02-A65240572094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3C669FA7-09EC-65CA-44FC-AC2236A417F1}"/>
                  </a:ext>
                </a:extLst>
              </p:cNvPr>
              <p:cNvSpPr txBox="1"/>
              <p:nvPr/>
            </p:nvSpPr>
            <p:spPr>
              <a:xfrm>
                <a:off x="489860" y="3059668"/>
                <a:ext cx="17267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 configurations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E1EB947C-9FC4-9D3E-9066-D08264FB8527}"/>
                </a:ext>
              </a:extLst>
            </p:cNvPr>
            <p:cNvGrpSpPr/>
            <p:nvPr/>
          </p:nvGrpSpPr>
          <p:grpSpPr>
            <a:xfrm>
              <a:off x="3700306" y="2670702"/>
              <a:ext cx="3584510" cy="2165352"/>
              <a:chOff x="3469432" y="2236814"/>
              <a:chExt cx="4293638" cy="2689387"/>
            </a:xfrm>
          </p:grpSpPr>
          <p:grpSp>
            <p:nvGrpSpPr>
              <p:cNvPr id="77" name="组合 76">
                <a:extLst>
                  <a:ext uri="{FF2B5EF4-FFF2-40B4-BE49-F238E27FC236}">
                    <a16:creationId xmlns:a16="http://schemas.microsoft.com/office/drawing/2014/main" id="{EDFA06A6-82E6-E17F-3F1C-32EF6B1B3A41}"/>
                  </a:ext>
                </a:extLst>
              </p:cNvPr>
              <p:cNvGrpSpPr/>
              <p:nvPr/>
            </p:nvGrpSpPr>
            <p:grpSpPr>
              <a:xfrm>
                <a:off x="3469432" y="2236814"/>
                <a:ext cx="4293638" cy="2689387"/>
                <a:chOff x="4066591" y="2582409"/>
                <a:chExt cx="3051110" cy="1869666"/>
              </a:xfrm>
            </p:grpSpPr>
            <p:sp>
              <p:nvSpPr>
                <p:cNvPr id="80" name="矩形 79">
                  <a:extLst>
                    <a:ext uri="{FF2B5EF4-FFF2-40B4-BE49-F238E27FC236}">
                      <a16:creationId xmlns:a16="http://schemas.microsoft.com/office/drawing/2014/main" id="{90150BB0-4804-CFDE-275D-1B822BF547D4}"/>
                    </a:ext>
                  </a:extLst>
                </p:cNvPr>
                <p:cNvSpPr/>
                <p:nvPr/>
              </p:nvSpPr>
              <p:spPr>
                <a:xfrm>
                  <a:off x="4066591" y="2582409"/>
                  <a:ext cx="3051110" cy="1869666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81" name="矩形 80">
                  <a:extLst>
                    <a:ext uri="{FF2B5EF4-FFF2-40B4-BE49-F238E27FC236}">
                      <a16:creationId xmlns:a16="http://schemas.microsoft.com/office/drawing/2014/main" id="{8B758429-60D0-D873-AD89-ECDC46DC9040}"/>
                    </a:ext>
                  </a:extLst>
                </p:cNvPr>
                <p:cNvSpPr/>
                <p:nvPr/>
              </p:nvSpPr>
              <p:spPr>
                <a:xfrm>
                  <a:off x="4066591" y="3060441"/>
                  <a:ext cx="3051110" cy="1391634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D7F703D8-F3A1-F61C-BC4D-075BD4F0374A}"/>
                  </a:ext>
                </a:extLst>
              </p:cNvPr>
              <p:cNvSpPr txBox="1"/>
              <p:nvPr/>
            </p:nvSpPr>
            <p:spPr>
              <a:xfrm>
                <a:off x="3558926" y="2270620"/>
                <a:ext cx="2052366" cy="736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rint MT Shadow" panose="04020605060303030202" pitchFamily="82" charset="0"/>
                    <a:ea typeface="华文细黑"/>
                    <a:cs typeface="+mn-cs"/>
                  </a:rPr>
                  <a:t>NeatIBP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rint MT Shadow" panose="04020605060303030202" pitchFamily="82" charset="0"/>
                  <a:ea typeface="华文细黑"/>
                  <a:cs typeface="+mn-cs"/>
                </a:endParaRPr>
              </a:p>
            </p:txBody>
          </p:sp>
          <p:sp>
            <p:nvSpPr>
              <p:cNvPr id="79" name="文本框 78">
                <a:extLst>
                  <a:ext uri="{FF2B5EF4-FFF2-40B4-BE49-F238E27FC236}">
                    <a16:creationId xmlns:a16="http://schemas.microsoft.com/office/drawing/2014/main" id="{DDC17D6E-8DCA-0607-7B0E-BCEBCB146B95}"/>
                  </a:ext>
                </a:extLst>
              </p:cNvPr>
              <p:cNvSpPr txBox="1"/>
              <p:nvPr/>
            </p:nvSpPr>
            <p:spPr>
              <a:xfrm>
                <a:off x="3558927" y="3026736"/>
                <a:ext cx="10567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./run.sh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sp>
          <p:nvSpPr>
            <p:cNvPr id="82" name="箭头: 右 81">
              <a:extLst>
                <a:ext uri="{FF2B5EF4-FFF2-40B4-BE49-F238E27FC236}">
                  <a16:creationId xmlns:a16="http://schemas.microsoft.com/office/drawing/2014/main" id="{BE6A6726-6AEF-B957-12BC-98910926AE5C}"/>
                </a:ext>
              </a:extLst>
            </p:cNvPr>
            <p:cNvSpPr/>
            <p:nvPr/>
          </p:nvSpPr>
          <p:spPr>
            <a:xfrm rot="1156327">
              <a:off x="2130071" y="2344143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83" name="箭头: 右 82">
              <a:extLst>
                <a:ext uri="{FF2B5EF4-FFF2-40B4-BE49-F238E27FC236}">
                  <a16:creationId xmlns:a16="http://schemas.microsoft.com/office/drawing/2014/main" id="{F09DA4D8-6CC9-44E7-CAA2-784E7A5AB2AD}"/>
                </a:ext>
              </a:extLst>
            </p:cNvPr>
            <p:cNvSpPr/>
            <p:nvPr/>
          </p:nvSpPr>
          <p:spPr>
            <a:xfrm rot="20191764">
              <a:off x="2124253" y="4931538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84" name="箭头: 右 83">
              <a:extLst>
                <a:ext uri="{FF2B5EF4-FFF2-40B4-BE49-F238E27FC236}">
                  <a16:creationId xmlns:a16="http://schemas.microsoft.com/office/drawing/2014/main" id="{99AE5399-4665-ABC1-07A0-3B6864620754}"/>
                </a:ext>
              </a:extLst>
            </p:cNvPr>
            <p:cNvSpPr/>
            <p:nvPr/>
          </p:nvSpPr>
          <p:spPr>
            <a:xfrm>
              <a:off x="2113188" y="3669205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043CEA84-ED79-3E98-41EB-E0F59E78A012}"/>
                </a:ext>
              </a:extLst>
            </p:cNvPr>
            <p:cNvGrpSpPr/>
            <p:nvPr/>
          </p:nvGrpSpPr>
          <p:grpSpPr>
            <a:xfrm>
              <a:off x="8928725" y="3182442"/>
              <a:ext cx="2416387" cy="1483046"/>
              <a:chOff x="70104" y="2041262"/>
              <a:chExt cx="2416387" cy="1483046"/>
            </a:xfrm>
          </p:grpSpPr>
          <p:grpSp>
            <p:nvGrpSpPr>
              <p:cNvPr id="91" name="组合 90">
                <a:extLst>
                  <a:ext uri="{FF2B5EF4-FFF2-40B4-BE49-F238E27FC236}">
                    <a16:creationId xmlns:a16="http://schemas.microsoft.com/office/drawing/2014/main" id="{E9919B77-0B44-CD3A-1CE9-D41F2B521612}"/>
                  </a:ext>
                </a:extLst>
              </p:cNvPr>
              <p:cNvGrpSpPr/>
              <p:nvPr/>
            </p:nvGrpSpPr>
            <p:grpSpPr>
              <a:xfrm>
                <a:off x="895739" y="2041262"/>
                <a:ext cx="765110" cy="953866"/>
                <a:chOff x="1212980" y="2593910"/>
                <a:chExt cx="830424" cy="1054359"/>
              </a:xfrm>
            </p:grpSpPr>
            <p:sp>
              <p:nvSpPr>
                <p:cNvPr id="93" name="矩形: 剪去单角 92">
                  <a:extLst>
                    <a:ext uri="{FF2B5EF4-FFF2-40B4-BE49-F238E27FC236}">
                      <a16:creationId xmlns:a16="http://schemas.microsoft.com/office/drawing/2014/main" id="{4E549203-C2E2-2914-64B6-73399B77A24E}"/>
                    </a:ext>
                  </a:extLst>
                </p:cNvPr>
                <p:cNvSpPr/>
                <p:nvPr/>
              </p:nvSpPr>
              <p:spPr>
                <a:xfrm>
                  <a:off x="1212980" y="2593910"/>
                  <a:ext cx="830424" cy="1054359"/>
                </a:xfrm>
                <a:prstGeom prst="snip1Rect">
                  <a:avLst>
                    <a:gd name="adj" fmla="val 2678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94" name="直角三角形 93">
                  <a:extLst>
                    <a:ext uri="{FF2B5EF4-FFF2-40B4-BE49-F238E27FC236}">
                      <a16:creationId xmlns:a16="http://schemas.microsoft.com/office/drawing/2014/main" id="{9DD23C6D-EBFD-2086-A5D4-8FD942BD1DC5}"/>
                    </a:ext>
                  </a:extLst>
                </p:cNvPr>
                <p:cNvSpPr/>
                <p:nvPr/>
              </p:nvSpPr>
              <p:spPr>
                <a:xfrm>
                  <a:off x="1810139" y="2593910"/>
                  <a:ext cx="233265" cy="233265"/>
                </a:xfrm>
                <a:prstGeom prst="rtTriangl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9335F99F-B3B3-0302-5EC1-F5632A43A653}"/>
                  </a:ext>
                </a:extLst>
              </p:cNvPr>
              <p:cNvSpPr txBox="1"/>
              <p:nvPr/>
            </p:nvSpPr>
            <p:spPr>
              <a:xfrm>
                <a:off x="70104" y="3105562"/>
                <a:ext cx="2416387" cy="418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IBP Table (reduced)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sp>
          <p:nvSpPr>
            <p:cNvPr id="101" name="箭头: 右 100">
              <a:extLst>
                <a:ext uri="{FF2B5EF4-FFF2-40B4-BE49-F238E27FC236}">
                  <a16:creationId xmlns:a16="http://schemas.microsoft.com/office/drawing/2014/main" id="{4DB20912-6992-FA3D-A4DE-7ECC891C3F6A}"/>
                </a:ext>
              </a:extLst>
            </p:cNvPr>
            <p:cNvSpPr/>
            <p:nvPr/>
          </p:nvSpPr>
          <p:spPr>
            <a:xfrm>
              <a:off x="7696223" y="3742053"/>
              <a:ext cx="1231641" cy="311416"/>
            </a:xfrm>
            <a:prstGeom prst="rightArrow">
              <a:avLst>
                <a:gd name="adj1" fmla="val 44007"/>
                <a:gd name="adj2" fmla="val 55992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sp>
        <p:nvSpPr>
          <p:cNvPr id="2" name="GaodingPPT-1-4">
            <a:extLst>
              <a:ext uri="{FF2B5EF4-FFF2-40B4-BE49-F238E27FC236}">
                <a16:creationId xmlns:a16="http://schemas.microsoft.com/office/drawing/2014/main" id="{5E3054FD-948A-6518-296B-43935A68989B}"/>
              </a:ext>
            </a:extLst>
          </p:cNvPr>
          <p:cNvSpPr txBox="1"/>
          <p:nvPr/>
        </p:nvSpPr>
        <p:spPr>
          <a:xfrm>
            <a:off x="7957838" y="3086667"/>
            <a:ext cx="978628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Kira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144595-22C1-0EA2-1C96-1F4399D549FF}"/>
              </a:ext>
            </a:extLst>
          </p:cNvPr>
          <p:cNvSpPr txBox="1"/>
          <p:nvPr/>
        </p:nvSpPr>
        <p:spPr>
          <a:xfrm>
            <a:off x="7301966" y="4646844"/>
            <a:ext cx="5763052" cy="365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dirty="0">
                <a:solidFill>
                  <a:srgbClr val="A3FA06"/>
                </a:solidFill>
                <a:latin typeface="+mj-lt"/>
                <a:ea typeface="华文细黑" panose="02010600040101010101" charset="-122"/>
              </a:rPr>
              <a:t>(no need to prepare Kira input files manually)</a:t>
            </a:r>
            <a:endParaRPr kumimoji="0" lang="zh-CN" altLang="en-US" u="none" strike="noStrike" kern="1200" cap="none" spc="0" normalizeH="0" baseline="0" noProof="0" dirty="0">
              <a:ln>
                <a:noFill/>
              </a:ln>
              <a:solidFill>
                <a:srgbClr val="A3FA06"/>
              </a:solidFill>
              <a:effectLst/>
              <a:uLnTx/>
              <a:uFillTx/>
              <a:latin typeface="+mj-lt"/>
              <a:ea typeface="华文细黑" panose="0201060004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2465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51CEF4-73AD-418D-4D21-674D617D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6341355-60B2-F706-D734-ED8A72E179C6}"/>
              </a:ext>
            </a:extLst>
          </p:cNvPr>
          <p:cNvSpPr txBox="1"/>
          <p:nvPr/>
        </p:nvSpPr>
        <p:spPr>
          <a:xfrm>
            <a:off x="132202" y="176270"/>
            <a:ext cx="435728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Contents of this talk</a:t>
            </a:r>
            <a:endParaRPr kumimoji="0" lang="zh-CN" altLang="en-US" sz="3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7F813A7-A650-B3E0-F521-30F80301FB59}"/>
              </a:ext>
            </a:extLst>
          </p:cNvPr>
          <p:cNvSpPr txBox="1"/>
          <p:nvPr/>
        </p:nvSpPr>
        <p:spPr>
          <a:xfrm>
            <a:off x="1136548" y="1752383"/>
            <a:ext cx="45752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Why multi-loop Feynman integrals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F71C879-D245-FD86-72CD-57E98245EE74}"/>
              </a:ext>
            </a:extLst>
          </p:cNvPr>
          <p:cNvSpPr txBox="1"/>
          <p:nvPr/>
        </p:nvSpPr>
        <p:spPr>
          <a:xfrm>
            <a:off x="448991" y="1061289"/>
            <a:ext cx="212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Background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5B19A84-9698-C9A8-CD63-CAC01E4FD455}"/>
              </a:ext>
            </a:extLst>
          </p:cNvPr>
          <p:cNvSpPr txBox="1"/>
          <p:nvPr/>
        </p:nvSpPr>
        <p:spPr>
          <a:xfrm>
            <a:off x="448991" y="2866831"/>
            <a:ext cx="61452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Introduction to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package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86A3D2B-87A3-AAB4-7CFB-0CB8CA645F0E}"/>
              </a:ext>
            </a:extLst>
          </p:cNvPr>
          <p:cNvSpPr txBox="1"/>
          <p:nvPr/>
        </p:nvSpPr>
        <p:spPr>
          <a:xfrm>
            <a:off x="1100067" y="3508256"/>
            <a:ext cx="19575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The algorithm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912ABBD-C514-435F-2FA0-475539CD770E}"/>
              </a:ext>
            </a:extLst>
          </p:cNvPr>
          <p:cNvSpPr txBox="1"/>
          <p:nvPr/>
        </p:nvSpPr>
        <p:spPr>
          <a:xfrm>
            <a:off x="448991" y="5519378"/>
            <a:ext cx="1745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Summary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56A6EE7-7851-6A9F-DC4E-B8FBB28CFDAA}"/>
              </a:ext>
            </a:extLst>
          </p:cNvPr>
          <p:cNvSpPr txBox="1"/>
          <p:nvPr/>
        </p:nvSpPr>
        <p:spPr>
          <a:xfrm>
            <a:off x="1136548" y="2299897"/>
            <a:ext cx="26116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Review of Methods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3010D06-6A2E-8F3A-0AAC-8832340C25F8}"/>
              </a:ext>
            </a:extLst>
          </p:cNvPr>
          <p:cNvSpPr txBox="1"/>
          <p:nvPr/>
        </p:nvSpPr>
        <p:spPr>
          <a:xfrm>
            <a:off x="1136548" y="4026496"/>
            <a:ext cx="35397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Examples and applications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57C3316-084A-1993-945D-032552823798}"/>
              </a:ext>
            </a:extLst>
          </p:cNvPr>
          <p:cNvSpPr txBox="1"/>
          <p:nvPr/>
        </p:nvSpPr>
        <p:spPr>
          <a:xfrm>
            <a:off x="733830" y="4629233"/>
            <a:ext cx="9395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The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spanning cuts consistency problem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and one of its answer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(new)</a:t>
            </a:r>
          </a:p>
        </p:txBody>
      </p:sp>
    </p:spTree>
    <p:extLst>
      <p:ext uri="{BB962C8B-B14F-4D97-AF65-F5344CB8AC3E}">
        <p14:creationId xmlns:p14="http://schemas.microsoft.com/office/powerpoint/2010/main" val="3668618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BF266C-18F5-E446-2A69-1A49E0633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aodingPPT-1-4">
            <a:extLst>
              <a:ext uri="{FF2B5EF4-FFF2-40B4-BE49-F238E27FC236}">
                <a16:creationId xmlns:a16="http://schemas.microsoft.com/office/drawing/2014/main" id="{114DFD57-7D50-C710-864B-D3C4B4911944}"/>
              </a:ext>
            </a:extLst>
          </p:cNvPr>
          <p:cNvSpPr txBox="1"/>
          <p:nvPr/>
        </p:nvSpPr>
        <p:spPr>
          <a:xfrm>
            <a:off x="1546122" y="314175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Applications</a:t>
            </a:r>
          </a:p>
        </p:txBody>
      </p:sp>
    </p:spTree>
    <p:extLst>
      <p:ext uri="{BB962C8B-B14F-4D97-AF65-F5344CB8AC3E}">
        <p14:creationId xmlns:p14="http://schemas.microsoft.com/office/powerpoint/2010/main" val="1683951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8D46EB-FDC6-122C-0683-E426E45CE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AE249BE-4645-D612-75F3-E11ED6A6DB30}"/>
              </a:ext>
            </a:extLst>
          </p:cNvPr>
          <p:cNvSpPr txBox="1"/>
          <p:nvPr/>
        </p:nvSpPr>
        <p:spPr>
          <a:xfrm>
            <a:off x="0" y="719802"/>
            <a:ext cx="125260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 t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hree</a:t>
            </a: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-loop five-point planar diagram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8B9CFA6-97A6-E161-B185-3794749DC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355620" y="1399259"/>
            <a:ext cx="3335338" cy="1481647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E43F6B1D-5648-F69C-A2B0-493F210F7097}"/>
              </a:ext>
            </a:extLst>
          </p:cNvPr>
          <p:cNvSpPr txBox="1"/>
          <p:nvPr/>
        </p:nvSpPr>
        <p:spPr>
          <a:xfrm>
            <a:off x="4133166" y="1521183"/>
            <a:ext cx="805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Yuanche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 Liu, Antonela Matijašić, Julian 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Miczajka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, Yingxuan Xu, 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Yongqun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 Xu, Yang Zhang, 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Phys.Rev.D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 112 (2025) 1, 016021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ABBB443-A874-2EDD-D9A1-A596A0979220}"/>
              </a:ext>
            </a:extLst>
          </p:cNvPr>
          <p:cNvGraphicFramePr>
            <a:graphicFrameLocks noGrp="1"/>
          </p:cNvGraphicFramePr>
          <p:nvPr/>
        </p:nvGraphicFramePr>
        <p:xfrm>
          <a:off x="355619" y="5377124"/>
          <a:ext cx="6450952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25476">
                  <a:extLst>
                    <a:ext uri="{9D8B030D-6E8A-4147-A177-3AD203B41FA5}">
                      <a16:colId xmlns:a16="http://schemas.microsoft.com/office/drawing/2014/main" val="2649955007"/>
                    </a:ext>
                  </a:extLst>
                </a:gridCol>
                <a:gridCol w="3225476">
                  <a:extLst>
                    <a:ext uri="{9D8B030D-6E8A-4147-A177-3AD203B41FA5}">
                      <a16:colId xmlns:a16="http://schemas.microsoft.com/office/drawing/2014/main" val="3498682677"/>
                    </a:ext>
                  </a:extLst>
                </a:gridCol>
              </a:tblGrid>
              <a:tr h="25514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Traditional (Laporta) IBPs</a:t>
                      </a:r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/>
                        <a:t>NeatIBP</a:t>
                      </a:r>
                      <a:endParaRPr lang="zh-CN" alt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362107"/>
                  </a:ext>
                </a:extLst>
              </a:tr>
              <a:tr h="30197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~ </a:t>
                      </a:r>
                      <a:r>
                        <a:rPr lang="en-US" altLang="zh-CN" dirty="0">
                          <a:solidFill>
                            <a:srgbClr val="FFC000"/>
                          </a:solidFill>
                        </a:rPr>
                        <a:t>1 0000 0000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 IBPs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~</a:t>
                      </a:r>
                      <a:r>
                        <a:rPr lang="en-US" altLang="zh-CN" dirty="0">
                          <a:solidFill>
                            <a:srgbClr val="A3FA06"/>
                          </a:solidFill>
                        </a:rPr>
                        <a:t> </a:t>
                      </a:r>
                      <a:r>
                        <a:rPr lang="en-US" altLang="zh-CN" dirty="0">
                          <a:solidFill>
                            <a:srgbClr val="00FF00"/>
                          </a:solidFill>
                        </a:rPr>
                        <a:t>85000</a:t>
                      </a:r>
                      <a:r>
                        <a:rPr lang="en-US" altLang="zh-CN" dirty="0">
                          <a:solidFill>
                            <a:srgbClr val="A3FA06"/>
                          </a:solidFill>
                        </a:rPr>
                        <a:t> 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IBPs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148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IBP reduction </a:t>
                      </a:r>
                      <a:r>
                        <a:rPr lang="en-US" altLang="zh-CN" dirty="0">
                          <a:solidFill>
                            <a:srgbClr val="FFC000"/>
                          </a:solidFill>
                        </a:rPr>
                        <a:t>impossible</a:t>
                      </a:r>
                      <a:endParaRPr lang="zh-CN" altLang="en-US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IBP reduction </a:t>
                      </a:r>
                      <a:r>
                        <a:rPr lang="en-US" altLang="zh-CN" dirty="0">
                          <a:solidFill>
                            <a:srgbClr val="00FF00"/>
                          </a:solidFill>
                        </a:rPr>
                        <a:t>doable</a:t>
                      </a:r>
                      <a:endParaRPr lang="zh-CN" altLang="en-US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721760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E81DFFB5-C689-0098-7279-F2D284EE7F4C}"/>
              </a:ext>
            </a:extLst>
          </p:cNvPr>
          <p:cNvSpPr txBox="1"/>
          <p:nvPr/>
        </p:nvSpPr>
        <p:spPr>
          <a:xfrm>
            <a:off x="245924" y="3712806"/>
            <a:ext cx="118266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“On a laptop,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finds about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85000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IBP identities in full kinematics dependence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srgbClr val="A3FA06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within several hours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. These relations are sufficient to derive the differential equation. As a comparison, standard IBP tools would generate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three orders of magnitude more IBP relations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, which make the reduction computation impossible.”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4FBF6A5-2C3A-B310-91F2-4501E6970547}"/>
              </a:ext>
            </a:extLst>
          </p:cNvPr>
          <p:cNvSpPr txBox="1"/>
          <p:nvPr/>
        </p:nvSpPr>
        <p:spPr>
          <a:xfrm>
            <a:off x="0" y="145069"/>
            <a:ext cx="42996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 of 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129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31533-7883-5100-6C1B-444FA8439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ED020AD-98A7-0005-8D4D-10F147372545}"/>
              </a:ext>
            </a:extLst>
          </p:cNvPr>
          <p:cNvSpPr txBox="1"/>
          <p:nvPr/>
        </p:nvSpPr>
        <p:spPr>
          <a:xfrm>
            <a:off x="0" y="740486"/>
            <a:ext cx="125260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More three-loop five-point planar diagrams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4EE44C-3996-5843-0089-872CA91E8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1527" y="1157019"/>
            <a:ext cx="2566169" cy="208969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0A2FD62-AF1A-2552-EF51-865F2C2935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2717" y="1416267"/>
            <a:ext cx="3335339" cy="17017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12BEB82-387F-A562-1D82-C2C40BCF16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2947" y="1186349"/>
            <a:ext cx="2756760" cy="204204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80F7538-ABB3-F25E-0D60-9EA68DD459B5}"/>
              </a:ext>
            </a:extLst>
          </p:cNvPr>
          <p:cNvSpPr txBox="1"/>
          <p:nvPr/>
        </p:nvSpPr>
        <p:spPr>
          <a:xfrm>
            <a:off x="526859" y="3515425"/>
            <a:ext cx="10110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n-cs"/>
              </a:rPr>
              <a:t>Dmitry Chicherin, Yu Wu, Zihao Wu, Yongqun Xu, Shun-Qing Zhang, Yang Zhang,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n-cs"/>
              </a:rPr>
              <a:t>2512.17330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54911F8-262B-9053-A35C-BAD7589DDD81}"/>
              </a:ext>
            </a:extLst>
          </p:cNvPr>
          <p:cNvSpPr txBox="1"/>
          <p:nvPr/>
        </p:nvSpPr>
        <p:spPr>
          <a:xfrm>
            <a:off x="199883" y="4282211"/>
            <a:ext cx="117922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With the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spanning cuts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method developed in the latest version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of </a:t>
            </a: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(1.1)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, there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are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A3FA06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break throughs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on the above diagrams.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A346C07-64E7-170B-28DE-68016286C130}"/>
              </a:ext>
            </a:extLst>
          </p:cNvPr>
          <p:cNvSpPr txBox="1"/>
          <p:nvPr/>
        </p:nvSpPr>
        <p:spPr>
          <a:xfrm>
            <a:off x="0" y="145069"/>
            <a:ext cx="42996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 of 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840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774AC-751B-124A-E7BC-C9F3D82CA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DC666689-F8E0-2E3E-1E15-DA2C7F653C48}"/>
              </a:ext>
            </a:extLst>
          </p:cNvPr>
          <p:cNvSpPr txBox="1"/>
          <p:nvPr/>
        </p:nvSpPr>
        <p:spPr>
          <a:xfrm>
            <a:off x="250312" y="3628346"/>
            <a:ext cx="71911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Latest amplitude progress: NNLO correction in QCD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1D8BB9-B004-377E-4446-E81D1B7D0C9A}"/>
              </a:ext>
            </a:extLst>
          </p:cNvPr>
          <p:cNvSpPr txBox="1"/>
          <p:nvPr/>
        </p:nvSpPr>
        <p:spPr>
          <a:xfrm>
            <a:off x="4500581" y="4514414"/>
            <a:ext cx="4500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Simon Badger, Heribertus Bayu Hartanto, ZW, Yang Zhang and Simone Zoia,</a:t>
            </a:r>
            <a:r>
              <a:rPr kumimoji="0" lang="en-US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</a:t>
            </a:r>
            <a:r>
              <a:rPr kumimoji="0" lang="en-US" altLang="zh-CN" sz="1500" b="0" i="1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JHEP</a:t>
            </a: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 03 (2025) 066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D7BC2DB7-A3DA-4125-4898-D05912510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53" y="4613231"/>
            <a:ext cx="2422182" cy="1699434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4E35ECEF-3C60-A0D9-463F-5A357E1DC1AB}"/>
              </a:ext>
            </a:extLst>
          </p:cNvPr>
          <p:cNvSpPr txBox="1"/>
          <p:nvPr/>
        </p:nvSpPr>
        <p:spPr>
          <a:xfrm>
            <a:off x="85060" y="914362"/>
            <a:ext cx="383694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𝑊𝛾𝛾 </a:t>
            </a: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production at LHC </a:t>
            </a:r>
            <a:endParaRPr kumimoji="0" lang="zh-CN" alt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572CD0E-3A32-4090-7C71-B29A05A15DC9}"/>
              </a:ext>
            </a:extLst>
          </p:cNvPr>
          <p:cNvSpPr txBox="1"/>
          <p:nvPr/>
        </p:nvSpPr>
        <p:spPr>
          <a:xfrm>
            <a:off x="250313" y="1484728"/>
            <a:ext cx="3980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Cross section measurements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8E49BDE7-2D13-D0B5-141E-6740D52E9DCF}"/>
              </a:ext>
            </a:extLst>
          </p:cNvPr>
          <p:cNvSpPr txBox="1"/>
          <p:nvPr/>
        </p:nvSpPr>
        <p:spPr>
          <a:xfrm>
            <a:off x="4500581" y="1582374"/>
            <a:ext cx="214002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ATLAS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lack" panose="020B0A02040204020203" pitchFamily="34" charset="0"/>
              <a:ea typeface="华文细黑"/>
              <a:cs typeface="+mn-cs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6D86C914-0F28-4D92-B620-BA937DD430D8}"/>
              </a:ext>
            </a:extLst>
          </p:cNvPr>
          <p:cNvSpPr txBox="1"/>
          <p:nvPr/>
        </p:nvSpPr>
        <p:spPr>
          <a:xfrm>
            <a:off x="7833693" y="1568934"/>
            <a:ext cx="214002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CMS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lack" panose="020B0A02040204020203" pitchFamily="34" charset="0"/>
              <a:ea typeface="华文细黑"/>
              <a:cs typeface="+mn-cs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25928C1-770D-90F5-9CA8-362F34DAB2B7}"/>
              </a:ext>
            </a:extLst>
          </p:cNvPr>
          <p:cNvSpPr txBox="1"/>
          <p:nvPr/>
        </p:nvSpPr>
        <p:spPr>
          <a:xfrm>
            <a:off x="4500581" y="2059428"/>
            <a:ext cx="324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Phys. Rev. Lett. 115 (2015) 031802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Phys. Lett. B 848 (2024) 138400 </a:t>
            </a:r>
            <a:endParaRPr kumimoji="0" lang="zh-CN" altLang="en-US" sz="1500" b="0" i="0" u="none" strike="noStrike" kern="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4996938-DD07-596B-0BBD-7982DDA5C418}"/>
              </a:ext>
            </a:extLst>
          </p:cNvPr>
          <p:cNvSpPr txBox="1"/>
          <p:nvPr/>
        </p:nvSpPr>
        <p:spPr>
          <a:xfrm>
            <a:off x="7833693" y="2028650"/>
            <a:ext cx="324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JHEP 10 (2017) 072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JHEP 10 (2021) 174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97CB3FD-86EA-EC26-6B7E-222583F4C4A9}"/>
              </a:ext>
            </a:extLst>
          </p:cNvPr>
          <p:cNvSpPr txBox="1"/>
          <p:nvPr/>
        </p:nvSpPr>
        <p:spPr>
          <a:xfrm>
            <a:off x="0" y="145069"/>
            <a:ext cx="42996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 of 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630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BD498-5FE9-D818-3D24-5E2ADC8EA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B23F81CB-3CD6-06D7-624A-32CC9FCE2599}"/>
              </a:ext>
            </a:extLst>
          </p:cNvPr>
          <p:cNvSpPr txBox="1"/>
          <p:nvPr/>
        </p:nvSpPr>
        <p:spPr>
          <a:xfrm>
            <a:off x="250312" y="3628346"/>
            <a:ext cx="99733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Latest amplitude progress: two-loop five-point amplitudes in 5FS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A72E901-0D8D-9D71-45D0-5507209A1BC9}"/>
                  </a:ext>
                </a:extLst>
              </p:cNvPr>
              <p:cNvSpPr txBox="1"/>
              <p:nvPr/>
            </p:nvSpPr>
            <p:spPr>
              <a:xfrm>
                <a:off x="85060" y="914362"/>
                <a:ext cx="3836945" cy="5327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zh-CN" sz="25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𝑏</m:t>
                    </m:r>
                    <m:acc>
                      <m:accPr>
                        <m:chr m:val="̅"/>
                        <m:ctrlPr>
                          <a:rPr kumimoji="0" lang="en-US" altLang="zh-CN" sz="2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a:rPr kumimoji="0" lang="en-US" altLang="zh-CN" sz="2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</m:t>
                        </m:r>
                      </m:e>
                    </m:acc>
                    <m:r>
                      <a:rPr kumimoji="0" lang="en-US" altLang="zh-CN" sz="25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𝐻</m:t>
                    </m:r>
                  </m:oMath>
                </a14:m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 panose="02010600030101010101" pitchFamily="2" charset="-122"/>
                    <a:cs typeface="+mn-cs"/>
                  </a:rPr>
                  <a:t> </a:t>
                </a:r>
                <a:r>
                  <a:rPr kumimoji="0" lang="en-US" altLang="zh-CN" sz="2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 panose="02040502050505030304"/>
                    <a:ea typeface="宋体" panose="02010600030101010101" pitchFamily="2" charset="-122"/>
                    <a:cs typeface="+mn-cs"/>
                  </a:rPr>
                  <a:t>production at LHC </a:t>
                </a:r>
                <a:endParaRPr kumimoji="0" lang="zh-CN" alt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A72E901-0D8D-9D71-45D0-5507209A1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0" y="914362"/>
                <a:ext cx="3836945" cy="532710"/>
              </a:xfrm>
              <a:prstGeom prst="rect">
                <a:avLst/>
              </a:prstGeom>
              <a:blipFill>
                <a:blip r:embed="rId2"/>
                <a:stretch>
                  <a:fillRect t="-3448" b="-229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9706DB25-FF8B-112F-D3EB-F7DA5CF97A30}"/>
              </a:ext>
            </a:extLst>
          </p:cNvPr>
          <p:cNvSpPr txBox="1"/>
          <p:nvPr/>
        </p:nvSpPr>
        <p:spPr>
          <a:xfrm>
            <a:off x="250313" y="1484728"/>
            <a:ext cx="3980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Cross section measurements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E7EC1FC-133A-00D7-1FAD-FE72D4812451}"/>
              </a:ext>
            </a:extLst>
          </p:cNvPr>
          <p:cNvSpPr txBox="1"/>
          <p:nvPr/>
        </p:nvSpPr>
        <p:spPr>
          <a:xfrm>
            <a:off x="4384713" y="1597659"/>
            <a:ext cx="214002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CMS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lack" panose="020B0A02040204020203" pitchFamily="34" charset="0"/>
              <a:ea typeface="华文细黑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8B4BBF7-CF4E-8FB8-9853-1A0F8875B0F3}"/>
              </a:ext>
            </a:extLst>
          </p:cNvPr>
          <p:cNvSpPr txBox="1"/>
          <p:nvPr/>
        </p:nvSpPr>
        <p:spPr>
          <a:xfrm>
            <a:off x="4384713" y="2057375"/>
            <a:ext cx="32442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Phys. Lett. B 860 (2025) 139173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CC9F092-8F2E-3108-14AB-7D773232EB6F}"/>
              </a:ext>
            </a:extLst>
          </p:cNvPr>
          <p:cNvSpPr txBox="1"/>
          <p:nvPr/>
        </p:nvSpPr>
        <p:spPr>
          <a:xfrm>
            <a:off x="6096000" y="4474851"/>
            <a:ext cx="5581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Simon Badger, Heribertus Bayu Hartanto, Rene Poncelet, ZW, Yang Zhang and Simone Zoia,</a:t>
            </a:r>
            <a:r>
              <a:rPr kumimoji="0" lang="en-US" altLang="zh-CN" sz="1500" b="0" i="1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JHEP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 12 (2025) 221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F9608E4-0021-76FF-9346-3B527F608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21" y="4418724"/>
            <a:ext cx="2248646" cy="15780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CB498D9-DA88-3833-D01E-18EAD6FAD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497" y="4474851"/>
            <a:ext cx="2248646" cy="152194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8E71BAC-D751-0E8D-25B0-249EB416C1AE}"/>
              </a:ext>
            </a:extLst>
          </p:cNvPr>
          <p:cNvSpPr txBox="1"/>
          <p:nvPr/>
        </p:nvSpPr>
        <p:spPr>
          <a:xfrm>
            <a:off x="0" y="145069"/>
            <a:ext cx="42996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 of 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214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95EB57-FFF1-A0D0-689B-85EBA2AA2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E40A24FE-E08D-425D-5CE4-33C28BB37F69}"/>
              </a:ext>
            </a:extLst>
          </p:cNvPr>
          <p:cNvSpPr txBox="1"/>
          <p:nvPr/>
        </p:nvSpPr>
        <p:spPr>
          <a:xfrm>
            <a:off x="28953" y="167745"/>
            <a:ext cx="73977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Scalar integral families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8743A93-8B0B-66F7-33CA-D02BDACA4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580" y="1106948"/>
            <a:ext cx="1524801" cy="105431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1C4CE8B-D29D-DD4D-8A83-E497592CD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304" y="2029480"/>
            <a:ext cx="1504775" cy="84061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C095019-A529-203F-90AB-8D321C9B8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81" y="1037128"/>
            <a:ext cx="1360106" cy="105850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917DA673-F851-831B-C6E4-6C93B0F90AA4}"/>
              </a:ext>
            </a:extLst>
          </p:cNvPr>
          <p:cNvSpPr txBox="1"/>
          <p:nvPr/>
        </p:nvSpPr>
        <p:spPr>
          <a:xfrm>
            <a:off x="207362" y="720308"/>
            <a:ext cx="1237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Wγγ</a:t>
            </a:r>
            <a:endParaRPr kumimoji="0" lang="en-US" altLang="zh-CN" sz="2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6EFAE83-57D2-65C6-D579-CE5C032CF918}"/>
                  </a:ext>
                </a:extLst>
              </p:cNvPr>
              <p:cNvSpPr txBox="1"/>
              <p:nvPr/>
            </p:nvSpPr>
            <p:spPr>
              <a:xfrm>
                <a:off x="207362" y="3308594"/>
                <a:ext cx="6306854" cy="4383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zh-CN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𝑏</m:t>
                      </m:r>
                      <m:acc>
                        <m:accPr>
                          <m:chr m:val="̅"/>
                          <m:ctrlP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</m:e>
                      </m:acc>
                      <m:r>
                        <a:rPr kumimoji="0" lang="en-US" altLang="zh-CN" sz="2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𝐻</m:t>
                      </m:r>
                    </m:oMath>
                  </m:oMathPara>
                </a14:m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6EFAE83-57D2-65C6-D579-CE5C032CF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62" y="3308594"/>
                <a:ext cx="6306854" cy="438390"/>
              </a:xfrm>
              <a:prstGeom prst="rect">
                <a:avLst/>
              </a:prstGeom>
              <a:blipFill>
                <a:blip r:embed="rId5"/>
                <a:stretch>
                  <a:fillRect l="-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>
            <a:extLst>
              <a:ext uri="{FF2B5EF4-FFF2-40B4-BE49-F238E27FC236}">
                <a16:creationId xmlns:a16="http://schemas.microsoft.com/office/drawing/2014/main" id="{05AC5E3F-303C-9C4A-D8B1-951FD2F98243}"/>
              </a:ext>
            </a:extLst>
          </p:cNvPr>
          <p:cNvSpPr txBox="1"/>
          <p:nvPr/>
        </p:nvSpPr>
        <p:spPr>
          <a:xfrm>
            <a:off x="4996493" y="2204490"/>
            <a:ext cx="18358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…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A50F8560-488D-0A5F-4D9A-18D1375E01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68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2742" y="4280660"/>
            <a:ext cx="4002695" cy="919713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E2AA872-580D-5BC6-17F1-27EDF52DCC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5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9515" y="5319133"/>
            <a:ext cx="2745128" cy="756926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D44A79C4-0A8C-BD7D-F2CC-B8025C90F5E7}"/>
              </a:ext>
            </a:extLst>
          </p:cNvPr>
          <p:cNvSpPr txBox="1"/>
          <p:nvPr/>
        </p:nvSpPr>
        <p:spPr>
          <a:xfrm>
            <a:off x="6217851" y="5324408"/>
            <a:ext cx="7650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…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C72C6EF-B3C6-4B63-609B-226651438913}"/>
              </a:ext>
            </a:extLst>
          </p:cNvPr>
          <p:cNvGrpSpPr/>
          <p:nvPr/>
        </p:nvGrpSpPr>
        <p:grpSpPr>
          <a:xfrm>
            <a:off x="7588736" y="1189840"/>
            <a:ext cx="4534125" cy="4306822"/>
            <a:chOff x="318187" y="1056643"/>
            <a:chExt cx="5678488" cy="5394281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E7AC70AA-2CB7-28D1-1321-14C940AFD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100000"/>
                      </a14:imgEffect>
                      <a14:imgEffect>
                        <a14:brightnessContrast bright="9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8187" y="4866643"/>
              <a:ext cx="5678488" cy="1239081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0019C8D8-7725-2795-CBEE-DF18525AC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149" y="5984199"/>
              <a:ext cx="5114925" cy="466725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09A53629-42AB-99E7-47FE-2A8407CBC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1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149" y="1056643"/>
              <a:ext cx="4991100" cy="3810000"/>
            </a:xfrm>
            <a:prstGeom prst="rect">
              <a:avLst/>
            </a:prstGeom>
          </p:spPr>
        </p:pic>
      </p:grpSp>
      <p:sp>
        <p:nvSpPr>
          <p:cNvPr id="36" name="箭头: 下 35">
            <a:extLst>
              <a:ext uri="{FF2B5EF4-FFF2-40B4-BE49-F238E27FC236}">
                <a16:creationId xmlns:a16="http://schemas.microsoft.com/office/drawing/2014/main" id="{604EDD2D-A612-0000-A5FB-CB937C928B88}"/>
              </a:ext>
            </a:extLst>
          </p:cNvPr>
          <p:cNvSpPr/>
          <p:nvPr/>
        </p:nvSpPr>
        <p:spPr>
          <a:xfrm rot="5400000" flipV="1">
            <a:off x="2609074" y="1740775"/>
            <a:ext cx="508098" cy="545817"/>
          </a:xfrm>
          <a:prstGeom prst="downArrow">
            <a:avLst/>
          </a:prstGeom>
          <a:noFill/>
          <a:ln w="12700" cap="flat" cmpd="sng" algn="ctr">
            <a:solidFill>
              <a:schemeClr val="bg1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箭头: 下 36">
            <a:extLst>
              <a:ext uri="{FF2B5EF4-FFF2-40B4-BE49-F238E27FC236}">
                <a16:creationId xmlns:a16="http://schemas.microsoft.com/office/drawing/2014/main" id="{3C57F58A-0BE9-52DD-4CF0-B016A2D2F335}"/>
              </a:ext>
            </a:extLst>
          </p:cNvPr>
          <p:cNvSpPr/>
          <p:nvPr/>
        </p:nvSpPr>
        <p:spPr>
          <a:xfrm rot="5400000" flipV="1">
            <a:off x="2630013" y="4988317"/>
            <a:ext cx="508098" cy="545817"/>
          </a:xfrm>
          <a:prstGeom prst="downArrow">
            <a:avLst/>
          </a:prstGeom>
          <a:noFill/>
          <a:ln w="12700" cap="flat" cmpd="sng" algn="ctr">
            <a:solidFill>
              <a:schemeClr val="bg1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箭头: 下 37">
            <a:extLst>
              <a:ext uri="{FF2B5EF4-FFF2-40B4-BE49-F238E27FC236}">
                <a16:creationId xmlns:a16="http://schemas.microsoft.com/office/drawing/2014/main" id="{7AB046A0-8DC3-B2C0-05D6-4800914E37B7}"/>
              </a:ext>
            </a:extLst>
          </p:cNvPr>
          <p:cNvSpPr/>
          <p:nvPr/>
        </p:nvSpPr>
        <p:spPr>
          <a:xfrm rot="5400000" flipV="1">
            <a:off x="6578288" y="1827904"/>
            <a:ext cx="508098" cy="766870"/>
          </a:xfrm>
          <a:prstGeom prst="downArrow">
            <a:avLst/>
          </a:prstGeom>
          <a:noFill/>
          <a:ln w="12700" cap="flat" cmpd="sng" algn="ctr">
            <a:solidFill>
              <a:schemeClr val="bg1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9" name="箭头: 下 38">
            <a:extLst>
              <a:ext uri="{FF2B5EF4-FFF2-40B4-BE49-F238E27FC236}">
                <a16:creationId xmlns:a16="http://schemas.microsoft.com/office/drawing/2014/main" id="{BC35C667-05D3-31B4-6B38-126C3F4388A9}"/>
              </a:ext>
            </a:extLst>
          </p:cNvPr>
          <p:cNvSpPr/>
          <p:nvPr/>
        </p:nvSpPr>
        <p:spPr>
          <a:xfrm rot="3132398" flipV="1">
            <a:off x="6868318" y="3541993"/>
            <a:ext cx="508098" cy="786315"/>
          </a:xfrm>
          <a:prstGeom prst="downArrow">
            <a:avLst/>
          </a:prstGeom>
          <a:noFill/>
          <a:ln w="12700" cap="flat" cmpd="sng" algn="ctr">
            <a:solidFill>
              <a:schemeClr val="bg1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63B50F8E-89A2-F3DA-C48D-C072C57D85B3}"/>
              </a:ext>
            </a:extLst>
          </p:cNvPr>
          <p:cNvSpPr txBox="1"/>
          <p:nvPr/>
        </p:nvSpPr>
        <p:spPr>
          <a:xfrm>
            <a:off x="6254992" y="2767885"/>
            <a:ext cx="1296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Tensor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reduction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40DEB3E-7537-8146-095A-BB6289F425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3585" y="1342589"/>
            <a:ext cx="1652580" cy="115947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3B57AB-8760-3061-ADCA-78AFD80FCF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1099" y="5262005"/>
            <a:ext cx="1686235" cy="118338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8B8CFFC-DF78-B7A4-442E-9794941D7F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051" y="3929318"/>
            <a:ext cx="1686235" cy="114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87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4F2DC-59F4-BB49-8A7A-FE0328C4C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C9BF2FC4-0D4D-2039-C768-B33E58F17A43}"/>
              </a:ext>
            </a:extLst>
          </p:cNvPr>
          <p:cNvGrpSpPr/>
          <p:nvPr/>
        </p:nvGrpSpPr>
        <p:grpSpPr>
          <a:xfrm>
            <a:off x="249180" y="1642336"/>
            <a:ext cx="4081346" cy="4365589"/>
            <a:chOff x="318187" y="1056643"/>
            <a:chExt cx="5678488" cy="5394281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D52C9C7-447F-F8F7-22F3-08D18204F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8187" y="4866643"/>
              <a:ext cx="5678488" cy="1239081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50180D14-4DFF-8590-EB5A-14C199FB0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149" y="5984199"/>
              <a:ext cx="5114925" cy="46672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23FB3C5-D971-BD69-D90E-33E4E7EB5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149" y="1056643"/>
              <a:ext cx="4991100" cy="3810000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4F3439F-EFDC-80B4-71E9-7451FB550D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3092" y="1832015"/>
            <a:ext cx="5731503" cy="379819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C1216BA-2068-1026-8119-6AD046DCEE99}"/>
              </a:ext>
            </a:extLst>
          </p:cNvPr>
          <p:cNvSpPr txBox="1"/>
          <p:nvPr/>
        </p:nvSpPr>
        <p:spPr>
          <a:xfrm>
            <a:off x="214797" y="210085"/>
            <a:ext cx="86404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Workflow and performance of the tools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AFBB7CD-A481-64C9-BBD3-B2AB8ADBDBE7}"/>
              </a:ext>
            </a:extLst>
          </p:cNvPr>
          <p:cNvSpPr txBox="1"/>
          <p:nvPr/>
        </p:nvSpPr>
        <p:spPr>
          <a:xfrm>
            <a:off x="5023092" y="1288393"/>
            <a:ext cx="57315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IBP systems from 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846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D85730-39B2-BE88-E195-4DD652185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0907A76-2B88-8B73-CA13-8F7D4C1DBDF0}"/>
              </a:ext>
            </a:extLst>
          </p:cNvPr>
          <p:cNvSpPr txBox="1"/>
          <p:nvPr/>
        </p:nvSpPr>
        <p:spPr>
          <a:xfrm>
            <a:off x="0" y="145069"/>
            <a:ext cx="42996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 of 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DE32601-B538-FCA4-17B5-915B08B46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847" y="1357453"/>
            <a:ext cx="2317136" cy="130534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20EEA93-D468-6603-35E3-F29EFEE35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1057" y="1381133"/>
            <a:ext cx="2136012" cy="13677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F6699E-91AB-086E-8AE5-112CF8D652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9687" y="1262465"/>
            <a:ext cx="2310890" cy="160513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4BAF910-6968-DD1A-ABFE-979E066EFC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373" y="2900335"/>
            <a:ext cx="2166033" cy="163496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931E28-459F-C59C-B320-343644D24F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348" y="1357453"/>
            <a:ext cx="2317136" cy="130534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C06C0F7-D472-BDE7-FEA5-B5ABE3FD2C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9558" y="1381133"/>
            <a:ext cx="2136012" cy="136779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9A4AA58-6811-E374-D42B-31A3F1EF8C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28188" y="1262465"/>
            <a:ext cx="2310890" cy="160513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97162E1-06D7-6F92-EDBB-09E1375EEF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3032" y="2900335"/>
            <a:ext cx="2201835" cy="151562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3A9F686E-85A1-4CAF-F6D3-7DF20252909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0163" y="2900335"/>
            <a:ext cx="2195868" cy="1605132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3BC43093-6783-F1B5-7015-49DC63F21ACA}"/>
              </a:ext>
            </a:extLst>
          </p:cNvPr>
          <p:cNvSpPr txBox="1"/>
          <p:nvPr/>
        </p:nvSpPr>
        <p:spPr>
          <a:xfrm>
            <a:off x="0" y="719802"/>
            <a:ext cx="125260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Two-loop five-point diagrams with massive propagators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9704355-D77D-E67E-0B23-F72ADCCF60A8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b="10254"/>
          <a:stretch>
            <a:fillRect/>
          </a:stretch>
        </p:blipFill>
        <p:spPr>
          <a:xfrm>
            <a:off x="2365563" y="5023137"/>
            <a:ext cx="3868180" cy="1292588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10DEE501-48F2-211E-400E-0BF108BC1E6D}"/>
              </a:ext>
            </a:extLst>
          </p:cNvPr>
          <p:cNvSpPr txBox="1"/>
          <p:nvPr/>
        </p:nvSpPr>
        <p:spPr>
          <a:xfrm>
            <a:off x="0" y="4591368"/>
            <a:ext cx="125260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68BD2D1C-314D-A67F-69C8-FD5A53F36849}"/>
                  </a:ext>
                </a:extLst>
              </p:cNvPr>
              <p:cNvSpPr txBox="1"/>
              <p:nvPr/>
            </p:nvSpPr>
            <p:spPr>
              <a:xfrm>
                <a:off x="2202443" y="4653805"/>
                <a:ext cx="25392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𝑡</m:t>
                    </m:r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acc>
                      <m:accPr>
                        <m:chr m:val="̅"/>
                        <m:ctrlP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𝑡</m:t>
                        </m:r>
                      </m:e>
                    </m:acc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𝑗</m:t>
                    </m:r>
                  </m:oMath>
                </a14:m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 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production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68BD2D1C-314D-A67F-69C8-FD5A53F36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443" y="4653805"/>
                <a:ext cx="2539251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文本框 36">
            <a:extLst>
              <a:ext uri="{FF2B5EF4-FFF2-40B4-BE49-F238E27FC236}">
                <a16:creationId xmlns:a16="http://schemas.microsoft.com/office/drawing/2014/main" id="{8F04A71C-1CDF-0095-0DDB-4D6C70532BA4}"/>
              </a:ext>
            </a:extLst>
          </p:cNvPr>
          <p:cNvSpPr txBox="1"/>
          <p:nvPr/>
        </p:nvSpPr>
        <p:spPr>
          <a:xfrm>
            <a:off x="6430471" y="4773145"/>
            <a:ext cx="22921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JHEP 07 (2024) 073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SciPost Phys. 19 (2025) 6, 165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JHEP 03 (2025) 070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2511.11424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2411.10856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245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516AA9-0308-7A16-25AC-8972AA20F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E0501DA-C641-4A23-939E-DB78F781D332}"/>
              </a:ext>
            </a:extLst>
          </p:cNvPr>
          <p:cNvSpPr txBox="1"/>
          <p:nvPr/>
        </p:nvSpPr>
        <p:spPr>
          <a:xfrm>
            <a:off x="0" y="145069"/>
            <a:ext cx="42996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 of 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NeatIBP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12B3728-84B6-DBA3-00AE-E8538CF4A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847" y="1357453"/>
            <a:ext cx="2317136" cy="130534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C659D23-E9F8-414F-5C73-262C33D48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9687" y="1262465"/>
            <a:ext cx="2310890" cy="1605132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F9D87990-4526-74D1-E9AD-8D0EBA306831}"/>
              </a:ext>
            </a:extLst>
          </p:cNvPr>
          <p:cNvGrpSpPr/>
          <p:nvPr/>
        </p:nvGrpSpPr>
        <p:grpSpPr>
          <a:xfrm>
            <a:off x="485348" y="1357453"/>
            <a:ext cx="2317136" cy="1305341"/>
            <a:chOff x="485348" y="1357453"/>
            <a:chExt cx="2317136" cy="1305341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68086FBE-7E63-9C8A-D5D0-0206A4966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5348" y="1357453"/>
              <a:ext cx="2317136" cy="1305341"/>
            </a:xfrm>
            <a:prstGeom prst="rect">
              <a:avLst/>
            </a:prstGeom>
          </p:spPr>
        </p:pic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73D6C6EB-D690-3C93-AFAF-DFAB0E5DD609}"/>
                </a:ext>
              </a:extLst>
            </p:cNvPr>
            <p:cNvCxnSpPr/>
            <p:nvPr/>
          </p:nvCxnSpPr>
          <p:spPr>
            <a:xfrm flipH="1">
              <a:off x="792480" y="1981200"/>
              <a:ext cx="421640" cy="0"/>
            </a:xfrm>
            <a:prstGeom prst="line">
              <a:avLst/>
            </a:pr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123F0711-FC80-AA60-2B0A-55E8566578E6}"/>
              </a:ext>
            </a:extLst>
          </p:cNvPr>
          <p:cNvGrpSpPr/>
          <p:nvPr/>
        </p:nvGrpSpPr>
        <p:grpSpPr>
          <a:xfrm>
            <a:off x="3091057" y="1381133"/>
            <a:ext cx="2174513" cy="1367797"/>
            <a:chOff x="3091057" y="1381133"/>
            <a:chExt cx="2174513" cy="1367797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2061607-30C8-6CE4-4700-4959171BC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91057" y="1381133"/>
              <a:ext cx="2136012" cy="136779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4919321C-7C4B-E330-3B9F-06FEB5BAA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9558" y="1381133"/>
              <a:ext cx="2136012" cy="1367797"/>
            </a:xfrm>
            <a:prstGeom prst="rect">
              <a:avLst/>
            </a:prstGeom>
          </p:spPr>
        </p:pic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AE30C25A-5065-B7A7-766E-6B0777DA0F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17527" y="2367280"/>
              <a:ext cx="0" cy="342053"/>
            </a:xfrm>
            <a:prstGeom prst="line">
              <a:avLst/>
            </a:pr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2E2379E-A52A-8EFF-01A8-C5E7AA02FEC2}"/>
              </a:ext>
            </a:extLst>
          </p:cNvPr>
          <p:cNvGrpSpPr/>
          <p:nvPr/>
        </p:nvGrpSpPr>
        <p:grpSpPr>
          <a:xfrm>
            <a:off x="5528188" y="1262465"/>
            <a:ext cx="2310890" cy="1605132"/>
            <a:chOff x="5528188" y="1262465"/>
            <a:chExt cx="2310890" cy="1605132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F419FCB-0D07-4838-4453-DA48A8AE8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28188" y="1262465"/>
              <a:ext cx="2310890" cy="1605132"/>
            </a:xfrm>
            <a:prstGeom prst="rect">
              <a:avLst/>
            </a:prstGeom>
          </p:spPr>
        </p:pic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BCE2411C-EBEA-D448-1ABB-82F8AC7FF5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29475" y="2225675"/>
              <a:ext cx="333375" cy="127000"/>
            </a:xfrm>
            <a:prstGeom prst="line">
              <a:avLst/>
            </a:pr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FD9806C3-7E20-773B-199F-2E6EEB2A0D7C}"/>
              </a:ext>
            </a:extLst>
          </p:cNvPr>
          <p:cNvSpPr txBox="1"/>
          <p:nvPr/>
        </p:nvSpPr>
        <p:spPr>
          <a:xfrm>
            <a:off x="0" y="719802"/>
            <a:ext cx="125260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Two-loop five-point diagrams with massive propagators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F306A39-AD03-6C2F-CFA6-B20D84BA1D87}"/>
              </a:ext>
            </a:extLst>
          </p:cNvPr>
          <p:cNvSpPr txBox="1"/>
          <p:nvPr/>
        </p:nvSpPr>
        <p:spPr>
          <a:xfrm>
            <a:off x="0" y="3248831"/>
            <a:ext cx="125260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Applications: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65DAB32-FED6-E8B1-71F5-01FA3C5E8639}"/>
                  </a:ext>
                </a:extLst>
              </p:cNvPr>
              <p:cNvSpPr txBox="1"/>
              <p:nvPr/>
            </p:nvSpPr>
            <p:spPr>
              <a:xfrm>
                <a:off x="1003300" y="3964176"/>
                <a:ext cx="25392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𝑡</m:t>
                    </m:r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acc>
                      <m:accPr>
                        <m:chr m:val="̅"/>
                        <m:ctrlP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𝑡</m:t>
                        </m:r>
                      </m:e>
                    </m:acc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 </m:t>
                    </m:r>
                    <m:r>
                      <a:rPr kumimoji="0" lang="en-US" altLang="zh-CN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𝑊</m:t>
                    </m:r>
                  </m:oMath>
                </a14:m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 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production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65DAB32-FED6-E8B1-71F5-01FA3C5E8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300" y="3964176"/>
                <a:ext cx="2539251" cy="369332"/>
              </a:xfrm>
              <a:prstGeom prst="rect">
                <a:avLst/>
              </a:prstGeom>
              <a:blipFill>
                <a:blip r:embed="rId11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>
            <a:extLst>
              <a:ext uri="{FF2B5EF4-FFF2-40B4-BE49-F238E27FC236}">
                <a16:creationId xmlns:a16="http://schemas.microsoft.com/office/drawing/2014/main" id="{B495B79A-80F6-1C73-B98A-8EDC2BD59624}"/>
              </a:ext>
            </a:extLst>
          </p:cNvPr>
          <p:cNvSpPr txBox="1"/>
          <p:nvPr/>
        </p:nvSpPr>
        <p:spPr>
          <a:xfrm>
            <a:off x="3592413" y="4029179"/>
            <a:ext cx="632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JHEP 07 (2025) 001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961A6900-5929-8A0B-E78A-7D97F208E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9046" y="4720233"/>
            <a:ext cx="2087757" cy="141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92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921C49-5B77-2365-9EAC-B853E494B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D5FA433C-7542-43E9-1F9B-5619C429BFF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65459" y="904911"/>
              <a:ext cx="11061082" cy="5221154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6987729">
                      <a:extLst>
                        <a:ext uri="{9D8B030D-6E8A-4147-A177-3AD203B41FA5}">
                          <a16:colId xmlns:a16="http://schemas.microsoft.com/office/drawing/2014/main" val="1401521275"/>
                        </a:ext>
                      </a:extLst>
                    </a:gridCol>
                    <a:gridCol w="2187160">
                      <a:extLst>
                        <a:ext uri="{9D8B030D-6E8A-4147-A177-3AD203B41FA5}">
                          <a16:colId xmlns:a16="http://schemas.microsoft.com/office/drawing/2014/main" val="626747811"/>
                        </a:ext>
                      </a:extLst>
                    </a:gridCol>
                    <a:gridCol w="1886193">
                      <a:extLst>
                        <a:ext uri="{9D8B030D-6E8A-4147-A177-3AD203B41FA5}">
                          <a16:colId xmlns:a16="http://schemas.microsoft.com/office/drawing/2014/main" val="2142250836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Studies that used </a:t>
                          </a:r>
                          <a:r>
                            <a:rPr lang="en-US" altLang="zh-CN" sz="150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NeatIBP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Reference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Date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2736297"/>
                      </a:ext>
                    </a:extLst>
                  </a:tr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All-order structure of static gravitational interactions and the seventh post-Newtonian potential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2604.14134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2026.4.15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956609"/>
                      </a:ext>
                    </a:extLst>
                  </a:tr>
                  <a:tr h="287165">
                    <a:tc>
                      <a:txBody>
                        <a:bodyPr/>
                        <a:lstStyle/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all-plus helicity amplitudes for self-dual Higgs boson with gluons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b="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JHEP 03 (2026) 011</a:t>
                          </a:r>
                          <a:endParaRPr lang="zh-CN" altLang="en-US" sz="1500" b="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2026.3.2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0600556"/>
                      </a:ext>
                    </a:extLst>
                  </a:tr>
                  <a:tr h="2871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Three-loop helicity amplitudes of four-lepton scattering in QED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 err="1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arXiv</a:t>
                          </a: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: 2602.10807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2026.2.11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2680222"/>
                      </a:ext>
                    </a:extLst>
                  </a:tr>
                  <a:tr h="287165"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Differential equations for </a:t>
                          </a:r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energy correlators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in any angle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i="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JHEP 02 (2026) 025</a:t>
                          </a:r>
                          <a:endParaRPr lang="en-US" altLang="zh-CN" sz="1500" b="0" i="0" kern="1200" dirty="0">
                            <a:solidFill>
                              <a:schemeClr val="bg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2026.2.2</a:t>
                          </a:r>
                          <a:endParaRPr lang="zh-CN" altLang="en-US" sz="150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2041708"/>
                      </a:ext>
                    </a:extLst>
                  </a:tr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Algorithmic studies of IBP Equations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2512.05923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2025.12.5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4807718"/>
                      </a:ext>
                    </a:extLst>
                  </a:tr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Three-loop five-point 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planar </a:t>
                          </a:r>
                          <a:r>
                            <a:rPr lang="en-US" altLang="zh-CN" sz="1500" b="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Feynman diagram</a:t>
                          </a:r>
                          <a:endParaRPr lang="zh-CN" altLang="en-US" sz="1500" b="0" dirty="0">
                            <a:solidFill>
                              <a:srgbClr val="66FFFF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2512.17330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2025.12.19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2728309"/>
                      </a:ext>
                    </a:extLst>
                  </a:tr>
                  <a:tr h="1906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Nucleon mass in covariant baryon chiral perturbation theory at leading two-loop order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PoS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HADRON2025 (2026) 014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2025.12.23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14473457"/>
                      </a:ext>
                    </a:extLst>
                  </a:tr>
                  <a:tr h="39355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Three-loop pentagonal </a:t>
                          </a:r>
                          <a:r>
                            <a:rPr lang="en-US" altLang="zh-CN" sz="1500" b="0" dirty="0">
                              <a:solidFill>
                                <a:srgbClr val="00FFFF"/>
                              </a:solidFill>
                              <a:latin typeface="+mj-lt"/>
                            </a:rPr>
                            <a:t>Wilson loop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with </a:t>
                          </a:r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Lagrangian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insertion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 err="1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arXiv</a:t>
                          </a: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: 2512.17881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2025.12.19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8792674"/>
                      </a:ext>
                    </a:extLst>
                  </a:tr>
                  <a:tr h="356402">
                    <a:tc>
                      <a:txBody>
                        <a:bodyPr/>
                        <a:lstStyle/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Six-loop gravitational interactions at the sixth post-Newtonian order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b="0" i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2512.19498</a:t>
                          </a:r>
                          <a:endParaRPr lang="zh-CN" altLang="en-US" sz="1500" b="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2025.12.22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98739163"/>
                      </a:ext>
                    </a:extLst>
                  </a:tr>
                  <a:tr h="356402"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One-loop amplitudes for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oMath>
                          </a14:m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and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productions</a:t>
                          </a:r>
                          <a:r>
                            <a:rPr lang="en-US" altLang="zh-CN" sz="1500" kern="1200" dirty="0">
                              <a:solidFill>
                                <a:schemeClr val="bg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at the LHC through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altLang="zh-CN" sz="15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altLang="zh-CN" sz="15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p>
                                  <m:r>
                                    <a:rPr lang="en-US" altLang="zh-CN" sz="15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5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altLang="zh-CN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altLang="zh-CN" sz="1500" i="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SciPost Phys. 19 (2025) 6, 165</a:t>
                          </a:r>
                          <a:endParaRPr lang="en-US" altLang="zh-CN" sz="1500" b="0" i="0" kern="1200" dirty="0">
                            <a:solidFill>
                              <a:schemeClr val="bg1"/>
                            </a:solidFill>
                            <a:effectLst/>
                            <a:latin typeface="+mj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2025.12.24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0905145"/>
                      </a:ext>
                    </a:extLst>
                  </a:tr>
                  <a:tr h="3564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Double virtual QCD corrections to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oMath>
                          </a14:m>
                          <a:r>
                            <a:rPr lang="en-US" altLang="zh-CN" sz="1500" b="0" kern="1200" dirty="0">
                              <a:solidFill>
                                <a:srgbClr val="66FFFF"/>
                              </a:solidFill>
                              <a:latin typeface="Calibri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production at the LHC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 err="1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arXiv</a:t>
                          </a: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:  2511.11424 </a:t>
                          </a:r>
                          <a:endParaRPr lang="zh-CN" altLang="en-US" sz="1500" b="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2025.11.14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5907367"/>
                      </a:ext>
                    </a:extLst>
                  </a:tr>
                  <a:tr h="356402">
                    <a:tc>
                      <a:txBody>
                        <a:bodyPr/>
                        <a:lstStyle/>
                        <a:p>
                          <a:r>
                            <a:rPr lang="en-US" altLang="zh-CN" sz="1500" i="1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J / </a:t>
                          </a:r>
                          <a:r>
                            <a:rPr lang="el-GR" altLang="zh-CN" sz="1500" i="1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ψ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polarization and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5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sz="15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distribution in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dirty="0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CN" sz="1500" b="0" i="1" dirty="0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dirty="0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dirty="0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acc>
                            </m:oMath>
                          </a14:m>
                          <a:r>
                            <a:rPr lang="zh-CN" altLang="en-US" sz="1500" kern="1200" dirty="0">
                              <a:solidFill>
                                <a:srgbClr val="66FFFF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associated</a:t>
                          </a:r>
                          <a:r>
                            <a:rPr lang="en-US" altLang="zh-CN" sz="1500" baseline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hadroproduction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i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Phys.Rev.D</a:t>
                          </a:r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112 (2025) 7, L071501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2025.10.1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3703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D5FA433C-7542-43E9-1F9B-5619C429BFF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661544"/>
                  </p:ext>
                </p:extLst>
              </p:nvPr>
            </p:nvGraphicFramePr>
            <p:xfrm>
              <a:off x="565459" y="904911"/>
              <a:ext cx="11061082" cy="5221154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6987729">
                      <a:extLst>
                        <a:ext uri="{9D8B030D-6E8A-4147-A177-3AD203B41FA5}">
                          <a16:colId xmlns:a16="http://schemas.microsoft.com/office/drawing/2014/main" val="1401521275"/>
                        </a:ext>
                      </a:extLst>
                    </a:gridCol>
                    <a:gridCol w="2187160">
                      <a:extLst>
                        <a:ext uri="{9D8B030D-6E8A-4147-A177-3AD203B41FA5}">
                          <a16:colId xmlns:a16="http://schemas.microsoft.com/office/drawing/2014/main" val="626747811"/>
                        </a:ext>
                      </a:extLst>
                    </a:gridCol>
                    <a:gridCol w="1886193">
                      <a:extLst>
                        <a:ext uri="{9D8B030D-6E8A-4147-A177-3AD203B41FA5}">
                          <a16:colId xmlns:a16="http://schemas.microsoft.com/office/drawing/2014/main" val="2142250836"/>
                        </a:ext>
                      </a:extLst>
                    </a:gridCol>
                  </a:tblGrid>
                  <a:tr h="3200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Studies that used </a:t>
                          </a:r>
                          <a:r>
                            <a:rPr lang="en-US" altLang="zh-CN" sz="150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NeatIBP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Reference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Date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2736297"/>
                      </a:ext>
                    </a:extLst>
                  </a:tr>
                  <a:tr h="5486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All-order structure of static gravitational interactions and the seventh post-Newtonian potential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2604.14134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2026.4.15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956609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all-plus helicity amplitudes for self-dual Higgs boson with gluons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b="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JHEP 03 (2026) 011</a:t>
                          </a:r>
                          <a:endParaRPr lang="zh-CN" altLang="en-US" sz="1500" b="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2026.3.2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0600556"/>
                      </a:ext>
                    </a:extLst>
                  </a:tr>
                  <a:tr h="3200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Three-loop helicity amplitudes of four-lepton scattering in QED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 err="1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arXiv</a:t>
                          </a: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: 2602.10807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2026.2.11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2680222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Differential equations for </a:t>
                          </a:r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energy correlators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in any angle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i="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JHEP 02 (2026) 025</a:t>
                          </a:r>
                          <a:endParaRPr lang="en-US" altLang="zh-CN" sz="1500" b="0" i="0" kern="1200" dirty="0">
                            <a:solidFill>
                              <a:schemeClr val="bg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2026.2.2</a:t>
                          </a:r>
                          <a:endParaRPr lang="zh-CN" altLang="en-US" sz="150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2041708"/>
                      </a:ext>
                    </a:extLst>
                  </a:tr>
                  <a:tr h="3200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Algorithmic studies of IBP Equations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2512.05923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2025.12.5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4807718"/>
                      </a:ext>
                    </a:extLst>
                  </a:tr>
                  <a:tr h="3200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Three-loop five-point 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planar </a:t>
                          </a:r>
                          <a:r>
                            <a:rPr lang="en-US" altLang="zh-CN" sz="1500" b="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Feynman diagram</a:t>
                          </a:r>
                          <a:endParaRPr lang="zh-CN" altLang="en-US" sz="1500" b="0" dirty="0">
                            <a:solidFill>
                              <a:srgbClr val="66FFFF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2512.17330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2025.12.19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2728309"/>
                      </a:ext>
                    </a:extLst>
                  </a:tr>
                  <a:tr h="5486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Nucleon mass in covariant baryon chiral perturbation theory at leading two-loop order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PoS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HADRON2025 (2026) 014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2025.12.23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14473457"/>
                      </a:ext>
                    </a:extLst>
                  </a:tr>
                  <a:tr h="39355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Three-loop pentagonal </a:t>
                          </a:r>
                          <a:r>
                            <a:rPr lang="en-US" altLang="zh-CN" sz="1500" b="0" dirty="0">
                              <a:solidFill>
                                <a:srgbClr val="00FFFF"/>
                              </a:solidFill>
                              <a:latin typeface="+mj-lt"/>
                            </a:rPr>
                            <a:t>Wilson loop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with </a:t>
                          </a:r>
                          <a:r>
                            <a:rPr lang="en-US" altLang="zh-CN" sz="1500" b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Lagrangian</a:t>
                          </a:r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insertion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 err="1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arXiv</a:t>
                          </a: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: 2512.17881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2025.12.19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8792674"/>
                      </a:ext>
                    </a:extLst>
                  </a:tr>
                  <a:tr h="356402">
                    <a:tc>
                      <a:txBody>
                        <a:bodyPr/>
                        <a:lstStyle/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Six-loop gravitational interactions at the sixth post-Newtonian order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b="0" i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</a:t>
                          </a:r>
                          <a:r>
                            <a:rPr lang="en-US" altLang="zh-CN" sz="1500" b="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: 2512.19498</a:t>
                          </a:r>
                          <a:endParaRPr lang="zh-CN" altLang="en-US" sz="1500" b="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2025.12.22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98739163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690000" r="-58675" b="-1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altLang="zh-CN" sz="1500" i="0" kern="1200" dirty="0">
                              <a:solidFill>
                                <a:schemeClr val="bg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SciPost Phys. 19 (2025) 6, 165</a:t>
                          </a:r>
                          <a:endParaRPr lang="en-US" altLang="zh-CN" sz="1500" b="0" i="0" kern="1200" dirty="0">
                            <a:solidFill>
                              <a:schemeClr val="bg1"/>
                            </a:solidFill>
                            <a:effectLst/>
                            <a:latin typeface="+mj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2025.12.24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0905145"/>
                      </a:ext>
                    </a:extLst>
                  </a:tr>
                  <a:tr h="35640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1205085" r="-58675" b="-17118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 err="1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arXiv</a:t>
                          </a: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:  2511.11424 </a:t>
                          </a:r>
                          <a:endParaRPr lang="zh-CN" altLang="en-US" sz="1500" b="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2025.11.14</a:t>
                          </a:r>
                          <a:endParaRPr lang="zh-CN" altLang="en-US" sz="1500" b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5907367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855556" r="-58675" b="-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i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Phys.Rev.D</a:t>
                          </a:r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112 (2025) 7, L071501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2025.10.1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37031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9ECC3A4B-58D1-8633-AE0F-5DDCC614DA7F}"/>
              </a:ext>
            </a:extLst>
          </p:cNvPr>
          <p:cNvSpPr txBox="1"/>
          <p:nvPr/>
        </p:nvSpPr>
        <p:spPr>
          <a:xfrm>
            <a:off x="28953" y="155032"/>
            <a:ext cx="78283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Applications of </a:t>
            </a:r>
            <a:r>
              <a:rPr kumimoji="0" lang="en-US" altLang="zh-CN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(1/2)</a:t>
            </a:r>
          </a:p>
        </p:txBody>
      </p:sp>
    </p:spTree>
    <p:extLst>
      <p:ext uri="{BB962C8B-B14F-4D97-AF65-F5344CB8AC3E}">
        <p14:creationId xmlns:p14="http://schemas.microsoft.com/office/powerpoint/2010/main" val="2112128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EC224-8B6D-5905-1A6A-C2084F29D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A4D4A3DC-E155-5FE3-8BC3-BB76A0912EC6}"/>
              </a:ext>
            </a:extLst>
          </p:cNvPr>
          <p:cNvSpPr/>
          <p:nvPr/>
        </p:nvSpPr>
        <p:spPr>
          <a:xfrm>
            <a:off x="2690554" y="387964"/>
            <a:ext cx="3175360" cy="514905"/>
          </a:xfrm>
          <a:prstGeom prst="roundRect">
            <a:avLst/>
          </a:prstGeom>
          <a:noFill/>
          <a:ln w="19050" cap="flat" cmpd="sng" algn="ctr">
            <a:solidFill>
              <a:srgbClr val="66FFFF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Advances in HEP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15" name="组合 514">
            <a:extLst>
              <a:ext uri="{FF2B5EF4-FFF2-40B4-BE49-F238E27FC236}">
                <a16:creationId xmlns:a16="http://schemas.microsoft.com/office/drawing/2014/main" id="{383D9F58-9B46-2BCA-65B9-05A985B8C7DA}"/>
              </a:ext>
            </a:extLst>
          </p:cNvPr>
          <p:cNvGrpSpPr/>
          <p:nvPr/>
        </p:nvGrpSpPr>
        <p:grpSpPr>
          <a:xfrm>
            <a:off x="234710" y="1925302"/>
            <a:ext cx="4836387" cy="4811669"/>
            <a:chOff x="-20550" y="2221760"/>
            <a:chExt cx="4836387" cy="481166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95436E00-DDC0-C742-CEEC-4353107D7559}"/>
                </a:ext>
              </a:extLst>
            </p:cNvPr>
            <p:cNvSpPr/>
            <p:nvPr/>
          </p:nvSpPr>
          <p:spPr>
            <a:xfrm>
              <a:off x="123389" y="2221760"/>
              <a:ext cx="3175360" cy="688671"/>
            </a:xfrm>
            <a:prstGeom prst="roundRect">
              <a:avLst/>
            </a:prstGeom>
            <a:noFill/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lvl="0" algn="ctr">
                <a:defRPr/>
              </a:pPr>
              <a:r>
                <a:rPr lang="en-US" altLang="zh-CN" kern="0" dirty="0">
                  <a:gradFill flip="none" rotWithShape="1">
                    <a:gsLst>
                      <a:gs pos="100000">
                        <a:srgbClr val="00B0F0"/>
                      </a:gs>
                      <a:gs pos="55000">
                        <a:srgbClr val="29F5FF"/>
                      </a:gs>
                    </a:gsLst>
                    <a:lin ang="10800000" scaled="1"/>
                    <a:tileRect/>
                  </a:gradFill>
                  <a:ea typeface="宋体"/>
                  <a:cs typeface="OPPOSans R" panose="00020600040101010101" pitchFamily="18" charset="-122"/>
                </a:rPr>
                <a:t>High-precision </a:t>
              </a: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experimental measurements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A2097138-2AC7-B2E4-9F0E-4D6C075964A2}"/>
                </a:ext>
              </a:extLst>
            </p:cNvPr>
            <p:cNvGrpSpPr/>
            <p:nvPr/>
          </p:nvGrpSpPr>
          <p:grpSpPr>
            <a:xfrm>
              <a:off x="14968" y="4563153"/>
              <a:ext cx="4800869" cy="2470276"/>
              <a:chOff x="118602" y="3819768"/>
              <a:chExt cx="4800869" cy="2470276"/>
            </a:xfrm>
          </p:grpSpPr>
          <p:grpSp>
            <p:nvGrpSpPr>
              <p:cNvPr id="48" name="组合 47">
                <a:extLst>
                  <a:ext uri="{FF2B5EF4-FFF2-40B4-BE49-F238E27FC236}">
                    <a16:creationId xmlns:a16="http://schemas.microsoft.com/office/drawing/2014/main" id="{89FD59EC-04C8-5AE1-C8D1-594ED11422E5}"/>
                  </a:ext>
                </a:extLst>
              </p:cNvPr>
              <p:cNvGrpSpPr/>
              <p:nvPr/>
            </p:nvGrpSpPr>
            <p:grpSpPr>
              <a:xfrm>
                <a:off x="118602" y="4944527"/>
                <a:ext cx="2625905" cy="1345517"/>
                <a:chOff x="118602" y="4944527"/>
                <a:chExt cx="2625905" cy="1345517"/>
              </a:xfrm>
            </p:grpSpPr>
            <p:pic>
              <p:nvPicPr>
                <p:cNvPr id="34" name="图片 33">
                  <a:extLst>
                    <a:ext uri="{FF2B5EF4-FFF2-40B4-BE49-F238E27FC236}">
                      <a16:creationId xmlns:a16="http://schemas.microsoft.com/office/drawing/2014/main" id="{48F7D3E7-0601-B3D9-B807-18840F4648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r="68339" b="15054"/>
                <a:stretch>
                  <a:fillRect/>
                </a:stretch>
              </p:blipFill>
              <p:spPr>
                <a:xfrm>
                  <a:off x="118602" y="4944527"/>
                  <a:ext cx="901880" cy="514905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40" name="图片 39">
                  <a:extLst>
                    <a:ext uri="{FF2B5EF4-FFF2-40B4-BE49-F238E27FC236}">
                      <a16:creationId xmlns:a16="http://schemas.microsoft.com/office/drawing/2014/main" id="{74443097-E920-63AB-9189-333BDC2FAC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8602" y="5660534"/>
                  <a:ext cx="644322" cy="629510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7822D47E-F4DC-D5C4-FD04-EDE4A6A55070}"/>
                    </a:ext>
                  </a:extLst>
                </p:cNvPr>
                <p:cNvSpPr txBox="1"/>
                <p:nvPr/>
              </p:nvSpPr>
              <p:spPr>
                <a:xfrm>
                  <a:off x="1020482" y="5095412"/>
                  <a:ext cx="17240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Palatino Linotype"/>
                      <a:ea typeface="华文细黑"/>
                      <a:cs typeface="+mn-cs"/>
                    </a:rPr>
                    <a:t>HL-LHC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B31C955B-7501-C63D-05B4-ADF419C04B8C}"/>
                    </a:ext>
                  </a:extLst>
                </p:cNvPr>
                <p:cNvSpPr txBox="1"/>
                <p:nvPr/>
              </p:nvSpPr>
              <p:spPr>
                <a:xfrm>
                  <a:off x="1020482" y="5889934"/>
                  <a:ext cx="17240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Palatino Linotype"/>
                      <a:ea typeface="华文细黑"/>
                      <a:cs typeface="+mn-cs"/>
                    </a:rPr>
                    <a:t>FCC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grpSp>
            <p:nvGrpSpPr>
              <p:cNvPr id="47" name="组合 46">
                <a:extLst>
                  <a:ext uri="{FF2B5EF4-FFF2-40B4-BE49-F238E27FC236}">
                    <a16:creationId xmlns:a16="http://schemas.microsoft.com/office/drawing/2014/main" id="{5D51DF7A-49C5-B31A-E382-EC069DF3A4A1}"/>
                  </a:ext>
                </a:extLst>
              </p:cNvPr>
              <p:cNvGrpSpPr/>
              <p:nvPr/>
            </p:nvGrpSpPr>
            <p:grpSpPr>
              <a:xfrm>
                <a:off x="1559099" y="3819768"/>
                <a:ext cx="3360372" cy="2470276"/>
                <a:chOff x="-655733" y="5390543"/>
                <a:chExt cx="3360372" cy="2470276"/>
              </a:xfrm>
            </p:grpSpPr>
            <p:pic>
              <p:nvPicPr>
                <p:cNvPr id="23" name="图片 22">
                  <a:extLst>
                    <a:ext uri="{FF2B5EF4-FFF2-40B4-BE49-F238E27FC236}">
                      <a16:creationId xmlns:a16="http://schemas.microsoft.com/office/drawing/2014/main" id="{52D87C62-893A-4363-1F8D-46434EC665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r="68190" b="5584"/>
                <a:stretch>
                  <a:fillRect/>
                </a:stretch>
              </p:blipFill>
              <p:spPr>
                <a:xfrm>
                  <a:off x="118602" y="6491146"/>
                  <a:ext cx="803556" cy="514905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A6EE657F-CA2E-6392-D83E-F7E4D1F34DB6}"/>
                    </a:ext>
                  </a:extLst>
                </p:cNvPr>
                <p:cNvSpPr txBox="1"/>
                <p:nvPr/>
              </p:nvSpPr>
              <p:spPr>
                <a:xfrm>
                  <a:off x="980614" y="6666187"/>
                  <a:ext cx="17240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zh-CN" sz="2000" dirty="0">
                      <a:solidFill>
                        <a:prstClr val="white"/>
                      </a:solidFill>
                      <a:latin typeface="Palatino Linotype"/>
                      <a:ea typeface="华文细黑"/>
                    </a:rPr>
                    <a:t>CEP</a:t>
                  </a: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Palatino Linotype"/>
                      <a:ea typeface="华文细黑"/>
                      <a:cs typeface="+mn-cs"/>
                    </a:rPr>
                    <a:t>C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C98D9E0D-A127-22F4-94A7-F4394809D578}"/>
                    </a:ext>
                  </a:extLst>
                </p:cNvPr>
                <p:cNvSpPr txBox="1"/>
                <p:nvPr/>
              </p:nvSpPr>
              <p:spPr>
                <a:xfrm>
                  <a:off x="103505" y="7460709"/>
                  <a:ext cx="17240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zh-CN" sz="2000" dirty="0">
                      <a:solidFill>
                        <a:prstClr val="white"/>
                      </a:solidFill>
                      <a:latin typeface="Palatino Linotype"/>
                      <a:ea typeface="华文细黑"/>
                    </a:rPr>
                    <a:t>……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5E9592E6-4359-39EF-4E85-F9D3FDBD2D77}"/>
                    </a:ext>
                  </a:extLst>
                </p:cNvPr>
                <p:cNvSpPr txBox="1"/>
                <p:nvPr/>
              </p:nvSpPr>
              <p:spPr>
                <a:xfrm>
                  <a:off x="-655733" y="5390543"/>
                  <a:ext cx="17240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zh-CN" sz="2000" dirty="0">
                      <a:solidFill>
                        <a:prstClr val="white"/>
                      </a:solidFill>
                      <a:latin typeface="Palatino Linotype"/>
                      <a:ea typeface="华文细黑"/>
                    </a:rPr>
                    <a:t>……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</p:grp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BB430971-CE77-45C0-5899-E506E3729A69}"/>
                </a:ext>
              </a:extLst>
            </p:cNvPr>
            <p:cNvSpPr txBox="1"/>
            <p:nvPr/>
          </p:nvSpPr>
          <p:spPr>
            <a:xfrm>
              <a:off x="-20550" y="5163095"/>
              <a:ext cx="2886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000" dirty="0">
                  <a:solidFill>
                    <a:prstClr val="white"/>
                  </a:solidFill>
                  <a:latin typeface="Palatino Linotype"/>
                  <a:ea typeface="华文细黑"/>
                </a:rPr>
                <a:t>In the future…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D748DE0E-0A73-9FD1-D1E0-09CDB73D2D51}"/>
                </a:ext>
              </a:extLst>
            </p:cNvPr>
            <p:cNvGrpSpPr/>
            <p:nvPr/>
          </p:nvGrpSpPr>
          <p:grpSpPr>
            <a:xfrm>
              <a:off x="131690" y="3265202"/>
              <a:ext cx="2020518" cy="1721810"/>
              <a:chOff x="131690" y="3072228"/>
              <a:chExt cx="2020518" cy="1721810"/>
            </a:xfrm>
          </p:grpSpPr>
          <p:pic>
            <p:nvPicPr>
              <p:cNvPr id="43" name="图片 42">
                <a:extLst>
                  <a:ext uri="{FF2B5EF4-FFF2-40B4-BE49-F238E27FC236}">
                    <a16:creationId xmlns:a16="http://schemas.microsoft.com/office/drawing/2014/main" id="{782892A2-E950-6839-DE18-6239EA361A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0840" y="3072228"/>
                <a:ext cx="1842218" cy="1219978"/>
              </a:xfrm>
              <a:prstGeom prst="rect">
                <a:avLst/>
              </a:prstGeom>
              <a:ln>
                <a:solidFill>
                  <a:srgbClr val="66FFFF"/>
                </a:solidFill>
              </a:ln>
            </p:spPr>
          </p:pic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145F96BB-9AC2-C874-080C-AF16062262D4}"/>
                  </a:ext>
                </a:extLst>
              </p:cNvPr>
              <p:cNvSpPr txBox="1"/>
              <p:nvPr/>
            </p:nvSpPr>
            <p:spPr>
              <a:xfrm>
                <a:off x="220840" y="4393928"/>
                <a:ext cx="17240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000" dirty="0">
                    <a:solidFill>
                      <a:prstClr val="white"/>
                    </a:solidFill>
                    <a:latin typeface="Palatino Linotype"/>
                    <a:ea typeface="华文细黑"/>
                  </a:rPr>
                  <a:t>LHC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645A631E-889F-25FA-848B-9E9AC69FFE32}"/>
                  </a:ext>
                </a:extLst>
              </p:cNvPr>
              <p:cNvSpPr txBox="1"/>
              <p:nvPr/>
            </p:nvSpPr>
            <p:spPr>
              <a:xfrm>
                <a:off x="131690" y="3992222"/>
                <a:ext cx="202051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(picture from the internet)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</p:grpSp>
      </p:grpSp>
      <p:sp>
        <p:nvSpPr>
          <p:cNvPr id="513" name="文本框 512">
            <a:extLst>
              <a:ext uri="{FF2B5EF4-FFF2-40B4-BE49-F238E27FC236}">
                <a16:creationId xmlns:a16="http://schemas.microsoft.com/office/drawing/2014/main" id="{48E10210-06E4-E13B-D794-17E2345C2592}"/>
              </a:ext>
            </a:extLst>
          </p:cNvPr>
          <p:cNvSpPr txBox="1"/>
          <p:nvPr/>
        </p:nvSpPr>
        <p:spPr>
          <a:xfrm>
            <a:off x="6002149" y="340770"/>
            <a:ext cx="4150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High precision Higgs physics,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white"/>
                </a:solidFill>
                <a:latin typeface="Palatino Linotype"/>
                <a:ea typeface="华文细黑"/>
              </a:rPr>
              <a:t>New physics beyond standard model,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white"/>
              </a:solidFill>
              <a:latin typeface="Palatino Linotype"/>
              <a:ea typeface="华文细黑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527" name="箭头: 下 526">
            <a:extLst>
              <a:ext uri="{FF2B5EF4-FFF2-40B4-BE49-F238E27FC236}">
                <a16:creationId xmlns:a16="http://schemas.microsoft.com/office/drawing/2014/main" id="{8F2C6BB7-8540-36BD-6F7B-3C7BFA7B7B55}"/>
              </a:ext>
            </a:extLst>
          </p:cNvPr>
          <p:cNvSpPr/>
          <p:nvPr/>
        </p:nvSpPr>
        <p:spPr>
          <a:xfrm rot="13082172">
            <a:off x="2590750" y="1018429"/>
            <a:ext cx="289211" cy="881378"/>
          </a:xfrm>
          <a:prstGeom prst="downArrow">
            <a:avLst/>
          </a:prstGeom>
          <a:solidFill>
            <a:srgbClr val="66FFFF"/>
          </a:solidFill>
          <a:ln w="19050" cap="flat" cmpd="sng" algn="ctr">
            <a:noFill/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528" name="箭头: 下 527">
            <a:extLst>
              <a:ext uri="{FF2B5EF4-FFF2-40B4-BE49-F238E27FC236}">
                <a16:creationId xmlns:a16="http://schemas.microsoft.com/office/drawing/2014/main" id="{64654983-83E3-12C9-38CC-789955294120}"/>
              </a:ext>
            </a:extLst>
          </p:cNvPr>
          <p:cNvSpPr/>
          <p:nvPr/>
        </p:nvSpPr>
        <p:spPr>
          <a:xfrm rot="8488222">
            <a:off x="5384720" y="1009382"/>
            <a:ext cx="289211" cy="881378"/>
          </a:xfrm>
          <a:prstGeom prst="downArrow">
            <a:avLst/>
          </a:prstGeom>
          <a:solidFill>
            <a:srgbClr val="66FFFF"/>
          </a:solidFill>
          <a:ln w="19050" cap="flat" cmpd="sng" algn="ctr">
            <a:noFill/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EA6BC01-0267-D9CE-180E-4F96F23E0B0F}"/>
              </a:ext>
            </a:extLst>
          </p:cNvPr>
          <p:cNvGrpSpPr/>
          <p:nvPr/>
        </p:nvGrpSpPr>
        <p:grpSpPr>
          <a:xfrm>
            <a:off x="5141689" y="1925302"/>
            <a:ext cx="4753871" cy="4446860"/>
            <a:chOff x="6708194" y="1933421"/>
            <a:chExt cx="4753871" cy="4446860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BD97FB44-4684-E621-3D9D-79E6FB24FE0D}"/>
                </a:ext>
              </a:extLst>
            </p:cNvPr>
            <p:cNvGrpSpPr/>
            <p:nvPr/>
          </p:nvGrpSpPr>
          <p:grpSpPr>
            <a:xfrm>
              <a:off x="6708194" y="1933421"/>
              <a:ext cx="3175360" cy="4446860"/>
              <a:chOff x="6308890" y="2092642"/>
              <a:chExt cx="3175360" cy="4446860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E1975DA8-EF52-F0AE-77B3-81FE8476B639}"/>
                  </a:ext>
                </a:extLst>
              </p:cNvPr>
              <p:cNvSpPr/>
              <p:nvPr/>
            </p:nvSpPr>
            <p:spPr>
              <a:xfrm>
                <a:off x="6308890" y="2092642"/>
                <a:ext cx="3175360" cy="680552"/>
              </a:xfrm>
              <a:prstGeom prst="roundRect">
                <a:avLst/>
              </a:prstGeom>
              <a:noFill/>
              <a:ln w="19050" cap="flat" cmpd="sng" algn="ctr">
                <a:solidFill>
                  <a:srgbClr val="66FFFF"/>
                </a:solidFill>
                <a:prstDash val="solid"/>
              </a:ln>
              <a:effectLst>
                <a:softEdge rad="0"/>
              </a:effectLst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altLang="zh-CN" kern="0" dirty="0">
                    <a:gradFill flip="none" rotWithShape="1">
                      <a:gsLst>
                        <a:gs pos="100000">
                          <a:srgbClr val="00B0F0"/>
                        </a:gs>
                        <a:gs pos="55000">
                          <a:srgbClr val="29F5FF"/>
                        </a:gs>
                      </a:gsLst>
                      <a:lin ang="10800000" scaled="1"/>
                      <a:tileRect/>
                    </a:gradFill>
                    <a:ea typeface="宋体"/>
                    <a:cs typeface="OPPOSans R" panose="00020600040101010101" pitchFamily="18" charset="-122"/>
                  </a:rPr>
                  <a:t>High-precision 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 panose="02040502050505030304"/>
                    <a:ea typeface="宋体" panose="02010600030101010101" pitchFamily="2" charset="-122"/>
                    <a:cs typeface="+mn-cs"/>
                  </a:rPr>
                  <a:t>theoretical predictions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" name="椭圆 4">
                <a:extLst>
                  <a:ext uri="{FF2B5EF4-FFF2-40B4-BE49-F238E27FC236}">
                    <a16:creationId xmlns:a16="http://schemas.microsoft.com/office/drawing/2014/main" id="{C92897E5-F117-B50E-2798-7B205AEA4EF8}"/>
                  </a:ext>
                </a:extLst>
              </p:cNvPr>
              <p:cNvSpPr/>
              <p:nvPr/>
            </p:nvSpPr>
            <p:spPr>
              <a:xfrm>
                <a:off x="7169350" y="6139392"/>
                <a:ext cx="1462914" cy="40011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QFT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2DBE0DB1-BD7A-78AE-047E-2E88FE64678D}"/>
                  </a:ext>
                </a:extLst>
              </p:cNvPr>
              <p:cNvSpPr/>
              <p:nvPr/>
            </p:nvSpPr>
            <p:spPr>
              <a:xfrm>
                <a:off x="6566526" y="4783150"/>
                <a:ext cx="2660089" cy="701976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914354">
                  <a:defRPr/>
                </a:pPr>
                <a:r>
                  <a:rPr lang="en-US" altLang="zh-CN" kern="0" dirty="0">
                    <a:gradFill flip="none" rotWithShape="1">
                      <a:gsLst>
                        <a:gs pos="100000">
                          <a:srgbClr val="00B0F0"/>
                        </a:gs>
                        <a:gs pos="55000">
                          <a:srgbClr val="29F5FF"/>
                        </a:gs>
                      </a:gsLst>
                      <a:lin ang="10800000" scaled="1"/>
                      <a:tileRect/>
                    </a:gradFill>
                    <a:ea typeface="宋体"/>
                    <a:cs typeface="OPPOSans R" panose="00020600040101010101" pitchFamily="18" charset="-122"/>
                  </a:rPr>
                  <a:t>High-order 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alatino Linotype"/>
                    <a:ea typeface="宋体"/>
                    <a:cs typeface="+mn-cs"/>
                  </a:rPr>
                  <a:t>Amplitudes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8" name="箭头: 下 7">
                <a:extLst>
                  <a:ext uri="{FF2B5EF4-FFF2-40B4-BE49-F238E27FC236}">
                    <a16:creationId xmlns:a16="http://schemas.microsoft.com/office/drawing/2014/main" id="{16033725-F963-3816-9844-F6E63903DE84}"/>
                  </a:ext>
                </a:extLst>
              </p:cNvPr>
              <p:cNvSpPr/>
              <p:nvPr/>
            </p:nvSpPr>
            <p:spPr>
              <a:xfrm rot="10800000">
                <a:off x="7767944" y="5665303"/>
                <a:ext cx="262916" cy="330903"/>
              </a:xfrm>
              <a:prstGeom prst="downArrow">
                <a:avLst/>
              </a:prstGeom>
              <a:solidFill>
                <a:srgbClr val="66FFFF"/>
              </a:solidFill>
              <a:ln w="19050" cap="flat" cmpd="sng" algn="ctr">
                <a:noFill/>
                <a:prstDash val="solid"/>
              </a:ln>
              <a:effectLst>
                <a:softEdge rad="0"/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9" name="箭头: 下 8">
                <a:extLst>
                  <a:ext uri="{FF2B5EF4-FFF2-40B4-BE49-F238E27FC236}">
                    <a16:creationId xmlns:a16="http://schemas.microsoft.com/office/drawing/2014/main" id="{A2646F49-85CF-6F19-0503-A093FDC09E3A}"/>
                  </a:ext>
                </a:extLst>
              </p:cNvPr>
              <p:cNvSpPr/>
              <p:nvPr/>
            </p:nvSpPr>
            <p:spPr>
              <a:xfrm rot="10800000">
                <a:off x="7773606" y="4248032"/>
                <a:ext cx="257254" cy="379993"/>
              </a:xfrm>
              <a:prstGeom prst="downArrow">
                <a:avLst/>
              </a:prstGeom>
              <a:solidFill>
                <a:srgbClr val="66FFFF"/>
              </a:solidFill>
              <a:ln w="19050" cap="flat" cmpd="sng" algn="ctr">
                <a:noFill/>
                <a:prstDash val="solid"/>
              </a:ln>
              <a:effectLst>
                <a:softEdge rad="0"/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0" name="箭头: 下 9">
                <a:extLst>
                  <a:ext uri="{FF2B5EF4-FFF2-40B4-BE49-F238E27FC236}">
                    <a16:creationId xmlns:a16="http://schemas.microsoft.com/office/drawing/2014/main" id="{BF6A5658-E3CA-64B3-F01C-91D705E2B54B}"/>
                  </a:ext>
                </a:extLst>
              </p:cNvPr>
              <p:cNvSpPr/>
              <p:nvPr/>
            </p:nvSpPr>
            <p:spPr>
              <a:xfrm rot="10800000">
                <a:off x="7767944" y="2858146"/>
                <a:ext cx="257254" cy="345216"/>
              </a:xfrm>
              <a:prstGeom prst="downArrow">
                <a:avLst/>
              </a:prstGeom>
              <a:solidFill>
                <a:srgbClr val="66FFFF"/>
              </a:solidFill>
              <a:ln w="19050" cap="flat" cmpd="sng" algn="ctr">
                <a:noFill/>
                <a:prstDash val="solid"/>
              </a:ln>
              <a:effectLst>
                <a:softEdge rad="0"/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F2D2800-679A-51E1-6326-6EAE4451B19A}"/>
                  </a:ext>
                </a:extLst>
              </p:cNvPr>
              <p:cNvSpPr txBox="1"/>
              <p:nvPr/>
            </p:nvSpPr>
            <p:spPr>
              <a:xfrm>
                <a:off x="7739369" y="3582739"/>
                <a:ext cx="375931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rPr>
                  <a:t>…</a:t>
                </a:r>
                <a:endParaRPr kumimoji="0" lang="zh-CN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301CCCF9-00C6-9A8D-48A4-302E8927F128}"/>
                </a:ext>
              </a:extLst>
            </p:cNvPr>
            <p:cNvSpPr txBox="1"/>
            <p:nvPr/>
          </p:nvSpPr>
          <p:spPr>
            <a:xfrm>
              <a:off x="8887217" y="3235626"/>
              <a:ext cx="25748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Phase space integration,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500" dirty="0">
                  <a:solidFill>
                    <a:prstClr val="white"/>
                  </a:solidFill>
                  <a:latin typeface="Palatino Linotype"/>
                  <a:ea typeface="华文细黑"/>
                </a:rPr>
                <a:t>IR subtraction,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500" dirty="0">
                  <a:solidFill>
                    <a:prstClr val="white"/>
                  </a:solidFill>
                  <a:latin typeface="Palatino Linotype"/>
                  <a:ea typeface="华文细黑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4B426EE-CECD-49FE-4A65-41655DFDB036}"/>
                </a:ext>
              </a:extLst>
            </p:cNvPr>
            <p:cNvSpPr txBox="1"/>
            <p:nvPr/>
          </p:nvSpPr>
          <p:spPr>
            <a:xfrm>
              <a:off x="8479738" y="5506082"/>
              <a:ext cx="25748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perturbation</a:t>
              </a:r>
              <a:endParaRPr lang="en-US" altLang="zh-CN" sz="1500" dirty="0">
                <a:solidFill>
                  <a:prstClr val="white"/>
                </a:solidFill>
                <a:latin typeface="Palatino Linotype"/>
                <a:ea typeface="华文细黑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9236C4A4-FC17-847F-4C31-028D9AA873FD}"/>
              </a:ext>
            </a:extLst>
          </p:cNvPr>
          <p:cNvSpPr txBox="1"/>
          <p:nvPr/>
        </p:nvSpPr>
        <p:spPr>
          <a:xfrm>
            <a:off x="8894816" y="4080692"/>
            <a:ext cx="2702402" cy="2031325"/>
          </a:xfrm>
          <a:prstGeom prst="rect">
            <a:avLst/>
          </a:prstGeom>
          <a:noFill/>
          <a:ln>
            <a:solidFill>
              <a:srgbClr val="66FF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chemeClr val="bg1"/>
                </a:solidFill>
              </a:rPr>
              <a:t>Computing fixed-order </a:t>
            </a:r>
            <a:r>
              <a:rPr lang="en-US" altLang="zh-CN" i="1" dirty="0">
                <a:solidFill>
                  <a:srgbClr val="FFFF00"/>
                </a:solidFill>
              </a:rPr>
              <a:t>amplitudes</a:t>
            </a:r>
            <a:r>
              <a:rPr lang="en-US" altLang="zh-CN" i="1" dirty="0">
                <a:solidFill>
                  <a:schemeClr val="bg1"/>
                </a:solidFill>
              </a:rPr>
              <a:t> for scattering processes remains a </a:t>
            </a:r>
            <a:r>
              <a:rPr lang="en-US" altLang="zh-CN" i="1" dirty="0">
                <a:solidFill>
                  <a:srgbClr val="FFFF00"/>
                </a:solidFill>
              </a:rPr>
              <a:t>key obstacle </a:t>
            </a:r>
            <a:r>
              <a:rPr lang="en-US" altLang="zh-CN" i="1" dirty="0">
                <a:solidFill>
                  <a:schemeClr val="bg1"/>
                </a:solidFill>
              </a:rPr>
              <a:t>to producing precise predictions for the LHC and HL-LHC. </a:t>
            </a:r>
            <a:r>
              <a:rPr lang="en-US" altLang="zh-CN" i="1" dirty="0">
                <a:solidFill>
                  <a:srgbClr val="66FFFF"/>
                </a:solidFill>
              </a:rPr>
              <a:t>– Les </a:t>
            </a:r>
            <a:r>
              <a:rPr lang="en-US" altLang="zh-CN" i="1" dirty="0" err="1">
                <a:solidFill>
                  <a:srgbClr val="66FFFF"/>
                </a:solidFill>
              </a:rPr>
              <a:t>Houches</a:t>
            </a:r>
            <a:r>
              <a:rPr lang="en-US" altLang="zh-CN" i="1" dirty="0">
                <a:solidFill>
                  <a:srgbClr val="66FFFF"/>
                </a:solidFill>
              </a:rPr>
              <a:t> Wish List 2023</a:t>
            </a:r>
          </a:p>
        </p:txBody>
      </p:sp>
    </p:spTree>
    <p:extLst>
      <p:ext uri="{BB962C8B-B14F-4D97-AF65-F5344CB8AC3E}">
        <p14:creationId xmlns:p14="http://schemas.microsoft.com/office/powerpoint/2010/main" val="4195915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D2970A-5983-C6CB-44DA-AC7FCB6C2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5B68B6C1-1BF7-F30A-ACFB-0B6E729110E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65459" y="904911"/>
              <a:ext cx="11061082" cy="422521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6987729">
                      <a:extLst>
                        <a:ext uri="{9D8B030D-6E8A-4147-A177-3AD203B41FA5}">
                          <a16:colId xmlns:a16="http://schemas.microsoft.com/office/drawing/2014/main" val="1401521275"/>
                        </a:ext>
                      </a:extLst>
                    </a:gridCol>
                    <a:gridCol w="2187160">
                      <a:extLst>
                        <a:ext uri="{9D8B030D-6E8A-4147-A177-3AD203B41FA5}">
                          <a16:colId xmlns:a16="http://schemas.microsoft.com/office/drawing/2014/main" val="626747811"/>
                        </a:ext>
                      </a:extLst>
                    </a:gridCol>
                    <a:gridCol w="1886193">
                      <a:extLst>
                        <a:ext uri="{9D8B030D-6E8A-4147-A177-3AD203B41FA5}">
                          <a16:colId xmlns:a16="http://schemas.microsoft.com/office/drawing/2014/main" val="2142250836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Studies that used </a:t>
                          </a:r>
                          <a:r>
                            <a:rPr lang="en-US" altLang="zh-CN" sz="150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NeatIBP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Reference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Date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2736297"/>
                      </a:ext>
                    </a:extLst>
                  </a:tr>
                  <a:tr h="43207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Feynman integrals for leading color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production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 07 (2025) 001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2025.7.1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9947212"/>
                      </a:ext>
                    </a:extLst>
                  </a:tr>
                  <a:tr h="43207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QCD helicity amplitudes for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at leading color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03 (2025) 070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2025.3.11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0600556"/>
                      </a:ext>
                    </a:extLst>
                  </a:tr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Full-color double-virtual amplitudes for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oMath>
                          </a14:m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03 (2025) 066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2025.3.11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4807718"/>
                      </a:ext>
                    </a:extLst>
                  </a:tr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Three-loop five-point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pentagon-box-box </a:t>
                          </a:r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Feynman diagram</a:t>
                          </a:r>
                          <a:endParaRPr lang="zh-CN" altLang="en-US" sz="1500" dirty="0">
                            <a:solidFill>
                              <a:srgbClr val="66FFFF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i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Phys.Rev.D</a:t>
                          </a:r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112 (2025) 1, 016021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2024.11.27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2728309"/>
                      </a:ext>
                    </a:extLst>
                  </a:tr>
                  <a:tr h="1906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QCD corrections for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oMath>
                          </a14:m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arXiv: 2411.10856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2024.11.16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14473457"/>
                      </a:ext>
                    </a:extLst>
                  </a:tr>
                  <a:tr h="39355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amplitudes for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oMath>
                          </a14:m>
                          <a:r>
                            <a:rPr lang="zh-CN" altLang="en-US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production</a:t>
                          </a:r>
                          <a:r>
                            <a:rPr lang="en-US" altLang="zh-CN" sz="1500" baseline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at LHC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12 (2025) 221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2024.12.30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8792674"/>
                      </a:ext>
                    </a:extLst>
                  </a:tr>
                  <a:tr h="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NLO corrections to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500" b="0" i="0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</m:oMath>
                          </a14:m>
                          <a:r>
                            <a:rPr lang="zh-CN" altLang="en-US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dirty="0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CN" sz="1500" b="0" i="1" dirty="0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dirty="0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dirty="0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acc>
                            </m:oMath>
                          </a14:m>
                          <a:r>
                            <a:rPr lang="zh-CN" altLang="en-US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photoproduction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Phys.Rev.D 110 (2024) 9, 094047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2024.11.11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58244562"/>
                      </a:ext>
                    </a:extLst>
                  </a:tr>
                  <a:tr h="3564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Two-loop five-point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two-mass planar </a:t>
                          </a:r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integrals</a:t>
                          </a:r>
                          <a:endParaRPr lang="zh-CN" altLang="en-US" sz="1500" dirty="0">
                            <a:solidFill>
                              <a:srgbClr val="66FFFF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10 (2024) 167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2024.10.23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3964898"/>
                      </a:ext>
                    </a:extLst>
                  </a:tr>
                  <a:tr h="3564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Two-loop integrals for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500" b="0" i="1" smtClean="0">
                                      <a:solidFill>
                                        <a:srgbClr val="66FF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1500" b="0" i="1" smtClean="0">
                                  <a:solidFill>
                                    <a:srgbClr val="66FF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oMath>
                          </a14:m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production at hadron colliders in the leading color approximation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07 (2024) 073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2024.7.9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62216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5B68B6C1-1BF7-F30A-ACFB-0B6E729110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259644"/>
                  </p:ext>
                </p:extLst>
              </p:nvPr>
            </p:nvGraphicFramePr>
            <p:xfrm>
              <a:off x="565459" y="904911"/>
              <a:ext cx="11061082" cy="422521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6987729">
                      <a:extLst>
                        <a:ext uri="{9D8B030D-6E8A-4147-A177-3AD203B41FA5}">
                          <a16:colId xmlns:a16="http://schemas.microsoft.com/office/drawing/2014/main" val="1401521275"/>
                        </a:ext>
                      </a:extLst>
                    </a:gridCol>
                    <a:gridCol w="2187160">
                      <a:extLst>
                        <a:ext uri="{9D8B030D-6E8A-4147-A177-3AD203B41FA5}">
                          <a16:colId xmlns:a16="http://schemas.microsoft.com/office/drawing/2014/main" val="626747811"/>
                        </a:ext>
                      </a:extLst>
                    </a:gridCol>
                    <a:gridCol w="1886193">
                      <a:extLst>
                        <a:ext uri="{9D8B030D-6E8A-4147-A177-3AD203B41FA5}">
                          <a16:colId xmlns:a16="http://schemas.microsoft.com/office/drawing/2014/main" val="2142250836"/>
                        </a:ext>
                      </a:extLst>
                    </a:gridCol>
                  </a:tblGrid>
                  <a:tr h="3200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Studies that used </a:t>
                          </a:r>
                          <a:r>
                            <a:rPr lang="en-US" altLang="zh-CN" sz="150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NeatIBP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Reference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Date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7004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2736297"/>
                      </a:ext>
                    </a:extLst>
                  </a:tr>
                  <a:tr h="43207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78873" r="-58675" b="-81831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 07 (2025) 001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2025.7.1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9947212"/>
                      </a:ext>
                    </a:extLst>
                  </a:tr>
                  <a:tr h="43207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178873" r="-58675" b="-71831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03 (2025) 070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2025.3.11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0600556"/>
                      </a:ext>
                    </a:extLst>
                  </a:tr>
                  <a:tr h="3251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373585" r="-58675" b="-86226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03 (2025) 066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2025.3.11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4807718"/>
                      </a:ext>
                    </a:extLst>
                  </a:tr>
                  <a:tr h="5486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Three-loop five-point 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pentagon-box-box </a:t>
                          </a:r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Feynman diagram</a:t>
                          </a:r>
                          <a:endParaRPr lang="zh-CN" altLang="en-US" sz="1500" dirty="0">
                            <a:solidFill>
                              <a:srgbClr val="66FFFF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i="0" dirty="0" err="1">
                              <a:solidFill>
                                <a:schemeClr val="bg1"/>
                              </a:solidFill>
                              <a:latin typeface="+mj-lt"/>
                            </a:rPr>
                            <a:t>Phys.Rev.D</a:t>
                          </a:r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112 (2025) 1, 016021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2024.11.27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2728309"/>
                      </a:ext>
                    </a:extLst>
                  </a:tr>
                  <a:tr h="3200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643396" r="-58675" b="-59245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i="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arXiv: 2411.10856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2024.11.16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14473457"/>
                      </a:ext>
                    </a:extLst>
                  </a:tr>
                  <a:tr h="39355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615625" r="-58675" b="-390625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12 (2025) 221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2024.12.30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8792674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508889" r="-58675" b="-17777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Phys.Rev.D 110 (2024) 9, 094047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2024.11.11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58244562"/>
                      </a:ext>
                    </a:extLst>
                  </a:tr>
                  <a:tr h="3564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Two-loop five-point</a:t>
                          </a:r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 two-mass planar </a:t>
                          </a:r>
                          <a:r>
                            <a:rPr lang="en-US" altLang="zh-CN" sz="1500" dirty="0">
                              <a:solidFill>
                                <a:srgbClr val="66FFFF"/>
                              </a:solidFill>
                              <a:latin typeface="+mj-lt"/>
                            </a:rPr>
                            <a:t>integrals</a:t>
                          </a:r>
                          <a:endParaRPr lang="zh-CN" altLang="en-US" sz="1500" dirty="0">
                            <a:solidFill>
                              <a:srgbClr val="66FFFF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10 (2024) 167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2024.10.23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3964898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" t="-674444" r="-58675" b="-1222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b="0" i="0" kern="1200" dirty="0">
                              <a:solidFill>
                                <a:schemeClr val="bg1"/>
                              </a:solidFill>
                              <a:effectLst/>
                              <a:latin typeface="+mj-lt"/>
                              <a:ea typeface="+mn-ea"/>
                              <a:cs typeface="+mn-cs"/>
                            </a:rPr>
                            <a:t>JHEP 07 (2024) 073</a:t>
                          </a:r>
                          <a:endParaRPr lang="zh-CN" altLang="en-US" sz="1500" i="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altLang="zh-CN" sz="15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2024.7.9</a:t>
                          </a:r>
                          <a:endParaRPr lang="zh-CN" altLang="en-US" sz="1500" dirty="0">
                            <a:solidFill>
                              <a:schemeClr val="bg1"/>
                            </a:solidFill>
                            <a:latin typeface="+mj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622162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380D7E11-E20B-5CB6-A9D7-3AC6B40F38B8}"/>
              </a:ext>
            </a:extLst>
          </p:cNvPr>
          <p:cNvSpPr txBox="1"/>
          <p:nvPr/>
        </p:nvSpPr>
        <p:spPr>
          <a:xfrm>
            <a:off x="28953" y="155032"/>
            <a:ext cx="78283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Applications of </a:t>
            </a:r>
            <a:r>
              <a:rPr kumimoji="0" lang="en-US" altLang="zh-CN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(2/2)</a:t>
            </a:r>
          </a:p>
        </p:txBody>
      </p:sp>
    </p:spTree>
    <p:extLst>
      <p:ext uri="{BB962C8B-B14F-4D97-AF65-F5344CB8AC3E}">
        <p14:creationId xmlns:p14="http://schemas.microsoft.com/office/powerpoint/2010/main" val="4013025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37CFF3-49D7-D0F6-D725-B3704EEA8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aodingPPT-1-4">
            <a:extLst>
              <a:ext uri="{FF2B5EF4-FFF2-40B4-BE49-F238E27FC236}">
                <a16:creationId xmlns:a16="http://schemas.microsoft.com/office/drawing/2014/main" id="{7A7ED8E8-0B18-0FDB-9392-FD1A76FEFB24}"/>
              </a:ext>
            </a:extLst>
          </p:cNvPr>
          <p:cNvSpPr txBox="1"/>
          <p:nvPr/>
        </p:nvSpPr>
        <p:spPr>
          <a:xfrm>
            <a:off x="1093903" y="3141750"/>
            <a:ext cx="10004194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Advanced feature of </a:t>
            </a: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: the spanning cuts method</a:t>
            </a:r>
          </a:p>
        </p:txBody>
      </p:sp>
    </p:spTree>
    <p:extLst>
      <p:ext uri="{BB962C8B-B14F-4D97-AF65-F5344CB8AC3E}">
        <p14:creationId xmlns:p14="http://schemas.microsoft.com/office/powerpoint/2010/main" val="13987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F7E156-2C80-D64D-F9CC-3CAD8355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1A5ED5D-720F-24BF-C67D-C29C15133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1912" y="1978469"/>
            <a:ext cx="6625820" cy="87869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2BCCDC9-A66A-3C6A-355A-9A8DF2AD4BE0}"/>
              </a:ext>
            </a:extLst>
          </p:cNvPr>
          <p:cNvSpPr txBox="1"/>
          <p:nvPr/>
        </p:nvSpPr>
        <p:spPr>
          <a:xfrm>
            <a:off x="453491" y="1095891"/>
            <a:ext cx="86934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0" i="0" u="none" strike="noStrike" kern="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Generalized unitarity c</a:t>
            </a:r>
            <a:r>
              <a:rPr kumimoji="0" lang="en-US" altLang="zh-CN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uts</a:t>
            </a:r>
            <a:r>
              <a:rPr kumimoji="0" lang="en-US" altLang="zh-CN" sz="2600" b="0" i="0" u="none" strike="noStrike" kern="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in Baikov representation</a:t>
            </a:r>
          </a:p>
        </p:txBody>
      </p:sp>
      <p:sp>
        <p:nvSpPr>
          <p:cNvPr id="3" name="GaodingPPT-1-4">
            <a:extLst>
              <a:ext uri="{FF2B5EF4-FFF2-40B4-BE49-F238E27FC236}">
                <a16:creationId xmlns:a16="http://schemas.microsoft.com/office/drawing/2014/main" id="{88B22778-8E59-CFF4-5EB1-ABF04235A21F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1.1 new feature: the 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spanning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cuts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method</a:t>
            </a:r>
          </a:p>
        </p:txBody>
      </p:sp>
    </p:spTree>
    <p:extLst>
      <p:ext uri="{BB962C8B-B14F-4D97-AF65-F5344CB8AC3E}">
        <p14:creationId xmlns:p14="http://schemas.microsoft.com/office/powerpoint/2010/main" val="3728626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1912" y="1978469"/>
            <a:ext cx="6625820" cy="87869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53491" y="1095891"/>
            <a:ext cx="86934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0" i="0" u="none" strike="noStrike" kern="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Generalized unitarity c</a:t>
            </a:r>
            <a:r>
              <a:rPr kumimoji="0" lang="en-US" altLang="zh-CN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uts</a:t>
            </a:r>
            <a:r>
              <a:rPr kumimoji="0" lang="en-US" altLang="zh-CN" sz="2600" b="0" i="0" u="none" strike="noStrike" kern="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in Baikov representation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3490" y="3228945"/>
            <a:ext cx="869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Cuts change the integrals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but preserve IBP relations (conjecture)</a:t>
            </a:r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70306" y="4000838"/>
            <a:ext cx="1534332" cy="664114"/>
          </a:xfrm>
          <a:prstGeom prst="rect">
            <a:avLst/>
          </a:prstGeom>
        </p:spPr>
      </p:pic>
      <p:pic>
        <p:nvPicPr>
          <p:cNvPr id="13" name="图形 1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991" y="4000838"/>
            <a:ext cx="2450347" cy="664113"/>
          </a:xfrm>
          <a:prstGeom prst="rect">
            <a:avLst/>
          </a:prstGeom>
        </p:spPr>
      </p:pic>
      <p:cxnSp>
        <p:nvCxnSpPr>
          <p:cNvPr id="15" name="直接箭头连接符 14"/>
          <p:cNvCxnSpPr/>
          <p:nvPr/>
        </p:nvCxnSpPr>
        <p:spPr>
          <a:xfrm>
            <a:off x="5468982" y="4235355"/>
            <a:ext cx="894080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453490" y="4793782"/>
            <a:ext cx="869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Cuts increases the number of </a:t>
            </a:r>
            <a:r>
              <a:rPr kumimoji="0" lang="en-US" altLang="zh-CN" sz="2000" b="0" i="1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zero sectors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in a family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3797891" y="5649697"/>
            <a:ext cx="4871491" cy="359962"/>
            <a:chOff x="3419069" y="4931694"/>
            <a:chExt cx="4871491" cy="359962"/>
          </a:xfrm>
        </p:grpSpPr>
        <p:pic>
          <p:nvPicPr>
            <p:cNvPr id="18" name="图形 17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419069" y="4931694"/>
              <a:ext cx="4871491" cy="359962"/>
            </a:xfrm>
            <a:prstGeom prst="rect">
              <a:avLst/>
            </a:prstGeom>
          </p:spPr>
        </p:pic>
        <p:cxnSp>
          <p:nvCxnSpPr>
            <p:cNvPr id="21" name="直接连接符 20"/>
            <p:cNvCxnSpPr/>
            <p:nvPr/>
          </p:nvCxnSpPr>
          <p:spPr>
            <a:xfrm>
              <a:off x="3708400" y="5224780"/>
              <a:ext cx="20828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GaodingPPT-1-4">
            <a:extLst>
              <a:ext uri="{FF2B5EF4-FFF2-40B4-BE49-F238E27FC236}">
                <a16:creationId xmlns:a16="http://schemas.microsoft.com/office/drawing/2014/main" id="{FFB0012E-949F-9746-F381-7F5D88D6EE21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1.1 new feature: the 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spanning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cuts</a:t>
            </a: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method</a:t>
            </a:r>
          </a:p>
        </p:txBody>
      </p:sp>
    </p:spTree>
    <p:extLst>
      <p:ext uri="{BB962C8B-B14F-4D97-AF65-F5344CB8AC3E}">
        <p14:creationId xmlns:p14="http://schemas.microsoft.com/office/powerpoint/2010/main" val="24367269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07256" y="4017759"/>
            <a:ext cx="504443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Benefit</a:t>
            </a:r>
            <a:r>
              <a:rPr kumimoji="0" lang="zh-CN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：</a:t>
            </a:r>
            <a:endParaRPr kumimoji="0" lang="en-US" altLang="zh-CN" sz="25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1. Split a difficult problem into simpler pieces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2. Parallelizable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55907" y="1084635"/>
            <a:ext cx="6398893" cy="1246495"/>
            <a:chOff x="255907" y="1084635"/>
            <a:chExt cx="6398893" cy="1246495"/>
          </a:xfrm>
        </p:grpSpPr>
        <p:sp>
          <p:nvSpPr>
            <p:cNvPr id="4" name="文本框 3"/>
            <p:cNvSpPr txBox="1"/>
            <p:nvPr/>
          </p:nvSpPr>
          <p:spPr>
            <a:xfrm>
              <a:off x="255907" y="1084635"/>
              <a:ext cx="6398893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rPr>
                <a:t>A spanning cuts            is defined so that for all nonzero sector      in a family,          , such that      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endParaRPr>
            </a:p>
          </p:txBody>
        </p:sp>
        <p:pic>
          <p:nvPicPr>
            <p:cNvPr id="9" name="图形 8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86937" y="1972089"/>
              <a:ext cx="1045044" cy="305867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55970" y="1583861"/>
              <a:ext cx="484289" cy="305867"/>
            </a:xfrm>
            <a:prstGeom prst="rect">
              <a:avLst/>
            </a:prstGeom>
          </p:spPr>
        </p:pic>
        <p:pic>
          <p:nvPicPr>
            <p:cNvPr id="13" name="图形 12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27523" y="1583861"/>
              <a:ext cx="229400" cy="254889"/>
            </a:xfrm>
            <a:prstGeom prst="rect">
              <a:avLst/>
            </a:prstGeom>
          </p:spPr>
        </p:pic>
        <p:pic>
          <p:nvPicPr>
            <p:cNvPr id="15" name="图形 14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46032" y="1144740"/>
              <a:ext cx="637222" cy="356844"/>
            </a:xfrm>
            <a:prstGeom prst="rect">
              <a:avLst/>
            </a:prstGeom>
          </p:spPr>
        </p:pic>
      </p:grpSp>
      <p:grpSp>
        <p:nvGrpSpPr>
          <p:cNvPr id="128" name="组合 127"/>
          <p:cNvGrpSpPr/>
          <p:nvPr/>
        </p:nvGrpSpPr>
        <p:grpSpPr>
          <a:xfrm>
            <a:off x="7184652" y="294238"/>
            <a:ext cx="4818024" cy="3007560"/>
            <a:chOff x="916817" y="2027299"/>
            <a:chExt cx="7461306" cy="4657578"/>
          </a:xfrm>
        </p:grpSpPr>
        <p:grpSp>
          <p:nvGrpSpPr>
            <p:cNvPr id="129" name="组合 128"/>
            <p:cNvGrpSpPr/>
            <p:nvPr/>
          </p:nvGrpSpPr>
          <p:grpSpPr>
            <a:xfrm>
              <a:off x="916817" y="2956668"/>
              <a:ext cx="1517366" cy="1052566"/>
              <a:chOff x="5552337" y="1947351"/>
              <a:chExt cx="1744623" cy="1210212"/>
            </a:xfrm>
          </p:grpSpPr>
          <p:sp>
            <p:nvSpPr>
              <p:cNvPr id="172" name="矩形 171"/>
              <p:cNvSpPr/>
              <p:nvPr/>
            </p:nvSpPr>
            <p:spPr>
              <a:xfrm>
                <a:off x="6060963" y="2175951"/>
                <a:ext cx="764200" cy="753016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cxnSp>
            <p:nvCxnSpPr>
              <p:cNvPr id="173" name="直接连接符 172"/>
              <p:cNvCxnSpPr/>
              <p:nvPr/>
            </p:nvCxnSpPr>
            <p:spPr>
              <a:xfrm flipH="1">
                <a:off x="5552338" y="2928966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直接连接符 173"/>
              <p:cNvCxnSpPr/>
              <p:nvPr/>
            </p:nvCxnSpPr>
            <p:spPr>
              <a:xfrm flipH="1">
                <a:off x="6788335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接连接符 174"/>
              <p:cNvCxnSpPr/>
              <p:nvPr/>
            </p:nvCxnSpPr>
            <p:spPr>
              <a:xfrm flipH="1" flipV="1">
                <a:off x="6788319" y="2928965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接连接符 175"/>
              <p:cNvCxnSpPr/>
              <p:nvPr/>
            </p:nvCxnSpPr>
            <p:spPr>
              <a:xfrm flipH="1" flipV="1">
                <a:off x="5552337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组合 129"/>
            <p:cNvGrpSpPr/>
            <p:nvPr/>
          </p:nvGrpSpPr>
          <p:grpSpPr>
            <a:xfrm>
              <a:off x="932833" y="4440941"/>
              <a:ext cx="1517366" cy="421190"/>
              <a:chOff x="7638004" y="1936591"/>
              <a:chExt cx="1517366" cy="421190"/>
            </a:xfrm>
          </p:grpSpPr>
          <p:sp>
            <p:nvSpPr>
              <p:cNvPr id="166" name="椭圆 165"/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167" name="组合 166"/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168" name="直接连接符 167"/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1" name="组合 130"/>
            <p:cNvGrpSpPr/>
            <p:nvPr/>
          </p:nvGrpSpPr>
          <p:grpSpPr>
            <a:xfrm rot="5400000">
              <a:off x="872390" y="5715599"/>
              <a:ext cx="1517366" cy="421190"/>
              <a:chOff x="7638004" y="1936591"/>
              <a:chExt cx="1517366" cy="421190"/>
            </a:xfrm>
          </p:grpSpPr>
          <p:sp>
            <p:nvSpPr>
              <p:cNvPr id="160" name="椭圆 159"/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161" name="组合 160"/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2" name="文本框 131"/>
            <p:cNvSpPr txBox="1"/>
            <p:nvPr/>
          </p:nvSpPr>
          <p:spPr>
            <a:xfrm>
              <a:off x="3605762" y="2027299"/>
              <a:ext cx="2336479" cy="738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rPr>
                <a:t>{1,3} - cut</a:t>
              </a:r>
              <a:endParaRPr kumimoji="0" lang="zh-CN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endParaRPr>
            </a:p>
          </p:txBody>
        </p:sp>
        <p:sp>
          <p:nvSpPr>
            <p:cNvPr id="133" name="文本框 132"/>
            <p:cNvSpPr txBox="1"/>
            <p:nvPr/>
          </p:nvSpPr>
          <p:spPr>
            <a:xfrm>
              <a:off x="6041643" y="2063215"/>
              <a:ext cx="2336480" cy="738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rPr>
                <a:t>{2,4} - cut</a:t>
              </a:r>
              <a:endParaRPr kumimoji="0" lang="zh-CN" alt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endParaRPr>
            </a:p>
          </p:txBody>
        </p:sp>
        <p:grpSp>
          <p:nvGrpSpPr>
            <p:cNvPr id="134" name="组合 133"/>
            <p:cNvGrpSpPr/>
            <p:nvPr/>
          </p:nvGrpSpPr>
          <p:grpSpPr>
            <a:xfrm>
              <a:off x="3608995" y="2956670"/>
              <a:ext cx="1517366" cy="1052566"/>
              <a:chOff x="5552337" y="1947351"/>
              <a:chExt cx="1744623" cy="1210212"/>
            </a:xfrm>
          </p:grpSpPr>
          <p:sp>
            <p:nvSpPr>
              <p:cNvPr id="155" name="矩形 154"/>
              <p:cNvSpPr/>
              <p:nvPr/>
            </p:nvSpPr>
            <p:spPr>
              <a:xfrm>
                <a:off x="6060963" y="2175951"/>
                <a:ext cx="764200" cy="753016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cxnSp>
            <p:nvCxnSpPr>
              <p:cNvPr id="156" name="直接连接符 155"/>
              <p:cNvCxnSpPr/>
              <p:nvPr/>
            </p:nvCxnSpPr>
            <p:spPr>
              <a:xfrm flipH="1">
                <a:off x="5552338" y="2928966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 flipH="1">
                <a:off x="6788335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 flipH="1" flipV="1">
                <a:off x="6788319" y="2928965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直接连接符 158"/>
              <p:cNvCxnSpPr/>
              <p:nvPr/>
            </p:nvCxnSpPr>
            <p:spPr>
              <a:xfrm flipH="1" flipV="1">
                <a:off x="5552337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组合 134"/>
            <p:cNvGrpSpPr/>
            <p:nvPr/>
          </p:nvGrpSpPr>
          <p:grpSpPr>
            <a:xfrm>
              <a:off x="5952830" y="2956670"/>
              <a:ext cx="1517366" cy="1052566"/>
              <a:chOff x="5552337" y="1947351"/>
              <a:chExt cx="1744623" cy="1210212"/>
            </a:xfrm>
          </p:grpSpPr>
          <p:sp>
            <p:nvSpPr>
              <p:cNvPr id="150" name="矩形 149"/>
              <p:cNvSpPr/>
              <p:nvPr/>
            </p:nvSpPr>
            <p:spPr>
              <a:xfrm>
                <a:off x="6060963" y="2175951"/>
                <a:ext cx="764200" cy="753016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cxnSp>
            <p:nvCxnSpPr>
              <p:cNvPr id="151" name="直接连接符 150"/>
              <p:cNvCxnSpPr/>
              <p:nvPr/>
            </p:nvCxnSpPr>
            <p:spPr>
              <a:xfrm flipH="1">
                <a:off x="5552338" y="2928966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 flipH="1">
                <a:off x="6788335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 flipH="1" flipV="1">
                <a:off x="6788319" y="2928965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 flipH="1" flipV="1">
                <a:off x="5552337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组合 135"/>
            <p:cNvGrpSpPr/>
            <p:nvPr/>
          </p:nvGrpSpPr>
          <p:grpSpPr>
            <a:xfrm>
              <a:off x="3657413" y="4429165"/>
              <a:ext cx="1517366" cy="421190"/>
              <a:chOff x="7638004" y="1936591"/>
              <a:chExt cx="1517366" cy="421190"/>
            </a:xfrm>
          </p:grpSpPr>
          <p:sp>
            <p:nvSpPr>
              <p:cNvPr id="144" name="椭圆 143"/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146" name="直接连接符 145"/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接连接符 148"/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7" name="组合 136"/>
            <p:cNvGrpSpPr/>
            <p:nvPr/>
          </p:nvGrpSpPr>
          <p:grpSpPr>
            <a:xfrm rot="5400000">
              <a:off x="6037333" y="5701328"/>
              <a:ext cx="1517366" cy="421190"/>
              <a:chOff x="7638004" y="1936591"/>
              <a:chExt cx="1517366" cy="421190"/>
            </a:xfrm>
          </p:grpSpPr>
          <p:sp>
            <p:nvSpPr>
              <p:cNvPr id="138" name="椭圆 137"/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139" name="组合 138"/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140" name="直接连接符 139"/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4FC0A84D-DAF1-0D7A-5351-2E192157956D}"/>
              </a:ext>
            </a:extLst>
          </p:cNvPr>
          <p:cNvGrpSpPr/>
          <p:nvPr/>
        </p:nvGrpSpPr>
        <p:grpSpPr>
          <a:xfrm>
            <a:off x="196322" y="3292574"/>
            <a:ext cx="6870176" cy="3034518"/>
            <a:chOff x="191025" y="2643318"/>
            <a:chExt cx="6870176" cy="3034518"/>
          </a:xfrm>
        </p:grpSpPr>
        <p:grpSp>
          <p:nvGrpSpPr>
            <p:cNvPr id="25" name="组合 24"/>
            <p:cNvGrpSpPr/>
            <p:nvPr/>
          </p:nvGrpSpPr>
          <p:grpSpPr>
            <a:xfrm>
              <a:off x="191025" y="2643318"/>
              <a:ext cx="6870176" cy="1605542"/>
              <a:chOff x="191025" y="2643318"/>
              <a:chExt cx="6870176" cy="1605542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191025" y="2643318"/>
                <a:ext cx="38915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Step 1: Run </a:t>
                </a:r>
                <a:r>
                  <a:rPr kumimoji="0" lang="en-US" altLang="zh-CN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NeatIBP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 on each cut 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 panose="02010600040101010101" charset="-122"/>
                  <a:cs typeface="+mn-cs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325845" y="3067370"/>
                <a:ext cx="67353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Current version of </a:t>
                </a:r>
                <a:r>
                  <a:rPr kumimoji="0" lang="en-US" altLang="zh-CN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NeatIBP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 avoids cutting multiple propagators. Thus, for integrals such that                             ,              means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 panose="02010600040101010101" charset="-122"/>
                    <a:cs typeface="+mn-cs"/>
                  </a:rPr>
                  <a:t>              </a:t>
                </a:r>
              </a:p>
            </p:txBody>
          </p:sp>
          <p:pic>
            <p:nvPicPr>
              <p:cNvPr id="19" name="图形 18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746032" y="3892684"/>
                <a:ext cx="2162498" cy="356176"/>
              </a:xfrm>
              <a:prstGeom prst="rect">
                <a:avLst/>
              </a:prstGeom>
            </p:spPr>
          </p:pic>
          <p:pic>
            <p:nvPicPr>
              <p:cNvPr id="20" name="图形 19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307461" y="3402052"/>
                <a:ext cx="1489323" cy="248221"/>
              </a:xfrm>
              <a:prstGeom prst="rect">
                <a:avLst/>
              </a:prstGeom>
            </p:spPr>
          </p:pic>
          <p:pic>
            <p:nvPicPr>
              <p:cNvPr id="23" name="图形 22"/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045810" y="3400695"/>
                <a:ext cx="614998" cy="198386"/>
              </a:xfrm>
              <a:prstGeom prst="rect">
                <a:avLst/>
              </a:prstGeom>
            </p:spPr>
          </p:pic>
        </p:grpSp>
        <p:sp>
          <p:nvSpPr>
            <p:cNvPr id="32" name="文本框 31"/>
            <p:cNvSpPr txBox="1"/>
            <p:nvPr/>
          </p:nvSpPr>
          <p:spPr>
            <a:xfrm>
              <a:off x="191025" y="4496875"/>
              <a:ext cx="5159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 panose="02010600040101010101" charset="-122"/>
                  <a:cs typeface="+mn-cs"/>
                </a:rPr>
                <a:t>Step 2: Reduce the IBP system on each cut 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00706" y="5277726"/>
              <a:ext cx="55795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 panose="02010600040101010101" charset="-122"/>
                  <a:cs typeface="+mn-cs"/>
                </a:rPr>
                <a:t>Step 3: Merge the reduced IBP system of all cuts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3B12B27B-C25B-A3B4-EB56-47284E55BAA7}"/>
                </a:ext>
              </a:extLst>
            </p:cNvPr>
            <p:cNvSpPr txBox="1"/>
            <p:nvPr/>
          </p:nvSpPr>
          <p:spPr>
            <a:xfrm>
              <a:off x="5391337" y="4509094"/>
              <a:ext cx="6751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6FFFF"/>
                  </a:solidFill>
                  <a:effectLst/>
                  <a:uLnTx/>
                  <a:uFillTx/>
                  <a:latin typeface="Palatino Linotype"/>
                  <a:ea typeface="华文细黑" panose="02010600040101010101" charset="-122"/>
                  <a:cs typeface="+mn-cs"/>
                </a:rPr>
                <a:t>Kira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endParaRPr>
            </a:p>
          </p:txBody>
        </p:sp>
      </p:grpSp>
      <p:sp>
        <p:nvSpPr>
          <p:cNvPr id="6" name="GaodingPPT-1-4">
            <a:extLst>
              <a:ext uri="{FF2B5EF4-FFF2-40B4-BE49-F238E27FC236}">
                <a16:creationId xmlns:a16="http://schemas.microsoft.com/office/drawing/2014/main" id="{3F9605AF-90CA-965F-867F-071FAD53BC53}"/>
              </a:ext>
            </a:extLst>
          </p:cNvPr>
          <p:cNvSpPr txBox="1"/>
          <p:nvPr/>
        </p:nvSpPr>
        <p:spPr>
          <a:xfrm>
            <a:off x="196322" y="23473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NeatIBP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1.1 new feature: the 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spanning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cuts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method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46C2300-2D23-478C-6A79-598CF636BAFA}"/>
              </a:ext>
            </a:extLst>
          </p:cNvPr>
          <p:cNvSpPr txBox="1"/>
          <p:nvPr/>
        </p:nvSpPr>
        <p:spPr>
          <a:xfrm>
            <a:off x="196322" y="2665812"/>
            <a:ext cx="4780280" cy="43088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SpanningCutsMode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=True;</a:t>
            </a:r>
          </a:p>
        </p:txBody>
      </p:sp>
    </p:spTree>
    <p:extLst>
      <p:ext uri="{BB962C8B-B14F-4D97-AF65-F5344CB8AC3E}">
        <p14:creationId xmlns:p14="http://schemas.microsoft.com/office/powerpoint/2010/main" val="3812338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C78BED-EE58-249C-F135-5017FCB5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5EA0C58-523C-9136-96D9-5E3EBC842EB4}"/>
              </a:ext>
            </a:extLst>
          </p:cNvPr>
          <p:cNvSpPr txBox="1"/>
          <p:nvPr/>
        </p:nvSpPr>
        <p:spPr>
          <a:xfrm>
            <a:off x="200706" y="235763"/>
            <a:ext cx="60340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Merging the spanning cut systems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A8D4B574-8593-3669-805D-6D46D40AE99E}"/>
              </a:ext>
            </a:extLst>
          </p:cNvPr>
          <p:cNvGrpSpPr/>
          <p:nvPr/>
        </p:nvGrpSpPr>
        <p:grpSpPr>
          <a:xfrm>
            <a:off x="8421950" y="786652"/>
            <a:ext cx="3091151" cy="2143101"/>
            <a:chOff x="916817" y="2020532"/>
            <a:chExt cx="6727726" cy="4664345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F5F32F1C-D5BD-065B-719E-2C8963F629AC}"/>
                </a:ext>
              </a:extLst>
            </p:cNvPr>
            <p:cNvGrpSpPr/>
            <p:nvPr/>
          </p:nvGrpSpPr>
          <p:grpSpPr>
            <a:xfrm>
              <a:off x="916817" y="2956668"/>
              <a:ext cx="1517366" cy="1052566"/>
              <a:chOff x="5552337" y="1947351"/>
              <a:chExt cx="1744623" cy="1210212"/>
            </a:xfrm>
          </p:grpSpPr>
          <p:sp>
            <p:nvSpPr>
              <p:cNvPr id="177" name="矩形 176">
                <a:extLst>
                  <a:ext uri="{FF2B5EF4-FFF2-40B4-BE49-F238E27FC236}">
                    <a16:creationId xmlns:a16="http://schemas.microsoft.com/office/drawing/2014/main" id="{B2A2599A-E2CE-28CC-6CDE-55146BD3CD84}"/>
                  </a:ext>
                </a:extLst>
              </p:cNvPr>
              <p:cNvSpPr/>
              <p:nvPr/>
            </p:nvSpPr>
            <p:spPr>
              <a:xfrm>
                <a:off x="6060963" y="2175951"/>
                <a:ext cx="764200" cy="753016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cxnSp>
            <p:nvCxnSpPr>
              <p:cNvPr id="178" name="直接连接符 177">
                <a:extLst>
                  <a:ext uri="{FF2B5EF4-FFF2-40B4-BE49-F238E27FC236}">
                    <a16:creationId xmlns:a16="http://schemas.microsoft.com/office/drawing/2014/main" id="{32C8CE63-3516-F314-341B-7B3A15886F26}"/>
                  </a:ext>
                </a:extLst>
              </p:cNvPr>
              <p:cNvCxnSpPr/>
              <p:nvPr/>
            </p:nvCxnSpPr>
            <p:spPr>
              <a:xfrm flipH="1">
                <a:off x="5552338" y="2928966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直接连接符 178">
                <a:extLst>
                  <a:ext uri="{FF2B5EF4-FFF2-40B4-BE49-F238E27FC236}">
                    <a16:creationId xmlns:a16="http://schemas.microsoft.com/office/drawing/2014/main" id="{7D5A0BA6-5974-F53D-1E82-A6043F6AAB9F}"/>
                  </a:ext>
                </a:extLst>
              </p:cNvPr>
              <p:cNvCxnSpPr/>
              <p:nvPr/>
            </p:nvCxnSpPr>
            <p:spPr>
              <a:xfrm flipH="1">
                <a:off x="6788335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直接连接符 179">
                <a:extLst>
                  <a:ext uri="{FF2B5EF4-FFF2-40B4-BE49-F238E27FC236}">
                    <a16:creationId xmlns:a16="http://schemas.microsoft.com/office/drawing/2014/main" id="{E20E0359-189A-3DE9-EE21-A86109BD986C}"/>
                  </a:ext>
                </a:extLst>
              </p:cNvPr>
              <p:cNvCxnSpPr/>
              <p:nvPr/>
            </p:nvCxnSpPr>
            <p:spPr>
              <a:xfrm flipH="1" flipV="1">
                <a:off x="6788319" y="2928965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直接连接符 180">
                <a:extLst>
                  <a:ext uri="{FF2B5EF4-FFF2-40B4-BE49-F238E27FC236}">
                    <a16:creationId xmlns:a16="http://schemas.microsoft.com/office/drawing/2014/main" id="{D4F99635-A2D9-5129-ACDE-A1BAAB06F6CD}"/>
                  </a:ext>
                </a:extLst>
              </p:cNvPr>
              <p:cNvCxnSpPr/>
              <p:nvPr/>
            </p:nvCxnSpPr>
            <p:spPr>
              <a:xfrm flipH="1" flipV="1">
                <a:off x="5552337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7AA84087-B64D-E9B2-3436-701A9004F12C}"/>
                </a:ext>
              </a:extLst>
            </p:cNvPr>
            <p:cNvGrpSpPr/>
            <p:nvPr/>
          </p:nvGrpSpPr>
          <p:grpSpPr>
            <a:xfrm>
              <a:off x="932833" y="4440941"/>
              <a:ext cx="1517366" cy="421190"/>
              <a:chOff x="7638004" y="1936591"/>
              <a:chExt cx="1517366" cy="421190"/>
            </a:xfrm>
          </p:grpSpPr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635046C3-9180-5403-3998-81329A3C854C}"/>
                  </a:ext>
                </a:extLst>
              </p:cNvPr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BD094D91-C875-C36C-4E48-6B08BDFE4981}"/>
                  </a:ext>
                </a:extLst>
              </p:cNvPr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60" name="直接连接符 59">
                  <a:extLst>
                    <a:ext uri="{FF2B5EF4-FFF2-40B4-BE49-F238E27FC236}">
                      <a16:creationId xmlns:a16="http://schemas.microsoft.com/office/drawing/2014/main" id="{68E1F822-4CB9-C2AB-F67A-4A05178F51E5}"/>
                    </a:ext>
                  </a:extLst>
                </p:cNvPr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>
                  <a:extLst>
                    <a:ext uri="{FF2B5EF4-FFF2-40B4-BE49-F238E27FC236}">
                      <a16:creationId xmlns:a16="http://schemas.microsoft.com/office/drawing/2014/main" id="{D957AC44-9554-7246-93D3-2357A7E20781}"/>
                    </a:ext>
                  </a:extLst>
                </p:cNvPr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>
                  <a:extLst>
                    <a:ext uri="{FF2B5EF4-FFF2-40B4-BE49-F238E27FC236}">
                      <a16:creationId xmlns:a16="http://schemas.microsoft.com/office/drawing/2014/main" id="{4ED9523F-3FD9-D9E8-C73E-E2089BB9D0E5}"/>
                    </a:ext>
                  </a:extLst>
                </p:cNvPr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>
                  <a:extLst>
                    <a:ext uri="{FF2B5EF4-FFF2-40B4-BE49-F238E27FC236}">
                      <a16:creationId xmlns:a16="http://schemas.microsoft.com/office/drawing/2014/main" id="{F1C67B54-B04B-6613-C628-9636EC7A2616}"/>
                    </a:ext>
                  </a:extLst>
                </p:cNvPr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A131DFB3-228C-B19B-AAA6-1AC6068D9C17}"/>
                </a:ext>
              </a:extLst>
            </p:cNvPr>
            <p:cNvGrpSpPr/>
            <p:nvPr/>
          </p:nvGrpSpPr>
          <p:grpSpPr>
            <a:xfrm rot="5400000">
              <a:off x="872390" y="5715599"/>
              <a:ext cx="1517366" cy="421190"/>
              <a:chOff x="7638004" y="1936591"/>
              <a:chExt cx="1517366" cy="421190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AE18DE2C-6610-C90B-9CB0-3375B7B3178A}"/>
                  </a:ext>
                </a:extLst>
              </p:cNvPr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2C883FB4-6145-521F-2A95-2FCC63CB8EA1}"/>
                  </a:ext>
                </a:extLst>
              </p:cNvPr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54" name="直接连接符 53">
                  <a:extLst>
                    <a:ext uri="{FF2B5EF4-FFF2-40B4-BE49-F238E27FC236}">
                      <a16:creationId xmlns:a16="http://schemas.microsoft.com/office/drawing/2014/main" id="{19F52926-6881-7CD3-77F2-3D14CEEF319C}"/>
                    </a:ext>
                  </a:extLst>
                </p:cNvPr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>
                  <a:extLst>
                    <a:ext uri="{FF2B5EF4-FFF2-40B4-BE49-F238E27FC236}">
                      <a16:creationId xmlns:a16="http://schemas.microsoft.com/office/drawing/2014/main" id="{F64A2D30-975D-1416-E40D-B8BFCB262900}"/>
                    </a:ext>
                  </a:extLst>
                </p:cNvPr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>
                  <a:extLst>
                    <a:ext uri="{FF2B5EF4-FFF2-40B4-BE49-F238E27FC236}">
                      <a16:creationId xmlns:a16="http://schemas.microsoft.com/office/drawing/2014/main" id="{4E69BA65-D8FB-3B23-16A4-7451DE179758}"/>
                    </a:ext>
                  </a:extLst>
                </p:cNvPr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>
                  <a:extLst>
                    <a:ext uri="{FF2B5EF4-FFF2-40B4-BE49-F238E27FC236}">
                      <a16:creationId xmlns:a16="http://schemas.microsoft.com/office/drawing/2014/main" id="{BF8AF7EF-9B61-1017-1602-B83BE0A55FCC}"/>
                    </a:ext>
                  </a:extLst>
                </p:cNvPr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F180D721-A7D3-820D-F1C5-E4456BEDA8CE}"/>
                </a:ext>
              </a:extLst>
            </p:cNvPr>
            <p:cNvSpPr txBox="1"/>
            <p:nvPr/>
          </p:nvSpPr>
          <p:spPr>
            <a:xfrm>
              <a:off x="3023004" y="2048987"/>
              <a:ext cx="1919428" cy="619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rPr>
                <a:t>{1,3} - cut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4BFA19D0-D744-F93C-979A-25B681D0932C}"/>
                </a:ext>
              </a:extLst>
            </p:cNvPr>
            <p:cNvSpPr txBox="1"/>
            <p:nvPr/>
          </p:nvSpPr>
          <p:spPr>
            <a:xfrm>
              <a:off x="5725115" y="2020532"/>
              <a:ext cx="1919428" cy="619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rPr>
                <a:t>{2,4} - cut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endParaRPr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2AB63E60-308D-B6C2-9998-94C22632A449}"/>
                </a:ext>
              </a:extLst>
            </p:cNvPr>
            <p:cNvGrpSpPr/>
            <p:nvPr/>
          </p:nvGrpSpPr>
          <p:grpSpPr>
            <a:xfrm>
              <a:off x="3608995" y="2956670"/>
              <a:ext cx="1517366" cy="1052566"/>
              <a:chOff x="5552337" y="1947351"/>
              <a:chExt cx="1744623" cy="1210212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0DBBCD7C-C7AF-0B1F-8939-6810B9240B70}"/>
                  </a:ext>
                </a:extLst>
              </p:cNvPr>
              <p:cNvSpPr/>
              <p:nvPr/>
            </p:nvSpPr>
            <p:spPr>
              <a:xfrm>
                <a:off x="6060963" y="2175951"/>
                <a:ext cx="764200" cy="753016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id="{BBB57517-C650-1DEE-147F-8F84B8297DC2}"/>
                  </a:ext>
                </a:extLst>
              </p:cNvPr>
              <p:cNvCxnSpPr/>
              <p:nvPr/>
            </p:nvCxnSpPr>
            <p:spPr>
              <a:xfrm flipH="1">
                <a:off x="5552338" y="2928966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>
                <a:extLst>
                  <a:ext uri="{FF2B5EF4-FFF2-40B4-BE49-F238E27FC236}">
                    <a16:creationId xmlns:a16="http://schemas.microsoft.com/office/drawing/2014/main" id="{D11C02AF-4AE5-9377-C969-AA494100A354}"/>
                  </a:ext>
                </a:extLst>
              </p:cNvPr>
              <p:cNvCxnSpPr/>
              <p:nvPr/>
            </p:nvCxnSpPr>
            <p:spPr>
              <a:xfrm flipH="1">
                <a:off x="6788335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id="{5236A9B8-DB4E-0F12-87F3-BF8388302A7A}"/>
                  </a:ext>
                </a:extLst>
              </p:cNvPr>
              <p:cNvCxnSpPr/>
              <p:nvPr/>
            </p:nvCxnSpPr>
            <p:spPr>
              <a:xfrm flipH="1" flipV="1">
                <a:off x="6788319" y="2928965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>
                <a:extLst>
                  <a:ext uri="{FF2B5EF4-FFF2-40B4-BE49-F238E27FC236}">
                    <a16:creationId xmlns:a16="http://schemas.microsoft.com/office/drawing/2014/main" id="{406BBFCC-5C9C-A9D9-7041-127BB2B77582}"/>
                  </a:ext>
                </a:extLst>
              </p:cNvPr>
              <p:cNvCxnSpPr/>
              <p:nvPr/>
            </p:nvCxnSpPr>
            <p:spPr>
              <a:xfrm flipH="1" flipV="1">
                <a:off x="5552337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2D991A0D-1499-0BAC-A44D-BC5B8BAF84DC}"/>
                </a:ext>
              </a:extLst>
            </p:cNvPr>
            <p:cNvGrpSpPr/>
            <p:nvPr/>
          </p:nvGrpSpPr>
          <p:grpSpPr>
            <a:xfrm>
              <a:off x="5952830" y="2956670"/>
              <a:ext cx="1517366" cy="1052566"/>
              <a:chOff x="5552337" y="1947351"/>
              <a:chExt cx="1744623" cy="1210212"/>
            </a:xfrm>
          </p:grpSpPr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71ACDBBC-3127-8A19-AEF1-3241956152F0}"/>
                  </a:ext>
                </a:extLst>
              </p:cNvPr>
              <p:cNvSpPr/>
              <p:nvPr/>
            </p:nvSpPr>
            <p:spPr>
              <a:xfrm>
                <a:off x="6060963" y="2175951"/>
                <a:ext cx="764200" cy="753016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1A4D8790-0430-6A65-B2C8-6DE5A85729C2}"/>
                  </a:ext>
                </a:extLst>
              </p:cNvPr>
              <p:cNvCxnSpPr/>
              <p:nvPr/>
            </p:nvCxnSpPr>
            <p:spPr>
              <a:xfrm flipH="1">
                <a:off x="5552338" y="2928966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89C2E5BC-3ACF-C23A-C232-5187BD6D6B09}"/>
                  </a:ext>
                </a:extLst>
              </p:cNvPr>
              <p:cNvCxnSpPr/>
              <p:nvPr/>
            </p:nvCxnSpPr>
            <p:spPr>
              <a:xfrm flipH="1">
                <a:off x="6788335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E5D059DF-5D24-4734-DAD4-6BC4B0163FD9}"/>
                  </a:ext>
                </a:extLst>
              </p:cNvPr>
              <p:cNvCxnSpPr/>
              <p:nvPr/>
            </p:nvCxnSpPr>
            <p:spPr>
              <a:xfrm flipH="1" flipV="1">
                <a:off x="6788319" y="2928965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21F9C293-B5ED-0A83-5014-4C27B0325DF3}"/>
                  </a:ext>
                </a:extLst>
              </p:cNvPr>
              <p:cNvCxnSpPr/>
              <p:nvPr/>
            </p:nvCxnSpPr>
            <p:spPr>
              <a:xfrm flipH="1" flipV="1">
                <a:off x="5552337" y="1947351"/>
                <a:ext cx="508625" cy="22859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7FAD2628-DA31-59EF-02A7-08F6EA956EEB}"/>
                </a:ext>
              </a:extLst>
            </p:cNvPr>
            <p:cNvGrpSpPr/>
            <p:nvPr/>
          </p:nvGrpSpPr>
          <p:grpSpPr>
            <a:xfrm>
              <a:off x="3657413" y="4429165"/>
              <a:ext cx="1517366" cy="421190"/>
              <a:chOff x="7638004" y="1936591"/>
              <a:chExt cx="1517366" cy="421190"/>
            </a:xfrm>
          </p:grpSpPr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A0FE5CBD-4CAC-DC15-770D-C4173313C5C5}"/>
                  </a:ext>
                </a:extLst>
              </p:cNvPr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AFC8881D-F55F-0E8C-8469-0826913B6E67}"/>
                  </a:ext>
                </a:extLst>
              </p:cNvPr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37" name="直接连接符 36">
                  <a:extLst>
                    <a:ext uri="{FF2B5EF4-FFF2-40B4-BE49-F238E27FC236}">
                      <a16:creationId xmlns:a16="http://schemas.microsoft.com/office/drawing/2014/main" id="{5A825375-EC3B-7039-727A-73E4B6A5F873}"/>
                    </a:ext>
                  </a:extLst>
                </p:cNvPr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>
                  <a:extLst>
                    <a:ext uri="{FF2B5EF4-FFF2-40B4-BE49-F238E27FC236}">
                      <a16:creationId xmlns:a16="http://schemas.microsoft.com/office/drawing/2014/main" id="{BF17CD9D-90BF-A731-7063-48671009879C}"/>
                    </a:ext>
                  </a:extLst>
                </p:cNvPr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id="{B93906E9-19A5-FF60-951D-91C4B583BCCB}"/>
                    </a:ext>
                  </a:extLst>
                </p:cNvPr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>
                  <a:extLst>
                    <a:ext uri="{FF2B5EF4-FFF2-40B4-BE49-F238E27FC236}">
                      <a16:creationId xmlns:a16="http://schemas.microsoft.com/office/drawing/2014/main" id="{8FF75E0E-2DA7-7432-31FC-6ECDE53DF2DC}"/>
                    </a:ext>
                  </a:extLst>
                </p:cNvPr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32A1A053-40D9-5240-ADDD-B6FD38E4A8DB}"/>
                </a:ext>
              </a:extLst>
            </p:cNvPr>
            <p:cNvGrpSpPr/>
            <p:nvPr/>
          </p:nvGrpSpPr>
          <p:grpSpPr>
            <a:xfrm rot="5400000">
              <a:off x="6037333" y="5701328"/>
              <a:ext cx="1517366" cy="421190"/>
              <a:chOff x="7638004" y="1936591"/>
              <a:chExt cx="1517366" cy="421190"/>
            </a:xfrm>
          </p:grpSpPr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F4E7791F-7426-A489-2790-4BB7598FB2D4}"/>
                  </a:ext>
                </a:extLst>
              </p:cNvPr>
              <p:cNvSpPr/>
              <p:nvPr/>
            </p:nvSpPr>
            <p:spPr>
              <a:xfrm rot="5400000">
                <a:off x="8250676" y="1833454"/>
                <a:ext cx="286864" cy="627467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/>
                  <a:ea typeface="华文细黑" panose="02010600040101010101" charset="-122"/>
                  <a:cs typeface="+mn-cs"/>
                </a:endParaRPr>
              </a:p>
            </p:txBody>
          </p:sp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D1E90D4C-84E7-281C-25FB-DA650D5EDDA8}"/>
                  </a:ext>
                </a:extLst>
              </p:cNvPr>
              <p:cNvGrpSpPr/>
              <p:nvPr/>
            </p:nvGrpSpPr>
            <p:grpSpPr>
              <a:xfrm>
                <a:off x="7638004" y="1936591"/>
                <a:ext cx="1517366" cy="421190"/>
                <a:chOff x="5552337" y="2635738"/>
                <a:chExt cx="1744623" cy="484276"/>
              </a:xfrm>
            </p:grpSpPr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8B141925-AC48-FA7B-E0B0-29074718CC1E}"/>
                    </a:ext>
                  </a:extLst>
                </p:cNvPr>
                <p:cNvCxnSpPr/>
                <p:nvPr/>
              </p:nvCxnSpPr>
              <p:spPr>
                <a:xfrm flipH="1">
                  <a:off x="5552338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>
                  <a:extLst>
                    <a:ext uri="{FF2B5EF4-FFF2-40B4-BE49-F238E27FC236}">
                      <a16:creationId xmlns:a16="http://schemas.microsoft.com/office/drawing/2014/main" id="{A820B6DE-B482-EF94-AE15-DE9D2366F7FA}"/>
                    </a:ext>
                  </a:extLst>
                </p:cNvPr>
                <p:cNvCxnSpPr/>
                <p:nvPr/>
              </p:nvCxnSpPr>
              <p:spPr>
                <a:xfrm flipH="1">
                  <a:off x="6788335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>
                  <a:extLst>
                    <a:ext uri="{FF2B5EF4-FFF2-40B4-BE49-F238E27FC236}">
                      <a16:creationId xmlns:a16="http://schemas.microsoft.com/office/drawing/2014/main" id="{4ADB55BA-3D7C-5E66-D794-FA1C004C2406}"/>
                    </a:ext>
                  </a:extLst>
                </p:cNvPr>
                <p:cNvCxnSpPr/>
                <p:nvPr/>
              </p:nvCxnSpPr>
              <p:spPr>
                <a:xfrm flipH="1" flipV="1">
                  <a:off x="6788319" y="2891417"/>
                  <a:ext cx="508625" cy="228597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>
                  <a:extLst>
                    <a:ext uri="{FF2B5EF4-FFF2-40B4-BE49-F238E27FC236}">
                      <a16:creationId xmlns:a16="http://schemas.microsoft.com/office/drawing/2014/main" id="{6CD9A1C3-0419-E72D-0CC9-9A3456B7C4CD}"/>
                    </a:ext>
                  </a:extLst>
                </p:cNvPr>
                <p:cNvCxnSpPr/>
                <p:nvPr/>
              </p:nvCxnSpPr>
              <p:spPr>
                <a:xfrm flipH="1" flipV="1">
                  <a:off x="5552337" y="2635738"/>
                  <a:ext cx="508625" cy="228598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182" name="图形 181">
            <a:extLst>
              <a:ext uri="{FF2B5EF4-FFF2-40B4-BE49-F238E27FC236}">
                <a16:creationId xmlns:a16="http://schemas.microsoft.com/office/drawing/2014/main" id="{E5EEE0A0-2AB6-3B45-1F55-B6820AF5E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042" y="1960362"/>
            <a:ext cx="7114671" cy="629041"/>
          </a:xfrm>
          <a:prstGeom prst="rect">
            <a:avLst/>
          </a:prstGeom>
        </p:spPr>
      </p:pic>
      <p:pic>
        <p:nvPicPr>
          <p:cNvPr id="183" name="图形 182">
            <a:extLst>
              <a:ext uri="{FF2B5EF4-FFF2-40B4-BE49-F238E27FC236}">
                <a16:creationId xmlns:a16="http://schemas.microsoft.com/office/drawing/2014/main" id="{690367A3-0567-9F3F-F4DE-FB7374B52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042" y="1149632"/>
            <a:ext cx="7114669" cy="629041"/>
          </a:xfrm>
          <a:prstGeom prst="rect">
            <a:avLst/>
          </a:prstGeom>
        </p:spPr>
      </p:pic>
      <p:pic>
        <p:nvPicPr>
          <p:cNvPr id="184" name="图形 183">
            <a:extLst>
              <a:ext uri="{FF2B5EF4-FFF2-40B4-BE49-F238E27FC236}">
                <a16:creationId xmlns:a16="http://schemas.microsoft.com/office/drawing/2014/main" id="{C0232860-3AD7-726E-4CA1-C48EF9AC2E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042" y="3539755"/>
            <a:ext cx="5314311" cy="629041"/>
          </a:xfrm>
          <a:prstGeom prst="rect">
            <a:avLst/>
          </a:prstGeom>
        </p:spPr>
      </p:pic>
      <p:sp>
        <p:nvSpPr>
          <p:cNvPr id="185" name="箭头: 下 184">
            <a:extLst>
              <a:ext uri="{FF2B5EF4-FFF2-40B4-BE49-F238E27FC236}">
                <a16:creationId xmlns:a16="http://schemas.microsoft.com/office/drawing/2014/main" id="{36A96F51-CA51-5AF5-377A-4C8692068747}"/>
              </a:ext>
            </a:extLst>
          </p:cNvPr>
          <p:cNvSpPr/>
          <p:nvPr/>
        </p:nvSpPr>
        <p:spPr>
          <a:xfrm rot="10800000" flipV="1">
            <a:off x="750118" y="2640160"/>
            <a:ext cx="575453" cy="605218"/>
          </a:xfrm>
          <a:prstGeom prst="downArrow">
            <a:avLst/>
          </a:prstGeom>
          <a:noFill/>
          <a:ln w="12700" cap="flat" cmpd="sng" algn="ctr">
            <a:solidFill>
              <a:srgbClr val="66FFFF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E4623FD6-DA53-EC02-C831-3C42ECEED30A}"/>
              </a:ext>
            </a:extLst>
          </p:cNvPr>
          <p:cNvSpPr txBox="1"/>
          <p:nvPr/>
        </p:nvSpPr>
        <p:spPr>
          <a:xfrm>
            <a:off x="1388433" y="2648323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merge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187" name="文本框 186">
            <a:extLst>
              <a:ext uri="{FF2B5EF4-FFF2-40B4-BE49-F238E27FC236}">
                <a16:creationId xmlns:a16="http://schemas.microsoft.com/office/drawing/2014/main" id="{890A2DCE-AA46-451E-FDFD-97675707B98A}"/>
              </a:ext>
            </a:extLst>
          </p:cNvPr>
          <p:cNvSpPr txBox="1"/>
          <p:nvPr/>
        </p:nvSpPr>
        <p:spPr>
          <a:xfrm>
            <a:off x="200706" y="4383119"/>
            <a:ext cx="61300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Currently,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NeatIBP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 uses a “direct” merging strategy: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188" name="图形 187">
            <a:extLst>
              <a:ext uri="{FF2B5EF4-FFF2-40B4-BE49-F238E27FC236}">
                <a16:creationId xmlns:a16="http://schemas.microsoft.com/office/drawing/2014/main" id="{3EAEAD03-44C8-6B29-F1D0-4FE094DA0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9756" y="4303945"/>
            <a:ext cx="1554824" cy="428140"/>
          </a:xfrm>
          <a:prstGeom prst="rect">
            <a:avLst/>
          </a:prstGeom>
        </p:spPr>
      </p:pic>
      <p:pic>
        <p:nvPicPr>
          <p:cNvPr id="189" name="图形 188">
            <a:extLst>
              <a:ext uri="{FF2B5EF4-FFF2-40B4-BE49-F238E27FC236}">
                <a16:creationId xmlns:a16="http://schemas.microsoft.com/office/drawing/2014/main" id="{10FA089F-3335-C39D-49AC-D8440D8B4E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9756" y="3739984"/>
            <a:ext cx="1554824" cy="428140"/>
          </a:xfrm>
          <a:prstGeom prst="rect">
            <a:avLst/>
          </a:prstGeom>
        </p:spPr>
      </p:pic>
      <p:pic>
        <p:nvPicPr>
          <p:cNvPr id="190" name="图形 189">
            <a:extLst>
              <a:ext uri="{FF2B5EF4-FFF2-40B4-BE49-F238E27FC236}">
                <a16:creationId xmlns:a16="http://schemas.microsoft.com/office/drawing/2014/main" id="{A4FD7C69-B368-73B5-436B-ED13603393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29756" y="4893035"/>
            <a:ext cx="2951913" cy="428140"/>
          </a:xfrm>
          <a:prstGeom prst="rect">
            <a:avLst/>
          </a:prstGeom>
        </p:spPr>
      </p:pic>
      <p:pic>
        <p:nvPicPr>
          <p:cNvPr id="191" name="图形 190">
            <a:extLst>
              <a:ext uri="{FF2B5EF4-FFF2-40B4-BE49-F238E27FC236}">
                <a16:creationId xmlns:a16="http://schemas.microsoft.com/office/drawing/2014/main" id="{6CFE3D1F-43F4-F37F-D48E-D806D71674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37470" y="3925687"/>
            <a:ext cx="209995" cy="1314973"/>
          </a:xfrm>
          <a:prstGeom prst="rect">
            <a:avLst/>
          </a:prstGeom>
        </p:spPr>
      </p:pic>
      <p:sp>
        <p:nvSpPr>
          <p:cNvPr id="192" name="矩形 191">
            <a:extLst>
              <a:ext uri="{FF2B5EF4-FFF2-40B4-BE49-F238E27FC236}">
                <a16:creationId xmlns:a16="http://schemas.microsoft.com/office/drawing/2014/main" id="{18DC17A3-B120-B76B-3C14-6C70ED68FFFC}"/>
              </a:ext>
            </a:extLst>
          </p:cNvPr>
          <p:cNvSpPr/>
          <p:nvPr/>
        </p:nvSpPr>
        <p:spPr>
          <a:xfrm>
            <a:off x="7666060" y="4732085"/>
            <a:ext cx="2196104" cy="74415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93" name="文本框 192">
            <a:extLst>
              <a:ext uri="{FF2B5EF4-FFF2-40B4-BE49-F238E27FC236}">
                <a16:creationId xmlns:a16="http://schemas.microsoft.com/office/drawing/2014/main" id="{BC974D51-7DD7-943F-66C8-6EEA0C22B3BA}"/>
              </a:ext>
            </a:extLst>
          </p:cNvPr>
          <p:cNvSpPr txBox="1"/>
          <p:nvPr/>
        </p:nvSpPr>
        <p:spPr>
          <a:xfrm>
            <a:off x="9078297" y="4272082"/>
            <a:ext cx="2706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Consistency condition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194" name="文本框 193">
            <a:extLst>
              <a:ext uri="{FF2B5EF4-FFF2-40B4-BE49-F238E27FC236}">
                <a16:creationId xmlns:a16="http://schemas.microsoft.com/office/drawing/2014/main" id="{05E849BD-FC3A-AA31-3C8A-0BB351E125BE}"/>
              </a:ext>
            </a:extLst>
          </p:cNvPr>
          <p:cNvSpPr txBox="1"/>
          <p:nvPr/>
        </p:nvSpPr>
        <p:spPr>
          <a:xfrm>
            <a:off x="247966" y="5588024"/>
            <a:ext cx="11801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NeatIBP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checks consistency conditions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 before merging the spanning cut systems. This step cannot be omitted because the condition is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A7A7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NOT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 always guaranteed according to our observation.</a:t>
            </a:r>
          </a:p>
        </p:txBody>
      </p:sp>
    </p:spTree>
    <p:extLst>
      <p:ext uri="{BB962C8B-B14F-4D97-AF65-F5344CB8AC3E}">
        <p14:creationId xmlns:p14="http://schemas.microsoft.com/office/powerpoint/2010/main" val="4145666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ACD2375E-D3D7-F8F0-FD4A-1AFA50B8DEC2}"/>
              </a:ext>
            </a:extLst>
          </p:cNvPr>
          <p:cNvGrpSpPr/>
          <p:nvPr/>
        </p:nvGrpSpPr>
        <p:grpSpPr>
          <a:xfrm>
            <a:off x="409629" y="2277016"/>
            <a:ext cx="1551223" cy="900464"/>
            <a:chOff x="9205963" y="598574"/>
            <a:chExt cx="2048412" cy="848590"/>
          </a:xfrm>
        </p:grpSpPr>
        <p:sp>
          <p:nvSpPr>
            <p:cNvPr id="53" name="矩形: 剪去对角 52">
              <a:extLst>
                <a:ext uri="{FF2B5EF4-FFF2-40B4-BE49-F238E27FC236}">
                  <a16:creationId xmlns:a16="http://schemas.microsoft.com/office/drawing/2014/main" id="{72F78918-2B6E-5153-D204-29EC8D1274CF}"/>
                </a:ext>
              </a:extLst>
            </p:cNvPr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0"/>
                <a:gd name="adj2" fmla="val 0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54" name="GaodingPPT-1-4">
              <a:extLst>
                <a:ext uri="{FF2B5EF4-FFF2-40B4-BE49-F238E27FC236}">
                  <a16:creationId xmlns:a16="http://schemas.microsoft.com/office/drawing/2014/main" id="{C5D2CF03-E691-77AD-CCE8-CFF5C3E7BB9E}"/>
                </a:ext>
              </a:extLst>
            </p:cNvPr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algn="ctr" defTabSz="914354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Inputs for </a:t>
              </a:r>
              <a:r>
                <a:rPr kumimoji="0" lang="en-US" altLang="zh-CN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NeatIBP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sp>
        <p:nvSpPr>
          <p:cNvPr id="32" name="箭头: 右 31">
            <a:extLst>
              <a:ext uri="{FF2B5EF4-FFF2-40B4-BE49-F238E27FC236}">
                <a16:creationId xmlns:a16="http://schemas.microsoft.com/office/drawing/2014/main" id="{BED247E8-3EA9-42E9-1357-134514A5C815}"/>
              </a:ext>
            </a:extLst>
          </p:cNvPr>
          <p:cNvSpPr/>
          <p:nvPr/>
        </p:nvSpPr>
        <p:spPr>
          <a:xfrm>
            <a:off x="2135230" y="2448192"/>
            <a:ext cx="1037463" cy="557527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45" name="箭头: 右 44">
            <a:extLst>
              <a:ext uri="{FF2B5EF4-FFF2-40B4-BE49-F238E27FC236}">
                <a16:creationId xmlns:a16="http://schemas.microsoft.com/office/drawing/2014/main" id="{1FFD9E84-6FC8-8DC7-F3C7-B445B0283683}"/>
              </a:ext>
            </a:extLst>
          </p:cNvPr>
          <p:cNvSpPr/>
          <p:nvPr/>
        </p:nvSpPr>
        <p:spPr>
          <a:xfrm rot="5400000">
            <a:off x="9594453" y="4040074"/>
            <a:ext cx="850897" cy="46695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57" name="箭头: 右 56">
            <a:extLst>
              <a:ext uri="{FF2B5EF4-FFF2-40B4-BE49-F238E27FC236}">
                <a16:creationId xmlns:a16="http://schemas.microsoft.com/office/drawing/2014/main" id="{6BD50A1E-7BC5-A2AF-D5AB-8867B1E9D061}"/>
              </a:ext>
            </a:extLst>
          </p:cNvPr>
          <p:cNvSpPr/>
          <p:nvPr/>
        </p:nvSpPr>
        <p:spPr>
          <a:xfrm>
            <a:off x="5046883" y="1765734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2E65D22C-CAF4-BE4D-BB8E-FFC7DC4434DD}"/>
              </a:ext>
            </a:extLst>
          </p:cNvPr>
          <p:cNvSpPr txBox="1"/>
          <p:nvPr/>
        </p:nvSpPr>
        <p:spPr>
          <a:xfrm>
            <a:off x="2135229" y="2173250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NeatIBP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A20FB73F-0A77-885B-B6E1-B3B1EEBAAC9C}"/>
              </a:ext>
            </a:extLst>
          </p:cNvPr>
          <p:cNvSpPr txBox="1"/>
          <p:nvPr/>
        </p:nvSpPr>
        <p:spPr>
          <a:xfrm>
            <a:off x="4944753" y="3652612"/>
            <a:ext cx="1214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Converter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4D8B70D0-2934-50CA-BA87-208D27A51BB8}"/>
              </a:ext>
            </a:extLst>
          </p:cNvPr>
          <p:cNvSpPr txBox="1"/>
          <p:nvPr/>
        </p:nvSpPr>
        <p:spPr>
          <a:xfrm>
            <a:off x="132080" y="191264"/>
            <a:ext cx="73736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The </a:t>
            </a:r>
            <a:r>
              <a:rPr kumimoji="0" lang="en-US" altLang="zh-CN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Kira+NeatIBP</a:t>
            </a: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interface </a:t>
            </a: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(spanning cuts mode)</a:t>
            </a:r>
            <a:endParaRPr kumimoji="0" lang="zh-CN" altLang="en-US" sz="25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5E024BA7-9FAB-1310-97CE-D38656A533B1}"/>
              </a:ext>
            </a:extLst>
          </p:cNvPr>
          <p:cNvSpPr/>
          <p:nvPr/>
        </p:nvSpPr>
        <p:spPr>
          <a:xfrm>
            <a:off x="5046883" y="2284999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BC8B5266-539D-9679-58D3-B61A02332E44}"/>
              </a:ext>
            </a:extLst>
          </p:cNvPr>
          <p:cNvSpPr/>
          <p:nvPr/>
        </p:nvSpPr>
        <p:spPr>
          <a:xfrm>
            <a:off x="5046882" y="3284650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id="{BB4AD09A-4D36-3776-8E9A-43C1D83AA294}"/>
              </a:ext>
            </a:extLst>
          </p:cNvPr>
          <p:cNvSpPr/>
          <p:nvPr/>
        </p:nvSpPr>
        <p:spPr>
          <a:xfrm>
            <a:off x="5046882" y="2782877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1" name="矩形: 剪去对角 100">
            <a:extLst>
              <a:ext uri="{FF2B5EF4-FFF2-40B4-BE49-F238E27FC236}">
                <a16:creationId xmlns:a16="http://schemas.microsoft.com/office/drawing/2014/main" id="{982C8AB7-6EC2-F44C-F3AD-3E22DE125300}"/>
              </a:ext>
            </a:extLst>
          </p:cNvPr>
          <p:cNvSpPr/>
          <p:nvPr/>
        </p:nvSpPr>
        <p:spPr>
          <a:xfrm flipH="1">
            <a:off x="3321475" y="1733413"/>
            <a:ext cx="1551223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2" name="矩形: 剪去对角 101">
            <a:extLst>
              <a:ext uri="{FF2B5EF4-FFF2-40B4-BE49-F238E27FC236}">
                <a16:creationId xmlns:a16="http://schemas.microsoft.com/office/drawing/2014/main" id="{32E314BA-A652-009C-7A6E-4A56FCA1A4C9}"/>
              </a:ext>
            </a:extLst>
          </p:cNvPr>
          <p:cNvSpPr/>
          <p:nvPr/>
        </p:nvSpPr>
        <p:spPr>
          <a:xfrm flipH="1">
            <a:off x="3321474" y="2215172"/>
            <a:ext cx="1551223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3" name="矩形: 剪去对角 102">
            <a:extLst>
              <a:ext uri="{FF2B5EF4-FFF2-40B4-BE49-F238E27FC236}">
                <a16:creationId xmlns:a16="http://schemas.microsoft.com/office/drawing/2014/main" id="{B3854026-4D37-F97C-C639-CE71CF84A9BB}"/>
              </a:ext>
            </a:extLst>
          </p:cNvPr>
          <p:cNvSpPr/>
          <p:nvPr/>
        </p:nvSpPr>
        <p:spPr>
          <a:xfrm flipH="1">
            <a:off x="3318395" y="2696931"/>
            <a:ext cx="1551221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4" name="矩形: 剪去对角 103">
            <a:extLst>
              <a:ext uri="{FF2B5EF4-FFF2-40B4-BE49-F238E27FC236}">
                <a16:creationId xmlns:a16="http://schemas.microsoft.com/office/drawing/2014/main" id="{1169408F-9AE5-B750-8EEF-6C1DB351FF49}"/>
              </a:ext>
            </a:extLst>
          </p:cNvPr>
          <p:cNvSpPr/>
          <p:nvPr/>
        </p:nvSpPr>
        <p:spPr>
          <a:xfrm flipH="1">
            <a:off x="3318397" y="3178690"/>
            <a:ext cx="1551220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5" name="矩形: 剪去对角 104">
            <a:extLst>
              <a:ext uri="{FF2B5EF4-FFF2-40B4-BE49-F238E27FC236}">
                <a16:creationId xmlns:a16="http://schemas.microsoft.com/office/drawing/2014/main" id="{93D4817E-FAB7-E870-2D02-85D3656A6072}"/>
              </a:ext>
            </a:extLst>
          </p:cNvPr>
          <p:cNvSpPr/>
          <p:nvPr/>
        </p:nvSpPr>
        <p:spPr>
          <a:xfrm flipH="1">
            <a:off x="6220870" y="1733413"/>
            <a:ext cx="1551223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6" name="矩形: 剪去对角 105">
            <a:extLst>
              <a:ext uri="{FF2B5EF4-FFF2-40B4-BE49-F238E27FC236}">
                <a16:creationId xmlns:a16="http://schemas.microsoft.com/office/drawing/2014/main" id="{B4151481-EBC5-93FC-F518-1B336285C2BD}"/>
              </a:ext>
            </a:extLst>
          </p:cNvPr>
          <p:cNvSpPr/>
          <p:nvPr/>
        </p:nvSpPr>
        <p:spPr>
          <a:xfrm flipH="1">
            <a:off x="6220869" y="2215172"/>
            <a:ext cx="1551223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7" name="矩形: 剪去对角 106">
            <a:extLst>
              <a:ext uri="{FF2B5EF4-FFF2-40B4-BE49-F238E27FC236}">
                <a16:creationId xmlns:a16="http://schemas.microsoft.com/office/drawing/2014/main" id="{6C4C2E69-E81A-62B3-4AE5-ADD05409A847}"/>
              </a:ext>
            </a:extLst>
          </p:cNvPr>
          <p:cNvSpPr/>
          <p:nvPr/>
        </p:nvSpPr>
        <p:spPr>
          <a:xfrm flipH="1">
            <a:off x="6217787" y="2696931"/>
            <a:ext cx="1554304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8" name="矩形: 剪去对角 107">
            <a:extLst>
              <a:ext uri="{FF2B5EF4-FFF2-40B4-BE49-F238E27FC236}">
                <a16:creationId xmlns:a16="http://schemas.microsoft.com/office/drawing/2014/main" id="{73106BE4-11E4-1737-1CCA-F32276449A61}"/>
              </a:ext>
            </a:extLst>
          </p:cNvPr>
          <p:cNvSpPr/>
          <p:nvPr/>
        </p:nvSpPr>
        <p:spPr>
          <a:xfrm flipH="1">
            <a:off x="6231440" y="3178690"/>
            <a:ext cx="1540650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09" name="箭头: 右 108">
            <a:extLst>
              <a:ext uri="{FF2B5EF4-FFF2-40B4-BE49-F238E27FC236}">
                <a16:creationId xmlns:a16="http://schemas.microsoft.com/office/drawing/2014/main" id="{B0DEB9BF-AE2D-A02E-CE23-35FC7760AE48}"/>
              </a:ext>
            </a:extLst>
          </p:cNvPr>
          <p:cNvSpPr/>
          <p:nvPr/>
        </p:nvSpPr>
        <p:spPr>
          <a:xfrm>
            <a:off x="8105630" y="1729914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0" name="箭头: 右 109">
            <a:extLst>
              <a:ext uri="{FF2B5EF4-FFF2-40B4-BE49-F238E27FC236}">
                <a16:creationId xmlns:a16="http://schemas.microsoft.com/office/drawing/2014/main" id="{78479A35-1752-C229-5F9B-F3D2EB0A67D8}"/>
              </a:ext>
            </a:extLst>
          </p:cNvPr>
          <p:cNvSpPr/>
          <p:nvPr/>
        </p:nvSpPr>
        <p:spPr>
          <a:xfrm>
            <a:off x="8105630" y="2249179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1" name="箭头: 右 110">
            <a:extLst>
              <a:ext uri="{FF2B5EF4-FFF2-40B4-BE49-F238E27FC236}">
                <a16:creationId xmlns:a16="http://schemas.microsoft.com/office/drawing/2014/main" id="{2FAF8912-05D7-0422-FE0C-654EE71D30CF}"/>
              </a:ext>
            </a:extLst>
          </p:cNvPr>
          <p:cNvSpPr/>
          <p:nvPr/>
        </p:nvSpPr>
        <p:spPr>
          <a:xfrm>
            <a:off x="8105629" y="3248830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2" name="箭头: 右 111">
            <a:extLst>
              <a:ext uri="{FF2B5EF4-FFF2-40B4-BE49-F238E27FC236}">
                <a16:creationId xmlns:a16="http://schemas.microsoft.com/office/drawing/2014/main" id="{8B6C55AE-396D-25EA-E1DD-72A92BAF3C8C}"/>
              </a:ext>
            </a:extLst>
          </p:cNvPr>
          <p:cNvSpPr/>
          <p:nvPr/>
        </p:nvSpPr>
        <p:spPr>
          <a:xfrm>
            <a:off x="8105629" y="2747057"/>
            <a:ext cx="913679" cy="326386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3" name="GaodingPPT-1-4">
            <a:extLst>
              <a:ext uri="{FF2B5EF4-FFF2-40B4-BE49-F238E27FC236}">
                <a16:creationId xmlns:a16="http://schemas.microsoft.com/office/drawing/2014/main" id="{098CAB81-722E-BC43-582A-B78CB6386DE4}"/>
              </a:ext>
            </a:extLst>
          </p:cNvPr>
          <p:cNvSpPr txBox="1"/>
          <p:nvPr/>
        </p:nvSpPr>
        <p:spPr>
          <a:xfrm>
            <a:off x="5865114" y="841588"/>
            <a:ext cx="2262731" cy="756597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KIRA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user defined systems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on each cut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14" name="GaodingPPT-1-4">
            <a:extLst>
              <a:ext uri="{FF2B5EF4-FFF2-40B4-BE49-F238E27FC236}">
                <a16:creationId xmlns:a16="http://schemas.microsoft.com/office/drawing/2014/main" id="{AC3073F7-1658-6359-E0BD-4675626BC332}"/>
              </a:ext>
            </a:extLst>
          </p:cNvPr>
          <p:cNvSpPr txBox="1"/>
          <p:nvPr/>
        </p:nvSpPr>
        <p:spPr>
          <a:xfrm>
            <a:off x="3212076" y="878782"/>
            <a:ext cx="1704653" cy="970252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IBPs generated by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 on each cut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9A7B758E-CC26-C536-4CF0-7C446E43DD84}"/>
              </a:ext>
            </a:extLst>
          </p:cNvPr>
          <p:cNvSpPr txBox="1"/>
          <p:nvPr/>
        </p:nvSpPr>
        <p:spPr>
          <a:xfrm>
            <a:off x="8248920" y="3663707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Kira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7" name="矩形: 剪去对角 116">
            <a:extLst>
              <a:ext uri="{FF2B5EF4-FFF2-40B4-BE49-F238E27FC236}">
                <a16:creationId xmlns:a16="http://schemas.microsoft.com/office/drawing/2014/main" id="{AFEEA71C-D75F-6BFB-3B0E-130E1FC77C01}"/>
              </a:ext>
            </a:extLst>
          </p:cNvPr>
          <p:cNvSpPr/>
          <p:nvPr/>
        </p:nvSpPr>
        <p:spPr>
          <a:xfrm flipH="1">
            <a:off x="9244292" y="1717742"/>
            <a:ext cx="1551223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8" name="矩形: 剪去对角 117">
            <a:extLst>
              <a:ext uri="{FF2B5EF4-FFF2-40B4-BE49-F238E27FC236}">
                <a16:creationId xmlns:a16="http://schemas.microsoft.com/office/drawing/2014/main" id="{8B05EB34-4C5F-3184-C8C1-02E42582FEF2}"/>
              </a:ext>
            </a:extLst>
          </p:cNvPr>
          <p:cNvSpPr/>
          <p:nvPr/>
        </p:nvSpPr>
        <p:spPr>
          <a:xfrm flipH="1">
            <a:off x="9244291" y="2199501"/>
            <a:ext cx="1551223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19" name="矩形: 剪去对角 118">
            <a:extLst>
              <a:ext uri="{FF2B5EF4-FFF2-40B4-BE49-F238E27FC236}">
                <a16:creationId xmlns:a16="http://schemas.microsoft.com/office/drawing/2014/main" id="{04881037-F546-D636-1769-C04C38D689CD}"/>
              </a:ext>
            </a:extLst>
          </p:cNvPr>
          <p:cNvSpPr/>
          <p:nvPr/>
        </p:nvSpPr>
        <p:spPr>
          <a:xfrm flipH="1">
            <a:off x="9254862" y="2681260"/>
            <a:ext cx="1540651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20" name="矩形: 剪去对角 119">
            <a:extLst>
              <a:ext uri="{FF2B5EF4-FFF2-40B4-BE49-F238E27FC236}">
                <a16:creationId xmlns:a16="http://schemas.microsoft.com/office/drawing/2014/main" id="{379C693A-BE5E-C594-FDD4-C6DE13094D22}"/>
              </a:ext>
            </a:extLst>
          </p:cNvPr>
          <p:cNvSpPr/>
          <p:nvPr/>
        </p:nvSpPr>
        <p:spPr>
          <a:xfrm flipH="1">
            <a:off x="9254862" y="3163019"/>
            <a:ext cx="1540650" cy="4770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21" name="GaodingPPT-1-4">
            <a:extLst>
              <a:ext uri="{FF2B5EF4-FFF2-40B4-BE49-F238E27FC236}">
                <a16:creationId xmlns:a16="http://schemas.microsoft.com/office/drawing/2014/main" id="{7CFCFB69-9E3E-6819-F761-5143F1FDEF6F}"/>
              </a:ext>
            </a:extLst>
          </p:cNvPr>
          <p:cNvSpPr txBox="1"/>
          <p:nvPr/>
        </p:nvSpPr>
        <p:spPr>
          <a:xfrm>
            <a:off x="8876015" y="917940"/>
            <a:ext cx="2265734" cy="756597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Reduced IBP system on each cut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23" name="矩形: 剪去对角 122">
            <a:extLst>
              <a:ext uri="{FF2B5EF4-FFF2-40B4-BE49-F238E27FC236}">
                <a16:creationId xmlns:a16="http://schemas.microsoft.com/office/drawing/2014/main" id="{83E20BA5-3807-6D5F-F72F-0CD7CC074615}"/>
              </a:ext>
            </a:extLst>
          </p:cNvPr>
          <p:cNvSpPr/>
          <p:nvPr/>
        </p:nvSpPr>
        <p:spPr>
          <a:xfrm flipH="1">
            <a:off x="9019306" y="4814768"/>
            <a:ext cx="913680" cy="340081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B0F0">
                  <a:alpha val="10000"/>
                </a:srgbClr>
              </a:gs>
              <a:gs pos="55600">
                <a:srgbClr val="00B0F0">
                  <a:alpha val="0"/>
                </a:srgbClr>
              </a:gs>
              <a:gs pos="100000">
                <a:srgbClr val="00B0F0">
                  <a:alpha val="10000"/>
                </a:srgbClr>
              </a:gs>
            </a:gsLst>
            <a:lin ang="0" scaled="1"/>
          </a:gra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lIns="144000" tIns="972000" rIns="72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24" name="GaodingPPT-1-4">
            <a:extLst>
              <a:ext uri="{FF2B5EF4-FFF2-40B4-BE49-F238E27FC236}">
                <a16:creationId xmlns:a16="http://schemas.microsoft.com/office/drawing/2014/main" id="{89D5C4B7-BA8C-7393-D140-B7DAE51BA0AE}"/>
              </a:ext>
            </a:extLst>
          </p:cNvPr>
          <p:cNvSpPr txBox="1"/>
          <p:nvPr/>
        </p:nvSpPr>
        <p:spPr>
          <a:xfrm>
            <a:off x="10189942" y="4033039"/>
            <a:ext cx="1551222" cy="477055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Consistency check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25" name="箭头: 右 124">
            <a:extLst>
              <a:ext uri="{FF2B5EF4-FFF2-40B4-BE49-F238E27FC236}">
                <a16:creationId xmlns:a16="http://schemas.microsoft.com/office/drawing/2014/main" id="{1D4A5D78-857E-3856-1B76-89B1860EF46C}"/>
              </a:ext>
            </a:extLst>
          </p:cNvPr>
          <p:cNvSpPr/>
          <p:nvPr/>
        </p:nvSpPr>
        <p:spPr>
          <a:xfrm rot="10800000">
            <a:off x="7631043" y="4713440"/>
            <a:ext cx="1244972" cy="540312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26" name="GaodingPPT-1-4">
            <a:extLst>
              <a:ext uri="{FF2B5EF4-FFF2-40B4-BE49-F238E27FC236}">
                <a16:creationId xmlns:a16="http://schemas.microsoft.com/office/drawing/2014/main" id="{63E129EC-7660-C77E-BFE8-90F62D2D757A}"/>
              </a:ext>
            </a:extLst>
          </p:cNvPr>
          <p:cNvSpPr txBox="1"/>
          <p:nvPr/>
        </p:nvSpPr>
        <p:spPr>
          <a:xfrm>
            <a:off x="8627218" y="4891938"/>
            <a:ext cx="1682189" cy="49707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Passed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grpSp>
        <p:nvGrpSpPr>
          <p:cNvPr id="129" name="组合 128">
            <a:extLst>
              <a:ext uri="{FF2B5EF4-FFF2-40B4-BE49-F238E27FC236}">
                <a16:creationId xmlns:a16="http://schemas.microsoft.com/office/drawing/2014/main" id="{0D18DD79-FEC6-997A-7DF0-F311455661F3}"/>
              </a:ext>
            </a:extLst>
          </p:cNvPr>
          <p:cNvGrpSpPr/>
          <p:nvPr/>
        </p:nvGrpSpPr>
        <p:grpSpPr>
          <a:xfrm>
            <a:off x="9786423" y="4812344"/>
            <a:ext cx="1682189" cy="541604"/>
            <a:chOff x="9786423" y="5219426"/>
            <a:chExt cx="1682189" cy="541604"/>
          </a:xfrm>
        </p:grpSpPr>
        <p:sp>
          <p:nvSpPr>
            <p:cNvPr id="127" name="矩形: 剪去对角 126">
              <a:extLst>
                <a:ext uri="{FF2B5EF4-FFF2-40B4-BE49-F238E27FC236}">
                  <a16:creationId xmlns:a16="http://schemas.microsoft.com/office/drawing/2014/main" id="{41BB8703-4F13-7C4D-6980-3F67578BC420}"/>
                </a:ext>
              </a:extLst>
            </p:cNvPr>
            <p:cNvSpPr/>
            <p:nvPr/>
          </p:nvSpPr>
          <p:spPr>
            <a:xfrm flipH="1">
              <a:off x="10008882" y="5219426"/>
              <a:ext cx="1256018" cy="342505"/>
            </a:xfrm>
            <a:prstGeom prst="snip2DiagRect">
              <a:avLst>
                <a:gd name="adj1" fmla="val 0"/>
                <a:gd name="adj2" fmla="val 0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128" name="GaodingPPT-1-4">
              <a:extLst>
                <a:ext uri="{FF2B5EF4-FFF2-40B4-BE49-F238E27FC236}">
                  <a16:creationId xmlns:a16="http://schemas.microsoft.com/office/drawing/2014/main" id="{AA663DEE-A9EB-8460-8E6D-F35DFEB258DF}"/>
                </a:ext>
              </a:extLst>
            </p:cNvPr>
            <p:cNvSpPr txBox="1"/>
            <p:nvPr/>
          </p:nvSpPr>
          <p:spPr>
            <a:xfrm>
              <a:off x="9786423" y="5283975"/>
              <a:ext cx="1682189" cy="477055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algn="ctr" defTabSz="914354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Not passed</a:t>
              </a:r>
            </a:p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sp>
        <p:nvSpPr>
          <p:cNvPr id="130" name="箭头: 右 129">
            <a:extLst>
              <a:ext uri="{FF2B5EF4-FFF2-40B4-BE49-F238E27FC236}">
                <a16:creationId xmlns:a16="http://schemas.microsoft.com/office/drawing/2014/main" id="{56077A81-87FC-1EF8-4AE5-66A2F32B8E8B}"/>
              </a:ext>
            </a:extLst>
          </p:cNvPr>
          <p:cNvSpPr/>
          <p:nvPr/>
        </p:nvSpPr>
        <p:spPr>
          <a:xfrm rot="5400000">
            <a:off x="10249219" y="5361895"/>
            <a:ext cx="756596" cy="540312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132" name="GaodingPPT-1-4">
            <a:extLst>
              <a:ext uri="{FF2B5EF4-FFF2-40B4-BE49-F238E27FC236}">
                <a16:creationId xmlns:a16="http://schemas.microsoft.com/office/drawing/2014/main" id="{12F485F6-1AF7-0386-5B83-65CDD62847DE}"/>
              </a:ext>
            </a:extLst>
          </p:cNvPr>
          <p:cNvSpPr txBox="1"/>
          <p:nvPr/>
        </p:nvSpPr>
        <p:spPr>
          <a:xfrm>
            <a:off x="9861280" y="6008725"/>
            <a:ext cx="1551222" cy="477055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Terminate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33" name="GaodingPPT-1-4">
            <a:extLst>
              <a:ext uri="{FF2B5EF4-FFF2-40B4-BE49-F238E27FC236}">
                <a16:creationId xmlns:a16="http://schemas.microsoft.com/office/drawing/2014/main" id="{40E11761-A103-F647-D38E-06DAD9C00FEF}"/>
              </a:ext>
            </a:extLst>
          </p:cNvPr>
          <p:cNvSpPr txBox="1"/>
          <p:nvPr/>
        </p:nvSpPr>
        <p:spPr>
          <a:xfrm>
            <a:off x="7631043" y="5274874"/>
            <a:ext cx="1512836" cy="477055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  <a:headEnd/>
            <a:tailE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Merge spanning cuts</a:t>
            </a:r>
          </a:p>
        </p:txBody>
      </p: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B650782F-7FE2-1087-C03E-B6AAD7D3049E}"/>
              </a:ext>
            </a:extLst>
          </p:cNvPr>
          <p:cNvGrpSpPr/>
          <p:nvPr/>
        </p:nvGrpSpPr>
        <p:grpSpPr>
          <a:xfrm>
            <a:off x="5321300" y="4665812"/>
            <a:ext cx="2109647" cy="756598"/>
            <a:chOff x="9205963" y="598574"/>
            <a:chExt cx="2048412" cy="848590"/>
          </a:xfrm>
        </p:grpSpPr>
        <p:sp>
          <p:nvSpPr>
            <p:cNvPr id="135" name="矩形: 剪去对角 134">
              <a:extLst>
                <a:ext uri="{FF2B5EF4-FFF2-40B4-BE49-F238E27FC236}">
                  <a16:creationId xmlns:a16="http://schemas.microsoft.com/office/drawing/2014/main" id="{426D39EA-E6FA-81A1-D2BE-74F6CD8812E9}"/>
                </a:ext>
              </a:extLst>
            </p:cNvPr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0"/>
                <a:gd name="adj2" fmla="val 0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136" name="GaodingPPT-1-4">
              <a:extLst>
                <a:ext uri="{FF2B5EF4-FFF2-40B4-BE49-F238E27FC236}">
                  <a16:creationId xmlns:a16="http://schemas.microsoft.com/office/drawing/2014/main" id="{8A4328AE-0060-EB43-E9E5-0107A467632A}"/>
                </a:ext>
              </a:extLst>
            </p:cNvPr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algn="ctr" defTabSz="914354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Merged reduced IBP system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D44E2627-E613-79DA-7E86-CA68D6686BCC}"/>
              </a:ext>
            </a:extLst>
          </p:cNvPr>
          <p:cNvGrpSpPr/>
          <p:nvPr/>
        </p:nvGrpSpPr>
        <p:grpSpPr>
          <a:xfrm>
            <a:off x="3742583" y="1899422"/>
            <a:ext cx="695077" cy="1549262"/>
            <a:chOff x="3742583" y="1899422"/>
            <a:chExt cx="695077" cy="1549262"/>
          </a:xfrm>
        </p:grpSpPr>
        <p:pic>
          <p:nvPicPr>
            <p:cNvPr id="4" name="图形 3">
              <a:extLst>
                <a:ext uri="{FF2B5EF4-FFF2-40B4-BE49-F238E27FC236}">
                  <a16:creationId xmlns:a16="http://schemas.microsoft.com/office/drawing/2014/main" id="{AA2F3A8A-7949-D631-8B50-2A399D0AF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50350" y="2361395"/>
              <a:ext cx="687310" cy="229104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3ADB846C-1A80-4C46-7A36-6F695EBD7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50350" y="1899422"/>
              <a:ext cx="687310" cy="229104"/>
            </a:xfrm>
            <a:prstGeom prst="rect">
              <a:avLst/>
            </a:prstGeom>
          </p:spPr>
        </p:pic>
        <p:pic>
          <p:nvPicPr>
            <p:cNvPr id="8" name="图形 7">
              <a:extLst>
                <a:ext uri="{FF2B5EF4-FFF2-40B4-BE49-F238E27FC236}">
                  <a16:creationId xmlns:a16="http://schemas.microsoft.com/office/drawing/2014/main" id="{F37938EE-E4D5-40F5-9D22-263A2C9E3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55941" y="3402965"/>
              <a:ext cx="365753" cy="45719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77B95C61-0A5D-F8A5-7984-134EE7CE8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42583" y="2841963"/>
              <a:ext cx="687310" cy="229104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4BFE5742-D53D-83B8-E91D-E7BA6504A29E}"/>
              </a:ext>
            </a:extLst>
          </p:cNvPr>
          <p:cNvGrpSpPr/>
          <p:nvPr/>
        </p:nvGrpSpPr>
        <p:grpSpPr>
          <a:xfrm>
            <a:off x="6589977" y="1911810"/>
            <a:ext cx="695077" cy="1549262"/>
            <a:chOff x="3742583" y="1899422"/>
            <a:chExt cx="695077" cy="1549262"/>
          </a:xfrm>
        </p:grpSpPr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60541106-4167-CE9A-1AF1-8EB728203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50350" y="2361395"/>
              <a:ext cx="687310" cy="229104"/>
            </a:xfrm>
            <a:prstGeom prst="rect">
              <a:avLst/>
            </a:prstGeom>
          </p:spPr>
        </p:pic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8696992E-688E-12E3-0FBD-5D48BE553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50350" y="1899422"/>
              <a:ext cx="687310" cy="229104"/>
            </a:xfrm>
            <a:prstGeom prst="rect">
              <a:avLst/>
            </a:prstGeom>
          </p:spPr>
        </p:pic>
        <p:pic>
          <p:nvPicPr>
            <p:cNvPr id="11" name="图形 10">
              <a:extLst>
                <a:ext uri="{FF2B5EF4-FFF2-40B4-BE49-F238E27FC236}">
                  <a16:creationId xmlns:a16="http://schemas.microsoft.com/office/drawing/2014/main" id="{F4019E23-2C00-1E84-447E-86AFF6C3E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55941" y="3402965"/>
              <a:ext cx="365753" cy="45719"/>
            </a:xfrm>
            <a:prstGeom prst="rect">
              <a:avLst/>
            </a:prstGeom>
          </p:spPr>
        </p:pic>
        <p:pic>
          <p:nvPicPr>
            <p:cNvPr id="12" name="图形 11">
              <a:extLst>
                <a:ext uri="{FF2B5EF4-FFF2-40B4-BE49-F238E27FC236}">
                  <a16:creationId xmlns:a16="http://schemas.microsoft.com/office/drawing/2014/main" id="{928EACB8-1D37-776C-2C2D-3DE5F8933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42583" y="2841963"/>
              <a:ext cx="687310" cy="229104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4FF7650-9E34-D209-4D52-7BEEEF876BAC}"/>
              </a:ext>
            </a:extLst>
          </p:cNvPr>
          <p:cNvGrpSpPr/>
          <p:nvPr/>
        </p:nvGrpSpPr>
        <p:grpSpPr>
          <a:xfrm>
            <a:off x="9702340" y="1888909"/>
            <a:ext cx="695077" cy="1549262"/>
            <a:chOff x="3742583" y="1899422"/>
            <a:chExt cx="695077" cy="1549262"/>
          </a:xfrm>
        </p:grpSpPr>
        <p:pic>
          <p:nvPicPr>
            <p:cNvPr id="17" name="图形 16">
              <a:extLst>
                <a:ext uri="{FF2B5EF4-FFF2-40B4-BE49-F238E27FC236}">
                  <a16:creationId xmlns:a16="http://schemas.microsoft.com/office/drawing/2014/main" id="{CE68CF90-8BF1-1C85-7C77-A89E3B09B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50350" y="2361395"/>
              <a:ext cx="687310" cy="229104"/>
            </a:xfrm>
            <a:prstGeom prst="rect">
              <a:avLst/>
            </a:prstGeom>
          </p:spPr>
        </p:pic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08406E20-3D9E-BC22-EFC1-706AF2F38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50350" y="1899422"/>
              <a:ext cx="687310" cy="229104"/>
            </a:xfrm>
            <a:prstGeom prst="rect">
              <a:avLst/>
            </a:prstGeom>
          </p:spPr>
        </p:pic>
        <p:pic>
          <p:nvPicPr>
            <p:cNvPr id="19" name="图形 18">
              <a:extLst>
                <a:ext uri="{FF2B5EF4-FFF2-40B4-BE49-F238E27FC236}">
                  <a16:creationId xmlns:a16="http://schemas.microsoft.com/office/drawing/2014/main" id="{D4D67BD4-D90D-67EB-3BA8-A38D1F67B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55941" y="3402965"/>
              <a:ext cx="365753" cy="45719"/>
            </a:xfrm>
            <a:prstGeom prst="rect">
              <a:avLst/>
            </a:prstGeom>
          </p:spPr>
        </p:pic>
        <p:pic>
          <p:nvPicPr>
            <p:cNvPr id="20" name="图形 19">
              <a:extLst>
                <a:ext uri="{FF2B5EF4-FFF2-40B4-BE49-F238E27FC236}">
                  <a16:creationId xmlns:a16="http://schemas.microsoft.com/office/drawing/2014/main" id="{AC68CD82-4906-8C23-12E6-A8A30D15B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42583" y="2841963"/>
              <a:ext cx="687310" cy="229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10515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D8B70D0-2934-50CA-BA87-208D27A51BB8}"/>
              </a:ext>
            </a:extLst>
          </p:cNvPr>
          <p:cNvSpPr txBox="1"/>
          <p:nvPr/>
        </p:nvSpPr>
        <p:spPr>
          <a:xfrm>
            <a:off x="132080" y="191264"/>
            <a:ext cx="101970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A baby example of  </a:t>
            </a:r>
            <a:r>
              <a:rPr kumimoji="0" lang="en-US" altLang="zh-CN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Kira+NeatIBP</a:t>
            </a: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performance (with spanning cuts)</a:t>
            </a:r>
            <a:endParaRPr kumimoji="0" lang="zh-CN" altLang="en-US" sz="25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232D2D6-7158-F1FB-DAD1-0E8EC35FBB44}"/>
              </a:ext>
            </a:extLst>
          </p:cNvPr>
          <p:cNvSpPr txBox="1"/>
          <p:nvPr/>
        </p:nvSpPr>
        <p:spPr>
          <a:xfrm>
            <a:off x="300245" y="775107"/>
            <a:ext cx="9729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Two-loop five-point, with numerator degree 3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96DF6172-A4A1-862C-BFC3-24C285753AF3}"/>
              </a:ext>
            </a:extLst>
          </p:cNvPr>
          <p:cNvGrpSpPr/>
          <p:nvPr/>
        </p:nvGrpSpPr>
        <p:grpSpPr>
          <a:xfrm>
            <a:off x="9444726" y="887617"/>
            <a:ext cx="3685518" cy="812413"/>
            <a:chOff x="7243207" y="5136838"/>
            <a:chExt cx="3685518" cy="812413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4A70CD87-B026-1ED9-411A-90F566EA4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3207" y="5136838"/>
              <a:ext cx="884394" cy="81241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FEEAE858-B816-95D0-1CBD-1FB02570E76C}"/>
                </a:ext>
              </a:extLst>
            </p:cNvPr>
            <p:cNvSpPr txBox="1"/>
            <p:nvPr/>
          </p:nvSpPr>
          <p:spPr>
            <a:xfrm>
              <a:off x="8127602" y="5368906"/>
              <a:ext cx="2801123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CPU threads: 20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rPr>
                <a:t>RAM: 128GB</a:t>
              </a: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64C74C65-8821-D04C-0177-663D550A917B}"/>
              </a:ext>
            </a:extLst>
          </p:cNvPr>
          <p:cNvGrpSpPr/>
          <p:nvPr/>
        </p:nvGrpSpPr>
        <p:grpSpPr>
          <a:xfrm>
            <a:off x="6726621" y="775107"/>
            <a:ext cx="1996966" cy="1401252"/>
            <a:chOff x="1231641" y="914400"/>
            <a:chExt cx="3895530" cy="2799184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8D3DE487-5CCC-869E-4A87-8B024E0624E3}"/>
                </a:ext>
              </a:extLst>
            </p:cNvPr>
            <p:cNvGrpSpPr/>
            <p:nvPr/>
          </p:nvGrpSpPr>
          <p:grpSpPr>
            <a:xfrm>
              <a:off x="2245345" y="1561546"/>
              <a:ext cx="2168035" cy="1427584"/>
              <a:chOff x="2245345" y="1300288"/>
              <a:chExt cx="2168035" cy="1427584"/>
            </a:xfrm>
          </p:grpSpPr>
          <p:sp>
            <p:nvSpPr>
              <p:cNvPr id="35" name="五边形 34">
                <a:extLst>
                  <a:ext uri="{FF2B5EF4-FFF2-40B4-BE49-F238E27FC236}">
                    <a16:creationId xmlns:a16="http://schemas.microsoft.com/office/drawing/2014/main" id="{C2B81629-331A-ADCC-E892-9704AB3DBADA}"/>
                  </a:ext>
                </a:extLst>
              </p:cNvPr>
              <p:cNvSpPr/>
              <p:nvPr/>
            </p:nvSpPr>
            <p:spPr>
              <a:xfrm rot="16200000">
                <a:off x="2211355" y="1334278"/>
                <a:ext cx="1427584" cy="1359604"/>
              </a:xfrm>
              <a:prstGeom prst="pentagon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69FF72EB-D631-0276-3A8D-54CED34870F5}"/>
                  </a:ext>
                </a:extLst>
              </p:cNvPr>
              <p:cNvSpPr/>
              <p:nvPr/>
            </p:nvSpPr>
            <p:spPr>
              <a:xfrm>
                <a:off x="3604949" y="1567543"/>
                <a:ext cx="808431" cy="886408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/>
                  <a:cs typeface="+mn-cs"/>
                </a:endParaRPr>
              </a:p>
            </p:txBody>
          </p:sp>
        </p:grp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B6305B5D-775B-5437-C271-D234C82DF516}"/>
                </a:ext>
              </a:extLst>
            </p:cNvPr>
            <p:cNvCxnSpPr>
              <a:cxnSpLocks/>
              <a:stCxn id="35" idx="0"/>
            </p:cNvCxnSpPr>
            <p:nvPr/>
          </p:nvCxnSpPr>
          <p:spPr>
            <a:xfrm flipH="1" flipV="1">
              <a:off x="1231641" y="2272005"/>
              <a:ext cx="1013704" cy="3333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2B23A569-CC9A-2F33-08D7-92298D0C1146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flipH="1">
              <a:off x="2040212" y="2989128"/>
              <a:ext cx="724454" cy="724456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F5145500-E08C-6F23-8E7E-AFCE1319DD48}"/>
                </a:ext>
              </a:extLst>
            </p:cNvPr>
            <p:cNvCxnSpPr>
              <a:cxnSpLocks/>
              <a:stCxn id="35" idx="5"/>
            </p:cNvCxnSpPr>
            <p:nvPr/>
          </p:nvCxnSpPr>
          <p:spPr>
            <a:xfrm flipH="1" flipV="1">
              <a:off x="2117521" y="914400"/>
              <a:ext cx="647145" cy="647148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A2BF0ACE-0632-83A7-A2EA-BB9E80BCCCCA}"/>
                </a:ext>
              </a:extLst>
            </p:cNvPr>
            <p:cNvCxnSpPr/>
            <p:nvPr/>
          </p:nvCxnSpPr>
          <p:spPr>
            <a:xfrm flipV="1">
              <a:off x="4413380" y="1237974"/>
              <a:ext cx="590827" cy="590827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7CD01489-C6E8-4776-F281-6EB2DBA09D94}"/>
                </a:ext>
              </a:extLst>
            </p:cNvPr>
            <p:cNvCxnSpPr>
              <a:cxnSpLocks/>
            </p:cNvCxnSpPr>
            <p:nvPr/>
          </p:nvCxnSpPr>
          <p:spPr>
            <a:xfrm>
              <a:off x="4413380" y="2715209"/>
              <a:ext cx="713791" cy="71379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id="{FE9AF2DF-B842-4D47-53DD-2E11FBCF1696}"/>
              </a:ext>
            </a:extLst>
          </p:cNvPr>
          <p:cNvSpPr txBox="1"/>
          <p:nvPr/>
        </p:nvSpPr>
        <p:spPr>
          <a:xfrm>
            <a:off x="132080" y="2644170"/>
            <a:ext cx="122911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Running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+ Kira in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spanning cuts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mode: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	1.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: Generates equations on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spanning cuts, using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5m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	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2. Number of equations: vary from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130 ~ 624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, on different cuts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	3.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Kira running time: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10m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(including converting, checking consistency, reducing and merging, in parallel mode)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9E00F4F5-A5E8-35C9-5023-A296028E4312}"/>
              </a:ext>
            </a:extLst>
          </p:cNvPr>
          <p:cNvSpPr txBox="1"/>
          <p:nvPr/>
        </p:nvSpPr>
        <p:spPr>
          <a:xfrm>
            <a:off x="132080" y="4535940"/>
            <a:ext cx="122911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Running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+ Kira in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normal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mode: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	1.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NeatIBP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: Generates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1358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equations spanning cuts, using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16m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	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2.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Kira reduction time used: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27m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9683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19966A-85D9-BCE8-1994-3B0602755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C8CDDAE-4488-02C3-3BA6-F2395ABE6667}"/>
              </a:ext>
            </a:extLst>
          </p:cNvPr>
          <p:cNvSpPr txBox="1"/>
          <p:nvPr/>
        </p:nvSpPr>
        <p:spPr>
          <a:xfrm>
            <a:off x="342900" y="1300916"/>
            <a:ext cx="125260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T</a:t>
            </a:r>
            <a:r>
              <a:rPr kumimoji="0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hree</a:t>
            </a: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-loop five-point planar diagrams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0683F0E-D30F-CCCE-CE62-58BC949FE424}"/>
              </a:ext>
            </a:extLst>
          </p:cNvPr>
          <p:cNvSpPr txBox="1"/>
          <p:nvPr/>
        </p:nvSpPr>
        <p:spPr>
          <a:xfrm>
            <a:off x="342900" y="5666474"/>
            <a:ext cx="117922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Rely on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spanning cuts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method,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the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consistency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conditions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holds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87B56FC-C10C-6BE2-E264-C027DC7DA75C}"/>
              </a:ext>
            </a:extLst>
          </p:cNvPr>
          <p:cNvSpPr txBox="1"/>
          <p:nvPr/>
        </p:nvSpPr>
        <p:spPr>
          <a:xfrm>
            <a:off x="-48880" y="106760"/>
            <a:ext cx="6311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The spanning cuts consistency problem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9B3AA46-A4C4-804F-9156-56407A1434D3}"/>
              </a:ext>
            </a:extLst>
          </p:cNvPr>
          <p:cNvSpPr txBox="1"/>
          <p:nvPr/>
        </p:nvSpPr>
        <p:spPr>
          <a:xfrm>
            <a:off x="542783" y="1908705"/>
            <a:ext cx="10110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n-cs"/>
              </a:rPr>
              <a:t>Dmitry Chicherin, Yu Wu, Zihao Wu, Yongqun Xu, Shun-Qing Zhang, Yang Zhang,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n-cs"/>
              </a:rPr>
              <a:t>2512.17330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ADAC0E0-C538-61F1-29B1-E0AA4068C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8327" y="3103191"/>
            <a:ext cx="2566169" cy="208969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3D9F1F5-4D21-2BE2-D745-C6DA9BB093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9517" y="3362439"/>
            <a:ext cx="3335339" cy="17017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C03A67-2C17-34F9-A16C-19B3B5B1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9747" y="3132521"/>
            <a:ext cx="2756760" cy="204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13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76B6E3-028A-8E43-B440-1E7D75BF1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aodingPPT-1-4">
            <a:extLst>
              <a:ext uri="{FF2B5EF4-FFF2-40B4-BE49-F238E27FC236}">
                <a16:creationId xmlns:a16="http://schemas.microsoft.com/office/drawing/2014/main" id="{AC31F260-1827-4C40-660E-7C6A82605020}"/>
              </a:ext>
            </a:extLst>
          </p:cNvPr>
          <p:cNvSpPr txBox="1"/>
          <p:nvPr/>
        </p:nvSpPr>
        <p:spPr>
          <a:xfrm>
            <a:off x="1546122" y="314175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An answer to the consistency problem</a:t>
            </a:r>
          </a:p>
        </p:txBody>
      </p:sp>
      <p:sp>
        <p:nvSpPr>
          <p:cNvPr id="7" name="GaodingPPT-1-4">
            <a:extLst>
              <a:ext uri="{FF2B5EF4-FFF2-40B4-BE49-F238E27FC236}">
                <a16:creationId xmlns:a16="http://schemas.microsoft.com/office/drawing/2014/main" id="{0F5342E3-CC5B-4EA5-B990-0AAE88C3DFF1}"/>
              </a:ext>
            </a:extLst>
          </p:cNvPr>
          <p:cNvSpPr txBox="1"/>
          <p:nvPr/>
        </p:nvSpPr>
        <p:spPr>
          <a:xfrm>
            <a:off x="204340" y="388610"/>
            <a:ext cx="10718764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The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importance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of the spanning cuts method + its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consistency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problem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 = The problem must be solved</a:t>
            </a:r>
          </a:p>
        </p:txBody>
      </p:sp>
    </p:spTree>
    <p:extLst>
      <p:ext uri="{BB962C8B-B14F-4D97-AF65-F5344CB8AC3E}">
        <p14:creationId xmlns:p14="http://schemas.microsoft.com/office/powerpoint/2010/main" val="205887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文本框 546">
            <a:extLst>
              <a:ext uri="{FF2B5EF4-FFF2-40B4-BE49-F238E27FC236}">
                <a16:creationId xmlns:a16="http://schemas.microsoft.com/office/drawing/2014/main" id="{B8C38577-7CAA-B5F0-E014-8E6FD8C142ED}"/>
              </a:ext>
            </a:extLst>
          </p:cNvPr>
          <p:cNvSpPr txBox="1"/>
          <p:nvPr/>
        </p:nvSpPr>
        <p:spPr>
          <a:xfrm>
            <a:off x="142737" y="6064777"/>
            <a:ext cx="11472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Multi-loop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Feynman integrals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are key objects to evaluate high-order amplitudes.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6A0D5BE4-AE79-E607-777C-CC0026F6AE67}"/>
              </a:ext>
            </a:extLst>
          </p:cNvPr>
          <p:cNvSpPr txBox="1"/>
          <p:nvPr/>
        </p:nvSpPr>
        <p:spPr>
          <a:xfrm>
            <a:off x="503558" y="1047099"/>
            <a:ext cx="65428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b="1" i="1" dirty="0">
                <a:solidFill>
                  <a:schemeClr val="bg1"/>
                </a:solidFill>
              </a:rPr>
              <a:t>Amplitudes </a:t>
            </a:r>
            <a:r>
              <a:rPr lang="en-US" altLang="zh-CN" sz="2200" i="1" dirty="0">
                <a:solidFill>
                  <a:schemeClr val="bg1"/>
                </a:solidFill>
              </a:rPr>
              <a:t>(in high order expansion</a:t>
            </a:r>
            <a:r>
              <a:rPr lang="en-US" altLang="zh-CN" sz="2200" dirty="0">
                <a:solidFill>
                  <a:schemeClr val="bg1"/>
                </a:solidFill>
              </a:rPr>
              <a:t>)</a:t>
            </a:r>
            <a:endParaRPr lang="en-US" altLang="zh-CN" sz="2200" dirty="0">
              <a:solidFill>
                <a:srgbClr val="66FFFF"/>
              </a:solidFill>
            </a:endParaRPr>
          </a:p>
        </p:txBody>
      </p: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EA46DF05-8C45-2CBB-C383-5912753E89BC}"/>
              </a:ext>
            </a:extLst>
          </p:cNvPr>
          <p:cNvGrpSpPr/>
          <p:nvPr/>
        </p:nvGrpSpPr>
        <p:grpSpPr>
          <a:xfrm>
            <a:off x="784468" y="3163522"/>
            <a:ext cx="5190346" cy="630942"/>
            <a:chOff x="3344054" y="2620327"/>
            <a:chExt cx="5190346" cy="630942"/>
          </a:xfrm>
        </p:grpSpPr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0B4E283E-B8E7-803D-E0DD-950D33E51CAC}"/>
                </a:ext>
              </a:extLst>
            </p:cNvPr>
            <p:cNvSpPr txBox="1"/>
            <p:nvPr/>
          </p:nvSpPr>
          <p:spPr>
            <a:xfrm>
              <a:off x="3344054" y="2620327"/>
              <a:ext cx="2494771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500" b="1" dirty="0">
                  <a:solidFill>
                    <a:schemeClr val="bg1"/>
                  </a:solidFill>
                </a:rPr>
                <a:t>Σ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 </a:t>
              </a:r>
              <a:endParaRPr lang="en-US" altLang="zh-CN" sz="2800" b="1" dirty="0">
                <a:solidFill>
                  <a:srgbClr val="66FFFF"/>
                </a:solidFill>
              </a:endParaRP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BC90E4B8-C816-B7CB-B45C-7899484938DF}"/>
                </a:ext>
              </a:extLst>
            </p:cNvPr>
            <p:cNvSpPr txBox="1"/>
            <p:nvPr/>
          </p:nvSpPr>
          <p:spPr>
            <a:xfrm>
              <a:off x="3820304" y="2720354"/>
              <a:ext cx="471409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b="1" i="1" dirty="0">
                  <a:solidFill>
                    <a:schemeClr val="bg1"/>
                  </a:solidFill>
                </a:rPr>
                <a:t>Multi-loop Feynman diagrams</a:t>
              </a:r>
              <a:endParaRPr lang="en-US" altLang="zh-CN" sz="2200" b="1" i="1" dirty="0">
                <a:solidFill>
                  <a:srgbClr val="66FFFF"/>
                </a:solidFill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21578C3A-38C7-5354-66FC-49F74FF38226}"/>
              </a:ext>
            </a:extLst>
          </p:cNvPr>
          <p:cNvGrpSpPr/>
          <p:nvPr/>
        </p:nvGrpSpPr>
        <p:grpSpPr>
          <a:xfrm>
            <a:off x="2582322" y="5224453"/>
            <a:ext cx="4952611" cy="630942"/>
            <a:chOff x="5343914" y="3895725"/>
            <a:chExt cx="4952611" cy="630942"/>
          </a:xfrm>
        </p:grpSpPr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556C8D4D-9A15-4848-9403-4B07BBA283FB}"/>
                </a:ext>
              </a:extLst>
            </p:cNvPr>
            <p:cNvSpPr txBox="1"/>
            <p:nvPr/>
          </p:nvSpPr>
          <p:spPr>
            <a:xfrm>
              <a:off x="5343914" y="3895725"/>
              <a:ext cx="2494771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500" b="1" dirty="0">
                  <a:solidFill>
                    <a:schemeClr val="bg1"/>
                  </a:solidFill>
                </a:rPr>
                <a:t>Σ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 </a:t>
              </a:r>
              <a:endParaRPr lang="en-US" altLang="zh-CN" sz="2800" b="1" dirty="0">
                <a:solidFill>
                  <a:srgbClr val="66FFFF"/>
                </a:solidFill>
              </a:endParaRP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170A800C-B167-962C-09A4-15101FF6DEA7}"/>
                </a:ext>
              </a:extLst>
            </p:cNvPr>
            <p:cNvSpPr txBox="1"/>
            <p:nvPr/>
          </p:nvSpPr>
          <p:spPr>
            <a:xfrm>
              <a:off x="5820164" y="3995752"/>
              <a:ext cx="447636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b="1" i="1" dirty="0">
                  <a:solidFill>
                    <a:schemeClr val="bg1"/>
                  </a:solidFill>
                </a:rPr>
                <a:t>Multi-loop Feynman integrals</a:t>
              </a:r>
              <a:endParaRPr lang="en-US" altLang="zh-CN" sz="2200" b="1" i="1" dirty="0">
                <a:solidFill>
                  <a:srgbClr val="66FFFF"/>
                </a:solidFill>
              </a:endParaRPr>
            </a:p>
          </p:txBody>
        </p:sp>
      </p:grpSp>
      <p:cxnSp>
        <p:nvCxnSpPr>
          <p:cNvPr id="513" name="直接箭头连接符 512">
            <a:extLst>
              <a:ext uri="{FF2B5EF4-FFF2-40B4-BE49-F238E27FC236}">
                <a16:creationId xmlns:a16="http://schemas.microsoft.com/office/drawing/2014/main" id="{16875296-D863-0264-23E7-D138D0781059}"/>
              </a:ext>
            </a:extLst>
          </p:cNvPr>
          <p:cNvCxnSpPr>
            <a:cxnSpLocks/>
          </p:cNvCxnSpPr>
          <p:nvPr/>
        </p:nvCxnSpPr>
        <p:spPr>
          <a:xfrm>
            <a:off x="1112070" y="1584392"/>
            <a:ext cx="0" cy="1579130"/>
          </a:xfrm>
          <a:prstGeom prst="straightConnector1">
            <a:avLst/>
          </a:prstGeom>
          <a:ln w="76200">
            <a:solidFill>
              <a:srgbClr val="66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2" name="图形 521">
            <a:extLst>
              <a:ext uri="{FF2B5EF4-FFF2-40B4-BE49-F238E27FC236}">
                <a16:creationId xmlns:a16="http://schemas.microsoft.com/office/drawing/2014/main" id="{2CDA3A34-66EF-90C8-FB9B-8743E78BA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6712" y="5147043"/>
            <a:ext cx="2913551" cy="608324"/>
          </a:xfrm>
          <a:prstGeom prst="rect">
            <a:avLst/>
          </a:prstGeom>
        </p:spPr>
      </p:pic>
      <p:cxnSp>
        <p:nvCxnSpPr>
          <p:cNvPr id="524" name="直接箭头连接符 523">
            <a:extLst>
              <a:ext uri="{FF2B5EF4-FFF2-40B4-BE49-F238E27FC236}">
                <a16:creationId xmlns:a16="http://schemas.microsoft.com/office/drawing/2014/main" id="{B7E17CD2-8E0B-ACE9-F545-C38E15B25146}"/>
              </a:ext>
            </a:extLst>
          </p:cNvPr>
          <p:cNvCxnSpPr>
            <a:cxnSpLocks/>
          </p:cNvCxnSpPr>
          <p:nvPr/>
        </p:nvCxnSpPr>
        <p:spPr>
          <a:xfrm>
            <a:off x="2832093" y="3864207"/>
            <a:ext cx="0" cy="1379822"/>
          </a:xfrm>
          <a:prstGeom prst="straightConnector1">
            <a:avLst/>
          </a:prstGeom>
          <a:ln w="76200">
            <a:solidFill>
              <a:srgbClr val="66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文本框 556">
            <a:extLst>
              <a:ext uri="{FF2B5EF4-FFF2-40B4-BE49-F238E27FC236}">
                <a16:creationId xmlns:a16="http://schemas.microsoft.com/office/drawing/2014/main" id="{39FEE1A1-EB93-0A93-3653-A78020102FAF}"/>
              </a:ext>
            </a:extLst>
          </p:cNvPr>
          <p:cNvSpPr txBox="1"/>
          <p:nvPr/>
        </p:nvSpPr>
        <p:spPr>
          <a:xfrm>
            <a:off x="142737" y="265923"/>
            <a:ext cx="1147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Amplitudes from multi-loop Feynman integrals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4583FFB-88A5-83AD-076E-25E18F3D938F}"/>
              </a:ext>
            </a:extLst>
          </p:cNvPr>
          <p:cNvSpPr txBox="1"/>
          <p:nvPr/>
        </p:nvSpPr>
        <p:spPr>
          <a:xfrm>
            <a:off x="11542138" y="3213556"/>
            <a:ext cx="980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…</a:t>
            </a:r>
            <a:endParaRPr kumimoji="0" lang="zh-CN" altLang="en-US" sz="2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71A23BE-9D59-E137-2D2C-D5E7C5A12D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1230" y="3083522"/>
            <a:ext cx="2070730" cy="91639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C4D486-44CE-69B6-D8D4-712958CD87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2502" y="2905708"/>
            <a:ext cx="1875522" cy="121806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6C7625C-B00D-ECB9-43CB-1C17590B86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8168" y="884384"/>
            <a:ext cx="1598609" cy="113170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3C325D6-D3EB-943A-C52C-978776422E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8633" y="3019977"/>
            <a:ext cx="1928483" cy="92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030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46B41E-4C78-6D7A-588A-4686347C0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2ECF0A6-9D40-BC9B-0114-FAC9F46C7F8C}"/>
              </a:ext>
            </a:extLst>
          </p:cNvPr>
          <p:cNvSpPr txBox="1"/>
          <p:nvPr/>
        </p:nvSpPr>
        <p:spPr>
          <a:xfrm>
            <a:off x="179720" y="176334"/>
            <a:ext cx="6311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Previous studies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7E622C4-AC3B-9A91-56BF-9F13AAC74385}"/>
              </a:ext>
            </a:extLst>
          </p:cNvPr>
          <p:cNvSpPr txBox="1"/>
          <p:nvPr/>
        </p:nvSpPr>
        <p:spPr>
          <a:xfrm>
            <a:off x="822457" y="1490732"/>
            <a:ext cx="8768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Xin Guan, Xiao Liu, Yan-Qing Ma, Wen-Hao Wu, </a:t>
            </a:r>
            <a:r>
              <a:rPr kumimoji="0" lang="fr-FR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Comput.Phys.Commun. 310 (2025) 109538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221422-B611-228A-6410-4AF553B184CF}"/>
              </a:ext>
            </a:extLst>
          </p:cNvPr>
          <p:cNvSpPr txBox="1"/>
          <p:nvPr/>
        </p:nvSpPr>
        <p:spPr>
          <a:xfrm>
            <a:off x="822457" y="1811158"/>
            <a:ext cx="8768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Giulio Crisanti, Hjalte Frellesvig, Andrzej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Pokraka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, Sid Smith, 2605.29789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0CF09074-25B3-D38A-288C-8745B7F6C5F3}"/>
              </a:ext>
            </a:extLst>
          </p:cNvPr>
          <p:cNvGrpSpPr/>
          <p:nvPr/>
        </p:nvGrpSpPr>
        <p:grpSpPr>
          <a:xfrm>
            <a:off x="5300937" y="3086413"/>
            <a:ext cx="2214046" cy="1052566"/>
            <a:chOff x="5552337" y="1947351"/>
            <a:chExt cx="2545651" cy="1210212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D69C470C-14EB-2E45-FBD5-E88C0B661FCA}"/>
                </a:ext>
              </a:extLst>
            </p:cNvPr>
            <p:cNvSpPr/>
            <p:nvPr/>
          </p:nvSpPr>
          <p:spPr>
            <a:xfrm>
              <a:off x="6060963" y="2175951"/>
              <a:ext cx="764200" cy="753016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lgDash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111F3D8E-7B48-601C-A3EA-C81D525B51F0}"/>
                </a:ext>
              </a:extLst>
            </p:cNvPr>
            <p:cNvSpPr/>
            <p:nvPr/>
          </p:nvSpPr>
          <p:spPr>
            <a:xfrm>
              <a:off x="6825163" y="2175949"/>
              <a:ext cx="764201" cy="753017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lgDash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3E74B2BA-8384-F494-5F5C-77688D4B15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52338" y="2928966"/>
              <a:ext cx="508625" cy="22859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FEA93092-8B06-C6CE-EA63-6BC36C6725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9363" y="1947351"/>
              <a:ext cx="508625" cy="22859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07F8CB58-6AF9-00A6-8725-4491ADB4220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89363" y="2928965"/>
              <a:ext cx="508625" cy="22859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C6D930EC-812A-3A84-5F14-74298D64106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52337" y="1947351"/>
              <a:ext cx="508625" cy="22859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0A6576E-F627-EDE2-7ED2-9A147CE198BE}"/>
              </a:ext>
            </a:extLst>
          </p:cNvPr>
          <p:cNvGrpSpPr/>
          <p:nvPr/>
        </p:nvGrpSpPr>
        <p:grpSpPr>
          <a:xfrm>
            <a:off x="3105540" y="4981514"/>
            <a:ext cx="2136392" cy="1052565"/>
            <a:chOff x="2976363" y="4126553"/>
            <a:chExt cx="2456366" cy="1210211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C7F4343-4561-AAB4-A4A6-28A5C6583F86}"/>
                </a:ext>
              </a:extLst>
            </p:cNvPr>
            <p:cNvSpPr/>
            <p:nvPr/>
          </p:nvSpPr>
          <p:spPr>
            <a:xfrm>
              <a:off x="4159904" y="4355151"/>
              <a:ext cx="764201" cy="753017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95BF0932-3025-0B03-F021-B1E697F33C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6364" y="4733175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4DC4B3AB-71F0-0AC2-87AF-7276D8732B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24104" y="4126553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4AA2EC91-7E3B-FE1D-F9B7-7247E1BAC8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24104" y="5108167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FC4FC523-1655-C9AB-4A9F-EAAAC227CA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76363" y="4498599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5510A859-0310-8E62-A0EC-820DB249F699}"/>
                </a:ext>
              </a:extLst>
            </p:cNvPr>
            <p:cNvSpPr/>
            <p:nvPr/>
          </p:nvSpPr>
          <p:spPr>
            <a:xfrm rot="16200000">
              <a:off x="3445938" y="4393937"/>
              <a:ext cx="753016" cy="674917"/>
            </a:xfrm>
            <a:prstGeom prst="triangle">
              <a:avLst/>
            </a:prstGeom>
            <a:noFill/>
            <a:ln w="19050">
              <a:solidFill>
                <a:schemeClr val="bg1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9B8E649-AD44-94D7-5B06-88CDE9485DB7}"/>
              </a:ext>
            </a:extLst>
          </p:cNvPr>
          <p:cNvGrpSpPr/>
          <p:nvPr/>
        </p:nvGrpSpPr>
        <p:grpSpPr>
          <a:xfrm>
            <a:off x="7741306" y="5050210"/>
            <a:ext cx="2136394" cy="1050624"/>
            <a:chOff x="8598284" y="4207934"/>
            <a:chExt cx="2456369" cy="120798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856E86F9-CA59-321E-70CD-1BDC5936319B}"/>
                </a:ext>
              </a:extLst>
            </p:cNvPr>
            <p:cNvSpPr/>
            <p:nvPr/>
          </p:nvSpPr>
          <p:spPr>
            <a:xfrm flipH="1">
              <a:off x="9106910" y="4438763"/>
              <a:ext cx="764201" cy="753017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D45C5682-F03F-2173-D27B-53D8B8960020}"/>
                </a:ext>
              </a:extLst>
            </p:cNvPr>
            <p:cNvCxnSpPr>
              <a:cxnSpLocks/>
            </p:cNvCxnSpPr>
            <p:nvPr/>
          </p:nvCxnSpPr>
          <p:spPr>
            <a:xfrm>
              <a:off x="10546028" y="4819652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52D1DC57-C6BB-BF86-93FD-F4A600AFA6F1}"/>
                </a:ext>
              </a:extLst>
            </p:cNvPr>
            <p:cNvCxnSpPr>
              <a:cxnSpLocks/>
            </p:cNvCxnSpPr>
            <p:nvPr/>
          </p:nvCxnSpPr>
          <p:spPr>
            <a:xfrm>
              <a:off x="8598284" y="4207934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DB5E4ABB-56D6-095F-0F31-DF116999A8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98285" y="5187317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F28DB7DE-4BE2-6B43-A516-9C5A659403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46027" y="4585076"/>
              <a:ext cx="508625" cy="22859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等腰三角形 23">
              <a:extLst>
                <a:ext uri="{FF2B5EF4-FFF2-40B4-BE49-F238E27FC236}">
                  <a16:creationId xmlns:a16="http://schemas.microsoft.com/office/drawing/2014/main" id="{A55A27E5-7FC2-3A6E-A7AA-6B0884EAE767}"/>
                </a:ext>
              </a:extLst>
            </p:cNvPr>
            <p:cNvSpPr/>
            <p:nvPr/>
          </p:nvSpPr>
          <p:spPr>
            <a:xfrm rot="5400000" flipH="1">
              <a:off x="9832060" y="4479065"/>
              <a:ext cx="753016" cy="674917"/>
            </a:xfrm>
            <a:prstGeom prst="triangle">
              <a:avLst/>
            </a:prstGeom>
            <a:noFill/>
            <a:ln w="19050">
              <a:solidFill>
                <a:schemeClr val="bg1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sp>
        <p:nvSpPr>
          <p:cNvPr id="15" name="箭头: 右 14">
            <a:extLst>
              <a:ext uri="{FF2B5EF4-FFF2-40B4-BE49-F238E27FC236}">
                <a16:creationId xmlns:a16="http://schemas.microsoft.com/office/drawing/2014/main" id="{60928D63-CEEF-93AA-9D1F-A73278050897}"/>
              </a:ext>
            </a:extLst>
          </p:cNvPr>
          <p:cNvSpPr/>
          <p:nvPr/>
        </p:nvSpPr>
        <p:spPr>
          <a:xfrm rot="7854464">
            <a:off x="4865928" y="4412973"/>
            <a:ext cx="369807" cy="24427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 w="1905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id="{6C95742D-435F-752C-E4A2-37AFEEAB2F79}"/>
              </a:ext>
            </a:extLst>
          </p:cNvPr>
          <p:cNvSpPr/>
          <p:nvPr/>
        </p:nvSpPr>
        <p:spPr>
          <a:xfrm rot="13881576" flipH="1">
            <a:off x="7556402" y="4425984"/>
            <a:ext cx="369807" cy="24427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 w="1905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17" name="图形 16">
            <a:extLst>
              <a:ext uri="{FF2B5EF4-FFF2-40B4-BE49-F238E27FC236}">
                <a16:creationId xmlns:a16="http://schemas.microsoft.com/office/drawing/2014/main" id="{ED1D3EE6-408C-B147-A008-CA813F11E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6325976" y="5203040"/>
            <a:ext cx="135448" cy="609516"/>
          </a:xfrm>
          <a:prstGeom prst="rect">
            <a:avLst/>
          </a:prstGeom>
        </p:spPr>
      </p:pic>
      <p:sp>
        <p:nvSpPr>
          <p:cNvPr id="18" name="箭头: 右 17">
            <a:extLst>
              <a:ext uri="{FF2B5EF4-FFF2-40B4-BE49-F238E27FC236}">
                <a16:creationId xmlns:a16="http://schemas.microsoft.com/office/drawing/2014/main" id="{B2A2A29A-5485-C77D-E93E-6662F4E635E1}"/>
              </a:ext>
            </a:extLst>
          </p:cNvPr>
          <p:cNvSpPr/>
          <p:nvPr/>
        </p:nvSpPr>
        <p:spPr>
          <a:xfrm rot="5400000">
            <a:off x="6266469" y="4390198"/>
            <a:ext cx="369807" cy="24427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 w="1905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7" name="标题 1">
            <a:extLst>
              <a:ext uri="{FF2B5EF4-FFF2-40B4-BE49-F238E27FC236}">
                <a16:creationId xmlns:a16="http://schemas.microsoft.com/office/drawing/2014/main" id="{0942CE73-A1CF-C950-1CA5-48C6CD66C028}"/>
              </a:ext>
            </a:extLst>
          </p:cNvPr>
          <p:cNvSpPr txBox="1">
            <a:spLocks/>
          </p:cNvSpPr>
          <p:nvPr/>
        </p:nvSpPr>
        <p:spPr>
          <a:xfrm>
            <a:off x="56295" y="4486245"/>
            <a:ext cx="4302677" cy="47761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Contains integrals only in its subsectors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38" name="标题 1">
            <a:extLst>
              <a:ext uri="{FF2B5EF4-FFF2-40B4-BE49-F238E27FC236}">
                <a16:creationId xmlns:a16="http://schemas.microsoft.com/office/drawing/2014/main" id="{E2222BB4-2E67-C137-2B39-52A5BD925630}"/>
              </a:ext>
            </a:extLst>
          </p:cNvPr>
          <p:cNvSpPr txBox="1">
            <a:spLocks/>
          </p:cNvSpPr>
          <p:nvPr/>
        </p:nvSpPr>
        <p:spPr>
          <a:xfrm>
            <a:off x="56295" y="2556452"/>
            <a:ext cx="2346675" cy="47761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Magic relations: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42" name="标题 1">
            <a:extLst>
              <a:ext uri="{FF2B5EF4-FFF2-40B4-BE49-F238E27FC236}">
                <a16:creationId xmlns:a16="http://schemas.microsoft.com/office/drawing/2014/main" id="{F110F85D-ADB5-4112-14E0-40C5B3F456EF}"/>
              </a:ext>
            </a:extLst>
          </p:cNvPr>
          <p:cNvSpPr txBox="1">
            <a:spLocks/>
          </p:cNvSpPr>
          <p:nvPr/>
        </p:nvSpPr>
        <p:spPr>
          <a:xfrm>
            <a:off x="2352132" y="3262364"/>
            <a:ext cx="3977104" cy="876613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IBP relation generated in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a sector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A919AC8B-F72A-BFFE-33F0-D62BB6221DF9}"/>
              </a:ext>
            </a:extLst>
          </p:cNvPr>
          <p:cNvSpPr/>
          <p:nvPr/>
        </p:nvSpPr>
        <p:spPr>
          <a:xfrm>
            <a:off x="2679472" y="4840903"/>
            <a:ext cx="7543800" cy="1326024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4F8FB50-85B4-8F82-75BC-A03D7ED14679}"/>
              </a:ext>
            </a:extLst>
          </p:cNvPr>
          <p:cNvSpPr txBox="1"/>
          <p:nvPr/>
        </p:nvSpPr>
        <p:spPr>
          <a:xfrm>
            <a:off x="6675756" y="1794203"/>
            <a:ext cx="58309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(Magic relation leads to high dimensional critical variety)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37BDE7-8720-A93C-66E4-2A4D8387B5D7}"/>
              </a:ext>
            </a:extLst>
          </p:cNvPr>
          <p:cNvSpPr txBox="1"/>
          <p:nvPr/>
        </p:nvSpPr>
        <p:spPr>
          <a:xfrm>
            <a:off x="56295" y="962826"/>
            <a:ext cx="87687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Observation: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Magic relation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spoils the spanning cuts method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502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EF4A2-0DB8-28EE-913D-12C8C8CB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1BD91E3-B4A1-4F7D-06C7-4C0718295B2D}"/>
              </a:ext>
            </a:extLst>
          </p:cNvPr>
          <p:cNvSpPr txBox="1"/>
          <p:nvPr/>
        </p:nvSpPr>
        <p:spPr>
          <a:xfrm>
            <a:off x="179720" y="176334"/>
            <a:ext cx="6311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Previous studies</a:t>
            </a:r>
          </a:p>
        </p:txBody>
      </p:sp>
      <p:sp>
        <p:nvSpPr>
          <p:cNvPr id="38" name="标题 1">
            <a:extLst>
              <a:ext uri="{FF2B5EF4-FFF2-40B4-BE49-F238E27FC236}">
                <a16:creationId xmlns:a16="http://schemas.microsoft.com/office/drawing/2014/main" id="{143A2E15-C8FE-7F3D-4BB4-638F9F9DC582}"/>
              </a:ext>
            </a:extLst>
          </p:cNvPr>
          <p:cNvSpPr txBox="1">
            <a:spLocks/>
          </p:cNvSpPr>
          <p:nvPr/>
        </p:nvSpPr>
        <p:spPr>
          <a:xfrm>
            <a:off x="179720" y="3606709"/>
            <a:ext cx="2667027" cy="47761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Question: why?</a:t>
            </a:r>
            <a:endParaRPr kumimoji="0" lang="en-US" altLang="zh-CN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4AC7D49-22FD-F4EB-06A4-5DA4C43AF823}"/>
              </a:ext>
            </a:extLst>
          </p:cNvPr>
          <p:cNvSpPr txBox="1"/>
          <p:nvPr/>
        </p:nvSpPr>
        <p:spPr>
          <a:xfrm>
            <a:off x="56295" y="962826"/>
            <a:ext cx="87687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Observation: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Magic relation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spoils the spanning cuts method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FD7A200-16EA-4A29-B59B-2DF59E840115}"/>
              </a:ext>
            </a:extLst>
          </p:cNvPr>
          <p:cNvSpPr txBox="1"/>
          <p:nvPr/>
        </p:nvSpPr>
        <p:spPr>
          <a:xfrm>
            <a:off x="487463" y="4307629"/>
            <a:ext cx="869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Cuts change the integrals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but preserve IBP relations (conjecture)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2623C62-DF9F-DB3B-EFB7-06D77BF719CD}"/>
              </a:ext>
            </a:extLst>
          </p:cNvPr>
          <p:cNvSpPr txBox="1"/>
          <p:nvPr/>
        </p:nvSpPr>
        <p:spPr>
          <a:xfrm>
            <a:off x="487462" y="5051470"/>
            <a:ext cx="869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Magic relations are IBP relations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DEF8439-0342-A786-2CE7-2208AA04D140}"/>
              </a:ext>
            </a:extLst>
          </p:cNvPr>
          <p:cNvSpPr txBox="1"/>
          <p:nvPr/>
        </p:nvSpPr>
        <p:spPr>
          <a:xfrm>
            <a:off x="8110775" y="4464106"/>
            <a:ext cx="182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}</a:t>
            </a:r>
            <a:endParaRPr kumimoji="0" lang="en-US" altLang="zh-CN" sz="4800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14" name="箭头: 右 13">
            <a:extLst>
              <a:ext uri="{FF2B5EF4-FFF2-40B4-BE49-F238E27FC236}">
                <a16:creationId xmlns:a16="http://schemas.microsoft.com/office/drawing/2014/main" id="{45A43EF2-2CB3-B088-C41E-BDE09568DD21}"/>
              </a:ext>
            </a:extLst>
          </p:cNvPr>
          <p:cNvSpPr/>
          <p:nvPr/>
        </p:nvSpPr>
        <p:spPr>
          <a:xfrm>
            <a:off x="8552228" y="4828371"/>
            <a:ext cx="628643" cy="10825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 w="1905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D5FE4E7-FB36-C271-9739-48E0EAC08BA6}"/>
              </a:ext>
            </a:extLst>
          </p:cNvPr>
          <p:cNvSpPr txBox="1"/>
          <p:nvPr/>
        </p:nvSpPr>
        <p:spPr>
          <a:xfrm>
            <a:off x="9439708" y="4435917"/>
            <a:ext cx="2403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Magic relations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may be broken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under cuts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4B17495-AAEB-E11A-6C67-ED61A722015E}"/>
              </a:ext>
            </a:extLst>
          </p:cNvPr>
          <p:cNvSpPr txBox="1"/>
          <p:nvPr/>
        </p:nvSpPr>
        <p:spPr>
          <a:xfrm>
            <a:off x="8597263" y="4136633"/>
            <a:ext cx="369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?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2F969A5-2AE2-FF46-DC73-511B5273DA65}"/>
              </a:ext>
            </a:extLst>
          </p:cNvPr>
          <p:cNvSpPr txBox="1"/>
          <p:nvPr/>
        </p:nvSpPr>
        <p:spPr>
          <a:xfrm>
            <a:off x="822457" y="1490732"/>
            <a:ext cx="8768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Xin Guan, Xiao Liu, Yan-Qing Ma, Wen-Hao Wu, </a:t>
            </a:r>
            <a:r>
              <a:rPr kumimoji="0" lang="fr-FR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Comput.Phys.Commun. 310 (2025) 109538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10DBF82-B807-C1D0-E45E-53679F222624}"/>
              </a:ext>
            </a:extLst>
          </p:cNvPr>
          <p:cNvSpPr txBox="1"/>
          <p:nvPr/>
        </p:nvSpPr>
        <p:spPr>
          <a:xfrm>
            <a:off x="822457" y="1811158"/>
            <a:ext cx="8768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Giulio Crisanti, Hjalte Frellesvig, Andrzej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Pokraka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, Sid Smith, 2605.29789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5AE050B-A0F1-EA42-6B43-AF44553531E1}"/>
              </a:ext>
            </a:extLst>
          </p:cNvPr>
          <p:cNvSpPr txBox="1"/>
          <p:nvPr/>
        </p:nvSpPr>
        <p:spPr>
          <a:xfrm>
            <a:off x="6675756" y="1794203"/>
            <a:ext cx="58309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(Magic relation leads to high dimensional critical variety)</a:t>
            </a:r>
          </a:p>
        </p:txBody>
      </p:sp>
    </p:spTree>
    <p:extLst>
      <p:ext uri="{BB962C8B-B14F-4D97-AF65-F5344CB8AC3E}">
        <p14:creationId xmlns:p14="http://schemas.microsoft.com/office/powerpoint/2010/main" val="1665130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614BB6-A2C7-2901-AC86-B824927E9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A49DB1A-AD1B-A514-3050-EFE31E934761}"/>
              </a:ext>
            </a:extLst>
          </p:cNvPr>
          <p:cNvSpPr txBox="1"/>
          <p:nvPr/>
        </p:nvSpPr>
        <p:spPr>
          <a:xfrm>
            <a:off x="179720" y="176334"/>
            <a:ext cx="6311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rPr>
              <a:t>Previous studies</a:t>
            </a:r>
          </a:p>
        </p:txBody>
      </p:sp>
      <p:sp>
        <p:nvSpPr>
          <p:cNvPr id="38" name="标题 1">
            <a:extLst>
              <a:ext uri="{FF2B5EF4-FFF2-40B4-BE49-F238E27FC236}">
                <a16:creationId xmlns:a16="http://schemas.microsoft.com/office/drawing/2014/main" id="{A45310DD-C73F-5F56-4FE0-A71CFB1F3FDB}"/>
              </a:ext>
            </a:extLst>
          </p:cNvPr>
          <p:cNvSpPr txBox="1">
            <a:spLocks/>
          </p:cNvSpPr>
          <p:nvPr/>
        </p:nvSpPr>
        <p:spPr>
          <a:xfrm>
            <a:off x="179720" y="3606709"/>
            <a:ext cx="2667027" cy="47761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Question: why?</a:t>
            </a:r>
            <a:endParaRPr kumimoji="0" lang="en-US" altLang="zh-CN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CAF0BFC-14FF-5A76-773E-446E93F5DFAF}"/>
              </a:ext>
            </a:extLst>
          </p:cNvPr>
          <p:cNvSpPr txBox="1"/>
          <p:nvPr/>
        </p:nvSpPr>
        <p:spPr>
          <a:xfrm>
            <a:off x="56295" y="962826"/>
            <a:ext cx="87687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Observation: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Magic relation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spoils the spanning cuts method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E553C7C-4098-49D9-612A-B35D912ED814}"/>
              </a:ext>
            </a:extLst>
          </p:cNvPr>
          <p:cNvSpPr txBox="1"/>
          <p:nvPr/>
        </p:nvSpPr>
        <p:spPr>
          <a:xfrm>
            <a:off x="487463" y="4307629"/>
            <a:ext cx="869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Cuts change the integrals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but preserve IBP relations (conjecture)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F3CDC8F-0AF1-77F2-FB6B-7559B6470963}"/>
              </a:ext>
            </a:extLst>
          </p:cNvPr>
          <p:cNvSpPr txBox="1"/>
          <p:nvPr/>
        </p:nvSpPr>
        <p:spPr>
          <a:xfrm>
            <a:off x="487462" y="5051470"/>
            <a:ext cx="869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Magic relations are IBP relations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6EC92F5-770C-0A0F-AB10-BC3BC80C907A}"/>
              </a:ext>
            </a:extLst>
          </p:cNvPr>
          <p:cNvSpPr txBox="1"/>
          <p:nvPr/>
        </p:nvSpPr>
        <p:spPr>
          <a:xfrm>
            <a:off x="8110775" y="4464106"/>
            <a:ext cx="182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}</a:t>
            </a:r>
            <a:endParaRPr kumimoji="0" lang="en-US" altLang="zh-CN" sz="4800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14" name="箭头: 右 13">
            <a:extLst>
              <a:ext uri="{FF2B5EF4-FFF2-40B4-BE49-F238E27FC236}">
                <a16:creationId xmlns:a16="http://schemas.microsoft.com/office/drawing/2014/main" id="{EDF4DF2B-EEBA-1069-E7B8-E36E263D61E2}"/>
              </a:ext>
            </a:extLst>
          </p:cNvPr>
          <p:cNvSpPr/>
          <p:nvPr/>
        </p:nvSpPr>
        <p:spPr>
          <a:xfrm>
            <a:off x="8552228" y="4828371"/>
            <a:ext cx="628643" cy="10825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 w="1905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784338A-E96F-CEB5-B41F-96C31D7D73DE}"/>
              </a:ext>
            </a:extLst>
          </p:cNvPr>
          <p:cNvSpPr txBox="1"/>
          <p:nvPr/>
        </p:nvSpPr>
        <p:spPr>
          <a:xfrm>
            <a:off x="9439708" y="4435917"/>
            <a:ext cx="2403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Magic relations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may be broken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under cuts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C59422F-871E-38C6-0971-35A0F56DA52B}"/>
              </a:ext>
            </a:extLst>
          </p:cNvPr>
          <p:cNvSpPr txBox="1"/>
          <p:nvPr/>
        </p:nvSpPr>
        <p:spPr>
          <a:xfrm>
            <a:off x="822457" y="1490732"/>
            <a:ext cx="8768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Xin Guan, Xiao Liu, Yan-Qing Ma, Wen-Hao Wu, </a:t>
            </a:r>
            <a:r>
              <a:rPr kumimoji="0" lang="fr-FR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Comput.Phys.Commun. 310 (2025) 109538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7571D82-7E1C-AE12-3A58-F03DB4FDA2BC}"/>
              </a:ext>
            </a:extLst>
          </p:cNvPr>
          <p:cNvSpPr txBox="1"/>
          <p:nvPr/>
        </p:nvSpPr>
        <p:spPr>
          <a:xfrm>
            <a:off x="822457" y="1811158"/>
            <a:ext cx="8768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Giulio Crisanti, Hjalte Frellesvig, Andrzej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Pokraka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, Sid Smith, 2605.29789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7BD7A82-92C8-463A-EB02-ACCC83D82102}"/>
              </a:ext>
            </a:extLst>
          </p:cNvPr>
          <p:cNvSpPr txBox="1"/>
          <p:nvPr/>
        </p:nvSpPr>
        <p:spPr>
          <a:xfrm>
            <a:off x="6675756" y="1794203"/>
            <a:ext cx="58309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(Magic relation leads to high dimensional critical variety)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194878A-BE47-B2C6-15FB-80EB855CAA59}"/>
              </a:ext>
            </a:extLst>
          </p:cNvPr>
          <p:cNvSpPr txBox="1"/>
          <p:nvPr/>
        </p:nvSpPr>
        <p:spPr>
          <a:xfrm>
            <a:off x="4670362" y="3974836"/>
            <a:ext cx="1485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×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960C8B6-B759-31A5-67E9-0658F0CC8539}"/>
              </a:ext>
            </a:extLst>
          </p:cNvPr>
          <p:cNvSpPr txBox="1"/>
          <p:nvPr/>
        </p:nvSpPr>
        <p:spPr>
          <a:xfrm>
            <a:off x="3832010" y="3734244"/>
            <a:ext cx="2109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N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ot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always true!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3034066-583D-C26A-7833-CABE210743FC}"/>
              </a:ext>
            </a:extLst>
          </p:cNvPr>
          <p:cNvSpPr txBox="1"/>
          <p:nvPr/>
        </p:nvSpPr>
        <p:spPr>
          <a:xfrm>
            <a:off x="5834463" y="3792742"/>
            <a:ext cx="32391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ZW, Yingxuan Xu, 2606.02485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5862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6002CB-3BEB-F5BD-CD71-9568C4A62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2DA6CE3-2C2F-9FF3-EED2-B24FBF6112E3}"/>
              </a:ext>
            </a:extLst>
          </p:cNvPr>
          <p:cNvSpPr txBox="1"/>
          <p:nvPr/>
        </p:nvSpPr>
        <p:spPr>
          <a:xfrm>
            <a:off x="200706" y="235763"/>
            <a:ext cx="84521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 first look into the diagrams with inconsistency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BE67DFF-FB2B-C892-189D-5658F7A107E4}"/>
              </a:ext>
            </a:extLst>
          </p:cNvPr>
          <p:cNvSpPr txBox="1"/>
          <p:nvPr/>
        </p:nvSpPr>
        <p:spPr>
          <a:xfrm>
            <a:off x="8741229" y="468351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ZW, Yingxuan Xu, 2606.02485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D741EF0-C615-E3F2-A003-4D954FCBF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58" y="2871268"/>
            <a:ext cx="3259591" cy="165838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381FB37-9457-5E4F-205E-C50CBF060B45}"/>
              </a:ext>
            </a:extLst>
          </p:cNvPr>
          <p:cNvSpPr txBox="1"/>
          <p:nvPr/>
        </p:nvSpPr>
        <p:spPr>
          <a:xfrm>
            <a:off x="315458" y="2207453"/>
            <a:ext cx="1765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An example: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0231F94-5E1E-20B3-90AF-8581EAE73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8900" y="3065449"/>
            <a:ext cx="4362450" cy="6096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80780-C943-D42D-10AF-CA1F97932A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25299" y="3098786"/>
            <a:ext cx="1238250" cy="5429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EA8DA76-8577-C726-6C35-FBD963903A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8834" y="3675049"/>
            <a:ext cx="3498533" cy="93346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50AC07E-A1F7-1764-EE11-74B0E30B85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5438" y="5665094"/>
            <a:ext cx="4992254" cy="957143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056603FB-676D-0736-27FF-36430788A91A}"/>
              </a:ext>
            </a:extLst>
          </p:cNvPr>
          <p:cNvSpPr txBox="1"/>
          <p:nvPr/>
        </p:nvSpPr>
        <p:spPr>
          <a:xfrm>
            <a:off x="658358" y="4956765"/>
            <a:ext cx="32065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One of the IBP relations: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37A57FE-7167-46CA-8F0E-E437B4D7356A}"/>
              </a:ext>
            </a:extLst>
          </p:cNvPr>
          <p:cNvSpPr txBox="1"/>
          <p:nvPr/>
        </p:nvSpPr>
        <p:spPr>
          <a:xfrm>
            <a:off x="200706" y="1585146"/>
            <a:ext cx="11876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Generalized unitarity cuts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some times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breaks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 the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IBP relations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, if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hidden terms (see later)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are erased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FF8B8B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2E88FF2-8223-D7CD-F6B5-CC58E56640B1}"/>
              </a:ext>
            </a:extLst>
          </p:cNvPr>
          <p:cNvSpPr txBox="1"/>
          <p:nvPr/>
        </p:nvSpPr>
        <p:spPr>
          <a:xfrm>
            <a:off x="200706" y="1075403"/>
            <a:ext cx="14830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Key point: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437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AC7495-36D0-0EE9-3D98-5B7D313E4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AF692D1-884F-0B39-ED1C-74E305FF09A5}"/>
              </a:ext>
            </a:extLst>
          </p:cNvPr>
          <p:cNvSpPr txBox="1"/>
          <p:nvPr/>
        </p:nvSpPr>
        <p:spPr>
          <a:xfrm>
            <a:off x="200706" y="235763"/>
            <a:ext cx="84521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 first look into the diagrams with inconsistency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4FDDCEC-D3DD-9CAD-6940-1FCA74EFB464}"/>
              </a:ext>
            </a:extLst>
          </p:cNvPr>
          <p:cNvSpPr txBox="1"/>
          <p:nvPr/>
        </p:nvSpPr>
        <p:spPr>
          <a:xfrm>
            <a:off x="8741229" y="468351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ZW, Yingxuan Xu, 2606.02485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BB5447-C672-481D-33B4-37AE03497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58" y="2871268"/>
            <a:ext cx="3259591" cy="165838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1EBE26E-A507-1596-D17F-177D3D0BD39F}"/>
              </a:ext>
            </a:extLst>
          </p:cNvPr>
          <p:cNvSpPr txBox="1"/>
          <p:nvPr/>
        </p:nvSpPr>
        <p:spPr>
          <a:xfrm>
            <a:off x="315458" y="2207453"/>
            <a:ext cx="1765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An example: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A11EF0A-47EB-47C9-F877-52C4B913C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8900" y="3065449"/>
            <a:ext cx="4362450" cy="6096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ABA8754-62DD-C559-A567-1D76C5D52D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25299" y="3098786"/>
            <a:ext cx="1238250" cy="5429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725E3FA-FABC-5945-1FAD-082F791A94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8834" y="3675049"/>
            <a:ext cx="3498533" cy="93346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26775A4-C259-F9F2-ACB2-96DFF22B2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5438" y="5665094"/>
            <a:ext cx="4992254" cy="957143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B063D44-B55E-4F94-A165-66C517DA9A2F}"/>
              </a:ext>
            </a:extLst>
          </p:cNvPr>
          <p:cNvSpPr txBox="1"/>
          <p:nvPr/>
        </p:nvSpPr>
        <p:spPr>
          <a:xfrm>
            <a:off x="658358" y="4956765"/>
            <a:ext cx="32065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One of the IBP relations: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B93BFF1-2107-D75A-E1F4-F904426AB300}"/>
              </a:ext>
            </a:extLst>
          </p:cNvPr>
          <p:cNvSpPr txBox="1"/>
          <p:nvPr/>
        </p:nvSpPr>
        <p:spPr>
          <a:xfrm>
            <a:off x="200706" y="1585146"/>
            <a:ext cx="11876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Generalized unitarity cuts some times breaks the IBP relations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, if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hidden terms (see later)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are erased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FF8B8B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8D9F130-CB9A-0431-DD5D-C47B9A4CA62E}"/>
              </a:ext>
            </a:extLst>
          </p:cNvPr>
          <p:cNvSpPr txBox="1"/>
          <p:nvPr/>
        </p:nvSpPr>
        <p:spPr>
          <a:xfrm>
            <a:off x="200706" y="1075403"/>
            <a:ext cx="14830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Key point: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6CB4D812-F677-F440-72D9-B6F6E85041F3}"/>
              </a:ext>
            </a:extLst>
          </p:cNvPr>
          <p:cNvCxnSpPr/>
          <p:nvPr/>
        </p:nvCxnSpPr>
        <p:spPr>
          <a:xfrm flipV="1">
            <a:off x="6445029" y="5642628"/>
            <a:ext cx="422910" cy="957143"/>
          </a:xfrm>
          <a:prstGeom prst="straightConnector1">
            <a:avLst/>
          </a:prstGeom>
          <a:ln w="19050">
            <a:solidFill>
              <a:srgbClr val="00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19E8D911-9A42-80B2-FDD9-4ACCE243FAE3}"/>
              </a:ext>
            </a:extLst>
          </p:cNvPr>
          <p:cNvSpPr txBox="1"/>
          <p:nvPr/>
        </p:nvSpPr>
        <p:spPr>
          <a:xfrm>
            <a:off x="5779849" y="5306634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Vanishes under {1}-cut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7362FAF-05B5-0472-CAB9-A7D15B954F2C}"/>
              </a:ext>
            </a:extLst>
          </p:cNvPr>
          <p:cNvSpPr txBox="1"/>
          <p:nvPr/>
        </p:nvSpPr>
        <p:spPr>
          <a:xfrm>
            <a:off x="7793769" y="6160019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=0 under {1}-cut?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C3BB1DC6-65C7-1493-7E2D-E06AA2424661}"/>
              </a:ext>
            </a:extLst>
          </p:cNvPr>
          <p:cNvCxnSpPr/>
          <p:nvPr/>
        </p:nvCxnSpPr>
        <p:spPr>
          <a:xfrm>
            <a:off x="7210839" y="6344685"/>
            <a:ext cx="582930" cy="0"/>
          </a:xfrm>
          <a:prstGeom prst="line">
            <a:avLst/>
          </a:prstGeom>
          <a:ln w="1905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313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764B8B-B60F-B2BC-ADC4-3A59486AD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EC5EBE79-0B1E-CF3F-0FE2-0A881CD6A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58" y="521594"/>
            <a:ext cx="4992254" cy="957143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0E5066A-1C65-6934-B6A0-08A65865CAB4}"/>
              </a:ext>
            </a:extLst>
          </p:cNvPr>
          <p:cNvCxnSpPr/>
          <p:nvPr/>
        </p:nvCxnSpPr>
        <p:spPr>
          <a:xfrm flipV="1">
            <a:off x="3602010" y="521594"/>
            <a:ext cx="422910" cy="957143"/>
          </a:xfrm>
          <a:prstGeom prst="straightConnector1">
            <a:avLst/>
          </a:prstGeom>
          <a:ln w="19050">
            <a:solidFill>
              <a:srgbClr val="00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4D29852D-D786-5ABA-43B5-742C9C571C7C}"/>
              </a:ext>
            </a:extLst>
          </p:cNvPr>
          <p:cNvSpPr txBox="1"/>
          <p:nvPr/>
        </p:nvSpPr>
        <p:spPr>
          <a:xfrm>
            <a:off x="2936830" y="185600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Vanishes under {1}-cut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B9AE778-33B7-EA31-B602-F2B1C207EA9D}"/>
              </a:ext>
            </a:extLst>
          </p:cNvPr>
          <p:cNvSpPr txBox="1"/>
          <p:nvPr/>
        </p:nvSpPr>
        <p:spPr>
          <a:xfrm>
            <a:off x="4950750" y="1038985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=0 under {1}-cut? No!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B420626-1770-8557-995F-07D686E8BE89}"/>
              </a:ext>
            </a:extLst>
          </p:cNvPr>
          <p:cNvCxnSpPr/>
          <p:nvPr/>
        </p:nvCxnSpPr>
        <p:spPr>
          <a:xfrm>
            <a:off x="4367820" y="1223651"/>
            <a:ext cx="58293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>
            <a:extLst>
              <a:ext uri="{FF2B5EF4-FFF2-40B4-BE49-F238E27FC236}">
                <a16:creationId xmlns:a16="http://schemas.microsoft.com/office/drawing/2014/main" id="{6AEF46CC-215A-86D8-83AF-09FD51195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26" y="1663403"/>
            <a:ext cx="6149514" cy="95714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9914ACC-8702-467D-B393-2A61CE761E13}"/>
              </a:ext>
            </a:extLst>
          </p:cNvPr>
          <p:cNvSpPr txBox="1"/>
          <p:nvPr/>
        </p:nvSpPr>
        <p:spPr>
          <a:xfrm>
            <a:off x="182358" y="2805212"/>
            <a:ext cx="11535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underlying reason: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hidden terms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proportional to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Feynman prescription parameters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 in the IBP relations were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naively erased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B5E9F85B-477C-8FDF-A626-D66443045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330" y="4643268"/>
            <a:ext cx="4800600" cy="551329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FDD108B5-E866-0E03-412E-058A1416DBB2}"/>
              </a:ext>
            </a:extLst>
          </p:cNvPr>
          <p:cNvSpPr txBox="1"/>
          <p:nvPr/>
        </p:nvSpPr>
        <p:spPr>
          <a:xfrm>
            <a:off x="182357" y="3731577"/>
            <a:ext cx="7868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propagators with Feynman prescription parameters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1CEC211-E971-8610-2D68-C3AE1A411D7B}"/>
              </a:ext>
            </a:extLst>
          </p:cNvPr>
          <p:cNvSpPr txBox="1"/>
          <p:nvPr/>
        </p:nvSpPr>
        <p:spPr>
          <a:xfrm>
            <a:off x="182358" y="5240161"/>
            <a:ext cx="115359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{k}-cut: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CD37F7F0-EEC8-9228-13E9-CD06E6D9B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422" y="5671048"/>
            <a:ext cx="5257800" cy="88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528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D0350-C7CE-D5E2-BEF6-9779B36A6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1107FE5-DB0A-5DFB-A09F-F2D3B7CFC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518" y="755876"/>
            <a:ext cx="8629650" cy="105727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7DE43D4-3082-2C11-7603-DC2446C4A52E}"/>
              </a:ext>
            </a:extLst>
          </p:cNvPr>
          <p:cNvSpPr txBox="1"/>
          <p:nvPr/>
        </p:nvSpPr>
        <p:spPr>
          <a:xfrm>
            <a:off x="182357" y="226377"/>
            <a:ext cx="75573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IBP with Feynman prescription parameters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97565E8-2DEF-2D00-6D35-F50E3471D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120" y="2659441"/>
            <a:ext cx="10385652" cy="95167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5C655E4-40DC-250E-1D09-9694B28B35A4}"/>
              </a:ext>
            </a:extLst>
          </p:cNvPr>
          <p:cNvSpPr txBox="1"/>
          <p:nvPr/>
        </p:nvSpPr>
        <p:spPr>
          <a:xfrm>
            <a:off x="182357" y="1862816"/>
            <a:ext cx="12647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Taking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3D6C374-BFCC-57E1-88E2-9507AE3D8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518" y="1924268"/>
            <a:ext cx="1514475" cy="4191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2BDCAAB-1C66-4D92-C8E5-2686C656F8C6}"/>
              </a:ext>
            </a:extLst>
          </p:cNvPr>
          <p:cNvSpPr txBox="1"/>
          <p:nvPr/>
        </p:nvSpPr>
        <p:spPr>
          <a:xfrm>
            <a:off x="182357" y="3711743"/>
            <a:ext cx="12647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where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C347AEA-16A6-7991-D70D-8BEADBEF1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543" y="4156408"/>
            <a:ext cx="6770914" cy="601991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5F35372-E5AC-3B71-5F8E-5E902D7BE3F0}"/>
              </a:ext>
            </a:extLst>
          </p:cNvPr>
          <p:cNvCxnSpPr>
            <a:cxnSpLocks/>
          </p:cNvCxnSpPr>
          <p:nvPr/>
        </p:nvCxnSpPr>
        <p:spPr>
          <a:xfrm>
            <a:off x="7000838" y="1604651"/>
            <a:ext cx="2861619" cy="0"/>
          </a:xfrm>
          <a:prstGeom prst="line">
            <a:avLst/>
          </a:prstGeom>
          <a:ln w="1905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BABD0E92-06E6-A106-D845-ECD85558761F}"/>
              </a:ext>
            </a:extLst>
          </p:cNvPr>
          <p:cNvSpPr txBox="1"/>
          <p:nvPr/>
        </p:nvSpPr>
        <p:spPr>
          <a:xfrm>
            <a:off x="8161973" y="1807906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Hidden terms, vanishes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5668F840-EC1C-3950-D4AC-7515341FFAD1}"/>
              </a:ext>
            </a:extLst>
          </p:cNvPr>
          <p:cNvCxnSpPr>
            <a:cxnSpLocks/>
          </p:cNvCxnSpPr>
          <p:nvPr/>
        </p:nvCxnSpPr>
        <p:spPr>
          <a:xfrm>
            <a:off x="7357754" y="3429000"/>
            <a:ext cx="3876303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81751D33-BE02-28EB-F4AE-0538849E699B}"/>
              </a:ext>
            </a:extLst>
          </p:cNvPr>
          <p:cNvSpPr txBox="1"/>
          <p:nvPr/>
        </p:nvSpPr>
        <p:spPr>
          <a:xfrm>
            <a:off x="7000838" y="3583973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Hidden terms, finite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26BAB233-1854-2D39-B5D9-3F3E0B61D951}"/>
              </a:ext>
            </a:extLst>
          </p:cNvPr>
          <p:cNvSpPr/>
          <p:nvPr/>
        </p:nvSpPr>
        <p:spPr>
          <a:xfrm>
            <a:off x="8161973" y="1059357"/>
            <a:ext cx="1493656" cy="444666"/>
          </a:xfrm>
          <a:prstGeom prst="roundRect">
            <a:avLst/>
          </a:prstGeom>
          <a:noFill/>
          <a:ln>
            <a:solidFill>
              <a:srgbClr val="00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24932FC-4625-E9DE-7491-4FA2DF980B79}"/>
              </a:ext>
            </a:extLst>
          </p:cNvPr>
          <p:cNvSpPr txBox="1"/>
          <p:nvPr/>
        </p:nvSpPr>
        <p:spPr>
          <a:xfrm>
            <a:off x="8206809" y="644759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Finite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A1192948-DE48-F3AA-86A2-3D5AB42A09D9}"/>
              </a:ext>
            </a:extLst>
          </p:cNvPr>
          <p:cNvSpPr/>
          <p:nvPr/>
        </p:nvSpPr>
        <p:spPr>
          <a:xfrm>
            <a:off x="8533175" y="2907909"/>
            <a:ext cx="2700881" cy="444666"/>
          </a:xfrm>
          <a:prstGeom prst="roundRect">
            <a:avLst/>
          </a:prstGeom>
          <a:noFill/>
          <a:ln>
            <a:solidFill>
              <a:srgbClr val="FF8B8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22" name="图形 21">
            <a:extLst>
              <a:ext uri="{FF2B5EF4-FFF2-40B4-BE49-F238E27FC236}">
                <a16:creationId xmlns:a16="http://schemas.microsoft.com/office/drawing/2014/main" id="{1127BA0D-019A-FB78-7AC1-8990A9F8C8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27228" y="2308461"/>
            <a:ext cx="1087891" cy="535029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CEB5003-3FB9-C786-35C1-9A2CFE1AD007}"/>
              </a:ext>
            </a:extLst>
          </p:cNvPr>
          <p:cNvSpPr txBox="1"/>
          <p:nvPr/>
        </p:nvSpPr>
        <p:spPr>
          <a:xfrm>
            <a:off x="9826399" y="2419767"/>
            <a:ext cx="1238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Divergent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8B8B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190114A6-4C9B-99A5-1611-11927039DB9F}"/>
              </a:ext>
            </a:extLst>
          </p:cNvPr>
          <p:cNvCxnSpPr>
            <a:cxnSpLocks/>
          </p:cNvCxnSpPr>
          <p:nvPr/>
        </p:nvCxnSpPr>
        <p:spPr>
          <a:xfrm flipH="1">
            <a:off x="5834403" y="6025924"/>
            <a:ext cx="218802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24335094-B078-9C2D-5637-D2389A434C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5699480"/>
            <a:ext cx="4194717" cy="65288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5435C2B-72FE-7C45-8DFB-5FAB1C5C40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7841" y="5704668"/>
            <a:ext cx="2695575" cy="647700"/>
          </a:xfrm>
          <a:prstGeom prst="rect">
            <a:avLst/>
          </a:prstGeom>
          <a:ln>
            <a:solidFill>
              <a:srgbClr val="FFC000"/>
            </a:solidFill>
          </a:ln>
        </p:spPr>
      </p:pic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02F2768C-F9E6-B7D0-55CC-1D8400E0308C}"/>
              </a:ext>
            </a:extLst>
          </p:cNvPr>
          <p:cNvCxnSpPr>
            <a:cxnSpLocks/>
          </p:cNvCxnSpPr>
          <p:nvPr/>
        </p:nvCxnSpPr>
        <p:spPr>
          <a:xfrm>
            <a:off x="9997168" y="3583973"/>
            <a:ext cx="0" cy="191331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A455D496-17F4-5DC6-424E-27689946E05C}"/>
              </a:ext>
            </a:extLst>
          </p:cNvPr>
          <p:cNvSpPr txBox="1"/>
          <p:nvPr/>
        </p:nvSpPr>
        <p:spPr>
          <a:xfrm>
            <a:off x="6296035" y="5484036"/>
            <a:ext cx="12647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explains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64300E5-877B-6D34-1060-06CD6825918A}"/>
              </a:ext>
            </a:extLst>
          </p:cNvPr>
          <p:cNvSpPr txBox="1"/>
          <p:nvPr/>
        </p:nvSpPr>
        <p:spPr>
          <a:xfrm>
            <a:off x="2965313" y="1915378"/>
            <a:ext cx="3239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to apply {1}-cut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63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B29495-934A-DB2F-650E-FEDD0BDAA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FA4CB5B-8A1D-B378-34FD-938F3C55921E}"/>
              </a:ext>
            </a:extLst>
          </p:cNvPr>
          <p:cNvSpPr txBox="1"/>
          <p:nvPr/>
        </p:nvSpPr>
        <p:spPr>
          <a:xfrm>
            <a:off x="182357" y="226377"/>
            <a:ext cx="75573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first answer to the question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2701EEA3-51EF-2988-C165-15E3CC78E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23889" y="1128204"/>
            <a:ext cx="910143" cy="1230962"/>
          </a:xfrm>
          <a:prstGeom prst="rect">
            <a:avLst/>
          </a:prstGeom>
        </p:spPr>
      </p:pic>
      <p:sp>
        <p:nvSpPr>
          <p:cNvPr id="2" name="对话气泡: 圆角矩形 1">
            <a:extLst>
              <a:ext uri="{FF2B5EF4-FFF2-40B4-BE49-F238E27FC236}">
                <a16:creationId xmlns:a16="http://schemas.microsoft.com/office/drawing/2014/main" id="{C64E89A8-9D3A-CF99-A120-678B22837A3B}"/>
              </a:ext>
            </a:extLst>
          </p:cNvPr>
          <p:cNvSpPr/>
          <p:nvPr/>
        </p:nvSpPr>
        <p:spPr>
          <a:xfrm>
            <a:off x="2311642" y="1088047"/>
            <a:ext cx="7002093" cy="555786"/>
          </a:xfrm>
          <a:prstGeom prst="wedgeRoundRectCallout">
            <a:avLst>
              <a:gd name="adj1" fmla="val -53579"/>
              <a:gd name="adj2" fmla="val 48008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dirty="0">
                <a:latin typeface="Tempus Sans ITC" panose="04020404030D07020202" pitchFamily="82" charset="0"/>
              </a:rPr>
              <a:t>Oh no, the spanning cuts seems to </a:t>
            </a:r>
            <a:r>
              <a:rPr lang="en-US" altLang="zh-CN" sz="2000" dirty="0">
                <a:solidFill>
                  <a:srgbClr val="FFC000"/>
                </a:solidFill>
                <a:latin typeface="Tempus Sans ITC" panose="04020404030D07020202" pitchFamily="82" charset="0"/>
              </a:rPr>
              <a:t>break</a:t>
            </a:r>
            <a:r>
              <a:rPr lang="en-US" altLang="zh-CN" sz="2000" dirty="0">
                <a:latin typeface="Tempus Sans ITC" panose="04020404030D07020202" pitchFamily="82" charset="0"/>
              </a:rPr>
              <a:t> this IBP relation …</a:t>
            </a:r>
            <a:endParaRPr lang="zh-CN" altLang="en-US" sz="2000" dirty="0">
              <a:latin typeface="Tempus Sans ITC" panose="04020404030D07020202" pitchFamily="82" charset="0"/>
            </a:endParaRPr>
          </a:p>
        </p:txBody>
      </p:sp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4AB4F3C0-F5ED-4B73-2BCA-BAF24FEB447F}"/>
              </a:ext>
            </a:extLst>
          </p:cNvPr>
          <p:cNvSpPr/>
          <p:nvPr/>
        </p:nvSpPr>
        <p:spPr>
          <a:xfrm>
            <a:off x="2892876" y="2978951"/>
            <a:ext cx="7002093" cy="753220"/>
          </a:xfrm>
          <a:prstGeom prst="wedgeRoundRectCallout">
            <a:avLst>
              <a:gd name="adj1" fmla="val 54468"/>
              <a:gd name="adj2" fmla="val 40782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dirty="0">
                <a:latin typeface="Tempus Sans ITC" panose="04020404030D07020202" pitchFamily="82" charset="0"/>
              </a:rPr>
              <a:t>Don’t worry, this IBP relation </a:t>
            </a:r>
            <a:r>
              <a:rPr lang="en-US" altLang="zh-CN" sz="2000" dirty="0">
                <a:solidFill>
                  <a:srgbClr val="A3FA06"/>
                </a:solidFill>
                <a:latin typeface="Tempus Sans ITC" panose="04020404030D07020202" pitchFamily="82" charset="0"/>
              </a:rPr>
              <a:t>still holds </a:t>
            </a:r>
            <a:r>
              <a:rPr lang="en-US" altLang="zh-CN" sz="2000" dirty="0">
                <a:latin typeface="Tempus Sans ITC" panose="04020404030D07020202" pitchFamily="82" charset="0"/>
              </a:rPr>
              <a:t>under the cut if you keep the </a:t>
            </a:r>
            <a:r>
              <a:rPr lang="en-US" altLang="zh-CN" sz="2000" dirty="0">
                <a:solidFill>
                  <a:srgbClr val="CC66FF"/>
                </a:solidFill>
                <a:latin typeface="Tempus Sans ITC" panose="04020404030D07020202" pitchFamily="82" charset="0"/>
              </a:rPr>
              <a:t>hidden terms</a:t>
            </a:r>
            <a:r>
              <a:rPr lang="en-US" altLang="zh-CN" sz="2000" dirty="0">
                <a:latin typeface="Tempus Sans ITC" panose="04020404030D07020202" pitchFamily="82" charset="0"/>
              </a:rPr>
              <a:t>.</a:t>
            </a:r>
            <a:endParaRPr lang="zh-CN" altLang="en-US" sz="2000" dirty="0">
              <a:latin typeface="Tempus Sans ITC" panose="04020404030D07020202" pitchFamily="82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E200488-0B0C-A78B-BCCC-46099B1DB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8918" y="1966074"/>
            <a:ext cx="1944461" cy="35671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AE84878-4174-5B1C-2E38-5FAADC5819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835" y="1945099"/>
            <a:ext cx="3229995" cy="38356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498D213-9E1E-29CB-9F97-EDC22D63A816}"/>
              </a:ext>
            </a:extLst>
          </p:cNvPr>
          <p:cNvSpPr txBox="1"/>
          <p:nvPr/>
        </p:nvSpPr>
        <p:spPr>
          <a:xfrm>
            <a:off x="5319375" y="1942373"/>
            <a:ext cx="6558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but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5F310888-E056-A769-7B46-7FB3F46889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7362" y="4305614"/>
            <a:ext cx="5514975" cy="54292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E1C0A335-C261-ED24-ABB9-E9FD50D515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1642" y="4968433"/>
            <a:ext cx="7629525" cy="504825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524355F6-2619-A398-C82F-7B07739A000F}"/>
              </a:ext>
            </a:extLst>
          </p:cNvPr>
          <p:cNvSpPr txBox="1"/>
          <p:nvPr/>
        </p:nvSpPr>
        <p:spPr>
          <a:xfrm rot="20434695">
            <a:off x="7098179" y="3526469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= 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A44BC960-A969-C1DB-D2C3-350E6C12E8F0}"/>
              </a:ext>
            </a:extLst>
          </p:cNvPr>
          <p:cNvCxnSpPr>
            <a:cxnSpLocks/>
          </p:cNvCxnSpPr>
          <p:nvPr/>
        </p:nvCxnSpPr>
        <p:spPr>
          <a:xfrm>
            <a:off x="1391824" y="5555949"/>
            <a:ext cx="1011811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>
            <a:extLst>
              <a:ext uri="{FF2B5EF4-FFF2-40B4-BE49-F238E27FC236}">
                <a16:creationId xmlns:a16="http://schemas.microsoft.com/office/drawing/2014/main" id="{4A8B149E-03A6-1A68-9A72-EDE2049C85A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7630"/>
          <a:stretch>
            <a:fillRect/>
          </a:stretch>
        </p:blipFill>
        <p:spPr>
          <a:xfrm>
            <a:off x="10509725" y="3080521"/>
            <a:ext cx="852428" cy="1230962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0D634F50-1EBD-84BA-F08B-9663F9973AFF}"/>
              </a:ext>
            </a:extLst>
          </p:cNvPr>
          <p:cNvSpPr/>
          <p:nvPr/>
        </p:nvSpPr>
        <p:spPr>
          <a:xfrm>
            <a:off x="4571589" y="4354440"/>
            <a:ext cx="3064874" cy="504825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49130659-7887-C3A1-1025-A7D5FD268C6B}"/>
              </a:ext>
            </a:extLst>
          </p:cNvPr>
          <p:cNvSpPr/>
          <p:nvPr/>
        </p:nvSpPr>
        <p:spPr>
          <a:xfrm>
            <a:off x="4571589" y="4354440"/>
            <a:ext cx="3064874" cy="43434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71C384B-2D55-F10F-2005-89B7971BFDFC}"/>
              </a:ext>
            </a:extLst>
          </p:cNvPr>
          <p:cNvSpPr txBox="1"/>
          <p:nvPr/>
        </p:nvSpPr>
        <p:spPr>
          <a:xfrm>
            <a:off x="1490126" y="4859265"/>
            <a:ext cx="463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>
                <a:solidFill>
                  <a:prstClr val="white"/>
                </a:solidFill>
                <a:latin typeface="Palatino Linotype"/>
                <a:ea typeface="华文细黑" panose="02010600040101010101" charset="-122"/>
              </a:rPr>
              <a:t>-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E4427755-BC18-60D7-B749-8CCB640B51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rcRect l="44399" t="-5756"/>
          <a:stretch>
            <a:fillRect/>
          </a:stretch>
        </p:blipFill>
        <p:spPr>
          <a:xfrm>
            <a:off x="5782131" y="5795583"/>
            <a:ext cx="4043816" cy="50892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3512B50E-E8D7-59CA-368C-FF25F8C652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7362" y="5750911"/>
            <a:ext cx="3473807" cy="533884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A25E2FF0-7583-C318-5763-74E12C00F84D}"/>
              </a:ext>
            </a:extLst>
          </p:cNvPr>
          <p:cNvSpPr txBox="1"/>
          <p:nvPr/>
        </p:nvSpPr>
        <p:spPr>
          <a:xfrm>
            <a:off x="9644447" y="1734485"/>
            <a:ext cx="1485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×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9E5E951-7AA3-C827-8632-8B164BAC67B4}"/>
              </a:ext>
            </a:extLst>
          </p:cNvPr>
          <p:cNvSpPr txBox="1"/>
          <p:nvPr/>
        </p:nvSpPr>
        <p:spPr>
          <a:xfrm>
            <a:off x="9941167" y="5750911"/>
            <a:ext cx="1485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√</a:t>
            </a:r>
            <a:endParaRPr kumimoji="0" lang="en-US" altLang="zh-CN" sz="3000" b="1" i="0" u="none" strike="noStrike" kern="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97E4776F-43FC-1C8F-C734-10FFE420DEC0}"/>
              </a:ext>
            </a:extLst>
          </p:cNvPr>
          <p:cNvCxnSpPr>
            <a:cxnSpLocks/>
          </p:cNvCxnSpPr>
          <p:nvPr/>
        </p:nvCxnSpPr>
        <p:spPr>
          <a:xfrm>
            <a:off x="5866260" y="6244239"/>
            <a:ext cx="3876303" cy="0"/>
          </a:xfrm>
          <a:prstGeom prst="line">
            <a:avLst/>
          </a:prstGeom>
          <a:ln w="19050">
            <a:solidFill>
              <a:srgbClr val="CC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753CCC07-627E-E2B7-1CC7-F8FA9B392FEB}"/>
              </a:ext>
            </a:extLst>
          </p:cNvPr>
          <p:cNvSpPr txBox="1"/>
          <p:nvPr/>
        </p:nvSpPr>
        <p:spPr>
          <a:xfrm>
            <a:off x="8122973" y="6359479"/>
            <a:ext cx="3239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Hidden terms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603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63D51-BFBA-3F86-C0B6-5073B1418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DD1D6BA-0A54-104E-0C05-FB87D7F81A5A}"/>
              </a:ext>
            </a:extLst>
          </p:cNvPr>
          <p:cNvSpPr txBox="1"/>
          <p:nvPr/>
        </p:nvSpPr>
        <p:spPr>
          <a:xfrm>
            <a:off x="200706" y="235763"/>
            <a:ext cx="2541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Why singularity?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52CA05B-5F39-6797-F905-C9BDD70BB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89" y="1743900"/>
            <a:ext cx="3259591" cy="16583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092E972-06C5-3677-85FF-CDCD3A36E9CB}"/>
              </a:ext>
            </a:extLst>
          </p:cNvPr>
          <p:cNvSpPr txBox="1"/>
          <p:nvPr/>
        </p:nvSpPr>
        <p:spPr>
          <a:xfrm>
            <a:off x="653389" y="989831"/>
            <a:ext cx="768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external-massless bubble diagram is equivalent to a vacuum diagram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D7F5FB32-3814-E8C4-A344-6F0592EC8264}"/>
              </a:ext>
            </a:extLst>
          </p:cNvPr>
          <p:cNvCxnSpPr>
            <a:cxnSpLocks/>
          </p:cNvCxnSpPr>
          <p:nvPr/>
        </p:nvCxnSpPr>
        <p:spPr>
          <a:xfrm>
            <a:off x="4116352" y="2507471"/>
            <a:ext cx="103211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9EA37F22-70A6-C612-80B4-28F5F3373C2A}"/>
              </a:ext>
            </a:extLst>
          </p:cNvPr>
          <p:cNvSpPr txBox="1"/>
          <p:nvPr/>
        </p:nvSpPr>
        <p:spPr>
          <a:xfrm>
            <a:off x="4323869" y="20433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p = 0</a:t>
            </a:r>
            <a:endParaRPr kumimoji="0" lang="zh-CN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F87CF384-816F-A6ED-2CF4-BD1603E56797}"/>
              </a:ext>
            </a:extLst>
          </p:cNvPr>
          <p:cNvCxnSpPr>
            <a:cxnSpLocks/>
          </p:cNvCxnSpPr>
          <p:nvPr/>
        </p:nvCxnSpPr>
        <p:spPr>
          <a:xfrm>
            <a:off x="8408061" y="2507471"/>
            <a:ext cx="103211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985AE3A7-6DC8-3374-14DE-8C0BE6A902EB}"/>
              </a:ext>
            </a:extLst>
          </p:cNvPr>
          <p:cNvGrpSpPr/>
          <p:nvPr/>
        </p:nvGrpSpPr>
        <p:grpSpPr>
          <a:xfrm>
            <a:off x="5148470" y="1743900"/>
            <a:ext cx="3259591" cy="1658388"/>
            <a:chOff x="5148470" y="1743900"/>
            <a:chExt cx="3259591" cy="1658388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52D0463-CA59-FB3F-5070-53DE6F59E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48470" y="1743900"/>
              <a:ext cx="3259591" cy="1658388"/>
            </a:xfrm>
            <a:prstGeom prst="rect">
              <a:avLst/>
            </a:prstGeom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B9160FFC-D6D9-C07C-9F87-CC4E5E26715A}"/>
                </a:ext>
              </a:extLst>
            </p:cNvPr>
            <p:cNvSpPr/>
            <p:nvPr/>
          </p:nvSpPr>
          <p:spPr>
            <a:xfrm>
              <a:off x="5496339" y="2043380"/>
              <a:ext cx="785191" cy="126635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BD9E9D3-433A-7A59-C1E7-61ADF6A16EDA}"/>
                </a:ext>
              </a:extLst>
            </p:cNvPr>
            <p:cNvSpPr/>
            <p:nvPr/>
          </p:nvSpPr>
          <p:spPr>
            <a:xfrm>
              <a:off x="7205428" y="1874296"/>
              <a:ext cx="634614" cy="126635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962D53C7-82BB-32AE-A186-A5733956CC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5548" y="2176990"/>
            <a:ext cx="1057275" cy="27622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93767A5-CE45-A760-35B7-F7D0515E5B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3682" y="3271042"/>
            <a:ext cx="9050504" cy="887158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1B9AEADE-8F80-BF66-6DE9-A8E4DCEA69D2}"/>
              </a:ext>
            </a:extLst>
          </p:cNvPr>
          <p:cNvSpPr txBox="1"/>
          <p:nvPr/>
        </p:nvSpPr>
        <p:spPr>
          <a:xfrm>
            <a:off x="200706" y="4288596"/>
            <a:ext cx="2172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Hidden relations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123D5065-309E-C302-C270-50FD8AF0CC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7000" y="2573094"/>
            <a:ext cx="2006125" cy="38415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4B8DEE99-CDC1-3615-B69F-DA8723A4E8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8852" y="4836872"/>
            <a:ext cx="10557613" cy="1765025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665C3B7C-27AE-1090-2B2E-C6E11E45003E}"/>
              </a:ext>
            </a:extLst>
          </p:cNvPr>
          <p:cNvSpPr/>
          <p:nvPr/>
        </p:nvSpPr>
        <p:spPr>
          <a:xfrm>
            <a:off x="4323869" y="5334000"/>
            <a:ext cx="3731560" cy="534169"/>
          </a:xfrm>
          <a:prstGeom prst="roundRect">
            <a:avLst/>
          </a:prstGeom>
          <a:noFill/>
          <a:ln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EC922C8-8861-1A71-F906-2396A2EB1CCF}"/>
              </a:ext>
            </a:extLst>
          </p:cNvPr>
          <p:cNvSpPr txBox="1"/>
          <p:nvPr/>
        </p:nvSpPr>
        <p:spPr>
          <a:xfrm>
            <a:off x="8241795" y="5401029"/>
            <a:ext cx="2172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Hidden relations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FF032965-B53F-CE69-2CC9-7F5D27E0970C}"/>
              </a:ext>
            </a:extLst>
          </p:cNvPr>
          <p:cNvSpPr/>
          <p:nvPr/>
        </p:nvSpPr>
        <p:spPr>
          <a:xfrm>
            <a:off x="9875228" y="2013045"/>
            <a:ext cx="1184658" cy="534169"/>
          </a:xfrm>
          <a:prstGeom prst="roundRect">
            <a:avLst/>
          </a:prstGeom>
          <a:noFill/>
          <a:ln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C6695AB-269A-ECD5-DD1D-D40712F62746}"/>
              </a:ext>
            </a:extLst>
          </p:cNvPr>
          <p:cNvSpPr txBox="1"/>
          <p:nvPr/>
        </p:nvSpPr>
        <p:spPr>
          <a:xfrm>
            <a:off x="9643551" y="1572281"/>
            <a:ext cx="1999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Hidden relation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852EB7C-B4EF-F6BC-53B4-52CD4F3782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36612" y="94621"/>
            <a:ext cx="4067175" cy="600075"/>
          </a:xfrm>
          <a:prstGeom prst="rect">
            <a:avLst/>
          </a:prstGeom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F3C5DA12-5F7B-84D7-62E2-3BBF3663D68E}"/>
              </a:ext>
            </a:extLst>
          </p:cNvPr>
          <p:cNvSpPr/>
          <p:nvPr/>
        </p:nvSpPr>
        <p:spPr>
          <a:xfrm>
            <a:off x="4216734" y="292067"/>
            <a:ext cx="2700881" cy="444666"/>
          </a:xfrm>
          <a:prstGeom prst="roundRect">
            <a:avLst/>
          </a:prstGeom>
          <a:noFill/>
          <a:ln>
            <a:solidFill>
              <a:srgbClr val="FF8B8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D294F661-9767-AA3C-8A5B-1379899A90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46147" y="195771"/>
            <a:ext cx="1087891" cy="53502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277AFC6-A130-02D7-AB24-E7A6AFC0E101}"/>
              </a:ext>
            </a:extLst>
          </p:cNvPr>
          <p:cNvSpPr txBox="1"/>
          <p:nvPr/>
        </p:nvSpPr>
        <p:spPr>
          <a:xfrm>
            <a:off x="7045318" y="307077"/>
            <a:ext cx="1238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Divergent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8B8B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0592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E562F4-1EA7-2064-D132-3C31DE573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66EE6E7-B48A-8C1C-92D5-D6641969EEA1}"/>
              </a:ext>
            </a:extLst>
          </p:cNvPr>
          <p:cNvSpPr txBox="1"/>
          <p:nvPr/>
        </p:nvSpPr>
        <p:spPr>
          <a:xfrm>
            <a:off x="200706" y="235763"/>
            <a:ext cx="5161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Searchin</a:t>
            </a:r>
            <a:r>
              <a:rPr lang="en-US" altLang="zh-CN" sz="2400" dirty="0">
                <a:solidFill>
                  <a:prstClr val="white"/>
                </a:solidFill>
                <a:latin typeface="Palatino Linotype"/>
                <a:ea typeface="华文细黑" panose="02010600040101010101" charset="-122"/>
              </a:rPr>
              <a:t>g for </a:t>
            </a:r>
            <a:r>
              <a:rPr lang="en-US" altLang="zh-CN" sz="2400" dirty="0">
                <a:solidFill>
                  <a:srgbClr val="00B0F0"/>
                </a:solidFill>
                <a:latin typeface="Palatino Linotype"/>
                <a:ea typeface="华文细黑" panose="02010600040101010101" charset="-122"/>
              </a:rPr>
              <a:t>linear</a:t>
            </a:r>
            <a:r>
              <a:rPr lang="en-US" altLang="zh-CN" sz="2400" dirty="0">
                <a:solidFill>
                  <a:prstClr val="white"/>
                </a:solidFill>
                <a:latin typeface="Palatino Linotype"/>
                <a:ea typeface="华文细黑" panose="02010600040101010101" charset="-122"/>
              </a:rPr>
              <a:t> hidden relations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893CB2B-10D2-A36F-7196-3DF42B9A4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1701" y="1644548"/>
            <a:ext cx="1293445" cy="10588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2505DBD-8342-F3CC-378B-2FAD9E71BE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3025" y="88338"/>
            <a:ext cx="1852563" cy="9004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2C9018D-4F33-5F05-A5B9-DC39F03A10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8157" y="1630785"/>
            <a:ext cx="2542300" cy="105882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A700571-B565-F485-81B9-6B84A2E72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0201" y="1800213"/>
            <a:ext cx="2884120" cy="71996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FC45A18-447C-FB8F-54DC-2D851C307521}"/>
              </a:ext>
            </a:extLst>
          </p:cNvPr>
          <p:cNvSpPr txBox="1"/>
          <p:nvPr/>
        </p:nvSpPr>
        <p:spPr>
          <a:xfrm>
            <a:off x="44897" y="1912348"/>
            <a:ext cx="2736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Feynman parameterization / Lee-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Pomeransky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 representation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B63EB803-E5F6-0B13-8415-4EEA73D46D46}"/>
              </a:ext>
            </a:extLst>
          </p:cNvPr>
          <p:cNvCxnSpPr>
            <a:cxnSpLocks/>
          </p:cNvCxnSpPr>
          <p:nvPr/>
        </p:nvCxnSpPr>
        <p:spPr>
          <a:xfrm>
            <a:off x="4196039" y="2123152"/>
            <a:ext cx="103211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A572FC0-E66A-1936-9008-A390D2F6B6FE}"/>
              </a:ext>
            </a:extLst>
          </p:cNvPr>
          <p:cNvCxnSpPr>
            <a:cxnSpLocks/>
          </p:cNvCxnSpPr>
          <p:nvPr/>
        </p:nvCxnSpPr>
        <p:spPr>
          <a:xfrm>
            <a:off x="7966710" y="2123152"/>
            <a:ext cx="85349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连接符: 曲线 10">
            <a:extLst>
              <a:ext uri="{FF2B5EF4-FFF2-40B4-BE49-F238E27FC236}">
                <a16:creationId xmlns:a16="http://schemas.microsoft.com/office/drawing/2014/main" id="{3E5539EA-BCBC-D726-24A0-96DC89671ECB}"/>
              </a:ext>
            </a:extLst>
          </p:cNvPr>
          <p:cNvCxnSpPr>
            <a:cxnSpLocks/>
          </p:cNvCxnSpPr>
          <p:nvPr/>
        </p:nvCxnSpPr>
        <p:spPr>
          <a:xfrm rot="5400000">
            <a:off x="4795230" y="797638"/>
            <a:ext cx="1163083" cy="1085848"/>
          </a:xfrm>
          <a:prstGeom prst="curvedConnector3">
            <a:avLst>
              <a:gd name="adj1" fmla="val 50000"/>
            </a:avLst>
          </a:prstGeom>
          <a:ln>
            <a:solidFill>
              <a:srgbClr val="66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箭头: 下 26">
            <a:extLst>
              <a:ext uri="{FF2B5EF4-FFF2-40B4-BE49-F238E27FC236}">
                <a16:creationId xmlns:a16="http://schemas.microsoft.com/office/drawing/2014/main" id="{7A8F88C8-D8AE-CD04-73A5-508BFB96E7E8}"/>
              </a:ext>
            </a:extLst>
          </p:cNvPr>
          <p:cNvSpPr/>
          <p:nvPr/>
        </p:nvSpPr>
        <p:spPr>
          <a:xfrm rot="13766874" flipV="1">
            <a:off x="7777152" y="2313863"/>
            <a:ext cx="435864" cy="2035560"/>
          </a:xfrm>
          <a:prstGeom prst="downArrow">
            <a:avLst/>
          </a:prstGeom>
          <a:noFill/>
          <a:ln w="12700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05C7D66-BA53-ACAF-AD65-EF00D0BF5FEC}"/>
              </a:ext>
            </a:extLst>
          </p:cNvPr>
          <p:cNvSpPr txBox="1"/>
          <p:nvPr/>
        </p:nvSpPr>
        <p:spPr>
          <a:xfrm>
            <a:off x="145536" y="4122598"/>
            <a:ext cx="1126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Algorithm: Find the annihilating differential operator for LP polynomial: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050237C7-7B2C-66C3-3B22-71E5822362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15933" y="4810031"/>
            <a:ext cx="1926638" cy="610596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979BCC14-4431-213F-DDA9-8622FE6B51F5}"/>
              </a:ext>
            </a:extLst>
          </p:cNvPr>
          <p:cNvSpPr txBox="1"/>
          <p:nvPr/>
        </p:nvSpPr>
        <p:spPr>
          <a:xfrm>
            <a:off x="145536" y="5415562"/>
            <a:ext cx="1126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It leads to hidden relation: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18EF8BEA-6378-F8BB-34D7-74D6DC819AC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76771" y="5907199"/>
            <a:ext cx="1615478" cy="5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1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7D9075-5F48-DDCF-F483-E5247B6B6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CA28F87-5A75-2827-CA56-DA3BE7701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607125"/>
              </p:ext>
            </p:extLst>
          </p:nvPr>
        </p:nvGraphicFramePr>
        <p:xfrm>
          <a:off x="626829" y="910556"/>
          <a:ext cx="9220200" cy="1788160"/>
        </p:xfrm>
        <a:graphic>
          <a:graphicData uri="http://schemas.openxmlformats.org/drawingml/2006/table">
            <a:tbl>
              <a:tblPr/>
              <a:tblGrid>
                <a:gridCol w="1686621">
                  <a:extLst>
                    <a:ext uri="{9D8B030D-6E8A-4147-A177-3AD203B41FA5}">
                      <a16:colId xmlns:a16="http://schemas.microsoft.com/office/drawing/2014/main" val="2219469933"/>
                    </a:ext>
                  </a:extLst>
                </a:gridCol>
                <a:gridCol w="1328720">
                  <a:extLst>
                    <a:ext uri="{9D8B030D-6E8A-4147-A177-3AD203B41FA5}">
                      <a16:colId xmlns:a16="http://schemas.microsoft.com/office/drawing/2014/main" val="1040180636"/>
                    </a:ext>
                  </a:extLst>
                </a:gridCol>
                <a:gridCol w="2884715">
                  <a:extLst>
                    <a:ext uri="{9D8B030D-6E8A-4147-A177-3AD203B41FA5}">
                      <a16:colId xmlns:a16="http://schemas.microsoft.com/office/drawing/2014/main" val="186516399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474686697"/>
                    </a:ext>
                  </a:extLst>
                </a:gridCol>
                <a:gridCol w="1796144">
                  <a:extLst>
                    <a:ext uri="{9D8B030D-6E8A-4147-A177-3AD203B41FA5}">
                      <a16:colId xmlns:a16="http://schemas.microsoft.com/office/drawing/2014/main" val="6899372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endParaRPr lang="zh-CN" altLang="en-US" sz="20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One-loop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Two-loop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Three-loop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≥</a:t>
                      </a: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Four-loop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37497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Four-point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00B05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C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0005F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Most known, with some hard problems unknown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E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0005F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Partially 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E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FF13FD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Frontier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485474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Five-point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00B05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C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0005F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Partially 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E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FF13FD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Frontier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7E7E7E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Unknown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90493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zh-CN" altLang="en-US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≥</a:t>
                      </a:r>
                      <a:r>
                        <a:rPr lang="en-US" altLang="zh-CN" sz="2000" b="0" kern="1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Six-point</a:t>
                      </a:r>
                      <a:endParaRPr lang="zh-CN" altLang="en-US" sz="20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00B05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C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FF13FD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Frontier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7E7E7E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Unknown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00"/>
                        </a:lnSpc>
                        <a:buNone/>
                      </a:pPr>
                      <a:r>
                        <a:rPr lang="en-US" altLang="zh-CN" sz="2000" b="0" kern="100" dirty="0">
                          <a:solidFill>
                            <a:srgbClr val="7E7E7E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Unknown</a:t>
                      </a:r>
                      <a:endParaRPr lang="zh-CN" altLang="en-US" sz="2000" b="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15047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30F66BF7-06CD-5BD4-7646-BC35FDBFDAB9}"/>
              </a:ext>
            </a:extLst>
          </p:cNvPr>
          <p:cNvSpPr/>
          <p:nvPr/>
        </p:nvSpPr>
        <p:spPr>
          <a:xfrm>
            <a:off x="626829" y="910556"/>
            <a:ext cx="9220200" cy="1788160"/>
          </a:xfrm>
          <a:prstGeom prst="rect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CA4864-3963-1795-FC64-63346F95178A}"/>
              </a:ext>
            </a:extLst>
          </p:cNvPr>
          <p:cNvSpPr txBox="1"/>
          <p:nvPr/>
        </p:nvSpPr>
        <p:spPr>
          <a:xfrm>
            <a:off x="144972" y="108874"/>
            <a:ext cx="120470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dirty="0">
                <a:solidFill>
                  <a:schemeClr val="bg1"/>
                </a:solidFill>
                <a:latin typeface="Palatino Linotype"/>
                <a:ea typeface="宋体" panose="02010600030101010101" pitchFamily="2" charset="-122"/>
              </a:rPr>
              <a:t>Frontier of Feynman integral computations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E65F656-227B-4B42-FAD6-129ED6048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3706370" y="3187700"/>
            <a:ext cx="3335338" cy="1481647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35536382-26C2-F400-D3FF-B44F5A40757C}"/>
              </a:ext>
            </a:extLst>
          </p:cNvPr>
          <p:cNvGrpSpPr/>
          <p:nvPr/>
        </p:nvGrpSpPr>
        <p:grpSpPr>
          <a:xfrm>
            <a:off x="520103" y="3297878"/>
            <a:ext cx="2000580" cy="1259454"/>
            <a:chOff x="2309663" y="2560320"/>
            <a:chExt cx="3369056" cy="2200975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D2E6737-37F7-FD81-54B8-8D1C048A3F12}"/>
                </a:ext>
              </a:extLst>
            </p:cNvPr>
            <p:cNvSpPr/>
            <p:nvPr/>
          </p:nvSpPr>
          <p:spPr>
            <a:xfrm>
              <a:off x="2829827" y="3128211"/>
              <a:ext cx="1183908" cy="1068404"/>
            </a:xfrm>
            <a:prstGeom prst="rect">
              <a:avLst/>
            </a:prstGeom>
            <a:noFill/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6E83A898-040E-F5CA-31FD-0CEC3151CE6C}"/>
                </a:ext>
              </a:extLst>
            </p:cNvPr>
            <p:cNvSpPr/>
            <p:nvPr/>
          </p:nvSpPr>
          <p:spPr>
            <a:xfrm>
              <a:off x="4013735" y="3128211"/>
              <a:ext cx="1183908" cy="1068404"/>
            </a:xfrm>
            <a:prstGeom prst="rect">
              <a:avLst/>
            </a:prstGeom>
            <a:noFill/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5B8408D2-29D6-84E4-EE79-A5E845A1CC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7643" y="2658237"/>
              <a:ext cx="481076" cy="482810"/>
            </a:xfrm>
            <a:prstGeom prst="line">
              <a:avLst/>
            </a:prstGeom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D956C98-6883-CFFC-0ECE-174182413BA8}"/>
                </a:ext>
              </a:extLst>
            </p:cNvPr>
            <p:cNvCxnSpPr>
              <a:cxnSpLocks/>
            </p:cNvCxnSpPr>
            <p:nvPr/>
          </p:nvCxnSpPr>
          <p:spPr>
            <a:xfrm>
              <a:off x="5197643" y="4199764"/>
              <a:ext cx="481076" cy="466825"/>
            </a:xfrm>
            <a:prstGeom prst="line">
              <a:avLst/>
            </a:prstGeom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FBAC4865-5C36-6C29-CB23-12ED8A2ED424}"/>
                </a:ext>
              </a:extLst>
            </p:cNvPr>
            <p:cNvCxnSpPr>
              <a:cxnSpLocks/>
            </p:cNvCxnSpPr>
            <p:nvPr/>
          </p:nvCxnSpPr>
          <p:spPr>
            <a:xfrm>
              <a:off x="2382769" y="2680310"/>
              <a:ext cx="451906" cy="447901"/>
            </a:xfrm>
            <a:prstGeom prst="line">
              <a:avLst/>
            </a:prstGeom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77289F62-65C7-7C3D-6B1E-3C701EBA2C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09663" y="4184352"/>
              <a:ext cx="520164" cy="459878"/>
            </a:xfrm>
            <a:prstGeom prst="line">
              <a:avLst/>
            </a:prstGeom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5E2391DA-F0F9-ADA5-BB24-DB71AD30227D}"/>
                </a:ext>
              </a:extLst>
            </p:cNvPr>
            <p:cNvCxnSpPr>
              <a:cxnSpLocks/>
            </p:cNvCxnSpPr>
            <p:nvPr/>
          </p:nvCxnSpPr>
          <p:spPr>
            <a:xfrm>
              <a:off x="4016443" y="4203237"/>
              <a:ext cx="0" cy="558058"/>
            </a:xfrm>
            <a:prstGeom prst="line">
              <a:avLst/>
            </a:prstGeom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258E589C-AA60-43B1-9E09-9CB4F5B97510}"/>
                </a:ext>
              </a:extLst>
            </p:cNvPr>
            <p:cNvCxnSpPr>
              <a:cxnSpLocks/>
            </p:cNvCxnSpPr>
            <p:nvPr/>
          </p:nvCxnSpPr>
          <p:spPr>
            <a:xfrm>
              <a:off x="4013735" y="2560320"/>
              <a:ext cx="0" cy="618351"/>
            </a:xfrm>
            <a:prstGeom prst="line">
              <a:avLst/>
            </a:prstGeom>
            <a:ln w="19050">
              <a:solidFill>
                <a:schemeClr val="bg1"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3BA67A72-84F5-9A9C-7A59-A5E0AE3E37CE}"/>
              </a:ext>
            </a:extLst>
          </p:cNvPr>
          <p:cNvGrpSpPr/>
          <p:nvPr/>
        </p:nvGrpSpPr>
        <p:grpSpPr>
          <a:xfrm>
            <a:off x="7865891" y="3396914"/>
            <a:ext cx="2658187" cy="1063218"/>
            <a:chOff x="285348" y="984180"/>
            <a:chExt cx="2658187" cy="1063218"/>
          </a:xfrm>
        </p:grpSpPr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0652A4AD-8F2F-85AD-E5FF-AA78EEB665F8}"/>
                </a:ext>
              </a:extLst>
            </p:cNvPr>
            <p:cNvCxnSpPr/>
            <p:nvPr/>
          </p:nvCxnSpPr>
          <p:spPr>
            <a:xfrm>
              <a:off x="285348" y="984180"/>
              <a:ext cx="2658187" cy="0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46967492-D55B-3F7A-4B95-54C6C22663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5607" y="984180"/>
              <a:ext cx="0" cy="1044918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9447493C-D0AE-1DA8-CDD8-0E529D8C0EE7}"/>
                </a:ext>
              </a:extLst>
            </p:cNvPr>
            <p:cNvCxnSpPr/>
            <p:nvPr/>
          </p:nvCxnSpPr>
          <p:spPr>
            <a:xfrm>
              <a:off x="285348" y="2034604"/>
              <a:ext cx="2658187" cy="0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2BEF7212-A9D5-5967-6DA3-5F2DE27731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83273" y="1506639"/>
              <a:ext cx="0" cy="522459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4A662A96-9A11-F71E-C016-87A0995343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5607" y="1506639"/>
              <a:ext cx="1818230" cy="0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6A49A59E-9FB2-3009-90AD-C64DABE1E3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3837" y="984180"/>
              <a:ext cx="0" cy="1044918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6692E855-73E5-3C54-E98F-6A58FB42E4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6731" y="1506639"/>
              <a:ext cx="0" cy="540759"/>
            </a:xfrm>
            <a:prstGeom prst="line">
              <a:avLst/>
            </a:prstGeom>
            <a:ln w="19050">
              <a:solidFill>
                <a:schemeClr val="bg1">
                  <a:alpha val="88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D9DE3C34-4163-F708-D0F8-EB92FB1AF371}"/>
              </a:ext>
            </a:extLst>
          </p:cNvPr>
          <p:cNvSpPr txBox="1"/>
          <p:nvPr/>
        </p:nvSpPr>
        <p:spPr>
          <a:xfrm>
            <a:off x="359578" y="4964290"/>
            <a:ext cx="1147284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500" i="1" dirty="0">
                <a:solidFill>
                  <a:prstClr val="white"/>
                </a:solidFill>
              </a:rPr>
              <a:t>Feynman integral computations is one of the </a:t>
            </a:r>
            <a:r>
              <a:rPr lang="en-US" altLang="zh-CN" sz="2500" i="1" dirty="0">
                <a:solidFill>
                  <a:srgbClr val="FFFF00"/>
                </a:solidFill>
              </a:rPr>
              <a:t>bottlenecks </a:t>
            </a:r>
            <a:r>
              <a:rPr lang="en-US" altLang="zh-CN" sz="2500" i="1" dirty="0">
                <a:solidFill>
                  <a:prstClr val="white"/>
                </a:solidFill>
              </a:rPr>
              <a:t>for plenty of computations in precision frontier.</a:t>
            </a:r>
            <a:endParaRPr kumimoji="0" lang="en-US" altLang="zh-CN" sz="25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500" i="1" dirty="0">
                <a:solidFill>
                  <a:prstClr val="white"/>
                </a:solidFill>
                <a:latin typeface="Palatino Linotype"/>
                <a:ea typeface="华文细黑"/>
              </a:rPr>
              <a:t>Its</a:t>
            </a:r>
            <a:r>
              <a:rPr kumimoji="0" lang="en-US" altLang="zh-CN" sz="2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 breakthrough relies highly on the development of </a:t>
            </a:r>
            <a:r>
              <a:rPr kumimoji="0" lang="en-US" altLang="zh-CN" sz="2500" b="0" i="1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techniques</a:t>
            </a:r>
            <a:endParaRPr kumimoji="0" lang="zh-CN" altLang="en-US" sz="2500" b="0" i="1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8228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017A96-5155-39A8-A100-805569DD5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B559CF3-B223-707C-9E35-02A29FC08177}"/>
              </a:ext>
            </a:extLst>
          </p:cNvPr>
          <p:cNvSpPr txBox="1"/>
          <p:nvPr/>
        </p:nvSpPr>
        <p:spPr>
          <a:xfrm>
            <a:off x="200706" y="235763"/>
            <a:ext cx="5798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Some examples of linear hidden relations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3180B4A-B44E-BA27-4BED-01DB8F94F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2067" y="1088085"/>
            <a:ext cx="6296979" cy="36623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CD31F9B-D1A8-6025-075A-771CDF9FD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239" y="3225591"/>
            <a:ext cx="4562475" cy="136207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E28D16A-1D47-E89B-992B-9391A6EC7D87}"/>
              </a:ext>
            </a:extLst>
          </p:cNvPr>
          <p:cNvSpPr txBox="1"/>
          <p:nvPr/>
        </p:nvSpPr>
        <p:spPr>
          <a:xfrm>
            <a:off x="473736" y="5295215"/>
            <a:ext cx="100593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 typical feature: one external massless momentum with massive propagators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FA1DAD88-8FB7-19A2-4C8F-A6F315FE17F8}"/>
              </a:ext>
            </a:extLst>
          </p:cNvPr>
          <p:cNvGrpSpPr/>
          <p:nvPr/>
        </p:nvGrpSpPr>
        <p:grpSpPr>
          <a:xfrm>
            <a:off x="9339204" y="5961951"/>
            <a:ext cx="1719240" cy="642552"/>
            <a:chOff x="3002692" y="2347784"/>
            <a:chExt cx="1719240" cy="642552"/>
          </a:xfrm>
        </p:grpSpPr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5E4462F4-5662-4A7D-F738-B64EABD73318}"/>
                </a:ext>
              </a:extLst>
            </p:cNvPr>
            <p:cNvSpPr/>
            <p:nvPr/>
          </p:nvSpPr>
          <p:spPr>
            <a:xfrm>
              <a:off x="3534033" y="2347784"/>
              <a:ext cx="642552" cy="6425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3FCFD1FB-7288-8B96-78EA-1BFEDD0B1047}"/>
                </a:ext>
              </a:extLst>
            </p:cNvPr>
            <p:cNvCxnSpPr>
              <a:cxnSpLocks/>
            </p:cNvCxnSpPr>
            <p:nvPr/>
          </p:nvCxnSpPr>
          <p:spPr>
            <a:xfrm>
              <a:off x="3002692" y="2669060"/>
              <a:ext cx="7634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7FF67289-2A77-5D05-46CD-F58C6754431A}"/>
                </a:ext>
              </a:extLst>
            </p:cNvPr>
            <p:cNvCxnSpPr>
              <a:cxnSpLocks/>
            </p:cNvCxnSpPr>
            <p:nvPr/>
          </p:nvCxnSpPr>
          <p:spPr>
            <a:xfrm>
              <a:off x="3958447" y="2681417"/>
              <a:ext cx="7634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022090C3-03E6-F224-E0D7-674604662D34}"/>
              </a:ext>
            </a:extLst>
          </p:cNvPr>
          <p:cNvSpPr txBox="1"/>
          <p:nvPr/>
        </p:nvSpPr>
        <p:spPr>
          <a:xfrm>
            <a:off x="181112" y="820544"/>
            <a:ext cx="3725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Top sector: massive double box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47D025D2-1C7E-C949-5DB0-E8AD4C1408CA}"/>
              </a:ext>
            </a:extLst>
          </p:cNvPr>
          <p:cNvGrpSpPr/>
          <p:nvPr/>
        </p:nvGrpSpPr>
        <p:grpSpPr>
          <a:xfrm>
            <a:off x="1065662" y="1261093"/>
            <a:ext cx="2342801" cy="1591269"/>
            <a:chOff x="1065662" y="1261093"/>
            <a:chExt cx="2342801" cy="1591269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366ADB26-F1F8-A5D9-1142-E3BB327F0FA5}"/>
                </a:ext>
              </a:extLst>
            </p:cNvPr>
            <p:cNvGrpSpPr/>
            <p:nvPr/>
          </p:nvGrpSpPr>
          <p:grpSpPr>
            <a:xfrm>
              <a:off x="1451610" y="1656663"/>
              <a:ext cx="1551906" cy="775953"/>
              <a:chOff x="1451610" y="1656663"/>
              <a:chExt cx="1551906" cy="775953"/>
            </a:xfrm>
          </p:grpSpPr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9F5CAE9F-4459-B3EC-D2F7-DBB18B6E8CAA}"/>
                  </a:ext>
                </a:extLst>
              </p:cNvPr>
              <p:cNvSpPr/>
              <p:nvPr/>
            </p:nvSpPr>
            <p:spPr>
              <a:xfrm>
                <a:off x="1451610" y="1656663"/>
                <a:ext cx="775953" cy="775953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1A10367-71DF-5A91-69A4-6F5353EA2C71}"/>
                  </a:ext>
                </a:extLst>
              </p:cNvPr>
              <p:cNvSpPr/>
              <p:nvPr/>
            </p:nvSpPr>
            <p:spPr>
              <a:xfrm>
                <a:off x="2227563" y="1656663"/>
                <a:ext cx="775953" cy="775953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73A2B616-FC0E-6C24-1809-00C6A55FC000}"/>
                </a:ext>
              </a:extLst>
            </p:cNvPr>
            <p:cNvCxnSpPr>
              <a:cxnSpLocks/>
            </p:cNvCxnSpPr>
            <p:nvPr/>
          </p:nvCxnSpPr>
          <p:spPr>
            <a:xfrm>
              <a:off x="1065662" y="1261093"/>
              <a:ext cx="404947" cy="42609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DE3974C2-DA84-DD5A-8A36-13561DE16BEE}"/>
                </a:ext>
              </a:extLst>
            </p:cNvPr>
            <p:cNvCxnSpPr>
              <a:cxnSpLocks/>
            </p:cNvCxnSpPr>
            <p:nvPr/>
          </p:nvCxnSpPr>
          <p:spPr>
            <a:xfrm>
              <a:off x="3003516" y="2426266"/>
              <a:ext cx="404947" cy="42609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20FD5942-378C-ECED-E7F9-73507B889357}"/>
                </a:ext>
              </a:extLst>
            </p:cNvPr>
            <p:cNvCxnSpPr/>
            <p:nvPr/>
          </p:nvCxnSpPr>
          <p:spPr>
            <a:xfrm flipV="1">
              <a:off x="3003516" y="1261093"/>
              <a:ext cx="395570" cy="39557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BF597EE0-7685-932A-1ABC-786B47EE1600}"/>
                </a:ext>
              </a:extLst>
            </p:cNvPr>
            <p:cNvCxnSpPr/>
            <p:nvPr/>
          </p:nvCxnSpPr>
          <p:spPr>
            <a:xfrm flipH="1">
              <a:off x="1077092" y="2432616"/>
              <a:ext cx="404947" cy="40494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05696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5180C-302E-00AD-B94B-5E3F61FF8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AEDC754E-7BB1-3475-F360-6B4F26A9E37B}"/>
              </a:ext>
            </a:extLst>
          </p:cNvPr>
          <p:cNvSpPr txBox="1"/>
          <p:nvPr/>
        </p:nvSpPr>
        <p:spPr>
          <a:xfrm>
            <a:off x="200706" y="235763"/>
            <a:ext cx="42643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problematic feature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3EEF902-DCB5-E500-64A9-45BAC399023B}"/>
              </a:ext>
            </a:extLst>
          </p:cNvPr>
          <p:cNvSpPr txBox="1"/>
          <p:nvPr/>
        </p:nvSpPr>
        <p:spPr>
          <a:xfrm>
            <a:off x="1583190" y="4992786"/>
            <a:ext cx="3239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Safter: without internal massive propagators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892204F-3590-8D5F-CB28-9167AE4ED01D}"/>
              </a:ext>
            </a:extLst>
          </p:cNvPr>
          <p:cNvSpPr txBox="1"/>
          <p:nvPr/>
        </p:nvSpPr>
        <p:spPr>
          <a:xfrm>
            <a:off x="7240130" y="4992786"/>
            <a:ext cx="3239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Less safe: with internal massive propagators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grpSp>
        <p:nvGrpSpPr>
          <p:cNvPr id="129" name="组合 128">
            <a:extLst>
              <a:ext uri="{FF2B5EF4-FFF2-40B4-BE49-F238E27FC236}">
                <a16:creationId xmlns:a16="http://schemas.microsoft.com/office/drawing/2014/main" id="{D5CEA006-6C16-C677-696C-E9606C65D5EA}"/>
              </a:ext>
            </a:extLst>
          </p:cNvPr>
          <p:cNvGrpSpPr/>
          <p:nvPr/>
        </p:nvGrpSpPr>
        <p:grpSpPr>
          <a:xfrm>
            <a:off x="7126150" y="2816694"/>
            <a:ext cx="2629338" cy="1847835"/>
            <a:chOff x="7019400" y="2786742"/>
            <a:chExt cx="2768745" cy="1945807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1241B89-86C7-C1AE-646B-40BD287D1AE8}"/>
                </a:ext>
              </a:extLst>
            </p:cNvPr>
            <p:cNvSpPr/>
            <p:nvPr/>
          </p:nvSpPr>
          <p:spPr>
            <a:xfrm>
              <a:off x="7543801" y="3311144"/>
              <a:ext cx="1719943" cy="897004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CC10E90F-F93A-8B27-7E6C-9BEF8DDA2426}"/>
                </a:ext>
              </a:extLst>
            </p:cNvPr>
            <p:cNvCxnSpPr>
              <a:stCxn id="11" idx="0"/>
              <a:endCxn id="11" idx="2"/>
            </p:cNvCxnSpPr>
            <p:nvPr/>
          </p:nvCxnSpPr>
          <p:spPr>
            <a:xfrm>
              <a:off x="8403773" y="3311144"/>
              <a:ext cx="0" cy="89700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DB11BF4-6BFA-D40E-8586-315F16BAC577}"/>
                </a:ext>
              </a:extLst>
            </p:cNvPr>
            <p:cNvCxnSpPr/>
            <p:nvPr/>
          </p:nvCxnSpPr>
          <p:spPr>
            <a:xfrm flipH="1" flipV="1">
              <a:off x="7019400" y="2786743"/>
              <a:ext cx="524401" cy="5244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FE138C6F-DE9C-42DE-54E6-2EBF7E7883CF}"/>
                </a:ext>
              </a:extLst>
            </p:cNvPr>
            <p:cNvCxnSpPr/>
            <p:nvPr/>
          </p:nvCxnSpPr>
          <p:spPr>
            <a:xfrm flipH="1" flipV="1">
              <a:off x="9263744" y="4208148"/>
              <a:ext cx="524401" cy="5244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15FF6CAC-EB81-2249-CFBF-E05A010B3A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9400" y="4208148"/>
              <a:ext cx="524401" cy="5244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接连接符 127">
              <a:extLst>
                <a:ext uri="{FF2B5EF4-FFF2-40B4-BE49-F238E27FC236}">
                  <a16:creationId xmlns:a16="http://schemas.microsoft.com/office/drawing/2014/main" id="{8FBD1FC6-7E45-72AA-3E98-56A89C1951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63743" y="2786742"/>
              <a:ext cx="524401" cy="5244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1" name="图片 130">
            <a:extLst>
              <a:ext uri="{FF2B5EF4-FFF2-40B4-BE49-F238E27FC236}">
                <a16:creationId xmlns:a16="http://schemas.microsoft.com/office/drawing/2014/main" id="{910A799B-6453-E835-2E38-ADE0A6C00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99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3473" y="2622485"/>
            <a:ext cx="2756760" cy="204204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0EC373A-6EF5-070D-7CF4-6D5E940A2030}"/>
              </a:ext>
            </a:extLst>
          </p:cNvPr>
          <p:cNvSpPr txBox="1"/>
          <p:nvPr/>
        </p:nvSpPr>
        <p:spPr>
          <a:xfrm>
            <a:off x="200706" y="1275235"/>
            <a:ext cx="78438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One external massless momentum with massive propagators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D0A5811-DB67-3019-7778-E99EE13FD19D}"/>
              </a:ext>
            </a:extLst>
          </p:cNvPr>
          <p:cNvGrpSpPr/>
          <p:nvPr/>
        </p:nvGrpSpPr>
        <p:grpSpPr>
          <a:xfrm>
            <a:off x="8637596" y="1384846"/>
            <a:ext cx="1719240" cy="642552"/>
            <a:chOff x="3002692" y="2347784"/>
            <a:chExt cx="1719240" cy="642552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A8A32D76-06EC-0D6D-DEFD-0BFBC2472FE1}"/>
                </a:ext>
              </a:extLst>
            </p:cNvPr>
            <p:cNvSpPr/>
            <p:nvPr/>
          </p:nvSpPr>
          <p:spPr>
            <a:xfrm>
              <a:off x="3534033" y="2347784"/>
              <a:ext cx="642552" cy="6425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47E25B4-F3A5-998C-DC81-5D3AEA69819F}"/>
                </a:ext>
              </a:extLst>
            </p:cNvPr>
            <p:cNvCxnSpPr>
              <a:cxnSpLocks/>
            </p:cNvCxnSpPr>
            <p:nvPr/>
          </p:nvCxnSpPr>
          <p:spPr>
            <a:xfrm>
              <a:off x="3002692" y="2669060"/>
              <a:ext cx="7634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EE7E395E-2477-E6A8-5CF4-A8AD773E9C28}"/>
                </a:ext>
              </a:extLst>
            </p:cNvPr>
            <p:cNvCxnSpPr>
              <a:cxnSpLocks/>
            </p:cNvCxnSpPr>
            <p:nvPr/>
          </p:nvCxnSpPr>
          <p:spPr>
            <a:xfrm>
              <a:off x="3958447" y="2681417"/>
              <a:ext cx="7634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59EFDAF6-DF60-B8A8-83B2-C22CD77EF7A3}"/>
              </a:ext>
            </a:extLst>
          </p:cNvPr>
          <p:cNvSpPr txBox="1"/>
          <p:nvPr/>
        </p:nvSpPr>
        <p:spPr>
          <a:xfrm>
            <a:off x="1583190" y="5863643"/>
            <a:ext cx="3239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(because the vacuum diagram vanishes)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3614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6DFAF0-F637-DC21-3B92-0AAA1380F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54F8770-4788-45DA-4876-0DDA017B6BEB}"/>
              </a:ext>
            </a:extLst>
          </p:cNvPr>
          <p:cNvSpPr txBox="1"/>
          <p:nvPr/>
        </p:nvSpPr>
        <p:spPr>
          <a:xfrm>
            <a:off x="200706" y="1275235"/>
            <a:ext cx="78438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One external massless momentum with massive propagators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A500CB6F-9005-17D5-8135-13283C083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2640" y="3297318"/>
            <a:ext cx="2678492" cy="1626458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AC930E97-428F-F523-591B-7DC421FF81DC}"/>
              </a:ext>
            </a:extLst>
          </p:cNvPr>
          <p:cNvGrpSpPr/>
          <p:nvPr/>
        </p:nvGrpSpPr>
        <p:grpSpPr>
          <a:xfrm>
            <a:off x="8637596" y="1384846"/>
            <a:ext cx="1719240" cy="642552"/>
            <a:chOff x="3002692" y="2347784"/>
            <a:chExt cx="1719240" cy="642552"/>
          </a:xfrm>
        </p:grpSpPr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45D64850-9FD9-35BE-137A-CE6C283D7D26}"/>
                </a:ext>
              </a:extLst>
            </p:cNvPr>
            <p:cNvSpPr/>
            <p:nvPr/>
          </p:nvSpPr>
          <p:spPr>
            <a:xfrm>
              <a:off x="3534033" y="2347784"/>
              <a:ext cx="642552" cy="6425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694FCBF7-F93B-A5C5-72DF-F14FDDFDA4EE}"/>
                </a:ext>
              </a:extLst>
            </p:cNvPr>
            <p:cNvCxnSpPr>
              <a:cxnSpLocks/>
            </p:cNvCxnSpPr>
            <p:nvPr/>
          </p:nvCxnSpPr>
          <p:spPr>
            <a:xfrm>
              <a:off x="3002692" y="2669060"/>
              <a:ext cx="7634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426DA29C-6645-A9F6-CC20-30AB06E591FA}"/>
                </a:ext>
              </a:extLst>
            </p:cNvPr>
            <p:cNvCxnSpPr>
              <a:cxnSpLocks/>
            </p:cNvCxnSpPr>
            <p:nvPr/>
          </p:nvCxnSpPr>
          <p:spPr>
            <a:xfrm>
              <a:off x="3958447" y="2681417"/>
              <a:ext cx="76348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D01469F6-EF1D-819B-7805-0523EE5273DE}"/>
              </a:ext>
            </a:extLst>
          </p:cNvPr>
          <p:cNvSpPr txBox="1"/>
          <p:nvPr/>
        </p:nvSpPr>
        <p:spPr>
          <a:xfrm>
            <a:off x="708678" y="2369510"/>
            <a:ext cx="7661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Diagram with such sub-structure, with consistency problem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72BBF7CA-FF55-8722-22B3-F1B4D5B2B2B5}"/>
              </a:ext>
            </a:extLst>
          </p:cNvPr>
          <p:cNvSpPr/>
          <p:nvPr/>
        </p:nvSpPr>
        <p:spPr>
          <a:xfrm rot="4571015">
            <a:off x="2928627" y="3196637"/>
            <a:ext cx="1475364" cy="1202592"/>
          </a:xfrm>
          <a:prstGeom prst="ellipse">
            <a:avLst/>
          </a:prstGeom>
          <a:noFill/>
          <a:ln w="28575">
            <a:solidFill>
              <a:srgbClr val="FF8B8B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832B9F5-8C01-D563-3E24-925E5E8B814A}"/>
              </a:ext>
            </a:extLst>
          </p:cNvPr>
          <p:cNvSpPr txBox="1"/>
          <p:nvPr/>
        </p:nvSpPr>
        <p:spPr>
          <a:xfrm>
            <a:off x="3548236" y="5151878"/>
            <a:ext cx="62632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FF8B8B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No linear hidden relations found in this diagram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FF8B8B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0EA011F-A7BF-8620-EEE1-A7805BF8C29B}"/>
              </a:ext>
            </a:extLst>
          </p:cNvPr>
          <p:cNvSpPr txBox="1"/>
          <p:nvPr/>
        </p:nvSpPr>
        <p:spPr>
          <a:xfrm>
            <a:off x="200706" y="235763"/>
            <a:ext cx="42643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problematic feature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1272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39F329-C8F2-1A6F-9EB2-F85FEC287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id="{D01BD816-4B36-C6E9-27AF-CFEDDC2DF160}"/>
              </a:ext>
            </a:extLst>
          </p:cNvPr>
          <p:cNvSpPr/>
          <p:nvPr/>
        </p:nvSpPr>
        <p:spPr>
          <a:xfrm>
            <a:off x="5409546" y="1978526"/>
            <a:ext cx="2895600" cy="2656115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05142532-A30A-6707-2335-D6C51AE3324B}"/>
              </a:ext>
            </a:extLst>
          </p:cNvPr>
          <p:cNvSpPr/>
          <p:nvPr/>
        </p:nvSpPr>
        <p:spPr>
          <a:xfrm>
            <a:off x="5409546" y="2971800"/>
            <a:ext cx="2895600" cy="2656115"/>
          </a:xfrm>
          <a:prstGeom prst="ellipse">
            <a:avLst/>
          </a:prstGeom>
          <a:noFill/>
          <a:ln w="19050"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210497C-9DF4-81CD-1506-4ECFF7EE2B0C}"/>
              </a:ext>
            </a:extLst>
          </p:cNvPr>
          <p:cNvSpPr/>
          <p:nvPr/>
        </p:nvSpPr>
        <p:spPr>
          <a:xfrm>
            <a:off x="5810503" y="3268483"/>
            <a:ext cx="1981200" cy="1152931"/>
          </a:xfrm>
          <a:prstGeom prst="ellipse">
            <a:avLst/>
          </a:prstGeom>
          <a:noFill/>
          <a:ln w="19050">
            <a:solidFill>
              <a:srgbClr val="FF8B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4F8E753F-B2CA-1452-6ACE-27D647B5426B}"/>
              </a:ext>
            </a:extLst>
          </p:cNvPr>
          <p:cNvSpPr/>
          <p:nvPr/>
        </p:nvSpPr>
        <p:spPr>
          <a:xfrm>
            <a:off x="598060" y="4735861"/>
            <a:ext cx="2895600" cy="1135361"/>
          </a:xfrm>
          <a:prstGeom prst="ellipse">
            <a:avLst/>
          </a:prstGeom>
          <a:noFill/>
          <a:ln w="19050"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08E883C-9D58-1690-6F64-948749C58114}"/>
              </a:ext>
            </a:extLst>
          </p:cNvPr>
          <p:cNvSpPr/>
          <p:nvPr/>
        </p:nvSpPr>
        <p:spPr>
          <a:xfrm>
            <a:off x="598060" y="1718834"/>
            <a:ext cx="2895600" cy="113536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AA059C1C-1390-F98A-222F-CD9961504729}"/>
              </a:ext>
            </a:extLst>
          </p:cNvPr>
          <p:cNvCxnSpPr/>
          <p:nvPr/>
        </p:nvCxnSpPr>
        <p:spPr>
          <a:xfrm>
            <a:off x="3571579" y="2227712"/>
            <a:ext cx="1760048" cy="6852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92D19587-F583-CE51-BC06-CD62BE01040E}"/>
              </a:ext>
            </a:extLst>
          </p:cNvPr>
          <p:cNvCxnSpPr>
            <a:cxnSpLocks/>
          </p:cNvCxnSpPr>
          <p:nvPr/>
        </p:nvCxnSpPr>
        <p:spPr>
          <a:xfrm flipH="1">
            <a:off x="3677457" y="4843990"/>
            <a:ext cx="1654170" cy="367900"/>
          </a:xfrm>
          <a:prstGeom prst="straightConnector1">
            <a:avLst/>
          </a:prstGeom>
          <a:ln w="19050">
            <a:solidFill>
              <a:srgbClr val="CC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FD5377A-AD5F-C77C-962F-6F3D9E6C3EBD}"/>
              </a:ext>
            </a:extLst>
          </p:cNvPr>
          <p:cNvCxnSpPr>
            <a:cxnSpLocks/>
          </p:cNvCxnSpPr>
          <p:nvPr/>
        </p:nvCxnSpPr>
        <p:spPr>
          <a:xfrm>
            <a:off x="2045860" y="3029207"/>
            <a:ext cx="0" cy="1495574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98C2636D-AC35-2393-4A05-390CB80AE6FE}"/>
              </a:ext>
            </a:extLst>
          </p:cNvPr>
          <p:cNvSpPr txBox="1"/>
          <p:nvPr/>
        </p:nvSpPr>
        <p:spPr>
          <a:xfrm>
            <a:off x="2190716" y="3379529"/>
            <a:ext cx="369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Palatino Linotype" panose="02040502050505030304"/>
                <a:ea typeface="华文细黑" panose="02010600040101010101" charset="-122"/>
                <a:cs typeface="+mn-cs"/>
              </a:rPr>
              <a:t>?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0E2A335-D850-8B66-B57D-945930C84293}"/>
              </a:ext>
            </a:extLst>
          </p:cNvPr>
          <p:cNvSpPr txBox="1"/>
          <p:nvPr/>
        </p:nvSpPr>
        <p:spPr>
          <a:xfrm>
            <a:off x="754547" y="2960706"/>
            <a:ext cx="2464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kern="0" dirty="0">
                <a:solidFill>
                  <a:schemeClr val="bg1">
                    <a:lumMod val="65000"/>
                  </a:schemeClr>
                </a:solidFill>
                <a:latin typeface="Palatino Linotype" panose="02040502050505030304"/>
                <a:ea typeface="华文细黑" panose="02010600040101010101" charset="-122"/>
              </a:rPr>
              <a:t>(observation)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89986FA-BD04-083B-6AB4-CD04755B9E73}"/>
              </a:ext>
            </a:extLst>
          </p:cNvPr>
          <p:cNvSpPr txBox="1"/>
          <p:nvPr/>
        </p:nvSpPr>
        <p:spPr>
          <a:xfrm>
            <a:off x="731192" y="1999509"/>
            <a:ext cx="262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0" dirty="0">
                <a:solidFill>
                  <a:schemeClr val="bg1">
                    <a:lumMod val="95000"/>
                  </a:schemeClr>
                </a:solidFill>
                <a:latin typeface="Palatino Linotype" panose="02040502050505030304"/>
                <a:ea typeface="华文细黑" panose="02010600040101010101" charset="-122"/>
              </a:rPr>
              <a:t>Existence of magic relations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FE2ED79-F770-254F-CA7A-1082FEB92864}"/>
              </a:ext>
            </a:extLst>
          </p:cNvPr>
          <p:cNvSpPr txBox="1"/>
          <p:nvPr/>
        </p:nvSpPr>
        <p:spPr>
          <a:xfrm>
            <a:off x="731191" y="5031573"/>
            <a:ext cx="262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0" dirty="0">
                <a:solidFill>
                  <a:schemeClr val="bg1">
                    <a:lumMod val="95000"/>
                  </a:schemeClr>
                </a:solidFill>
                <a:latin typeface="Palatino Linotype" panose="02040502050505030304"/>
                <a:ea typeface="华文细黑" panose="02010600040101010101" charset="-122"/>
              </a:rPr>
              <a:t>Broken IBP relations under cuts 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694226F-DBC5-6D02-B5F4-0E5EF2DA37AC}"/>
              </a:ext>
            </a:extLst>
          </p:cNvPr>
          <p:cNvSpPr txBox="1"/>
          <p:nvPr/>
        </p:nvSpPr>
        <p:spPr>
          <a:xfrm>
            <a:off x="5551315" y="4869978"/>
            <a:ext cx="2629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0" dirty="0">
                <a:solidFill>
                  <a:srgbClr val="CC66FF"/>
                </a:solidFill>
                <a:latin typeface="Palatino Linotype" panose="02040502050505030304"/>
                <a:ea typeface="华文细黑" panose="02010600040101010101" charset="-122"/>
              </a:rPr>
              <a:t>Hidden relations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srgbClr val="CC66FF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244123A-7291-90EC-5E5F-84A2AD54F7E9}"/>
              </a:ext>
            </a:extLst>
          </p:cNvPr>
          <p:cNvSpPr txBox="1"/>
          <p:nvPr/>
        </p:nvSpPr>
        <p:spPr>
          <a:xfrm>
            <a:off x="5542677" y="2309258"/>
            <a:ext cx="262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0" dirty="0">
                <a:solidFill>
                  <a:srgbClr val="00B0F0"/>
                </a:solidFill>
                <a:latin typeface="Palatino Linotype" panose="02040502050505030304"/>
                <a:ea typeface="华文细黑" panose="02010600040101010101" charset="-122"/>
              </a:rPr>
              <a:t>High-dimensional critical varieties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B9A01E5-E30B-D5C5-934C-DC043E357019}"/>
              </a:ext>
            </a:extLst>
          </p:cNvPr>
          <p:cNvSpPr txBox="1"/>
          <p:nvPr/>
        </p:nvSpPr>
        <p:spPr>
          <a:xfrm>
            <a:off x="5866743" y="3558531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0" dirty="0">
                <a:solidFill>
                  <a:srgbClr val="FF8B8B"/>
                </a:solidFill>
                <a:latin typeface="Palatino Linotype" panose="02040502050505030304"/>
                <a:ea typeface="华文细黑" panose="02010600040101010101" charset="-122"/>
              </a:rPr>
              <a:t>Linear hidden relations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srgbClr val="FF8B8B"/>
              </a:solidFill>
              <a:effectLst/>
              <a:uLnTx/>
              <a:uFillTx/>
              <a:latin typeface="Palatino Linotype" panose="02040502050505030304"/>
              <a:ea typeface="华文细黑" panose="02010600040101010101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9AAB629-1EA4-30E6-B939-0CE08525B830}"/>
              </a:ext>
            </a:extLst>
          </p:cNvPr>
          <p:cNvSpPr txBox="1"/>
          <p:nvPr/>
        </p:nvSpPr>
        <p:spPr>
          <a:xfrm>
            <a:off x="3402010" y="1397433"/>
            <a:ext cx="3455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Giulio Crisanti, Hjalte Frellesvig, Andrzej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Pokraka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, Sid Smith, 2605.29789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4C22418-7F72-831E-7DDE-1219A454CA3C}"/>
              </a:ext>
            </a:extLst>
          </p:cNvPr>
          <p:cNvSpPr txBox="1"/>
          <p:nvPr/>
        </p:nvSpPr>
        <p:spPr>
          <a:xfrm>
            <a:off x="3626791" y="5474026"/>
            <a:ext cx="32391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ZW, Yingxuan Xu, 2606.02485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9FBAF3C-5545-A582-85AE-37D5617C311A}"/>
              </a:ext>
            </a:extLst>
          </p:cNvPr>
          <p:cNvSpPr txBox="1"/>
          <p:nvPr/>
        </p:nvSpPr>
        <p:spPr>
          <a:xfrm>
            <a:off x="97836" y="154228"/>
            <a:ext cx="10623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The underlying relation between hidden </a:t>
            </a:r>
            <a:r>
              <a:rPr lang="en-US" altLang="zh-CN" sz="2000" dirty="0">
                <a:solidFill>
                  <a:prstClr val="white"/>
                </a:solidFill>
                <a:latin typeface="Palatino Linotype"/>
                <a:ea typeface="华文细黑" panose="02010600040101010101" charset="-122"/>
              </a:rPr>
              <a:t>relations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rPr>
              <a:t>and magic relation and critical varieties…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 panose="02010600040101010101" charset="-122"/>
              <a:cs typeface="+mn-cs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28D1353-A093-7577-0A92-4F0370BD7FF0}"/>
              </a:ext>
            </a:extLst>
          </p:cNvPr>
          <p:cNvGrpSpPr/>
          <p:nvPr/>
        </p:nvGrpSpPr>
        <p:grpSpPr>
          <a:xfrm>
            <a:off x="8539359" y="1634927"/>
            <a:ext cx="3363338" cy="2246769"/>
            <a:chOff x="8828662" y="1359175"/>
            <a:chExt cx="3363338" cy="2246769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20947BC-4AE7-EADA-B15C-EC010BDF9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80416" y="2153593"/>
              <a:ext cx="1315025" cy="416762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6A3CD8E-3051-AEF4-3FC7-5FF35E09355D}"/>
                </a:ext>
              </a:extLst>
            </p:cNvPr>
            <p:cNvSpPr txBox="1"/>
            <p:nvPr/>
          </p:nvSpPr>
          <p:spPr>
            <a:xfrm>
              <a:off x="8828662" y="1359175"/>
              <a:ext cx="336333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 panose="02010600040101010101" charset="-122"/>
                  <a:cs typeface="+mn-cs"/>
                </a:rPr>
                <a:t>The existence of linear hidden relation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altLang="zh-CN" sz="2000" dirty="0">
                <a:solidFill>
                  <a:prstClr val="white"/>
                </a:solidFill>
                <a:latin typeface="Palatino Linotype"/>
                <a:ea typeface="华文细黑" panose="02010600040101010101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altLang="zh-CN" sz="2000" dirty="0">
                <a:solidFill>
                  <a:prstClr val="white"/>
                </a:solidFill>
                <a:latin typeface="Palatino Linotype"/>
                <a:ea typeface="华文细黑" panose="02010600040101010101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华文细黑" panose="02010600040101010101" charset="-122"/>
                  <a:cs typeface="+mn-cs"/>
                </a:rPr>
                <a:t> indicates a higher dimensional (linear)critical variety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 panose="02010600040101010101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12843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aodingPPT-1-4"/>
          <p:cNvSpPr txBox="1"/>
          <p:nvPr/>
        </p:nvSpPr>
        <p:spPr>
          <a:xfrm>
            <a:off x="0" y="186584"/>
            <a:ext cx="12350187" cy="574500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Summary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229507" y="1371598"/>
            <a:ext cx="11962493" cy="565001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We aim at the computation of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multi-loop Feynman integrals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For this purpose, we need to perform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IBP reduction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. This is a challenging work due to high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reduction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cost.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lvl="0"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We introduced </a:t>
            </a:r>
            <a:r>
              <a:rPr lang="en-US" altLang="zh-CN" sz="2400" dirty="0" err="1">
                <a:solidFill>
                  <a:srgbClr val="00FFFF"/>
                </a:solidFill>
                <a:ea typeface="黑体" panose="02010609060101010101" pitchFamily="49" charset="-122"/>
              </a:rPr>
              <a:t>NeatIBP</a:t>
            </a:r>
            <a:r>
              <a:rPr lang="en-US" altLang="zh-CN" sz="2400" dirty="0">
                <a:solidFill>
                  <a:srgbClr val="00FFFF"/>
                </a:solidFill>
                <a:ea typeface="黑体" panose="02010609060101010101" pitchFamily="49" charset="-122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a</a:t>
            </a:r>
            <a:r>
              <a:rPr lang="en-US" altLang="zh-CN" sz="2400" dirty="0" err="1">
                <a:solidFill>
                  <a:srgbClr val="FFFFFF"/>
                </a:solidFill>
                <a:latin typeface="Palatino Linotype"/>
                <a:ea typeface="黑体" panose="02010609060101010101" pitchFamily="49" charset="-122"/>
              </a:rPr>
              <a:t>nd</a:t>
            </a:r>
            <a:r>
              <a:rPr lang="en-US" altLang="zh-CN" sz="2400" dirty="0">
                <a:solidFill>
                  <a:srgbClr val="FFFFFF"/>
                </a:solidFill>
                <a:latin typeface="Palatino Linotype"/>
                <a:ea typeface="黑体" panose="02010609060101010101" pitchFamily="49" charset="-122"/>
              </a:rPr>
              <a:t> its applications, a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iming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 at breaking through the bottleneck problems concerning heavy IBP computation.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dirty="0">
              <a:solidFill>
                <a:srgbClr val="FFFFFF"/>
              </a:solidFill>
              <a:latin typeface="Palatino Linotype"/>
              <a:ea typeface="黑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dirty="0">
              <a:solidFill>
                <a:srgbClr val="FFFFFF"/>
              </a:solidFill>
              <a:latin typeface="Palatino Linotype"/>
              <a:ea typeface="黑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We introduced a study to the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spanning cuts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rPr>
              <a:t>consistency problem.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黑体" panose="02010609060101010101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33A0C-E863-B479-8717-D6E32315D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aodingPPT-1-4">
            <a:extLst>
              <a:ext uri="{FF2B5EF4-FFF2-40B4-BE49-F238E27FC236}">
                <a16:creationId xmlns:a16="http://schemas.microsoft.com/office/drawing/2014/main" id="{CDF6DCDA-D671-CFC9-C8C0-76BA5DA55C91}"/>
              </a:ext>
            </a:extLst>
          </p:cNvPr>
          <p:cNvSpPr txBox="1"/>
          <p:nvPr/>
        </p:nvSpPr>
        <p:spPr>
          <a:xfrm>
            <a:off x="1546122" y="3141750"/>
            <a:ext cx="9099755" cy="574500"/>
          </a:xfrm>
          <a:prstGeom prst="rect">
            <a:avLst/>
          </a:prstGeom>
          <a:noFill/>
          <a:ln w="12700" cap="rnd" cmpd="sng" algn="ctr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kern="0" dirty="0">
                <a:solidFill>
                  <a:srgbClr val="FFFFFF"/>
                </a:solidFill>
                <a:latin typeface="Palatino Linotype" panose="02040502050505030304"/>
                <a:ea typeface="宋体" panose="02010600030101010101" pitchFamily="2" charset="-122"/>
              </a:rPr>
              <a:t>Review of Methods</a:t>
            </a:r>
            <a:endParaRPr kumimoji="0" lang="en-US" altLang="zh-C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anose="020405020505050303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036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F93CAD-844E-DD8E-8A59-20A585B8B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本框 42">
            <a:extLst>
              <a:ext uri="{FF2B5EF4-FFF2-40B4-BE49-F238E27FC236}">
                <a16:creationId xmlns:a16="http://schemas.microsoft.com/office/drawing/2014/main" id="{4649375D-7F36-47FB-EF28-D2A67AACE1AD}"/>
              </a:ext>
            </a:extLst>
          </p:cNvPr>
          <p:cNvSpPr txBox="1"/>
          <p:nvPr/>
        </p:nvSpPr>
        <p:spPr>
          <a:xfrm>
            <a:off x="190115" y="205949"/>
            <a:ext cx="9584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Palatino Linotype" panose="02040502050505030304" pitchFamily="18" charset="0"/>
              </a:rPr>
              <a:t>Workflow of analytic computation of Feynman integrals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9202684-35AB-A47B-BBCF-A23BA8765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945" y="654678"/>
            <a:ext cx="1939718" cy="1358588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07F6316C-C1A6-CACB-2494-ED91C6C72583}"/>
              </a:ext>
            </a:extLst>
          </p:cNvPr>
          <p:cNvGrpSpPr/>
          <p:nvPr/>
        </p:nvGrpSpPr>
        <p:grpSpPr>
          <a:xfrm>
            <a:off x="-1582149" y="1075149"/>
            <a:ext cx="12930699" cy="5782851"/>
            <a:chOff x="145051" y="960803"/>
            <a:chExt cx="12930699" cy="5782851"/>
          </a:xfrm>
        </p:grpSpPr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A9D537A8-C3E6-0E9B-24AD-81F08E268EA8}"/>
                </a:ext>
              </a:extLst>
            </p:cNvPr>
            <p:cNvSpPr/>
            <p:nvPr/>
          </p:nvSpPr>
          <p:spPr>
            <a:xfrm>
              <a:off x="2990490" y="960803"/>
              <a:ext cx="2467993" cy="514905"/>
            </a:xfrm>
            <a:prstGeom prst="roundRect">
              <a:avLst/>
            </a:prstGeom>
            <a:noFill/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Feynman diagrams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6AA433F2-BE7D-C8A0-0D95-4D3265EA9D0D}"/>
                </a:ext>
              </a:extLst>
            </p:cNvPr>
            <p:cNvSpPr/>
            <p:nvPr/>
          </p:nvSpPr>
          <p:spPr>
            <a:xfrm>
              <a:off x="3005511" y="2133383"/>
              <a:ext cx="2467993" cy="514905"/>
            </a:xfrm>
            <a:prstGeom prst="roundRect">
              <a:avLst/>
            </a:prstGeom>
            <a:noFill/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Feynman integrals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箭头: 下 24">
              <a:extLst>
                <a:ext uri="{FF2B5EF4-FFF2-40B4-BE49-F238E27FC236}">
                  <a16:creationId xmlns:a16="http://schemas.microsoft.com/office/drawing/2014/main" id="{68DB7D48-8633-33F5-E5DD-D274B12CD2C4}"/>
                </a:ext>
              </a:extLst>
            </p:cNvPr>
            <p:cNvSpPr/>
            <p:nvPr/>
          </p:nvSpPr>
          <p:spPr>
            <a:xfrm>
              <a:off x="4144587" y="1546046"/>
              <a:ext cx="159797" cy="514905"/>
            </a:xfrm>
            <a:prstGeom prst="downArrow">
              <a:avLst/>
            </a:prstGeom>
            <a:solidFill>
              <a:srgbClr val="66FFFF"/>
            </a:solidFill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矩形: 圆角 30">
              <a:extLst>
                <a:ext uri="{FF2B5EF4-FFF2-40B4-BE49-F238E27FC236}">
                  <a16:creationId xmlns:a16="http://schemas.microsoft.com/office/drawing/2014/main" id="{BE363E0E-E4B5-DC60-60B0-A4F8D6279043}"/>
                </a:ext>
              </a:extLst>
            </p:cNvPr>
            <p:cNvSpPr/>
            <p:nvPr/>
          </p:nvSpPr>
          <p:spPr>
            <a:xfrm>
              <a:off x="2990487" y="5582418"/>
              <a:ext cx="2467993" cy="514905"/>
            </a:xfrm>
            <a:prstGeom prst="roundRect">
              <a:avLst/>
            </a:prstGeom>
            <a:noFill/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Master Integrals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5B0171B1-346F-BD1E-AB06-7C2757FDA154}"/>
                </a:ext>
              </a:extLst>
            </p:cNvPr>
            <p:cNvSpPr/>
            <p:nvPr/>
          </p:nvSpPr>
          <p:spPr>
            <a:xfrm>
              <a:off x="2990488" y="3429104"/>
              <a:ext cx="2467993" cy="514905"/>
            </a:xfrm>
            <a:prstGeom prst="roundRect">
              <a:avLst/>
            </a:prstGeom>
            <a:noFill/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Scalar integrals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箭头: 下 33">
              <a:extLst>
                <a:ext uri="{FF2B5EF4-FFF2-40B4-BE49-F238E27FC236}">
                  <a16:creationId xmlns:a16="http://schemas.microsoft.com/office/drawing/2014/main" id="{2EEF4F00-04D7-B75D-BB28-8C158055BC66}"/>
                </a:ext>
              </a:extLst>
            </p:cNvPr>
            <p:cNvSpPr/>
            <p:nvPr/>
          </p:nvSpPr>
          <p:spPr>
            <a:xfrm>
              <a:off x="4155151" y="2786970"/>
              <a:ext cx="149234" cy="537778"/>
            </a:xfrm>
            <a:prstGeom prst="downArrow">
              <a:avLst/>
            </a:prstGeom>
            <a:solidFill>
              <a:srgbClr val="66FFFF"/>
            </a:solidFill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箭头: 下 34">
              <a:extLst>
                <a:ext uri="{FF2B5EF4-FFF2-40B4-BE49-F238E27FC236}">
                  <a16:creationId xmlns:a16="http://schemas.microsoft.com/office/drawing/2014/main" id="{8B90B01C-4A0F-8B25-0662-1F8AE26B9265}"/>
                </a:ext>
              </a:extLst>
            </p:cNvPr>
            <p:cNvSpPr/>
            <p:nvPr/>
          </p:nvSpPr>
          <p:spPr>
            <a:xfrm>
              <a:off x="4160849" y="4014519"/>
              <a:ext cx="143528" cy="1523817"/>
            </a:xfrm>
            <a:prstGeom prst="downArrow">
              <a:avLst/>
            </a:prstGeom>
            <a:solidFill>
              <a:srgbClr val="FFFF00"/>
            </a:solidFill>
            <a:ln w="19050" cap="flat" cmpd="sng" algn="ctr">
              <a:solidFill>
                <a:srgbClr val="FFFF00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8" name="图形 7">
              <a:extLst>
                <a:ext uri="{FF2B5EF4-FFF2-40B4-BE49-F238E27FC236}">
                  <a16:creationId xmlns:a16="http://schemas.microsoft.com/office/drawing/2014/main" id="{8E757FAF-145E-9E7F-0849-6834479B6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60665" y="3352572"/>
              <a:ext cx="3275325" cy="636869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1215E675-DE55-5AF1-1B54-0BFE0770A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96145" y="2068475"/>
              <a:ext cx="2913551" cy="608324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7AD17948-0449-28D1-FABB-02660C5EA038}"/>
                </a:ext>
              </a:extLst>
            </p:cNvPr>
            <p:cNvSpPr txBox="1"/>
            <p:nvPr/>
          </p:nvSpPr>
          <p:spPr>
            <a:xfrm>
              <a:off x="2250793" y="2792660"/>
              <a:ext cx="205359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Tensor reduction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ADC13ACF-D9E6-E1D6-1FE9-E3901704E1EE}"/>
                </a:ext>
              </a:extLst>
            </p:cNvPr>
            <p:cNvSpPr txBox="1"/>
            <p:nvPr/>
          </p:nvSpPr>
          <p:spPr>
            <a:xfrm>
              <a:off x="1820366" y="4481377"/>
              <a:ext cx="232422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Integration-by-parts (IBP) reduction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C6E87AA-1C13-1C02-2EE5-181B0ABBD401}"/>
                </a:ext>
              </a:extLst>
            </p:cNvPr>
            <p:cNvSpPr txBox="1"/>
            <p:nvPr/>
          </p:nvSpPr>
          <p:spPr>
            <a:xfrm>
              <a:off x="145051" y="1542243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Feynman rules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箭头: 下 14">
              <a:extLst>
                <a:ext uri="{FF2B5EF4-FFF2-40B4-BE49-F238E27FC236}">
                  <a16:creationId xmlns:a16="http://schemas.microsoft.com/office/drawing/2014/main" id="{59FCEE09-25CF-A680-0FAA-207AB83DBB1C}"/>
                </a:ext>
              </a:extLst>
            </p:cNvPr>
            <p:cNvSpPr/>
            <p:nvPr/>
          </p:nvSpPr>
          <p:spPr>
            <a:xfrm rot="16200000">
              <a:off x="7902064" y="3403685"/>
              <a:ext cx="214114" cy="4872370"/>
            </a:xfrm>
            <a:prstGeom prst="downArrow">
              <a:avLst/>
            </a:prstGeom>
            <a:solidFill>
              <a:srgbClr val="66FFFF"/>
            </a:solidFill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87C0BE3-FFEB-6757-0959-4AFFEA1432AF}"/>
                </a:ext>
              </a:extLst>
            </p:cNvPr>
            <p:cNvSpPr txBox="1"/>
            <p:nvPr/>
          </p:nvSpPr>
          <p:spPr>
            <a:xfrm>
              <a:off x="2380366" y="6097323"/>
              <a:ext cx="301092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solidFill>
                    <a:schemeClr val="bg1"/>
                  </a:solidFill>
                  <a:ea typeface="宋体" panose="02010600030101010101" pitchFamily="2" charset="-122"/>
                </a:rPr>
                <a:t>A linear independent basis of the scalar integrals</a:t>
              </a:r>
              <a:endParaRPr lang="zh-CN" altLang="en-US" sz="18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3D92D600-270C-1430-B451-8A081F657CC1}"/>
                </a:ext>
              </a:extLst>
            </p:cNvPr>
            <p:cNvSpPr/>
            <p:nvPr/>
          </p:nvSpPr>
          <p:spPr>
            <a:xfrm>
              <a:off x="10607757" y="5357504"/>
              <a:ext cx="2467993" cy="891305"/>
            </a:xfrm>
            <a:prstGeom prst="roundRect">
              <a:avLst/>
            </a:prstGeom>
            <a:noFill/>
            <a:ln w="19050" cap="flat" cmpd="sng" algn="ctr">
              <a:solidFill>
                <a:srgbClr val="66FFFF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alatino Linotype" panose="02040502050505030304"/>
                  <a:ea typeface="宋体" panose="02010600030101010101" pitchFamily="2" charset="-122"/>
                  <a:cs typeface="+mn-cs"/>
                </a:rPr>
                <a:t>Analytic functions / Numerical results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 panose="020405020505050303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57DB0D6C-AC2D-AD03-17C2-6FCCC4020130}"/>
                </a:ext>
              </a:extLst>
            </p:cNvPr>
            <p:cNvSpPr txBox="1"/>
            <p:nvPr/>
          </p:nvSpPr>
          <p:spPr>
            <a:xfrm>
              <a:off x="5501545" y="4784226"/>
              <a:ext cx="509763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kern="0" dirty="0">
                  <a:solidFill>
                    <a:srgbClr val="FFFFFF"/>
                  </a:solidFill>
                  <a:latin typeface="Palatino Linotype" panose="02040502050505030304"/>
                  <a:ea typeface="宋体" panose="02010600030101010101" pitchFamily="2" charset="-122"/>
                </a:rPr>
                <a:t>Evaluation methods:</a:t>
              </a:r>
            </a:p>
            <a:p>
              <a:pPr lvl="0">
                <a:defRPr/>
              </a:pPr>
              <a:r>
                <a:rPr lang="en-US" altLang="zh-CN" sz="1600" kern="0" dirty="0">
                  <a:solidFill>
                    <a:srgbClr val="FFFFFF"/>
                  </a:solidFill>
                  <a:latin typeface="Palatino Linotype" panose="02040502050505030304"/>
                  <a:ea typeface="宋体" panose="02010600030101010101" pitchFamily="2" charset="-122"/>
                </a:rPr>
                <a:t>(canonical) differential equations, method of region…</a:t>
              </a:r>
            </a:p>
            <a:p>
              <a:pPr lvl="0">
                <a:defRPr/>
              </a:pPr>
              <a:r>
                <a:rPr lang="en-US" altLang="zh-CN" sz="1600" kern="0" dirty="0" err="1">
                  <a:solidFill>
                    <a:srgbClr val="FFFFFF"/>
                  </a:solidFill>
                  <a:latin typeface="Palatino Linotype" panose="02040502050505030304"/>
                  <a:ea typeface="宋体" panose="02010600030101010101" pitchFamily="2" charset="-122"/>
                </a:rPr>
                <a:t>AMFlow</a:t>
              </a:r>
              <a:r>
                <a:rPr lang="en-US" altLang="zh-CN" sz="1600" kern="0" dirty="0">
                  <a:solidFill>
                    <a:srgbClr val="FFFFFF"/>
                  </a:solidFill>
                  <a:latin typeface="Palatino Linotype" panose="02040502050505030304"/>
                  <a:ea typeface="宋体" panose="02010600030101010101" pitchFamily="2" charset="-122"/>
                </a:rPr>
                <a:t>, </a:t>
              </a:r>
              <a:r>
                <a:rPr lang="en-US" altLang="zh-CN" sz="1600" kern="0" dirty="0" err="1">
                  <a:solidFill>
                    <a:srgbClr val="FFFFFF"/>
                  </a:solidFill>
                  <a:latin typeface="Palatino Linotype" panose="02040502050505030304"/>
                  <a:ea typeface="宋体" panose="02010600030101010101" pitchFamily="2" charset="-122"/>
                </a:rPr>
                <a:t>pySecDec</a:t>
              </a:r>
              <a:r>
                <a:rPr lang="en-US" altLang="zh-CN" sz="1600" kern="0" dirty="0">
                  <a:solidFill>
                    <a:srgbClr val="FFFFFF"/>
                  </a:solidFill>
                  <a:latin typeface="Palatino Linotype" panose="02040502050505030304"/>
                  <a:ea typeface="宋体" panose="02010600030101010101" pitchFamily="2" charset="-122"/>
                </a:rPr>
                <a:t>, Fiesta,…  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909586FF-CC55-9FFA-EA2E-59E99E71BE2C}"/>
              </a:ext>
            </a:extLst>
          </p:cNvPr>
          <p:cNvGrpSpPr/>
          <p:nvPr/>
        </p:nvGrpSpPr>
        <p:grpSpPr>
          <a:xfrm>
            <a:off x="7410974" y="3276338"/>
            <a:ext cx="1826211" cy="1270337"/>
            <a:chOff x="3703942" y="1636245"/>
            <a:chExt cx="5634435" cy="3340066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DEE8F95F-0B68-E607-4F33-6679CC275D02}"/>
                </a:ext>
              </a:extLst>
            </p:cNvPr>
            <p:cNvCxnSpPr/>
            <p:nvPr/>
          </p:nvCxnSpPr>
          <p:spPr>
            <a:xfrm>
              <a:off x="4841507" y="2550695"/>
              <a:ext cx="0" cy="1511166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B5385DD4-0EE3-F482-5431-8B9D72A20608}"/>
                </a:ext>
              </a:extLst>
            </p:cNvPr>
            <p:cNvCxnSpPr>
              <a:cxnSpLocks/>
            </p:cNvCxnSpPr>
            <p:nvPr/>
          </p:nvCxnSpPr>
          <p:spPr>
            <a:xfrm>
              <a:off x="4840348" y="2556087"/>
              <a:ext cx="3388093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9FA6ACC0-8C03-8F00-F0D4-DCA9002199B8}"/>
                </a:ext>
              </a:extLst>
            </p:cNvPr>
            <p:cNvCxnSpPr>
              <a:cxnSpLocks/>
            </p:cNvCxnSpPr>
            <p:nvPr/>
          </p:nvCxnSpPr>
          <p:spPr>
            <a:xfrm>
              <a:off x="4831880" y="4061861"/>
              <a:ext cx="338809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E1D68AA3-6217-FF39-F6FB-7D1B03FBAE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32081" y="2550695"/>
              <a:ext cx="1805987" cy="151116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B2415FC0-5F8C-DCC2-E2A6-D7880FAA91A7}"/>
                </a:ext>
              </a:extLst>
            </p:cNvPr>
            <p:cNvCxnSpPr>
              <a:cxnSpLocks/>
            </p:cNvCxnSpPr>
            <p:nvPr/>
          </p:nvCxnSpPr>
          <p:spPr>
            <a:xfrm>
              <a:off x="6534394" y="2561480"/>
              <a:ext cx="2728139" cy="241483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B43C641C-D683-893C-A751-FD7687DE6625}"/>
                </a:ext>
              </a:extLst>
            </p:cNvPr>
            <p:cNvCxnSpPr>
              <a:cxnSpLocks/>
            </p:cNvCxnSpPr>
            <p:nvPr/>
          </p:nvCxnSpPr>
          <p:spPr>
            <a:xfrm>
              <a:off x="3797787" y="1636245"/>
              <a:ext cx="1042561" cy="92523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F756D3BD-93AA-CF5B-9A21-323DAE7EC3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3942" y="4061861"/>
              <a:ext cx="1136406" cy="8997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CD37A21D-EB70-4943-FF02-1E03F542F8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1599" y="1636245"/>
              <a:ext cx="1126778" cy="927283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4099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4678D4F-61F0-06B2-994A-9364F9E5C753}"/>
              </a:ext>
            </a:extLst>
          </p:cNvPr>
          <p:cNvSpPr txBox="1"/>
          <p:nvPr/>
        </p:nvSpPr>
        <p:spPr>
          <a:xfrm>
            <a:off x="140038" y="166976"/>
            <a:ext cx="78283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Integration by parts (IBP) reduction</a:t>
            </a:r>
          </a:p>
        </p:txBody>
      </p:sp>
      <p:pic>
        <p:nvPicPr>
          <p:cNvPr id="13" name="图形 12">
            <a:extLst>
              <a:ext uri="{FF2B5EF4-FFF2-40B4-BE49-F238E27FC236}">
                <a16:creationId xmlns:a16="http://schemas.microsoft.com/office/drawing/2014/main" id="{51735354-CC72-648E-15D8-DF607A719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7446" y="1546358"/>
            <a:ext cx="6083383" cy="782788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4371474C-FF5F-798D-75A9-619CCD769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02796" y="4839709"/>
            <a:ext cx="3087758" cy="92171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8AA0E9EB-0F5F-204C-72F6-C614D0F285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2482" y="3211368"/>
            <a:ext cx="3872204" cy="779312"/>
          </a:xfrm>
          <a:prstGeom prst="rect">
            <a:avLst/>
          </a:prstGeom>
        </p:spPr>
      </p:pic>
      <p:pic>
        <p:nvPicPr>
          <p:cNvPr id="19" name="图形 18">
            <a:extLst>
              <a:ext uri="{FF2B5EF4-FFF2-40B4-BE49-F238E27FC236}">
                <a16:creationId xmlns:a16="http://schemas.microsoft.com/office/drawing/2014/main" id="{C2539C91-53C5-BEB1-D519-6059EC7089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90284" y="3045850"/>
            <a:ext cx="4957295" cy="77931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40BEF07-52D3-9B2E-D14C-A59F6A139D8B}"/>
              </a:ext>
            </a:extLst>
          </p:cNvPr>
          <p:cNvSpPr txBox="1"/>
          <p:nvPr/>
        </p:nvSpPr>
        <p:spPr>
          <a:xfrm>
            <a:off x="212473" y="1144455"/>
            <a:ext cx="3989413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Feynman integral family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8691693-DD10-71BA-1EEF-733C132D34E0}"/>
              </a:ext>
            </a:extLst>
          </p:cNvPr>
          <p:cNvSpPr txBox="1"/>
          <p:nvPr/>
        </p:nvSpPr>
        <p:spPr>
          <a:xfrm>
            <a:off x="212473" y="2394905"/>
            <a:ext cx="3989413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IBP relations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441BE425-7C6A-DEFE-CD95-35849BF5A0BE}"/>
              </a:ext>
            </a:extLst>
          </p:cNvPr>
          <p:cNvGrpSpPr/>
          <p:nvPr/>
        </p:nvGrpSpPr>
        <p:grpSpPr>
          <a:xfrm>
            <a:off x="972562" y="4935681"/>
            <a:ext cx="2294885" cy="848590"/>
            <a:chOff x="9205963" y="598574"/>
            <a:chExt cx="2048412" cy="848590"/>
          </a:xfrm>
        </p:grpSpPr>
        <p:sp>
          <p:nvSpPr>
            <p:cNvPr id="23" name="矩形: 剪去对角 22">
              <a:extLst>
                <a:ext uri="{FF2B5EF4-FFF2-40B4-BE49-F238E27FC236}">
                  <a16:creationId xmlns:a16="http://schemas.microsoft.com/office/drawing/2014/main" id="{7DF8180D-266B-9062-C476-E86B9724ECB8}"/>
                </a:ext>
              </a:extLst>
            </p:cNvPr>
            <p:cNvSpPr/>
            <p:nvPr/>
          </p:nvSpPr>
          <p:spPr>
            <a:xfrm flipH="1">
              <a:off x="9205963" y="598574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24" name="GaodingPPT-1-4">
              <a:extLst>
                <a:ext uri="{FF2B5EF4-FFF2-40B4-BE49-F238E27FC236}">
                  <a16:creationId xmlns:a16="http://schemas.microsoft.com/office/drawing/2014/main" id="{0479CC22-FF09-5814-D65D-77E071C3E7A6}"/>
                </a:ext>
              </a:extLst>
            </p:cNvPr>
            <p:cNvSpPr txBox="1"/>
            <p:nvPr/>
          </p:nvSpPr>
          <p:spPr>
            <a:xfrm>
              <a:off x="9205963" y="759983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algn="ctr" defTabSz="914354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/>
                  <a:ea typeface="宋体"/>
                  <a:cs typeface="+mn-cs"/>
                </a:rPr>
                <a:t>Linear system of IBP relations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/>
                <a:ea typeface="宋体"/>
                <a:cs typeface="+mn-cs"/>
              </a:endParaRPr>
            </a:p>
          </p:txBody>
        </p:sp>
      </p:grpSp>
      <p:sp>
        <p:nvSpPr>
          <p:cNvPr id="25" name="箭头: 右 24">
            <a:extLst>
              <a:ext uri="{FF2B5EF4-FFF2-40B4-BE49-F238E27FC236}">
                <a16:creationId xmlns:a16="http://schemas.microsoft.com/office/drawing/2014/main" id="{A1C8D8E1-0C9C-45A7-E7B4-877B75C235EB}"/>
              </a:ext>
            </a:extLst>
          </p:cNvPr>
          <p:cNvSpPr/>
          <p:nvPr/>
        </p:nvSpPr>
        <p:spPr>
          <a:xfrm>
            <a:off x="3660011" y="5097090"/>
            <a:ext cx="1605965" cy="406958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A5C40AD-2B0B-F5A2-8208-BEDE36411C0A}"/>
              </a:ext>
            </a:extLst>
          </p:cNvPr>
          <p:cNvSpPr txBox="1"/>
          <p:nvPr/>
        </p:nvSpPr>
        <p:spPr>
          <a:xfrm>
            <a:off x="3660011" y="4450759"/>
            <a:ext cx="1385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Gaussian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Elimination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F2D252FA-6B09-3F39-C359-6D1AD4D65F40}"/>
              </a:ext>
            </a:extLst>
          </p:cNvPr>
          <p:cNvGrpSpPr/>
          <p:nvPr/>
        </p:nvGrpSpPr>
        <p:grpSpPr>
          <a:xfrm>
            <a:off x="8871185" y="4050489"/>
            <a:ext cx="2048412" cy="848590"/>
            <a:chOff x="9782236" y="3862781"/>
            <a:chExt cx="2048412" cy="848590"/>
          </a:xfrm>
        </p:grpSpPr>
        <p:sp>
          <p:nvSpPr>
            <p:cNvPr id="28" name="矩形: 剪去对角 27">
              <a:extLst>
                <a:ext uri="{FF2B5EF4-FFF2-40B4-BE49-F238E27FC236}">
                  <a16:creationId xmlns:a16="http://schemas.microsoft.com/office/drawing/2014/main" id="{E4D4303A-1A8B-B1F6-ED82-A48221BBFA97}"/>
                </a:ext>
              </a:extLst>
            </p:cNvPr>
            <p:cNvSpPr/>
            <p:nvPr/>
          </p:nvSpPr>
          <p:spPr>
            <a:xfrm flipH="1">
              <a:off x="9782236" y="3862781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29" name="GaodingPPT-1-4">
              <a:extLst>
                <a:ext uri="{FF2B5EF4-FFF2-40B4-BE49-F238E27FC236}">
                  <a16:creationId xmlns:a16="http://schemas.microsoft.com/office/drawing/2014/main" id="{274FF202-9AEC-FE81-75DD-89D1806E288C}"/>
                </a:ext>
              </a:extLst>
            </p:cNvPr>
            <p:cNvSpPr txBox="1"/>
            <p:nvPr/>
          </p:nvSpPr>
          <p:spPr>
            <a:xfrm>
              <a:off x="9782236" y="4024190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algn="ctr" defTabSz="914354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/>
                  <a:ea typeface="宋体"/>
                  <a:cs typeface="+mn-cs"/>
                </a:rPr>
                <a:t>Master integrals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/>
                <a:ea typeface="宋体"/>
                <a:cs typeface="+mn-cs"/>
              </a:endParaRPr>
            </a:p>
          </p:txBody>
        </p: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273335B6-07E5-BAD5-14A7-431EDE5FF1A2}"/>
              </a:ext>
            </a:extLst>
          </p:cNvPr>
          <p:cNvSpPr txBox="1"/>
          <p:nvPr/>
        </p:nvSpPr>
        <p:spPr>
          <a:xfrm>
            <a:off x="279519" y="3970150"/>
            <a:ext cx="3989413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IBP reduction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A86C8AD3-907C-8465-ADA5-F0181E8EEF86}"/>
              </a:ext>
            </a:extLst>
          </p:cNvPr>
          <p:cNvGrpSpPr/>
          <p:nvPr/>
        </p:nvGrpSpPr>
        <p:grpSpPr>
          <a:xfrm>
            <a:off x="8651129" y="5729512"/>
            <a:ext cx="2048412" cy="848590"/>
            <a:chOff x="8690554" y="5721146"/>
            <a:chExt cx="2048412" cy="848590"/>
          </a:xfrm>
        </p:grpSpPr>
        <p:sp>
          <p:nvSpPr>
            <p:cNvPr id="32" name="矩形: 剪去对角 31">
              <a:extLst>
                <a:ext uri="{FF2B5EF4-FFF2-40B4-BE49-F238E27FC236}">
                  <a16:creationId xmlns:a16="http://schemas.microsoft.com/office/drawing/2014/main" id="{B7E84B87-D1E4-249D-2677-D2DAE2766D1C}"/>
                </a:ext>
              </a:extLst>
            </p:cNvPr>
            <p:cNvSpPr/>
            <p:nvPr/>
          </p:nvSpPr>
          <p:spPr>
            <a:xfrm flipH="1">
              <a:off x="8690554" y="5721146"/>
              <a:ext cx="2048412" cy="848590"/>
            </a:xfrm>
            <a:prstGeom prst="snip2DiagRect">
              <a:avLst>
                <a:gd name="adj1" fmla="val 20146"/>
                <a:gd name="adj2" fmla="val 18626"/>
              </a:avLst>
            </a:prstGeom>
            <a:gradFill>
              <a:gsLst>
                <a:gs pos="0">
                  <a:srgbClr val="00B0F0">
                    <a:alpha val="10000"/>
                  </a:srgbClr>
                </a:gs>
                <a:gs pos="55600">
                  <a:srgbClr val="00B0F0">
                    <a:alpha val="0"/>
                  </a:srgbClr>
                </a:gs>
                <a:gs pos="100000">
                  <a:srgbClr val="00B0F0">
                    <a:alpha val="10000"/>
                  </a:srgbClr>
                </a:gs>
              </a:gsLst>
              <a:lin ang="0" scaled="1"/>
            </a:gradFill>
            <a:ln w="127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lIns="144000" tIns="972000" rIns="7200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33" name="GaodingPPT-1-4">
              <a:extLst>
                <a:ext uri="{FF2B5EF4-FFF2-40B4-BE49-F238E27FC236}">
                  <a16:creationId xmlns:a16="http://schemas.microsoft.com/office/drawing/2014/main" id="{EE640B3B-DC41-68DF-F189-95B521516B28}"/>
                </a:ext>
              </a:extLst>
            </p:cNvPr>
            <p:cNvSpPr txBox="1"/>
            <p:nvPr/>
          </p:nvSpPr>
          <p:spPr>
            <a:xfrm>
              <a:off x="8690554" y="5882555"/>
              <a:ext cx="2048411" cy="574500"/>
            </a:xfrm>
            <a:prstGeom prst="rect">
              <a:avLst/>
            </a:prstGeom>
            <a:noFill/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algn="ctr" defTabSz="914354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/>
                  <a:ea typeface="宋体"/>
                  <a:cs typeface="+mn-cs"/>
                </a:rPr>
                <a:t>Coefficients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/>
                <a:ea typeface="宋体"/>
                <a:cs typeface="+mn-cs"/>
              </a:endParaRPr>
            </a:p>
          </p:txBody>
        </p:sp>
      </p:grpSp>
      <p:sp>
        <p:nvSpPr>
          <p:cNvPr id="34" name="矩形: 剪去单角 33">
            <a:extLst>
              <a:ext uri="{FF2B5EF4-FFF2-40B4-BE49-F238E27FC236}">
                <a16:creationId xmlns:a16="http://schemas.microsoft.com/office/drawing/2014/main" id="{48448287-6542-D860-B272-73BAB6FF5CC7}"/>
              </a:ext>
            </a:extLst>
          </p:cNvPr>
          <p:cNvSpPr/>
          <p:nvPr/>
        </p:nvSpPr>
        <p:spPr>
          <a:xfrm rot="5400000">
            <a:off x="8112119" y="5226091"/>
            <a:ext cx="411478" cy="267955"/>
          </a:xfrm>
          <a:prstGeom prst="snip1Rect">
            <a:avLst>
              <a:gd name="adj" fmla="val 50000"/>
            </a:avLst>
          </a:prstGeom>
          <a:noFill/>
          <a:ln w="12700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35" name="矩形: 剪去单角 34">
            <a:extLst>
              <a:ext uri="{FF2B5EF4-FFF2-40B4-BE49-F238E27FC236}">
                <a16:creationId xmlns:a16="http://schemas.microsoft.com/office/drawing/2014/main" id="{3D5A1078-CC8B-F0B9-50D2-B6F8CAE5289A}"/>
              </a:ext>
            </a:extLst>
          </p:cNvPr>
          <p:cNvSpPr/>
          <p:nvPr/>
        </p:nvSpPr>
        <p:spPr>
          <a:xfrm>
            <a:off x="8451836" y="5021669"/>
            <a:ext cx="267956" cy="411479"/>
          </a:xfrm>
          <a:prstGeom prst="snip1Rect">
            <a:avLst>
              <a:gd name="adj" fmla="val 50000"/>
            </a:avLst>
          </a:prstGeom>
          <a:noFill/>
          <a:ln w="12700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36" name="箭头: 右 35">
            <a:extLst>
              <a:ext uri="{FF2B5EF4-FFF2-40B4-BE49-F238E27FC236}">
                <a16:creationId xmlns:a16="http://schemas.microsoft.com/office/drawing/2014/main" id="{ABE33C07-8E31-E1CF-B2EC-8BA7E94A1675}"/>
              </a:ext>
            </a:extLst>
          </p:cNvPr>
          <p:cNvSpPr/>
          <p:nvPr/>
        </p:nvSpPr>
        <p:spPr>
          <a:xfrm rot="18900000">
            <a:off x="8677014" y="4799173"/>
            <a:ext cx="267956" cy="316160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  <p:sp>
        <p:nvSpPr>
          <p:cNvPr id="37" name="箭头: 右 36">
            <a:extLst>
              <a:ext uri="{FF2B5EF4-FFF2-40B4-BE49-F238E27FC236}">
                <a16:creationId xmlns:a16="http://schemas.microsoft.com/office/drawing/2014/main" id="{6FBE9914-4B2C-F47F-720D-3ED2FE5259C4}"/>
              </a:ext>
            </a:extLst>
          </p:cNvPr>
          <p:cNvSpPr/>
          <p:nvPr/>
        </p:nvSpPr>
        <p:spPr>
          <a:xfrm rot="2566037">
            <a:off x="8417870" y="5499637"/>
            <a:ext cx="267956" cy="316160"/>
          </a:xfrm>
          <a:prstGeom prst="rightArrow">
            <a:avLst>
              <a:gd name="adj1" fmla="val 47939"/>
              <a:gd name="adj2" fmla="val 51031"/>
            </a:avLst>
          </a:prstGeom>
          <a:noFill/>
          <a:ln w="9525" cap="flat" cmpd="sng" algn="ctr">
            <a:solidFill>
              <a:srgbClr val="00B0F0"/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51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962E9C-2638-E6FA-0FA1-7A6FE3D77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2CBFA4C-7670-76D6-27ED-B97702694384}"/>
              </a:ext>
            </a:extLst>
          </p:cNvPr>
          <p:cNvSpPr txBox="1"/>
          <p:nvPr/>
        </p:nvSpPr>
        <p:spPr>
          <a:xfrm>
            <a:off x="140038" y="166976"/>
            <a:ext cx="78283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Integration by parts reduction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A8FC1C0-8537-5B71-CEA6-2D0C80470BDC}"/>
              </a:ext>
            </a:extLst>
          </p:cNvPr>
          <p:cNvSpPr txBox="1"/>
          <p:nvPr/>
        </p:nvSpPr>
        <p:spPr>
          <a:xfrm>
            <a:off x="140038" y="1026948"/>
            <a:ext cx="91563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Problem : High computation cost for reduction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25FF7F0-D9F2-ADDA-50F4-EA4EAAB62081}"/>
              </a:ext>
            </a:extLst>
          </p:cNvPr>
          <p:cNvSpPr txBox="1"/>
          <p:nvPr/>
        </p:nvSpPr>
        <p:spPr>
          <a:xfrm>
            <a:off x="3611007" y="2194244"/>
            <a:ext cx="6803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Example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2150EE6-6F44-4695-A2FB-F7497D610992}"/>
              </a:ext>
            </a:extLst>
          </p:cNvPr>
          <p:cNvGrpSpPr/>
          <p:nvPr/>
        </p:nvGrpSpPr>
        <p:grpSpPr>
          <a:xfrm>
            <a:off x="353447" y="1542460"/>
            <a:ext cx="2123506" cy="1852764"/>
            <a:chOff x="1168276" y="805061"/>
            <a:chExt cx="3900582" cy="3187612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A352A848-9047-202E-709B-6A7D8AD4C8E2}"/>
                </a:ext>
              </a:extLst>
            </p:cNvPr>
            <p:cNvGrpSpPr/>
            <p:nvPr/>
          </p:nvGrpSpPr>
          <p:grpSpPr>
            <a:xfrm>
              <a:off x="1621198" y="1184988"/>
              <a:ext cx="3122916" cy="2244012"/>
              <a:chOff x="1231641" y="914400"/>
              <a:chExt cx="3895530" cy="2799184"/>
            </a:xfrm>
          </p:grpSpPr>
          <p:grpSp>
            <p:nvGrpSpPr>
              <p:cNvPr id="39" name="组合 38">
                <a:extLst>
                  <a:ext uri="{FF2B5EF4-FFF2-40B4-BE49-F238E27FC236}">
                    <a16:creationId xmlns:a16="http://schemas.microsoft.com/office/drawing/2014/main" id="{B504F6AF-4D1E-F0B5-A6B3-0B2C180A1145}"/>
                  </a:ext>
                </a:extLst>
              </p:cNvPr>
              <p:cNvGrpSpPr/>
              <p:nvPr/>
            </p:nvGrpSpPr>
            <p:grpSpPr>
              <a:xfrm>
                <a:off x="2245345" y="1561546"/>
                <a:ext cx="2168035" cy="1427584"/>
                <a:chOff x="2245345" y="1300288"/>
                <a:chExt cx="2168035" cy="1427584"/>
              </a:xfrm>
            </p:grpSpPr>
            <p:sp>
              <p:nvSpPr>
                <p:cNvPr id="45" name="五边形 44">
                  <a:extLst>
                    <a:ext uri="{FF2B5EF4-FFF2-40B4-BE49-F238E27FC236}">
                      <a16:creationId xmlns:a16="http://schemas.microsoft.com/office/drawing/2014/main" id="{A65DD62C-D5FF-B9F5-6289-008883450B97}"/>
                    </a:ext>
                  </a:extLst>
                </p:cNvPr>
                <p:cNvSpPr/>
                <p:nvPr/>
              </p:nvSpPr>
              <p:spPr>
                <a:xfrm rot="16200000">
                  <a:off x="2211355" y="1334278"/>
                  <a:ext cx="1427584" cy="1359604"/>
                </a:xfrm>
                <a:prstGeom prst="pentagon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03D11EC6-4ABD-6BF7-017D-EBCE9277F238}"/>
                    </a:ext>
                  </a:extLst>
                </p:cNvPr>
                <p:cNvSpPr/>
                <p:nvPr/>
              </p:nvSpPr>
              <p:spPr>
                <a:xfrm>
                  <a:off x="3604949" y="1567543"/>
                  <a:ext cx="808431" cy="886408"/>
                </a:xfrm>
                <a:prstGeom prst="rect">
                  <a:avLst/>
                </a:prstGeom>
                <a:noFill/>
                <a:ln w="1905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alatino Linotype"/>
                    <a:ea typeface="华文细黑"/>
                    <a:cs typeface="+mn-cs"/>
                  </a:endParaRPr>
                </a:p>
              </p:txBody>
            </p:sp>
          </p:grpSp>
          <p:cxnSp>
            <p:nvCxnSpPr>
              <p:cNvPr id="40" name="直接连接符 39">
                <a:extLst>
                  <a:ext uri="{FF2B5EF4-FFF2-40B4-BE49-F238E27FC236}">
                    <a16:creationId xmlns:a16="http://schemas.microsoft.com/office/drawing/2014/main" id="{AFAFD23C-50CB-4A24-F4F2-68421C7438A1}"/>
                  </a:ext>
                </a:extLst>
              </p:cNvPr>
              <p:cNvCxnSpPr>
                <a:stCxn id="45" idx="0"/>
              </p:cNvCxnSpPr>
              <p:nvPr/>
            </p:nvCxnSpPr>
            <p:spPr>
              <a:xfrm flipH="1" flipV="1">
                <a:off x="1231641" y="2272005"/>
                <a:ext cx="1013704" cy="333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</p:cxnSp>
          <p:cxnSp>
            <p:nvCxnSpPr>
              <p:cNvPr id="41" name="直接连接符 40">
                <a:extLst>
                  <a:ext uri="{FF2B5EF4-FFF2-40B4-BE49-F238E27FC236}">
                    <a16:creationId xmlns:a16="http://schemas.microsoft.com/office/drawing/2014/main" id="{DE9564DD-367F-6D7C-C0FD-B283CC36554D}"/>
                  </a:ext>
                </a:extLst>
              </p:cNvPr>
              <p:cNvCxnSpPr>
                <a:stCxn id="45" idx="1"/>
              </p:cNvCxnSpPr>
              <p:nvPr/>
            </p:nvCxnSpPr>
            <p:spPr>
              <a:xfrm flipH="1">
                <a:off x="2040212" y="2989128"/>
                <a:ext cx="724454" cy="724456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</p:cxn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163CB0A2-FA29-8A24-B3CD-83B0823C92FE}"/>
                  </a:ext>
                </a:extLst>
              </p:cNvPr>
              <p:cNvCxnSpPr>
                <a:stCxn id="45" idx="5"/>
              </p:cNvCxnSpPr>
              <p:nvPr/>
            </p:nvCxnSpPr>
            <p:spPr>
              <a:xfrm flipH="1" flipV="1">
                <a:off x="2117521" y="914400"/>
                <a:ext cx="647145" cy="647148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</p:cxn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7E8A0B54-831B-29B6-072F-7F19B8212B32}"/>
                  </a:ext>
                </a:extLst>
              </p:cNvPr>
              <p:cNvCxnSpPr/>
              <p:nvPr/>
            </p:nvCxnSpPr>
            <p:spPr>
              <a:xfrm flipV="1">
                <a:off x="4413380" y="1237974"/>
                <a:ext cx="590827" cy="590827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</p:cxn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7932533F-A47F-1394-39C8-F7BB02E703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13380" y="2715209"/>
                <a:ext cx="713791" cy="713791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</p:cxnSp>
        </p:grpSp>
        <p:sp>
          <p:nvSpPr>
            <p:cNvPr id="12" name="标题 1">
              <a:extLst>
                <a:ext uri="{FF2B5EF4-FFF2-40B4-BE49-F238E27FC236}">
                  <a16:creationId xmlns:a16="http://schemas.microsoft.com/office/drawing/2014/main" id="{B02C83E3-6B99-8018-DD13-84B3B4AC5DAE}"/>
                </a:ext>
              </a:extLst>
            </p:cNvPr>
            <p:cNvSpPr txBox="1">
              <a:spLocks/>
            </p:cNvSpPr>
            <p:nvPr/>
          </p:nvSpPr>
          <p:spPr>
            <a:xfrm>
              <a:off x="2027525" y="3515055"/>
              <a:ext cx="303854" cy="477618"/>
            </a:xfrm>
            <a:prstGeom prst="rect">
              <a:avLst/>
            </a:prstGeom>
            <a:ln>
              <a:noFill/>
            </a:ln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黑体" panose="02010609060101010101" pitchFamily="49" charset="-122"/>
                  <a:cs typeface="+mj-cs"/>
                </a:rPr>
                <a:t>1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endParaRPr>
            </a:p>
          </p:txBody>
        </p:sp>
        <p:sp>
          <p:nvSpPr>
            <p:cNvPr id="14" name="标题 1">
              <a:extLst>
                <a:ext uri="{FF2B5EF4-FFF2-40B4-BE49-F238E27FC236}">
                  <a16:creationId xmlns:a16="http://schemas.microsoft.com/office/drawing/2014/main" id="{A9C361D0-8D65-514A-4EB3-2166C48E6752}"/>
                </a:ext>
              </a:extLst>
            </p:cNvPr>
            <p:cNvSpPr txBox="1">
              <a:spLocks/>
            </p:cNvSpPr>
            <p:nvPr/>
          </p:nvSpPr>
          <p:spPr>
            <a:xfrm>
              <a:off x="1168276" y="2034524"/>
              <a:ext cx="303854" cy="477618"/>
            </a:xfrm>
            <a:prstGeom prst="rect">
              <a:avLst/>
            </a:prstGeom>
            <a:ln>
              <a:noFill/>
            </a:ln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黑体" panose="02010609060101010101" pitchFamily="49" charset="-122"/>
                  <a:cs typeface="+mj-cs"/>
                </a:rPr>
                <a:t>2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endParaRPr>
            </a:p>
          </p:txBody>
        </p:sp>
        <p:sp>
          <p:nvSpPr>
            <p:cNvPr id="16" name="标题 1">
              <a:extLst>
                <a:ext uri="{FF2B5EF4-FFF2-40B4-BE49-F238E27FC236}">
                  <a16:creationId xmlns:a16="http://schemas.microsoft.com/office/drawing/2014/main" id="{0EB605FE-C539-6E20-454D-255D952F5014}"/>
                </a:ext>
              </a:extLst>
            </p:cNvPr>
            <p:cNvSpPr txBox="1">
              <a:spLocks/>
            </p:cNvSpPr>
            <p:nvPr/>
          </p:nvSpPr>
          <p:spPr>
            <a:xfrm>
              <a:off x="1963441" y="805061"/>
              <a:ext cx="303854" cy="477618"/>
            </a:xfrm>
            <a:prstGeom prst="rect">
              <a:avLst/>
            </a:prstGeom>
            <a:ln>
              <a:noFill/>
            </a:ln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黑体" panose="02010609060101010101" pitchFamily="49" charset="-122"/>
                  <a:cs typeface="+mj-cs"/>
                </a:rPr>
                <a:t>3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endParaRPr>
            </a:p>
          </p:txBody>
        </p:sp>
        <p:sp>
          <p:nvSpPr>
            <p:cNvPr id="18" name="标题 1">
              <a:extLst>
                <a:ext uri="{FF2B5EF4-FFF2-40B4-BE49-F238E27FC236}">
                  <a16:creationId xmlns:a16="http://schemas.microsoft.com/office/drawing/2014/main" id="{01C5FB2F-6F75-06BD-F2A1-81E5365EB386}"/>
                </a:ext>
              </a:extLst>
            </p:cNvPr>
            <p:cNvSpPr txBox="1">
              <a:spLocks/>
            </p:cNvSpPr>
            <p:nvPr/>
          </p:nvSpPr>
          <p:spPr>
            <a:xfrm>
              <a:off x="4744114" y="1043870"/>
              <a:ext cx="303854" cy="477618"/>
            </a:xfrm>
            <a:prstGeom prst="rect">
              <a:avLst/>
            </a:prstGeom>
            <a:ln>
              <a:noFill/>
            </a:ln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黑体" panose="02010609060101010101" pitchFamily="49" charset="-122"/>
                  <a:cs typeface="+mj-cs"/>
                </a:rPr>
                <a:t>4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endParaRPr>
            </a:p>
          </p:txBody>
        </p:sp>
        <p:sp>
          <p:nvSpPr>
            <p:cNvPr id="38" name="标题 1">
              <a:extLst>
                <a:ext uri="{FF2B5EF4-FFF2-40B4-BE49-F238E27FC236}">
                  <a16:creationId xmlns:a16="http://schemas.microsoft.com/office/drawing/2014/main" id="{586FAE5C-2611-8C9A-4973-9626CB18E631}"/>
                </a:ext>
              </a:extLst>
            </p:cNvPr>
            <p:cNvSpPr txBox="1">
              <a:spLocks/>
            </p:cNvSpPr>
            <p:nvPr/>
          </p:nvSpPr>
          <p:spPr>
            <a:xfrm>
              <a:off x="4765004" y="3220720"/>
              <a:ext cx="303854" cy="477618"/>
            </a:xfrm>
            <a:prstGeom prst="rect">
              <a:avLst/>
            </a:prstGeom>
            <a:ln>
              <a:noFill/>
            </a:ln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/>
                  <a:ea typeface="黑体" panose="02010609060101010101" pitchFamily="49" charset="-122"/>
                  <a:cs typeface="+mj-cs"/>
                </a:rPr>
                <a:t>5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黑体" panose="02010609060101010101" pitchFamily="49" charset="-122"/>
                <a:cs typeface="+mj-cs"/>
              </a:endParaRP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6ADBB49F-2D90-D63B-AB94-6D33368713FC}"/>
              </a:ext>
            </a:extLst>
          </p:cNvPr>
          <p:cNvSpPr txBox="1"/>
          <p:nvPr/>
        </p:nvSpPr>
        <p:spPr>
          <a:xfrm>
            <a:off x="2946659" y="1914060"/>
            <a:ext cx="622999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Target integrals with degree-5 numerators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Quantity: 2483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# of IBP (FIRE6): 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11207942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15F2762B-D651-C9F8-8215-A40A3C2E2A85}"/>
              </a:ext>
            </a:extLst>
          </p:cNvPr>
          <p:cNvSpPr txBox="1"/>
          <p:nvPr/>
        </p:nvSpPr>
        <p:spPr>
          <a:xfrm>
            <a:off x="600021" y="3544960"/>
            <a:ext cx="9156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Gaussian elimination of a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HUGE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matrix with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Analytic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 elements </a:t>
            </a: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B5A015BC-9643-9BED-7A9A-D3EAF3090A61}"/>
              </a:ext>
            </a:extLst>
          </p:cNvPr>
          <p:cNvGrpSpPr/>
          <p:nvPr/>
        </p:nvGrpSpPr>
        <p:grpSpPr>
          <a:xfrm>
            <a:off x="1553431" y="4291587"/>
            <a:ext cx="4335740" cy="2399437"/>
            <a:chOff x="1553431" y="4291587"/>
            <a:chExt cx="4335740" cy="2399437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08221842-87DF-024A-3467-22E35EF46867}"/>
                </a:ext>
              </a:extLst>
            </p:cNvPr>
            <p:cNvSpPr/>
            <p:nvPr/>
          </p:nvSpPr>
          <p:spPr>
            <a:xfrm>
              <a:off x="1553431" y="4469965"/>
              <a:ext cx="4335740" cy="2072349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536F7207-2B91-5C8D-1456-10E4AFE6C3B5}"/>
                </a:ext>
              </a:extLst>
            </p:cNvPr>
            <p:cNvSpPr/>
            <p:nvPr/>
          </p:nvSpPr>
          <p:spPr>
            <a:xfrm>
              <a:off x="1850571" y="4300579"/>
              <a:ext cx="3788229" cy="239044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B619E32F-09FD-3EC2-50B9-C4E456CBE63C}"/>
                </a:ext>
              </a:extLst>
            </p:cNvPr>
            <p:cNvSpPr txBox="1"/>
            <p:nvPr/>
          </p:nvSpPr>
          <p:spPr>
            <a:xfrm>
              <a:off x="1988638" y="4484780"/>
              <a:ext cx="1554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0" i="1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s</a:t>
              </a: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12</a:t>
              </a:r>
              <a:r>
                <a:rPr kumimoji="0" lang="en-US" altLang="zh-CN" sz="3000" b="0" i="1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+ </a:t>
              </a:r>
              <a:r>
                <a:rPr kumimoji="0" lang="en-US" altLang="zh-CN" sz="3000" b="0" i="1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s</a:t>
              </a: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23</a:t>
              </a:r>
              <a:endParaRPr kumimoji="0" lang="en-US" altLang="zh-CN" sz="30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endParaRP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9714426A-CA92-2B16-A2BA-98D6F0EF2068}"/>
                </a:ext>
              </a:extLst>
            </p:cNvPr>
            <p:cNvSpPr txBox="1"/>
            <p:nvPr/>
          </p:nvSpPr>
          <p:spPr>
            <a:xfrm>
              <a:off x="3390162" y="4291587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16B38607-C5CB-1BD4-D424-9F3678AA0C99}"/>
                </a:ext>
              </a:extLst>
            </p:cNvPr>
            <p:cNvSpPr txBox="1"/>
            <p:nvPr/>
          </p:nvSpPr>
          <p:spPr>
            <a:xfrm>
              <a:off x="4644802" y="4296083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5041FACF-0C06-0559-07A0-BC23DAA65CF0}"/>
                </a:ext>
              </a:extLst>
            </p:cNvPr>
            <p:cNvSpPr txBox="1"/>
            <p:nvPr/>
          </p:nvSpPr>
          <p:spPr>
            <a:xfrm>
              <a:off x="2144399" y="4980995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E7771544-0EA2-C6FF-F074-D495C12407C5}"/>
                </a:ext>
              </a:extLst>
            </p:cNvPr>
            <p:cNvSpPr txBox="1"/>
            <p:nvPr/>
          </p:nvSpPr>
          <p:spPr>
            <a:xfrm>
              <a:off x="3390162" y="4972003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48EBAA68-2257-C09F-1D26-39318CA6703F}"/>
                </a:ext>
              </a:extLst>
            </p:cNvPr>
            <p:cNvSpPr txBox="1"/>
            <p:nvPr/>
          </p:nvSpPr>
          <p:spPr>
            <a:xfrm>
              <a:off x="4644802" y="4976499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72E1CF9A-D489-962D-252A-46BDAE8531CD}"/>
                </a:ext>
              </a:extLst>
            </p:cNvPr>
            <p:cNvSpPr txBox="1"/>
            <p:nvPr/>
          </p:nvSpPr>
          <p:spPr>
            <a:xfrm>
              <a:off x="2144355" y="5640433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D9EE5AA1-D915-13B7-4A45-1ADBBB56A84F}"/>
                </a:ext>
              </a:extLst>
            </p:cNvPr>
            <p:cNvSpPr txBox="1"/>
            <p:nvPr/>
          </p:nvSpPr>
          <p:spPr>
            <a:xfrm>
              <a:off x="3390118" y="5631441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04B1E60E-7E04-D3F7-36E6-2970AC83F948}"/>
                </a:ext>
              </a:extLst>
            </p:cNvPr>
            <p:cNvSpPr txBox="1"/>
            <p:nvPr/>
          </p:nvSpPr>
          <p:spPr>
            <a:xfrm>
              <a:off x="4644758" y="5635937"/>
              <a:ext cx="99399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latino Linotype"/>
                  <a:ea typeface="宋体"/>
                  <a:cs typeface="+mn-cs"/>
                </a:rPr>
                <a:t>…</a:t>
              </a:r>
            </a:p>
          </p:txBody>
        </p:sp>
      </p:grpSp>
      <p:sp>
        <p:nvSpPr>
          <p:cNvPr id="61" name="文本框 60">
            <a:extLst>
              <a:ext uri="{FF2B5EF4-FFF2-40B4-BE49-F238E27FC236}">
                <a16:creationId xmlns:a16="http://schemas.microsoft.com/office/drawing/2014/main" id="{F33A8C32-63E6-9493-4D17-99B6C245AF6D}"/>
              </a:ext>
            </a:extLst>
          </p:cNvPr>
          <p:cNvSpPr txBox="1"/>
          <p:nvPr/>
        </p:nvSpPr>
        <p:spPr>
          <a:xfrm>
            <a:off x="5889171" y="62823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latino Linotype"/>
                <a:ea typeface="华文细黑"/>
                <a:cs typeface="+mn-cs"/>
              </a:rPr>
              <a:t>10^7 × 10^7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/>
              <a:ea typeface="华文细黑"/>
              <a:cs typeface="+mn-cs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D2570E75-3E62-686D-5B7C-D77EAF629DB5}"/>
              </a:ext>
            </a:extLst>
          </p:cNvPr>
          <p:cNvSpPr txBox="1"/>
          <p:nvPr/>
        </p:nvSpPr>
        <p:spPr>
          <a:xfrm>
            <a:off x="6206250" y="4940878"/>
            <a:ext cx="5321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We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cannot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finish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/>
                <a:ea typeface="宋体"/>
                <a:cs typeface="+mn-cs"/>
              </a:rPr>
              <a:t>the reduction analytically in a tolerable time</a:t>
            </a:r>
          </a:p>
        </p:txBody>
      </p:sp>
    </p:spTree>
    <p:extLst>
      <p:ext uri="{BB962C8B-B14F-4D97-AF65-F5344CB8AC3E}">
        <p14:creationId xmlns:p14="http://schemas.microsoft.com/office/powerpoint/2010/main" val="400992778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自定义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4">
      <a:majorFont>
        <a:latin typeface="Palatino Linotype"/>
        <a:ea typeface="华文细黑"/>
        <a:cs typeface=""/>
      </a:majorFont>
      <a:minorFont>
        <a:latin typeface="Palatino Linotype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黑色星空背景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B0F0"/>
      </a:accent1>
      <a:accent2>
        <a:srgbClr val="FFFFFF"/>
      </a:accent2>
      <a:accent3>
        <a:srgbClr val="110326"/>
      </a:accent3>
      <a:accent4>
        <a:srgbClr val="00B0F0"/>
      </a:accent4>
      <a:accent5>
        <a:srgbClr val="29F5FF"/>
      </a:accent5>
      <a:accent6>
        <a:srgbClr val="C9C9C9"/>
      </a:accent6>
      <a:hlink>
        <a:srgbClr val="00B0F0"/>
      </a:hlink>
      <a:folHlink>
        <a:srgbClr val="E3D3FB"/>
      </a:folHlink>
    </a:clrScheme>
    <a:fontScheme name="自定义 3">
      <a:majorFont>
        <a:latin typeface="Palatino Linotype"/>
        <a:ea typeface="宋体"/>
        <a:cs typeface=""/>
      </a:majorFont>
      <a:minorFont>
        <a:latin typeface="Palatino Linotype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tx1"/>
          </a:solidFill>
        </a:ln>
        <a:effectLst>
          <a:softEdge rad="0"/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自定义 1">
      <a:dk1>
        <a:srgbClr val="000000"/>
      </a:dk1>
      <a:lt1>
        <a:sysClr val="window" lastClr="FFFFFF"/>
      </a:lt1>
      <a:dk2>
        <a:srgbClr val="5F5F5F"/>
      </a:dk2>
      <a:lt2>
        <a:srgbClr val="D8D8D8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自定义 2">
      <a:majorFont>
        <a:latin typeface="Palatino Linotype"/>
        <a:ea typeface="等线 Light"/>
        <a:cs typeface=""/>
      </a:majorFont>
      <a:minorFont>
        <a:latin typeface="Palatino Linotype"/>
        <a:ea typeface="等线"/>
        <a:cs typeface=""/>
      </a:minorFont>
    </a:fontScheme>
    <a:fmtScheme name="极端阴影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黑色星空背景">
  <a:themeElements>
    <a:clrScheme name="自定义 2">
      <a:dk1>
        <a:srgbClr val="FFFFFF"/>
      </a:dk1>
      <a:lt1>
        <a:srgbClr val="000000"/>
      </a:lt1>
      <a:dk2>
        <a:srgbClr val="F2F2F2"/>
      </a:dk2>
      <a:lt2>
        <a:srgbClr val="7F7F7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Palatino Linotype"/>
        <a:ea typeface="宋体"/>
        <a:cs typeface=""/>
      </a:majorFont>
      <a:minorFont>
        <a:latin typeface="Palatino Linotype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tx1"/>
          </a:solidFill>
        </a:ln>
        <a:effectLst>
          <a:softEdge rad="0"/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黑色星空背景">
  <a:themeElements>
    <a:clrScheme name="自定义 2">
      <a:dk1>
        <a:srgbClr val="FFFFFF"/>
      </a:dk1>
      <a:lt1>
        <a:srgbClr val="000000"/>
      </a:lt1>
      <a:dk2>
        <a:srgbClr val="F2F2F2"/>
      </a:dk2>
      <a:lt2>
        <a:srgbClr val="7F7F7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Palatino Linotype"/>
        <a:ea typeface="宋体"/>
        <a:cs typeface=""/>
      </a:majorFont>
      <a:minorFont>
        <a:latin typeface="Palatino Linotype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tx1"/>
          </a:solidFill>
        </a:ln>
        <a:effectLst>
          <a:softEdge rad="0"/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16529</TotalTime>
  <Words>2767</Words>
  <Application>Microsoft Office PowerPoint</Application>
  <PresentationFormat>宽屏</PresentationFormat>
  <Paragraphs>553</Paragraphs>
  <Slides>54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54</vt:i4>
      </vt:variant>
    </vt:vector>
  </HeadingPairs>
  <TitlesOfParts>
    <vt:vector size="75" baseType="lpstr">
      <vt:lpstr>等线</vt:lpstr>
      <vt:lpstr>黑体</vt:lpstr>
      <vt:lpstr>宋体</vt:lpstr>
      <vt:lpstr>Arial</vt:lpstr>
      <vt:lpstr>Arial Black</vt:lpstr>
      <vt:lpstr>Calibri</vt:lpstr>
      <vt:lpstr>Calibri Light</vt:lpstr>
      <vt:lpstr>Cambria Math</vt:lpstr>
      <vt:lpstr>Imprint MT Shadow</vt:lpstr>
      <vt:lpstr>Palatino Linotype</vt:lpstr>
      <vt:lpstr>Segoe UI Black</vt:lpstr>
      <vt:lpstr>Tempus Sans ITC</vt:lpstr>
      <vt:lpstr>Times New Roman</vt:lpstr>
      <vt:lpstr>Wingdings 2</vt:lpstr>
      <vt:lpstr>HDOfficeLightV0</vt:lpstr>
      <vt:lpstr>黑色星空背景</vt:lpstr>
      <vt:lpstr>Office 主题​​</vt:lpstr>
      <vt:lpstr>1_Office 主题​​</vt:lpstr>
      <vt:lpstr>2_Office 主题​​</vt:lpstr>
      <vt:lpstr>1_黑色星空背景</vt:lpstr>
      <vt:lpstr>2_黑色星空背景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2018年终总结</dc:title>
  <dc:creator>Bubble Jiang</dc:creator>
  <cp:lastModifiedBy>小泡 江</cp:lastModifiedBy>
  <cp:revision>709</cp:revision>
  <dcterms:created xsi:type="dcterms:W3CDTF">2019-01-14T04:22:00Z</dcterms:created>
  <dcterms:modified xsi:type="dcterms:W3CDTF">2026-07-15T16:50:32Z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967084D7A0874718B0EB011008A72768</vt:lpwstr>
  </property>
  <property fmtid="{D5CDD505-2E9C-101B-9397-08002B2CF9AE}" pid="3" name="KSOProductBuildVer">
    <vt:lpwstr>2052-12.1.0.19302</vt:lpwstr>
  </property>
</Properties>
</file>