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sldIdLst>
    <p:sldId id="293" r:id="rId2"/>
    <p:sldId id="261" r:id="rId3"/>
    <p:sldId id="267" r:id="rId4"/>
    <p:sldId id="268" r:id="rId5"/>
    <p:sldId id="259" r:id="rId6"/>
    <p:sldId id="262" r:id="rId7"/>
    <p:sldId id="263" r:id="rId8"/>
    <p:sldId id="269" r:id="rId9"/>
    <p:sldId id="273" r:id="rId10"/>
    <p:sldId id="313" r:id="rId11"/>
    <p:sldId id="281" r:id="rId12"/>
    <p:sldId id="310" r:id="rId13"/>
    <p:sldId id="291" r:id="rId14"/>
    <p:sldId id="311" r:id="rId15"/>
    <p:sldId id="312" r:id="rId16"/>
    <p:sldId id="309" r:id="rId17"/>
    <p:sldId id="301" r:id="rId18"/>
    <p:sldId id="289" r:id="rId19"/>
    <p:sldId id="290" r:id="rId20"/>
    <p:sldId id="314" r:id="rId21"/>
    <p:sldId id="297" r:id="rId22"/>
    <p:sldId id="294" r:id="rId23"/>
    <p:sldId id="307" r:id="rId24"/>
    <p:sldId id="270" r:id="rId25"/>
    <p:sldId id="308" r:id="rId26"/>
    <p:sldId id="295" r:id="rId27"/>
    <p:sldId id="296" r:id="rId28"/>
    <p:sldId id="278" r:id="rId29"/>
    <p:sldId id="279" r:id="rId30"/>
    <p:sldId id="280" r:id="rId31"/>
    <p:sldId id="304" r:id="rId32"/>
    <p:sldId id="287" r:id="rId33"/>
    <p:sldId id="298" r:id="rId34"/>
    <p:sldId id="299" r:id="rId3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0C052718-8CEC-4EC8-AA0D-1193042A3F25}">
          <p14:sldIdLst>
            <p14:sldId id="293"/>
            <p14:sldId id="261"/>
          </p14:sldIdLst>
        </p14:section>
        <p14:section name="物理背景及探测原理" id="{353CEEFE-96B2-4C9E-8D8A-61952D2060F9}">
          <p14:sldIdLst>
            <p14:sldId id="267"/>
            <p14:sldId id="268"/>
          </p14:sldIdLst>
        </p14:section>
        <p14:section name="COMET简介" id="{35C29348-9B86-4A42-ABAC-39FCF1CBBE73}">
          <p14:sldIdLst>
            <p14:sldId id="259"/>
            <p14:sldId id="262"/>
            <p14:sldId id="263"/>
          </p14:sldIdLst>
        </p14:section>
        <p14:section name="COMET 实验装置" id="{89A8EBE0-DA1E-4814-A775-9149C4B8A91A}">
          <p14:sldIdLst>
            <p14:sldId id="269"/>
            <p14:sldId id="273"/>
            <p14:sldId id="313"/>
            <p14:sldId id="281"/>
            <p14:sldId id="310"/>
            <p14:sldId id="291"/>
            <p14:sldId id="311"/>
            <p14:sldId id="312"/>
            <p14:sldId id="309"/>
            <p14:sldId id="301"/>
          </p14:sldIdLst>
        </p14:section>
        <p14:section name="总结及未来展望" id="{3A4F02FE-51C8-41CF-A952-518C6A2A691C}">
          <p14:sldIdLst>
            <p14:sldId id="289"/>
          </p14:sldIdLst>
        </p14:section>
        <p14:section name="Backup" id="{21FCFC94-A44B-47D4-8060-9F247007ED79}">
          <p14:sldIdLst>
            <p14:sldId id="290"/>
            <p14:sldId id="314"/>
            <p14:sldId id="297"/>
            <p14:sldId id="294"/>
            <p14:sldId id="307"/>
            <p14:sldId id="270"/>
            <p14:sldId id="308"/>
            <p14:sldId id="295"/>
            <p14:sldId id="296"/>
            <p14:sldId id="278"/>
            <p14:sldId id="279"/>
            <p14:sldId id="280"/>
            <p14:sldId id="304"/>
            <p14:sldId id="287"/>
            <p14:sldId id="298"/>
            <p14:sldId id="29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hang Yao" initials="ZY" lastIdx="23" clrIdx="0">
    <p:extLst>
      <p:ext uri="{19B8F6BF-5375-455C-9EA6-DF929625EA0E}">
        <p15:presenceInfo xmlns:p15="http://schemas.microsoft.com/office/powerpoint/2012/main" userId="8bfcae8a5cf0baf2" providerId="Windows Live"/>
      </p:ext>
    </p:extLst>
  </p:cmAuthor>
  <p:cmAuthor id="2" name="Chen Wu" initials="CW" lastIdx="18" clrIdx="1">
    <p:extLst>
      <p:ext uri="{19B8F6BF-5375-455C-9EA6-DF929625EA0E}">
        <p15:presenceInfo xmlns:p15="http://schemas.microsoft.com/office/powerpoint/2012/main" userId="e15a37493f7bb49b" providerId="Windows Live"/>
      </p:ext>
    </p:extLst>
  </p:cmAuthor>
  <p:cmAuthor id="3" name="韦豪 郑" initials="韦郑" lastIdx="1" clrIdx="2">
    <p:extLst>
      <p:ext uri="{19B8F6BF-5375-455C-9EA6-DF929625EA0E}">
        <p15:presenceInfo xmlns:p15="http://schemas.microsoft.com/office/powerpoint/2012/main" userId="6df92d1bb75b02e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4B7723"/>
    <a:srgbClr val="D3E2C5"/>
    <a:srgbClr val="DFEDD3"/>
    <a:srgbClr val="BFBFC6"/>
    <a:srgbClr val="FFFFFF"/>
    <a:srgbClr val="1D4CF7"/>
    <a:srgbClr val="EC534B"/>
    <a:srgbClr val="FE45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940" autoAdjust="0"/>
  </p:normalViewPr>
  <p:slideViewPr>
    <p:cSldViewPr snapToGrid="0">
      <p:cViewPr varScale="1">
        <p:scale>
          <a:sx n="80" d="100"/>
          <a:sy n="80" d="100"/>
        </p:scale>
        <p:origin x="5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BDBEAF-B479-47F8-A172-12A8136DDC3D}" type="datetimeFigureOut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CCD838-10A4-484A-8024-0CF4B6FA3B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635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“我们知道，中微子振荡已经证明轻子味不是严格守恒的。</a:t>
            </a:r>
            <a:br>
              <a:rPr lang="zh-CN" altLang="en-US" dirty="0"/>
            </a:br>
            <a:r>
              <a:rPr lang="zh-CN" altLang="en-US" dirty="0"/>
              <a:t>那么一个自然的问题就是：带电轻子之间是否也存在味破坏？</a:t>
            </a:r>
          </a:p>
          <a:p>
            <a:r>
              <a:rPr lang="zh-CN" altLang="en-US" dirty="0"/>
              <a:t>在标准模型中，由于</a:t>
            </a:r>
            <a:r>
              <a:rPr lang="en-US" altLang="zh-CN" dirty="0"/>
              <a:t>GIM suppression</a:t>
            </a:r>
            <a:r>
              <a:rPr lang="zh-CN" altLang="en-US" dirty="0"/>
              <a:t>，</a:t>
            </a:r>
            <a:r>
              <a:rPr lang="en-US" altLang="zh-CN" dirty="0" err="1"/>
              <a:t>μ→eγ</a:t>
            </a:r>
            <a:r>
              <a:rPr lang="zh-CN" altLang="en-US" dirty="0"/>
              <a:t>和</a:t>
            </a:r>
            <a:r>
              <a:rPr lang="en-US" altLang="zh-CN" dirty="0"/>
              <a:t>μ-e conversion</a:t>
            </a:r>
            <a:r>
              <a:rPr lang="zh-CN" altLang="en-US" dirty="0"/>
              <a:t>的分支比极其微小，大约在</a:t>
            </a:r>
            <a:r>
              <a:rPr lang="en-US" altLang="zh-CN" dirty="0"/>
              <a:t>10^-54</a:t>
            </a:r>
            <a:r>
              <a:rPr lang="zh-CN" altLang="en-US" dirty="0"/>
              <a:t>和</a:t>
            </a:r>
            <a:r>
              <a:rPr lang="en-US" altLang="zh-CN" dirty="0"/>
              <a:t>10^-52</a:t>
            </a:r>
            <a:r>
              <a:rPr lang="zh-CN" altLang="en-US" dirty="0"/>
              <a:t>量级，远低于实验灵敏度。</a:t>
            </a:r>
          </a:p>
          <a:p>
            <a:r>
              <a:rPr lang="zh-CN" altLang="en-US" dirty="0"/>
              <a:t>但许多</a:t>
            </a:r>
            <a:r>
              <a:rPr lang="en-US" altLang="zh-CN" dirty="0"/>
              <a:t>BSM</a:t>
            </a:r>
            <a:r>
              <a:rPr lang="zh-CN" altLang="en-US" dirty="0"/>
              <a:t>模型，例如</a:t>
            </a:r>
            <a:r>
              <a:rPr lang="en-US" altLang="zh-CN" dirty="0"/>
              <a:t>SUSY</a:t>
            </a:r>
            <a:r>
              <a:rPr lang="zh-CN" altLang="en-US" dirty="0"/>
              <a:t>、</a:t>
            </a:r>
            <a:r>
              <a:rPr lang="en-US" altLang="zh-CN" dirty="0"/>
              <a:t>Z′</a:t>
            </a:r>
            <a:r>
              <a:rPr lang="zh-CN" altLang="en-US" dirty="0"/>
              <a:t>以及</a:t>
            </a:r>
            <a:r>
              <a:rPr lang="en-US" altLang="zh-CN" dirty="0"/>
              <a:t>Leptoquark</a:t>
            </a:r>
            <a:r>
              <a:rPr lang="zh-CN" altLang="en-US" dirty="0"/>
              <a:t>，都可能显著增强</a:t>
            </a:r>
            <a:r>
              <a:rPr lang="en-US" altLang="zh-CN" dirty="0"/>
              <a:t>CLFV</a:t>
            </a:r>
            <a:r>
              <a:rPr lang="zh-CN" altLang="en-US" dirty="0"/>
              <a:t>过程。</a:t>
            </a:r>
          </a:p>
          <a:p>
            <a:r>
              <a:rPr lang="zh-CN" altLang="en-US" dirty="0"/>
              <a:t>因此，任何可观测到的</a:t>
            </a:r>
            <a:r>
              <a:rPr lang="en-US" altLang="zh-CN" dirty="0"/>
              <a:t>CLFV</a:t>
            </a:r>
            <a:r>
              <a:rPr lang="zh-CN" altLang="en-US" dirty="0"/>
              <a:t>信号，都将是新物理的直接证据。”</a:t>
            </a:r>
            <a:endParaRPr lang="en-US" altLang="zh-CN" dirty="0"/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zh-CN" dirty="0"/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dirty="0"/>
              <a:t>GIM</a:t>
            </a:r>
            <a:r>
              <a:rPr lang="zh-CN" altLang="en-US" dirty="0"/>
              <a:t>机制抑制</a:t>
            </a:r>
            <a:endParaRPr lang="en-US" altLang="zh-CN" dirty="0"/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SUSY</a:t>
            </a:r>
            <a:r>
              <a:rPr lang="zh-CN" altLang="en-US" dirty="0"/>
              <a:t>：</a:t>
            </a:r>
            <a:r>
              <a:rPr lang="en-US" altLang="zh-CN" dirty="0" err="1"/>
              <a:t>slepton</a:t>
            </a:r>
            <a:r>
              <a:rPr lang="en-US" altLang="zh-CN" dirty="0"/>
              <a:t>–</a:t>
            </a:r>
            <a:r>
              <a:rPr lang="en-US" altLang="zh-CN" dirty="0" err="1"/>
              <a:t>chargino</a:t>
            </a:r>
            <a:r>
              <a:rPr lang="en-US" altLang="zh-CN" dirty="0"/>
              <a:t> </a:t>
            </a:r>
            <a:r>
              <a:rPr lang="zh-CN" altLang="en-US" dirty="0"/>
              <a:t>环图（如右图）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Z′ </a:t>
            </a:r>
            <a:r>
              <a:rPr lang="zh-CN" altLang="en-US" dirty="0"/>
              <a:t>模型：新规范玻色子引入 </a:t>
            </a:r>
            <a:r>
              <a:rPr lang="en-US" altLang="zh-CN" dirty="0"/>
              <a:t>flavor-changing </a:t>
            </a:r>
            <a:r>
              <a:rPr lang="zh-CN" altLang="en-US" dirty="0"/>
              <a:t>中性流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Leptoquark</a:t>
            </a:r>
            <a:r>
              <a:rPr lang="zh-CN" altLang="en-US" dirty="0"/>
              <a:t>：夸克</a:t>
            </a:r>
            <a:r>
              <a:rPr lang="en-US" altLang="zh-CN" dirty="0"/>
              <a:t>–</a:t>
            </a:r>
            <a:r>
              <a:rPr lang="zh-CN" altLang="en-US" dirty="0"/>
              <a:t>轻子耦合的新粒子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CCD838-10A4-484A-8024-0CF4B6FA3B1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43524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Phase-I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大部分装置已经安装，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CyDet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CRV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Straw Tracker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等探测器处于安装和调试阶段。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软件方面，离线框架、模拟、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CDC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重建和分析链也基本就绪，实验正在向系统集成和首次物理取数推进。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CCD838-10A4-484A-8024-0CF4B6FA3B16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67388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中国组参与了</a:t>
            </a:r>
            <a:r>
              <a:rPr lang="en-US" altLang="zh-CN" dirty="0"/>
              <a:t>COMET</a:t>
            </a:r>
            <a:r>
              <a:rPr lang="zh-CN" altLang="en-US" dirty="0"/>
              <a:t>实验多个方向的工作。</a:t>
            </a:r>
          </a:p>
          <a:p>
            <a:r>
              <a:rPr lang="zh-CN" altLang="en-US" dirty="0"/>
              <a:t>在背景研究方面，主要开展了束流相关本底与实验优化研究；</a:t>
            </a:r>
          </a:p>
          <a:p>
            <a:r>
              <a:rPr lang="zh-CN" altLang="en-US" dirty="0"/>
              <a:t>在探测器方面，参与了</a:t>
            </a:r>
            <a:r>
              <a:rPr lang="en-US" altLang="zh-CN" dirty="0"/>
              <a:t>CDC</a:t>
            </a:r>
            <a:r>
              <a:rPr lang="zh-CN" altLang="en-US" dirty="0"/>
              <a:t>电子学与</a:t>
            </a:r>
            <a:r>
              <a:rPr lang="en-US" altLang="zh-CN" dirty="0"/>
              <a:t>CRV</a:t>
            </a:r>
            <a:r>
              <a:rPr lang="zh-CN" altLang="en-US" dirty="0"/>
              <a:t>系统设计；</a:t>
            </a:r>
          </a:p>
          <a:p>
            <a:r>
              <a:rPr lang="zh-CN" altLang="en-US" dirty="0"/>
              <a:t>此外，中国组还参与了</a:t>
            </a:r>
            <a:r>
              <a:rPr lang="en-US" altLang="zh-CN" dirty="0"/>
              <a:t>COMET</a:t>
            </a:r>
            <a:r>
              <a:rPr lang="zh-CN" altLang="en-US" dirty="0"/>
              <a:t>软件框架、</a:t>
            </a:r>
            <a:r>
              <a:rPr lang="en-US" altLang="zh-CN" dirty="0"/>
              <a:t>CDC</a:t>
            </a:r>
            <a:r>
              <a:rPr lang="zh-CN" altLang="en-US" dirty="0"/>
              <a:t>重建以及</a:t>
            </a:r>
            <a:r>
              <a:rPr lang="en-US" altLang="zh-CN" dirty="0"/>
              <a:t>CLFV</a:t>
            </a:r>
            <a:r>
              <a:rPr lang="zh-CN" altLang="en-US" dirty="0"/>
              <a:t>新物理研究等工作。</a:t>
            </a:r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CCD838-10A4-484A-8024-0CF4B6FA3B16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40943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COMET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通过寻找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μ-e conversion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来检验带电轻子味破坏。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该过程的信号是约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105 MeV/c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的单能电子，一旦观测到将直接指向新物理。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依靠高强度脉冲束流、弯曲输运线、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CyDet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和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CRV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等系统，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COMET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有望把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μ-e conversion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搜索推进到新的灵敏度水平。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CCD838-10A4-484A-8024-0CF4B6FA3B16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8744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CN" altLang="en-US" dirty="0"/>
                  <a:t>在标准模型中，</a:t>
                </a:r>
                <a:r>
                  <a:rPr lang="en-US" altLang="zh-CN" dirty="0"/>
                  <a:t>CLFV</a:t>
                </a:r>
                <a:r>
                  <a:rPr lang="zh-CN" altLang="en-US" dirty="0"/>
                  <a:t>只能通过带有中微子混合的圈图产生。</a:t>
                </a:r>
              </a:p>
              <a:p>
                <a:r>
                  <a:rPr lang="zh-CN" altLang="en-US" dirty="0"/>
                  <a:t>由于</a:t>
                </a:r>
                <a:r>
                  <a:rPr lang="en-US" altLang="zh-CN" dirty="0"/>
                  <a:t>PMNS</a:t>
                </a:r>
                <a:r>
                  <a:rPr lang="zh-CN" altLang="en-US" dirty="0"/>
                  <a:t>矩阵幺正性，不同中微子贡献之间发生</a:t>
                </a:r>
                <a:r>
                  <a:rPr lang="en-US" altLang="zh-CN" dirty="0"/>
                  <a:t>GIM cancellation</a:t>
                </a:r>
                <a:r>
                  <a:rPr lang="zh-CN" altLang="en-US" dirty="0"/>
                  <a:t>。</a:t>
                </a:r>
              </a:p>
              <a:p>
                <a:r>
                  <a:rPr lang="zh-CN" altLang="en-US" dirty="0"/>
                  <a:t>同时，中微子质量极小，因此振幅受到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12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SupPr>
                      <m:e>
                        <m:r>
                          <a:rPr lang="zh-CN" altLang="en-US" sz="12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𝑚</m:t>
                        </m:r>
                      </m:e>
                      <m:sub>
                        <m:r>
                          <a:rPr lang="zh-CN" altLang="en-US" sz="12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𝜈</m:t>
                        </m:r>
                      </m:sub>
                      <m:sup>
                        <m:r>
                          <a:rPr lang="en-US" altLang="zh-CN" sz="1200" i="0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bSup>
                    <m:r>
                      <a:rPr lang="en-US" altLang="zh-CN" sz="1200" i="0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/</m:t>
                    </m:r>
                    <m:sSubSup>
                      <m:sSubSupPr>
                        <m:ctrlPr>
                          <a:rPr lang="zh-CN" altLang="en-US" sz="12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SupPr>
                      <m:e>
                        <m:r>
                          <a:rPr lang="zh-CN" altLang="en-US" sz="12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𝑀</m:t>
                        </m:r>
                      </m:e>
                      <m:sub>
                        <m:r>
                          <a:rPr lang="zh-CN" altLang="en-US" sz="12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𝑊</m:t>
                        </m:r>
                      </m:sub>
                      <m:sup>
                        <m:r>
                          <a:rPr lang="en-US" altLang="zh-CN" sz="1200" i="0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zh-CN" altLang="en-US" dirty="0"/>
                  <a:t>的强烈压制，最终导致</a:t>
                </a:r>
                <a:r>
                  <a:rPr lang="en-US" altLang="zh-CN" dirty="0" err="1"/>
                  <a:t>μ→eγ</a:t>
                </a:r>
                <a:r>
                  <a:rPr lang="zh-CN" altLang="en-US" dirty="0"/>
                  <a:t>分支比低至</a:t>
                </a:r>
                <a:r>
                  <a:rPr lang="en-US" altLang="zh-CN" dirty="0"/>
                  <a:t>10^-54</a:t>
                </a:r>
                <a:r>
                  <a:rPr lang="zh-CN" altLang="en-US" dirty="0"/>
                  <a:t>量级。</a:t>
                </a: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CN" altLang="en-US" dirty="0"/>
                  <a:t>在标准模型中，</a:t>
                </a:r>
                <a:r>
                  <a:rPr lang="en-US" altLang="zh-CN" dirty="0"/>
                  <a:t>CLFV</a:t>
                </a:r>
                <a:r>
                  <a:rPr lang="zh-CN" altLang="en-US" dirty="0"/>
                  <a:t>只能通过带有中微子混合的圈图产生。</a:t>
                </a:r>
              </a:p>
              <a:p>
                <a:r>
                  <a:rPr lang="zh-CN" altLang="en-US" dirty="0"/>
                  <a:t>由于</a:t>
                </a:r>
                <a:r>
                  <a:rPr lang="en-US" altLang="zh-CN" dirty="0"/>
                  <a:t>PMNS</a:t>
                </a:r>
                <a:r>
                  <a:rPr lang="zh-CN" altLang="en-US" dirty="0"/>
                  <a:t>矩阵幺正性，不同中微子贡献之间发生</a:t>
                </a:r>
                <a:r>
                  <a:rPr lang="en-US" altLang="zh-CN" dirty="0"/>
                  <a:t>GIM cancellation</a:t>
                </a:r>
                <a:r>
                  <a:rPr lang="zh-CN" altLang="en-US" dirty="0"/>
                  <a:t>。</a:t>
                </a:r>
              </a:p>
              <a:p>
                <a:r>
                  <a:rPr lang="zh-CN" altLang="en-US" dirty="0"/>
                  <a:t>同时，中微子质量极小，因此振幅受到 </a:t>
                </a:r>
                <a:r>
                  <a:rPr lang="zh-CN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𝑚_𝜈^</a:t>
                </a:r>
                <a:r>
                  <a:rPr lang="en-US" altLang="zh-CN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2/</a:t>
                </a:r>
                <a:r>
                  <a:rPr lang="zh-CN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𝑀_𝑊^</a:t>
                </a:r>
                <a:r>
                  <a:rPr lang="en-US" altLang="zh-CN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2</a:t>
                </a:r>
                <a:r>
                  <a:rPr lang="zh-CN" altLang="en-US" dirty="0"/>
                  <a:t>的强烈压制，最终导致</a:t>
                </a:r>
                <a:r>
                  <a:rPr lang="en-US" altLang="zh-CN" dirty="0" err="1"/>
                  <a:t>μ→eγ</a:t>
                </a:r>
                <a:r>
                  <a:rPr lang="zh-CN" altLang="en-US" dirty="0"/>
                  <a:t>分支比低至</a:t>
                </a:r>
                <a:r>
                  <a:rPr lang="en-US" altLang="zh-CN" dirty="0"/>
                  <a:t>10^-54</a:t>
                </a:r>
                <a:r>
                  <a:rPr lang="zh-CN" altLang="en-US" dirty="0"/>
                  <a:t>量级。</a:t>
                </a:r>
              </a:p>
              <a:p>
                <a:endParaRPr lang="zh-CN" altLang="en-US" dirty="0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CCD838-10A4-484A-8024-0CF4B6FA3B16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8740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μ→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el-GR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γ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主要由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dipole operator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贡献，而 </a:t>
            </a:r>
            <a:r>
              <a:rPr lang="el-GR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μ-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conversion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发生在核场中，除了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dipole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，还可以有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scalar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vector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tensor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axial-vector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等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four-fermion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算符贡献。因此 </a:t>
            </a:r>
            <a:r>
              <a:rPr lang="el-GR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μ-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conversion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对更广泛的新物理模型敏感，是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CLFV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搜索中非常重要的互补通道。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CCD838-10A4-484A-8024-0CF4B6FA3B1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9262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COMET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位于日本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J-PARC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，利用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 GeV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质子束产生高强度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子束，目标是在铝靶中寻找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到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的相干转换。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COMET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是国际合作实验，中国组也参与了多个方向的工作。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CCD838-10A4-484A-8024-0CF4B6FA3B1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396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负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子被铝原子俘获后形成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子原子。普通过程会发生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子俘获或衰变，但如果发生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μ-e conversion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，就会产生一个没有中微子的单能电子，动量约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105 MeV/c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。因此实验的核心信号非常清楚：寻找这个接近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105 MeV/c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的单电子峰。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CCD838-10A4-484A-8024-0CF4B6FA3B1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4663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COMET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采用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Phase-I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和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Phase-II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分阶段方案。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Phase-I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主要用于束流测量、探测器测试以及中等灵敏度的 </a:t>
            </a:r>
            <a:r>
              <a:rPr lang="el-GR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μ-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conversion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搜索；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Phase-II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则提高束流功率，实现更高灵敏度，目标比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SINDRUM II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结果提升约四个数量级。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CCD838-10A4-484A-8024-0CF4B6FA3B1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6094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CN" altLang="en-US" dirty="0"/>
                  <a:t>“</a:t>
                </a:r>
                <a:r>
                  <a:rPr lang="en-US" altLang="zh-CN" dirty="0"/>
                  <a:t>COMET</a:t>
                </a:r>
                <a:r>
                  <a:rPr lang="zh-CN" altLang="en-US" dirty="0"/>
                  <a:t>采用脉冲质子束运行，相邻束团间隔</a:t>
                </a:r>
                <a:r>
                  <a:rPr lang="en-US" altLang="zh-CN" dirty="0"/>
                  <a:t>1.17</a:t>
                </a:r>
                <a:r>
                  <a:rPr lang="zh-CN" altLang="en-US" dirty="0"/>
                  <a:t>微秒。</a:t>
                </a:r>
                <a:br>
                  <a:rPr lang="zh-CN" altLang="en-US" dirty="0"/>
                </a:br>
                <a:r>
                  <a:rPr lang="zh-CN" altLang="en-US" dirty="0"/>
                  <a:t>信号读取窗口位于主脉冲之后，从而有效压制</a:t>
                </a:r>
                <a:r>
                  <a:rPr lang="en-US" altLang="zh-CN" dirty="0"/>
                  <a:t>prompt background</a:t>
                </a:r>
                <a:r>
                  <a:rPr lang="zh-CN" altLang="en-US" dirty="0"/>
                  <a:t>。</a:t>
                </a:r>
              </a:p>
              <a:p>
                <a:r>
                  <a:rPr lang="zh-CN" altLang="en-US" dirty="0"/>
                  <a:t>同时，</a:t>
                </a:r>
                <a:r>
                  <a:rPr lang="en-US" altLang="zh-CN" dirty="0"/>
                  <a:t>COMET</a:t>
                </a:r>
                <a:r>
                  <a:rPr lang="zh-CN" altLang="en-US" dirty="0"/>
                  <a:t>采用弯曲超导输运线选择低能</a:t>
                </a:r>
                <a:r>
                  <a:rPr lang="en-US" altLang="zh-CN" dirty="0"/>
                  <a:t>μ</a:t>
                </a:r>
                <a:r>
                  <a:rPr lang="zh-CN" altLang="en-US" dirty="0"/>
                  <a:t>子，并抑制中性粒子及错误电荷粒子，从而获得高纯度</a:t>
                </a:r>
                <a:r>
                  <a:rPr lang="en-US" altLang="zh-CN" dirty="0"/>
                  <a:t>μ</a:t>
                </a:r>
                <a:r>
                  <a:rPr lang="zh-CN" altLang="en-US" dirty="0"/>
                  <a:t>束流。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altLang="zh-CN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zh-CN" dirty="0"/>
                  <a:t>8GeV</a:t>
                </a:r>
                <a:r>
                  <a:rPr lang="zh-CN" altLang="en-US" dirty="0"/>
                  <a:t>这一能量足够高，可以有效产生大量的𝝅介子；同时又足够低，可以最小化反质子的产生</a:t>
                </a:r>
                <a:endParaRPr lang="en-US" altLang="zh-CN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dirty="0"/>
                  <a:t>Phase‑I</a:t>
                </a:r>
                <a:r>
                  <a:rPr lang="zh-CN" altLang="en-US" dirty="0"/>
                  <a:t>：</a:t>
                </a:r>
                <a:r>
                  <a:rPr lang="zh-CN" altLang="en-US" b="1" dirty="0"/>
                  <a:t>石墨靶 </a:t>
                </a:r>
                <a:br>
                  <a:rPr lang="en-US" altLang="zh-CN" b="1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−→</m:t>
                    </m:r>
                  </m:oMath>
                </a14:m>
                <a:r>
                  <a:rPr lang="zh-CN" altLang="en-US" dirty="0"/>
                  <a:t> 热冲击小；易维护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dirty="0"/>
                  <a:t>会</a:t>
                </a:r>
                <a:r>
                  <a:rPr lang="zh-CN" altLang="en-US" b="1" dirty="0"/>
                  <a:t>绝热</a:t>
                </a:r>
                <a:r>
                  <a:rPr lang="zh-CN" altLang="en-US" dirty="0"/>
                  <a:t>转移部分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𝑻</m:t>
                        </m:r>
                      </m:sub>
                    </m:sSub>
                  </m:oMath>
                </a14:m>
                <a:r>
                  <a:rPr lang="zh-CN" altLang="en-US" dirty="0"/>
                  <a:t>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𝑳</m:t>
                        </m:r>
                      </m:sub>
                    </m:sSub>
                  </m:oMath>
                </a14:m>
                <a:r>
                  <a:rPr lang="zh-CN" altLang="en-US" dirty="0"/>
                  <a:t>，使粒子轨迹更加</a:t>
                </a:r>
                <a:r>
                  <a:rPr lang="zh-CN" altLang="en-US" b="1" dirty="0"/>
                  <a:t>平行</a:t>
                </a:r>
                <a:endParaRPr lang="en-US" altLang="zh-CN" dirty="0"/>
              </a:p>
              <a:p>
                <a:r>
                  <a:rPr lang="zh-CN" altLang="en-US" dirty="0"/>
                  <a:t>（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zh-CN" altLang="en-US" i="1" dirty="0">
                        <a:latin typeface="Cambria Math" panose="02040503050406030204" pitchFamily="18" charset="0"/>
                      </a:rPr>
                      <m:t>、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zh-CN" altLang="en-US" i="1" dirty="0">
                        <a:latin typeface="Cambria Math" panose="02040503050406030204" pitchFamily="18" charset="0"/>
                      </a:rPr>
                      <m:t>、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dirty="0"/>
                  <a:t>的动量分布比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dirty="0"/>
                  <a:t> </a:t>
                </a:r>
                <a:r>
                  <a:rPr lang="zh-CN" altLang="en-US" dirty="0"/>
                  <a:t>更宽、更高能）</a:t>
                </a:r>
                <a:endParaRPr lang="en-US" altLang="zh-CN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CN" altLang="en-US" dirty="0"/>
                  <a:t>“</a:t>
                </a:r>
                <a:r>
                  <a:rPr lang="en-US" altLang="zh-CN" dirty="0"/>
                  <a:t>COMET</a:t>
                </a:r>
                <a:r>
                  <a:rPr lang="zh-CN" altLang="en-US" dirty="0"/>
                  <a:t>采用脉冲质子束运行，相邻束团间隔</a:t>
                </a:r>
                <a:r>
                  <a:rPr lang="en-US" altLang="zh-CN" dirty="0"/>
                  <a:t>1.17</a:t>
                </a:r>
                <a:r>
                  <a:rPr lang="zh-CN" altLang="en-US" dirty="0"/>
                  <a:t>微秒。</a:t>
                </a:r>
                <a:br>
                  <a:rPr lang="zh-CN" altLang="en-US" dirty="0"/>
                </a:br>
                <a:r>
                  <a:rPr lang="zh-CN" altLang="en-US" dirty="0"/>
                  <a:t>信号读取窗口位于主脉冲之后，从而有效压制</a:t>
                </a:r>
                <a:r>
                  <a:rPr lang="en-US" altLang="zh-CN" dirty="0"/>
                  <a:t>prompt background</a:t>
                </a:r>
                <a:r>
                  <a:rPr lang="zh-CN" altLang="en-US" dirty="0"/>
                  <a:t>。</a:t>
                </a:r>
              </a:p>
              <a:p>
                <a:r>
                  <a:rPr lang="zh-CN" altLang="en-US" dirty="0"/>
                  <a:t>同时，</a:t>
                </a:r>
                <a:r>
                  <a:rPr lang="en-US" altLang="zh-CN" dirty="0"/>
                  <a:t>COMET</a:t>
                </a:r>
                <a:r>
                  <a:rPr lang="zh-CN" altLang="en-US" dirty="0"/>
                  <a:t>采用弯曲超导输运线选择低能</a:t>
                </a:r>
                <a:r>
                  <a:rPr lang="en-US" altLang="zh-CN" dirty="0"/>
                  <a:t>μ</a:t>
                </a:r>
                <a:r>
                  <a:rPr lang="zh-CN" altLang="en-US" dirty="0"/>
                  <a:t>子，并抑制中性粒子及错误电荷粒子，从而获得高纯度</a:t>
                </a:r>
                <a:r>
                  <a:rPr lang="en-US" altLang="zh-CN" dirty="0"/>
                  <a:t>μ</a:t>
                </a:r>
                <a:r>
                  <a:rPr lang="zh-CN" altLang="en-US" dirty="0"/>
                  <a:t>束流。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altLang="zh-CN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zh-CN" dirty="0"/>
                  <a:t>8GeV</a:t>
                </a:r>
                <a:r>
                  <a:rPr lang="zh-CN" altLang="en-US" dirty="0"/>
                  <a:t>这一能量足够高，可以有效产生大量的𝝅介子；同时又足够低，可以最小化反质子的产生</a:t>
                </a:r>
                <a:endParaRPr lang="en-US" altLang="zh-CN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dirty="0"/>
                  <a:t>Phase‑I</a:t>
                </a:r>
                <a:r>
                  <a:rPr lang="zh-CN" altLang="en-US" dirty="0"/>
                  <a:t>：</a:t>
                </a:r>
                <a:r>
                  <a:rPr lang="zh-CN" altLang="en-US" b="1" dirty="0"/>
                  <a:t>石墨靶 </a:t>
                </a:r>
                <a:br>
                  <a:rPr lang="en-US" altLang="zh-CN" b="1" i="1" dirty="0">
                    <a:latin typeface="Cambria Math" panose="02040503050406030204" pitchFamily="18" charset="0"/>
                  </a:rPr>
                </a:br>
                <a:r>
                  <a:rPr lang="en-US" altLang="zh-CN" b="1" i="0">
                    <a:latin typeface="Cambria Math" panose="02040503050406030204" pitchFamily="18" charset="0"/>
                  </a:rPr>
                  <a:t>−→</a:t>
                </a:r>
                <a:r>
                  <a:rPr lang="zh-CN" altLang="en-US" dirty="0"/>
                  <a:t> 热冲击小；易维护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dirty="0"/>
                  <a:t>会</a:t>
                </a:r>
                <a:r>
                  <a:rPr lang="zh-CN" altLang="en-US" b="1" dirty="0"/>
                  <a:t>绝热</a:t>
                </a:r>
                <a:r>
                  <a:rPr lang="zh-CN" altLang="en-US" dirty="0"/>
                  <a:t>转移部分</a:t>
                </a:r>
                <a:r>
                  <a:rPr lang="zh-CN" altLang="en-US" i="0" dirty="0">
                    <a:latin typeface="Cambria Math" panose="02040503050406030204" pitchFamily="18" charset="0"/>
                  </a:rPr>
                  <a:t>𝒑</a:t>
                </a:r>
                <a:r>
                  <a:rPr lang="en-US" altLang="zh-CN" b="0" i="0" dirty="0">
                    <a:latin typeface="Cambria Math" panose="02040503050406030204" pitchFamily="18" charset="0"/>
                  </a:rPr>
                  <a:t>_</a:t>
                </a:r>
                <a:r>
                  <a:rPr lang="zh-CN" altLang="en-US" i="0" dirty="0">
                    <a:latin typeface="Cambria Math" panose="02040503050406030204" pitchFamily="18" charset="0"/>
                  </a:rPr>
                  <a:t>𝑻</a:t>
                </a:r>
                <a:r>
                  <a:rPr lang="zh-CN" altLang="en-US" dirty="0"/>
                  <a:t>为</a:t>
                </a:r>
                <a:r>
                  <a:rPr lang="zh-CN" altLang="en-US" i="0" dirty="0">
                    <a:latin typeface="Cambria Math" panose="02040503050406030204" pitchFamily="18" charset="0"/>
                  </a:rPr>
                  <a:t>𝒑</a:t>
                </a:r>
                <a:r>
                  <a:rPr lang="en-US" altLang="zh-CN" b="0" i="0" dirty="0">
                    <a:latin typeface="Cambria Math" panose="02040503050406030204" pitchFamily="18" charset="0"/>
                  </a:rPr>
                  <a:t>_</a:t>
                </a:r>
                <a:r>
                  <a:rPr lang="zh-CN" altLang="en-US" i="0" dirty="0">
                    <a:latin typeface="Cambria Math" panose="02040503050406030204" pitchFamily="18" charset="0"/>
                  </a:rPr>
                  <a:t>𝑳</a:t>
                </a:r>
                <a:r>
                  <a:rPr lang="zh-CN" altLang="en-US" dirty="0"/>
                  <a:t>，使粒子轨迹更加</a:t>
                </a:r>
                <a:r>
                  <a:rPr lang="zh-CN" altLang="en-US" b="1" dirty="0"/>
                  <a:t>平行</a:t>
                </a:r>
                <a:endParaRPr lang="en-US" altLang="zh-CN" dirty="0"/>
              </a:p>
              <a:p>
                <a:r>
                  <a:rPr lang="zh-CN" altLang="en-US" dirty="0"/>
                  <a:t>（</a:t>
                </a:r>
                <a:r>
                  <a:rPr lang="en-US" altLang="zh-CN" i="0" dirty="0">
                    <a:latin typeface="Cambria Math" panose="02040503050406030204" pitchFamily="18" charset="0"/>
                  </a:rPr>
                  <a:t>𝜋</a:t>
                </a:r>
                <a:r>
                  <a:rPr lang="zh-CN" altLang="en-US" i="0" dirty="0">
                    <a:latin typeface="Cambria Math" panose="02040503050406030204" pitchFamily="18" charset="0"/>
                  </a:rPr>
                  <a:t>、</a:t>
                </a:r>
                <a:r>
                  <a:rPr lang="en-US" altLang="zh-CN" i="0" dirty="0">
                    <a:latin typeface="Cambria Math" panose="02040503050406030204" pitchFamily="18" charset="0"/>
                  </a:rPr>
                  <a:t>𝑒</a:t>
                </a:r>
                <a:r>
                  <a:rPr lang="zh-CN" altLang="en-US" i="0" dirty="0">
                    <a:latin typeface="Cambria Math" panose="02040503050406030204" pitchFamily="18" charset="0"/>
                  </a:rPr>
                  <a:t>、</a:t>
                </a:r>
                <a:r>
                  <a:rPr lang="en-US" altLang="zh-CN" i="0" dirty="0">
                    <a:latin typeface="Cambria Math" panose="02040503050406030204" pitchFamily="18" charset="0"/>
                  </a:rPr>
                  <a:t>𝛾 </a:t>
                </a:r>
                <a:r>
                  <a:rPr lang="zh-CN" altLang="en-US" dirty="0"/>
                  <a:t>的动量分布比 </a:t>
                </a:r>
                <a:r>
                  <a:rPr lang="en-US" altLang="zh-CN" i="0" dirty="0">
                    <a:latin typeface="Cambria Math" panose="02040503050406030204" pitchFamily="18" charset="0"/>
                  </a:rPr>
                  <a:t>𝜇</a:t>
                </a:r>
                <a:r>
                  <a:rPr lang="en-US" altLang="zh-CN" b="0" i="0" dirty="0">
                    <a:latin typeface="Cambria Math" panose="02040503050406030204" pitchFamily="18" charset="0"/>
                  </a:rPr>
                  <a:t>^−</a:t>
                </a:r>
                <a:r>
                  <a:rPr lang="en-US" altLang="zh-CN" dirty="0"/>
                  <a:t> </a:t>
                </a:r>
                <a:r>
                  <a:rPr lang="zh-CN" altLang="en-US" dirty="0"/>
                  <a:t>更宽、更高能）</a:t>
                </a:r>
                <a:endParaRPr lang="en-US" altLang="zh-CN" dirty="0"/>
              </a:p>
              <a:p>
                <a:endParaRPr lang="zh-CN" altLang="en-US" dirty="0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CCD838-10A4-484A-8024-0CF4B6FA3B1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92426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子最终停在铝靶中形成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子原子。如果发生转换，会产生约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105 MeV/c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的电子。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CDC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用来重建电子径迹和动量，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CTH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提供触发和时间信息。二者结合，可以筛选出符合信号特征的电子候选事例。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CCD838-10A4-484A-8024-0CF4B6FA3B1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4266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1ECB2-BAD2-9943-8F9A-69E4BF0AB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1A64253-8CBF-E396-32A5-DE564B8C33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4D62D5D-079B-F5E7-E8A5-891DB12758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COMET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的关键是本底抑制。本底主要包括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DIO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RMC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、束流相关本底和宇宙线本底。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DIO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的高能尾部最接近信号区，因此要求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CDC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有很好的动量分辨率；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束流相关本底依靠脉冲束流和弯曲输运线压制；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宇宙线本底则由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CRV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系统标记和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veto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A8C1DFC-4D93-4F90-70C5-93E002C15A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CCD838-10A4-484A-8024-0CF4B6FA3B16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7436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COMET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的关键是本底抑制。本底主要包括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DIO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RMC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、束流相关本底和宇宙线本底。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DIO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的高能尾部最接近信号区，因此要求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CDC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有很好的动量分辨率；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束流相关本底依靠脉冲束流和弯曲输运线压制；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宇宙线本底则由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CRV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系统标记和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veto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CCD838-10A4-484A-8024-0CF4B6FA3B16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5922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.xml"/><Relationship Id="rId7" Type="http://schemas.openxmlformats.org/officeDocument/2006/relationships/image" Target="../media/image2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4E8D01-A752-0D60-22EB-CD069819B4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aseline="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F235DA1-9752-CF49-AC72-D2DBCADDEA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aseline="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3BD8C1-10F0-4600-5BDD-A4C779113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fld id="{6C71FCEA-A36F-47A1-A275-13547F30AC37}" type="datetime1">
              <a:rPr lang="zh-CN" altLang="en-US" smtClean="0"/>
              <a:pPr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78C990-FA1D-AE91-E096-8B0D87157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E9DE288-1F8C-04D9-AF68-5116F62D2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fld id="{278CB7BF-C3AD-4001-8E28-39A0197A2BC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3051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87048CB-67FC-291C-D841-A388F7A23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DB7E37A-CB22-7E87-9023-C47BD494EA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58CEC15-D9EC-33B1-9B04-64314D372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2DDDE-A27A-4CA5-A6AE-1F4BF513D5C2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DACEC74-699C-AFF1-F0F5-70316FEE6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1636A81-5521-F5A1-44E9-32A26A169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9536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EBBB26B-1528-B9FF-A119-0C1C5A968B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6F809F8-8B89-D379-51FB-03BD2A6A11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447870D-BD67-69AD-7C8C-A6B606968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BE0A-9AA2-44EE-A104-A6C15AB8D2F0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5CFDA84-CCC0-89B7-B443-43851D051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0FDC9F-1DCB-2478-5087-D352FD0CB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770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0DE474-CE3A-9660-EA0C-7B2D7C088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FEE06A9-BE85-12AE-5CAE-851248734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8775F8F-2651-EF7F-26A0-90F6A325E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D2811-7005-4224-A12B-2E729AD0FF34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70661C1-9552-D0A5-FE60-75DEDC1A2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BDCCAC-59BC-7657-8881-9B0734F60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6763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A0C958-9018-4471-011A-A6BEC47EE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D0C65E7-D0C3-55E5-4610-E2C4CFD96D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9FE2606-53D5-3EA5-50A8-4B4EF1546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1B0F5-2674-4159-A797-0FF6DFA8E45E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17B50FB-496F-740F-9C84-FCA601AC6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3B4F5F6-D899-7A93-1A9F-379A670C1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2763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1F532F-47C3-EE13-4096-7F5BB30D7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59643CC-2FB6-83B6-8D51-60567F80F8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53D8958-53BC-B64C-A570-B8DEE1C45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6581CE0-BD1F-331D-AEB3-3D24FF6C2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69687-EBEA-4545-8304-C0E737326A3D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16ED682-AE08-C5F0-12C8-486D52933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B66F69D-751C-1647-9122-C5ACF7174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1762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F35FACB-387E-7CAD-6BAF-9EA4F5128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60532AB-EFEB-8E81-EA30-976D02E2E7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AA8A05F-3771-F9E8-67E1-687E02A0F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537B259-C454-4CA4-9914-68B67D8F03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9C2C058-8910-E3CF-62F0-9AA597B33D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4882363-6521-524F-AE06-F1B209F46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9D96-30C8-4A55-9746-FACFDE4BE9C4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8F6E09F-0B2B-FDD9-1A16-CCA13EF6E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BC1AF8D-518B-8849-197A-AF26B354B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7580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115B90-B222-D6CC-95CA-4B2EEA971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912C2F1-81FB-26D1-EFCE-2F68EC773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AC77-E5A8-4A5D-9489-DBDADFC39CDF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DEE4A3A-D072-6D77-5F19-340D1C3CD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D4F3B43-5ED3-7A24-45A3-834B47ED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84161CC0-BD8F-D2D5-54D2-78D7507779ED}"/>
              </a:ext>
            </a:extLst>
          </p:cNvPr>
          <p:cNvGrpSpPr/>
          <p:nvPr userDrawn="1"/>
        </p:nvGrpSpPr>
        <p:grpSpPr>
          <a:xfrm>
            <a:off x="4236721" y="1859280"/>
            <a:ext cx="3718558" cy="1152000"/>
            <a:chOff x="4236721" y="1859280"/>
            <a:chExt cx="3718558" cy="1152000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CFD05658-C2C3-F493-9A77-7FEF46687BA8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236721" y="1859280"/>
              <a:ext cx="2553363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6330B463-60D3-C3E1-380F-48629A6E797D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9723" y="1899662"/>
              <a:ext cx="955556" cy="955556"/>
            </a:xfrm>
            <a:prstGeom prst="rect">
              <a:avLst/>
            </a:prstGeom>
          </p:spPr>
        </p:pic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8AD19A86-7052-9436-1103-5D7BDF4B0EA1}"/>
                </a:ext>
              </a:extLst>
            </p:cNvPr>
            <p:cNvGrpSpPr/>
            <p:nvPr userDrawn="1"/>
          </p:nvGrpSpPr>
          <p:grpSpPr>
            <a:xfrm>
              <a:off x="4236721" y="2435280"/>
              <a:ext cx="1547956" cy="576000"/>
              <a:chOff x="4236721" y="2435280"/>
              <a:chExt cx="1547956" cy="576000"/>
            </a:xfrm>
          </p:grpSpPr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442104AC-7080-73B9-1D18-B637281380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 l="26594"/>
              <a:stretch>
                <a:fillRect/>
              </a:stretch>
            </p:blipFill>
            <p:spPr>
              <a:xfrm>
                <a:off x="4829121" y="2507808"/>
                <a:ext cx="955556" cy="432379"/>
              </a:xfrm>
              <a:prstGeom prst="rect">
                <a:avLst/>
              </a:prstGeom>
            </p:spPr>
          </p:pic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CD758113-8EE3-5CD1-278E-8619FFCC9B0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/>
              <a:srcRect l="1" r="76692" b="19954"/>
              <a:stretch>
                <a:fillRect/>
              </a:stretch>
            </p:blipFill>
            <p:spPr>
              <a:xfrm>
                <a:off x="4236721" y="2435280"/>
                <a:ext cx="504928" cy="576000"/>
              </a:xfrm>
              <a:prstGeom prst="rect">
                <a:avLst/>
              </a:prstGeom>
            </p:spPr>
          </p:pic>
        </p:grp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BC6E0989-3DC9-6928-569A-3780078B8C35}"/>
              </a:ext>
            </a:extLst>
          </p:cNvPr>
          <p:cNvGrpSpPr/>
          <p:nvPr userDrawn="1"/>
        </p:nvGrpSpPr>
        <p:grpSpPr>
          <a:xfrm>
            <a:off x="4318002" y="3819815"/>
            <a:ext cx="3718558" cy="1152000"/>
            <a:chOff x="8473442" y="0"/>
            <a:chExt cx="3718558" cy="1152000"/>
          </a:xfrm>
        </p:grpSpPr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6FDA0A4C-9888-1EE4-796E-083F487702F2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8473442" y="0"/>
              <a:ext cx="2553363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B27B61D0-86DD-BCA7-44C2-FDB4B14C2365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36444" y="40382"/>
              <a:ext cx="955556" cy="955556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382919D1-2882-4E32-7790-91EEB99DFED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530434" y="576000"/>
              <a:ext cx="1734127" cy="57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36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9">
            <a:extLst>
              <a:ext uri="{FF2B5EF4-FFF2-40B4-BE49-F238E27FC236}">
                <a16:creationId xmlns:a16="http://schemas.microsoft.com/office/drawing/2014/main" id="{C93A230E-19BB-FD47-3CCB-3C1711EBAF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/>
        </p:blipFill>
        <p:spPr>
          <a:xfrm>
            <a:off x="0" y="0"/>
            <a:ext cx="1961427" cy="1386438"/>
          </a:xfrm>
          <a:prstGeom prst="rect">
            <a:avLst/>
          </a:prstGeom>
          <a:ln w="0">
            <a:noFill/>
          </a:ln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0082F96C-8680-B04B-09F8-20926C3E66BD}"/>
              </a:ext>
            </a:extLst>
          </p:cNvPr>
          <p:cNvGrpSpPr/>
          <p:nvPr userDrawn="1"/>
        </p:nvGrpSpPr>
        <p:grpSpPr>
          <a:xfrm>
            <a:off x="-1" y="6515313"/>
            <a:ext cx="12192000" cy="339611"/>
            <a:chOff x="-1" y="6518389"/>
            <a:chExt cx="12192000" cy="339611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F8E78457-B9A0-D910-8694-81EB1175C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" y="6531604"/>
              <a:ext cx="12192000" cy="326396"/>
            </a:xfrm>
            <a:prstGeom prst="rect">
              <a:avLst/>
            </a:prstGeom>
          </p:spPr>
        </p:pic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09302D31-5391-F4F5-D527-14B56E0A6ED7}"/>
                </a:ext>
              </a:extLst>
            </p:cNvPr>
            <p:cNvSpPr txBox="1"/>
            <p:nvPr/>
          </p:nvSpPr>
          <p:spPr>
            <a:xfrm>
              <a:off x="292651" y="6518389"/>
              <a:ext cx="1160669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600" b="1" baseline="0" dirty="0">
                  <a:solidFill>
                    <a:schemeClr val="bg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 Bold" panose="02020603050405020304" charset="0"/>
                  <a:sym typeface="+mn-ea"/>
                </a:rPr>
                <a:t>中国物理学会高能物理分会第十二届全国会员代表大会暨学术年会，广州 中国</a:t>
              </a:r>
              <a:endParaRPr lang="en-US" altLang="zh-CN" sz="1600" b="1" baseline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 Bold" panose="02020603050405020304" charset="0"/>
                <a:sym typeface="+mn-ea"/>
              </a:endParaRPr>
            </a:p>
          </p:txBody>
        </p:sp>
      </p:grp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7AA0846-7560-734D-F772-2AE22F42E7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02027"/>
            <a:ext cx="2743200" cy="365125"/>
          </a:xfrm>
        </p:spPr>
        <p:txBody>
          <a:bodyPr/>
          <a:lstStyle>
            <a:lvl1pPr algn="l">
              <a:defRPr sz="1600" b="1" baseline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D0DC2E9-A543-B7A8-1563-A20B30887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798" y="6509163"/>
            <a:ext cx="2743200" cy="365125"/>
          </a:xfrm>
        </p:spPr>
        <p:txBody>
          <a:bodyPr/>
          <a:lstStyle>
            <a:lvl1pPr>
              <a:defRPr sz="1600" b="1" baseline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fld id="{278CB7BF-C3AD-4001-8E28-39A0197A2BCA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81643669"/>
      </p:ext>
    </p:extLst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AC0F7C-8672-D561-7EDC-59F7C8337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4CA155-3882-29E8-9140-0000A0EC2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399C5BA-9A83-1010-CA1E-26DB5C4CF3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267ABA3-9C05-6F64-98FB-14B0F3120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45521-A11F-4FBE-AB90-CE6D32BEB86C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376A27C-D90B-4C2F-1D22-F82928659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A493EB7-98A2-5C84-FF11-67A641058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4477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43C25B-3FDB-B644-53AD-B740DA763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73BAA16-374F-D6DD-E067-5F61A977C7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2E610E9-5961-4094-A0A8-A3953BF2FE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907F67C-BD40-EEDF-C293-CE9B43686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EDEEB-E52F-41CE-8EB2-108FA0EF8CDA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7C9FC85-EFF1-B680-5800-A5C391768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11DEA6D-B34F-92BB-1CDF-D72C3EB13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2491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F929D8F-A348-63E5-01B6-61997EC50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3C70FDC-468D-E659-95BB-7C8CE46B77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D84EA67-7040-DCF4-93CD-642B7371DE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9619B-C7B4-477F-AFCB-3B0128C42B6B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D3B528-F79B-9E8C-E55B-1828F65FD8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2E9CE3-3175-E09A-A01C-CFC13BCF83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CB7BF-C3AD-4001-8E28-39A0197A2B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9539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0.png"/><Relationship Id="rId3" Type="http://schemas.openxmlformats.org/officeDocument/2006/relationships/image" Target="../media/image531.png"/><Relationship Id="rId7" Type="http://schemas.openxmlformats.org/officeDocument/2006/relationships/image" Target="../media/image57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1.png"/><Relationship Id="rId9" Type="http://schemas.openxmlformats.org/officeDocument/2006/relationships/image" Target="../media/image59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emf"/><Relationship Id="rId7" Type="http://schemas.openxmlformats.org/officeDocument/2006/relationships/image" Target="../media/image7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emf"/><Relationship Id="rId5" Type="http://schemas.openxmlformats.org/officeDocument/2006/relationships/image" Target="../media/image68.emf"/><Relationship Id="rId4" Type="http://schemas.openxmlformats.org/officeDocument/2006/relationships/image" Target="../media/image6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Relationship Id="rId9" Type="http://schemas.openxmlformats.org/officeDocument/2006/relationships/image" Target="../media/image8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0.png"/><Relationship Id="rId3" Type="http://schemas.openxmlformats.org/officeDocument/2006/relationships/image" Target="../media/image43.png"/><Relationship Id="rId7" Type="http://schemas.openxmlformats.org/officeDocument/2006/relationships/image" Target="../media/image530.png"/><Relationship Id="rId2" Type="http://schemas.openxmlformats.org/officeDocument/2006/relationships/image" Target="../media/image4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0.png"/><Relationship Id="rId11" Type="http://schemas.openxmlformats.org/officeDocument/2006/relationships/image" Target="../media/image570.png"/><Relationship Id="rId5" Type="http://schemas.openxmlformats.org/officeDocument/2006/relationships/image" Target="../media/image510.png"/><Relationship Id="rId10" Type="http://schemas.openxmlformats.org/officeDocument/2006/relationships/image" Target="../media/image560.png"/><Relationship Id="rId4" Type="http://schemas.openxmlformats.org/officeDocument/2006/relationships/image" Target="../media/image90.png"/><Relationship Id="rId9" Type="http://schemas.openxmlformats.org/officeDocument/2006/relationships/image" Target="../media/image5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64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56.png"/><Relationship Id="rId4" Type="http://schemas.openxmlformats.org/officeDocument/2006/relationships/image" Target="../media/image6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0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67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0.png"/><Relationship Id="rId7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9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0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0.png"/><Relationship Id="rId4" Type="http://schemas.openxmlformats.org/officeDocument/2006/relationships/image" Target="../media/image9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0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png"/><Relationship Id="rId4" Type="http://schemas.openxmlformats.org/officeDocument/2006/relationships/image" Target="../media/image9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7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8.png"/><Relationship Id="rId4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0.png"/><Relationship Id="rId3" Type="http://schemas.openxmlformats.org/officeDocument/2006/relationships/image" Target="../media/image920.png"/><Relationship Id="rId7" Type="http://schemas.openxmlformats.org/officeDocument/2006/relationships/image" Target="../media/image960.png"/><Relationship Id="rId2" Type="http://schemas.openxmlformats.org/officeDocument/2006/relationships/image" Target="../media/image9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5" Type="http://schemas.openxmlformats.org/officeDocument/2006/relationships/image" Target="../media/image940.png"/><Relationship Id="rId10" Type="http://schemas.openxmlformats.org/officeDocument/2006/relationships/image" Target="../media/image990.png"/><Relationship Id="rId4" Type="http://schemas.openxmlformats.org/officeDocument/2006/relationships/image" Target="../media/image99.png"/><Relationship Id="rId9" Type="http://schemas.openxmlformats.org/officeDocument/2006/relationships/image" Target="../media/image10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7.png"/><Relationship Id="rId5" Type="http://schemas.openxmlformats.org/officeDocument/2006/relationships/image" Target="../media/image100.png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1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3.png"/><Relationship Id="rId4" Type="http://schemas.openxmlformats.org/officeDocument/2006/relationships/image" Target="../media/image38.png"/><Relationship Id="rId9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92D69-DBF6-45D2-C660-D6A7FB72E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880077F-99B2-4409-579B-A56237489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0B548-27DB-4518-96AB-8DC641C3481A}" type="datetime2">
              <a:rPr lang="zh-CN" altLang="en-US" smtClean="0"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A507747-1BDF-3523-8185-888EC481E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1</a:t>
            </a:fld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B62E839-1EE6-2804-B0F7-D738B3495DDC}"/>
              </a:ext>
            </a:extLst>
          </p:cNvPr>
          <p:cNvSpPr txBox="1"/>
          <p:nvPr/>
        </p:nvSpPr>
        <p:spPr>
          <a:xfrm>
            <a:off x="1112758" y="2244060"/>
            <a:ext cx="996648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507740"/>
            <a:r>
              <a:rPr lang="en-US" altLang="zh-CN" sz="4800" b="1" dirty="0">
                <a:solidFill>
                  <a:srgbClr val="203864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COMET</a:t>
            </a:r>
            <a:r>
              <a:rPr lang="zh-CN" altLang="en-US" sz="4800" b="1" dirty="0">
                <a:solidFill>
                  <a:srgbClr val="203864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：寻找缪子到电子转换</a:t>
            </a:r>
            <a:endParaRPr lang="en-US" altLang="zh-CN" sz="2000" b="1" dirty="0">
              <a:solidFill>
                <a:srgbClr val="203864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ctr" defTabSz="3507740"/>
            <a:endParaRPr lang="en-US" altLang="zh-CN" sz="1400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ctr" defTabSz="3507740"/>
            <a:endParaRPr lang="en-US" altLang="zh-CN" sz="1400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ctr" defTabSz="3507740"/>
            <a:r>
              <a:rPr lang="zh-CN" altLang="en-US" sz="3600" b="1" dirty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郑韦豪</a:t>
            </a:r>
            <a:endParaRPr lang="en-US" altLang="zh-CN" sz="3600" b="1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ctr" defTabSz="3507740"/>
            <a:r>
              <a:rPr lang="zh-CN" altLang="en-US" sz="3600" b="1" dirty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南京大学</a:t>
            </a:r>
            <a:endParaRPr lang="en-US" altLang="zh-CN" sz="3600" b="1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09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B086C-4430-89C4-CE7C-1EE5181A7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88884D6-2389-7D1D-1830-755BD95CA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0504F6CD-F15D-67C6-D783-C6B18ADDB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10</a:t>
            </a:fld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0D95A23-92E6-F00B-3570-3227DB5DE732}"/>
                  </a:ext>
                </a:extLst>
              </p:cNvPr>
              <p:cNvSpPr txBox="1"/>
              <p:nvPr/>
            </p:nvSpPr>
            <p:spPr>
              <a:xfrm>
                <a:off x="720000" y="1285200"/>
                <a:ext cx="8775186" cy="46419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25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b="1" dirty="0"/>
                  <a:t>物理本底</a:t>
                </a:r>
                <a:endParaRPr lang="en-US" altLang="zh-CN" b="1" dirty="0"/>
              </a:p>
              <a:p>
                <a:pPr marL="800100" lvl="1" indent="-342900">
                  <a:lnSpc>
                    <a:spcPct val="125000"/>
                  </a:lnSpc>
                  <a:buFont typeface="+mj-lt"/>
                  <a:buAutoNum type="arabicPeriod"/>
                </a:pPr>
                <a:r>
                  <a:rPr lang="en-US" altLang="zh-CN" dirty="0"/>
                  <a:t>DIO</a:t>
                </a:r>
                <a:r>
                  <a:rPr lang="zh-CN" altLang="en-US" dirty="0"/>
                  <a:t>：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altLang="zh-CN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pt-BR" altLang="zh-CN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pt-BR" altLang="zh-CN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pt-BR" altLang="zh-CN" i="1" dirty="0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altLang="zh-CN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pt-BR" altLang="zh-CN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b>
                      <m:sSubPr>
                        <m:ctrlP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</m:acc>
                      </m:e>
                      <m:sub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𝒆</m:t>
                        </m:r>
                      </m:sub>
                    </m:sSub>
                    <m:sSub>
                      <m:sSub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pt-BR" altLang="zh-CN" i="1" dirty="0" smtClean="0">
                        <a:latin typeface="Cambria Math" panose="02040503050406030204" pitchFamily="18" charset="0"/>
                      </a:rPr>
                      <m:t>​</m:t>
                    </m:r>
                    <m:r>
                      <a:rPr lang="pt-BR" altLang="zh-CN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zh-CN" altLang="en-US" i="1" dirty="0">
                        <a:latin typeface="Cambria Math" panose="02040503050406030204" pitchFamily="18" charset="0"/>
                      </a:rPr>
                      <m:t>，</m:t>
                    </m:r>
                  </m:oMath>
                </a14:m>
                <a:r>
                  <a:rPr lang="en-US" altLang="zh-CN" dirty="0"/>
                  <a:t>DIO </a:t>
                </a:r>
                <a:r>
                  <a:rPr lang="zh-CN" altLang="en-US" dirty="0"/>
                  <a:t>电子能谱具有长尾，其末端接近信号区。</a:t>
                </a:r>
                <a:endParaRPr lang="en-US" altLang="zh-CN" dirty="0"/>
              </a:p>
              <a:p>
                <a:pPr marL="800100" lvl="1" indent="-342900">
                  <a:lnSpc>
                    <a:spcPct val="125000"/>
                  </a:lnSpc>
                  <a:buFont typeface="+mj-lt"/>
                  <a:buAutoNum type="arabicPeriod"/>
                </a:pPr>
                <a:r>
                  <a:rPr lang="en-US" altLang="zh-CN" dirty="0"/>
                  <a:t>RMC</a:t>
                </a:r>
                <a:r>
                  <a:rPr lang="zh-CN" altLang="en-US" dirty="0"/>
                  <a:t>：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i="1" dirty="0">
                        <a:latin typeface="Cambria Math" panose="02040503050406030204" pitchFamily="18" charset="0"/>
                      </a:rPr>
                      <m:t>+ </m:t>
                    </m:r>
                    <m:d>
                      <m:d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altLang="zh-CN" i="1" dirty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zh-CN" i="1" dirty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zh-CN" altLang="en-US" i="1" dirty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，</m:t>
                    </m:r>
                    <m:r>
                      <a:rPr lang="zh-CN" altLang="en-US" i="1" dirty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zh-CN" altLang="en-US" i="1" dirty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i="1" dirty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altLang="zh-CN" b="1" dirty="0"/>
              </a:p>
              <a:p>
                <a:pPr marL="800100" lvl="1" indent="-342900">
                  <a:lnSpc>
                    <a:spcPct val="125000"/>
                  </a:lnSpc>
                  <a:buFont typeface="+mj-lt"/>
                  <a:buAutoNum type="arabicPeriod"/>
                </a:pPr>
                <a:endParaRPr lang="en-US" altLang="zh-CN" b="1" dirty="0"/>
              </a:p>
              <a:p>
                <a:pPr marL="342900" indent="-342900">
                  <a:lnSpc>
                    <a:spcPct val="125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b="1" dirty="0"/>
                  <a:t>束流相关本底</a:t>
                </a:r>
                <a:endParaRPr lang="en-US" altLang="zh-CN" b="1" dirty="0"/>
              </a:p>
              <a:p>
                <a:pPr marL="800100" lvl="1" indent="-342900">
                  <a:lnSpc>
                    <a:spcPct val="125000"/>
                  </a:lnSpc>
                  <a:buFont typeface="+mj-lt"/>
                  <a:buAutoNum type="arabicPeriod"/>
                </a:pPr>
                <a:r>
                  <a:rPr lang="zh-CN" altLang="en-US" i="0" dirty="0">
                    <a:latin typeface="+mj-lt"/>
                  </a:rPr>
                  <a:t>辐射</a:t>
                </a:r>
                <a14:m>
                  <m:oMath xmlns:m="http://schemas.openxmlformats.org/officeDocument/2006/math"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zh-CN" altLang="en-US" i="0" dirty="0">
                    <a:latin typeface="+mj-lt"/>
                  </a:rPr>
                  <a:t>介子俘获</a:t>
                </a:r>
                <a:r>
                  <a:rPr lang="zh-CN" altLang="en-US" dirty="0"/>
                  <a:t>：：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b="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zh-CN" altLang="en-US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b="0" i="1" dirty="0">
                        <a:latin typeface="Cambria Math" panose="02040503050406030204" pitchFamily="18" charset="0"/>
                      </a:rPr>
                      <m:t>+ (</m:t>
                    </m:r>
                    <m:r>
                      <a:rPr lang="zh-CN" altLang="en-US" b="0" i="1" dirty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altLang="zh-CN" b="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zh-CN" altLang="en-US" b="0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CN" b="0" i="1" dirty="0">
                        <a:latin typeface="Cambria Math" panose="02040503050406030204" pitchFamily="18" charset="0"/>
                      </a:rPr>
                      <m:t>) → </m:t>
                    </m:r>
                    <m:r>
                      <a:rPr lang="zh-CN" altLang="en-US" b="0" i="1" dirty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altLang="zh-CN" b="0" i="1" dirty="0">
                        <a:latin typeface="Cambria Math" panose="02040503050406030204" pitchFamily="18" charset="0"/>
                      </a:rPr>
                      <m:t>+(</m:t>
                    </m:r>
                    <m:r>
                      <a:rPr lang="zh-CN" altLang="en-US" b="0" i="1" dirty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zh-CN" altLang="en-US" b="0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zh-CN" altLang="en-US" b="0" i="1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zh-CN" altLang="en-US" b="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zh-CN" altLang="en-US" b="0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CN" b="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dirty="0"/>
                  <a:t>，</a:t>
                </a:r>
                <a14:m>
                  <m:oMath xmlns:m="http://schemas.openxmlformats.org/officeDocument/2006/math">
                    <m:r>
                      <a:rPr lang="zh-CN" altLang="en-US" b="0" i="1" dirty="0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zh-CN" altLang="en-US" b="0" i="1" dirty="0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b="0" i="1" dirty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0" i="1" dirty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b="0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zh-CN" altLang="en-US" b="0" i="1" dirty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altLang="zh-CN" dirty="0"/>
              </a:p>
              <a:p>
                <a:pPr marL="800100" lvl="1" indent="-342900">
                  <a:lnSpc>
                    <a:spcPct val="125000"/>
                  </a:lnSpc>
                  <a:buFont typeface="+mj-lt"/>
                  <a:buAutoNum type="arabicPeriod"/>
                </a:pPr>
                <a:r>
                  <a:rPr lang="en-US" altLang="zh-CN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zh-CN" b="0" i="0" dirty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75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𝑀𝑒𝑉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altLang="zh-CN" dirty="0"/>
                  <a:t> </a:t>
                </a:r>
                <a:r>
                  <a:rPr lang="zh-CN" altLang="en-US" dirty="0"/>
                  <a:t>的</a:t>
                </a:r>
                <a14:m>
                  <m:oMath xmlns:m="http://schemas.openxmlformats.org/officeDocument/2006/math"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zh-CN" altLang="en-US" i="0" dirty="0">
                    <a:latin typeface="+mj-lt"/>
                  </a:rPr>
                  <a:t>子输运时衰变</a:t>
                </a:r>
                <a:endParaRPr lang="en-US" altLang="zh-CN" i="0" dirty="0">
                  <a:latin typeface="+mj-lt"/>
                </a:endParaRPr>
              </a:p>
              <a:p>
                <a:pPr marL="800100" lvl="1" indent="-342900">
                  <a:lnSpc>
                    <a:spcPct val="125000"/>
                  </a:lnSpc>
                  <a:buFont typeface="+mj-lt"/>
                  <a:buAutoNum type="arabicPeriod"/>
                </a:pPr>
                <a:r>
                  <a:rPr lang="zh-CN" altLang="en-US" dirty="0"/>
                  <a:t>反质子在静止靶上湮灭</a:t>
                </a:r>
                <a:endParaRPr lang="en-US" altLang="zh-CN" dirty="0"/>
              </a:p>
              <a:p>
                <a:pPr marL="800100" lvl="1" indent="-342900">
                  <a:lnSpc>
                    <a:spcPct val="125000"/>
                  </a:lnSpc>
                  <a:buFont typeface="+mj-lt"/>
                  <a:buAutoNum type="arabicPeriod"/>
                </a:pPr>
                <a:r>
                  <a:rPr lang="en-US" altLang="zh-CN" dirty="0"/>
                  <a:t>Prompt Background</a:t>
                </a:r>
              </a:p>
              <a:p>
                <a:pPr marL="800100" lvl="1" indent="-342900">
                  <a:lnSpc>
                    <a:spcPct val="125000"/>
                  </a:lnSpc>
                  <a:buFont typeface="+mj-lt"/>
                  <a:buAutoNum type="arabicPeriod"/>
                </a:pPr>
                <a:endParaRPr lang="en-US" altLang="zh-CN" dirty="0"/>
              </a:p>
              <a:p>
                <a:pPr marL="285750" indent="-285750">
                  <a:lnSpc>
                    <a:spcPct val="125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b="1" dirty="0"/>
                  <a:t>宇宙线本底</a:t>
                </a:r>
                <a:endParaRPr lang="en-US" altLang="zh-CN" b="1" dirty="0"/>
              </a:p>
              <a:p>
                <a:pPr marL="800100" lvl="1" indent="-342900">
                  <a:lnSpc>
                    <a:spcPct val="125000"/>
                  </a:lnSpc>
                  <a:buFont typeface="+mj-lt"/>
                  <a:buAutoNum type="arabicPeriod"/>
                </a:pPr>
                <a:r>
                  <a:rPr lang="zh-CN" altLang="en-US" dirty="0"/>
                  <a:t>宇宙线</a:t>
                </a:r>
                <a14:m>
                  <m:oMath xmlns:m="http://schemas.openxmlformats.org/officeDocument/2006/math">
                    <m:r>
                      <a:rPr lang="zh-CN" altLang="en-US" b="0" i="1" dirty="0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zh-CN" altLang="en-US" dirty="0"/>
                  <a:t>子 </a:t>
                </a:r>
                <a:r>
                  <a:rPr lang="zh-CN" altLang="en-US" b="1" dirty="0"/>
                  <a:t>撞击静止靶或运输束流线</a:t>
                </a:r>
                <a:endParaRPr lang="en-US" altLang="zh-CN" dirty="0"/>
              </a:p>
              <a:p>
                <a:pPr marL="800100" lvl="1" indent="-342900">
                  <a:lnSpc>
                    <a:spcPct val="125000"/>
                  </a:lnSpc>
                  <a:buFont typeface="+mj-lt"/>
                  <a:buAutoNum type="arabicPeriod"/>
                </a:pPr>
                <a:r>
                  <a:rPr lang="zh-CN" altLang="en-US" dirty="0"/>
                  <a:t>宇宙线</a:t>
                </a:r>
                <a14:m>
                  <m:oMath xmlns:m="http://schemas.openxmlformats.org/officeDocument/2006/math">
                    <m:r>
                      <a:rPr lang="zh-CN" altLang="en-US" b="0" i="1" dirty="0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zh-CN" altLang="en-US" dirty="0"/>
                  <a:t>子在 </a:t>
                </a:r>
                <a:r>
                  <a:rPr lang="zh-CN" altLang="en-US" b="1" dirty="0"/>
                  <a:t>静止靶及周围散射</a:t>
                </a:r>
                <a:endParaRPr lang="zh-CN" altLang="en-US" dirty="0"/>
              </a:p>
            </p:txBody>
          </p:sp>
        </mc:Choice>
        <mc:Fallback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0D95A23-92E6-F00B-3570-3227DB5DE7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1285200"/>
                <a:ext cx="8775186" cy="4641976"/>
              </a:xfrm>
              <a:prstGeom prst="rect">
                <a:avLst/>
              </a:prstGeom>
              <a:blipFill>
                <a:blip r:embed="rId3"/>
                <a:stretch>
                  <a:fillRect l="-417" t="-394" b="-9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5411E6DE-6A61-D3D6-B68E-CAEF3B2D4129}"/>
                  </a:ext>
                </a:extLst>
              </p:cNvPr>
              <p:cNvSpPr txBox="1"/>
              <p:nvPr/>
            </p:nvSpPr>
            <p:spPr>
              <a:xfrm>
                <a:off x="3697568" y="5973978"/>
                <a:ext cx="4726144" cy="430887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prstDash val="dash"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2200" b="1" dirty="0"/>
                  <a:t>均可能产生接近</a:t>
                </a:r>
                <a14:m>
                  <m:oMath xmlns:m="http://schemas.openxmlformats.org/officeDocument/2006/math">
                    <m:r>
                      <a:rPr lang="en-US" altLang="zh-CN" sz="2200" b="1" i="1" dirty="0" smtClean="0">
                        <a:latin typeface="Cambria Math" panose="02040503050406030204" pitchFamily="18" charset="0"/>
                      </a:rPr>
                      <m:t>𝟏𝟎𝟓</m:t>
                    </m:r>
                    <m:r>
                      <a:rPr lang="en-US" altLang="zh-CN" sz="2200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200" b="1" i="1" dirty="0" smtClean="0">
                        <a:latin typeface="Cambria Math" panose="02040503050406030204" pitchFamily="18" charset="0"/>
                      </a:rPr>
                      <m:t>𝑴𝒆𝑽</m:t>
                    </m:r>
                    <m:r>
                      <a:rPr lang="en-US" altLang="zh-CN" sz="2200" b="1" i="0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2200" b="1" i="0" dirty="0" smtClean="0">
                        <a:latin typeface="Cambria Math" panose="02040503050406030204" pitchFamily="18" charset="0"/>
                      </a:rPr>
                      <m:t>𝐜</m:t>
                    </m:r>
                  </m:oMath>
                </a14:m>
                <a:r>
                  <a:rPr lang="zh-CN" altLang="en-US" sz="2200" b="1" dirty="0"/>
                  <a:t>的电子！</a:t>
                </a:r>
                <a:endParaRPr lang="zh-CN" altLang="en-US" sz="2200" dirty="0"/>
              </a:p>
            </p:txBody>
          </p:sp>
        </mc:Choice>
        <mc:Fallback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5411E6DE-6A61-D3D6-B68E-CAEF3B2D41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7568" y="5973978"/>
                <a:ext cx="4726144" cy="430887"/>
              </a:xfrm>
              <a:prstGeom prst="rect">
                <a:avLst/>
              </a:prstGeom>
              <a:blipFill>
                <a:blip r:embed="rId4"/>
                <a:stretch>
                  <a:fillRect l="-1542" t="-12162" r="-1285" b="-18919"/>
                </a:stretch>
              </a:blipFill>
              <a:ln w="19050">
                <a:solidFill>
                  <a:srgbClr val="FF0000"/>
                </a:solidFill>
                <a:prstDash val="dash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>
            <a:extLst>
              <a:ext uri="{FF2B5EF4-FFF2-40B4-BE49-F238E27FC236}">
                <a16:creationId xmlns:a16="http://schemas.microsoft.com/office/drawing/2014/main" id="{5540424A-D932-244F-00C1-F2DFFCA9C4CE}"/>
              </a:ext>
            </a:extLst>
          </p:cNvPr>
          <p:cNvSpPr txBox="1"/>
          <p:nvPr/>
        </p:nvSpPr>
        <p:spPr>
          <a:xfrm>
            <a:off x="1619641" y="394752"/>
            <a:ext cx="41038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COMET 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本底及抑制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CE65D1D-3501-81B4-3647-E301DF792A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6364" y="3943732"/>
            <a:ext cx="3525636" cy="256543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4ADAAA9-E427-DA7B-9E0B-47DBAF8D09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3712" y="1547446"/>
            <a:ext cx="3768286" cy="234015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388C809A-57F7-E90F-4420-8AEEBBED7FDB}"/>
                  </a:ext>
                </a:extLst>
              </p:cNvPr>
              <p:cNvSpPr txBox="1"/>
              <p:nvPr/>
            </p:nvSpPr>
            <p:spPr>
              <a:xfrm>
                <a:off x="5723501" y="2427112"/>
                <a:ext cx="2700211" cy="446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1">
                  <a:lnSpc>
                    <a:spcPct val="125000"/>
                  </a:lnSpc>
                </a:pPr>
                <a:r>
                  <a:rPr lang="en-US" altLang="zh-CN" b="1" dirty="0"/>
                  <a:t>CDC</a:t>
                </a:r>
                <a:r>
                  <a:rPr lang="zh-CN" altLang="en-US" b="1" dirty="0"/>
                  <a:t>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altLang="zh-CN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ar-AE" b="1" i="1"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zh-CN" altLang="ar-AE" b="1" i="1">
                            <a:latin typeface="Cambria Math" panose="02040503050406030204" pitchFamily="18" charset="0"/>
                          </a:rPr>
                          <m:t>𝒑</m:t>
                        </m:r>
                      </m:sub>
                    </m:sSub>
                    <m:r>
                      <a:rPr lang="ar-AE" altLang="zh-CN" b="1">
                        <a:latin typeface="Cambria Math" panose="02040503050406030204" pitchFamily="18" charset="0"/>
                      </a:rPr>
                      <m:t>∼</m:t>
                    </m:r>
                    <m:r>
                      <a:rPr lang="ar-AE" altLang="zh-CN" b="1" i="1">
                        <a:latin typeface="Cambria Math" panose="02040503050406030204" pitchFamily="18" charset="0"/>
                      </a:rPr>
                      <m:t>𝟐𝟎𝟎</m:t>
                    </m:r>
                    <m:r>
                      <m:rPr>
                        <m:nor/>
                      </m:rPr>
                      <a:rPr lang="ar-AE" altLang="zh-CN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1" i="1">
                        <a:latin typeface="Cambria Math" panose="02040503050406030204" pitchFamily="18" charset="0"/>
                      </a:rPr>
                      <m:t>𝐤𝐞𝐕</m:t>
                    </m:r>
                    <m:r>
                      <a:rPr lang="en-US" altLang="zh-CN" b="1">
                        <a:latin typeface="Cambria Math" panose="02040503050406030204" pitchFamily="18" charset="0"/>
                      </a:rPr>
                      <m:t>/</m:t>
                    </m:r>
                    <m:r>
                      <a:rPr lang="zh-CN" altLang="en-US" b="1" i="1"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endParaRPr lang="en-US" altLang="zh-CN" b="1" dirty="0"/>
              </a:p>
            </p:txBody>
          </p:sp>
        </mc:Choice>
        <mc:Fallback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388C809A-57F7-E90F-4420-8AEEBBED7F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501" y="2427112"/>
                <a:ext cx="2700211" cy="446532"/>
              </a:xfrm>
              <a:prstGeom prst="rect">
                <a:avLst/>
              </a:prstGeom>
              <a:blipFill>
                <a:blip r:embed="rId7"/>
                <a:stretch>
                  <a:fillRect l="-2032" b="-178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5121937A-9436-78C6-33BA-AF4E98C87F52}"/>
                  </a:ext>
                </a:extLst>
              </p:cNvPr>
              <p:cNvSpPr txBox="1"/>
              <p:nvPr/>
            </p:nvSpPr>
            <p:spPr>
              <a:xfrm>
                <a:off x="5723501" y="5350268"/>
                <a:ext cx="2942863" cy="4033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1">
                  <a:lnSpc>
                    <a:spcPct val="125000"/>
                  </a:lnSpc>
                </a:pPr>
                <a:r>
                  <a:rPr lang="en-US" altLang="zh-CN" b="1" dirty="0"/>
                  <a:t>CRV</a:t>
                </a:r>
                <a:r>
                  <a:rPr lang="zh-CN" altLang="en-US" b="1" dirty="0"/>
                  <a:t>效率：</a:t>
                </a:r>
                <a14:m>
                  <m:oMath xmlns:m="http://schemas.openxmlformats.org/officeDocument/2006/math">
                    <m:r>
                      <a:rPr lang="en-US" altLang="zh-CN" b="1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CN" b="1" i="1">
                        <a:latin typeface="Cambria Math" panose="02040503050406030204" pitchFamily="18" charset="0"/>
                      </a:rPr>
                      <m:t>𝟗𝟗</m:t>
                    </m:r>
                    <m:r>
                      <a:rPr lang="en-US" altLang="zh-CN" b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b="1" i="1">
                        <a:latin typeface="Cambria Math" panose="02040503050406030204" pitchFamily="18" charset="0"/>
                      </a:rPr>
                      <m:t>𝟗𝟗</m:t>
                    </m:r>
                    <m:r>
                      <a:rPr lang="en-US" altLang="zh-CN" b="1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zh-CN" altLang="en-US" b="1" dirty="0"/>
              </a:p>
            </p:txBody>
          </p:sp>
        </mc:Choice>
        <mc:Fallback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5121937A-9436-78C6-33BA-AF4E98C87F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501" y="5350268"/>
                <a:ext cx="2942863" cy="403316"/>
              </a:xfrm>
              <a:prstGeom prst="rect">
                <a:avLst/>
              </a:prstGeom>
              <a:blipFill>
                <a:blip r:embed="rId8"/>
                <a:stretch>
                  <a:fillRect l="-1863" t="-4545" b="-242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52468771-8E3C-AD7D-40F2-1D8883070CF8}"/>
                  </a:ext>
                </a:extLst>
              </p:cNvPr>
              <p:cNvSpPr txBox="1"/>
              <p:nvPr/>
            </p:nvSpPr>
            <p:spPr>
              <a:xfrm>
                <a:off x="5723501" y="3802137"/>
                <a:ext cx="2942863" cy="6774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altLang="zh-CN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ar-AE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zh-CN" altLang="ar-AE" b="1" i="1">
                              <a:latin typeface="Cambria Math" panose="02040503050406030204" pitchFamily="18" charset="0"/>
                            </a:rPr>
                            <m:t>𝒑𝒖𝒍𝒔𝒆</m:t>
                          </m:r>
                        </m:sub>
                      </m:sSub>
                      <m:r>
                        <a:rPr lang="ar-AE" altLang="zh-CN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altLang="zh-CN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ar-AE" altLang="zh-CN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ar-AE" altLang="zh-CN" b="1" i="1"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m:rPr>
                          <m:nor/>
                        </m:rPr>
                        <a:rPr lang="ar-AE" altLang="zh-CN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zh-CN" altLang="ar-AE" b="1" i="1"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zh-CN" altLang="ar-AE" b="1" i="1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en-US" altLang="zh-CN" b="1" dirty="0"/>
              </a:p>
              <a:p>
                <a:r>
                  <a:rPr lang="zh-CN" altLang="en-US" b="1" dirty="0"/>
                  <a:t>弯曲输运线 </a:t>
                </a:r>
                <a14:m>
                  <m:oMath xmlns:m="http://schemas.openxmlformats.org/officeDocument/2006/math">
                    <m:r>
                      <a:rPr lang="en-US" altLang="zh-CN" b="1" i="1">
                        <a:latin typeface="Cambria Math" panose="02040503050406030204" pitchFamily="18" charset="0"/>
                      </a:rPr>
                      <m:t>𝐏𝐡𝐚𝐬𝐞</m:t>
                    </m:r>
                    <m:r>
                      <a:rPr lang="en-US" altLang="zh-CN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1" i="1">
                        <a:latin typeface="Cambria Math" panose="02040503050406030204" pitchFamily="18" charset="0"/>
                      </a:rPr>
                      <m:t>𝐈</m:t>
                    </m:r>
                    <m:r>
                      <a:rPr lang="en-US" altLang="zh-CN" b="1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altLang="zh-CN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𝟗𝟎</m:t>
                        </m:r>
                      </m:e>
                      <m:sup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endParaRPr lang="en-US" altLang="zh-CN" b="1" dirty="0"/>
              </a:p>
            </p:txBody>
          </p:sp>
        </mc:Choice>
        <mc:Fallback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52468771-8E3C-AD7D-40F2-1D8883070C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501" y="3802137"/>
                <a:ext cx="2942863" cy="677430"/>
              </a:xfrm>
              <a:prstGeom prst="rect">
                <a:avLst/>
              </a:prstGeom>
              <a:blipFill>
                <a:blip r:embed="rId9"/>
                <a:stretch>
                  <a:fillRect l="-1863" b="-117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281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8" grpId="0"/>
      <p:bldP spid="12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054FB82-FF79-E466-AB67-296491AD3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027E6B10-F740-8600-7881-BEC5EA72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11</a:t>
            </a:fld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593923E2-2694-4826-B0E6-6968D7E37F7B}"/>
                  </a:ext>
                </a:extLst>
              </p:cNvPr>
              <p:cNvSpPr txBox="1"/>
              <p:nvPr/>
            </p:nvSpPr>
            <p:spPr>
              <a:xfrm>
                <a:off x="720000" y="1285200"/>
                <a:ext cx="8775186" cy="46419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25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b="1" dirty="0"/>
                  <a:t>物理本底</a:t>
                </a:r>
                <a:endParaRPr lang="en-US" altLang="zh-CN" b="1" dirty="0"/>
              </a:p>
              <a:p>
                <a:pPr marL="800100" lvl="1" indent="-342900">
                  <a:lnSpc>
                    <a:spcPct val="125000"/>
                  </a:lnSpc>
                  <a:buFont typeface="+mj-lt"/>
                  <a:buAutoNum type="arabicPeriod"/>
                </a:pPr>
                <a:r>
                  <a:rPr lang="en-US" altLang="zh-CN" dirty="0"/>
                  <a:t>DIO</a:t>
                </a:r>
                <a:r>
                  <a:rPr lang="zh-CN" altLang="en-US" dirty="0"/>
                  <a:t>：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altLang="zh-CN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pt-BR" altLang="zh-CN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pt-BR" altLang="zh-CN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pt-BR" altLang="zh-CN" i="1" dirty="0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altLang="zh-CN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pt-BR" altLang="zh-CN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b>
                      <m:sSubPr>
                        <m:ctrlP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</m:acc>
                      </m:e>
                      <m:sub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𝒆</m:t>
                        </m:r>
                      </m:sub>
                    </m:sSub>
                    <m:sSub>
                      <m:sSub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pt-BR" altLang="zh-CN" i="1" dirty="0" smtClean="0">
                        <a:latin typeface="Cambria Math" panose="02040503050406030204" pitchFamily="18" charset="0"/>
                      </a:rPr>
                      <m:t>​</m:t>
                    </m:r>
                    <m:r>
                      <a:rPr lang="pt-BR" altLang="zh-CN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zh-CN" altLang="en-US" i="1" dirty="0">
                        <a:latin typeface="Cambria Math" panose="02040503050406030204" pitchFamily="18" charset="0"/>
                      </a:rPr>
                      <m:t>，</m:t>
                    </m:r>
                  </m:oMath>
                </a14:m>
                <a:r>
                  <a:rPr lang="en-US" altLang="zh-CN" dirty="0"/>
                  <a:t>DIO </a:t>
                </a:r>
                <a:r>
                  <a:rPr lang="zh-CN" altLang="en-US" dirty="0"/>
                  <a:t>电子能谱具有长尾，其末端接近信号区。</a:t>
                </a:r>
                <a:endParaRPr lang="en-US" altLang="zh-CN" dirty="0"/>
              </a:p>
              <a:p>
                <a:pPr marL="800100" lvl="1" indent="-342900">
                  <a:lnSpc>
                    <a:spcPct val="125000"/>
                  </a:lnSpc>
                  <a:buFont typeface="+mj-lt"/>
                  <a:buAutoNum type="arabicPeriod"/>
                </a:pPr>
                <a:r>
                  <a:rPr lang="en-US" altLang="zh-CN" dirty="0"/>
                  <a:t>RMC</a:t>
                </a:r>
                <a:r>
                  <a:rPr lang="zh-CN" altLang="en-US" dirty="0"/>
                  <a:t>：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i="1" dirty="0">
                        <a:latin typeface="Cambria Math" panose="02040503050406030204" pitchFamily="18" charset="0"/>
                      </a:rPr>
                      <m:t>+ </m:t>
                    </m:r>
                    <m:d>
                      <m:d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altLang="zh-CN" i="1" dirty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zh-CN" i="1" dirty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zh-CN" altLang="en-US" i="1" dirty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，</m:t>
                    </m:r>
                    <m:r>
                      <a:rPr lang="zh-CN" altLang="en-US" i="1" dirty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zh-CN" altLang="en-US" i="1" dirty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i="1" dirty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altLang="zh-CN" b="1" dirty="0"/>
              </a:p>
              <a:p>
                <a:pPr marL="800100" lvl="1" indent="-342900">
                  <a:lnSpc>
                    <a:spcPct val="125000"/>
                  </a:lnSpc>
                  <a:buFont typeface="+mj-lt"/>
                  <a:buAutoNum type="arabicPeriod"/>
                </a:pPr>
                <a:endParaRPr lang="en-US" altLang="zh-CN" b="1" dirty="0"/>
              </a:p>
              <a:p>
                <a:pPr marL="342900" indent="-342900">
                  <a:lnSpc>
                    <a:spcPct val="125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b="1" dirty="0"/>
                  <a:t>束流相关本底</a:t>
                </a:r>
                <a:endParaRPr lang="en-US" altLang="zh-CN" b="1" dirty="0"/>
              </a:p>
              <a:p>
                <a:pPr marL="800100" lvl="1" indent="-342900">
                  <a:lnSpc>
                    <a:spcPct val="125000"/>
                  </a:lnSpc>
                  <a:buFont typeface="+mj-lt"/>
                  <a:buAutoNum type="arabicPeriod"/>
                </a:pPr>
                <a:r>
                  <a:rPr lang="zh-CN" altLang="en-US" i="0" dirty="0">
                    <a:latin typeface="+mj-lt"/>
                  </a:rPr>
                  <a:t>辐射</a:t>
                </a:r>
                <a14:m>
                  <m:oMath xmlns:m="http://schemas.openxmlformats.org/officeDocument/2006/math"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zh-CN" altLang="en-US" i="0" dirty="0">
                    <a:latin typeface="+mj-lt"/>
                  </a:rPr>
                  <a:t>介子俘获</a:t>
                </a:r>
                <a:r>
                  <a:rPr lang="zh-CN" altLang="en-US" dirty="0"/>
                  <a:t>：：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b="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zh-CN" altLang="en-US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b="0" i="1" dirty="0">
                        <a:latin typeface="Cambria Math" panose="02040503050406030204" pitchFamily="18" charset="0"/>
                      </a:rPr>
                      <m:t>+ (</m:t>
                    </m:r>
                    <m:r>
                      <a:rPr lang="zh-CN" altLang="en-US" b="0" i="1" dirty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altLang="zh-CN" b="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zh-CN" altLang="en-US" b="0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CN" b="0" i="1" dirty="0">
                        <a:latin typeface="Cambria Math" panose="02040503050406030204" pitchFamily="18" charset="0"/>
                      </a:rPr>
                      <m:t>) → </m:t>
                    </m:r>
                    <m:r>
                      <a:rPr lang="zh-CN" altLang="en-US" b="0" i="1" dirty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altLang="zh-CN" b="0" i="1" dirty="0">
                        <a:latin typeface="Cambria Math" panose="02040503050406030204" pitchFamily="18" charset="0"/>
                      </a:rPr>
                      <m:t>+(</m:t>
                    </m:r>
                    <m:r>
                      <a:rPr lang="zh-CN" altLang="en-US" b="0" i="1" dirty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zh-CN" altLang="en-US" b="0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zh-CN" altLang="en-US" b="0" i="1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zh-CN" altLang="en-US" b="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zh-CN" altLang="en-US" b="0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CN" b="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dirty="0"/>
                  <a:t>，</a:t>
                </a:r>
                <a14:m>
                  <m:oMath xmlns:m="http://schemas.openxmlformats.org/officeDocument/2006/math">
                    <m:r>
                      <a:rPr lang="zh-CN" altLang="en-US" b="0" i="1" dirty="0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zh-CN" altLang="en-US" b="0" i="1" dirty="0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b="0" i="1" dirty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0" i="1" dirty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b="0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zh-CN" altLang="en-US" b="0" i="1" dirty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altLang="zh-CN" dirty="0"/>
              </a:p>
              <a:p>
                <a:pPr marL="800100" lvl="1" indent="-342900">
                  <a:lnSpc>
                    <a:spcPct val="125000"/>
                  </a:lnSpc>
                  <a:buFont typeface="+mj-lt"/>
                  <a:buAutoNum type="arabicPeriod"/>
                </a:pPr>
                <a:r>
                  <a:rPr lang="en-US" altLang="zh-CN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zh-CN" b="0" i="0" dirty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75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𝑀𝑒𝑉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altLang="zh-CN" dirty="0"/>
                  <a:t> </a:t>
                </a:r>
                <a:r>
                  <a:rPr lang="zh-CN" altLang="en-US" dirty="0"/>
                  <a:t>的</a:t>
                </a:r>
                <a14:m>
                  <m:oMath xmlns:m="http://schemas.openxmlformats.org/officeDocument/2006/math"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zh-CN" altLang="en-US" i="0" dirty="0">
                    <a:latin typeface="+mj-lt"/>
                  </a:rPr>
                  <a:t>子输运时衰变</a:t>
                </a:r>
                <a:endParaRPr lang="en-US" altLang="zh-CN" i="0" dirty="0">
                  <a:latin typeface="+mj-lt"/>
                </a:endParaRPr>
              </a:p>
              <a:p>
                <a:pPr marL="800100" lvl="1" indent="-342900">
                  <a:lnSpc>
                    <a:spcPct val="125000"/>
                  </a:lnSpc>
                  <a:buFont typeface="+mj-lt"/>
                  <a:buAutoNum type="arabicPeriod"/>
                </a:pPr>
                <a:r>
                  <a:rPr lang="zh-CN" altLang="en-US" dirty="0"/>
                  <a:t>反质子在静止靶上湮灭</a:t>
                </a:r>
                <a:endParaRPr lang="en-US" altLang="zh-CN" dirty="0"/>
              </a:p>
              <a:p>
                <a:pPr marL="800100" lvl="1" indent="-342900">
                  <a:lnSpc>
                    <a:spcPct val="125000"/>
                  </a:lnSpc>
                  <a:buFont typeface="+mj-lt"/>
                  <a:buAutoNum type="arabicPeriod"/>
                </a:pPr>
                <a:r>
                  <a:rPr lang="en-US" altLang="zh-CN" dirty="0"/>
                  <a:t>Prompt Background</a:t>
                </a:r>
              </a:p>
              <a:p>
                <a:pPr marL="800100" lvl="1" indent="-342900">
                  <a:lnSpc>
                    <a:spcPct val="125000"/>
                  </a:lnSpc>
                  <a:buFont typeface="+mj-lt"/>
                  <a:buAutoNum type="arabicPeriod"/>
                </a:pPr>
                <a:endParaRPr lang="en-US" altLang="zh-CN" dirty="0"/>
              </a:p>
              <a:p>
                <a:pPr marL="285750" indent="-285750">
                  <a:lnSpc>
                    <a:spcPct val="125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b="1" dirty="0"/>
                  <a:t>宇宙线本底</a:t>
                </a:r>
                <a:endParaRPr lang="en-US" altLang="zh-CN" b="1" dirty="0"/>
              </a:p>
              <a:p>
                <a:pPr marL="800100" lvl="1" indent="-342900">
                  <a:lnSpc>
                    <a:spcPct val="125000"/>
                  </a:lnSpc>
                  <a:buFont typeface="+mj-lt"/>
                  <a:buAutoNum type="arabicPeriod"/>
                </a:pPr>
                <a:r>
                  <a:rPr lang="zh-CN" altLang="en-US" dirty="0"/>
                  <a:t>宇宙线</a:t>
                </a:r>
                <a14:m>
                  <m:oMath xmlns:m="http://schemas.openxmlformats.org/officeDocument/2006/math">
                    <m:r>
                      <a:rPr lang="zh-CN" altLang="en-US" b="0" i="1" dirty="0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zh-CN" altLang="en-US" dirty="0"/>
                  <a:t>子 </a:t>
                </a:r>
                <a:r>
                  <a:rPr lang="zh-CN" altLang="en-US" b="1" dirty="0"/>
                  <a:t>撞击静止靶或运输束流线</a:t>
                </a:r>
                <a:endParaRPr lang="en-US" altLang="zh-CN" dirty="0"/>
              </a:p>
              <a:p>
                <a:pPr marL="800100" lvl="1" indent="-342900">
                  <a:lnSpc>
                    <a:spcPct val="125000"/>
                  </a:lnSpc>
                  <a:buFont typeface="+mj-lt"/>
                  <a:buAutoNum type="arabicPeriod"/>
                </a:pPr>
                <a:r>
                  <a:rPr lang="zh-CN" altLang="en-US" dirty="0"/>
                  <a:t>宇宙线</a:t>
                </a:r>
                <a14:m>
                  <m:oMath xmlns:m="http://schemas.openxmlformats.org/officeDocument/2006/math">
                    <m:r>
                      <a:rPr lang="zh-CN" altLang="en-US" b="0" i="1" dirty="0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zh-CN" altLang="en-US" dirty="0"/>
                  <a:t>子在 </a:t>
                </a:r>
                <a:r>
                  <a:rPr lang="zh-CN" altLang="en-US" b="1" dirty="0"/>
                  <a:t>静止靶及周围散射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593923E2-2694-4826-B0E6-6968D7E37F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1285200"/>
                <a:ext cx="8775186" cy="4641976"/>
              </a:xfrm>
              <a:prstGeom prst="rect">
                <a:avLst/>
              </a:prstGeom>
              <a:blipFill>
                <a:blip r:embed="rId3"/>
                <a:stretch>
                  <a:fillRect l="-417" t="-394" b="-9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897F11F7-2732-0ED8-FE37-A2AF858A29D6}"/>
                  </a:ext>
                </a:extLst>
              </p:cNvPr>
              <p:cNvSpPr txBox="1"/>
              <p:nvPr/>
            </p:nvSpPr>
            <p:spPr>
              <a:xfrm>
                <a:off x="3697568" y="5973978"/>
                <a:ext cx="4726144" cy="430887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prstDash val="dash"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2200" b="1" dirty="0"/>
                  <a:t>均可能产生接近</a:t>
                </a:r>
                <a14:m>
                  <m:oMath xmlns:m="http://schemas.openxmlformats.org/officeDocument/2006/math">
                    <m:r>
                      <a:rPr lang="en-US" altLang="zh-CN" sz="2200" b="1" i="1" dirty="0" smtClean="0">
                        <a:latin typeface="Cambria Math" panose="02040503050406030204" pitchFamily="18" charset="0"/>
                      </a:rPr>
                      <m:t>𝟏𝟎𝟓</m:t>
                    </m:r>
                    <m:r>
                      <a:rPr lang="en-US" altLang="zh-CN" sz="2200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200" b="1" i="1" dirty="0" smtClean="0">
                        <a:latin typeface="Cambria Math" panose="02040503050406030204" pitchFamily="18" charset="0"/>
                      </a:rPr>
                      <m:t>𝑴𝒆𝑽</m:t>
                    </m:r>
                    <m:r>
                      <a:rPr lang="en-US" altLang="zh-CN" sz="2200" b="1" i="0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2200" b="1" i="0" dirty="0" smtClean="0">
                        <a:latin typeface="Cambria Math" panose="02040503050406030204" pitchFamily="18" charset="0"/>
                      </a:rPr>
                      <m:t>𝐜</m:t>
                    </m:r>
                  </m:oMath>
                </a14:m>
                <a:r>
                  <a:rPr lang="zh-CN" altLang="en-US" sz="2200" b="1" dirty="0"/>
                  <a:t>的电子！</a:t>
                </a:r>
                <a:endParaRPr lang="zh-CN" altLang="en-US" sz="2200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897F11F7-2732-0ED8-FE37-A2AF858A2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7568" y="5973978"/>
                <a:ext cx="4726144" cy="430887"/>
              </a:xfrm>
              <a:prstGeom prst="rect">
                <a:avLst/>
              </a:prstGeom>
              <a:blipFill>
                <a:blip r:embed="rId4"/>
                <a:stretch>
                  <a:fillRect l="-1542" t="-12162" r="-1285" b="-18919"/>
                </a:stretch>
              </a:blipFill>
              <a:ln w="19050">
                <a:solidFill>
                  <a:srgbClr val="FF0000"/>
                </a:solidFill>
                <a:prstDash val="dash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>
            <a:extLst>
              <a:ext uri="{FF2B5EF4-FFF2-40B4-BE49-F238E27FC236}">
                <a16:creationId xmlns:a16="http://schemas.microsoft.com/office/drawing/2014/main" id="{F8274353-080F-3C73-C85D-50A10D50C560}"/>
              </a:ext>
            </a:extLst>
          </p:cNvPr>
          <p:cNvSpPr txBox="1"/>
          <p:nvPr/>
        </p:nvSpPr>
        <p:spPr>
          <a:xfrm>
            <a:off x="1619641" y="394752"/>
            <a:ext cx="41038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COMET 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本底及抑制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A2AAD4C-21CF-F98F-26EF-33708B2BBE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6364" y="3943732"/>
            <a:ext cx="3525636" cy="256543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3A0751BA-C2FE-6461-D489-04A2911FF6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3712" y="1547446"/>
            <a:ext cx="3768286" cy="23401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4DEC1294-303F-7298-015E-4EF9C9422D05}"/>
                  </a:ext>
                </a:extLst>
              </p:cNvPr>
              <p:cNvSpPr txBox="1"/>
              <p:nvPr/>
            </p:nvSpPr>
            <p:spPr>
              <a:xfrm>
                <a:off x="5723501" y="2427112"/>
                <a:ext cx="3112839" cy="446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1">
                  <a:lnSpc>
                    <a:spcPct val="125000"/>
                  </a:lnSpc>
                </a:pPr>
                <a:r>
                  <a:rPr lang="en-US" altLang="zh-CN" b="1" dirty="0"/>
                  <a:t>CDC</a:t>
                </a:r>
                <a:r>
                  <a:rPr lang="zh-CN" altLang="en-US" b="1" dirty="0"/>
                  <a:t>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altLang="zh-CN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ar-AE" b="1" i="1"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zh-CN" altLang="ar-AE" b="1" i="1">
                            <a:latin typeface="Cambria Math" panose="02040503050406030204" pitchFamily="18" charset="0"/>
                          </a:rPr>
                          <m:t>𝒑</m:t>
                        </m:r>
                      </m:sub>
                    </m:sSub>
                    <m:r>
                      <a:rPr lang="ar-AE" altLang="zh-CN" b="1">
                        <a:latin typeface="Cambria Math" panose="02040503050406030204" pitchFamily="18" charset="0"/>
                      </a:rPr>
                      <m:t>∼</m:t>
                    </m:r>
                    <m:r>
                      <a:rPr lang="ar-AE" altLang="zh-CN" b="1" i="1">
                        <a:latin typeface="Cambria Math" panose="02040503050406030204" pitchFamily="18" charset="0"/>
                      </a:rPr>
                      <m:t>𝟐𝟎𝟎</m:t>
                    </m:r>
                    <m:r>
                      <m:rPr>
                        <m:nor/>
                      </m:rPr>
                      <a:rPr lang="ar-AE" altLang="zh-CN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1" i="1">
                        <a:latin typeface="Cambria Math" panose="02040503050406030204" pitchFamily="18" charset="0"/>
                      </a:rPr>
                      <m:t>𝐤𝐞𝐕</m:t>
                    </m:r>
                    <m:r>
                      <a:rPr lang="en-US" altLang="zh-CN" b="1">
                        <a:latin typeface="Cambria Math" panose="02040503050406030204" pitchFamily="18" charset="0"/>
                      </a:rPr>
                      <m:t>/</m:t>
                    </m:r>
                    <m:r>
                      <a:rPr lang="zh-CN" altLang="en-US" b="1" i="1"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endParaRPr lang="en-US" altLang="zh-CN" b="1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4DEC1294-303F-7298-015E-4EF9C9422D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501" y="2427112"/>
                <a:ext cx="3112839" cy="446532"/>
              </a:xfrm>
              <a:prstGeom prst="rect">
                <a:avLst/>
              </a:prstGeom>
              <a:blipFill>
                <a:blip r:embed="rId7"/>
                <a:stretch>
                  <a:fillRect l="-1761" b="-178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D3D52E1D-8F76-B216-B027-7CE2C6D64B84}"/>
                  </a:ext>
                </a:extLst>
              </p:cNvPr>
              <p:cNvSpPr txBox="1"/>
              <p:nvPr/>
            </p:nvSpPr>
            <p:spPr>
              <a:xfrm>
                <a:off x="5723501" y="5350268"/>
                <a:ext cx="2942863" cy="4033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1">
                  <a:lnSpc>
                    <a:spcPct val="125000"/>
                  </a:lnSpc>
                </a:pPr>
                <a:r>
                  <a:rPr lang="en-US" altLang="zh-CN" b="1" dirty="0"/>
                  <a:t>CRV</a:t>
                </a:r>
                <a:r>
                  <a:rPr lang="zh-CN" altLang="en-US" b="1" dirty="0"/>
                  <a:t>效率：</a:t>
                </a:r>
                <a14:m>
                  <m:oMath xmlns:m="http://schemas.openxmlformats.org/officeDocument/2006/math">
                    <m:r>
                      <a:rPr lang="en-US" altLang="zh-CN" b="1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CN" b="1" i="1">
                        <a:latin typeface="Cambria Math" panose="02040503050406030204" pitchFamily="18" charset="0"/>
                      </a:rPr>
                      <m:t>𝟗𝟗</m:t>
                    </m:r>
                    <m:r>
                      <a:rPr lang="en-US" altLang="zh-CN" b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b="1" i="1">
                        <a:latin typeface="Cambria Math" panose="02040503050406030204" pitchFamily="18" charset="0"/>
                      </a:rPr>
                      <m:t>𝟗𝟗</m:t>
                    </m:r>
                    <m:r>
                      <a:rPr lang="en-US" altLang="zh-CN" b="1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D3D52E1D-8F76-B216-B027-7CE2C6D64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501" y="5350268"/>
                <a:ext cx="2942863" cy="403316"/>
              </a:xfrm>
              <a:prstGeom prst="rect">
                <a:avLst/>
              </a:prstGeom>
              <a:blipFill>
                <a:blip r:embed="rId8"/>
                <a:stretch>
                  <a:fillRect l="-1863" t="-4545" b="-242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65360B5E-F980-F59D-B215-ED11C7DE13BE}"/>
                  </a:ext>
                </a:extLst>
              </p:cNvPr>
              <p:cNvSpPr txBox="1"/>
              <p:nvPr/>
            </p:nvSpPr>
            <p:spPr>
              <a:xfrm>
                <a:off x="5723501" y="3802137"/>
                <a:ext cx="3414295" cy="9732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altLang="zh-CN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ar-AE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zh-CN" altLang="ar-AE" b="1" i="1">
                              <a:latin typeface="Cambria Math" panose="02040503050406030204" pitchFamily="18" charset="0"/>
                            </a:rPr>
                            <m:t>𝒑𝒖𝒍𝒔𝒆</m:t>
                          </m:r>
                        </m:sub>
                      </m:sSub>
                      <m:r>
                        <a:rPr lang="ar-AE" altLang="zh-CN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altLang="zh-CN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ar-AE" altLang="zh-CN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ar-AE" altLang="zh-CN" b="1" i="1"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m:rPr>
                          <m:nor/>
                        </m:rPr>
                        <a:rPr lang="ar-AE" altLang="zh-CN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zh-CN" altLang="ar-AE" b="1" i="1"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zh-CN" altLang="ar-AE" b="1" i="1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en-US" altLang="zh-CN" b="1" dirty="0"/>
              </a:p>
              <a:p>
                <a:r>
                  <a:rPr lang="zh-CN" altLang="en-US" b="1" dirty="0"/>
                  <a:t>弯曲输运线</a:t>
                </a:r>
                <a14:m>
                  <m:oMath xmlns:m="http://schemas.openxmlformats.org/officeDocument/2006/math">
                    <m:r>
                      <a:rPr lang="en-US" altLang="zh-CN" b="1" i="1">
                        <a:latin typeface="Cambria Math" panose="02040503050406030204" pitchFamily="18" charset="0"/>
                      </a:rPr>
                      <m:t>𝐏𝐡𝐚𝐬𝐞</m:t>
                    </m:r>
                    <m:r>
                      <a:rPr lang="en-US" altLang="zh-CN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1" i="1">
                        <a:latin typeface="Cambria Math" panose="02040503050406030204" pitchFamily="18" charset="0"/>
                      </a:rPr>
                      <m:t>𝐈</m:t>
                    </m:r>
                    <m:r>
                      <a:rPr lang="en-US" altLang="zh-CN" b="1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altLang="zh-CN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𝟗𝟎</m:t>
                        </m:r>
                      </m:e>
                      <m:sup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endParaRPr lang="en-US" altLang="zh-CN" b="1" dirty="0"/>
              </a:p>
              <a:p>
                <a:r>
                  <a:rPr lang="zh-CN" altLang="en-US" b="1" dirty="0"/>
                  <a:t>动量选择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dirty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el-GR" altLang="zh-CN" b="1" i="1" dirty="0">
                            <a:latin typeface="Cambria Math" panose="02040503050406030204" pitchFamily="18" charset="0"/>
                          </a:rPr>
                          <m:t>𝝁</m:t>
                        </m:r>
                      </m:sub>
                    </m:sSub>
                    <m:r>
                      <a:rPr lang="el-GR" altLang="zh-CN" b="1" i="1" dirty="0">
                        <a:latin typeface="Cambria Math" panose="02040503050406030204" pitchFamily="18" charset="0"/>
                      </a:rPr>
                      <m:t>​≈</m:t>
                    </m:r>
                    <m:r>
                      <a:rPr lang="el-GR" altLang="zh-CN" b="1" i="1" dirty="0">
                        <a:latin typeface="Cambria Math" panose="02040503050406030204" pitchFamily="18" charset="0"/>
                      </a:rPr>
                      <m:t>𝟒𝟎</m:t>
                    </m:r>
                    <m:r>
                      <a:rPr lang="el-GR" altLang="zh-CN" b="1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1" i="1" dirty="0">
                        <a:latin typeface="Cambria Math" panose="02040503050406030204" pitchFamily="18" charset="0"/>
                      </a:rPr>
                      <m:t>𝑴𝒆𝑽</m:t>
                    </m:r>
                    <m:r>
                      <a:rPr lang="en-US" altLang="zh-CN" b="1" i="1" dirty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b="1" i="1" dirty="0"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65360B5E-F980-F59D-B215-ED11C7DE13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501" y="3802137"/>
                <a:ext cx="3414295" cy="973280"/>
              </a:xfrm>
              <a:prstGeom prst="rect">
                <a:avLst/>
              </a:prstGeom>
              <a:blipFill>
                <a:blip r:embed="rId9"/>
                <a:stretch>
                  <a:fillRect l="-1607" b="-56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图片 14">
            <a:extLst>
              <a:ext uri="{FF2B5EF4-FFF2-40B4-BE49-F238E27FC236}">
                <a16:creationId xmlns:a16="http://schemas.microsoft.com/office/drawing/2014/main" id="{C7B41DF5-5885-9A12-2239-77FCFABC06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22198" y="1455660"/>
            <a:ext cx="7076884" cy="502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045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2C199-4FA4-8CD3-AE79-88FDFD483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6CC1D1B-44CA-3F97-B194-24E4B50D2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04919D88-1BE0-194B-1E50-C3D0A0B03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12</a:t>
            </a:fld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4334D5E0-6854-80A9-D92D-CF6F6316982C}"/>
                  </a:ext>
                </a:extLst>
              </p:cNvPr>
              <p:cNvSpPr txBox="1"/>
              <p:nvPr/>
            </p:nvSpPr>
            <p:spPr>
              <a:xfrm>
                <a:off x="1619642" y="394752"/>
                <a:ext cx="368387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3200" b="1" dirty="0">
                    <a:latin typeface="Arial" panose="020B0604020202020204" pitchFamily="34" charset="0"/>
                    <a:ea typeface="宋体" panose="02010600030101010101" pitchFamily="2" charset="-122"/>
                  </a:rPr>
                  <a:t>COMET Phase-</a:t>
                </a:r>
                <a14:m>
                  <m:oMath xmlns:m="http://schemas.openxmlformats.org/officeDocument/2006/math">
                    <m:r>
                      <a:rPr lang="en-US" altLang="zh-CN" sz="3200" b="1" i="1" dirty="0" smtClean="0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𝜶</m:t>
                    </m:r>
                  </m:oMath>
                </a14:m>
                <a:endParaRPr lang="en-US" altLang="zh-CN" sz="3200" b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4334D5E0-6854-80A9-D92D-CF6F631698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42" y="394752"/>
                <a:ext cx="3683878" cy="584775"/>
              </a:xfrm>
              <a:prstGeom prst="rect">
                <a:avLst/>
              </a:prstGeom>
              <a:blipFill>
                <a:blip r:embed="rId2"/>
                <a:stretch>
                  <a:fillRect l="-4305" t="-13542" b="-3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9882FA1A-F703-2A0E-E45B-E154AA338C16}"/>
                  </a:ext>
                </a:extLst>
              </p:cNvPr>
              <p:cNvSpPr txBox="1"/>
              <p:nvPr/>
            </p:nvSpPr>
            <p:spPr>
              <a:xfrm>
                <a:off x="756810" y="1319796"/>
                <a:ext cx="612967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1" dirty="0"/>
                  <a:t>Phase-</a:t>
                </a:r>
                <a14:m>
                  <m:oMath xmlns:m="http://schemas.openxmlformats.org/officeDocument/2006/math">
                    <m:r>
                      <a:rPr lang="en-US" altLang="zh-CN" b="1" i="1" dirty="0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𝜶</m:t>
                    </m:r>
                    <m:r>
                      <a:rPr lang="en-US" altLang="zh-CN" b="1" i="1" dirty="0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 </m:t>
                    </m:r>
                  </m:oMath>
                </a14:m>
                <a:r>
                  <a:rPr lang="zh-CN" altLang="en-US" b="1" dirty="0"/>
                  <a:t>（</a:t>
                </a:r>
                <a:r>
                  <a:rPr lang="en-US" altLang="zh-CN" b="1" dirty="0"/>
                  <a:t>2023</a:t>
                </a:r>
                <a:r>
                  <a:rPr lang="zh-CN" altLang="en-US" b="1" dirty="0"/>
                  <a:t>）</a:t>
                </a:r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9882FA1A-F703-2A0E-E45B-E154AA338C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810" y="1319796"/>
                <a:ext cx="6129670" cy="369332"/>
              </a:xfrm>
              <a:prstGeom prst="rect">
                <a:avLst/>
              </a:prstGeom>
              <a:blipFill>
                <a:blip r:embed="rId3"/>
                <a:stretch>
                  <a:fillRect l="-795" t="-13333" b="-28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F03019B-CA39-9BEE-8015-A6607FC1D020}"/>
                  </a:ext>
                </a:extLst>
              </p:cNvPr>
              <p:cNvSpPr txBox="1"/>
              <p:nvPr/>
            </p:nvSpPr>
            <p:spPr>
              <a:xfrm>
                <a:off x="999460" y="1689128"/>
                <a:ext cx="5805377" cy="10958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25000"/>
                  </a:lnSpc>
                  <a:buFont typeface="+mj-lt"/>
                  <a:buAutoNum type="arabicPeriod"/>
                </a:pPr>
                <a:r>
                  <a:rPr lang="zh-CN" altLang="en-US" dirty="0"/>
                  <a:t>首次将 </a:t>
                </a:r>
                <a:r>
                  <a:rPr lang="en-US" altLang="zh-CN" dirty="0"/>
                  <a:t>8 GeV </a:t>
                </a:r>
                <a:r>
                  <a:rPr lang="zh-CN" altLang="en-US" dirty="0"/>
                  <a:t>脉冲质子束引入 </a:t>
                </a:r>
                <a:r>
                  <a:rPr lang="en-US" altLang="zh-CN" dirty="0"/>
                  <a:t>COMET </a:t>
                </a:r>
                <a:r>
                  <a:rPr lang="zh-CN" altLang="en-US" dirty="0"/>
                  <a:t>束流线； </a:t>
                </a:r>
              </a:p>
              <a:p>
                <a:pPr marL="342900" indent="-342900">
                  <a:lnSpc>
                    <a:spcPct val="125000"/>
                  </a:lnSpc>
                  <a:buFont typeface="+mj-lt"/>
                  <a:buAutoNum type="arabicPeriod"/>
                </a:pPr>
                <a:r>
                  <a:rPr lang="zh-CN" altLang="en-US" dirty="0"/>
                  <a:t>调试</a:t>
                </a:r>
                <a:r>
                  <a:rPr lang="zh-CN" altLang="en-US"/>
                  <a:t>质子束流线</a:t>
                </a:r>
                <a:r>
                  <a:rPr lang="zh-CN" altLang="en-US" dirty="0"/>
                  <a:t>与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zh-CN" altLang="en-US" dirty="0"/>
                  <a:t>子运输螺线管； </a:t>
                </a:r>
              </a:p>
              <a:p>
                <a:pPr marL="342900" indent="-342900">
                  <a:lnSpc>
                    <a:spcPct val="125000"/>
                  </a:lnSpc>
                  <a:buFont typeface="+mj-lt"/>
                  <a:buAutoNum type="arabicPeriod"/>
                </a:pPr>
                <a:r>
                  <a:rPr lang="zh-CN" altLang="en-US" dirty="0"/>
                  <a:t>验证束流模拟和测量方法。 </a:t>
                </a:r>
              </a:p>
            </p:txBody>
          </p:sp>
        </mc:Choice>
        <mc:Fallback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F03019B-CA39-9BEE-8015-A6607FC1D0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460" y="1689128"/>
                <a:ext cx="5805377" cy="1095813"/>
              </a:xfrm>
              <a:prstGeom prst="rect">
                <a:avLst/>
              </a:prstGeom>
              <a:blipFill>
                <a:blip r:embed="rId4"/>
                <a:stretch>
                  <a:fillRect l="-735" t="-1111"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7033B2FA-F367-DF66-77AF-5F645B7A4C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8121" y="3429000"/>
            <a:ext cx="4926599" cy="307302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52BB711-E06A-E1C6-4EB5-70B98318B4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460" y="3095180"/>
            <a:ext cx="6028661" cy="3413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312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754A90C-86CE-0CD2-8BCC-B844140B0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7F340A1-00E3-49F5-29B7-241A4092F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13</a:t>
            </a:fld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D30D146-C874-A6F8-D3D8-11DF9CC98B4F}"/>
              </a:ext>
            </a:extLst>
          </p:cNvPr>
          <p:cNvSpPr txBox="1"/>
          <p:nvPr/>
        </p:nvSpPr>
        <p:spPr>
          <a:xfrm>
            <a:off x="720000" y="1285200"/>
            <a:ext cx="10129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目前</a:t>
            </a:r>
            <a:r>
              <a:rPr lang="en-US" altLang="zh-CN" dirty="0"/>
              <a:t>COMET Phase-I </a:t>
            </a:r>
            <a:r>
              <a:rPr lang="zh-CN" altLang="en-US" dirty="0"/>
              <a:t>所有</a:t>
            </a:r>
            <a:r>
              <a:rPr lang="zh-CN" altLang="en-US" b="1" dirty="0"/>
              <a:t>超导磁体</a:t>
            </a:r>
            <a:r>
              <a:rPr lang="zh-CN" altLang="en-US" dirty="0"/>
              <a:t>已在实验大厅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B24AC44-2C80-2A34-5FC6-BCBBD21DC466}"/>
              </a:ext>
            </a:extLst>
          </p:cNvPr>
          <p:cNvSpPr txBox="1"/>
          <p:nvPr/>
        </p:nvSpPr>
        <p:spPr>
          <a:xfrm>
            <a:off x="1619642" y="394752"/>
            <a:ext cx="36838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Phase-I 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超导磁体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AutoShape 2" descr="BS&amp;DS installation complete">
            <a:extLst>
              <a:ext uri="{FF2B5EF4-FFF2-40B4-BE49-F238E27FC236}">
                <a16:creationId xmlns:a16="http://schemas.microsoft.com/office/drawing/2014/main" id="{4193818D-A019-C21A-DB31-51E1D625AF2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50" name="组合 49">
            <a:extLst>
              <a:ext uri="{FF2B5EF4-FFF2-40B4-BE49-F238E27FC236}">
                <a16:creationId xmlns:a16="http://schemas.microsoft.com/office/drawing/2014/main" id="{26EFA78B-E261-467B-74DB-0095C2E73418}"/>
              </a:ext>
            </a:extLst>
          </p:cNvPr>
          <p:cNvGrpSpPr/>
          <p:nvPr/>
        </p:nvGrpSpPr>
        <p:grpSpPr>
          <a:xfrm>
            <a:off x="917302" y="1748331"/>
            <a:ext cx="3532657" cy="2428184"/>
            <a:chOff x="756429" y="1717434"/>
            <a:chExt cx="3214774" cy="2209686"/>
          </a:xfrm>
        </p:grpSpPr>
        <p:pic>
          <p:nvPicPr>
            <p:cNvPr id="51" name="图片 50">
              <a:extLst>
                <a:ext uri="{FF2B5EF4-FFF2-40B4-BE49-F238E27FC236}">
                  <a16:creationId xmlns:a16="http://schemas.microsoft.com/office/drawing/2014/main" id="{6A1B2A65-470B-C8FC-81FE-F56E9A17D7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3570" y="1729713"/>
              <a:ext cx="3197633" cy="2197407"/>
            </a:xfrm>
            <a:prstGeom prst="rect">
              <a:avLst/>
            </a:prstGeom>
          </p:spPr>
        </p:pic>
        <p:sp>
          <p:nvSpPr>
            <p:cNvPr id="52" name="TextBox 24">
              <a:extLst>
                <a:ext uri="{FF2B5EF4-FFF2-40B4-BE49-F238E27FC236}">
                  <a16:creationId xmlns:a16="http://schemas.microsoft.com/office/drawing/2014/main" id="{06A51215-55FD-FE9F-6EFA-614A7125F52F}"/>
                </a:ext>
              </a:extLst>
            </p:cNvPr>
            <p:cNvSpPr txBox="1"/>
            <p:nvPr/>
          </p:nvSpPr>
          <p:spPr>
            <a:xfrm>
              <a:off x="756429" y="1717434"/>
              <a:ext cx="2811266" cy="276999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/>
                <a:t>DS delivered to Tsukuba in Oct. 2024</a:t>
              </a:r>
            </a:p>
          </p:txBody>
        </p:sp>
      </p:grpSp>
      <p:pic>
        <p:nvPicPr>
          <p:cNvPr id="53" name="图片 52">
            <a:extLst>
              <a:ext uri="{FF2B5EF4-FFF2-40B4-BE49-F238E27FC236}">
                <a16:creationId xmlns:a16="http://schemas.microsoft.com/office/drawing/2014/main" id="{B00D0CCB-8D3C-1B9E-001B-21B2F49E3D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8759" y="4332187"/>
            <a:ext cx="2902635" cy="2176976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0DD84171-B67F-5D3F-7E55-8026FB1CD94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6221" t="4878" r="-145" b="13183"/>
          <a:stretch/>
        </p:blipFill>
        <p:spPr>
          <a:xfrm>
            <a:off x="6829555" y="3914839"/>
            <a:ext cx="4498180" cy="2594324"/>
          </a:xfrm>
          <a:prstGeom prst="rect">
            <a:avLst/>
          </a:prstGeom>
        </p:spPr>
      </p:pic>
      <p:pic>
        <p:nvPicPr>
          <p:cNvPr id="55" name="Picture 7">
            <a:extLst>
              <a:ext uri="{FF2B5EF4-FFF2-40B4-BE49-F238E27FC236}">
                <a16:creationId xmlns:a16="http://schemas.microsoft.com/office/drawing/2014/main" id="{2E63C5B6-9BCB-4C92-84B5-BE90AE775F6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335" t="3149" r="10171" b="4491"/>
          <a:stretch/>
        </p:blipFill>
        <p:spPr>
          <a:xfrm>
            <a:off x="4638305" y="1719695"/>
            <a:ext cx="2896207" cy="2155458"/>
          </a:xfrm>
          <a:prstGeom prst="rect">
            <a:avLst/>
          </a:prstGeom>
        </p:spPr>
      </p:pic>
      <p:sp>
        <p:nvSpPr>
          <p:cNvPr id="56" name="TextBox 25">
            <a:extLst>
              <a:ext uri="{FF2B5EF4-FFF2-40B4-BE49-F238E27FC236}">
                <a16:creationId xmlns:a16="http://schemas.microsoft.com/office/drawing/2014/main" id="{645A7DB0-FBB8-A1EC-22F8-82AA893629BD}"/>
              </a:ext>
            </a:extLst>
          </p:cNvPr>
          <p:cNvSpPr txBox="1"/>
          <p:nvPr/>
        </p:nvSpPr>
        <p:spPr>
          <a:xfrm>
            <a:off x="3906195" y="4308450"/>
            <a:ext cx="2563621" cy="276999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1200" b="1" dirty="0"/>
              <a:t>BS magnet delivered March 2022.</a:t>
            </a:r>
            <a:endParaRPr lang="zh-CN" altLang="en-US" sz="1200" b="1" dirty="0"/>
          </a:p>
        </p:txBody>
      </p:sp>
      <p:sp>
        <p:nvSpPr>
          <p:cNvPr id="57" name="TextBox 32">
            <a:extLst>
              <a:ext uri="{FF2B5EF4-FFF2-40B4-BE49-F238E27FC236}">
                <a16:creationId xmlns:a16="http://schemas.microsoft.com/office/drawing/2014/main" id="{68AD7C6C-1170-0993-7384-8C2D90E819BF}"/>
              </a:ext>
            </a:extLst>
          </p:cNvPr>
          <p:cNvSpPr txBox="1"/>
          <p:nvPr/>
        </p:nvSpPr>
        <p:spPr>
          <a:xfrm>
            <a:off x="4631505" y="1726264"/>
            <a:ext cx="2896206" cy="46166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1200" b="1" dirty="0"/>
              <a:t>Successfully tested the cooling system with I=3000 A in 2021</a:t>
            </a:r>
            <a:endParaRPr lang="zh-CN" altLang="en-US" sz="1200" b="1" dirty="0"/>
          </a:p>
        </p:txBody>
      </p: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EB949DA7-C6A8-D8E5-89FD-E95A7748F0C6}"/>
              </a:ext>
            </a:extLst>
          </p:cNvPr>
          <p:cNvGrpSpPr/>
          <p:nvPr/>
        </p:nvGrpSpPr>
        <p:grpSpPr>
          <a:xfrm>
            <a:off x="8140447" y="1763089"/>
            <a:ext cx="3187288" cy="2052545"/>
            <a:chOff x="8051597" y="1762349"/>
            <a:chExt cx="2871380" cy="1849107"/>
          </a:xfrm>
        </p:grpSpPr>
        <p:pic>
          <p:nvPicPr>
            <p:cNvPr id="59" name="Picture 6">
              <a:extLst>
                <a:ext uri="{FF2B5EF4-FFF2-40B4-BE49-F238E27FC236}">
                  <a16:creationId xmlns:a16="http://schemas.microsoft.com/office/drawing/2014/main" id="{5AD52B95-726E-EC6B-E408-5A62532B10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09806" y="1762349"/>
              <a:ext cx="2813171" cy="1849107"/>
            </a:xfrm>
            <a:prstGeom prst="rect">
              <a:avLst/>
            </a:prstGeom>
          </p:spPr>
        </p:pic>
        <p:sp>
          <p:nvSpPr>
            <p:cNvPr id="61" name="TextBox 35">
              <a:extLst>
                <a:ext uri="{FF2B5EF4-FFF2-40B4-BE49-F238E27FC236}">
                  <a16:creationId xmlns:a16="http://schemas.microsoft.com/office/drawing/2014/main" id="{65955044-9B6C-37F5-FDA9-E21145053693}"/>
                </a:ext>
              </a:extLst>
            </p:cNvPr>
            <p:cNvSpPr txBox="1"/>
            <p:nvPr/>
          </p:nvSpPr>
          <p:spPr>
            <a:xfrm>
              <a:off x="8051597" y="1762349"/>
              <a:ext cx="1795422" cy="461665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/>
                <a:t>Installed in 2015.</a:t>
              </a:r>
            </a:p>
            <a:p>
              <a:r>
                <a:rPr lang="en-US" altLang="zh-CN" sz="1200" b="1" dirty="0"/>
                <a:t> Commissioned in 2023</a:t>
              </a:r>
            </a:p>
          </p:txBody>
        </p:sp>
      </p:grpSp>
      <p:cxnSp>
        <p:nvCxnSpPr>
          <p:cNvPr id="62" name="Straight Arrow Connector 17">
            <a:extLst>
              <a:ext uri="{FF2B5EF4-FFF2-40B4-BE49-F238E27FC236}">
                <a16:creationId xmlns:a16="http://schemas.microsoft.com/office/drawing/2014/main" id="{CEA9CD12-700F-0DE9-2912-52D9175A5657}"/>
              </a:ext>
            </a:extLst>
          </p:cNvPr>
          <p:cNvCxnSpPr>
            <a:cxnSpLocks/>
          </p:cNvCxnSpPr>
          <p:nvPr/>
        </p:nvCxnSpPr>
        <p:spPr>
          <a:xfrm>
            <a:off x="6873233" y="3190744"/>
            <a:ext cx="1150281" cy="219764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10">
            <a:extLst>
              <a:ext uri="{FF2B5EF4-FFF2-40B4-BE49-F238E27FC236}">
                <a16:creationId xmlns:a16="http://schemas.microsoft.com/office/drawing/2014/main" id="{560FDFAE-D0B5-1E6C-6ED4-1F8D3AB48354}"/>
              </a:ext>
            </a:extLst>
          </p:cNvPr>
          <p:cNvCxnSpPr>
            <a:cxnSpLocks/>
          </p:cNvCxnSpPr>
          <p:nvPr/>
        </p:nvCxnSpPr>
        <p:spPr>
          <a:xfrm flipH="1">
            <a:off x="2767164" y="2718420"/>
            <a:ext cx="2166569" cy="3302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Arrow Connector 12">
            <a:extLst>
              <a:ext uri="{FF2B5EF4-FFF2-40B4-BE49-F238E27FC236}">
                <a16:creationId xmlns:a16="http://schemas.microsoft.com/office/drawing/2014/main" id="{15D794D4-FBE0-3431-9D0B-229792FBB19F}"/>
              </a:ext>
            </a:extLst>
          </p:cNvPr>
          <p:cNvCxnSpPr>
            <a:cxnSpLocks/>
          </p:cNvCxnSpPr>
          <p:nvPr/>
        </p:nvCxnSpPr>
        <p:spPr>
          <a:xfrm flipH="1">
            <a:off x="5073535" y="2830613"/>
            <a:ext cx="521533" cy="184535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5" name="图片 64">
            <a:extLst>
              <a:ext uri="{FF2B5EF4-FFF2-40B4-BE49-F238E27FC236}">
                <a16:creationId xmlns:a16="http://schemas.microsoft.com/office/drawing/2014/main" id="{E2D24C73-53C1-DEA1-34C4-9F4C146344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3706" y="4393615"/>
            <a:ext cx="2811266" cy="2115548"/>
          </a:xfrm>
          <a:prstGeom prst="rect">
            <a:avLst/>
          </a:prstGeom>
        </p:spPr>
      </p:pic>
      <p:cxnSp>
        <p:nvCxnSpPr>
          <p:cNvPr id="66" name="Straight Arrow Connector 10">
            <a:extLst>
              <a:ext uri="{FF2B5EF4-FFF2-40B4-BE49-F238E27FC236}">
                <a16:creationId xmlns:a16="http://schemas.microsoft.com/office/drawing/2014/main" id="{7953A127-A2A7-EE2A-4749-133572CBA3C2}"/>
              </a:ext>
            </a:extLst>
          </p:cNvPr>
          <p:cNvCxnSpPr>
            <a:cxnSpLocks/>
          </p:cNvCxnSpPr>
          <p:nvPr/>
        </p:nvCxnSpPr>
        <p:spPr>
          <a:xfrm>
            <a:off x="2131188" y="3190744"/>
            <a:ext cx="87549" cy="172342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10">
            <a:extLst>
              <a:ext uri="{FF2B5EF4-FFF2-40B4-BE49-F238E27FC236}">
                <a16:creationId xmlns:a16="http://schemas.microsoft.com/office/drawing/2014/main" id="{DE1EA010-566A-A91B-5B77-D82093B925F6}"/>
              </a:ext>
            </a:extLst>
          </p:cNvPr>
          <p:cNvCxnSpPr>
            <a:cxnSpLocks/>
          </p:cNvCxnSpPr>
          <p:nvPr/>
        </p:nvCxnSpPr>
        <p:spPr>
          <a:xfrm flipH="1" flipV="1">
            <a:off x="2131188" y="5208265"/>
            <a:ext cx="2299168" cy="18012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TextBox 33">
            <a:extLst>
              <a:ext uri="{FF2B5EF4-FFF2-40B4-BE49-F238E27FC236}">
                <a16:creationId xmlns:a16="http://schemas.microsoft.com/office/drawing/2014/main" id="{315D3B98-EFC6-2751-58B7-819EE6A7C186}"/>
              </a:ext>
            </a:extLst>
          </p:cNvPr>
          <p:cNvSpPr txBox="1"/>
          <p:nvPr/>
        </p:nvSpPr>
        <p:spPr>
          <a:xfrm>
            <a:off x="7050322" y="3899516"/>
            <a:ext cx="2904532" cy="276999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1200" b="1" dirty="0"/>
              <a:t>CS delivered and installed in Nov. 2024!</a:t>
            </a:r>
            <a:endParaRPr lang="zh-CN" altLang="en-US" sz="1200" b="1" dirty="0"/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549F1B77-9690-0D83-6C7D-CD9F8CE86189}"/>
              </a:ext>
            </a:extLst>
          </p:cNvPr>
          <p:cNvSpPr txBox="1"/>
          <p:nvPr/>
        </p:nvSpPr>
        <p:spPr>
          <a:xfrm>
            <a:off x="903502" y="4380550"/>
            <a:ext cx="2211625" cy="46166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1200" b="1" dirty="0"/>
              <a:t>DS moved to J-PARC in 2025,</a:t>
            </a:r>
            <a:r>
              <a:rPr lang="zh-CN" altLang="en-US" sz="1200" b="1" dirty="0"/>
              <a:t> </a:t>
            </a:r>
            <a:r>
              <a:rPr lang="en-US" altLang="zh-CN" sz="1200" b="1" dirty="0"/>
              <a:t>combined</a:t>
            </a:r>
            <a:r>
              <a:rPr lang="zh-CN" altLang="en-US" sz="1200" b="1" dirty="0"/>
              <a:t> </a:t>
            </a:r>
            <a:r>
              <a:rPr lang="en-US" altLang="zh-CN" sz="1200" b="1" dirty="0"/>
              <a:t>with BS</a:t>
            </a:r>
            <a:endParaRPr lang="zh-CN" altLang="en-US" sz="1200" b="1" dirty="0"/>
          </a:p>
        </p:txBody>
      </p:sp>
      <p:cxnSp>
        <p:nvCxnSpPr>
          <p:cNvPr id="70" name="Straight Arrow Connector 21">
            <a:extLst>
              <a:ext uri="{FF2B5EF4-FFF2-40B4-BE49-F238E27FC236}">
                <a16:creationId xmlns:a16="http://schemas.microsoft.com/office/drawing/2014/main" id="{A13D6D34-8290-CFF8-A14F-C32710323735}"/>
              </a:ext>
            </a:extLst>
          </p:cNvPr>
          <p:cNvCxnSpPr>
            <a:cxnSpLocks/>
          </p:cNvCxnSpPr>
          <p:nvPr/>
        </p:nvCxnSpPr>
        <p:spPr>
          <a:xfrm>
            <a:off x="6304209" y="2557468"/>
            <a:ext cx="2519609" cy="15047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6779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8535CCC-7815-0EA2-36EF-EC136073B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86B9FDA1-2566-DEF1-6273-478D1A008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14</a:t>
            </a:fld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D2264FD-64EC-5856-17A3-08AEAC99D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7957" y="3632069"/>
            <a:ext cx="1998726" cy="270245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A216E56-710F-5E5E-EB43-8851F3F98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0" y="3659855"/>
            <a:ext cx="3566225" cy="2674669"/>
          </a:xfrm>
          <a:prstGeom prst="rect">
            <a:avLst/>
          </a:prstGeom>
        </p:spPr>
      </p:pic>
      <p:pic>
        <p:nvPicPr>
          <p:cNvPr id="6" name="図 3">
            <a:extLst>
              <a:ext uri="{FF2B5EF4-FFF2-40B4-BE49-F238E27FC236}">
                <a16:creationId xmlns:a16="http://schemas.microsoft.com/office/drawing/2014/main" id="{D9C7BAD4-B5BE-C945-0DAC-11318ACAF7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8380" y="3629399"/>
            <a:ext cx="3582018" cy="267012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A63E7362-AB0B-472D-402D-EBD5DFFA6D17}"/>
              </a:ext>
            </a:extLst>
          </p:cNvPr>
          <p:cNvSpPr txBox="1"/>
          <p:nvPr/>
        </p:nvSpPr>
        <p:spPr>
          <a:xfrm>
            <a:off x="719999" y="1285200"/>
            <a:ext cx="5936683" cy="2134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en-US" altLang="zh-CN" b="1" dirty="0"/>
              <a:t>1 T DS</a:t>
            </a:r>
            <a:r>
              <a:rPr lang="zh-CN" altLang="en-US" dirty="0"/>
              <a:t>：基本性能测试于</a:t>
            </a:r>
            <a:r>
              <a:rPr lang="en-US" altLang="zh-CN" dirty="0"/>
              <a:t>2024</a:t>
            </a:r>
            <a:r>
              <a:rPr lang="zh-CN" altLang="en-US" dirty="0"/>
              <a:t>年进行，并成功完成</a:t>
            </a:r>
            <a:endParaRPr lang="en-US" altLang="zh-CN" dirty="0"/>
          </a:p>
          <a:p>
            <a:pPr marL="742950" lvl="1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在</a:t>
            </a:r>
            <a:r>
              <a:rPr lang="en-US" altLang="zh-CN" dirty="0"/>
              <a:t>14</a:t>
            </a:r>
            <a:r>
              <a:rPr lang="zh-CN" altLang="en-US" dirty="0"/>
              <a:t>天内冷却（使用液氮冷却）</a:t>
            </a:r>
            <a:endParaRPr lang="en-US" altLang="zh-CN" dirty="0"/>
          </a:p>
          <a:p>
            <a:pPr marL="742950" lvl="1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在无任何训练淬火的情况下，升至额定电流</a:t>
            </a:r>
            <a:endParaRPr lang="en-US" altLang="zh-CN" dirty="0"/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en-US" altLang="zh-CN" dirty="0"/>
              <a:t>COMET</a:t>
            </a:r>
            <a:r>
              <a:rPr lang="zh-CN" altLang="en-US" dirty="0"/>
              <a:t>大厅的安装工作于</a:t>
            </a:r>
            <a:r>
              <a:rPr lang="en-US" altLang="zh-CN" dirty="0"/>
              <a:t>2026</a:t>
            </a:r>
            <a:r>
              <a:rPr lang="zh-CN" altLang="en-US" dirty="0"/>
              <a:t>年完成</a:t>
            </a:r>
            <a:endParaRPr lang="en-US" altLang="zh-CN" dirty="0"/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en-US" altLang="zh-CN" dirty="0"/>
              <a:t>2026</a:t>
            </a:r>
            <a:r>
              <a:rPr lang="zh-CN" altLang="en-US" dirty="0"/>
              <a:t>年</a:t>
            </a:r>
            <a:r>
              <a:rPr lang="en-US" altLang="zh-CN" dirty="0"/>
              <a:t>3</a:t>
            </a:r>
            <a:r>
              <a:rPr lang="zh-CN" altLang="en-US" dirty="0"/>
              <a:t>月对</a:t>
            </a:r>
            <a:r>
              <a:rPr lang="en-US" altLang="zh-CN" dirty="0"/>
              <a:t>DS/BS/TS</a:t>
            </a:r>
            <a:r>
              <a:rPr lang="zh-CN" altLang="en-US" dirty="0"/>
              <a:t>磁体励磁进行了测试现场</a:t>
            </a:r>
            <a:endParaRPr lang="en-US" altLang="zh-CN" dirty="0"/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测量始于</a:t>
            </a:r>
            <a:r>
              <a:rPr lang="en-US" altLang="zh-CN" dirty="0"/>
              <a:t>2026</a:t>
            </a:r>
            <a:r>
              <a:rPr lang="zh-CN" altLang="en-US" dirty="0"/>
              <a:t>年</a:t>
            </a:r>
            <a:r>
              <a:rPr lang="en-US" altLang="zh-CN" dirty="0"/>
              <a:t>4</a:t>
            </a:r>
            <a:r>
              <a:rPr lang="zh-CN" altLang="en-US" dirty="0"/>
              <a:t>月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6B52705-936D-8334-95AE-05D39FBBC478}"/>
              </a:ext>
            </a:extLst>
          </p:cNvPr>
          <p:cNvSpPr txBox="1"/>
          <p:nvPr/>
        </p:nvSpPr>
        <p:spPr>
          <a:xfrm>
            <a:off x="1619642" y="394752"/>
            <a:ext cx="42477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磁场及冷却系统测试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9086841-A0CC-7EBB-69E9-6DD25BD765D8}"/>
              </a:ext>
            </a:extLst>
          </p:cNvPr>
          <p:cNvSpPr txBox="1"/>
          <p:nvPr/>
        </p:nvSpPr>
        <p:spPr>
          <a:xfrm>
            <a:off x="6785106" y="1285200"/>
            <a:ext cx="4979545" cy="2134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b="1" dirty="0"/>
              <a:t>4.4 T PCS</a:t>
            </a:r>
            <a:r>
              <a:rPr lang="zh-CN" altLang="en-US" dirty="0"/>
              <a:t>：2024年11月安装</a:t>
            </a:r>
            <a:endParaRPr lang="en-US" altLang="zh-CN" dirty="0"/>
          </a:p>
          <a:p>
            <a:pPr marL="742950" lvl="1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真空测试：良好</a:t>
            </a:r>
            <a:endParaRPr lang="en-US" altLang="zh-CN" dirty="0"/>
          </a:p>
          <a:p>
            <a:pPr marL="742950" lvl="1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线圈电阻：良好</a:t>
            </a:r>
            <a:endParaRPr lang="en-US" altLang="zh-CN" dirty="0"/>
          </a:p>
          <a:p>
            <a:pPr marL="742950" lvl="1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传感器：良好</a:t>
            </a:r>
            <a:endParaRPr lang="en-US" altLang="zh-CN" dirty="0"/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安装PCS的氦气传输管（TRT）和轭铁</a:t>
            </a:r>
            <a:endParaRPr lang="en-US" altLang="zh-CN" dirty="0"/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计划于2026年10月开始制冷。</a:t>
            </a:r>
          </a:p>
        </p:txBody>
      </p:sp>
    </p:spTree>
    <p:extLst>
      <p:ext uri="{BB962C8B-B14F-4D97-AF65-F5344CB8AC3E}">
        <p14:creationId xmlns:p14="http://schemas.microsoft.com/office/powerpoint/2010/main" val="327798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303BD-5C21-2210-5B4B-4AF21B4D3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8E960553-7B5F-0772-E156-4CAA519CF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15</a:t>
            </a:fld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6725F1C8-6CE9-4FCD-AFDE-F09EE7D917C0}"/>
              </a:ext>
            </a:extLst>
          </p:cNvPr>
          <p:cNvSpPr txBox="1"/>
          <p:nvPr/>
        </p:nvSpPr>
        <p:spPr>
          <a:xfrm>
            <a:off x="1619642" y="394752"/>
            <a:ext cx="36838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宇宙线反符合系统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B045C41-A2EF-81AD-8F48-2B5EFBF67BCA}"/>
              </a:ext>
            </a:extLst>
          </p:cNvPr>
          <p:cNvSpPr txBox="1"/>
          <p:nvPr/>
        </p:nvSpPr>
        <p:spPr>
          <a:xfrm>
            <a:off x="719999" y="1285200"/>
            <a:ext cx="5936683" cy="1791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en-US" altLang="zh-CN" b="1" dirty="0"/>
              <a:t>CRV</a:t>
            </a:r>
            <a:r>
              <a:rPr lang="zh-CN" altLang="en-US" b="1" dirty="0"/>
              <a:t>（</a:t>
            </a:r>
            <a:r>
              <a:rPr lang="en-US" altLang="zh-CN" b="1" dirty="0"/>
              <a:t>Cosmic Ray Veto</a:t>
            </a:r>
            <a:r>
              <a:rPr lang="zh-CN" altLang="en-US" b="1" dirty="0"/>
              <a:t>）</a:t>
            </a:r>
            <a:endParaRPr lang="en-US" altLang="zh-CN" b="1" dirty="0"/>
          </a:p>
          <a:p>
            <a:pPr marL="800100" lvl="1" indent="-3429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除束流孔外，采用不同探测器实现全覆盖</a:t>
            </a:r>
            <a:endParaRPr lang="en-US" altLang="zh-CN" dirty="0"/>
          </a:p>
          <a:p>
            <a:pPr marL="800100" lvl="1" indent="-3429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Top</a:t>
            </a:r>
            <a:r>
              <a:rPr lang="zh-CN" altLang="en-US" dirty="0"/>
              <a:t>：塑料闪烁条</a:t>
            </a:r>
            <a:endParaRPr lang="en-US" altLang="zh-CN" dirty="0"/>
          </a:p>
          <a:p>
            <a:pPr marL="800100" lvl="1" indent="-3429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Side</a:t>
            </a:r>
            <a:r>
              <a:rPr lang="zh-CN" altLang="en-US" dirty="0"/>
              <a:t>：</a:t>
            </a:r>
            <a:r>
              <a:rPr lang="en-US" altLang="zh-CN" dirty="0"/>
              <a:t>RPC from ARGO</a:t>
            </a:r>
          </a:p>
          <a:p>
            <a:pPr marL="800100" lvl="1" indent="-3429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Front/Back</a:t>
            </a:r>
            <a:r>
              <a:rPr lang="zh-CN" altLang="en-US" dirty="0"/>
              <a:t>：</a:t>
            </a:r>
            <a:r>
              <a:rPr lang="en-US" altLang="zh-CN" dirty="0"/>
              <a:t>RPC from CMS</a:t>
            </a:r>
            <a:endParaRPr lang="zh-CN" altLang="en-US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995FA6C-B993-6E75-1124-746F454102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0674" y="394752"/>
            <a:ext cx="3730226" cy="298272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454AAA7-8335-713C-6786-A218EFE27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4347" y="3429000"/>
            <a:ext cx="3287651" cy="112384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ADC22DB-1C94-E51A-D81C-0DED43610F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7853" y="4829602"/>
            <a:ext cx="3173047" cy="1565341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F0E01317-FF51-6943-596A-75D953431D4E}"/>
              </a:ext>
            </a:extLst>
          </p:cNvPr>
          <p:cNvSpPr txBox="1"/>
          <p:nvPr/>
        </p:nvSpPr>
        <p:spPr>
          <a:xfrm>
            <a:off x="1200150" y="3059668"/>
            <a:ext cx="60483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塑闪CRV正在建设中，基于RPC的CRV也在开发、测试中。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358FC62F-E20E-1155-48CE-56653D3DF1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2617" y="3436630"/>
            <a:ext cx="3339922" cy="2950683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52B9CD4C-8500-FE51-BB2F-29185011F3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476" y="3377481"/>
            <a:ext cx="4493141" cy="31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550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16DC61B-4DE5-BF4C-AC64-715B91321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2026年7月16日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5934E281-9ADA-77EA-9CE5-953E43D0B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16</a:t>
            </a:fld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CD7A39B-1349-5458-10D6-C866A33D4370}"/>
              </a:ext>
            </a:extLst>
          </p:cNvPr>
          <p:cNvSpPr txBox="1"/>
          <p:nvPr/>
        </p:nvSpPr>
        <p:spPr>
          <a:xfrm>
            <a:off x="1619642" y="394752"/>
            <a:ext cx="44763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Phase-I 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主探测器进展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6CF1938-ED98-F430-026C-408402354E51}"/>
              </a:ext>
            </a:extLst>
          </p:cNvPr>
          <p:cNvSpPr txBox="1"/>
          <p:nvPr/>
        </p:nvSpPr>
        <p:spPr>
          <a:xfrm>
            <a:off x="720000" y="1814029"/>
            <a:ext cx="4583520" cy="1444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en-US" altLang="zh-CN" dirty="0"/>
              <a:t>Phase-I</a:t>
            </a:r>
            <a:r>
              <a:rPr lang="zh-CN" altLang="en-US" dirty="0"/>
              <a:t>大部分的实验装置已经安装。</a:t>
            </a:r>
            <a:endParaRPr lang="en-US" altLang="zh-CN" dirty="0"/>
          </a:p>
          <a:p>
            <a:pPr lvl="1">
              <a:lnSpc>
                <a:spcPct val="125000"/>
              </a:lnSpc>
            </a:pPr>
            <a:r>
              <a:rPr lang="zh-CN" altLang="en-US" dirty="0"/>
              <a:t>主探测器正在调试和安装：</a:t>
            </a:r>
            <a:endParaRPr lang="en-US" altLang="zh-CN" dirty="0"/>
          </a:p>
          <a:p>
            <a:pPr marL="742950" lvl="1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CDC</a:t>
            </a:r>
          </a:p>
          <a:p>
            <a:pPr marL="742950" lvl="1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CTH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19BD1B1-3D66-5C7C-E77E-5F34B04C4FE4}"/>
              </a:ext>
            </a:extLst>
          </p:cNvPr>
          <p:cNvSpPr txBox="1"/>
          <p:nvPr/>
        </p:nvSpPr>
        <p:spPr>
          <a:xfrm>
            <a:off x="720000" y="3754996"/>
            <a:ext cx="4583520" cy="1442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effectLst/>
              </a:rPr>
              <a:t>软件与重建已经基本就绪：</a:t>
            </a:r>
            <a:endParaRPr lang="zh-CN" altLang="en-US" dirty="0"/>
          </a:p>
          <a:p>
            <a:pPr marL="742950" lvl="1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effectLst/>
              </a:rPr>
              <a:t>离线框架</a:t>
            </a:r>
            <a:r>
              <a:rPr lang="zh-CN" altLang="en-US" b="1" dirty="0"/>
              <a:t>  </a:t>
            </a:r>
            <a:r>
              <a:rPr lang="zh-CN" altLang="en-US" dirty="0"/>
              <a:t>可处理模拟与数据</a:t>
            </a:r>
            <a:r>
              <a:rPr lang="zh-CN" altLang="en-US" dirty="0">
                <a:effectLst/>
              </a:rPr>
              <a:t>。</a:t>
            </a:r>
            <a:endParaRPr lang="zh-CN" altLang="en-US" dirty="0"/>
          </a:p>
          <a:p>
            <a:pPr marL="742950" lvl="1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effectLst/>
              </a:rPr>
              <a:t>重建算法  </a:t>
            </a:r>
            <a:r>
              <a:rPr lang="zh-CN" altLang="en-US" dirty="0"/>
              <a:t>已验证可达标</a:t>
            </a:r>
            <a:endParaRPr lang="en-US" altLang="zh-CN" dirty="0"/>
          </a:p>
          <a:p>
            <a:pPr marL="742950" lvl="1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effectLst/>
              </a:rPr>
              <a:t>分析链  </a:t>
            </a:r>
            <a:r>
              <a:rPr lang="zh-CN" altLang="en-US" dirty="0"/>
              <a:t>可进行背景与灵敏度评估</a:t>
            </a:r>
            <a:r>
              <a:rPr lang="zh-CN" altLang="en-US" dirty="0">
                <a:effectLst/>
              </a:rPr>
              <a:t>。</a:t>
            </a:r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B088088-DC09-3111-56E3-EDB7CAAC69D3}"/>
              </a:ext>
            </a:extLst>
          </p:cNvPr>
          <p:cNvSpPr txBox="1"/>
          <p:nvPr/>
        </p:nvSpPr>
        <p:spPr>
          <a:xfrm>
            <a:off x="720000" y="1291611"/>
            <a:ext cx="105638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COMET Phase-I</a:t>
            </a:r>
            <a:r>
              <a:rPr lang="zh-CN" altLang="en-US" dirty="0"/>
              <a:t>已进入系统集成与调试阶段，正向首次物理取数稳步推进</a:t>
            </a: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E3445EEA-2F73-231A-D9EE-04B8D4E466D6}"/>
              </a:ext>
            </a:extLst>
          </p:cNvPr>
          <p:cNvGrpSpPr/>
          <p:nvPr/>
        </p:nvGrpSpPr>
        <p:grpSpPr>
          <a:xfrm>
            <a:off x="8417336" y="1027729"/>
            <a:ext cx="3774664" cy="2987172"/>
            <a:chOff x="8417336" y="1027729"/>
            <a:chExt cx="3774664" cy="2987172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0E564DAF-F0EA-15B3-69DE-9EEBA9034B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17336" y="1027729"/>
              <a:ext cx="3774664" cy="2987172"/>
            </a:xfrm>
            <a:prstGeom prst="rect">
              <a:avLst/>
            </a:prstGeom>
          </p:spPr>
        </p:pic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9CCC4927-1D02-39D8-4249-2D54784169CC}"/>
                </a:ext>
              </a:extLst>
            </p:cNvPr>
            <p:cNvSpPr txBox="1"/>
            <p:nvPr/>
          </p:nvSpPr>
          <p:spPr>
            <a:xfrm>
              <a:off x="8417336" y="1027729"/>
              <a:ext cx="843396" cy="369332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CDC</a:t>
              </a:r>
              <a:endParaRPr lang="zh-CN" altLang="en-US" b="1" dirty="0"/>
            </a:p>
          </p:txBody>
        </p: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EBFC8F75-0A2C-BF21-B7A2-B09B182CE16E}"/>
              </a:ext>
            </a:extLst>
          </p:cNvPr>
          <p:cNvGrpSpPr/>
          <p:nvPr/>
        </p:nvGrpSpPr>
        <p:grpSpPr>
          <a:xfrm>
            <a:off x="8247972" y="4014901"/>
            <a:ext cx="3944026" cy="2494262"/>
            <a:chOff x="8247972" y="4014901"/>
            <a:chExt cx="3944026" cy="2494262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A6F287A-2CF9-444C-6365-6DF6966B3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47972" y="4014901"/>
              <a:ext cx="3944026" cy="2494262"/>
            </a:xfrm>
            <a:prstGeom prst="rect">
              <a:avLst/>
            </a:prstGeom>
          </p:spPr>
        </p:pic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F717DEF2-8CC8-6A64-6571-0B107F232F76}"/>
                </a:ext>
              </a:extLst>
            </p:cNvPr>
            <p:cNvSpPr txBox="1"/>
            <p:nvPr/>
          </p:nvSpPr>
          <p:spPr>
            <a:xfrm>
              <a:off x="8417336" y="4014901"/>
              <a:ext cx="1865758" cy="369332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CTH prototype</a:t>
              </a:r>
              <a:endParaRPr lang="zh-CN" altLang="en-US" b="1" dirty="0"/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38896D35-3491-B5CA-C23D-9F9A735DCE16}"/>
              </a:ext>
            </a:extLst>
          </p:cNvPr>
          <p:cNvGrpSpPr/>
          <p:nvPr/>
        </p:nvGrpSpPr>
        <p:grpSpPr>
          <a:xfrm>
            <a:off x="5455631" y="2677404"/>
            <a:ext cx="2961705" cy="3700665"/>
            <a:chOff x="5455631" y="2677404"/>
            <a:chExt cx="2961705" cy="3700665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A81A908E-C264-0A62-63AB-05C7C1ED95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55631" y="2677404"/>
              <a:ext cx="2961705" cy="3700665"/>
            </a:xfrm>
            <a:prstGeom prst="rect">
              <a:avLst/>
            </a:prstGeom>
          </p:spPr>
        </p:pic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B3A6BFF1-8387-7153-8F41-856F5449850E}"/>
                </a:ext>
              </a:extLst>
            </p:cNvPr>
            <p:cNvSpPr txBox="1"/>
            <p:nvPr/>
          </p:nvSpPr>
          <p:spPr>
            <a:xfrm>
              <a:off x="5472884" y="2678121"/>
              <a:ext cx="1005737" cy="646331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CTH support</a:t>
              </a:r>
              <a:endParaRPr lang="zh-CN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777889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58B8C5C-BB01-5BE6-825B-D6F970720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1663659-B1DD-E063-5229-0E062E4F5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17</a:t>
            </a:fld>
            <a:endParaRPr lang="zh-CN" altLang="en-US" dirty="0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CDEFD59-62F7-BC7E-C8AC-7F203FA30B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215461"/>
              </p:ext>
            </p:extLst>
          </p:nvPr>
        </p:nvGraphicFramePr>
        <p:xfrm>
          <a:off x="992221" y="1311317"/>
          <a:ext cx="6575898" cy="4710542"/>
        </p:xfrm>
        <a:graphic>
          <a:graphicData uri="http://schemas.openxmlformats.org/drawingml/2006/table">
            <a:tbl>
              <a:tblPr/>
              <a:tblGrid>
                <a:gridCol w="2512520">
                  <a:extLst>
                    <a:ext uri="{9D8B030D-6E8A-4147-A177-3AD203B41FA5}">
                      <a16:colId xmlns:a16="http://schemas.microsoft.com/office/drawing/2014/main" val="3845679211"/>
                    </a:ext>
                  </a:extLst>
                </a:gridCol>
                <a:gridCol w="4063378">
                  <a:extLst>
                    <a:ext uri="{9D8B030D-6E8A-4147-A177-3AD203B41FA5}">
                      <a16:colId xmlns:a16="http://schemas.microsoft.com/office/drawing/2014/main" val="450844991"/>
                    </a:ext>
                  </a:extLst>
                </a:gridCol>
              </a:tblGrid>
              <a:tr h="438262"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  <a:buNone/>
                      </a:pPr>
                      <a:r>
                        <a:rPr lang="zh-CN" altLang="en-US" dirty="0"/>
                        <a:t>方向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  <a:buNone/>
                      </a:pPr>
                      <a:r>
                        <a:rPr lang="zh-CN" altLang="en-US"/>
                        <a:t>主要贡献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4260390"/>
                  </a:ext>
                </a:extLst>
              </a:tr>
              <a:tr h="766953"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  <a:buNone/>
                      </a:pPr>
                      <a:r>
                        <a:rPr lang="zh-CN" altLang="en-US"/>
                        <a:t>本底研究与实验优化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  <a:buNone/>
                      </a:pPr>
                      <a:r>
                        <a:rPr lang="zh-CN" altLang="en-US" dirty="0"/>
                        <a:t>束流相关本底研究；</a:t>
                      </a:r>
                      <a:endParaRPr lang="en-US" altLang="zh-CN" dirty="0"/>
                    </a:p>
                    <a:p>
                      <a:pPr>
                        <a:lnSpc>
                          <a:spcPct val="135000"/>
                        </a:lnSpc>
                        <a:buNone/>
                      </a:pPr>
                      <a:r>
                        <a:rPr lang="zh-CN" altLang="en-US" dirty="0"/>
                        <a:t>输运线与束流结构优化；</a:t>
                      </a:r>
                      <a:endParaRPr lang="en-US" altLang="zh-CN" dirty="0"/>
                    </a:p>
                    <a:p>
                      <a:pPr>
                        <a:lnSpc>
                          <a:spcPct val="135000"/>
                        </a:lnSpc>
                        <a:buNone/>
                      </a:pPr>
                      <a:r>
                        <a:rPr lang="zh-CN" altLang="en-US" dirty="0"/>
                        <a:t>实验灵敏度与本底评估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9853837"/>
                  </a:ext>
                </a:extLst>
              </a:tr>
              <a:tr h="438262"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  <a:buNone/>
                      </a:pPr>
                      <a:r>
                        <a:rPr lang="zh-CN" altLang="en-US" dirty="0"/>
                        <a:t>装置、探测器与电子学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  <a:buNone/>
                      </a:pPr>
                      <a:r>
                        <a:rPr lang="en-US" altLang="zh-CN" dirty="0"/>
                        <a:t>CDC</a:t>
                      </a:r>
                      <a:r>
                        <a:rPr lang="zh-CN" altLang="en-US" dirty="0"/>
                        <a:t>电子学系统研发；</a:t>
                      </a:r>
                      <a:endParaRPr lang="en-US" altLang="zh-CN" dirty="0"/>
                    </a:p>
                    <a:p>
                      <a:pPr>
                        <a:lnSpc>
                          <a:spcPct val="135000"/>
                        </a:lnSpc>
                        <a:buNone/>
                      </a:pPr>
                      <a:r>
                        <a:rPr lang="en-US" altLang="zh-CN" dirty="0"/>
                        <a:t>CRV</a:t>
                      </a:r>
                      <a:r>
                        <a:rPr lang="zh-CN" altLang="en-US" dirty="0"/>
                        <a:t>系统设计与性能研究；</a:t>
                      </a:r>
                      <a:endParaRPr lang="en-US" altLang="zh-CN" dirty="0"/>
                    </a:p>
                    <a:p>
                      <a:pPr>
                        <a:lnSpc>
                          <a:spcPct val="135000"/>
                        </a:lnSpc>
                        <a:buNone/>
                      </a:pPr>
                      <a:r>
                        <a:rPr lang="zh-CN" altLang="en-US" dirty="0"/>
                        <a:t>屏蔽体制造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140098"/>
                  </a:ext>
                </a:extLst>
              </a:tr>
              <a:tr h="438262"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  <a:buNone/>
                      </a:pPr>
                      <a:r>
                        <a:rPr lang="zh-CN" altLang="en-US"/>
                        <a:t>软件与重建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  <a:buNone/>
                      </a:pPr>
                      <a:r>
                        <a:rPr lang="en-US" altLang="zh-CN" dirty="0"/>
                        <a:t>COMET</a:t>
                      </a:r>
                      <a:r>
                        <a:rPr lang="zh-CN" altLang="en-US" dirty="0"/>
                        <a:t>软件框架开发；</a:t>
                      </a:r>
                      <a:endParaRPr lang="en-US" altLang="zh-CN" dirty="0"/>
                    </a:p>
                    <a:p>
                      <a:pPr>
                        <a:lnSpc>
                          <a:spcPct val="135000"/>
                        </a:lnSpc>
                        <a:buNone/>
                      </a:pPr>
                      <a:r>
                        <a:rPr lang="en-US" altLang="zh-CN" dirty="0"/>
                        <a:t>CDC</a:t>
                      </a:r>
                      <a:r>
                        <a:rPr lang="zh-CN" altLang="en-US" dirty="0"/>
                        <a:t>径迹重建算法；</a:t>
                      </a:r>
                      <a:endParaRPr lang="en-US" altLang="zh-CN" dirty="0"/>
                    </a:p>
                    <a:p>
                      <a:pPr>
                        <a:lnSpc>
                          <a:spcPct val="135000"/>
                        </a:lnSpc>
                        <a:buNone/>
                      </a:pPr>
                      <a:r>
                        <a:rPr lang="zh-CN" altLang="en-US" dirty="0"/>
                        <a:t>批量本底模拟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0199519"/>
                  </a:ext>
                </a:extLst>
              </a:tr>
              <a:tr h="438262"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  <a:buNone/>
                      </a:pPr>
                      <a:r>
                        <a:rPr lang="zh-CN" altLang="en-US" dirty="0"/>
                        <a:t>物理分析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  <a:buNone/>
                      </a:pPr>
                      <a:r>
                        <a:rPr lang="en-US" dirty="0"/>
                        <a:t>CLFV</a:t>
                      </a:r>
                      <a:r>
                        <a:rPr lang="zh-CN" altLang="en-US" dirty="0"/>
                        <a:t>过程与新物理模型研究；</a:t>
                      </a:r>
                      <a:endParaRPr lang="en-US" altLang="zh-CN" dirty="0"/>
                    </a:p>
                    <a:p>
                      <a:pPr>
                        <a:lnSpc>
                          <a:spcPct val="135000"/>
                        </a:lnSpc>
                        <a:buNone/>
                      </a:pPr>
                      <a:r>
                        <a:rPr lang="en-US" dirty="0"/>
                        <a:t>COMET</a:t>
                      </a:r>
                      <a:r>
                        <a:rPr lang="zh-CN" altLang="en-US" dirty="0"/>
                        <a:t>物理灵敏度分析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0187387"/>
                  </a:ext>
                </a:extLst>
              </a:tr>
            </a:tbl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9E62B22C-2B37-AA52-72BC-48C90609F08D}"/>
              </a:ext>
            </a:extLst>
          </p:cNvPr>
          <p:cNvSpPr txBox="1"/>
          <p:nvPr/>
        </p:nvSpPr>
        <p:spPr>
          <a:xfrm>
            <a:off x="1619642" y="394752"/>
            <a:ext cx="39429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COMET </a:t>
            </a:r>
            <a:r>
              <a:rPr lang="zh-CN" altLang="en-US" sz="3200" b="1" dirty="0"/>
              <a:t>中国组贡献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F62C756-31AA-2433-C6B6-139C45B25FDA}"/>
              </a:ext>
            </a:extLst>
          </p:cNvPr>
          <p:cNvSpPr txBox="1"/>
          <p:nvPr/>
        </p:nvSpPr>
        <p:spPr>
          <a:xfrm>
            <a:off x="7588020" y="3429000"/>
            <a:ext cx="46039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中国组在 </a:t>
            </a:r>
            <a:r>
              <a:rPr lang="en-US" altLang="zh-CN" dirty="0"/>
              <a:t>COMET </a:t>
            </a:r>
            <a:r>
              <a:rPr lang="zh-CN" altLang="en-US" dirty="0"/>
              <a:t>的贡献覆盖多个方向，形成</a:t>
            </a:r>
            <a:r>
              <a:rPr lang="zh-CN" altLang="en-US" b="1" dirty="0"/>
              <a:t>从硬件到软件、从实验到理论</a:t>
            </a:r>
            <a:r>
              <a:rPr lang="zh-CN" altLang="en-US" dirty="0"/>
              <a:t>的完整体系。</a:t>
            </a:r>
          </a:p>
        </p:txBody>
      </p:sp>
    </p:spTree>
    <p:extLst>
      <p:ext uri="{BB962C8B-B14F-4D97-AF65-F5344CB8AC3E}">
        <p14:creationId xmlns:p14="http://schemas.microsoft.com/office/powerpoint/2010/main" val="3250284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3C46373-24E2-6271-1C86-17EBF62CE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CB6AA70-CCE5-9DA3-9500-926A0CC41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18</a:t>
            </a:fld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3599BFA3-FA3B-7CD3-FD63-ADA3AF5F1C68}"/>
                  </a:ext>
                </a:extLst>
              </p:cNvPr>
              <p:cNvSpPr txBox="1"/>
              <p:nvPr/>
            </p:nvSpPr>
            <p:spPr>
              <a:xfrm>
                <a:off x="720000" y="1285200"/>
                <a:ext cx="9951858" cy="31423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altLang="zh-CN" dirty="0"/>
                  <a:t>COMET</a:t>
                </a:r>
                <a:r>
                  <a:rPr lang="zh-CN" altLang="en-US" dirty="0"/>
                  <a:t>实验旨在寻找带电轻子味破坏过程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 →</m:t>
                    </m:r>
                    <m:sSup>
                      <m:sSup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endParaRPr lang="en-US" altLang="zh-CN" dirty="0"/>
              </a:p>
              <a:p>
                <a:endParaRPr lang="en-US" altLang="zh-CN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zh-CN" altLang="en-US" dirty="0"/>
                  <a:t>其信号为能量约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104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97</m:t>
                    </m:r>
                    <m:r>
                      <m:rPr>
                        <m:lit/>
                      </m:rPr>
                      <a:rPr lang="en-US" altLang="zh-CN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lit/>
                        <m:sty m:val="p"/>
                      </m:rPr>
                      <a:rPr lang="en-US" altLang="zh-CN" i="1" dirty="0">
                        <a:latin typeface="Cambria Math" panose="02040503050406030204" pitchFamily="18" charset="0"/>
                      </a:rPr>
                      <m:t>MeV</m:t>
                    </m:r>
                    <m:r>
                      <a:rPr lang="en-US" altLang="zh-CN" b="0" i="0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CN" b="0" i="0" dirty="0" smtClean="0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zh-CN" altLang="en-US" dirty="0"/>
                  <a:t> 的单能电子</a:t>
                </a:r>
                <a:endParaRPr lang="en-US" altLang="zh-CN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zh-CN" altLang="en-US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zh-CN" altLang="en-US" dirty="0"/>
                  <a:t>转换一旦被观测到，将明确表明存在标准模型之外的新物理</a:t>
                </a:r>
                <a:endParaRPr lang="en-US" altLang="zh-CN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en-US" altLang="zh-CN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altLang="zh-CN" dirty="0"/>
                  <a:t>COMET</a:t>
                </a:r>
                <a:r>
                  <a:rPr lang="zh-CN" altLang="en-US" dirty="0"/>
                  <a:t>采用高强度脉冲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zh-CN" altLang="en-US" dirty="0"/>
                  <a:t>束流、弯曲输运线，以实现极高的探测灵敏度</a:t>
                </a:r>
                <a:endParaRPr lang="en-US" altLang="zh-CN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zh-CN" altLang="en-US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zh-CN" altLang="en-US" dirty="0"/>
                  <a:t>通过对各种本底的有效抑制，</a:t>
                </a:r>
                <a:r>
                  <a:rPr lang="en-US" altLang="zh-CN" dirty="0"/>
                  <a:t>COMET</a:t>
                </a:r>
                <a:r>
                  <a:rPr lang="zh-CN" altLang="en-US" dirty="0"/>
                  <a:t>有望将灵敏度提升至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15</m:t>
                        </m:r>
                      </m:sup>
                    </m:sSup>
                    <m:r>
                      <a:rPr lang="en-US" altLang="zh-CN" i="1" dirty="0"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17</m:t>
                        </m:r>
                      </m:sup>
                    </m:sSup>
                  </m:oMath>
                </a14:m>
                <a:r>
                  <a:rPr lang="zh-CN" altLang="en-US" dirty="0"/>
                  <a:t>水平</a:t>
                </a:r>
                <a:endParaRPr lang="en-US" altLang="zh-CN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en-US" altLang="zh-CN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altLang="zh-CN" dirty="0"/>
                  <a:t>Phase-I</a:t>
                </a:r>
                <a:r>
                  <a:rPr lang="zh-CN" altLang="en-US" dirty="0"/>
                  <a:t>已进入系统集成与调试阶段，实验正向首次物理取数稳步推进</a:t>
                </a:r>
              </a:p>
            </p:txBody>
          </p:sp>
        </mc:Choice>
        <mc:Fallback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3599BFA3-FA3B-7CD3-FD63-ADA3AF5F1C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1285200"/>
                <a:ext cx="9951858" cy="3142399"/>
              </a:xfrm>
              <a:prstGeom prst="rect">
                <a:avLst/>
              </a:prstGeom>
              <a:blipFill>
                <a:blip r:embed="rId3"/>
                <a:stretch>
                  <a:fillRect l="-367" t="-1553" b="-23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4337D828-4104-E579-C370-1B9C60A35F86}"/>
                  </a:ext>
                </a:extLst>
              </p:cNvPr>
              <p:cNvSpPr txBox="1"/>
              <p:nvPr/>
            </p:nvSpPr>
            <p:spPr>
              <a:xfrm>
                <a:off x="0" y="5172690"/>
                <a:ext cx="12191998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2200" dirty="0"/>
                  <a:t>COMET</a:t>
                </a:r>
                <a:r>
                  <a:rPr lang="zh-CN" altLang="en-US" sz="2200" dirty="0"/>
                  <a:t>将为</a:t>
                </a:r>
                <a:r>
                  <a:rPr lang="zh-CN" altLang="en-US" sz="2200" b="1" dirty="0"/>
                  <a:t>轻子味破坏、新物理模型检验</a:t>
                </a:r>
                <a:r>
                  <a:rPr lang="zh-CN" altLang="en-US" sz="2200" dirty="0"/>
                  <a:t>以及</a:t>
                </a:r>
                <a:r>
                  <a:rPr lang="zh-CN" altLang="en-US" sz="2200" b="1" dirty="0"/>
                  <a:t>未来高精度</a:t>
                </a:r>
                <a14:m>
                  <m:oMath xmlns:m="http://schemas.openxmlformats.org/officeDocument/2006/math">
                    <m:r>
                      <a:rPr lang="en-US" altLang="zh-CN" sz="2200" b="1" i="1" dirty="0" smtClean="0">
                        <a:latin typeface="Cambria Math" panose="02040503050406030204" pitchFamily="18" charset="0"/>
                      </a:rPr>
                      <m:t>𝝁</m:t>
                    </m:r>
                  </m:oMath>
                </a14:m>
                <a:r>
                  <a:rPr lang="zh-CN" altLang="en-US" sz="2200" b="1" dirty="0"/>
                  <a:t>子实验</a:t>
                </a:r>
                <a:r>
                  <a:rPr lang="zh-CN" altLang="en-US" sz="2200" dirty="0"/>
                  <a:t>提供</a:t>
                </a:r>
                <a:r>
                  <a:rPr lang="zh-CN" altLang="en-US" sz="2200" b="1" dirty="0"/>
                  <a:t>重要实验依据</a:t>
                </a:r>
                <a:r>
                  <a:rPr lang="zh-CN" altLang="en-US" sz="2200" dirty="0"/>
                  <a:t>！</a:t>
                </a:r>
              </a:p>
            </p:txBody>
          </p:sp>
        </mc:Choice>
        <mc:Fallback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4337D828-4104-E579-C370-1B9C60A35F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172690"/>
                <a:ext cx="12191998" cy="430887"/>
              </a:xfrm>
              <a:prstGeom prst="rect">
                <a:avLst/>
              </a:prstGeom>
              <a:blipFill>
                <a:blip r:embed="rId4"/>
                <a:stretch>
                  <a:fillRect t="-14286" b="-3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>
            <a:extLst>
              <a:ext uri="{FF2B5EF4-FFF2-40B4-BE49-F238E27FC236}">
                <a16:creationId xmlns:a16="http://schemas.microsoft.com/office/drawing/2014/main" id="{B2581030-FC32-8675-40EA-16D080A320D7}"/>
              </a:ext>
            </a:extLst>
          </p:cNvPr>
          <p:cNvSpPr txBox="1"/>
          <p:nvPr/>
        </p:nvSpPr>
        <p:spPr>
          <a:xfrm>
            <a:off x="1619642" y="394752"/>
            <a:ext cx="36838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总结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6717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9C9E3D-E9C1-8133-0BCF-0A8AB4719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D5B9775-C35A-2540-1FF7-CA6657638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19</a:t>
            </a:fld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1AF7AD8-79F9-F1C3-6B10-14E097775C9E}"/>
              </a:ext>
            </a:extLst>
          </p:cNvPr>
          <p:cNvSpPr txBox="1"/>
          <p:nvPr/>
        </p:nvSpPr>
        <p:spPr>
          <a:xfrm>
            <a:off x="1112758" y="3075057"/>
            <a:ext cx="99664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507740"/>
            <a:r>
              <a:rPr lang="en-US" altLang="zh-CN" sz="4000" b="1" dirty="0" err="1">
                <a:solidFill>
                  <a:srgbClr val="203864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BackUp</a:t>
            </a:r>
            <a:endParaRPr lang="en-US" altLang="zh-CN" sz="1400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334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4B49B-0093-762D-27EB-2DCD0D7B6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97C5517-FB98-C0B6-CE3A-3F9BED7F4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0B548-27DB-4518-96AB-8DC641C3481A}" type="datetime2">
              <a:rPr lang="zh-CN" altLang="en-US" smtClean="0"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8648095-824E-7938-5D91-9ABA611D0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2</a:t>
            </a:fld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910DE8C-F40E-05D7-E206-8A94F752CF40}"/>
              </a:ext>
            </a:extLst>
          </p:cNvPr>
          <p:cNvSpPr txBox="1"/>
          <p:nvPr/>
        </p:nvSpPr>
        <p:spPr>
          <a:xfrm>
            <a:off x="1980000" y="1696720"/>
            <a:ext cx="6027533" cy="2456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</a:rPr>
              <a:t>物理背景</a:t>
            </a:r>
            <a:endParaRPr lang="en-US" altLang="zh-CN" sz="20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zh-CN" sz="2000" b="1" dirty="0">
                <a:latin typeface="Arial" panose="020B0604020202020204" pitchFamily="34" charset="0"/>
                <a:ea typeface="宋体" panose="02010600030101010101" pitchFamily="2" charset="-122"/>
              </a:rPr>
              <a:t>COMET </a:t>
            </a:r>
            <a:r>
              <a: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</a:rPr>
              <a:t>简介</a:t>
            </a:r>
            <a:endParaRPr lang="en-US" altLang="zh-CN" sz="20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zh-CN" sz="2000" b="1" dirty="0">
                <a:latin typeface="Arial" panose="020B0604020202020204" pitchFamily="34" charset="0"/>
                <a:ea typeface="宋体" panose="02010600030101010101" pitchFamily="2" charset="-122"/>
              </a:rPr>
              <a:t>COMET </a:t>
            </a:r>
            <a:r>
              <a: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</a:rPr>
              <a:t>实验装置及进展</a:t>
            </a:r>
            <a:endParaRPr lang="en-US" altLang="zh-CN" sz="20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</a:rPr>
              <a:t>总结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381BAFF-F46B-EB8F-D25E-228D34994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0000" y="1786720"/>
            <a:ext cx="2852307" cy="28800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A9BC5AA7-CB75-122C-7D75-16648B543246}"/>
              </a:ext>
            </a:extLst>
          </p:cNvPr>
          <p:cNvSpPr txBox="1"/>
          <p:nvPr/>
        </p:nvSpPr>
        <p:spPr>
          <a:xfrm>
            <a:off x="1619642" y="394752"/>
            <a:ext cx="36838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目录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586793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47624B6-5D02-EFA8-974F-361D0BA57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E373356-A7DA-3FE7-FC3D-983408392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20</a:t>
            </a:fld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8D3AF61-AB0C-9E91-F30F-5BB054D3C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610" y="2193578"/>
            <a:ext cx="10084779" cy="431558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E13C08E1-3D64-B9DA-94EB-0B890C1E04B2}"/>
              </a:ext>
            </a:extLst>
          </p:cNvPr>
          <p:cNvSpPr txBox="1"/>
          <p:nvPr/>
        </p:nvSpPr>
        <p:spPr>
          <a:xfrm>
            <a:off x="1619642" y="394752"/>
            <a:ext cx="36838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时间表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14E762C-D374-5A82-8C93-FD65AC9AF592}"/>
                  </a:ext>
                </a:extLst>
              </p:cNvPr>
              <p:cNvSpPr txBox="1"/>
              <p:nvPr/>
            </p:nvSpPr>
            <p:spPr>
              <a:xfrm>
                <a:off x="1053609" y="1217220"/>
                <a:ext cx="9909665" cy="753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25000"/>
                  </a:lnSpc>
                  <a:buFont typeface="Wingdings" panose="05000000000000000000" pitchFamily="2" charset="2"/>
                  <a:buChar char="Ø"/>
                </a:pPr>
                <a:r>
                  <a:rPr lang="zh-CN" altLang="en-US" dirty="0"/>
                  <a:t>COMET </a:t>
                </a:r>
                <a:r>
                  <a:rPr lang="en-US" altLang="zh-CN" dirty="0"/>
                  <a:t>Phase-I</a:t>
                </a:r>
                <a:r>
                  <a:rPr lang="zh-CN" altLang="en-US" dirty="0"/>
                  <a:t>预计在2028年正式开始</a:t>
                </a:r>
                <a:endParaRPr lang="en-US" altLang="zh-CN" dirty="0"/>
              </a:p>
              <a:p>
                <a:pPr marL="285750" indent="-285750">
                  <a:lnSpc>
                    <a:spcPct val="125000"/>
                  </a:lnSpc>
                  <a:buFont typeface="Wingdings" panose="05000000000000000000" pitchFamily="2" charset="2"/>
                  <a:buChar char="Ø"/>
                </a:pPr>
                <a:r>
                  <a:rPr lang="zh-CN" altLang="en-US" dirty="0"/>
                  <a:t>目标是在</a:t>
                </a:r>
                <a:r>
                  <a:rPr lang="en-US" altLang="zh-CN" dirty="0"/>
                  <a:t>150</a:t>
                </a:r>
                <a:r>
                  <a:rPr lang="zh-CN" altLang="en-US" dirty="0"/>
                  <a:t>天的束流时间内，使用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𝑘𝑊</m:t>
                    </m:r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、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𝐺𝑒𝑉</m:t>
                    </m:r>
                  </m:oMath>
                </a14:m>
                <a:r>
                  <a:rPr lang="zh-CN" altLang="en-US" dirty="0"/>
                  <a:t>的质子束，使灵敏度达到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15</m:t>
                        </m:r>
                      </m:sup>
                    </m:sSup>
                  </m:oMath>
                </a14:m>
                <a:r>
                  <a:rPr lang="zh-CN" altLang="en-US" dirty="0"/>
                  <a:t>。</a:t>
                </a:r>
              </a:p>
            </p:txBody>
          </p:sp>
        </mc:Choice>
        <mc:Fallback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14E762C-D374-5A82-8C93-FD65AC9AF5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609" y="1217220"/>
                <a:ext cx="9909665" cy="753027"/>
              </a:xfrm>
              <a:prstGeom prst="rect">
                <a:avLst/>
              </a:prstGeom>
              <a:blipFill>
                <a:blip r:embed="rId3"/>
                <a:stretch>
                  <a:fillRect l="-431" t="-2439" b="-130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67622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E50C358-0EB8-E4CE-2DBB-BDE3E8F8D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A9844068-8424-2862-609A-71A82F85E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21</a:t>
            </a:fld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017B9FF5-2BD5-97F2-264D-95A792221D80}"/>
                  </a:ext>
                </a:extLst>
              </p:cNvPr>
              <p:cNvSpPr txBox="1"/>
              <p:nvPr/>
            </p:nvSpPr>
            <p:spPr>
              <a:xfrm>
                <a:off x="948690" y="1276165"/>
                <a:ext cx="11087100" cy="45228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en-US" altLang="zh-CN" b="1" dirty="0"/>
                  <a:t>In the SM, CLFV arises via neutrino mixing loops: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altLang="zh-CN" i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altLang="zh-CN" dirty="0"/>
              </a:p>
              <a:p>
                <a:pPr>
                  <a:buNone/>
                </a:pPr>
                <a:r>
                  <a:rPr lang="en-US" altLang="zh-CN" dirty="0"/>
                  <a:t>amplitude: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>
                          <a:latin typeface="Cambria Math" panose="02040503050406030204" pitchFamily="18" charset="0"/>
                        </a:rPr>
                        <m:t>𝒜</m:t>
                      </m:r>
                      <m:r>
                        <a:rPr lang="en-US" altLang="zh-CN" i="0">
                          <a:latin typeface="Cambria Math" panose="02040503050406030204" pitchFamily="18" charset="0"/>
                        </a:rPr>
                        <m:t>∝</m:t>
                      </m:r>
                      <m:nary>
                        <m:naryPr>
                          <m:chr m:val="∑"/>
                          <m:grow m:val="on"/>
                          <m:supHide m:val="on"/>
                          <m:ctrlPr>
                            <a:rPr lang="ar-AE" altLang="zh-CN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ar-AE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ar-AE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ar-AE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zh-CN" altLang="ar-AE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a:rPr lang="zh-CN" altLang="ar-AE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sSubSup>
                        <m:sSubSupPr>
                          <m:ctrlPr>
                            <a:rPr lang="ar-AE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ar-AE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zh-CN" altLang="ar-AE" i="1">
                              <a:latin typeface="Cambria Math" panose="02040503050406030204" pitchFamily="18" charset="0"/>
                            </a:rPr>
                            <m:t>𝑒𝑖</m:t>
                          </m:r>
                        </m:sub>
                        <m:sup>
                          <m:r>
                            <a:rPr lang="ar-AE" altLang="zh-CN" i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f>
                        <m:fPr>
                          <m:ctrlPr>
                            <a:rPr lang="ar-AE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ar-AE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CN" altLang="ar-AE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ar-AE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ar-AE" i="1"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zh-CN" altLang="ar-AE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ar-AE" altLang="zh-CN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ar-AE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CN" altLang="ar-AE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zh-CN" altLang="ar-AE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sub>
                            <m:sup>
                              <m:r>
                                <a:rPr lang="ar-AE" altLang="zh-CN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ar-AE" altLang="zh-CN" dirty="0"/>
              </a:p>
              <a:p>
                <a:pPr>
                  <a:buNone/>
                </a:pPr>
                <a:br>
                  <a:rPr lang="ar-AE" altLang="zh-CN" dirty="0"/>
                </a:br>
                <a:endParaRPr lang="ar-AE" altLang="zh-CN" dirty="0"/>
              </a:p>
              <a:p>
                <a:pPr>
                  <a:buNone/>
                </a:pPr>
                <a:r>
                  <a:rPr lang="en-US" altLang="zh-CN" b="1" dirty="0"/>
                  <a:t>Due to the unitarity of PMNS matrix: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grow m:val="on"/>
                          <m:supHide m:val="on"/>
                          <m:ctrlPr>
                            <a:rPr lang="ar-AE" altLang="zh-CN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ar-AE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ar-AE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ar-AE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zh-CN" altLang="ar-AE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a:rPr lang="zh-CN" altLang="ar-AE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sSubSup>
                        <m:sSubSupPr>
                          <m:ctrlPr>
                            <a:rPr lang="ar-AE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ar-AE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zh-CN" altLang="ar-AE" i="1">
                              <a:latin typeface="Cambria Math" panose="02040503050406030204" pitchFamily="18" charset="0"/>
                            </a:rPr>
                            <m:t>𝑒𝑖</m:t>
                          </m:r>
                        </m:sub>
                        <m:sup>
                          <m:r>
                            <a:rPr lang="ar-AE" altLang="zh-CN" i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ar-AE" altLang="zh-CN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altLang="zh-CN" i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ar-AE" altLang="zh-CN" dirty="0"/>
              </a:p>
              <a:p>
                <a:pPr>
                  <a:buNone/>
                </a:pPr>
                <a:br>
                  <a:rPr lang="ar-AE" altLang="zh-CN" dirty="0"/>
                </a:br>
                <a:endParaRPr lang="ar-AE" altLang="zh-CN" dirty="0"/>
              </a:p>
              <a:p>
                <a:pPr>
                  <a:buNone/>
                </a:pPr>
                <a:r>
                  <a:rPr lang="en-US" altLang="zh-CN" b="1" dirty="0"/>
                  <a:t>Strong GIM cancellation leads to: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𝐵𝑟</m:t>
                      </m:r>
                      <m:d>
                        <m:dPr>
                          <m:ctrlPr>
                            <a:rPr lang="ar-AE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ar-AE" i="1"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ar-AE" altLang="zh-CN" i="0"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lang="zh-CN" altLang="ar-AE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zh-CN" altLang="ar-AE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</m:d>
                      <m:r>
                        <a:rPr lang="ar-AE" altLang="zh-CN" i="0">
                          <a:latin typeface="Cambria Math" panose="02040503050406030204" pitchFamily="18" charset="0"/>
                        </a:rPr>
                        <m:t>∼</m:t>
                      </m:r>
                      <m:sSup>
                        <m:sSupPr>
                          <m:ctrlPr>
                            <a:rPr lang="ar-AE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AE" altLang="zh-CN" i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ar-AE" altLang="zh-CN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ar-AE" altLang="zh-CN" i="0">
                              <a:latin typeface="Cambria Math" panose="02040503050406030204" pitchFamily="18" charset="0"/>
                            </a:rPr>
                            <m:t>54</m:t>
                          </m:r>
                        </m:sup>
                      </m:sSup>
                    </m:oMath>
                  </m:oMathPara>
                </a14:m>
                <a:endParaRPr lang="ar-AE" altLang="zh-CN" dirty="0"/>
              </a:p>
              <a:p>
                <a:pPr>
                  <a:buNone/>
                </a:pPr>
                <a:r>
                  <a:rPr lang="en-US" altLang="zh-CN" dirty="0"/>
                  <a:t>far beyond experimental sensitivity.</a:t>
                </a: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017B9FF5-2BD5-97F2-264D-95A792221D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690" y="1276165"/>
                <a:ext cx="11087100" cy="4522841"/>
              </a:xfrm>
              <a:prstGeom prst="rect">
                <a:avLst/>
              </a:prstGeom>
              <a:blipFill>
                <a:blip r:embed="rId3"/>
                <a:stretch>
                  <a:fillRect l="-495" t="-674" b="-12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>
            <a:extLst>
              <a:ext uri="{FF2B5EF4-FFF2-40B4-BE49-F238E27FC236}">
                <a16:creationId xmlns:a16="http://schemas.microsoft.com/office/drawing/2014/main" id="{081D0B8E-5BF1-21E3-4B0C-2C48BFFA9043}"/>
              </a:ext>
            </a:extLst>
          </p:cNvPr>
          <p:cNvSpPr txBox="1"/>
          <p:nvPr/>
        </p:nvSpPr>
        <p:spPr>
          <a:xfrm>
            <a:off x="1619642" y="394752"/>
            <a:ext cx="36838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物理背景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878086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24ACD05-39B6-1F31-FD98-A07871C4C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D207ABC-673F-7F54-C3FF-3D16BFF4B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22</a:t>
            </a:fld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50CC8EA-A3A3-E72F-3C12-9F5D364DD8DD}"/>
                  </a:ext>
                </a:extLst>
              </p:cNvPr>
              <p:cNvSpPr txBox="1"/>
              <p:nvPr/>
            </p:nvSpPr>
            <p:spPr>
              <a:xfrm>
                <a:off x="153668" y="1342919"/>
                <a:ext cx="198628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altLang="zh-CN" b="1" i="1" dirty="0" smtClean="0">
                              <a:latin typeface="Cambria Math" panose="02040503050406030204" pitchFamily="18" charset="0"/>
                            </a:rPr>
                            <m:t>𝝁</m:t>
                          </m:r>
                        </m:e>
                        <m:sup>
                          <m: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b="1" i="1" dirty="0" smtClean="0">
                          <a:latin typeface="Cambria Math" panose="02040503050406030204" pitchFamily="18" charset="0"/>
                        </a:rPr>
                        <m:t>𝑵</m:t>
                      </m:r>
                      <m:r>
                        <a:rPr lang="el-GR" altLang="zh-CN" b="1" i="1" dirty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dirty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b="1" i="1" dirty="0" smtClean="0"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zh-CN" altLang="en-US" b="1" i="1" dirty="0">
                  <a:solidFill>
                    <a:srgbClr val="0F1115"/>
                  </a:solidFill>
                  <a:effectLst/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50CC8EA-A3A3-E72F-3C12-9F5D364DD8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668" y="1342919"/>
                <a:ext cx="1986280" cy="369332"/>
              </a:xfrm>
              <a:prstGeom prst="rect">
                <a:avLst/>
              </a:prstGeom>
              <a:blipFill>
                <a:blip r:embed="rId2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6877005F-4883-38D3-356F-85E248FC67DC}"/>
                  </a:ext>
                </a:extLst>
              </p:cNvPr>
              <p:cNvSpPr txBox="1"/>
              <p:nvPr/>
            </p:nvSpPr>
            <p:spPr>
              <a:xfrm>
                <a:off x="830578" y="2036629"/>
                <a:ext cx="5814060" cy="6686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b="1" dirty="0"/>
                  <a:t>Dipole operator</a:t>
                </a:r>
                <a:r>
                  <a:rPr lang="zh-CN" altLang="en-US" dirty="0"/>
                  <a:t>（与 </a:t>
                </a:r>
                <a14:m>
                  <m:oMath xmlns:m="http://schemas.openxmlformats.org/officeDocument/2006/math">
                    <m:r>
                      <a:rPr lang="el-GR" altLang="zh-CN" b="0" i="1" dirty="0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l-GR" altLang="zh-CN" b="0" i="1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b="0" i="1" dirty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l-GR" altLang="zh-CN" b="0" i="1" dirty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l-GR" altLang="zh-CN" b="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dirty="0"/>
                  <a:t>相同）：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acc>
                    <m:sSup>
                      <m:sSupPr>
                        <m:ctrlPr>
                          <a:rPr lang="ar-AE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ar-AE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zh-CN" altLang="ar-AE" i="1">
                            <a:latin typeface="Cambria Math" panose="02040503050406030204" pitchFamily="18" charset="0"/>
                          </a:rPr>
                          <m:t>𝜇𝜈</m:t>
                        </m:r>
                      </m:sup>
                    </m:sSup>
                    <m:sSub>
                      <m:sSubPr>
                        <m:ctrlPr>
                          <a:rPr lang="ar-AE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ar-AE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zh-CN" altLang="ar-AE" i="1">
                            <a:latin typeface="Cambria Math" panose="02040503050406030204" pitchFamily="18" charset="0"/>
                          </a:rPr>
                          <m:t>𝜇𝜈</m:t>
                        </m:r>
                      </m:sub>
                    </m:sSub>
                    <m:r>
                      <a:rPr lang="zh-CN" altLang="ar-AE" i="1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br>
                  <a:rPr lang="en-US" altLang="zh-CN" dirty="0"/>
                </a:br>
                <a:r>
                  <a:rPr lang="zh-CN" altLang="en-US" dirty="0"/>
                  <a:t>来源于： </a:t>
                </a:r>
                <a:r>
                  <a:rPr lang="en-US" altLang="zh-CN" dirty="0"/>
                  <a:t>SUSY</a:t>
                </a:r>
                <a:r>
                  <a:rPr lang="zh-CN" altLang="en-US" dirty="0"/>
                  <a:t>；</a:t>
                </a:r>
                <a:r>
                  <a:rPr lang="en-US" altLang="zh-CN" dirty="0"/>
                  <a:t>Little Higgs Models</a:t>
                </a: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6877005F-4883-38D3-356F-85E248FC67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578" y="2036629"/>
                <a:ext cx="5814060" cy="668645"/>
              </a:xfrm>
              <a:prstGeom prst="rect">
                <a:avLst/>
              </a:prstGeom>
              <a:blipFill>
                <a:blip r:embed="rId3"/>
                <a:stretch>
                  <a:fillRect l="-629" t="-7273" b="-136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546B608F-6102-85ED-4F3B-246E3871C735}"/>
                  </a:ext>
                </a:extLst>
              </p:cNvPr>
              <p:cNvSpPr txBox="1"/>
              <p:nvPr/>
            </p:nvSpPr>
            <p:spPr>
              <a:xfrm>
                <a:off x="830578" y="2733915"/>
                <a:ext cx="581406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b="1" dirty="0">
                    <a:effectLst/>
                  </a:rPr>
                  <a:t>Scalar </a:t>
                </a:r>
                <a:r>
                  <a:rPr lang="en-US" altLang="zh-CN" b="1" dirty="0"/>
                  <a:t>operator</a:t>
                </a:r>
                <a:r>
                  <a:rPr lang="zh-CN" altLang="en-US" b="1" dirty="0"/>
                  <a:t>：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18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accPr>
                      <m:e>
                        <m:r>
                          <a:rPr lang="en-US" altLang="zh-CN" sz="18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𝑒</m:t>
                        </m:r>
                      </m:e>
                    </m:acc>
                    <m:r>
                      <a:rPr lang="zh-CN" altLang="ar-AE" sz="18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𝜇</m:t>
                    </m:r>
                    <m:r>
                      <m:rPr>
                        <m:nor/>
                      </m:rPr>
                      <a:rPr lang="en-US" altLang="zh-CN" sz="1800" b="0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acc>
                      <m:accPr>
                        <m:chr m:val="̅"/>
                        <m:ctrlPr>
                          <a:rPr lang="en-US" altLang="zh-CN" sz="18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accPr>
                      <m:e>
                        <m:r>
                          <a:rPr lang="en-US" altLang="zh-CN" sz="18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𝑞</m:t>
                        </m:r>
                      </m:e>
                    </m:acc>
                    <m:r>
                      <a:rPr lang="zh-CN" altLang="ar-AE" sz="18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𝑞</m:t>
                    </m:r>
                  </m:oMath>
                </a14:m>
                <a:endParaRPr lang="en-US" altLang="zh-CN" dirty="0"/>
              </a:p>
              <a:p>
                <a:r>
                  <a:rPr lang="zh-CN" altLang="en-US" dirty="0"/>
                  <a:t>    来源于：</a:t>
                </a:r>
                <a:r>
                  <a:rPr lang="en-US" altLang="zh-CN" dirty="0"/>
                  <a:t>Higgs-like new physics</a:t>
                </a:r>
                <a:r>
                  <a:rPr lang="zh-CN" altLang="en-US" dirty="0"/>
                  <a:t>；</a:t>
                </a:r>
                <a:r>
                  <a:rPr lang="en-US" altLang="zh-CN" dirty="0"/>
                  <a:t>Leptoquark</a:t>
                </a:r>
                <a:r>
                  <a:rPr lang="zh-CN" altLang="en-US" dirty="0"/>
                  <a:t>；</a:t>
                </a:r>
                <a:r>
                  <a:rPr lang="en-US" altLang="zh-CN" dirty="0"/>
                  <a:t>SUSY</a:t>
                </a: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546B608F-6102-85ED-4F3B-246E3871C7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578" y="2733915"/>
                <a:ext cx="5814060" cy="646331"/>
              </a:xfrm>
              <a:prstGeom prst="rect">
                <a:avLst/>
              </a:prstGeom>
              <a:blipFill>
                <a:blip r:embed="rId4"/>
                <a:stretch>
                  <a:fillRect l="-629" t="-6542" b="-140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EA0E7838-6783-28CD-BF9D-A32966A073E8}"/>
                  </a:ext>
                </a:extLst>
              </p:cNvPr>
              <p:cNvSpPr txBox="1"/>
              <p:nvPr/>
            </p:nvSpPr>
            <p:spPr>
              <a:xfrm>
                <a:off x="830578" y="3412292"/>
                <a:ext cx="5814060" cy="6686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b="1" dirty="0">
                    <a:effectLst/>
                  </a:rPr>
                  <a:t>Vector </a:t>
                </a:r>
                <a:r>
                  <a:rPr lang="en-US" altLang="zh-CN" b="1" dirty="0"/>
                  <a:t>operator</a:t>
                </a:r>
                <a:r>
                  <a:rPr lang="zh-CN" altLang="en-US" dirty="0">
                    <a:effectLst/>
                  </a:rPr>
                  <a:t>：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18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accPr>
                      <m:e>
                        <m:r>
                          <a:rPr lang="en-US" altLang="zh-CN" sz="18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𝑒</m:t>
                        </m:r>
                      </m:e>
                    </m:acc>
                    <m:sSup>
                      <m:sSupPr>
                        <m:ctrlPr>
                          <a:rPr lang="ar-AE" altLang="zh-CN" sz="18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lang="zh-CN" altLang="ar-AE" sz="18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𝛾</m:t>
                        </m:r>
                      </m:e>
                      <m:sup>
                        <m:r>
                          <a:rPr lang="zh-CN" altLang="ar-AE" sz="18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𝜇</m:t>
                        </m:r>
                      </m:sup>
                    </m:sSup>
                    <m:r>
                      <a:rPr lang="zh-CN" altLang="ar-AE" sz="18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𝜇</m:t>
                    </m:r>
                    <m:r>
                      <m:rPr>
                        <m:nor/>
                      </m:rPr>
                      <a:rPr lang="ar-AE" altLang="zh-CN" sz="1800" b="0" i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m:t> </m:t>
                    </m:r>
                    <m:acc>
                      <m:accPr>
                        <m:chr m:val="̅"/>
                        <m:ctrlPr>
                          <a:rPr lang="en-US" altLang="zh-CN" sz="18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accPr>
                      <m:e>
                        <m:r>
                          <a:rPr lang="en-US" altLang="zh-CN" sz="18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𝑞</m:t>
                        </m:r>
                      </m:e>
                    </m:acc>
                    <m:sSub>
                      <m:sSubPr>
                        <m:ctrlPr>
                          <a:rPr lang="ar-AE" altLang="zh-CN" sz="18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zh-CN" altLang="ar-AE" sz="18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𝛾</m:t>
                        </m:r>
                      </m:e>
                      <m:sub>
                        <m:r>
                          <a:rPr lang="zh-CN" altLang="ar-AE" sz="18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𝜇</m:t>
                        </m:r>
                      </m:sub>
                    </m:sSub>
                    <m:r>
                      <a:rPr lang="zh-CN" altLang="ar-AE" sz="18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𝑞</m:t>
                    </m:r>
                  </m:oMath>
                </a14:m>
                <a:endParaRPr lang="en-US" altLang="zh-CN" dirty="0"/>
              </a:p>
              <a:p>
                <a:r>
                  <a:rPr lang="zh-CN" altLang="en-US" dirty="0"/>
                  <a:t>    来源于：</a:t>
                </a:r>
                <a:r>
                  <a:rPr lang="en-US" altLang="zh-CN" dirty="0"/>
                  <a:t>Z′</a:t>
                </a:r>
                <a:r>
                  <a:rPr lang="zh-CN" altLang="en-US" dirty="0"/>
                  <a:t>；</a:t>
                </a:r>
                <a:r>
                  <a:rPr lang="en-US" altLang="zh-CN" dirty="0"/>
                  <a:t>Leptoquark</a:t>
                </a:r>
                <a:r>
                  <a:rPr lang="zh-CN" altLang="en-US" dirty="0"/>
                  <a:t>；</a:t>
                </a:r>
                <a:r>
                  <a:rPr lang="en-US" altLang="zh-CN" dirty="0"/>
                  <a:t>Heavy neutrino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EA0E7838-6783-28CD-BF9D-A32966A073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578" y="3412292"/>
                <a:ext cx="5814060" cy="668645"/>
              </a:xfrm>
              <a:prstGeom prst="rect">
                <a:avLst/>
              </a:prstGeom>
              <a:blipFill>
                <a:blip r:embed="rId5"/>
                <a:stretch>
                  <a:fillRect l="-629" t="-8257" b="-146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4EC9F55D-71E2-0753-EE0D-564BDF2A12FC}"/>
                  </a:ext>
                </a:extLst>
              </p:cNvPr>
              <p:cNvSpPr txBox="1"/>
              <p:nvPr/>
            </p:nvSpPr>
            <p:spPr>
              <a:xfrm>
                <a:off x="830580" y="4112983"/>
                <a:ext cx="5814060" cy="6686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b="1" dirty="0">
                    <a:effectLst/>
                  </a:rPr>
                  <a:t>Tensor</a:t>
                </a:r>
                <a:r>
                  <a:rPr lang="en-US" altLang="zh-CN" b="1" dirty="0"/>
                  <a:t> operator</a:t>
                </a:r>
                <a:r>
                  <a:rPr lang="zh-CN" altLang="en-US" dirty="0">
                    <a:effectLst/>
                  </a:rPr>
                  <a:t>：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18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accPr>
                      <m:e>
                        <m:r>
                          <a:rPr lang="en-US" altLang="zh-CN" sz="18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𝑒</m:t>
                        </m:r>
                      </m:e>
                    </m:acc>
                    <m:sSup>
                      <m:sSupPr>
                        <m:ctrlPr>
                          <a:rPr lang="ar-AE" altLang="zh-CN" sz="18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lang="zh-CN" altLang="ar-AE" sz="18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𝜎</m:t>
                        </m:r>
                      </m:e>
                      <m:sup>
                        <m:r>
                          <a:rPr lang="zh-CN" altLang="ar-AE" sz="18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𝜇𝜈</m:t>
                        </m:r>
                      </m:sup>
                    </m:sSup>
                    <m:r>
                      <a:rPr lang="zh-CN" altLang="ar-AE" sz="18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𝜇</m:t>
                    </m:r>
                    <m:acc>
                      <m:accPr>
                        <m:chr m:val="̅"/>
                        <m:ctrlPr>
                          <a:rPr lang="en-US" altLang="zh-CN" sz="18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accPr>
                      <m:e>
                        <m:r>
                          <a:rPr lang="en-US" altLang="zh-CN" sz="18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𝑞</m:t>
                        </m:r>
                      </m:e>
                    </m:acc>
                    <m:sSub>
                      <m:sSubPr>
                        <m:ctrlPr>
                          <a:rPr lang="ar-AE" altLang="zh-CN" sz="18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zh-CN" altLang="ar-AE" sz="18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𝜎</m:t>
                        </m:r>
                      </m:e>
                      <m:sub>
                        <m:r>
                          <a:rPr lang="zh-CN" altLang="ar-AE" sz="18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𝜇𝜈</m:t>
                        </m:r>
                      </m:sub>
                    </m:sSub>
                    <m:r>
                      <a:rPr lang="zh-CN" altLang="ar-AE" sz="18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𝑞</m:t>
                    </m:r>
                  </m:oMath>
                </a14:m>
                <a:endParaRPr lang="en-US" altLang="zh-CN" dirty="0">
                  <a:effectLst/>
                </a:endParaRPr>
              </a:p>
              <a:p>
                <a:r>
                  <a:rPr lang="zh-CN" altLang="en-US" dirty="0"/>
                  <a:t>    来源于：</a:t>
                </a:r>
                <a:r>
                  <a:rPr lang="en-US" altLang="zh-CN" dirty="0"/>
                  <a:t>Leptoquark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4EC9F55D-71E2-0753-EE0D-564BDF2A12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580" y="4112983"/>
                <a:ext cx="5814060" cy="668645"/>
              </a:xfrm>
              <a:prstGeom prst="rect">
                <a:avLst/>
              </a:prstGeom>
              <a:blipFill>
                <a:blip r:embed="rId6"/>
                <a:stretch>
                  <a:fillRect l="-629" t="-8257" b="-146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4C30390A-D921-D16E-703C-D7DBE0A35FAD}"/>
                  </a:ext>
                </a:extLst>
              </p:cNvPr>
              <p:cNvSpPr txBox="1"/>
              <p:nvPr/>
            </p:nvSpPr>
            <p:spPr>
              <a:xfrm>
                <a:off x="619760" y="5100645"/>
                <a:ext cx="581406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dirty="0">
                    <a:effectLst/>
                  </a:rPr>
                  <a:t>不同的 </a:t>
                </a:r>
                <a:r>
                  <a:rPr lang="en-US" altLang="zh-CN" dirty="0">
                    <a:effectLst/>
                  </a:rPr>
                  <a:t>BSM </a:t>
                </a:r>
                <a:r>
                  <a:rPr lang="zh-CN" altLang="en-US" dirty="0">
                    <a:effectLst/>
                  </a:rPr>
                  <a:t>模型会在不同算符上产生贡献，因此 </a:t>
                </a:r>
                <a14:m>
                  <m:oMath xmlns:m="http://schemas.openxmlformats.org/officeDocument/2006/math">
                    <m:r>
                      <a:rPr lang="el-GR" altLang="zh-CN" i="1" dirty="0" smtClean="0">
                        <a:effectLst/>
                        <a:latin typeface="Cambria Math" panose="02040503050406030204" pitchFamily="18" charset="0"/>
                      </a:rPr>
                      <m:t>𝜇</m:t>
                    </m:r>
                    <m:r>
                      <a:rPr lang="el-GR" altLang="zh-CN" i="1" dirty="0" smtClean="0">
                        <a:effectLst/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i="1" dirty="0">
                        <a:effectLst/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altLang="zh-CN" i="1" dirty="0">
                        <a:effectLst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dirty="0">
                    <a:effectLst/>
                  </a:rPr>
                  <a:t>转换是区分模型的理想探针。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4C30390A-D921-D16E-703C-D7DBE0A35F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760" y="5100645"/>
                <a:ext cx="5814060" cy="646331"/>
              </a:xfrm>
              <a:prstGeom prst="rect">
                <a:avLst/>
              </a:prstGeom>
              <a:blipFill>
                <a:blip r:embed="rId7"/>
                <a:stretch>
                  <a:fillRect l="-944" t="-7547" b="-122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101E8539-AD83-F141-ACB4-0607917C19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34882" y="1943796"/>
            <a:ext cx="3731233" cy="75181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534623B-92FF-747C-7FB5-880256DF3A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64677" y="2656209"/>
            <a:ext cx="4968240" cy="3845818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1EA7493A-983F-A324-8C71-EB82DBEDFE48}"/>
              </a:ext>
            </a:extLst>
          </p:cNvPr>
          <p:cNvSpPr txBox="1"/>
          <p:nvPr/>
        </p:nvSpPr>
        <p:spPr>
          <a:xfrm>
            <a:off x="10866115" y="2173916"/>
            <a:ext cx="830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SUSY</a:t>
            </a:r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78BDD31-C816-F7EF-39D7-91B0E61CE82B}"/>
              </a:ext>
            </a:extLst>
          </p:cNvPr>
          <p:cNvSpPr txBox="1"/>
          <p:nvPr/>
        </p:nvSpPr>
        <p:spPr>
          <a:xfrm>
            <a:off x="1619642" y="394752"/>
            <a:ext cx="36838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物理背景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315963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9F255D7-61D8-F99A-3D01-59DCA509D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A473ED6-6228-E701-6B2E-523180FC1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23</a:t>
            </a:fld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A7D2153-1715-9AAB-7443-6F4AF7CF13E1}"/>
              </a:ext>
            </a:extLst>
          </p:cNvPr>
          <p:cNvSpPr txBox="1"/>
          <p:nvPr/>
        </p:nvSpPr>
        <p:spPr>
          <a:xfrm>
            <a:off x="1656080" y="487085"/>
            <a:ext cx="3098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ea typeface="宋体" panose="02010600030101010101" pitchFamily="2" charset="-122"/>
              </a:rPr>
              <a:t>COMET </a:t>
            </a:r>
            <a:r>
              <a: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</a:rPr>
              <a:t>实验装置</a:t>
            </a:r>
            <a:endParaRPr lang="en-US" altLang="zh-CN" sz="20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53CA9D6-FF68-26C0-DE14-D132AA20BF23}"/>
              </a:ext>
            </a:extLst>
          </p:cNvPr>
          <p:cNvSpPr txBox="1"/>
          <p:nvPr/>
        </p:nvSpPr>
        <p:spPr>
          <a:xfrm>
            <a:off x="3595280" y="805798"/>
            <a:ext cx="6129866" cy="364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en-US" altLang="zh-CN" b="1" dirty="0"/>
              <a:t>——</a:t>
            </a:r>
            <a:r>
              <a:rPr lang="zh-CN" altLang="en-US" b="1" dirty="0"/>
              <a:t>束流与输运系统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4B06153-EECA-8F13-B51B-B7CE6BD9627B}"/>
                  </a:ext>
                </a:extLst>
              </p:cNvPr>
              <p:cNvSpPr txBox="1"/>
              <p:nvPr/>
            </p:nvSpPr>
            <p:spPr>
              <a:xfrm>
                <a:off x="720000" y="1285200"/>
                <a:ext cx="5955120" cy="29482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质子束的能量从主环的正常 </a:t>
                </a:r>
                <a:r>
                  <a:rPr lang="en-US" altLang="zh-CN" dirty="0"/>
                  <a:t>30 GeV </a:t>
                </a:r>
                <a:r>
                  <a:rPr lang="zh-CN" altLang="en-US" dirty="0"/>
                  <a:t>运行降低到 </a:t>
                </a:r>
                <a:r>
                  <a:rPr lang="en-US" altLang="zh-CN" dirty="0"/>
                  <a:t>8 GeV</a:t>
                </a:r>
              </a:p>
              <a:p>
                <a:pPr marL="540000" indent="-342900">
                  <a:lnSpc>
                    <a:spcPct val="150000"/>
                  </a:lnSpc>
                  <a:buAutoNum type="arabicPeriod"/>
                </a:pPr>
                <a:r>
                  <a:rPr lang="zh-CN" altLang="en-US" dirty="0"/>
                  <a:t>这一能量足够高，可以有效产生大量的𝝅介子</a:t>
                </a:r>
                <a:endParaRPr lang="en-US" altLang="zh-CN" dirty="0"/>
              </a:p>
              <a:p>
                <a:pPr marL="540000" indent="-342900">
                  <a:lnSpc>
                    <a:spcPct val="150000"/>
                  </a:lnSpc>
                  <a:buAutoNum type="arabicPeriod"/>
                </a:pPr>
                <a:r>
                  <a:rPr lang="zh-CN" altLang="en-US" dirty="0"/>
                  <a:t>同时又足够低，可以最小化反质子的产生</a:t>
                </a:r>
                <a:endParaRPr lang="en-US" altLang="zh-CN" dirty="0"/>
              </a:p>
              <a:p>
                <a:pPr marL="197100">
                  <a:lnSpc>
                    <a:spcPct val="150000"/>
                  </a:lnSpc>
                </a:pPr>
                <a:endParaRPr lang="en-US" altLang="zh-CN" dirty="0"/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主环的</a:t>
                </a:r>
                <a:r>
                  <a:rPr lang="en-US" altLang="zh-CN" dirty="0"/>
                  <a:t>9</a:t>
                </a:r>
                <a:r>
                  <a:rPr lang="zh-CN" altLang="en-US" dirty="0"/>
                  <a:t>个储存槽被填充</a:t>
                </a:r>
                <a:r>
                  <a:rPr lang="en-US" altLang="zh-CN" dirty="0"/>
                  <a:t>4</a:t>
                </a:r>
                <a:r>
                  <a:rPr lang="zh-CN" altLang="en-US" dirty="0"/>
                  <a:t>个，使得脉冲间隔为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17</m:t>
                    </m:r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altLang="zh-CN" dirty="0"/>
              </a:p>
              <a:p>
                <a:pPr>
                  <a:lnSpc>
                    <a:spcPct val="150000"/>
                  </a:lnSpc>
                </a:pPr>
                <a:endParaRPr lang="en-US" altLang="zh-CN" dirty="0"/>
              </a:p>
              <a:p>
                <a:pPr>
                  <a:lnSpc>
                    <a:spcPct val="150000"/>
                  </a:lnSpc>
                </a:pPr>
                <a:r>
                  <a:rPr lang="zh-CN" altLang="en-US" dirty="0"/>
                  <a:t>束流功率：</a:t>
                </a:r>
                <a:r>
                  <a:rPr lang="en-US" altLang="zh-CN" dirty="0"/>
                  <a:t>Phase‑I</a:t>
                </a:r>
                <a:r>
                  <a:rPr lang="zh-CN" altLang="en-US" dirty="0"/>
                  <a:t>：</a:t>
                </a:r>
                <a:r>
                  <a:rPr lang="en-US" altLang="zh-CN" dirty="0"/>
                  <a:t>3.2 kW</a:t>
                </a:r>
                <a:r>
                  <a:rPr lang="zh-CN" altLang="en-US" dirty="0"/>
                  <a:t>；</a:t>
                </a:r>
                <a:r>
                  <a:rPr lang="en-US" altLang="zh-CN" dirty="0"/>
                  <a:t>Phase‑II</a:t>
                </a:r>
                <a:r>
                  <a:rPr lang="zh-CN" altLang="en-US" dirty="0"/>
                  <a:t>：</a:t>
                </a:r>
                <a:r>
                  <a:rPr lang="en-US" altLang="zh-CN" dirty="0"/>
                  <a:t>56 kW</a:t>
                </a: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4B06153-EECA-8F13-B51B-B7CE6BD96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1285200"/>
                <a:ext cx="5955120" cy="2948243"/>
              </a:xfrm>
              <a:prstGeom prst="rect">
                <a:avLst/>
              </a:prstGeom>
              <a:blipFill>
                <a:blip r:embed="rId2"/>
                <a:stretch>
                  <a:fillRect l="-819" b="-2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92A2C02E-CDE1-E0E3-32A1-D598B7B347C1}"/>
                  </a:ext>
                </a:extLst>
              </p:cNvPr>
              <p:cNvSpPr txBox="1"/>
              <p:nvPr/>
            </p:nvSpPr>
            <p:spPr>
              <a:xfrm>
                <a:off x="720000" y="4631448"/>
                <a:ext cx="8448040" cy="13038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dirty="0"/>
                  <a:t>测试表明：</a:t>
                </a:r>
                <a:endParaRPr lang="en-US" altLang="zh-CN" dirty="0"/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每个束团中包含</a:t>
                </a:r>
                <a14:m>
                  <m:oMath xmlns:m="http://schemas.openxmlformats.org/officeDocument/2006/math">
                    <m:r>
                      <a:rPr lang="en-US" altLang="zh-CN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en-US" b="1" i="1" dirty="0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altLang="zh-CN" b="1" i="1" dirty="0">
                        <a:latin typeface="Cambria Math" panose="02040503050406030204" pitchFamily="18" charset="0"/>
                      </a:rPr>
                      <m:t>.</m:t>
                    </m:r>
                    <m:r>
                      <a:rPr lang="zh-CN" altLang="en-US" b="1" i="1" dirty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altLang="zh-CN" b="1" i="1" dirty="0">
                        <a:latin typeface="Cambria Math" panose="02040503050406030204" pitchFamily="18" charset="0"/>
                      </a:rPr>
                      <m:t>×</m:t>
                    </m:r>
                    <m:r>
                      <a:rPr lang="zh-CN" altLang="en-US" b="1" i="1" dirty="0" smtClean="0">
                        <a:latin typeface="Cambria Math" panose="02040503050406030204" pitchFamily="18" charset="0"/>
                      </a:rPr>
                      <m:t>𝟏</m:t>
                    </m:r>
                    <m:sSup>
                      <m:sSupPr>
                        <m:ctrlP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r>
                          <a:rPr lang="zh-CN" altLang="en-US" b="1" i="1" dirty="0" smtClean="0">
                            <a:latin typeface="Cambria Math" panose="02040503050406030204" pitchFamily="18" charset="0"/>
                          </a:rPr>
                          <m:t>𝟏𝟐</m:t>
                        </m:r>
                      </m:sup>
                    </m:sSup>
                  </m:oMath>
                </a14:m>
                <a:r>
                  <a:rPr lang="zh-CN" altLang="en-US" b="1" dirty="0"/>
                  <a:t> </a:t>
                </a:r>
                <a:r>
                  <a:rPr lang="zh-CN" altLang="en-US" dirty="0"/>
                  <a:t>个质子。满足 </a:t>
                </a:r>
                <a:r>
                  <a:rPr lang="en-US" altLang="zh-CN" dirty="0"/>
                  <a:t>Phase-I </a:t>
                </a:r>
                <a:r>
                  <a:rPr lang="zh-CN" altLang="en-US" dirty="0"/>
                  <a:t>需求。</a:t>
                </a:r>
                <a:endParaRPr lang="en-US" altLang="zh-CN" dirty="0"/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湮灭因子 </a:t>
                </a:r>
                <a14:m>
                  <m:oMath xmlns:m="http://schemas.openxmlformats.org/officeDocument/2006/math"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sup>
                    </m:sSup>
                  </m:oMath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92A2C02E-CDE1-E0E3-32A1-D598B7B347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4631448"/>
                <a:ext cx="8448040" cy="1303818"/>
              </a:xfrm>
              <a:prstGeom prst="rect">
                <a:avLst/>
              </a:prstGeom>
              <a:blipFill>
                <a:blip r:embed="rId3"/>
                <a:stretch>
                  <a:fillRect l="-577" b="-51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图片 18">
            <a:extLst>
              <a:ext uri="{FF2B5EF4-FFF2-40B4-BE49-F238E27FC236}">
                <a16:creationId xmlns:a16="http://schemas.microsoft.com/office/drawing/2014/main" id="{8A7E2FBB-B1D6-EDC5-7CC2-139FF3C183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7544" y="1285200"/>
            <a:ext cx="3944454" cy="231668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4CE76675-572B-83F3-41F9-CEFC86BD2A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7520" y="3547693"/>
            <a:ext cx="4094478" cy="295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3057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EE2CA-F504-DAF5-A941-614A3BC59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5904271-7175-105C-3E22-69287081D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EA1FD516-DB30-79FC-465E-8F56D0207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24</a:t>
            </a:fld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E16BB0E-2207-6E16-EEE1-310CCC36353C}"/>
              </a:ext>
            </a:extLst>
          </p:cNvPr>
          <p:cNvSpPr txBox="1"/>
          <p:nvPr/>
        </p:nvSpPr>
        <p:spPr>
          <a:xfrm>
            <a:off x="1656080" y="487085"/>
            <a:ext cx="3098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ea typeface="宋体" panose="02010600030101010101" pitchFamily="2" charset="-122"/>
              </a:rPr>
              <a:t>COMET </a:t>
            </a:r>
            <a:r>
              <a: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</a:rPr>
              <a:t>实验装置</a:t>
            </a:r>
            <a:endParaRPr lang="en-US" altLang="zh-CN" sz="20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643D64D-5C8C-E5E7-BE4A-B1968B438AC9}"/>
              </a:ext>
            </a:extLst>
          </p:cNvPr>
          <p:cNvSpPr txBox="1"/>
          <p:nvPr/>
        </p:nvSpPr>
        <p:spPr>
          <a:xfrm>
            <a:off x="3595280" y="805798"/>
            <a:ext cx="6129866" cy="364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en-US" altLang="zh-CN" b="1" dirty="0"/>
              <a:t>——</a:t>
            </a:r>
            <a:r>
              <a:rPr lang="zh-CN" altLang="en-US" b="1" dirty="0"/>
              <a:t>束流与输运系统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389321BC-7816-66D5-D680-A84CA04C7853}"/>
                  </a:ext>
                </a:extLst>
              </p:cNvPr>
              <p:cNvSpPr txBox="1"/>
              <p:nvPr/>
            </p:nvSpPr>
            <p:spPr>
              <a:xfrm>
                <a:off x="719998" y="1285200"/>
                <a:ext cx="8017601" cy="14773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/>
                  <a:t>1.   </a:t>
                </a:r>
                <a:r>
                  <a:rPr lang="zh-CN" altLang="en-US" dirty="0"/>
                  <a:t>质子束产生后被输运至</a:t>
                </a:r>
                <a:r>
                  <a:rPr lang="en-US" altLang="zh-CN" dirty="0"/>
                  <a:t>COMET</a:t>
                </a:r>
                <a:r>
                  <a:rPr lang="zh-CN" altLang="en-US" dirty="0"/>
                  <a:t>大厅。随后利用质子束轰击生产靶产生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altLang="zh-CN" dirty="0"/>
              </a:p>
              <a:p>
                <a:pPr>
                  <a:lnSpc>
                    <a:spcPct val="150000"/>
                  </a:lnSpc>
                </a:pPr>
                <a:r>
                  <a:rPr lang="zh-CN" altLang="en-US" b="1" dirty="0"/>
                  <a:t>靶材料</a:t>
                </a:r>
                <a:r>
                  <a:rPr lang="en-US" altLang="zh-CN" b="1" dirty="0"/>
                  <a:t>	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altLang="zh-CN" i="1" dirty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l-GR" altLang="zh-CN" i="1" dirty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l-GR" altLang="zh-CN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zh-CN" altLang="en-US" b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dirty="0"/>
                  <a:t>Phase‑I</a:t>
                </a:r>
                <a:r>
                  <a:rPr lang="zh-CN" altLang="en-US" dirty="0"/>
                  <a:t>：</a:t>
                </a:r>
                <a:r>
                  <a:rPr lang="zh-CN" altLang="en-US" b="1" dirty="0"/>
                  <a:t>石墨靶 </a:t>
                </a:r>
                <a:br>
                  <a:rPr lang="en-US" altLang="zh-CN" b="1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−→</m:t>
                    </m:r>
                  </m:oMath>
                </a14:m>
                <a:r>
                  <a:rPr lang="zh-CN" altLang="en-US" dirty="0"/>
                  <a:t> 热冲击小；易维护</a:t>
                </a: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389321BC-7816-66D5-D680-A84CA04C78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998" y="1285200"/>
                <a:ext cx="8017601" cy="1477328"/>
              </a:xfrm>
              <a:prstGeom prst="rect">
                <a:avLst/>
              </a:prstGeom>
              <a:blipFill>
                <a:blip r:embed="rId2"/>
                <a:stretch>
                  <a:fillRect l="-608" b="-49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77A14DA6-0EA1-5636-74EE-1929017E8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4126" y="4214237"/>
            <a:ext cx="4217872" cy="229492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C62F6F8-6E3A-4618-0F24-433FAF289B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4719" y="1476255"/>
            <a:ext cx="3637278" cy="27379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D90E09AF-2068-B30E-0985-013EA8611883}"/>
                  </a:ext>
                </a:extLst>
              </p:cNvPr>
              <p:cNvSpPr txBox="1"/>
              <p:nvPr/>
            </p:nvSpPr>
            <p:spPr>
              <a:xfrm>
                <a:off x="719998" y="3160533"/>
                <a:ext cx="783472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/>
                  <a:t>2.  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⁻</m:t>
                    </m:r>
                  </m:oMath>
                </a14:m>
                <a:r>
                  <a:rPr lang="zh-CN" altLang="en-US" dirty="0"/>
                  <a:t>从靶中向各个方向喷出，</a:t>
                </a:r>
                <a14:m>
                  <m:oMath xmlns:m="http://schemas.openxmlformats.org/officeDocument/2006/math">
                    <m:r>
                      <a:rPr lang="el-GR" altLang="zh-CN" i="1" dirty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l-GR" altLang="zh-CN" dirty="0"/>
                  <a:t> </a:t>
                </a:r>
                <a:r>
                  <a:rPr lang="zh-CN" altLang="en-US" dirty="0"/>
                  <a:t>捕获系统（</a:t>
                </a:r>
                <a:r>
                  <a:rPr lang="en-US" altLang="zh-CN" dirty="0"/>
                  <a:t>PCS</a:t>
                </a:r>
                <a:r>
                  <a:rPr lang="zh-CN" altLang="en-US" dirty="0"/>
                  <a:t>）用强磁场把它们收集起来。</a:t>
                </a: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D90E09AF-2068-B30E-0985-013EA86118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998" y="3160533"/>
                <a:ext cx="7834721" cy="369332"/>
              </a:xfrm>
              <a:prstGeom prst="rect">
                <a:avLst/>
              </a:prstGeom>
              <a:blipFill>
                <a:blip r:embed="rId5"/>
                <a:stretch>
                  <a:fillRect l="-623" t="-11475" r="-3580" b="-262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F7EF9FFB-2F2C-9D95-9300-4AB4F4FE8E5C}"/>
                  </a:ext>
                </a:extLst>
              </p:cNvPr>
              <p:cNvSpPr txBox="1"/>
              <p:nvPr/>
            </p:nvSpPr>
            <p:spPr>
              <a:xfrm>
                <a:off x="3637281" y="2049606"/>
                <a:ext cx="491743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dirty="0"/>
                  <a:t>Phase‑II</a:t>
                </a:r>
                <a:r>
                  <a:rPr lang="zh-CN" altLang="en-US" dirty="0"/>
                  <a:t>：</a:t>
                </a:r>
                <a:r>
                  <a:rPr lang="zh-CN" altLang="en-US" b="1" dirty="0"/>
                  <a:t>钨靶</a:t>
                </a:r>
                <a:r>
                  <a:rPr lang="zh-CN" altLang="en-US" dirty="0"/>
                  <a:t>（计划）</a:t>
                </a:r>
                <a:br>
                  <a:rPr lang="en-US" altLang="zh-CN" dirty="0"/>
                </a:br>
                <a14:m>
                  <m:oMath xmlns:m="http://schemas.openxmlformats.org/officeDocument/2006/math">
                    <m:r>
                      <a:rPr lang="en-US" altLang="zh-CN" b="1" i="1">
                        <a:latin typeface="Cambria Math" panose="02040503050406030204" pitchFamily="18" charset="0"/>
                      </a:rPr>
                      <m:t>−→</m:t>
                    </m:r>
                  </m:oMath>
                </a14:m>
                <a:r>
                  <a:rPr lang="zh-CN" alt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altLang="zh-CN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l-GR" altLang="zh-CN" dirty="0"/>
                  <a:t> </a:t>
                </a:r>
                <a:r>
                  <a:rPr lang="zh-CN" altLang="en-US" dirty="0"/>
                  <a:t>产额更高；适合 </a:t>
                </a:r>
                <a:r>
                  <a:rPr lang="en-US" altLang="zh-CN" dirty="0"/>
                  <a:t>56 kW </a:t>
                </a:r>
                <a:r>
                  <a:rPr lang="zh-CN" altLang="en-US" dirty="0"/>
                  <a:t>高功率束流</a:t>
                </a: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F7EF9FFB-2F2C-9D95-9300-4AB4F4FE8E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7281" y="2049606"/>
                <a:ext cx="4917438" cy="646331"/>
              </a:xfrm>
              <a:prstGeom prst="rect">
                <a:avLst/>
              </a:prstGeom>
              <a:blipFill>
                <a:blip r:embed="rId6"/>
                <a:stretch>
                  <a:fillRect l="-868" t="-6604" b="-150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>
            <a:extLst>
              <a:ext uri="{FF2B5EF4-FFF2-40B4-BE49-F238E27FC236}">
                <a16:creationId xmlns:a16="http://schemas.microsoft.com/office/drawing/2014/main" id="{C95781AA-EE92-FB76-DE64-AF1171DA2BDD}"/>
              </a:ext>
            </a:extLst>
          </p:cNvPr>
          <p:cNvSpPr txBox="1"/>
          <p:nvPr/>
        </p:nvSpPr>
        <p:spPr>
          <a:xfrm>
            <a:off x="1106759" y="3526934"/>
            <a:ext cx="61264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lphaLcParenR"/>
            </a:pPr>
            <a:r>
              <a:rPr lang="en-US" altLang="zh-CN" dirty="0"/>
              <a:t>5 T </a:t>
            </a:r>
            <a:r>
              <a:rPr lang="zh-CN" altLang="en-US" dirty="0"/>
              <a:t>超导磁铁</a:t>
            </a:r>
            <a:endParaRPr lang="en-US" altLang="zh-CN" dirty="0"/>
          </a:p>
          <a:p>
            <a:pPr marL="342900" indent="-342900">
              <a:buFont typeface="+mj-lt"/>
              <a:buAutoNum type="alphaLcParenR"/>
            </a:pPr>
            <a:r>
              <a:rPr lang="zh-CN" altLang="en-US" dirty="0"/>
              <a:t>类似磁瓶结构</a:t>
            </a:r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ACC89254-6AE4-E9B2-5E92-37473D1A10AF}"/>
                  </a:ext>
                </a:extLst>
              </p:cNvPr>
              <p:cNvSpPr txBox="1"/>
              <p:nvPr/>
            </p:nvSpPr>
            <p:spPr>
              <a:xfrm>
                <a:off x="3595280" y="3735857"/>
                <a:ext cx="612648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dirty="0"/>
                  <a:t>大角度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dirty="0"/>
                  <a:t> </a:t>
                </a:r>
                <a:r>
                  <a:rPr lang="zh-CN" altLang="en-US" dirty="0"/>
                  <a:t>被反射 → 聚焦 → 导入输运系统</a:t>
                </a:r>
                <a:endParaRPr lang="en-US" altLang="zh-CN" dirty="0"/>
              </a:p>
              <a:p>
                <a:r>
                  <a:rPr lang="zh-CN" altLang="en-US" dirty="0"/>
                  <a:t>提高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dirty="0"/>
                  <a:t> </a:t>
                </a:r>
                <a:r>
                  <a:rPr lang="zh-CN" altLang="en-US" dirty="0"/>
                  <a:t>产额约 </a:t>
                </a:r>
                <a:r>
                  <a:rPr lang="en-US" altLang="zh-CN" b="1" dirty="0"/>
                  <a:t>10 </a:t>
                </a:r>
                <a:r>
                  <a:rPr lang="zh-CN" altLang="en-US" b="1" dirty="0"/>
                  <a:t>倍</a:t>
                </a: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ACC89254-6AE4-E9B2-5E92-37473D1A10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5280" y="3735857"/>
                <a:ext cx="6126480" cy="646331"/>
              </a:xfrm>
              <a:prstGeom prst="rect">
                <a:avLst/>
              </a:prstGeom>
              <a:blipFill>
                <a:blip r:embed="rId7"/>
                <a:stretch>
                  <a:fillRect l="-896" t="-7547" b="-150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20FBACB5-3936-9B73-18DF-52C45FD95DD9}"/>
                  </a:ext>
                </a:extLst>
              </p:cNvPr>
              <p:cNvSpPr txBox="1"/>
              <p:nvPr/>
            </p:nvSpPr>
            <p:spPr>
              <a:xfrm>
                <a:off x="719997" y="4777262"/>
                <a:ext cx="7254129" cy="3916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/>
                  <a:t>3. </a:t>
                </a:r>
                <a:r>
                  <a:rPr lang="zh-CN" altLang="en-US" dirty="0"/>
                  <a:t>随后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zh-CN" altLang="en-US" i="0" dirty="0">
                    <a:latin typeface="+mj-lt"/>
                  </a:rPr>
                  <a:t>发生衰变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</m:acc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zh-CN" altLang="en-US" i="0" dirty="0">
                    <a:latin typeface="+mj-lt"/>
                  </a:rPr>
                  <a:t>，产生的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zh-CN" altLang="en-US" i="0" dirty="0">
                    <a:latin typeface="+mj-lt"/>
                  </a:rPr>
                  <a:t>进入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zh-CN" altLang="en-US" dirty="0"/>
                  <a:t>输运系统（</a:t>
                </a:r>
                <a:r>
                  <a:rPr lang="en-US" altLang="zh-CN" dirty="0"/>
                  <a:t>TS</a:t>
                </a:r>
                <a:r>
                  <a:rPr lang="zh-CN" altLang="en-US" dirty="0"/>
                  <a:t>）。</a:t>
                </a: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20FBACB5-3936-9B73-18DF-52C45FD95D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997" y="4777262"/>
                <a:ext cx="7254129" cy="391646"/>
              </a:xfrm>
              <a:prstGeom prst="rect">
                <a:avLst/>
              </a:prstGeom>
              <a:blipFill>
                <a:blip r:embed="rId8"/>
                <a:stretch>
                  <a:fillRect l="-672" t="-14063" b="-187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文本框 20">
            <a:extLst>
              <a:ext uri="{FF2B5EF4-FFF2-40B4-BE49-F238E27FC236}">
                <a16:creationId xmlns:a16="http://schemas.microsoft.com/office/drawing/2014/main" id="{CD22CFFE-CAF6-D632-0FD8-28510386BA76}"/>
              </a:ext>
            </a:extLst>
          </p:cNvPr>
          <p:cNvSpPr txBox="1"/>
          <p:nvPr/>
        </p:nvSpPr>
        <p:spPr>
          <a:xfrm>
            <a:off x="1106759" y="5143136"/>
            <a:ext cx="612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lphaLcParenR"/>
            </a:pPr>
            <a:r>
              <a:rPr lang="en-US" altLang="zh-CN" dirty="0"/>
              <a:t>TS</a:t>
            </a:r>
            <a:r>
              <a:rPr lang="zh-CN" altLang="en-US" dirty="0"/>
              <a:t>磁场逐渐降低到 </a:t>
            </a:r>
            <a:r>
              <a:rPr lang="en-US" altLang="zh-CN" dirty="0"/>
              <a:t>3 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8D18A9B9-C619-44AF-0552-0FEF6C85ABC4}"/>
                  </a:ext>
                </a:extLst>
              </p:cNvPr>
              <p:cNvSpPr txBox="1"/>
              <p:nvPr/>
            </p:nvSpPr>
            <p:spPr>
              <a:xfrm>
                <a:off x="3823493" y="5325699"/>
                <a:ext cx="491410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dirty="0"/>
                  <a:t>会</a:t>
                </a:r>
                <a:r>
                  <a:rPr lang="zh-CN" altLang="en-US" b="1" dirty="0"/>
                  <a:t>绝热</a:t>
                </a:r>
                <a:r>
                  <a:rPr lang="zh-CN" altLang="en-US" dirty="0"/>
                  <a:t>转移部分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𝑻</m:t>
                        </m:r>
                      </m:sub>
                    </m:sSub>
                  </m:oMath>
                </a14:m>
                <a:r>
                  <a:rPr lang="zh-CN" altLang="en-US" dirty="0"/>
                  <a:t>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𝑳</m:t>
                        </m:r>
                      </m:sub>
                    </m:sSub>
                  </m:oMath>
                </a14:m>
                <a:r>
                  <a:rPr lang="zh-CN" altLang="en-US" dirty="0"/>
                  <a:t>，使粒子轨迹更加</a:t>
                </a:r>
                <a:r>
                  <a:rPr lang="zh-CN" altLang="en-US" b="1" dirty="0"/>
                  <a:t>平行</a:t>
                </a: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8D18A9B9-C619-44AF-0552-0FEF6C85AB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3493" y="5325699"/>
                <a:ext cx="4914106" cy="369332"/>
              </a:xfrm>
              <a:prstGeom prst="rect">
                <a:avLst/>
              </a:prstGeom>
              <a:blipFill>
                <a:blip r:embed="rId9"/>
                <a:stretch>
                  <a:fillRect l="-993" t="-13333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FA8F5DA8-0CD3-EDCC-6A8E-A55DF3A8E954}"/>
                  </a:ext>
                </a:extLst>
              </p:cNvPr>
              <p:cNvSpPr txBox="1"/>
              <p:nvPr/>
            </p:nvSpPr>
            <p:spPr>
              <a:xfrm>
                <a:off x="1574118" y="5741328"/>
                <a:ext cx="612648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dirty="0"/>
                  <a:t>抑制束流本底（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zh-CN" altLang="en-US" i="1" dirty="0">
                        <a:latin typeface="Cambria Math" panose="02040503050406030204" pitchFamily="18" charset="0"/>
                      </a:rPr>
                      <m:t>、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zh-CN" altLang="en-US" i="1" dirty="0">
                        <a:latin typeface="Cambria Math" panose="02040503050406030204" pitchFamily="18" charset="0"/>
                      </a:rPr>
                      <m:t>、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dirty="0"/>
                  <a:t>的动量分布比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dirty="0"/>
                  <a:t> </a:t>
                </a:r>
                <a:r>
                  <a:rPr lang="zh-CN" altLang="en-US" dirty="0"/>
                  <a:t>更宽、更高能）</a:t>
                </a: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FA8F5DA8-0CD3-EDCC-6A8E-A55DF3A8E9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4118" y="5741328"/>
                <a:ext cx="6126480" cy="369332"/>
              </a:xfrm>
              <a:prstGeom prst="rect">
                <a:avLst/>
              </a:prstGeom>
              <a:blipFill>
                <a:blip r:embed="rId10"/>
                <a:stretch>
                  <a:fillRect l="-796" t="-13333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89B004C8-A7BB-7632-E0F6-B79B537D43F7}"/>
                  </a:ext>
                </a:extLst>
              </p:cNvPr>
              <p:cNvSpPr txBox="1"/>
              <p:nvPr/>
            </p:nvSpPr>
            <p:spPr>
              <a:xfrm>
                <a:off x="1574118" y="6063535"/>
                <a:ext cx="612648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dirty="0"/>
                  <a:t>提高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dirty="0"/>
                  <a:t>在铝靶中的俘获效率</a:t>
                </a:r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89B004C8-A7BB-7632-E0F6-B79B537D43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4118" y="6063535"/>
                <a:ext cx="6126480" cy="369332"/>
              </a:xfrm>
              <a:prstGeom prst="rect">
                <a:avLst/>
              </a:prstGeom>
              <a:blipFill>
                <a:blip r:embed="rId11"/>
                <a:stretch>
                  <a:fillRect l="-796" t="-13333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85023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69021-F8CB-C6B3-7FEB-ECF5C4EA3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C9E0A1E-DFDE-33D3-A7CB-4D599690F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FA829B1-580B-3F0B-0263-77DB7C94A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25</a:t>
            </a:fld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AEEC897-A81E-D262-4BFB-1C15D02685DF}"/>
              </a:ext>
            </a:extLst>
          </p:cNvPr>
          <p:cNvSpPr txBox="1"/>
          <p:nvPr/>
        </p:nvSpPr>
        <p:spPr>
          <a:xfrm>
            <a:off x="1656080" y="487085"/>
            <a:ext cx="3098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ea typeface="宋体" panose="02010600030101010101" pitchFamily="2" charset="-122"/>
              </a:rPr>
              <a:t>COMET </a:t>
            </a:r>
            <a:r>
              <a: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</a:rPr>
              <a:t>实验装置</a:t>
            </a:r>
            <a:endParaRPr lang="en-US" altLang="zh-CN" sz="20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6C05F59-288F-D259-6F17-369ECB4D3EC5}"/>
              </a:ext>
            </a:extLst>
          </p:cNvPr>
          <p:cNvSpPr txBox="1"/>
          <p:nvPr/>
        </p:nvSpPr>
        <p:spPr>
          <a:xfrm>
            <a:off x="3595280" y="805798"/>
            <a:ext cx="6129866" cy="364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en-US" altLang="zh-CN" b="1" dirty="0"/>
              <a:t>—— </a:t>
            </a:r>
            <a:r>
              <a:rPr lang="en-US" altLang="zh-CN" b="1" dirty="0" err="1"/>
              <a:t>CyDet</a:t>
            </a:r>
            <a:endParaRPr lang="zh-CN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2BD3553F-5F03-D9B4-F410-CD3958539A1C}"/>
                  </a:ext>
                </a:extLst>
              </p:cNvPr>
              <p:cNvSpPr txBox="1"/>
              <p:nvPr/>
            </p:nvSpPr>
            <p:spPr>
              <a:xfrm>
                <a:off x="720000" y="1285200"/>
                <a:ext cx="7622048" cy="11650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AutoNum type="arabicPeriod" startAt="4"/>
                </a:pPr>
                <a:r>
                  <a:rPr lang="zh-CN" altLang="en-US" dirty="0"/>
                  <a:t>随后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子</m:t>
                    </m:r>
                  </m:oMath>
                </a14:m>
                <a:r>
                  <a:rPr lang="zh-CN" altLang="en-US" dirty="0"/>
                  <a:t>进入</a:t>
                </a:r>
                <a:r>
                  <a:rPr lang="en-US" altLang="zh-CN" dirty="0" err="1"/>
                  <a:t>CyDet</a:t>
                </a:r>
                <a:r>
                  <a:rPr lang="zh-CN" altLang="en-US" dirty="0"/>
                  <a:t>，并被中心的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𝐴𝑙</m:t>
                    </m:r>
                  </m:oMath>
                </a14:m>
                <a:r>
                  <a:rPr lang="zh-CN" altLang="en-US" dirty="0"/>
                  <a:t>靶俘获。</a:t>
                </a:r>
                <a:endParaRPr lang="en-US" altLang="zh-CN" dirty="0"/>
              </a:p>
              <a:p>
                <a:pPr marL="504000" indent="-285750">
                  <a:lnSpc>
                    <a:spcPct val="125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zh-CN" altLang="en-US" dirty="0"/>
                  <a:t>子静止靶由</a:t>
                </a:r>
                <a:r>
                  <a:rPr lang="en-US" altLang="zh-CN" dirty="0"/>
                  <a:t>17</a:t>
                </a:r>
                <a:r>
                  <a:rPr lang="zh-CN" altLang="en-US" dirty="0"/>
                  <a:t>个铝盘组成</a:t>
                </a:r>
                <a:br>
                  <a:rPr lang="en-US" altLang="zh-CN" dirty="0"/>
                </a:br>
                <a:r>
                  <a:rPr lang="zh-CN" altLang="en-US" dirty="0"/>
                  <a:t>铝盘：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200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100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𝑚𝑚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dirty="0"/>
                  <a:t>，间距为 </a:t>
                </a:r>
                <a:r>
                  <a:rPr lang="en-US" altLang="zh-CN" dirty="0"/>
                  <a:t>50 mm</a:t>
                </a:r>
                <a:r>
                  <a:rPr lang="zh-CN" altLang="en-US" dirty="0"/>
                  <a:t>。</a:t>
                </a:r>
                <a:r>
                  <a:rPr lang="en-US" altLang="zh-CN" dirty="0"/>
                  <a:t>  </a:t>
                </a: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2BD3553F-5F03-D9B4-F410-CD3958539A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1285200"/>
                <a:ext cx="7622048" cy="1165063"/>
              </a:xfrm>
              <a:prstGeom prst="rect">
                <a:avLst/>
              </a:prstGeom>
              <a:blipFill>
                <a:blip r:embed="rId2"/>
                <a:stretch>
                  <a:fillRect l="-480" b="-78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247AF6F0-4B89-D957-5CEF-270C4292DC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2048" y="1608453"/>
            <a:ext cx="3849952" cy="22911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82781C6-AC64-58C8-49A1-74741FBEDD71}"/>
                  </a:ext>
                </a:extLst>
              </p:cNvPr>
              <p:cNvSpPr txBox="1"/>
              <p:nvPr/>
            </p:nvSpPr>
            <p:spPr>
              <a:xfrm>
                <a:off x="720000" y="3688993"/>
                <a:ext cx="7214960" cy="17506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99150" indent="-342900">
                  <a:lnSpc>
                    <a:spcPct val="150000"/>
                  </a:lnSpc>
                  <a:buFontTx/>
                  <a:buAutoNum type="arabicPeriod" startAt="5"/>
                </a:pPr>
                <a:r>
                  <a:rPr lang="zh-CN" altLang="en-US" dirty="0"/>
                  <a:t>若发生</a:t>
                </a:r>
                <a14:m>
                  <m:oMath xmlns:m="http://schemas.openxmlformats.org/officeDocument/2006/math"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𝝁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𝒆</m:t>
                    </m:r>
                  </m:oMath>
                </a14:m>
                <a:r>
                  <a:rPr lang="zh-CN" altLang="en-US" dirty="0"/>
                  <a:t>转换，电子由 </a:t>
                </a:r>
                <a:r>
                  <a:rPr lang="en-US" altLang="zh-CN" dirty="0"/>
                  <a:t>CDC </a:t>
                </a:r>
                <a:r>
                  <a:rPr lang="zh-CN" altLang="en-US" dirty="0"/>
                  <a:t>探测并击中 </a:t>
                </a:r>
                <a:r>
                  <a:rPr lang="en-US" altLang="zh-CN" dirty="0"/>
                  <a:t>CTH</a:t>
                </a:r>
                <a:r>
                  <a:rPr lang="zh-CN" altLang="en-US" dirty="0"/>
                  <a:t>。</a:t>
                </a:r>
                <a:endParaRPr lang="en-US" altLang="zh-CN" dirty="0"/>
              </a:p>
              <a:p>
                <a:pPr marL="34200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信号窗口在第一次脉冲结束后的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500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600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𝑛𝑠</m:t>
                    </m:r>
                  </m:oMath>
                </a14:m>
                <a:r>
                  <a:rPr lang="zh-CN" altLang="en-US" dirty="0"/>
                  <a:t>开启，并在第二次脉冲开始前关闭</a:t>
                </a:r>
                <a:endParaRPr lang="en-US" altLang="zh-CN" dirty="0"/>
              </a:p>
              <a:p>
                <a:pPr marL="34200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观测到</a:t>
                </a:r>
                <a:r>
                  <a:rPr lang="zh-CN" altLang="en-US" b="1" dirty="0"/>
                  <a:t>无伴随中微子的电子</a:t>
                </a:r>
                <a:r>
                  <a:rPr lang="zh-CN" altLang="en-US" dirty="0"/>
                  <a:t>产生，转换电子能量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b="1" i="1" dirty="0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zh-CN" altLang="en-US" b="1" i="1" dirty="0" smtClean="0">
                            <a:latin typeface="Cambria Math" panose="02040503050406030204" pitchFamily="18" charset="0"/>
                          </a:rPr>
                          <m:t>𝝁</m:t>
                        </m:r>
                        <m:r>
                          <a:rPr lang="zh-CN" altLang="en-US" b="1" i="1" dirty="0" smtClean="0">
                            <a:latin typeface="Cambria Math" panose="02040503050406030204" pitchFamily="18" charset="0"/>
                          </a:rPr>
                          <m:t>𝒆</m:t>
                        </m:r>
                      </m:sub>
                    </m:sSub>
                    <m:r>
                      <a:rPr lang="en-US" altLang="zh-CN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altLang="zh-CN" b="1" dirty="0"/>
                  <a:t> 104.97 MeV</a:t>
                </a: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82781C6-AC64-58C8-49A1-74741FBEDD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3688993"/>
                <a:ext cx="7214960" cy="1750672"/>
              </a:xfrm>
              <a:prstGeom prst="rect">
                <a:avLst/>
              </a:prstGeom>
              <a:blipFill>
                <a:blip r:embed="rId4"/>
                <a:stretch>
                  <a:fillRect b="-34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图片 19">
            <a:extLst>
              <a:ext uri="{FF2B5EF4-FFF2-40B4-BE49-F238E27FC236}">
                <a16:creationId xmlns:a16="http://schemas.microsoft.com/office/drawing/2014/main" id="{3A0751BA-C2FE-6461-D489-04A2911FF6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7253" y="3811018"/>
            <a:ext cx="4344747" cy="26981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B65D1784-6A4D-6491-1964-EE078956224F}"/>
                  </a:ext>
                </a:extLst>
              </p:cNvPr>
              <p:cNvSpPr txBox="1"/>
              <p:nvPr/>
            </p:nvSpPr>
            <p:spPr>
              <a:xfrm>
                <a:off x="1656080" y="2571450"/>
                <a:ext cx="612648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rabicParenR"/>
                </a:pPr>
                <a:r>
                  <a:rPr lang="zh-CN" altLang="en-US" dirty="0"/>
                  <a:t>铝的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⁻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dirty="0"/>
                  <a:t>寿命（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864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𝑛𝑠</m:t>
                    </m:r>
                  </m:oMath>
                </a14:m>
                <a:r>
                  <a:rPr lang="zh-CN" altLang="en-US" dirty="0"/>
                  <a:t>）与脉冲束结构基本匹配</a:t>
                </a:r>
                <a:endParaRPr lang="en-US" altLang="zh-CN" dirty="0"/>
              </a:p>
              <a:p>
                <a:pPr marL="342900" indent="-342900">
                  <a:buAutoNum type="arabicParenR"/>
                </a:pPr>
                <a:r>
                  <a:rPr lang="en-US" altLang="zh-CN" dirty="0"/>
                  <a:t>DIO </a:t>
                </a:r>
                <a:r>
                  <a:rPr lang="zh-CN" altLang="en-US" dirty="0"/>
                  <a:t>尾部更容易与信号区分</a:t>
                </a:r>
                <a:endParaRPr lang="en-US" altLang="zh-CN" dirty="0"/>
              </a:p>
              <a:p>
                <a:pPr marL="342900" indent="-342900">
                  <a:buAutoNum type="arabicParenR"/>
                </a:pPr>
                <a:r>
                  <a:rPr lang="zh-CN" altLang="en-US" dirty="0"/>
                  <a:t>核俘获率适中</a:t>
                </a:r>
                <a14:m>
                  <m:oMath xmlns:m="http://schemas.openxmlformats.org/officeDocument/2006/math"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≈ 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zh-CN" altLang="en-US" dirty="0"/>
                  <a:t>，</a:t>
                </a:r>
                <a:r>
                  <a:rPr lang="en-US" altLang="zh-CN" dirty="0"/>
                  <a:t>DIO</a:t>
                </a:r>
                <a:r>
                  <a:rPr lang="zh-CN" altLang="en-US" dirty="0"/>
                  <a:t>率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39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B65D1784-6A4D-6491-1964-EE07895622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6080" y="2571450"/>
                <a:ext cx="6126480" cy="923330"/>
              </a:xfrm>
              <a:prstGeom prst="rect">
                <a:avLst/>
              </a:prstGeom>
              <a:blipFill>
                <a:blip r:embed="rId6"/>
                <a:stretch>
                  <a:fillRect l="-697" t="-5298" b="-105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D4ABFC9D-ED8B-22A6-1E5F-CF33D4E824EF}"/>
                  </a:ext>
                </a:extLst>
              </p:cNvPr>
              <p:cNvSpPr txBox="1"/>
              <p:nvPr/>
            </p:nvSpPr>
            <p:spPr>
              <a:xfrm>
                <a:off x="1488440" y="6114119"/>
                <a:ext cx="701548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dirty="0"/>
                  <a:t>铝靶是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dirty="0"/>
                  <a:t>转换实验的最佳材料，时间结构与背景抑制最优</a:t>
                </a: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D4ABFC9D-ED8B-22A6-1E5F-CF33D4E824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440" y="6114119"/>
                <a:ext cx="7015480" cy="369332"/>
              </a:xfrm>
              <a:prstGeom prst="rect">
                <a:avLst/>
              </a:prstGeom>
              <a:blipFill>
                <a:blip r:embed="rId7"/>
                <a:stretch>
                  <a:fillRect l="-695" t="-13115" b="-213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30113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8038B-6381-81CF-4E07-C32E9A3D0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5CC91EC-5957-8A84-F059-E33501213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AFCD2BB2-0144-5406-39B5-B19204923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26</a:t>
            </a:fld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22A3C26C-BB50-1A48-358A-8B9BE18A5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3120" y="1348228"/>
            <a:ext cx="3738878" cy="24774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31C0D4BD-EFF1-EB1A-4E24-54F747BD13CB}"/>
                  </a:ext>
                </a:extLst>
              </p:cNvPr>
              <p:cNvSpPr txBox="1"/>
              <p:nvPr/>
            </p:nvSpPr>
            <p:spPr>
              <a:xfrm>
                <a:off x="720000" y="1285200"/>
                <a:ext cx="7425583" cy="25355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6250">
                  <a:lnSpc>
                    <a:spcPct val="150000"/>
                  </a:lnSpc>
                </a:pPr>
                <a:r>
                  <a:rPr lang="en-US" altLang="zh-CN" b="1" dirty="0"/>
                  <a:t>Cylindrical drift chamber(CDC)</a:t>
                </a:r>
                <a:r>
                  <a:rPr lang="zh-CN" altLang="en-US" dirty="0"/>
                  <a:t>的设计参数：</a:t>
                </a:r>
                <a:endParaRPr lang="en-US" altLang="zh-CN" dirty="0"/>
              </a:p>
              <a:p>
                <a:pPr marL="399150" indent="-342900">
                  <a:lnSpc>
                    <a:spcPct val="150000"/>
                  </a:lnSpc>
                  <a:buAutoNum type="arabicParenR"/>
                </a:pPr>
                <a:r>
                  <a:rPr lang="zh-CN" altLang="en-US" dirty="0"/>
                  <a:t>磁场 </a:t>
                </a:r>
                <a14:m>
                  <m:oMath xmlns:m="http://schemas.openxmlformats.org/officeDocument/2006/math"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altLang="zh-CN" dirty="0"/>
              </a:p>
              <a:p>
                <a:pPr marL="399150" indent="-342900">
                  <a:lnSpc>
                    <a:spcPct val="150000"/>
                  </a:lnSpc>
                  <a:buAutoNum type="arabicParenR"/>
                </a:pPr>
                <a:r>
                  <a:rPr lang="zh-CN" altLang="en-US" dirty="0"/>
                  <a:t>动量分辨率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200</m:t>
                    </m:r>
                    <m:r>
                      <m:rPr>
                        <m:sty m:val="p"/>
                      </m:rPr>
                      <a:rPr lang="en-US" altLang="zh-CN" i="1">
                        <a:latin typeface="Cambria Math" panose="02040503050406030204" pitchFamily="18" charset="0"/>
                      </a:rPr>
                      <m:t>keV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altLang="zh-CN" dirty="0"/>
                  <a:t> </a:t>
                </a:r>
              </a:p>
              <a:p>
                <a:pPr marL="399150" indent="-342900">
                  <a:lnSpc>
                    <a:spcPct val="150000"/>
                  </a:lnSpc>
                  <a:buAutoNum type="arabicParenR"/>
                </a:pPr>
                <a:r>
                  <a:rPr lang="zh-CN" altLang="en-US" dirty="0"/>
                  <a:t>使用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90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% 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𝐻𝑒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dirty="0"/>
                  <a:t>和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% </m:t>
                    </m:r>
                    <m:r>
                      <a:rPr lang="en-US" altLang="zh-CN" i="1" dirty="0" err="1">
                        <a:latin typeface="Cambria Math" panose="02040503050406030204" pitchFamily="18" charset="0"/>
                      </a:rPr>
                      <m:t>𝑖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err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err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</m:oMath>
                </a14:m>
                <a:r>
                  <a:rPr lang="zh-CN" altLang="en-US" dirty="0"/>
                  <a:t>，以减少多次散射效应</a:t>
                </a:r>
                <a:endParaRPr lang="en-US" altLang="zh-CN" dirty="0"/>
              </a:p>
              <a:p>
                <a:pPr marL="399150" indent="-342900">
                  <a:lnSpc>
                    <a:spcPct val="150000"/>
                  </a:lnSpc>
                  <a:buAutoNum type="arabicParenR"/>
                </a:pPr>
                <a:r>
                  <a:rPr lang="en-US" altLang="zh-CN" dirty="0"/>
                  <a:t>20</a:t>
                </a:r>
                <a:r>
                  <a:rPr lang="zh-CN" altLang="en-US" dirty="0"/>
                  <a:t>层，共计</a:t>
                </a:r>
                <a:r>
                  <a:rPr lang="en-US" altLang="zh-CN" dirty="0"/>
                  <a:t>4986</a:t>
                </a:r>
                <a:r>
                  <a:rPr lang="zh-CN" altLang="en-US" dirty="0"/>
                  <a:t>根，由镀金钨丝制成的信号丝</a:t>
                </a:r>
                <a:endParaRPr lang="en-US" altLang="zh-CN" dirty="0"/>
              </a:p>
              <a:p>
                <a:pPr marL="399150" indent="-342900">
                  <a:lnSpc>
                    <a:spcPct val="150000"/>
                  </a:lnSpc>
                  <a:buAutoNum type="arabicParenR"/>
                </a:pPr>
                <a:r>
                  <a:rPr lang="zh-CN" altLang="en-US" dirty="0"/>
                  <a:t>半径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496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𝑚𝑚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840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𝑚𝑚</m:t>
                    </m:r>
                    <m:r>
                      <a:rPr lang="zh-CN" altLang="en-US" i="1" dirty="0">
                        <a:latin typeface="Cambria Math" panose="02040503050406030204" pitchFamily="18" charset="0"/>
                      </a:rPr>
                      <m:t>，</m:t>
                    </m:r>
                  </m:oMath>
                </a14:m>
                <a:r>
                  <a:rPr lang="zh-CN" altLang="en-US" dirty="0"/>
                  <a:t>以压制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60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𝑀𝑒𝑉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zh-CN" altLang="en-US" dirty="0"/>
                  <a:t>的</a:t>
                </a:r>
                <a:r>
                  <a:rPr lang="en-US" altLang="zh-CN" dirty="0"/>
                  <a:t>DIO</a:t>
                </a:r>
                <a:r>
                  <a:rPr lang="zh-CN" altLang="en-US" dirty="0"/>
                  <a:t>电子</a:t>
                </a:r>
                <a:endParaRPr lang="en-US" altLang="zh-CN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8F1BABB7-A7BC-63FC-B70F-AB05533849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1285200"/>
                <a:ext cx="7425583" cy="2535566"/>
              </a:xfrm>
              <a:prstGeom prst="rect">
                <a:avLst/>
              </a:prstGeom>
              <a:blipFill>
                <a:blip r:embed="rId3"/>
                <a:stretch>
                  <a:fillRect b="-28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ECDBA555-169E-58EB-F1B4-082F68F46E3D}"/>
                  </a:ext>
                </a:extLst>
              </p:cNvPr>
              <p:cNvSpPr txBox="1"/>
              <p:nvPr/>
            </p:nvSpPr>
            <p:spPr>
              <a:xfrm>
                <a:off x="720000" y="4029489"/>
                <a:ext cx="7611200" cy="17017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b="1" dirty="0"/>
                  <a:t>Cylindrical trigger hodoscope (CTH)</a:t>
                </a:r>
                <a:r>
                  <a:rPr lang="zh-CN" altLang="en-US" dirty="0"/>
                  <a:t>构造及参数</a:t>
                </a:r>
                <a:r>
                  <a:rPr lang="en-US" altLang="zh-CN" dirty="0"/>
                  <a:t>:</a:t>
                </a:r>
              </a:p>
              <a:p>
                <a:pPr marL="342900" indent="-342900">
                  <a:lnSpc>
                    <a:spcPct val="150000"/>
                  </a:lnSpc>
                  <a:buAutoNum type="arabicParenR"/>
                </a:pPr>
                <a:r>
                  <a:rPr lang="zh-CN" altLang="en-US" dirty="0"/>
                  <a:t>通过网格状安装的 </a:t>
                </a:r>
                <a:r>
                  <a:rPr lang="en-US" altLang="zh-CN" dirty="0"/>
                  <a:t>PMT </a:t>
                </a:r>
                <a:r>
                  <a:rPr lang="zh-CN" altLang="en-US" dirty="0"/>
                  <a:t>读出</a:t>
                </a:r>
                <a:endParaRPr lang="en-US" altLang="zh-CN" dirty="0"/>
              </a:p>
              <a:p>
                <a:pPr marL="342900" indent="-342900">
                  <a:lnSpc>
                    <a:spcPct val="150000"/>
                  </a:lnSpc>
                  <a:buAutoNum type="arabicParenR"/>
                </a:pPr>
                <a:r>
                  <a:rPr lang="zh-CN" altLang="en-US" dirty="0"/>
                  <a:t>时间分辨率：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–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𝑛𝑠</m:t>
                    </m:r>
                  </m:oMath>
                </a14:m>
                <a:endParaRPr lang="en-US" altLang="zh-CN" dirty="0"/>
              </a:p>
              <a:p>
                <a:pPr marL="342900" indent="-342900">
                  <a:lnSpc>
                    <a:spcPct val="150000"/>
                  </a:lnSpc>
                  <a:buAutoNum type="arabicParenR"/>
                </a:pPr>
                <a:r>
                  <a:rPr lang="en-US" altLang="zh-CN" dirty="0"/>
                  <a:t>Cherenkov </a:t>
                </a:r>
                <a:r>
                  <a:rPr lang="zh-CN" altLang="en-US" dirty="0"/>
                  <a:t>阈值：适合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105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𝑀𝑒𝑉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altLang="zh-CN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47555E61-2A54-9A17-86DF-6A962E7171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4029489"/>
                <a:ext cx="7611200" cy="1701748"/>
              </a:xfrm>
              <a:prstGeom prst="rect">
                <a:avLst/>
              </a:prstGeom>
              <a:blipFill>
                <a:blip r:embed="rId4"/>
                <a:stretch>
                  <a:fillRect l="-641" b="-50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图片 14">
            <a:extLst>
              <a:ext uri="{FF2B5EF4-FFF2-40B4-BE49-F238E27FC236}">
                <a16:creationId xmlns:a16="http://schemas.microsoft.com/office/drawing/2014/main" id="{B74E79EA-3BC4-BF39-7A5A-B1B4F6986E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3120" y="4287765"/>
            <a:ext cx="3740400" cy="2221398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3EC4CC5C-B7F6-A07C-E67A-F89928E9C6E6}"/>
              </a:ext>
            </a:extLst>
          </p:cNvPr>
          <p:cNvSpPr txBox="1"/>
          <p:nvPr/>
        </p:nvSpPr>
        <p:spPr>
          <a:xfrm>
            <a:off x="1619642" y="394752"/>
            <a:ext cx="36838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COMET 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实验装置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EDFBB3D-59E2-F22B-9B4D-16C022A620E0}"/>
              </a:ext>
            </a:extLst>
          </p:cNvPr>
          <p:cNvSpPr txBox="1"/>
          <p:nvPr/>
        </p:nvSpPr>
        <p:spPr>
          <a:xfrm>
            <a:off x="4321387" y="897914"/>
            <a:ext cx="6129866" cy="387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en-US" altLang="zh-CN" sz="2000" b="1" dirty="0"/>
              <a:t>——</a:t>
            </a:r>
            <a:r>
              <a:rPr lang="en-US" altLang="zh-CN" sz="2000" b="1" dirty="0" err="1"/>
              <a:t>CyDet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8396727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CE8F6-DDB2-6681-54D7-0253590E0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85E4B18-EE32-CDF4-8B77-35C4ED4BB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916842E-2AAC-0D42-298D-1C442C632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27</a:t>
            </a:fld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3281750-8A96-F5E5-4371-61F16F992EC9}"/>
              </a:ext>
            </a:extLst>
          </p:cNvPr>
          <p:cNvSpPr txBox="1"/>
          <p:nvPr/>
        </p:nvSpPr>
        <p:spPr>
          <a:xfrm>
            <a:off x="720000" y="1285200"/>
            <a:ext cx="7425583" cy="17017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00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/>
              <a:t>要求：</a:t>
            </a:r>
            <a:endParaRPr lang="en-US" altLang="zh-CN" b="1" dirty="0"/>
          </a:p>
          <a:p>
            <a:pPr indent="180000">
              <a:lnSpc>
                <a:spcPct val="150000"/>
              </a:lnSpc>
            </a:pP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 </a:t>
            </a:r>
            <a:r>
              <a:rPr lang="zh-CN" altLang="zh-CN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高宇宙线探测效率。</a:t>
            </a: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理论上达到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99.99%</a:t>
            </a:r>
          </a:p>
          <a:p>
            <a:pPr indent="180000">
              <a:lnSpc>
                <a:spcPct val="150000"/>
              </a:lnSpc>
            </a:pP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 </a:t>
            </a:r>
            <a:r>
              <a:rPr lang="zh-CN" altLang="zh-CN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低误触发率。</a:t>
            </a: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理想情况下达到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~1%</a:t>
            </a:r>
          </a:p>
          <a:p>
            <a:pPr indent="180000">
              <a:lnSpc>
                <a:spcPct val="150000"/>
              </a:lnSpc>
            </a:pP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 </a:t>
            </a:r>
            <a:r>
              <a:rPr lang="zh-CN" altLang="zh-CN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覆盖面广。</a:t>
            </a: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可标记大角度入射的宇宙线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F0A9A4AE-6E18-E236-24EE-AB822AA7BC13}"/>
                  </a:ext>
                </a:extLst>
              </p:cNvPr>
              <p:cNvSpPr txBox="1"/>
              <p:nvPr/>
            </p:nvSpPr>
            <p:spPr>
              <a:xfrm>
                <a:off x="720000" y="3101507"/>
                <a:ext cx="7425583" cy="29510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00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zh-CN" altLang="en-US" b="1" dirty="0"/>
                  <a:t>设计：</a:t>
                </a:r>
                <a:endParaRPr lang="en-US" altLang="zh-CN" b="1" dirty="0"/>
              </a:p>
              <a:p>
                <a:pPr marL="34200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顶面和侧面：塑料闪烁条</a:t>
                </a:r>
                <a:endParaRPr lang="en-US" altLang="zh-CN" dirty="0"/>
              </a:p>
              <a:p>
                <a:pPr marL="799200" lvl="1" indent="-285750">
                  <a:lnSpc>
                    <a:spcPct val="150000"/>
                  </a:lnSpc>
                  <a:buSzPct val="50000"/>
                  <a:buFont typeface="Wingdings" panose="05000000000000000000" pitchFamily="2" charset="2"/>
                  <a:buChar char="u"/>
                </a:pPr>
                <a:r>
                  <a:rPr lang="zh-CN" altLang="en-US" dirty="0"/>
                  <a:t>每个面四层</a:t>
                </a:r>
                <a:endParaRPr lang="en-US" altLang="zh-CN" dirty="0"/>
              </a:p>
              <a:p>
                <a:pPr marL="342000" indent="-285750">
                  <a:lnSpc>
                    <a:spcPct val="150000"/>
                  </a:lnSpc>
                  <a:buSzPct val="50000"/>
                  <a:buFont typeface="Wingdings" panose="05000000000000000000" pitchFamily="2" charset="2"/>
                  <a:buChar char="l"/>
                </a:pPr>
                <a:r>
                  <a:rPr lang="zh-CN" altLang="en-US" dirty="0"/>
                  <a:t>正面和背面：</a:t>
                </a:r>
                <a:r>
                  <a:rPr lang="en-US" altLang="zh-CN" dirty="0"/>
                  <a:t>RPC</a:t>
                </a:r>
                <a:r>
                  <a:rPr lang="zh-CN" altLang="en-US" dirty="0"/>
                  <a:t>（</a:t>
                </a:r>
                <a:r>
                  <a:rPr lang="en-US" altLang="zh-CN" dirty="0"/>
                  <a:t>Resistive Plate Chamber</a:t>
                </a:r>
                <a:r>
                  <a:rPr lang="zh-CN" altLang="en-US" dirty="0"/>
                  <a:t>）</a:t>
                </a:r>
                <a:endParaRPr lang="en-US" altLang="zh-CN" dirty="0"/>
              </a:p>
              <a:p>
                <a:pPr marL="799200" lvl="1" indent="-285750">
                  <a:lnSpc>
                    <a:spcPct val="150000"/>
                  </a:lnSpc>
                  <a:buSzPct val="50000"/>
                  <a:buFont typeface="Wingdings" panose="05000000000000000000" pitchFamily="2" charset="2"/>
                  <a:buChar char="u"/>
                </a:pPr>
                <a:r>
                  <a:rPr lang="en-US" altLang="zh-CN" dirty="0"/>
                  <a:t>2D RPC</a:t>
                </a:r>
                <a:r>
                  <a:rPr lang="zh-CN" altLang="en-US" dirty="0"/>
                  <a:t>条 或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284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89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zh-CN" altLang="en-US">
                        <a:latin typeface="Cambria Math" panose="02040503050406030204" pitchFamily="18" charset="0"/>
                      </a:rPr>
                      <m:t>×</m:t>
                    </m:r>
                    <m:r>
                      <a:rPr lang="zh-CN" altLang="en-US">
                        <a:latin typeface="Cambria Math" panose="02040503050406030204" pitchFamily="18" charset="0"/>
                      </a:rPr>
                      <m:t>12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8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zh-CN" altLang="en-US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6</m:t>
                    </m:r>
                    <m:r>
                      <a:rPr lang="zh-CN" altLang="en-US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8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的</m:t>
                    </m:r>
                  </m:oMath>
                </a14:m>
                <a:r>
                  <a:rPr lang="en-US" altLang="zh-CN" dirty="0"/>
                  <a:t>RPC</a:t>
                </a:r>
                <a:r>
                  <a:rPr lang="zh-CN" altLang="en-US" dirty="0"/>
                  <a:t>模块</a:t>
                </a:r>
                <a:endParaRPr lang="en-US" altLang="zh-CN" dirty="0"/>
              </a:p>
              <a:p>
                <a:pPr marL="799200" lvl="1" indent="-285750">
                  <a:lnSpc>
                    <a:spcPct val="150000"/>
                  </a:lnSpc>
                  <a:buSzPct val="50000"/>
                  <a:buFont typeface="Wingdings" panose="05000000000000000000" pitchFamily="2" charset="2"/>
                  <a:buChar char="u"/>
                </a:pPr>
                <a:r>
                  <a:rPr lang="zh-CN" altLang="en-US" dirty="0"/>
                  <a:t>每个面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层</m:t>
                    </m:r>
                  </m:oMath>
                </a14:m>
                <a:endParaRPr lang="en-US" altLang="zh-CN" dirty="0"/>
              </a:p>
              <a:p>
                <a:pPr marL="56250">
                  <a:lnSpc>
                    <a:spcPct val="150000"/>
                  </a:lnSpc>
                  <a:buSzPct val="50000"/>
                </a:pPr>
                <a:r>
                  <a:rPr lang="zh-CN" altLang="en-US" dirty="0"/>
                  <a:t>另外，在探测器内部有屏蔽层。</a:t>
                </a:r>
                <a:endParaRPr lang="en-US" altLang="zh-CN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AA5CA2BB-4C96-131F-C83C-61F327F385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3101507"/>
                <a:ext cx="7425583" cy="2951064"/>
              </a:xfrm>
              <a:prstGeom prst="rect">
                <a:avLst/>
              </a:prstGeom>
              <a:blipFill>
                <a:blip r:embed="rId3"/>
                <a:stretch>
                  <a:fillRect b="-18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图片 11">
            <a:extLst>
              <a:ext uri="{FF2B5EF4-FFF2-40B4-BE49-F238E27FC236}">
                <a16:creationId xmlns:a16="http://schemas.microsoft.com/office/drawing/2014/main" id="{BBFBF2AB-8D95-6D4B-EFDA-673FB78652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2167" y="1171289"/>
            <a:ext cx="3279833" cy="127635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16CC29F-3661-0D74-52FB-DB2A2D7F4B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8257" y="3453199"/>
            <a:ext cx="3287651" cy="112384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5BBE7A5-46E8-878B-9A9E-465D083ADC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1763" y="4853801"/>
            <a:ext cx="3173047" cy="156534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BD90A3A9-2CB9-D3B8-8003-42ED582CB110}"/>
              </a:ext>
            </a:extLst>
          </p:cNvPr>
          <p:cNvSpPr txBox="1"/>
          <p:nvPr/>
        </p:nvSpPr>
        <p:spPr>
          <a:xfrm>
            <a:off x="1619642" y="394752"/>
            <a:ext cx="36838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COMET 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实验装置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E591557-CBBD-48B0-0AF7-1361C4D8B71F}"/>
              </a:ext>
            </a:extLst>
          </p:cNvPr>
          <p:cNvSpPr txBox="1"/>
          <p:nvPr/>
        </p:nvSpPr>
        <p:spPr>
          <a:xfrm>
            <a:off x="4321387" y="897914"/>
            <a:ext cx="6129866" cy="387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en-US" altLang="zh-CN" sz="2000" b="1" dirty="0"/>
              <a:t>——CRV</a:t>
            </a:r>
            <a:endParaRPr lang="zh-CN" altLang="en-US" sz="2000" b="1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B5AE55D-A285-53DA-658D-E4B2877CA7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40960" y="1590873"/>
            <a:ext cx="3500803" cy="281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78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42190-373D-633C-675E-A4CD23594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5BCDFD9-1213-4A56-8ABF-3CBD84D49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899EFE22-6BDC-3AE4-E318-60339BDC1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28</a:t>
            </a:fld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B2A50C4-7A44-5C3F-F7B2-A718CC59593E}"/>
              </a:ext>
            </a:extLst>
          </p:cNvPr>
          <p:cNvSpPr txBox="1"/>
          <p:nvPr/>
        </p:nvSpPr>
        <p:spPr>
          <a:xfrm>
            <a:off x="1656080" y="487085"/>
            <a:ext cx="3098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ea typeface="宋体" panose="02010600030101010101" pitchFamily="2" charset="-122"/>
              </a:rPr>
              <a:t>COMET </a:t>
            </a:r>
            <a:r>
              <a: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</a:rPr>
              <a:t>实验装置</a:t>
            </a:r>
            <a:endParaRPr lang="en-US" altLang="zh-CN" sz="20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84F129A-EF7A-8FBF-6C23-7954B1B48C86}"/>
              </a:ext>
            </a:extLst>
          </p:cNvPr>
          <p:cNvSpPr txBox="1"/>
          <p:nvPr/>
        </p:nvSpPr>
        <p:spPr>
          <a:xfrm>
            <a:off x="3595280" y="805798"/>
            <a:ext cx="6129866" cy="364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en-US" altLang="zh-CN" b="1" dirty="0"/>
              <a:t>—— </a:t>
            </a:r>
            <a:r>
              <a:rPr lang="en-US" altLang="zh-CN" b="1" dirty="0" err="1"/>
              <a:t>strECAL</a:t>
            </a:r>
            <a:endParaRPr lang="zh-CN" altLang="en-US" b="1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BDF20ED-0AAD-1D93-C779-012D225B0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78" y="1276648"/>
            <a:ext cx="3779520" cy="25224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0EA8E7BC-10FB-A7DF-1A4E-82AD3FAC17C0}"/>
                  </a:ext>
                </a:extLst>
              </p:cNvPr>
              <p:cNvSpPr txBox="1"/>
              <p:nvPr/>
            </p:nvSpPr>
            <p:spPr>
              <a:xfrm>
                <a:off x="720000" y="1285200"/>
                <a:ext cx="8200480" cy="4552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6250">
                  <a:lnSpc>
                    <a:spcPct val="150000"/>
                  </a:lnSpc>
                </a:pPr>
                <a:r>
                  <a:rPr lang="zh-CN" altLang="en-US" dirty="0"/>
                  <a:t>在利用</a:t>
                </a:r>
                <a:r>
                  <a:rPr lang="en-US" altLang="zh-CN" dirty="0" err="1"/>
                  <a:t>CyDet</a:t>
                </a:r>
                <a:r>
                  <a:rPr lang="zh-CN" altLang="en-US" dirty="0"/>
                  <a:t>进行</a:t>
                </a:r>
                <a14:m>
                  <m:oMath xmlns:m="http://schemas.openxmlformats.org/officeDocument/2006/math"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𝝁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𝒆</m:t>
                    </m:r>
                  </m:oMath>
                </a14:m>
                <a:r>
                  <a:rPr lang="zh-CN" altLang="en-US" dirty="0"/>
                  <a:t>搜寻之后，还会利用</a:t>
                </a:r>
                <a:r>
                  <a:rPr lang="en-US" altLang="zh-CN" dirty="0" err="1"/>
                  <a:t>strECAL</a:t>
                </a:r>
                <a:r>
                  <a:rPr lang="zh-CN" altLang="en-US" dirty="0"/>
                  <a:t>对束流进行测量</a:t>
                </a: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0EA8E7BC-10FB-A7DF-1A4E-82AD3FAC17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1285200"/>
                <a:ext cx="8200480" cy="455253"/>
              </a:xfrm>
              <a:prstGeom prst="rect">
                <a:avLst/>
              </a:prstGeom>
              <a:blipFill>
                <a:blip r:embed="rId3"/>
                <a:stretch>
                  <a:fillRect b="-21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>
            <a:extLst>
              <a:ext uri="{FF2B5EF4-FFF2-40B4-BE49-F238E27FC236}">
                <a16:creationId xmlns:a16="http://schemas.microsoft.com/office/drawing/2014/main" id="{22B44C65-C70C-852B-FB24-447E0E07AFBB}"/>
              </a:ext>
            </a:extLst>
          </p:cNvPr>
          <p:cNvSpPr txBox="1"/>
          <p:nvPr/>
        </p:nvSpPr>
        <p:spPr>
          <a:xfrm>
            <a:off x="720000" y="1740453"/>
            <a:ext cx="8200480" cy="455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00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 err="1"/>
              <a:t>strECAL</a:t>
            </a:r>
            <a:r>
              <a:rPr lang="zh-CN" altLang="en-US" dirty="0"/>
              <a:t>由两部分组成：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086A45F-3AE8-AD8A-A668-B5DE6234E4B3}"/>
              </a:ext>
            </a:extLst>
          </p:cNvPr>
          <p:cNvSpPr txBox="1"/>
          <p:nvPr/>
        </p:nvSpPr>
        <p:spPr>
          <a:xfrm>
            <a:off x="1365841" y="2199455"/>
            <a:ext cx="7046637" cy="403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en-US" altLang="zh-CN" b="1" dirty="0"/>
              <a:t>1.</a:t>
            </a:r>
            <a:r>
              <a:rPr lang="zh-CN" altLang="en-US" b="1" dirty="0"/>
              <a:t>   </a:t>
            </a:r>
            <a:r>
              <a:rPr lang="en-US" altLang="zh-CN" b="1" dirty="0"/>
              <a:t>Straw Tracker</a:t>
            </a:r>
            <a:r>
              <a:rPr lang="zh-CN" altLang="en-US" dirty="0"/>
              <a:t>（稻草管追踪器）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4EE1DB6-CF28-4DCE-B7EC-3951F4E5956B}"/>
              </a:ext>
            </a:extLst>
          </p:cNvPr>
          <p:cNvSpPr txBox="1"/>
          <p:nvPr/>
        </p:nvSpPr>
        <p:spPr>
          <a:xfrm>
            <a:off x="1365841" y="2537866"/>
            <a:ext cx="4206240" cy="403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en-US" altLang="zh-CN" b="1" dirty="0"/>
              <a:t>2.</a:t>
            </a:r>
            <a:r>
              <a:rPr lang="zh-CN" altLang="en-US" b="1" dirty="0"/>
              <a:t>   </a:t>
            </a:r>
            <a:r>
              <a:rPr lang="en-US" altLang="zh-CN" b="1" dirty="0"/>
              <a:t>ECAL</a:t>
            </a:r>
            <a:r>
              <a:rPr lang="zh-CN" altLang="en-US" dirty="0"/>
              <a:t>（电磁量能器）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6F126AC4-0B53-2303-E0AE-C182362CBB9B}"/>
              </a:ext>
            </a:extLst>
          </p:cNvPr>
          <p:cNvSpPr txBox="1"/>
          <p:nvPr/>
        </p:nvSpPr>
        <p:spPr>
          <a:xfrm>
            <a:off x="720000" y="3244334"/>
            <a:ext cx="612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主要功能：</a:t>
            </a:r>
            <a:endParaRPr lang="en-US" altLang="zh-CN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FE5A551E-36C9-6C33-98C5-1B0E3C57EFF0}"/>
              </a:ext>
            </a:extLst>
          </p:cNvPr>
          <p:cNvSpPr txBox="1"/>
          <p:nvPr/>
        </p:nvSpPr>
        <p:spPr>
          <a:xfrm>
            <a:off x="1365841" y="3613666"/>
            <a:ext cx="6126480" cy="870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/>
              <a:t>StrECAL用于束流诊断和背景研究，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/>
              <a:t>作为COMET Phase-II探测器原型。</a:t>
            </a:r>
          </a:p>
        </p:txBody>
      </p:sp>
    </p:spTree>
    <p:extLst>
      <p:ext uri="{BB962C8B-B14F-4D97-AF65-F5344CB8AC3E}">
        <p14:creationId xmlns:p14="http://schemas.microsoft.com/office/powerpoint/2010/main" val="21792303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24F6F82-55AB-3D80-A952-E21EFD4A7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6E3265D-7A0A-6ECF-6546-53829BC58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29</a:t>
            </a:fld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93C75F9-F286-B2BA-1DCA-3E98E40A42DD}"/>
              </a:ext>
            </a:extLst>
          </p:cNvPr>
          <p:cNvSpPr txBox="1"/>
          <p:nvPr/>
        </p:nvSpPr>
        <p:spPr>
          <a:xfrm>
            <a:off x="1656080" y="487085"/>
            <a:ext cx="3098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ea typeface="宋体" panose="02010600030101010101" pitchFamily="2" charset="-122"/>
              </a:rPr>
              <a:t>COMET </a:t>
            </a:r>
            <a:r>
              <a: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</a:rPr>
              <a:t>实验装置</a:t>
            </a:r>
            <a:endParaRPr lang="en-US" altLang="zh-CN" sz="20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8A35177-4E90-30B1-43C0-7B781FB74E21}"/>
              </a:ext>
            </a:extLst>
          </p:cNvPr>
          <p:cNvSpPr txBox="1"/>
          <p:nvPr/>
        </p:nvSpPr>
        <p:spPr>
          <a:xfrm>
            <a:off x="3595280" y="805798"/>
            <a:ext cx="6129866" cy="364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en-US" altLang="zh-CN" b="1" dirty="0"/>
              <a:t>—— </a:t>
            </a:r>
            <a:r>
              <a:rPr lang="en-US" altLang="zh-CN" b="1" dirty="0" err="1"/>
              <a:t>strECAL</a:t>
            </a:r>
            <a:endParaRPr lang="zh-CN" altLang="en-US" b="1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F8AFCB8-A306-ED7E-6DB7-D764B50C3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78" y="1276648"/>
            <a:ext cx="3779520" cy="252243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C590FFB-CA36-05A6-9B9D-9414964539F1}"/>
              </a:ext>
            </a:extLst>
          </p:cNvPr>
          <p:cNvSpPr txBox="1"/>
          <p:nvPr/>
        </p:nvSpPr>
        <p:spPr>
          <a:xfrm>
            <a:off x="720000" y="1285200"/>
            <a:ext cx="8200480" cy="455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6250">
              <a:lnSpc>
                <a:spcPct val="150000"/>
              </a:lnSpc>
            </a:pPr>
            <a:r>
              <a:rPr lang="en-US" altLang="zh-CN" b="1" dirty="0"/>
              <a:t>Straw Tracker</a:t>
            </a:r>
            <a:r>
              <a:rPr lang="zh-CN" altLang="en-US" b="1" dirty="0"/>
              <a:t>（稻草管追踪器）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FB194731-BEF4-5911-FEFC-1F626C2FC26C}"/>
              </a:ext>
            </a:extLst>
          </p:cNvPr>
          <p:cNvSpPr/>
          <p:nvPr/>
        </p:nvSpPr>
        <p:spPr>
          <a:xfrm>
            <a:off x="9725146" y="1675921"/>
            <a:ext cx="1897894" cy="1592027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D4BF9B1-4146-04DB-CCAB-B7EAC13722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3486" y="4094480"/>
            <a:ext cx="2918574" cy="2414683"/>
          </a:xfrm>
          <a:prstGeom prst="rect">
            <a:avLst/>
          </a:prstGeom>
        </p:spPr>
      </p:pic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2C7CDA1F-8F90-F58B-D43F-AB1D8366678C}"/>
              </a:ext>
            </a:extLst>
          </p:cNvPr>
          <p:cNvCxnSpPr>
            <a:cxnSpLocks/>
            <a:stCxn id="8" idx="4"/>
            <a:endCxn id="11" idx="0"/>
          </p:cNvCxnSpPr>
          <p:nvPr/>
        </p:nvCxnSpPr>
        <p:spPr>
          <a:xfrm flipH="1">
            <a:off x="10302237" y="3267948"/>
            <a:ext cx="371856" cy="645696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C585F3B5-5ADE-7550-F82E-3BBD048A9448}"/>
              </a:ext>
            </a:extLst>
          </p:cNvPr>
          <p:cNvGrpSpPr/>
          <p:nvPr/>
        </p:nvGrpSpPr>
        <p:grpSpPr>
          <a:xfrm>
            <a:off x="8412476" y="3913644"/>
            <a:ext cx="3779522" cy="2153151"/>
            <a:chOff x="8412476" y="3913644"/>
            <a:chExt cx="3779522" cy="215315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05713C85-1791-428E-DA9F-47805D42A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12476" y="3913644"/>
              <a:ext cx="3779522" cy="2153151"/>
            </a:xfrm>
            <a:prstGeom prst="rect">
              <a:avLst/>
            </a:prstGeom>
          </p:spPr>
        </p:pic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5D6748AC-A148-B67D-ADD3-9AA7111FABA5}"/>
                </a:ext>
              </a:extLst>
            </p:cNvPr>
            <p:cNvSpPr/>
            <p:nvPr/>
          </p:nvSpPr>
          <p:spPr>
            <a:xfrm>
              <a:off x="9997440" y="4094480"/>
              <a:ext cx="203200" cy="163576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E17D8690-E1D2-3F34-1938-C3E5C2047DA6}"/>
              </a:ext>
            </a:extLst>
          </p:cNvPr>
          <p:cNvCxnSpPr>
            <a:cxnSpLocks/>
            <a:stCxn id="15" idx="1"/>
            <a:endCxn id="9" idx="3"/>
          </p:cNvCxnSpPr>
          <p:nvPr/>
        </p:nvCxnSpPr>
        <p:spPr>
          <a:xfrm flipH="1">
            <a:off x="8392060" y="4912360"/>
            <a:ext cx="1605380" cy="38946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1935AD25-7C21-9A37-BB02-1E05B75EAA08}"/>
                  </a:ext>
                </a:extLst>
              </p:cNvPr>
              <p:cNvSpPr txBox="1"/>
              <p:nvPr/>
            </p:nvSpPr>
            <p:spPr>
              <a:xfrm>
                <a:off x="949960" y="1670346"/>
                <a:ext cx="7462516" cy="14773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zh-CN" altLang="en-US" dirty="0"/>
                  <a:t>组成及参数：</a:t>
                </a:r>
                <a:endParaRPr lang="en-US" altLang="zh-CN" dirty="0"/>
              </a:p>
              <a:p>
                <a:pPr marL="800100" lvl="1" indent="-342900">
                  <a:lnSpc>
                    <a:spcPct val="150000"/>
                  </a:lnSpc>
                  <a:buFont typeface="+mj-lt"/>
                  <a:buAutoNum type="alphaLcParenR"/>
                </a:pPr>
                <a:r>
                  <a:rPr lang="zh-CN" altLang="en-US" dirty="0"/>
                  <a:t>由</a:t>
                </a:r>
                <a:r>
                  <a:rPr lang="en-US" altLang="zh-CN" dirty="0"/>
                  <a:t>5</a:t>
                </a:r>
                <a:r>
                  <a:rPr lang="zh-CN" altLang="en-US" dirty="0"/>
                  <a:t>个</a:t>
                </a:r>
                <a:r>
                  <a:rPr lang="en-US" altLang="zh-CN" dirty="0"/>
                  <a:t>Tracker Station</a:t>
                </a:r>
                <a:r>
                  <a:rPr lang="zh-CN" altLang="en-US" dirty="0"/>
                  <a:t>组成，每个</a:t>
                </a:r>
                <a:r>
                  <a:rPr lang="en-US" altLang="zh-CN" dirty="0"/>
                  <a:t>Station</a:t>
                </a:r>
                <a:r>
                  <a:rPr lang="zh-CN" altLang="en-US" dirty="0"/>
                  <a:t>包含</a:t>
                </a:r>
                <a:r>
                  <a:rPr lang="en-US" altLang="zh-CN" dirty="0"/>
                  <a:t>4</a:t>
                </a:r>
                <a:r>
                  <a:rPr lang="zh-CN" altLang="en-US" dirty="0"/>
                  <a:t>层</a:t>
                </a:r>
                <a:r>
                  <a:rPr lang="en-US" altLang="zh-CN" dirty="0"/>
                  <a:t>Straw Tube</a:t>
                </a:r>
              </a:p>
              <a:p>
                <a:pPr marL="800100" lvl="1" indent="-342900">
                  <a:lnSpc>
                    <a:spcPct val="150000"/>
                  </a:lnSpc>
                  <a:buFont typeface="+mj-lt"/>
                  <a:buAutoNum type="alphaLcParenR"/>
                </a:pPr>
                <a:r>
                  <a:rPr lang="zh-CN" altLang="en-US" dirty="0"/>
                  <a:t>磁场</a:t>
                </a:r>
                <a14:m>
                  <m:oMath xmlns:m="http://schemas.openxmlformats.org/officeDocument/2006/math">
                    <m:r>
                      <a:rPr lang="zh-CN" altLang="en-US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zh-CN" altLang="en-US" i="1"/>
                      <m:t> 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endParaRPr lang="zh-CN" altLang="en-US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zh-CN" altLang="en-US" dirty="0"/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1935AD25-7C21-9A37-BB02-1E05B75EAA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960" y="1670346"/>
                <a:ext cx="7462516" cy="1477328"/>
              </a:xfrm>
              <a:prstGeom prst="rect">
                <a:avLst/>
              </a:prstGeom>
              <a:blipFill>
                <a:blip r:embed="rId5"/>
                <a:stretch>
                  <a:fillRect l="-572" t="-28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文本框 33">
            <a:extLst>
              <a:ext uri="{FF2B5EF4-FFF2-40B4-BE49-F238E27FC236}">
                <a16:creationId xmlns:a16="http://schemas.microsoft.com/office/drawing/2014/main" id="{B564E468-C26C-3D4B-E32F-75679C926AAD}"/>
              </a:ext>
            </a:extLst>
          </p:cNvPr>
          <p:cNvSpPr txBox="1"/>
          <p:nvPr/>
        </p:nvSpPr>
        <p:spPr>
          <a:xfrm>
            <a:off x="949958" y="3132020"/>
            <a:ext cx="6126480" cy="232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主要功能：</a:t>
            </a:r>
          </a:p>
          <a:p>
            <a:pPr marL="800100" lvl="1" indent="-342900">
              <a:lnSpc>
                <a:spcPct val="150000"/>
              </a:lnSpc>
              <a:spcAft>
                <a:spcPts val="900"/>
              </a:spcAft>
              <a:buFont typeface="+mj-lt"/>
              <a:buAutoNum type="alphaLcParenR"/>
            </a:pPr>
            <a:r>
              <a:rPr lang="zh-CN" altLang="en-US" dirty="0"/>
              <a:t>测量粒子轨迹并重建动量</a:t>
            </a:r>
          </a:p>
          <a:p>
            <a:pPr marL="800100" lvl="1" indent="-342900">
              <a:lnSpc>
                <a:spcPct val="150000"/>
              </a:lnSpc>
              <a:spcAft>
                <a:spcPts val="900"/>
              </a:spcAft>
              <a:buFont typeface="+mj-lt"/>
              <a:buAutoNum type="alphaLcParenR"/>
            </a:pPr>
            <a:r>
              <a:rPr lang="zh-CN" altLang="en-US" dirty="0"/>
              <a:t>测量</a:t>
            </a:r>
            <a:r>
              <a:rPr lang="en-US" altLang="zh-CN" dirty="0" err="1"/>
              <a:t>dE</a:t>
            </a:r>
            <a:r>
              <a:rPr lang="en-US" altLang="zh-CN" dirty="0"/>
              <a:t>/dx</a:t>
            </a:r>
            <a:r>
              <a:rPr lang="zh-CN" altLang="en-US" dirty="0"/>
              <a:t>用于粒子鉴别</a:t>
            </a:r>
          </a:p>
          <a:p>
            <a:pPr marL="800100" lvl="1" indent="-342900">
              <a:lnSpc>
                <a:spcPct val="150000"/>
              </a:lnSpc>
              <a:spcAft>
                <a:spcPts val="900"/>
              </a:spcAft>
              <a:buFont typeface="+mj-lt"/>
              <a:buAutoNum type="alphaLcParenR"/>
            </a:pPr>
            <a:r>
              <a:rPr lang="zh-CN" altLang="en-US" dirty="0"/>
              <a:t>与</a:t>
            </a:r>
            <a:r>
              <a:rPr lang="en-US" altLang="zh-CN" dirty="0"/>
              <a:t>ECAL</a:t>
            </a:r>
            <a:r>
              <a:rPr lang="zh-CN" altLang="en-US" dirty="0"/>
              <a:t>联合构造</a:t>
            </a:r>
            <a:r>
              <a:rPr lang="en-US" altLang="zh-CN" dirty="0"/>
              <a:t>E/p</a:t>
            </a:r>
          </a:p>
          <a:p>
            <a:pPr marL="800100" lvl="1" indent="-342900">
              <a:lnSpc>
                <a:spcPct val="150000"/>
              </a:lnSpc>
              <a:spcAft>
                <a:spcPts val="900"/>
              </a:spcAft>
              <a:buFont typeface="+mj-lt"/>
              <a:buAutoNum type="alphaLcParenR"/>
            </a:pPr>
            <a:r>
              <a:rPr lang="zh-CN" altLang="en-US" dirty="0"/>
              <a:t>测量束流组成及背景粒子</a:t>
            </a:r>
          </a:p>
        </p:txBody>
      </p:sp>
    </p:spTree>
    <p:extLst>
      <p:ext uri="{BB962C8B-B14F-4D97-AF65-F5344CB8AC3E}">
        <p14:creationId xmlns:p14="http://schemas.microsoft.com/office/powerpoint/2010/main" val="3309684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EE15F-C394-A6C2-4FAE-CA9424F8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CD21193-0EAD-22AA-7447-6F51B6183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014749A4-ABB6-1630-CA01-E8487DDA7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3</a:t>
            </a:fld>
            <a:endParaRPr lang="zh-CN" altLang="en-US" dirty="0"/>
          </a:p>
        </p:txBody>
      </p:sp>
      <p:sp>
        <p:nvSpPr>
          <p:cNvPr id="4" name="灯片编号占位符 2">
            <a:extLst>
              <a:ext uri="{FF2B5EF4-FFF2-40B4-BE49-F238E27FC236}">
                <a16:creationId xmlns:a16="http://schemas.microsoft.com/office/drawing/2014/main" id="{990104A1-C644-12AA-F164-A8CEBFC32871}"/>
              </a:ext>
            </a:extLst>
          </p:cNvPr>
          <p:cNvSpPr txBox="1">
            <a:spLocks/>
          </p:cNvSpPr>
          <p:nvPr/>
        </p:nvSpPr>
        <p:spPr>
          <a:xfrm>
            <a:off x="9448800" y="650202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600" b="1" kern="1200" baseline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78CB7BF-C3AD-4001-8E28-39A0197A2BCA}" type="slidenum">
              <a:rPr lang="zh-CN" altLang="en-US" smtClean="0"/>
              <a:pPr/>
              <a:t>3</a:t>
            </a:fld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340AD32-36B0-18C1-16EC-903C116A942D}"/>
              </a:ext>
            </a:extLst>
          </p:cNvPr>
          <p:cNvSpPr txBox="1"/>
          <p:nvPr/>
        </p:nvSpPr>
        <p:spPr>
          <a:xfrm>
            <a:off x="720000" y="1284826"/>
            <a:ext cx="6129866" cy="369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  <a:buNone/>
            </a:pPr>
            <a:r>
              <a:rPr lang="zh-CN" altLang="en-US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带电轻子味破坏（</a:t>
            </a:r>
            <a:r>
              <a:rPr lang="en-US" altLang="zh-CN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CLFV</a:t>
            </a:r>
            <a:r>
              <a:rPr lang="zh-CN" altLang="en-US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6140C42-8367-FC6F-744A-5658C26ECDF0}"/>
              </a:ext>
            </a:extLst>
          </p:cNvPr>
          <p:cNvSpPr txBox="1"/>
          <p:nvPr/>
        </p:nvSpPr>
        <p:spPr>
          <a:xfrm>
            <a:off x="985677" y="1657877"/>
            <a:ext cx="9736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Segoe UI" panose="020B0502040204020203" pitchFamily="34" charset="0"/>
              </a:rPr>
              <a:t>带电</a:t>
            </a:r>
            <a:r>
              <a:rPr lang="zh-CN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Segoe UI" panose="020B0502040204020203" pitchFamily="34" charset="0"/>
              </a:rPr>
              <a:t>轻子在衰变或相互转换过程中，它的味发生变换，且</a:t>
            </a: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Segoe UI" panose="020B0502040204020203" pitchFamily="34" charset="0"/>
              </a:rPr>
              <a:t>轻子味量子数</a:t>
            </a:r>
            <a:r>
              <a:rPr lang="zh-CN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Segoe UI" panose="020B0502040204020203" pitchFamily="34" charset="0"/>
              </a:rPr>
              <a:t>不守恒的过程。</a:t>
            </a:r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A6C99BA-018D-AF2D-F93D-FB429DA8F4DE}"/>
              </a:ext>
            </a:extLst>
          </p:cNvPr>
          <p:cNvSpPr txBox="1"/>
          <p:nvPr/>
        </p:nvSpPr>
        <p:spPr>
          <a:xfrm>
            <a:off x="1619642" y="394752"/>
            <a:ext cx="36838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物理背景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03E30F4-7480-5C96-383D-7F70400BB457}"/>
              </a:ext>
            </a:extLst>
          </p:cNvPr>
          <p:cNvSpPr txBox="1"/>
          <p:nvPr/>
        </p:nvSpPr>
        <p:spPr>
          <a:xfrm>
            <a:off x="985677" y="3793198"/>
            <a:ext cx="5370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一些新物理模型可以绕过 </a:t>
            </a:r>
            <a:r>
              <a:rPr lang="en-US" altLang="zh-CN" dirty="0"/>
              <a:t>SM </a:t>
            </a:r>
            <a:r>
              <a:rPr lang="zh-CN" altLang="en-US" dirty="0"/>
              <a:t>的抑制机制，例如：</a:t>
            </a:r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6F8FF40-9C78-ACE0-3FAC-4510A929DBE6}"/>
              </a:ext>
            </a:extLst>
          </p:cNvPr>
          <p:cNvSpPr txBox="1"/>
          <p:nvPr/>
        </p:nvSpPr>
        <p:spPr>
          <a:xfrm>
            <a:off x="1602742" y="4172080"/>
            <a:ext cx="5582084" cy="1095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SUSY</a:t>
            </a:r>
          </a:p>
          <a:p>
            <a:pPr marL="342900" indent="-3429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Z′ </a:t>
            </a:r>
          </a:p>
          <a:p>
            <a:pPr marL="342900" indent="-3429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Leptoquark</a:t>
            </a:r>
            <a:r>
              <a:rPr lang="zh-CN" altLang="en-US" dirty="0"/>
              <a:t>等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3E0BFD14-7D35-438B-A753-9F96168A1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3734" y="2424979"/>
            <a:ext cx="4578266" cy="3419647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48B81B17-855C-8215-0377-57A157E126E3}"/>
              </a:ext>
            </a:extLst>
          </p:cNvPr>
          <p:cNvSpPr txBox="1"/>
          <p:nvPr/>
        </p:nvSpPr>
        <p:spPr>
          <a:xfrm>
            <a:off x="1667189" y="5898294"/>
            <a:ext cx="88576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任何观测到的 </a:t>
            </a:r>
            <a:r>
              <a:rPr lang="zh-CN" altLang="en-US" sz="2000" b="1" dirty="0"/>
              <a:t>带电轻子味破坏（</a:t>
            </a:r>
            <a:r>
              <a:rPr lang="en-US" altLang="zh-CN" sz="2000" b="1" dirty="0"/>
              <a:t>CLFV</a:t>
            </a:r>
            <a:r>
              <a:rPr lang="zh-CN" altLang="en-US" sz="2000" b="1" dirty="0"/>
              <a:t>）</a:t>
            </a:r>
            <a:r>
              <a:rPr lang="zh-CN" altLang="en-US" sz="2000" dirty="0"/>
              <a:t> 都意味着</a:t>
            </a:r>
            <a:r>
              <a:rPr lang="zh-CN" altLang="en-US" sz="2000" b="1" dirty="0"/>
              <a:t>新物理</a:t>
            </a:r>
            <a:r>
              <a:rPr lang="zh-CN" altLang="en-US" sz="2000" dirty="0"/>
              <a:t>。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395071D5-8C2C-56BA-8987-54EE21DF863E}"/>
                  </a:ext>
                </a:extLst>
              </p:cNvPr>
              <p:cNvSpPr txBox="1"/>
              <p:nvPr/>
            </p:nvSpPr>
            <p:spPr>
              <a:xfrm>
                <a:off x="1801428" y="5380025"/>
                <a:ext cx="4369821" cy="3796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b="1" dirty="0"/>
                  <a:t>预测分支比可达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𝟏𝟓</m:t>
                        </m:r>
                      </m:sup>
                    </m:sSup>
                    <m:r>
                      <a:rPr lang="en-US" altLang="zh-CN" b="1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zh-CN" altLang="en-US" b="1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1" i="1" dirty="0"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altLang="zh-CN" b="1" i="1" dirty="0">
                        <a:latin typeface="Cambria Math" panose="02040503050406030204" pitchFamily="18" charset="0"/>
                      </a:rPr>
                      <m:t>⁻</m:t>
                    </m:r>
                    <m:r>
                      <a:rPr lang="en-US" altLang="zh-CN" b="1" i="1" dirty="0">
                        <a:latin typeface="Cambria Math" panose="02040503050406030204" pitchFamily="18" charset="0"/>
                      </a:rPr>
                      <m:t>¹⁷</m:t>
                    </m:r>
                  </m:oMath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395071D5-8C2C-56BA-8987-54EE21DF86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1428" y="5380025"/>
                <a:ext cx="4369821" cy="379656"/>
              </a:xfrm>
              <a:prstGeom prst="rect">
                <a:avLst/>
              </a:prstGeom>
              <a:blipFill>
                <a:blip r:embed="rId4"/>
                <a:stretch>
                  <a:fillRect l="-1257" t="-11290" b="-209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>
            <a:extLst>
              <a:ext uri="{FF2B5EF4-FFF2-40B4-BE49-F238E27FC236}">
                <a16:creationId xmlns:a16="http://schemas.microsoft.com/office/drawing/2014/main" id="{F631141D-08A1-4A75-0890-42E6E94E2D2E}"/>
              </a:ext>
            </a:extLst>
          </p:cNvPr>
          <p:cNvSpPr txBox="1"/>
          <p:nvPr/>
        </p:nvSpPr>
        <p:spPr>
          <a:xfrm>
            <a:off x="985677" y="2238774"/>
            <a:ext cx="7514682" cy="372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Segoe UI" panose="020B0502040204020203" pitchFamily="34" charset="0"/>
              </a:rPr>
              <a:t>标准模型预测：</a:t>
            </a:r>
            <a:endParaRPr lang="zh-CN" altLang="en-US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A57B9C0-B65B-1482-E7FE-A733677202E7}"/>
              </a:ext>
            </a:extLst>
          </p:cNvPr>
          <p:cNvSpPr txBox="1"/>
          <p:nvPr/>
        </p:nvSpPr>
        <p:spPr>
          <a:xfrm>
            <a:off x="3205698" y="3143747"/>
            <a:ext cx="2753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/>
              <a:t>远超实验可测量范围！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B2190AE9-A2E6-8586-C035-C927C19E72AE}"/>
                  </a:ext>
                </a:extLst>
              </p:cNvPr>
              <p:cNvSpPr txBox="1"/>
              <p:nvPr/>
            </p:nvSpPr>
            <p:spPr>
              <a:xfrm>
                <a:off x="1516449" y="2611184"/>
                <a:ext cx="6132194" cy="4754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altLang="zh-CN" sz="2400" b="0" i="1" dirty="0" smtClean="0">
                        <a:latin typeface="Cambria Math" panose="02040503050406030204" pitchFamily="18" charset="0"/>
                      </a:rPr>
                      <m:t>𝐵𝑟</m:t>
                    </m:r>
                    <m:r>
                      <a:rPr lang="en-US" altLang="zh-CN" sz="24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l-GR" altLang="zh-CN" sz="2400" b="0" i="1" dirty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l-GR" altLang="zh-CN" sz="2400" b="0" i="1" dirty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2400" b="0" i="1" dirty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l-GR" altLang="zh-CN" sz="2400" b="0" i="1" dirty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l-GR" altLang="zh-CN" sz="2400" b="0" i="1" dirty="0">
                        <a:latin typeface="Cambria Math" panose="02040503050406030204" pitchFamily="18" charset="0"/>
                      </a:rPr>
                      <m:t>)∼</m:t>
                    </m:r>
                    <m:sSup>
                      <m:sSupPr>
                        <m:ctrlPr>
                          <a:rPr lang="en-US" altLang="zh-CN" sz="2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altLang="zh-CN" sz="2400" b="0" i="1" dirty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l-GR" altLang="zh-CN" sz="2400" b="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l-GR" altLang="zh-CN" sz="2400" b="0" i="1" dirty="0">
                            <a:latin typeface="Cambria Math" panose="02040503050406030204" pitchFamily="18" charset="0"/>
                          </a:rPr>
                          <m:t>54</m:t>
                        </m:r>
                      </m:sup>
                    </m:sSup>
                  </m:oMath>
                </a14:m>
                <a:r>
                  <a:rPr lang="zh-CN" altLang="en-US" sz="2400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，</a:t>
                </a:r>
                <a14:m>
                  <m:oMath xmlns:m="http://schemas.openxmlformats.org/officeDocument/2006/math">
                    <m:r>
                      <a:rPr lang="en-US" altLang="zh-CN" sz="2400" b="0" i="1" dirty="0">
                        <a:latin typeface="Cambria Math" panose="02040503050406030204" pitchFamily="18" charset="0"/>
                      </a:rPr>
                      <m:t>𝐶𝑅</m:t>
                    </m:r>
                    <m:d>
                      <m:dPr>
                        <m:ctrlPr>
                          <a:rPr lang="en-US" altLang="zh-CN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altLang="zh-CN" sz="2400" b="0" i="1" dirty="0"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el-GR" altLang="zh-CN" sz="2400" b="0" i="1" dirty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US" altLang="zh-CN" sz="2400" b="0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altLang="zh-CN" sz="2400" b="0" i="1" dirty="0"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US" altLang="zh-CN" sz="2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dirty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400" b="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b="0" i="1" dirty="0">
                            <a:latin typeface="Cambria Math" panose="02040503050406030204" pitchFamily="18" charset="0"/>
                          </a:rPr>
                          <m:t>52</m:t>
                        </m:r>
                      </m:sup>
                    </m:sSup>
                  </m:oMath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B2190AE9-A2E6-8586-C035-C927C19E72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6449" y="2611184"/>
                <a:ext cx="6132194" cy="475451"/>
              </a:xfrm>
              <a:prstGeom prst="rect">
                <a:avLst/>
              </a:prstGeom>
              <a:blipFill>
                <a:blip r:embed="rId5"/>
                <a:stretch>
                  <a:fillRect t="-14103" b="-217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02730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218FC-E9BA-1E7B-F2BC-4FA2EA1ED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73D9A3A-6A6A-D950-F049-60F95EC02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92C308F-9552-B1F7-7E28-A9ADAF6DD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30</a:t>
            </a:fld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77FC4BC-277B-74E0-3C91-7D177352971C}"/>
              </a:ext>
            </a:extLst>
          </p:cNvPr>
          <p:cNvSpPr txBox="1"/>
          <p:nvPr/>
        </p:nvSpPr>
        <p:spPr>
          <a:xfrm>
            <a:off x="1656080" y="487085"/>
            <a:ext cx="3098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ea typeface="宋体" panose="02010600030101010101" pitchFamily="2" charset="-122"/>
              </a:rPr>
              <a:t>COMET </a:t>
            </a:r>
            <a:r>
              <a: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</a:rPr>
              <a:t>实验装置</a:t>
            </a:r>
            <a:endParaRPr lang="en-US" altLang="zh-CN" sz="20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9033089-EF95-3DC8-7A72-AE140E449068}"/>
              </a:ext>
            </a:extLst>
          </p:cNvPr>
          <p:cNvSpPr txBox="1"/>
          <p:nvPr/>
        </p:nvSpPr>
        <p:spPr>
          <a:xfrm>
            <a:off x="3595280" y="805798"/>
            <a:ext cx="6129866" cy="364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en-US" altLang="zh-CN" b="1" dirty="0"/>
              <a:t>—— </a:t>
            </a:r>
            <a:r>
              <a:rPr lang="en-US" altLang="zh-CN" b="1" dirty="0" err="1"/>
              <a:t>strECAL</a:t>
            </a:r>
            <a:endParaRPr lang="zh-CN" altLang="en-US" b="1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1FE4F42-540D-4998-D2C7-848D90D43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78" y="1276648"/>
            <a:ext cx="3779520" cy="252243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8E1B2C46-C502-BA4D-4B47-ABCE07EB6E3F}"/>
              </a:ext>
            </a:extLst>
          </p:cNvPr>
          <p:cNvSpPr txBox="1"/>
          <p:nvPr/>
        </p:nvSpPr>
        <p:spPr>
          <a:xfrm>
            <a:off x="720000" y="1285200"/>
            <a:ext cx="8200480" cy="455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6250">
              <a:lnSpc>
                <a:spcPct val="150000"/>
              </a:lnSpc>
            </a:pPr>
            <a:r>
              <a:rPr lang="en-US" altLang="zh-CN" b="1" dirty="0"/>
              <a:t>ECAL</a:t>
            </a:r>
            <a:r>
              <a:rPr lang="zh-CN" altLang="en-US" b="1" dirty="0"/>
              <a:t>（电磁量能器）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3649531E-0C7D-3F22-BDA3-FD6A28CD1939}"/>
              </a:ext>
            </a:extLst>
          </p:cNvPr>
          <p:cNvSpPr/>
          <p:nvPr/>
        </p:nvSpPr>
        <p:spPr>
          <a:xfrm>
            <a:off x="11358880" y="1879600"/>
            <a:ext cx="680720" cy="1076960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BAD10655-1682-0672-4D50-B0D93B308EC5}"/>
              </a:ext>
            </a:extLst>
          </p:cNvPr>
          <p:cNvCxnSpPr>
            <a:cxnSpLocks/>
            <a:stCxn id="8" idx="3"/>
            <a:endCxn id="20" idx="3"/>
          </p:cNvCxnSpPr>
          <p:nvPr/>
        </p:nvCxnSpPr>
        <p:spPr>
          <a:xfrm flipH="1">
            <a:off x="10379799" y="2798843"/>
            <a:ext cx="1078770" cy="1740717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>
            <a:extLst>
              <a:ext uri="{FF2B5EF4-FFF2-40B4-BE49-F238E27FC236}">
                <a16:creationId xmlns:a16="http://schemas.microsoft.com/office/drawing/2014/main" id="{83D5EF9B-55EC-33B5-2720-A1E005CAF564}"/>
              </a:ext>
            </a:extLst>
          </p:cNvPr>
          <p:cNvSpPr txBox="1"/>
          <p:nvPr/>
        </p:nvSpPr>
        <p:spPr>
          <a:xfrm>
            <a:off x="949960" y="1670346"/>
            <a:ext cx="612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组成及参数：</a:t>
            </a:r>
            <a:r>
              <a:rPr lang="en-US" altLang="zh-CN" dirty="0"/>
              <a:t>1920</a:t>
            </a:r>
            <a:r>
              <a:rPr lang="zh-CN" altLang="en-US" dirty="0"/>
              <a:t>块</a:t>
            </a:r>
            <a:r>
              <a:rPr lang="en-US" altLang="zh-CN" dirty="0"/>
              <a:t>LYSO</a:t>
            </a:r>
            <a:r>
              <a:rPr lang="zh-CN" altLang="en-US" dirty="0"/>
              <a:t>晶体。由</a:t>
            </a:r>
            <a:r>
              <a:rPr lang="en-US" altLang="zh-CN" dirty="0"/>
              <a:t>APD</a:t>
            </a:r>
            <a:r>
              <a:rPr lang="zh-CN" altLang="en-US" dirty="0"/>
              <a:t>光电二极管读出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82A77154-961C-1E7F-7C30-67875FABB826}"/>
                  </a:ext>
                </a:extLst>
              </p:cNvPr>
              <p:cNvSpPr txBox="1"/>
              <p:nvPr/>
            </p:nvSpPr>
            <p:spPr>
              <a:xfrm>
                <a:off x="949959" y="2296389"/>
                <a:ext cx="6483437" cy="34503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zh-CN" altLang="en-US" dirty="0"/>
                  <a:t>主要功能：</a:t>
                </a:r>
              </a:p>
              <a:p>
                <a:pPr marL="342900" indent="-342900">
                  <a:lnSpc>
                    <a:spcPct val="125000"/>
                  </a:lnSpc>
                  <a:spcAft>
                    <a:spcPts val="900"/>
                  </a:spcAft>
                  <a:buFont typeface="+mj-lt"/>
                  <a:buAutoNum type="alphaLcParenR"/>
                </a:pPr>
                <a:r>
                  <a:rPr lang="zh-CN" altLang="en-US" dirty="0"/>
                  <a:t>测量电子能量</a:t>
                </a:r>
                <a:br>
                  <a:rPr lang="en-US" altLang="zh-CN" dirty="0"/>
                </a:br>
                <a:r>
                  <a:rPr lang="zh-CN" altLang="en-US" dirty="0"/>
                  <a:t>电子在</a:t>
                </a:r>
                <a:r>
                  <a:rPr lang="en-US" altLang="zh-CN" dirty="0"/>
                  <a:t>LYSO</a:t>
                </a:r>
                <a:r>
                  <a:rPr lang="zh-CN" altLang="en-US" dirty="0"/>
                  <a:t>中产生电磁簇射，测量其总沉积能量</a:t>
                </a:r>
                <a:endParaRPr lang="en-US" altLang="zh-CN" dirty="0"/>
              </a:p>
              <a:p>
                <a:pPr marL="342900" indent="-342900">
                  <a:lnSpc>
                    <a:spcPct val="125000"/>
                  </a:lnSpc>
                  <a:spcAft>
                    <a:spcPts val="900"/>
                  </a:spcAft>
                  <a:buFont typeface="+mj-lt"/>
                  <a:buAutoNum type="alphaLcParenR"/>
                </a:pPr>
                <a:r>
                  <a:rPr lang="zh-CN" altLang="en-US" dirty="0"/>
                  <a:t>与 </a:t>
                </a:r>
                <a:r>
                  <a:rPr lang="en-US" altLang="zh-CN" dirty="0"/>
                  <a:t>Straw Tracker </a:t>
                </a:r>
                <a:r>
                  <a:rPr lang="zh-CN" altLang="en-US" dirty="0"/>
                  <a:t>比较，构造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zh-CN" altLang="en-US" dirty="0"/>
                  <a:t>以抑制背景</a:t>
                </a:r>
                <a:br>
                  <a:rPr lang="en-US" altLang="zh-CN" dirty="0"/>
                </a:br>
                <a:r>
                  <a:rPr lang="zh-CN" altLang="en-US" b="1" dirty="0"/>
                  <a:t>电子：</a:t>
                </a:r>
                <a14:m>
                  <m:oMath xmlns:m="http://schemas.openxmlformats.org/officeDocument/2006/math">
                    <m:r>
                      <a:rPr lang="zh-CN" altLang="en-US" b="1" i="1">
                        <a:latin typeface="Cambria Math" panose="02040503050406030204" pitchFamily="18" charset="0"/>
                      </a:rPr>
                      <m:t>𝑬</m:t>
                    </m:r>
                    <m:r>
                      <a:rPr lang="en-US" altLang="zh-CN" b="1">
                        <a:latin typeface="Cambria Math" panose="02040503050406030204" pitchFamily="18" charset="0"/>
                      </a:rPr>
                      <m:t>/</m:t>
                    </m:r>
                    <m:r>
                      <a:rPr lang="zh-CN" altLang="en-US" b="1" i="1">
                        <a:latin typeface="Cambria Math" panose="02040503050406030204" pitchFamily="18" charset="0"/>
                      </a:rPr>
                      <m:t>𝒑</m:t>
                    </m:r>
                    <m:r>
                      <a:rPr lang="zh-CN" altLang="en-US" b="1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altLang="zh-CN" b="1" i="1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zh-CN" altLang="en-US" b="1" dirty="0"/>
                  <a:t> ；背景粒子：</a:t>
                </a:r>
                <a14:m>
                  <m:oMath xmlns:m="http://schemas.openxmlformats.org/officeDocument/2006/math">
                    <m:r>
                      <a:rPr lang="zh-CN" altLang="en-US" b="1" i="1">
                        <a:latin typeface="Cambria Math" panose="02040503050406030204" pitchFamily="18" charset="0"/>
                      </a:rPr>
                      <m:t>𝑬</m:t>
                    </m:r>
                    <m:r>
                      <a:rPr lang="en-US" altLang="zh-CN" b="1">
                        <a:latin typeface="Cambria Math" panose="02040503050406030204" pitchFamily="18" charset="0"/>
                      </a:rPr>
                      <m:t>/</m:t>
                    </m:r>
                    <m:r>
                      <a:rPr lang="zh-CN" altLang="en-US" b="1" i="1">
                        <a:latin typeface="Cambria Math" panose="02040503050406030204" pitchFamily="18" charset="0"/>
                      </a:rPr>
                      <m:t>𝒑</m:t>
                    </m:r>
                    <m:r>
                      <a:rPr lang="zh-CN" altLang="en-US" b="1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altLang="zh-CN" b="1" i="1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zh-CN" altLang="en-US" b="1" dirty="0"/>
                  <a:t> </a:t>
                </a:r>
              </a:p>
              <a:p>
                <a:pPr marL="342900" indent="-342900">
                  <a:lnSpc>
                    <a:spcPct val="125000"/>
                  </a:lnSpc>
                  <a:spcAft>
                    <a:spcPts val="900"/>
                  </a:spcAft>
                  <a:buFont typeface="+mj-lt"/>
                  <a:buAutoNum type="alphaLcParenR"/>
                </a:pPr>
                <a:r>
                  <a:rPr lang="zh-CN" altLang="en-US" dirty="0"/>
                  <a:t>提供额外位置测量</a:t>
                </a:r>
                <a:br>
                  <a:rPr lang="en-US" altLang="zh-CN" dirty="0"/>
                </a:br>
                <a:r>
                  <a:rPr lang="zh-CN" altLang="en-US" dirty="0"/>
                  <a:t>提供簇射中心位置，与 </a:t>
                </a:r>
                <a:r>
                  <a:rPr lang="en-US" altLang="zh-CN" dirty="0"/>
                  <a:t>Straw Tracker </a:t>
                </a:r>
                <a:r>
                  <a:rPr lang="zh-CN" altLang="en-US" dirty="0"/>
                  <a:t>外推轨迹比较；提高重建精度；抑制假轨迹</a:t>
                </a:r>
              </a:p>
              <a:p>
                <a:pPr marL="342900" indent="-342900">
                  <a:lnSpc>
                    <a:spcPct val="125000"/>
                  </a:lnSpc>
                  <a:spcAft>
                    <a:spcPts val="900"/>
                  </a:spcAft>
                  <a:buFont typeface="+mj-lt"/>
                  <a:buAutoNum type="alphaLcParenR"/>
                </a:pPr>
                <a:r>
                  <a:rPr lang="zh-CN" altLang="en-US" dirty="0"/>
                  <a:t>提供触发信号</a:t>
                </a: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82A77154-961C-1E7F-7C30-67875FABB8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959" y="2296389"/>
                <a:ext cx="6483437" cy="3450304"/>
              </a:xfrm>
              <a:prstGeom prst="rect">
                <a:avLst/>
              </a:prstGeom>
              <a:blipFill>
                <a:blip r:embed="rId3"/>
                <a:stretch>
                  <a:fillRect l="-659" t="-1413" b="-14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图片 19">
            <a:extLst>
              <a:ext uri="{FF2B5EF4-FFF2-40B4-BE49-F238E27FC236}">
                <a16:creationId xmlns:a16="http://schemas.microsoft.com/office/drawing/2014/main" id="{5A5F2197-465D-F8A4-DE03-4AD666B8CC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5132" y="2577092"/>
            <a:ext cx="3084667" cy="39249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0DBE5C6D-9AA5-FBA2-E628-84A599401937}"/>
                  </a:ext>
                </a:extLst>
              </p:cNvPr>
              <p:cNvSpPr txBox="1"/>
              <p:nvPr/>
            </p:nvSpPr>
            <p:spPr>
              <a:xfrm>
                <a:off x="10667994" y="5458803"/>
                <a:ext cx="1524006" cy="9692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400" dirty="0"/>
                  <a:t>LYSO:</a:t>
                </a:r>
                <a:br>
                  <a:rPr lang="en-US" altLang="zh-CN" sz="1400" dirty="0"/>
                </a:br>
                <a:r>
                  <a:rPr lang="en-US" altLang="zh-CN" sz="1400" dirty="0"/>
                  <a:t>Lutetium-yttrium </a:t>
                </a:r>
                <a:r>
                  <a:rPr lang="en-US" altLang="zh-CN" sz="1400" dirty="0" err="1"/>
                  <a:t>oxyorthosilicate</a:t>
                </a:r>
                <a:r>
                  <a:rPr lang="en-US" altLang="zh-CN" sz="1400" dirty="0"/>
                  <a:t>,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1400" i="1" dirty="0" smtClean="0">
                          <a:latin typeface="Cambria Math" panose="02040503050406030204" pitchFamily="18" charset="0"/>
                        </a:rPr>
                        <m:t>𝐿</m:t>
                      </m:r>
                      <m:sSub>
                        <m:sSubPr>
                          <m:ctrlPr>
                            <a:rPr lang="en-US" altLang="zh-CN" sz="1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i="1" dirty="0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altLang="zh-CN" sz="140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US" altLang="zh-CN" sz="140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140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CN" sz="1400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CN" sz="1400" i="1" dirty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sub>
                      </m:sSub>
                      <m:sSub>
                        <m:sSubPr>
                          <m:ctrlPr>
                            <a:rPr lang="en-US" altLang="zh-CN" sz="1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i="1" dirty="0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CN" sz="140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CN" sz="140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CN" sz="1400" i="1" dirty="0" smtClean="0">
                          <a:latin typeface="Cambria Math" panose="02040503050406030204" pitchFamily="18" charset="0"/>
                        </a:rPr>
                        <m:t>𝑆𝑖</m:t>
                      </m:r>
                      <m:sSub>
                        <m:sSubPr>
                          <m:ctrlPr>
                            <a:rPr lang="en-US" altLang="zh-CN" sz="1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i="1" dirty="0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altLang="zh-CN" sz="1400" i="1" dirty="0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0DBE5C6D-9AA5-FBA2-E628-84A5994019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7994" y="5458803"/>
                <a:ext cx="1524006" cy="969240"/>
              </a:xfrm>
              <a:prstGeom prst="rect">
                <a:avLst/>
              </a:prstGeom>
              <a:blipFill>
                <a:blip r:embed="rId5"/>
                <a:stretch>
                  <a:fillRect l="-1200" t="-6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86310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BCAA43E-209D-1E92-196A-DAB4BD7BD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BE9F1057-E9D0-C46C-B747-7BDDC4C65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31</a:t>
            </a:fld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>
                <a:extLst>
                  <a:ext uri="{FF2B5EF4-FFF2-40B4-BE49-F238E27FC236}">
                    <a16:creationId xmlns:a16="http://schemas.microsoft.com/office/drawing/2014/main" id="{101D32AB-4900-9C66-11E8-7D8ECD30F61A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0" y="1731529"/>
              <a:ext cx="9611360" cy="47704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05280">
                      <a:extLst>
                        <a:ext uri="{9D8B030D-6E8A-4147-A177-3AD203B41FA5}">
                          <a16:colId xmlns:a16="http://schemas.microsoft.com/office/drawing/2014/main" val="1767640223"/>
                        </a:ext>
                      </a:extLst>
                    </a:gridCol>
                    <a:gridCol w="1889760">
                      <a:extLst>
                        <a:ext uri="{9D8B030D-6E8A-4147-A177-3AD203B41FA5}">
                          <a16:colId xmlns:a16="http://schemas.microsoft.com/office/drawing/2014/main" val="2668227652"/>
                        </a:ext>
                      </a:extLst>
                    </a:gridCol>
                    <a:gridCol w="3667760">
                      <a:extLst>
                        <a:ext uri="{9D8B030D-6E8A-4147-A177-3AD203B41FA5}">
                          <a16:colId xmlns:a16="http://schemas.microsoft.com/office/drawing/2014/main" val="586171401"/>
                        </a:ext>
                      </a:extLst>
                    </a:gridCol>
                    <a:gridCol w="2448560">
                      <a:extLst>
                        <a:ext uri="{9D8B030D-6E8A-4147-A177-3AD203B41FA5}">
                          <a16:colId xmlns:a16="http://schemas.microsoft.com/office/drawing/2014/main" val="4019808166"/>
                        </a:ext>
                      </a:extLst>
                    </a:gridCol>
                  </a:tblGrid>
                  <a:tr h="27864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b="0" dirty="0"/>
                            <a:t>本底类型</a:t>
                          </a:r>
                        </a:p>
                      </a:txBody>
                      <a:tcPr anchor="ctr"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b="0" dirty="0"/>
                            <a:t>来源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b="0" dirty="0"/>
                            <a:t>抑制方法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07633981"/>
                      </a:ext>
                    </a:extLst>
                  </a:tr>
                  <a:tr h="569594"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CN" altLang="en-US" b="0" dirty="0"/>
                            <a:t>物理本底</a:t>
                          </a:r>
                          <a:endParaRPr lang="en-US" altLang="zh-CN" b="0" dirty="0"/>
                        </a:p>
                        <a:p>
                          <a:pPr algn="ctr"/>
                          <a:endParaRPr lang="zh-CN" altLang="en-US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dirty="0"/>
                            <a:t>DIO</a:t>
                          </a:r>
                          <a:endParaRPr lang="zh-CN" altLang="en-US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pt-BR" altLang="zh-CN" b="0" i="1" dirty="0" smtClean="0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  <m:sup>
                                    <m:r>
                                      <a:rPr lang="pt-BR" altLang="zh-CN" b="0" i="1" dirty="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p>
                                <m:r>
                                  <a:rPr lang="pt-BR" altLang="zh-CN" b="0" i="1" dirty="0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pt-BR" altLang="zh-CN" b="0" i="1" dirty="0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p>
                                  <m:sSupPr>
                                    <m:ctrlPr>
                                      <a:rPr lang="en-US" altLang="zh-CN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pt-BR" altLang="zh-CN" b="0" i="1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pt-BR" altLang="zh-CN" b="0" i="1" dirty="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altLang="zh-CN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altLang="zh-CN" b="0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altLang="zh-CN" b="0" i="1" dirty="0" smtClean="0">
                                            <a:latin typeface="Cambria Math" panose="02040503050406030204" pitchFamily="18" charset="0"/>
                                          </a:rPr>
                                          <m:t>𝜈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altLang="zh-CN" b="0" i="1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altLang="zh-CN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dirty="0" smtClean="0">
                                        <a:latin typeface="Cambria Math" panose="02040503050406030204" pitchFamily="18" charset="0"/>
                                      </a:rPr>
                                      <m:t>𝜈</m:t>
                                    </m:r>
                                  </m:e>
                                  <m:sub>
                                    <m:r>
                                      <a:rPr lang="en-US" altLang="zh-CN" b="0" i="1" dirty="0" smtClean="0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  <m:r>
                                  <a:rPr lang="pt-BR" altLang="zh-CN" b="0" i="1" dirty="0" smtClean="0">
                                    <a:latin typeface="Cambria Math" panose="02040503050406030204" pitchFamily="18" charset="0"/>
                                  </a:rPr>
                                  <m:t>​</m:t>
                                </m:r>
                                <m:r>
                                  <a:rPr lang="pt-BR" altLang="zh-CN" b="0" i="1" dirty="0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oMath>
                            </m:oMathPara>
                          </a14:m>
                          <a:endParaRPr lang="zh-CN" altLang="en-US" b="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b="0" dirty="0"/>
                            <a:t>CDC</a:t>
                          </a:r>
                          <a:r>
                            <a:rPr lang="zh-CN" altLang="en-US" b="0" dirty="0"/>
                            <a:t>：</a:t>
                          </a:r>
                          <a:endParaRPr lang="en-US" altLang="zh-CN" b="0" dirty="0"/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ar-AE" altLang="zh-CN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ar-AE" b="0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zh-CN" altLang="ar-AE" b="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</m:sSub>
                                <m:r>
                                  <a:rPr lang="ar-AE" altLang="zh-CN" b="0">
                                    <a:latin typeface="Cambria Math" panose="02040503050406030204" pitchFamily="18" charset="0"/>
                                  </a:rPr>
                                  <m:t>∼</m:t>
                                </m:r>
                                <m:r>
                                  <a:rPr lang="ar-AE" altLang="zh-CN" b="0" i="1">
                                    <a:latin typeface="Cambria Math" panose="02040503050406030204" pitchFamily="18" charset="0"/>
                                  </a:rPr>
                                  <m:t>200</m:t>
                                </m:r>
                                <m:r>
                                  <m:rPr>
                                    <m:nor/>
                                  </m:rPr>
                                  <a:rPr lang="ar-AE" altLang="zh-CN" b="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zh-CN" b="0" i="1">
                                    <a:latin typeface="Cambria Math" panose="02040503050406030204" pitchFamily="18" charset="0"/>
                                  </a:rPr>
                                  <m:t>𝑘𝑒𝑉</m:t>
                                </m:r>
                                <m:r>
                                  <a:rPr lang="en-US" altLang="zh-CN" b="0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zh-CN" altLang="en-US" b="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en-US" altLang="zh-CN" b="0" dirty="0"/>
                        </a:p>
                        <a:p>
                          <a:pPr algn="ctr"/>
                          <a:endParaRPr lang="zh-CN" altLang="en-US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19191854"/>
                      </a:ext>
                    </a:extLst>
                  </a:tr>
                  <a:tr h="569594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dirty="0"/>
                            <a:t>RMC</a:t>
                          </a:r>
                          <a:endParaRPr lang="zh-CN" altLang="en-US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dirty="0"/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b="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b="0" i="1" dirty="0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p>
                                  <m:r>
                                    <a:rPr lang="zh-CN" altLang="en-US" b="0" i="1" dirty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  <m:r>
                                <a:rPr lang="en-US" altLang="zh-CN" b="0" i="1" dirty="0">
                                  <a:latin typeface="Cambria Math" panose="02040503050406030204" pitchFamily="18" charset="0"/>
                                </a:rPr>
                                <m:t>+ </m:t>
                              </m:r>
                              <m:d>
                                <m:dPr>
                                  <m:ctrlPr>
                                    <a:rPr lang="en-US" altLang="zh-CN" b="0" i="1" dirty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b="0" i="1" dirty="0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  <m:r>
                                    <a:rPr lang="en-US" altLang="zh-CN" b="0" i="1" dirty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zh-CN" altLang="en-US" b="0" i="1" dirty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  <m:r>
                                <a:rPr lang="en-US" altLang="zh-CN" b="0" i="1" dirty="0"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sSub>
                                <m:sSubPr>
                                  <m:ctrlPr>
                                    <a:rPr lang="en-US" altLang="zh-CN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dirty="0" smtClean="0"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US" altLang="zh-CN" b="0" i="1" dirty="0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sub>
                              </m:sSub>
                              <m:r>
                                <a:rPr lang="en-US" altLang="zh-CN" b="0" i="1" dirty="0">
                                  <a:latin typeface="Cambria Math" panose="02040503050406030204" pitchFamily="18" charset="0"/>
                                </a:rPr>
                                <m:t> +</m:t>
                              </m:r>
                              <m:r>
                                <a:rPr lang="en-US" altLang="zh-CN" b="0" i="1" dirty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US" altLang="zh-CN" b="0" i="1" dirty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b="0" i="1" dirty="0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  <m:r>
                                    <a:rPr lang="zh-CN" altLang="en-US" b="0" i="1" dirty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zh-CN" altLang="en-US" b="0" i="1" dirty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zh-CN" altLang="en-US" b="0" i="1" dirty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zh-CN" altLang="en-US" b="0" i="1" dirty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  <m:r>
                                <a:rPr lang="en-US" altLang="zh-CN" b="0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zh-CN" altLang="en-US" b="0" i="1" dirty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oMath>
                          </a14:m>
                          <a:r>
                            <a:rPr lang="zh-CN" altLang="en-US" b="0" i="0" dirty="0">
                              <a:latin typeface="+mj-lt"/>
                            </a:rPr>
                            <a:t>，</a:t>
                          </a:r>
                          <a14:m>
                            <m:oMath xmlns:m="http://schemas.openxmlformats.org/officeDocument/2006/math">
                              <m:r>
                                <a:rPr lang="zh-CN" altLang="en-US" b="0" i="1" dirty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r>
                                <a:rPr lang="zh-CN" altLang="en-US" b="0" i="1" dirty="0"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en-US" altLang="zh-CN" b="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b="0" i="1" dirty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CN" b="0" i="1" dirty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  <m:r>
                                <a:rPr lang="en-US" altLang="zh-CN" b="0" i="1" dirty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CN" b="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b="0" i="1" dirty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zh-CN" altLang="en-US" b="0" i="1" dirty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oMath>
                          </a14:m>
                          <a:endParaRPr lang="zh-CN" altLang="en-US" b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37945432"/>
                      </a:ext>
                    </a:extLst>
                  </a:tr>
                  <a:tr h="284797">
                    <a:tc rowSpan="4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CN" altLang="en-US" b="0" dirty="0"/>
                            <a:t>束流相关本底</a:t>
                          </a:r>
                          <a:endParaRPr lang="en-US" altLang="zh-CN" b="0" dirty="0"/>
                        </a:p>
                        <a:p>
                          <a:pPr algn="ctr"/>
                          <a:endParaRPr lang="zh-CN" altLang="en-US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800" b="0" i="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辐射</a:t>
                          </a:r>
                          <a14:m>
                            <m:oMath xmlns:m="http://schemas.openxmlformats.org/officeDocument/2006/math">
                              <m:r>
                                <a:rPr lang="zh-CN" altLang="en-US" b="0" i="1" dirty="0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oMath>
                          </a14:m>
                          <a:r>
                            <a:rPr lang="zh-CN" altLang="en-US" sz="1800" b="0" i="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介子俘获</a:t>
                          </a:r>
                          <a:endParaRPr lang="zh-CN" altLang="en-US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b="0" i="1" dirty="0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zh-CN" altLang="en-US" b="0" i="1" dirty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  <m:r>
                                <a:rPr lang="en-US" altLang="zh-CN" b="0" i="1" dirty="0">
                                  <a:latin typeface="Cambria Math" panose="02040503050406030204" pitchFamily="18" charset="0"/>
                                </a:rPr>
                                <m:t>+ (</m:t>
                              </m:r>
                              <m:r>
                                <a:rPr lang="zh-CN" altLang="en-US" b="0" i="1" dirty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US" altLang="zh-CN" b="0" i="1" dirty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b="0" i="1" dirty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altLang="zh-CN" b="0" i="1" dirty="0">
                                  <a:latin typeface="Cambria Math" panose="02040503050406030204" pitchFamily="18" charset="0"/>
                                </a:rPr>
                                <m:t>) → </m:t>
                              </m:r>
                              <m:r>
                                <a:rPr lang="zh-CN" altLang="en-US" b="0" i="1" dirty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r>
                                <a:rPr lang="en-US" altLang="zh-CN" b="0" i="1" dirty="0">
                                  <a:latin typeface="Cambria Math" panose="02040503050406030204" pitchFamily="18" charset="0"/>
                                </a:rPr>
                                <m:t>+(</m:t>
                              </m:r>
                              <m:r>
                                <a:rPr lang="zh-CN" altLang="en-US" b="0" i="1" dirty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zh-CN" altLang="en-US" b="0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zh-CN" altLang="en-US" b="0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zh-CN" altLang="en-US" b="0" i="1" dirty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b="0" i="1" dirty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altLang="zh-CN" b="0" i="1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zh-CN" altLang="en-US" b="0" dirty="0"/>
                            <a:t>，</a:t>
                          </a:r>
                          <a14:m>
                            <m:oMath xmlns:m="http://schemas.openxmlformats.org/officeDocument/2006/math">
                              <m:r>
                                <a:rPr lang="zh-CN" altLang="en-US" b="0" i="1" dirty="0" smtClean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r>
                                <a:rPr lang="zh-CN" altLang="en-US" b="0" i="1" dirty="0" smtClean="0"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en-US" altLang="zh-CN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b="0" i="1" dirty="0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CN" b="0" i="1" dirty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  <m:r>
                                <a:rPr lang="en-US" altLang="zh-CN" b="0" i="1" dirty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CN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b="0" i="1" dirty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zh-CN" altLang="en-US" b="0" i="1" dirty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oMath>
                          </a14:m>
                          <a:endParaRPr lang="zh-CN" altLang="en-US" b="0" dirty="0"/>
                        </a:p>
                      </a:txBody>
                      <a:tcPr anchor="ctr"/>
                    </a:tc>
                    <a:tc rowSpan="4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ar-AE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ar-AE" b="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zh-CN" altLang="ar-AE" b="0" i="1">
                                        <a:latin typeface="Cambria Math" panose="02040503050406030204" pitchFamily="18" charset="0"/>
                                      </a:rPr>
                                      <m:t>𝑝𝑢𝑙𝑠𝑒</m:t>
                                    </m:r>
                                  </m:sub>
                                </m:sSub>
                                <m:r>
                                  <a:rPr lang="ar-AE" altLang="zh-CN" b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ar-AE" altLang="zh-CN" b="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ar-AE" altLang="zh-CN" b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ar-AE" altLang="zh-CN" b="0" i="1">
                                    <a:latin typeface="Cambria Math" panose="02040503050406030204" pitchFamily="18" charset="0"/>
                                  </a:rPr>
                                  <m:t>17</m:t>
                                </m:r>
                                <m:r>
                                  <m:rPr>
                                    <m:nor/>
                                  </m:rPr>
                                  <a:rPr lang="ar-AE" altLang="zh-CN" b="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zh-CN" altLang="ar-AE" b="0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zh-CN" altLang="ar-AE" b="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oMath>
                            </m:oMathPara>
                          </a14:m>
                          <a:endParaRPr lang="en-US" altLang="zh-CN" b="0" dirty="0"/>
                        </a:p>
                        <a:p>
                          <a:pPr algn="ctr"/>
                          <a:r>
                            <a:rPr lang="zh-CN" altLang="en-US" b="0" dirty="0"/>
                            <a:t>弯曲输运线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b="0" i="1">
                                      <a:latin typeface="Cambria Math" panose="02040503050406030204" pitchFamily="18" charset="0"/>
                                    </a:rPr>
                                    <m:t>90</m:t>
                                  </m:r>
                                </m:e>
                                <m:sup>
                                  <m:r>
                                    <a:rPr lang="en-US" altLang="zh-CN" b="0" i="1">
                                      <a:latin typeface="Cambria Math" panose="02040503050406030204" pitchFamily="18" charset="0"/>
                                    </a:rPr>
                                    <m:t>°</m:t>
                                  </m:r>
                                </m:sup>
                              </m:s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b="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altLang="zh-CN" b="0" dirty="0"/>
                        </a:p>
                        <a:p>
                          <a:pPr algn="ctr"/>
                          <a:r>
                            <a:rPr lang="zh-CN" altLang="en-US" b="0" dirty="0"/>
                            <a:t>选择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b="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dirty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l-GR" altLang="zh-CN" b="0" i="1" dirty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sub>
                              </m:sSub>
                              <m:r>
                                <a:rPr lang="el-GR" altLang="zh-CN" b="0" i="1" dirty="0">
                                  <a:latin typeface="Cambria Math" panose="02040503050406030204" pitchFamily="18" charset="0"/>
                                </a:rPr>
                                <m:t>​≈</m:t>
                              </m:r>
                              <m:r>
                                <a:rPr lang="el-GR" altLang="zh-CN" b="0" i="1" dirty="0">
                                  <a:latin typeface="Cambria Math" panose="02040503050406030204" pitchFamily="18" charset="0"/>
                                </a:rPr>
                                <m:t>40</m:t>
                              </m:r>
                              <m:r>
                                <a:rPr lang="el-GR" altLang="zh-CN" b="0" i="1" dirty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CN" b="0" i="1" dirty="0">
                                  <a:latin typeface="Cambria Math" panose="02040503050406030204" pitchFamily="18" charset="0"/>
                                </a:rPr>
                                <m:t>𝑀𝑒𝑉</m:t>
                              </m:r>
                              <m:r>
                                <a:rPr lang="en-US" altLang="zh-CN" b="0" i="1" dirty="0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altLang="zh-CN" b="0" i="1" dirty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endParaRPr lang="zh-CN" altLang="en-US" b="0" dirty="0"/>
                        </a:p>
                        <a:p>
                          <a:pPr algn="ctr"/>
                          <a:endParaRPr lang="zh-CN" altLang="en-US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74695550"/>
                      </a:ext>
                    </a:extLst>
                  </a:tr>
                  <a:tr h="284797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altLang="zh-CN" b="0" i="1" dirty="0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oMath>
                          </a14:m>
                          <a:r>
                            <a:rPr lang="zh-CN" altLang="en-US" sz="1800" b="0" i="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子衰变</a:t>
                          </a:r>
                          <a:endParaRPr lang="zh-CN" altLang="en-US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dirty="0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zh-CN" b="0" i="1" dirty="0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sub>
                              </m:sSub>
                              <m:r>
                                <a:rPr lang="en-US" altLang="zh-CN" b="0" i="0" dirty="0" smtClean="0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altLang="zh-CN" b="0" i="1" dirty="0" smtClean="0">
                                  <a:latin typeface="Cambria Math" panose="02040503050406030204" pitchFamily="18" charset="0"/>
                                </a:rPr>
                                <m:t>75</m:t>
                              </m:r>
                              <m:r>
                                <a:rPr lang="en-US" altLang="zh-CN" b="0" i="1" dirty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CN" b="0" i="1" dirty="0">
                                  <a:latin typeface="Cambria Math" panose="02040503050406030204" pitchFamily="18" charset="0"/>
                                </a:rPr>
                                <m:t>𝑀𝑒𝑉</m:t>
                              </m:r>
                              <m:r>
                                <a:rPr lang="en-US" altLang="zh-CN" b="0" i="1" dirty="0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altLang="zh-CN" b="0" i="1" dirty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r>
                            <a:rPr lang="en-US" altLang="zh-CN" b="0" dirty="0"/>
                            <a:t> </a:t>
                          </a:r>
                          <a:r>
                            <a:rPr lang="zh-CN" altLang="en-US" b="0" dirty="0"/>
                            <a:t>的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b="0" i="1" dirty="0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oMath>
                          </a14:m>
                          <a:r>
                            <a:rPr lang="zh-CN" altLang="en-US" sz="1800" b="0" i="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子输运时衰变</a:t>
                          </a:r>
                          <a:endParaRPr lang="zh-CN" altLang="en-US" b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89657987"/>
                      </a:ext>
                    </a:extLst>
                  </a:tr>
                  <a:tr h="284797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CN" altLang="en-US" b="0" dirty="0"/>
                            <a:t>反质子湮灭</a:t>
                          </a:r>
                          <a:endParaRPr lang="en-US" altLang="zh-CN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CN" altLang="en-US" b="0" dirty="0"/>
                            <a:t>反质子在静止靶上湮灭</a:t>
                          </a:r>
                          <a:endParaRPr lang="en-US" altLang="zh-CN" b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96899453"/>
                      </a:ext>
                    </a:extLst>
                  </a:tr>
                  <a:tr h="284797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b="0" dirty="0"/>
                            <a:t>Prompt Background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b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75726"/>
                      </a:ext>
                    </a:extLst>
                  </a:tr>
                  <a:tr h="113918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CN" altLang="en-US" b="0" dirty="0"/>
                            <a:t>宇宙线本底</a:t>
                          </a:r>
                          <a:endParaRPr lang="en-US" altLang="zh-CN" b="0" dirty="0"/>
                        </a:p>
                        <a:p>
                          <a:pPr algn="ctr"/>
                          <a:endParaRPr lang="zh-CN" altLang="en-US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b="0" dirty="0"/>
                            <a:t>宇宙线</a:t>
                          </a:r>
                          <a14:m>
                            <m:oMath xmlns:m="http://schemas.openxmlformats.org/officeDocument/2006/math">
                              <m:r>
                                <a:rPr lang="zh-CN" altLang="en-US" b="0" i="1" dirty="0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oMath>
                          </a14:m>
                          <a:r>
                            <a:rPr lang="zh-CN" altLang="en-US" b="0" dirty="0"/>
                            <a:t>子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CN" altLang="en-US" b="0" dirty="0"/>
                            <a:t>撞击静止靶或运输束流线</a:t>
                          </a:r>
                          <a:endParaRPr lang="en-US" altLang="zh-CN" b="0" dirty="0"/>
                        </a:p>
                        <a:p>
                          <a:pPr algn="ctr"/>
                          <a:r>
                            <a:rPr lang="zh-CN" altLang="en-US" b="0" dirty="0"/>
                            <a:t>静止靶及周围散射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b="0" dirty="0"/>
                            <a:t>CRV</a:t>
                          </a:r>
                          <a:r>
                            <a:rPr lang="zh-CN" altLang="en-US" b="0" dirty="0"/>
                            <a:t>效率：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b="0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altLang="zh-CN" b="0" i="1">
                                  <a:latin typeface="Cambria Math" panose="02040503050406030204" pitchFamily="18" charset="0"/>
                                </a:rPr>
                                <m:t>99</m:t>
                              </m:r>
                              <m:r>
                                <a:rPr lang="en-US" altLang="zh-CN" b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CN" b="0" i="1">
                                  <a:latin typeface="Cambria Math" panose="02040503050406030204" pitchFamily="18" charset="0"/>
                                </a:rPr>
                                <m:t>99</m:t>
                              </m:r>
                              <m:r>
                                <a:rPr lang="en-US" altLang="zh-CN" b="0">
                                  <a:latin typeface="Cambria Math" panose="02040503050406030204" pitchFamily="18" charset="0"/>
                                </a:rPr>
                                <m:t>%</m:t>
                              </m:r>
                            </m:oMath>
                          </a14:m>
                          <a:endParaRPr lang="zh-CN" altLang="en-US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6089182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>
                <a:extLst>
                  <a:ext uri="{FF2B5EF4-FFF2-40B4-BE49-F238E27FC236}">
                    <a16:creationId xmlns:a16="http://schemas.microsoft.com/office/drawing/2014/main" id="{101D32AB-4900-9C66-11E8-7D8ECD30F61A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0" y="1731529"/>
              <a:ext cx="9611360" cy="47704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05280">
                      <a:extLst>
                        <a:ext uri="{9D8B030D-6E8A-4147-A177-3AD203B41FA5}">
                          <a16:colId xmlns:a16="http://schemas.microsoft.com/office/drawing/2014/main" val="1767640223"/>
                        </a:ext>
                      </a:extLst>
                    </a:gridCol>
                    <a:gridCol w="1889760">
                      <a:extLst>
                        <a:ext uri="{9D8B030D-6E8A-4147-A177-3AD203B41FA5}">
                          <a16:colId xmlns:a16="http://schemas.microsoft.com/office/drawing/2014/main" val="2668227652"/>
                        </a:ext>
                      </a:extLst>
                    </a:gridCol>
                    <a:gridCol w="3667760">
                      <a:extLst>
                        <a:ext uri="{9D8B030D-6E8A-4147-A177-3AD203B41FA5}">
                          <a16:colId xmlns:a16="http://schemas.microsoft.com/office/drawing/2014/main" val="586171401"/>
                        </a:ext>
                      </a:extLst>
                    </a:gridCol>
                    <a:gridCol w="2448560">
                      <a:extLst>
                        <a:ext uri="{9D8B030D-6E8A-4147-A177-3AD203B41FA5}">
                          <a16:colId xmlns:a16="http://schemas.microsoft.com/office/drawing/2014/main" val="4019808166"/>
                        </a:ext>
                      </a:extLst>
                    </a:gridCol>
                  </a:tblGrid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b="0" dirty="0"/>
                            <a:t>本底类型</a:t>
                          </a:r>
                        </a:p>
                      </a:txBody>
                      <a:tcPr anchor="ctr"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b="0" dirty="0"/>
                            <a:t>来源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b="0" dirty="0"/>
                            <a:t>抑制方法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07633981"/>
                      </a:ext>
                    </a:extLst>
                  </a:tr>
                  <a:tr h="569594"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CN" altLang="en-US" b="0" dirty="0"/>
                            <a:t>物理本底</a:t>
                          </a:r>
                          <a:endParaRPr lang="en-US" altLang="zh-CN" b="0" dirty="0"/>
                        </a:p>
                        <a:p>
                          <a:pPr algn="ctr"/>
                          <a:endParaRPr lang="zh-CN" altLang="en-US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dirty="0"/>
                            <a:t>DIO</a:t>
                          </a:r>
                          <a:endParaRPr lang="zh-CN" altLang="en-US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95515" t="-71277" r="-67442" b="-671277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92786" t="-33168" r="-995" b="-2589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19191854"/>
                      </a:ext>
                    </a:extLst>
                  </a:tr>
                  <a:tr h="662178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dirty="0"/>
                            <a:t>RMC</a:t>
                          </a:r>
                          <a:endParaRPr lang="zh-CN" altLang="en-US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95515" t="-149074" r="-67442" b="-484259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37945432"/>
                      </a:ext>
                    </a:extLst>
                  </a:tr>
                  <a:tr h="640080">
                    <a:tc rowSpan="4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CN" altLang="en-US" b="0" dirty="0"/>
                            <a:t>束流相关本底</a:t>
                          </a:r>
                          <a:endParaRPr lang="en-US" altLang="zh-CN" b="0" dirty="0"/>
                        </a:p>
                        <a:p>
                          <a:pPr algn="ctr"/>
                          <a:endParaRPr lang="zh-CN" altLang="en-US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85484" t="-256190" r="-325161" b="-39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95515" t="-256190" r="-67442" b="-398095"/>
                          </a:stretch>
                        </a:blipFill>
                      </a:tcPr>
                    </a:tc>
                    <a:tc rowSpan="4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92786" t="-80539" r="-995" b="-565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74695550"/>
                      </a:ext>
                    </a:extLst>
                  </a:tr>
                  <a:tr h="387858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85484" t="-584375" r="-325161" b="-553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95515" t="-584375" r="-67442" b="-553125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89657987"/>
                      </a:ext>
                    </a:extLst>
                  </a:tr>
                  <a:tr h="365760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CN" altLang="en-US" b="0" dirty="0"/>
                            <a:t>反质子湮灭</a:t>
                          </a:r>
                          <a:endParaRPr lang="en-US" altLang="zh-CN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CN" altLang="en-US" b="0" dirty="0"/>
                            <a:t>反质子在静止靶上湮灭</a:t>
                          </a:r>
                          <a:endParaRPr lang="en-US" altLang="zh-CN" b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96899453"/>
                      </a:ext>
                    </a:extLst>
                  </a:tr>
                  <a:tr h="640080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b="0" dirty="0"/>
                            <a:t>Prompt Background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b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75726"/>
                      </a:ext>
                    </a:extLst>
                  </a:tr>
                  <a:tr h="113918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CN" altLang="en-US" b="0" dirty="0"/>
                            <a:t>宇宙线本底</a:t>
                          </a:r>
                          <a:endParaRPr lang="en-US" altLang="zh-CN" b="0" dirty="0"/>
                        </a:p>
                        <a:p>
                          <a:pPr algn="ctr"/>
                          <a:endParaRPr lang="zh-CN" altLang="en-US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85484" t="-322460" r="-325161" b="-10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CN" altLang="en-US" b="0" dirty="0"/>
                            <a:t>撞击静止靶或运输束流线</a:t>
                          </a:r>
                          <a:endParaRPr lang="en-US" altLang="zh-CN" b="0" dirty="0"/>
                        </a:p>
                        <a:p>
                          <a:pPr algn="ctr"/>
                          <a:r>
                            <a:rPr lang="zh-CN" altLang="en-US" b="0" dirty="0"/>
                            <a:t>静止靶及周围散射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92786" t="-322460" r="-995" b="-10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60891825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E21E2231-1DDC-4D1C-289B-173D4DFE5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1362" y="3540761"/>
            <a:ext cx="2580638" cy="160261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87F7443-5B4D-D8E9-3039-5058229A4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3186" y="5143371"/>
            <a:ext cx="1876989" cy="136579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D8B9C19-0048-B357-8F06-5B3B0CAB5C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0120" y="1993328"/>
            <a:ext cx="2103120" cy="154743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E2DCE7B6-98F8-5C41-C8C7-FA9078991795}"/>
              </a:ext>
            </a:extLst>
          </p:cNvPr>
          <p:cNvSpPr txBox="1"/>
          <p:nvPr/>
        </p:nvSpPr>
        <p:spPr>
          <a:xfrm>
            <a:off x="1619642" y="394752"/>
            <a:ext cx="36838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COMET 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实验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949128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6D16D2D-D6F5-A859-4705-8AA7AD041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999C5E4-CCB4-7A51-486F-7A0239D5D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32</a:t>
            </a:fld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8BB1105-96FB-0B41-87E7-EB329ECEF507}"/>
              </a:ext>
            </a:extLst>
          </p:cNvPr>
          <p:cNvSpPr txBox="1"/>
          <p:nvPr/>
        </p:nvSpPr>
        <p:spPr>
          <a:xfrm>
            <a:off x="1656080" y="487085"/>
            <a:ext cx="3098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</a:rPr>
              <a:t>未来展望</a:t>
            </a:r>
            <a:endParaRPr lang="en-US" altLang="zh-CN" sz="20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004FF20-F158-C765-9EB4-2754945F13B2}"/>
              </a:ext>
            </a:extLst>
          </p:cNvPr>
          <p:cNvSpPr txBox="1"/>
          <p:nvPr/>
        </p:nvSpPr>
        <p:spPr>
          <a:xfrm>
            <a:off x="3595280" y="805798"/>
            <a:ext cx="6129866" cy="364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en-US" altLang="zh-CN" b="1" dirty="0"/>
              <a:t>—— </a:t>
            </a:r>
            <a:r>
              <a:rPr lang="zh-CN" altLang="en-US" b="1" dirty="0"/>
              <a:t>副产实验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C7345FE8-C7C9-07A0-179E-E3EEB277C147}"/>
                  </a:ext>
                </a:extLst>
              </p:cNvPr>
              <p:cNvSpPr txBox="1"/>
              <p:nvPr/>
            </p:nvSpPr>
            <p:spPr>
              <a:xfrm>
                <a:off x="720000" y="1285200"/>
                <a:ext cx="8728798" cy="7495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25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b="1" i="1" dirty="0" smtClean="0">
                            <a:latin typeface="Cambria Math" panose="02040503050406030204" pitchFamily="18" charset="0"/>
                          </a:rPr>
                          <m:t>𝝁</m:t>
                        </m:r>
                      </m:e>
                      <m:sup>
                        <m:r>
                          <a:rPr lang="zh-CN" altLang="en-US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b>
                      <m:sSubPr>
                        <m:ctrlP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𝒁</m:t>
                        </m:r>
                      </m:sub>
                    </m:sSub>
                    <m:r>
                      <a:rPr lang="zh-CN" altLang="en-US" b="1" i="1" dirty="0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b="1" i="1" dirty="0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CN" b="1" i="1" dirty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b>
                      <m:sSubPr>
                        <m:ctrlP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𝒁</m:t>
                        </m:r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zh-CN" altLang="en-US" i="1" dirty="0">
                        <a:latin typeface="Cambria Math" panose="02040503050406030204" pitchFamily="18" charset="0"/>
                      </a:rPr>
                      <m:t>：</m:t>
                    </m:r>
                  </m:oMath>
                </a14:m>
                <a:r>
                  <a:rPr lang="zh-CN" altLang="en-US" dirty="0"/>
                  <a:t>违反轻子数守恒。</a:t>
                </a:r>
                <a:endParaRPr lang="en-US" altLang="zh-CN" dirty="0"/>
              </a:p>
              <a:p>
                <a:pPr>
                  <a:lnSpc>
                    <a:spcPct val="125000"/>
                  </a:lnSpc>
                </a:pPr>
                <a:r>
                  <a:rPr lang="zh-CN" altLang="en-US" dirty="0"/>
                  <a:t>为中微子的马约拉纳性质的研究提供线索。</a:t>
                </a: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C7345FE8-C7C9-07A0-179E-E3EEB277C1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1285200"/>
                <a:ext cx="8728798" cy="749564"/>
              </a:xfrm>
              <a:prstGeom prst="rect">
                <a:avLst/>
              </a:prstGeom>
              <a:blipFill>
                <a:blip r:embed="rId2"/>
                <a:stretch>
                  <a:fillRect l="-559" t="-2439" b="-97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DFCD976D-FC06-F9CE-68BC-7463AC9ECE74}"/>
                  </a:ext>
                </a:extLst>
              </p:cNvPr>
              <p:cNvSpPr txBox="1"/>
              <p:nvPr/>
            </p:nvSpPr>
            <p:spPr>
              <a:xfrm>
                <a:off x="720000" y="2722954"/>
                <a:ext cx="8728798" cy="4033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25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b="1" i="1" dirty="0" smtClean="0">
                            <a:latin typeface="Cambria Math" panose="02040503050406030204" pitchFamily="18" charset="0"/>
                          </a:rPr>
                          <m:t>𝝁</m:t>
                        </m:r>
                      </m:e>
                      <m:sup>
                        <m:r>
                          <a:rPr lang="zh-CN" altLang="en-US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zh-CN" altLang="en-US" b="1" i="1" dirty="0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b="1" i="1" dirty="0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zh-CN" altLang="en-US" i="1" dirty="0">
                        <a:latin typeface="Cambria Math" panose="02040503050406030204" pitchFamily="18" charset="0"/>
                      </a:rPr>
                      <m:t>：</m:t>
                    </m:r>
                  </m:oMath>
                </a14:m>
                <a:r>
                  <a:rPr lang="zh-CN" altLang="en-US" dirty="0"/>
                  <a:t>违反轻子数守恒</a:t>
                </a:r>
                <a:endParaRPr lang="en-US" altLang="zh-CN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DFCD976D-FC06-F9CE-68BC-7463AC9ECE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2722954"/>
                <a:ext cx="8728798" cy="403316"/>
              </a:xfrm>
              <a:prstGeom prst="rect">
                <a:avLst/>
              </a:prstGeom>
              <a:blipFill>
                <a:blip r:embed="rId3"/>
                <a:stretch>
                  <a:fillRect l="-419" t="-4545" b="-196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FD188AD6-4A8C-BDB8-BDCC-BF4BD25A63EE}"/>
              </a:ext>
            </a:extLst>
          </p:cNvPr>
          <p:cNvSpPr txBox="1"/>
          <p:nvPr/>
        </p:nvSpPr>
        <p:spPr>
          <a:xfrm>
            <a:off x="1371600" y="3131566"/>
            <a:ext cx="61264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en-US" dirty="0"/>
              <a:t>暂无实验测量，但许多</a:t>
            </a:r>
            <a:r>
              <a:rPr lang="en-US" altLang="zh-CN" dirty="0"/>
              <a:t>BSM</a:t>
            </a:r>
            <a:r>
              <a:rPr lang="zh-CN" altLang="en-US" dirty="0"/>
              <a:t>模型预测可观测信号：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Doubly charged Higgs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Heavy Majorana neutrino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Left–Right symmetric model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2877C15C-FA18-CF23-A248-AA06763C13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0048" y="2924612"/>
            <a:ext cx="2800350" cy="15716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67E42322-2DFE-BB89-3B89-E09AE77B6160}"/>
                  </a:ext>
                </a:extLst>
              </p:cNvPr>
              <p:cNvSpPr txBox="1"/>
              <p:nvPr/>
            </p:nvSpPr>
            <p:spPr>
              <a:xfrm>
                <a:off x="720000" y="5130877"/>
                <a:ext cx="8728798" cy="4033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25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b="1" i="1" dirty="0" smtClean="0">
                            <a:latin typeface="Cambria Math" panose="02040503050406030204" pitchFamily="18" charset="0"/>
                          </a:rPr>
                          <m:t>𝝁</m:t>
                        </m:r>
                      </m:e>
                      <m:sup>
                        <m:r>
                          <a:rPr lang="zh-CN" altLang="en-US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zh-CN" altLang="en-US" b="1" i="1" dirty="0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b="1" i="1" dirty="0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b="1" i="1" dirty="0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zh-CN" altLang="en-US" i="1" dirty="0">
                        <a:latin typeface="Cambria Math" panose="02040503050406030204" pitchFamily="18" charset="0"/>
                      </a:rPr>
                      <m:t>：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altLang="zh-CN" dirty="0"/>
                  <a:t> </a:t>
                </a:r>
                <a:r>
                  <a:rPr lang="zh-CN" altLang="en-US" dirty="0"/>
                  <a:t>可能是</a:t>
                </a:r>
                <a:r>
                  <a:rPr lang="en-US" altLang="zh-CN" dirty="0"/>
                  <a:t>new light boson, ALP, Majoron</a:t>
                </a:r>
                <a:r>
                  <a:rPr lang="zh-CN" altLang="en-US" dirty="0"/>
                  <a:t>等</a:t>
                </a:r>
                <a:endParaRPr lang="en-US" altLang="zh-CN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67E42322-2DFE-BB89-3B89-E09AE77B61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5130877"/>
                <a:ext cx="8728798" cy="403316"/>
              </a:xfrm>
              <a:prstGeom prst="rect">
                <a:avLst/>
              </a:prstGeom>
              <a:blipFill>
                <a:blip r:embed="rId5"/>
                <a:stretch>
                  <a:fillRect l="-419" t="-4545" b="-242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图片 15">
            <a:extLst>
              <a:ext uri="{FF2B5EF4-FFF2-40B4-BE49-F238E27FC236}">
                <a16:creationId xmlns:a16="http://schemas.microsoft.com/office/drawing/2014/main" id="{D32B2123-7128-65B1-D392-9379C40902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4198" y="1218544"/>
            <a:ext cx="2489200" cy="14991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902F711D-0B51-4798-E22F-37F6664E5254}"/>
                  </a:ext>
                </a:extLst>
              </p:cNvPr>
              <p:cNvSpPr txBox="1"/>
              <p:nvPr/>
            </p:nvSpPr>
            <p:spPr>
              <a:xfrm>
                <a:off x="1132840" y="1968101"/>
                <a:ext cx="612648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altLang="zh-CN" i="1" dirty="0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l-GR" altLang="zh-CN" i="1" dirty="0" smtClean="0">
                          <a:latin typeface="Cambria Math" panose="02040503050406030204" pitchFamily="18" charset="0"/>
                        </a:rPr>
                        <m:t>⁻ + 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𝑇𝑖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 → 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⁺ + 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𝐶𝑎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i="1" dirty="0" err="1">
                          <a:latin typeface="Cambria Math" panose="02040503050406030204" pitchFamily="18" charset="0"/>
                        </a:rPr>
                        <m:t>𝑔𝑠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)  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𝐵𝑅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 &lt; 1.7 × 10⁻¹²</m:t>
                      </m:r>
                      <m:r>
                        <a:rPr lang="zh-CN" altLang="en-US" i="1" dirty="0">
                          <a:latin typeface="Cambria Math" panose="02040503050406030204" pitchFamily="18" charset="0"/>
                        </a:rPr>
                        <m:t>（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90% 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）</m:t>
                      </m:r>
                    </m:oMath>
                    <m:oMath xmlns:m="http://schemas.openxmlformats.org/officeDocument/2006/math">
                      <m:r>
                        <a:rPr lang="el-GR" altLang="zh-CN" i="1" dirty="0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l-GR" altLang="zh-CN" i="1" dirty="0">
                          <a:latin typeface="Cambria Math" panose="02040503050406030204" pitchFamily="18" charset="0"/>
                        </a:rPr>
                        <m:t>⁻ + 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𝑇𝑖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 → 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⁺ + 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𝐶𝑎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𝑒𝑥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)  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𝐵𝑅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 &lt; 3.6 × 10⁻¹²</m:t>
                      </m:r>
                      <m:r>
                        <a:rPr lang="zh-CN" altLang="en-US" i="1" dirty="0">
                          <a:latin typeface="Cambria Math" panose="02040503050406030204" pitchFamily="18" charset="0"/>
                        </a:rPr>
                        <m:t>（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90% 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）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902F711D-0B51-4798-E22F-37F6664E52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840" y="1968101"/>
                <a:ext cx="6126480" cy="646331"/>
              </a:xfrm>
              <a:prstGeom prst="rect">
                <a:avLst/>
              </a:prstGeom>
              <a:blipFill>
                <a:blip r:embed="rId7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文本框 20">
            <a:extLst>
              <a:ext uri="{FF2B5EF4-FFF2-40B4-BE49-F238E27FC236}">
                <a16:creationId xmlns:a16="http://schemas.microsoft.com/office/drawing/2014/main" id="{7BE2946B-978A-00FD-0FF5-74CBF632A5EB}"/>
              </a:ext>
            </a:extLst>
          </p:cNvPr>
          <p:cNvSpPr txBox="1"/>
          <p:nvPr/>
        </p:nvSpPr>
        <p:spPr>
          <a:xfrm>
            <a:off x="5989320" y="1659982"/>
            <a:ext cx="2030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SINDRUM II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8A8AED02-0971-0191-97C5-30211B6D01A9}"/>
                  </a:ext>
                </a:extLst>
              </p:cNvPr>
              <p:cNvSpPr txBox="1"/>
              <p:nvPr/>
            </p:nvSpPr>
            <p:spPr>
              <a:xfrm>
                <a:off x="1132840" y="5549679"/>
                <a:ext cx="731012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i="0" dirty="0">
                    <a:latin typeface="+mj-lt"/>
                  </a:rPr>
                  <a:t>MEG II</a:t>
                </a:r>
                <a:r>
                  <a:rPr lang="zh-CN" altLang="en-US" i="0" dirty="0">
                    <a:latin typeface="+mj-lt"/>
                  </a:rPr>
                  <a:t>（</a:t>
                </a:r>
                <a:r>
                  <a:rPr lang="en-US" altLang="zh-CN" i="0" dirty="0">
                    <a:latin typeface="+mj-lt"/>
                  </a:rPr>
                  <a:t>2025</a:t>
                </a:r>
                <a:r>
                  <a:rPr lang="zh-CN" altLang="en-US" i="0" dirty="0">
                    <a:latin typeface="+mj-lt"/>
                  </a:rPr>
                  <a:t>）：</a:t>
                </a:r>
                <a14:m>
                  <m:oMath xmlns:m="http://schemas.openxmlformats.org/officeDocument/2006/math">
                    <m:r>
                      <a:rPr lang="zh-CN" alt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0" i="1" dirty="0">
                        <a:latin typeface="Cambria Math" panose="02040503050406030204" pitchFamily="18" charset="0"/>
                      </a:rPr>
                      <m:t>𝐵𝑅</m:t>
                    </m:r>
                    <m:r>
                      <a:rPr lang="en-US" altLang="zh-CN" b="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l-GR" altLang="zh-CN" b="0" i="1" dirty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l-GR" altLang="zh-CN" b="0" i="1" dirty="0">
                        <a:latin typeface="Cambria Math" panose="02040503050406030204" pitchFamily="18" charset="0"/>
                      </a:rPr>
                      <m:t>⁺ → </m:t>
                    </m:r>
                    <m:r>
                      <a:rPr lang="en-US" altLang="zh-CN" b="0" i="1" dirty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altLang="zh-CN" b="0" i="1" dirty="0">
                        <a:latin typeface="Cambria Math" panose="02040503050406030204" pitchFamily="18" charset="0"/>
                      </a:rPr>
                      <m:t>⁺ </m:t>
                    </m:r>
                    <m:r>
                      <a:rPr lang="el-GR" altLang="zh-CN" b="0" i="1" dirty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l-GR" altLang="zh-CN" b="0" i="1" dirty="0">
                        <a:latin typeface="Cambria Math" panose="02040503050406030204" pitchFamily="18" charset="0"/>
                      </a:rPr>
                      <m:t>) &lt; 1.5 × 10⁻¹³</m:t>
                    </m:r>
                    <m:r>
                      <a:rPr lang="zh-CN" altLang="el-GR" i="1" dirty="0">
                        <a:latin typeface="Cambria Math" panose="02040503050406030204" pitchFamily="18" charset="0"/>
                      </a:rPr>
                      <m:t>（</m:t>
                    </m:r>
                    <m:r>
                      <a:rPr lang="el-GR" altLang="zh-CN" i="1" dirty="0">
                        <a:latin typeface="Cambria Math" panose="02040503050406030204" pitchFamily="18" charset="0"/>
                      </a:rPr>
                      <m:t>90% 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）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8A8AED02-0971-0191-97C5-30211B6D01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840" y="5549679"/>
                <a:ext cx="7310120" cy="369332"/>
              </a:xfrm>
              <a:prstGeom prst="rect">
                <a:avLst/>
              </a:prstGeom>
              <a:blipFill>
                <a:blip r:embed="rId8"/>
                <a:stretch>
                  <a:fillRect l="-751" t="-11475" b="-262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图片 23">
            <a:extLst>
              <a:ext uri="{FF2B5EF4-FFF2-40B4-BE49-F238E27FC236}">
                <a16:creationId xmlns:a16="http://schemas.microsoft.com/office/drawing/2014/main" id="{B459D40F-ECCA-8CEE-0CF4-AEC20C57B5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20048" y="4796512"/>
            <a:ext cx="3238500" cy="15525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3FF75A8F-B5D5-0A73-3553-9ED342FC7F53}"/>
                  </a:ext>
                </a:extLst>
              </p:cNvPr>
              <p:cNvSpPr txBox="1"/>
              <p:nvPr/>
            </p:nvSpPr>
            <p:spPr>
              <a:xfrm>
                <a:off x="1371600" y="4513229"/>
                <a:ext cx="778391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/>
                  <a:t>Mu2e / COMET </a:t>
                </a:r>
                <a:r>
                  <a:rPr lang="zh-CN" altLang="en-US" dirty="0"/>
                  <a:t>未来可能通过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⁻ </m:t>
                    </m:r>
                  </m:oMath>
                </a14:m>
                <a:r>
                  <a:rPr lang="zh-CN" altLang="en-US" dirty="0"/>
                  <a:t>原子轨道与电子重叠增强（</a:t>
                </a:r>
                <a14:m>
                  <m:oMath xmlns:m="http://schemas.openxmlformats.org/officeDocument/2006/math"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∝ 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³</m:t>
                    </m:r>
                  </m:oMath>
                </a14:m>
                <a:r>
                  <a:rPr lang="zh-CN" altLang="en-US" dirty="0"/>
                  <a:t>）来探索</a:t>
                </a: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3FF75A8F-B5D5-0A73-3553-9ED342FC7F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4513229"/>
                <a:ext cx="7783918" cy="369332"/>
              </a:xfrm>
              <a:prstGeom prst="rect">
                <a:avLst/>
              </a:prstGeom>
              <a:blipFill>
                <a:blip r:embed="rId10"/>
                <a:stretch>
                  <a:fillRect l="-626" t="-11475" b="-262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00972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871F484-2C46-0AD8-973F-C0928967A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00FADAF6-6A88-2A5F-5A68-FB8D1210E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33</a:t>
            </a:fld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2B7B663-03A1-5EF7-3D97-45CCCA388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606" y="1610367"/>
            <a:ext cx="8586788" cy="426081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F85FA6A-7A18-C06E-631B-DBC0CD4DAA50}"/>
              </a:ext>
            </a:extLst>
          </p:cNvPr>
          <p:cNvSpPr txBox="1"/>
          <p:nvPr/>
        </p:nvSpPr>
        <p:spPr>
          <a:xfrm>
            <a:off x="1619642" y="394752"/>
            <a:ext cx="36838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实验对比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883917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A1C74CE-5BBA-F25A-D4F9-4713E22DF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9776F9E-7311-7AE4-6EE5-C33FBE157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34</a:t>
            </a:fld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163C30E-97C1-8EFB-49D2-9723247C3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1180" y="1660962"/>
            <a:ext cx="8549640" cy="415963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114406D8-7AAD-847B-1B3E-A631392067DF}"/>
              </a:ext>
            </a:extLst>
          </p:cNvPr>
          <p:cNvSpPr txBox="1"/>
          <p:nvPr/>
        </p:nvSpPr>
        <p:spPr>
          <a:xfrm>
            <a:off x="1619642" y="394752"/>
            <a:ext cx="36838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实验对比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8908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D3968F3-809E-51F9-CF21-BCF23FCA2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3688" y="2903722"/>
            <a:ext cx="4420619" cy="1627932"/>
          </a:xfrm>
          <a:prstGeom prst="rect">
            <a:avLst/>
          </a:prstGeom>
        </p:spPr>
      </p:pic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24ACD05-39B6-1F31-FD98-A07871C4C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D207ABC-673F-7F54-C3FF-3D16BFF4B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4</a:t>
            </a:fld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8D7746FB-01E6-D4B0-D823-F5DA17E47E3A}"/>
                  </a:ext>
                </a:extLst>
              </p:cNvPr>
              <p:cNvSpPr txBox="1"/>
              <p:nvPr/>
            </p:nvSpPr>
            <p:spPr>
              <a:xfrm>
                <a:off x="1750060" y="1420744"/>
                <a:ext cx="198628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altLang="zh-CN" b="1" i="1" dirty="0" smtClean="0">
                              <a:latin typeface="Cambria Math" panose="02040503050406030204" pitchFamily="18" charset="0"/>
                            </a:rPr>
                            <m:t>𝝁</m:t>
                          </m:r>
                        </m:e>
                        <m:sup>
                          <m: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l-GR" altLang="zh-CN" b="1" i="1" dirty="0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dirty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l-GR" altLang="zh-CN" b="1" i="1" dirty="0">
                          <a:latin typeface="Cambria Math" panose="02040503050406030204" pitchFamily="18" charset="0"/>
                        </a:rPr>
                        <m:t>𝜸</m:t>
                      </m:r>
                    </m:oMath>
                  </m:oMathPara>
                </a14:m>
                <a:endParaRPr lang="zh-CN" altLang="en-US" b="1" dirty="0">
                  <a:solidFill>
                    <a:srgbClr val="0F1115"/>
                  </a:solidFill>
                  <a:effectLst/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8D7746FB-01E6-D4B0-D823-F5DA17E47E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0060" y="1420744"/>
                <a:ext cx="1986280" cy="369332"/>
              </a:xfrm>
              <a:prstGeom prst="rect">
                <a:avLst/>
              </a:prstGeom>
              <a:blipFill>
                <a:blip r:embed="rId4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50CC8EA-A3A3-E72F-3C12-9F5D364DD8DD}"/>
                  </a:ext>
                </a:extLst>
              </p:cNvPr>
              <p:cNvSpPr txBox="1"/>
              <p:nvPr/>
            </p:nvSpPr>
            <p:spPr>
              <a:xfrm>
                <a:off x="8150858" y="1420744"/>
                <a:ext cx="198628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altLang="zh-CN" b="1" i="1" dirty="0" smtClean="0">
                              <a:latin typeface="Cambria Math" panose="02040503050406030204" pitchFamily="18" charset="0"/>
                            </a:rPr>
                            <m:t>𝝁</m:t>
                          </m:r>
                        </m:e>
                        <m:sup>
                          <m: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b="1" i="1" dirty="0" smtClean="0">
                          <a:latin typeface="Cambria Math" panose="02040503050406030204" pitchFamily="18" charset="0"/>
                        </a:rPr>
                        <m:t>𝑵</m:t>
                      </m:r>
                      <m:r>
                        <a:rPr lang="el-GR" altLang="zh-CN" b="1" i="1" dirty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dirty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b="1" i="1" dirty="0" smtClean="0"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zh-CN" altLang="en-US" b="1" i="1" dirty="0">
                  <a:solidFill>
                    <a:srgbClr val="0F1115"/>
                  </a:solidFill>
                  <a:effectLst/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50CC8EA-A3A3-E72F-3C12-9F5D364DD8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0858" y="1420744"/>
                <a:ext cx="1986280" cy="369332"/>
              </a:xfrm>
              <a:prstGeom prst="rect">
                <a:avLst/>
              </a:prstGeom>
              <a:blipFill>
                <a:blip r:embed="rId5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A6A7C1A-929C-DD16-8CBF-159CF34EBE07}"/>
                  </a:ext>
                </a:extLst>
              </p:cNvPr>
              <p:cNvSpPr txBox="1"/>
              <p:nvPr/>
            </p:nvSpPr>
            <p:spPr>
              <a:xfrm>
                <a:off x="0" y="1926383"/>
                <a:ext cx="6096000" cy="6686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zh-CN" altLang="en-US" dirty="0"/>
                  <a:t>该</a:t>
                </a:r>
                <a:r>
                  <a:rPr lang="zh-CN" altLang="en-US" dirty="0">
                    <a:effectLst/>
                  </a:rPr>
                  <a:t>过程必须发射一个光子，只能由 </a:t>
                </a:r>
                <a:r>
                  <a:rPr lang="en-US" altLang="zh-CN" b="1" dirty="0">
                    <a:effectLst/>
                  </a:rPr>
                  <a:t>dipole operator</a:t>
                </a:r>
                <a:r>
                  <a:rPr lang="en-US" altLang="zh-CN" dirty="0">
                    <a:effectLst/>
                  </a:rPr>
                  <a:t> </a:t>
                </a:r>
                <a:r>
                  <a:rPr lang="zh-CN" altLang="en-US" dirty="0">
                    <a:effectLst/>
                  </a:rPr>
                  <a:t>产生：</a:t>
                </a:r>
                <a:endParaRPr lang="zh-CN" altLang="en-US" dirty="0"/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ar-AE">
                              <a:latin typeface="Cambria Math" panose="02040503050406030204" pitchFamily="18" charset="0"/>
                            </a:rPr>
                            <m:t>𝒪</m:t>
                          </m:r>
                        </m:e>
                        <m:sub>
                          <m:r>
                            <a:rPr lang="zh-CN" altLang="ar-AE" i="1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ar-AE" altLang="zh-CN" i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acc>
                      <m:sSup>
                        <m:sSupPr>
                          <m:ctrlPr>
                            <a:rPr lang="ar-AE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ar-AE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zh-CN" altLang="ar-AE" i="1">
                              <a:latin typeface="Cambria Math" panose="02040503050406030204" pitchFamily="18" charset="0"/>
                            </a:rPr>
                            <m:t>𝜇𝜈</m:t>
                          </m:r>
                        </m:sup>
                      </m:sSup>
                      <m:sSub>
                        <m:sSubPr>
                          <m:ctrlPr>
                            <a:rPr lang="ar-AE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ar-AE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zh-CN" altLang="ar-AE" i="1">
                              <a:latin typeface="Cambria Math" panose="02040503050406030204" pitchFamily="18" charset="0"/>
                            </a:rPr>
                            <m:t>𝜇𝜈</m:t>
                          </m:r>
                        </m:sub>
                      </m:sSub>
                      <m:r>
                        <a:rPr lang="zh-CN" altLang="ar-AE" i="1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ar-AE" altLang="zh-CN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A6A7C1A-929C-DD16-8CBF-159CF34EBE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926383"/>
                <a:ext cx="6096000" cy="668645"/>
              </a:xfrm>
              <a:prstGeom prst="rect">
                <a:avLst/>
              </a:prstGeom>
              <a:blipFill>
                <a:blip r:embed="rId6"/>
                <a:stretch>
                  <a:fillRect l="-800" t="-6364" b="-9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文本框 13">
            <a:extLst>
              <a:ext uri="{FF2B5EF4-FFF2-40B4-BE49-F238E27FC236}">
                <a16:creationId xmlns:a16="http://schemas.microsoft.com/office/drawing/2014/main" id="{602EAFFA-97A1-BF79-7DD5-84DADB0E0951}"/>
              </a:ext>
            </a:extLst>
          </p:cNvPr>
          <p:cNvSpPr txBox="1"/>
          <p:nvPr/>
        </p:nvSpPr>
        <p:spPr>
          <a:xfrm>
            <a:off x="246814" y="2766958"/>
            <a:ext cx="53607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代表性新物理模型：</a:t>
            </a:r>
            <a:r>
              <a:rPr lang="en-US" altLang="zh-CN" dirty="0"/>
              <a:t>SUSY</a:t>
            </a:r>
            <a:r>
              <a:rPr lang="zh-CN" altLang="en-US" dirty="0"/>
              <a:t>；</a:t>
            </a:r>
            <a:r>
              <a:rPr lang="en-US" altLang="zh-CN" dirty="0"/>
              <a:t>Little Higgs</a:t>
            </a:r>
            <a:r>
              <a:rPr lang="zh-CN" altLang="en-US" dirty="0"/>
              <a:t>；</a:t>
            </a:r>
            <a:r>
              <a:rPr lang="en-US" altLang="zh-CN" dirty="0"/>
              <a:t>Z′</a:t>
            </a:r>
            <a:r>
              <a:rPr lang="zh-CN" altLang="en-US" dirty="0"/>
              <a:t>；</a:t>
            </a:r>
            <a:r>
              <a:rPr lang="en-US" altLang="zh-CN" dirty="0"/>
              <a:t> Leptoquark</a:t>
            </a:r>
            <a:r>
              <a:rPr lang="zh-CN" altLang="en-US" dirty="0"/>
              <a:t>；</a:t>
            </a:r>
            <a:r>
              <a:rPr lang="en-US" altLang="zh-CN" dirty="0"/>
              <a:t>Two-Higgs-doublet models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641055E0-68D9-1CCD-8BD6-42FEDCF4B166}"/>
                  </a:ext>
                </a:extLst>
              </p:cNvPr>
              <p:cNvSpPr txBox="1"/>
              <p:nvPr/>
            </p:nvSpPr>
            <p:spPr>
              <a:xfrm>
                <a:off x="6096000" y="1879471"/>
                <a:ext cx="609599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dirty="0"/>
                  <a:t>转换发生在核场中，可以出现更多算符：</a:t>
                </a: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641055E0-68D9-1CCD-8BD6-42FEDCF4B1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879471"/>
                <a:ext cx="6095996" cy="369332"/>
              </a:xfrm>
              <a:prstGeom prst="rect">
                <a:avLst/>
              </a:prstGeom>
              <a:blipFill>
                <a:blip r:embed="rId7"/>
                <a:stretch>
                  <a:fillRect t="-11475" b="-213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>
            <a:extLst>
              <a:ext uri="{FF2B5EF4-FFF2-40B4-BE49-F238E27FC236}">
                <a16:creationId xmlns:a16="http://schemas.microsoft.com/office/drawing/2014/main" id="{6877005F-4883-38D3-356F-85E248FC67DC}"/>
              </a:ext>
            </a:extLst>
          </p:cNvPr>
          <p:cNvSpPr txBox="1"/>
          <p:nvPr/>
        </p:nvSpPr>
        <p:spPr>
          <a:xfrm>
            <a:off x="6541767" y="2272516"/>
            <a:ext cx="5650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/>
              <a:t>Dipole \ Four-fermion</a:t>
            </a:r>
            <a:endParaRPr lang="en-US" altLang="zh-CN" dirty="0"/>
          </a:p>
        </p:txBody>
      </p: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0A49FD21-E85E-FFA8-B902-A7789EA1F911}"/>
              </a:ext>
            </a:extLst>
          </p:cNvPr>
          <p:cNvCxnSpPr>
            <a:cxnSpLocks/>
          </p:cNvCxnSpPr>
          <p:nvPr/>
        </p:nvCxnSpPr>
        <p:spPr>
          <a:xfrm>
            <a:off x="6096000" y="1420744"/>
            <a:ext cx="0" cy="5040000"/>
          </a:xfrm>
          <a:prstGeom prst="line">
            <a:avLst/>
          </a:prstGeom>
          <a:ln cmpd="sng">
            <a:solidFill>
              <a:schemeClr val="accent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174CDEC0-C624-4638-3C5A-8D726E283A81}"/>
              </a:ext>
            </a:extLst>
          </p:cNvPr>
          <p:cNvGrpSpPr/>
          <p:nvPr/>
        </p:nvGrpSpPr>
        <p:grpSpPr>
          <a:xfrm>
            <a:off x="6095994" y="4486647"/>
            <a:ext cx="6096001" cy="696910"/>
            <a:chOff x="6116320" y="4476283"/>
            <a:chExt cx="6096001" cy="6969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文本框 29">
                  <a:extLst>
                    <a:ext uri="{FF2B5EF4-FFF2-40B4-BE49-F238E27FC236}">
                      <a16:creationId xmlns:a16="http://schemas.microsoft.com/office/drawing/2014/main" id="{4C30390A-D921-D16E-703C-D7DBE0A35FAD}"/>
                    </a:ext>
                  </a:extLst>
                </p:cNvPr>
                <p:cNvSpPr txBox="1"/>
                <p:nvPr/>
              </p:nvSpPr>
              <p:spPr>
                <a:xfrm>
                  <a:off x="6116320" y="4476283"/>
                  <a:ext cx="581406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dirty="0"/>
                    <a:t>更多算符 </a:t>
                  </a:r>
                  <a:r>
                    <a:rPr lang="en-US" altLang="zh-CN" dirty="0">
                      <a:effectLst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zh-CN" b="0" i="1" smtClean="0">
                          <a:effectLst/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zh-CN" altLang="en-US" dirty="0">
                      <a:effectLst/>
                    </a:rPr>
                    <a:t> 不同算符上产生贡献</a:t>
                  </a:r>
                  <a:endParaRPr lang="en-US" altLang="zh-CN" dirty="0"/>
                </a:p>
              </p:txBody>
            </p:sp>
          </mc:Choice>
          <mc:Fallback xmlns="">
            <p:sp>
              <p:nvSpPr>
                <p:cNvPr id="30" name="文本框 29">
                  <a:extLst>
                    <a:ext uri="{FF2B5EF4-FFF2-40B4-BE49-F238E27FC236}">
                      <a16:creationId xmlns:a16="http://schemas.microsoft.com/office/drawing/2014/main" id="{4C30390A-D921-D16E-703C-D7DBE0A35F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6320" y="4476283"/>
                  <a:ext cx="5814060" cy="369332"/>
                </a:xfrm>
                <a:prstGeom prst="rect">
                  <a:avLst/>
                </a:prstGeom>
                <a:blipFill>
                  <a:blip r:embed="rId8"/>
                  <a:stretch>
                    <a:fillRect l="-943" t="-13115" b="-2131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文本框 6">
                  <a:extLst>
                    <a:ext uri="{FF2B5EF4-FFF2-40B4-BE49-F238E27FC236}">
                      <a16:creationId xmlns:a16="http://schemas.microsoft.com/office/drawing/2014/main" id="{6F4F5C27-AA81-E8F5-28B0-2275A4B4B1D2}"/>
                    </a:ext>
                  </a:extLst>
                </p:cNvPr>
                <p:cNvSpPr txBox="1"/>
                <p:nvPr/>
              </p:nvSpPr>
              <p:spPr>
                <a:xfrm>
                  <a:off x="7429725" y="4803861"/>
                  <a:ext cx="4782596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zh-CN" altLang="en-US" dirty="0"/>
                    <a:t>对更广泛的新物理模型具有较高的灵敏度</a:t>
                  </a:r>
                </a:p>
              </p:txBody>
            </p:sp>
          </mc:Choice>
          <mc:Fallback xmlns="">
            <p:sp>
              <p:nvSpPr>
                <p:cNvPr id="7" name="文本框 6">
                  <a:extLst>
                    <a:ext uri="{FF2B5EF4-FFF2-40B4-BE49-F238E27FC236}">
                      <a16:creationId xmlns:a16="http://schemas.microsoft.com/office/drawing/2014/main" id="{6F4F5C27-AA81-E8F5-28B0-2275A4B4B1D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29725" y="4803861"/>
                  <a:ext cx="4782596" cy="369332"/>
                </a:xfrm>
                <a:prstGeom prst="rect">
                  <a:avLst/>
                </a:prstGeom>
                <a:blipFill>
                  <a:blip r:embed="rId9"/>
                  <a:stretch>
                    <a:fillRect t="-13333" b="-2333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4A9303D7-7C11-0BA7-79C4-52DFFBC2422A}"/>
              </a:ext>
            </a:extLst>
          </p:cNvPr>
          <p:cNvGrpSpPr/>
          <p:nvPr/>
        </p:nvGrpSpPr>
        <p:grpSpPr>
          <a:xfrm>
            <a:off x="336826" y="3553063"/>
            <a:ext cx="5180719" cy="2244274"/>
            <a:chOff x="261620" y="3705485"/>
            <a:chExt cx="5180719" cy="2244274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3DE8D227-5EDD-588E-1C17-DB27C317F9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61620" y="3739696"/>
              <a:ext cx="2711853" cy="1596283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B9A6AB08-C5F5-0FB9-E51A-3AEE1EEF35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220286" y="3705485"/>
              <a:ext cx="2222053" cy="2244274"/>
            </a:xfrm>
            <a:prstGeom prst="rect">
              <a:avLst/>
            </a:prstGeom>
          </p:spPr>
        </p:pic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2B0AAAD8-40E0-61EF-4274-50FB1953C610}"/>
              </a:ext>
            </a:extLst>
          </p:cNvPr>
          <p:cNvGrpSpPr/>
          <p:nvPr/>
        </p:nvGrpSpPr>
        <p:grpSpPr>
          <a:xfrm>
            <a:off x="246814" y="5686031"/>
            <a:ext cx="5327907" cy="676222"/>
            <a:chOff x="99626" y="5525278"/>
            <a:chExt cx="5327907" cy="67622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E2932B8A-854A-07BB-F9EF-FB9CFC02D256}"/>
                    </a:ext>
                  </a:extLst>
                </p:cNvPr>
                <p:cNvSpPr txBox="1"/>
                <p:nvPr/>
              </p:nvSpPr>
              <p:spPr>
                <a:xfrm>
                  <a:off x="955099" y="5832168"/>
                  <a:ext cx="4472434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𝐵𝑅</m:t>
                        </m:r>
                        <m:d>
                          <m:dPr>
                            <m:ctrlPr>
                              <a:rPr lang="en-US" altLang="zh-CN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l-GR" altLang="zh-CN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l-GR" altLang="zh-CN" i="1" dirty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p>
                                <m:r>
                                  <a:rPr lang="el-GR" altLang="zh-CN" i="1" dirty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  <m:r>
                              <a:rPr lang="el-GR" altLang="zh-CN" i="1" dirty="0">
                                <a:latin typeface="Cambria Math" panose="02040503050406030204" pitchFamily="18" charset="0"/>
                              </a:rPr>
                              <m:t>→ </m:t>
                            </m:r>
                            <m:sSup>
                              <m:sSupPr>
                                <m:ctrlPr>
                                  <a:rPr lang="en-US" altLang="zh-CN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CN" i="1" dirty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  <m:r>
                              <a:rPr lang="el-GR" altLang="zh-CN" i="1" dirty="0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</m:d>
                        <m:r>
                          <a:rPr lang="el-GR" altLang="zh-CN" i="1" dirty="0">
                            <a:latin typeface="Cambria Math" panose="02040503050406030204" pitchFamily="18" charset="0"/>
                          </a:rPr>
                          <m:t>&lt; </m:t>
                        </m:r>
                        <m:r>
                          <a:rPr lang="el-GR" altLang="zh-CN" i="1" dirty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l-GR" altLang="zh-CN" i="1" dirty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l-GR" altLang="zh-CN" i="1" dirty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l-GR" altLang="zh-CN" i="1" dirty="0">
                            <a:latin typeface="Cambria Math" panose="02040503050406030204" pitchFamily="18" charset="0"/>
                          </a:rPr>
                          <m:t> × </m:t>
                        </m:r>
                        <m:sSup>
                          <m:sSupPr>
                            <m:ctrlPr>
                              <a:rPr lang="el-GR" altLang="zh-CN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altLang="zh-CN" i="1" dirty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l-GR" altLang="zh-CN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l-GR" altLang="zh-CN" i="1" dirty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sup>
                        </m:sSup>
                        <m:d>
                          <m:dPr>
                            <m:ctrlPr>
                              <a:rPr lang="el-GR" altLang="zh-CN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altLang="zh-CN" i="1" dirty="0">
                                <a:latin typeface="Cambria Math" panose="02040503050406030204" pitchFamily="18" charset="0"/>
                              </a:rPr>
                              <m:t>90</m:t>
                            </m:r>
                            <m:r>
                              <a:rPr lang="el-GR" altLang="zh-CN" i="1" dirty="0">
                                <a:latin typeface="Cambria Math" panose="02040503050406030204" pitchFamily="18" charset="0"/>
                              </a:rPr>
                              <m:t>% </m:t>
                            </m:r>
                            <m:r>
                              <a:rPr lang="en-US" altLang="zh-CN" i="1" dirty="0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en-US" altLang="zh-CN" i="1" dirty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altLang="zh-CN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altLang="zh-CN" i="1" dirty="0"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</m:d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E2932B8A-854A-07BB-F9EF-FB9CFC02D2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5099" y="5832168"/>
                  <a:ext cx="4472434" cy="369332"/>
                </a:xfrm>
                <a:prstGeom prst="rect">
                  <a:avLst/>
                </a:prstGeom>
                <a:blipFill>
                  <a:blip r:embed="rId12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C662EB61-CA72-FC95-214E-E84A120FAA13}"/>
                </a:ext>
              </a:extLst>
            </p:cNvPr>
            <p:cNvSpPr txBox="1"/>
            <p:nvPr/>
          </p:nvSpPr>
          <p:spPr>
            <a:xfrm>
              <a:off x="99626" y="5525278"/>
              <a:ext cx="23139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MEG-II (2025):</a:t>
              </a:r>
              <a:endParaRPr lang="zh-CN" altLang="en-US" dirty="0"/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F0E192E5-DD2B-3E7A-B0B9-4D8F306B6151}"/>
              </a:ext>
            </a:extLst>
          </p:cNvPr>
          <p:cNvGrpSpPr/>
          <p:nvPr/>
        </p:nvGrpSpPr>
        <p:grpSpPr>
          <a:xfrm>
            <a:off x="6378885" y="5689299"/>
            <a:ext cx="5462158" cy="672954"/>
            <a:chOff x="6328418" y="5335979"/>
            <a:chExt cx="5462158" cy="67295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文本框 34">
                  <a:extLst>
                    <a:ext uri="{FF2B5EF4-FFF2-40B4-BE49-F238E27FC236}">
                      <a16:creationId xmlns:a16="http://schemas.microsoft.com/office/drawing/2014/main" id="{45AE0AB4-89E5-1E4A-F350-6D64FD1BD29E}"/>
                    </a:ext>
                  </a:extLst>
                </p:cNvPr>
                <p:cNvSpPr txBox="1"/>
                <p:nvPr/>
              </p:nvSpPr>
              <p:spPr>
                <a:xfrm>
                  <a:off x="7007979" y="5639601"/>
                  <a:ext cx="478259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𝐶𝑅</m:t>
                        </m:r>
                        <m:d>
                          <m:dPr>
                            <m:ctrlP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CN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0" i="1" dirty="0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p>
                                <m:r>
                                  <a:rPr lang="en-US" altLang="zh-CN" b="0" i="1" dirty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p>
                            <m: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  <m:t>𝐴𝑢</m:t>
                            </m:r>
                            <m: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  <m:t>→</m:t>
                            </m:r>
                            <m:sSup>
                              <m:sSupPr>
                                <m:ctrlPr>
                                  <a:rPr lang="en-US" altLang="zh-CN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CN" b="0" i="1" dirty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p>
                            <m: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  <m:t>𝐴𝑢</m:t>
                            </m:r>
                          </m:e>
                        </m:d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sup>
                        </m:sSup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l-GR" altLang="zh-CN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altLang="zh-CN" i="1" dirty="0">
                                <a:latin typeface="Cambria Math" panose="02040503050406030204" pitchFamily="18" charset="0"/>
                              </a:rPr>
                              <m:t>90</m:t>
                            </m:r>
                            <m:r>
                              <a:rPr lang="el-GR" altLang="zh-CN" i="1" dirty="0">
                                <a:latin typeface="Cambria Math" panose="02040503050406030204" pitchFamily="18" charset="0"/>
                              </a:rPr>
                              <m:t>% </m:t>
                            </m:r>
                            <m:r>
                              <a:rPr lang="en-US" altLang="zh-CN" i="1" dirty="0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en-US" altLang="zh-CN" i="1" dirty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altLang="zh-CN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altLang="zh-CN" i="1" dirty="0"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</m:d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35" name="文本框 34">
                  <a:extLst>
                    <a:ext uri="{FF2B5EF4-FFF2-40B4-BE49-F238E27FC236}">
                      <a16:creationId xmlns:a16="http://schemas.microsoft.com/office/drawing/2014/main" id="{45AE0AB4-89E5-1E4A-F350-6D64FD1BD2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07979" y="5639601"/>
                  <a:ext cx="4782597" cy="369332"/>
                </a:xfrm>
                <a:prstGeom prst="rect">
                  <a:avLst/>
                </a:prstGeom>
                <a:blipFill>
                  <a:blip r:embed="rId13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13337CA0-20B1-A7A7-D72A-38283E92B0FE}"/>
                </a:ext>
              </a:extLst>
            </p:cNvPr>
            <p:cNvSpPr txBox="1"/>
            <p:nvPr/>
          </p:nvSpPr>
          <p:spPr>
            <a:xfrm>
              <a:off x="6328418" y="5335979"/>
              <a:ext cx="529832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dirty="0"/>
                <a:t>SINDRUM II (2006):</a:t>
              </a:r>
              <a:endParaRPr lang="zh-CN" altLang="en-US" dirty="0"/>
            </a:p>
          </p:txBody>
        </p:sp>
      </p:grpSp>
      <p:sp>
        <p:nvSpPr>
          <p:cNvPr id="6" name="文本框 5">
            <a:extLst>
              <a:ext uri="{FF2B5EF4-FFF2-40B4-BE49-F238E27FC236}">
                <a16:creationId xmlns:a16="http://schemas.microsoft.com/office/drawing/2014/main" id="{DF826D9C-8025-AC36-B899-741692A1B4C4}"/>
              </a:ext>
            </a:extLst>
          </p:cNvPr>
          <p:cNvSpPr txBox="1"/>
          <p:nvPr/>
        </p:nvSpPr>
        <p:spPr>
          <a:xfrm>
            <a:off x="1619642" y="394752"/>
            <a:ext cx="36838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物理背景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EC4F9F59-9102-9131-B792-5D779B38522B}"/>
              </a:ext>
            </a:extLst>
          </p:cNvPr>
          <p:cNvSpPr txBox="1"/>
          <p:nvPr/>
        </p:nvSpPr>
        <p:spPr>
          <a:xfrm>
            <a:off x="6065901" y="2770981"/>
            <a:ext cx="3382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代表性新物理模型：基本一致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7E39D68F-F995-785D-B41E-957144551D47}"/>
              </a:ext>
            </a:extLst>
          </p:cNvPr>
          <p:cNvSpPr txBox="1"/>
          <p:nvPr/>
        </p:nvSpPr>
        <p:spPr>
          <a:xfrm>
            <a:off x="6095993" y="5246512"/>
            <a:ext cx="60960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/>
              <a:t>没有偶然符合本底，适用高流强实验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424A05FF-6FEF-0A25-6B8B-3460B720FCED}"/>
              </a:ext>
            </a:extLst>
          </p:cNvPr>
          <p:cNvSpPr txBox="1"/>
          <p:nvPr/>
        </p:nvSpPr>
        <p:spPr>
          <a:xfrm>
            <a:off x="226061" y="3562991"/>
            <a:ext cx="87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SUSY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43401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2ADDA1D-2E9D-D304-C0BA-49810C0C5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710FDAD-6B06-FDEB-E39B-EBB791F35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5</a:t>
            </a:fld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B60A459-6EA0-CADD-C101-B6D5162BC343}"/>
              </a:ext>
            </a:extLst>
          </p:cNvPr>
          <p:cNvSpPr txBox="1"/>
          <p:nvPr/>
        </p:nvSpPr>
        <p:spPr>
          <a:xfrm>
            <a:off x="1619642" y="394752"/>
            <a:ext cx="3098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COMET 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简介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D09C3FD-2BA6-2861-708F-B3185343BF96}"/>
              </a:ext>
            </a:extLst>
          </p:cNvPr>
          <p:cNvSpPr txBox="1"/>
          <p:nvPr/>
        </p:nvSpPr>
        <p:spPr>
          <a:xfrm>
            <a:off x="720000" y="1284826"/>
            <a:ext cx="7226529" cy="957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/>
              <a:t>COMET</a:t>
            </a:r>
            <a:r>
              <a:rPr lang="zh-CN" altLang="en-US" b="1" dirty="0"/>
              <a:t>实验</a:t>
            </a:r>
            <a:r>
              <a:rPr lang="zh-CN" altLang="en-US" dirty="0"/>
              <a:t>，位于日本东海，全称为：</a:t>
            </a:r>
            <a:endParaRPr lang="en-US" altLang="zh-CN" dirty="0"/>
          </a:p>
          <a:p>
            <a:pPr algn="ctr"/>
            <a:r>
              <a:rPr lang="zh-CN" altLang="en-US" b="1" dirty="0"/>
              <a:t>相干缪子电子转换实验（</a:t>
            </a:r>
            <a:r>
              <a:rPr lang="en-US" altLang="zh-CN" b="1" dirty="0" err="1"/>
              <a:t>COherent</a:t>
            </a:r>
            <a:r>
              <a:rPr lang="en-US" altLang="zh-CN" b="1" dirty="0"/>
              <a:t> Muon to Electron Transition</a:t>
            </a:r>
            <a:r>
              <a:rPr lang="zh-CN" altLang="en-US" b="1" dirty="0"/>
              <a:t>）</a:t>
            </a:r>
            <a:endParaRPr lang="en-US" altLang="zh-CN" b="1" dirty="0"/>
          </a:p>
          <a:p>
            <a:pPr>
              <a:lnSpc>
                <a:spcPct val="125000"/>
              </a:lnSpc>
            </a:pPr>
            <a:r>
              <a:rPr lang="zh-CN" altLang="en-US" dirty="0"/>
              <a:t>计划利用</a:t>
            </a:r>
            <a:r>
              <a:rPr lang="en-US" altLang="zh-CN" b="1" dirty="0"/>
              <a:t>J-PARC</a:t>
            </a:r>
            <a:r>
              <a:rPr lang="zh-CN" altLang="en-US" dirty="0"/>
              <a:t>主环的</a:t>
            </a:r>
            <a:r>
              <a:rPr lang="en-US" altLang="zh-CN" dirty="0"/>
              <a:t>8 GeV</a:t>
            </a:r>
            <a:r>
              <a:rPr lang="zh-CN" altLang="en-US" dirty="0"/>
              <a:t>质子束流寻找缪子电子转换过程。</a:t>
            </a:r>
            <a:endParaRPr lang="en-US" altLang="zh-CN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4753A79-C449-DFA9-F70E-82BBD3C06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758" y="3792139"/>
            <a:ext cx="3487340" cy="2584368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9BC82F2F-A3D9-EF8C-D084-C2EF84B76E1C}"/>
              </a:ext>
            </a:extLst>
          </p:cNvPr>
          <p:cNvGrpSpPr/>
          <p:nvPr/>
        </p:nvGrpSpPr>
        <p:grpSpPr>
          <a:xfrm>
            <a:off x="8600562" y="1284827"/>
            <a:ext cx="3588710" cy="5091680"/>
            <a:chOff x="8328888" y="971706"/>
            <a:chExt cx="3777628" cy="5359718"/>
          </a:xfrm>
        </p:grpSpPr>
        <p:pic>
          <p:nvPicPr>
            <p:cNvPr id="21" name="Picture 10">
              <a:extLst>
                <a:ext uri="{FF2B5EF4-FFF2-40B4-BE49-F238E27FC236}">
                  <a16:creationId xmlns:a16="http://schemas.microsoft.com/office/drawing/2014/main" id="{5AACDB75-984E-889E-65DE-62651D7CB5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3074" y="3582169"/>
              <a:ext cx="3733442" cy="2749255"/>
            </a:xfrm>
            <a:prstGeom prst="rect">
              <a:avLst/>
            </a:prstGeom>
          </p:spPr>
        </p:pic>
        <p:grpSp>
          <p:nvGrpSpPr>
            <p:cNvPr id="22" name="Group 23">
              <a:extLst>
                <a:ext uri="{FF2B5EF4-FFF2-40B4-BE49-F238E27FC236}">
                  <a16:creationId xmlns:a16="http://schemas.microsoft.com/office/drawing/2014/main" id="{59689F48-274A-0289-5A1C-EE79DC5FCAF5}"/>
                </a:ext>
              </a:extLst>
            </p:cNvPr>
            <p:cNvGrpSpPr/>
            <p:nvPr/>
          </p:nvGrpSpPr>
          <p:grpSpPr>
            <a:xfrm>
              <a:off x="8373074" y="1006793"/>
              <a:ext cx="3711065" cy="2518815"/>
              <a:chOff x="8089910" y="-15547"/>
              <a:chExt cx="4077332" cy="2769654"/>
            </a:xfrm>
          </p:grpSpPr>
          <p:pic>
            <p:nvPicPr>
              <p:cNvPr id="29" name="Picture 14">
                <a:extLst>
                  <a:ext uri="{FF2B5EF4-FFF2-40B4-BE49-F238E27FC236}">
                    <a16:creationId xmlns:a16="http://schemas.microsoft.com/office/drawing/2014/main" id="{5FF290C7-EF90-7FFB-3024-317EDA48F1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89910" y="-15547"/>
                <a:ext cx="4077332" cy="2769654"/>
              </a:xfrm>
              <a:prstGeom prst="rect">
                <a:avLst/>
              </a:prstGeom>
            </p:spPr>
          </p:pic>
          <p:sp>
            <p:nvSpPr>
              <p:cNvPr id="30" name="TextBox 20">
                <a:extLst>
                  <a:ext uri="{FF2B5EF4-FFF2-40B4-BE49-F238E27FC236}">
                    <a16:creationId xmlns:a16="http://schemas.microsoft.com/office/drawing/2014/main" id="{F7355553-19D5-01F8-F786-89A973D254C5}"/>
                  </a:ext>
                </a:extLst>
              </p:cNvPr>
              <p:cNvSpPr txBox="1"/>
              <p:nvPr/>
            </p:nvSpPr>
            <p:spPr>
              <a:xfrm>
                <a:off x="9169456" y="1333819"/>
                <a:ext cx="103906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Main Ring</a:t>
                </a:r>
                <a:endParaRPr lang="zh-CN" alt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TextBox 21">
                <a:extLst>
                  <a:ext uri="{FF2B5EF4-FFF2-40B4-BE49-F238E27FC236}">
                    <a16:creationId xmlns:a16="http://schemas.microsoft.com/office/drawing/2014/main" id="{C8651CBB-54B1-B5A5-9C16-3D49E67C7E85}"/>
                  </a:ext>
                </a:extLst>
              </p:cNvPr>
              <p:cNvSpPr txBox="1"/>
              <p:nvPr/>
            </p:nvSpPr>
            <p:spPr>
              <a:xfrm>
                <a:off x="9048505" y="2312647"/>
                <a:ext cx="118974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Hadron Hall</a:t>
                </a:r>
                <a:endParaRPr lang="zh-CN" alt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TextBox 22">
                <a:extLst>
                  <a:ext uri="{FF2B5EF4-FFF2-40B4-BE49-F238E27FC236}">
                    <a16:creationId xmlns:a16="http://schemas.microsoft.com/office/drawing/2014/main" id="{3E8FE14E-671F-0327-FC1E-7C9F72A097D6}"/>
                  </a:ext>
                </a:extLst>
              </p:cNvPr>
              <p:cNvSpPr txBox="1"/>
              <p:nvPr/>
            </p:nvSpPr>
            <p:spPr>
              <a:xfrm>
                <a:off x="8685370" y="458430"/>
                <a:ext cx="73289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LINAC</a:t>
                </a:r>
                <a:endParaRPr lang="zh-CN" alt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3" name="Oval 24">
              <a:extLst>
                <a:ext uri="{FF2B5EF4-FFF2-40B4-BE49-F238E27FC236}">
                  <a16:creationId xmlns:a16="http://schemas.microsoft.com/office/drawing/2014/main" id="{86127174-D3CD-4911-FBC2-26DBD78F5E3F}"/>
                </a:ext>
              </a:extLst>
            </p:cNvPr>
            <p:cNvSpPr/>
            <p:nvPr/>
          </p:nvSpPr>
          <p:spPr>
            <a:xfrm>
              <a:off x="10179698" y="2771192"/>
              <a:ext cx="485192" cy="44170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4" name="Straight Arrow Connector 26">
              <a:extLst>
                <a:ext uri="{FF2B5EF4-FFF2-40B4-BE49-F238E27FC236}">
                  <a16:creationId xmlns:a16="http://schemas.microsoft.com/office/drawing/2014/main" id="{A68A4C31-4198-1226-F8F7-DF1794F75E56}"/>
                </a:ext>
              </a:extLst>
            </p:cNvPr>
            <p:cNvCxnSpPr>
              <a:cxnSpLocks/>
              <a:stCxn id="23" idx="4"/>
            </p:cNvCxnSpPr>
            <p:nvPr/>
          </p:nvCxnSpPr>
          <p:spPr>
            <a:xfrm>
              <a:off x="10422294" y="3212893"/>
              <a:ext cx="9330" cy="57005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7">
              <a:extLst>
                <a:ext uri="{FF2B5EF4-FFF2-40B4-BE49-F238E27FC236}">
                  <a16:creationId xmlns:a16="http://schemas.microsoft.com/office/drawing/2014/main" id="{3712623E-D9A0-9C9D-1469-6EA2838EBF98}"/>
                </a:ext>
              </a:extLst>
            </p:cNvPr>
            <p:cNvSpPr txBox="1"/>
            <p:nvPr/>
          </p:nvSpPr>
          <p:spPr>
            <a:xfrm>
              <a:off x="8328888" y="971706"/>
              <a:ext cx="10267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J-PARC</a:t>
              </a:r>
              <a:endParaRPr lang="zh-CN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8">
              <a:extLst>
                <a:ext uri="{FF2B5EF4-FFF2-40B4-BE49-F238E27FC236}">
                  <a16:creationId xmlns:a16="http://schemas.microsoft.com/office/drawing/2014/main" id="{50F9FBB4-0F5A-F3FD-5653-F417D77CDA39}"/>
                </a:ext>
              </a:extLst>
            </p:cNvPr>
            <p:cNvSpPr txBox="1"/>
            <p:nvPr/>
          </p:nvSpPr>
          <p:spPr>
            <a:xfrm>
              <a:off x="8401666" y="3566607"/>
              <a:ext cx="1479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Hadron Hall</a:t>
              </a:r>
              <a:endParaRPr lang="zh-CN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7" name="Straight Arrow Connector 31">
              <a:extLst>
                <a:ext uri="{FF2B5EF4-FFF2-40B4-BE49-F238E27FC236}">
                  <a16:creationId xmlns:a16="http://schemas.microsoft.com/office/drawing/2014/main" id="{9403DB3F-D94C-95E1-A771-B3CE7B2499B5}"/>
                </a:ext>
              </a:extLst>
            </p:cNvPr>
            <p:cNvCxnSpPr>
              <a:cxnSpLocks/>
            </p:cNvCxnSpPr>
            <p:nvPr/>
          </p:nvCxnSpPr>
          <p:spPr>
            <a:xfrm>
              <a:off x="9355644" y="2557589"/>
              <a:ext cx="884151" cy="362893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33">
              <a:extLst>
                <a:ext uri="{FF2B5EF4-FFF2-40B4-BE49-F238E27FC236}">
                  <a16:creationId xmlns:a16="http://schemas.microsoft.com/office/drawing/2014/main" id="{20366670-7117-7EB6-2291-46270B2C480F}"/>
                </a:ext>
              </a:extLst>
            </p:cNvPr>
            <p:cNvSpPr txBox="1"/>
            <p:nvPr/>
          </p:nvSpPr>
          <p:spPr>
            <a:xfrm rot="1177049">
              <a:off x="8945705" y="2586697"/>
              <a:ext cx="99097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Proton beam</a:t>
              </a:r>
              <a:endParaRPr lang="zh-CN" alt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文本框 35">
            <a:extLst>
              <a:ext uri="{FF2B5EF4-FFF2-40B4-BE49-F238E27FC236}">
                <a16:creationId xmlns:a16="http://schemas.microsoft.com/office/drawing/2014/main" id="{DA692344-390D-A201-9160-1C194B679481}"/>
              </a:ext>
            </a:extLst>
          </p:cNvPr>
          <p:cNvSpPr txBox="1"/>
          <p:nvPr/>
        </p:nvSpPr>
        <p:spPr>
          <a:xfrm>
            <a:off x="720000" y="2555474"/>
            <a:ext cx="77009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zh-CN" dirty="0"/>
              <a:t>COMET</a:t>
            </a:r>
            <a:r>
              <a:rPr lang="zh-CN" altLang="en-US" dirty="0"/>
              <a:t>是一个国际合作实验。</a:t>
            </a:r>
            <a:endParaRPr lang="en-US" altLang="zh-CN" dirty="0"/>
          </a:p>
          <a:p>
            <a:pPr lvl="0">
              <a:spcBef>
                <a:spcPct val="0"/>
              </a:spcBef>
              <a:defRPr/>
            </a:pPr>
            <a:r>
              <a:rPr lang="zh-CN" altLang="en-US" dirty="0"/>
              <a:t>中方单位：高能所，近物所，山西师大，中山大学，南京大学和北京大学。</a:t>
            </a:r>
            <a:endParaRPr lang="en-US" altLang="zh-CN" dirty="0"/>
          </a:p>
        </p:txBody>
      </p: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70C41285-749C-58BB-3CD9-0E1E4E00C2A1}"/>
              </a:ext>
            </a:extLst>
          </p:cNvPr>
          <p:cNvGrpSpPr/>
          <p:nvPr/>
        </p:nvGrpSpPr>
        <p:grpSpPr>
          <a:xfrm>
            <a:off x="1102359" y="3792139"/>
            <a:ext cx="3689202" cy="1247834"/>
            <a:chOff x="4887401" y="5123081"/>
            <a:chExt cx="3689202" cy="1247834"/>
          </a:xfrm>
        </p:grpSpPr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F1ADC9C0-819E-E567-3B69-80AB695F23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28" t="1788" r="-528" b="52313"/>
            <a:stretch>
              <a:fillRect/>
            </a:stretch>
          </p:blipFill>
          <p:spPr>
            <a:xfrm>
              <a:off x="4887401" y="5123081"/>
              <a:ext cx="1854360" cy="1247834"/>
            </a:xfrm>
            <a:prstGeom prst="rect">
              <a:avLst/>
            </a:prstGeom>
          </p:spPr>
        </p:pic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B522F102-FEE9-47C5-83EE-8ECEC5337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50000" b="3613"/>
            <a:stretch>
              <a:fillRect/>
            </a:stretch>
          </p:blipFill>
          <p:spPr>
            <a:xfrm>
              <a:off x="6741761" y="5123081"/>
              <a:ext cx="1834842" cy="1247834"/>
            </a:xfrm>
            <a:prstGeom prst="rect">
              <a:avLst/>
            </a:prstGeom>
          </p:spPr>
        </p:pic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7688CB70-8681-3A03-8644-7E5E307CAB04}"/>
              </a:ext>
            </a:extLst>
          </p:cNvPr>
          <p:cNvGrpSpPr/>
          <p:nvPr/>
        </p:nvGrpSpPr>
        <p:grpSpPr>
          <a:xfrm>
            <a:off x="1036739" y="5017677"/>
            <a:ext cx="3340852" cy="1505686"/>
            <a:chOff x="1036739" y="5017677"/>
            <a:chExt cx="3340852" cy="1505686"/>
          </a:xfrm>
        </p:grpSpPr>
        <p:grpSp>
          <p:nvGrpSpPr>
            <p:cNvPr id="52" name="组合 51">
              <a:extLst>
                <a:ext uri="{FF2B5EF4-FFF2-40B4-BE49-F238E27FC236}">
                  <a16:creationId xmlns:a16="http://schemas.microsoft.com/office/drawing/2014/main" id="{5AE41046-1C0F-C109-E22D-48698450F9F4}"/>
                </a:ext>
              </a:extLst>
            </p:cNvPr>
            <p:cNvGrpSpPr/>
            <p:nvPr/>
          </p:nvGrpSpPr>
          <p:grpSpPr>
            <a:xfrm>
              <a:off x="1036739" y="5017677"/>
              <a:ext cx="3340852" cy="1505686"/>
              <a:chOff x="1036739" y="5017677"/>
              <a:chExt cx="3340852" cy="1505686"/>
            </a:xfrm>
          </p:grpSpPr>
          <p:pic>
            <p:nvPicPr>
              <p:cNvPr id="2050" name="Picture 2" descr="形象标识----中国科学院近代物理研究所">
                <a:extLst>
                  <a:ext uri="{FF2B5EF4-FFF2-40B4-BE49-F238E27FC236}">
                    <a16:creationId xmlns:a16="http://schemas.microsoft.com/office/drawing/2014/main" id="{31BDF7B7-1880-DD12-7605-6009F78C894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05349" y="5017677"/>
                <a:ext cx="763693" cy="72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2" name="Picture 4" descr="中国科学院高能物理研究所_百度百科">
                <a:extLst>
                  <a:ext uri="{FF2B5EF4-FFF2-40B4-BE49-F238E27FC236}">
                    <a16:creationId xmlns:a16="http://schemas.microsoft.com/office/drawing/2014/main" id="{EF5D0E46-DDC4-D471-D2AB-30813EADF9B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36739" y="5084323"/>
                <a:ext cx="1069906" cy="72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72" name="Picture 24">
                <a:extLst>
                  <a:ext uri="{FF2B5EF4-FFF2-40B4-BE49-F238E27FC236}">
                    <a16:creationId xmlns:a16="http://schemas.microsoft.com/office/drawing/2014/main" id="{623EF89D-3AE7-6B10-B8E0-0E7428DBEAD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80747" b="13556"/>
              <a:stretch>
                <a:fillRect/>
              </a:stretch>
            </p:blipFill>
            <p:spPr bwMode="auto">
              <a:xfrm>
                <a:off x="3758738" y="5081000"/>
                <a:ext cx="521469" cy="72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0" name="图片 49">
                <a:extLst>
                  <a:ext uri="{FF2B5EF4-FFF2-40B4-BE49-F238E27FC236}">
                    <a16:creationId xmlns:a16="http://schemas.microsoft.com/office/drawing/2014/main" id="{BB5C020B-F93B-16FA-1360-FB4B3CB543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431892" y="5803363"/>
                <a:ext cx="720000" cy="720000"/>
              </a:xfrm>
              <a:prstGeom prst="rect">
                <a:avLst/>
              </a:prstGeom>
            </p:spPr>
          </p:pic>
          <p:pic>
            <p:nvPicPr>
              <p:cNvPr id="51" name="图片 50">
                <a:extLst>
                  <a:ext uri="{FF2B5EF4-FFF2-40B4-BE49-F238E27FC236}">
                    <a16:creationId xmlns:a16="http://schemas.microsoft.com/office/drawing/2014/main" id="{403BCAF2-BF5A-D2D2-3A62-9F3F53C5BF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653973" y="5789163"/>
                <a:ext cx="723618" cy="720000"/>
              </a:xfrm>
              <a:prstGeom prst="rect">
                <a:avLst/>
              </a:prstGeom>
            </p:spPr>
          </p:pic>
        </p:grp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B879FFC8-9B6B-4BD7-0EF5-3F3EDBF7F7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201511" y="5803363"/>
              <a:ext cx="728300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966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879C8EB-F1F3-2AA6-A18B-EAF32AE33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B7F0E4ED-6D69-1B3C-09C7-789C490A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6</a:t>
            </a:fld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B8439A40-F173-4115-0631-6517696BE5C0}"/>
                  </a:ext>
                </a:extLst>
              </p:cNvPr>
              <p:cNvSpPr txBox="1"/>
              <p:nvPr/>
            </p:nvSpPr>
            <p:spPr>
              <a:xfrm>
                <a:off x="720000" y="1284826"/>
                <a:ext cx="6129866" cy="3648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2250"/>
                  </a:lnSpc>
                  <a:spcBef>
                    <a:spcPts val="2400"/>
                  </a:spcBef>
                  <a:spcAft>
                    <a:spcPts val="1200"/>
                  </a:spcAft>
                </a:pPr>
                <a:r>
                  <a:rPr lang="en-US" altLang="zh-CN" b="1" dirty="0">
                    <a:solidFill>
                      <a:srgbClr val="0F1115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COMET</a:t>
                </a:r>
                <a:r>
                  <a:rPr lang="zh-CN" altLang="en-US" b="1" dirty="0">
                    <a:solidFill>
                      <a:srgbClr val="0F1115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实验所探测的过程（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dirty="0">
                            <a:solidFill>
                              <a:srgbClr val="0F1115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altLang="zh-CN" i="1" dirty="0">
                            <a:solidFill>
                              <a:srgbClr val="0F1115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CN" i="1" dirty="0">
                            <a:solidFill>
                              <a:srgbClr val="0F1115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i="1" dirty="0">
                        <a:solidFill>
                          <a:srgbClr val="0F1115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CN" i="1" dirty="0">
                        <a:solidFill>
                          <a:srgbClr val="0F1115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i="1" dirty="0">
                            <a:solidFill>
                              <a:srgbClr val="0F1115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>
                            <a:solidFill>
                              <a:srgbClr val="0F1115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i="1" dirty="0">
                            <a:solidFill>
                              <a:srgbClr val="0F1115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i="1" dirty="0">
                        <a:solidFill>
                          <a:srgbClr val="0F1115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zh-CN" altLang="en-US" b="1" dirty="0">
                    <a:solidFill>
                      <a:srgbClr val="0F1115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）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B8439A40-F173-4115-0631-6517696BE5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1284826"/>
                <a:ext cx="6129866" cy="364843"/>
              </a:xfrm>
              <a:prstGeom prst="rect">
                <a:avLst/>
              </a:prstGeom>
              <a:blipFill>
                <a:blip r:embed="rId3"/>
                <a:stretch>
                  <a:fillRect l="-795" t="-15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C426C00B-E0CF-088E-C092-F86D26032784}"/>
                  </a:ext>
                </a:extLst>
              </p:cNvPr>
              <p:cNvSpPr txBox="1"/>
              <p:nvPr/>
            </p:nvSpPr>
            <p:spPr>
              <a:xfrm>
                <a:off x="989240" y="1652235"/>
                <a:ext cx="10251440" cy="4033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25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altLang="zh-CN" b="1" i="1" dirty="0">
                        <a:latin typeface="Cambria Math" panose="02040503050406030204" pitchFamily="18" charset="0"/>
                      </a:rPr>
                      <m:t>𝝁</m:t>
                    </m:r>
                  </m:oMath>
                </a14:m>
                <a:r>
                  <a:rPr lang="zh-CN" altLang="en-US" b="1" dirty="0"/>
                  <a:t>子的俘获过程</a:t>
                </a:r>
                <a:r>
                  <a:rPr lang="zh-CN" altLang="en-US" dirty="0"/>
                  <a:t>：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zh-CN" altLang="en-US" dirty="0"/>
                  <a:t>子在铝靶中被俘获：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altLang="zh-CN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l-GR" altLang="zh-CN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l-GR" altLang="zh-CN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altLang="zh-CN" i="1" dirty="0"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d>
                  </m:oMath>
                </a14:m>
                <a:endParaRPr lang="en-US" altLang="zh-CN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C426C00B-E0CF-088E-C092-F86D260327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240" y="1652235"/>
                <a:ext cx="10251440" cy="403316"/>
              </a:xfrm>
              <a:prstGeom prst="rect">
                <a:avLst/>
              </a:prstGeom>
              <a:blipFill>
                <a:blip r:embed="rId4"/>
                <a:stretch>
                  <a:fillRect l="-357" t="-3030" b="-196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EBBC310D-2D2F-6DB7-2CED-CBFD3FE1A9C3}"/>
                  </a:ext>
                </a:extLst>
              </p:cNvPr>
              <p:cNvSpPr txBox="1"/>
              <p:nvPr/>
            </p:nvSpPr>
            <p:spPr>
              <a:xfrm>
                <a:off x="989240" y="2074875"/>
                <a:ext cx="9851480" cy="10958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25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l-GR" altLang="zh-CN" b="1" i="1" dirty="0" smtClean="0">
                        <a:latin typeface="Cambria Math" panose="02040503050406030204" pitchFamily="18" charset="0"/>
                      </a:rPr>
                      <m:t>𝝁</m:t>
                    </m:r>
                    <m:r>
                      <a:rPr lang="en-US" altLang="zh-CN" b="1" i="1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b="1" i="1" dirty="0">
                        <a:latin typeface="Cambria Math" panose="02040503050406030204" pitchFamily="18" charset="0"/>
                      </a:rPr>
                      <m:t>𝒆</m:t>
                    </m:r>
                  </m:oMath>
                </a14:m>
                <a:r>
                  <a:rPr lang="zh-CN" altLang="en-US" b="1" dirty="0"/>
                  <a:t>转换</a:t>
                </a:r>
              </a:p>
              <a:p>
                <a:pPr>
                  <a:lnSpc>
                    <a:spcPct val="125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AE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ar-AE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ar-AE" altLang="zh-CN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ar-AE" altLang="zh-CN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ar-AE" i="1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ar-AE" altLang="zh-CN" i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ar-AE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ar-AE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ar-AE" altLang="zh-CN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ar-AE" altLang="zh-CN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ar-AE" i="1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ar-AE" altLang="zh-CN" dirty="0"/>
              </a:p>
              <a:p>
                <a:pPr>
                  <a:lnSpc>
                    <a:spcPct val="125000"/>
                  </a:lnSpc>
                  <a:buNone/>
                </a:pPr>
                <a:r>
                  <a:rPr lang="zh-CN" altLang="en-US" dirty="0"/>
                  <a:t>特点：</a:t>
                </a:r>
                <a:r>
                  <a:rPr lang="zh-CN" altLang="en-US" b="1" dirty="0"/>
                  <a:t>无中微子产生</a:t>
                </a:r>
                <a:r>
                  <a:rPr lang="zh-CN" altLang="en-US" dirty="0"/>
                  <a:t>；原子核保持基态</a:t>
                </a: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EBBC310D-2D2F-6DB7-2CED-CBFD3FE1A9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240" y="2074875"/>
                <a:ext cx="9851480" cy="1095813"/>
              </a:xfrm>
              <a:prstGeom prst="rect">
                <a:avLst/>
              </a:prstGeom>
              <a:blipFill>
                <a:blip r:embed="rId5"/>
                <a:stretch>
                  <a:fillRect l="-495" t="-1111"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>
            <a:extLst>
              <a:ext uri="{FF2B5EF4-FFF2-40B4-BE49-F238E27FC236}">
                <a16:creationId xmlns:a16="http://schemas.microsoft.com/office/drawing/2014/main" id="{4FFFCBF1-6581-D4EC-EEC9-2E86A9081E68}"/>
              </a:ext>
            </a:extLst>
          </p:cNvPr>
          <p:cNvSpPr txBox="1"/>
          <p:nvPr/>
        </p:nvSpPr>
        <p:spPr>
          <a:xfrm>
            <a:off x="1619642" y="394752"/>
            <a:ext cx="3098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COMET 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简介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B2278F13-D957-C6A0-B8F9-1D43C1BD35D3}"/>
              </a:ext>
            </a:extLst>
          </p:cNvPr>
          <p:cNvGrpSpPr/>
          <p:nvPr/>
        </p:nvGrpSpPr>
        <p:grpSpPr>
          <a:xfrm>
            <a:off x="860404" y="3209700"/>
            <a:ext cx="10380276" cy="1788310"/>
            <a:chOff x="841443" y="3928825"/>
            <a:chExt cx="10380276" cy="17883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CB91A888-F8C4-990E-8537-9DC64D2BEB9D}"/>
                    </a:ext>
                  </a:extLst>
                </p:cNvPr>
                <p:cNvSpPr txBox="1"/>
                <p:nvPr/>
              </p:nvSpPr>
              <p:spPr>
                <a:xfrm>
                  <a:off x="970280" y="3928825"/>
                  <a:ext cx="10251439" cy="17883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285750" indent="-285750">
                    <a:lnSpc>
                      <a:spcPct val="125000"/>
                    </a:lnSpc>
                    <a:buFont typeface="Arial" panose="020B0604020202020204" pitchFamily="34" charset="0"/>
                    <a:buChar char="•"/>
                  </a:pPr>
                  <a:r>
                    <a:rPr lang="zh-CN" altLang="en-US" dirty="0"/>
                    <a:t>信号事例：一个单能电子，</a:t>
                  </a:r>
                  <a:r>
                    <a:rPr lang="zh-CN" altLang="en-US" i="0" dirty="0">
                      <a:latin typeface="+mj-lt"/>
                    </a:rPr>
                    <a:t>即：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CN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 dirty="0">
                              <a:latin typeface="Cambria Math" panose="02040503050406030204" pitchFamily="18" charset="0"/>
                            </a:rPr>
                            <m:t>𝝁</m:t>
                          </m:r>
                        </m:e>
                        <m:sup>
                          <m:r>
                            <a:rPr lang="zh-CN" altLang="en-US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zh-CN" altLang="en-US" i="1" dirty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zh-CN" altLang="en-US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1" dirty="0">
                              <a:latin typeface="Cambria Math" panose="02040503050406030204" pitchFamily="18" charset="0"/>
                            </a:rPr>
                            <m:t>𝒁</m:t>
                          </m:r>
                          <m:r>
                            <a:rPr lang="en-US" altLang="zh-CN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i="1" dirty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d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altLang="zh-CN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 dirty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zh-CN" altLang="en-US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zh-CN" altLang="en-US" i="1" dirty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zh-CN" altLang="en-US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1" dirty="0">
                              <a:latin typeface="Cambria Math" panose="02040503050406030204" pitchFamily="18" charset="0"/>
                            </a:rPr>
                            <m:t>𝒁</m:t>
                          </m:r>
                          <m:r>
                            <a:rPr lang="en-US" altLang="zh-CN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i="1" dirty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d>
                    </m:oMath>
                  </a14:m>
                  <a:r>
                    <a:rPr lang="zh-CN" altLang="en-US" i="0" dirty="0">
                      <a:latin typeface="+mj-lt"/>
                    </a:rPr>
                    <a:t>。</a:t>
                  </a:r>
                  <a:endParaRPr lang="en-US" altLang="zh-CN" i="1" dirty="0">
                    <a:latin typeface="Cambria Math" panose="02040503050406030204" pitchFamily="18" charset="0"/>
                  </a:endParaRPr>
                </a:p>
                <a:p>
                  <a:pPr>
                    <a:lnSpc>
                      <a:spcPct val="125000"/>
                    </a:lnSpc>
                  </a:pPr>
                  <a:endParaRPr lang="en-US" altLang="zh-CN" dirty="0"/>
                </a:p>
                <a:p>
                  <a:pPr>
                    <a:lnSpc>
                      <a:spcPct val="125000"/>
                    </a:lnSpc>
                  </a:pPr>
                  <a:endParaRPr lang="en-US" altLang="zh-CN" dirty="0"/>
                </a:p>
                <a:p>
                  <a:pPr>
                    <a:lnSpc>
                      <a:spcPct val="125000"/>
                    </a:lnSpc>
                  </a:pPr>
                  <a:endParaRPr lang="en-US" altLang="zh-CN" dirty="0"/>
                </a:p>
                <a:p>
                  <a:pPr marL="285750" indent="-285750">
                    <a:lnSpc>
                      <a:spcPct val="125000"/>
                    </a:lnSpc>
                    <a:buFont typeface="Arial" panose="020B0604020202020204" pitchFamily="34" charset="0"/>
                    <a:buChar char="•"/>
                  </a:pPr>
                  <a:r>
                    <a:rPr lang="zh-CN" altLang="en-US" dirty="0"/>
                    <a:t>本底事例：物理本底（</a:t>
                  </a:r>
                  <a:r>
                    <a:rPr lang="en-US" altLang="zh-CN" dirty="0"/>
                    <a:t>DIO</a:t>
                  </a:r>
                  <a:r>
                    <a:rPr lang="zh-CN" altLang="en-US" dirty="0"/>
                    <a:t>，</a:t>
                  </a:r>
                  <a:r>
                    <a:rPr lang="en-US" altLang="zh-CN" dirty="0"/>
                    <a:t>RMC</a:t>
                  </a:r>
                  <a:r>
                    <a:rPr lang="zh-CN" altLang="en-US" dirty="0"/>
                    <a:t>），束流本底，宇宙线本底。</a:t>
                  </a:r>
                  <a:endParaRPr lang="en-US" altLang="zh-CN" dirty="0"/>
                </a:p>
              </p:txBody>
            </p:sp>
          </mc:Choice>
          <mc:Fallback xmlns=""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CB91A888-F8C4-990E-8537-9DC64D2BEB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0280" y="3928825"/>
                  <a:ext cx="10251439" cy="1788310"/>
                </a:xfrm>
                <a:prstGeom prst="rect">
                  <a:avLst/>
                </a:prstGeom>
                <a:blipFill>
                  <a:blip r:embed="rId6"/>
                  <a:stretch>
                    <a:fillRect l="-357" t="-1024" b="-4778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451CBB4D-619E-D759-B8FB-ED8305F904EA}"/>
                    </a:ext>
                  </a:extLst>
                </p:cNvPr>
                <p:cNvSpPr txBox="1"/>
                <p:nvPr/>
              </p:nvSpPr>
              <p:spPr>
                <a:xfrm>
                  <a:off x="4682985" y="4416618"/>
                  <a:ext cx="2463990" cy="812723"/>
                </a:xfrm>
                <a:prstGeom prst="rect">
                  <a:avLst/>
                </a:prstGeom>
                <a:noFill/>
                <a:ln w="19050">
                  <a:solidFill>
                    <a:srgbClr val="FF0000"/>
                  </a:solidFill>
                  <a:prstDash val="dash"/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25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𝑟𝑒𝑐𝑜𝑖𝑙</m:t>
                            </m:r>
                          </m:sub>
                        </m:sSub>
                      </m:oMath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     =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104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97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𝑀𝑒𝑉</m:t>
                        </m:r>
                      </m:oMath>
                    </m:oMathPara>
                  </a14:m>
                  <a:endParaRPr lang="en-US" altLang="zh-CN" dirty="0"/>
                </a:p>
              </p:txBody>
            </p:sp>
          </mc:Choice>
          <mc:Fallback xmlns="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451CBB4D-619E-D759-B8FB-ED8305F904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82985" y="4416618"/>
                  <a:ext cx="2463990" cy="81272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19050">
                  <a:solidFill>
                    <a:srgbClr val="FF0000"/>
                  </a:solidFill>
                  <a:prstDash val="dash"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03E4BCC8-9A97-7411-DFDB-B5A8D8D80A8A}"/>
                </a:ext>
              </a:extLst>
            </p:cNvPr>
            <p:cNvSpPr txBox="1"/>
            <p:nvPr/>
          </p:nvSpPr>
          <p:spPr>
            <a:xfrm>
              <a:off x="841443" y="4545221"/>
              <a:ext cx="41914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rgbClr val="FF0000"/>
                  </a:solidFill>
                </a:rPr>
                <a:t>单一且明确的电子信号！</a:t>
              </a:r>
            </a:p>
          </p:txBody>
        </p:sp>
      </p:grpSp>
      <p:pic>
        <p:nvPicPr>
          <p:cNvPr id="1025" name="图片 1024">
            <a:extLst>
              <a:ext uri="{FF2B5EF4-FFF2-40B4-BE49-F238E27FC236}">
                <a16:creationId xmlns:a16="http://schemas.microsoft.com/office/drawing/2014/main" id="{50505E26-05C9-1984-04A9-54834965F8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2938" y="1437112"/>
            <a:ext cx="4109060" cy="4676037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E89C57EF-66D2-BFF1-BD24-DF21CBE5E5B2}"/>
              </a:ext>
            </a:extLst>
          </p:cNvPr>
          <p:cNvSpPr/>
          <p:nvPr/>
        </p:nvSpPr>
        <p:spPr>
          <a:xfrm>
            <a:off x="3562385" y="4595990"/>
            <a:ext cx="649136" cy="350399"/>
          </a:xfrm>
          <a:prstGeom prst="rect">
            <a:avLst/>
          </a:prstGeom>
          <a:noFill/>
          <a:ln w="254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CDCB60FC-E2C7-5F12-E7C1-647C7E5A1FFA}"/>
                  </a:ext>
                </a:extLst>
              </p:cNvPr>
              <p:cNvSpPr txBox="1"/>
              <p:nvPr/>
            </p:nvSpPr>
            <p:spPr>
              <a:xfrm>
                <a:off x="1371600" y="5126612"/>
                <a:ext cx="6129670" cy="6686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/>
                  <a:t>DIO</a:t>
                </a:r>
                <a:r>
                  <a:rPr lang="zh-CN" altLang="en-US" dirty="0"/>
                  <a:t>：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altLang="zh-CN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l-GR" altLang="zh-CN" i="1" dirty="0" smtClean="0">
                        <a:latin typeface="Cambria Math" panose="02040503050406030204" pitchFamily="18" charset="0"/>
                      </a:rPr>
                      <m:t> → </m:t>
                    </m:r>
                    <m:sSup>
                      <m:s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i="1" dirty="0">
                        <a:latin typeface="Cambria Math" panose="02040503050406030204" pitchFamily="18" charset="0"/>
                      </a:rPr>
                      <m:t> + 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altLang="zh-CN" i="1" dirty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</m:acc>
                      </m:e>
                      <m:sub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altLang="zh-CN" i="1" dirty="0">
                        <a:latin typeface="Cambria Math" panose="02040503050406030204" pitchFamily="18" charset="0"/>
                      </a:rPr>
                      <m:t> + 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altLang="zh-CN" i="1" dirty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l-GR" altLang="zh-CN" i="1" dirty="0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endParaRPr lang="en-US" altLang="zh-CN" dirty="0"/>
              </a:p>
              <a:p>
                <a:r>
                  <a:rPr lang="zh-CN" altLang="en-US" dirty="0"/>
                  <a:t>高能尾部接近 </a:t>
                </a:r>
                <a:r>
                  <a:rPr lang="en-US" altLang="zh-CN" dirty="0"/>
                  <a:t>105 MeV/c→ </a:t>
                </a:r>
                <a:r>
                  <a:rPr lang="zh-CN" altLang="en-US" dirty="0"/>
                  <a:t>要求探测器具有</a:t>
                </a:r>
                <a:r>
                  <a:rPr lang="zh-CN" altLang="en-US" b="1" dirty="0"/>
                  <a:t>高动量分辨率</a:t>
                </a: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CDCB60FC-E2C7-5F12-E7C1-647C7E5A1F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5126612"/>
                <a:ext cx="6129670" cy="668645"/>
              </a:xfrm>
              <a:prstGeom prst="rect">
                <a:avLst/>
              </a:prstGeom>
              <a:blipFill>
                <a:blip r:embed="rId9"/>
                <a:stretch>
                  <a:fillRect l="-795" t="-8182" b="-136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6392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39E35-F9CC-0FA0-06AE-135175F3E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31B4CA3-3BE5-7BCD-8A04-6B2C081FE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53B66BE4-0E47-4646-340F-B0718BAA3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7</a:t>
            </a:fld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121A2CE-3E0E-61F6-82D5-0AE1C48F7FE0}"/>
              </a:ext>
            </a:extLst>
          </p:cNvPr>
          <p:cNvSpPr txBox="1"/>
          <p:nvPr/>
        </p:nvSpPr>
        <p:spPr>
          <a:xfrm>
            <a:off x="720000" y="1284826"/>
            <a:ext cx="98907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COMET </a:t>
            </a:r>
            <a:r>
              <a:rPr lang="zh-CN" altLang="en-US" dirty="0"/>
              <a:t>实验采用分阶段的方法以实现物理目标，分为 </a:t>
            </a:r>
            <a:r>
              <a:rPr lang="en-US" altLang="zh-CN" b="1" dirty="0"/>
              <a:t>Phase-I</a:t>
            </a:r>
            <a:r>
              <a:rPr lang="en-US" altLang="zh-CN" dirty="0"/>
              <a:t> </a:t>
            </a:r>
            <a:r>
              <a:rPr lang="zh-CN" altLang="en-US" dirty="0"/>
              <a:t>和 </a:t>
            </a:r>
            <a:r>
              <a:rPr lang="en-US" altLang="zh-CN" b="1" dirty="0"/>
              <a:t>Phase-II</a:t>
            </a:r>
            <a:r>
              <a:rPr lang="zh-CN" altLang="en-US" dirty="0"/>
              <a:t>。</a:t>
            </a:r>
            <a:endParaRPr lang="en-US" altLang="zh-CN" dirty="0"/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B5CA7821-2F53-8348-5B0E-37790C6CE29B}"/>
              </a:ext>
            </a:extLst>
          </p:cNvPr>
          <p:cNvCxnSpPr>
            <a:cxnSpLocks/>
          </p:cNvCxnSpPr>
          <p:nvPr/>
        </p:nvCxnSpPr>
        <p:spPr>
          <a:xfrm>
            <a:off x="6096000" y="1747520"/>
            <a:ext cx="0" cy="4713224"/>
          </a:xfrm>
          <a:prstGeom prst="line">
            <a:avLst/>
          </a:prstGeom>
          <a:ln cmpd="sng">
            <a:solidFill>
              <a:schemeClr val="accent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>
            <a:extLst>
              <a:ext uri="{FF2B5EF4-FFF2-40B4-BE49-F238E27FC236}">
                <a16:creationId xmlns:a16="http://schemas.microsoft.com/office/drawing/2014/main" id="{9AE2FB2B-A93D-738B-DF99-AFAF5CC00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1364" y="3809163"/>
            <a:ext cx="3138794" cy="2700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2523B746-C998-DD10-8167-E8CB2F14C5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408"/>
          <a:stretch>
            <a:fillRect/>
          </a:stretch>
        </p:blipFill>
        <p:spPr>
          <a:xfrm>
            <a:off x="4232501" y="3809163"/>
            <a:ext cx="1863497" cy="270000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B01AA920-D8F6-911D-A799-7BDD1B60E959}"/>
              </a:ext>
            </a:extLst>
          </p:cNvPr>
          <p:cNvSpPr txBox="1"/>
          <p:nvPr/>
        </p:nvSpPr>
        <p:spPr>
          <a:xfrm>
            <a:off x="360000" y="1747520"/>
            <a:ext cx="32986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/>
              <a:t>Phase-I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FC97A29B-558F-6DCA-025A-9D3136BF1B95}"/>
                  </a:ext>
                </a:extLst>
              </p:cNvPr>
              <p:cNvSpPr txBox="1"/>
              <p:nvPr/>
            </p:nvSpPr>
            <p:spPr>
              <a:xfrm>
                <a:off x="661081" y="2269252"/>
                <a:ext cx="5343477" cy="37933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5000"/>
                  </a:lnSpc>
                </a:pPr>
                <a:r>
                  <a:rPr lang="zh-CN" altLang="en-US" dirty="0"/>
                  <a:t>第一阶段主要有三个目标：</a:t>
                </a:r>
                <a:endParaRPr lang="en-US" altLang="zh-CN" dirty="0"/>
              </a:p>
              <a:p>
                <a:pPr marL="342900" indent="-342900">
                  <a:lnSpc>
                    <a:spcPct val="135000"/>
                  </a:lnSpc>
                  <a:buFont typeface="+mj-lt"/>
                  <a:buAutoNum type="arabicPeriod"/>
                </a:pPr>
                <a:r>
                  <a:rPr lang="en-US" altLang="zh-CN" b="1" dirty="0"/>
                  <a:t> </a:t>
                </a:r>
                <a14:m>
                  <m:oMath xmlns:m="http://schemas.openxmlformats.org/officeDocument/2006/math"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𝝁</m:t>
                    </m:r>
                  </m:oMath>
                </a14:m>
                <a:r>
                  <a:rPr lang="zh-CN" altLang="en-US" b="1" dirty="0"/>
                  <a:t>子束测量；</a:t>
                </a:r>
                <a:br>
                  <a:rPr lang="en-US" altLang="zh-CN" b="1" dirty="0"/>
                </a:br>
                <a:r>
                  <a:rPr lang="zh-CN" altLang="en-US" dirty="0"/>
                  <a:t>使得我们可以更可靠地理解与束流相关的本底</a:t>
                </a:r>
                <a:endParaRPr lang="en-US" altLang="zh-CN" dirty="0"/>
              </a:p>
              <a:p>
                <a:pPr marL="342900" indent="-342900">
                  <a:lnSpc>
                    <a:spcPct val="135000"/>
                  </a:lnSpc>
                  <a:buFont typeface="+mj-lt"/>
                  <a:buAutoNum type="arabicPeriod"/>
                </a:pPr>
                <a:endParaRPr lang="en-US" altLang="zh-CN" dirty="0"/>
              </a:p>
              <a:p>
                <a:pPr marL="342900" indent="-342900">
                  <a:lnSpc>
                    <a:spcPct val="135000"/>
                  </a:lnSpc>
                  <a:buFont typeface="+mj-lt"/>
                  <a:buAutoNum type="arabicPeriod"/>
                </a:pPr>
                <a:r>
                  <a:rPr lang="zh-CN" altLang="en-US" b="1" dirty="0"/>
                  <a:t> 测试探测器；</a:t>
                </a:r>
                <a:br>
                  <a:rPr lang="en-US" altLang="zh-CN" b="1" dirty="0"/>
                </a:br>
                <a:r>
                  <a:rPr lang="zh-CN" altLang="en-US" dirty="0"/>
                  <a:t>进行</a:t>
                </a:r>
                <a:r>
                  <a:rPr lang="en-US" altLang="zh-CN" dirty="0"/>
                  <a:t>Phase-II</a:t>
                </a:r>
                <a:r>
                  <a:rPr lang="zh-CN" altLang="en-US" dirty="0"/>
                  <a:t>探测器原型测试</a:t>
                </a:r>
                <a:endParaRPr lang="en-US" altLang="zh-CN" dirty="0"/>
              </a:p>
              <a:p>
                <a:pPr marL="342900" indent="-342900">
                  <a:lnSpc>
                    <a:spcPct val="135000"/>
                  </a:lnSpc>
                  <a:buFont typeface="+mj-lt"/>
                  <a:buAutoNum type="arabicPeriod"/>
                </a:pPr>
                <a:endParaRPr lang="en-US" altLang="zh-CN" dirty="0"/>
              </a:p>
              <a:p>
                <a:pPr marL="342900" indent="-342900">
                  <a:lnSpc>
                    <a:spcPct val="135000"/>
                  </a:lnSpc>
                  <a:buFont typeface="+mj-lt"/>
                  <a:buAutoNum type="arabicPeriod"/>
                </a:pPr>
                <a:r>
                  <a:rPr lang="zh-CN" altLang="en-US" b="1" dirty="0"/>
                  <a:t> 中等灵敏度的 </a:t>
                </a:r>
                <a14:m>
                  <m:oMath xmlns:m="http://schemas.openxmlformats.org/officeDocument/2006/math">
                    <m:r>
                      <a:rPr lang="zh-CN" altLang="en-US" b="1" i="1" dirty="0">
                        <a:latin typeface="Cambria Math" panose="02040503050406030204" pitchFamily="18" charset="0"/>
                      </a:rPr>
                      <m:t>𝝁</m:t>
                    </m:r>
                    <m:r>
                      <a:rPr lang="en-US" altLang="zh-CN" b="1" i="1" dirty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zh-CN" altLang="en-US" b="1" i="1" dirty="0">
                        <a:latin typeface="Cambria Math" panose="02040503050406030204" pitchFamily="18" charset="0"/>
                      </a:rPr>
                      <m:t>𝒆</m:t>
                    </m:r>
                  </m:oMath>
                </a14:m>
                <a:r>
                  <a:rPr lang="zh-CN" altLang="en-US" b="1" dirty="0"/>
                  <a:t> 寻找。</a:t>
                </a:r>
                <a:br>
                  <a:rPr lang="en-US" altLang="zh-CN" b="1" dirty="0"/>
                </a:br>
                <a:r>
                  <a:rPr lang="zh-CN" altLang="en-US" dirty="0"/>
                  <a:t>使用 </a:t>
                </a:r>
                <a:r>
                  <a:rPr lang="en-US" altLang="zh-CN" dirty="0"/>
                  <a:t>3.2 kW </a:t>
                </a:r>
                <a:r>
                  <a:rPr lang="zh-CN" altLang="en-US" dirty="0"/>
                  <a:t>的初级质子束功率</a:t>
                </a:r>
                <a:br>
                  <a:rPr lang="en-US" altLang="zh-CN" dirty="0"/>
                </a:br>
                <a:r>
                  <a:rPr lang="zh-CN" altLang="en-US" dirty="0"/>
                  <a:t>灵敏度目标为：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15</m:t>
                        </m:r>
                      </m:sup>
                    </m:sSup>
                  </m:oMath>
                </a14:m>
                <a:endParaRPr lang="en-US" altLang="zh-CN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FC97A29B-558F-6DCA-025A-9D3136BF1B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081" y="2269252"/>
                <a:ext cx="5343477" cy="3793346"/>
              </a:xfrm>
              <a:prstGeom prst="rect">
                <a:avLst/>
              </a:prstGeom>
              <a:blipFill>
                <a:blip r:embed="rId5"/>
                <a:stretch>
                  <a:fillRect l="-912" b="-11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文本框 19">
            <a:extLst>
              <a:ext uri="{FF2B5EF4-FFF2-40B4-BE49-F238E27FC236}">
                <a16:creationId xmlns:a16="http://schemas.microsoft.com/office/drawing/2014/main" id="{34974557-1070-979C-29C9-FDD3CD1CA2AF}"/>
              </a:ext>
            </a:extLst>
          </p:cNvPr>
          <p:cNvSpPr txBox="1"/>
          <p:nvPr/>
        </p:nvSpPr>
        <p:spPr>
          <a:xfrm>
            <a:off x="6095998" y="1747520"/>
            <a:ext cx="32986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/>
              <a:t>Phase-II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2F09B148-4D4F-9447-341B-A149B1749968}"/>
                  </a:ext>
                </a:extLst>
              </p:cNvPr>
              <p:cNvSpPr txBox="1"/>
              <p:nvPr/>
            </p:nvSpPr>
            <p:spPr>
              <a:xfrm>
                <a:off x="6397078" y="2269252"/>
                <a:ext cx="5612040" cy="14420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zh-CN" altLang="en-US" dirty="0"/>
                  <a:t>第二阶段的主要目标：</a:t>
                </a:r>
                <a:endParaRPr lang="en-US" altLang="zh-CN" dirty="0"/>
              </a:p>
              <a:p>
                <a:pPr>
                  <a:lnSpc>
                    <a:spcPct val="125000"/>
                  </a:lnSpc>
                </a:pPr>
                <a:r>
                  <a:rPr lang="en-US" altLang="zh-CN" b="1" dirty="0"/>
                  <a:t>   1.  </a:t>
                </a:r>
                <a:r>
                  <a:rPr lang="zh-CN" altLang="en-US" b="1" dirty="0"/>
                  <a:t>高灵敏度的 </a:t>
                </a:r>
                <a14:m>
                  <m:oMath xmlns:m="http://schemas.openxmlformats.org/officeDocument/2006/math">
                    <m:r>
                      <a:rPr lang="zh-CN" altLang="en-US" b="1" i="1" dirty="0" smtClean="0">
                        <a:latin typeface="Cambria Math" panose="02040503050406030204" pitchFamily="18" charset="0"/>
                      </a:rPr>
                      <m:t>𝝁</m:t>
                    </m:r>
                    <m:r>
                      <a:rPr lang="en-US" altLang="zh-CN" b="1" i="1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zh-CN" altLang="en-US" b="1" i="1" dirty="0" smtClean="0">
                        <a:latin typeface="Cambria Math" panose="02040503050406030204" pitchFamily="18" charset="0"/>
                      </a:rPr>
                      <m:t>𝒆</m:t>
                    </m:r>
                  </m:oMath>
                </a14:m>
                <a:r>
                  <a:rPr lang="zh-CN" altLang="en-US" b="1" dirty="0"/>
                  <a:t> 寻找。</a:t>
                </a:r>
                <a:endParaRPr lang="en-US" altLang="zh-CN" b="1" dirty="0"/>
              </a:p>
              <a:p>
                <a:pPr>
                  <a:lnSpc>
                    <a:spcPct val="125000"/>
                  </a:lnSpc>
                </a:pPr>
                <a:r>
                  <a:rPr lang="zh-CN" altLang="en-US" dirty="0"/>
                  <a:t>   这一阶段的束流功率将提高至 </a:t>
                </a:r>
                <a:r>
                  <a:rPr lang="en-US" altLang="zh-CN" dirty="0"/>
                  <a:t>56 kW</a:t>
                </a:r>
                <a:r>
                  <a:rPr lang="zh-CN" altLang="en-US" dirty="0"/>
                  <a:t>，</a:t>
                </a:r>
                <a:endParaRPr lang="en-US" altLang="zh-CN" dirty="0"/>
              </a:p>
              <a:p>
                <a:pPr>
                  <a:lnSpc>
                    <a:spcPct val="125000"/>
                  </a:lnSpc>
                </a:pPr>
                <a:r>
                  <a:rPr lang="en-US" altLang="zh-CN" dirty="0"/>
                  <a:t>   </a:t>
                </a:r>
                <a:r>
                  <a:rPr lang="zh-CN" altLang="en-US" dirty="0"/>
                  <a:t>灵敏度提升至：</a:t>
                </a:r>
                <a14:m>
                  <m:oMath xmlns:m="http://schemas.openxmlformats.org/officeDocument/2006/math"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×</m:t>
                    </m:r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𝟏</m:t>
                    </m:r>
                    <m:sSup>
                      <m:s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endParaRPr lang="en-US" altLang="zh-CN" b="1" dirty="0"/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2F09B148-4D4F-9447-341B-A149B1749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7078" y="2269252"/>
                <a:ext cx="5612040" cy="1442061"/>
              </a:xfrm>
              <a:prstGeom prst="rect">
                <a:avLst/>
              </a:prstGeom>
              <a:blipFill>
                <a:blip r:embed="rId6"/>
                <a:stretch>
                  <a:fillRect l="-869" t="-844" b="-50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文本框 27">
            <a:extLst>
              <a:ext uri="{FF2B5EF4-FFF2-40B4-BE49-F238E27FC236}">
                <a16:creationId xmlns:a16="http://schemas.microsoft.com/office/drawing/2014/main" id="{A3DEC48B-6D1E-C803-8106-C63D0E8854A8}"/>
              </a:ext>
            </a:extLst>
          </p:cNvPr>
          <p:cNvSpPr txBox="1"/>
          <p:nvPr/>
        </p:nvSpPr>
        <p:spPr>
          <a:xfrm>
            <a:off x="6231458" y="4556483"/>
            <a:ext cx="30276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比当前极限提高</a:t>
            </a:r>
            <a:r>
              <a:rPr lang="zh-CN" altLang="en-US" b="1" dirty="0"/>
              <a:t> </a:t>
            </a:r>
            <a:r>
              <a:rPr lang="en-US" altLang="zh-CN" b="1" dirty="0"/>
              <a:t>10,000 </a:t>
            </a:r>
            <a:r>
              <a:rPr lang="zh-CN" altLang="en-US" b="1" dirty="0"/>
              <a:t>倍</a:t>
            </a:r>
            <a:endParaRPr lang="zh-CN" altLang="en-US" dirty="0"/>
          </a:p>
        </p:txBody>
      </p:sp>
      <p:grpSp>
        <p:nvGrpSpPr>
          <p:cNvPr id="5121" name="组合 5120">
            <a:extLst>
              <a:ext uri="{FF2B5EF4-FFF2-40B4-BE49-F238E27FC236}">
                <a16:creationId xmlns:a16="http://schemas.microsoft.com/office/drawing/2014/main" id="{0894571E-E8A3-623A-C9F7-40149F785C85}"/>
              </a:ext>
            </a:extLst>
          </p:cNvPr>
          <p:cNvGrpSpPr/>
          <p:nvPr/>
        </p:nvGrpSpPr>
        <p:grpSpPr>
          <a:xfrm>
            <a:off x="6187440" y="5552447"/>
            <a:ext cx="3204977" cy="674792"/>
            <a:chOff x="6053932" y="5501474"/>
            <a:chExt cx="3204977" cy="67479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文本框 29">
                  <a:extLst>
                    <a:ext uri="{FF2B5EF4-FFF2-40B4-BE49-F238E27FC236}">
                      <a16:creationId xmlns:a16="http://schemas.microsoft.com/office/drawing/2014/main" id="{434DE7E5-0FF5-2B2D-E770-5A57E840512D}"/>
                    </a:ext>
                  </a:extLst>
                </p:cNvPr>
                <p:cNvSpPr txBox="1"/>
                <p:nvPr/>
              </p:nvSpPr>
              <p:spPr>
                <a:xfrm>
                  <a:off x="6117321" y="5837712"/>
                  <a:ext cx="3138794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altLang="zh-CN" sz="160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fr-FR" altLang="zh-CN" sz="160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CN" sz="16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altLang="zh-CN" sz="1600" i="1" dirty="0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fr-FR" altLang="zh-CN" sz="1600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lang="fr-FR" altLang="zh-CN" sz="1600" i="1" dirty="0" smtClean="0">
                            <a:latin typeface="Cambria Math" panose="02040503050406030204" pitchFamily="18" charset="0"/>
                          </a:rPr>
                          <m:t>𝐴𝑢</m:t>
                        </m:r>
                        <m:r>
                          <a:rPr lang="fr-FR" altLang="zh-CN" sz="1600" i="1" dirty="0" smtClean="0">
                            <a:latin typeface="Cambria Math" panose="02040503050406030204" pitchFamily="18" charset="0"/>
                          </a:rPr>
                          <m:t> → </m:t>
                        </m:r>
                        <m:sSup>
                          <m:sSupPr>
                            <m:ctrlPr>
                              <a:rPr lang="en-US" altLang="zh-CN" sz="16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altLang="zh-CN" sz="160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fr-FR" altLang="zh-CN" sz="1600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lang="fr-FR" altLang="zh-CN" sz="1600" i="1" dirty="0" smtClean="0">
                            <a:latin typeface="Cambria Math" panose="02040503050406030204" pitchFamily="18" charset="0"/>
                          </a:rPr>
                          <m:t>𝐴𝑢</m:t>
                        </m:r>
                        <m:r>
                          <a:rPr lang="fr-FR" altLang="zh-CN" sz="1600" i="1" dirty="0" smtClean="0">
                            <a:latin typeface="Cambria Math" panose="02040503050406030204" pitchFamily="18" charset="0"/>
                          </a:rPr>
                          <m:t>) &lt; </m:t>
                        </m:r>
                        <m:r>
                          <a:rPr lang="fr-FR" altLang="zh-CN" sz="1600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fr-FR" altLang="zh-CN" sz="1600" i="1" dirty="0" smtClean="0">
                            <a:latin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US" altLang="zh-CN" sz="16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altLang="zh-CN" sz="1600" i="1" dirty="0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fr-FR" altLang="zh-CN" sz="1600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altLang="zh-CN" sz="1600" i="1" dirty="0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sup>
                        </m:sSup>
                      </m:oMath>
                    </m:oMathPara>
                  </a14:m>
                  <a:endParaRPr lang="zh-CN" altLang="en-US" sz="1400" dirty="0"/>
                </a:p>
              </p:txBody>
            </p:sp>
          </mc:Choice>
          <mc:Fallback xmlns="">
            <p:sp>
              <p:nvSpPr>
                <p:cNvPr id="30" name="文本框 29">
                  <a:extLst>
                    <a:ext uri="{FF2B5EF4-FFF2-40B4-BE49-F238E27FC236}">
                      <a16:creationId xmlns:a16="http://schemas.microsoft.com/office/drawing/2014/main" id="{434DE7E5-0FF5-2B2D-E770-5A57E84051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7321" y="5837712"/>
                  <a:ext cx="3138794" cy="338554"/>
                </a:xfrm>
                <a:prstGeom prst="rect">
                  <a:avLst/>
                </a:prstGeom>
                <a:blipFill>
                  <a:blip r:embed="rId8"/>
                  <a:stretch>
                    <a:fillRect b="-10714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120" name="文本框 5119">
              <a:extLst>
                <a:ext uri="{FF2B5EF4-FFF2-40B4-BE49-F238E27FC236}">
                  <a16:creationId xmlns:a16="http://schemas.microsoft.com/office/drawing/2014/main" id="{C6636A74-042A-A76F-9B22-62E6C7C91E54}"/>
                </a:ext>
              </a:extLst>
            </p:cNvPr>
            <p:cNvSpPr txBox="1"/>
            <p:nvPr/>
          </p:nvSpPr>
          <p:spPr>
            <a:xfrm>
              <a:off x="6053932" y="5501474"/>
              <a:ext cx="320497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dirty="0"/>
                <a:t>SINDRUM II experiment (2006)</a:t>
              </a:r>
              <a:r>
                <a:rPr lang="zh-CN" altLang="en-US" sz="1600" dirty="0"/>
                <a:t>：</a:t>
              </a:r>
            </a:p>
          </p:txBody>
        </p:sp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6DD8FE19-CEAA-8C5F-1D1E-AE377C4B83BA}"/>
              </a:ext>
            </a:extLst>
          </p:cNvPr>
          <p:cNvSpPr txBox="1"/>
          <p:nvPr/>
        </p:nvSpPr>
        <p:spPr>
          <a:xfrm>
            <a:off x="1619642" y="394752"/>
            <a:ext cx="3098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COMET 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简介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38736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9F255D7-61D8-F99A-3D01-59DCA509D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A473ED6-6228-E701-6B2E-523180FC1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8</a:t>
            </a:fld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4B06153-EECA-8F13-B51B-B7CE6BD9627B}"/>
                  </a:ext>
                </a:extLst>
              </p:cNvPr>
              <p:cNvSpPr txBox="1"/>
              <p:nvPr/>
            </p:nvSpPr>
            <p:spPr>
              <a:xfrm>
                <a:off x="720000" y="1285200"/>
                <a:ext cx="5955120" cy="17017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zh-CN" altLang="en-US" dirty="0"/>
                  <a:t>脉冲质子束</a:t>
                </a:r>
                <a:endParaRPr lang="en-US" altLang="zh-CN" dirty="0"/>
              </a:p>
              <a:p>
                <a:pPr lvl="1">
                  <a:lnSpc>
                    <a:spcPct val="150000"/>
                  </a:lnSpc>
                </a:pPr>
                <a:r>
                  <a:rPr lang="zh-CN" altLang="en-US" dirty="0"/>
                  <a:t>束流能量： </a:t>
                </a:r>
                <a:r>
                  <a:rPr lang="en-US" altLang="zh-CN" b="1" dirty="0"/>
                  <a:t>8 GeV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zh-CN" altLang="en-US" dirty="0"/>
                  <a:t>脉冲间隔： </a:t>
                </a:r>
                <a14:m>
                  <m:oMath xmlns:m="http://schemas.openxmlformats.org/officeDocument/2006/math">
                    <m:r>
                      <a:rPr lang="en-US" altLang="zh-CN" b="1" i="1" dirty="0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altLang="zh-CN" b="1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b="1" i="1" dirty="0" smtClean="0">
                        <a:latin typeface="Cambria Math" panose="02040503050406030204" pitchFamily="18" charset="0"/>
                      </a:rPr>
                      <m:t>𝟏𝟕</m:t>
                    </m:r>
                    <m:r>
                      <a:rPr lang="zh-CN" altLang="en-US" b="1" i="1" dirty="0" smtClean="0">
                        <a:latin typeface="Cambria Math" panose="02040503050406030204" pitchFamily="18" charset="0"/>
                      </a:rPr>
                      <m:t>𝝁</m:t>
                    </m:r>
                    <m:r>
                      <a:rPr lang="zh-CN" altLang="en-US" b="1" i="1" dirty="0" smtClean="0"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endParaRPr lang="en-US" altLang="zh-CN" b="1" dirty="0"/>
              </a:p>
              <a:p>
                <a:pPr lvl="1">
                  <a:lnSpc>
                    <a:spcPct val="150000"/>
                  </a:lnSpc>
                </a:pPr>
                <a:r>
                  <a:rPr lang="zh-CN" altLang="en-US" dirty="0"/>
                  <a:t>束流功率： </a:t>
                </a:r>
                <a:r>
                  <a:rPr lang="en-US" altLang="zh-CN" dirty="0"/>
                  <a:t>Phase‑I</a:t>
                </a:r>
                <a:r>
                  <a:rPr lang="zh-CN" altLang="en-US" dirty="0"/>
                  <a:t>：</a:t>
                </a:r>
                <a:r>
                  <a:rPr lang="en-US" altLang="zh-CN" b="1" dirty="0"/>
                  <a:t>3.2 kW</a:t>
                </a:r>
                <a:r>
                  <a:rPr lang="zh-CN" altLang="en-US" dirty="0"/>
                  <a:t>（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zh-CN" altLang="zh-CN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zh-CN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</m:sSup>
                    <m:r>
                      <a:rPr lang="en-US" altLang="zh-CN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𝐻𝑧</m:t>
                    </m:r>
                  </m:oMath>
                </a14:m>
                <a:r>
                  <a:rPr lang="en-US" altLang="zh-CN" b="1" dirty="0"/>
                  <a:t> </a:t>
                </a:r>
                <a:r>
                  <a:rPr lang="zh-CN" altLang="en-US" dirty="0"/>
                  <a:t>）</a:t>
                </a:r>
                <a:endParaRPr lang="en-US" altLang="zh-CN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4B06153-EECA-8F13-B51B-B7CE6BD96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1285200"/>
                <a:ext cx="5955120" cy="1701748"/>
              </a:xfrm>
              <a:prstGeom prst="rect">
                <a:avLst/>
              </a:prstGeom>
              <a:blipFill>
                <a:blip r:embed="rId3"/>
                <a:stretch>
                  <a:fillRect l="-614" b="-50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图片 18">
            <a:extLst>
              <a:ext uri="{FF2B5EF4-FFF2-40B4-BE49-F238E27FC236}">
                <a16:creationId xmlns:a16="http://schemas.microsoft.com/office/drawing/2014/main" id="{8A7E2FBB-B1D6-EDC5-7CC2-139FF3C183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7544" y="1285200"/>
            <a:ext cx="3944454" cy="2316681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DAA77B62-BDBD-AF18-8FFD-3B0A9C93DA88}"/>
              </a:ext>
            </a:extLst>
          </p:cNvPr>
          <p:cNvSpPr txBox="1"/>
          <p:nvPr/>
        </p:nvSpPr>
        <p:spPr>
          <a:xfrm>
            <a:off x="1619641" y="394752"/>
            <a:ext cx="45620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脉冲束流及其输运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7A14DA6-0EA1-5636-74EE-1929017E82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0451" y="3989167"/>
            <a:ext cx="4591547" cy="24982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FB58774-9822-86C0-B87B-32FA0B8BBDBE}"/>
                  </a:ext>
                </a:extLst>
              </p:cNvPr>
              <p:cNvSpPr txBox="1"/>
              <p:nvPr/>
            </p:nvSpPr>
            <p:spPr>
              <a:xfrm>
                <a:off x="720000" y="3107883"/>
                <a:ext cx="6132194" cy="4552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zh-CN" altLang="en-US" dirty="0"/>
                  <a:t>质子束轰击生产靶产生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zh-CN" altLang="en-US" dirty="0"/>
                  <a:t>：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altLang="zh-CN" i="1" dirty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l-GR" altLang="zh-CN" i="1" dirty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l-GR" altLang="zh-CN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FB58774-9822-86C0-B87B-32FA0B8BBD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3107883"/>
                <a:ext cx="6132194" cy="455253"/>
              </a:xfrm>
              <a:prstGeom prst="rect">
                <a:avLst/>
              </a:prstGeom>
              <a:blipFill>
                <a:blip r:embed="rId6"/>
                <a:stretch>
                  <a:fillRect l="-596" b="-17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971E21EF-BBC6-E53D-6791-E08A124CA556}"/>
                  </a:ext>
                </a:extLst>
              </p:cNvPr>
              <p:cNvSpPr txBox="1"/>
              <p:nvPr/>
            </p:nvSpPr>
            <p:spPr>
              <a:xfrm>
                <a:off x="720000" y="3684071"/>
                <a:ext cx="6513242" cy="4033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25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l-GR" altLang="zh-CN" i="1" dirty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l-GR" altLang="zh-CN" dirty="0"/>
                  <a:t> </a:t>
                </a:r>
                <a:r>
                  <a:rPr lang="zh-CN" altLang="en-US" dirty="0"/>
                  <a:t>捕获系统（</a:t>
                </a:r>
                <a:r>
                  <a:rPr lang="en-US" altLang="zh-CN" dirty="0"/>
                  <a:t>PCS</a:t>
                </a:r>
                <a:r>
                  <a:rPr lang="zh-CN" altLang="en-US" dirty="0"/>
                  <a:t>）用</a:t>
                </a:r>
                <a:r>
                  <a:rPr lang="en-US" altLang="zh-CN" b="1" dirty="0"/>
                  <a:t>5T</a:t>
                </a:r>
                <a:r>
                  <a:rPr lang="zh-CN" altLang="en-US" b="1" dirty="0"/>
                  <a:t>磁瓶结构</a:t>
                </a:r>
                <a:r>
                  <a:rPr lang="zh-CN" altLang="en-US" dirty="0"/>
                  <a:t>磁场把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zh-CN" altLang="en-US" dirty="0"/>
                  <a:t>收集起来</a:t>
                </a:r>
                <a:endParaRPr lang="en-US" altLang="zh-CN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971E21EF-BBC6-E53D-6791-E08A124CA5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3684071"/>
                <a:ext cx="6513242" cy="403316"/>
              </a:xfrm>
              <a:prstGeom prst="rect">
                <a:avLst/>
              </a:prstGeom>
              <a:blipFill>
                <a:blip r:embed="rId7"/>
                <a:stretch>
                  <a:fillRect l="-561" t="-2985" b="-223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2C8A6602-535B-968D-35A5-4EAD4647137A}"/>
                  </a:ext>
                </a:extLst>
              </p:cNvPr>
              <p:cNvSpPr txBox="1"/>
              <p:nvPr/>
            </p:nvSpPr>
            <p:spPr>
              <a:xfrm>
                <a:off x="720000" y="4208322"/>
                <a:ext cx="7254129" cy="3916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zh-CN" altLang="en-US" dirty="0"/>
                  <a:t>随后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zh-CN" altLang="en-US" i="0" dirty="0">
                    <a:latin typeface="+mj-lt"/>
                  </a:rPr>
                  <a:t>发生衰变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</m:acc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zh-CN" altLang="en-US" i="0" dirty="0">
                    <a:latin typeface="+mj-lt"/>
                  </a:rPr>
                  <a:t>，产生的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zh-CN" altLang="en-US" i="0" dirty="0">
                    <a:latin typeface="+mj-lt"/>
                  </a:rPr>
                  <a:t>进入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zh-CN" altLang="en-US" dirty="0"/>
                  <a:t>输运系统（</a:t>
                </a:r>
                <a:r>
                  <a:rPr lang="en-US" altLang="zh-CN" dirty="0"/>
                  <a:t>TS</a:t>
                </a:r>
                <a:r>
                  <a:rPr lang="zh-CN" altLang="en-US" dirty="0"/>
                  <a:t>）</a:t>
                </a:r>
              </a:p>
            </p:txBody>
          </p:sp>
        </mc:Choice>
        <mc:Fallback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2C8A6602-535B-968D-35A5-4EAD464713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4208322"/>
                <a:ext cx="7254129" cy="391646"/>
              </a:xfrm>
              <a:prstGeom prst="rect">
                <a:avLst/>
              </a:prstGeom>
              <a:blipFill>
                <a:blip r:embed="rId8"/>
                <a:stretch>
                  <a:fillRect l="-504" t="-12308" b="-1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文本框 25">
            <a:extLst>
              <a:ext uri="{FF2B5EF4-FFF2-40B4-BE49-F238E27FC236}">
                <a16:creationId xmlns:a16="http://schemas.microsoft.com/office/drawing/2014/main" id="{0B0B02E5-4606-5B9F-A092-D8C9C1D10CB2}"/>
              </a:ext>
            </a:extLst>
          </p:cNvPr>
          <p:cNvSpPr txBox="1"/>
          <p:nvPr/>
        </p:nvSpPr>
        <p:spPr>
          <a:xfrm>
            <a:off x="1106762" y="4607086"/>
            <a:ext cx="612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TS</a:t>
            </a:r>
            <a:r>
              <a:rPr lang="zh-CN" altLang="en-US" dirty="0"/>
              <a:t>磁场逐渐降低到 </a:t>
            </a:r>
            <a:r>
              <a:rPr lang="en-US" altLang="zh-CN" dirty="0"/>
              <a:t>3 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293DBA12-0E2E-FC87-A6E9-DDEED5176D56}"/>
                  </a:ext>
                </a:extLst>
              </p:cNvPr>
              <p:cNvSpPr txBox="1"/>
              <p:nvPr/>
            </p:nvSpPr>
            <p:spPr>
              <a:xfrm>
                <a:off x="1473971" y="4983536"/>
                <a:ext cx="612648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+mj-lt"/>
                  <a:buAutoNum type="arabicPeriod"/>
                </a:pPr>
                <a:r>
                  <a:rPr lang="zh-CN" altLang="en-US" dirty="0"/>
                  <a:t>抑制束流本底</a:t>
                </a:r>
                <a:endParaRPr lang="en-US" altLang="zh-CN" dirty="0"/>
              </a:p>
              <a:p>
                <a:pPr marL="342900" indent="-342900">
                  <a:buFont typeface="+mj-lt"/>
                  <a:buAutoNum type="arabicPeriod"/>
                </a:pPr>
                <a:r>
                  <a:rPr lang="zh-CN" altLang="en-US" dirty="0"/>
                  <a:t>提高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dirty="0"/>
                  <a:t>在铝靶中的俘获效率</a:t>
                </a:r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293DBA12-0E2E-FC87-A6E9-DDEED5176D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3971" y="4983536"/>
                <a:ext cx="6126480" cy="646331"/>
              </a:xfrm>
              <a:prstGeom prst="rect">
                <a:avLst/>
              </a:prstGeom>
              <a:blipFill>
                <a:blip r:embed="rId9"/>
                <a:stretch>
                  <a:fillRect l="-697" t="-7547" b="-122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8956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69021-F8CB-C6B3-7FEB-ECF5C4EA3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C9E0A1E-DFDE-33D3-A7CB-4D599690F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F7007-AD60-45E8-8485-A66CFB5DA3DD}" type="datetime2">
              <a:rPr lang="zh-CN" altLang="en-US" smtClean="0"/>
              <a:pPr/>
              <a:t>2026年7月15日</a:t>
            </a:fld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FA829B1-580B-3F0B-0263-77DB7C94A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B7BF-C3AD-4001-8E28-39A0197A2BCA}" type="slidenum">
              <a:rPr lang="zh-CN" altLang="en-US" smtClean="0"/>
              <a:pPr/>
              <a:t>9</a:t>
            </a:fld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2BD3553F-5F03-D9B4-F410-CD3958539A1C}"/>
                  </a:ext>
                </a:extLst>
              </p:cNvPr>
              <p:cNvSpPr txBox="1"/>
              <p:nvPr/>
            </p:nvSpPr>
            <p:spPr>
              <a:xfrm>
                <a:off x="720000" y="1285200"/>
                <a:ext cx="7622048" cy="11678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zh-CN" altLang="en-US" dirty="0"/>
                  <a:t>随后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子</m:t>
                    </m:r>
                  </m:oMath>
                </a14:m>
                <a:r>
                  <a:rPr lang="zh-CN" altLang="en-US" dirty="0"/>
                  <a:t>进入</a:t>
                </a:r>
                <a:r>
                  <a:rPr lang="en-US" altLang="zh-CN" dirty="0" err="1"/>
                  <a:t>CyDet</a:t>
                </a:r>
                <a:r>
                  <a:rPr lang="zh-CN" altLang="en-US" dirty="0"/>
                  <a:t>，并被中心的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zh-CN" altLang="en-US" dirty="0"/>
                  <a:t>子静止靶俘获</a:t>
                </a:r>
                <a:r>
                  <a:rPr lang="en-US" altLang="zh-CN" dirty="0"/>
                  <a:t>,</a:t>
                </a:r>
                <a:r>
                  <a:rPr lang="zh-CN" altLang="en-US" dirty="0"/>
                  <a:t>形成 </a:t>
                </a:r>
                <a14:m>
                  <m:oMath xmlns:m="http://schemas.openxmlformats.org/officeDocument/2006/math">
                    <m:r>
                      <a:rPr lang="el-GR" altLang="zh-CN" i="1" dirty="0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l-GR" altLang="zh-CN" dirty="0"/>
                  <a:t> </a:t>
                </a:r>
                <a:r>
                  <a:rPr lang="zh-CN" altLang="en-US" dirty="0"/>
                  <a:t>子原子</a:t>
                </a:r>
                <a:endParaRPr lang="en-US" altLang="zh-CN" dirty="0"/>
              </a:p>
              <a:p>
                <a:pPr marL="504000" indent="-285750">
                  <a:lnSpc>
                    <a:spcPct val="125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zh-CN" altLang="en-US" dirty="0"/>
                  <a:t>子静止靶由</a:t>
                </a:r>
                <a:r>
                  <a:rPr lang="en-US" altLang="zh-CN" dirty="0"/>
                  <a:t>17</a:t>
                </a:r>
                <a:r>
                  <a:rPr lang="zh-CN" altLang="en-US" dirty="0"/>
                  <a:t>个铝盘组成</a:t>
                </a:r>
                <a:endParaRPr lang="en-US" altLang="zh-CN" dirty="0"/>
              </a:p>
              <a:p>
                <a:pPr marL="504000" indent="-285750">
                  <a:lnSpc>
                    <a:spcPct val="125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铝盘：</a:t>
                </a:r>
                <a:r>
                  <a:rPr lang="en-US" altLang="zh-CN" dirty="0">
                    <a:latin typeface="Cambria Math" panose="02040503050406030204" pitchFamily="18" charset="0"/>
                  </a:rPr>
                  <a:t>200 𝜇𝑚×100 𝑚𝑚(𝑟)</a:t>
                </a:r>
                <a:r>
                  <a:rPr lang="zh-CN" altLang="en-US" dirty="0"/>
                  <a:t>，间距为 </a:t>
                </a:r>
                <a:r>
                  <a:rPr lang="en-US" altLang="zh-CN" dirty="0"/>
                  <a:t>50 mm</a:t>
                </a:r>
              </a:p>
            </p:txBody>
          </p:sp>
        </mc:Choice>
        <mc:Fallback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2BD3553F-5F03-D9B4-F410-CD3958539A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1285200"/>
                <a:ext cx="7622048" cy="1167884"/>
              </a:xfrm>
              <a:prstGeom prst="rect">
                <a:avLst/>
              </a:prstGeom>
              <a:blipFill>
                <a:blip r:embed="rId3"/>
                <a:stretch>
                  <a:fillRect l="-480" b="-78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247AF6F0-4B89-D957-5CEF-270C4292D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2048" y="1608453"/>
            <a:ext cx="3849952" cy="229112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82781C6-AC64-58C8-49A1-74741FBEDD71}"/>
                  </a:ext>
                </a:extLst>
              </p:cNvPr>
              <p:cNvSpPr txBox="1"/>
              <p:nvPr/>
            </p:nvSpPr>
            <p:spPr>
              <a:xfrm>
                <a:off x="720000" y="2570042"/>
                <a:ext cx="7214960" cy="3519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99150" indent="-342900">
                  <a:lnSpc>
                    <a:spcPct val="125000"/>
                  </a:lnSpc>
                  <a:buFont typeface="Wingdings" panose="05000000000000000000" pitchFamily="2" charset="2"/>
                  <a:buChar char="Ø"/>
                </a:pPr>
                <a:r>
                  <a:rPr lang="zh-CN" altLang="en-US" dirty="0"/>
                  <a:t>若发生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dirty="0"/>
                  <a:t>转换，产生动量约 </a:t>
                </a:r>
                <a:r>
                  <a:rPr lang="en-US" altLang="zh-CN" b="1" dirty="0"/>
                  <a:t>105 MeV/c</a:t>
                </a:r>
                <a:r>
                  <a:rPr lang="zh-CN" altLang="en-US" dirty="0"/>
                  <a:t> 的单能电子</a:t>
                </a:r>
                <a:endParaRPr lang="en-US" altLang="zh-CN" dirty="0"/>
              </a:p>
              <a:p>
                <a:pPr marL="399150" indent="-342900">
                  <a:lnSpc>
                    <a:spcPct val="125000"/>
                  </a:lnSpc>
                  <a:buFont typeface="Wingdings" panose="05000000000000000000" pitchFamily="2" charset="2"/>
                  <a:buChar char="Ø"/>
                </a:pPr>
                <a:endParaRPr lang="en-US" altLang="zh-CN" dirty="0"/>
              </a:p>
              <a:p>
                <a:pPr marL="399150" indent="-342900">
                  <a:lnSpc>
                    <a:spcPct val="125000"/>
                  </a:lnSpc>
                  <a:buFont typeface="Wingdings" panose="05000000000000000000" pitchFamily="2" charset="2"/>
                  <a:buChar char="Ø"/>
                </a:pPr>
                <a:r>
                  <a:rPr lang="zh-CN" altLang="en-US" dirty="0"/>
                  <a:t>电子由 </a:t>
                </a:r>
                <a:r>
                  <a:rPr lang="en-US" altLang="zh-CN" dirty="0"/>
                  <a:t>CDC </a:t>
                </a:r>
                <a:r>
                  <a:rPr lang="zh-CN" altLang="en-US" dirty="0"/>
                  <a:t>探测并击中 </a:t>
                </a:r>
                <a:r>
                  <a:rPr lang="en-US" altLang="zh-CN" dirty="0"/>
                  <a:t>CTH</a:t>
                </a:r>
              </a:p>
              <a:p>
                <a:pPr marL="504000" indent="-285750">
                  <a:lnSpc>
                    <a:spcPct val="125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b="1" dirty="0"/>
                  <a:t>CDC</a:t>
                </a:r>
                <a:r>
                  <a:rPr lang="zh-CN" altLang="en-US" b="1" dirty="0"/>
                  <a:t>：测量电子动量</a:t>
                </a:r>
                <a:endParaRPr lang="en-US" altLang="zh-CN" b="1" dirty="0"/>
              </a:p>
              <a:p>
                <a:pPr lvl="1">
                  <a:lnSpc>
                    <a:spcPct val="125000"/>
                  </a:lnSpc>
                </a:pPr>
                <a:r>
                  <a:rPr lang="en-US" altLang="zh-CN" dirty="0"/>
                  <a:t>1 T </a:t>
                </a:r>
                <a:r>
                  <a:rPr lang="zh-CN" altLang="en-US" dirty="0"/>
                  <a:t>磁场中重建电子径迹</a:t>
                </a:r>
                <a:endParaRPr lang="en-US" altLang="zh-CN" dirty="0"/>
              </a:p>
              <a:p>
                <a:pPr lvl="1">
                  <a:lnSpc>
                    <a:spcPct val="125000"/>
                  </a:lnSpc>
                </a:pPr>
                <a:r>
                  <a:rPr lang="zh-CN" altLang="en-US" dirty="0"/>
                  <a:t>动量分辨率约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200 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𝑘𝑒𝑉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altLang="zh-CN" dirty="0"/>
              </a:p>
              <a:p>
                <a:pPr lvl="1">
                  <a:lnSpc>
                    <a:spcPct val="125000"/>
                  </a:lnSpc>
                </a:pPr>
                <a:endParaRPr lang="zh-CN" altLang="en-US" dirty="0"/>
              </a:p>
              <a:p>
                <a:pPr marL="504000" indent="-285750">
                  <a:lnSpc>
                    <a:spcPct val="125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b="1" dirty="0"/>
                  <a:t>CTH</a:t>
                </a:r>
                <a:r>
                  <a:rPr lang="zh-CN" altLang="en-US" b="1" dirty="0"/>
                  <a:t>：提供触发与时间信息</a:t>
                </a:r>
              </a:p>
              <a:p>
                <a:pPr lvl="1">
                  <a:lnSpc>
                    <a:spcPct val="125000"/>
                  </a:lnSpc>
                </a:pPr>
                <a:r>
                  <a:rPr lang="zh-CN" altLang="en-US" dirty="0"/>
                  <a:t>与 </a:t>
                </a:r>
                <a:r>
                  <a:rPr lang="en-US" altLang="zh-CN" dirty="0"/>
                  <a:t>CDC </a:t>
                </a:r>
                <a:r>
                  <a:rPr lang="zh-CN" altLang="en-US" dirty="0"/>
                  <a:t>径迹匹配，用于筛选 </a:t>
                </a:r>
                <a:r>
                  <a:rPr lang="en-US" altLang="zh-CN" dirty="0"/>
                  <a:t>105 MeV/c </a:t>
                </a:r>
                <a:r>
                  <a:rPr lang="zh-CN" altLang="en-US" dirty="0"/>
                  <a:t>信号电子候选</a:t>
                </a:r>
                <a:endParaRPr lang="en-US" altLang="zh-CN" dirty="0"/>
              </a:p>
              <a:p>
                <a:pPr lvl="1">
                  <a:lnSpc>
                    <a:spcPct val="125000"/>
                  </a:lnSpc>
                </a:pPr>
                <a:r>
                  <a:rPr lang="zh-CN" altLang="en-US" dirty="0"/>
                  <a:t>时间分辨率约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1–2 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𝑛𝑠</m:t>
                    </m:r>
                  </m:oMath>
                </a14:m>
                <a:endParaRPr lang="en-US" altLang="zh-CN" dirty="0"/>
              </a:p>
            </p:txBody>
          </p:sp>
        </mc:Choice>
        <mc:Fallback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82781C6-AC64-58C8-49A1-74741FBEDD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2570042"/>
                <a:ext cx="7214960" cy="3519553"/>
              </a:xfrm>
              <a:prstGeom prst="rect">
                <a:avLst/>
              </a:prstGeom>
              <a:blipFill>
                <a:blip r:embed="rId5"/>
                <a:stretch>
                  <a:fillRect t="-520" b="-13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47FEC33-9B5D-415C-3A2D-F870A8584DF9}"/>
                  </a:ext>
                </a:extLst>
              </p:cNvPr>
              <p:cNvSpPr txBox="1"/>
              <p:nvPr/>
            </p:nvSpPr>
            <p:spPr>
              <a:xfrm>
                <a:off x="1619641" y="394752"/>
                <a:ext cx="494308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3200" b="1" i="1" dirty="0" smtClean="0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𝝁</m:t>
                    </m:r>
                  </m:oMath>
                </a14:m>
                <a:r>
                  <a:rPr lang="zh-CN" altLang="en-US" sz="3200" b="1" dirty="0">
                    <a:latin typeface="Arial" panose="020B0604020202020204" pitchFamily="34" charset="0"/>
                    <a:ea typeface="宋体" panose="02010600030101010101" pitchFamily="2" charset="-122"/>
                  </a:rPr>
                  <a:t>子的俘获及电子的探测</a:t>
                </a:r>
                <a:endParaRPr lang="en-US" altLang="zh-CN" sz="3200" b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47FEC33-9B5D-415C-3A2D-F870A8584D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41" y="394752"/>
                <a:ext cx="4943083" cy="584775"/>
              </a:xfrm>
              <a:prstGeom prst="rect">
                <a:avLst/>
              </a:prstGeom>
              <a:blipFill>
                <a:blip r:embed="rId6"/>
                <a:stretch>
                  <a:fillRect t="-16667" b="-302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FDAE5D98-B1F3-4C7A-79FD-EDF915E569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4200" y="4251538"/>
            <a:ext cx="3857798" cy="229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9994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4336,&quot;width&quot;:4336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4336,&quot;width&quot;:4336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演示文稿5" id="{0014B40D-96A9-4A81-80D6-98D8B19EDEB3}" vid="{3D1E7336-613C-4987-BB27-7EFF5F9847B6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6916</TotalTime>
  <Words>4154</Words>
  <Application>Microsoft Office PowerPoint</Application>
  <PresentationFormat>宽屏</PresentationFormat>
  <Paragraphs>515</Paragraphs>
  <Slides>34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0" baseType="lpstr">
      <vt:lpstr>等线</vt:lpstr>
      <vt:lpstr>Arial</vt:lpstr>
      <vt:lpstr>Cambria Math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韦豪 郑</dc:creator>
  <cp:lastModifiedBy>韦豪 郑</cp:lastModifiedBy>
  <cp:revision>120</cp:revision>
  <dcterms:created xsi:type="dcterms:W3CDTF">2026-05-18T09:00:59Z</dcterms:created>
  <dcterms:modified xsi:type="dcterms:W3CDTF">2026-07-15T17:13:15Z</dcterms:modified>
</cp:coreProperties>
</file>