
<file path=[Content_Types].xml><?xml version="1.0" encoding="utf-8"?>
<Types xmlns="http://schemas.openxmlformats.org/package/2006/content-types">
  <Default Extension="a5fe5f6cee68556ba2ae6c52394391f6" ContentType="image/png"/>
  <Default Extension="b9f96549866fe582ba7367ebef1dc615" ContentType="image/jpeg"/>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0.xml" ContentType="application/vnd.openxmlformats-officedocument.theme+xml"/>
  <Override PartName="/ppt/tags/tag3.xml" ContentType="application/vnd.openxmlformats-officedocument.presentationml.tags+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1.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2.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3.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09" r:id="rId2"/>
    <p:sldMasterId id="2147483741" r:id="rId3"/>
    <p:sldMasterId id="2147483760" r:id="rId4"/>
    <p:sldMasterId id="2147483767" r:id="rId5"/>
    <p:sldMasterId id="2147483827" r:id="rId6"/>
    <p:sldMasterId id="2147483842" r:id="rId7"/>
    <p:sldMasterId id="2147483920" r:id="rId8"/>
    <p:sldMasterId id="2147483983" r:id="rId9"/>
    <p:sldMasterId id="2147484042" r:id="rId10"/>
    <p:sldMasterId id="2147484050" r:id="rId11"/>
    <p:sldMasterId id="2147484089" r:id="rId12"/>
    <p:sldMasterId id="2147484127" r:id="rId13"/>
    <p:sldMasterId id="2147484168" r:id="rId14"/>
  </p:sldMasterIdLst>
  <p:notesMasterIdLst>
    <p:notesMasterId r:id="rId62"/>
  </p:notesMasterIdLst>
  <p:sldIdLst>
    <p:sldId id="265" r:id="rId15"/>
    <p:sldId id="13439" r:id="rId16"/>
    <p:sldId id="13459" r:id="rId17"/>
    <p:sldId id="13987" r:id="rId18"/>
    <p:sldId id="13985" r:id="rId19"/>
    <p:sldId id="13387" r:id="rId20"/>
    <p:sldId id="2147378237" r:id="rId21"/>
    <p:sldId id="13438" r:id="rId22"/>
    <p:sldId id="13955" r:id="rId23"/>
    <p:sldId id="13958" r:id="rId24"/>
    <p:sldId id="13680" r:id="rId25"/>
    <p:sldId id="13681" r:id="rId26"/>
    <p:sldId id="1936" r:id="rId27"/>
    <p:sldId id="13961" r:id="rId28"/>
    <p:sldId id="2147378242" r:id="rId29"/>
    <p:sldId id="13559" r:id="rId30"/>
    <p:sldId id="13993" r:id="rId31"/>
    <p:sldId id="2147378234" r:id="rId32"/>
    <p:sldId id="13994" r:id="rId33"/>
    <p:sldId id="13996" r:id="rId34"/>
    <p:sldId id="13927" r:id="rId35"/>
    <p:sldId id="14000" r:id="rId36"/>
    <p:sldId id="13929" r:id="rId37"/>
    <p:sldId id="2147378239" r:id="rId38"/>
    <p:sldId id="14002" r:id="rId39"/>
    <p:sldId id="2147378222" r:id="rId40"/>
    <p:sldId id="2147378220" r:id="rId41"/>
    <p:sldId id="2147378244" r:id="rId42"/>
    <p:sldId id="2147378218" r:id="rId43"/>
    <p:sldId id="2147378227" r:id="rId44"/>
    <p:sldId id="2147378241" r:id="rId45"/>
    <p:sldId id="2147378228" r:id="rId46"/>
    <p:sldId id="13936" r:id="rId47"/>
    <p:sldId id="13839" r:id="rId48"/>
    <p:sldId id="13798" r:id="rId49"/>
    <p:sldId id="14999469" r:id="rId50"/>
    <p:sldId id="13947" r:id="rId51"/>
    <p:sldId id="3392" r:id="rId52"/>
    <p:sldId id="2147378232" r:id="rId53"/>
    <p:sldId id="13979" r:id="rId54"/>
    <p:sldId id="2147378245" r:id="rId55"/>
    <p:sldId id="2147378246" r:id="rId56"/>
    <p:sldId id="13975" r:id="rId57"/>
    <p:sldId id="2147378243" r:id="rId58"/>
    <p:sldId id="13863" r:id="rId59"/>
    <p:sldId id="2147378238" r:id="rId60"/>
    <p:sldId id="2147378223" r:id="rId61"/>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8" userDrawn="1">
          <p15:clr>
            <a:srgbClr val="A4A3A4"/>
          </p15:clr>
        </p15:guide>
        <p15:guide id="2" pos="3845" userDrawn="1">
          <p15:clr>
            <a:srgbClr val="A4A3A4"/>
          </p15:clr>
        </p15:guide>
        <p15:guide id="3" pos="7432" userDrawn="1">
          <p15:clr>
            <a:srgbClr val="A4A3A4"/>
          </p15:clr>
        </p15:guide>
        <p15:guide id="4" pos="202" userDrawn="1">
          <p15:clr>
            <a:srgbClr val="A4A3A4"/>
          </p15:clr>
        </p15:guide>
        <p15:guide id="6" orient="horz" pos="22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FF"/>
    <a:srgbClr val="FF05FF"/>
    <a:srgbClr val="000000"/>
    <a:srgbClr val="F0F0F0"/>
    <a:srgbClr val="0171C0"/>
    <a:srgbClr val="DEEBF7"/>
    <a:srgbClr val="FFF2CC"/>
    <a:srgbClr val="C55A11"/>
    <a:srgbClr val="CCA52F"/>
    <a:srgbClr val="FFD5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浅色样式 1 - 强调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03" autoAdjust="0"/>
    <p:restoredTop sz="95615" autoAdjust="0"/>
  </p:normalViewPr>
  <p:slideViewPr>
    <p:cSldViewPr snapToGrid="0" showGuides="1">
      <p:cViewPr varScale="1">
        <p:scale>
          <a:sx n="88" d="100"/>
          <a:sy n="88" d="100"/>
        </p:scale>
        <p:origin x="72" y="57"/>
      </p:cViewPr>
      <p:guideLst>
        <p:guide orient="horz" pos="4088"/>
        <p:guide pos="3845"/>
        <p:guide pos="7432"/>
        <p:guide pos="202"/>
        <p:guide orient="horz" pos="2205"/>
      </p:guideLst>
    </p:cSldViewPr>
  </p:slideViewPr>
  <p:notesTextViewPr>
    <p:cViewPr>
      <p:scale>
        <a:sx n="1" d="1"/>
        <a:sy n="1" d="1"/>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zh-CN" altLang="en-US"/>
          </a:p>
        </p:txBody>
      </p:sp>
      <p:sp>
        <p:nvSpPr>
          <p:cNvPr id="3" name="日期占位符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F606C9B9-162C-48C3-A5A0-BB8C8CA08D0A}" type="datetimeFigureOut">
              <a:rPr lang="zh-CN" altLang="en-US" smtClean="0"/>
              <a:t>2026/7/18</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7EB7DDAB-0463-4EBB-A14A-4297C06334D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7EB7DDAB-0463-4EBB-A14A-4297C06334D3}" type="slidenum">
              <a:rPr lang="zh-CN" altLang="en-US" smtClean="0"/>
              <a:t>1</a:t>
            </a:fld>
            <a:endParaRPr lang="zh-CN" altLang="en-US"/>
          </a:p>
        </p:txBody>
      </p:sp>
    </p:spTree>
    <p:extLst>
      <p:ext uri="{BB962C8B-B14F-4D97-AF65-F5344CB8AC3E}">
        <p14:creationId xmlns:p14="http://schemas.microsoft.com/office/powerpoint/2010/main" val="377720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Muon detectors play a crucial role in identifying gamma rays and cosmic rays. This is an example of 1 </a:t>
            </a:r>
            <a:r>
              <a:rPr lang="en-US" altLang="zh-CN" dirty="0" err="1"/>
              <a:t>PeV</a:t>
            </a:r>
            <a:r>
              <a:rPr lang="en-US" altLang="zh-CN" dirty="0"/>
              <a:t> cosmic ray event. The circle represents the muon, you can see a large number of muons in this event. In contrast, the 1 </a:t>
            </a:r>
            <a:r>
              <a:rPr lang="en-US" altLang="zh-CN" dirty="0" err="1"/>
              <a:t>PeV</a:t>
            </a:r>
            <a:r>
              <a:rPr lang="en-US" altLang="zh-CN" dirty="0"/>
              <a:t> gamma ray events from Crab measured by LHAASO showed only a few muons.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3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3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7145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11472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Cosmic ray proton spectrum from a few </a:t>
            </a:r>
            <a:r>
              <a:rPr lang="en-US" altLang="zh-CN" dirty="0" err="1"/>
              <a:t>TeV</a:t>
            </a:r>
            <a:r>
              <a:rPr lang="en-US" altLang="zh-CN" dirty="0"/>
              <a:t> to tens of </a:t>
            </a:r>
            <a:r>
              <a:rPr lang="en-US" altLang="zh-CN" dirty="0" err="1"/>
              <a:t>PeV</a:t>
            </a:r>
            <a:r>
              <a:rPr lang="en-US" altLang="zh-CN" dirty="0"/>
              <a:t> (upper panel). A factor of E2.75 is multiplied to the fluxes, allowing a detailed comparison between measurements in entirely different energy domains. Proton spectra reported by the space-borne ISS-CREAM, DAMPE, CALET, and NUCLEON and ground-based GRAPES-3, ICETOP, and KASCADE detectors and the LHAASO all-particle spectrum are plotted together with the proton spectrum measured in this work by LHAASO. Here we show three proton energy spectra based on</a:t>
            </a:r>
          </a:p>
          <a:p>
            <a:r>
              <a:rPr lang="en-US" altLang="zh-CN" dirty="0"/>
              <a:t>different hadronic models. All error bars represent the statistical errors. The shaded band represents the overall systematic uncertainty, excluding that introduced by the hadronic interaction models. The center of the shaded band corresponds to the results from the EPOS-LHC model. The systematic uncertainty introduced by the hadronic interaction models can be referenced by the differences among the three energy spectra. To clearly see how those measurements are connected over a wider energy range starting from 1 GeV, the spectra by AMS-02, DAMPE and LHAASO (proton spectrum and all-particle spectrum) are plotted in the lower panel. AMS-02 and DAMPE have a good overlap around 103 GeV, and the gap between DAMPE and LHAASO around 0.1 </a:t>
            </a:r>
            <a:r>
              <a:rPr lang="en-US" altLang="zh-CN" dirty="0" err="1"/>
              <a:t>PeV</a:t>
            </a:r>
            <a:r>
              <a:rPr lang="en-US" altLang="zh-CN" dirty="0"/>
              <a:t> should be covered by the two experiments shortly, allowing a complete description of the spectrum without suffering from a relative energy scale difference between experiments.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3CD04F-8039-4AAE-AB4D-636721E6EF0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88784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FAA28-1AD7-79B3-1A1A-25EC748C5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FFC2C-2245-2F5D-CBBE-A46D1ECD66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F9836-5276-312C-E2C9-1B567E2CB70E}"/>
              </a:ext>
            </a:extLst>
          </p:cNvPr>
          <p:cNvSpPr>
            <a:spLocks noGrp="1"/>
          </p:cNvSpPr>
          <p:nvPr>
            <p:ph type="body" idx="1"/>
          </p:nvPr>
        </p:nvSpPr>
        <p:spPr/>
        <p:txBody>
          <a:bodyPr/>
          <a:lstStyle/>
          <a:p>
            <a:r>
              <a:rPr lang="en-US" altLang="zh-CN" dirty="0"/>
              <a:t>Cosmic ray proton spectrum from a few </a:t>
            </a:r>
            <a:r>
              <a:rPr lang="en-US" altLang="zh-CN" dirty="0" err="1"/>
              <a:t>TeV</a:t>
            </a:r>
            <a:r>
              <a:rPr lang="en-US" altLang="zh-CN" dirty="0"/>
              <a:t> to tens of </a:t>
            </a:r>
            <a:r>
              <a:rPr lang="en-US" altLang="zh-CN" dirty="0" err="1"/>
              <a:t>PeV</a:t>
            </a:r>
            <a:r>
              <a:rPr lang="en-US" altLang="zh-CN" dirty="0"/>
              <a:t> (upper panel). A factor of E2.75 is multiplied to the fluxes, allowing a detailed comparison between measurements in entirely different energy domains. Proton spectra reported by the space-borne ISS-CREAM, DAMPE, CALET, and NUCLEON and ground-based GRAPES-3, ICETOP, and KASCADE detectors and the LHAASO all-particle spectrum are plotted together with the proton spectrum measured in this work by LHAASO. Here we show three proton energy spectra based on</a:t>
            </a:r>
          </a:p>
          <a:p>
            <a:r>
              <a:rPr lang="en-US" altLang="zh-CN" dirty="0"/>
              <a:t>different hadronic models. All error bars represent the statistical errors. The shaded band represents the overall systematic uncertainty, excluding that introduced by the hadronic interaction models. The center of the shaded band corresponds to the results from the EPOS-LHC model. The systematic uncertainty introduced by the hadronic interaction models can be referenced by the differences among the three energy spectra. To clearly see how those measurements are connected over a wider energy range starting from 1 GeV, the spectra by AMS-02, DAMPE and LHAASO (proton spectrum and all-particle spectrum) are plotted in the lower panel. AMS-02 and DAMPE have a good overlap around 103 GeV, and the gap between DAMPE and LHAASO around 0.1 </a:t>
            </a:r>
            <a:r>
              <a:rPr lang="en-US" altLang="zh-CN" dirty="0" err="1"/>
              <a:t>PeV</a:t>
            </a:r>
            <a:r>
              <a:rPr lang="en-US" altLang="zh-CN" dirty="0"/>
              <a:t> should be covered by the two experiments shortly, allowing a complete description of the spectrum without suffering from a relative energy scale difference between experiments.</a:t>
            </a:r>
            <a:endParaRPr lang="zh-CN" altLang="en-US" dirty="0"/>
          </a:p>
        </p:txBody>
      </p:sp>
      <p:sp>
        <p:nvSpPr>
          <p:cNvPr id="4" name="Slide Number Placeholder 3">
            <a:extLst>
              <a:ext uri="{FF2B5EF4-FFF2-40B4-BE49-F238E27FC236}">
                <a16:creationId xmlns:a16="http://schemas.microsoft.com/office/drawing/2014/main" id="{F1545BB8-65FB-2BCB-AB73-AEBE955F94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3CD04F-8039-4AAE-AB4D-636721E6EF0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3505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dirty="0">
                <a:solidFill>
                  <a:schemeClr val="tx1"/>
                </a:solidFill>
                <a:latin typeface="Arial (Body)"/>
                <a:cs typeface="Times New Roman" panose="02020603050405020304" pitchFamily="18" charset="0"/>
              </a:rPr>
              <a:t>LHAASO has accurately measured all particle energy spectrum and composition around the knee.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From the correlation between the all particle energy spectrum and mean logarithm mass at the knee, the knee is contributed by the light component.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You can see here, the proton knee and the all particle knee. </a:t>
            </a:r>
            <a:r>
              <a:rPr lang="en-US" altLang="zh-CN" sz="1200" b="1" dirty="0">
                <a:solidFill>
                  <a:srgbClr val="FF0000"/>
                </a:solidFill>
              </a:rPr>
              <a:t>The all particle knee is dominate by the proton knee.</a:t>
            </a:r>
            <a:endParaRPr lang="zh-CN" altLang="en-US" sz="1200" b="1"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solidFill>
                <a:schemeClr val="tx1"/>
              </a:solidFill>
              <a:latin typeface="Arial (Body)"/>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solidFill>
                <a:schemeClr val="tx1"/>
              </a:solidFill>
              <a:latin typeface="Arial (Body)"/>
              <a:cs typeface="Times New Roman" panose="02020603050405020304" pitchFamily="18" charset="0"/>
            </a:endParaRPr>
          </a:p>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99168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8532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因此，我们提出了</a:t>
            </a:r>
            <a:r>
              <a:rPr lang="zh-CN" altLang="zh-CN" sz="1200" b="1" kern="0" dirty="0">
                <a:solidFill>
                  <a:srgbClr val="0070C0"/>
                </a:solidFill>
                <a:latin typeface="微软雅黑"/>
                <a:cs typeface="宋体" panose="02010600030101010101" pitchFamily="2" charset="-122"/>
              </a:rPr>
              <a:t>拉索提升计划</a:t>
            </a:r>
            <a:r>
              <a:rPr lang="zh-CN" altLang="en-US" sz="1200" b="1" kern="0" dirty="0">
                <a:solidFill>
                  <a:srgbClr val="0070C0"/>
                </a:solidFill>
                <a:latin typeface="微软雅黑"/>
                <a:cs typeface="宋体" panose="02010600030101010101" pitchFamily="2" charset="-122"/>
              </a:rPr>
              <a:t>，即</a:t>
            </a:r>
            <a:r>
              <a:rPr lang="en-US" altLang="zh-CN" sz="1200" b="1" kern="0" dirty="0">
                <a:solidFill>
                  <a:srgbClr val="0070C0"/>
                </a:solidFill>
                <a:latin typeface="微软雅黑"/>
                <a:cs typeface="宋体" panose="02010600030101010101" pitchFamily="2" charset="-122"/>
              </a:rPr>
              <a:t>LACT</a:t>
            </a:r>
            <a:r>
              <a:rPr lang="zh-CN" altLang="en-US" sz="1200" b="1" kern="0" dirty="0">
                <a:solidFill>
                  <a:srgbClr val="0070C0"/>
                </a:solidFill>
                <a:latin typeface="微软雅黑"/>
                <a:cs typeface="宋体" panose="02010600030101010101" pitchFamily="2" charset="-122"/>
              </a:rPr>
              <a:t>项目，</a:t>
            </a:r>
            <a:r>
              <a:rPr lang="zh-CN" altLang="en-US" sz="1200" b="1" dirty="0">
                <a:solidFill>
                  <a:srgbClr val="C00000"/>
                </a:solidFill>
                <a:latin typeface="Times New Roman" panose="02020603050405020304" pitchFamily="18" charset="0"/>
              </a:rPr>
              <a:t>角分辨比“拉索” 提升</a:t>
            </a:r>
            <a:r>
              <a:rPr lang="en-US" altLang="zh-CN" sz="1200" b="1" dirty="0">
                <a:solidFill>
                  <a:srgbClr val="C00000"/>
                </a:solidFill>
                <a:latin typeface="Times New Roman" panose="02020603050405020304" pitchFamily="18" charset="0"/>
              </a:rPr>
              <a:t>5</a:t>
            </a:r>
            <a:r>
              <a:rPr lang="zh-CN" altLang="en-US" sz="1200" b="1" dirty="0">
                <a:solidFill>
                  <a:srgbClr val="C00000"/>
                </a:solidFill>
                <a:latin typeface="Times New Roman" panose="02020603050405020304" pitchFamily="18" charset="0"/>
              </a:rPr>
              <a:t>倍以上，灵敏度和“拉索”相当</a:t>
            </a:r>
            <a:br>
              <a:rPr lang="en-US" altLang="zh-CN" sz="1200" b="1" dirty="0">
                <a:solidFill>
                  <a:srgbClr val="C00000"/>
                </a:solidFill>
                <a:latin typeface="Times New Roman" panose="02020603050405020304" pitchFamily="18" charset="0"/>
              </a:rPr>
            </a:br>
            <a:r>
              <a:rPr lang="zh-CN" altLang="en-US" sz="1200" kern="0" dirty="0">
                <a:solidFill>
                  <a:srgbClr val="000000"/>
                </a:solidFill>
                <a:latin typeface="微软雅黑"/>
              </a:rPr>
              <a:t>项目得到</a:t>
            </a:r>
            <a:r>
              <a:rPr lang="zh-CN" altLang="zh-CN" sz="1200" kern="0" dirty="0">
                <a:solidFill>
                  <a:srgbClr val="000000"/>
                </a:solidFill>
                <a:latin typeface="微软雅黑"/>
              </a:rPr>
              <a:t>四川省委、省政府</a:t>
            </a:r>
            <a:r>
              <a:rPr lang="zh-CN" altLang="en-US" sz="1200" kern="0" dirty="0">
                <a:solidFill>
                  <a:srgbClr val="000000"/>
                </a:solidFill>
                <a:latin typeface="微软雅黑"/>
              </a:rPr>
              <a:t>的大力支持，</a:t>
            </a:r>
            <a:r>
              <a:rPr lang="zh-CN" altLang="en-US" sz="1200" b="1" kern="0" dirty="0">
                <a:solidFill>
                  <a:srgbClr val="C00000"/>
                </a:solidFill>
                <a:latin typeface="微软雅黑"/>
              </a:rPr>
              <a:t>已获得了省发改委批复立项，项目预算是</a:t>
            </a:r>
            <a:r>
              <a:rPr lang="en-US" altLang="zh-CN" sz="1200" b="1" kern="0" dirty="0">
                <a:solidFill>
                  <a:srgbClr val="C00000"/>
                </a:solidFill>
                <a:latin typeface="微软雅黑"/>
              </a:rPr>
              <a:t>1.5</a:t>
            </a:r>
            <a:r>
              <a:rPr lang="zh-CN" altLang="en-US" sz="1200" b="1" kern="0" dirty="0">
                <a:solidFill>
                  <a:srgbClr val="C00000"/>
                </a:solidFill>
                <a:latin typeface="微软雅黑"/>
              </a:rPr>
              <a:t>亿，媲美</a:t>
            </a:r>
            <a:r>
              <a:rPr lang="zh-CN" altLang="zh-CN" sz="1200" b="1" kern="0" dirty="0">
                <a:solidFill>
                  <a:srgbClr val="C00000"/>
                </a:solidFill>
                <a:latin typeface="微软雅黑"/>
              </a:rPr>
              <a:t>欧美部署的耗资</a:t>
            </a:r>
            <a:r>
              <a:rPr lang="en-US" altLang="zh-CN" sz="1200" b="1" kern="0" dirty="0">
                <a:solidFill>
                  <a:srgbClr val="C00000"/>
                </a:solidFill>
                <a:latin typeface="微软雅黑"/>
              </a:rPr>
              <a:t>2</a:t>
            </a:r>
            <a:r>
              <a:rPr lang="zh-CN" altLang="zh-CN" sz="1200" b="1" kern="0" dirty="0">
                <a:solidFill>
                  <a:srgbClr val="C00000"/>
                </a:solidFill>
                <a:latin typeface="微软雅黑"/>
              </a:rPr>
              <a:t>亿欧元的同类项目</a:t>
            </a:r>
            <a:r>
              <a:rPr lang="zh-CN" altLang="en-US" sz="1200" b="1" kern="0" dirty="0">
                <a:solidFill>
                  <a:srgbClr val="C00000"/>
                </a:solidFill>
                <a:latin typeface="微软雅黑"/>
              </a:rPr>
              <a:t>（</a:t>
            </a:r>
            <a:r>
              <a:rPr lang="en-US" altLang="zh-CN" sz="1200" b="1" kern="0" dirty="0">
                <a:solidFill>
                  <a:srgbClr val="C00000"/>
                </a:solidFill>
                <a:latin typeface="微软雅黑"/>
              </a:rPr>
              <a:t>CTA</a:t>
            </a:r>
            <a:r>
              <a:rPr lang="zh-CN" altLang="en-US" sz="1200" b="1" kern="0" dirty="0">
                <a:solidFill>
                  <a:srgbClr val="C00000"/>
                </a:solidFill>
                <a:latin typeface="微软雅黑"/>
              </a:rPr>
              <a:t>）</a:t>
            </a:r>
            <a:r>
              <a:rPr lang="zh-CN" altLang="zh-CN" sz="1200" kern="0" dirty="0">
                <a:solidFill>
                  <a:srgbClr val="000000"/>
                </a:solidFill>
                <a:latin typeface="宋体" panose="02010600030101010101" pitchFamily="2" charset="-122"/>
              </a:rPr>
              <a:t>引起了全球高度关注</a:t>
            </a:r>
            <a:r>
              <a:rPr lang="zh-CN" altLang="en-US" sz="1200" kern="0" dirty="0">
                <a:solidFill>
                  <a:srgbClr val="000000"/>
                </a:solidFill>
                <a:latin typeface="宋体" panose="02010600030101010101" pitchFamily="2" charset="-122"/>
              </a:rPr>
              <a:t>；</a:t>
            </a:r>
            <a:endParaRPr lang="en-US" altLang="zh-CN" sz="1200" kern="0" dirty="0">
              <a:solidFill>
                <a:srgbClr val="000000"/>
              </a:solidFill>
              <a:latin typeface="宋体" panose="02010600030101010101" pitchFamily="2" charset="-122"/>
            </a:endParaRPr>
          </a:p>
          <a:p>
            <a:pPr marL="0" marR="0" lvl="0" indent="0" algn="l" defTabSz="914126" rtl="0" eaLnBrk="1" fontAlgn="auto" latinLnBrk="0" hangingPunct="1">
              <a:lnSpc>
                <a:spcPct val="100000"/>
              </a:lnSpc>
              <a:spcBef>
                <a:spcPts val="0"/>
              </a:spcBef>
              <a:spcAft>
                <a:spcPts val="0"/>
              </a:spcAft>
              <a:buClrTx/>
              <a:buSzTx/>
              <a:buFontTx/>
              <a:buNone/>
              <a:tabLst/>
              <a:defRPr/>
            </a:pPr>
            <a:r>
              <a:rPr lang="zh-CN" altLang="en-US" sz="1200" kern="0" dirty="0">
                <a:solidFill>
                  <a:srgbClr val="000000"/>
                </a:solidFill>
                <a:latin typeface="宋体" panose="02010600030101010101" pitchFamily="2" charset="-122"/>
              </a:rPr>
              <a:t>拉索和</a:t>
            </a:r>
            <a:r>
              <a:rPr lang="en-US" altLang="zh-CN" sz="1200" kern="0" dirty="0">
                <a:solidFill>
                  <a:srgbClr val="000000"/>
                </a:solidFill>
                <a:latin typeface="宋体" panose="02010600030101010101" pitchFamily="2" charset="-122"/>
              </a:rPr>
              <a:t>LACT</a:t>
            </a:r>
            <a:r>
              <a:rPr lang="zh-CN" altLang="en-US" sz="1200" kern="0" dirty="0">
                <a:solidFill>
                  <a:srgbClr val="000000"/>
                </a:solidFill>
                <a:latin typeface="宋体" panose="02010600030101010101" pitchFamily="2" charset="-122"/>
              </a:rPr>
              <a:t>的分工是：</a:t>
            </a:r>
            <a:r>
              <a:rPr kumimoji="0" lang="zh-CN" altLang="en-US" sz="1200" b="1" i="0" u="none" strike="noStrike" kern="0" cap="none" spc="0" normalizeH="0" baseline="0" noProof="0" dirty="0">
                <a:ln>
                  <a:noFill/>
                </a:ln>
                <a:solidFill>
                  <a:prstClr val="black"/>
                </a:solidFill>
                <a:effectLst/>
                <a:uLnTx/>
                <a:uFillTx/>
              </a:rPr>
              <a:t>拉索发现天体源</a:t>
            </a:r>
            <a:r>
              <a:rPr lang="zh-CN" altLang="en-US" sz="1200" kern="0" dirty="0">
                <a:solidFill>
                  <a:srgbClr val="000000"/>
                </a:solidFill>
                <a:latin typeface="宋体" panose="02010600030101010101" pitchFamily="2" charset="-122"/>
              </a:rPr>
              <a:t>，</a:t>
            </a:r>
            <a:r>
              <a:rPr lang="en-US" altLang="zh-CN" sz="1200" kern="0" dirty="0">
                <a:solidFill>
                  <a:srgbClr val="000000"/>
                </a:solidFill>
                <a:latin typeface="Times New Roman" panose="02020603050405020304" pitchFamily="18" charset="0"/>
                <a:cs typeface="Times New Roman" panose="02020603050405020304" pitchFamily="18" charset="0"/>
              </a:rPr>
              <a:t>LACT</a:t>
            </a:r>
            <a:r>
              <a:rPr lang="zh-CN" altLang="zh-CN" sz="1200" kern="0" dirty="0">
                <a:solidFill>
                  <a:srgbClr val="000000"/>
                </a:solidFill>
                <a:latin typeface="宋体" panose="02010600030101010101" pitchFamily="2" charset="-122"/>
              </a:rPr>
              <a:t>将</a:t>
            </a:r>
            <a:r>
              <a:rPr lang="zh-CN" altLang="zh-CN" sz="1200" b="1" kern="0" dirty="0">
                <a:solidFill>
                  <a:srgbClr val="C00000"/>
                </a:solidFill>
                <a:latin typeface="宋体" panose="02010600030101010101" pitchFamily="2" charset="-122"/>
              </a:rPr>
              <a:t>率先</a:t>
            </a:r>
            <a:r>
              <a:rPr lang="zh-CN" altLang="zh-CN" sz="1200" kern="0" dirty="0">
                <a:solidFill>
                  <a:srgbClr val="000000"/>
                </a:solidFill>
                <a:latin typeface="宋体" panose="02010600030101010101" pitchFamily="2" charset="-122"/>
              </a:rPr>
              <a:t>实现对</a:t>
            </a:r>
            <a:r>
              <a:rPr lang="zh-CN" altLang="en-US" sz="1200" kern="0" dirty="0">
                <a:solidFill>
                  <a:srgbClr val="000000"/>
                </a:solidFill>
                <a:latin typeface="宋体" panose="02010600030101010101" pitchFamily="2" charset="-122"/>
              </a:rPr>
              <a:t>“</a:t>
            </a:r>
            <a:r>
              <a:rPr lang="zh-CN" altLang="zh-CN" sz="1200" kern="0" dirty="0">
                <a:solidFill>
                  <a:srgbClr val="000000"/>
                </a:solidFill>
                <a:latin typeface="宋体" panose="02010600030101010101" pitchFamily="2" charset="-122"/>
              </a:rPr>
              <a:t>拉索</a:t>
            </a:r>
            <a:r>
              <a:rPr lang="zh-CN" altLang="en-US" sz="1200" kern="0" dirty="0">
                <a:solidFill>
                  <a:srgbClr val="000000"/>
                </a:solidFill>
                <a:latin typeface="宋体" panose="02010600030101010101" pitchFamily="2" charset="-122"/>
              </a:rPr>
              <a:t>”</a:t>
            </a:r>
            <a:r>
              <a:rPr lang="zh-CN" altLang="zh-CN" sz="1200" kern="0" dirty="0">
                <a:solidFill>
                  <a:srgbClr val="000000"/>
                </a:solidFill>
                <a:latin typeface="宋体" panose="02010600030101010101" pitchFamily="2" charset="-122"/>
              </a:rPr>
              <a:t> 发现的重要天体开展精细</a:t>
            </a:r>
            <a:r>
              <a:rPr lang="zh-CN" altLang="en-US" sz="1200" kern="0" dirty="0">
                <a:solidFill>
                  <a:srgbClr val="000000"/>
                </a:solidFill>
                <a:latin typeface="宋体" panose="02010600030101010101" pitchFamily="2" charset="-122"/>
              </a:rPr>
              <a:t>结构</a:t>
            </a:r>
            <a:r>
              <a:rPr lang="zh-CN" altLang="zh-CN" sz="1200" kern="0" dirty="0">
                <a:solidFill>
                  <a:srgbClr val="000000"/>
                </a:solidFill>
                <a:latin typeface="宋体" panose="02010600030101010101" pitchFamily="2" charset="-122"/>
              </a:rPr>
              <a:t>解析，把握</a:t>
            </a:r>
            <a:r>
              <a:rPr lang="zh-CN" altLang="zh-CN" sz="1200" b="1" kern="0" dirty="0">
                <a:solidFill>
                  <a:srgbClr val="C00000"/>
                </a:solidFill>
                <a:latin typeface="宋体" panose="02010600030101010101" pitchFamily="2" charset="-122"/>
              </a:rPr>
              <a:t>突破性发现</a:t>
            </a:r>
            <a:r>
              <a:rPr lang="zh-CN" altLang="zh-CN" sz="1200" kern="0" dirty="0">
                <a:solidFill>
                  <a:srgbClr val="000000"/>
                </a:solidFill>
                <a:latin typeface="宋体" panose="02010600030101010101" pitchFamily="2" charset="-122"/>
              </a:rPr>
              <a:t>的重要</a:t>
            </a:r>
            <a:r>
              <a:rPr lang="zh-CN" altLang="en-US" sz="1200" kern="0" dirty="0">
                <a:solidFill>
                  <a:srgbClr val="000000"/>
                </a:solidFill>
                <a:latin typeface="宋体" panose="02010600030101010101" pitchFamily="2" charset="-122"/>
              </a:rPr>
              <a:t>机遇，</a:t>
            </a:r>
            <a:r>
              <a:rPr lang="zh-CN" altLang="en-US" sz="1200" kern="0" dirty="0">
                <a:solidFill>
                  <a:srgbClr val="C00000"/>
                </a:solidFill>
                <a:latin typeface="微软雅黑"/>
              </a:rPr>
              <a:t>“</a:t>
            </a:r>
            <a:r>
              <a:rPr lang="zh-CN" altLang="zh-CN" sz="1200" b="1" kern="0" dirty="0">
                <a:solidFill>
                  <a:srgbClr val="C00000"/>
                </a:solidFill>
                <a:latin typeface="微软雅黑"/>
              </a:rPr>
              <a:t>拉索</a:t>
            </a:r>
            <a:r>
              <a:rPr lang="zh-CN" altLang="en-US" sz="1200" b="1" kern="0" dirty="0">
                <a:solidFill>
                  <a:srgbClr val="C00000"/>
                </a:solidFill>
                <a:latin typeface="微软雅黑"/>
              </a:rPr>
              <a:t>”</a:t>
            </a:r>
            <a:r>
              <a:rPr lang="zh-CN" altLang="zh-CN" sz="1200" b="1" kern="0" dirty="0">
                <a:solidFill>
                  <a:srgbClr val="C00000"/>
                </a:solidFill>
                <a:latin typeface="微软雅黑"/>
              </a:rPr>
              <a:t> </a:t>
            </a:r>
            <a:r>
              <a:rPr lang="en-US" altLang="zh-CN" sz="1200" b="1" kern="0" dirty="0">
                <a:solidFill>
                  <a:srgbClr val="C00000"/>
                </a:solidFill>
                <a:latin typeface="微软雅黑"/>
              </a:rPr>
              <a:t>+ LACT </a:t>
            </a:r>
            <a:r>
              <a:rPr lang="zh-CN" altLang="en-US" sz="1200" b="1" kern="0" dirty="0">
                <a:solidFill>
                  <a:srgbClr val="C00000"/>
                </a:solidFill>
                <a:latin typeface="微软雅黑"/>
              </a:rPr>
              <a:t>进一步加固</a:t>
            </a:r>
            <a:r>
              <a:rPr lang="zh-CN" altLang="zh-CN" sz="1200" b="1" kern="0" dirty="0">
                <a:solidFill>
                  <a:srgbClr val="C00000"/>
                </a:solidFill>
                <a:latin typeface="微软雅黑"/>
              </a:rPr>
              <a:t>了</a:t>
            </a:r>
            <a:r>
              <a:rPr lang="zh-CN" altLang="en-US" sz="1200" kern="0" dirty="0">
                <a:solidFill>
                  <a:srgbClr val="000000"/>
                </a:solidFill>
                <a:latin typeface="宋体" panose="02010600030101010101" pitchFamily="2" charset="-122"/>
              </a:rPr>
              <a:t>我国</a:t>
            </a:r>
            <a:r>
              <a:rPr lang="zh-CN" altLang="zh-CN" sz="1200" kern="0" dirty="0">
                <a:solidFill>
                  <a:srgbClr val="000000"/>
                </a:solidFill>
                <a:latin typeface="宋体" panose="02010600030101010101" pitchFamily="2" charset="-122"/>
              </a:rPr>
              <a:t>在</a:t>
            </a:r>
            <a:r>
              <a:rPr lang="zh-CN" altLang="en-US" sz="1200" kern="0" dirty="0">
                <a:solidFill>
                  <a:srgbClr val="000000"/>
                </a:solidFill>
                <a:latin typeface="宋体" panose="02010600030101010101" pitchFamily="2" charset="-122"/>
              </a:rPr>
              <a:t>超高能伽马天文</a:t>
            </a:r>
            <a:r>
              <a:rPr lang="zh-CN" altLang="zh-CN" sz="1200" kern="0" dirty="0">
                <a:solidFill>
                  <a:srgbClr val="000000"/>
                </a:solidFill>
                <a:latin typeface="宋体" panose="02010600030101010101" pitchFamily="2" charset="-122"/>
              </a:rPr>
              <a:t>研究领域</a:t>
            </a:r>
            <a:r>
              <a:rPr lang="zh-CN" altLang="zh-CN" sz="1200" b="1" kern="0" dirty="0">
                <a:solidFill>
                  <a:srgbClr val="C00000"/>
                </a:solidFill>
                <a:latin typeface="微软雅黑"/>
              </a:rPr>
              <a:t>的领先地位</a:t>
            </a:r>
            <a:r>
              <a:rPr lang="zh-CN" altLang="en-US" sz="1200" b="1" kern="0" dirty="0">
                <a:solidFill>
                  <a:srgbClr val="C00000"/>
                </a:solidFill>
                <a:latin typeface="微软雅黑"/>
              </a:rPr>
              <a:t>。</a:t>
            </a:r>
            <a:endParaRPr kumimoji="0" lang="zh-CN" altLang="en-US" sz="1200" b="1" i="0" u="none" strike="noStrike" kern="0" cap="none" spc="0" normalizeH="0" baseline="0" noProof="0" dirty="0">
              <a:ln>
                <a:noFill/>
              </a:ln>
              <a:solidFill>
                <a:prstClr val="black"/>
              </a:solidFill>
              <a:effectLst/>
              <a:uLnTx/>
              <a:uFillTx/>
            </a:endParaRPr>
          </a:p>
          <a:p>
            <a:pPr marL="0" marR="0" lvl="0" indent="0" defTabSz="914126" eaLnBrk="1" fontAlgn="auto" latinLnBrk="0" hangingPunct="1">
              <a:lnSpc>
                <a:spcPct val="100000"/>
              </a:lnSpc>
              <a:spcBef>
                <a:spcPts val="0"/>
              </a:spcBef>
              <a:spcAft>
                <a:spcPts val="0"/>
              </a:spcAft>
              <a:buClrTx/>
              <a:buSzTx/>
              <a:buFontTx/>
              <a:buNone/>
              <a:tabLst/>
              <a:defRPr/>
            </a:pPr>
            <a:endParaRPr lang="en-US" altLang="zh-CN" sz="1200" kern="0" dirty="0">
              <a:solidFill>
                <a:srgbClr val="000000"/>
              </a:solidFill>
              <a:latin typeface="宋体" panose="0201060003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0" dirty="0">
              <a:solidFill>
                <a:srgbClr val="C00000"/>
              </a:solidFill>
              <a:latin typeface="微软雅黑"/>
            </a:endParaRPr>
          </a:p>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27A8BD-04A0-41F7-AE7F-010D4F93F74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73892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74459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54C54D-2798-4068-B936-26755BAFF2A0}"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extLst>
      <p:ext uri="{BB962C8B-B14F-4D97-AF65-F5344CB8AC3E}">
        <p14:creationId xmlns:p14="http://schemas.microsoft.com/office/powerpoint/2010/main" val="1946521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Here, we list all the systematic sources in the table. The total systematic uncertainties on flux are about 17%, while the total systematic uncertainties on the energy scale are about 4%.</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31422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DA711-8044-3E12-4312-666307827F4E}"/>
            </a:ext>
          </a:extLst>
        </p:cNvPr>
        <p:cNvGrpSpPr/>
        <p:nvPr/>
      </p:nvGrpSpPr>
      <p:grpSpPr>
        <a:xfrm>
          <a:off x="0" y="0"/>
          <a:ext cx="0" cy="0"/>
          <a:chOff x="0" y="0"/>
          <a:chExt cx="0" cy="0"/>
        </a:xfrm>
      </p:grpSpPr>
      <p:sp>
        <p:nvSpPr>
          <p:cNvPr id="1048700" name="幻灯片图像占位符 1">
            <a:extLst>
              <a:ext uri="{FF2B5EF4-FFF2-40B4-BE49-F238E27FC236}">
                <a16:creationId xmlns:a16="http://schemas.microsoft.com/office/drawing/2014/main" id="{D2722A2C-6DD1-6227-6F4F-4AFCE5CFD960}"/>
              </a:ext>
            </a:extLst>
          </p:cNvPr>
          <p:cNvSpPr>
            <a:spLocks noGrp="1" noRot="1" noChangeAspect="1" noTextEdit="1"/>
          </p:cNvSpPr>
          <p:nvPr>
            <p:ph type="sldImg"/>
          </p:nvPr>
        </p:nvSpPr>
        <p:spPr bwMode="auto">
          <a:xfrm>
            <a:off x="381000" y="685800"/>
            <a:ext cx="6096000" cy="3429000"/>
          </a:xfrm>
          <a:noFill/>
          <a:ln>
            <a:solidFill>
              <a:srgbClr val="000000"/>
            </a:solidFill>
            <a:miter lim="800000"/>
          </a:ln>
        </p:spPr>
      </p:sp>
      <p:sp>
        <p:nvSpPr>
          <p:cNvPr id="1048701" name="备注占位符 2">
            <a:extLst>
              <a:ext uri="{FF2B5EF4-FFF2-40B4-BE49-F238E27FC236}">
                <a16:creationId xmlns:a16="http://schemas.microsoft.com/office/drawing/2014/main" id="{52697FDC-A860-7AC0-A667-5E84A2C1DB80}"/>
              </a:ext>
            </a:extLst>
          </p:cNvPr>
          <p:cNvSpPr>
            <a:spLocks noGrp="1"/>
          </p:cNvSpPr>
          <p:nvPr>
            <p:ph type="body" idx="1"/>
          </p:nvPr>
        </p:nvSpPr>
        <p:spPr bwMode="auto">
          <a:noFill/>
        </p:spPr>
        <p:txBody>
          <a:bodyPr wrap="square" numCol="1" anchor="t" anchorCtr="0" compatLnSpc="1"/>
          <a:lstStyle/>
          <a:p>
            <a:endParaRPr lang="zh-CN" altLang="en-US"/>
          </a:p>
        </p:txBody>
      </p:sp>
      <p:sp>
        <p:nvSpPr>
          <p:cNvPr id="1048702" name="灯片编号占位符 3">
            <a:extLst>
              <a:ext uri="{FF2B5EF4-FFF2-40B4-BE49-F238E27FC236}">
                <a16:creationId xmlns:a16="http://schemas.microsoft.com/office/drawing/2014/main" id="{1F8EB2F7-18B3-4D33-CFBE-4AAF63641AE1}"/>
              </a:ext>
            </a:extLst>
          </p:cNvPr>
          <p:cNvSpPr>
            <a:spLocks noGrp="1"/>
          </p:cNvSpPr>
          <p:nvPr>
            <p:ph type="sldNum" sz="quarter" idx="5"/>
          </p:nvPr>
        </p:nvSpPr>
        <p:spPr/>
        <p:txBody>
          <a:bodyPr/>
          <a:lstStyle/>
          <a:p>
            <a:pPr marL="0" marR="0" lvl="0" indent="0" algn="r" defTabSz="1218954" rtl="0" eaLnBrk="1" fontAlgn="auto" latinLnBrk="0" hangingPunct="1">
              <a:lnSpc>
                <a:spcPct val="100000"/>
              </a:lnSpc>
              <a:spcBef>
                <a:spcPts val="0"/>
              </a:spcBef>
              <a:spcAft>
                <a:spcPts val="0"/>
              </a:spcAft>
              <a:buClrTx/>
              <a:buSzTx/>
              <a:buFontTx/>
              <a:buNone/>
              <a:tabLst/>
              <a:defRPr/>
            </a:pPr>
            <a:fld id="{DFD60AC0-E1F6-46CD-B416-B59A5B631B5A}" type="slidenum">
              <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pPr marL="0" marR="0" lvl="0" indent="0" algn="r" defTabSz="1218954"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21107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 entire spectrum does not follow a simple ‘knee’ shape feature. </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13685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E5638-D848-F438-F2D6-916E4E656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79A452-9873-8440-4CEB-91BB02891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DF7346-4AC9-C557-8803-2C6D869FBFB8}"/>
              </a:ext>
            </a:extLst>
          </p:cNvPr>
          <p:cNvSpPr>
            <a:spLocks noGrp="1"/>
          </p:cNvSpPr>
          <p:nvPr>
            <p:ph type="body" idx="1"/>
          </p:nvPr>
        </p:nvSpPr>
        <p:spPr/>
        <p:txBody>
          <a:bodyPr/>
          <a:lstStyle/>
          <a:p>
            <a:r>
              <a:rPr lang="en-US" altLang="zh-CN" dirty="0"/>
              <a:t>These cosmic rays induce air showers which contain two component: electromagnetic component and hadronic component.</a:t>
            </a:r>
          </a:p>
          <a:p>
            <a:r>
              <a:rPr lang="en-US" altLang="zh-CN" dirty="0"/>
              <a:t> We use Cherenkov photons and Number of muons to reconstruction shower energy.</a:t>
            </a:r>
          </a:p>
          <a:p>
            <a:r>
              <a:rPr lang="en-US" altLang="zh-CN" dirty="0"/>
              <a:t>Cherenkov photons represent electromagnetic component, while muon content represents hadronic component.  </a:t>
            </a:r>
          </a:p>
          <a:p>
            <a:r>
              <a:rPr lang="en-US" altLang="zh-CN" b="0" i="0" dirty="0">
                <a:effectLst/>
                <a:latin typeface="-apple-system"/>
              </a:rPr>
              <a:t>The energy resolution is less than 15% and gradually improves with increasing energy, remaining constant above 1 </a:t>
            </a:r>
            <a:r>
              <a:rPr lang="en-US" altLang="zh-CN" b="0" i="0" dirty="0" err="1">
                <a:effectLst/>
                <a:latin typeface="-apple-system"/>
              </a:rPr>
              <a:t>PeV</a:t>
            </a:r>
            <a:r>
              <a:rPr lang="en-US" altLang="zh-CN" b="0" i="0" dirty="0">
                <a:effectLst/>
                <a:latin typeface="-apple-system"/>
              </a:rPr>
              <a:t>.</a:t>
            </a:r>
          </a:p>
          <a:p>
            <a:r>
              <a:rPr lang="en-US" altLang="zh-CN" dirty="0"/>
              <a:t> The systematic bias of reconstruction energy is less than 2%.</a:t>
            </a:r>
          </a:p>
          <a:p>
            <a:endParaRPr lang="en-US" altLang="zh-CN" dirty="0"/>
          </a:p>
        </p:txBody>
      </p:sp>
      <p:sp>
        <p:nvSpPr>
          <p:cNvPr id="4" name="Slide Number Placeholder 3">
            <a:extLst>
              <a:ext uri="{FF2B5EF4-FFF2-40B4-BE49-F238E27FC236}">
                <a16:creationId xmlns:a16="http://schemas.microsoft.com/office/drawing/2014/main" id="{4EB3564A-EFE3-906B-0CE5-90360ADF91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B7DDAB-0463-4EBB-A14A-4297C06334D3}" type="slidenum">
              <a:rPr kumimoji="0" lang="zh-CN" altLang="en-US" sz="13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3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83649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46349-17B9-1487-DF83-6956A3054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8639D-3822-086E-9F63-0DC113222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1C604-8194-35D9-BE10-8B4C59440051}"/>
              </a:ext>
            </a:extLst>
          </p:cNvPr>
          <p:cNvSpPr>
            <a:spLocks noGrp="1"/>
          </p:cNvSpPr>
          <p:nvPr>
            <p:ph type="body" idx="1"/>
          </p:nvPr>
        </p:nvSpPr>
        <p:spPr/>
        <p:txBody>
          <a:bodyPr/>
          <a:lstStyle/>
          <a:p>
            <a:endParaRPr lang="zh-CN" altLang="en-US" dirty="0"/>
          </a:p>
        </p:txBody>
      </p:sp>
      <p:sp>
        <p:nvSpPr>
          <p:cNvPr id="4" name="Slide Number Placeholder 3">
            <a:extLst>
              <a:ext uri="{FF2B5EF4-FFF2-40B4-BE49-F238E27FC236}">
                <a16:creationId xmlns:a16="http://schemas.microsoft.com/office/drawing/2014/main" id="{A99FF068-AC0B-C6B3-E6EC-30C46B6E050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3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3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68428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Origin of the cosmic rays is a century-old mystery. Scientists use multi-messenger and design different types of detector arrays to discover the mystery, such as gamma ray detector arrays, neutrino detector arrays and extreme high energy CRs detector arrays.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200" b="0" i="0" u="none" strike="noStrike" kern="1200" cap="none" spc="0" normalizeH="0" baseline="0" noProof="0" smtClean="0">
                <a:ln>
                  <a:noFill/>
                </a:ln>
                <a:solidFill>
                  <a:prstClr val="black"/>
                </a:solidFill>
                <a:effectLst/>
                <a:uLnTx/>
                <a:uFillTx/>
                <a:latin typeface="Calibri" charset="0"/>
                <a:ea typeface="宋体"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80886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LHAASO experiment located on </a:t>
            </a:r>
            <a:r>
              <a:rPr lang="en-US" altLang="zh-CN" dirty="0" err="1"/>
              <a:t>Haizi</a:t>
            </a:r>
            <a:r>
              <a:rPr lang="en-US" altLang="zh-CN" dirty="0"/>
              <a:t> mountain Sichuan China. The altitude is about 4400 meters. The air shower development reaches its maximum for vertical showers at around 1 </a:t>
            </a:r>
            <a:r>
              <a:rPr lang="en-US" altLang="zh-CN" dirty="0" err="1"/>
              <a:t>PeV</a:t>
            </a:r>
            <a:r>
              <a:rPr lang="en-US" altLang="zh-CN" dirty="0"/>
              <a:t>, making this an ideal site to measure the cosmic ray energy spectrum with less uncertainties in the knee region.</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46972-B515-4B97-9D77-36CB3324C2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endParaRPr>
          </a:p>
        </p:txBody>
      </p:sp>
    </p:spTree>
    <p:extLst>
      <p:ext uri="{BB962C8B-B14F-4D97-AF65-F5344CB8AC3E}">
        <p14:creationId xmlns:p14="http://schemas.microsoft.com/office/powerpoint/2010/main" val="331274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141414"/>
                </a:solidFill>
                <a:effectLst/>
                <a:latin typeface="苹方-简-常规体"/>
              </a:rPr>
              <a:t>LHAASO has established a Multi-Messenger Collaboration Network and signed Memoranda of Understanding (MOUs) with eight international detector collaborations, including neutrino telescopes Antares, KM3NeT, and Baikal-GVD; Cherenkov telescope arrays CTA-LST, MAGIC, and VERITAS; as well as space-borne experiments </a:t>
            </a:r>
            <a:r>
              <a:rPr lang="en-US" altLang="zh-CN" b="0" i="0" dirty="0" err="1">
                <a:solidFill>
                  <a:srgbClr val="141414"/>
                </a:solidFill>
                <a:effectLst/>
                <a:latin typeface="苹方-简-常规体"/>
              </a:rPr>
              <a:t>eRosita</a:t>
            </a:r>
            <a:r>
              <a:rPr lang="en-US" altLang="zh-CN" b="0" i="0" dirty="0">
                <a:solidFill>
                  <a:srgbClr val="141414"/>
                </a:solidFill>
                <a:effectLst/>
                <a:latin typeface="苹方-简-常规体"/>
              </a:rPr>
              <a:t> and DAMPE. LHAASO collaborates with 300 scientists from six countries and 32 institutions.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55878" rtl="0" eaLnBrk="1" fontAlgn="auto" latinLnBrk="0" hangingPunct="1">
              <a:lnSpc>
                <a:spcPct val="100000"/>
              </a:lnSpc>
              <a:spcBef>
                <a:spcPts val="0"/>
              </a:spcBef>
              <a:spcAft>
                <a:spcPts val="0"/>
              </a:spcAft>
              <a:buClrTx/>
              <a:buSzTx/>
              <a:buFontTx/>
              <a:buNone/>
              <a:tabLst/>
              <a:defRPr/>
            </a:pPr>
            <a:fld id="{34EA1CAF-F3E5-4995-B5A9-F6F823E8D197}" type="slidenum">
              <a:rPr kumimoji="0" lang="zh-CN" altLang="en-US" sz="13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rPr>
              <a:pPr marL="0" marR="0" lvl="0" indent="0" algn="r" defTabSz="955878" rtl="0" eaLnBrk="1" fontAlgn="auto" latinLnBrk="0" hangingPunct="1">
                <a:lnSpc>
                  <a:spcPct val="100000"/>
                </a:lnSpc>
                <a:spcBef>
                  <a:spcPts val="0"/>
                </a:spcBef>
                <a:spcAft>
                  <a:spcPts val="0"/>
                </a:spcAft>
                <a:buClrTx/>
                <a:buSzTx/>
                <a:buFontTx/>
                <a:buNone/>
                <a:tabLst/>
                <a:defRPr/>
              </a:pPr>
              <a:t>9</a:t>
            </a:fld>
            <a:endParaRPr kumimoji="0" lang="zh-CN" altLang="en-US" sz="1300" b="0" i="0" u="none" strike="noStrike" kern="1200" cap="none" spc="0" normalizeH="0" baseline="0" noProof="0">
              <a:ln>
                <a:noFill/>
              </a:ln>
              <a:solidFill>
                <a:prstClr val="black"/>
              </a:solidFill>
              <a:effectLst/>
              <a:uLnTx/>
              <a:uFillTx/>
              <a:latin typeface="Calibri" charset="0"/>
              <a:ea typeface="宋体" panose="02010600030101010101" pitchFamily="2" charset="-122"/>
              <a:cs typeface="Arial"/>
            </a:endParaRPr>
          </a:p>
        </p:txBody>
      </p:sp>
    </p:spTree>
    <p:extLst>
      <p:ext uri="{BB962C8B-B14F-4D97-AF65-F5344CB8AC3E}">
        <p14:creationId xmlns:p14="http://schemas.microsoft.com/office/powerpoint/2010/main" val="1704397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6788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58395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12568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Master" Target="../slideMasters/slideMaster5.xml"/><Relationship Id="rId1" Type="http://schemas.openxmlformats.org/officeDocument/2006/relationships/tags" Target="../tags/tag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E41B27-C73F-E633-5CAA-5367D7E807F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5A483E3-72F5-E552-5E1A-5E88D086EA9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49A8333-2AEF-FBAD-1E2F-67318C040E9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BD8BEB5-97A6-C148-CCBE-09C42DA08D85}"/>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C71FC988-1248-A0BA-61A1-C9AB07784F5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D5B4C97-E50A-37C3-69AF-7DCB7751548F}"/>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5930882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0EC614-DDB2-BE9A-F5AA-C0961E934B2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8F0482-7455-3A46-9E3B-5AD2305D99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F9113EE-897B-405C-7A5F-21DA6D8537F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F531849-ED6E-48ED-F35F-18977B001E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57665B4-5A88-F7C0-347C-517AE50AF0A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20B442F-8EB7-C403-6AEC-1D9397302FE8}"/>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8" name="页脚占位符 7">
            <a:extLst>
              <a:ext uri="{FF2B5EF4-FFF2-40B4-BE49-F238E27FC236}">
                <a16:creationId xmlns:a16="http://schemas.microsoft.com/office/drawing/2014/main" id="{6140C91C-7DFB-6D9E-B4D0-746B69C7FDE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C3AB6F2-11FC-D55F-1B03-0B59BE7F0845}"/>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22790973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E13A1A-BFB5-E147-0852-097503E363A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A689B7-227B-D8D2-A29E-DD7EC97DCC14}"/>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4" name="页脚占位符 3">
            <a:extLst>
              <a:ext uri="{FF2B5EF4-FFF2-40B4-BE49-F238E27FC236}">
                <a16:creationId xmlns:a16="http://schemas.microsoft.com/office/drawing/2014/main" id="{FB78A384-9660-5FE8-51CD-C617ED08AC8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A91CD1A-39FB-072B-9F55-7AEDD231DD2E}"/>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9842328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26D6044-5B30-8434-C914-EE856C47C7ED}"/>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3" name="页脚占位符 2">
            <a:extLst>
              <a:ext uri="{FF2B5EF4-FFF2-40B4-BE49-F238E27FC236}">
                <a16:creationId xmlns:a16="http://schemas.microsoft.com/office/drawing/2014/main" id="{55ABA7DF-514C-0CD0-D1C6-A5E3BBF07A3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437A523-598D-2A38-2F8C-8F89EE640029}"/>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77804607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740442-BFAF-1157-6079-DFC72569AE1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801654C-9D41-0599-D616-A43E16D355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3713ABD-124F-ABCE-9303-65495472D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8985DF-227A-7729-79B9-AD70BD384D22}"/>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52AFDDB7-7998-0516-C3B9-649A1315B6E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0EB9297-5B9A-CEA6-AF7A-93D8FE08F52D}"/>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92497714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ACCC14-0BAE-5684-DAAD-B8784CAA3CF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F829D6-CA72-9855-7A40-56B2D0C362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CB97C0D-2654-7391-CC95-E35A4C77D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89D414F-B1CE-7B06-13E6-3F57D62D8D58}"/>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6364B99D-A5B9-2216-269D-F18D82CB6FE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F9A966-6AB0-17BC-0A5D-B0A3020FCAF7}"/>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09182226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CF9F3F-8942-B605-7E32-8517B81AC3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B094512-FE9C-A39D-BD7E-18E3686348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5D42F75-2E11-29B2-B198-C1F0E27B4F73}"/>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B2CAA3D2-9612-98FC-60FE-D0F9431DCA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A810C5-B7A7-264A-D28E-AFD56EDE6455}"/>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7564507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39A0AE-F7A9-E644-222C-8CE35C2938B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D06240-5306-F92F-1BAC-73FC0851F12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EBCE109-FF4C-33C4-DE22-406F59F86F2A}"/>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7B2DD289-3D6B-1311-D79A-AAEF8C8A98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90F45D-7265-ACB0-5B95-E02EBC7C2A4C}"/>
              </a:ext>
            </a:extLst>
          </p:cNvPr>
          <p:cNvSpPr>
            <a:spLocks noGrp="1"/>
          </p:cNvSpPr>
          <p:nvPr>
            <p:ph type="sldNum" sz="quarter" idx="12"/>
          </p:nvPr>
        </p:nvSpPr>
        <p:spPr>
          <a:xfrm>
            <a:off x="8610600" y="6356350"/>
            <a:ext cx="2743200" cy="365125"/>
          </a:xfrm>
          <a:prstGeom prst="rect">
            <a:avLst/>
          </a:prstGeom>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41379264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1" y="2348880"/>
            <a:ext cx="7440149" cy="4509120"/>
          </a:xfrm>
          <a:prstGeom prst="rect">
            <a:avLst/>
          </a:prstGeom>
        </p:spPr>
      </p:pic>
      <p:sp>
        <p:nvSpPr>
          <p:cNvPr id="2" name="标题 1"/>
          <p:cNvSpPr>
            <a:spLocks noGrp="1"/>
          </p:cNvSpPr>
          <p:nvPr>
            <p:ph type="ctrTitle"/>
          </p:nvPr>
        </p:nvSpPr>
        <p:spPr>
          <a:xfrm>
            <a:off x="914400" y="2130427"/>
            <a:ext cx="10363200" cy="1470025"/>
          </a:xfrm>
        </p:spPr>
        <p:txBody>
          <a:bodyPr>
            <a:noAutofit/>
          </a:bodyPr>
          <a:lstStyle>
            <a:lvl1pPr>
              <a:defRPr lang="zh-CN" altLang="en-US" sz="6599"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2"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5"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9" name="矩形 8"/>
          <p:cNvSpPr/>
          <p:nvPr userDrawn="1"/>
        </p:nvSpPr>
        <p:spPr>
          <a:xfrm>
            <a:off x="2476477"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0" name="矩形 9"/>
          <p:cNvSpPr/>
          <p:nvPr userDrawn="1"/>
        </p:nvSpPr>
        <p:spPr>
          <a:xfrm>
            <a:off x="0"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Tree>
    <p:extLst>
      <p:ext uri="{BB962C8B-B14F-4D97-AF65-F5344CB8AC3E}">
        <p14:creationId xmlns:p14="http://schemas.microsoft.com/office/powerpoint/2010/main" val="347508064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399"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6" name="矩形 15"/>
          <p:cNvSpPr/>
          <p:nvPr userDrawn="1"/>
        </p:nvSpPr>
        <p:spPr>
          <a:xfrm>
            <a:off x="2476477"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8" name="矩形 17"/>
          <p:cNvSpPr/>
          <p:nvPr userDrawn="1"/>
        </p:nvSpPr>
        <p:spPr>
          <a:xfrm>
            <a:off x="0"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23" name="矩形 22"/>
          <p:cNvSpPr/>
          <p:nvPr userDrawn="1"/>
        </p:nvSpPr>
        <p:spPr>
          <a:xfrm>
            <a:off x="1" y="1"/>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Tree>
    <p:extLst>
      <p:ext uri="{BB962C8B-B14F-4D97-AF65-F5344CB8AC3E}">
        <p14:creationId xmlns:p14="http://schemas.microsoft.com/office/powerpoint/2010/main" val="1230799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5" y="2906714"/>
            <a:ext cx="10363200" cy="1500187"/>
          </a:xfrm>
        </p:spPr>
        <p:txBody>
          <a:bodyPr anchor="b"/>
          <a:lstStyle>
            <a:lvl1pPr marL="0" indent="0">
              <a:buNone/>
              <a:defRPr sz="1999">
                <a:solidFill>
                  <a:schemeClr val="tx1">
                    <a:tint val="75000"/>
                  </a:schemeClr>
                </a:solidFill>
              </a:defRPr>
            </a:lvl1pPr>
            <a:lvl2pPr marL="457154" indent="0">
              <a:buNone/>
              <a:defRPr sz="1799">
                <a:solidFill>
                  <a:schemeClr val="tx1">
                    <a:tint val="75000"/>
                  </a:schemeClr>
                </a:solidFill>
              </a:defRPr>
            </a:lvl2pPr>
            <a:lvl3pPr marL="914309" indent="0">
              <a:buNone/>
              <a:defRPr sz="1600">
                <a:solidFill>
                  <a:schemeClr val="tx1">
                    <a:tint val="75000"/>
                  </a:schemeClr>
                </a:solidFill>
              </a:defRPr>
            </a:lvl3pPr>
            <a:lvl4pPr marL="1371462" indent="0">
              <a:buNone/>
              <a:defRPr sz="1400">
                <a:solidFill>
                  <a:schemeClr val="tx1">
                    <a:tint val="75000"/>
                  </a:schemeClr>
                </a:solidFill>
              </a:defRPr>
            </a:lvl4pPr>
            <a:lvl5pPr marL="1828617" indent="0">
              <a:buNone/>
              <a:defRPr sz="1400">
                <a:solidFill>
                  <a:schemeClr val="tx1">
                    <a:tint val="75000"/>
                  </a:schemeClr>
                </a:solidFill>
              </a:defRPr>
            </a:lvl5pPr>
            <a:lvl6pPr marL="2285771" indent="0">
              <a:buNone/>
              <a:defRPr sz="1400">
                <a:solidFill>
                  <a:schemeClr val="tx1">
                    <a:tint val="75000"/>
                  </a:schemeClr>
                </a:solidFill>
              </a:defRPr>
            </a:lvl6pPr>
            <a:lvl7pPr marL="2742926" indent="0">
              <a:buNone/>
              <a:defRPr sz="1400">
                <a:solidFill>
                  <a:schemeClr val="tx1">
                    <a:tint val="75000"/>
                  </a:schemeClr>
                </a:solidFill>
              </a:defRPr>
            </a:lvl7pPr>
            <a:lvl8pPr marL="3200080" indent="0">
              <a:buNone/>
              <a:defRPr sz="1400">
                <a:solidFill>
                  <a:schemeClr val="tx1">
                    <a:tint val="75000"/>
                  </a:schemeClr>
                </a:solidFill>
              </a:defRPr>
            </a:lvl8pPr>
            <a:lvl9pPr marL="3657235"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50887331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2"/>
            <a:ext cx="5384800" cy="4525963"/>
          </a:xfrm>
        </p:spPr>
        <p:txBody>
          <a:bodyPr/>
          <a:lstStyle>
            <a:lvl1pPr>
              <a:defRPr sz="2800"/>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2"/>
            <a:ext cx="5384800" cy="4525963"/>
          </a:xfrm>
        </p:spPr>
        <p:txBody>
          <a:bodyPr/>
          <a:lstStyle>
            <a:lvl1pPr>
              <a:defRPr sz="2800"/>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809085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67364125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4"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2026/7/18</a:t>
            </a:fld>
            <a:endParaRPr lang="zh-CN" altLang="en-US"/>
          </a:p>
        </p:txBody>
      </p:sp>
      <p:sp>
        <p:nvSpPr>
          <p:cNvPr id="1048592" name="页脚占位符 3"/>
          <p:cNvSpPr>
            <a:spLocks noGrp="1"/>
          </p:cNvSpPr>
          <p:nvPr>
            <p:ph type="ftr" sz="quarter" idx="11"/>
          </p:nvPr>
        </p:nvSpPr>
        <p:spPr>
          <a:xfrm>
            <a:off x="4036503"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3" y="260655"/>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48" tIns="45673" rIns="91348" bIns="45673"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48" tIns="45673" rIns="91348" bIns="45673"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8"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29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normAutofit/>
          </a:bodyPr>
          <a:lstStyle>
            <a:lvl1pPr algn="ctr">
              <a:defRPr sz="5400" b="1">
                <a:latin typeface="微软雅黑" panose="020B0503020204020204" pitchFamily="34" charset="-122"/>
                <a:ea typeface="微软雅黑" panose="020B0503020204020204" pitchFamily="34" charset="-122"/>
              </a:defRPr>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b="1">
                <a:latin typeface="微软雅黑" panose="020B0503020204020204" pitchFamily="34" charset="-122"/>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sp>
        <p:nvSpPr>
          <p:cNvPr id="4" name="日期占位符 3"/>
          <p:cNvSpPr>
            <a:spLocks noGrp="1"/>
          </p:cNvSpPr>
          <p:nvPr>
            <p:ph type="dt" sz="half" idx="10"/>
          </p:nvPr>
        </p:nvSpPr>
        <p:spPr/>
        <p:txBody>
          <a:bodyPr/>
          <a:lstStyle/>
          <a:p>
            <a:fld id="{7D813F36-E7DE-6D4B-B373-9A16D85AFF2F}" type="datetime1">
              <a:rPr kumimoji="1" lang="zh-CN" altLang="en-US" smtClean="0"/>
              <a:t>2026/7/18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p:txBody>
          <a:bodyPr/>
          <a:lstStyle/>
          <a:p>
            <a:fld id="{B4C20A4B-DD43-DA4D-8119-9F4950C8E53C}" type="slidenum">
              <a:rPr kumimoji="1" lang="zh-CN" altLang="en-US" smtClean="0"/>
              <a:t>‹#›</a:t>
            </a:fld>
            <a:endParaRPr kumimoji="1" lang="zh-CN" altLang="en-US"/>
          </a:p>
        </p:txBody>
      </p:sp>
    </p:spTree>
    <p:extLst>
      <p:ext uri="{BB962C8B-B14F-4D97-AF65-F5344CB8AC3E}">
        <p14:creationId xmlns:p14="http://schemas.microsoft.com/office/powerpoint/2010/main" val="375218228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91763"/>
            <a:ext cx="10515600" cy="659039"/>
          </a:xfrm>
        </p:spPr>
        <p:txBody>
          <a:bodyPr>
            <a:normAutofit/>
          </a:bodyPr>
          <a:lstStyle>
            <a:lvl1pPr>
              <a:defRPr sz="3200" b="1">
                <a:solidFill>
                  <a:schemeClr val="accent1">
                    <a:lumMod val="75000"/>
                  </a:schemeClr>
                </a:solidFill>
                <a:latin typeface="微软雅黑" panose="020B0503020204020204" pitchFamily="34" charset="-122"/>
                <a:ea typeface="微软雅黑" panose="020B0503020204020204" pitchFamily="34" charset="-122"/>
              </a:defRPr>
            </a:lvl1pPr>
          </a:lstStyle>
          <a:p>
            <a:r>
              <a:rPr kumimoji="1" lang="zh-CN" altLang="en-US" dirty="0"/>
              <a:t>单击此处编辑母版标题样式</a:t>
            </a:r>
          </a:p>
        </p:txBody>
      </p:sp>
      <p:sp>
        <p:nvSpPr>
          <p:cNvPr id="3" name="内容占位符 2"/>
          <p:cNvSpPr>
            <a:spLocks noGrp="1"/>
          </p:cNvSpPr>
          <p:nvPr>
            <p:ph idx="1"/>
          </p:nvPr>
        </p:nvSpPr>
        <p:spPr>
          <a:xfrm>
            <a:off x="518160" y="829944"/>
            <a:ext cx="11145520" cy="5347335"/>
          </a:xfrm>
        </p:spPr>
        <p:txBody>
          <a:bodyPr/>
          <a:lstStyle>
            <a:lvl1pPr>
              <a:defRPr sz="2400" b="1">
                <a:solidFill>
                  <a:schemeClr val="accent1">
                    <a:lumMod val="75000"/>
                  </a:schemeClr>
                </a:solidFill>
                <a:latin typeface="微软雅黑" panose="020B0503020204020204" pitchFamily="34" charset="-122"/>
                <a:ea typeface="微软雅黑" panose="020B0503020204020204" pitchFamily="34" charset="-122"/>
              </a:defRPr>
            </a:lvl1pPr>
            <a:lvl2pPr>
              <a:defRPr>
                <a:latin typeface="微软雅黑" panose="020B0503020204020204" pitchFamily="34" charset="-122"/>
                <a:ea typeface="微软雅黑" panose="020B0503020204020204" pitchFamily="34" charset="-122"/>
              </a:defRPr>
            </a:lvl2pPr>
            <a:lvl3pPr>
              <a:defRPr sz="2000">
                <a:latin typeface="微软雅黑" panose="020B0503020204020204" pitchFamily="34" charset="-122"/>
                <a:ea typeface="微软雅黑" panose="020B0503020204020204" pitchFamily="34" charset="-122"/>
              </a:defRPr>
            </a:lvl3pPr>
            <a:lvl4pPr marL="1371600" indent="0">
              <a:buNone/>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kumimoji="1" lang="zh-CN" altLang="en-US" dirty="0"/>
              <a:t>单击此处编辑母版文本样式</a:t>
            </a:r>
          </a:p>
          <a:p>
            <a:pPr lvl="1"/>
            <a:r>
              <a:rPr kumimoji="1" lang="zh-CN" altLang="en-US" dirty="0"/>
              <a:t>二级</a:t>
            </a:r>
          </a:p>
          <a:p>
            <a:pPr lvl="2"/>
            <a:r>
              <a:rPr kumimoji="1" lang="zh-CN" altLang="en-US" dirty="0"/>
              <a:t>三级</a:t>
            </a:r>
          </a:p>
        </p:txBody>
      </p:sp>
      <p:sp>
        <p:nvSpPr>
          <p:cNvPr id="4" name="日期占位符 3"/>
          <p:cNvSpPr>
            <a:spLocks noGrp="1"/>
          </p:cNvSpPr>
          <p:nvPr>
            <p:ph type="dt" sz="half" idx="10"/>
          </p:nvPr>
        </p:nvSpPr>
        <p:spPr/>
        <p:txBody>
          <a:bodyPr/>
          <a:lstStyle/>
          <a:p>
            <a:fld id="{97A5A7AA-C251-014F-AB04-EDD903F13E4F}" type="datetime1">
              <a:rPr kumimoji="1" lang="zh-CN" altLang="en-US" smtClean="0"/>
              <a:t>2026/7/18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a:xfrm>
            <a:off x="11460480" y="91763"/>
            <a:ext cx="568960" cy="365125"/>
          </a:xfrm>
        </p:spPr>
        <p:txBody>
          <a:bodyPr/>
          <a:lstStyle/>
          <a:p>
            <a:fld id="{B4C20A4B-DD43-DA4D-8119-9F4950C8E53C}" type="slidenum">
              <a:rPr kumimoji="1" lang="zh-CN" altLang="en-US" smtClean="0"/>
              <a:t>‹#›</a:t>
            </a:fld>
            <a:endParaRPr kumimoji="1" lang="zh-CN" altLang="en-US"/>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256" y="91763"/>
            <a:ext cx="731625" cy="494659"/>
          </a:xfrm>
          <a:prstGeom prst="rect">
            <a:avLst/>
          </a:prstGeom>
        </p:spPr>
      </p:pic>
      <p:cxnSp>
        <p:nvCxnSpPr>
          <p:cNvPr id="8" name="直接连接符 8"/>
          <p:cNvCxnSpPr/>
          <p:nvPr userDrawn="1"/>
        </p:nvCxnSpPr>
        <p:spPr>
          <a:xfrm>
            <a:off x="810881" y="680001"/>
            <a:ext cx="10542919" cy="1037"/>
          </a:xfrm>
          <a:prstGeom prst="line">
            <a:avLst/>
          </a:prstGeom>
          <a:ln w="158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028251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91763"/>
            <a:ext cx="10515600" cy="659039"/>
          </a:xfrm>
        </p:spPr>
        <p:txBody>
          <a:bodyPr>
            <a:normAutofit/>
          </a:bodyPr>
          <a:lstStyle>
            <a:lvl1pPr>
              <a:defRPr sz="3200" b="1">
                <a:solidFill>
                  <a:schemeClr val="accent1">
                    <a:lumMod val="75000"/>
                  </a:schemeClr>
                </a:solidFill>
                <a:latin typeface="微软雅黑" panose="020B0503020204020204" pitchFamily="34" charset="-122"/>
                <a:ea typeface="微软雅黑" panose="020B0503020204020204" pitchFamily="34" charset="-122"/>
              </a:defRPr>
            </a:lvl1pPr>
          </a:lstStyle>
          <a:p>
            <a:r>
              <a:rPr kumimoji="1" lang="zh-CN" altLang="en-US" dirty="0"/>
              <a:t>单击此处编辑母版标题样式</a:t>
            </a:r>
          </a:p>
        </p:txBody>
      </p:sp>
      <p:sp>
        <p:nvSpPr>
          <p:cNvPr id="4" name="日期占位符 3"/>
          <p:cNvSpPr>
            <a:spLocks noGrp="1"/>
          </p:cNvSpPr>
          <p:nvPr>
            <p:ph type="dt" sz="half" idx="10"/>
          </p:nvPr>
        </p:nvSpPr>
        <p:spPr/>
        <p:txBody>
          <a:bodyPr/>
          <a:lstStyle/>
          <a:p>
            <a:fld id="{9863EAFE-B4C5-864B-BBDB-5F9421EB912F}" type="datetime1">
              <a:rPr kumimoji="1" lang="zh-CN" altLang="en-US" smtClean="0"/>
              <a:t>2026/7/18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a:xfrm>
            <a:off x="11460480" y="91763"/>
            <a:ext cx="568960" cy="365125"/>
          </a:xfrm>
        </p:spPr>
        <p:txBody>
          <a:bodyPr/>
          <a:lstStyle/>
          <a:p>
            <a:fld id="{B4C20A4B-DD43-DA4D-8119-9F4950C8E53C}" type="slidenum">
              <a:rPr kumimoji="1" lang="zh-CN" altLang="en-US" smtClean="0"/>
              <a:t>‹#›</a:t>
            </a:fld>
            <a:endParaRPr kumimoji="1" lang="zh-CN" altLang="en-US"/>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256" y="91763"/>
            <a:ext cx="731625" cy="494659"/>
          </a:xfrm>
          <a:prstGeom prst="rect">
            <a:avLst/>
          </a:prstGeom>
        </p:spPr>
      </p:pic>
      <p:cxnSp>
        <p:nvCxnSpPr>
          <p:cNvPr id="8" name="直接连接符 8"/>
          <p:cNvCxnSpPr/>
          <p:nvPr userDrawn="1"/>
        </p:nvCxnSpPr>
        <p:spPr>
          <a:xfrm>
            <a:off x="810881" y="680001"/>
            <a:ext cx="10542919" cy="1037"/>
          </a:xfrm>
          <a:prstGeom prst="line">
            <a:avLst/>
          </a:prstGeom>
          <a:ln w="158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74219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3FF8341E-7717-C944-8B3D-ED2CEDD19B9C}" type="datetime1">
              <a:rPr kumimoji="1" lang="zh-CN" altLang="en-US" smtClean="0"/>
              <a:t>2026/7/18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灯片编号占位符 5"/>
          <p:cNvSpPr>
            <a:spLocks noGrp="1"/>
          </p:cNvSpPr>
          <p:nvPr>
            <p:ph type="sldNum" sz="quarter" idx="12"/>
          </p:nvPr>
        </p:nvSpPr>
        <p:spPr>
          <a:xfrm>
            <a:off x="11460480" y="91763"/>
            <a:ext cx="568960" cy="365125"/>
          </a:xfrm>
        </p:spPr>
        <p:txBody>
          <a:bodyPr/>
          <a:lstStyle/>
          <a:p>
            <a:fld id="{B4C20A4B-DD43-DA4D-8119-9F4950C8E53C}" type="slidenum">
              <a:rPr kumimoji="1" lang="zh-CN" altLang="en-US" smtClean="0"/>
              <a:t>‹#›</a:t>
            </a:fld>
            <a:endParaRPr kumimoji="1" lang="zh-CN" altLang="en-US"/>
          </a:p>
        </p:txBody>
      </p:sp>
    </p:spTree>
    <p:extLst>
      <p:ext uri="{BB962C8B-B14F-4D97-AF65-F5344CB8AC3E}">
        <p14:creationId xmlns:p14="http://schemas.microsoft.com/office/powerpoint/2010/main" val="170431841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9802" name="标题 1"/>
          <p:cNvSpPr>
            <a:spLocks noGrp="1"/>
          </p:cNvSpPr>
          <p:nvPr userDrawn="1">
            <p:ph type="ctrTitle"/>
          </p:nvPr>
        </p:nvSpPr>
        <p:spPr>
          <a:xfrm>
            <a:off x="0" y="1711650"/>
            <a:ext cx="12192000" cy="2356200"/>
          </a:xfrm>
          <a:prstGeom prst="rect">
            <a:avLst/>
          </a:prstGeom>
        </p:spPr>
        <p:txBody>
          <a:bodyPr anchor="b">
            <a:normAutofit/>
          </a:bodyPr>
          <a:lstStyle>
            <a:lvl1pPr algn="l">
              <a:defRPr sz="4000">
                <a:solidFill>
                  <a:schemeClr val="bg1"/>
                </a:solidFill>
              </a:defRPr>
            </a:lvl1pPr>
          </a:lstStyle>
          <a:p>
            <a:endParaRPr lang="zh-CN" altLang="en-US" dirty="0"/>
          </a:p>
        </p:txBody>
      </p:sp>
    </p:spTree>
    <p:extLst>
      <p:ext uri="{BB962C8B-B14F-4D97-AF65-F5344CB8AC3E}">
        <p14:creationId xmlns:p14="http://schemas.microsoft.com/office/powerpoint/2010/main" val="31334073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13" name="标题 1"/>
          <p:cNvSpPr>
            <a:spLocks noGrp="1"/>
          </p:cNvSpPr>
          <p:nvPr>
            <p:ph type="ctrTitle"/>
          </p:nvPr>
        </p:nvSpPr>
        <p:spPr>
          <a:xfrm>
            <a:off x="673100" y="2420938"/>
            <a:ext cx="10845798" cy="1621509"/>
          </a:xfrm>
          <a:prstGeom prst="rect">
            <a:avLst/>
          </a:prstGeom>
        </p:spPr>
        <p:txBody>
          <a:bodyPr anchor="b">
            <a:normAutofit/>
          </a:bodyPr>
          <a:lstStyle>
            <a:lvl1pPr marL="0" indent="0" algn="ctr">
              <a:buFont typeface="Arial" panose="020B0604020202020204" pitchFamily="34" charset="0"/>
              <a:buNone/>
              <a:defRPr sz="3200">
                <a:solidFill>
                  <a:schemeClr val="bg1"/>
                </a:solidFill>
              </a:defRPr>
            </a:lvl1pPr>
          </a:lstStyle>
          <a:p>
            <a:endParaRPr lang="zh-CN" altLang="en-US" dirty="0"/>
          </a:p>
        </p:txBody>
      </p:sp>
    </p:spTree>
    <p:extLst>
      <p:ext uri="{BB962C8B-B14F-4D97-AF65-F5344CB8AC3E}">
        <p14:creationId xmlns:p14="http://schemas.microsoft.com/office/powerpoint/2010/main" val="9860632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4A618-A9C2-7E1E-AB47-C533EC3EF8F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E74481-3ADA-8AC7-D8C5-7D3B1F425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CFFA0CB-35BF-C312-8244-C67EE06CD744}"/>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A3C184BA-1810-D8B5-FCA9-37C1E88CEB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6142DD-C6D9-68E5-751F-5AC07D15A51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72367508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900531"/>
      </p:ext>
    </p:extLst>
  </p:cSld>
  <p:clrMapOvr>
    <a:masterClrMapping/>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92079D-C018-4AB6-E914-9C0D1A31748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4BFAD1-6CBE-7D3F-840B-662B8A649E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0D35E6-FAE7-7CF1-530C-4644D1DF95BF}"/>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761E9F05-2082-B8A7-25E8-48EEED96A6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F84B54E-AF86-F8A5-D64D-D8D5397846B0}"/>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48152559"/>
      </p:ext>
    </p:extLst>
  </p:cSld>
  <p:clrMapOvr>
    <a:masterClrMapping/>
  </p:clrMapOvr>
  <mc:AlternateContent xmlns:mc="http://schemas.openxmlformats.org/markup-compatibility/2006" xmlns:p14="http://schemas.microsoft.com/office/powerpoint/2010/main">
    <mc:Choice Requires="p14">
      <p:transition spd="slow" p14:dur="1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92079D-C018-4AB6-E914-9C0D1A31748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4BFAD1-6CBE-7D3F-840B-662B8A649E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0D35E6-FAE7-7CF1-530C-4644D1DF95BF}"/>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761E9F05-2082-B8A7-25E8-48EEED96A6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F84B54E-AF86-F8A5-D64D-D8D5397846B0}"/>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859813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DA94C9-08AB-8D51-43BD-7232FFDD60D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EA52695-81B4-9D94-6177-5004F9D7D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09EFD5D-7017-0639-6E26-D57A6D5AB3E3}"/>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BCA846CD-05C1-BCAD-E5C6-37DCB415AC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761F750-C2FA-BE56-4D4B-62619D39D6B8}"/>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574010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E41B27-C73F-E633-5CAA-5367D7E807F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5A483E3-72F5-E552-5E1A-5E88D086EA9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49A8333-2AEF-FBAD-1E2F-67318C040E9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BD8BEB5-97A6-C148-CCBE-09C42DA08D85}"/>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C71FC988-1248-A0BA-61A1-C9AB07784F5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D5B4C97-E50A-37C3-69AF-7DCB7751548F}"/>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0683915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0EC614-DDB2-BE9A-F5AA-C0961E934B2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8F0482-7455-3A46-9E3B-5AD2305D99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F9113EE-897B-405C-7A5F-21DA6D8537F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F531849-ED6E-48ED-F35F-18977B001E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57665B4-5A88-F7C0-347C-517AE50AF0A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20B442F-8EB7-C403-6AEC-1D9397302FE8}"/>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8" name="页脚占位符 7">
            <a:extLst>
              <a:ext uri="{FF2B5EF4-FFF2-40B4-BE49-F238E27FC236}">
                <a16:creationId xmlns:a16="http://schemas.microsoft.com/office/drawing/2014/main" id="{6140C91C-7DFB-6D9E-B4D0-746B69C7FDE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C3AB6F2-11FC-D55F-1B03-0B59BE7F0845}"/>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740703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E13A1A-BFB5-E147-0852-097503E363A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A689B7-227B-D8D2-A29E-DD7EC97DCC14}"/>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4" name="页脚占位符 3">
            <a:extLst>
              <a:ext uri="{FF2B5EF4-FFF2-40B4-BE49-F238E27FC236}">
                <a16:creationId xmlns:a16="http://schemas.microsoft.com/office/drawing/2014/main" id="{FB78A384-9660-5FE8-51CD-C617ED08AC8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A91CD1A-39FB-072B-9F55-7AEDD231DD2E}"/>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855768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26D6044-5B30-8434-C914-EE856C47C7ED}"/>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3" name="页脚占位符 2">
            <a:extLst>
              <a:ext uri="{FF2B5EF4-FFF2-40B4-BE49-F238E27FC236}">
                <a16:creationId xmlns:a16="http://schemas.microsoft.com/office/drawing/2014/main" id="{55ABA7DF-514C-0CD0-D1C6-A5E3BBF07A3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437A523-598D-2A38-2F8C-8F89EE640029}"/>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613142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740442-BFAF-1157-6079-DFC72569AE1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801654C-9D41-0599-D616-A43E16D355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3713ABD-124F-ABCE-9303-65495472D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8985DF-227A-7729-79B9-AD70BD384D22}"/>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52AFDDB7-7998-0516-C3B9-649A1315B6E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0EB9297-5B9A-CEA6-AF7A-93D8FE08F52D}"/>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906774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ACCC14-0BAE-5684-DAAD-B8784CAA3CF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F829D6-CA72-9855-7A40-56B2D0C362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CB97C0D-2654-7391-CC95-E35A4C77D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89D414F-B1CE-7B06-13E6-3F57D62D8D58}"/>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6364B99D-A5B9-2216-269D-F18D82CB6FE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F9A966-6AB0-17BC-0A5D-B0A3020FCAF7}"/>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18622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CF9F3F-8942-B605-7E32-8517B81AC3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B094512-FE9C-A39D-BD7E-18E3686348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5D42F75-2E11-29B2-B198-C1F0E27B4F73}"/>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B2CAA3D2-9612-98FC-60FE-D0F9431DCA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A810C5-B7A7-264A-D28E-AFD56EDE6455}"/>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73169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39A0AE-F7A9-E644-222C-8CE35C2938B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D06240-5306-F92F-1BAC-73FC0851F12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EBCE109-FF4C-33C4-DE22-406F59F86F2A}"/>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7B2DD289-3D6B-1311-D79A-AAEF8C8A98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90F45D-7265-ACB0-5B95-E02EBC7C2A4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4170059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pic>
        <p:nvPicPr>
          <p:cNvPr id="2097153" name="Picture 4"/>
          <p:cNvPicPr>
            <a:picLocks noChangeAspect="1" noChangeArrowheads="1"/>
          </p:cNvPicPr>
          <p:nvPr userDrawn="1"/>
        </p:nvPicPr>
        <p:blipFill>
          <a:blip r:embed="rId2" cstate="print"/>
          <a:stretch>
            <a:fillRect/>
          </a:stretch>
        </p:blipFill>
        <p:spPr bwMode="auto">
          <a:xfrm>
            <a:off x="4" y="-11877"/>
            <a:ext cx="12184067" cy="6854370"/>
          </a:xfrm>
          <a:prstGeom prst="rect">
            <a:avLst/>
          </a:prstGeom>
          <a:noFill/>
        </p:spPr>
      </p:pic>
    </p:spTree>
    <p:extLst>
      <p:ext uri="{BB962C8B-B14F-4D97-AF65-F5344CB8AC3E}">
        <p14:creationId xmlns:p14="http://schemas.microsoft.com/office/powerpoint/2010/main" val="28505543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pic>
        <p:nvPicPr>
          <p:cNvPr id="2097152" name="Picture 4"/>
          <p:cNvPicPr>
            <a:picLocks noChangeAspect="1" noChangeArrowheads="1"/>
          </p:cNvPicPr>
          <p:nvPr userDrawn="1"/>
        </p:nvPicPr>
        <p:blipFill>
          <a:blip r:embed="rId2" cstate="print"/>
          <a:stretch>
            <a:fillRect/>
          </a:stretch>
        </p:blipFill>
        <p:spPr bwMode="auto">
          <a:xfrm>
            <a:off x="4" y="-11877"/>
            <a:ext cx="12184067" cy="6854370"/>
          </a:xfrm>
          <a:prstGeom prst="rect">
            <a:avLst/>
          </a:prstGeom>
          <a:noFill/>
        </p:spPr>
      </p:pic>
      <p:sp>
        <p:nvSpPr>
          <p:cNvPr id="1048576"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77"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8" name="直接连接符 7"/>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48578" name="标题 3"/>
          <p:cNvSpPr>
            <a:spLocks noGrp="1"/>
          </p:cNvSpPr>
          <p:nvPr>
            <p:ph type="title"/>
          </p:nvPr>
        </p:nvSpPr>
        <p:spPr>
          <a:xfrm>
            <a:off x="1111944" y="59681"/>
            <a:ext cx="8457605" cy="748492"/>
          </a:xfrm>
          <a:prstGeom prst="rect">
            <a:avLst/>
          </a:prstGeom>
        </p:spPr>
        <p:txBody>
          <a:bodyPr lIns="121910" tIns="60955" rIns="121910" bIns="60955"/>
          <a:lstStyle>
            <a:lvl1pPr algn="l">
              <a:defRPr sz="2998" b="1">
                <a:latin typeface="微软雅黑" panose="020B0503020204020204" pitchFamily="34" charset="-122"/>
                <a:ea typeface="微软雅黑" panose="020B0503020204020204" pitchFamily="34" charset="-122"/>
              </a:defRPr>
            </a:lvl1pPr>
          </a:lstStyle>
          <a:p>
            <a:r>
              <a:rPr lang="zh-CN" altLang="en-US"/>
              <a:t>单击此处编辑母版标题样式</a:t>
            </a:r>
          </a:p>
        </p:txBody>
      </p:sp>
    </p:spTree>
    <p:extLst>
      <p:ext uri="{BB962C8B-B14F-4D97-AF65-F5344CB8AC3E}">
        <p14:creationId xmlns:p14="http://schemas.microsoft.com/office/powerpoint/2010/main" val="224236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76"/>
                                        </p:tgtEl>
                                        <p:attrNameLst>
                                          <p:attrName>style.visibility</p:attrName>
                                        </p:attrNameLst>
                                      </p:cBhvr>
                                      <p:to>
                                        <p:strVal val="visible"/>
                                      </p:to>
                                    </p:set>
                                    <p:anim calcmode="lin" valueType="num">
                                      <p:cBhvr>
                                        <p:cTn id="7" dur="300" fill="hold"/>
                                        <p:tgtEl>
                                          <p:spTgt spid="1048576"/>
                                        </p:tgtEl>
                                        <p:attrNameLst>
                                          <p:attrName>ppt_w</p:attrName>
                                        </p:attrNameLst>
                                      </p:cBhvr>
                                      <p:tavLst>
                                        <p:tav tm="0">
                                          <p:val>
                                            <p:fltVal val="0"/>
                                          </p:val>
                                        </p:tav>
                                        <p:tav tm="100000">
                                          <p:val>
                                            <p:strVal val="#ppt_w"/>
                                          </p:val>
                                        </p:tav>
                                      </p:tavLst>
                                    </p:anim>
                                    <p:anim calcmode="lin" valueType="num">
                                      <p:cBhvr>
                                        <p:cTn id="8" dur="300" fill="hold"/>
                                        <p:tgtEl>
                                          <p:spTgt spid="1048576"/>
                                        </p:tgtEl>
                                        <p:attrNameLst>
                                          <p:attrName>ppt_h</p:attrName>
                                        </p:attrNameLst>
                                      </p:cBhvr>
                                      <p:tavLst>
                                        <p:tav tm="0">
                                          <p:val>
                                            <p:fltVal val="0"/>
                                          </p:val>
                                        </p:tav>
                                        <p:tav tm="100000">
                                          <p:val>
                                            <p:strVal val="#ppt_h"/>
                                          </p:val>
                                        </p:tav>
                                      </p:tavLst>
                                    </p:anim>
                                    <p:anim calcmode="lin" valueType="num">
                                      <p:cBhvr>
                                        <p:cTn id="9" dur="300" fill="hold"/>
                                        <p:tgtEl>
                                          <p:spTgt spid="1048576"/>
                                        </p:tgtEl>
                                        <p:attrNameLst>
                                          <p:attrName>style.rotation</p:attrName>
                                        </p:attrNameLst>
                                      </p:cBhvr>
                                      <p:tavLst>
                                        <p:tav tm="0">
                                          <p:val>
                                            <p:fltVal val="90"/>
                                          </p:val>
                                        </p:tav>
                                        <p:tav tm="100000">
                                          <p:val>
                                            <p:fltVal val="0"/>
                                          </p:val>
                                        </p:tav>
                                      </p:tavLst>
                                    </p:anim>
                                    <p:animEffect transition="in" filter="fade">
                                      <p:cBhvr>
                                        <p:cTn id="10" dur="300"/>
                                        <p:tgtEl>
                                          <p:spTgt spid="104857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77"/>
                                        </p:tgtEl>
                                        <p:attrNameLst>
                                          <p:attrName>style.visibility</p:attrName>
                                        </p:attrNameLst>
                                      </p:cBhvr>
                                      <p:to>
                                        <p:strVal val="visible"/>
                                      </p:to>
                                    </p:set>
                                    <p:anim calcmode="lin" valueType="num">
                                      <p:cBhvr>
                                        <p:cTn id="13" dur="300" fill="hold"/>
                                        <p:tgtEl>
                                          <p:spTgt spid="1048577"/>
                                        </p:tgtEl>
                                        <p:attrNameLst>
                                          <p:attrName>ppt_w</p:attrName>
                                        </p:attrNameLst>
                                      </p:cBhvr>
                                      <p:tavLst>
                                        <p:tav tm="0">
                                          <p:val>
                                            <p:fltVal val="0"/>
                                          </p:val>
                                        </p:tav>
                                        <p:tav tm="100000">
                                          <p:val>
                                            <p:strVal val="#ppt_w"/>
                                          </p:val>
                                        </p:tav>
                                      </p:tavLst>
                                    </p:anim>
                                    <p:anim calcmode="lin" valueType="num">
                                      <p:cBhvr>
                                        <p:cTn id="14" dur="300" fill="hold"/>
                                        <p:tgtEl>
                                          <p:spTgt spid="1048577"/>
                                        </p:tgtEl>
                                        <p:attrNameLst>
                                          <p:attrName>ppt_h</p:attrName>
                                        </p:attrNameLst>
                                      </p:cBhvr>
                                      <p:tavLst>
                                        <p:tav tm="0">
                                          <p:val>
                                            <p:fltVal val="0"/>
                                          </p:val>
                                        </p:tav>
                                        <p:tav tm="100000">
                                          <p:val>
                                            <p:strVal val="#ppt_h"/>
                                          </p:val>
                                        </p:tav>
                                      </p:tavLst>
                                    </p:anim>
                                    <p:anim calcmode="lin" valueType="num">
                                      <p:cBhvr>
                                        <p:cTn id="15" dur="300" fill="hold"/>
                                        <p:tgtEl>
                                          <p:spTgt spid="1048577"/>
                                        </p:tgtEl>
                                        <p:attrNameLst>
                                          <p:attrName>style.rotation</p:attrName>
                                        </p:attrNameLst>
                                      </p:cBhvr>
                                      <p:tavLst>
                                        <p:tav tm="0">
                                          <p:val>
                                            <p:fltVal val="90"/>
                                          </p:val>
                                        </p:tav>
                                        <p:tav tm="100000">
                                          <p:val>
                                            <p:fltVal val="0"/>
                                          </p:val>
                                        </p:tav>
                                      </p:tavLst>
                                    </p:anim>
                                    <p:animEffect transition="in" filter="fade">
                                      <p:cBhvr>
                                        <p:cTn id="16" dur="300"/>
                                        <p:tgtEl>
                                          <p:spTgt spid="1048577"/>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8"/>
                                        </p:tgtEl>
                                        <p:attrNameLst>
                                          <p:attrName>style.visibility</p:attrName>
                                        </p:attrNameLst>
                                      </p:cBhvr>
                                      <p:to>
                                        <p:strVal val="visible"/>
                                      </p:to>
                                    </p:set>
                                    <p:animEffect transition="in" filter="wipe(left)">
                                      <p:cBhvr>
                                        <p:cTn id="19" dur="300"/>
                                        <p:tgtEl>
                                          <p:spTgt spid="31457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76" grpId="0" animBg="1"/>
      <p:bldP spid="1048577"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92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2026/7/18</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056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2097264" name="Picture 4"/>
          <p:cNvPicPr>
            <a:picLocks noChangeAspect="1" noChangeArrowheads="1"/>
          </p:cNvPicPr>
          <p:nvPr userDrawn="1"/>
        </p:nvPicPr>
        <p:blipFill>
          <a:blip r:embed="rId2" cstate="print"/>
          <a:stretch>
            <a:fillRect/>
          </a:stretch>
        </p:blipFill>
        <p:spPr bwMode="auto">
          <a:xfrm>
            <a:off x="4" y="-11877"/>
            <a:ext cx="12184067" cy="6854370"/>
          </a:xfrm>
          <a:prstGeom prst="rect">
            <a:avLst/>
          </a:prstGeom>
          <a:noFill/>
        </p:spPr>
      </p:pic>
      <p:sp>
        <p:nvSpPr>
          <p:cNvPr id="1049021" name="标题 1"/>
          <p:cNvSpPr>
            <a:spLocks noGrp="1"/>
          </p:cNvSpPr>
          <p:nvPr>
            <p:ph type="title"/>
          </p:nvPr>
        </p:nvSpPr>
        <p:spPr>
          <a:xfrm>
            <a:off x="609604" y="274639"/>
            <a:ext cx="10972800" cy="1143000"/>
          </a:xfrm>
          <a:prstGeom prst="rect">
            <a:avLst/>
          </a:prstGeom>
        </p:spPr>
        <p:txBody>
          <a:bodyPr lIns="121910" tIns="60955" rIns="121910" bIns="60955"/>
          <a:lstStyle/>
          <a:p>
            <a:r>
              <a:rPr lang="zh-CN" altLang="en-US"/>
              <a:t>单击此处编辑母版标题样式</a:t>
            </a:r>
          </a:p>
        </p:txBody>
      </p:sp>
      <p:sp>
        <p:nvSpPr>
          <p:cNvPr id="1049022" name="日期占位符 2"/>
          <p:cNvSpPr>
            <a:spLocks noGrp="1"/>
          </p:cNvSpPr>
          <p:nvPr>
            <p:ph type="dt" sz="half" idx="10"/>
          </p:nvPr>
        </p:nvSpPr>
        <p:spPr>
          <a:xfrm>
            <a:off x="609600" y="6356351"/>
            <a:ext cx="2844800" cy="365125"/>
          </a:xfrm>
          <a:prstGeom prst="rect">
            <a:avLst/>
          </a:prstGeom>
        </p:spPr>
        <p:txBody>
          <a:bodyPr lIns="121910" tIns="60955" rIns="121910" bIns="60955"/>
          <a:lstStyle/>
          <a:p>
            <a:fld id="{DF659192-60C8-49F5-94DF-1E29C3FCC85C}" type="datetimeFigureOut">
              <a:rPr lang="zh-CN" altLang="en-US" smtClean="0"/>
              <a:pPr/>
              <a:t>2026/7/18</a:t>
            </a:fld>
            <a:endParaRPr lang="zh-CN" altLang="en-US"/>
          </a:p>
        </p:txBody>
      </p:sp>
      <p:sp>
        <p:nvSpPr>
          <p:cNvPr id="1049023" name="页脚占位符 3"/>
          <p:cNvSpPr>
            <a:spLocks noGrp="1"/>
          </p:cNvSpPr>
          <p:nvPr>
            <p:ph type="ftr" sz="quarter" idx="11"/>
          </p:nvPr>
        </p:nvSpPr>
        <p:spPr>
          <a:xfrm>
            <a:off x="4165604" y="6356351"/>
            <a:ext cx="3860800" cy="365125"/>
          </a:xfrm>
          <a:prstGeom prst="rect">
            <a:avLst/>
          </a:prstGeom>
        </p:spPr>
        <p:txBody>
          <a:bodyPr lIns="121910" tIns="60955" rIns="121910" bIns="60955"/>
          <a:lstStyle/>
          <a:p>
            <a:endParaRPr lang="zh-CN" altLang="en-US"/>
          </a:p>
        </p:txBody>
      </p:sp>
      <p:sp>
        <p:nvSpPr>
          <p:cNvPr id="1049024" name="灯片编号占位符 4"/>
          <p:cNvSpPr>
            <a:spLocks noGrp="1"/>
          </p:cNvSpPr>
          <p:nvPr>
            <p:ph type="sldNum" sz="quarter" idx="12"/>
          </p:nvPr>
        </p:nvSpPr>
        <p:spPr>
          <a:xfrm>
            <a:off x="8737600" y="6356351"/>
            <a:ext cx="2844800" cy="365125"/>
          </a:xfrm>
          <a:prstGeom prst="rect">
            <a:avLst/>
          </a:prstGeom>
        </p:spPr>
        <p:txBody>
          <a:bodyPr lIns="121910" tIns="60955" rIns="121910" bIns="60955"/>
          <a:lstStyle/>
          <a:p>
            <a:fld id="{EB730883-2733-4EB0-9793-894FF9D50112}" type="slidenum">
              <a:rPr lang="zh-CN" altLang="en-US" smtClean="0"/>
              <a:pPr/>
              <a:t>‹#›</a:t>
            </a:fld>
            <a:endParaRPr lang="zh-CN" altLang="en-US"/>
          </a:p>
        </p:txBody>
      </p:sp>
    </p:spTree>
    <p:extLst>
      <p:ext uri="{BB962C8B-B14F-4D97-AF65-F5344CB8AC3E}">
        <p14:creationId xmlns:p14="http://schemas.microsoft.com/office/powerpoint/2010/main" val="3612093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998" name="日期占位符 1"/>
          <p:cNvSpPr>
            <a:spLocks noGrp="1"/>
          </p:cNvSpPr>
          <p:nvPr>
            <p:ph type="dt" sz="half" idx="10"/>
          </p:nvPr>
        </p:nvSpPr>
        <p:spPr>
          <a:xfrm>
            <a:off x="609600" y="6356351"/>
            <a:ext cx="2844800" cy="365125"/>
          </a:xfrm>
          <a:prstGeom prst="rect">
            <a:avLst/>
          </a:prstGeom>
        </p:spPr>
        <p:txBody>
          <a:bodyPr lIns="121910" tIns="60955" rIns="121910" bIns="60955"/>
          <a:lstStyle/>
          <a:p>
            <a:fld id="{DF659192-60C8-49F5-94DF-1E29C3FCC85C}" type="datetimeFigureOut">
              <a:rPr lang="zh-CN" altLang="en-US" smtClean="0"/>
              <a:pPr/>
              <a:t>2026/7/18</a:t>
            </a:fld>
            <a:endParaRPr lang="zh-CN" altLang="en-US"/>
          </a:p>
        </p:txBody>
      </p:sp>
      <p:sp>
        <p:nvSpPr>
          <p:cNvPr id="1048999" name="页脚占位符 2"/>
          <p:cNvSpPr>
            <a:spLocks noGrp="1"/>
          </p:cNvSpPr>
          <p:nvPr>
            <p:ph type="ftr" sz="quarter" idx="11"/>
          </p:nvPr>
        </p:nvSpPr>
        <p:spPr>
          <a:xfrm>
            <a:off x="4165604" y="6356351"/>
            <a:ext cx="3860800" cy="365125"/>
          </a:xfrm>
          <a:prstGeom prst="rect">
            <a:avLst/>
          </a:prstGeom>
        </p:spPr>
        <p:txBody>
          <a:bodyPr lIns="121910" tIns="60955" rIns="121910" bIns="60955"/>
          <a:lstStyle/>
          <a:p>
            <a:endParaRPr lang="zh-CN" altLang="en-US"/>
          </a:p>
        </p:txBody>
      </p:sp>
      <p:sp>
        <p:nvSpPr>
          <p:cNvPr id="1049000" name="灯片编号占位符 3"/>
          <p:cNvSpPr>
            <a:spLocks noGrp="1"/>
          </p:cNvSpPr>
          <p:nvPr>
            <p:ph type="sldNum" sz="quarter" idx="12"/>
          </p:nvPr>
        </p:nvSpPr>
        <p:spPr>
          <a:xfrm>
            <a:off x="8737600" y="6356351"/>
            <a:ext cx="2844800" cy="365125"/>
          </a:xfrm>
          <a:prstGeom prst="rect">
            <a:avLst/>
          </a:prstGeom>
        </p:spPr>
        <p:txBody>
          <a:bodyPr lIns="121910" tIns="60955" rIns="121910" bIns="60955"/>
          <a:lstStyle/>
          <a:p>
            <a:fld id="{EB730883-2733-4EB0-9793-894FF9D50112}" type="slidenum">
              <a:rPr lang="zh-CN" altLang="en-US" smtClean="0"/>
              <a:pPr/>
              <a:t>‹#›</a:t>
            </a:fld>
            <a:endParaRPr lang="zh-CN" altLang="en-US"/>
          </a:p>
        </p:txBody>
      </p:sp>
    </p:spTree>
    <p:extLst>
      <p:ext uri="{BB962C8B-B14F-4D97-AF65-F5344CB8AC3E}">
        <p14:creationId xmlns:p14="http://schemas.microsoft.com/office/powerpoint/2010/main" val="1225502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9025" name="标题 1"/>
          <p:cNvSpPr>
            <a:spLocks noGrp="1"/>
          </p:cNvSpPr>
          <p:nvPr>
            <p:ph type="title"/>
          </p:nvPr>
        </p:nvSpPr>
        <p:spPr>
          <a:xfrm>
            <a:off x="609607" y="273054"/>
            <a:ext cx="4011084" cy="1162051"/>
          </a:xfrm>
          <a:prstGeom prst="rect">
            <a:avLst/>
          </a:prstGeom>
        </p:spPr>
        <p:txBody>
          <a:bodyPr lIns="121910" tIns="60955" rIns="121910" bIns="60955" anchor="b"/>
          <a:lstStyle>
            <a:lvl1pPr algn="l">
              <a:defRPr sz="2024" b="1"/>
            </a:lvl1pPr>
          </a:lstStyle>
          <a:p>
            <a:r>
              <a:rPr lang="zh-CN" altLang="en-US"/>
              <a:t>单击此处编辑母版标题样式</a:t>
            </a:r>
          </a:p>
        </p:txBody>
      </p:sp>
      <p:sp>
        <p:nvSpPr>
          <p:cNvPr id="1049026" name="内容占位符 2"/>
          <p:cNvSpPr>
            <a:spLocks noGrp="1"/>
          </p:cNvSpPr>
          <p:nvPr>
            <p:ph idx="1"/>
          </p:nvPr>
        </p:nvSpPr>
        <p:spPr>
          <a:xfrm>
            <a:off x="4766733" y="273051"/>
            <a:ext cx="6815667" cy="5853114"/>
          </a:xfrm>
          <a:prstGeom prst="rect">
            <a:avLst/>
          </a:prstGeom>
        </p:spPr>
        <p:txBody>
          <a:bodyPr lIns="121910" tIns="60955" rIns="121910" bIns="60955"/>
          <a:lstStyle>
            <a:lvl1pPr>
              <a:defRPr sz="3223"/>
            </a:lvl1pPr>
            <a:lvl2pPr>
              <a:defRPr sz="2774"/>
            </a:lvl2pPr>
            <a:lvl3pPr>
              <a:defRPr sz="2399"/>
            </a:lvl3pPr>
            <a:lvl4pPr>
              <a:defRPr sz="2024"/>
            </a:lvl4pPr>
            <a:lvl5pPr>
              <a:defRPr sz="2024"/>
            </a:lvl5pPr>
            <a:lvl6pPr>
              <a:defRPr sz="2024"/>
            </a:lvl6pPr>
            <a:lvl7pPr>
              <a:defRPr sz="2024"/>
            </a:lvl7pPr>
            <a:lvl8pPr>
              <a:defRPr sz="2024"/>
            </a:lvl8pPr>
            <a:lvl9pPr>
              <a:defRPr sz="2024"/>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027" name="文本占位符 3"/>
          <p:cNvSpPr>
            <a:spLocks noGrp="1"/>
          </p:cNvSpPr>
          <p:nvPr>
            <p:ph type="body" sz="half" idx="2"/>
          </p:nvPr>
        </p:nvSpPr>
        <p:spPr>
          <a:xfrm>
            <a:off x="609607" y="1435107"/>
            <a:ext cx="4011084" cy="4691063"/>
          </a:xfrm>
          <a:prstGeom prst="rect">
            <a:avLst/>
          </a:prstGeom>
        </p:spPr>
        <p:txBody>
          <a:bodyPr lIns="121910" tIns="60955" rIns="121910" bIns="60955"/>
          <a:lstStyle>
            <a:lvl1pPr marL="0" indent="0">
              <a:buNone/>
              <a:defRPr sz="1424"/>
            </a:lvl1pPr>
            <a:lvl2pPr marL="456865" indent="0">
              <a:buNone/>
              <a:defRPr sz="1124"/>
            </a:lvl2pPr>
            <a:lvl3pPr marL="914205" indent="0">
              <a:buNone/>
              <a:defRPr sz="974"/>
            </a:lvl3pPr>
            <a:lvl4pPr marL="1370594" indent="0">
              <a:buNone/>
              <a:defRPr sz="900"/>
            </a:lvl4pPr>
            <a:lvl5pPr marL="1827459" indent="0">
              <a:buNone/>
              <a:defRPr sz="900"/>
            </a:lvl5pPr>
            <a:lvl6pPr marL="2284800" indent="0">
              <a:buNone/>
              <a:defRPr sz="900"/>
            </a:lvl6pPr>
            <a:lvl7pPr marL="2741663" indent="0">
              <a:buNone/>
              <a:defRPr sz="900"/>
            </a:lvl7pPr>
            <a:lvl8pPr marL="3198052" indent="0">
              <a:buNone/>
              <a:defRPr sz="900"/>
            </a:lvl8pPr>
            <a:lvl9pPr marL="3655393" indent="0">
              <a:buNone/>
              <a:defRPr sz="900"/>
            </a:lvl9pPr>
          </a:lstStyle>
          <a:p>
            <a:pPr lvl="0"/>
            <a:r>
              <a:rPr lang="zh-CN" altLang="en-US"/>
              <a:t>单击此处编辑母版文本样式</a:t>
            </a:r>
          </a:p>
        </p:txBody>
      </p:sp>
      <p:sp>
        <p:nvSpPr>
          <p:cNvPr id="1049028" name="日期占位符 4"/>
          <p:cNvSpPr>
            <a:spLocks noGrp="1"/>
          </p:cNvSpPr>
          <p:nvPr>
            <p:ph type="dt" sz="half" idx="10"/>
          </p:nvPr>
        </p:nvSpPr>
        <p:spPr>
          <a:xfrm>
            <a:off x="609600" y="6356351"/>
            <a:ext cx="2844800" cy="365125"/>
          </a:xfrm>
          <a:prstGeom prst="rect">
            <a:avLst/>
          </a:prstGeom>
        </p:spPr>
        <p:txBody>
          <a:bodyPr lIns="121910" tIns="60955" rIns="121910" bIns="60955"/>
          <a:lstStyle/>
          <a:p>
            <a:fld id="{DF659192-60C8-49F5-94DF-1E29C3FCC85C}" type="datetimeFigureOut">
              <a:rPr lang="zh-CN" altLang="en-US" smtClean="0"/>
              <a:pPr/>
              <a:t>2026/7/18</a:t>
            </a:fld>
            <a:endParaRPr lang="zh-CN" altLang="en-US"/>
          </a:p>
        </p:txBody>
      </p:sp>
      <p:sp>
        <p:nvSpPr>
          <p:cNvPr id="1049029" name="页脚占位符 5"/>
          <p:cNvSpPr>
            <a:spLocks noGrp="1"/>
          </p:cNvSpPr>
          <p:nvPr>
            <p:ph type="ftr" sz="quarter" idx="11"/>
          </p:nvPr>
        </p:nvSpPr>
        <p:spPr>
          <a:xfrm>
            <a:off x="4165604" y="6356351"/>
            <a:ext cx="3860800" cy="365125"/>
          </a:xfrm>
          <a:prstGeom prst="rect">
            <a:avLst/>
          </a:prstGeom>
        </p:spPr>
        <p:txBody>
          <a:bodyPr lIns="121910" tIns="60955" rIns="121910" bIns="60955"/>
          <a:lstStyle/>
          <a:p>
            <a:endParaRPr lang="zh-CN" altLang="en-US"/>
          </a:p>
        </p:txBody>
      </p:sp>
      <p:sp>
        <p:nvSpPr>
          <p:cNvPr id="1049030" name="灯片编号占位符 6"/>
          <p:cNvSpPr>
            <a:spLocks noGrp="1"/>
          </p:cNvSpPr>
          <p:nvPr>
            <p:ph type="sldNum" sz="quarter" idx="12"/>
          </p:nvPr>
        </p:nvSpPr>
        <p:spPr>
          <a:xfrm>
            <a:off x="8737600" y="6356351"/>
            <a:ext cx="2844800" cy="365125"/>
          </a:xfrm>
          <a:prstGeom prst="rect">
            <a:avLst/>
          </a:prstGeom>
        </p:spPr>
        <p:txBody>
          <a:bodyPr lIns="121910" tIns="60955" rIns="121910" bIns="60955"/>
          <a:lstStyle/>
          <a:p>
            <a:fld id="{EB730883-2733-4EB0-9793-894FF9D50112}" type="slidenum">
              <a:rPr lang="zh-CN" altLang="en-US" smtClean="0"/>
              <a:pPr/>
              <a:t>‹#›</a:t>
            </a:fld>
            <a:endParaRPr lang="zh-CN" altLang="en-US"/>
          </a:p>
        </p:txBody>
      </p:sp>
    </p:spTree>
    <p:extLst>
      <p:ext uri="{BB962C8B-B14F-4D97-AF65-F5344CB8AC3E}">
        <p14:creationId xmlns:p14="http://schemas.microsoft.com/office/powerpoint/2010/main" val="204320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9051" name="标题 1"/>
          <p:cNvSpPr>
            <a:spLocks noGrp="1"/>
          </p:cNvSpPr>
          <p:nvPr>
            <p:ph type="title"/>
          </p:nvPr>
        </p:nvSpPr>
        <p:spPr>
          <a:xfrm>
            <a:off x="2389717" y="4800601"/>
            <a:ext cx="7315200" cy="566739"/>
          </a:xfrm>
          <a:prstGeom prst="rect">
            <a:avLst/>
          </a:prstGeom>
        </p:spPr>
        <p:txBody>
          <a:bodyPr lIns="121910" tIns="60955" rIns="121910" bIns="60955" anchor="b"/>
          <a:lstStyle>
            <a:lvl1pPr algn="l">
              <a:defRPr sz="2024" b="1"/>
            </a:lvl1pPr>
          </a:lstStyle>
          <a:p>
            <a:r>
              <a:rPr lang="zh-CN" altLang="en-US"/>
              <a:t>单击此处编辑母版标题样式</a:t>
            </a:r>
          </a:p>
        </p:txBody>
      </p:sp>
      <p:sp>
        <p:nvSpPr>
          <p:cNvPr id="1049052" name="图片占位符 2"/>
          <p:cNvSpPr>
            <a:spLocks noGrp="1"/>
          </p:cNvSpPr>
          <p:nvPr>
            <p:ph type="pic" idx="1"/>
          </p:nvPr>
        </p:nvSpPr>
        <p:spPr>
          <a:xfrm>
            <a:off x="2389717" y="612779"/>
            <a:ext cx="7315200" cy="4114800"/>
          </a:xfrm>
          <a:prstGeom prst="rect">
            <a:avLst/>
          </a:prstGeom>
        </p:spPr>
        <p:txBody>
          <a:bodyPr lIns="121910" tIns="60955" rIns="121910" bIns="60955"/>
          <a:lstStyle>
            <a:lvl1pPr marL="0" indent="0">
              <a:buNone/>
              <a:defRPr sz="3223"/>
            </a:lvl1pPr>
            <a:lvl2pPr marL="456865" indent="0">
              <a:buNone/>
              <a:defRPr sz="2774"/>
            </a:lvl2pPr>
            <a:lvl3pPr marL="914205" indent="0">
              <a:buNone/>
              <a:defRPr sz="2399"/>
            </a:lvl3pPr>
            <a:lvl4pPr marL="1370594" indent="0">
              <a:buNone/>
              <a:defRPr sz="2024"/>
            </a:lvl4pPr>
            <a:lvl5pPr marL="1827459" indent="0">
              <a:buNone/>
              <a:defRPr sz="2024"/>
            </a:lvl5pPr>
            <a:lvl6pPr marL="2284800" indent="0">
              <a:buNone/>
              <a:defRPr sz="2024"/>
            </a:lvl6pPr>
            <a:lvl7pPr marL="2741663" indent="0">
              <a:buNone/>
              <a:defRPr sz="2024"/>
            </a:lvl7pPr>
            <a:lvl8pPr marL="3198052" indent="0">
              <a:buNone/>
              <a:defRPr sz="2024"/>
            </a:lvl8pPr>
            <a:lvl9pPr marL="3655393" indent="0">
              <a:buNone/>
              <a:defRPr sz="2024"/>
            </a:lvl9pPr>
          </a:lstStyle>
          <a:p>
            <a:endParaRPr lang="zh-CN" altLang="en-US"/>
          </a:p>
        </p:txBody>
      </p:sp>
      <p:sp>
        <p:nvSpPr>
          <p:cNvPr id="1049053" name="文本占位符 3"/>
          <p:cNvSpPr>
            <a:spLocks noGrp="1"/>
          </p:cNvSpPr>
          <p:nvPr>
            <p:ph type="body" sz="half" idx="2"/>
          </p:nvPr>
        </p:nvSpPr>
        <p:spPr>
          <a:xfrm>
            <a:off x="2389717" y="5367343"/>
            <a:ext cx="7315200" cy="804863"/>
          </a:xfrm>
          <a:prstGeom prst="rect">
            <a:avLst/>
          </a:prstGeom>
        </p:spPr>
        <p:txBody>
          <a:bodyPr lIns="121910" tIns="60955" rIns="121910" bIns="60955"/>
          <a:lstStyle>
            <a:lvl1pPr marL="0" indent="0">
              <a:buNone/>
              <a:defRPr sz="1424"/>
            </a:lvl1pPr>
            <a:lvl2pPr marL="456865" indent="0">
              <a:buNone/>
              <a:defRPr sz="1124"/>
            </a:lvl2pPr>
            <a:lvl3pPr marL="914205" indent="0">
              <a:buNone/>
              <a:defRPr sz="974"/>
            </a:lvl3pPr>
            <a:lvl4pPr marL="1370594" indent="0">
              <a:buNone/>
              <a:defRPr sz="900"/>
            </a:lvl4pPr>
            <a:lvl5pPr marL="1827459" indent="0">
              <a:buNone/>
              <a:defRPr sz="900"/>
            </a:lvl5pPr>
            <a:lvl6pPr marL="2284800" indent="0">
              <a:buNone/>
              <a:defRPr sz="900"/>
            </a:lvl6pPr>
            <a:lvl7pPr marL="2741663" indent="0">
              <a:buNone/>
              <a:defRPr sz="900"/>
            </a:lvl7pPr>
            <a:lvl8pPr marL="3198052" indent="0">
              <a:buNone/>
              <a:defRPr sz="900"/>
            </a:lvl8pPr>
            <a:lvl9pPr marL="3655393" indent="0">
              <a:buNone/>
              <a:defRPr sz="900"/>
            </a:lvl9pPr>
          </a:lstStyle>
          <a:p>
            <a:pPr lvl="0"/>
            <a:r>
              <a:rPr lang="zh-CN" altLang="en-US"/>
              <a:t>单击此处编辑母版文本样式</a:t>
            </a:r>
          </a:p>
        </p:txBody>
      </p:sp>
      <p:sp>
        <p:nvSpPr>
          <p:cNvPr id="1049054" name="日期占位符 4"/>
          <p:cNvSpPr>
            <a:spLocks noGrp="1"/>
          </p:cNvSpPr>
          <p:nvPr>
            <p:ph type="dt" sz="half" idx="10"/>
          </p:nvPr>
        </p:nvSpPr>
        <p:spPr>
          <a:xfrm>
            <a:off x="609600" y="6356351"/>
            <a:ext cx="2844800" cy="365125"/>
          </a:xfrm>
          <a:prstGeom prst="rect">
            <a:avLst/>
          </a:prstGeom>
        </p:spPr>
        <p:txBody>
          <a:bodyPr lIns="121910" tIns="60955" rIns="121910" bIns="60955"/>
          <a:lstStyle/>
          <a:p>
            <a:fld id="{DF659192-60C8-49F5-94DF-1E29C3FCC85C}" type="datetimeFigureOut">
              <a:rPr lang="zh-CN" altLang="en-US" smtClean="0"/>
              <a:pPr/>
              <a:t>2026/7/18</a:t>
            </a:fld>
            <a:endParaRPr lang="zh-CN" altLang="en-US"/>
          </a:p>
        </p:txBody>
      </p:sp>
      <p:sp>
        <p:nvSpPr>
          <p:cNvPr id="1049055" name="页脚占位符 5"/>
          <p:cNvSpPr>
            <a:spLocks noGrp="1"/>
          </p:cNvSpPr>
          <p:nvPr>
            <p:ph type="ftr" sz="quarter" idx="11"/>
          </p:nvPr>
        </p:nvSpPr>
        <p:spPr>
          <a:xfrm>
            <a:off x="4165604" y="6356351"/>
            <a:ext cx="3860800" cy="365125"/>
          </a:xfrm>
          <a:prstGeom prst="rect">
            <a:avLst/>
          </a:prstGeom>
        </p:spPr>
        <p:txBody>
          <a:bodyPr lIns="121910" tIns="60955" rIns="121910" bIns="60955"/>
          <a:lstStyle/>
          <a:p>
            <a:endParaRPr lang="zh-CN" altLang="en-US"/>
          </a:p>
        </p:txBody>
      </p:sp>
      <p:sp>
        <p:nvSpPr>
          <p:cNvPr id="1049056" name="灯片编号占位符 6"/>
          <p:cNvSpPr>
            <a:spLocks noGrp="1"/>
          </p:cNvSpPr>
          <p:nvPr>
            <p:ph type="sldNum" sz="quarter" idx="12"/>
          </p:nvPr>
        </p:nvSpPr>
        <p:spPr>
          <a:xfrm>
            <a:off x="8737600" y="6356351"/>
            <a:ext cx="2844800" cy="365125"/>
          </a:xfrm>
          <a:prstGeom prst="rect">
            <a:avLst/>
          </a:prstGeom>
        </p:spPr>
        <p:txBody>
          <a:bodyPr lIns="121910" tIns="60955" rIns="121910" bIns="60955"/>
          <a:lstStyle/>
          <a:p>
            <a:fld id="{EB730883-2733-4EB0-9793-894FF9D50112}" type="slidenum">
              <a:rPr lang="zh-CN" altLang="en-US" smtClean="0"/>
              <a:pPr/>
              <a:t>‹#›</a:t>
            </a:fld>
            <a:endParaRPr lang="zh-CN" altLang="en-US"/>
          </a:p>
        </p:txBody>
      </p:sp>
    </p:spTree>
    <p:extLst>
      <p:ext uri="{BB962C8B-B14F-4D97-AF65-F5344CB8AC3E}">
        <p14:creationId xmlns:p14="http://schemas.microsoft.com/office/powerpoint/2010/main" val="32246923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9011" name="标题 1"/>
          <p:cNvSpPr>
            <a:spLocks noGrp="1"/>
          </p:cNvSpPr>
          <p:nvPr>
            <p:ph type="title"/>
          </p:nvPr>
        </p:nvSpPr>
        <p:spPr>
          <a:xfrm>
            <a:off x="609604" y="274639"/>
            <a:ext cx="10972800" cy="1143000"/>
          </a:xfrm>
          <a:prstGeom prst="rect">
            <a:avLst/>
          </a:prstGeom>
        </p:spPr>
        <p:txBody>
          <a:bodyPr lIns="121910" tIns="60955" rIns="121910" bIns="60955"/>
          <a:lstStyle/>
          <a:p>
            <a:r>
              <a:rPr lang="zh-CN" altLang="en-US"/>
              <a:t>单击此处编辑母版标题样式</a:t>
            </a:r>
          </a:p>
        </p:txBody>
      </p:sp>
      <p:sp>
        <p:nvSpPr>
          <p:cNvPr id="1049012" name="竖排文字占位符 2"/>
          <p:cNvSpPr>
            <a:spLocks noGrp="1"/>
          </p:cNvSpPr>
          <p:nvPr>
            <p:ph type="body" orient="vert" idx="1"/>
          </p:nvPr>
        </p:nvSpPr>
        <p:spPr>
          <a:xfrm>
            <a:off x="609604" y="1600206"/>
            <a:ext cx="10972800" cy="4525963"/>
          </a:xfrm>
          <a:prstGeom prst="rect">
            <a:avLst/>
          </a:prstGeom>
        </p:spPr>
        <p:txBody>
          <a:bodyPr vert="eaVert" lIns="121910" tIns="60955" rIns="121910" bIns="60955"/>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013" name="日期占位符 3"/>
          <p:cNvSpPr>
            <a:spLocks noGrp="1"/>
          </p:cNvSpPr>
          <p:nvPr>
            <p:ph type="dt" sz="half" idx="10"/>
          </p:nvPr>
        </p:nvSpPr>
        <p:spPr>
          <a:xfrm>
            <a:off x="609600" y="6356351"/>
            <a:ext cx="2844800" cy="365125"/>
          </a:xfrm>
          <a:prstGeom prst="rect">
            <a:avLst/>
          </a:prstGeom>
        </p:spPr>
        <p:txBody>
          <a:bodyPr lIns="121910" tIns="60955" rIns="121910" bIns="60955"/>
          <a:lstStyle/>
          <a:p>
            <a:fld id="{DF659192-60C8-49F5-94DF-1E29C3FCC85C}" type="datetimeFigureOut">
              <a:rPr lang="zh-CN" altLang="en-US" smtClean="0"/>
              <a:pPr/>
              <a:t>2026/7/18</a:t>
            </a:fld>
            <a:endParaRPr lang="zh-CN" altLang="en-US"/>
          </a:p>
        </p:txBody>
      </p:sp>
      <p:sp>
        <p:nvSpPr>
          <p:cNvPr id="1049014" name="页脚占位符 4"/>
          <p:cNvSpPr>
            <a:spLocks noGrp="1"/>
          </p:cNvSpPr>
          <p:nvPr>
            <p:ph type="ftr" sz="quarter" idx="11"/>
          </p:nvPr>
        </p:nvSpPr>
        <p:spPr>
          <a:xfrm>
            <a:off x="4165604" y="6356351"/>
            <a:ext cx="3860800" cy="365125"/>
          </a:xfrm>
          <a:prstGeom prst="rect">
            <a:avLst/>
          </a:prstGeom>
        </p:spPr>
        <p:txBody>
          <a:bodyPr lIns="121910" tIns="60955" rIns="121910" bIns="60955"/>
          <a:lstStyle/>
          <a:p>
            <a:endParaRPr lang="zh-CN" altLang="en-US"/>
          </a:p>
        </p:txBody>
      </p:sp>
      <p:sp>
        <p:nvSpPr>
          <p:cNvPr id="1049015" name="灯片编号占位符 5"/>
          <p:cNvSpPr>
            <a:spLocks noGrp="1"/>
          </p:cNvSpPr>
          <p:nvPr>
            <p:ph type="sldNum" sz="quarter" idx="12"/>
          </p:nvPr>
        </p:nvSpPr>
        <p:spPr>
          <a:xfrm>
            <a:off x="8737600" y="6356351"/>
            <a:ext cx="2844800" cy="365125"/>
          </a:xfrm>
          <a:prstGeom prst="rect">
            <a:avLst/>
          </a:prstGeom>
        </p:spPr>
        <p:txBody>
          <a:bodyPr lIns="121910" tIns="60955" rIns="121910" bIns="60955"/>
          <a:lstStyle/>
          <a:p>
            <a:fld id="{EB730883-2733-4EB0-9793-894FF9D50112}" type="slidenum">
              <a:rPr lang="zh-CN" altLang="en-US" smtClean="0"/>
              <a:pPr/>
              <a:t>‹#›</a:t>
            </a:fld>
            <a:endParaRPr lang="zh-CN" altLang="en-US"/>
          </a:p>
        </p:txBody>
      </p:sp>
    </p:spTree>
    <p:extLst>
      <p:ext uri="{BB962C8B-B14F-4D97-AF65-F5344CB8AC3E}">
        <p14:creationId xmlns:p14="http://schemas.microsoft.com/office/powerpoint/2010/main" val="7386045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1049041" name="竖排标题 1"/>
          <p:cNvSpPr>
            <a:spLocks noGrp="1"/>
          </p:cNvSpPr>
          <p:nvPr>
            <p:ph type="title" orient="vert"/>
          </p:nvPr>
        </p:nvSpPr>
        <p:spPr>
          <a:xfrm>
            <a:off x="8839204" y="206380"/>
            <a:ext cx="2743200" cy="4387851"/>
          </a:xfrm>
          <a:prstGeom prst="rect">
            <a:avLst/>
          </a:prstGeom>
        </p:spPr>
        <p:txBody>
          <a:bodyPr vert="eaVert" lIns="121910" tIns="60955" rIns="121910" bIns="60955"/>
          <a:lstStyle/>
          <a:p>
            <a:r>
              <a:rPr lang="zh-CN" altLang="en-US"/>
              <a:t>单击此处编辑母版标题样式</a:t>
            </a:r>
          </a:p>
        </p:txBody>
      </p:sp>
      <p:sp>
        <p:nvSpPr>
          <p:cNvPr id="1049042" name="竖排文字占位符 2"/>
          <p:cNvSpPr>
            <a:spLocks noGrp="1"/>
          </p:cNvSpPr>
          <p:nvPr>
            <p:ph type="body" orient="vert" idx="1"/>
          </p:nvPr>
        </p:nvSpPr>
        <p:spPr>
          <a:xfrm>
            <a:off x="609600" y="206380"/>
            <a:ext cx="8026400" cy="4387851"/>
          </a:xfrm>
          <a:prstGeom prst="rect">
            <a:avLst/>
          </a:prstGeom>
        </p:spPr>
        <p:txBody>
          <a:bodyPr vert="eaVert" lIns="121910" tIns="60955" rIns="121910" bIns="60955"/>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9043" name="日期占位符 3"/>
          <p:cNvSpPr>
            <a:spLocks noGrp="1"/>
          </p:cNvSpPr>
          <p:nvPr>
            <p:ph type="dt" sz="half" idx="10"/>
          </p:nvPr>
        </p:nvSpPr>
        <p:spPr>
          <a:xfrm>
            <a:off x="609600" y="6356351"/>
            <a:ext cx="2844800" cy="365125"/>
          </a:xfrm>
          <a:prstGeom prst="rect">
            <a:avLst/>
          </a:prstGeom>
        </p:spPr>
        <p:txBody>
          <a:bodyPr lIns="121910" tIns="60955" rIns="121910" bIns="60955"/>
          <a:lstStyle/>
          <a:p>
            <a:fld id="{DF659192-60C8-49F5-94DF-1E29C3FCC85C}" type="datetimeFigureOut">
              <a:rPr lang="zh-CN" altLang="en-US" smtClean="0"/>
              <a:pPr/>
              <a:t>2026/7/18</a:t>
            </a:fld>
            <a:endParaRPr lang="zh-CN" altLang="en-US"/>
          </a:p>
        </p:txBody>
      </p:sp>
      <p:sp>
        <p:nvSpPr>
          <p:cNvPr id="1049044" name="页脚占位符 4"/>
          <p:cNvSpPr>
            <a:spLocks noGrp="1"/>
          </p:cNvSpPr>
          <p:nvPr>
            <p:ph type="ftr" sz="quarter" idx="11"/>
          </p:nvPr>
        </p:nvSpPr>
        <p:spPr>
          <a:xfrm>
            <a:off x="4165604" y="6356351"/>
            <a:ext cx="3860800" cy="365125"/>
          </a:xfrm>
          <a:prstGeom prst="rect">
            <a:avLst/>
          </a:prstGeom>
        </p:spPr>
        <p:txBody>
          <a:bodyPr lIns="121910" tIns="60955" rIns="121910" bIns="60955"/>
          <a:lstStyle/>
          <a:p>
            <a:endParaRPr lang="zh-CN" altLang="en-US"/>
          </a:p>
        </p:txBody>
      </p:sp>
      <p:sp>
        <p:nvSpPr>
          <p:cNvPr id="1049045" name="灯片编号占位符 5"/>
          <p:cNvSpPr>
            <a:spLocks noGrp="1"/>
          </p:cNvSpPr>
          <p:nvPr>
            <p:ph type="sldNum" sz="quarter" idx="12"/>
          </p:nvPr>
        </p:nvSpPr>
        <p:spPr>
          <a:xfrm>
            <a:off x="8737600" y="6356351"/>
            <a:ext cx="2844800" cy="365125"/>
          </a:xfrm>
          <a:prstGeom prst="rect">
            <a:avLst/>
          </a:prstGeom>
        </p:spPr>
        <p:txBody>
          <a:bodyPr lIns="121910" tIns="60955" rIns="121910" bIns="60955"/>
          <a:lstStyle/>
          <a:p>
            <a:fld id="{EB730883-2733-4EB0-9793-894FF9D50112}" type="slidenum">
              <a:rPr lang="zh-CN" altLang="en-US" smtClean="0"/>
              <a:pPr/>
              <a:t>‹#›</a:t>
            </a:fld>
            <a:endParaRPr lang="zh-CN" altLang="en-US"/>
          </a:p>
        </p:txBody>
      </p:sp>
    </p:spTree>
    <p:extLst>
      <p:ext uri="{BB962C8B-B14F-4D97-AF65-F5344CB8AC3E}">
        <p14:creationId xmlns:p14="http://schemas.microsoft.com/office/powerpoint/2010/main" val="562240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401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1048896" name="标题 1"/>
          <p:cNvSpPr>
            <a:spLocks noGrp="1"/>
          </p:cNvSpPr>
          <p:nvPr>
            <p:ph type="title"/>
          </p:nvPr>
        </p:nvSpPr>
        <p:spPr>
          <a:xfrm>
            <a:off x="838204" y="365126"/>
            <a:ext cx="10515600" cy="1325563"/>
          </a:xfrm>
          <a:prstGeom prst="rect">
            <a:avLst/>
          </a:prstGeom>
        </p:spPr>
        <p:txBody>
          <a:bodyPr lIns="91432" tIns="45716" rIns="91432" bIns="45716"/>
          <a:lstStyle/>
          <a:p>
            <a:r>
              <a:rPr lang="zh-CN" altLang="en-US"/>
              <a:t>单击此处编辑母版标题样式</a:t>
            </a:r>
          </a:p>
        </p:txBody>
      </p:sp>
      <p:sp>
        <p:nvSpPr>
          <p:cNvPr id="1048897" name="内容占位符 2"/>
          <p:cNvSpPr>
            <a:spLocks noGrp="1"/>
          </p:cNvSpPr>
          <p:nvPr>
            <p:ph idx="1"/>
          </p:nvPr>
        </p:nvSpPr>
        <p:spPr>
          <a:xfrm>
            <a:off x="838204" y="1825625"/>
            <a:ext cx="10515600" cy="4351338"/>
          </a:xfrm>
          <a:prstGeom prst="rect">
            <a:avLst/>
          </a:prstGeom>
        </p:spPr>
        <p:txBody>
          <a:bodyPr lIns="91432" tIns="45716" rIns="91432" bIns="45716"/>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48898" name="日期占位符 3"/>
          <p:cNvSpPr>
            <a:spLocks noGrp="1"/>
          </p:cNvSpPr>
          <p:nvPr>
            <p:ph type="dt" sz="half" idx="10"/>
          </p:nvPr>
        </p:nvSpPr>
        <p:spPr>
          <a:xfrm>
            <a:off x="838200" y="6356351"/>
            <a:ext cx="2743200" cy="365125"/>
          </a:xfrm>
          <a:prstGeom prst="rect">
            <a:avLst/>
          </a:prstGeom>
        </p:spPr>
        <p:txBody>
          <a:bodyPr lIns="91432" tIns="45716" rIns="91432" bIns="45716"/>
          <a:lstStyle/>
          <a:p>
            <a:fld id="{530820CF-B880-4189-942D-D702A7CBA730}" type="datetimeFigureOut">
              <a:rPr lang="zh-CN" altLang="en-US" smtClean="0"/>
              <a:pPr/>
              <a:t>2026/7/18</a:t>
            </a:fld>
            <a:endParaRPr lang="zh-CN" altLang="en-US"/>
          </a:p>
        </p:txBody>
      </p:sp>
      <p:sp>
        <p:nvSpPr>
          <p:cNvPr id="1048899" name="页脚占位符 4"/>
          <p:cNvSpPr>
            <a:spLocks noGrp="1"/>
          </p:cNvSpPr>
          <p:nvPr>
            <p:ph type="ftr" sz="quarter" idx="11"/>
          </p:nvPr>
        </p:nvSpPr>
        <p:spPr>
          <a:xfrm>
            <a:off x="4038604" y="6356351"/>
            <a:ext cx="4114800" cy="365125"/>
          </a:xfrm>
          <a:prstGeom prst="rect">
            <a:avLst/>
          </a:prstGeom>
        </p:spPr>
        <p:txBody>
          <a:bodyPr lIns="91432" tIns="45716" rIns="91432" bIns="45716"/>
          <a:lstStyle/>
          <a:p>
            <a:endParaRPr lang="zh-CN" altLang="en-US"/>
          </a:p>
        </p:txBody>
      </p:sp>
      <p:sp>
        <p:nvSpPr>
          <p:cNvPr id="1048900" name="灯片编号占位符 5"/>
          <p:cNvSpPr>
            <a:spLocks noGrp="1"/>
          </p:cNvSpPr>
          <p:nvPr>
            <p:ph type="sldNum" sz="quarter" idx="12"/>
          </p:nvPr>
        </p:nvSpPr>
        <p:spPr>
          <a:xfrm>
            <a:off x="8610604" y="6356351"/>
            <a:ext cx="2743200" cy="365125"/>
          </a:xfrm>
          <a:prstGeom prst="rect">
            <a:avLst/>
          </a:prstGeom>
        </p:spPr>
        <p:txBody>
          <a:bodyPr lIns="91432" tIns="45716" rIns="91432" bIns="45716"/>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3881482607"/>
      </p:ext>
    </p:extLst>
  </p:cSld>
  <p:clrMapOvr>
    <a:masterClrMapping/>
  </p:clrMapOvr>
  <p:transition spd="slow">
    <p:push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sp>
        <p:nvSpPr>
          <p:cNvPr id="1049001" name="矩形 19"/>
          <p:cNvSpPr/>
          <p:nvPr userDrawn="1"/>
        </p:nvSpPr>
        <p:spPr>
          <a:xfrm>
            <a:off x="6" y="6"/>
            <a:ext cx="1501255" cy="107812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p>
        </p:txBody>
      </p:sp>
      <p:sp>
        <p:nvSpPr>
          <p:cNvPr id="1049002" name="标题 1"/>
          <p:cNvSpPr>
            <a:spLocks noGrp="1"/>
          </p:cNvSpPr>
          <p:nvPr>
            <p:ph type="title"/>
          </p:nvPr>
        </p:nvSpPr>
        <p:spPr>
          <a:xfrm>
            <a:off x="1588828" y="287329"/>
            <a:ext cx="10515600" cy="790798"/>
          </a:xfrm>
        </p:spPr>
        <p:txBody>
          <a:bodyPr lIns="91400" tIns="45699" rIns="91400" bIns="45699"/>
          <a:lstStyle>
            <a:lvl1pPr algn="l">
              <a:defRPr>
                <a:solidFill>
                  <a:srgbClr val="0000FF"/>
                </a:solidFill>
              </a:defRPr>
            </a:lvl1pPr>
          </a:lstStyle>
          <a:p>
            <a:r>
              <a:rPr lang="zh-CN" altLang="en-US" dirty="0"/>
              <a:t>单击此处编辑母版标题样式</a:t>
            </a:r>
          </a:p>
        </p:txBody>
      </p:sp>
      <p:sp>
        <p:nvSpPr>
          <p:cNvPr id="1049003" name="日期占位符 3"/>
          <p:cNvSpPr>
            <a:spLocks noGrp="1"/>
          </p:cNvSpPr>
          <p:nvPr>
            <p:ph type="dt" sz="half" idx="10"/>
          </p:nvPr>
        </p:nvSpPr>
        <p:spPr>
          <a:xfrm>
            <a:off x="838203" y="6356060"/>
            <a:ext cx="2743200" cy="365108"/>
          </a:xfrm>
        </p:spPr>
        <p:txBody>
          <a:bodyPr lIns="91400" tIns="45699" rIns="91400" bIns="45699"/>
          <a:lstStyle/>
          <a:p>
            <a:fld id="{28DB2B03-8B1D-435A-8239-B1B7C1A59085}" type="datetimeFigureOut">
              <a:rPr lang="zh-CN" altLang="en-US" smtClean="0"/>
              <a:pPr/>
              <a:t>2026/7/18</a:t>
            </a:fld>
            <a:endParaRPr lang="zh-CN" altLang="en-US"/>
          </a:p>
        </p:txBody>
      </p:sp>
      <p:sp>
        <p:nvSpPr>
          <p:cNvPr id="1049004" name="页脚占位符 4"/>
          <p:cNvSpPr>
            <a:spLocks noGrp="1"/>
          </p:cNvSpPr>
          <p:nvPr>
            <p:ph type="ftr" sz="quarter" idx="11"/>
          </p:nvPr>
        </p:nvSpPr>
        <p:spPr>
          <a:xfrm>
            <a:off x="4038604" y="6356060"/>
            <a:ext cx="4114800" cy="365108"/>
          </a:xfrm>
        </p:spPr>
        <p:txBody>
          <a:bodyPr lIns="91400" tIns="45699" rIns="91400" bIns="45699"/>
          <a:lstStyle/>
          <a:p>
            <a:endParaRPr lang="zh-CN" altLang="en-US"/>
          </a:p>
        </p:txBody>
      </p:sp>
      <p:sp>
        <p:nvSpPr>
          <p:cNvPr id="1049005" name="灯片编号占位符 5"/>
          <p:cNvSpPr>
            <a:spLocks noGrp="1"/>
          </p:cNvSpPr>
          <p:nvPr>
            <p:ph type="sldNum" sz="quarter" idx="12"/>
          </p:nvPr>
        </p:nvSpPr>
        <p:spPr>
          <a:xfrm>
            <a:off x="8610604" y="6356060"/>
            <a:ext cx="2743200" cy="365108"/>
          </a:xfrm>
        </p:spPr>
        <p:txBody>
          <a:bodyPr lIns="91400" tIns="45699" rIns="91400" bIns="45699"/>
          <a:lstStyle/>
          <a:p>
            <a:fld id="{C316D139-F786-4568-ADCC-715A780593E5}" type="slidenum">
              <a:rPr lang="zh-CN" altLang="en-US" smtClean="0"/>
              <a:pPr/>
              <a:t>‹#›</a:t>
            </a:fld>
            <a:endParaRPr lang="zh-CN" altLang="en-US"/>
          </a:p>
        </p:txBody>
      </p:sp>
      <p:sp>
        <p:nvSpPr>
          <p:cNvPr id="1049006" name="矩形 8"/>
          <p:cNvSpPr/>
          <p:nvPr userDrawn="1"/>
        </p:nvSpPr>
        <p:spPr>
          <a:xfrm rot="10800000">
            <a:off x="11076387" y="6280430"/>
            <a:ext cx="1115616" cy="440739"/>
          </a:xfrm>
          <a:custGeom>
            <a:avLst/>
            <a:gdLst>
              <a:gd name="connsiteX0" fmla="*/ 0 w 1224136"/>
              <a:gd name="connsiteY0" fmla="*/ 0 h 432048"/>
              <a:gd name="connsiteX1" fmla="*/ 1224136 w 1224136"/>
              <a:gd name="connsiteY1" fmla="*/ 0 h 432048"/>
              <a:gd name="connsiteX2" fmla="*/ 1224136 w 1224136"/>
              <a:gd name="connsiteY2" fmla="*/ 432048 h 432048"/>
              <a:gd name="connsiteX3" fmla="*/ 0 w 1224136"/>
              <a:gd name="connsiteY3" fmla="*/ 432048 h 432048"/>
              <a:gd name="connsiteX4" fmla="*/ 0 w 1224136"/>
              <a:gd name="connsiteY4" fmla="*/ 0 h 432048"/>
              <a:gd name="connsiteX0-1" fmla="*/ 0 w 1224136"/>
              <a:gd name="connsiteY0-2" fmla="*/ 28575 h 460623"/>
              <a:gd name="connsiteX1-3" fmla="*/ 1024111 w 1224136"/>
              <a:gd name="connsiteY1-4" fmla="*/ 0 h 460623"/>
              <a:gd name="connsiteX2-5" fmla="*/ 1224136 w 1224136"/>
              <a:gd name="connsiteY2-6" fmla="*/ 460623 h 460623"/>
              <a:gd name="connsiteX3-7" fmla="*/ 0 w 1224136"/>
              <a:gd name="connsiteY3-8" fmla="*/ 460623 h 460623"/>
              <a:gd name="connsiteX4-9" fmla="*/ 0 w 1224136"/>
              <a:gd name="connsiteY4-10" fmla="*/ 28575 h 460623"/>
              <a:gd name="connsiteX0-11" fmla="*/ 0 w 1224136"/>
              <a:gd name="connsiteY0-12" fmla="*/ 0 h 432048"/>
              <a:gd name="connsiteX1-13" fmla="*/ 1024111 w 1224136"/>
              <a:gd name="connsiteY1-14" fmla="*/ 0 h 432048"/>
              <a:gd name="connsiteX2-15" fmla="*/ 1224136 w 1224136"/>
              <a:gd name="connsiteY2-16" fmla="*/ 432048 h 432048"/>
              <a:gd name="connsiteX3-17" fmla="*/ 0 w 1224136"/>
              <a:gd name="connsiteY3-18" fmla="*/ 432048 h 432048"/>
              <a:gd name="connsiteX4-19" fmla="*/ 0 w 1224136"/>
              <a:gd name="connsiteY4-20" fmla="*/ 0 h 432048"/>
              <a:gd name="connsiteX0-21" fmla="*/ 0 w 1224136"/>
              <a:gd name="connsiteY0-22" fmla="*/ 0 h 432048"/>
              <a:gd name="connsiteX1-23" fmla="*/ 1014586 w 1224136"/>
              <a:gd name="connsiteY1-24" fmla="*/ 0 h 432048"/>
              <a:gd name="connsiteX2-25" fmla="*/ 1224136 w 1224136"/>
              <a:gd name="connsiteY2-26" fmla="*/ 432048 h 432048"/>
              <a:gd name="connsiteX3-27" fmla="*/ 0 w 1224136"/>
              <a:gd name="connsiteY3-28" fmla="*/ 432048 h 432048"/>
              <a:gd name="connsiteX4-29" fmla="*/ 0 w 1224136"/>
              <a:gd name="connsiteY4-30" fmla="*/ 0 h 4320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136" h="432048">
                <a:moveTo>
                  <a:pt x="0" y="0"/>
                </a:moveTo>
                <a:lnTo>
                  <a:pt x="1014586" y="0"/>
                </a:lnTo>
                <a:lnTo>
                  <a:pt x="1224136" y="432048"/>
                </a:lnTo>
                <a:lnTo>
                  <a:pt x="0" y="432048"/>
                </a:lnTo>
                <a:lnTo>
                  <a:pt x="0" y="0"/>
                </a:lnTo>
                <a:close/>
              </a:path>
            </a:pathLst>
          </a:cu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p>
        </p:txBody>
      </p:sp>
      <p:sp>
        <p:nvSpPr>
          <p:cNvPr id="1049007" name="灯片编号占位符 5"/>
          <p:cNvSpPr txBox="1"/>
          <p:nvPr userDrawn="1"/>
        </p:nvSpPr>
        <p:spPr>
          <a:xfrm>
            <a:off x="11267383" y="6348401"/>
            <a:ext cx="888460" cy="304785"/>
          </a:xfrm>
          <a:prstGeom prst="rect">
            <a:avLst/>
          </a:prstGeom>
          <a:effectLst>
            <a:outerShdw blurRad="152400" dist="317500" dir="5400000" sx="90000" sy="-19000" rotWithShape="0">
              <a:prstClr val="black">
                <a:alpha val="15000"/>
              </a:prstClr>
            </a:outerShdw>
          </a:effectLst>
        </p:spPr>
        <p:txBody>
          <a:bodyPr lIns="68514" tIns="34256" rIns="68514" bIns="34256" anchor="ctr"/>
          <a:lstStyle>
            <a:defPPr>
              <a:defRPr lang="zh-CN"/>
            </a:defPPr>
            <a:lvl1pPr algn="r" rtl="0" fontAlgn="auto">
              <a:spcBef>
                <a:spcPts val="0"/>
              </a:spcBef>
              <a:spcAft>
                <a:spcPts val="0"/>
              </a:spcAft>
              <a:defRPr sz="1000" kern="1200">
                <a:solidFill>
                  <a:schemeClr val="bg1"/>
                </a:solidFill>
                <a:latin typeface="华文宋体" panose="02010600040101010101" pitchFamily="2" charset="-122"/>
                <a:ea typeface="华文宋体" panose="0201060004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49" dirty="0">
                <a:effectLst/>
                <a:latin typeface="微软雅黑" panose="020B0503020204020204" pitchFamily="34" charset="-122"/>
                <a:ea typeface="微软雅黑" panose="020B0503020204020204" pitchFamily="34" charset="-122"/>
              </a:rPr>
              <a:t> </a:t>
            </a:r>
            <a:fld id="{2EEF1883-7A0E-4F66-9932-E581691AD397}" type="slidenum">
              <a:rPr lang="zh-CN" altLang="en-US" sz="1124" dirty="0" smtClean="0">
                <a:effectLst/>
                <a:latin typeface="微软雅黑" panose="020B0503020204020204" pitchFamily="34" charset="-122"/>
                <a:ea typeface="微软雅黑" panose="020B0503020204020204" pitchFamily="34" charset="-122"/>
              </a:rPr>
              <a:pPr algn="ctr"/>
              <a:t>‹#›</a:t>
            </a:fld>
            <a:r>
              <a:rPr lang="zh-CN" altLang="en-US" sz="1049" dirty="0">
                <a:effectLst/>
              </a:rPr>
              <a:t>  </a:t>
            </a:r>
            <a:endParaRPr lang="zh-CN" altLang="en-US" sz="1049" dirty="0">
              <a:effectLst/>
              <a:latin typeface="微软雅黑" panose="020B0503020204020204" pitchFamily="34" charset="-122"/>
              <a:ea typeface="微软雅黑" panose="020B0503020204020204" pitchFamily="34" charset="-122"/>
            </a:endParaRPr>
          </a:p>
        </p:txBody>
      </p:sp>
      <p:sp>
        <p:nvSpPr>
          <p:cNvPr id="1049008" name="矩形 14"/>
          <p:cNvSpPr/>
          <p:nvPr userDrawn="1"/>
        </p:nvSpPr>
        <p:spPr>
          <a:xfrm>
            <a:off x="0" y="1078124"/>
            <a:ext cx="12192000" cy="127668"/>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solidFill>
                <a:prstClr val="white"/>
              </a:solidFill>
            </a:endParaRPr>
          </a:p>
        </p:txBody>
      </p:sp>
      <p:sp>
        <p:nvSpPr>
          <p:cNvPr id="1049009" name="矩形 15"/>
          <p:cNvSpPr/>
          <p:nvPr userDrawn="1"/>
        </p:nvSpPr>
        <p:spPr>
          <a:xfrm>
            <a:off x="6" y="1081001"/>
            <a:ext cx="1501255" cy="1247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solidFill>
                <a:prstClr val="white"/>
              </a:solidFill>
            </a:endParaRPr>
          </a:p>
        </p:txBody>
      </p:sp>
      <p:sp>
        <p:nvSpPr>
          <p:cNvPr id="1049010" name="TextBox 6"/>
          <p:cNvSpPr txBox="1"/>
          <p:nvPr userDrawn="1"/>
        </p:nvSpPr>
        <p:spPr>
          <a:xfrm>
            <a:off x="6" y="295971"/>
            <a:ext cx="1501255" cy="403760"/>
          </a:xfrm>
          <a:prstGeom prst="rect">
            <a:avLst/>
          </a:prstGeom>
          <a:solidFill>
            <a:srgbClr val="0000FF"/>
          </a:solidFill>
        </p:spPr>
        <p:txBody>
          <a:bodyPr wrap="square" lIns="68514" tIns="34256" rIns="68514" bIns="34256" rtlCol="0">
            <a:spAutoFit/>
          </a:bodyPr>
          <a:lstStyle/>
          <a:p>
            <a:pPr algn="ctr"/>
            <a:r>
              <a:rPr lang="zh-CN" altLang="en-US" sz="2174" b="1" dirty="0">
                <a:solidFill>
                  <a:schemeClr val="bg1"/>
                </a:solidFill>
                <a:latin typeface="微软雅黑" panose="020B0503020204020204" pitchFamily="34" charset="-122"/>
                <a:ea typeface="微软雅黑" panose="020B0503020204020204" pitchFamily="34" charset="-122"/>
              </a:rPr>
              <a:t>概况</a:t>
            </a:r>
          </a:p>
        </p:txBody>
      </p:sp>
    </p:spTree>
    <p:extLst>
      <p:ext uri="{BB962C8B-B14F-4D97-AF65-F5344CB8AC3E}">
        <p14:creationId xmlns:p14="http://schemas.microsoft.com/office/powerpoint/2010/main" val="288611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1049046" name="灯片编号占位符 2"/>
          <p:cNvSpPr>
            <a:spLocks noGrp="1"/>
          </p:cNvSpPr>
          <p:nvPr>
            <p:ph type="sldNum" sz="quarter" idx="12"/>
          </p:nvPr>
        </p:nvSpPr>
        <p:spPr>
          <a:xfrm>
            <a:off x="9072880" y="6492363"/>
            <a:ext cx="2743200" cy="365108"/>
          </a:xfrm>
        </p:spPr>
        <p:txBody>
          <a:bodyPr lIns="91400" tIns="45699" rIns="91400" bIns="45699"/>
          <a:lstStyle>
            <a:lvl1pPr algn="r">
              <a:defRPr sz="1049" b="0">
                <a:latin typeface="仿宋_GB2312" panose="02010609030101010101" charset="-122"/>
                <a:ea typeface="仿宋_GB2312" panose="02010609030101010101" charset="-122"/>
              </a:defRPr>
            </a:lvl1pPr>
          </a:lstStyle>
          <a:p>
            <a:fld id="{341D1296-2E93-47A3-B509-9CB210ECFEC1}" type="slidenum">
              <a:rPr lang="zh-CN" altLang="en-US" smtClean="0"/>
              <a:pPr/>
              <a:t>‹#›</a:t>
            </a:fld>
            <a:endParaRPr lang="zh-CN" altLang="en-US"/>
          </a:p>
        </p:txBody>
      </p:sp>
      <p:grpSp>
        <p:nvGrpSpPr>
          <p:cNvPr id="225" name="组合 1"/>
          <p:cNvGrpSpPr/>
          <p:nvPr userDrawn="1"/>
        </p:nvGrpSpPr>
        <p:grpSpPr>
          <a:xfrm>
            <a:off x="375369" y="1"/>
            <a:ext cx="140967" cy="908678"/>
            <a:chOff x="281524" y="0"/>
            <a:chExt cx="105725" cy="721610"/>
          </a:xfrm>
          <a:gradFill flip="none" rotWithShape="1">
            <a:gsLst>
              <a:gs pos="0">
                <a:srgbClr val="1A7BAE">
                  <a:shade val="30000"/>
                  <a:satMod val="115000"/>
                </a:srgbClr>
              </a:gs>
              <a:gs pos="50000">
                <a:srgbClr val="1A7BAE">
                  <a:shade val="67500"/>
                  <a:satMod val="115000"/>
                </a:srgbClr>
              </a:gs>
              <a:gs pos="100000">
                <a:srgbClr val="1A7BAE">
                  <a:shade val="100000"/>
                  <a:satMod val="115000"/>
                </a:srgbClr>
              </a:gs>
            </a:gsLst>
            <a:lin ang="5400000" scaled="1"/>
          </a:gradFill>
        </p:grpSpPr>
        <p:sp>
          <p:nvSpPr>
            <p:cNvPr id="1049047"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1049048"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grpSp>
      <p:grpSp>
        <p:nvGrpSpPr>
          <p:cNvPr id="226" name="组合 6"/>
          <p:cNvGrpSpPr/>
          <p:nvPr userDrawn="1"/>
        </p:nvGrpSpPr>
        <p:grpSpPr>
          <a:xfrm rot="10800000">
            <a:off x="11735677" y="6617162"/>
            <a:ext cx="140967" cy="240525"/>
            <a:chOff x="281524" y="0"/>
            <a:chExt cx="105725" cy="721610"/>
          </a:xfrm>
          <a:solidFill>
            <a:srgbClr val="1A7BAE"/>
          </a:solidFill>
        </p:grpSpPr>
        <p:sp>
          <p:nvSpPr>
            <p:cNvPr id="1049049" name="矩形 9"/>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1049050" name="矩形 10"/>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grpSp>
      <p:cxnSp>
        <p:nvCxnSpPr>
          <p:cNvPr id="3145747" name="直接连接符 7"/>
          <p:cNvCxnSpPr>
            <a:cxnSpLocks/>
          </p:cNvCxnSpPr>
          <p:nvPr userDrawn="1"/>
        </p:nvCxnSpPr>
        <p:spPr>
          <a:xfrm>
            <a:off x="695400" y="908678"/>
            <a:ext cx="468052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043791"/>
      </p:ext>
    </p:extLst>
  </p:cSld>
  <p:clrMapOvr>
    <a:masterClrMapping/>
  </p:clrMapOvr>
  <p:transition spd="slow">
    <p:push dir="u"/>
  </p:transition>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1049016" name="灯片编号占位符 3"/>
          <p:cNvSpPr>
            <a:spLocks noGrp="1"/>
          </p:cNvSpPr>
          <p:nvPr>
            <p:ph type="sldNum" sz="quarter" idx="12"/>
          </p:nvPr>
        </p:nvSpPr>
        <p:spPr>
          <a:xfrm>
            <a:off x="9072880" y="6492363"/>
            <a:ext cx="2743200" cy="365108"/>
          </a:xfrm>
        </p:spPr>
        <p:txBody>
          <a:bodyPr lIns="91400" tIns="45699" rIns="91400" bIns="45699"/>
          <a:lstStyle>
            <a:lvl1pPr algn="r">
              <a:defRPr sz="1049" b="0">
                <a:latin typeface="仿宋_GB2312" panose="02010609030101010101" charset="-122"/>
                <a:ea typeface="仿宋_GB2312" panose="02010609030101010101" charset="-122"/>
              </a:defRPr>
            </a:lvl1pPr>
          </a:lstStyle>
          <a:p>
            <a:fld id="{341D1296-2E93-47A3-B509-9CB210ECFEC1}" type="slidenum">
              <a:rPr lang="zh-CN" altLang="en-US" smtClean="0"/>
              <a:pPr/>
              <a:t>‹#›</a:t>
            </a:fld>
            <a:endParaRPr lang="zh-CN" altLang="en-US"/>
          </a:p>
        </p:txBody>
      </p:sp>
      <p:grpSp>
        <p:nvGrpSpPr>
          <p:cNvPr id="217" name="组合 1"/>
          <p:cNvGrpSpPr/>
          <p:nvPr userDrawn="1"/>
        </p:nvGrpSpPr>
        <p:grpSpPr>
          <a:xfrm>
            <a:off x="375369" y="5"/>
            <a:ext cx="140967" cy="962102"/>
            <a:chOff x="281524" y="0"/>
            <a:chExt cx="105725" cy="721610"/>
          </a:xfrm>
          <a:gradFill>
            <a:gsLst>
              <a:gs pos="0">
                <a:srgbClr val="9EE256"/>
              </a:gs>
              <a:gs pos="100000">
                <a:srgbClr val="52762D"/>
              </a:gs>
            </a:gsLst>
            <a:lin ang="5400000" scaled="0"/>
          </a:gradFill>
        </p:grpSpPr>
        <p:sp>
          <p:nvSpPr>
            <p:cNvPr id="1049017" name="矩形 4"/>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1049018" name="矩形 5"/>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grpSp>
      <p:grpSp>
        <p:nvGrpSpPr>
          <p:cNvPr id="218" name="组合 6"/>
          <p:cNvGrpSpPr/>
          <p:nvPr userDrawn="1"/>
        </p:nvGrpSpPr>
        <p:grpSpPr>
          <a:xfrm rot="10800000">
            <a:off x="11735677" y="6617162"/>
            <a:ext cx="140967" cy="240525"/>
            <a:chOff x="281524" y="0"/>
            <a:chExt cx="105725" cy="721610"/>
          </a:xfrm>
          <a:solidFill>
            <a:srgbClr val="95BC49"/>
          </a:solidFill>
        </p:grpSpPr>
        <p:sp>
          <p:nvSpPr>
            <p:cNvPr id="1049019" name="矩形 9"/>
            <p:cNvSpPr/>
            <p:nvPr/>
          </p:nvSpPr>
          <p:spPr>
            <a:xfrm>
              <a:off x="281524"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sp>
          <p:nvSpPr>
            <p:cNvPr id="1049020" name="矩形 10"/>
            <p:cNvSpPr/>
            <p:nvPr/>
          </p:nvSpPr>
          <p:spPr>
            <a:xfrm>
              <a:off x="341530" y="0"/>
              <a:ext cx="45719" cy="7216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9"/>
            </a:p>
          </p:txBody>
        </p:sp>
      </p:grpSp>
      <p:cxnSp>
        <p:nvCxnSpPr>
          <p:cNvPr id="3145746" name="直接连接符 7"/>
          <p:cNvCxnSpPr>
            <a:cxnSpLocks/>
          </p:cNvCxnSpPr>
          <p:nvPr userDrawn="1"/>
        </p:nvCxnSpPr>
        <p:spPr>
          <a:xfrm>
            <a:off x="695400" y="908678"/>
            <a:ext cx="468052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641474"/>
      </p:ext>
    </p:extLst>
  </p:cSld>
  <p:clrMapOvr>
    <a:masterClrMapping/>
  </p:clrMapOvr>
  <p:transition spd="slow">
    <p:push dir="u"/>
  </p:transition>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sp>
        <p:nvSpPr>
          <p:cNvPr id="1049057" name="矩形 11"/>
          <p:cNvSpPr/>
          <p:nvPr userDrawn="1"/>
        </p:nvSpPr>
        <p:spPr>
          <a:xfrm>
            <a:off x="0" y="3608857"/>
            <a:ext cx="12192000" cy="1800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p>
        </p:txBody>
      </p:sp>
      <p:pic>
        <p:nvPicPr>
          <p:cNvPr id="2097265" name="Picture 2" descr="C:\Documents and Settings\yangweizhou\桌面\2.jpg"/>
          <p:cNvPicPr>
            <a:picLocks noChangeAspect="1" noChangeArrowheads="1"/>
          </p:cNvPicPr>
          <p:nvPr userDrawn="1"/>
        </p:nvPicPr>
        <p:blipFill rotWithShape="1">
          <a:blip r:embed="rId2" cstate="print"/>
          <a:srcRect b="20467"/>
          <a:stretch>
            <a:fillRect/>
          </a:stretch>
        </p:blipFill>
        <p:spPr bwMode="auto">
          <a:xfrm>
            <a:off x="0" y="0"/>
            <a:ext cx="12192000" cy="6857682"/>
          </a:xfrm>
          <a:prstGeom prst="rect">
            <a:avLst/>
          </a:prstGeom>
          <a:noFill/>
        </p:spPr>
      </p:pic>
    </p:spTree>
    <p:extLst>
      <p:ext uri="{BB962C8B-B14F-4D97-AF65-F5344CB8AC3E}">
        <p14:creationId xmlns:p14="http://schemas.microsoft.com/office/powerpoint/2010/main" val="3999340481"/>
      </p:ext>
    </p:extLst>
  </p:cSld>
  <p:clrMapOvr>
    <a:masterClrMapping/>
  </p:clrMapOvr>
  <p:transition spd="slow">
    <p:push dir="u"/>
  </p:transition>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标题和内容">
    <p:spTree>
      <p:nvGrpSpPr>
        <p:cNvPr id="1" name=""/>
        <p:cNvGrpSpPr/>
        <p:nvPr/>
      </p:nvGrpSpPr>
      <p:grpSpPr>
        <a:xfrm>
          <a:off x="0" y="0"/>
          <a:ext cx="0" cy="0"/>
          <a:chOff x="0" y="0"/>
          <a:chExt cx="0" cy="0"/>
        </a:xfrm>
      </p:grpSpPr>
      <p:sp>
        <p:nvSpPr>
          <p:cNvPr id="1049031" name="矩形 6"/>
          <p:cNvSpPr/>
          <p:nvPr userDrawn="1"/>
        </p:nvSpPr>
        <p:spPr>
          <a:xfrm>
            <a:off x="6" y="6"/>
            <a:ext cx="1501255" cy="107812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lvl="0" algn="ctr"/>
            <a:endParaRPr lang="zh-CN" altLang="en-US" sz="1349"/>
          </a:p>
        </p:txBody>
      </p:sp>
      <p:sp>
        <p:nvSpPr>
          <p:cNvPr id="1049032" name="标题 1"/>
          <p:cNvSpPr>
            <a:spLocks noGrp="1"/>
          </p:cNvSpPr>
          <p:nvPr>
            <p:ph type="title"/>
          </p:nvPr>
        </p:nvSpPr>
        <p:spPr>
          <a:xfrm>
            <a:off x="1588828" y="287329"/>
            <a:ext cx="10515600" cy="790798"/>
          </a:xfrm>
        </p:spPr>
        <p:txBody>
          <a:bodyPr lIns="91400" tIns="45699" rIns="91400" bIns="45699">
            <a:normAutofit/>
          </a:bodyPr>
          <a:lstStyle>
            <a:lvl1pPr algn="l">
              <a:defRPr lang="zh-CN" altLang="en-US" sz="3298" b="1" kern="1200" dirty="0">
                <a:solidFill>
                  <a:srgbClr val="C55A11"/>
                </a:solidFill>
                <a:latin typeface="微软雅黑" panose="020B0503020204020204" pitchFamily="34" charset="-122"/>
                <a:ea typeface="微软雅黑" panose="020B0503020204020204" pitchFamily="34" charset="-122"/>
                <a:cs typeface="+mj-cs"/>
              </a:defRPr>
            </a:lvl1pPr>
          </a:lstStyle>
          <a:p>
            <a:r>
              <a:rPr lang="zh-CN" altLang="en-US" dirty="0"/>
              <a:t>单击此处编辑母版标题样式</a:t>
            </a:r>
          </a:p>
        </p:txBody>
      </p:sp>
      <p:sp>
        <p:nvSpPr>
          <p:cNvPr id="1049033" name="日期占位符 3"/>
          <p:cNvSpPr>
            <a:spLocks noGrp="1"/>
          </p:cNvSpPr>
          <p:nvPr>
            <p:ph type="dt" sz="half" idx="10"/>
          </p:nvPr>
        </p:nvSpPr>
        <p:spPr>
          <a:xfrm>
            <a:off x="838203" y="6356060"/>
            <a:ext cx="2743200" cy="365108"/>
          </a:xfrm>
        </p:spPr>
        <p:txBody>
          <a:bodyPr lIns="91400" tIns="45699" rIns="91400" bIns="45699"/>
          <a:lstStyle/>
          <a:p>
            <a:fld id="{28DB2B03-8B1D-435A-8239-B1B7C1A59085}" type="datetimeFigureOut">
              <a:rPr lang="zh-CN" altLang="en-US" smtClean="0"/>
              <a:pPr/>
              <a:t>2026/7/18</a:t>
            </a:fld>
            <a:endParaRPr lang="zh-CN" altLang="en-US"/>
          </a:p>
        </p:txBody>
      </p:sp>
      <p:sp>
        <p:nvSpPr>
          <p:cNvPr id="1049034" name="页脚占位符 4"/>
          <p:cNvSpPr>
            <a:spLocks noGrp="1"/>
          </p:cNvSpPr>
          <p:nvPr>
            <p:ph type="ftr" sz="quarter" idx="11"/>
          </p:nvPr>
        </p:nvSpPr>
        <p:spPr>
          <a:xfrm>
            <a:off x="4038604" y="6356060"/>
            <a:ext cx="4114800" cy="365108"/>
          </a:xfrm>
        </p:spPr>
        <p:txBody>
          <a:bodyPr lIns="91400" tIns="45699" rIns="91400" bIns="45699"/>
          <a:lstStyle/>
          <a:p>
            <a:endParaRPr lang="zh-CN" altLang="en-US"/>
          </a:p>
        </p:txBody>
      </p:sp>
      <p:sp>
        <p:nvSpPr>
          <p:cNvPr id="1049035" name="灯片编号占位符 5"/>
          <p:cNvSpPr>
            <a:spLocks noGrp="1"/>
          </p:cNvSpPr>
          <p:nvPr>
            <p:ph type="sldNum" sz="quarter" idx="12"/>
          </p:nvPr>
        </p:nvSpPr>
        <p:spPr>
          <a:xfrm>
            <a:off x="8610604" y="6356060"/>
            <a:ext cx="2743200" cy="365108"/>
          </a:xfrm>
        </p:spPr>
        <p:txBody>
          <a:bodyPr lIns="91400" tIns="45699" rIns="91400" bIns="45699"/>
          <a:lstStyle/>
          <a:p>
            <a:fld id="{C316D139-F786-4568-ADCC-715A780593E5}" type="slidenum">
              <a:rPr lang="zh-CN" altLang="en-US" smtClean="0"/>
              <a:pPr/>
              <a:t>‹#›</a:t>
            </a:fld>
            <a:endParaRPr lang="zh-CN" altLang="en-US"/>
          </a:p>
        </p:txBody>
      </p:sp>
      <p:sp>
        <p:nvSpPr>
          <p:cNvPr id="1049036" name="矩形 8"/>
          <p:cNvSpPr/>
          <p:nvPr userDrawn="1"/>
        </p:nvSpPr>
        <p:spPr>
          <a:xfrm rot="10800000">
            <a:off x="11076387" y="6280430"/>
            <a:ext cx="1115616" cy="440739"/>
          </a:xfrm>
          <a:custGeom>
            <a:avLst/>
            <a:gdLst>
              <a:gd name="connsiteX0" fmla="*/ 0 w 1224136"/>
              <a:gd name="connsiteY0" fmla="*/ 0 h 432048"/>
              <a:gd name="connsiteX1" fmla="*/ 1224136 w 1224136"/>
              <a:gd name="connsiteY1" fmla="*/ 0 h 432048"/>
              <a:gd name="connsiteX2" fmla="*/ 1224136 w 1224136"/>
              <a:gd name="connsiteY2" fmla="*/ 432048 h 432048"/>
              <a:gd name="connsiteX3" fmla="*/ 0 w 1224136"/>
              <a:gd name="connsiteY3" fmla="*/ 432048 h 432048"/>
              <a:gd name="connsiteX4" fmla="*/ 0 w 1224136"/>
              <a:gd name="connsiteY4" fmla="*/ 0 h 432048"/>
              <a:gd name="connsiteX0-1" fmla="*/ 0 w 1224136"/>
              <a:gd name="connsiteY0-2" fmla="*/ 28575 h 460623"/>
              <a:gd name="connsiteX1-3" fmla="*/ 1024111 w 1224136"/>
              <a:gd name="connsiteY1-4" fmla="*/ 0 h 460623"/>
              <a:gd name="connsiteX2-5" fmla="*/ 1224136 w 1224136"/>
              <a:gd name="connsiteY2-6" fmla="*/ 460623 h 460623"/>
              <a:gd name="connsiteX3-7" fmla="*/ 0 w 1224136"/>
              <a:gd name="connsiteY3-8" fmla="*/ 460623 h 460623"/>
              <a:gd name="connsiteX4-9" fmla="*/ 0 w 1224136"/>
              <a:gd name="connsiteY4-10" fmla="*/ 28575 h 460623"/>
              <a:gd name="connsiteX0-11" fmla="*/ 0 w 1224136"/>
              <a:gd name="connsiteY0-12" fmla="*/ 0 h 432048"/>
              <a:gd name="connsiteX1-13" fmla="*/ 1024111 w 1224136"/>
              <a:gd name="connsiteY1-14" fmla="*/ 0 h 432048"/>
              <a:gd name="connsiteX2-15" fmla="*/ 1224136 w 1224136"/>
              <a:gd name="connsiteY2-16" fmla="*/ 432048 h 432048"/>
              <a:gd name="connsiteX3-17" fmla="*/ 0 w 1224136"/>
              <a:gd name="connsiteY3-18" fmla="*/ 432048 h 432048"/>
              <a:gd name="connsiteX4-19" fmla="*/ 0 w 1224136"/>
              <a:gd name="connsiteY4-20" fmla="*/ 0 h 432048"/>
              <a:gd name="connsiteX0-21" fmla="*/ 0 w 1224136"/>
              <a:gd name="connsiteY0-22" fmla="*/ 0 h 432048"/>
              <a:gd name="connsiteX1-23" fmla="*/ 1014586 w 1224136"/>
              <a:gd name="connsiteY1-24" fmla="*/ 0 h 432048"/>
              <a:gd name="connsiteX2-25" fmla="*/ 1224136 w 1224136"/>
              <a:gd name="connsiteY2-26" fmla="*/ 432048 h 432048"/>
              <a:gd name="connsiteX3-27" fmla="*/ 0 w 1224136"/>
              <a:gd name="connsiteY3-28" fmla="*/ 432048 h 432048"/>
              <a:gd name="connsiteX4-29" fmla="*/ 0 w 1224136"/>
              <a:gd name="connsiteY4-30" fmla="*/ 0 h 4320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136" h="432048">
                <a:moveTo>
                  <a:pt x="0" y="0"/>
                </a:moveTo>
                <a:lnTo>
                  <a:pt x="1014586" y="0"/>
                </a:lnTo>
                <a:lnTo>
                  <a:pt x="1224136" y="432048"/>
                </a:lnTo>
                <a:lnTo>
                  <a:pt x="0" y="432048"/>
                </a:lnTo>
                <a:lnTo>
                  <a:pt x="0" y="0"/>
                </a:lnTo>
                <a:close/>
              </a:path>
            </a:pathLst>
          </a:custGeom>
          <a:solidFill>
            <a:srgbClr val="C55A11"/>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lvl="0" algn="ctr"/>
            <a:endParaRPr lang="zh-CN" altLang="en-US" sz="1349"/>
          </a:p>
        </p:txBody>
      </p:sp>
      <p:sp>
        <p:nvSpPr>
          <p:cNvPr id="1049037" name="灯片编号占位符 5"/>
          <p:cNvSpPr txBox="1"/>
          <p:nvPr userDrawn="1"/>
        </p:nvSpPr>
        <p:spPr>
          <a:xfrm>
            <a:off x="11267383" y="6348401"/>
            <a:ext cx="888460" cy="304785"/>
          </a:xfrm>
          <a:prstGeom prst="rect">
            <a:avLst/>
          </a:prstGeom>
          <a:effectLst>
            <a:outerShdw blurRad="152400" dist="317500" dir="5400000" sx="90000" sy="-19000" rotWithShape="0">
              <a:prstClr val="black">
                <a:alpha val="15000"/>
              </a:prstClr>
            </a:outerShdw>
          </a:effectLst>
        </p:spPr>
        <p:txBody>
          <a:bodyPr lIns="68514" tIns="34256" rIns="68514" bIns="34256" anchor="ctr"/>
          <a:lstStyle>
            <a:defPPr>
              <a:defRPr lang="zh-CN"/>
            </a:defPPr>
            <a:lvl1pPr algn="r" rtl="0" fontAlgn="auto">
              <a:spcBef>
                <a:spcPts val="0"/>
              </a:spcBef>
              <a:spcAft>
                <a:spcPts val="0"/>
              </a:spcAft>
              <a:defRPr sz="1000" kern="1200">
                <a:solidFill>
                  <a:schemeClr val="bg1"/>
                </a:solidFill>
                <a:latin typeface="华文宋体" panose="02010600040101010101" pitchFamily="2" charset="-122"/>
                <a:ea typeface="华文宋体" panose="0201060004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49" dirty="0">
                <a:effectLst/>
                <a:latin typeface="微软雅黑" panose="020B0503020204020204" pitchFamily="34" charset="-122"/>
                <a:ea typeface="微软雅黑" panose="020B0503020204020204" pitchFamily="34" charset="-122"/>
              </a:rPr>
              <a:t> </a:t>
            </a:r>
            <a:fld id="{2EEF1883-7A0E-4F66-9932-E581691AD397}" type="slidenum">
              <a:rPr lang="zh-CN" altLang="en-US" sz="1124" dirty="0" smtClean="0">
                <a:effectLst/>
                <a:latin typeface="微软雅黑" panose="020B0503020204020204" pitchFamily="34" charset="-122"/>
                <a:ea typeface="微软雅黑" panose="020B0503020204020204" pitchFamily="34" charset="-122"/>
              </a:rPr>
              <a:pPr algn="ctr"/>
              <a:t>‹#›</a:t>
            </a:fld>
            <a:r>
              <a:rPr lang="zh-CN" altLang="en-US" sz="1049" dirty="0">
                <a:effectLst/>
              </a:rPr>
              <a:t>  </a:t>
            </a:r>
            <a:endParaRPr lang="zh-CN" altLang="en-US" sz="1049" dirty="0">
              <a:effectLst/>
              <a:latin typeface="微软雅黑" panose="020B0503020204020204" pitchFamily="34" charset="-122"/>
              <a:ea typeface="微软雅黑" panose="020B0503020204020204" pitchFamily="34" charset="-122"/>
            </a:endParaRPr>
          </a:p>
        </p:txBody>
      </p:sp>
      <p:sp>
        <p:nvSpPr>
          <p:cNvPr id="1049038" name="TextBox 6"/>
          <p:cNvSpPr txBox="1"/>
          <p:nvPr userDrawn="1"/>
        </p:nvSpPr>
        <p:spPr>
          <a:xfrm>
            <a:off x="6" y="130722"/>
            <a:ext cx="1501255" cy="484423"/>
          </a:xfrm>
          <a:prstGeom prst="rect">
            <a:avLst/>
          </a:prstGeom>
          <a:noFill/>
        </p:spPr>
        <p:txBody>
          <a:bodyPr wrap="square" lIns="68514" tIns="34256" rIns="68514" bIns="34256" rtlCol="0">
            <a:spAutoFit/>
          </a:bodyPr>
          <a:lstStyle/>
          <a:p>
            <a:pPr algn="ctr"/>
            <a:r>
              <a:rPr lang="zh-CN" altLang="en-US" sz="1349" b="1" dirty="0">
                <a:solidFill>
                  <a:schemeClr val="bg1"/>
                </a:solidFill>
                <a:latin typeface="微软雅黑" panose="020B0503020204020204" pitchFamily="34" charset="-122"/>
                <a:ea typeface="微软雅黑" panose="020B0503020204020204" pitchFamily="34" charset="-122"/>
              </a:rPr>
              <a:t>未来</a:t>
            </a:r>
            <a:endParaRPr lang="en-US" altLang="zh-CN" sz="1349" b="1" dirty="0">
              <a:solidFill>
                <a:schemeClr val="bg1"/>
              </a:solidFill>
              <a:latin typeface="微软雅黑" panose="020B0503020204020204" pitchFamily="34" charset="-122"/>
              <a:ea typeface="微软雅黑" panose="020B0503020204020204" pitchFamily="34" charset="-122"/>
            </a:endParaRPr>
          </a:p>
          <a:p>
            <a:pPr algn="ctr"/>
            <a:r>
              <a:rPr lang="zh-CN" altLang="en-US" sz="1349" b="1" dirty="0">
                <a:solidFill>
                  <a:schemeClr val="bg1"/>
                </a:solidFill>
                <a:latin typeface="微软雅黑" panose="020B0503020204020204" pitchFamily="34" charset="-122"/>
                <a:ea typeface="微软雅黑" panose="020B0503020204020204" pitchFamily="34" charset="-122"/>
              </a:rPr>
              <a:t>发展</a:t>
            </a:r>
            <a:endParaRPr lang="en-US" altLang="zh-CN" sz="1349" b="1" dirty="0">
              <a:solidFill>
                <a:schemeClr val="bg1"/>
              </a:solidFill>
              <a:latin typeface="微软雅黑" panose="020B0503020204020204" pitchFamily="34" charset="-122"/>
              <a:ea typeface="微软雅黑" panose="020B0503020204020204" pitchFamily="34" charset="-122"/>
            </a:endParaRPr>
          </a:p>
        </p:txBody>
      </p:sp>
      <p:sp>
        <p:nvSpPr>
          <p:cNvPr id="1049039" name="矩形 13"/>
          <p:cNvSpPr/>
          <p:nvPr userDrawn="1"/>
        </p:nvSpPr>
        <p:spPr>
          <a:xfrm>
            <a:off x="0" y="1078124"/>
            <a:ext cx="12192000" cy="127668"/>
          </a:xfrm>
          <a:prstGeom prst="rect">
            <a:avLst/>
          </a:prstGeom>
          <a:solidFill>
            <a:srgbClr val="C55A11"/>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solidFill>
                <a:prstClr val="white"/>
              </a:solidFill>
            </a:endParaRPr>
          </a:p>
        </p:txBody>
      </p:sp>
      <p:sp>
        <p:nvSpPr>
          <p:cNvPr id="1049040" name="矩形 16"/>
          <p:cNvSpPr/>
          <p:nvPr userDrawn="1"/>
        </p:nvSpPr>
        <p:spPr>
          <a:xfrm>
            <a:off x="6" y="1081001"/>
            <a:ext cx="1501255" cy="1247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solidFill>
                <a:prstClr val="white"/>
              </a:solidFill>
            </a:endParaRPr>
          </a:p>
        </p:txBody>
      </p:sp>
    </p:spTree>
    <p:extLst>
      <p:ext uri="{BB962C8B-B14F-4D97-AF65-F5344CB8AC3E}">
        <p14:creationId xmlns:p14="http://schemas.microsoft.com/office/powerpoint/2010/main" val="3012197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sp>
        <p:nvSpPr>
          <p:cNvPr id="1048988" name="日期占位符 3"/>
          <p:cNvSpPr>
            <a:spLocks noGrp="1"/>
          </p:cNvSpPr>
          <p:nvPr>
            <p:ph type="dt" sz="half" idx="10"/>
          </p:nvPr>
        </p:nvSpPr>
        <p:spPr>
          <a:xfrm>
            <a:off x="838203" y="6356060"/>
            <a:ext cx="2743200" cy="365108"/>
          </a:xfrm>
        </p:spPr>
        <p:txBody>
          <a:bodyPr lIns="91400" tIns="45699" rIns="91400" bIns="45699"/>
          <a:lstStyle/>
          <a:p>
            <a:fld id="{28DB2B03-8B1D-435A-8239-B1B7C1A59085}" type="datetimeFigureOut">
              <a:rPr lang="zh-CN" altLang="en-US" smtClean="0"/>
              <a:pPr/>
              <a:t>2026/7/18</a:t>
            </a:fld>
            <a:endParaRPr lang="zh-CN" altLang="en-US"/>
          </a:p>
        </p:txBody>
      </p:sp>
      <p:sp>
        <p:nvSpPr>
          <p:cNvPr id="1048989" name="页脚占位符 4"/>
          <p:cNvSpPr>
            <a:spLocks noGrp="1"/>
          </p:cNvSpPr>
          <p:nvPr>
            <p:ph type="ftr" sz="quarter" idx="11"/>
          </p:nvPr>
        </p:nvSpPr>
        <p:spPr>
          <a:xfrm>
            <a:off x="4038604" y="6356060"/>
            <a:ext cx="4114800" cy="365108"/>
          </a:xfrm>
        </p:spPr>
        <p:txBody>
          <a:bodyPr lIns="91400" tIns="45699" rIns="91400" bIns="45699"/>
          <a:lstStyle/>
          <a:p>
            <a:endParaRPr lang="zh-CN" altLang="en-US"/>
          </a:p>
        </p:txBody>
      </p:sp>
      <p:sp>
        <p:nvSpPr>
          <p:cNvPr id="1048990" name="灯片编号占位符 5"/>
          <p:cNvSpPr>
            <a:spLocks noGrp="1"/>
          </p:cNvSpPr>
          <p:nvPr>
            <p:ph type="sldNum" sz="quarter" idx="12"/>
          </p:nvPr>
        </p:nvSpPr>
        <p:spPr>
          <a:xfrm>
            <a:off x="8610604" y="6356060"/>
            <a:ext cx="2743200" cy="365108"/>
          </a:xfrm>
        </p:spPr>
        <p:txBody>
          <a:bodyPr lIns="91400" tIns="45699" rIns="91400" bIns="45699"/>
          <a:lstStyle/>
          <a:p>
            <a:fld id="{C316D139-F786-4568-ADCC-715A780593E5}" type="slidenum">
              <a:rPr lang="zh-CN" altLang="en-US" smtClean="0"/>
              <a:pPr/>
              <a:t>‹#›</a:t>
            </a:fld>
            <a:endParaRPr lang="zh-CN" altLang="en-US"/>
          </a:p>
        </p:txBody>
      </p:sp>
      <p:sp>
        <p:nvSpPr>
          <p:cNvPr id="1048991" name="矩形 8"/>
          <p:cNvSpPr/>
          <p:nvPr userDrawn="1"/>
        </p:nvSpPr>
        <p:spPr>
          <a:xfrm rot="10800000">
            <a:off x="11076387" y="6280430"/>
            <a:ext cx="1115616" cy="440739"/>
          </a:xfrm>
          <a:custGeom>
            <a:avLst/>
            <a:gdLst>
              <a:gd name="connsiteX0" fmla="*/ 0 w 1224136"/>
              <a:gd name="connsiteY0" fmla="*/ 0 h 432048"/>
              <a:gd name="connsiteX1" fmla="*/ 1224136 w 1224136"/>
              <a:gd name="connsiteY1" fmla="*/ 0 h 432048"/>
              <a:gd name="connsiteX2" fmla="*/ 1224136 w 1224136"/>
              <a:gd name="connsiteY2" fmla="*/ 432048 h 432048"/>
              <a:gd name="connsiteX3" fmla="*/ 0 w 1224136"/>
              <a:gd name="connsiteY3" fmla="*/ 432048 h 432048"/>
              <a:gd name="connsiteX4" fmla="*/ 0 w 1224136"/>
              <a:gd name="connsiteY4" fmla="*/ 0 h 432048"/>
              <a:gd name="connsiteX0-1" fmla="*/ 0 w 1224136"/>
              <a:gd name="connsiteY0-2" fmla="*/ 28575 h 460623"/>
              <a:gd name="connsiteX1-3" fmla="*/ 1024111 w 1224136"/>
              <a:gd name="connsiteY1-4" fmla="*/ 0 h 460623"/>
              <a:gd name="connsiteX2-5" fmla="*/ 1224136 w 1224136"/>
              <a:gd name="connsiteY2-6" fmla="*/ 460623 h 460623"/>
              <a:gd name="connsiteX3-7" fmla="*/ 0 w 1224136"/>
              <a:gd name="connsiteY3-8" fmla="*/ 460623 h 460623"/>
              <a:gd name="connsiteX4-9" fmla="*/ 0 w 1224136"/>
              <a:gd name="connsiteY4-10" fmla="*/ 28575 h 460623"/>
              <a:gd name="connsiteX0-11" fmla="*/ 0 w 1224136"/>
              <a:gd name="connsiteY0-12" fmla="*/ 0 h 432048"/>
              <a:gd name="connsiteX1-13" fmla="*/ 1024111 w 1224136"/>
              <a:gd name="connsiteY1-14" fmla="*/ 0 h 432048"/>
              <a:gd name="connsiteX2-15" fmla="*/ 1224136 w 1224136"/>
              <a:gd name="connsiteY2-16" fmla="*/ 432048 h 432048"/>
              <a:gd name="connsiteX3-17" fmla="*/ 0 w 1224136"/>
              <a:gd name="connsiteY3-18" fmla="*/ 432048 h 432048"/>
              <a:gd name="connsiteX4-19" fmla="*/ 0 w 1224136"/>
              <a:gd name="connsiteY4-20" fmla="*/ 0 h 432048"/>
              <a:gd name="connsiteX0-21" fmla="*/ 0 w 1224136"/>
              <a:gd name="connsiteY0-22" fmla="*/ 0 h 432048"/>
              <a:gd name="connsiteX1-23" fmla="*/ 1014586 w 1224136"/>
              <a:gd name="connsiteY1-24" fmla="*/ 0 h 432048"/>
              <a:gd name="connsiteX2-25" fmla="*/ 1224136 w 1224136"/>
              <a:gd name="connsiteY2-26" fmla="*/ 432048 h 432048"/>
              <a:gd name="connsiteX3-27" fmla="*/ 0 w 1224136"/>
              <a:gd name="connsiteY3-28" fmla="*/ 432048 h 432048"/>
              <a:gd name="connsiteX4-29" fmla="*/ 0 w 1224136"/>
              <a:gd name="connsiteY4-30" fmla="*/ 0 h 4320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4136" h="432048">
                <a:moveTo>
                  <a:pt x="0" y="0"/>
                </a:moveTo>
                <a:lnTo>
                  <a:pt x="1014586" y="0"/>
                </a:lnTo>
                <a:lnTo>
                  <a:pt x="1224136" y="432048"/>
                </a:lnTo>
                <a:lnTo>
                  <a:pt x="0" y="432048"/>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lvl="0" algn="ctr"/>
            <a:endParaRPr lang="zh-CN" altLang="en-US" sz="1349"/>
          </a:p>
        </p:txBody>
      </p:sp>
      <p:sp>
        <p:nvSpPr>
          <p:cNvPr id="1048992" name="灯片编号占位符 5"/>
          <p:cNvSpPr txBox="1"/>
          <p:nvPr userDrawn="1"/>
        </p:nvSpPr>
        <p:spPr>
          <a:xfrm>
            <a:off x="11267383" y="6348401"/>
            <a:ext cx="888460" cy="304785"/>
          </a:xfrm>
          <a:prstGeom prst="rect">
            <a:avLst/>
          </a:prstGeom>
          <a:effectLst>
            <a:outerShdw blurRad="152400" dist="317500" dir="5400000" sx="90000" sy="-19000" rotWithShape="0">
              <a:prstClr val="black">
                <a:alpha val="15000"/>
              </a:prstClr>
            </a:outerShdw>
          </a:effectLst>
        </p:spPr>
        <p:txBody>
          <a:bodyPr lIns="68514" tIns="34256" rIns="68514" bIns="34256" anchor="ctr"/>
          <a:lstStyle>
            <a:defPPr>
              <a:defRPr lang="zh-CN"/>
            </a:defPPr>
            <a:lvl1pPr algn="r" rtl="0" fontAlgn="auto">
              <a:spcBef>
                <a:spcPts val="0"/>
              </a:spcBef>
              <a:spcAft>
                <a:spcPts val="0"/>
              </a:spcAft>
              <a:defRPr sz="1000" kern="1200">
                <a:solidFill>
                  <a:schemeClr val="bg1"/>
                </a:solidFill>
                <a:latin typeface="华文宋体" panose="02010600040101010101" pitchFamily="2" charset="-122"/>
                <a:ea typeface="华文宋体" panose="0201060004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1049" dirty="0">
                <a:effectLst/>
                <a:latin typeface="微软雅黑" panose="020B0503020204020204" pitchFamily="34" charset="-122"/>
                <a:ea typeface="微软雅黑" panose="020B0503020204020204" pitchFamily="34" charset="-122"/>
              </a:rPr>
              <a:t> </a:t>
            </a:r>
            <a:fld id="{2EEF1883-7A0E-4F66-9932-E581691AD397}" type="slidenum">
              <a:rPr lang="zh-CN" altLang="en-US" sz="1124" dirty="0" smtClean="0">
                <a:effectLst/>
                <a:latin typeface="微软雅黑" panose="020B0503020204020204" pitchFamily="34" charset="-122"/>
                <a:ea typeface="微软雅黑" panose="020B0503020204020204" pitchFamily="34" charset="-122"/>
              </a:rPr>
              <a:pPr algn="ctr"/>
              <a:t>‹#›</a:t>
            </a:fld>
            <a:r>
              <a:rPr lang="zh-CN" altLang="en-US" sz="1049" dirty="0">
                <a:effectLst/>
              </a:rPr>
              <a:t>  </a:t>
            </a:r>
            <a:endParaRPr lang="zh-CN" altLang="en-US" sz="1049" dirty="0">
              <a:effectLst/>
              <a:latin typeface="微软雅黑" panose="020B0503020204020204" pitchFamily="34" charset="-122"/>
              <a:ea typeface="微软雅黑" panose="020B0503020204020204" pitchFamily="34" charset="-122"/>
            </a:endParaRPr>
          </a:p>
        </p:txBody>
      </p:sp>
      <p:sp>
        <p:nvSpPr>
          <p:cNvPr id="1048993" name="矩形 18"/>
          <p:cNvSpPr/>
          <p:nvPr userDrawn="1"/>
        </p:nvSpPr>
        <p:spPr>
          <a:xfrm>
            <a:off x="6" y="6"/>
            <a:ext cx="1501255" cy="107812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lvl="0" algn="ctr"/>
            <a:endParaRPr lang="zh-CN" altLang="en-US" sz="1349"/>
          </a:p>
        </p:txBody>
      </p:sp>
      <p:sp>
        <p:nvSpPr>
          <p:cNvPr id="1048994" name="标题 1"/>
          <p:cNvSpPr>
            <a:spLocks noGrp="1"/>
          </p:cNvSpPr>
          <p:nvPr>
            <p:ph type="title"/>
          </p:nvPr>
        </p:nvSpPr>
        <p:spPr>
          <a:xfrm>
            <a:off x="1588828" y="287329"/>
            <a:ext cx="10515600" cy="790798"/>
          </a:xfrm>
        </p:spPr>
        <p:txBody>
          <a:bodyPr lIns="91400" tIns="45699" rIns="91400" bIns="45699">
            <a:normAutofit/>
          </a:bodyPr>
          <a:lstStyle>
            <a:lvl1pPr algn="l">
              <a:defRPr lang="zh-CN" altLang="en-US" sz="3298" b="1" kern="1200" dirty="0">
                <a:solidFill>
                  <a:srgbClr val="00B050"/>
                </a:solidFill>
                <a:latin typeface="微软雅黑" panose="020B0503020204020204" pitchFamily="34" charset="-122"/>
                <a:ea typeface="微软雅黑" panose="020B0503020204020204" pitchFamily="34" charset="-122"/>
                <a:cs typeface="+mj-cs"/>
              </a:defRPr>
            </a:lvl1pPr>
          </a:lstStyle>
          <a:p>
            <a:r>
              <a:rPr lang="zh-CN" altLang="en-US" dirty="0"/>
              <a:t>单击此处编辑母版标题样式</a:t>
            </a:r>
          </a:p>
        </p:txBody>
      </p:sp>
      <p:sp>
        <p:nvSpPr>
          <p:cNvPr id="1048995" name="TextBox 6"/>
          <p:cNvSpPr txBox="1"/>
          <p:nvPr userDrawn="1"/>
        </p:nvSpPr>
        <p:spPr>
          <a:xfrm>
            <a:off x="6" y="277463"/>
            <a:ext cx="1501255" cy="403760"/>
          </a:xfrm>
          <a:prstGeom prst="rect">
            <a:avLst/>
          </a:prstGeom>
          <a:noFill/>
        </p:spPr>
        <p:txBody>
          <a:bodyPr wrap="square" lIns="68514" tIns="34256" rIns="68514" bIns="34256" rtlCol="0">
            <a:spAutoFit/>
          </a:bodyPr>
          <a:lstStyle/>
          <a:p>
            <a:pPr algn="ctr"/>
            <a:r>
              <a:rPr lang="zh-CN" altLang="en-US" sz="2174" b="1" dirty="0">
                <a:solidFill>
                  <a:schemeClr val="bg1"/>
                </a:solidFill>
                <a:latin typeface="微软雅黑" panose="020B0503020204020204" pitchFamily="34" charset="-122"/>
                <a:ea typeface="微软雅黑" panose="020B0503020204020204" pitchFamily="34" charset="-122"/>
              </a:rPr>
              <a:t>科研</a:t>
            </a:r>
            <a:endParaRPr lang="en-US" altLang="zh-CN" sz="2174" b="1" dirty="0">
              <a:solidFill>
                <a:schemeClr val="bg1"/>
              </a:solidFill>
              <a:latin typeface="微软雅黑" panose="020B0503020204020204" pitchFamily="34" charset="-122"/>
              <a:ea typeface="微软雅黑" panose="020B0503020204020204" pitchFamily="34" charset="-122"/>
            </a:endParaRPr>
          </a:p>
        </p:txBody>
      </p:sp>
      <p:sp>
        <p:nvSpPr>
          <p:cNvPr id="1048996" name="矩形 21"/>
          <p:cNvSpPr/>
          <p:nvPr userDrawn="1"/>
        </p:nvSpPr>
        <p:spPr>
          <a:xfrm>
            <a:off x="0" y="1078124"/>
            <a:ext cx="12192000" cy="12766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lvl="0" algn="ctr"/>
            <a:endParaRPr lang="zh-CN" altLang="en-US" sz="1349"/>
          </a:p>
        </p:txBody>
      </p:sp>
      <p:sp>
        <p:nvSpPr>
          <p:cNvPr id="1048997" name="矩形 22"/>
          <p:cNvSpPr/>
          <p:nvPr userDrawn="1"/>
        </p:nvSpPr>
        <p:spPr>
          <a:xfrm>
            <a:off x="6" y="1081001"/>
            <a:ext cx="1501255" cy="12479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14" tIns="34256" rIns="68514" bIns="34256" rtlCol="0" anchor="ctr"/>
          <a:lstStyle/>
          <a:p>
            <a:pPr algn="ctr"/>
            <a:endParaRPr lang="zh-CN" altLang="en-US" sz="1349">
              <a:solidFill>
                <a:prstClr val="white"/>
              </a:solidFill>
            </a:endParaRPr>
          </a:p>
        </p:txBody>
      </p:sp>
    </p:spTree>
    <p:extLst>
      <p:ext uri="{BB962C8B-B14F-4D97-AF65-F5344CB8AC3E}">
        <p14:creationId xmlns:p14="http://schemas.microsoft.com/office/powerpoint/2010/main" val="26721812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17775113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4632184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9342823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0580166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2026/7/18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2495175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2026/7/18</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49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0800000" y="360000"/>
            <a:ext cx="1080000" cy="360000"/>
          </a:xfrm>
          <a:prstGeom prst="rect">
            <a:avLst/>
          </a:prstGeom>
        </p:spPr>
        <p:txBody>
          <a:bodyPr lIns="91418" tIns="45709" rIns="91418" bIns="45709"/>
          <a:lstStyle>
            <a:lvl1pPr algn="r">
              <a:defRPr/>
            </a:lvl1pPr>
          </a:lstStyle>
          <a:p>
            <a:fld id="{E077DA78-E013-4A8C-AD75-63A150561B10}" type="slidenum">
              <a:rPr lang="zh-CN" altLang="en-US" smtClean="0">
                <a:solidFill>
                  <a:prstClr val="black">
                    <a:tint val="75000"/>
                  </a:prstClr>
                </a:solidFill>
              </a:rPr>
              <a:pPr/>
              <a:t>‹#›</a:t>
            </a:fld>
            <a:endParaRPr lang="zh-CN" altLang="en-US">
              <a:solidFill>
                <a:prstClr val="black">
                  <a:tint val="75000"/>
                </a:prstClr>
              </a:solidFill>
            </a:endParaRPr>
          </a:p>
        </p:txBody>
      </p:sp>
      <p:cxnSp>
        <p:nvCxnSpPr>
          <p:cNvPr id="9" name="直接连接符 8"/>
          <p:cNvCxnSpPr/>
          <p:nvPr userDrawn="1"/>
        </p:nvCxnSpPr>
        <p:spPr>
          <a:xfrm>
            <a:off x="1054457" y="811417"/>
            <a:ext cx="11132828" cy="0"/>
          </a:xfrm>
          <a:prstGeom prst="line">
            <a:avLst/>
          </a:prstGeom>
          <a:ln w="15875">
            <a:solidFill>
              <a:srgbClr val="0070C0"/>
            </a:solidFill>
          </a:ln>
        </p:spPr>
        <p:style>
          <a:lnRef idx="1">
            <a:schemeClr val="accent1"/>
          </a:lnRef>
          <a:fillRef idx="0">
            <a:schemeClr val="accent1"/>
          </a:fillRef>
          <a:effectRef idx="0">
            <a:schemeClr val="accent1"/>
          </a:effectRef>
          <a:fontRef idx="minor">
            <a:schemeClr val="tx1"/>
          </a:fontRef>
        </p:style>
      </p:cxnSp>
      <p:sp>
        <p:nvSpPr>
          <p:cNvPr id="10" name="文本占位符 2">
            <a:extLst>
              <a:ext uri="{FF2B5EF4-FFF2-40B4-BE49-F238E27FC236}">
                <a16:creationId xmlns:a16="http://schemas.microsoft.com/office/drawing/2014/main" id="{7918572F-142C-4521-A20F-057039961475}"/>
              </a:ext>
            </a:extLst>
          </p:cNvPr>
          <p:cNvSpPr>
            <a:spLocks noGrp="1"/>
          </p:cNvSpPr>
          <p:nvPr>
            <p:ph idx="1"/>
            <p:custDataLst>
              <p:tags r:id="rId1"/>
            </p:custDataLst>
          </p:nvPr>
        </p:nvSpPr>
        <p:spPr>
          <a:xfrm>
            <a:off x="338360" y="961398"/>
            <a:ext cx="11279266" cy="5388907"/>
          </a:xfrm>
          <a:prstGeom prst="rect">
            <a:avLst/>
          </a:prstGeom>
        </p:spPr>
        <p:txBody>
          <a:bodyPr vert="horz" wrap="square" lIns="90170" tIns="46990" rIns="90170" bIns="46990" rtlCol="0">
            <a:normAutofit/>
          </a:bodyPr>
          <a:lstStyle>
            <a:lvl1pPr marL="288000" indent="-288000">
              <a:lnSpc>
                <a:spcPct val="100000"/>
              </a:lnSpc>
              <a:spcBef>
                <a:spcPts val="600"/>
              </a:spcBef>
              <a:spcAft>
                <a:spcPts val="0"/>
              </a:spcAft>
              <a:buSzPct val="70000"/>
              <a:buFont typeface="Wingdings" panose="05000000000000000000" pitchFamily="2" charset="2"/>
              <a:buChar char="l"/>
              <a:defRPr sz="2400" b="1" baseline="0">
                <a:solidFill>
                  <a:srgbClr val="005DA2"/>
                </a:solidFill>
                <a:latin typeface="Times New Roman" panose="02020603050405020304" pitchFamily="18" charset="0"/>
                <a:ea typeface="微软雅黑" panose="020B0503020204020204" pitchFamily="34" charset="-122"/>
              </a:defRPr>
            </a:lvl1pPr>
            <a:lvl2pPr marL="720000" indent="-288000">
              <a:lnSpc>
                <a:spcPct val="100000"/>
              </a:lnSpc>
              <a:spcBef>
                <a:spcPts val="600"/>
              </a:spcBef>
              <a:spcAft>
                <a:spcPts val="0"/>
              </a:spcAft>
              <a:buFont typeface="Arial" panose="020B0604020202020204" pitchFamily="34" charset="0"/>
              <a:buChar char="•"/>
              <a:defRPr sz="2000" baseline="0">
                <a:latin typeface="Times New Roman" panose="02020603050405020304" pitchFamily="18" charset="0"/>
                <a:ea typeface="微软雅黑" panose="020B0503020204020204" pitchFamily="34" charset="-122"/>
              </a:defRPr>
            </a:lvl2pPr>
            <a:lvl3pPr>
              <a:defRPr>
                <a:latin typeface="微软雅黑" panose="020B0503020204020204" pitchFamily="34" charset="-122"/>
                <a:ea typeface="微软雅黑" panose="020B0503020204020204" pitchFamily="34" charset="-122"/>
              </a:defRPr>
            </a:lvl3pPr>
            <a:lvl4pPr>
              <a:defRPr>
                <a:latin typeface="微软雅黑" panose="020B0503020204020204" pitchFamily="34" charset="-122"/>
                <a:ea typeface="微软雅黑" panose="020B0503020204020204" pitchFamily="34" charset="-122"/>
              </a:defRPr>
            </a:lvl4pPr>
            <a:lvl5pPr>
              <a:defRPr>
                <a:latin typeface="微软雅黑" panose="020B0503020204020204" pitchFamily="34" charset="-122"/>
                <a:ea typeface="微软雅黑" panose="020B0503020204020204" pitchFamily="34" charset="-122"/>
              </a:defRPr>
            </a:lvl5pPr>
          </a:lstStyle>
          <a:p>
            <a:pPr lvl="0"/>
            <a:r>
              <a:rPr lang="zh-CN" altLang="en-US" dirty="0"/>
              <a:t>编辑母版文本样式</a:t>
            </a:r>
          </a:p>
          <a:p>
            <a:pPr lvl="1"/>
            <a:r>
              <a:rPr lang="zh-CN" altLang="en-US" dirty="0"/>
              <a:t>第二级</a:t>
            </a:r>
          </a:p>
        </p:txBody>
      </p:sp>
      <p:pic>
        <p:nvPicPr>
          <p:cNvPr id="8" name="图片 7">
            <a:extLst>
              <a:ext uri="{FF2B5EF4-FFF2-40B4-BE49-F238E27FC236}">
                <a16:creationId xmlns:a16="http://schemas.microsoft.com/office/drawing/2014/main" id="{C6756B70-116A-4138-99A8-711A909F95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75" y="122350"/>
            <a:ext cx="975500" cy="659545"/>
          </a:xfrm>
          <a:prstGeom prst="rect">
            <a:avLst/>
          </a:prstGeom>
        </p:spPr>
      </p:pic>
    </p:spTree>
    <p:extLst>
      <p:ext uri="{BB962C8B-B14F-4D97-AF65-F5344CB8AC3E}">
        <p14:creationId xmlns:p14="http://schemas.microsoft.com/office/powerpoint/2010/main" val="2670388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2364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fld id="{2A249A66-E437-40DF-94F4-843372162526}" type="datetimeFigureOut">
              <a:rPr lang="zh-CN" altLang="en-US"/>
              <a:pPr>
                <a:defRPr/>
              </a:pPr>
              <a:t>2026/7/18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76E57EA-F767-4295-9C8B-498865C853E3}" type="slidenum">
              <a:rPr lang="zh-CN" altLang="en-US"/>
              <a:pPr>
                <a:defRPr/>
              </a:pPr>
              <a:t>‹#›</a:t>
            </a:fld>
            <a:endParaRPr lang="zh-CN" altLang="en-US"/>
          </a:p>
        </p:txBody>
      </p:sp>
    </p:spTree>
    <p:extLst>
      <p:ext uri="{BB962C8B-B14F-4D97-AF65-F5344CB8AC3E}">
        <p14:creationId xmlns:p14="http://schemas.microsoft.com/office/powerpoint/2010/main" val="64662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C4D1F9E3-FA7B-4FD2-AA2B-BDA97E53C3A2}" type="datetimeFigureOut">
              <a:rPr lang="zh-CN" altLang="en-US"/>
              <a:pPr>
                <a:defRPr/>
              </a:pPr>
              <a:t>2026/7/18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81811A1F-1F0B-4A87-852E-8296AAA6FB1F}" type="slidenum">
              <a:rPr lang="zh-CN" altLang="en-US"/>
              <a:pPr>
                <a:defRPr/>
              </a:pPr>
              <a:t>‹#›</a:t>
            </a:fld>
            <a:endParaRPr lang="zh-CN" altLang="en-US"/>
          </a:p>
        </p:txBody>
      </p:sp>
    </p:spTree>
    <p:extLst>
      <p:ext uri="{BB962C8B-B14F-4D97-AF65-F5344CB8AC3E}">
        <p14:creationId xmlns:p14="http://schemas.microsoft.com/office/powerpoint/2010/main" val="6724171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fld id="{F9CA6F8C-8C8E-497C-90BE-4853EC8D93B9}" type="datetimeFigureOut">
              <a:rPr lang="zh-CN" altLang="en-US"/>
              <a:pPr>
                <a:defRPr/>
              </a:pPr>
              <a:t>2026/7/18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8227F4F-9D59-47E8-A480-543380CE6313}" type="slidenum">
              <a:rPr lang="zh-CN" altLang="en-US"/>
              <a:pPr>
                <a:defRPr/>
              </a:pPr>
              <a:t>‹#›</a:t>
            </a:fld>
            <a:endParaRPr lang="zh-CN" altLang="en-US"/>
          </a:p>
        </p:txBody>
      </p:sp>
    </p:spTree>
    <p:extLst>
      <p:ext uri="{BB962C8B-B14F-4D97-AF65-F5344CB8AC3E}">
        <p14:creationId xmlns:p14="http://schemas.microsoft.com/office/powerpoint/2010/main" val="5082440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404B8BB1-C928-448B-A9AF-9D4B11BBBEAD}" type="datetimeFigureOut">
              <a:rPr lang="zh-CN" altLang="en-US"/>
              <a:pPr>
                <a:defRPr/>
              </a:pPr>
              <a:t>2026/7/18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BA4EB3E-0320-4FE9-88DF-3AD47BF2F9CA}" type="slidenum">
              <a:rPr lang="zh-CN" altLang="en-US"/>
              <a:pPr>
                <a:defRPr/>
              </a:pPr>
              <a:t>‹#›</a:t>
            </a:fld>
            <a:endParaRPr lang="zh-CN" altLang="en-US"/>
          </a:p>
        </p:txBody>
      </p:sp>
    </p:spTree>
    <p:extLst>
      <p:ext uri="{BB962C8B-B14F-4D97-AF65-F5344CB8AC3E}">
        <p14:creationId xmlns:p14="http://schemas.microsoft.com/office/powerpoint/2010/main" val="19308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p:cNvSpPr>
          <p:nvPr>
            <p:ph type="dt" sz="half" idx="10"/>
          </p:nvPr>
        </p:nvSpPr>
        <p:spPr/>
        <p:txBody>
          <a:bodyPr/>
          <a:lstStyle>
            <a:lvl1pPr>
              <a:defRPr/>
            </a:lvl1pPr>
          </a:lstStyle>
          <a:p>
            <a:pPr>
              <a:defRPr/>
            </a:pPr>
            <a:fld id="{3BB2F6B3-2E29-4912-9E99-36284B0E88C9}" type="datetimeFigureOut">
              <a:rPr lang="zh-CN" altLang="en-US"/>
              <a:pPr>
                <a:defRPr/>
              </a:pPr>
              <a:t>2026/7/18</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659A1FDA-97BE-46F9-BADC-30A212CA0515}" type="slidenum">
              <a:rPr lang="zh-CN" altLang="en-US"/>
              <a:pPr>
                <a:defRPr/>
              </a:pPr>
              <a:t>‹#›</a:t>
            </a:fld>
            <a:endParaRPr lang="zh-CN" altLang="en-US"/>
          </a:p>
        </p:txBody>
      </p:sp>
    </p:spTree>
    <p:extLst>
      <p:ext uri="{BB962C8B-B14F-4D97-AF65-F5344CB8AC3E}">
        <p14:creationId xmlns:p14="http://schemas.microsoft.com/office/powerpoint/2010/main" val="8041652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fld id="{D54BE312-EF07-411A-9CC8-406A7981DDA9}" type="datetimeFigureOut">
              <a:rPr lang="zh-CN" altLang="en-US"/>
              <a:pPr>
                <a:defRPr/>
              </a:pPr>
              <a:t>2026/7/18</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3683F49C-2119-4E59-9B35-F2F2CBA1A6DC}" type="slidenum">
              <a:rPr lang="zh-CN" altLang="en-US"/>
              <a:pPr>
                <a:defRPr/>
              </a:pPr>
              <a:t>‹#›</a:t>
            </a:fld>
            <a:endParaRPr lang="zh-CN" altLang="en-US"/>
          </a:p>
        </p:txBody>
      </p:sp>
    </p:spTree>
    <p:extLst>
      <p:ext uri="{BB962C8B-B14F-4D97-AF65-F5344CB8AC3E}">
        <p14:creationId xmlns:p14="http://schemas.microsoft.com/office/powerpoint/2010/main" val="93100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74E5678-E2D4-4BF0-BBDA-1B06B409F7BB}" type="datetimeFigureOut">
              <a:rPr lang="zh-CN" altLang="en-US"/>
              <a:pPr>
                <a:defRPr/>
              </a:pPr>
              <a:t>2026/7/18</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38D73E26-D6FE-4369-ADB1-84B9EBA471B3}" type="slidenum">
              <a:rPr lang="zh-CN" altLang="en-US"/>
              <a:pPr>
                <a:defRPr/>
              </a:pPr>
              <a:t>‹#›</a:t>
            </a:fld>
            <a:endParaRPr lang="zh-CN" altLang="en-US"/>
          </a:p>
        </p:txBody>
      </p:sp>
    </p:spTree>
    <p:extLst>
      <p:ext uri="{BB962C8B-B14F-4D97-AF65-F5344CB8AC3E}">
        <p14:creationId xmlns:p14="http://schemas.microsoft.com/office/powerpoint/2010/main" val="39632053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DA146D87-75A8-466F-AEBF-C58A146A2957}" type="datetimeFigureOut">
              <a:rPr lang="zh-CN" altLang="en-US"/>
              <a:pPr>
                <a:defRPr/>
              </a:pPr>
              <a:t>2026/7/18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4303A68-7BBB-4281-B29B-D1120C45B61C}" type="slidenum">
              <a:rPr lang="zh-CN" altLang="en-US"/>
              <a:pPr>
                <a:defRPr/>
              </a:pPr>
              <a:t>‹#›</a:t>
            </a:fld>
            <a:endParaRPr lang="zh-CN" altLang="en-US"/>
          </a:p>
        </p:txBody>
      </p:sp>
    </p:spTree>
    <p:extLst>
      <p:ext uri="{BB962C8B-B14F-4D97-AF65-F5344CB8AC3E}">
        <p14:creationId xmlns:p14="http://schemas.microsoft.com/office/powerpoint/2010/main" val="5700283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3035108-55DC-4A92-8EB6-02BAD7C45F02}" type="datetimeFigureOut">
              <a:rPr lang="zh-CN" altLang="en-US"/>
              <a:pPr>
                <a:defRPr/>
              </a:pPr>
              <a:t>2026/7/18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1515C25-537F-400C-B746-ED7100F34870}" type="slidenum">
              <a:rPr lang="zh-CN" altLang="en-US"/>
              <a:pPr>
                <a:defRPr/>
              </a:pPr>
              <a:t>‹#›</a:t>
            </a:fld>
            <a:endParaRPr lang="zh-CN" altLang="en-US"/>
          </a:p>
        </p:txBody>
      </p:sp>
    </p:spTree>
    <p:extLst>
      <p:ext uri="{BB962C8B-B14F-4D97-AF65-F5344CB8AC3E}">
        <p14:creationId xmlns:p14="http://schemas.microsoft.com/office/powerpoint/2010/main" val="40515763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7AAE82C8-75C5-450F-9784-A25631E24328}" type="datetimeFigureOut">
              <a:rPr lang="zh-CN" altLang="en-US"/>
              <a:pPr>
                <a:defRPr/>
              </a:pPr>
              <a:t>2026/7/18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5765660-5089-47E6-BA8F-85AABCFD5A96}" type="slidenum">
              <a:rPr lang="zh-CN" altLang="en-US"/>
              <a:pPr>
                <a:defRPr/>
              </a:pPr>
              <a:t>‹#›</a:t>
            </a:fld>
            <a:endParaRPr lang="zh-CN" altLang="en-US"/>
          </a:p>
        </p:txBody>
      </p:sp>
    </p:spTree>
    <p:extLst>
      <p:ext uri="{BB962C8B-B14F-4D97-AF65-F5344CB8AC3E}">
        <p14:creationId xmlns:p14="http://schemas.microsoft.com/office/powerpoint/2010/main" val="36606379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0"/>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0"/>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D14D62DA-72F2-4A18-8CBE-A73AFAEE6EC6}" type="datetimeFigureOut">
              <a:rPr lang="zh-CN" altLang="en-US"/>
              <a:pPr>
                <a:defRPr/>
              </a:pPr>
              <a:t>2026/7/18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A9F5156-7115-49CC-BE15-04398DF9D38F}" type="slidenum">
              <a:rPr lang="zh-CN" altLang="en-US"/>
              <a:pPr>
                <a:defRPr/>
              </a:pPr>
              <a:t>‹#›</a:t>
            </a:fld>
            <a:endParaRPr lang="zh-CN" altLang="en-US"/>
          </a:p>
        </p:txBody>
      </p:sp>
    </p:spTree>
    <p:extLst>
      <p:ext uri="{BB962C8B-B14F-4D97-AF65-F5344CB8AC3E}">
        <p14:creationId xmlns:p14="http://schemas.microsoft.com/office/powerpoint/2010/main" val="232665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表格占位符 2"/>
          <p:cNvSpPr>
            <a:spLocks noGrp="1"/>
          </p:cNvSpPr>
          <p:nvPr>
            <p:ph type="tbl" idx="1"/>
          </p:nvPr>
        </p:nvSpPr>
        <p:spPr>
          <a:xfrm>
            <a:off x="609600" y="1600201"/>
            <a:ext cx="10972800" cy="4525963"/>
          </a:xfrm>
        </p:spPr>
        <p:txBody>
          <a:bodyPr rtlCol="0">
            <a:normAutofit/>
          </a:bodyPr>
          <a:lstStyle/>
          <a:p>
            <a:pPr lvl="0"/>
            <a:endParaRPr lang="zh-CN" altLang="en-US" noProof="0"/>
          </a:p>
        </p:txBody>
      </p:sp>
      <p:sp>
        <p:nvSpPr>
          <p:cNvPr id="4" name="日期占位符 3"/>
          <p:cNvSpPr>
            <a:spLocks noGrp="1"/>
          </p:cNvSpPr>
          <p:nvPr>
            <p:ph type="dt" sz="half" idx="10"/>
          </p:nvPr>
        </p:nvSpPr>
        <p:spPr/>
        <p:txBody>
          <a:bodyPr/>
          <a:lstStyle>
            <a:lvl1pPr>
              <a:defRPr/>
            </a:lvl1pPr>
          </a:lstStyle>
          <a:p>
            <a:pPr>
              <a:defRPr/>
            </a:pPr>
            <a:fld id="{AC09E362-52BC-42AF-9E1C-DC8FD2D522BB}" type="datetimeFigureOut">
              <a:rPr lang="zh-CN" altLang="en-US"/>
              <a:pPr>
                <a:defRPr/>
              </a:pPr>
              <a:t>2026/7/18</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7715627-886D-4013-A0E4-88D75E4B5B80}" type="slidenum">
              <a:rPr lang="zh-CN" altLang="en-US"/>
              <a:pPr>
                <a:defRPr/>
              </a:pPr>
              <a:t>‹#›</a:t>
            </a:fld>
            <a:endParaRPr lang="zh-CN" altLang="en-US"/>
          </a:p>
        </p:txBody>
      </p:sp>
    </p:spTree>
    <p:extLst>
      <p:ext uri="{BB962C8B-B14F-4D97-AF65-F5344CB8AC3E}">
        <p14:creationId xmlns:p14="http://schemas.microsoft.com/office/powerpoint/2010/main" val="26100553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609600" y="1600201"/>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p:cNvSpPr>
          <p:nvPr>
            <p:ph type="dt" sz="half" idx="10"/>
          </p:nvPr>
        </p:nvSpPr>
        <p:spPr/>
        <p:txBody>
          <a:bodyPr/>
          <a:lstStyle>
            <a:lvl1pPr>
              <a:defRPr/>
            </a:lvl1pPr>
          </a:lstStyle>
          <a:p>
            <a:pPr>
              <a:defRPr/>
            </a:pPr>
            <a:fld id="{4357B4EF-3E38-493A-8BD0-516A676B9863}" type="datetimeFigureOut">
              <a:rPr lang="zh-CN" altLang="en-US"/>
              <a:pPr>
                <a:defRPr/>
              </a:pPr>
              <a:t>2026/7/18</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2FD8FDB7-EF2D-4A2A-91B9-33ED37F9D374}" type="slidenum">
              <a:rPr lang="zh-CN" altLang="en-US"/>
              <a:pPr>
                <a:defRPr/>
              </a:pPr>
              <a:t>‹#›</a:t>
            </a:fld>
            <a:endParaRPr lang="zh-CN" altLang="en-US"/>
          </a:p>
        </p:txBody>
      </p:sp>
    </p:spTree>
    <p:extLst>
      <p:ext uri="{BB962C8B-B14F-4D97-AF65-F5344CB8AC3E}">
        <p14:creationId xmlns:p14="http://schemas.microsoft.com/office/powerpoint/2010/main" val="29047138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2026/7/18</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4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3">
        <a:schemeClr val="bg2"/>
      </p:bgRef>
    </p:bg>
    <p:spTree>
      <p:nvGrpSpPr>
        <p:cNvPr id="1" name=""/>
        <p:cNvGrpSpPr/>
        <p:nvPr/>
      </p:nvGrpSpPr>
      <p:grpSpPr>
        <a:xfrm>
          <a:off x="0" y="0"/>
          <a:ext cx="0" cy="0"/>
          <a:chOff x="0" y="0"/>
          <a:chExt cx="0" cy="0"/>
        </a:xfrm>
      </p:grpSpPr>
      <p:sp>
        <p:nvSpPr>
          <p:cNvPr id="2" name="标题 1"/>
          <p:cNvSpPr>
            <a:spLocks noGrp="1"/>
          </p:cNvSpPr>
          <p:nvPr>
            <p:ph type="ctrTitle"/>
          </p:nvPr>
        </p:nvSpPr>
        <p:spPr>
          <a:xfrm>
            <a:off x="857213" y="2357431"/>
            <a:ext cx="10363200" cy="1470025"/>
          </a:xfrm>
        </p:spPr>
        <p:txBody>
          <a:bodyPr anchor="b"/>
          <a:lstStyle>
            <a:lvl1pPr algn="l">
              <a:defRPr sz="4800"/>
            </a:lvl1pPr>
          </a:lstStyle>
          <a:p>
            <a:r>
              <a:rPr kumimoji="0" lang="zh-CN" altLang="en-US"/>
              <a:t>单击此处编辑母版标题样式</a:t>
            </a:r>
            <a:endParaRPr kumimoji="0" lang="en-US"/>
          </a:p>
        </p:txBody>
      </p:sp>
      <p:sp>
        <p:nvSpPr>
          <p:cNvPr id="3" name="副标题 2"/>
          <p:cNvSpPr>
            <a:spLocks noGrp="1"/>
          </p:cNvSpPr>
          <p:nvPr>
            <p:ph type="subTitle" idx="1"/>
          </p:nvPr>
        </p:nvSpPr>
        <p:spPr>
          <a:xfrm>
            <a:off x="952464" y="3962416"/>
            <a:ext cx="8893821"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381003" y="531705"/>
            <a:ext cx="3524232" cy="1674991"/>
          </a:xfrm>
          <a:prstGeom prst="rect">
            <a:avLst/>
          </a:prstGeom>
        </p:spPr>
      </p:pic>
      <p:pic>
        <p:nvPicPr>
          <p:cNvPr id="8" name="图片 7" descr="微信图片_20180324091109.jpg"/>
          <p:cNvPicPr>
            <a:picLocks noChangeAspect="1"/>
          </p:cNvPicPr>
          <p:nvPr userDrawn="1"/>
        </p:nvPicPr>
        <p:blipFill>
          <a:blip r:embed="rId3" cstate="print"/>
          <a:srcRect l="18750" t="37500" r="18750" b="31250"/>
          <a:stretch>
            <a:fillRect/>
          </a:stretch>
        </p:blipFill>
        <p:spPr>
          <a:xfrm>
            <a:off x="11144285" y="5857892"/>
            <a:ext cx="857256" cy="642942"/>
          </a:xfrm>
          <a:prstGeom prst="rect">
            <a:avLst/>
          </a:prstGeom>
        </p:spPr>
      </p:pic>
    </p:spTree>
    <p:extLst>
      <p:ext uri="{BB962C8B-B14F-4D97-AF65-F5344CB8AC3E}">
        <p14:creationId xmlns:p14="http://schemas.microsoft.com/office/powerpoint/2010/main" val="3899158235"/>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796908"/>
          </a:xfrm>
        </p:spPr>
        <p:txBody>
          <a:bodyPr/>
          <a:lstStyle/>
          <a:p>
            <a:r>
              <a:rPr kumimoji="0" lang="zh-CN" altLang="en-US"/>
              <a:t>单击此处编辑母版标题样式</a:t>
            </a:r>
            <a:endParaRPr kumimoji="0" lang="en-US"/>
          </a:p>
        </p:txBody>
      </p:sp>
      <p:sp>
        <p:nvSpPr>
          <p:cNvPr id="3" name="内容占位符 2"/>
          <p:cNvSpPr>
            <a:spLocks noGrp="1"/>
          </p:cNvSpPr>
          <p:nvPr>
            <p:ph idx="1"/>
          </p:nvPr>
        </p:nvSpPr>
        <p:spPr>
          <a:xfrm>
            <a:off x="609600" y="1142984"/>
            <a:ext cx="10972800" cy="5429288"/>
          </a:xfrm>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5101956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3">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914400" y="2924181"/>
            <a:ext cx="10363200" cy="1362075"/>
          </a:xfrm>
        </p:spPr>
        <p:txBody>
          <a:bodyPr anchor="t"/>
          <a:lstStyle>
            <a:lvl1pPr algn="l">
              <a:defRPr sz="4400" b="0"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914400" y="1428748"/>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1953186886"/>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796908"/>
          </a:xfrm>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666712" y="1214422"/>
            <a:ext cx="5384800" cy="535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内容占位符 3"/>
          <p:cNvSpPr>
            <a:spLocks noGrp="1"/>
          </p:cNvSpPr>
          <p:nvPr>
            <p:ph sz="half" idx="2"/>
          </p:nvPr>
        </p:nvSpPr>
        <p:spPr>
          <a:xfrm>
            <a:off x="6191251" y="1214422"/>
            <a:ext cx="5384800" cy="5357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8" name="图片 7"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42332915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1143000"/>
          </a:xfrm>
        </p:spPr>
        <p:txBody>
          <a:bodyPr/>
          <a:lstStyle>
            <a:lvl1pPr>
              <a:defRPr/>
            </a:lvl1pPr>
          </a:lstStyle>
          <a:p>
            <a:r>
              <a:rPr kumimoji="0" lang="zh-CN" altLang="en-US" dirty="0"/>
              <a:t>单击此处编辑母版标题样式</a:t>
            </a:r>
            <a:endParaRPr kumimoji="0" lang="en-US" dirty="0"/>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4" name="内容占位符 3"/>
          <p:cNvSpPr>
            <a:spLocks noGrp="1"/>
          </p:cNvSpPr>
          <p:nvPr>
            <p:ph sz="half" idx="2"/>
          </p:nvPr>
        </p:nvSpPr>
        <p:spPr>
          <a:xfrm>
            <a:off x="609600" y="2174875"/>
            <a:ext cx="5386917" cy="43973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dirty="0"/>
              <a:t>单击此处编辑母版文本样式</a:t>
            </a:r>
          </a:p>
          <a:p>
            <a:pPr lvl="1" eaLnBrk="1" latinLnBrk="0" hangingPunct="1"/>
            <a:r>
              <a:rPr lang="zh-CN" altLang="en-US" dirty="0"/>
              <a:t>第二级</a:t>
            </a:r>
          </a:p>
          <a:p>
            <a:pPr lvl="2" eaLnBrk="1" latinLnBrk="0" hangingPunct="1"/>
            <a:r>
              <a:rPr lang="zh-CN" altLang="en-US" dirty="0"/>
              <a:t>第三级</a:t>
            </a:r>
          </a:p>
          <a:p>
            <a:pPr lvl="3" eaLnBrk="1" latinLnBrk="0" hangingPunct="1"/>
            <a:r>
              <a:rPr lang="zh-CN" altLang="en-US" dirty="0"/>
              <a:t>第四级</a:t>
            </a:r>
          </a:p>
          <a:p>
            <a:pPr lvl="4" eaLnBrk="1" latinLnBrk="0" hangingPunct="1"/>
            <a:r>
              <a:rPr lang="zh-CN" altLang="en-US" dirty="0"/>
              <a:t>第五级</a:t>
            </a:r>
            <a:endParaRPr kumimoji="0" lang="en-US" dirty="0"/>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p>
        </p:txBody>
      </p:sp>
      <p:sp>
        <p:nvSpPr>
          <p:cNvPr id="6" name="内容占位符 5"/>
          <p:cNvSpPr>
            <a:spLocks noGrp="1"/>
          </p:cNvSpPr>
          <p:nvPr>
            <p:ph sz="quarter" idx="4"/>
          </p:nvPr>
        </p:nvSpPr>
        <p:spPr>
          <a:xfrm>
            <a:off x="6193368" y="2174875"/>
            <a:ext cx="5389033" cy="43973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10" name="图片 9"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8692070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095472" y="274638"/>
            <a:ext cx="9486928" cy="868346"/>
          </a:xfrm>
        </p:spPr>
        <p:txBody>
          <a:bodyPr/>
          <a:lstStyle/>
          <a:p>
            <a:r>
              <a:rPr kumimoji="0" lang="zh-CN" altLang="en-US"/>
              <a:t>单击此处编辑母版标题样式</a:t>
            </a:r>
            <a:endParaRPr kumimoji="0" lang="en-US"/>
          </a:p>
        </p:txBody>
      </p:sp>
      <p:pic>
        <p:nvPicPr>
          <p:cNvPr id="6" name="图片 5"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28041463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922025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3" name="内容占位符 2"/>
          <p:cNvSpPr>
            <a:spLocks noGrp="1"/>
          </p:cNvSpPr>
          <p:nvPr>
            <p:ph idx="1"/>
          </p:nvPr>
        </p:nvSpPr>
        <p:spPr>
          <a:xfrm>
            <a:off x="613843" y="1071546"/>
            <a:ext cx="6815667"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7572111" y="1071547"/>
            <a:ext cx="4011084"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2" name="标题 1"/>
          <p:cNvSpPr>
            <a:spLocks noGrp="1"/>
          </p:cNvSpPr>
          <p:nvPr>
            <p:ph type="title"/>
          </p:nvPr>
        </p:nvSpPr>
        <p:spPr>
          <a:xfrm>
            <a:off x="2095472" y="160606"/>
            <a:ext cx="9488792" cy="696626"/>
          </a:xfrm>
        </p:spPr>
        <p:txBody>
          <a:bodyPr anchor="ctr"/>
          <a:lstStyle>
            <a:lvl1pPr algn="ctr">
              <a:defRPr sz="3600" b="0"/>
            </a:lvl1pPr>
          </a:lstStyle>
          <a:p>
            <a:r>
              <a:rPr kumimoji="0" lang="zh-CN" altLang="en-US"/>
              <a:t>单击此处编辑母版标题样式</a:t>
            </a:r>
            <a:endParaRPr kumimoji="0" lang="en-US"/>
          </a:p>
        </p:txBody>
      </p:sp>
      <p:pic>
        <p:nvPicPr>
          <p:cNvPr id="8" name="图片 7"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15654057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0668032" y="642918"/>
            <a:ext cx="1047757" cy="4572032"/>
          </a:xfrm>
        </p:spPr>
        <p:txBody>
          <a:bodyPr vert="eaVert" anchor="ctr"/>
          <a:lstStyle>
            <a:lvl1pPr algn="l">
              <a:defRPr sz="2400" b="0"/>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590563" y="1112844"/>
            <a:ext cx="8553459"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9429774" y="1000108"/>
            <a:ext cx="1219157"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8" name="图片 7"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7306531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3" name="竖排文字占位符 2"/>
          <p:cNvSpPr>
            <a:spLocks noGrp="1"/>
          </p:cNvSpPr>
          <p:nvPr>
            <p:ph type="body" orient="vert" idx="1"/>
          </p:nvPr>
        </p:nvSpPr>
        <p:spPr>
          <a:xfrm>
            <a:off x="609600" y="1285861"/>
            <a:ext cx="10972800" cy="4840303"/>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
        <p:nvSpPr>
          <p:cNvPr id="8" name="标题 7"/>
          <p:cNvSpPr>
            <a:spLocks noGrp="1"/>
          </p:cNvSpPr>
          <p:nvPr>
            <p:ph type="title"/>
          </p:nvPr>
        </p:nvSpPr>
        <p:spPr>
          <a:xfrm>
            <a:off x="2095472" y="274638"/>
            <a:ext cx="9486928" cy="868346"/>
          </a:xfrm>
        </p:spPr>
        <p:txBody>
          <a:bodyPr/>
          <a:lstStyle/>
          <a:p>
            <a:r>
              <a:rPr lang="zh-CN" altLang="en-US"/>
              <a:t>单击此处编辑母版标题样式</a:t>
            </a:r>
          </a:p>
        </p:txBody>
      </p:sp>
    </p:spTree>
    <p:extLst>
      <p:ext uri="{BB962C8B-B14F-4D97-AF65-F5344CB8AC3E}">
        <p14:creationId xmlns:p14="http://schemas.microsoft.com/office/powerpoint/2010/main" val="78837710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525024" y="274640"/>
            <a:ext cx="2057376" cy="5851525"/>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609600" y="720748"/>
            <a:ext cx="8820173" cy="5851525"/>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pic>
        <p:nvPicPr>
          <p:cNvPr id="7" name="图片 6" descr="logo-full-transp.png"/>
          <p:cNvPicPr>
            <a:picLocks noChangeAspect="1"/>
          </p:cNvPicPr>
          <p:nvPr userDrawn="1"/>
        </p:nvPicPr>
        <p:blipFill>
          <a:blip r:embed="rId2" cstate="print">
            <a:clrChange>
              <a:clrFrom>
                <a:srgbClr val="FFFFFF"/>
              </a:clrFrom>
              <a:clrTo>
                <a:srgbClr val="FFFFFF">
                  <a:alpha val="0"/>
                </a:srgbClr>
              </a:clrTo>
            </a:clrChange>
          </a:blip>
          <a:stretch>
            <a:fillRect/>
          </a:stretch>
        </p:blipFill>
        <p:spPr>
          <a:xfrm>
            <a:off x="95251" y="94718"/>
            <a:ext cx="1904971" cy="905391"/>
          </a:xfrm>
          <a:prstGeom prst="rect">
            <a:avLst/>
          </a:prstGeom>
        </p:spPr>
      </p:pic>
    </p:spTree>
    <p:extLst>
      <p:ext uri="{BB962C8B-B14F-4D97-AF65-F5344CB8AC3E}">
        <p14:creationId xmlns:p14="http://schemas.microsoft.com/office/powerpoint/2010/main" val="6285578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13284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DABF63F-BE2A-4871-94A2-668D5FA72A13}" type="datetime1">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2255950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C6F1BE31-E30E-4961-97BD-92818BD13B78}" type="datetime1">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45989212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B92635F-9664-4447-880D-5A6C26FD1A8C}" type="datetime1">
              <a:rPr lang="zh-CN" altLang="en-US" smtClean="0"/>
              <a:t>2026/7/18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6352118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C48142A-1B81-44D8-B8D6-9DAEB146E23C}" type="datetime1">
              <a:rPr lang="zh-CN" altLang="en-US" smtClean="0"/>
              <a:t>2026/7/18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5985345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22C583C-0735-4B3D-A833-807E7CA0618E}" type="datetime1">
              <a:rPr lang="zh-CN" altLang="en-US" smtClean="0"/>
              <a:t>2026/7/18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631285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EA0D484D-371C-4AD5-AED7-E90FCECF1B03}" type="datetime1">
              <a:rPr lang="zh-CN" altLang="en-US" smtClean="0"/>
              <a:t>2026/7/18</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73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3A7497-4B13-4B00-B1D0-3D6088214A5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B256C1A-0252-408C-BC93-8D2228E464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C897F2-2EB3-44B2-8AF5-CD49DF54776A}"/>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81D51190-3AC0-4DF6-8FCD-F580E9CBF4B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84413A9-1069-4186-99FD-8CCCF175611D}"/>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55933083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374A8A-F1C5-4747-9BA6-7172A992DE67}"/>
              </a:ext>
            </a:extLst>
          </p:cNvPr>
          <p:cNvSpPr>
            <a:spLocks noGrp="1"/>
          </p:cNvSpPr>
          <p:nvPr>
            <p:ph type="title"/>
          </p:nvPr>
        </p:nvSpPr>
        <p:spPr/>
        <p:txBody>
          <a:bodyPr/>
          <a:lstStyle/>
          <a:p>
            <a:r>
              <a:rPr lang="zh-CN" altLang="en-US" dirty="0"/>
              <a:t>单击此处编辑母版标题样式</a:t>
            </a:r>
          </a:p>
        </p:txBody>
      </p:sp>
      <p:sp>
        <p:nvSpPr>
          <p:cNvPr id="3" name="内容占位符 2">
            <a:extLst>
              <a:ext uri="{FF2B5EF4-FFF2-40B4-BE49-F238E27FC236}">
                <a16:creationId xmlns:a16="http://schemas.microsoft.com/office/drawing/2014/main" id="{293C0E21-F4F8-448F-8550-939EC6720202}"/>
              </a:ext>
            </a:extLst>
          </p:cNvPr>
          <p:cNvSpPr>
            <a:spLocks noGrp="1"/>
          </p:cNvSpPr>
          <p:nvPr>
            <p:ph idx="1"/>
          </p:nvPr>
        </p:nvSpPr>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4DF2BD85-DB7F-4E7E-B3A0-25B896FFC42E}"/>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D157CEC2-2D9B-4192-8A7B-EBBCD53A9AD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1156C62-25C5-4609-9AD4-E84411CD7B32}"/>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pic>
        <p:nvPicPr>
          <p:cNvPr id="8" name="图片 7">
            <a:extLst>
              <a:ext uri="{FF2B5EF4-FFF2-40B4-BE49-F238E27FC236}">
                <a16:creationId xmlns:a16="http://schemas.microsoft.com/office/drawing/2014/main" id="{17F19F7A-9928-4D20-91AA-1AD9445510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5630" y="230188"/>
            <a:ext cx="1905266" cy="905001"/>
          </a:xfrm>
          <a:prstGeom prst="rect">
            <a:avLst/>
          </a:prstGeom>
        </p:spPr>
      </p:pic>
      <p:cxnSp>
        <p:nvCxnSpPr>
          <p:cNvPr id="10" name="直接连接符 9">
            <a:extLst>
              <a:ext uri="{FF2B5EF4-FFF2-40B4-BE49-F238E27FC236}">
                <a16:creationId xmlns:a16="http://schemas.microsoft.com/office/drawing/2014/main" id="{CA899E0A-3404-4C2D-B41C-780E647F0CC3}"/>
              </a:ext>
            </a:extLst>
          </p:cNvPr>
          <p:cNvCxnSpPr/>
          <p:nvPr userDrawn="1"/>
        </p:nvCxnSpPr>
        <p:spPr>
          <a:xfrm>
            <a:off x="838200" y="1377179"/>
            <a:ext cx="10515600" cy="0"/>
          </a:xfrm>
          <a:prstGeom prst="line">
            <a:avLst/>
          </a:prstGeom>
          <a:ln w="38100"/>
          <a:effectLst>
            <a:outerShdw blurRad="50800" dist="38100" dir="5400000" algn="t" rotWithShape="0">
              <a:prstClr val="black">
                <a:alpha val="40000"/>
              </a:prstClr>
            </a:outerShdw>
          </a:effectLst>
          <a:scene3d>
            <a:camera prst="perspectiveRelaxedModerately"/>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03141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3B7C1A-A361-44CE-8109-48FFD6B4652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4D27BBB-0CF9-4A99-BFE9-5BB7DDE75CBF}"/>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4" name="页脚占位符 3">
            <a:extLst>
              <a:ext uri="{FF2B5EF4-FFF2-40B4-BE49-F238E27FC236}">
                <a16:creationId xmlns:a16="http://schemas.microsoft.com/office/drawing/2014/main" id="{FE58CD65-4684-4876-AC39-937259646D51}"/>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CE38276A-652C-45FB-9E6B-3A9EE909DA54}"/>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13591223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2B0F8A-BB86-4018-AA76-4E78B73C4BA8}"/>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ED7D635-94F3-48DA-B032-D4A98C3C88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7DA86BF2-8910-4475-ABB9-A5B5C5DCF299}"/>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2BA718A9-90A8-4DA5-AF80-A586FDCCD42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52803E7-B6EA-41A3-B7F7-CBCC5DEB3CC4}"/>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3376465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26651FD-3570-450E-A6CB-7B88DAD6ABB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FAF7508-A815-4CCD-962C-5EAE7D654696}"/>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2908D44-132A-4FA8-91E1-C60AE745608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D99C51E-8E80-4DFE-B619-E9C1475BC568}"/>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35B86D1B-6A2E-4967-B9BE-06BE63C9457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1FE7349-7FEC-4C28-9C4C-C7D7805F54EF}"/>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8865882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4BB181-0C46-4F71-BAE2-87727D8B153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6CD91CD-932F-4B7F-AFF0-846B914E0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782B6EB-8158-4F1B-AB6A-72F77ED0473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9950A1A-28B8-4DE2-B0B4-A96F57BB0C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9C3B803-19D5-442E-BA0A-4F8712B3216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B32A524-832A-48F7-9C86-80A2654C2550}"/>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8" name="页脚占位符 7">
            <a:extLst>
              <a:ext uri="{FF2B5EF4-FFF2-40B4-BE49-F238E27FC236}">
                <a16:creationId xmlns:a16="http://schemas.microsoft.com/office/drawing/2014/main" id="{EE269B5A-29A3-40D5-8E5F-CF3FF37D834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C8EF487-30F7-417A-A958-A9005FD642B1}"/>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18170133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0865F1-BC09-49DD-BB6B-AA74EF9DDA8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D8DE4AE-835B-4DB0-B663-A932EC554E4E}"/>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4" name="页脚占位符 3">
            <a:extLst>
              <a:ext uri="{FF2B5EF4-FFF2-40B4-BE49-F238E27FC236}">
                <a16:creationId xmlns:a16="http://schemas.microsoft.com/office/drawing/2014/main" id="{2CACE48E-281A-4646-88ED-E55AED5B3B8D}"/>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09C1F57-B4C3-40C8-94EF-12046C710ED0}"/>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144709443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1D7A5F-89BB-4D1A-BC3D-5E4645059568}"/>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3" name="页脚占位符 2">
            <a:extLst>
              <a:ext uri="{FF2B5EF4-FFF2-40B4-BE49-F238E27FC236}">
                <a16:creationId xmlns:a16="http://schemas.microsoft.com/office/drawing/2014/main" id="{D63D4A7F-61FC-48C6-B898-DB3C4F091B1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223888C3-BC8C-45B9-955D-5462DB0A5DBC}"/>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4578306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A7C8AC-B08C-4C22-81C2-7E8B860590F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C717667-EAFB-4DA7-8C18-ECF12672C0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7C7D9D3-0213-47E2-948F-C3D0543CC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25EE3FB-47D0-4D8E-8338-E1E756FA117B}"/>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923FC6FF-362E-41F3-8FDB-24392598670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EFC2E4E-8E3B-4FA9-92E6-6797D86FDE4B}"/>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55949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9672904-CC67-4BC1-8579-65756E0D4497}" type="slidenum">
              <a:rPr lang="zh-CN" altLang="en-US" smtClean="0"/>
              <a:t>‹#›</a:t>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7FD8B5-A580-429D-96B5-9C8127AF4B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06CAF4A-CCD3-4957-904E-C0FF91FECD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BF395B-321C-45B3-94BE-A8F23213BC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74DB054-4839-4EE5-BE5D-8883D0369915}"/>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6" name="页脚占位符 5">
            <a:extLst>
              <a:ext uri="{FF2B5EF4-FFF2-40B4-BE49-F238E27FC236}">
                <a16:creationId xmlns:a16="http://schemas.microsoft.com/office/drawing/2014/main" id="{8E8F48FF-DFA6-4546-B360-E04810207FF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AB5E260-C307-4315-B3D5-8F31C57889D7}"/>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59544816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B96402-7270-4956-BAFC-64320A4ED02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2905C23-B3CB-47FF-9532-2AA4510AD0D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7A002C-6938-4762-839B-1F1C263B49C3}"/>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C4434B98-9649-438E-8C50-EDCAC792DB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2B21839-06D3-4D58-B0E8-7F1D61190681}"/>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7808497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44F883D-CA88-4634-B736-20FAD8627CF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39C3DAA-4CAB-4C89-8BB3-A16A4A363DCB}"/>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81AB0E5-43C5-4E44-BA1D-D13C007247B9}"/>
              </a:ext>
            </a:extLst>
          </p:cNvPr>
          <p:cNvSpPr>
            <a:spLocks noGrp="1"/>
          </p:cNvSpPr>
          <p:nvPr>
            <p:ph type="dt" sz="half" idx="10"/>
          </p:nvPr>
        </p:nvSpPr>
        <p:spPr/>
        <p:txBody>
          <a:bodyPr/>
          <a:lstStyle/>
          <a:p>
            <a:fld id="{40A3C4C9-2CD8-468E-9713-36C616309006}"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130C7254-226A-4CD5-A2E9-371B776C17B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4EFB08F-C0F9-43CD-B7DC-3834BBF070E4}"/>
              </a:ext>
            </a:extLst>
          </p:cNvPr>
          <p:cNvSpPr>
            <a:spLocks noGrp="1"/>
          </p:cNvSpPr>
          <p:nvPr>
            <p:ph type="sldNum" sz="quarter" idx="12"/>
          </p:nvPr>
        </p:nvSpPr>
        <p:spPr/>
        <p:txBody>
          <a:body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03856211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9890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50079296"/>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0800000" y="360000"/>
            <a:ext cx="1080000" cy="360000"/>
          </a:xfrm>
          <a:prstGeom prst="rect">
            <a:avLst/>
          </a:prstGeom>
        </p:spPr>
        <p:txBody>
          <a:bodyPr lIns="91418" tIns="45709" rIns="91418" bIns="45709"/>
          <a:lstStyle>
            <a:lvl1pPr algn="r">
              <a:defRPr/>
            </a:lvl1pPr>
          </a:lstStyle>
          <a:p>
            <a:fld id="{E077DA78-E013-4A8C-AD75-63A150561B1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752229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24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4A618-A9C2-7E1E-AB47-C533EC3EF8F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E74481-3ADA-8AC7-D8C5-7D3B1F425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Tree>
    <p:extLst>
      <p:ext uri="{BB962C8B-B14F-4D97-AF65-F5344CB8AC3E}">
        <p14:creationId xmlns:p14="http://schemas.microsoft.com/office/powerpoint/2010/main" val="182957764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92079D-C018-4AB6-E914-9C0D1A31748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4BFAD1-6CBE-7D3F-840B-662B8A649E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0D35E6-FAE7-7CF1-530C-4644D1DF95BF}"/>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761E9F05-2082-B8A7-25E8-48EEED96A632}"/>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4001590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DA94C9-08AB-8D51-43BD-7232FFDD60D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EA52695-81B4-9D94-6177-5004F9D7D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09EFD5D-7017-0639-6E26-D57A6D5AB3E3}"/>
              </a:ext>
            </a:extLst>
          </p:cNvPr>
          <p:cNvSpPr>
            <a:spLocks noGrp="1"/>
          </p:cNvSpPr>
          <p:nvPr>
            <p:ph type="dt" sz="half" idx="10"/>
          </p:nvPr>
        </p:nvSpPr>
        <p:spPr/>
        <p:txBody>
          <a:body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BCA846CD-05C1-BCAD-E5C6-37DCB415AC13}"/>
              </a:ext>
            </a:extLst>
          </p:cNvPr>
          <p:cNvSpPr>
            <a:spLocks noGrp="1"/>
          </p:cNvSpPr>
          <p:nvPr>
            <p:ph type="ftr" sz="quarter" idx="11"/>
          </p:nvPr>
        </p:nvSpPr>
        <p:spPr/>
        <p:txBody>
          <a:bodyPr/>
          <a:lstStyle/>
          <a:p>
            <a:endParaRPr lang="zh-CN" altLang="en-US"/>
          </a:p>
        </p:txBody>
      </p:sp>
    </p:spTree>
    <p:extLst>
      <p:ext uri="{BB962C8B-B14F-4D97-AF65-F5344CB8AC3E}">
        <p14:creationId xmlns:p14="http://schemas.microsoft.com/office/powerpoint/2010/main" val="1799019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96.xml"/><Relationship Id="rId1" Type="http://schemas.openxmlformats.org/officeDocument/2006/relationships/slideLayout" Target="../slideLayouts/slideLayout95.xml"/><Relationship Id="rId4" Type="http://schemas.openxmlformats.org/officeDocument/2006/relationships/tags" Target="../tags/tag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11.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10.xml"/><Relationship Id="rId7" Type="http://schemas.openxmlformats.org/officeDocument/2006/relationships/theme" Target="../theme/theme12.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5" Type="http://schemas.openxmlformats.org/officeDocument/2006/relationships/slideLayout" Target="../slideLayouts/slideLayout112.xml"/><Relationship Id="rId4" Type="http://schemas.openxmlformats.org/officeDocument/2006/relationships/slideLayout" Target="../slideLayouts/slideLayout111.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16.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5" Type="http://schemas.openxmlformats.org/officeDocument/2006/relationships/theme" Target="../theme/theme13.xml"/><Relationship Id="rId4" Type="http://schemas.openxmlformats.org/officeDocument/2006/relationships/slideLayout" Target="../slideLayouts/slideLayout117.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120.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5" Type="http://schemas.openxmlformats.org/officeDocument/2006/relationships/theme" Target="../theme/theme14.xml"/><Relationship Id="rId4" Type="http://schemas.openxmlformats.org/officeDocument/2006/relationships/slideLayout" Target="../slideLayouts/slideLayout12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3.xml"/><Relationship Id="rId7"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4" Type="http://schemas.openxmlformats.org/officeDocument/2006/relationships/tags" Target="../tags/tag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6.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7.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image" Target="../media/image8.png"/><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7.xml"/><Relationship Id="rId7" Type="http://schemas.openxmlformats.org/officeDocument/2006/relationships/theme" Target="../theme/theme8.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theme" Target="../theme/theme9.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0D73B-2AB5-4884-A2C2-E4D4BE7133F0}" type="datetimeFigureOut">
              <a:rPr lang="zh-CN" altLang="en-US" smtClean="0"/>
              <a:t>2026/7/18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72904-CC67-4BC1-8579-65756E0D4497}"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KSO_TEMPLATE" hidden="1"/>
          <p:cNvSpPr/>
          <p:nvPr>
            <p:custDataLst>
              <p:tags r:id="rId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3149335687"/>
      </p:ext>
    </p:extLst>
  </p:cSld>
  <p:clrMap bg1="lt1" tx1="dk1" bg2="lt2" tx2="dk2" accent1="accent1" accent2="accent2" accent3="accent3" accent4="accent4" accent5="accent5" accent6="accent6" hlink="hlink" folHlink="folHlink"/>
  <p:sldLayoutIdLst>
    <p:sldLayoutId id="2147484043" r:id="rId1"/>
    <p:sldLayoutId id="2147484044" r:id="rId2"/>
  </p:sldLayoutIdLst>
  <p:hf hdr="0" ftr="0" dt="0"/>
  <p:txStyles>
    <p:title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342900" indent="-3429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F9EFC6F-20CA-E733-490B-A9CF8B8004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850379-D380-CA07-5CD7-76A81C070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0563ECC-03B9-40CD-47A4-AF9E1ADB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C0C163DA-0D18-9464-F0DB-F22388C61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Tree>
    <p:extLst>
      <p:ext uri="{BB962C8B-B14F-4D97-AF65-F5344CB8AC3E}">
        <p14:creationId xmlns:p14="http://schemas.microsoft.com/office/powerpoint/2010/main" val="120910623"/>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851368483"/>
      </p:ext>
    </p:extLst>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Lst>
  <p:txStyles>
    <p:titleStyle>
      <a:lvl1pPr algn="ctr" defTabSz="914309" rtl="0" eaLnBrk="1" latinLnBrk="0" hangingPunct="1">
        <a:spcBef>
          <a:spcPct val="0"/>
        </a:spcBef>
        <a:buNone/>
        <a:defRPr sz="4400" kern="1200">
          <a:solidFill>
            <a:schemeClr val="tx1"/>
          </a:solidFill>
          <a:latin typeface="+mj-lt"/>
          <a:ea typeface="+mj-ea"/>
          <a:cs typeface="+mj-cs"/>
        </a:defRPr>
      </a:lvl1pPr>
    </p:titleStyle>
    <p:bodyStyle>
      <a:lvl1pPr marL="342866" indent="-342866" algn="l" defTabSz="91430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76" indent="-285721" algn="l" defTabSz="91430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86" indent="-228577" algn="l" defTabSz="914309" rtl="0" eaLnBrk="1" latinLnBrk="0" hangingPunct="1">
        <a:spcBef>
          <a:spcPct val="20000"/>
        </a:spcBef>
        <a:buFont typeface="Arial" pitchFamily="34" charset="0"/>
        <a:buChar char="•"/>
        <a:defRPr sz="2399" kern="1200">
          <a:solidFill>
            <a:schemeClr val="tx1"/>
          </a:solidFill>
          <a:latin typeface="+mn-lt"/>
          <a:ea typeface="+mn-ea"/>
          <a:cs typeface="+mn-cs"/>
        </a:defRPr>
      </a:lvl3pPr>
      <a:lvl4pPr marL="1600040"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4pPr>
      <a:lvl5pPr marL="2057194"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5pPr>
      <a:lvl6pPr marL="2514348"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1502"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8657"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811"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zh-CN"/>
      </a:defPPr>
      <a:lvl1pPr marL="0" algn="l" defTabSz="914309" rtl="0" eaLnBrk="1" latinLnBrk="0" hangingPunct="1">
        <a:defRPr sz="1799" kern="1200">
          <a:solidFill>
            <a:schemeClr val="tx1"/>
          </a:solidFill>
          <a:latin typeface="+mn-lt"/>
          <a:ea typeface="+mn-ea"/>
          <a:cs typeface="+mn-cs"/>
        </a:defRPr>
      </a:lvl1pPr>
      <a:lvl2pPr marL="457154" algn="l" defTabSz="914309" rtl="0" eaLnBrk="1" latinLnBrk="0" hangingPunct="1">
        <a:defRPr sz="1799" kern="1200">
          <a:solidFill>
            <a:schemeClr val="tx1"/>
          </a:solidFill>
          <a:latin typeface="+mn-lt"/>
          <a:ea typeface="+mn-ea"/>
          <a:cs typeface="+mn-cs"/>
        </a:defRPr>
      </a:lvl2pPr>
      <a:lvl3pPr marL="914309" algn="l" defTabSz="914309" rtl="0" eaLnBrk="1" latinLnBrk="0" hangingPunct="1">
        <a:defRPr sz="1799" kern="1200">
          <a:solidFill>
            <a:schemeClr val="tx1"/>
          </a:solidFill>
          <a:latin typeface="+mn-lt"/>
          <a:ea typeface="+mn-ea"/>
          <a:cs typeface="+mn-cs"/>
        </a:defRPr>
      </a:lvl3pPr>
      <a:lvl4pPr marL="1371462" algn="l" defTabSz="914309" rtl="0" eaLnBrk="1" latinLnBrk="0" hangingPunct="1">
        <a:defRPr sz="1799" kern="1200">
          <a:solidFill>
            <a:schemeClr val="tx1"/>
          </a:solidFill>
          <a:latin typeface="+mn-lt"/>
          <a:ea typeface="+mn-ea"/>
          <a:cs typeface="+mn-cs"/>
        </a:defRPr>
      </a:lvl4pPr>
      <a:lvl5pPr marL="1828617" algn="l" defTabSz="914309" rtl="0" eaLnBrk="1" latinLnBrk="0" hangingPunct="1">
        <a:defRPr sz="1799" kern="1200">
          <a:solidFill>
            <a:schemeClr val="tx1"/>
          </a:solidFill>
          <a:latin typeface="+mn-lt"/>
          <a:ea typeface="+mn-ea"/>
          <a:cs typeface="+mn-cs"/>
        </a:defRPr>
      </a:lvl5pPr>
      <a:lvl6pPr marL="2285771" algn="l" defTabSz="914309" rtl="0" eaLnBrk="1" latinLnBrk="0" hangingPunct="1">
        <a:defRPr sz="1799" kern="1200">
          <a:solidFill>
            <a:schemeClr val="tx1"/>
          </a:solidFill>
          <a:latin typeface="+mn-lt"/>
          <a:ea typeface="+mn-ea"/>
          <a:cs typeface="+mn-cs"/>
        </a:defRPr>
      </a:lvl6pPr>
      <a:lvl7pPr marL="2742926" algn="l" defTabSz="914309" rtl="0" eaLnBrk="1" latinLnBrk="0" hangingPunct="1">
        <a:defRPr sz="1799" kern="1200">
          <a:solidFill>
            <a:schemeClr val="tx1"/>
          </a:solidFill>
          <a:latin typeface="+mn-lt"/>
          <a:ea typeface="+mn-ea"/>
          <a:cs typeface="+mn-cs"/>
        </a:defRPr>
      </a:lvl7pPr>
      <a:lvl8pPr marL="3200080" algn="l" defTabSz="914309" rtl="0" eaLnBrk="1" latinLnBrk="0" hangingPunct="1">
        <a:defRPr sz="1799" kern="1200">
          <a:solidFill>
            <a:schemeClr val="tx1"/>
          </a:solidFill>
          <a:latin typeface="+mn-lt"/>
          <a:ea typeface="+mn-ea"/>
          <a:cs typeface="+mn-cs"/>
        </a:defRPr>
      </a:lvl8pPr>
      <a:lvl9pPr marL="3657235" algn="l" defTabSz="914309" rtl="0" eaLnBrk="1" latinLnBrk="0" hangingPunct="1">
        <a:defRPr sz="1799"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55A54A-2E3A-6E48-B946-FD5A87FD5A7F}" type="datetime1">
              <a:rPr kumimoji="1" lang="zh-CN" altLang="en-US" smtClean="0"/>
              <a:t>2026/7/18</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C20A4B-DD43-DA4D-8119-9F4950C8E53C}" type="slidenum">
              <a:rPr kumimoji="1" lang="zh-CN" altLang="en-US" smtClean="0"/>
              <a:t>‹#›</a:t>
            </a:fld>
            <a:endParaRPr kumimoji="1" lang="zh-CN" altLang="en-US"/>
          </a:p>
        </p:txBody>
      </p:sp>
    </p:spTree>
    <p:extLst>
      <p:ext uri="{BB962C8B-B14F-4D97-AF65-F5344CB8AC3E}">
        <p14:creationId xmlns:p14="http://schemas.microsoft.com/office/powerpoint/2010/main" val="3462184103"/>
      </p:ext>
    </p:extLst>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fld id="{6489D9C7-5DC6-4263-87FF-7C99F6FB63C3}" type="datetime1">
              <a:rPr lang="zh-CN" altLang="en-US" smtClean="0"/>
              <a:t>2026/7/18</a:t>
            </a:fld>
            <a:endParaRPr lang="zh-CN" altLang="en-US"/>
          </a:p>
        </p:txBody>
      </p:sp>
      <p:sp>
        <p:nvSpPr>
          <p:cNvPr id="9"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r>
              <a:rPr lang="en-US" altLang="zh-CN" dirty="0"/>
              <a:t>www.islide.cc</a:t>
            </a:r>
            <a:endParaRPr lang="zh-CN" altLang="en-US" dirty="0"/>
          </a:p>
        </p:txBody>
      </p:sp>
      <p:sp>
        <p:nvSpPr>
          <p:cNvPr id="10"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5DD3DB80-B894-403A-B48E-6FDC1A72010E}" type="slidenum">
              <a:rPr lang="zh-CN" altLang="en-US" smtClean="0"/>
              <a:t>‹#›</a:t>
            </a:fld>
            <a:endParaRPr lang="zh-CN" altLang="en-US"/>
          </a:p>
        </p:txBody>
      </p:sp>
    </p:spTree>
    <p:extLst>
      <p:ext uri="{BB962C8B-B14F-4D97-AF65-F5344CB8AC3E}">
        <p14:creationId xmlns:p14="http://schemas.microsoft.com/office/powerpoint/2010/main" val="3840443700"/>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Lst>
  <mc:AlternateContent xmlns:mc="http://schemas.openxmlformats.org/markup-compatibility/2006" xmlns:p14="http://schemas.microsoft.com/office/powerpoint/2010/main">
    <mc:Choice Requires="p14">
      <p:transition spd="slow" p14:dur="12000"/>
    </mc:Choice>
    <mc:Fallback xmlns="">
      <p:transition spd="slow"/>
    </mc:Fallback>
  </mc:AlternateConten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F9EFC6F-20CA-E733-490B-A9CF8B8004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850379-D380-CA07-5CD7-76A81C070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0563ECC-03B9-40CD-47A4-AF9E1ADB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A0D73B-2AB5-4884-A2C2-E4D4BE7133F0}"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C0C163DA-0D18-9464-F0DB-F22388C61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896019C-878E-40AB-99A2-103B6398E5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96864197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2517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Lst>
  <p:txStyles>
    <p:titleStyle>
      <a:lvl1pPr algn="ctr" defTabSz="913728" rtl="0" eaLnBrk="1" latinLnBrk="0" hangingPunct="1">
        <a:spcBef>
          <a:spcPct val="0"/>
        </a:spcBef>
        <a:buNone/>
        <a:defRPr sz="4498" kern="1200">
          <a:solidFill>
            <a:schemeClr val="tx1"/>
          </a:solidFill>
          <a:latin typeface="+mj-lt"/>
          <a:ea typeface="+mj-ea"/>
          <a:cs typeface="+mj-cs"/>
        </a:defRPr>
      </a:lvl1pPr>
    </p:titleStyle>
    <p:bodyStyle>
      <a:lvl1pPr marL="342648" indent="-342648" algn="l" defTabSz="913728" rtl="0" eaLnBrk="1" latinLnBrk="0" hangingPunct="1">
        <a:spcBef>
          <a:spcPct val="20000"/>
        </a:spcBef>
        <a:buFont typeface="Arial" panose="020B0604020202020204" pitchFamily="34" charset="0"/>
        <a:buChar char="•"/>
        <a:defRPr sz="3223" kern="1200">
          <a:solidFill>
            <a:schemeClr val="tx1"/>
          </a:solidFill>
          <a:latin typeface="+mn-lt"/>
          <a:ea typeface="+mn-ea"/>
          <a:cs typeface="+mn-cs"/>
        </a:defRPr>
      </a:lvl1pPr>
      <a:lvl2pPr marL="742880" indent="-285541" algn="l" defTabSz="913728" rtl="0" eaLnBrk="1" latinLnBrk="0" hangingPunct="1">
        <a:spcBef>
          <a:spcPct val="20000"/>
        </a:spcBef>
        <a:buFont typeface="Arial" panose="020B0604020202020204" pitchFamily="34" charset="0"/>
        <a:buChar char="–"/>
        <a:defRPr sz="2774" kern="1200">
          <a:solidFill>
            <a:schemeClr val="tx1"/>
          </a:solidFill>
          <a:latin typeface="+mn-lt"/>
          <a:ea typeface="+mn-ea"/>
          <a:cs typeface="+mn-cs"/>
        </a:defRPr>
      </a:lvl2pPr>
      <a:lvl3pPr marL="1142161" indent="-228433" algn="l" defTabSz="913728"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3pPr>
      <a:lvl4pPr marL="1599026" indent="-228433" algn="l" defTabSz="913728" rtl="0" eaLnBrk="1" latinLnBrk="0" hangingPunct="1">
        <a:spcBef>
          <a:spcPct val="20000"/>
        </a:spcBef>
        <a:buFont typeface="Arial" panose="020B0604020202020204" pitchFamily="34" charset="0"/>
        <a:buChar char="–"/>
        <a:defRPr sz="2024" kern="1200">
          <a:solidFill>
            <a:schemeClr val="tx1"/>
          </a:solidFill>
          <a:latin typeface="+mn-lt"/>
          <a:ea typeface="+mn-ea"/>
          <a:cs typeface="+mn-cs"/>
        </a:defRPr>
      </a:lvl4pPr>
      <a:lvl5pPr marL="2056366" indent="-228433" algn="l" defTabSz="913728" rtl="0" eaLnBrk="1" latinLnBrk="0" hangingPunct="1">
        <a:spcBef>
          <a:spcPct val="20000"/>
        </a:spcBef>
        <a:buFont typeface="Arial" panose="020B0604020202020204" pitchFamily="34" charset="0"/>
        <a:buChar char="»"/>
        <a:defRPr sz="2024" kern="1200">
          <a:solidFill>
            <a:schemeClr val="tx1"/>
          </a:solidFill>
          <a:latin typeface="+mn-lt"/>
          <a:ea typeface="+mn-ea"/>
          <a:cs typeface="+mn-cs"/>
        </a:defRPr>
      </a:lvl5pPr>
      <a:lvl6pPr marL="2513231" indent="-228433" algn="l" defTabSz="913728" rtl="0" eaLnBrk="1" latinLnBrk="0" hangingPunct="1">
        <a:spcBef>
          <a:spcPct val="20000"/>
        </a:spcBef>
        <a:buFont typeface="Arial" panose="020B0604020202020204" pitchFamily="34" charset="0"/>
        <a:buChar char="•"/>
        <a:defRPr sz="2024" kern="1200">
          <a:solidFill>
            <a:schemeClr val="tx1"/>
          </a:solidFill>
          <a:latin typeface="+mn-lt"/>
          <a:ea typeface="+mn-ea"/>
          <a:cs typeface="+mn-cs"/>
        </a:defRPr>
      </a:lvl6pPr>
      <a:lvl7pPr marL="2969620" indent="-228433" algn="l" defTabSz="913728" rtl="0" eaLnBrk="1" latinLnBrk="0" hangingPunct="1">
        <a:spcBef>
          <a:spcPct val="20000"/>
        </a:spcBef>
        <a:buFont typeface="Arial" panose="020B0604020202020204" pitchFamily="34" charset="0"/>
        <a:buChar char="•"/>
        <a:defRPr sz="2024" kern="1200">
          <a:solidFill>
            <a:schemeClr val="tx1"/>
          </a:solidFill>
          <a:latin typeface="+mn-lt"/>
          <a:ea typeface="+mn-ea"/>
          <a:cs typeface="+mn-cs"/>
        </a:defRPr>
      </a:lvl7pPr>
      <a:lvl8pPr marL="3426961" indent="-228433" algn="l" defTabSz="913728" rtl="0" eaLnBrk="1" latinLnBrk="0" hangingPunct="1">
        <a:spcBef>
          <a:spcPct val="20000"/>
        </a:spcBef>
        <a:buFont typeface="Arial" panose="020B0604020202020204" pitchFamily="34" charset="0"/>
        <a:buChar char="•"/>
        <a:defRPr sz="2024" kern="1200">
          <a:solidFill>
            <a:schemeClr val="tx1"/>
          </a:solidFill>
          <a:latin typeface="+mn-lt"/>
          <a:ea typeface="+mn-ea"/>
          <a:cs typeface="+mn-cs"/>
        </a:defRPr>
      </a:lvl8pPr>
      <a:lvl9pPr marL="3883825" indent="-228433" algn="l" defTabSz="913728" rtl="0" eaLnBrk="1" latinLnBrk="0" hangingPunct="1">
        <a:spcBef>
          <a:spcPct val="20000"/>
        </a:spcBef>
        <a:buFont typeface="Arial" panose="020B0604020202020204" pitchFamily="34" charset="0"/>
        <a:buChar char="•"/>
        <a:defRPr sz="2024" kern="1200">
          <a:solidFill>
            <a:schemeClr val="tx1"/>
          </a:solidFill>
          <a:latin typeface="+mn-lt"/>
          <a:ea typeface="+mn-ea"/>
          <a:cs typeface="+mn-cs"/>
        </a:defRPr>
      </a:lvl9pPr>
    </p:bodyStyle>
    <p:otherStyle>
      <a:defPPr>
        <a:defRPr lang="zh-CN"/>
      </a:defPPr>
      <a:lvl1pPr marL="0" algn="l" defTabSz="913728" rtl="0" eaLnBrk="1" latinLnBrk="0" hangingPunct="1">
        <a:defRPr sz="1799" kern="1200">
          <a:solidFill>
            <a:schemeClr val="tx1"/>
          </a:solidFill>
          <a:latin typeface="+mn-lt"/>
          <a:ea typeface="+mn-ea"/>
          <a:cs typeface="+mn-cs"/>
        </a:defRPr>
      </a:lvl1pPr>
      <a:lvl2pPr marL="456865" algn="l" defTabSz="913728" rtl="0" eaLnBrk="1" latinLnBrk="0" hangingPunct="1">
        <a:defRPr sz="1799" kern="1200">
          <a:solidFill>
            <a:schemeClr val="tx1"/>
          </a:solidFill>
          <a:latin typeface="+mn-lt"/>
          <a:ea typeface="+mn-ea"/>
          <a:cs typeface="+mn-cs"/>
        </a:defRPr>
      </a:lvl2pPr>
      <a:lvl3pPr marL="914205" algn="l" defTabSz="913728" rtl="0" eaLnBrk="1" latinLnBrk="0" hangingPunct="1">
        <a:defRPr sz="1799" kern="1200">
          <a:solidFill>
            <a:schemeClr val="tx1"/>
          </a:solidFill>
          <a:latin typeface="+mn-lt"/>
          <a:ea typeface="+mn-ea"/>
          <a:cs typeface="+mn-cs"/>
        </a:defRPr>
      </a:lvl3pPr>
      <a:lvl4pPr marL="1370594" algn="l" defTabSz="913728" rtl="0" eaLnBrk="1" latinLnBrk="0" hangingPunct="1">
        <a:defRPr sz="1799" kern="1200">
          <a:solidFill>
            <a:schemeClr val="tx1"/>
          </a:solidFill>
          <a:latin typeface="+mn-lt"/>
          <a:ea typeface="+mn-ea"/>
          <a:cs typeface="+mn-cs"/>
        </a:defRPr>
      </a:lvl4pPr>
      <a:lvl5pPr marL="1827459" algn="l" defTabSz="913728" rtl="0" eaLnBrk="1" latinLnBrk="0" hangingPunct="1">
        <a:defRPr sz="1799" kern="1200">
          <a:solidFill>
            <a:schemeClr val="tx1"/>
          </a:solidFill>
          <a:latin typeface="+mn-lt"/>
          <a:ea typeface="+mn-ea"/>
          <a:cs typeface="+mn-cs"/>
        </a:defRPr>
      </a:lvl5pPr>
      <a:lvl6pPr marL="2284800" algn="l" defTabSz="913728" rtl="0" eaLnBrk="1" latinLnBrk="0" hangingPunct="1">
        <a:defRPr sz="1799" kern="1200">
          <a:solidFill>
            <a:schemeClr val="tx1"/>
          </a:solidFill>
          <a:latin typeface="+mn-lt"/>
          <a:ea typeface="+mn-ea"/>
          <a:cs typeface="+mn-cs"/>
        </a:defRPr>
      </a:lvl6pPr>
      <a:lvl7pPr marL="2741663" algn="l" defTabSz="913728" rtl="0" eaLnBrk="1" latinLnBrk="0" hangingPunct="1">
        <a:defRPr sz="1799" kern="1200">
          <a:solidFill>
            <a:schemeClr val="tx1"/>
          </a:solidFill>
          <a:latin typeface="+mn-lt"/>
          <a:ea typeface="+mn-ea"/>
          <a:cs typeface="+mn-cs"/>
        </a:defRPr>
      </a:lvl7pPr>
      <a:lvl8pPr marL="3198052" algn="l" defTabSz="913728" rtl="0" eaLnBrk="1" latinLnBrk="0" hangingPunct="1">
        <a:defRPr sz="1799" kern="1200">
          <a:solidFill>
            <a:schemeClr val="tx1"/>
          </a:solidFill>
          <a:latin typeface="+mn-lt"/>
          <a:ea typeface="+mn-ea"/>
          <a:cs typeface="+mn-cs"/>
        </a:defRPr>
      </a:lvl8pPr>
      <a:lvl9pPr marL="3655393" algn="l" defTabSz="913728"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2026/7/18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81688490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KSO_TEMPLATE" hidden="1"/>
          <p:cNvSpPr/>
          <p:nvPr>
            <p:custDataLst>
              <p:tags r:id="rId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2879084863"/>
      </p:ext>
    </p:extLst>
  </p:cSld>
  <p:clrMap bg1="lt1" tx1="dk1" bg2="lt2" tx2="dk2" accent1="accent1" accent2="accent2" accent3="accent3" accent4="accent4" accent5="accent5" accent6="accent6" hlink="hlink" folHlink="folHlink"/>
  <p:sldLayoutIdLst>
    <p:sldLayoutId id="2147483768" r:id="rId1"/>
    <p:sldLayoutId id="2147483769" r:id="rId2"/>
  </p:sldLayoutIdLst>
  <p:hf hdr="0" ftr="0" dt="0"/>
  <p:txStyles>
    <p:title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342900" indent="-3429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94EED89F-E5A0-4B69-9614-756150FB5743}" type="datetimeFigureOut">
              <a:rPr lang="zh-CN" altLang="en-US"/>
              <a:pPr>
                <a:defRPr/>
              </a:pPr>
              <a:t>2026/7/18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F3909FA5-70C1-4A6D-93FE-01112FB29845}" type="slidenum">
              <a:rPr lang="zh-CN" altLang="en-US"/>
              <a:pPr>
                <a:defRPr/>
              </a:pPr>
              <a:t>‹#›</a:t>
            </a:fld>
            <a:endParaRPr lang="zh-CN" altLang="en-US"/>
          </a:p>
        </p:txBody>
      </p:sp>
    </p:spTree>
    <p:extLst>
      <p:ext uri="{BB962C8B-B14F-4D97-AF65-F5344CB8AC3E}">
        <p14:creationId xmlns:p14="http://schemas.microsoft.com/office/powerpoint/2010/main" val="418130106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图片 7"/>
          <p:cNvPicPr>
            <a:picLocks noChangeAspect="1"/>
          </p:cNvPicPr>
          <p:nvPr/>
        </p:nvPicPr>
        <p:blipFill>
          <a:blip r:embed="rId14">
            <a:duotone>
              <a:schemeClr val="accent1"/>
              <a:srgbClr val="FFFFFF"/>
            </a:duotone>
            <a:lum bright="12000" contrast="40000"/>
          </a:blip>
          <a:stretch>
            <a:fillRect/>
          </a:stretch>
        </p:blipFill>
        <p:spPr>
          <a:xfrm>
            <a:off x="8890413" y="4915144"/>
            <a:ext cx="3301588" cy="1942857"/>
          </a:xfrm>
          <a:prstGeom prst="rect">
            <a:avLst/>
          </a:prstGeom>
          <a:noFill/>
          <a:ln>
            <a:noFill/>
          </a:ln>
        </p:spPr>
      </p:pic>
      <p:sp>
        <p:nvSpPr>
          <p:cNvPr id="10" name="矩形 9"/>
          <p:cNvSpPr/>
          <p:nvPr/>
        </p:nvSpPr>
        <p:spPr>
          <a:xfrm>
            <a:off x="0" y="0"/>
            <a:ext cx="1219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sz="1800"/>
          </a:p>
        </p:txBody>
      </p:sp>
      <p:sp>
        <p:nvSpPr>
          <p:cNvPr id="11" name="矩形 10"/>
          <p:cNvSpPr/>
          <p:nvPr/>
        </p:nvSpPr>
        <p:spPr>
          <a:xfrm>
            <a:off x="0" y="40951"/>
            <a:ext cx="6096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sz="1800"/>
          </a:p>
        </p:txBody>
      </p:sp>
      <p:pic>
        <p:nvPicPr>
          <p:cNvPr id="9" name="图片 8"/>
          <p:cNvPicPr>
            <a:picLocks noChangeAspect="1"/>
          </p:cNvPicPr>
          <p:nvPr/>
        </p:nvPicPr>
        <p:blipFill>
          <a:blip r:embed="rId15">
            <a:duotone>
              <a:schemeClr val="accent1"/>
              <a:srgbClr val="FFFFFF"/>
            </a:duotone>
            <a:lum bright="35000" contrast="40000"/>
          </a:blip>
          <a:stretch>
            <a:fillRect/>
          </a:stretch>
        </p:blipFill>
        <p:spPr>
          <a:xfrm>
            <a:off x="0" y="6420446"/>
            <a:ext cx="12192000" cy="437555"/>
          </a:xfrm>
          <a:prstGeom prst="rect">
            <a:avLst/>
          </a:prstGeom>
          <a:noFill/>
          <a:ln>
            <a:noFill/>
          </a:ln>
          <a:effectLst/>
        </p:spPr>
      </p:pic>
      <p:sp>
        <p:nvSpPr>
          <p:cNvPr id="2" name="标题占位符 1"/>
          <p:cNvSpPr>
            <a:spLocks noGrp="1"/>
          </p:cNvSpPr>
          <p:nvPr>
            <p:ph type="title"/>
          </p:nvPr>
        </p:nvSpPr>
        <p:spPr>
          <a:xfrm>
            <a:off x="609600" y="274638"/>
            <a:ext cx="10972800" cy="1143000"/>
          </a:xfrm>
          <a:prstGeom prst="rect">
            <a:avLst/>
          </a:prstGeom>
        </p:spPr>
        <p:txBody>
          <a:bodyPr vert="horz" rtlCol="0" anchor="ctr">
            <a:normAutofit/>
          </a:body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609600" y="1600201"/>
            <a:ext cx="10972800" cy="4525963"/>
          </a:xfrm>
          <a:prstGeom prst="rect">
            <a:avLst/>
          </a:prstGeom>
        </p:spPr>
        <p:txBody>
          <a:bodyPr vert="horz" rtlCol="0">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4" name="日期占位符 3"/>
          <p:cNvSpPr>
            <a:spLocks noGrp="1"/>
          </p:cNvSpPr>
          <p:nvPr>
            <p:ph type="dt" sz="half" idx="2"/>
          </p:nvPr>
        </p:nvSpPr>
        <p:spPr>
          <a:xfrm>
            <a:off x="609600" y="6356351"/>
            <a:ext cx="28448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530820CF-B880-4189-942D-D702A7CBA730}" type="datetimeFigureOut">
              <a:rPr lang="zh-CN" altLang="en-US" smtClean="0"/>
              <a:pPr/>
              <a:t>2026/7/18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0C913308-F349-4B6D-A68A-DD1791B4A57B}" type="slidenum">
              <a:rPr lang="zh-CN" altLang="en-US" smtClean="0"/>
              <a:pPr/>
              <a:t>‹#›</a:t>
            </a:fld>
            <a:endParaRPr lang="zh-CN" altLang="en-US"/>
          </a:p>
        </p:txBody>
      </p:sp>
    </p:spTree>
    <p:extLst>
      <p:ext uri="{BB962C8B-B14F-4D97-AF65-F5344CB8AC3E}">
        <p14:creationId xmlns:p14="http://schemas.microsoft.com/office/powerpoint/2010/main" val="1637990438"/>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1E85C-79EF-4841-8DD2-6B8AB168C9D8}" type="datetime1">
              <a:rPr lang="zh-CN" altLang="en-US" smtClean="0"/>
              <a:t>2026/7/18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437278389"/>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2A62C38A-D7B2-47E3-B982-362EB2BB7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4176EFF-5310-4212-9982-BF0C481B6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E0518A0-8BF2-4B6D-8277-7E80B295F8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3C4C9-2CD8-468E-9713-36C616309006}" type="datetimeFigureOut">
              <a:rPr lang="zh-CN" altLang="en-US" smtClean="0"/>
              <a:t>2026/7/18</a:t>
            </a:fld>
            <a:endParaRPr lang="zh-CN" altLang="en-US"/>
          </a:p>
        </p:txBody>
      </p:sp>
      <p:sp>
        <p:nvSpPr>
          <p:cNvPr id="5" name="页脚占位符 4">
            <a:extLst>
              <a:ext uri="{FF2B5EF4-FFF2-40B4-BE49-F238E27FC236}">
                <a16:creationId xmlns:a16="http://schemas.microsoft.com/office/drawing/2014/main" id="{E470E07F-11CC-4BC7-86E6-AE013D003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B7FBAA74-FD6C-45BC-B7A5-C1926D0EE3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8A2506-711B-47C6-B281-E4F59CD8F1F2}" type="slidenum">
              <a:rPr lang="zh-CN" altLang="en-US" smtClean="0"/>
              <a:t>‹#›</a:t>
            </a:fld>
            <a:endParaRPr lang="zh-CN" altLang="en-US"/>
          </a:p>
        </p:txBody>
      </p:sp>
    </p:spTree>
    <p:extLst>
      <p:ext uri="{BB962C8B-B14F-4D97-AF65-F5344CB8AC3E}">
        <p14:creationId xmlns:p14="http://schemas.microsoft.com/office/powerpoint/2010/main" val="3907807088"/>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 id="2147483996" r:id="rId13"/>
    <p:sldLayoutId id="214748399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b9f96549866fe582ba7367ebef1dc615"/><Relationship Id="rId2" Type="http://schemas.openxmlformats.org/officeDocument/2006/relationships/notesSlide" Target="../notesSlides/notesSlide7.xml"/><Relationship Id="rId1" Type="http://schemas.openxmlformats.org/officeDocument/2006/relationships/slideLayout" Target="../slideLayouts/slideLayout46.xml"/><Relationship Id="rId6" Type="http://schemas.openxmlformats.org/officeDocument/2006/relationships/image" Target="../media/image35.a5fe5f6cee68556ba2ae6c52394391f6"/><Relationship Id="rId5" Type="http://schemas.openxmlformats.org/officeDocument/2006/relationships/image" Target="../media/image25.jpg"/><Relationship Id="rId4" Type="http://schemas.openxmlformats.org/officeDocument/2006/relationships/image" Target="../media/image34.gif"/></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46.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46.xml"/><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emf"/><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8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46.xml"/><Relationship Id="rId6" Type="http://schemas.openxmlformats.org/officeDocument/2006/relationships/image" Target="../media/image53.png"/><Relationship Id="rId5" Type="http://schemas.openxmlformats.org/officeDocument/2006/relationships/image" Target="../media/image250.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4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13.xml"/></Relationships>
</file>

<file path=ppt/slides/_rels/slide1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g"/><Relationship Id="rId1" Type="http://schemas.openxmlformats.org/officeDocument/2006/relationships/slideLayout" Target="../slideLayouts/slideLayout80.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jpe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80.xml"/><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46.xml"/><Relationship Id="rId4" Type="http://schemas.openxmlformats.org/officeDocument/2006/relationships/image" Target="../media/image72.png"/></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2.xml"/><Relationship Id="rId1" Type="http://schemas.openxmlformats.org/officeDocument/2006/relationships/slideLayout" Target="../slideLayouts/slideLayout46.xml"/><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46.xml"/><Relationship Id="rId5" Type="http://schemas.openxmlformats.org/officeDocument/2006/relationships/image" Target="../media/image83.png"/><Relationship Id="rId4" Type="http://schemas.openxmlformats.org/officeDocument/2006/relationships/image" Target="../media/image82.png"/></Relationships>
</file>

<file path=ppt/slides/_rels/slide2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46.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97.xml"/></Relationships>
</file>

<file path=ppt/slides/_rels/slide30.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image" Target="../media/image90.png"/><Relationship Id="rId1" Type="http://schemas.openxmlformats.org/officeDocument/2006/relationships/slideLayout" Target="../slideLayouts/slideLayout46.xml"/><Relationship Id="rId6" Type="http://schemas.openxmlformats.org/officeDocument/2006/relationships/image" Target="../media/image94.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31.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01.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46.xml"/><Relationship Id="rId4" Type="http://schemas.openxmlformats.org/officeDocument/2006/relationships/image" Target="../media/image10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6.xml"/><Relationship Id="rId1" Type="http://schemas.openxmlformats.org/officeDocument/2006/relationships/slideLayout" Target="../slideLayouts/slideLayout120.xml"/><Relationship Id="rId6" Type="http://schemas.openxmlformats.org/officeDocument/2006/relationships/image" Target="../media/image108.wmf"/><Relationship Id="rId5" Type="http://schemas.openxmlformats.org/officeDocument/2006/relationships/image" Target="../media/image107.png"/><Relationship Id="rId4" Type="http://schemas.openxmlformats.org/officeDocument/2006/relationships/image" Target="../media/image106.jpeg"/></Relationships>
</file>

<file path=ppt/slides/_rels/slide35.xml.rels><?xml version="1.0" encoding="UTF-8" standalone="yes"?>
<Relationships xmlns="http://schemas.openxmlformats.org/package/2006/relationships"><Relationship Id="rId8" Type="http://schemas.openxmlformats.org/officeDocument/2006/relationships/image" Target="../media/image114.emf"/><Relationship Id="rId3" Type="http://schemas.openxmlformats.org/officeDocument/2006/relationships/image" Target="../media/image109.jpeg"/><Relationship Id="rId7" Type="http://schemas.openxmlformats.org/officeDocument/2006/relationships/image" Target="../media/image113.emf"/><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12.emf"/><Relationship Id="rId5" Type="http://schemas.openxmlformats.org/officeDocument/2006/relationships/image" Target="../media/image111.emf"/><Relationship Id="rId4" Type="http://schemas.openxmlformats.org/officeDocument/2006/relationships/image" Target="../media/image110.png"/></Relationships>
</file>

<file path=ppt/slides/_rels/slide36.xml.rels><?xml version="1.0" encoding="UTF-8" standalone="yes"?>
<Relationships xmlns="http://schemas.openxmlformats.org/package/2006/relationships"><Relationship Id="rId3" Type="http://schemas.openxmlformats.org/officeDocument/2006/relationships/image" Target="../media/image116.jfif"/><Relationship Id="rId2" Type="http://schemas.openxmlformats.org/officeDocument/2006/relationships/image" Target="../media/image115.jpg"/><Relationship Id="rId1" Type="http://schemas.openxmlformats.org/officeDocument/2006/relationships/slideLayout" Target="../slideLayouts/slideLayout115.xml"/></Relationships>
</file>

<file path=ppt/slides/_rels/slide3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20.sv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19.jpeg"/><Relationship Id="rId5" Type="http://schemas.openxmlformats.org/officeDocument/2006/relationships/notesSlide" Target="../notesSlides/notesSlide18.xml"/><Relationship Id="rId4" Type="http://schemas.openxmlformats.org/officeDocument/2006/relationships/slideLayout" Target="../slideLayouts/slideLayout1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27.png"/><Relationship Id="rId4" Type="http://schemas.openxmlformats.org/officeDocument/2006/relationships/image" Target="../media/image126.png"/></Relationships>
</file>

<file path=ppt/slides/_rels/slide46.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1.png"/><Relationship Id="rId2" Type="http://schemas.openxmlformats.org/officeDocument/2006/relationships/notesSlide" Target="../notesSlides/notesSlide21.xml"/><Relationship Id="rId1" Type="http://schemas.openxmlformats.org/officeDocument/2006/relationships/slideLayout" Target="../slideLayouts/slideLayout46.xml"/><Relationship Id="rId6" Type="http://schemas.openxmlformats.org/officeDocument/2006/relationships/image" Target="../media/image130.png"/><Relationship Id="rId5" Type="http://schemas.openxmlformats.org/officeDocument/2006/relationships/image" Target="../media/image510.png"/><Relationship Id="rId4" Type="http://schemas.openxmlformats.org/officeDocument/2006/relationships/image" Target="../media/image500.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1.jpeg"/><Relationship Id="rId7"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9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63.xml"/><Relationship Id="rId6" Type="http://schemas.openxmlformats.org/officeDocument/2006/relationships/image" Target="../media/image29.png"/><Relationship Id="rId5" Type="http://schemas.openxmlformats.org/officeDocument/2006/relationships/image" Target="../media/image25.jp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47.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14"/>
          <p:cNvGrpSpPr/>
          <p:nvPr/>
        </p:nvGrpSpPr>
        <p:grpSpPr>
          <a:xfrm>
            <a:off x="-6981" y="673158"/>
            <a:ext cx="12192000" cy="2755842"/>
            <a:chOff x="0" y="1437446"/>
            <a:chExt cx="9144000" cy="2030729"/>
          </a:xfrm>
          <a:solidFill>
            <a:srgbClr val="0070C0"/>
          </a:solidFill>
        </p:grpSpPr>
        <p:sp>
          <p:nvSpPr>
            <p:cNvPr id="27" name="矩形 3"/>
            <p:cNvSpPr/>
            <p:nvPr/>
          </p:nvSpPr>
          <p:spPr>
            <a:xfrm>
              <a:off x="1" y="1437446"/>
              <a:ext cx="9143999" cy="17970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4"/>
            <p:cNvGrpSpPr/>
            <p:nvPr/>
          </p:nvGrpSpPr>
          <p:grpSpPr>
            <a:xfrm>
              <a:off x="0" y="3282755"/>
              <a:ext cx="4459544" cy="185420"/>
              <a:chOff x="-44" y="5824"/>
              <a:chExt cx="5299" cy="292"/>
            </a:xfrm>
            <a:grpFill/>
          </p:grpSpPr>
          <p:sp>
            <p:nvSpPr>
              <p:cNvPr id="29" name="任意多边形 9"/>
              <p:cNvSpPr/>
              <p:nvPr/>
            </p:nvSpPr>
            <p:spPr>
              <a:xfrm>
                <a:off x="-44" y="5824"/>
                <a:ext cx="2448" cy="292"/>
              </a:xfrm>
              <a:custGeom>
                <a:avLst/>
                <a:gdLst>
                  <a:gd name="connsiteX0" fmla="*/ 0 w 2448"/>
                  <a:gd name="connsiteY0" fmla="*/ 0 h 292"/>
                  <a:gd name="connsiteX1" fmla="*/ 2448 w 2448"/>
                  <a:gd name="connsiteY1" fmla="*/ 2 h 292"/>
                  <a:gd name="connsiteX2" fmla="*/ 2128 w 2448"/>
                  <a:gd name="connsiteY2" fmla="*/ 292 h 292"/>
                  <a:gd name="connsiteX3" fmla="*/ 0 w 2448"/>
                  <a:gd name="connsiteY3" fmla="*/ 292 h 292"/>
                  <a:gd name="connsiteX4" fmla="*/ 0 w 2448"/>
                  <a:gd name="connsiteY4" fmla="*/ 0 h 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8" h="292">
                    <a:moveTo>
                      <a:pt x="0" y="0"/>
                    </a:moveTo>
                    <a:lnTo>
                      <a:pt x="2448" y="2"/>
                    </a:lnTo>
                    <a:lnTo>
                      <a:pt x="2128" y="292"/>
                    </a:lnTo>
                    <a:lnTo>
                      <a:pt x="0" y="292"/>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任意多边形 11"/>
              <p:cNvSpPr/>
              <p:nvPr/>
            </p:nvSpPr>
            <p:spPr>
              <a:xfrm>
                <a:off x="2198" y="5826"/>
                <a:ext cx="1638" cy="290"/>
              </a:xfrm>
              <a:custGeom>
                <a:avLst/>
                <a:gdLst>
                  <a:gd name="connsiteX0" fmla="*/ 313 w 1638"/>
                  <a:gd name="connsiteY0" fmla="*/ 1 h 290"/>
                  <a:gd name="connsiteX1" fmla="*/ 1638 w 1638"/>
                  <a:gd name="connsiteY1" fmla="*/ 0 h 290"/>
                  <a:gd name="connsiteX2" fmla="*/ 1320 w 1638"/>
                  <a:gd name="connsiteY2" fmla="*/ 290 h 290"/>
                  <a:gd name="connsiteX3" fmla="*/ 0 w 1638"/>
                  <a:gd name="connsiteY3" fmla="*/ 286 h 290"/>
                  <a:gd name="connsiteX4" fmla="*/ 313 w 1638"/>
                  <a:gd name="connsiteY4" fmla="*/ 1 h 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 h="290">
                    <a:moveTo>
                      <a:pt x="313" y="1"/>
                    </a:moveTo>
                    <a:lnTo>
                      <a:pt x="1638" y="0"/>
                    </a:lnTo>
                    <a:lnTo>
                      <a:pt x="1320" y="290"/>
                    </a:lnTo>
                    <a:lnTo>
                      <a:pt x="0" y="286"/>
                    </a:lnTo>
                    <a:lnTo>
                      <a:pt x="31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13"/>
              <p:cNvSpPr/>
              <p:nvPr/>
            </p:nvSpPr>
            <p:spPr>
              <a:xfrm>
                <a:off x="3617" y="5826"/>
                <a:ext cx="1638" cy="290"/>
              </a:xfrm>
              <a:custGeom>
                <a:avLst/>
                <a:gdLst>
                  <a:gd name="connsiteX0" fmla="*/ 313 w 1638"/>
                  <a:gd name="connsiteY0" fmla="*/ 1 h 290"/>
                  <a:gd name="connsiteX1" fmla="*/ 1638 w 1638"/>
                  <a:gd name="connsiteY1" fmla="*/ 0 h 290"/>
                  <a:gd name="connsiteX2" fmla="*/ 1320 w 1638"/>
                  <a:gd name="connsiteY2" fmla="*/ 290 h 290"/>
                  <a:gd name="connsiteX3" fmla="*/ 0 w 1638"/>
                  <a:gd name="connsiteY3" fmla="*/ 286 h 290"/>
                  <a:gd name="connsiteX4" fmla="*/ 313 w 1638"/>
                  <a:gd name="connsiteY4" fmla="*/ 1 h 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 h="290">
                    <a:moveTo>
                      <a:pt x="313" y="1"/>
                    </a:moveTo>
                    <a:lnTo>
                      <a:pt x="1638" y="0"/>
                    </a:lnTo>
                    <a:lnTo>
                      <a:pt x="1320" y="290"/>
                    </a:lnTo>
                    <a:lnTo>
                      <a:pt x="0" y="286"/>
                    </a:lnTo>
                    <a:lnTo>
                      <a:pt x="31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8" name="TextBox 8"/>
          <p:cNvSpPr txBox="1"/>
          <p:nvPr/>
        </p:nvSpPr>
        <p:spPr>
          <a:xfrm>
            <a:off x="673078" y="1163909"/>
            <a:ext cx="10531999" cy="1191888"/>
          </a:xfrm>
          <a:prstGeom prst="rect">
            <a:avLst/>
          </a:prstGeom>
          <a:noFill/>
        </p:spPr>
        <p:txBody>
          <a:bodyPr wrap="square" lIns="91338" tIns="45668" rIns="91338" bIns="45668" rtlCol="0">
            <a:spAutoFit/>
          </a:bodyPr>
          <a:lstStyle/>
          <a:p>
            <a:pPr algn="ctr">
              <a:lnSpc>
                <a:spcPct val="150000"/>
              </a:lnSpc>
              <a:spcBef>
                <a:spcPts val="300"/>
              </a:spcBef>
              <a:spcAft>
                <a:spcPts val="300"/>
              </a:spcAft>
            </a:pPr>
            <a:r>
              <a:rPr lang="zh-CN" altLang="zh-CN" sz="5400" b="1" dirty="0">
                <a:solidFill>
                  <a:schemeClr val="bg1"/>
                </a:solidFill>
                <a:latin typeface="微软雅黑" panose="020B0503020204020204" pitchFamily="34" charset="-122"/>
                <a:ea typeface="微软雅黑" panose="020B0503020204020204" pitchFamily="34" charset="-122"/>
              </a:rPr>
              <a:t>国际高能宇宙线探测进展</a:t>
            </a:r>
            <a:endParaRPr lang="en-US" altLang="zh-CN" sz="5400" b="1" dirty="0">
              <a:solidFill>
                <a:schemeClr val="bg1"/>
              </a:solidFill>
              <a:latin typeface="微软雅黑" panose="020B0503020204020204" pitchFamily="34" charset="-122"/>
              <a:ea typeface="微软雅黑" panose="020B0503020204020204" pitchFamily="34" charset="-122"/>
            </a:endParaRPr>
          </a:p>
        </p:txBody>
      </p:sp>
      <p:sp>
        <p:nvSpPr>
          <p:cNvPr id="9" name="文本框 9"/>
          <p:cNvSpPr txBox="1"/>
          <p:nvPr/>
        </p:nvSpPr>
        <p:spPr>
          <a:xfrm>
            <a:off x="3079" y="3609395"/>
            <a:ext cx="12198980" cy="1268296"/>
          </a:xfrm>
          <a:prstGeom prst="rect">
            <a:avLst/>
          </a:prstGeom>
          <a:noFill/>
        </p:spPr>
        <p:txBody>
          <a:bodyPr wrap="square" rtlCol="0">
            <a:spAutoFit/>
          </a:bodyPr>
          <a:lstStyle/>
          <a:p>
            <a:pPr algn="ctr">
              <a:lnSpc>
                <a:spcPct val="110000"/>
              </a:lnSpc>
            </a:pPr>
            <a:r>
              <a:rPr lang="zh-CN" altLang="en-US" sz="3600" b="1" dirty="0">
                <a:solidFill>
                  <a:srgbClr val="0070C0"/>
                </a:solidFill>
                <a:latin typeface="Times New Roman" panose="02020603050405020304" pitchFamily="18" charset="0"/>
                <a:ea typeface="微软雅黑" panose="020B0503020204020204" pitchFamily="34" charset="-122"/>
              </a:rPr>
              <a:t>张寿山 </a:t>
            </a:r>
            <a:endParaRPr lang="en-US" altLang="zh-CN" sz="3600" b="1" dirty="0">
              <a:solidFill>
                <a:srgbClr val="0070C0"/>
              </a:solidFill>
              <a:latin typeface="Times New Roman" panose="02020603050405020304" pitchFamily="18" charset="0"/>
              <a:ea typeface="微软雅黑" panose="020B0503020204020204" pitchFamily="34" charset="-122"/>
            </a:endParaRPr>
          </a:p>
          <a:p>
            <a:pPr algn="ctr">
              <a:lnSpc>
                <a:spcPct val="110000"/>
              </a:lnSpc>
            </a:pPr>
            <a:r>
              <a:rPr lang="zh-CN" altLang="en-US" sz="3600" b="1" dirty="0">
                <a:solidFill>
                  <a:srgbClr val="0070C0"/>
                </a:solidFill>
                <a:latin typeface="Times New Roman" panose="02020603050405020304" pitchFamily="18" charset="0"/>
                <a:ea typeface="微软雅黑" panose="020B0503020204020204" pitchFamily="34" charset="-122"/>
              </a:rPr>
              <a:t>（代表</a:t>
            </a:r>
            <a:r>
              <a:rPr lang="en-US" altLang="zh-CN" sz="3600" b="1" dirty="0">
                <a:solidFill>
                  <a:srgbClr val="0070C0"/>
                </a:solidFill>
                <a:latin typeface="Times New Roman" panose="02020603050405020304" pitchFamily="18" charset="0"/>
                <a:ea typeface="微软雅黑" panose="020B0503020204020204" pitchFamily="34" charset="-122"/>
              </a:rPr>
              <a:t>LHAASO</a:t>
            </a:r>
            <a:r>
              <a:rPr lang="zh-CN" altLang="en-US" sz="3600" b="1" dirty="0">
                <a:solidFill>
                  <a:srgbClr val="0070C0"/>
                </a:solidFill>
                <a:latin typeface="Times New Roman" panose="02020603050405020304" pitchFamily="18" charset="0"/>
                <a:ea typeface="微软雅黑" panose="020B0503020204020204" pitchFamily="34" charset="-122"/>
              </a:rPr>
              <a:t>合作组）</a:t>
            </a:r>
            <a:endParaRPr lang="en-US" altLang="zh-CN" sz="3600" b="1" dirty="0">
              <a:solidFill>
                <a:srgbClr val="0070C0"/>
              </a:solidFill>
              <a:latin typeface="Times New Roman" panose="02020603050405020304" pitchFamily="18" charset="0"/>
              <a:ea typeface="微软雅黑" panose="020B0503020204020204" pitchFamily="34" charset="-122"/>
            </a:endParaRPr>
          </a:p>
        </p:txBody>
      </p:sp>
      <p:sp>
        <p:nvSpPr>
          <p:cNvPr id="25" name="TextBox 24"/>
          <p:cNvSpPr txBox="1"/>
          <p:nvPr/>
        </p:nvSpPr>
        <p:spPr>
          <a:xfrm>
            <a:off x="1850159" y="5058086"/>
            <a:ext cx="7741592" cy="1098699"/>
          </a:xfrm>
          <a:prstGeom prst="rect">
            <a:avLst/>
          </a:prstGeom>
          <a:noFill/>
        </p:spPr>
        <p:txBody>
          <a:bodyPr wrap="square">
            <a:spAutoFit/>
          </a:bodyPr>
          <a:lstStyle/>
          <a:p>
            <a:pPr indent="900430" algn="ctr" fontAlgn="b">
              <a:lnSpc>
                <a:spcPct val="150000"/>
              </a:lnSpc>
            </a:pPr>
            <a:r>
              <a:rPr lang="zh-CN" altLang="en-US" sz="2400" b="1" kern="100" dirty="0">
                <a:solidFill>
                  <a:schemeClr val="tx2"/>
                </a:solidFill>
                <a:latin typeface="微软雅黑" panose="020B0503020204020204" pitchFamily="34" charset="-122"/>
                <a:ea typeface="微软雅黑" panose="020B0503020204020204" pitchFamily="34" charset="-122"/>
                <a:cs typeface="Calibri" panose="020F0502020204030204" pitchFamily="34" charset="0"/>
              </a:rPr>
              <a:t>中国科学院高能物理研究所</a:t>
            </a:r>
            <a:endParaRPr lang="en-US" altLang="zh-CN" sz="2400" b="1" kern="100" dirty="0">
              <a:solidFill>
                <a:schemeClr val="tx2"/>
              </a:solidFill>
              <a:latin typeface="微软雅黑" panose="020B0503020204020204" pitchFamily="34" charset="-122"/>
              <a:ea typeface="微软雅黑" panose="020B0503020204020204" pitchFamily="34" charset="-122"/>
              <a:cs typeface="Calibri" panose="020F0502020204030204" pitchFamily="34" charset="0"/>
            </a:endParaRPr>
          </a:p>
          <a:p>
            <a:pPr indent="900430" algn="ctr" fontAlgn="b">
              <a:lnSpc>
                <a:spcPct val="150000"/>
              </a:lnSpc>
            </a:pPr>
            <a:r>
              <a:rPr lang="zh-CN" altLang="en-US" sz="2400" b="1" kern="100" dirty="0">
                <a:solidFill>
                  <a:schemeClr val="tx2"/>
                </a:solidFill>
                <a:latin typeface="微软雅黑" panose="020B0503020204020204" pitchFamily="34" charset="-122"/>
                <a:ea typeface="微软雅黑" panose="020B0503020204020204" pitchFamily="34" charset="-122"/>
                <a:cs typeface="Calibri" panose="020F0502020204030204" pitchFamily="34" charset="0"/>
              </a:rPr>
              <a:t>粒子天体物理全国重点实验室</a:t>
            </a:r>
            <a:endParaRPr lang="en-US" altLang="zh-CN" sz="2400" b="1" kern="100" dirty="0">
              <a:solidFill>
                <a:schemeClr val="tx2"/>
              </a:solidFill>
              <a:latin typeface="微软雅黑" panose="020B0503020204020204" pitchFamily="34" charset="-122"/>
              <a:ea typeface="微软雅黑" panose="020B0503020204020204" pitchFamily="34" charset="-122"/>
              <a:cs typeface="Calibri" panose="020F0502020204030204" pitchFamily="34" charset="0"/>
            </a:endParaRPr>
          </a:p>
        </p:txBody>
      </p:sp>
      <p:sp>
        <p:nvSpPr>
          <p:cNvPr id="33" name="TextBox 32"/>
          <p:cNvSpPr txBox="1"/>
          <p:nvPr/>
        </p:nvSpPr>
        <p:spPr>
          <a:xfrm>
            <a:off x="-6981" y="6262893"/>
            <a:ext cx="12198980" cy="463973"/>
          </a:xfrm>
          <a:prstGeom prst="rect">
            <a:avLst/>
          </a:prstGeom>
          <a:noFill/>
        </p:spPr>
        <p:txBody>
          <a:bodyPr wrap="square">
            <a:spAutoFit/>
          </a:bodyPr>
          <a:lstStyle/>
          <a:p>
            <a:pPr algn="ctr">
              <a:lnSpc>
                <a:spcPct val="150000"/>
              </a:lnSpc>
            </a:pPr>
            <a:r>
              <a:rPr lang="zh-CN" altLang="en-US" b="1" dirty="0">
                <a:solidFill>
                  <a:schemeClr val="bg1">
                    <a:lumMod val="50000"/>
                  </a:schemeClr>
                </a:solidFill>
                <a:latin typeface="Times New Roman" panose="02020603050405020304" pitchFamily="18" charset="0"/>
                <a:ea typeface="微软雅黑" panose="020B0503020204020204" pitchFamily="34" charset="-122"/>
              </a:rPr>
              <a:t>中国物理学会</a:t>
            </a:r>
            <a:r>
              <a:rPr lang="zh-CN" altLang="zh-CN" b="1" dirty="0">
                <a:solidFill>
                  <a:schemeClr val="bg1">
                    <a:lumMod val="50000"/>
                  </a:schemeClr>
                </a:solidFill>
                <a:latin typeface="Times New Roman" panose="02020603050405020304" pitchFamily="18" charset="0"/>
                <a:ea typeface="微软雅黑" panose="020B0503020204020204" pitchFamily="34" charset="-122"/>
              </a:rPr>
              <a:t>高能物理分会第十二届全国会员代表大会暨学术年会</a:t>
            </a:r>
            <a:r>
              <a:rPr lang="zh-CN" altLang="en-US" b="1" dirty="0">
                <a:solidFill>
                  <a:schemeClr val="bg1">
                    <a:lumMod val="50000"/>
                  </a:schemeClr>
                </a:solidFill>
                <a:latin typeface="Times New Roman" panose="02020603050405020304" pitchFamily="18" charset="0"/>
                <a:ea typeface="微软雅黑" panose="020B0503020204020204" pitchFamily="34" charset="-122"/>
              </a:rPr>
              <a:t>，广州，</a:t>
            </a:r>
            <a:r>
              <a:rPr lang="en-US" altLang="zh-CN" b="1" dirty="0">
                <a:solidFill>
                  <a:schemeClr val="bg1">
                    <a:lumMod val="50000"/>
                  </a:schemeClr>
                </a:solidFill>
                <a:latin typeface="Times New Roman" panose="02020603050405020304" pitchFamily="18" charset="0"/>
                <a:ea typeface="微软雅黑" panose="020B0503020204020204" pitchFamily="34" charset="-122"/>
              </a:rPr>
              <a:t>2026</a:t>
            </a:r>
            <a:r>
              <a:rPr lang="zh-CN" altLang="en-US" b="1" dirty="0">
                <a:solidFill>
                  <a:schemeClr val="bg1">
                    <a:lumMod val="50000"/>
                  </a:schemeClr>
                </a:solidFill>
                <a:latin typeface="Times New Roman" panose="02020603050405020304" pitchFamily="18" charset="0"/>
                <a:ea typeface="微软雅黑" panose="020B0503020204020204" pitchFamily="34" charset="-122"/>
              </a:rPr>
              <a:t>年</a:t>
            </a:r>
            <a:r>
              <a:rPr lang="en-US" altLang="zh-CN" b="1" dirty="0">
                <a:solidFill>
                  <a:schemeClr val="bg1">
                    <a:lumMod val="50000"/>
                  </a:schemeClr>
                </a:solidFill>
                <a:latin typeface="Times New Roman" panose="02020603050405020304" pitchFamily="18" charset="0"/>
                <a:ea typeface="微软雅黑" panose="020B0503020204020204" pitchFamily="34" charset="-122"/>
              </a:rPr>
              <a:t>7</a:t>
            </a:r>
            <a:r>
              <a:rPr lang="zh-CN" altLang="en-US" b="1" dirty="0">
                <a:solidFill>
                  <a:schemeClr val="bg1">
                    <a:lumMod val="50000"/>
                  </a:schemeClr>
                </a:solidFill>
                <a:latin typeface="Times New Roman" panose="02020603050405020304" pitchFamily="18" charset="0"/>
                <a:ea typeface="微软雅黑" panose="020B0503020204020204" pitchFamily="34" charset="-122"/>
              </a:rPr>
              <a:t>月</a:t>
            </a:r>
            <a:r>
              <a:rPr lang="en-US" altLang="zh-CN" b="1" dirty="0">
                <a:solidFill>
                  <a:schemeClr val="bg1">
                    <a:lumMod val="50000"/>
                  </a:schemeClr>
                </a:solidFill>
                <a:latin typeface="Times New Roman" panose="02020603050405020304" pitchFamily="18" charset="0"/>
                <a:ea typeface="微软雅黑" panose="020B0503020204020204" pitchFamily="34" charset="-122"/>
              </a:rPr>
              <a:t>13-19</a:t>
            </a:r>
            <a:r>
              <a:rPr lang="zh-CN" altLang="en-US" b="1" dirty="0">
                <a:solidFill>
                  <a:schemeClr val="bg1">
                    <a:lumMod val="50000"/>
                  </a:schemeClr>
                </a:solidFill>
                <a:latin typeface="Times New Roman" panose="02020603050405020304" pitchFamily="18" charset="0"/>
                <a:ea typeface="微软雅黑" panose="020B0503020204020204" pitchFamily="34" charset="-122"/>
              </a:rPr>
              <a:t>日</a:t>
            </a:r>
            <a:r>
              <a:rPr lang="en-US" altLang="zh-CN" b="1" dirty="0">
                <a:solidFill>
                  <a:schemeClr val="bg1">
                    <a:lumMod val="50000"/>
                  </a:schemeClr>
                </a:solidFill>
                <a:latin typeface="Times New Roman" panose="02020603050405020304" pitchFamily="18" charset="0"/>
                <a:ea typeface="微软雅黑" panose="020B0503020204020204" pitchFamily="34" charset="-122"/>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7">
            <a:extLst>
              <a:ext uri="{FF2B5EF4-FFF2-40B4-BE49-F238E27FC236}">
                <a16:creationId xmlns:a16="http://schemas.microsoft.com/office/drawing/2014/main" id="{1EC30389-EC9C-42A0-AF97-19A07DE4A541}"/>
              </a:ext>
            </a:extLst>
          </p:cNvPr>
          <p:cNvSpPr txBox="1"/>
          <p:nvPr/>
        </p:nvSpPr>
        <p:spPr>
          <a:xfrm>
            <a:off x="437575" y="860592"/>
            <a:ext cx="2783807" cy="646074"/>
          </a:xfrm>
          <a:prstGeom prst="rect">
            <a:avLst/>
          </a:prstGeom>
          <a:noFill/>
        </p:spPr>
        <p:txBody>
          <a:bodyPr wrap="square" rtlCol="0">
            <a:spAutoFit/>
          </a:bodyP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zh-CN" altLang="en-US" sz="1799"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宇宙线</a:t>
            </a:r>
            <a:br>
              <a:rPr kumimoji="0" lang="en-US" altLang="zh-CN" sz="1799"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br>
            <a:r>
              <a:rPr kumimoji="0" lang="zh-CN" altLang="en-US" sz="1799"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质子，氦核，铁核等核子</a:t>
            </a:r>
          </a:p>
        </p:txBody>
      </p:sp>
      <p:pic>
        <p:nvPicPr>
          <p:cNvPr id="34" name="Picture 2" descr="See the source image">
            <a:extLst>
              <a:ext uri="{FF2B5EF4-FFF2-40B4-BE49-F238E27FC236}">
                <a16:creationId xmlns:a16="http://schemas.microsoft.com/office/drawing/2014/main" id="{3550B5DC-3CB8-485F-89D2-D0B9971966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896" y="1580286"/>
            <a:ext cx="4699336" cy="527771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a:extLst>
              <a:ext uri="{FF2B5EF4-FFF2-40B4-BE49-F238E27FC236}">
                <a16:creationId xmlns:a16="http://schemas.microsoft.com/office/drawing/2014/main" id="{1B8DD918-0C4C-4102-BF87-CECF3393E62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6771971">
            <a:off x="2995832" y="1101826"/>
            <a:ext cx="1114794" cy="722804"/>
          </a:xfrm>
          <a:prstGeom prst="rect">
            <a:avLst/>
          </a:prstGeom>
          <a:noFill/>
          <a:extLst>
            <a:ext uri="{909E8E84-426E-40DD-AFC4-6F175D3DCCD1}">
              <a14:hiddenFill xmlns:a14="http://schemas.microsoft.com/office/drawing/2010/main">
                <a:solidFill>
                  <a:srgbClr val="FFFFFF"/>
                </a:solidFill>
              </a14:hiddenFill>
            </a:ext>
          </a:extLst>
        </p:spPr>
      </p:pic>
      <p:pic>
        <p:nvPicPr>
          <p:cNvPr id="40" name="图片 5">
            <a:extLst>
              <a:ext uri="{FF2B5EF4-FFF2-40B4-BE49-F238E27FC236}">
                <a16:creationId xmlns:a16="http://schemas.microsoft.com/office/drawing/2014/main" id="{2AC60E0C-AF22-49C8-830B-4F2A39341683}"/>
              </a:ext>
            </a:extLst>
          </p:cNvPr>
          <p:cNvPicPr>
            <a:picLocks noChangeAspect="1"/>
          </p:cNvPicPr>
          <p:nvPr/>
        </p:nvPicPr>
        <p:blipFill rotWithShape="1">
          <a:blip r:embed="rId5"/>
          <a:srcRect t="32763"/>
          <a:stretch/>
        </p:blipFill>
        <p:spPr>
          <a:xfrm>
            <a:off x="278556" y="5153510"/>
            <a:ext cx="4901826" cy="1798105"/>
          </a:xfrm>
          <a:prstGeom prst="rect">
            <a:avLst/>
          </a:prstGeom>
          <a:ln>
            <a:noFill/>
          </a:ln>
          <a:effectLst>
            <a:softEdge rad="112500"/>
          </a:effectLst>
        </p:spPr>
      </p:pic>
      <p:sp>
        <p:nvSpPr>
          <p:cNvPr id="38" name="矩形 6">
            <a:extLst>
              <a:ext uri="{FF2B5EF4-FFF2-40B4-BE49-F238E27FC236}">
                <a16:creationId xmlns:a16="http://schemas.microsoft.com/office/drawing/2014/main" id="{2DDE72FA-8632-4656-8F02-F9D90F4905B5}"/>
              </a:ext>
            </a:extLst>
          </p:cNvPr>
          <p:cNvSpPr/>
          <p:nvPr/>
        </p:nvSpPr>
        <p:spPr>
          <a:xfrm>
            <a:off x="405456" y="5153510"/>
            <a:ext cx="4659890" cy="338554"/>
          </a:xfrm>
          <a:prstGeom prst="rect">
            <a:avLst/>
          </a:prstGeom>
        </p:spPr>
        <p:txBody>
          <a:bodyPr wrap="square">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次级粒子：正负电子，伽马光子，</a:t>
            </a:r>
            <a:r>
              <a:rPr kumimoji="0" lang="el-GR"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μ</a:t>
            </a: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子，</a:t>
            </a: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C-</a:t>
            </a: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光，</a:t>
            </a: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标题 1">
            <a:extLst>
              <a:ext uri="{FF2B5EF4-FFF2-40B4-BE49-F238E27FC236}">
                <a16:creationId xmlns:a16="http://schemas.microsoft.com/office/drawing/2014/main" id="{3568B616-C8D7-4EB9-9A8F-52A925FF57C7}"/>
              </a:ext>
            </a:extLst>
          </p:cNvPr>
          <p:cNvSpPr>
            <a:spLocks noGrp="1"/>
          </p:cNvSpPr>
          <p:nvPr>
            <p:ph type="title"/>
          </p:nvPr>
        </p:nvSpPr>
        <p:spPr>
          <a:xfrm>
            <a:off x="1106439" y="203484"/>
            <a:ext cx="10296954" cy="483535"/>
          </a:xfrm>
          <a:noFill/>
        </p:spPr>
        <p:txBody>
          <a:bodyPr>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zh-CN" altLang="en-US" sz="3200" dirty="0">
                <a:solidFill>
                  <a:srgbClr val="0070C0"/>
                </a:solidFill>
              </a:rPr>
              <a:t>高海拔宇宙线观测站（</a:t>
            </a:r>
            <a:r>
              <a:rPr lang="en-US" altLang="zh-CN" sz="3200" dirty="0">
                <a:solidFill>
                  <a:srgbClr val="0070C0"/>
                </a:solidFill>
              </a:rPr>
              <a:t>LHAASO</a:t>
            </a:r>
            <a:r>
              <a:rPr lang="zh-CN" altLang="en-US" sz="3200" dirty="0">
                <a:solidFill>
                  <a:srgbClr val="0070C0"/>
                </a:solidFill>
              </a:rPr>
              <a:t>）</a:t>
            </a:r>
          </a:p>
        </p:txBody>
      </p:sp>
      <p:pic>
        <p:nvPicPr>
          <p:cNvPr id="3" name="图片 2">
            <a:extLst>
              <a:ext uri="{FF2B5EF4-FFF2-40B4-BE49-F238E27FC236}">
                <a16:creationId xmlns:a16="http://schemas.microsoft.com/office/drawing/2014/main" id="{166D6064-1544-84B2-82BC-E28943FA7F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6722" y="3575732"/>
            <a:ext cx="4170538" cy="3282268"/>
          </a:xfrm>
          <a:prstGeom prst="rect">
            <a:avLst/>
          </a:prstGeom>
        </p:spPr>
      </p:pic>
      <p:pic>
        <p:nvPicPr>
          <p:cNvPr id="5" name="图片 4">
            <a:extLst>
              <a:ext uri="{FF2B5EF4-FFF2-40B4-BE49-F238E27FC236}">
                <a16:creationId xmlns:a16="http://schemas.microsoft.com/office/drawing/2014/main" id="{6AF627D9-0B96-06E4-1B70-556C66A0AE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1490" y="1091525"/>
            <a:ext cx="3755771" cy="2528686"/>
          </a:xfrm>
          <a:prstGeom prst="rect">
            <a:avLst/>
          </a:prstGeom>
        </p:spPr>
      </p:pic>
      <p:sp>
        <p:nvSpPr>
          <p:cNvPr id="7" name="矩形 6">
            <a:extLst>
              <a:ext uri="{FF2B5EF4-FFF2-40B4-BE49-F238E27FC236}">
                <a16:creationId xmlns:a16="http://schemas.microsoft.com/office/drawing/2014/main" id="{41D97F0D-C832-5E95-A4EF-D19BB3A3D0DD}"/>
              </a:ext>
            </a:extLst>
          </p:cNvPr>
          <p:cNvSpPr/>
          <p:nvPr/>
        </p:nvSpPr>
        <p:spPr>
          <a:xfrm>
            <a:off x="9650634" y="2108344"/>
            <a:ext cx="2214482" cy="3732837"/>
          </a:xfrm>
          <a:prstGeom prst="rect">
            <a:avLst/>
          </a:prstGeom>
        </p:spPr>
        <p:txBody>
          <a:bodyPr wrap="square">
            <a:spAutoFit/>
          </a:bodyPr>
          <a:lstStyle/>
          <a:p>
            <a:pPr marL="0" marR="0" lvl="0" indent="0" algn="l" defTabSz="914309" rtl="0" eaLnBrk="1" fontAlgn="auto" latinLnBrk="0" hangingPunct="1">
              <a:lnSpc>
                <a:spcPct val="150000"/>
              </a:lnSpc>
              <a:spcBef>
                <a:spcPts val="0"/>
              </a:spcBef>
              <a:spcAft>
                <a:spcPts val="0"/>
              </a:spcAft>
              <a:buClrTx/>
              <a:buSzTx/>
              <a:buFontTx/>
              <a:buNone/>
              <a:tabLst/>
              <a:defRPr/>
            </a:pP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次级粒子：</a:t>
            </a:r>
          </a:p>
          <a:p>
            <a:pPr marL="457154" marR="0" lvl="1" indent="0" algn="l" defTabSz="914309" rtl="0" eaLnBrk="1" fontAlgn="auto" latinLnBrk="0" hangingPunct="1">
              <a:lnSpc>
                <a:spcPct val="150000"/>
              </a:lnSpc>
              <a:spcBef>
                <a:spcPts val="0"/>
              </a:spcBef>
              <a:spcAft>
                <a:spcPts val="0"/>
              </a:spcAft>
              <a:buClrTx/>
              <a:buSzTx/>
              <a:buFontTx/>
              <a:buNone/>
              <a:tabLst/>
              <a:defRPr/>
            </a:pP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正负电子、</a:t>
            </a:r>
            <a:endParaRPr kumimoji="0" lang="en-US"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154" marR="0" lvl="1" indent="0" algn="l" defTabSz="914309" rtl="0" eaLnBrk="1" fontAlgn="auto" latinLnBrk="0" hangingPunct="1">
              <a:lnSpc>
                <a:spcPct val="150000"/>
              </a:lnSpc>
              <a:spcBef>
                <a:spcPts val="0"/>
              </a:spcBef>
              <a:spcAft>
                <a:spcPts val="0"/>
              </a:spcAft>
              <a:buClrTx/>
              <a:buSzTx/>
              <a:buFontTx/>
              <a:buNone/>
              <a:tabLst/>
              <a:defRPr/>
            </a:pP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伽马光子、</a:t>
            </a:r>
            <a:endParaRPr kumimoji="0" lang="en-US"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154" marR="0" lvl="1" indent="0" algn="l" defTabSz="914309" rtl="0" eaLnBrk="1" fontAlgn="auto" latinLnBrk="0" hangingPunct="1">
              <a:lnSpc>
                <a:spcPct val="150000"/>
              </a:lnSpc>
              <a:spcBef>
                <a:spcPts val="0"/>
              </a:spcBef>
              <a:spcAft>
                <a:spcPts val="0"/>
              </a:spcAft>
              <a:buClrTx/>
              <a:buSzTx/>
              <a:buFontTx/>
              <a:buNone/>
              <a:tabLst/>
              <a:defRPr/>
            </a:pP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强子、 </a:t>
            </a:r>
            <a:endParaRPr kumimoji="0" lang="en-US"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154" marR="0" lvl="1" indent="0" algn="l" defTabSz="914309" rtl="0" eaLnBrk="1" fontAlgn="auto" latinLnBrk="0" hangingPunct="1">
              <a:lnSpc>
                <a:spcPct val="150000"/>
              </a:lnSpc>
              <a:spcBef>
                <a:spcPts val="0"/>
              </a:spcBef>
              <a:spcAft>
                <a:spcPts val="0"/>
              </a:spcAft>
              <a:buClrTx/>
              <a:buSzTx/>
              <a:buFontTx/>
              <a:buNone/>
              <a:tabLst/>
              <a:defRPr/>
            </a:pPr>
            <a:r>
              <a:rPr kumimoji="0" lang="el-GR"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Arial" pitchFamily="34" charset="0"/>
              </a:rPr>
              <a:t>μ</a:t>
            </a: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子、</a:t>
            </a:r>
            <a:endParaRPr kumimoji="0" lang="en-US"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154" marR="0" lvl="1" indent="0" algn="l" defTabSz="914309" rtl="0" eaLnBrk="1" fontAlgn="auto" latinLnBrk="0" hangingPunct="1">
              <a:lnSpc>
                <a:spcPct val="150000"/>
              </a:lnSpc>
              <a:spcBef>
                <a:spcPts val="0"/>
              </a:spcBef>
              <a:spcAft>
                <a:spcPts val="0"/>
              </a:spcAft>
              <a:buClrTx/>
              <a:buSzTx/>
              <a:buFontTx/>
              <a:buNone/>
              <a:tabLst/>
              <a:defRPr/>
            </a:pP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中微子、</a:t>
            </a:r>
            <a:endParaRPr kumimoji="0" lang="en-US"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457154" marR="0" lvl="1" indent="0" algn="l" defTabSz="914309" rtl="0" eaLnBrk="1" fontAlgn="auto" latinLnBrk="0" hangingPunct="1">
              <a:lnSpc>
                <a:spcPct val="150000"/>
              </a:lnSpc>
              <a:spcBef>
                <a:spcPts val="0"/>
              </a:spcBef>
              <a:spcAft>
                <a:spcPts val="0"/>
              </a:spcAft>
              <a:buClrTx/>
              <a:buSzTx/>
              <a:buFontTx/>
              <a:buNone/>
              <a:tabLst/>
              <a:defRPr/>
            </a:pP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荧光、</a:t>
            </a:r>
            <a:r>
              <a:rPr kumimoji="0" lang="en-US" altLang="zh-CN"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Cherenkov</a:t>
            </a:r>
            <a:r>
              <a:rPr kumimoji="0" lang="zh-CN" altLang="en-US" sz="1999"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光。</a:t>
            </a:r>
          </a:p>
        </p:txBody>
      </p:sp>
      <p:sp>
        <p:nvSpPr>
          <p:cNvPr id="9" name="文本框 8">
            <a:extLst>
              <a:ext uri="{FF2B5EF4-FFF2-40B4-BE49-F238E27FC236}">
                <a16:creationId xmlns:a16="http://schemas.microsoft.com/office/drawing/2014/main" id="{A8B0F2CD-C985-89D6-206E-B0B79AB01FA2}"/>
              </a:ext>
            </a:extLst>
          </p:cNvPr>
          <p:cNvSpPr txBox="1"/>
          <p:nvPr/>
        </p:nvSpPr>
        <p:spPr>
          <a:xfrm>
            <a:off x="5739757" y="4079796"/>
            <a:ext cx="1107963" cy="369321"/>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zh-CN" altLang="en-US" sz="1799"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伽马光子</a:t>
            </a:r>
          </a:p>
        </p:txBody>
      </p:sp>
      <p:sp>
        <p:nvSpPr>
          <p:cNvPr id="11" name="文本框 10">
            <a:extLst>
              <a:ext uri="{FF2B5EF4-FFF2-40B4-BE49-F238E27FC236}">
                <a16:creationId xmlns:a16="http://schemas.microsoft.com/office/drawing/2014/main" id="{73921A2B-A6EF-E8C3-EA44-063FFC1A4A56}"/>
              </a:ext>
            </a:extLst>
          </p:cNvPr>
          <p:cNvSpPr txBox="1"/>
          <p:nvPr/>
        </p:nvSpPr>
        <p:spPr>
          <a:xfrm>
            <a:off x="7569376" y="1094479"/>
            <a:ext cx="3185394" cy="369321"/>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zh-CN" altLang="en-US" sz="1799"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（质子，氦核，铁核等核子）</a:t>
            </a:r>
          </a:p>
        </p:txBody>
      </p:sp>
    </p:spTree>
    <p:extLst>
      <p:ext uri="{BB962C8B-B14F-4D97-AF65-F5344CB8AC3E}">
        <p14:creationId xmlns:p14="http://schemas.microsoft.com/office/powerpoint/2010/main" val="3171765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0">
            <a:extLst>
              <a:ext uri="{FF2B5EF4-FFF2-40B4-BE49-F238E27FC236}">
                <a16:creationId xmlns:a16="http://schemas.microsoft.com/office/drawing/2014/main" id="{8C3D0CC0-0E30-47F9-82E6-733CCC2EBC3B}"/>
              </a:ext>
            </a:extLst>
          </p:cNvPr>
          <p:cNvSpPr/>
          <p:nvPr/>
        </p:nvSpPr>
        <p:spPr>
          <a:xfrm>
            <a:off x="304538" y="3429000"/>
            <a:ext cx="3575417" cy="868565"/>
          </a:xfrm>
          <a:prstGeom prst="rect">
            <a:avLst/>
          </a:prstGeom>
          <a:solidFill>
            <a:srgbClr val="063772"/>
          </a:solidFill>
          <a:ln w="12700" cap="flat" cmpd="sng" algn="ctr">
            <a:noFill/>
            <a:prstDash val="solid"/>
            <a:miter lim="800000"/>
          </a:ln>
          <a:effectLst>
            <a:outerShdw blurRad="127000" dist="38100" dir="2700000" algn="tl" rotWithShape="0">
              <a:prstClr val="black">
                <a:alpha val="40000"/>
              </a:prstClr>
            </a:outerShdw>
          </a:effectLst>
        </p:spPr>
        <p:txBody>
          <a:bodyPr rtlCol="0" anchor="ctr"/>
          <a:lstStyle/>
          <a:p>
            <a:pPr marL="0" marR="0" lvl="0" indent="0" algn="ctr" defTabSz="914042"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Arial"/>
            </a:endParaRPr>
          </a:p>
        </p:txBody>
      </p:sp>
      <p:sp>
        <p:nvSpPr>
          <p:cNvPr id="4" name="文本框 28">
            <a:extLst>
              <a:ext uri="{FF2B5EF4-FFF2-40B4-BE49-F238E27FC236}">
                <a16:creationId xmlns:a16="http://schemas.microsoft.com/office/drawing/2014/main" id="{053DA2E3-5062-40F8-9F44-12158D7FD472}"/>
              </a:ext>
            </a:extLst>
          </p:cNvPr>
          <p:cNvSpPr txBox="1"/>
          <p:nvPr/>
        </p:nvSpPr>
        <p:spPr>
          <a:xfrm>
            <a:off x="359540" y="3825988"/>
            <a:ext cx="3406479" cy="381258"/>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rPr>
              <a:t>最灵敏的超高能伽马望远镜</a:t>
            </a:r>
            <a:endParaRPr kumimoji="0" lang="en-US" altLang="zh-CN" sz="16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endParaRPr>
          </a:p>
        </p:txBody>
      </p:sp>
      <p:grpSp>
        <p:nvGrpSpPr>
          <p:cNvPr id="5" name="组合 33">
            <a:extLst>
              <a:ext uri="{FF2B5EF4-FFF2-40B4-BE49-F238E27FC236}">
                <a16:creationId xmlns:a16="http://schemas.microsoft.com/office/drawing/2014/main" id="{637BFFE9-DD5E-4676-BB51-95705F2A1BED}"/>
              </a:ext>
            </a:extLst>
          </p:cNvPr>
          <p:cNvGrpSpPr/>
          <p:nvPr/>
        </p:nvGrpSpPr>
        <p:grpSpPr>
          <a:xfrm>
            <a:off x="4198653" y="3459790"/>
            <a:ext cx="3956617" cy="868566"/>
            <a:chOff x="4938937" y="4844059"/>
            <a:chExt cx="1908798" cy="562941"/>
          </a:xfrm>
          <a:solidFill>
            <a:srgbClr val="063772"/>
          </a:solidFill>
        </p:grpSpPr>
        <p:sp>
          <p:nvSpPr>
            <p:cNvPr id="6" name="矩形 34">
              <a:extLst>
                <a:ext uri="{FF2B5EF4-FFF2-40B4-BE49-F238E27FC236}">
                  <a16:creationId xmlns:a16="http://schemas.microsoft.com/office/drawing/2014/main" id="{41FA3B76-9271-4079-9259-A07CCD7E23E5}"/>
                </a:ext>
              </a:extLst>
            </p:cNvPr>
            <p:cNvSpPr/>
            <p:nvPr/>
          </p:nvSpPr>
          <p:spPr>
            <a:xfrm>
              <a:off x="4938937" y="4844059"/>
              <a:ext cx="1908798" cy="562941"/>
            </a:xfrm>
            <a:prstGeom prst="rect">
              <a:avLst/>
            </a:prstGeom>
            <a:grpFill/>
            <a:ln w="12700" cap="flat" cmpd="sng" algn="ctr">
              <a:noFill/>
              <a:prstDash val="solid"/>
              <a:miter lim="800000"/>
            </a:ln>
            <a:effectLst>
              <a:outerShdw blurRad="127000" dist="38100" dir="2700000" algn="tl" rotWithShape="0">
                <a:prstClr val="black">
                  <a:alpha val="40000"/>
                </a:prstClr>
              </a:outerShdw>
            </a:effectLst>
          </p:spPr>
          <p:txBody>
            <a:bodyPr rtlCol="0" anchor="ctr"/>
            <a:lstStyle/>
            <a:p>
              <a:pPr marL="0" marR="0" lvl="0" indent="0" algn="ctr" defTabSz="914042"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a:endParaRPr>
            </a:p>
          </p:txBody>
        </p:sp>
        <p:sp>
          <p:nvSpPr>
            <p:cNvPr id="7" name="文本框 36">
              <a:extLst>
                <a:ext uri="{FF2B5EF4-FFF2-40B4-BE49-F238E27FC236}">
                  <a16:creationId xmlns:a16="http://schemas.microsoft.com/office/drawing/2014/main" id="{E779DD6D-B161-4272-9721-6B0D316234AA}"/>
                </a:ext>
              </a:extLst>
            </p:cNvPr>
            <p:cNvSpPr txBox="1"/>
            <p:nvPr/>
          </p:nvSpPr>
          <p:spPr>
            <a:xfrm>
              <a:off x="4938937" y="4864808"/>
              <a:ext cx="1842912" cy="270501"/>
            </a:xfrm>
            <a:prstGeom prst="rect">
              <a:avLst/>
            </a:prstGeom>
            <a:grp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水切伦科夫探测器阵列</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(WCDA)</a:t>
              </a:r>
            </a:p>
          </p:txBody>
        </p:sp>
      </p:grpSp>
      <p:grpSp>
        <p:nvGrpSpPr>
          <p:cNvPr id="8" name="组合 24">
            <a:extLst>
              <a:ext uri="{FF2B5EF4-FFF2-40B4-BE49-F238E27FC236}">
                <a16:creationId xmlns:a16="http://schemas.microsoft.com/office/drawing/2014/main" id="{028948D2-4EDC-44B8-84F4-F57186CCF0DB}"/>
              </a:ext>
            </a:extLst>
          </p:cNvPr>
          <p:cNvGrpSpPr/>
          <p:nvPr/>
        </p:nvGrpSpPr>
        <p:grpSpPr>
          <a:xfrm>
            <a:off x="8284492" y="3453403"/>
            <a:ext cx="3868914" cy="872209"/>
            <a:chOff x="4891331" y="4841690"/>
            <a:chExt cx="2008059" cy="565301"/>
          </a:xfrm>
        </p:grpSpPr>
        <p:sp>
          <p:nvSpPr>
            <p:cNvPr id="9" name="矩形 26">
              <a:extLst>
                <a:ext uri="{FF2B5EF4-FFF2-40B4-BE49-F238E27FC236}">
                  <a16:creationId xmlns:a16="http://schemas.microsoft.com/office/drawing/2014/main" id="{FD20FAA2-E640-41E4-B17B-D268AC957140}"/>
                </a:ext>
              </a:extLst>
            </p:cNvPr>
            <p:cNvSpPr/>
            <p:nvPr/>
          </p:nvSpPr>
          <p:spPr>
            <a:xfrm>
              <a:off x="4964879" y="4844059"/>
              <a:ext cx="1882855" cy="562932"/>
            </a:xfrm>
            <a:prstGeom prst="rect">
              <a:avLst/>
            </a:prstGeom>
            <a:solidFill>
              <a:srgbClr val="063772"/>
            </a:solidFill>
            <a:ln w="12700" cap="flat" cmpd="sng" algn="ctr">
              <a:noFill/>
              <a:prstDash val="solid"/>
              <a:miter lim="800000"/>
            </a:ln>
            <a:effectLst>
              <a:outerShdw blurRad="127000" dist="38100" dir="2700000" algn="tl" rotWithShape="0">
                <a:prstClr val="black">
                  <a:alpha val="40000"/>
                </a:prstClr>
              </a:outerShdw>
            </a:effectLst>
          </p:spPr>
          <p:txBody>
            <a:bodyPr rtlCol="0" anchor="ctr"/>
            <a:lstStyle/>
            <a:p>
              <a:pPr marL="0" marR="0" lvl="0" indent="0" algn="ctr" defTabSz="914042"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a:ea typeface="宋体" panose="02010600030101010101" pitchFamily="2" charset="-122"/>
                <a:cs typeface="Arial"/>
              </a:endParaRPr>
            </a:p>
          </p:txBody>
        </p:sp>
        <p:sp>
          <p:nvSpPr>
            <p:cNvPr id="10" name="文本框 37">
              <a:extLst>
                <a:ext uri="{FF2B5EF4-FFF2-40B4-BE49-F238E27FC236}">
                  <a16:creationId xmlns:a16="http://schemas.microsoft.com/office/drawing/2014/main" id="{55BF3629-2C98-4E37-A421-C8DCA0DA65ED}"/>
                </a:ext>
              </a:extLst>
            </p:cNvPr>
            <p:cNvSpPr txBox="1"/>
            <p:nvPr/>
          </p:nvSpPr>
          <p:spPr>
            <a:xfrm>
              <a:off x="5099465" y="5130548"/>
              <a:ext cx="1591792" cy="270500"/>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endParaRPr kumimoji="0" lang="en-US" altLang="zh-CN" sz="18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endParaRPr>
            </a:p>
          </p:txBody>
        </p:sp>
        <p:sp>
          <p:nvSpPr>
            <p:cNvPr id="11" name="文本框 40">
              <a:extLst>
                <a:ext uri="{FF2B5EF4-FFF2-40B4-BE49-F238E27FC236}">
                  <a16:creationId xmlns:a16="http://schemas.microsoft.com/office/drawing/2014/main" id="{46598B44-7827-4478-94D1-CFE295A29746}"/>
                </a:ext>
              </a:extLst>
            </p:cNvPr>
            <p:cNvSpPr txBox="1"/>
            <p:nvPr/>
          </p:nvSpPr>
          <p:spPr>
            <a:xfrm>
              <a:off x="4891331" y="4841690"/>
              <a:ext cx="2008059" cy="270500"/>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广角切伦科夫望远镜阵列</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(WFCTA)</a:t>
              </a:r>
            </a:p>
          </p:txBody>
        </p:sp>
      </p:grpSp>
      <p:pic>
        <p:nvPicPr>
          <p:cNvPr id="12" name="图片 2">
            <a:extLst>
              <a:ext uri="{FF2B5EF4-FFF2-40B4-BE49-F238E27FC236}">
                <a16:creationId xmlns:a16="http://schemas.microsoft.com/office/drawing/2014/main" id="{114F12E9-271D-4544-9B79-7618742261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717" y="4308883"/>
            <a:ext cx="3585787" cy="2348528"/>
          </a:xfrm>
          <a:prstGeom prst="rect">
            <a:avLst/>
          </a:prstGeom>
        </p:spPr>
      </p:pic>
      <p:pic>
        <p:nvPicPr>
          <p:cNvPr id="13" name="图片 13">
            <a:extLst>
              <a:ext uri="{FF2B5EF4-FFF2-40B4-BE49-F238E27FC236}">
                <a16:creationId xmlns:a16="http://schemas.microsoft.com/office/drawing/2014/main" id="{458A6FD0-AD8D-4987-A9A2-B1372C8EA1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9626" y="4308884"/>
            <a:ext cx="3624254" cy="2331225"/>
          </a:xfrm>
          <a:prstGeom prst="rect">
            <a:avLst/>
          </a:prstGeom>
        </p:spPr>
      </p:pic>
      <p:pic>
        <p:nvPicPr>
          <p:cNvPr id="14" name="图片 4">
            <a:extLst>
              <a:ext uri="{FF2B5EF4-FFF2-40B4-BE49-F238E27FC236}">
                <a16:creationId xmlns:a16="http://schemas.microsoft.com/office/drawing/2014/main" id="{E22054EB-5959-46ED-ADEF-0E1EF422B64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461"/>
          <a:stretch/>
        </p:blipFill>
        <p:spPr>
          <a:xfrm>
            <a:off x="4198653" y="4332020"/>
            <a:ext cx="3956617" cy="2329521"/>
          </a:xfrm>
          <a:prstGeom prst="rect">
            <a:avLst/>
          </a:prstGeom>
        </p:spPr>
      </p:pic>
      <p:sp>
        <p:nvSpPr>
          <p:cNvPr id="15" name="文本框 38">
            <a:extLst>
              <a:ext uri="{FF2B5EF4-FFF2-40B4-BE49-F238E27FC236}">
                <a16:creationId xmlns:a16="http://schemas.microsoft.com/office/drawing/2014/main" id="{DCF8A37B-3593-4AC1-857F-70042A91FFFD}"/>
              </a:ext>
            </a:extLst>
          </p:cNvPr>
          <p:cNvSpPr txBox="1"/>
          <p:nvPr/>
        </p:nvSpPr>
        <p:spPr>
          <a:xfrm>
            <a:off x="312882" y="3479361"/>
            <a:ext cx="3567073" cy="417358"/>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地面粒子探测器阵列</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a:rPr>
              <a:t>(KM2A)</a:t>
            </a:r>
          </a:p>
        </p:txBody>
      </p:sp>
      <p:sp>
        <p:nvSpPr>
          <p:cNvPr id="16" name="矩形 25">
            <a:extLst>
              <a:ext uri="{FF2B5EF4-FFF2-40B4-BE49-F238E27FC236}">
                <a16:creationId xmlns:a16="http://schemas.microsoft.com/office/drawing/2014/main" id="{404E0C74-DC16-45FF-AC63-99487705DC99}"/>
              </a:ext>
            </a:extLst>
          </p:cNvPr>
          <p:cNvSpPr/>
          <p:nvPr/>
        </p:nvSpPr>
        <p:spPr>
          <a:xfrm>
            <a:off x="428691" y="4450686"/>
            <a:ext cx="1255472"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5216</a:t>
            </a:r>
            <a:r>
              <a:rPr kumimoji="0" lang="zh-CN" altLang="en-US"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个</a:t>
            </a:r>
            <a:r>
              <a:rPr kumimoji="0" lang="x-none"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E</a:t>
            </a: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D</a:t>
            </a:r>
          </a:p>
        </p:txBody>
      </p:sp>
      <p:sp>
        <p:nvSpPr>
          <p:cNvPr id="17" name="矩形 27">
            <a:extLst>
              <a:ext uri="{FF2B5EF4-FFF2-40B4-BE49-F238E27FC236}">
                <a16:creationId xmlns:a16="http://schemas.microsoft.com/office/drawing/2014/main" id="{9B2F2A74-90E0-4E65-B2F2-F6423A86E03F}"/>
              </a:ext>
            </a:extLst>
          </p:cNvPr>
          <p:cNvSpPr/>
          <p:nvPr/>
        </p:nvSpPr>
        <p:spPr>
          <a:xfrm>
            <a:off x="2377177" y="6062931"/>
            <a:ext cx="1358064"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1188</a:t>
            </a:r>
            <a:r>
              <a:rPr kumimoji="0" lang="zh-CN" altLang="en-US"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个</a:t>
            </a:r>
            <a:r>
              <a:rPr kumimoji="0" lang="x-none"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M</a:t>
            </a: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D</a:t>
            </a:r>
          </a:p>
        </p:txBody>
      </p:sp>
      <p:sp>
        <p:nvSpPr>
          <p:cNvPr id="18" name="矩形 31">
            <a:extLst>
              <a:ext uri="{FF2B5EF4-FFF2-40B4-BE49-F238E27FC236}">
                <a16:creationId xmlns:a16="http://schemas.microsoft.com/office/drawing/2014/main" id="{003A4AB1-6600-42C5-9DA1-0A307D41E22D}"/>
              </a:ext>
            </a:extLst>
          </p:cNvPr>
          <p:cNvSpPr/>
          <p:nvPr/>
        </p:nvSpPr>
        <p:spPr>
          <a:xfrm>
            <a:off x="5477891" y="5193276"/>
            <a:ext cx="1398139"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3120</a:t>
            </a:r>
            <a:r>
              <a:rPr kumimoji="0" lang="zh-CN" altLang="en-US"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个单元</a:t>
            </a:r>
            <a:endPar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endParaRPr>
          </a:p>
        </p:txBody>
      </p:sp>
      <p:sp>
        <p:nvSpPr>
          <p:cNvPr id="19" name="矩形 35">
            <a:extLst>
              <a:ext uri="{FF2B5EF4-FFF2-40B4-BE49-F238E27FC236}">
                <a16:creationId xmlns:a16="http://schemas.microsoft.com/office/drawing/2014/main" id="{5FFF9446-758C-4975-BAC7-38098D0613D4}"/>
              </a:ext>
            </a:extLst>
          </p:cNvPr>
          <p:cNvSpPr/>
          <p:nvPr/>
        </p:nvSpPr>
        <p:spPr>
          <a:xfrm>
            <a:off x="10658002" y="4385627"/>
            <a:ext cx="1348446" cy="405304"/>
          </a:xfrm>
          <a:prstGeom prst="rect">
            <a:avLst/>
          </a:prstGeom>
          <a:gradFill flip="none" rotWithShape="1">
            <a:gsLst>
              <a:gs pos="0">
                <a:srgbClr val="9ACBE9">
                  <a:tint val="66000"/>
                  <a:satMod val="160000"/>
                </a:srgbClr>
              </a:gs>
              <a:gs pos="50000">
                <a:srgbClr val="9ACBE9">
                  <a:tint val="44500"/>
                  <a:satMod val="160000"/>
                </a:srgbClr>
              </a:gs>
              <a:gs pos="100000">
                <a:srgbClr val="9ACBE9">
                  <a:tint val="23500"/>
                  <a:satMod val="160000"/>
                </a:srgbClr>
              </a:gs>
            </a:gsLst>
            <a:lin ang="2700000" scaled="1"/>
            <a:tileRect/>
          </a:gradFill>
        </p:spPr>
        <p:txBody>
          <a:bodyPr wrap="none">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x-none"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18</a:t>
            </a:r>
            <a:r>
              <a:rPr kumimoji="0" lang="zh-CN" altLang="en-US"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rPr>
              <a:t>台望远镜</a:t>
            </a:r>
            <a:endParaRPr kumimoji="0" lang="en-US" altLang="zh-CN" sz="1733"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a:endParaRPr>
          </a:p>
        </p:txBody>
      </p:sp>
      <p:sp>
        <p:nvSpPr>
          <p:cNvPr id="20" name="文本框 42">
            <a:extLst>
              <a:ext uri="{FF2B5EF4-FFF2-40B4-BE49-F238E27FC236}">
                <a16:creationId xmlns:a16="http://schemas.microsoft.com/office/drawing/2014/main" id="{DAD66B0B-763B-44CF-B688-B2AE624780EB}"/>
              </a:ext>
            </a:extLst>
          </p:cNvPr>
          <p:cNvSpPr txBox="1"/>
          <p:nvPr/>
        </p:nvSpPr>
        <p:spPr>
          <a:xfrm>
            <a:off x="4306441" y="3857672"/>
            <a:ext cx="3406479" cy="381258"/>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rPr>
              <a:t>最灵敏的甚高能伽马巡天望远镜</a:t>
            </a:r>
            <a:endParaRPr kumimoji="0" lang="en-US" altLang="zh-CN" sz="16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endParaRPr>
          </a:p>
        </p:txBody>
      </p:sp>
      <p:sp>
        <p:nvSpPr>
          <p:cNvPr id="21" name="文本框 43">
            <a:extLst>
              <a:ext uri="{FF2B5EF4-FFF2-40B4-BE49-F238E27FC236}">
                <a16:creationId xmlns:a16="http://schemas.microsoft.com/office/drawing/2014/main" id="{9DAC638A-28A4-4E2A-A0E5-1170DF918580}"/>
              </a:ext>
            </a:extLst>
          </p:cNvPr>
          <p:cNvSpPr txBox="1"/>
          <p:nvPr/>
        </p:nvSpPr>
        <p:spPr>
          <a:xfrm>
            <a:off x="8496908" y="3837952"/>
            <a:ext cx="3504600" cy="381258"/>
          </a:xfrm>
          <a:prstGeom prst="rect">
            <a:avLst/>
          </a:prstGeom>
          <a:noFill/>
          <a:effectLst/>
        </p:spPr>
        <p:txBody>
          <a:bodyPr wrap="square" rtlCol="0">
            <a:spAutoFit/>
          </a:bodyPr>
          <a:lstStyle/>
          <a:p>
            <a:pPr marL="0" marR="0" lvl="0" indent="0" algn="ctr" defTabSz="914042" rtl="0" eaLnBrk="1" fontAlgn="auto" latinLnBrk="0" hangingPunct="1">
              <a:lnSpc>
                <a:spcPct val="130000"/>
              </a:lnSpc>
              <a:spcBef>
                <a:spcPts val="0"/>
              </a:spcBef>
              <a:spcAft>
                <a:spcPts val="0"/>
              </a:spcAft>
              <a:buClrTx/>
              <a:buSzTx/>
              <a:buFontTx/>
              <a:buNone/>
              <a:tabLst/>
              <a:defRPr/>
            </a:pPr>
            <a:r>
              <a:rPr kumimoji="0" lang="zh-CN" altLang="en-US" sz="16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rPr>
              <a:t>能量覆盖最宽的高能宇宙线立体装置</a:t>
            </a:r>
            <a:endParaRPr kumimoji="0" lang="en-US" altLang="zh-CN" sz="1600" b="1" i="0" u="none" strike="noStrike" kern="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Arial"/>
            </a:endParaRPr>
          </a:p>
        </p:txBody>
      </p:sp>
      <p:sp>
        <p:nvSpPr>
          <p:cNvPr id="25" name="Slide Number Placeholder 2">
            <a:extLst>
              <a:ext uri="{FF2B5EF4-FFF2-40B4-BE49-F238E27FC236}">
                <a16:creationId xmlns:a16="http://schemas.microsoft.com/office/drawing/2014/main" id="{F9B2039F-01DF-49EF-81AE-CDB69FDCE317}"/>
              </a:ext>
            </a:extLst>
          </p:cNvPr>
          <p:cNvSpPr>
            <a:spLocks noGrp="1"/>
          </p:cNvSpPr>
          <p:nvPr>
            <p:ph type="sldNum" sz="quarter" idx="12"/>
          </p:nvPr>
        </p:nvSpPr>
        <p:spPr>
          <a:xfrm>
            <a:off x="8606118" y="6354879"/>
            <a:ext cx="2741772" cy="3650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28" name="Rectangle 3">
            <a:extLst>
              <a:ext uri="{FF2B5EF4-FFF2-40B4-BE49-F238E27FC236}">
                <a16:creationId xmlns:a16="http://schemas.microsoft.com/office/drawing/2014/main" id="{EAC06AE6-6AE2-41B4-89F4-DB839B5B9CAD}"/>
              </a:ext>
            </a:extLst>
          </p:cNvPr>
          <p:cNvSpPr txBox="1">
            <a:spLocks/>
          </p:cNvSpPr>
          <p:nvPr/>
        </p:nvSpPr>
        <p:spPr>
          <a:xfrm>
            <a:off x="322965" y="1144660"/>
            <a:ext cx="7351464" cy="1914284"/>
          </a:xfrm>
          <a:prstGeom prst="rect">
            <a:avLst/>
          </a:prstGeom>
          <a:noFill/>
          <a:ln>
            <a:noFill/>
          </a:ln>
        </p:spPr>
        <p:txBody>
          <a:bodyPr vert="horz" wrap="square" lIns="91440" tIns="45720" rIns="91440" bIns="45720" numCol="1" anchor="t" anchorCtr="0">
            <a:normAutofit/>
          </a:bodyPr>
          <a:lstStyle>
            <a:lvl1pPr marL="342900" lvl="0" indent="-342900" algn="l">
              <a:lnSpc>
                <a:spcPct val="110000"/>
              </a:lnSpc>
              <a:spcBef>
                <a:spcPts val="0"/>
              </a:spcBef>
              <a:spcAft>
                <a:spcPts val="1000"/>
              </a:spcAft>
              <a:buClr>
                <a:srgbClr val="FFC000"/>
              </a:buClr>
              <a:buFont typeface="Wingdings" panose="05000000000000000000" pitchFamily="2" charset="2"/>
              <a:buChar char="n"/>
              <a:defRPr sz="2800" b="0" kern="1200" baseline="0">
                <a:solidFill>
                  <a:schemeClr val="tx1"/>
                </a:solidFill>
                <a:latin typeface="Arial" panose="020B0604020202020204"/>
                <a:ea typeface="微软雅黑" panose="020B0503020204020204" charset="-122"/>
              </a:defRPr>
            </a:lvl1pPr>
            <a:lvl2pPr marL="742950" lvl="1" indent="-285750" algn="l">
              <a:spcBef>
                <a:spcPct val="20000"/>
              </a:spcBef>
              <a:spcAft>
                <a:spcPct val="0"/>
              </a:spcAft>
              <a:buFont typeface="Arial" panose="020B0604020202020204" pitchFamily="34" charset="0"/>
              <a:buChar char="–"/>
              <a:defRPr sz="2400" kern="1200" baseline="0">
                <a:solidFill>
                  <a:schemeClr val="tx1"/>
                </a:solidFill>
                <a:latin typeface="Arial" panose="020B0604020202020204"/>
                <a:ea typeface="微软雅黑" panose="020B0503020204020204" charset="-122"/>
              </a:defRPr>
            </a:lvl2pPr>
            <a:lvl3pPr marL="1143000" lvl="2" indent="-228600" algn="l">
              <a:spcBef>
                <a:spcPct val="20000"/>
              </a:spcBef>
              <a:spcAft>
                <a:spcPct val="0"/>
              </a:spcAft>
              <a:buFont typeface="Arial" panose="020B0604020202020204" pitchFamily="34" charset="0"/>
              <a:buChar char="•"/>
              <a:defRPr sz="2400" kern="1200" baseline="0">
                <a:solidFill>
                  <a:schemeClr val="tx1"/>
                </a:solidFill>
                <a:latin typeface="Calibri" panose="020F0502020204030204"/>
                <a:ea typeface="宋体" panose="02010600030101010101" pitchFamily="2" charset="-122"/>
              </a:defRPr>
            </a:lvl3pPr>
            <a:lvl4pPr marL="1600200" lvl="3" indent="-228600" algn="l">
              <a:spcBef>
                <a:spcPct val="20000"/>
              </a:spcBef>
              <a:spcAft>
                <a:spcPct val="0"/>
              </a:spcAft>
              <a:buFont typeface="Arial" panose="020B0604020202020204" pitchFamily="34" charset="0"/>
              <a:buChar char="–"/>
              <a:defRPr sz="2000" kern="1200" baseline="0">
                <a:solidFill>
                  <a:schemeClr val="tx1"/>
                </a:solidFill>
                <a:latin typeface="Calibri" panose="020F0502020204030204"/>
                <a:ea typeface="宋体" panose="02010600030101010101" pitchFamily="2" charset="-122"/>
              </a:defRPr>
            </a:lvl4pPr>
            <a:lvl5pPr marL="2057400" lvl="4" indent="-228600" algn="l">
              <a:spcBef>
                <a:spcPct val="20000"/>
              </a:spcBef>
              <a:spcAft>
                <a:spcPct val="0"/>
              </a:spcAft>
              <a:buFont typeface="Arial" panose="020B0604020202020204" pitchFamily="34" charset="0"/>
              <a:buChar char="»"/>
              <a:defRPr sz="2000" kern="1200" baseline="0">
                <a:solidFill>
                  <a:schemeClr val="tx1"/>
                </a:solidFill>
                <a:latin typeface="Calibri" panose="020F0502020204030204"/>
                <a:ea typeface="宋体" panose="02010600030101010101" pitchFamily="2" charset="-122"/>
              </a:defRPr>
            </a:lvl5pPr>
            <a:lvl6pPr marL="2514600" lvl="5" indent="-228600" algn="l" defTabSz="914400">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6pPr>
            <a:lvl7pPr marL="2971800" lvl="6" indent="-228600" algn="l" defTabSz="914400">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7pPr>
            <a:lvl8pPr marL="3429000" lvl="7" indent="-228600" algn="l" defTabSz="914400">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8pPr>
            <a:lvl9pPr marL="3886200" lvl="8" indent="-228600" algn="l" defTabSz="914400">
              <a:spcBef>
                <a:spcPct val="20000"/>
              </a:spcBef>
              <a:buFont typeface="Arial" panose="020B0604020202020204" pitchFamily="34" charset="0"/>
              <a:buChar char="•"/>
              <a:defRPr sz="2000" kern="1200">
                <a:solidFill>
                  <a:schemeClr val="tx1"/>
                </a:solidFill>
                <a:latin typeface="Calibri" panose="020F0502020204030204"/>
                <a:ea typeface="宋体" panose="02010600030101010101" pitchFamily="2" charset="-122"/>
              </a:defRPr>
            </a:lvl9pPr>
          </a:lstStyle>
          <a:p>
            <a:pPr marL="342900" marR="0" lvl="0" indent="-342900" algn="l" defTabSz="914400" rtl="0" eaLnBrk="1" fontAlgn="auto" latinLnBrk="0" hangingPunct="1">
              <a:lnSpc>
                <a:spcPct val="90000"/>
              </a:lnSpc>
              <a:spcBef>
                <a:spcPts val="600"/>
              </a:spcBef>
              <a:spcAft>
                <a:spcPts val="600"/>
              </a:spcAft>
              <a:buClr>
                <a:srgbClr val="FFC000"/>
              </a:buClr>
              <a:buSzTx/>
              <a:buFont typeface="Wingdings" panose="05000000000000000000" pitchFamily="2" charset="2"/>
              <a:buChar char="n"/>
              <a:tabLst/>
              <a:defRPr/>
            </a:pPr>
            <a:r>
              <a:rPr kumimoji="0" lang="zh-CN" altLang="en-US" sz="2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核心科学目标</a:t>
            </a:r>
            <a:r>
              <a:rPr lang="zh-CN" altLang="en-US" sz="2400" b="1" dirty="0">
                <a:latin typeface="微软雅黑" panose="020B0503020204020204" pitchFamily="34" charset="-122"/>
                <a:ea typeface="微软雅黑" panose="020B0503020204020204" pitchFamily="34" charset="-122"/>
              </a:rPr>
              <a:t>：高能</a:t>
            </a:r>
            <a:r>
              <a:rPr kumimoji="0" lang="zh-CN" altLang="en-US" sz="2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宇宙线起源与加速机制</a:t>
            </a:r>
            <a:endParaRPr kumimoji="0" lang="en-US" altLang="zh-CN" sz="2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a:p>
            <a:pPr lvl="1" indent="-342900">
              <a:lnSpc>
                <a:spcPct val="90000"/>
              </a:lnSpc>
              <a:spcBef>
                <a:spcPts val="600"/>
              </a:spcBef>
              <a:spcAft>
                <a:spcPts val="600"/>
              </a:spcAft>
              <a:buClr>
                <a:srgbClr val="FFC000"/>
              </a:buClr>
              <a:buFont typeface="Arial" panose="020B0604020202020204" pitchFamily="34" charset="0"/>
              <a:buChar char="•"/>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甚</a:t>
            </a:r>
            <a:r>
              <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a:t>
            </a: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超高能伽马天文</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a:p>
            <a:pPr lvl="1" indent="-342900">
              <a:lnSpc>
                <a:spcPct val="90000"/>
              </a:lnSpc>
              <a:spcBef>
                <a:spcPts val="600"/>
              </a:spcBef>
              <a:spcAft>
                <a:spcPts val="600"/>
              </a:spcAft>
              <a:buClr>
                <a:srgbClr val="FFC000"/>
              </a:buClr>
              <a:buFont typeface="Arial" panose="020B0604020202020204" pitchFamily="34" charset="0"/>
              <a:buChar char="•"/>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带电宇宙线精确测量</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a:p>
            <a:pPr lvl="1" indent="-342900">
              <a:lnSpc>
                <a:spcPct val="90000"/>
              </a:lnSpc>
              <a:spcBef>
                <a:spcPts val="600"/>
              </a:spcBef>
              <a:spcAft>
                <a:spcPts val="600"/>
              </a:spcAft>
              <a:buClr>
                <a:srgbClr val="FFC000"/>
              </a:buClr>
              <a:buFont typeface="Arial" panose="020B0604020202020204" pitchFamily="34" charset="0"/>
              <a:buChar char="•"/>
              <a:defRPr/>
            </a:pP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新物理前沿</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p:txBody>
      </p:sp>
      <p:pic>
        <p:nvPicPr>
          <p:cNvPr id="2" name="图片 1">
            <a:extLst>
              <a:ext uri="{FF2B5EF4-FFF2-40B4-BE49-F238E27FC236}">
                <a16:creationId xmlns:a16="http://schemas.microsoft.com/office/drawing/2014/main" id="{E15522E0-C386-EC46-882C-E0F727C78838}"/>
              </a:ext>
            </a:extLst>
          </p:cNvPr>
          <p:cNvPicPr>
            <a:picLocks noChangeAspect="1"/>
          </p:cNvPicPr>
          <p:nvPr/>
        </p:nvPicPr>
        <p:blipFill>
          <a:blip r:embed="rId6"/>
          <a:stretch>
            <a:fillRect/>
          </a:stretch>
        </p:blipFill>
        <p:spPr>
          <a:xfrm>
            <a:off x="7464094" y="137745"/>
            <a:ext cx="4589786" cy="3171125"/>
          </a:xfrm>
          <a:prstGeom prst="rect">
            <a:avLst/>
          </a:prstGeom>
        </p:spPr>
      </p:pic>
      <p:sp>
        <p:nvSpPr>
          <p:cNvPr id="23" name="标题 1">
            <a:extLst>
              <a:ext uri="{FF2B5EF4-FFF2-40B4-BE49-F238E27FC236}">
                <a16:creationId xmlns:a16="http://schemas.microsoft.com/office/drawing/2014/main" id="{3568B616-C8D7-4EB9-9A8F-52A925FF57C7}"/>
              </a:ext>
            </a:extLst>
          </p:cNvPr>
          <p:cNvSpPr>
            <a:spLocks noGrp="1"/>
          </p:cNvSpPr>
          <p:nvPr/>
        </p:nvSpPr>
        <p:spPr>
          <a:xfrm>
            <a:off x="859068" y="236424"/>
            <a:ext cx="6853852" cy="483535"/>
          </a:xfrm>
          <a:prstGeom prst="rect">
            <a:avLst/>
          </a:prstGeom>
          <a:noFill/>
        </p:spPr>
        <p:txBody>
          <a:bodyPr vert="horz" lIns="91400" tIns="45699" rIns="91400" bIns="45699" rtlCol="0" anchor="ctr">
            <a:no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zh-CN" altLang="en-US" sz="3200" dirty="0">
                <a:solidFill>
                  <a:srgbClr val="0070C0"/>
                </a:solidFill>
              </a:rPr>
              <a:t>高海拔宇宙线观测站（</a:t>
            </a:r>
            <a:r>
              <a:rPr lang="en-US" altLang="zh-CN" sz="3200" dirty="0">
                <a:solidFill>
                  <a:srgbClr val="0070C0"/>
                </a:solidFill>
              </a:rPr>
              <a:t>LHAASO</a:t>
            </a:r>
            <a:r>
              <a:rPr lang="zh-CN" altLang="en-US" sz="3200" dirty="0">
                <a:solidFill>
                  <a:srgbClr val="0070C0"/>
                </a:solidFill>
              </a:rPr>
              <a:t>）</a:t>
            </a:r>
          </a:p>
        </p:txBody>
      </p:sp>
      <p:sp>
        <p:nvSpPr>
          <p:cNvPr id="27" name="文本框 26">
            <a:extLst>
              <a:ext uri="{FF2B5EF4-FFF2-40B4-BE49-F238E27FC236}">
                <a16:creationId xmlns:a16="http://schemas.microsoft.com/office/drawing/2014/main" id="{CD3E0C88-EDBD-8FE4-24FF-4C9F67BCFFF4}"/>
              </a:ext>
            </a:extLst>
          </p:cNvPr>
          <p:cNvSpPr txBox="1"/>
          <p:nvPr/>
        </p:nvSpPr>
        <p:spPr>
          <a:xfrm>
            <a:off x="8329185" y="2516946"/>
            <a:ext cx="1385992" cy="400110"/>
          </a:xfrm>
          <a:prstGeom prst="rect">
            <a:avLst/>
          </a:prstGeom>
          <a:solidFill>
            <a:schemeClr val="bg1"/>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altLang="zh-CN" sz="2000" b="1" dirty="0">
                <a:solidFill>
                  <a:srgbClr val="000000"/>
                </a:solidFill>
                <a:latin typeface="微软雅黑" panose="020B0503020204020204" pitchFamily="34" charset="-122"/>
                <a:ea typeface="微软雅黑" panose="020B0503020204020204" pitchFamily="34" charset="-122"/>
              </a:rPr>
              <a:t>1.36 km</a:t>
            </a:r>
            <a:r>
              <a:rPr lang="en-US" altLang="zh-CN" sz="2000" b="1" baseline="30000" dirty="0">
                <a:solidFill>
                  <a:srgbClr val="000000"/>
                </a:solidFill>
                <a:latin typeface="微软雅黑" panose="020B0503020204020204" pitchFamily="34" charset="-122"/>
                <a:ea typeface="微软雅黑" panose="020B0503020204020204" pitchFamily="34" charset="-122"/>
              </a:rPr>
              <a:t>2</a:t>
            </a:r>
            <a:endParaRPr lang="zh-CN" altLang="en-US" sz="2000" b="1" baseline="30000" dirty="0">
              <a:solidFill>
                <a:srgbClr val="0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37939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
            <a:extLst>
              <a:ext uri="{FF2B5EF4-FFF2-40B4-BE49-F238E27FC236}">
                <a16:creationId xmlns:a16="http://schemas.microsoft.com/office/drawing/2014/main" id="{0C16CD15-B5D2-5580-0C22-C76F4C71810D}"/>
              </a:ext>
            </a:extLst>
          </p:cNvPr>
          <p:cNvPicPr>
            <a:picLocks noChangeArrowheads="1"/>
          </p:cNvPicPr>
          <p:nvPr/>
        </p:nvPicPr>
        <p:blipFill rotWithShape="1">
          <a:blip r:embed="rId3">
            <a:extLst>
              <a:ext uri="{28A0092B-C50C-407E-A947-70E740481C1C}">
                <a14:useLocalDpi xmlns:a14="http://schemas.microsoft.com/office/drawing/2010/main" val="0"/>
              </a:ext>
            </a:extLst>
          </a:blip>
          <a:srcRect l="3795" t="-161" r="53909" b="24730"/>
          <a:stretch>
            <a:fillRect/>
          </a:stretch>
        </p:blipFill>
        <p:spPr bwMode="auto">
          <a:xfrm>
            <a:off x="1533279" y="3891642"/>
            <a:ext cx="2710542" cy="2950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 name="Group 7">
            <a:extLst>
              <a:ext uri="{FF2B5EF4-FFF2-40B4-BE49-F238E27FC236}">
                <a16:creationId xmlns:a16="http://schemas.microsoft.com/office/drawing/2014/main" id="{F1A125DC-6C37-2C30-4941-CEA586CAE656}"/>
              </a:ext>
            </a:extLst>
          </p:cNvPr>
          <p:cNvGrpSpPr>
            <a:grpSpLocks/>
          </p:cNvGrpSpPr>
          <p:nvPr/>
        </p:nvGrpSpPr>
        <p:grpSpPr bwMode="auto">
          <a:xfrm>
            <a:off x="7224431" y="3953169"/>
            <a:ext cx="3432684" cy="2830570"/>
            <a:chOff x="4378833" y="2003354"/>
            <a:chExt cx="4286024" cy="4012951"/>
          </a:xfrm>
        </p:grpSpPr>
        <p:pic>
          <p:nvPicPr>
            <p:cNvPr id="49" name="Picture 5">
              <a:extLst>
                <a:ext uri="{FF2B5EF4-FFF2-40B4-BE49-F238E27FC236}">
                  <a16:creationId xmlns:a16="http://schemas.microsoft.com/office/drawing/2014/main" id="{81D35AB1-7E7F-AC25-22FD-03A1B10A4F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299" b="16952"/>
            <a:stretch/>
          </p:blipFill>
          <p:spPr bwMode="auto">
            <a:xfrm>
              <a:off x="4378833" y="2003354"/>
              <a:ext cx="4286024" cy="401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43">
              <a:extLst>
                <a:ext uri="{FF2B5EF4-FFF2-40B4-BE49-F238E27FC236}">
                  <a16:creationId xmlns:a16="http://schemas.microsoft.com/office/drawing/2014/main" id="{A09AFCDA-F93C-D17E-2942-67488061BB8A}"/>
                </a:ext>
              </a:extLst>
            </p:cNvPr>
            <p:cNvSpPr/>
            <p:nvPr/>
          </p:nvSpPr>
          <p:spPr>
            <a:xfrm>
              <a:off x="6659612" y="2374808"/>
              <a:ext cx="46042" cy="46035"/>
            </a:xfrm>
            <a:prstGeom prst="ellipse">
              <a:avLst/>
            </a:prstGeom>
            <a:solidFill>
              <a:srgbClr val="000000"/>
            </a:solidFill>
            <a:ln w="25400" cap="flat" cmpd="sng" algn="ctr">
              <a:solidFill>
                <a:srgbClr val="000000"/>
              </a:solidFill>
              <a:prstDash val="solid"/>
            </a:ln>
            <a:effectLst/>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2400" b="0" i="0" u="none" strike="noStrike" kern="0" cap="none" spc="0" normalizeH="0" baseline="0" noProof="0">
                <a:ln>
                  <a:noFill/>
                </a:ln>
                <a:solidFill>
                  <a:srgbClr val="C00000"/>
                </a:solidFill>
                <a:effectLst/>
                <a:uLnTx/>
                <a:uFillTx/>
                <a:latin typeface="Times New Roman"/>
                <a:ea typeface="宋体"/>
                <a:cs typeface="+mn-cs"/>
              </a:endParaRPr>
            </a:p>
          </p:txBody>
        </p:sp>
      </p:grpSp>
      <p:pic>
        <p:nvPicPr>
          <p:cNvPr id="45" name="图片 44">
            <a:extLst>
              <a:ext uri="{FF2B5EF4-FFF2-40B4-BE49-F238E27FC236}">
                <a16:creationId xmlns:a16="http://schemas.microsoft.com/office/drawing/2014/main" id="{6F5F7B81-17FE-023A-7BDD-B9F25745A8EF}"/>
              </a:ext>
            </a:extLst>
          </p:cNvPr>
          <p:cNvPicPr>
            <a:picLocks/>
          </p:cNvPicPr>
          <p:nvPr/>
        </p:nvPicPr>
        <p:blipFill>
          <a:blip r:embed="rId4"/>
          <a:srcRect t="5993"/>
          <a:stretch>
            <a:fillRect/>
          </a:stretch>
        </p:blipFill>
        <p:spPr>
          <a:xfrm>
            <a:off x="711368" y="838198"/>
            <a:ext cx="4426198" cy="3387955"/>
          </a:xfrm>
          <a:prstGeom prst="rect">
            <a:avLst/>
          </a:prstGeom>
        </p:spPr>
      </p:pic>
      <p:sp>
        <p:nvSpPr>
          <p:cNvPr id="41" name="标题 1">
            <a:extLst>
              <a:ext uri="{FF2B5EF4-FFF2-40B4-BE49-F238E27FC236}">
                <a16:creationId xmlns:a16="http://schemas.microsoft.com/office/drawing/2014/main" id="{3568B616-C8D7-4EB9-9A8F-52A925FF57C7}"/>
              </a:ext>
            </a:extLst>
          </p:cNvPr>
          <p:cNvSpPr>
            <a:spLocks noGrp="1"/>
          </p:cNvSpPr>
          <p:nvPr>
            <p:ph type="title"/>
          </p:nvPr>
        </p:nvSpPr>
        <p:spPr>
          <a:xfrm>
            <a:off x="1150562" y="243408"/>
            <a:ext cx="4763657" cy="483535"/>
          </a:xfrm>
          <a:noFill/>
        </p:spPr>
        <p:txBody>
          <a:bodyPr>
            <a:noAutofit/>
          </a:bodyPr>
          <a:lstStyle/>
          <a:p>
            <a:pPr marL="0" marR="0" lvl="0" indent="0" defTabSz="914400" rtl="0" eaLnBrk="1" fontAlgn="auto" latinLnBrk="0" hangingPunct="1">
              <a:lnSpc>
                <a:spcPct val="100000"/>
              </a:lnSpc>
              <a:spcBef>
                <a:spcPts val="600"/>
              </a:spcBef>
              <a:spcAft>
                <a:spcPts val="0"/>
              </a:spcAft>
              <a:buClrTx/>
              <a:buSzTx/>
              <a:buFontTx/>
              <a:buNone/>
              <a:tabLst/>
              <a:defRPr/>
            </a:pPr>
            <a:r>
              <a:rPr lang="zh-CN" altLang="en-US" sz="3200" dirty="0">
                <a:solidFill>
                  <a:srgbClr val="0070C0"/>
                </a:solidFill>
              </a:rPr>
              <a:t>粒子鉴别变量：</a:t>
            </a:r>
            <a:r>
              <a:rPr lang="en-US" altLang="zh-CN" sz="3200" dirty="0">
                <a:solidFill>
                  <a:srgbClr val="0070C0"/>
                </a:solidFill>
              </a:rPr>
              <a:t>μ</a:t>
            </a:r>
            <a:r>
              <a:rPr lang="zh-CN" altLang="en-US" sz="3200" dirty="0">
                <a:solidFill>
                  <a:srgbClr val="0070C0"/>
                </a:solidFill>
              </a:rPr>
              <a:t>子数</a:t>
            </a:r>
            <a:endParaRPr lang="zh-CN" altLang="en-US" sz="3200" b="0" dirty="0">
              <a:solidFill>
                <a:srgbClr val="0070C0"/>
              </a:solidFill>
            </a:endParaRPr>
          </a:p>
        </p:txBody>
      </p:sp>
      <p:sp>
        <p:nvSpPr>
          <p:cNvPr id="24" name="矩形: 圆角 23">
            <a:extLst>
              <a:ext uri="{FF2B5EF4-FFF2-40B4-BE49-F238E27FC236}">
                <a16:creationId xmlns:a16="http://schemas.microsoft.com/office/drawing/2014/main" id="{44727854-6230-47F3-89E9-E935EAAF3A22}"/>
              </a:ext>
            </a:extLst>
          </p:cNvPr>
          <p:cNvSpPr/>
          <p:nvPr/>
        </p:nvSpPr>
        <p:spPr>
          <a:xfrm>
            <a:off x="166110" y="991141"/>
            <a:ext cx="5096530" cy="4288466"/>
          </a:xfrm>
          <a:prstGeom prst="roundRect">
            <a:avLst>
              <a:gd name="adj" fmla="val 0"/>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圆角 24">
            <a:extLst>
              <a:ext uri="{FF2B5EF4-FFF2-40B4-BE49-F238E27FC236}">
                <a16:creationId xmlns:a16="http://schemas.microsoft.com/office/drawing/2014/main" id="{B20E7A33-0290-40B4-A510-E8B1DB6B259C}"/>
              </a:ext>
            </a:extLst>
          </p:cNvPr>
          <p:cNvSpPr/>
          <p:nvPr/>
        </p:nvSpPr>
        <p:spPr>
          <a:xfrm>
            <a:off x="5826027" y="1236317"/>
            <a:ext cx="5843604" cy="4288466"/>
          </a:xfrm>
          <a:prstGeom prst="roundRect">
            <a:avLst>
              <a:gd name="adj" fmla="val 0"/>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38" name="图片 37">
            <a:extLst>
              <a:ext uri="{FF2B5EF4-FFF2-40B4-BE49-F238E27FC236}">
                <a16:creationId xmlns:a16="http://schemas.microsoft.com/office/drawing/2014/main" id="{24C437E3-CC3B-8B2E-24F9-FC785C59DDAD}"/>
              </a:ext>
            </a:extLst>
          </p:cNvPr>
          <p:cNvPicPr>
            <a:picLocks/>
          </p:cNvPicPr>
          <p:nvPr/>
        </p:nvPicPr>
        <p:blipFill>
          <a:blip r:embed="rId5"/>
          <a:srcRect t="2177" b="9404"/>
          <a:stretch>
            <a:fillRect/>
          </a:stretch>
        </p:blipFill>
        <p:spPr>
          <a:xfrm>
            <a:off x="6608256" y="849085"/>
            <a:ext cx="4514391" cy="3042557"/>
          </a:xfrm>
          <a:prstGeom prst="rect">
            <a:avLst/>
          </a:prstGeom>
        </p:spPr>
      </p:pic>
    </p:spTree>
    <p:extLst>
      <p:ext uri="{BB962C8B-B14F-4D97-AF65-F5344CB8AC3E}">
        <p14:creationId xmlns:p14="http://schemas.microsoft.com/office/powerpoint/2010/main" val="569678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69409AB-1591-4B07-AC0C-452512F5DF2C}"/>
              </a:ext>
            </a:extLst>
          </p:cNvPr>
          <p:cNvPicPr>
            <a:picLocks noChangeAspect="1"/>
          </p:cNvPicPr>
          <p:nvPr/>
        </p:nvPicPr>
        <p:blipFill rotWithShape="1">
          <a:blip r:embed="rId3"/>
          <a:srcRect r="2139" b="12130"/>
          <a:stretch/>
        </p:blipFill>
        <p:spPr>
          <a:xfrm>
            <a:off x="5638476" y="3686580"/>
            <a:ext cx="3085848" cy="2593388"/>
          </a:xfrm>
          <a:prstGeom prst="rect">
            <a:avLst/>
          </a:prstGeom>
        </p:spPr>
      </p:pic>
      <p:pic>
        <p:nvPicPr>
          <p:cNvPr id="20" name="图片 19"/>
          <p:cNvPicPr>
            <a:picLocks noChangeAspect="1"/>
          </p:cNvPicPr>
          <p:nvPr/>
        </p:nvPicPr>
        <p:blipFill>
          <a:blip r:embed="rId4"/>
          <a:stretch>
            <a:fillRect/>
          </a:stretch>
        </p:blipFill>
        <p:spPr>
          <a:xfrm>
            <a:off x="824447" y="2617272"/>
            <a:ext cx="4320481" cy="4176464"/>
          </a:xfrm>
          <a:prstGeom prst="rect">
            <a:avLst/>
          </a:prstGeom>
        </p:spPr>
      </p:pic>
      <p:sp>
        <p:nvSpPr>
          <p:cNvPr id="11" name="内容占位符 2"/>
          <p:cNvSpPr txBox="1">
            <a:spLocks/>
          </p:cNvSpPr>
          <p:nvPr/>
        </p:nvSpPr>
        <p:spPr>
          <a:xfrm>
            <a:off x="7046376" y="1649903"/>
            <a:ext cx="3628156" cy="1751490"/>
          </a:xfrm>
          <a:prstGeom prst="rect">
            <a:avLst/>
          </a:prstGeom>
        </p:spPr>
        <p:txBody>
          <a:bodyPr vert="horz" rtlCol="0">
            <a:no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endParaRPr kumimoji="0" lang="zh-CN" altLang="en-US" sz="1800" b="0" i="0" u="none" strike="noStrike" kern="120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14" name="标题 1"/>
          <p:cNvSpPr txBox="1">
            <a:spLocks/>
          </p:cNvSpPr>
          <p:nvPr/>
        </p:nvSpPr>
        <p:spPr>
          <a:xfrm>
            <a:off x="6618226" y="974514"/>
            <a:ext cx="4464496" cy="796908"/>
          </a:xfrm>
          <a:prstGeom prst="rect">
            <a:avLst/>
          </a:prstGeom>
        </p:spPr>
        <p:txBody>
          <a:bodyPr vert="horz" rtlCol="0" anchor="ctr">
            <a:normAutofit/>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zh-CN" altLang="en-US" sz="3600" b="0" i="0" u="none" strike="noStrike" kern="1200" cap="none" spc="0" normalizeH="0" baseline="0" noProof="0" dirty="0">
              <a:ln>
                <a:noFill/>
              </a:ln>
              <a:solidFill>
                <a:srgbClr val="FF0000"/>
              </a:solidFill>
              <a:effectLst/>
              <a:uLnTx/>
              <a:uFillTx/>
              <a:latin typeface="等线 Light" panose="020F0302020204030204"/>
              <a:ea typeface="等线 Light" panose="02010600030101010101" pitchFamily="2" charset="-122"/>
              <a:cs typeface="+mj-cs"/>
            </a:endParaRPr>
          </a:p>
        </p:txBody>
      </p:sp>
      <p:sp>
        <p:nvSpPr>
          <p:cNvPr id="2" name="标题 1"/>
          <p:cNvSpPr>
            <a:spLocks noGrp="1"/>
          </p:cNvSpPr>
          <p:nvPr>
            <p:ph type="title"/>
          </p:nvPr>
        </p:nvSpPr>
        <p:spPr>
          <a:xfrm>
            <a:off x="1246412" y="451024"/>
            <a:ext cx="6155739" cy="743664"/>
          </a:xfrm>
        </p:spPr>
        <p:txBody>
          <a:bodyPr>
            <a:normAutofit/>
          </a:bodyPr>
          <a:lstStyle/>
          <a:p>
            <a:r>
              <a:rPr lang="zh-CN" altLang="en-US" sz="36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伽马光子 </a:t>
            </a:r>
            <a:r>
              <a:rPr lang="en-US" altLang="zh-CN" sz="36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vs. </a:t>
            </a:r>
            <a:r>
              <a:rPr lang="zh-CN" altLang="en-US" sz="36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宇宙线</a:t>
            </a:r>
            <a:r>
              <a:rPr lang="en-US" altLang="zh-CN" sz="36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 </a:t>
            </a:r>
            <a:endParaRPr lang="zh-CN" altLang="en-US" sz="3600" b="1" dirty="0">
              <a:solidFill>
                <a:srgbClr val="0070C0"/>
              </a:solidFill>
              <a:latin typeface="微软雅黑" panose="020B0503020204020204" pitchFamily="34" charset="-122"/>
              <a:ea typeface="微软雅黑" panose="020B0503020204020204" pitchFamily="34" charset="-122"/>
            </a:endParaRPr>
          </a:p>
        </p:txBody>
      </p:sp>
      <p:sp>
        <p:nvSpPr>
          <p:cNvPr id="37" name="标题 1"/>
          <p:cNvSpPr txBox="1">
            <a:spLocks/>
          </p:cNvSpPr>
          <p:nvPr/>
        </p:nvSpPr>
        <p:spPr>
          <a:xfrm>
            <a:off x="4945544" y="2155607"/>
            <a:ext cx="4027960" cy="1121265"/>
          </a:xfrm>
          <a:prstGeom prst="rect">
            <a:avLst/>
          </a:prstGeom>
        </p:spPr>
        <p:txBody>
          <a:bodyPr vert="horz" rtlCol="0" anchor="ctr">
            <a:normAutofit fontScale="97500"/>
          </a:bodyPr>
          <a:lst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0" normalizeH="0" baseline="0" noProof="0" dirty="0">
                <a:ln>
                  <a:noFill/>
                </a:ln>
                <a:solidFill>
                  <a:srgbClr val="5B9BD5">
                    <a:lumMod val="75000"/>
                  </a:srgbClr>
                </a:solidFill>
                <a:effectLst/>
                <a:uLnTx/>
                <a:uFillTx/>
                <a:latin typeface="等线 Light" panose="020F0302020204030204"/>
                <a:ea typeface="等线 Light" panose="02010600030101010101" pitchFamily="2" charset="-122"/>
                <a:cs typeface="+mj-cs"/>
              </a:rPr>
              <a:t>               </a:t>
            </a:r>
            <a:r>
              <a:rPr kumimoji="0" lang="en-US" altLang="zh-CN" sz="2800" b="1" i="0" u="none" strike="noStrike" kern="1200" cap="none" spc="0" normalizeH="0" baseline="0" noProof="0" dirty="0">
                <a:ln>
                  <a:noFill/>
                </a:ln>
                <a:solidFill>
                  <a:srgbClr val="C00000"/>
                </a:solidFill>
                <a:effectLst/>
                <a:uLnTx/>
                <a:uFillTx/>
                <a:latin typeface="等线 Light" panose="020F0302020204030204"/>
                <a:ea typeface="等线 Light" panose="02010600030101010101" pitchFamily="2" charset="-122"/>
                <a:cs typeface="+mj-cs"/>
              </a:rPr>
              <a:t>from the Crab</a:t>
            </a:r>
            <a:endParaRPr kumimoji="0" lang="zh-CN" altLang="en-US" sz="2800" b="1" i="0" u="none" strike="noStrike" kern="1200" cap="none" spc="0" normalizeH="0" baseline="0" noProof="0" dirty="0">
              <a:ln>
                <a:noFill/>
              </a:ln>
              <a:solidFill>
                <a:srgbClr val="C00000"/>
              </a:solidFill>
              <a:effectLst/>
              <a:uLnTx/>
              <a:uFillTx/>
              <a:latin typeface="等线 Light" panose="020F0302020204030204"/>
              <a:ea typeface="等线 Light" panose="02010600030101010101" pitchFamily="2" charset="-122"/>
              <a:cs typeface="+mj-cs"/>
            </a:endParaRPr>
          </a:p>
        </p:txBody>
      </p:sp>
      <p:pic>
        <p:nvPicPr>
          <p:cNvPr id="3" name="图片 2">
            <a:extLst>
              <a:ext uri="{FF2B5EF4-FFF2-40B4-BE49-F238E27FC236}">
                <a16:creationId xmlns:a16="http://schemas.microsoft.com/office/drawing/2014/main" id="{E11F4675-49F6-461D-9058-5172AE7100EE}"/>
              </a:ext>
            </a:extLst>
          </p:cNvPr>
          <p:cNvPicPr>
            <a:picLocks noChangeAspect="1"/>
          </p:cNvPicPr>
          <p:nvPr/>
        </p:nvPicPr>
        <p:blipFill rotWithShape="1">
          <a:blip r:embed="rId5"/>
          <a:srcRect r="33103"/>
          <a:stretch/>
        </p:blipFill>
        <p:spPr>
          <a:xfrm>
            <a:off x="10128448" y="135080"/>
            <a:ext cx="1997685" cy="2054149"/>
          </a:xfrm>
          <a:prstGeom prst="rect">
            <a:avLst/>
          </a:prstGeom>
        </p:spPr>
      </p:pic>
      <p:sp>
        <p:nvSpPr>
          <p:cNvPr id="18" name="内容占位符 2">
            <a:extLst>
              <a:ext uri="{FF2B5EF4-FFF2-40B4-BE49-F238E27FC236}">
                <a16:creationId xmlns:a16="http://schemas.microsoft.com/office/drawing/2014/main" id="{010E8884-64B4-4CE4-99AF-15E4EE679B6C}"/>
              </a:ext>
            </a:extLst>
          </p:cNvPr>
          <p:cNvSpPr txBox="1">
            <a:spLocks/>
          </p:cNvSpPr>
          <p:nvPr/>
        </p:nvSpPr>
        <p:spPr>
          <a:xfrm>
            <a:off x="9417914" y="3284984"/>
            <a:ext cx="2366718" cy="2994984"/>
          </a:xfrm>
          <a:prstGeom prst="rect">
            <a:avLst/>
          </a:prstGeom>
          <a:ln w="57150">
            <a:solidFill>
              <a:srgbClr val="FF0000"/>
            </a:solidFill>
          </a:ln>
        </p:spPr>
        <p:txBody>
          <a:bodyPr vert="horz" rtlCol="0">
            <a:norm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Area</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1.3 km</a:t>
            </a:r>
            <a:r>
              <a:rPr kumimoji="0" lang="en-US" altLang="zh-CN" sz="2000" b="1" i="0" u="none" strike="noStrike" kern="1200" cap="none" spc="0" normalizeH="0" baseline="30000" noProof="0" dirty="0">
                <a:ln>
                  <a:noFill/>
                </a:ln>
                <a:solidFill>
                  <a:prstClr val="black"/>
                </a:solidFill>
                <a:effectLst/>
                <a:uLnTx/>
                <a:uFillTx/>
                <a:latin typeface="等线" panose="020F0502020204030204"/>
                <a:ea typeface="等线" panose="02010600030101010101" pitchFamily="2" charset="-122"/>
                <a:cs typeface="+mn-cs"/>
              </a:rPr>
              <a:t>2</a:t>
            </a:r>
            <a:endParaRPr kumimoji="0" lang="zh-CN" altLang="en-US" sz="2000" b="1" i="0" u="none" strike="noStrike" kern="1200" cap="none" spc="0" normalizeH="0" baseline="30000" noProof="0" dirty="0">
              <a:ln>
                <a:noFill/>
              </a:ln>
              <a:solidFill>
                <a:prstClr val="black"/>
              </a:solidFill>
              <a:effectLst/>
              <a:uLnTx/>
              <a:uFillTx/>
              <a:latin typeface="等线" panose="020F0502020204030204"/>
              <a:ea typeface="等线"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Detectors</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5216</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ED</a:t>
            </a: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1188   MD</a:t>
            </a: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Energy Range</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ct val="20000"/>
              </a:spcBef>
              <a:spcAft>
                <a:spcPts val="0"/>
              </a:spcAft>
              <a:buClr>
                <a:srgbClr val="4472C4"/>
              </a:buClr>
              <a:buSzPct val="50000"/>
              <a:buFont typeface="Wingdings 2"/>
              <a:buNone/>
              <a:tabLst/>
              <a:defRPr/>
            </a:pP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0.01-10 </a:t>
            </a:r>
            <a:r>
              <a:rPr kumimoji="0" lang="en-US" altLang="zh-CN" sz="2000" b="1" i="0" u="none" strike="noStrike" kern="1200" cap="none" spc="0" normalizeH="0" baseline="0" noProof="0" dirty="0" err="1">
                <a:ln>
                  <a:noFill/>
                </a:ln>
                <a:solidFill>
                  <a:srgbClr val="FF0000"/>
                </a:solidFill>
                <a:effectLst/>
                <a:uLnTx/>
                <a:uFillTx/>
                <a:latin typeface="等线" panose="020F0502020204030204"/>
                <a:ea typeface="等线" panose="02010600030101010101" pitchFamily="2" charset="-122"/>
                <a:cs typeface="+mn-cs"/>
              </a:rPr>
              <a:t>PeV</a:t>
            </a:r>
            <a:endParaRPr kumimoji="0" lang="en-US" altLang="zh-CN" sz="2000" b="1" i="0" u="none" strike="noStrike" kern="120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endParaRPr kumimoji="0" lang="en-US" altLang="zh-CN" sz="20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
                <a:srgbClr val="4472C4"/>
              </a:buClr>
              <a:buSzPct val="50000"/>
              <a:buFont typeface="Wingdings 2"/>
              <a:buChar char=""/>
              <a:tabLst/>
              <a:defRPr/>
            </a:pPr>
            <a:endParaRPr kumimoji="0" lang="en-US" altLang="zh-CN" sz="20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36" name="文本框 35"/>
          <p:cNvSpPr txBox="1"/>
          <p:nvPr/>
        </p:nvSpPr>
        <p:spPr>
          <a:xfrm>
            <a:off x="6230431" y="1988840"/>
            <a:ext cx="557716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 1 </a:t>
            </a:r>
            <a:r>
              <a:rPr kumimoji="0" lang="en-US" altLang="zh-CN" sz="2400" b="1" i="0" u="none" strike="noStrike" kern="1200" cap="none" spc="0" normalizeH="0" baseline="0" noProof="0" dirty="0" err="1">
                <a:ln>
                  <a:noFill/>
                </a:ln>
                <a:solidFill>
                  <a:srgbClr val="0070C0"/>
                </a:solidFill>
                <a:effectLst/>
                <a:uLnTx/>
                <a:uFillTx/>
                <a:latin typeface="等线" panose="020F0502020204030204"/>
                <a:ea typeface="等线" panose="02010600030101010101" pitchFamily="2" charset="-122"/>
                <a:cs typeface="+mn-cs"/>
              </a:rPr>
              <a:t>PeV</a:t>
            </a: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 </a:t>
            </a:r>
            <a:r>
              <a:rPr kumimoji="0" lang="el-GR"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γ–</a:t>
            </a: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ray event </a:t>
            </a:r>
            <a:r>
              <a:rPr kumimoji="0" lang="zh-CN" altLang="en-US"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a:t>
            </a:r>
            <a:r>
              <a:rPr kumimoji="0" lang="en-US" altLang="zh-CN"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very few muons</a:t>
            </a:r>
            <a:endParaRPr kumimoji="0" lang="zh-CN" altLang="en-US" sz="24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endParaRPr>
          </a:p>
        </p:txBody>
      </p:sp>
      <p:sp>
        <p:nvSpPr>
          <p:cNvPr id="5" name="矩形 4">
            <a:extLst>
              <a:ext uri="{FF2B5EF4-FFF2-40B4-BE49-F238E27FC236}">
                <a16:creationId xmlns:a16="http://schemas.microsoft.com/office/drawing/2014/main" id="{218C13CD-A76C-4E18-916A-BC8834E6F2D4}"/>
              </a:ext>
            </a:extLst>
          </p:cNvPr>
          <p:cNvSpPr/>
          <p:nvPr/>
        </p:nvSpPr>
        <p:spPr>
          <a:xfrm>
            <a:off x="3906179" y="1622084"/>
            <a:ext cx="4472699"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Active Area for Muons vs. Array Area: 4% </a:t>
            </a:r>
          </a:p>
        </p:txBody>
      </p:sp>
      <p:grpSp>
        <p:nvGrpSpPr>
          <p:cNvPr id="13" name="组合 7">
            <a:extLst>
              <a:ext uri="{FF2B5EF4-FFF2-40B4-BE49-F238E27FC236}">
                <a16:creationId xmlns:a16="http://schemas.microsoft.com/office/drawing/2014/main" id="{5FAC1F33-EAA0-4F8E-B3A0-A5A912E5D8DC}"/>
              </a:ext>
            </a:extLst>
          </p:cNvPr>
          <p:cNvGrpSpPr>
            <a:grpSpLocks/>
          </p:cNvGrpSpPr>
          <p:nvPr/>
        </p:nvGrpSpPr>
        <p:grpSpPr bwMode="auto">
          <a:xfrm>
            <a:off x="-172009" y="1315638"/>
            <a:ext cx="3240936" cy="2354515"/>
            <a:chOff x="440411" y="1188058"/>
            <a:chExt cx="7961836" cy="4810178"/>
          </a:xfrm>
        </p:grpSpPr>
        <p:pic>
          <p:nvPicPr>
            <p:cNvPr id="15" name="Picture 2">
              <a:extLst>
                <a:ext uri="{FF2B5EF4-FFF2-40B4-BE49-F238E27FC236}">
                  <a16:creationId xmlns:a16="http://schemas.microsoft.com/office/drawing/2014/main" id="{4F66CE6F-DCDE-42F8-B7EB-C03DB63734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8162" t="14374" r="25867" b="13869"/>
            <a:stretch>
              <a:fillRect/>
            </a:stretch>
          </p:blipFill>
          <p:spPr bwMode="auto">
            <a:xfrm rot="2053512">
              <a:off x="440411" y="1188058"/>
              <a:ext cx="4798736" cy="219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
              <a:extLst>
                <a:ext uri="{FF2B5EF4-FFF2-40B4-BE49-F238E27FC236}">
                  <a16:creationId xmlns:a16="http://schemas.microsoft.com/office/drawing/2014/main" id="{13432086-9EB1-4CB6-9403-0EC778D65FA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32201" t="13602" r="2" b="16325"/>
            <a:stretch>
              <a:fillRect/>
            </a:stretch>
          </p:blipFill>
          <p:spPr bwMode="auto">
            <a:xfrm rot="2255294">
              <a:off x="4386886" y="3891450"/>
              <a:ext cx="4015361" cy="179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1" name="直接箭头连接符 20">
              <a:extLst>
                <a:ext uri="{FF2B5EF4-FFF2-40B4-BE49-F238E27FC236}">
                  <a16:creationId xmlns:a16="http://schemas.microsoft.com/office/drawing/2014/main" id="{A5D745CF-EB90-4AE5-8474-18E6B17CD844}"/>
                </a:ext>
              </a:extLst>
            </p:cNvPr>
            <p:cNvCxnSpPr/>
            <p:nvPr/>
          </p:nvCxnSpPr>
          <p:spPr>
            <a:xfrm>
              <a:off x="2411823" y="2348534"/>
              <a:ext cx="2160298" cy="1439878"/>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22" name="Picture 3">
              <a:extLst>
                <a:ext uri="{FF2B5EF4-FFF2-40B4-BE49-F238E27FC236}">
                  <a16:creationId xmlns:a16="http://schemas.microsoft.com/office/drawing/2014/main" id="{CDE8F0E4-B9E0-449D-BC0F-08B288BEFD9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l="35741" t="13602" r="25555" b="16325"/>
            <a:stretch>
              <a:fillRect/>
            </a:stretch>
          </p:blipFill>
          <p:spPr bwMode="auto">
            <a:xfrm rot="3404354" flipV="1">
              <a:off x="1934700" y="3942630"/>
              <a:ext cx="2292158" cy="181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椭圆 22">
              <a:extLst>
                <a:ext uri="{FF2B5EF4-FFF2-40B4-BE49-F238E27FC236}">
                  <a16:creationId xmlns:a16="http://schemas.microsoft.com/office/drawing/2014/main" id="{97FA01E4-3FF1-4EF1-9A77-3DFE557BCDF5}"/>
                </a:ext>
              </a:extLst>
            </p:cNvPr>
            <p:cNvSpPr/>
            <p:nvPr/>
          </p:nvSpPr>
          <p:spPr>
            <a:xfrm>
              <a:off x="2556265" y="3491546"/>
              <a:ext cx="284125" cy="296865"/>
            </a:xfrm>
            <a:prstGeom prst="ellipse">
              <a:avLst/>
            </a:prstGeom>
            <a:noFill/>
            <a:ln>
              <a:solidFill>
                <a:schemeClr val="tx1">
                  <a:alpha val="81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24" name="组合 7">
            <a:extLst>
              <a:ext uri="{FF2B5EF4-FFF2-40B4-BE49-F238E27FC236}">
                <a16:creationId xmlns:a16="http://schemas.microsoft.com/office/drawing/2014/main" id="{1B23EBC0-3799-4E61-8EAB-B07406BC1D91}"/>
              </a:ext>
            </a:extLst>
          </p:cNvPr>
          <p:cNvGrpSpPr>
            <a:grpSpLocks/>
          </p:cNvGrpSpPr>
          <p:nvPr/>
        </p:nvGrpSpPr>
        <p:grpSpPr bwMode="auto">
          <a:xfrm rot="1300888">
            <a:off x="5384933" y="2242217"/>
            <a:ext cx="1513403" cy="2677499"/>
            <a:chOff x="2556265" y="3491546"/>
            <a:chExt cx="3529829" cy="5773780"/>
          </a:xfrm>
        </p:grpSpPr>
        <p:pic>
          <p:nvPicPr>
            <p:cNvPr id="26" name="Picture 3">
              <a:extLst>
                <a:ext uri="{FF2B5EF4-FFF2-40B4-BE49-F238E27FC236}">
                  <a16:creationId xmlns:a16="http://schemas.microsoft.com/office/drawing/2014/main" id="{92BDB949-2BB3-470E-BA3F-6ACCC88A47FD}"/>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2201" t="13602" r="2" b="42884"/>
            <a:stretch/>
          </p:blipFill>
          <p:spPr bwMode="auto">
            <a:xfrm rot="7100380">
              <a:off x="3408053" y="6587285"/>
              <a:ext cx="3572680" cy="178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直接箭头连接符 26">
              <a:extLst>
                <a:ext uri="{FF2B5EF4-FFF2-40B4-BE49-F238E27FC236}">
                  <a16:creationId xmlns:a16="http://schemas.microsoft.com/office/drawing/2014/main" id="{AFA42BBB-0A71-484E-A22B-8837DB69FCFC}"/>
                </a:ext>
              </a:extLst>
            </p:cNvPr>
            <p:cNvCxnSpPr>
              <a:cxnSpLocks/>
            </p:cNvCxnSpPr>
            <p:nvPr/>
          </p:nvCxnSpPr>
          <p:spPr>
            <a:xfrm rot="20299112" flipH="1">
              <a:off x="4825480" y="3563325"/>
              <a:ext cx="118223" cy="2483423"/>
            </a:xfrm>
            <a:prstGeom prst="straightConnector1">
              <a:avLst/>
            </a:prstGeom>
            <a:ln w="1905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9" name="椭圆 28">
              <a:extLst>
                <a:ext uri="{FF2B5EF4-FFF2-40B4-BE49-F238E27FC236}">
                  <a16:creationId xmlns:a16="http://schemas.microsoft.com/office/drawing/2014/main" id="{DA40994E-A487-496B-AC05-25BD82F6C2D1}"/>
                </a:ext>
              </a:extLst>
            </p:cNvPr>
            <p:cNvSpPr/>
            <p:nvPr/>
          </p:nvSpPr>
          <p:spPr>
            <a:xfrm>
              <a:off x="2556265" y="3491546"/>
              <a:ext cx="284125" cy="296865"/>
            </a:xfrm>
            <a:prstGeom prst="ellipse">
              <a:avLst/>
            </a:prstGeom>
            <a:noFill/>
            <a:ln>
              <a:solidFill>
                <a:schemeClr val="tx1">
                  <a:alpha val="81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9" name="文本框 18"/>
          <p:cNvSpPr txBox="1"/>
          <p:nvPr/>
        </p:nvSpPr>
        <p:spPr>
          <a:xfrm>
            <a:off x="1857941" y="1993991"/>
            <a:ext cx="4450004"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rPr>
              <a:t>~1 </a:t>
            </a:r>
            <a:r>
              <a:rPr kumimoji="0" lang="en-US" altLang="zh-CN" sz="2400" b="1" i="0" u="none" strike="noStrike" kern="1200" cap="none" spc="0" normalizeH="0" baseline="0" noProof="0" dirty="0" err="1">
                <a:ln>
                  <a:noFill/>
                </a:ln>
                <a:solidFill>
                  <a:srgbClr val="E7E6E6">
                    <a:lumMod val="50000"/>
                  </a:srgbClr>
                </a:solidFill>
                <a:effectLst/>
                <a:uLnTx/>
                <a:uFillTx/>
                <a:latin typeface="等线" panose="020F0502020204030204"/>
                <a:ea typeface="等线" panose="02010600030101010101" pitchFamily="2" charset="-122"/>
                <a:cs typeface="+mn-cs"/>
              </a:rPr>
              <a:t>PeV</a:t>
            </a:r>
            <a:r>
              <a:rPr kumimoji="0" lang="zh-CN" altLang="en-US"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rPr>
              <a:t> </a:t>
            </a:r>
            <a:r>
              <a:rPr kumimoji="0" lang="en-US" altLang="zh-CN"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rPr>
              <a:t>CR event: many muons</a:t>
            </a:r>
            <a:endParaRPr kumimoji="0" lang="zh-CN" altLang="en-US" sz="2400" b="1" i="0" u="none" strike="noStrike" kern="1200" cap="none" spc="0" normalizeH="0" baseline="0" noProof="0" dirty="0">
              <a:ln>
                <a:noFill/>
              </a:ln>
              <a:solidFill>
                <a:srgbClr val="E7E6E6">
                  <a:lumMod val="50000"/>
                </a:srgb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0127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4">
            <a:extLst>
              <a:ext uri="{FF2B5EF4-FFF2-40B4-BE49-F238E27FC236}">
                <a16:creationId xmlns:a16="http://schemas.microsoft.com/office/drawing/2014/main" id="{03D29E88-777C-47A0-B01C-0DDA79412A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901" t="47206" r="62601" b="9199"/>
          <a:stretch/>
        </p:blipFill>
        <p:spPr bwMode="auto">
          <a:xfrm>
            <a:off x="154484" y="993068"/>
            <a:ext cx="7124140" cy="5546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33644B9B-C5C4-42CD-B519-C8DAA5851E66}"/>
              </a:ext>
            </a:extLst>
          </p:cNvPr>
          <p:cNvGrpSpPr/>
          <p:nvPr/>
        </p:nvGrpSpPr>
        <p:grpSpPr>
          <a:xfrm>
            <a:off x="8061349" y="1036565"/>
            <a:ext cx="3141826" cy="2810373"/>
            <a:chOff x="9102082" y="3996690"/>
            <a:chExt cx="2910189" cy="2612593"/>
          </a:xfrm>
        </p:grpSpPr>
        <p:grpSp>
          <p:nvGrpSpPr>
            <p:cNvPr id="5" name="组合 11">
              <a:extLst>
                <a:ext uri="{FF2B5EF4-FFF2-40B4-BE49-F238E27FC236}">
                  <a16:creationId xmlns:a16="http://schemas.microsoft.com/office/drawing/2014/main" id="{42B5FD36-121E-4860-89CD-786BE96EAB48}"/>
                </a:ext>
              </a:extLst>
            </p:cNvPr>
            <p:cNvGrpSpPr/>
            <p:nvPr/>
          </p:nvGrpSpPr>
          <p:grpSpPr>
            <a:xfrm>
              <a:off x="9102082" y="4344882"/>
              <a:ext cx="2442359" cy="2264401"/>
              <a:chOff x="3126603" y="2866527"/>
              <a:chExt cx="2550042" cy="2364237"/>
            </a:xfrm>
          </p:grpSpPr>
          <p:pic>
            <p:nvPicPr>
              <p:cNvPr id="12" name="图片 22">
                <a:extLst>
                  <a:ext uri="{FF2B5EF4-FFF2-40B4-BE49-F238E27FC236}">
                    <a16:creationId xmlns:a16="http://schemas.microsoft.com/office/drawing/2014/main" id="{7FFB2CB9-EE7E-47D5-A436-44EC4A01DA70}"/>
                  </a:ext>
                </a:extLst>
              </p:cNvPr>
              <p:cNvPicPr>
                <a:picLocks noChangeAspect="1"/>
              </p:cNvPicPr>
              <p:nvPr/>
            </p:nvPicPr>
            <p:blipFill rotWithShape="1">
              <a:blip r:embed="rId4"/>
              <a:srcRect r="18893"/>
              <a:stretch/>
            </p:blipFill>
            <p:spPr>
              <a:xfrm rot="16200000">
                <a:off x="3219505" y="2773625"/>
                <a:ext cx="2364237" cy="2550042"/>
              </a:xfrm>
              <a:prstGeom prst="rect">
                <a:avLst/>
              </a:prstGeom>
            </p:spPr>
          </p:pic>
          <p:sp>
            <p:nvSpPr>
              <p:cNvPr id="13" name="椭圆 23">
                <a:extLst>
                  <a:ext uri="{FF2B5EF4-FFF2-40B4-BE49-F238E27FC236}">
                    <a16:creationId xmlns:a16="http://schemas.microsoft.com/office/drawing/2014/main" id="{C0E30005-BF86-4864-8CF7-0F148A4A1249}"/>
                  </a:ext>
                </a:extLst>
              </p:cNvPr>
              <p:cNvSpPr/>
              <p:nvPr/>
            </p:nvSpPr>
            <p:spPr>
              <a:xfrm rot="19630767">
                <a:off x="4307558" y="3620668"/>
                <a:ext cx="1016852" cy="373788"/>
              </a:xfrm>
              <a:prstGeom prst="ellipse">
                <a:avLst/>
              </a:prstGeom>
              <a:ln w="38100">
                <a:solidFill>
                  <a:srgbClr val="FF0000"/>
                </a:solidFill>
              </a:ln>
            </p:spPr>
            <p:txBody>
              <a:bodyPr wrap="square"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cxnSp>
          <p:nvCxnSpPr>
            <p:cNvPr id="6" name="直接箭头连接符 16">
              <a:extLst>
                <a:ext uri="{FF2B5EF4-FFF2-40B4-BE49-F238E27FC236}">
                  <a16:creationId xmlns:a16="http://schemas.microsoft.com/office/drawing/2014/main" id="{FC70D3E6-A931-4DFF-9F25-2AE8A94DB1D2}"/>
                </a:ext>
              </a:extLst>
            </p:cNvPr>
            <p:cNvCxnSpPr>
              <a:cxnSpLocks/>
            </p:cNvCxnSpPr>
            <p:nvPr/>
          </p:nvCxnSpPr>
          <p:spPr>
            <a:xfrm flipH="1" flipV="1">
              <a:off x="10720124" y="5305935"/>
              <a:ext cx="198445" cy="65211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7" name="文本框 17">
              <a:extLst>
                <a:ext uri="{FF2B5EF4-FFF2-40B4-BE49-F238E27FC236}">
                  <a16:creationId xmlns:a16="http://schemas.microsoft.com/office/drawing/2014/main" id="{42442E3F-CD2C-4FB1-80D6-60E330329885}"/>
                </a:ext>
              </a:extLst>
            </p:cNvPr>
            <p:cNvSpPr txBox="1"/>
            <p:nvPr/>
          </p:nvSpPr>
          <p:spPr>
            <a:xfrm>
              <a:off x="10477397" y="5958046"/>
              <a:ext cx="996541" cy="35373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Centroid</a:t>
              </a:r>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p:cxnSp>
          <p:nvCxnSpPr>
            <p:cNvPr id="8" name="直接箭头连接符 18">
              <a:extLst>
                <a:ext uri="{FF2B5EF4-FFF2-40B4-BE49-F238E27FC236}">
                  <a16:creationId xmlns:a16="http://schemas.microsoft.com/office/drawing/2014/main" id="{34344C08-AA0D-457A-8742-80285CF9488C}"/>
                </a:ext>
              </a:extLst>
            </p:cNvPr>
            <p:cNvCxnSpPr>
              <a:cxnSpLocks/>
            </p:cNvCxnSpPr>
            <p:nvPr/>
          </p:nvCxnSpPr>
          <p:spPr>
            <a:xfrm flipH="1">
              <a:off x="11362274" y="4309990"/>
              <a:ext cx="89180" cy="47027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9" name="文本框 19">
              <a:extLst>
                <a:ext uri="{FF2B5EF4-FFF2-40B4-BE49-F238E27FC236}">
                  <a16:creationId xmlns:a16="http://schemas.microsoft.com/office/drawing/2014/main" id="{330182E0-EE11-4217-BAE3-FD136AD833C1}"/>
                </a:ext>
              </a:extLst>
            </p:cNvPr>
            <p:cNvSpPr txBox="1"/>
            <p:nvPr/>
          </p:nvSpPr>
          <p:spPr>
            <a:xfrm>
              <a:off x="11193827" y="3996690"/>
              <a:ext cx="818444" cy="35373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Source</a:t>
              </a:r>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p:sp>
          <p:nvSpPr>
            <p:cNvPr id="10" name="右大括号 20">
              <a:extLst>
                <a:ext uri="{FF2B5EF4-FFF2-40B4-BE49-F238E27FC236}">
                  <a16:creationId xmlns:a16="http://schemas.microsoft.com/office/drawing/2014/main" id="{4FD5523D-D86C-4249-8375-8F7B44F1CBCA}"/>
                </a:ext>
              </a:extLst>
            </p:cNvPr>
            <p:cNvSpPr/>
            <p:nvPr/>
          </p:nvSpPr>
          <p:spPr>
            <a:xfrm rot="14324046">
              <a:off x="10697985" y="4042305"/>
              <a:ext cx="253463" cy="93570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mc:AlternateContent xmlns:mc="http://schemas.openxmlformats.org/markup-compatibility/2006" xmlns:a14="http://schemas.microsoft.com/office/drawing/2010/main">
          <mc:Choice Requires="a14">
            <p:sp>
              <p:nvSpPr>
                <p:cNvPr id="11" name="文本框 21">
                  <a:extLst>
                    <a:ext uri="{FF2B5EF4-FFF2-40B4-BE49-F238E27FC236}">
                      <a16:creationId xmlns:a16="http://schemas.microsoft.com/office/drawing/2014/main" id="{DD3D9B21-A357-4764-9ADC-74FBEBFC3BC3}"/>
                    </a:ext>
                  </a:extLst>
                </p:cNvPr>
                <p:cNvSpPr txBox="1"/>
                <p:nvPr/>
              </p:nvSpPr>
              <p:spPr>
                <a:xfrm rot="19381070">
                  <a:off x="10337108" y="4095696"/>
                  <a:ext cx="4521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𝜃</m:t>
                            </m:r>
                          </m:e>
                          <m:sub>
                            <m:r>
                              <a:rPr kumimoji="0" lang="en-US" altLang="zh-CN" sz="1800" b="0"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panose="02040503050406030204" pitchFamily="18" charset="0"/>
                                <a:cs typeface="+mn-cs"/>
                              </a:rPr>
                              <m:t>𝑐</m:t>
                            </m:r>
                          </m:sub>
                        </m:sSub>
                      </m:oMath>
                    </m:oMathPara>
                  </a14:m>
                  <a:endParaRPr kumimoji="0" lang="zh-CN" altLang="en-US" sz="1800" b="0" i="0"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endParaRPr>
                </a:p>
              </p:txBody>
            </p:sp>
          </mc:Choice>
          <mc:Fallback xmlns="">
            <p:sp>
              <p:nvSpPr>
                <p:cNvPr id="31" name="文本框 21">
                  <a:extLst>
                    <a:ext uri="{FF2B5EF4-FFF2-40B4-BE49-F238E27FC236}">
                      <a16:creationId xmlns:a16="http://schemas.microsoft.com/office/drawing/2014/main" id="{E08079FC-FBF5-42A4-9BE9-3BB342C32610}"/>
                    </a:ext>
                  </a:extLst>
                </p:cNvPr>
                <p:cNvSpPr txBox="1">
                  <a:spLocks noRot="1" noChangeAspect="1" noMove="1" noResize="1" noEditPoints="1" noAdjustHandles="1" noChangeArrowheads="1" noChangeShapeType="1" noTextEdit="1"/>
                </p:cNvSpPr>
                <p:nvPr/>
              </p:nvSpPr>
              <p:spPr>
                <a:xfrm rot="19381070">
                  <a:off x="10337108" y="4095696"/>
                  <a:ext cx="452111" cy="369332"/>
                </a:xfrm>
                <a:prstGeom prst="rect">
                  <a:avLst/>
                </a:prstGeom>
                <a:blipFill>
                  <a:blip r:embed="rId5"/>
                  <a:stretch>
                    <a:fillRect/>
                  </a:stretch>
                </a:blipFill>
              </p:spPr>
              <p:txBody>
                <a:bodyPr/>
                <a:lstStyle/>
                <a:p>
                  <a:r>
                    <a:rPr lang="zh-CN" altLang="en-US">
                      <a:noFill/>
                    </a:rPr>
                    <a:t> </a:t>
                  </a:r>
                </a:p>
              </p:txBody>
            </p:sp>
          </mc:Fallback>
        </mc:AlternateContent>
      </p:grpSp>
      <p:pic>
        <p:nvPicPr>
          <p:cNvPr id="15" name="图片 38">
            <a:extLst>
              <a:ext uri="{FF2B5EF4-FFF2-40B4-BE49-F238E27FC236}">
                <a16:creationId xmlns:a16="http://schemas.microsoft.com/office/drawing/2014/main" id="{23A91AC0-9533-421A-BFD6-8A9606CA984C}"/>
              </a:ext>
            </a:extLst>
          </p:cNvPr>
          <p:cNvPicPr>
            <a:picLocks noChangeAspect="1"/>
          </p:cNvPicPr>
          <p:nvPr/>
        </p:nvPicPr>
        <p:blipFill>
          <a:blip r:embed="rId6"/>
          <a:stretch>
            <a:fillRect/>
          </a:stretch>
        </p:blipFill>
        <p:spPr>
          <a:xfrm>
            <a:off x="7757949" y="3961682"/>
            <a:ext cx="3540188" cy="2750412"/>
          </a:xfrm>
          <a:prstGeom prst="rect">
            <a:avLst/>
          </a:prstGeom>
        </p:spPr>
      </p:pic>
      <p:sp>
        <p:nvSpPr>
          <p:cNvPr id="16" name="Slide Number Placeholder 2">
            <a:extLst>
              <a:ext uri="{FF2B5EF4-FFF2-40B4-BE49-F238E27FC236}">
                <a16:creationId xmlns:a16="http://schemas.microsoft.com/office/drawing/2014/main" id="{C56498A3-9CAF-4DF9-BA6A-631281B7DB84}"/>
              </a:ext>
            </a:extLst>
          </p:cNvPr>
          <p:cNvSpPr>
            <a:spLocks noGrp="1"/>
          </p:cNvSpPr>
          <p:nvPr>
            <p:ph type="sldNum" sz="quarter" idx="12"/>
          </p:nvPr>
        </p:nvSpPr>
        <p:spPr>
          <a:xfrm>
            <a:off x="7885819" y="6461798"/>
            <a:ext cx="2741772" cy="36504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17" name="TextBox 16">
            <a:extLst>
              <a:ext uri="{FF2B5EF4-FFF2-40B4-BE49-F238E27FC236}">
                <a16:creationId xmlns:a16="http://schemas.microsoft.com/office/drawing/2014/main" id="{450A5576-7748-49D8-8789-BFFDBF3B2AA1}"/>
              </a:ext>
            </a:extLst>
          </p:cNvPr>
          <p:cNvSpPr txBox="1"/>
          <p:nvPr/>
        </p:nvSpPr>
        <p:spPr>
          <a:xfrm>
            <a:off x="8372249" y="4036103"/>
            <a:ext cx="118122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Xmax</a:t>
            </a: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信息</a:t>
            </a:r>
          </a:p>
        </p:txBody>
      </p:sp>
      <p:sp>
        <p:nvSpPr>
          <p:cNvPr id="19" name="标题 1">
            <a:extLst>
              <a:ext uri="{FF2B5EF4-FFF2-40B4-BE49-F238E27FC236}">
                <a16:creationId xmlns:a16="http://schemas.microsoft.com/office/drawing/2014/main" id="{8126924D-1ACB-4317-9415-45266BFA1871}"/>
              </a:ext>
            </a:extLst>
          </p:cNvPr>
          <p:cNvSpPr>
            <a:spLocks noGrp="1"/>
          </p:cNvSpPr>
          <p:nvPr>
            <p:ph type="title"/>
          </p:nvPr>
        </p:nvSpPr>
        <p:spPr>
          <a:xfrm>
            <a:off x="1174381" y="216513"/>
            <a:ext cx="7452548" cy="483535"/>
          </a:xfrm>
          <a:noFill/>
        </p:spPr>
        <p:txBody>
          <a:bodyPr>
            <a:noAutofit/>
          </a:bodyPr>
          <a:lstStyle/>
          <a:p>
            <a:pPr lvl="0">
              <a:spcBef>
                <a:spcPts val="600"/>
              </a:spcBef>
              <a:defRPr/>
            </a:pPr>
            <a:r>
              <a:rPr lang="zh-CN" altLang="en-US" sz="3200" dirty="0">
                <a:solidFill>
                  <a:srgbClr val="0070C0"/>
                </a:solidFill>
              </a:rPr>
              <a:t>粒子鉴别变量：簇射极大位置</a:t>
            </a:r>
            <a:r>
              <a:rPr lang="en-US" altLang="zh-CN" sz="3200" dirty="0" err="1">
                <a:solidFill>
                  <a:srgbClr val="0070C0"/>
                </a:solidFill>
              </a:rPr>
              <a:t>Xmax</a:t>
            </a:r>
            <a:endParaRPr lang="zh-CN" altLang="en-US" sz="3200" b="0" dirty="0">
              <a:solidFill>
                <a:srgbClr val="0070C0"/>
              </a:solidFill>
            </a:endParaRPr>
          </a:p>
        </p:txBody>
      </p:sp>
      <p:sp>
        <p:nvSpPr>
          <p:cNvPr id="2" name="文本框 1">
            <a:extLst>
              <a:ext uri="{FF2B5EF4-FFF2-40B4-BE49-F238E27FC236}">
                <a16:creationId xmlns:a16="http://schemas.microsoft.com/office/drawing/2014/main" id="{55909614-DAC2-8879-4F0B-B72EB9F89D8A}"/>
              </a:ext>
            </a:extLst>
          </p:cNvPr>
          <p:cNvSpPr txBox="1"/>
          <p:nvPr/>
        </p:nvSpPr>
        <p:spPr>
          <a:xfrm>
            <a:off x="7092043" y="1462540"/>
            <a:ext cx="1957709" cy="923330"/>
          </a:xfrm>
          <a:prstGeom prst="rect">
            <a:avLst/>
          </a:prstGeom>
          <a:noFill/>
        </p:spPr>
        <p:txBody>
          <a:bodyPr wrap="square" rtlCol="0">
            <a:spAutoFit/>
          </a:bodyPr>
          <a:lstStyle/>
          <a:p>
            <a:r>
              <a:rPr lang="en-US" altLang="zh-CN" b="1" dirty="0"/>
              <a:t>Cherenkov image measured by WFCTA</a:t>
            </a:r>
            <a:endParaRPr lang="zh-CN" altLang="en-US" b="1" dirty="0"/>
          </a:p>
        </p:txBody>
      </p:sp>
    </p:spTree>
    <p:extLst>
      <p:ext uri="{BB962C8B-B14F-4D97-AF65-F5344CB8AC3E}">
        <p14:creationId xmlns:p14="http://schemas.microsoft.com/office/powerpoint/2010/main" val="3332219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FA53C34E-E494-342D-DBBA-1A8D8BFEE0DB}"/>
              </a:ext>
            </a:extLst>
          </p:cNvPr>
          <p:cNvSpPr/>
          <p:nvPr/>
        </p:nvSpPr>
        <p:spPr>
          <a:xfrm>
            <a:off x="711821" y="52864"/>
            <a:ext cx="10944810" cy="755649"/>
          </a:xfrm>
          <a:prstGeom prst="rect">
            <a:avLst/>
          </a:prstGeom>
          <a:noFill/>
          <a:ln w="12700" cap="flat" cmpd="sng" algn="ctr">
            <a:noFill/>
            <a:prstDash val="solid"/>
            <a:miter lim="800000"/>
          </a:ln>
          <a:effectLst>
            <a:outerShdw blurRad="50800" dist="12700" dir="5400000" algn="t" rotWithShape="0">
              <a:prstClr val="black">
                <a:alpha val="27000"/>
              </a:prst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    </a:t>
            </a:r>
            <a:r>
              <a:rPr kumimoji="0" lang="zh-CN" altLang="en-US" sz="3200" b="1" i="0" u="none" strike="noStrike" kern="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宇宙线粒子鉴别</a:t>
            </a:r>
          </a:p>
        </p:txBody>
      </p:sp>
      <mc:AlternateContent xmlns:mc="http://schemas.openxmlformats.org/markup-compatibility/2006" xmlns:a14="http://schemas.microsoft.com/office/drawing/2010/main">
        <mc:Choice Requires="a14">
          <p:sp>
            <p:nvSpPr>
              <p:cNvPr id="4" name="TextBox 9">
                <a:extLst>
                  <a:ext uri="{FF2B5EF4-FFF2-40B4-BE49-F238E27FC236}">
                    <a16:creationId xmlns:a16="http://schemas.microsoft.com/office/drawing/2014/main" id="{481E2A31-5BBE-B58B-63EE-5E16A50E629F}"/>
                  </a:ext>
                </a:extLst>
              </p:cNvPr>
              <p:cNvSpPr txBox="1"/>
              <p:nvPr/>
            </p:nvSpPr>
            <p:spPr>
              <a:xfrm>
                <a:off x="401954" y="4779724"/>
                <a:ext cx="6859500" cy="1823769"/>
              </a:xfrm>
              <a:prstGeom prst="rect">
                <a:avLst/>
              </a:prstGeom>
              <a:noFill/>
            </p:spPr>
            <p:txBody>
              <a:bodyPr wrap="square">
                <a:spAutoFit/>
              </a:bodyPr>
              <a:lstStyle/>
              <a:p>
                <a:pPr marL="285750" indent="-285750">
                  <a:lnSpc>
                    <a:spcPct val="120000"/>
                  </a:lnSpc>
                  <a:buFont typeface="Wingdings" panose="05000000000000000000" pitchFamily="2" charset="2"/>
                  <a:buChar char="Ø"/>
                  <a:defRPr/>
                </a:pPr>
                <a:r>
                  <a:rPr lang="en-US" altLang="zh-CN" sz="2000" b="1" dirty="0">
                    <a:solidFill>
                      <a:prstClr val="black"/>
                    </a:solidFill>
                    <a:latin typeface="等线" panose="020F0502020204030204"/>
                    <a:ea typeface="等线" panose="02010600030101010101" pitchFamily="2" charset="-122"/>
                  </a:rPr>
                  <a:t>Purity (</a:t>
                </a:r>
                <a14:m>
                  <m:oMath xmlns:m="http://schemas.openxmlformats.org/officeDocument/2006/math">
                    <m:sSup>
                      <m:sSupPr>
                        <m:ctrlPr>
                          <a:rPr lang="en-US" altLang="zh-CN" sz="2000" i="1" smtClean="0">
                            <a:solidFill>
                              <a:prstClr val="black"/>
                            </a:solidFill>
                            <a:latin typeface="Cambria Math" panose="02040503050406030204" pitchFamily="18" charset="0"/>
                          </a:rPr>
                        </m:ctrlPr>
                      </m:sSupPr>
                      <m:e>
                        <m:r>
                          <a:rPr lang="en-US" altLang="zh-CN" sz="2000" i="1" smtClean="0">
                            <a:solidFill>
                              <a:prstClr val="black"/>
                            </a:solidFill>
                            <a:latin typeface="Cambria Math" panose="02040503050406030204" pitchFamily="18" charset="0"/>
                          </a:rPr>
                          <m:t>𝜖</m:t>
                        </m:r>
                      </m:e>
                      <m:sup>
                        <m:r>
                          <a:rPr lang="en-US" altLang="zh-CN" sz="2000" i="1" smtClean="0">
                            <a:solidFill>
                              <a:prstClr val="black"/>
                            </a:solidFill>
                            <a:latin typeface="Cambria Math" panose="02040503050406030204" pitchFamily="18" charset="0"/>
                          </a:rPr>
                          <m:t>𝑙</m:t>
                        </m:r>
                      </m:sup>
                    </m:sSup>
                    <m:r>
                      <a:rPr lang="en-US" altLang="zh-CN" sz="2000" i="1" smtClean="0">
                        <a:solidFill>
                          <a:prstClr val="black"/>
                        </a:solidFill>
                        <a:latin typeface="Cambria Math" panose="02040503050406030204" pitchFamily="18" charset="0"/>
                      </a:rPr>
                      <m:t>=</m:t>
                    </m:r>
                    <m:f>
                      <m:fPr>
                        <m:ctrlPr>
                          <a:rPr lang="en-US" altLang="zh-CN" sz="2000" i="1" smtClean="0">
                            <a:solidFill>
                              <a:prstClr val="black"/>
                            </a:solidFill>
                            <a:latin typeface="Cambria Math" panose="02040503050406030204" pitchFamily="18" charset="0"/>
                          </a:rPr>
                        </m:ctrlPr>
                      </m:fPr>
                      <m:num>
                        <m:sSubSup>
                          <m:sSubSupPr>
                            <m:ctrlPr>
                              <a:rPr lang="en-US" altLang="zh-CN" sz="2000" i="1" smtClean="0">
                                <a:solidFill>
                                  <a:prstClr val="black"/>
                                </a:solidFill>
                                <a:latin typeface="Cambria Math" panose="02040503050406030204" pitchFamily="18" charset="0"/>
                              </a:rPr>
                            </m:ctrlPr>
                          </m:sSubSupPr>
                          <m:e>
                            <m:r>
                              <a:rPr lang="en-US" altLang="zh-CN" sz="2000" i="1" smtClean="0">
                                <a:solidFill>
                                  <a:prstClr val="black"/>
                                </a:solidFill>
                                <a:latin typeface="Cambria Math" panose="02040503050406030204" pitchFamily="18" charset="0"/>
                              </a:rPr>
                              <m:t>𝑁</m:t>
                            </m:r>
                          </m:e>
                          <m:sub>
                            <m:r>
                              <a:rPr lang="en-US" altLang="zh-CN" sz="2000" i="1" smtClean="0">
                                <a:solidFill>
                                  <a:prstClr val="black"/>
                                </a:solidFill>
                                <a:latin typeface="Cambria Math" panose="02040503050406030204" pitchFamily="18" charset="0"/>
                              </a:rPr>
                              <m:t>𝑠𝑒𝑙𝑒𝑐𝑡</m:t>
                            </m:r>
                          </m:sub>
                          <m:sup>
                            <m:r>
                              <a:rPr lang="en-US" altLang="zh-CN" sz="2000" i="1" smtClean="0">
                                <a:solidFill>
                                  <a:prstClr val="black"/>
                                </a:solidFill>
                                <a:latin typeface="Cambria Math" panose="02040503050406030204" pitchFamily="18" charset="0"/>
                              </a:rPr>
                              <m:t>𝐿</m:t>
                            </m:r>
                          </m:sup>
                        </m:sSubSup>
                      </m:num>
                      <m:den>
                        <m:sSubSup>
                          <m:sSubSupPr>
                            <m:ctrlPr>
                              <a:rPr lang="en-US" altLang="zh-CN" sz="2000" i="1" smtClean="0">
                                <a:solidFill>
                                  <a:prstClr val="black"/>
                                </a:solidFill>
                                <a:latin typeface="Cambria Math" panose="02040503050406030204" pitchFamily="18" charset="0"/>
                              </a:rPr>
                            </m:ctrlPr>
                          </m:sSubSupPr>
                          <m:e>
                            <m:r>
                              <a:rPr lang="en-US" altLang="zh-CN" sz="2000" i="1" smtClean="0">
                                <a:solidFill>
                                  <a:prstClr val="black"/>
                                </a:solidFill>
                                <a:latin typeface="Cambria Math" panose="02040503050406030204" pitchFamily="18" charset="0"/>
                              </a:rPr>
                              <m:t>𝑁</m:t>
                            </m:r>
                          </m:e>
                          <m:sub>
                            <m:r>
                              <a:rPr lang="en-US" altLang="zh-CN" sz="2000" i="1" smtClean="0">
                                <a:solidFill>
                                  <a:prstClr val="black"/>
                                </a:solidFill>
                                <a:latin typeface="Cambria Math" panose="02040503050406030204" pitchFamily="18" charset="0"/>
                              </a:rPr>
                              <m:t>𝑠𝑒𝑙𝑒𝑐𝑡</m:t>
                            </m:r>
                          </m:sub>
                          <m:sup>
                            <m:r>
                              <a:rPr lang="en-US" altLang="zh-CN" sz="2000" i="1" smtClean="0">
                                <a:solidFill>
                                  <a:prstClr val="black"/>
                                </a:solidFill>
                                <a:latin typeface="Cambria Math" panose="02040503050406030204" pitchFamily="18" charset="0"/>
                              </a:rPr>
                              <m:t>𝐿</m:t>
                            </m:r>
                          </m:sup>
                        </m:sSubSup>
                        <m:r>
                          <a:rPr lang="en-US" altLang="zh-CN" sz="2000" i="1" smtClean="0">
                            <a:solidFill>
                              <a:prstClr val="black"/>
                            </a:solidFill>
                            <a:latin typeface="Cambria Math" panose="02040503050406030204" pitchFamily="18" charset="0"/>
                          </a:rPr>
                          <m:t>+</m:t>
                        </m:r>
                        <m:sSubSup>
                          <m:sSubSupPr>
                            <m:ctrlPr>
                              <a:rPr lang="en-US" altLang="zh-CN" sz="2000" i="1" smtClean="0">
                                <a:solidFill>
                                  <a:prstClr val="black"/>
                                </a:solidFill>
                                <a:latin typeface="Cambria Math" panose="02040503050406030204" pitchFamily="18" charset="0"/>
                              </a:rPr>
                            </m:ctrlPr>
                          </m:sSubSupPr>
                          <m:e>
                            <m:r>
                              <a:rPr lang="en-US" altLang="zh-CN" sz="2000" i="1" smtClean="0">
                                <a:solidFill>
                                  <a:prstClr val="black"/>
                                </a:solidFill>
                                <a:latin typeface="Cambria Math" panose="02040503050406030204" pitchFamily="18" charset="0"/>
                              </a:rPr>
                              <m:t>𝑁</m:t>
                            </m:r>
                          </m:e>
                          <m:sub>
                            <m:r>
                              <a:rPr lang="en-US" altLang="zh-CN" sz="2000" i="1" smtClean="0">
                                <a:solidFill>
                                  <a:prstClr val="black"/>
                                </a:solidFill>
                                <a:latin typeface="Cambria Math" panose="02040503050406030204" pitchFamily="18" charset="0"/>
                              </a:rPr>
                              <m:t>𝑠𝑒𝑙𝑒𝑐𝑡</m:t>
                            </m:r>
                          </m:sub>
                          <m:sup>
                            <m:r>
                              <a:rPr lang="en-US" altLang="zh-CN" sz="2000" i="1" smtClean="0">
                                <a:solidFill>
                                  <a:prstClr val="black"/>
                                </a:solidFill>
                                <a:latin typeface="Cambria Math" panose="02040503050406030204" pitchFamily="18" charset="0"/>
                              </a:rPr>
                              <m:t>𝐻</m:t>
                            </m:r>
                          </m:sup>
                        </m:sSubSup>
                      </m:den>
                    </m:f>
                  </m:oMath>
                </a14:m>
                <a:r>
                  <a:rPr lang="en-US" altLang="zh-CN" sz="2000" b="1" dirty="0">
                    <a:solidFill>
                      <a:prstClr val="black"/>
                    </a:solidFill>
                    <a:latin typeface="等线" panose="020F0502020204030204"/>
                    <a:ea typeface="等线" panose="02010600030101010101" pitchFamily="2" charset="-122"/>
                  </a:rPr>
                  <a:t>) : ~90% @ 1PeV</a:t>
                </a:r>
              </a:p>
              <a:p>
                <a:pPr marL="742950" lvl="1" indent="-285750">
                  <a:lnSpc>
                    <a:spcPct val="120000"/>
                  </a:lnSpc>
                  <a:buFont typeface="Arial" panose="020B0604020202020204" pitchFamily="34" charset="0"/>
                  <a:buChar char="•"/>
                  <a:defRPr/>
                </a:pPr>
                <a:r>
                  <a:rPr lang="en-US" altLang="zh-CN" sz="2000" b="1" dirty="0">
                    <a:solidFill>
                      <a:prstClr val="black"/>
                    </a:solidFill>
                    <a:latin typeface="等线" panose="020F0502020204030204"/>
                    <a:ea typeface="等线" panose="02010600030101010101" pitchFamily="2" charset="-122"/>
                  </a:rPr>
                  <a:t>Most of the contaminations come from Helium </a:t>
                </a:r>
              </a:p>
              <a:p>
                <a:pPr marL="285750" indent="-285750">
                  <a:lnSpc>
                    <a:spcPct val="120000"/>
                  </a:lnSpc>
                  <a:buFont typeface="Wingdings" panose="05000000000000000000" pitchFamily="2" charset="2"/>
                  <a:buChar char="Ø"/>
                  <a:defRPr/>
                </a:pPr>
                <a:r>
                  <a:rPr lang="en-US" altLang="zh-CN" sz="2000" b="1" dirty="0">
                    <a:solidFill>
                      <a:prstClr val="black"/>
                    </a:solidFill>
                    <a:latin typeface="等线" panose="020F0502020204030204"/>
                    <a:ea typeface="等线" panose="02010600030101010101" pitchFamily="2" charset="-122"/>
                  </a:rPr>
                  <a:t>Selection efficiency (</a:t>
                </a:r>
                <a14:m>
                  <m:oMath xmlns:m="http://schemas.openxmlformats.org/officeDocument/2006/math">
                    <m:sSup>
                      <m:sSupPr>
                        <m:ctrlPr>
                          <a:rPr lang="en-US" altLang="zh-CN" sz="2000" i="1" smtClean="0">
                            <a:solidFill>
                              <a:prstClr val="black"/>
                            </a:solidFill>
                            <a:latin typeface="Cambria Math" panose="02040503050406030204" pitchFamily="18" charset="0"/>
                          </a:rPr>
                        </m:ctrlPr>
                      </m:sSupPr>
                      <m:e>
                        <m:r>
                          <a:rPr lang="en-US" altLang="zh-CN" sz="2000" i="1" smtClean="0">
                            <a:solidFill>
                              <a:prstClr val="black"/>
                            </a:solidFill>
                            <a:latin typeface="Cambria Math" panose="02040503050406030204" pitchFamily="18" charset="0"/>
                          </a:rPr>
                          <m:t>𝜂</m:t>
                        </m:r>
                      </m:e>
                      <m:sup>
                        <m:r>
                          <a:rPr lang="en-US" altLang="zh-CN" sz="2000" i="1" smtClean="0">
                            <a:solidFill>
                              <a:prstClr val="black"/>
                            </a:solidFill>
                            <a:latin typeface="Cambria Math" panose="02040503050406030204" pitchFamily="18" charset="0"/>
                          </a:rPr>
                          <m:t>𝑙</m:t>
                        </m:r>
                      </m:sup>
                    </m:sSup>
                    <m:r>
                      <a:rPr lang="en-US" altLang="zh-CN" sz="2000" i="1" smtClean="0">
                        <a:solidFill>
                          <a:prstClr val="black"/>
                        </a:solidFill>
                        <a:latin typeface="Cambria Math" panose="02040503050406030204" pitchFamily="18" charset="0"/>
                      </a:rPr>
                      <m:t>=</m:t>
                    </m:r>
                    <m:f>
                      <m:fPr>
                        <m:ctrlPr>
                          <a:rPr lang="en-US" altLang="zh-CN" sz="2000" i="1" smtClean="0">
                            <a:solidFill>
                              <a:prstClr val="black"/>
                            </a:solidFill>
                            <a:latin typeface="Cambria Math" panose="02040503050406030204" pitchFamily="18" charset="0"/>
                          </a:rPr>
                        </m:ctrlPr>
                      </m:fPr>
                      <m:num>
                        <m:sSubSup>
                          <m:sSubSupPr>
                            <m:ctrlPr>
                              <a:rPr lang="en-US" altLang="zh-CN" sz="2000" i="1" smtClean="0">
                                <a:solidFill>
                                  <a:prstClr val="black"/>
                                </a:solidFill>
                                <a:latin typeface="Cambria Math" panose="02040503050406030204" pitchFamily="18" charset="0"/>
                              </a:rPr>
                            </m:ctrlPr>
                          </m:sSubSupPr>
                          <m:e>
                            <m:r>
                              <a:rPr lang="en-US" altLang="zh-CN" sz="2000" i="1" smtClean="0">
                                <a:solidFill>
                                  <a:prstClr val="black"/>
                                </a:solidFill>
                                <a:latin typeface="Cambria Math" panose="02040503050406030204" pitchFamily="18" charset="0"/>
                              </a:rPr>
                              <m:t>𝑁</m:t>
                            </m:r>
                          </m:e>
                          <m:sub>
                            <m:r>
                              <a:rPr lang="en-US" altLang="zh-CN" sz="2000" i="1" smtClean="0">
                                <a:solidFill>
                                  <a:prstClr val="black"/>
                                </a:solidFill>
                                <a:latin typeface="Cambria Math" panose="02040503050406030204" pitchFamily="18" charset="0"/>
                              </a:rPr>
                              <m:t>𝑠𝑒𝑙𝑒𝑐𝑡</m:t>
                            </m:r>
                          </m:sub>
                          <m:sup>
                            <m:r>
                              <a:rPr lang="en-US" altLang="zh-CN" sz="2000" i="1" smtClean="0">
                                <a:solidFill>
                                  <a:prstClr val="black"/>
                                </a:solidFill>
                                <a:latin typeface="Cambria Math" panose="02040503050406030204" pitchFamily="18" charset="0"/>
                              </a:rPr>
                              <m:t>𝐿</m:t>
                            </m:r>
                          </m:sup>
                        </m:sSubSup>
                      </m:num>
                      <m:den>
                        <m:sSubSup>
                          <m:sSubSupPr>
                            <m:ctrlPr>
                              <a:rPr lang="en-US" altLang="zh-CN" sz="2000" i="1" smtClean="0">
                                <a:solidFill>
                                  <a:prstClr val="black"/>
                                </a:solidFill>
                                <a:latin typeface="Cambria Math" panose="02040503050406030204" pitchFamily="18" charset="0"/>
                              </a:rPr>
                            </m:ctrlPr>
                          </m:sSubSupPr>
                          <m:e>
                            <m:r>
                              <a:rPr lang="en-US" altLang="zh-CN" sz="2000" i="1" smtClean="0">
                                <a:solidFill>
                                  <a:prstClr val="black"/>
                                </a:solidFill>
                                <a:latin typeface="Cambria Math" panose="02040503050406030204" pitchFamily="18" charset="0"/>
                              </a:rPr>
                              <m:t>𝑁</m:t>
                            </m:r>
                          </m:e>
                          <m:sub>
                            <m:r>
                              <a:rPr lang="en-US" altLang="zh-CN" sz="2000" i="1" smtClean="0">
                                <a:solidFill>
                                  <a:prstClr val="black"/>
                                </a:solidFill>
                                <a:latin typeface="Cambria Math" panose="02040503050406030204" pitchFamily="18" charset="0"/>
                              </a:rPr>
                              <m:t>𝑎𝑙𝑙</m:t>
                            </m:r>
                          </m:sub>
                          <m:sup>
                            <m:r>
                              <a:rPr lang="en-US" altLang="zh-CN" sz="2000" i="1" smtClean="0">
                                <a:solidFill>
                                  <a:prstClr val="black"/>
                                </a:solidFill>
                                <a:latin typeface="Cambria Math" panose="02040503050406030204" pitchFamily="18" charset="0"/>
                              </a:rPr>
                              <m:t>𝐿</m:t>
                            </m:r>
                          </m:sup>
                        </m:sSubSup>
                      </m:den>
                    </m:f>
                  </m:oMath>
                </a14:m>
                <a:r>
                  <a:rPr lang="zh-CN" altLang="en-US" sz="2000" dirty="0">
                    <a:solidFill>
                      <a:prstClr val="black"/>
                    </a:solidFill>
                    <a:latin typeface="Times New Roman" panose="02020603050405020304" pitchFamily="18" charset="0"/>
                    <a:ea typeface="等线" panose="02010600030101010101" pitchFamily="2" charset="-122"/>
                    <a:cs typeface="Times New Roman" panose="02020603050405020304" pitchFamily="18" charset="0"/>
                  </a:rPr>
                  <a:t> </a:t>
                </a:r>
                <a:r>
                  <a:rPr lang="en-US" altLang="zh-CN" sz="2000" b="1" dirty="0">
                    <a:solidFill>
                      <a:prstClr val="black"/>
                    </a:solidFill>
                    <a:latin typeface="等线" panose="020F0502020204030204"/>
                    <a:ea typeface="等线" panose="02010600030101010101" pitchFamily="2" charset="-122"/>
                  </a:rPr>
                  <a:t>) : 25%.</a:t>
                </a:r>
              </a:p>
            </p:txBody>
          </p:sp>
        </mc:Choice>
        <mc:Fallback xmlns="">
          <p:sp>
            <p:nvSpPr>
              <p:cNvPr id="4" name="TextBox 9">
                <a:extLst>
                  <a:ext uri="{FF2B5EF4-FFF2-40B4-BE49-F238E27FC236}">
                    <a16:creationId xmlns:a16="http://schemas.microsoft.com/office/drawing/2014/main" id="{481E2A31-5BBE-B58B-63EE-5E16A50E629F}"/>
                  </a:ext>
                </a:extLst>
              </p:cNvPr>
              <p:cNvSpPr txBox="1">
                <a:spLocks noRot="1" noChangeAspect="1" noMove="1" noResize="1" noEditPoints="1" noAdjustHandles="1" noChangeArrowheads="1" noChangeShapeType="1" noTextEdit="1"/>
              </p:cNvSpPr>
              <p:nvPr/>
            </p:nvSpPr>
            <p:spPr>
              <a:xfrm>
                <a:off x="401954" y="4779724"/>
                <a:ext cx="6859500" cy="1823769"/>
              </a:xfrm>
              <a:prstGeom prst="rect">
                <a:avLst/>
              </a:prstGeom>
              <a:blipFill>
                <a:blip r:embed="rId2"/>
                <a:stretch>
                  <a:fillRect l="-800"/>
                </a:stretch>
              </a:blipFill>
            </p:spPr>
            <p:txBody>
              <a:bodyPr/>
              <a:lstStyle/>
              <a:p>
                <a:r>
                  <a:rPr lang="zh-CN" altLang="en-US">
                    <a:noFill/>
                  </a:rPr>
                  <a:t> </a:t>
                </a:r>
              </a:p>
            </p:txBody>
          </p:sp>
        </mc:Fallback>
      </mc:AlternateContent>
      <p:sp>
        <p:nvSpPr>
          <p:cNvPr id="5" name="灯片编号占位符 1">
            <a:extLst>
              <a:ext uri="{FF2B5EF4-FFF2-40B4-BE49-F238E27FC236}">
                <a16:creationId xmlns:a16="http://schemas.microsoft.com/office/drawing/2014/main" id="{767261A1-CF09-5904-6FF1-FEA0D4D76327}"/>
              </a:ext>
            </a:extLst>
          </p:cNvPr>
          <p:cNvSpPr txBox="1">
            <a:spLocks/>
          </p:cNvSpPr>
          <p:nvPr/>
        </p:nvSpPr>
        <p:spPr>
          <a:xfrm>
            <a:off x="8610600" y="6521049"/>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172A8A0-C5FB-4538-B875-3822A40A0CEE}" type="slidenum">
              <a:rPr lang="zh-CN" altLang="en-US" sz="1600" smtClean="0">
                <a:solidFill>
                  <a:prstClr val="black">
                    <a:tint val="75000"/>
                  </a:prstClr>
                </a:solidFill>
                <a:latin typeface="等线" panose="020F0502020204030204"/>
                <a:ea typeface="等线" panose="02010600030101010101" pitchFamily="2" charset="-122"/>
              </a:rPr>
              <a:pPr>
                <a:defRPr/>
              </a:pPr>
              <a:t>15</a:t>
            </a:fld>
            <a:endParaRPr lang="zh-CN" altLang="en-US" sz="1600" dirty="0">
              <a:solidFill>
                <a:prstClr val="black">
                  <a:tint val="75000"/>
                </a:prstClr>
              </a:solidFill>
              <a:latin typeface="等线" panose="020F0502020204030204"/>
              <a:ea typeface="等线" panose="02010600030101010101" pitchFamily="2" charset="-122"/>
            </a:endParaRPr>
          </a:p>
        </p:txBody>
      </p:sp>
      <p:pic>
        <p:nvPicPr>
          <p:cNvPr id="6" name="Picture 11">
            <a:extLst>
              <a:ext uri="{FF2B5EF4-FFF2-40B4-BE49-F238E27FC236}">
                <a16:creationId xmlns:a16="http://schemas.microsoft.com/office/drawing/2014/main" id="{ED53EDF9-3EA3-0898-D41D-00419877C1F6}"/>
              </a:ext>
            </a:extLst>
          </p:cNvPr>
          <p:cNvPicPr>
            <a:picLocks noChangeAspect="1"/>
          </p:cNvPicPr>
          <p:nvPr/>
        </p:nvPicPr>
        <p:blipFill rotWithShape="1">
          <a:blip r:embed="rId3"/>
          <a:srcRect l="9875" t="7564" r="50750" b="36475"/>
          <a:stretch/>
        </p:blipFill>
        <p:spPr>
          <a:xfrm>
            <a:off x="41367" y="903292"/>
            <a:ext cx="4032070" cy="3068392"/>
          </a:xfrm>
          <a:prstGeom prst="rect">
            <a:avLst/>
          </a:prstGeom>
        </p:spPr>
      </p:pic>
      <p:pic>
        <p:nvPicPr>
          <p:cNvPr id="7" name="Picture 13">
            <a:extLst>
              <a:ext uri="{FF2B5EF4-FFF2-40B4-BE49-F238E27FC236}">
                <a16:creationId xmlns:a16="http://schemas.microsoft.com/office/drawing/2014/main" id="{B35A4E2F-A4C4-4900-B625-916795B35FB0}"/>
              </a:ext>
            </a:extLst>
          </p:cNvPr>
          <p:cNvPicPr>
            <a:picLocks noChangeAspect="1"/>
          </p:cNvPicPr>
          <p:nvPr/>
        </p:nvPicPr>
        <p:blipFill rotWithShape="1">
          <a:blip r:embed="rId4"/>
          <a:srcRect l="67409"/>
          <a:stretch/>
        </p:blipFill>
        <p:spPr>
          <a:xfrm>
            <a:off x="8248893" y="3777185"/>
            <a:ext cx="3943107" cy="3056735"/>
          </a:xfrm>
          <a:prstGeom prst="rect">
            <a:avLst/>
          </a:prstGeom>
        </p:spPr>
      </p:pic>
      <p:pic>
        <p:nvPicPr>
          <p:cNvPr id="8" name="Picture 14">
            <a:extLst>
              <a:ext uri="{FF2B5EF4-FFF2-40B4-BE49-F238E27FC236}">
                <a16:creationId xmlns:a16="http://schemas.microsoft.com/office/drawing/2014/main" id="{78F1D8FA-2AFF-1F9B-30BF-D304F89E92A1}"/>
              </a:ext>
            </a:extLst>
          </p:cNvPr>
          <p:cNvPicPr>
            <a:picLocks noChangeAspect="1"/>
          </p:cNvPicPr>
          <p:nvPr/>
        </p:nvPicPr>
        <p:blipFill rotWithShape="1">
          <a:blip r:embed="rId4"/>
          <a:srcRect l="33471" t="5289" r="34031"/>
          <a:stretch/>
        </p:blipFill>
        <p:spPr>
          <a:xfrm>
            <a:off x="8178134" y="835731"/>
            <a:ext cx="3931919" cy="2895053"/>
          </a:xfrm>
          <a:prstGeom prst="rect">
            <a:avLst/>
          </a:prstGeom>
        </p:spPr>
      </p:pic>
      <p:pic>
        <p:nvPicPr>
          <p:cNvPr id="9" name="Picture 4">
            <a:extLst>
              <a:ext uri="{FF2B5EF4-FFF2-40B4-BE49-F238E27FC236}">
                <a16:creationId xmlns:a16="http://schemas.microsoft.com/office/drawing/2014/main" id="{D90FA430-0B35-1A0C-5E38-3DA60B3F1AFB}"/>
              </a:ext>
            </a:extLst>
          </p:cNvPr>
          <p:cNvPicPr>
            <a:picLocks noChangeAspect="1"/>
          </p:cNvPicPr>
          <p:nvPr/>
        </p:nvPicPr>
        <p:blipFill>
          <a:blip r:embed="rId5"/>
          <a:stretch>
            <a:fillRect/>
          </a:stretch>
        </p:blipFill>
        <p:spPr>
          <a:xfrm>
            <a:off x="401954" y="4179659"/>
            <a:ext cx="5296587" cy="636029"/>
          </a:xfrm>
          <a:prstGeom prst="rect">
            <a:avLst/>
          </a:prstGeom>
        </p:spPr>
      </p:pic>
      <p:pic>
        <p:nvPicPr>
          <p:cNvPr id="10" name="Picture 8">
            <a:extLst>
              <a:ext uri="{FF2B5EF4-FFF2-40B4-BE49-F238E27FC236}">
                <a16:creationId xmlns:a16="http://schemas.microsoft.com/office/drawing/2014/main" id="{FD95D166-A023-E2CD-E520-28D6DA8A0C05}"/>
              </a:ext>
            </a:extLst>
          </p:cNvPr>
          <p:cNvPicPr>
            <a:picLocks noChangeAspect="1"/>
          </p:cNvPicPr>
          <p:nvPr/>
        </p:nvPicPr>
        <p:blipFill>
          <a:blip r:embed="rId6"/>
          <a:stretch>
            <a:fillRect/>
          </a:stretch>
        </p:blipFill>
        <p:spPr>
          <a:xfrm>
            <a:off x="135344" y="835731"/>
            <a:ext cx="4169277" cy="3173283"/>
          </a:xfrm>
          <a:prstGeom prst="rect">
            <a:avLst/>
          </a:prstGeom>
        </p:spPr>
      </p:pic>
      <p:pic>
        <p:nvPicPr>
          <p:cNvPr id="11" name="Picture 12">
            <a:extLst>
              <a:ext uri="{FF2B5EF4-FFF2-40B4-BE49-F238E27FC236}">
                <a16:creationId xmlns:a16="http://schemas.microsoft.com/office/drawing/2014/main" id="{1D9ECDE3-01B1-D809-646E-CE021149E2C0}"/>
              </a:ext>
            </a:extLst>
          </p:cNvPr>
          <p:cNvPicPr>
            <a:picLocks noChangeAspect="1"/>
          </p:cNvPicPr>
          <p:nvPr/>
        </p:nvPicPr>
        <p:blipFill rotWithShape="1">
          <a:blip r:embed="rId3"/>
          <a:srcRect l="54692" t="7777" r="5933" b="36474"/>
          <a:stretch/>
        </p:blipFill>
        <p:spPr>
          <a:xfrm>
            <a:off x="4157274" y="903292"/>
            <a:ext cx="4150139" cy="3146244"/>
          </a:xfrm>
          <a:prstGeom prst="rect">
            <a:avLst/>
          </a:prstGeom>
        </p:spPr>
      </p:pic>
      <p:sp>
        <p:nvSpPr>
          <p:cNvPr id="12" name="TextBox 15">
            <a:extLst>
              <a:ext uri="{FF2B5EF4-FFF2-40B4-BE49-F238E27FC236}">
                <a16:creationId xmlns:a16="http://schemas.microsoft.com/office/drawing/2014/main" id="{4738055E-AE47-5AAD-983C-0E1903803D5B}"/>
              </a:ext>
            </a:extLst>
          </p:cNvPr>
          <p:cNvSpPr txBox="1"/>
          <p:nvPr/>
        </p:nvSpPr>
        <p:spPr>
          <a:xfrm>
            <a:off x="2733635" y="1913925"/>
            <a:ext cx="1433779" cy="738664"/>
          </a:xfrm>
          <a:prstGeom prst="rect">
            <a:avLst/>
          </a:prstGeom>
          <a:noFill/>
        </p:spPr>
        <p:txBody>
          <a:bodyPr wrap="square" rtlCol="0">
            <a:spAutoFit/>
          </a:bodyPr>
          <a:lstStyle/>
          <a:p>
            <a:pPr>
              <a:defRPr/>
            </a:pPr>
            <a:r>
              <a:rPr lang="en-US" altLang="zh-CN" sz="1400" b="1" dirty="0">
                <a:solidFill>
                  <a:prstClr val="black"/>
                </a:solidFill>
                <a:latin typeface="等线" panose="020F0502020204030204"/>
                <a:ea typeface="等线" panose="02010600030101010101" pitchFamily="2" charset="-122"/>
              </a:rPr>
              <a:t>Selection criteria at one energy bin</a:t>
            </a:r>
            <a:endParaRPr lang="zh-CN" altLang="en-US" sz="1400" b="1" dirty="0">
              <a:solidFill>
                <a:prstClr val="black"/>
              </a:solidFill>
              <a:latin typeface="等线" panose="020F0502020204030204"/>
              <a:ea typeface="等线" panose="02010600030101010101" pitchFamily="2" charset="-122"/>
            </a:endParaRPr>
          </a:p>
        </p:txBody>
      </p:sp>
      <p:sp>
        <p:nvSpPr>
          <p:cNvPr id="13" name="TextBox 17">
            <a:extLst>
              <a:ext uri="{FF2B5EF4-FFF2-40B4-BE49-F238E27FC236}">
                <a16:creationId xmlns:a16="http://schemas.microsoft.com/office/drawing/2014/main" id="{5F9EFD46-49F3-F444-3C13-20D798BCD226}"/>
              </a:ext>
            </a:extLst>
          </p:cNvPr>
          <p:cNvSpPr txBox="1"/>
          <p:nvPr/>
        </p:nvSpPr>
        <p:spPr>
          <a:xfrm>
            <a:off x="5071497" y="3096244"/>
            <a:ext cx="3055689" cy="338554"/>
          </a:xfrm>
          <a:prstGeom prst="rect">
            <a:avLst/>
          </a:prstGeom>
          <a:noFill/>
        </p:spPr>
        <p:txBody>
          <a:bodyPr wrap="square">
            <a:spAutoFit/>
          </a:bodyPr>
          <a:lstStyle/>
          <a:p>
            <a:pPr>
              <a:defRPr/>
            </a:pPr>
            <a:r>
              <a:rPr lang="en-US" altLang="zh-CN" sz="1600" b="1" dirty="0">
                <a:solidFill>
                  <a:prstClr val="black"/>
                </a:solidFill>
                <a:latin typeface="等线" panose="020F0502020204030204"/>
                <a:ea typeface="等线" panose="02010600030101010101" pitchFamily="2" charset="-122"/>
              </a:rPr>
              <a:t>Dash line: selection criteria </a:t>
            </a:r>
            <a:endParaRPr lang="zh-CN" altLang="en-US" sz="1600" dirty="0">
              <a:solidFill>
                <a:prstClr val="black"/>
              </a:solidFill>
              <a:latin typeface="等线" panose="020F0502020204030204"/>
              <a:ea typeface="等线" panose="02010600030101010101" pitchFamily="2" charset="-122"/>
            </a:endParaRPr>
          </a:p>
        </p:txBody>
      </p:sp>
      <p:cxnSp>
        <p:nvCxnSpPr>
          <p:cNvPr id="14" name="Straight Arrow Connector 19">
            <a:extLst>
              <a:ext uri="{FF2B5EF4-FFF2-40B4-BE49-F238E27FC236}">
                <a16:creationId xmlns:a16="http://schemas.microsoft.com/office/drawing/2014/main" id="{79A98F4B-588B-7194-32CA-CCDFE779534A}"/>
              </a:ext>
            </a:extLst>
          </p:cNvPr>
          <p:cNvCxnSpPr>
            <a:cxnSpLocks/>
          </p:cNvCxnSpPr>
          <p:nvPr/>
        </p:nvCxnSpPr>
        <p:spPr>
          <a:xfrm>
            <a:off x="3123590" y="2573989"/>
            <a:ext cx="138989" cy="137732"/>
          </a:xfrm>
          <a:prstGeom prst="straightConnector1">
            <a:avLst/>
          </a:prstGeom>
          <a:noFill/>
          <a:ln w="6350" cap="flat" cmpd="sng" algn="ctr">
            <a:solidFill>
              <a:sysClr val="windowText" lastClr="000000"/>
            </a:solidFill>
            <a:prstDash val="solid"/>
            <a:miter lim="800000"/>
            <a:tailEnd type="triangle"/>
          </a:ln>
          <a:effectLst/>
        </p:spPr>
      </p:cxnSp>
      <p:grpSp>
        <p:nvGrpSpPr>
          <p:cNvPr id="15" name="Group 24">
            <a:extLst>
              <a:ext uri="{FF2B5EF4-FFF2-40B4-BE49-F238E27FC236}">
                <a16:creationId xmlns:a16="http://schemas.microsoft.com/office/drawing/2014/main" id="{95B4395D-669D-AD2F-6921-8F008C273F1A}"/>
              </a:ext>
            </a:extLst>
          </p:cNvPr>
          <p:cNvGrpSpPr/>
          <p:nvPr/>
        </p:nvGrpSpPr>
        <p:grpSpPr>
          <a:xfrm>
            <a:off x="5660743" y="4240125"/>
            <a:ext cx="1694695" cy="481079"/>
            <a:chOff x="5646113" y="4298645"/>
            <a:chExt cx="1694695" cy="481079"/>
          </a:xfrm>
        </p:grpSpPr>
        <p:pic>
          <p:nvPicPr>
            <p:cNvPr id="16" name="Picture 6">
              <a:extLst>
                <a:ext uri="{FF2B5EF4-FFF2-40B4-BE49-F238E27FC236}">
                  <a16:creationId xmlns:a16="http://schemas.microsoft.com/office/drawing/2014/main" id="{FBA4FF0C-CCF7-5EBC-4BBE-5156179EA1B9}"/>
                </a:ext>
              </a:extLst>
            </p:cNvPr>
            <p:cNvPicPr>
              <a:picLocks noChangeAspect="1"/>
            </p:cNvPicPr>
            <p:nvPr/>
          </p:nvPicPr>
          <p:blipFill>
            <a:blip r:embed="rId7"/>
            <a:stretch>
              <a:fillRect/>
            </a:stretch>
          </p:blipFill>
          <p:spPr>
            <a:xfrm>
              <a:off x="5892112" y="4298645"/>
              <a:ext cx="1202698" cy="481079"/>
            </a:xfrm>
            <a:prstGeom prst="rect">
              <a:avLst/>
            </a:prstGeom>
          </p:spPr>
        </p:pic>
        <p:sp>
          <p:nvSpPr>
            <p:cNvPr id="17" name="TextBox 23">
              <a:extLst>
                <a:ext uri="{FF2B5EF4-FFF2-40B4-BE49-F238E27FC236}">
                  <a16:creationId xmlns:a16="http://schemas.microsoft.com/office/drawing/2014/main" id="{83EEA683-C22C-F269-7CA9-6B0F203AD8ED}"/>
                </a:ext>
              </a:extLst>
            </p:cNvPr>
            <p:cNvSpPr txBox="1"/>
            <p:nvPr/>
          </p:nvSpPr>
          <p:spPr>
            <a:xfrm>
              <a:off x="5646113" y="4325259"/>
              <a:ext cx="1694695" cy="369332"/>
            </a:xfrm>
            <a:prstGeom prst="rect">
              <a:avLst/>
            </a:prstGeom>
            <a:noFill/>
          </p:spPr>
          <p:txBody>
            <a:bodyPr wrap="none" rtlCol="0">
              <a:spAutoFit/>
            </a:bodyPr>
            <a:lstStyle/>
            <a:p>
              <a:pPr>
                <a:defRPr/>
              </a:pPr>
              <a:r>
                <a:rPr lang="en-US" altLang="zh-CN" dirty="0">
                  <a:solidFill>
                    <a:prstClr val="black"/>
                  </a:solidFill>
                  <a:latin typeface="等线" panose="020F0502020204030204"/>
                  <a:ea typeface="等线" panose="02010600030101010101" pitchFamily="2" charset="-122"/>
                </a:rPr>
                <a:t>(                      )</a:t>
              </a:r>
              <a:endParaRPr lang="zh-CN" altLang="en-US" dirty="0">
                <a:solidFill>
                  <a:prstClr val="black"/>
                </a:solidFill>
                <a:latin typeface="等线" panose="020F0502020204030204"/>
                <a:ea typeface="等线" panose="02010600030101010101" pitchFamily="2" charset="-122"/>
              </a:endParaRPr>
            </a:p>
          </p:txBody>
        </p:sp>
      </p:grpSp>
      <p:sp>
        <p:nvSpPr>
          <p:cNvPr id="18" name="Rectangle 5">
            <a:extLst>
              <a:ext uri="{FF2B5EF4-FFF2-40B4-BE49-F238E27FC236}">
                <a16:creationId xmlns:a16="http://schemas.microsoft.com/office/drawing/2014/main" id="{71FD2B42-D9A6-38E5-0D4A-2A5BA5F9024B}"/>
              </a:ext>
            </a:extLst>
          </p:cNvPr>
          <p:cNvSpPr/>
          <p:nvPr/>
        </p:nvSpPr>
        <p:spPr>
          <a:xfrm>
            <a:off x="10632873" y="883241"/>
            <a:ext cx="1447001" cy="2382280"/>
          </a:xfrm>
          <a:prstGeom prst="rect">
            <a:avLst/>
          </a:prstGeom>
          <a:solidFill>
            <a:srgbClr val="4472C4">
              <a:alpha val="45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9" name="TextBox 7">
            <a:extLst>
              <a:ext uri="{FF2B5EF4-FFF2-40B4-BE49-F238E27FC236}">
                <a16:creationId xmlns:a16="http://schemas.microsoft.com/office/drawing/2014/main" id="{8AB297CB-89E6-AA74-9EFD-511DC02415C5}"/>
              </a:ext>
            </a:extLst>
          </p:cNvPr>
          <p:cNvSpPr txBox="1"/>
          <p:nvPr/>
        </p:nvSpPr>
        <p:spPr>
          <a:xfrm>
            <a:off x="11014969" y="891950"/>
            <a:ext cx="1056196" cy="1169551"/>
          </a:xfrm>
          <a:prstGeom prst="rect">
            <a:avLst/>
          </a:prstGeom>
          <a:noFill/>
        </p:spPr>
        <p:txBody>
          <a:bodyPr wrap="square" rtlCol="0">
            <a:spAutoFit/>
          </a:bodyPr>
          <a:lstStyle/>
          <a:p>
            <a:pPr>
              <a:defRPr/>
            </a:pPr>
            <a:r>
              <a:rPr lang="en-US" altLang="zh-CN" sz="1400" b="1" dirty="0">
                <a:solidFill>
                  <a:prstClr val="black"/>
                </a:solidFill>
                <a:latin typeface="微软雅黑" panose="020B0503020204020204" pitchFamily="34" charset="-122"/>
                <a:ea typeface="微软雅黑" panose="020B0503020204020204" pitchFamily="34" charset="-122"/>
              </a:rPr>
              <a:t>CNO, </a:t>
            </a:r>
            <a:r>
              <a:rPr lang="en-US" altLang="zh-CN" sz="1400" b="1" dirty="0" err="1">
                <a:solidFill>
                  <a:prstClr val="black"/>
                </a:solidFill>
                <a:latin typeface="微软雅黑" panose="020B0503020204020204" pitchFamily="34" charset="-122"/>
                <a:ea typeface="微软雅黑" panose="020B0503020204020204" pitchFamily="34" charset="-122"/>
              </a:rPr>
              <a:t>MgAlSi</a:t>
            </a:r>
            <a:r>
              <a:rPr lang="en-US" altLang="zh-CN" sz="1400" b="1" dirty="0">
                <a:solidFill>
                  <a:prstClr val="black"/>
                </a:solidFill>
                <a:latin typeface="微软雅黑" panose="020B0503020204020204" pitchFamily="34" charset="-122"/>
                <a:ea typeface="微软雅黑" panose="020B0503020204020204" pitchFamily="34" charset="-122"/>
              </a:rPr>
              <a:t>, Iron dominant region</a:t>
            </a:r>
            <a:endParaRPr lang="zh-CN" altLang="en-US" sz="1400" b="1" dirty="0">
              <a:solidFill>
                <a:prstClr val="black"/>
              </a:solidFill>
              <a:latin typeface="微软雅黑" panose="020B0503020204020204" pitchFamily="34" charset="-122"/>
              <a:ea typeface="微软雅黑" panose="020B0503020204020204" pitchFamily="34" charset="-122"/>
            </a:endParaRPr>
          </a:p>
        </p:txBody>
      </p:sp>
      <p:sp>
        <p:nvSpPr>
          <p:cNvPr id="20" name="灯片编号占位符 1">
            <a:extLst>
              <a:ext uri="{FF2B5EF4-FFF2-40B4-BE49-F238E27FC236}">
                <a16:creationId xmlns:a16="http://schemas.microsoft.com/office/drawing/2014/main" id="{A7FFE448-211D-81CD-20D9-53B019561EF7}"/>
              </a:ext>
            </a:extLst>
          </p:cNvPr>
          <p:cNvSpPr txBox="1">
            <a:spLocks/>
          </p:cNvSpPr>
          <p:nvPr/>
        </p:nvSpPr>
        <p:spPr>
          <a:xfrm>
            <a:off x="9255981" y="6494922"/>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A172A8A0-C5FB-4538-B875-3822A40A0CEE}" type="slidenum">
              <a:rPr lang="zh-CN" altLang="en-US" sz="1600" smtClean="0">
                <a:solidFill>
                  <a:prstClr val="black">
                    <a:tint val="75000"/>
                  </a:prstClr>
                </a:solidFill>
                <a:latin typeface="等线" panose="020F0502020204030204"/>
                <a:ea typeface="等线" panose="02010600030101010101" pitchFamily="2" charset="-122"/>
              </a:rPr>
              <a:pPr>
                <a:defRPr/>
              </a:pPr>
              <a:t>15</a:t>
            </a:fld>
            <a:endParaRPr lang="zh-CN" altLang="en-US" sz="1600" dirty="0">
              <a:solidFill>
                <a:prstClr val="black">
                  <a:tint val="75000"/>
                </a:prstClr>
              </a:solidFill>
              <a:latin typeface="等线" panose="020F0502020204030204"/>
              <a:ea typeface="等线" panose="02010600030101010101" pitchFamily="2" charset="-122"/>
            </a:endParaRPr>
          </a:p>
        </p:txBody>
      </p:sp>
      <p:sp>
        <p:nvSpPr>
          <p:cNvPr id="21" name="TextBox 3">
            <a:extLst>
              <a:ext uri="{FF2B5EF4-FFF2-40B4-BE49-F238E27FC236}">
                <a16:creationId xmlns:a16="http://schemas.microsoft.com/office/drawing/2014/main" id="{89A12521-4FF3-423F-5C09-E9EDD7336515}"/>
              </a:ext>
            </a:extLst>
          </p:cNvPr>
          <p:cNvSpPr txBox="1"/>
          <p:nvPr/>
        </p:nvSpPr>
        <p:spPr>
          <a:xfrm>
            <a:off x="2601880" y="3660872"/>
            <a:ext cx="1229824" cy="369332"/>
          </a:xfrm>
          <a:prstGeom prst="rect">
            <a:avLst/>
          </a:prstGeom>
          <a:noFill/>
        </p:spPr>
        <p:txBody>
          <a:bodyPr wrap="none" rtlCol="0">
            <a:spAutoFit/>
          </a:bodyPr>
          <a:lstStyle/>
          <a:p>
            <a:pPr>
              <a:defRPr/>
            </a:pPr>
            <a:r>
              <a:rPr lang="en-US" altLang="zh-CN" b="1" dirty="0" err="1">
                <a:solidFill>
                  <a:prstClr val="black"/>
                </a:solidFill>
                <a:latin typeface="等线" panose="020F0502020204030204"/>
                <a:ea typeface="等线" panose="02010600030101010101" pitchFamily="2" charset="-122"/>
              </a:rPr>
              <a:t>Xmax</a:t>
            </a:r>
            <a:r>
              <a:rPr lang="zh-CN" altLang="en-US" b="1" dirty="0">
                <a:solidFill>
                  <a:prstClr val="black"/>
                </a:solidFill>
                <a:latin typeface="等线" panose="020F0502020204030204"/>
                <a:ea typeface="等线" panose="02010600030101010101" pitchFamily="2" charset="-122"/>
              </a:rPr>
              <a:t>信息</a:t>
            </a:r>
          </a:p>
        </p:txBody>
      </p:sp>
      <p:sp>
        <p:nvSpPr>
          <p:cNvPr id="22" name="TextBox 22">
            <a:extLst>
              <a:ext uri="{FF2B5EF4-FFF2-40B4-BE49-F238E27FC236}">
                <a16:creationId xmlns:a16="http://schemas.microsoft.com/office/drawing/2014/main" id="{A7927B16-C1F0-03A6-4FF8-5CE0CA81810D}"/>
              </a:ext>
            </a:extLst>
          </p:cNvPr>
          <p:cNvSpPr txBox="1"/>
          <p:nvPr/>
        </p:nvSpPr>
        <p:spPr>
          <a:xfrm>
            <a:off x="183361" y="1157480"/>
            <a:ext cx="415498" cy="923330"/>
          </a:xfrm>
          <a:prstGeom prst="rect">
            <a:avLst/>
          </a:prstGeom>
          <a:noFill/>
        </p:spPr>
        <p:txBody>
          <a:bodyPr wrap="none" rtlCol="0">
            <a:spAutoFit/>
          </a:bodyPr>
          <a:lstStyle/>
          <a:p>
            <a:pPr>
              <a:defRPr/>
            </a:pPr>
            <a:r>
              <a:rPr lang="en-US" altLang="zh-CN" b="1" dirty="0">
                <a:solidFill>
                  <a:prstClr val="black"/>
                </a:solidFill>
                <a:latin typeface="等线" panose="020F0502020204030204"/>
                <a:ea typeface="等线" panose="02010600030101010101" pitchFamily="2" charset="-122"/>
              </a:rPr>
              <a:t>μ</a:t>
            </a:r>
          </a:p>
          <a:p>
            <a:pPr>
              <a:defRPr/>
            </a:pPr>
            <a:r>
              <a:rPr lang="zh-CN" altLang="en-US" b="1" dirty="0">
                <a:solidFill>
                  <a:prstClr val="black"/>
                </a:solidFill>
                <a:latin typeface="等线" panose="020F0502020204030204"/>
                <a:ea typeface="等线" panose="02010600030101010101" pitchFamily="2" charset="-122"/>
              </a:rPr>
              <a:t>信</a:t>
            </a:r>
            <a:endParaRPr lang="en-US" altLang="zh-CN" b="1" dirty="0">
              <a:solidFill>
                <a:prstClr val="black"/>
              </a:solidFill>
              <a:latin typeface="等线" panose="020F0502020204030204"/>
              <a:ea typeface="等线" panose="02010600030101010101" pitchFamily="2" charset="-122"/>
            </a:endParaRPr>
          </a:p>
          <a:p>
            <a:pPr>
              <a:defRPr/>
            </a:pPr>
            <a:r>
              <a:rPr lang="zh-CN" altLang="en-US" b="1" dirty="0">
                <a:solidFill>
                  <a:prstClr val="black"/>
                </a:solidFill>
                <a:latin typeface="等线" panose="020F0502020204030204"/>
                <a:ea typeface="等线" panose="02010600030101010101" pitchFamily="2" charset="-122"/>
              </a:rPr>
              <a:t>息</a:t>
            </a:r>
          </a:p>
        </p:txBody>
      </p:sp>
    </p:spTree>
    <p:extLst>
      <p:ext uri="{BB962C8B-B14F-4D97-AF65-F5344CB8AC3E}">
        <p14:creationId xmlns:p14="http://schemas.microsoft.com/office/powerpoint/2010/main" val="1808152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标题 1">
            <a:extLst>
              <a:ext uri="{FF2B5EF4-FFF2-40B4-BE49-F238E27FC236}">
                <a16:creationId xmlns:a16="http://schemas.microsoft.com/office/drawing/2014/main" id="{7C2558AA-0AA7-4B0B-B8A8-F2373B7E0E7F}"/>
              </a:ext>
            </a:extLst>
          </p:cNvPr>
          <p:cNvSpPr>
            <a:spLocks noGrp="1"/>
          </p:cNvSpPr>
          <p:nvPr>
            <p:ph type="title"/>
          </p:nvPr>
        </p:nvSpPr>
        <p:spPr>
          <a:xfrm>
            <a:off x="1657614" y="-59706"/>
            <a:ext cx="9343539" cy="1550151"/>
          </a:xfrm>
        </p:spPr>
        <p:txBody>
          <a:bodyPr>
            <a:normAutofit/>
          </a:bodyPr>
          <a:lstStyle/>
          <a:p>
            <a:pPr algn="ctr">
              <a:lnSpc>
                <a:spcPct val="150000"/>
              </a:lnSpc>
              <a:spcBef>
                <a:spcPts val="600"/>
              </a:spcBef>
            </a:pPr>
            <a:r>
              <a:rPr lang="en-US" altLang="zh-CN" sz="3200" b="1" dirty="0">
                <a:solidFill>
                  <a:srgbClr val="0070C0"/>
                </a:solidFill>
              </a:rPr>
              <a:t>LHAASO</a:t>
            </a:r>
            <a:r>
              <a:rPr lang="zh-CN" altLang="en-US" sz="3200" b="1" dirty="0">
                <a:solidFill>
                  <a:srgbClr val="0070C0"/>
                </a:solidFill>
              </a:rPr>
              <a:t>打开了 “超高能伽马天文学”新窗口</a:t>
            </a:r>
            <a:br>
              <a:rPr lang="zh-CN" altLang="en-US" sz="3200" b="1" dirty="0">
                <a:solidFill>
                  <a:schemeClr val="tx1"/>
                </a:solidFill>
              </a:rPr>
            </a:br>
            <a:r>
              <a:rPr lang="en-US" altLang="zh-CN" sz="2800" b="1" dirty="0">
                <a:solidFill>
                  <a:srgbClr val="C00000"/>
                </a:solidFill>
              </a:rPr>
              <a:t>2019/12-2020/12, 308</a:t>
            </a:r>
            <a:r>
              <a:rPr lang="zh-CN" altLang="en-US" sz="2800" b="1" dirty="0">
                <a:solidFill>
                  <a:srgbClr val="C00000"/>
                </a:solidFill>
              </a:rPr>
              <a:t>天，</a:t>
            </a:r>
            <a:r>
              <a:rPr lang="en-US" altLang="zh-CN" sz="2800" b="1" dirty="0">
                <a:solidFill>
                  <a:srgbClr val="C00000"/>
                </a:solidFill>
              </a:rPr>
              <a:t>1/2 </a:t>
            </a:r>
            <a:r>
              <a:rPr lang="zh-CN" altLang="en-US" sz="2800" b="1" dirty="0">
                <a:solidFill>
                  <a:srgbClr val="C00000"/>
                </a:solidFill>
              </a:rPr>
              <a:t>阵列</a:t>
            </a:r>
          </a:p>
        </p:txBody>
      </p:sp>
      <p:grpSp>
        <p:nvGrpSpPr>
          <p:cNvPr id="71" name="组合 11">
            <a:extLst>
              <a:ext uri="{FF2B5EF4-FFF2-40B4-BE49-F238E27FC236}">
                <a16:creationId xmlns:a16="http://schemas.microsoft.com/office/drawing/2014/main" id="{C869ADF4-095A-44DD-A030-193379EA384F}"/>
              </a:ext>
            </a:extLst>
          </p:cNvPr>
          <p:cNvGrpSpPr/>
          <p:nvPr/>
        </p:nvGrpSpPr>
        <p:grpSpPr>
          <a:xfrm>
            <a:off x="1" y="4213055"/>
            <a:ext cx="2631994" cy="2509881"/>
            <a:chOff x="9603185" y="1885763"/>
            <a:chExt cx="2452803" cy="2413934"/>
          </a:xfrm>
        </p:grpSpPr>
        <p:pic>
          <p:nvPicPr>
            <p:cNvPr id="72" name="图片 7">
              <a:extLst>
                <a:ext uri="{FF2B5EF4-FFF2-40B4-BE49-F238E27FC236}">
                  <a16:creationId xmlns:a16="http://schemas.microsoft.com/office/drawing/2014/main" id="{09D21B95-E040-4B60-9FAE-52B994F948E6}"/>
                </a:ext>
              </a:extLst>
            </p:cNvPr>
            <p:cNvPicPr>
              <a:picLocks noChangeAspect="1"/>
            </p:cNvPicPr>
            <p:nvPr/>
          </p:nvPicPr>
          <p:blipFill rotWithShape="1">
            <a:blip r:embed="rId2"/>
            <a:srcRect l="68782"/>
            <a:stretch/>
          </p:blipFill>
          <p:spPr>
            <a:xfrm>
              <a:off x="9968162" y="1885764"/>
              <a:ext cx="2087826" cy="2413933"/>
            </a:xfrm>
            <a:prstGeom prst="rect">
              <a:avLst/>
            </a:prstGeom>
          </p:spPr>
        </p:pic>
        <p:pic>
          <p:nvPicPr>
            <p:cNvPr id="73" name="图片 2">
              <a:extLst>
                <a:ext uri="{FF2B5EF4-FFF2-40B4-BE49-F238E27FC236}">
                  <a16:creationId xmlns:a16="http://schemas.microsoft.com/office/drawing/2014/main" id="{378D8CCE-ECC5-4BA6-98CB-0F41A7A9CB70}"/>
                </a:ext>
              </a:extLst>
            </p:cNvPr>
            <p:cNvPicPr>
              <a:picLocks noChangeAspect="1"/>
            </p:cNvPicPr>
            <p:nvPr/>
          </p:nvPicPr>
          <p:blipFill rotWithShape="1">
            <a:blip r:embed="rId2"/>
            <a:srcRect r="93540"/>
            <a:stretch/>
          </p:blipFill>
          <p:spPr>
            <a:xfrm>
              <a:off x="9603185" y="1885763"/>
              <a:ext cx="432048" cy="2413933"/>
            </a:xfrm>
            <a:prstGeom prst="rect">
              <a:avLst/>
            </a:prstGeom>
          </p:spPr>
        </p:pic>
      </p:grpSp>
      <p:grpSp>
        <p:nvGrpSpPr>
          <p:cNvPr id="74" name="组合 3">
            <a:extLst>
              <a:ext uri="{FF2B5EF4-FFF2-40B4-BE49-F238E27FC236}">
                <a16:creationId xmlns:a16="http://schemas.microsoft.com/office/drawing/2014/main" id="{74D8A72D-BBD4-4FD8-902B-198298B1999F}"/>
              </a:ext>
            </a:extLst>
          </p:cNvPr>
          <p:cNvGrpSpPr/>
          <p:nvPr/>
        </p:nvGrpSpPr>
        <p:grpSpPr>
          <a:xfrm>
            <a:off x="92963" y="1629770"/>
            <a:ext cx="2538670" cy="2414485"/>
            <a:chOff x="5719211" y="1768891"/>
            <a:chExt cx="2538670" cy="2414485"/>
          </a:xfrm>
        </p:grpSpPr>
        <p:pic>
          <p:nvPicPr>
            <p:cNvPr id="75" name="图片 9">
              <a:extLst>
                <a:ext uri="{FF2B5EF4-FFF2-40B4-BE49-F238E27FC236}">
                  <a16:creationId xmlns:a16="http://schemas.microsoft.com/office/drawing/2014/main" id="{14A4093A-465C-46A3-9E37-AF8EEA9CB9DF}"/>
                </a:ext>
              </a:extLst>
            </p:cNvPr>
            <p:cNvPicPr>
              <a:picLocks noChangeAspect="1"/>
            </p:cNvPicPr>
            <p:nvPr/>
          </p:nvPicPr>
          <p:blipFill rotWithShape="1">
            <a:blip r:embed="rId2"/>
            <a:srcRect l="36482" r="30691"/>
            <a:stretch/>
          </p:blipFill>
          <p:spPr>
            <a:xfrm>
              <a:off x="6062499" y="1768891"/>
              <a:ext cx="2195382" cy="2413933"/>
            </a:xfrm>
            <a:prstGeom prst="rect">
              <a:avLst/>
            </a:prstGeom>
          </p:spPr>
        </p:pic>
        <p:pic>
          <p:nvPicPr>
            <p:cNvPr id="76" name="图片 10">
              <a:extLst>
                <a:ext uri="{FF2B5EF4-FFF2-40B4-BE49-F238E27FC236}">
                  <a16:creationId xmlns:a16="http://schemas.microsoft.com/office/drawing/2014/main" id="{6E6D8E20-3A34-4E9F-8709-7AAE3ABE2D96}"/>
                </a:ext>
              </a:extLst>
            </p:cNvPr>
            <p:cNvPicPr>
              <a:picLocks noChangeAspect="1"/>
            </p:cNvPicPr>
            <p:nvPr/>
          </p:nvPicPr>
          <p:blipFill rotWithShape="1">
            <a:blip r:embed="rId2"/>
            <a:srcRect r="93540"/>
            <a:stretch/>
          </p:blipFill>
          <p:spPr>
            <a:xfrm>
              <a:off x="5719211" y="1769443"/>
              <a:ext cx="432048" cy="2413933"/>
            </a:xfrm>
            <a:prstGeom prst="rect">
              <a:avLst/>
            </a:prstGeom>
          </p:spPr>
        </p:pic>
      </p:grpSp>
      <p:pic>
        <p:nvPicPr>
          <p:cNvPr id="77" name="图片 12">
            <a:extLst>
              <a:ext uri="{FF2B5EF4-FFF2-40B4-BE49-F238E27FC236}">
                <a16:creationId xmlns:a16="http://schemas.microsoft.com/office/drawing/2014/main" id="{7F35E332-90DE-4FD6-85E1-530A2A179D04}"/>
              </a:ext>
            </a:extLst>
          </p:cNvPr>
          <p:cNvPicPr>
            <a:picLocks noChangeAspect="1"/>
          </p:cNvPicPr>
          <p:nvPr/>
        </p:nvPicPr>
        <p:blipFill>
          <a:blip r:embed="rId3"/>
          <a:stretch>
            <a:fillRect/>
          </a:stretch>
        </p:blipFill>
        <p:spPr>
          <a:xfrm>
            <a:off x="2631633" y="1593516"/>
            <a:ext cx="6876256" cy="5157192"/>
          </a:xfrm>
          <a:prstGeom prst="rect">
            <a:avLst/>
          </a:prstGeom>
        </p:spPr>
      </p:pic>
      <p:sp>
        <p:nvSpPr>
          <p:cNvPr id="78" name="箭头: 燕尾形 13">
            <a:extLst>
              <a:ext uri="{FF2B5EF4-FFF2-40B4-BE49-F238E27FC236}">
                <a16:creationId xmlns:a16="http://schemas.microsoft.com/office/drawing/2014/main" id="{281FA74F-811F-460B-99D8-CE6EC87181A2}"/>
              </a:ext>
            </a:extLst>
          </p:cNvPr>
          <p:cNvSpPr/>
          <p:nvPr/>
        </p:nvSpPr>
        <p:spPr>
          <a:xfrm rot="12432957">
            <a:off x="2455000" y="3762959"/>
            <a:ext cx="1656184" cy="263567"/>
          </a:xfrm>
          <a:prstGeom prst="notchedRightArrow">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sp>
        <p:nvSpPr>
          <p:cNvPr id="79" name="箭头: 燕尾形 15">
            <a:extLst>
              <a:ext uri="{FF2B5EF4-FFF2-40B4-BE49-F238E27FC236}">
                <a16:creationId xmlns:a16="http://schemas.microsoft.com/office/drawing/2014/main" id="{377D864C-F164-4361-A109-29C512CA9F42}"/>
              </a:ext>
            </a:extLst>
          </p:cNvPr>
          <p:cNvSpPr/>
          <p:nvPr/>
        </p:nvSpPr>
        <p:spPr>
          <a:xfrm rot="10006931">
            <a:off x="2463725" y="5007612"/>
            <a:ext cx="764056" cy="263567"/>
          </a:xfrm>
          <a:prstGeom prst="notchedRightArrow">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pic>
        <p:nvPicPr>
          <p:cNvPr id="80" name="图片 19">
            <a:extLst>
              <a:ext uri="{FF2B5EF4-FFF2-40B4-BE49-F238E27FC236}">
                <a16:creationId xmlns:a16="http://schemas.microsoft.com/office/drawing/2014/main" id="{6161D7EA-182C-4134-998C-0D3277D3EEA7}"/>
              </a:ext>
            </a:extLst>
          </p:cNvPr>
          <p:cNvPicPr>
            <a:picLocks noChangeAspect="1"/>
          </p:cNvPicPr>
          <p:nvPr/>
        </p:nvPicPr>
        <p:blipFill rotWithShape="1">
          <a:blip r:embed="rId3"/>
          <a:srcRect l="72908" t="47977" r="15706" b="20969"/>
          <a:stretch/>
        </p:blipFill>
        <p:spPr>
          <a:xfrm>
            <a:off x="7319323" y="2009149"/>
            <a:ext cx="832185" cy="1601503"/>
          </a:xfrm>
          <a:prstGeom prst="rect">
            <a:avLst/>
          </a:prstGeom>
        </p:spPr>
      </p:pic>
      <p:pic>
        <p:nvPicPr>
          <p:cNvPr id="81" name="图片 8">
            <a:extLst>
              <a:ext uri="{FF2B5EF4-FFF2-40B4-BE49-F238E27FC236}">
                <a16:creationId xmlns:a16="http://schemas.microsoft.com/office/drawing/2014/main" id="{5232CF63-9CA6-478F-978C-884275C5B0C1}"/>
              </a:ext>
            </a:extLst>
          </p:cNvPr>
          <p:cNvPicPr>
            <a:picLocks noChangeAspect="1"/>
          </p:cNvPicPr>
          <p:nvPr/>
        </p:nvPicPr>
        <p:blipFill rotWithShape="1">
          <a:blip r:embed="rId2"/>
          <a:srcRect r="62567"/>
          <a:stretch/>
        </p:blipFill>
        <p:spPr>
          <a:xfrm>
            <a:off x="8114373" y="1581830"/>
            <a:ext cx="2503512" cy="2413933"/>
          </a:xfrm>
          <a:prstGeom prst="rect">
            <a:avLst/>
          </a:prstGeom>
        </p:spPr>
      </p:pic>
      <p:sp>
        <p:nvSpPr>
          <p:cNvPr id="82" name="箭头: 燕尾形 16">
            <a:extLst>
              <a:ext uri="{FF2B5EF4-FFF2-40B4-BE49-F238E27FC236}">
                <a16:creationId xmlns:a16="http://schemas.microsoft.com/office/drawing/2014/main" id="{68122CF3-B306-494A-A901-EEA1BABBCEDA}"/>
              </a:ext>
            </a:extLst>
          </p:cNvPr>
          <p:cNvSpPr/>
          <p:nvPr/>
        </p:nvSpPr>
        <p:spPr>
          <a:xfrm rot="21417200">
            <a:off x="6672265" y="2317140"/>
            <a:ext cx="1371430" cy="263567"/>
          </a:xfrm>
          <a:prstGeom prst="notchedRightArrow">
            <a:avLst/>
          </a:prstGeom>
          <a:solidFill>
            <a:srgbClr val="FF000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sp>
        <p:nvSpPr>
          <p:cNvPr id="83" name="矩形 1">
            <a:extLst>
              <a:ext uri="{FF2B5EF4-FFF2-40B4-BE49-F238E27FC236}">
                <a16:creationId xmlns:a16="http://schemas.microsoft.com/office/drawing/2014/main" id="{A4ED4172-2F15-4578-8F62-32293AF6FB01}"/>
              </a:ext>
            </a:extLst>
          </p:cNvPr>
          <p:cNvSpPr/>
          <p:nvPr/>
        </p:nvSpPr>
        <p:spPr>
          <a:xfrm>
            <a:off x="3915643" y="6195969"/>
            <a:ext cx="4986814"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LHAASO,</a:t>
            </a:r>
            <a:r>
              <a:rPr kumimoji="0" lang="zh-CN" altLang="en-US"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 </a:t>
            </a:r>
            <a:r>
              <a:rPr kumimoji="0" lang="en-US" altLang="zh-CN"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Nature, 594,  p.33-36, 2021</a:t>
            </a:r>
            <a:endParaRPr kumimoji="0" lang="zh-CN" altLang="en-US" sz="2400" b="0"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endParaRPr>
          </a:p>
        </p:txBody>
      </p:sp>
      <p:sp>
        <p:nvSpPr>
          <p:cNvPr id="84" name="文本框 4">
            <a:extLst>
              <a:ext uri="{FF2B5EF4-FFF2-40B4-BE49-F238E27FC236}">
                <a16:creationId xmlns:a16="http://schemas.microsoft.com/office/drawing/2014/main" id="{BC10B1C4-4ADD-4ECD-9788-DB8C8FC56FBB}"/>
              </a:ext>
            </a:extLst>
          </p:cNvPr>
          <p:cNvSpPr txBox="1"/>
          <p:nvPr/>
        </p:nvSpPr>
        <p:spPr>
          <a:xfrm rot="3019665">
            <a:off x="5497711" y="4184053"/>
            <a:ext cx="304185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最高能量伽马光子：</a:t>
            </a: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1.4 </a:t>
            </a:r>
            <a:r>
              <a:rPr kumimoji="0" lang="en-US" altLang="zh-CN" sz="1800" b="1" i="0" u="none" strike="noStrike" kern="1200" cap="none" spc="0" normalizeH="0" baseline="0" noProof="0" dirty="0" err="1">
                <a:ln>
                  <a:noFill/>
                </a:ln>
                <a:solidFill>
                  <a:srgbClr val="FFFF00"/>
                </a:solidFill>
                <a:effectLst/>
                <a:uLnTx/>
                <a:uFillTx/>
                <a:latin typeface="Cambria"/>
                <a:ea typeface="华文楷体" panose="02010600040101010101" pitchFamily="2" charset="-122"/>
                <a:cs typeface="+mn-cs"/>
              </a:rPr>
              <a:t>PeV</a:t>
            </a:r>
            <a:endParaRPr kumimoji="0" lang="zh-CN" altLang="en-US"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endParaRPr>
          </a:p>
        </p:txBody>
      </p:sp>
      <p:sp>
        <p:nvSpPr>
          <p:cNvPr id="85" name="TextBox 84">
            <a:extLst>
              <a:ext uri="{FF2B5EF4-FFF2-40B4-BE49-F238E27FC236}">
                <a16:creationId xmlns:a16="http://schemas.microsoft.com/office/drawing/2014/main" id="{4A3D7727-22DA-4A00-BD8A-17C01685BF18}"/>
              </a:ext>
            </a:extLst>
          </p:cNvPr>
          <p:cNvSpPr txBox="1"/>
          <p:nvPr/>
        </p:nvSpPr>
        <p:spPr>
          <a:xfrm>
            <a:off x="9473794" y="3984077"/>
            <a:ext cx="2659735" cy="2677656"/>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首次在银河系内发现</a:t>
            </a:r>
            <a:r>
              <a:rPr kumimoji="0" lang="en-US" altLang="zh-CN"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12</a:t>
            </a:r>
            <a:r>
              <a:rPr kumimoji="0" lang="zh-CN"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个超高能伽马射线源，揭示了银河系内广泛存在“拍电子伏粒子加速器”，其加速能力突破了传统认知</a:t>
            </a:r>
          </a:p>
        </p:txBody>
      </p:sp>
      <p:sp>
        <p:nvSpPr>
          <p:cNvPr id="86" name="TextBox 85">
            <a:extLst>
              <a:ext uri="{FF2B5EF4-FFF2-40B4-BE49-F238E27FC236}">
                <a16:creationId xmlns:a16="http://schemas.microsoft.com/office/drawing/2014/main" id="{176A3038-8EE6-456B-86C1-7B8765A6DAB3}"/>
              </a:ext>
            </a:extLst>
          </p:cNvPr>
          <p:cNvSpPr txBox="1"/>
          <p:nvPr/>
        </p:nvSpPr>
        <p:spPr>
          <a:xfrm>
            <a:off x="2700901" y="1665523"/>
            <a:ext cx="45244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Do not observe clear cut-off up to ~1 </a:t>
            </a:r>
            <a:r>
              <a:rPr kumimoji="0" lang="en-US" altLang="zh-CN" sz="1800" b="1" i="0" u="none" strike="noStrike" kern="1200" cap="none" spc="0" normalizeH="0" baseline="0" noProof="0" dirty="0" err="1">
                <a:ln>
                  <a:noFill/>
                </a:ln>
                <a:solidFill>
                  <a:prstClr val="white"/>
                </a:solidFill>
                <a:effectLst/>
                <a:uLnTx/>
                <a:uFillTx/>
                <a:latin typeface="Cambria"/>
                <a:ea typeface="华文楷体" panose="02010600040101010101" pitchFamily="2" charset="-122"/>
                <a:cs typeface="+mn-cs"/>
              </a:rPr>
              <a:t>PeV</a:t>
            </a:r>
            <a:endParaRPr kumimoji="0" lang="zh-CN" altLang="en-US" sz="1800" b="0"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endParaRPr>
          </a:p>
        </p:txBody>
      </p:sp>
    </p:spTree>
    <p:extLst>
      <p:ext uri="{BB962C8B-B14F-4D97-AF65-F5344CB8AC3E}">
        <p14:creationId xmlns:p14="http://schemas.microsoft.com/office/powerpoint/2010/main" val="1287409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65A357-A7F2-4DD4-A95B-05B4DF87FA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77DA78-E013-4A8C-AD75-63A150561B10}"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panose="02010600030101010101" pitchFamily="2" charset="-122"/>
              <a:cs typeface="+mn-cs"/>
            </a:endParaRPr>
          </a:p>
        </p:txBody>
      </p:sp>
      <p:sp>
        <p:nvSpPr>
          <p:cNvPr id="5" name="文本框 11">
            <a:extLst>
              <a:ext uri="{FF2B5EF4-FFF2-40B4-BE49-F238E27FC236}">
                <a16:creationId xmlns:a16="http://schemas.microsoft.com/office/drawing/2014/main" id="{E73F7662-0B8A-4850-ADA3-C7DFEB44ED6B}"/>
              </a:ext>
            </a:extLst>
          </p:cNvPr>
          <p:cNvSpPr txBox="1"/>
          <p:nvPr/>
        </p:nvSpPr>
        <p:spPr>
          <a:xfrm rot="19134541">
            <a:off x="8461478" y="1628724"/>
            <a:ext cx="1810560" cy="276999"/>
          </a:xfrm>
          <a:prstGeom prst="rect">
            <a:avLst/>
          </a:prstGeom>
          <a:noFill/>
        </p:spPr>
        <p:txBody>
          <a:bodyPr wrap="none" rtlCol="0">
            <a:spAutoFit/>
          </a:bodyPr>
          <a:lstStyle>
            <a:defPPr>
              <a:defRPr lang="zh-CN"/>
            </a:defPPr>
            <a:lvl1pPr>
              <a:defRPr>
                <a:latin typeface="Arial"/>
                <a:ea typeface="微软雅黑"/>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Nature, 594,  33-36, 2021</a:t>
            </a:r>
            <a:endParaRPr kumimoji="0" lang="zh-CN" altLang="en-US"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6" name="文本框 14">
            <a:extLst>
              <a:ext uri="{FF2B5EF4-FFF2-40B4-BE49-F238E27FC236}">
                <a16:creationId xmlns:a16="http://schemas.microsoft.com/office/drawing/2014/main" id="{8C9B784C-D889-494C-8E6A-CB6427E0EA71}"/>
              </a:ext>
            </a:extLst>
          </p:cNvPr>
          <p:cNvSpPr txBox="1"/>
          <p:nvPr/>
        </p:nvSpPr>
        <p:spPr>
          <a:xfrm>
            <a:off x="10565062" y="1729363"/>
            <a:ext cx="108234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Science, 373,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425-430, 2021</a:t>
            </a:r>
            <a:endParaRPr kumimoji="0" lang="zh-CN" altLang="en-US"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7" name="文本框 17">
            <a:extLst>
              <a:ext uri="{FF2B5EF4-FFF2-40B4-BE49-F238E27FC236}">
                <a16:creationId xmlns:a16="http://schemas.microsoft.com/office/drawing/2014/main" id="{F5BC5564-8E49-4DB6-A2C9-483B92A6EDE0}"/>
              </a:ext>
            </a:extLst>
          </p:cNvPr>
          <p:cNvSpPr txBox="1"/>
          <p:nvPr/>
        </p:nvSpPr>
        <p:spPr>
          <a:xfrm>
            <a:off x="10791451" y="992119"/>
            <a:ext cx="54534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Crab</a:t>
            </a:r>
            <a:endParaRPr kumimoji="0" lang="zh-CN" altLang="en-US" sz="12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p:txBody>
      </p:sp>
      <p:sp>
        <p:nvSpPr>
          <p:cNvPr id="8" name="文本框 18">
            <a:extLst>
              <a:ext uri="{FF2B5EF4-FFF2-40B4-BE49-F238E27FC236}">
                <a16:creationId xmlns:a16="http://schemas.microsoft.com/office/drawing/2014/main" id="{56C78D85-20BE-4B25-AE10-5B0356679E02}"/>
              </a:ext>
            </a:extLst>
          </p:cNvPr>
          <p:cNvSpPr txBox="1"/>
          <p:nvPr/>
        </p:nvSpPr>
        <p:spPr>
          <a:xfrm>
            <a:off x="8615810" y="2651273"/>
            <a:ext cx="323678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LHAASO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latin typeface="Times New Roman" panose="02020603050405020304" pitchFamily="18" charset="0"/>
                <a:ea typeface="微软雅黑" panose="020B0503020204020204" pitchFamily="34" charset="-122"/>
                <a:cs typeface="+mn-cs"/>
              </a:rPr>
              <a:t>开启了“超高能伽马天文学”新领域！</a:t>
            </a:r>
          </a:p>
        </p:txBody>
      </p:sp>
      <p:sp>
        <p:nvSpPr>
          <p:cNvPr id="10" name="文本框 17">
            <a:extLst>
              <a:ext uri="{FF2B5EF4-FFF2-40B4-BE49-F238E27FC236}">
                <a16:creationId xmlns:a16="http://schemas.microsoft.com/office/drawing/2014/main" id="{56036EFF-5833-43F2-A1BC-3A4DBC4C1513}"/>
              </a:ext>
            </a:extLst>
          </p:cNvPr>
          <p:cNvSpPr txBox="1"/>
          <p:nvPr/>
        </p:nvSpPr>
        <p:spPr>
          <a:xfrm>
            <a:off x="396913" y="4038574"/>
            <a:ext cx="2086736" cy="369332"/>
          </a:xfrm>
          <a:prstGeom prst="rect">
            <a:avLst/>
          </a:prstGeom>
          <a:noFill/>
        </p:spPr>
        <p:txBody>
          <a:bodyPr wrap="square" rtlCol="0">
            <a:spAutoFit/>
          </a:bodyPr>
          <a:lstStyle>
            <a:lvl1pPr>
              <a:defRPr kumimoji="1">
                <a:solidFill>
                  <a:schemeClr val="bg1"/>
                </a:solidFill>
                <a:latin typeface="+mn-ea"/>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脉冲星风云</a:t>
            </a:r>
          </a:p>
        </p:txBody>
      </p:sp>
      <p:sp>
        <p:nvSpPr>
          <p:cNvPr id="11" name="文本框 19">
            <a:extLst>
              <a:ext uri="{FF2B5EF4-FFF2-40B4-BE49-F238E27FC236}">
                <a16:creationId xmlns:a16="http://schemas.microsoft.com/office/drawing/2014/main" id="{BE177115-3D9E-4362-B378-FB8AECC7B6BB}"/>
              </a:ext>
            </a:extLst>
          </p:cNvPr>
          <p:cNvSpPr txBox="1"/>
          <p:nvPr/>
        </p:nvSpPr>
        <p:spPr>
          <a:xfrm>
            <a:off x="6700432" y="4045288"/>
            <a:ext cx="1392668" cy="369332"/>
          </a:xfrm>
          <a:prstGeom prst="rect">
            <a:avLst/>
          </a:prstGeom>
          <a:noFill/>
        </p:spPr>
        <p:txBody>
          <a:bodyPr wrap="square" rtlCol="0">
            <a:spAutoFit/>
          </a:bodyPr>
          <a:lstStyle>
            <a:defPPr>
              <a:defRPr lang="zh-CN"/>
            </a:defPPr>
            <a:lvl1pPr algn="ctr">
              <a:defRPr kumimoji="1" b="1">
                <a:solidFill>
                  <a:srgbClr val="0000FF"/>
                </a:solidFill>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8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年轻巨星团</a:t>
            </a:r>
          </a:p>
        </p:txBody>
      </p:sp>
      <p:pic>
        <p:nvPicPr>
          <p:cNvPr id="12" name="图片 29">
            <a:extLst>
              <a:ext uri="{FF2B5EF4-FFF2-40B4-BE49-F238E27FC236}">
                <a16:creationId xmlns:a16="http://schemas.microsoft.com/office/drawing/2014/main" id="{3466EF35-CD0B-43D4-A702-5DFCC4714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8702" y="4415552"/>
            <a:ext cx="3236129" cy="2371357"/>
          </a:xfrm>
          <a:prstGeom prst="rect">
            <a:avLst/>
          </a:prstGeom>
        </p:spPr>
      </p:pic>
      <p:pic>
        <p:nvPicPr>
          <p:cNvPr id="13" name="Picture 4" descr="Kepler">
            <a:extLst>
              <a:ext uri="{FF2B5EF4-FFF2-40B4-BE49-F238E27FC236}">
                <a16:creationId xmlns:a16="http://schemas.microsoft.com/office/drawing/2014/main" id="{B52C6190-B22A-440D-8627-CBC253FFF3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3011" y="4404233"/>
            <a:ext cx="2787394" cy="2382676"/>
          </a:xfrm>
          <a:prstGeom prst="rect">
            <a:avLst/>
          </a:prstGeom>
          <a:noFill/>
          <a:ln w="9525">
            <a:noFill/>
            <a:miter lim="800000"/>
            <a:headEnd/>
            <a:tailEnd/>
          </a:ln>
        </p:spPr>
      </p:pic>
      <p:pic>
        <p:nvPicPr>
          <p:cNvPr id="14" name="Picture 2" descr="Microquasars: The &quot;Elusive&quot; Gamma-Ray Emitters - Cherenkov Telescope Array">
            <a:extLst>
              <a:ext uri="{FF2B5EF4-FFF2-40B4-BE49-F238E27FC236}">
                <a16:creationId xmlns:a16="http://schemas.microsoft.com/office/drawing/2014/main" id="{BC543D62-524A-4819-8328-0F8CCACADD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63128" y="4404233"/>
            <a:ext cx="2682157" cy="2371607"/>
          </a:xfrm>
          <a:prstGeom prst="rect">
            <a:avLst/>
          </a:prstGeom>
          <a:noFill/>
          <a:extLst>
            <a:ext uri="{909E8E84-426E-40DD-AFC4-6F175D3DCCD1}">
              <a14:hiddenFill xmlns:a14="http://schemas.microsoft.com/office/drawing/2010/main">
                <a:solidFill>
                  <a:srgbClr val="FFFFFF"/>
                </a:solidFill>
              </a14:hiddenFill>
            </a:ext>
          </a:extLst>
        </p:spPr>
      </p:pic>
      <p:pic>
        <p:nvPicPr>
          <p:cNvPr id="15" name="图片 27">
            <a:extLst>
              <a:ext uri="{FF2B5EF4-FFF2-40B4-BE49-F238E27FC236}">
                <a16:creationId xmlns:a16="http://schemas.microsoft.com/office/drawing/2014/main" id="{533C1558-9F03-4AD3-B060-D7C98CA7FF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9074" y="4415302"/>
            <a:ext cx="2675640" cy="2371607"/>
          </a:xfrm>
          <a:prstGeom prst="rect">
            <a:avLst/>
          </a:prstGeom>
        </p:spPr>
      </p:pic>
      <p:sp>
        <p:nvSpPr>
          <p:cNvPr id="16" name="文本框 28">
            <a:extLst>
              <a:ext uri="{FF2B5EF4-FFF2-40B4-BE49-F238E27FC236}">
                <a16:creationId xmlns:a16="http://schemas.microsoft.com/office/drawing/2014/main" id="{0ADB0D39-E9F6-4BE4-AC12-797F94D635FE}"/>
              </a:ext>
            </a:extLst>
          </p:cNvPr>
          <p:cNvSpPr txBox="1"/>
          <p:nvPr/>
        </p:nvSpPr>
        <p:spPr>
          <a:xfrm>
            <a:off x="3358001" y="4045288"/>
            <a:ext cx="2086736" cy="369332"/>
          </a:xfrm>
          <a:prstGeom prst="rect">
            <a:avLst/>
          </a:prstGeom>
          <a:noFill/>
        </p:spPr>
        <p:txBody>
          <a:bodyPr wrap="square" rtlCol="0">
            <a:spAutoFit/>
          </a:bodyPr>
          <a:lstStyle>
            <a:lvl1pPr>
              <a:defRPr kumimoji="1">
                <a:solidFill>
                  <a:schemeClr val="bg1"/>
                </a:solidFill>
                <a:latin typeface="+mn-ea"/>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超新星遗迹</a:t>
            </a:r>
          </a:p>
        </p:txBody>
      </p:sp>
      <p:sp>
        <p:nvSpPr>
          <p:cNvPr id="17" name="文本框 29">
            <a:extLst>
              <a:ext uri="{FF2B5EF4-FFF2-40B4-BE49-F238E27FC236}">
                <a16:creationId xmlns:a16="http://schemas.microsoft.com/office/drawing/2014/main" id="{E135C916-6C2E-49C5-96E7-B331CCB4B1D0}"/>
              </a:ext>
            </a:extLst>
          </p:cNvPr>
          <p:cNvSpPr txBox="1"/>
          <p:nvPr/>
        </p:nvSpPr>
        <p:spPr>
          <a:xfrm>
            <a:off x="9613646" y="4058433"/>
            <a:ext cx="1392668" cy="369332"/>
          </a:xfrm>
          <a:prstGeom prst="rect">
            <a:avLst/>
          </a:prstGeom>
          <a:noFill/>
        </p:spPr>
        <p:txBody>
          <a:bodyPr wrap="square" rtlCol="0">
            <a:spAutoFit/>
          </a:bodyPr>
          <a:lstStyle>
            <a:defPPr>
              <a:defRPr lang="zh-CN"/>
            </a:defPPr>
            <a:lvl1pPr algn="ctr">
              <a:defRPr kumimoji="1" b="1">
                <a:solidFill>
                  <a:srgbClr val="0000FF"/>
                </a:solidFill>
                <a:latin typeface="微软雅黑" panose="020B0503020204020204" pitchFamily="34" charset="-122"/>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sz="18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微类星体</a:t>
            </a:r>
          </a:p>
        </p:txBody>
      </p:sp>
      <p:sp>
        <p:nvSpPr>
          <p:cNvPr id="18" name="文本框 8">
            <a:extLst>
              <a:ext uri="{FF2B5EF4-FFF2-40B4-BE49-F238E27FC236}">
                <a16:creationId xmlns:a16="http://schemas.microsoft.com/office/drawing/2014/main" id="{0175B252-0CA2-40B3-84E6-700C7AC89D29}"/>
              </a:ext>
            </a:extLst>
          </p:cNvPr>
          <p:cNvSpPr txBox="1"/>
          <p:nvPr/>
        </p:nvSpPr>
        <p:spPr>
          <a:xfrm>
            <a:off x="262920" y="941847"/>
            <a:ext cx="6284837" cy="2800254"/>
          </a:xfrm>
          <a:prstGeom prst="rect">
            <a:avLst/>
          </a:prstGeom>
          <a:noFill/>
        </p:spPr>
        <p:txBody>
          <a:bodyPr wrap="square">
            <a:spAutoFit/>
          </a:bodyPr>
          <a:lstStyle/>
          <a:p>
            <a:pPr marL="285750" indent="-285750">
              <a:lnSpc>
                <a:spcPct val="120000"/>
              </a:lnSpc>
              <a:buFont typeface="Wingdings" panose="05000000000000000000" pitchFamily="2" charset="2"/>
              <a:buChar char="Ø"/>
              <a:defRPr/>
            </a:pPr>
            <a:r>
              <a:rPr lang="en-US" altLang="zh-CN" sz="2000" b="1" dirty="0">
                <a:solidFill>
                  <a:srgbClr val="000000"/>
                </a:solidFill>
                <a:latin typeface="Times New Roman" panose="02020603050405020304" pitchFamily="18" charset="0"/>
                <a:ea typeface="微软雅黑"/>
              </a:rPr>
              <a:t>2024</a:t>
            </a:r>
            <a:r>
              <a:rPr lang="zh-CN" altLang="en-US" sz="2000" b="1" dirty="0">
                <a:solidFill>
                  <a:srgbClr val="000000"/>
                </a:solidFill>
                <a:latin typeface="Times New Roman" panose="02020603050405020304" pitchFamily="18" charset="0"/>
                <a:ea typeface="微软雅黑"/>
              </a:rPr>
              <a:t>年：</a:t>
            </a:r>
            <a:r>
              <a:rPr lang="zh-CN" altLang="en-US"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发布第一张甚</a:t>
            </a:r>
            <a:r>
              <a:rPr lang="en-US" altLang="zh-CN"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a:t>
            </a:r>
            <a:r>
              <a:rPr lang="zh-CN" altLang="en-US"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超高能伽马源表</a:t>
            </a:r>
            <a:r>
              <a:rPr lang="en-US" altLang="zh-CN"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 </a:t>
            </a:r>
            <a:br>
              <a:rPr lang="en-US" altLang="zh-CN"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br>
            <a:r>
              <a:rPr lang="en-US" altLang="zh-CN"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	     90</a:t>
            </a:r>
            <a:r>
              <a:rPr lang="zh-CN" altLang="en-US"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个甚</a:t>
            </a:r>
            <a:r>
              <a:rPr lang="en-US" altLang="zh-CN"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a:t>
            </a:r>
            <a:r>
              <a:rPr lang="zh-CN" altLang="en-US" sz="2000" b="1" spc="100" dirty="0">
                <a:solidFill>
                  <a:prstClr val="black"/>
                </a:solidFill>
                <a:latin typeface="Times New Roman" panose="02020603050405020304" pitchFamily="18" charset="0"/>
                <a:ea typeface="微软雅黑" panose="020B0503020204020204" charset="-122"/>
                <a:cs typeface="Times New Roman" panose="02020603050405020304" pitchFamily="18" charset="0"/>
              </a:rPr>
              <a:t>超高能伽马源</a:t>
            </a:r>
            <a:endParaRPr lang="en-US" altLang="zh-CN" b="1" dirty="0">
              <a:solidFill>
                <a:srgbClr val="000000"/>
              </a:solidFill>
              <a:latin typeface="Times New Roman" panose="02020603050405020304" pitchFamily="18" charset="0"/>
              <a:ea typeface="微软雅黑" panose="020B0503020204020204" pitchFamily="34" charset="-122"/>
            </a:endParaRPr>
          </a:p>
          <a:p>
            <a:pPr marL="800100" lvl="1" indent="-342900">
              <a:lnSpc>
                <a:spcPct val="120000"/>
              </a:lnSpc>
              <a:buFont typeface="Wingdings" panose="05000000000000000000" pitchFamily="2" charset="2"/>
              <a:buChar char="p"/>
              <a:defRPr/>
            </a:pPr>
            <a:r>
              <a:rPr lang="zh-CN" altLang="en-US" b="1" dirty="0">
                <a:solidFill>
                  <a:srgbClr val="000000"/>
                </a:solidFill>
                <a:latin typeface="Times New Roman" panose="02020603050405020304" pitchFamily="18" charset="0"/>
                <a:ea typeface="微软雅黑"/>
              </a:rPr>
              <a:t>两年的全阵列观测数据</a:t>
            </a:r>
            <a:endParaRPr lang="en-US" altLang="zh-CN" b="1" dirty="0">
              <a:solidFill>
                <a:srgbClr val="000000"/>
              </a:solidFill>
              <a:latin typeface="Times New Roman" panose="02020603050405020304" pitchFamily="18" charset="0"/>
              <a:ea typeface="微软雅黑"/>
            </a:endParaRPr>
          </a:p>
          <a:p>
            <a:pPr marL="800100" lvl="1" indent="-342900">
              <a:lnSpc>
                <a:spcPct val="120000"/>
              </a:lnSpc>
              <a:buFont typeface="Wingdings" panose="05000000000000000000" pitchFamily="2" charset="2"/>
              <a:buChar char="p"/>
              <a:defRPr/>
            </a:pPr>
            <a:r>
              <a:rPr lang="zh-CN" altLang="en-US" b="1" dirty="0">
                <a:solidFill>
                  <a:srgbClr val="C00000"/>
                </a:solidFill>
                <a:latin typeface="Times New Roman" panose="02020603050405020304" pitchFamily="18" charset="0"/>
                <a:ea typeface="微软雅黑"/>
              </a:rPr>
              <a:t>超高能伽马射线源数量增加至</a:t>
            </a:r>
            <a:r>
              <a:rPr lang="en-US" altLang="zh-CN" b="1" dirty="0">
                <a:solidFill>
                  <a:srgbClr val="C00000"/>
                </a:solidFill>
                <a:latin typeface="Times New Roman" panose="02020603050405020304" pitchFamily="18" charset="0"/>
                <a:ea typeface="微软雅黑"/>
              </a:rPr>
              <a:t>43</a:t>
            </a:r>
            <a:r>
              <a:rPr lang="zh-CN" altLang="en-US" b="1" dirty="0">
                <a:solidFill>
                  <a:srgbClr val="C00000"/>
                </a:solidFill>
                <a:latin typeface="Times New Roman" panose="02020603050405020304" pitchFamily="18" charset="0"/>
                <a:ea typeface="微软雅黑"/>
              </a:rPr>
              <a:t>个</a:t>
            </a:r>
            <a:endParaRPr kumimoji="0" lang="en-US" altLang="zh-CN" sz="18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mn-cs"/>
            </a:endParaRPr>
          </a:p>
          <a:p>
            <a:pPr marL="285750" marR="0" lvl="0" indent="-285750" algn="l" defTabSz="914400" rtl="0" eaLnBrk="1" fontAlgn="auto" latinLnBrk="0" hangingPunct="1">
              <a:lnSpc>
                <a:spcPct val="120000"/>
              </a:lnSpc>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全新的非热宇宙探索热潮：</a:t>
            </a:r>
            <a:r>
              <a:rPr kumimoji="0" lang="zh-CN" alt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mn-cs"/>
              </a:rPr>
              <a:t>新现象爆发式出现</a:t>
            </a:r>
          </a:p>
          <a:p>
            <a:pPr marL="800100" marR="0" lvl="1" indent="-342900" algn="l" defTabSz="914400" rtl="0" eaLnBrk="1" fontAlgn="auto" latinLnBrk="0" hangingPunct="1">
              <a:lnSpc>
                <a:spcPct val="120000"/>
              </a:lnSpc>
              <a:buClrTx/>
              <a:buSzTx/>
              <a:buFont typeface="Wingdings" panose="05000000000000000000" pitchFamily="2" charset="2"/>
              <a:buChar char="p"/>
              <a:tabLst/>
              <a:defRPr/>
            </a:pPr>
            <a:r>
              <a:rPr kumimoji="0" lang="zh-CN" alt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几乎涵盖所有的高能天体：</a:t>
            </a:r>
          </a:p>
          <a:p>
            <a:pPr marL="457200" marR="0" lvl="1" indent="0" algn="l" defTabSz="914400" rtl="0" eaLnBrk="1" fontAlgn="auto" latinLnBrk="0" hangingPunct="1">
              <a:lnSpc>
                <a:spcPct val="120000"/>
              </a:lnSpc>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     </a:t>
            </a:r>
            <a:r>
              <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超新星遗迹、脉冲星脉、脉冲星风云、大质量星团</a:t>
            </a:r>
            <a:r>
              <a:rPr lang="zh-CN" altLang="en-US" sz="1600" b="1" dirty="0">
                <a:solidFill>
                  <a:srgbClr val="000000"/>
                </a:solidFill>
                <a:latin typeface="Times New Roman" panose="02020603050405020304" pitchFamily="18" charset="0"/>
                <a:ea typeface="微软雅黑" panose="020B0503020204020204" pitchFamily="34" charset="-122"/>
              </a:rPr>
              <a:t>、</a:t>
            </a:r>
            <a:endPar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endParaRPr>
          </a:p>
          <a:p>
            <a:pPr marL="457200" marR="0" lvl="1" indent="0" algn="l" defTabSz="914400" rtl="0" eaLnBrk="1" fontAlgn="auto" latinLnBrk="0" hangingPunct="1">
              <a:lnSpc>
                <a:spcPct val="120000"/>
              </a:lnSpc>
              <a:buClrTx/>
              <a:buSzTx/>
              <a:buFontTx/>
              <a:buNone/>
              <a:tabLst/>
              <a:defRPr/>
            </a:pPr>
            <a:r>
              <a:rPr kumimoji="0" lang="zh-CN" altLang="en-US" sz="16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panose="020B0503020204020204" pitchFamily="34" charset="-122"/>
                <a:cs typeface="+mn-cs"/>
              </a:rPr>
              <a:t>     伽马射线双星、活动星系核、伽马暴</a:t>
            </a:r>
          </a:p>
        </p:txBody>
      </p:sp>
      <p:graphicFrame>
        <p:nvGraphicFramePr>
          <p:cNvPr id="19" name="Table 18">
            <a:extLst>
              <a:ext uri="{FF2B5EF4-FFF2-40B4-BE49-F238E27FC236}">
                <a16:creationId xmlns:a16="http://schemas.microsoft.com/office/drawing/2014/main" id="{AB4CFBCE-4D86-416D-B58C-33BB80C9E609}"/>
              </a:ext>
            </a:extLst>
          </p:cNvPr>
          <p:cNvGraphicFramePr>
            <a:graphicFrameLocks noGrp="1"/>
          </p:cNvGraphicFramePr>
          <p:nvPr>
            <p:extLst>
              <p:ext uri="{D42A27DB-BD31-4B8C-83A1-F6EECF244321}">
                <p14:modId xmlns:p14="http://schemas.microsoft.com/office/powerpoint/2010/main" val="3106765749"/>
              </p:ext>
            </p:extLst>
          </p:nvPr>
        </p:nvGraphicFramePr>
        <p:xfrm>
          <a:off x="7979536" y="3797732"/>
          <a:ext cx="2811915" cy="304800"/>
        </p:xfrm>
        <a:graphic>
          <a:graphicData uri="http://schemas.openxmlformats.org/drawingml/2006/table">
            <a:tbl>
              <a:tblPr/>
              <a:tblGrid>
                <a:gridCol w="2811915">
                  <a:extLst>
                    <a:ext uri="{9D8B030D-6E8A-4147-A177-3AD203B41FA5}">
                      <a16:colId xmlns:a16="http://schemas.microsoft.com/office/drawing/2014/main" val="3030882364"/>
                    </a:ext>
                  </a:extLst>
                </a:gridCol>
              </a:tblGrid>
              <a:tr h="251565">
                <a:tc>
                  <a:txBody>
                    <a:bodyPr/>
                    <a:lstStyle>
                      <a:lvl1pPr marL="0" algn="l" defTabSz="914400" rtl="0" eaLnBrk="1" latinLnBrk="0" hangingPunct="1">
                        <a:defRPr sz="1800" kern="1200">
                          <a:solidFill>
                            <a:schemeClr val="tx1"/>
                          </a:solidFill>
                          <a:latin typeface="等线" panose="020F0502020204030204"/>
                        </a:defRPr>
                      </a:lvl1pPr>
                      <a:lvl2pPr marL="457200" algn="l" defTabSz="914400" rtl="0" eaLnBrk="1" latinLnBrk="0" hangingPunct="1">
                        <a:defRPr sz="1800" kern="1200">
                          <a:solidFill>
                            <a:schemeClr val="tx1"/>
                          </a:solidFill>
                          <a:latin typeface="等线" panose="020F0502020204030204"/>
                        </a:defRPr>
                      </a:lvl2pPr>
                      <a:lvl3pPr marL="914400" algn="l" defTabSz="914400" rtl="0" eaLnBrk="1" latinLnBrk="0" hangingPunct="1">
                        <a:defRPr sz="1800" kern="1200">
                          <a:solidFill>
                            <a:schemeClr val="tx1"/>
                          </a:solidFill>
                          <a:latin typeface="等线" panose="020F0502020204030204"/>
                        </a:defRPr>
                      </a:lvl3pPr>
                      <a:lvl4pPr marL="1371600" algn="l" defTabSz="914400" rtl="0" eaLnBrk="1" latinLnBrk="0" hangingPunct="1">
                        <a:defRPr sz="1800" kern="1200">
                          <a:solidFill>
                            <a:schemeClr val="tx1"/>
                          </a:solidFill>
                          <a:latin typeface="等线" panose="020F0502020204030204"/>
                        </a:defRPr>
                      </a:lvl4pPr>
                      <a:lvl5pPr marL="1828800" algn="l" defTabSz="914400" rtl="0" eaLnBrk="1" latinLnBrk="0" hangingPunct="1">
                        <a:defRPr sz="1800" kern="1200">
                          <a:solidFill>
                            <a:schemeClr val="tx1"/>
                          </a:solidFill>
                          <a:latin typeface="等线" panose="020F0502020204030204"/>
                        </a:defRPr>
                      </a:lvl5pPr>
                      <a:lvl6pPr marL="2286000" algn="l" defTabSz="914400" rtl="0" eaLnBrk="1" latinLnBrk="0" hangingPunct="1">
                        <a:defRPr sz="1800" kern="1200">
                          <a:solidFill>
                            <a:schemeClr val="tx1"/>
                          </a:solidFill>
                          <a:latin typeface="等线" panose="020F0502020204030204"/>
                        </a:defRPr>
                      </a:lvl6pPr>
                      <a:lvl7pPr marL="2743200" algn="l" defTabSz="914400" rtl="0" eaLnBrk="1" latinLnBrk="0" hangingPunct="1">
                        <a:defRPr sz="1800" kern="1200">
                          <a:solidFill>
                            <a:schemeClr val="tx1"/>
                          </a:solidFill>
                          <a:latin typeface="等线" panose="020F0502020204030204"/>
                        </a:defRPr>
                      </a:lvl7pPr>
                      <a:lvl8pPr marL="3200400" algn="l" defTabSz="914400" rtl="0" eaLnBrk="1" latinLnBrk="0" hangingPunct="1">
                        <a:defRPr sz="1800" kern="1200">
                          <a:solidFill>
                            <a:schemeClr val="tx1"/>
                          </a:solidFill>
                          <a:latin typeface="等线" panose="020F0502020204030204"/>
                        </a:defRPr>
                      </a:lvl8pPr>
                      <a:lvl9pPr marL="3657600" algn="l" defTabSz="914400" rtl="0" eaLnBrk="1" latinLnBrk="0" hangingPunct="1">
                        <a:defRPr sz="1800" kern="1200">
                          <a:solidFill>
                            <a:schemeClr val="tx1"/>
                          </a:solidFill>
                          <a:latin typeface="等线" panose="020F0502020204030204"/>
                        </a:defRPr>
                      </a:lvl9p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zh-CN" sz="1400" b="1" u="none" kern="1200" dirty="0">
                          <a:solidFill>
                            <a:schemeClr val="tx1"/>
                          </a:solidFill>
                          <a:effectLst/>
                          <a:latin typeface="+mn-lt"/>
                          <a:ea typeface="+mn-ea"/>
                          <a:cs typeface="+mn-cs"/>
                        </a:rPr>
                        <a:t>APJS</a:t>
                      </a:r>
                      <a:r>
                        <a:rPr lang="zh-CN" altLang="en-US" sz="1400" b="1" u="none" kern="1200" dirty="0">
                          <a:solidFill>
                            <a:schemeClr val="tx1"/>
                          </a:solidFill>
                          <a:effectLst/>
                          <a:latin typeface="+mn-lt"/>
                          <a:ea typeface="+mn-ea"/>
                          <a:cs typeface="+mn-cs"/>
                        </a:rPr>
                        <a:t>，</a:t>
                      </a:r>
                      <a:r>
                        <a:rPr lang="en-US" altLang="zh-CN" sz="1400" b="1" u="none" kern="1200" dirty="0">
                          <a:solidFill>
                            <a:schemeClr val="tx1"/>
                          </a:solidFill>
                          <a:effectLst/>
                          <a:latin typeface="+mn-lt"/>
                          <a:ea typeface="+mn-ea"/>
                          <a:cs typeface="+mn-cs"/>
                        </a:rPr>
                        <a:t>271:25 (26pp)</a:t>
                      </a:r>
                      <a:r>
                        <a:rPr lang="zh-CN" altLang="en-US" sz="1400" b="1" u="none" kern="1200" dirty="0">
                          <a:solidFill>
                            <a:schemeClr val="tx1"/>
                          </a:solidFill>
                          <a:effectLst/>
                          <a:latin typeface="+mn-lt"/>
                          <a:ea typeface="+mn-ea"/>
                          <a:cs typeface="+mn-cs"/>
                        </a:rPr>
                        <a:t>，</a:t>
                      </a:r>
                      <a:r>
                        <a:rPr lang="en-US" altLang="zh-CN" sz="1400" b="1" u="none" kern="1200" dirty="0">
                          <a:solidFill>
                            <a:schemeClr val="tx1"/>
                          </a:solidFill>
                          <a:effectLst/>
                          <a:latin typeface="+mn-lt"/>
                          <a:ea typeface="+mn-ea"/>
                          <a:cs typeface="+mn-cs"/>
                        </a:rPr>
                        <a:t>2024</a:t>
                      </a:r>
                      <a:r>
                        <a:rPr lang="en-US" sz="1400" b="1" u="none" kern="1200" dirty="0">
                          <a:solidFill>
                            <a:schemeClr val="tx1"/>
                          </a:solidFill>
                          <a:effectLst/>
                          <a:latin typeface="+mn-lt"/>
                          <a:ea typeface="+mn-ea"/>
                          <a:cs typeface="+mn-cs"/>
                        </a:rPr>
                        <a:t> </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82302616"/>
                  </a:ext>
                </a:extLst>
              </a:tr>
            </a:tbl>
          </a:graphicData>
        </a:graphic>
      </p:graphicFrame>
      <p:sp>
        <p:nvSpPr>
          <p:cNvPr id="4" name="文本框 3">
            <a:extLst>
              <a:ext uri="{FF2B5EF4-FFF2-40B4-BE49-F238E27FC236}">
                <a16:creationId xmlns:a16="http://schemas.microsoft.com/office/drawing/2014/main" id="{B8BBE488-58CA-E9C3-2509-B68FD608A4B8}"/>
              </a:ext>
            </a:extLst>
          </p:cNvPr>
          <p:cNvSpPr txBox="1"/>
          <p:nvPr/>
        </p:nvSpPr>
        <p:spPr>
          <a:xfrm>
            <a:off x="1923888" y="163191"/>
            <a:ext cx="8867563" cy="584775"/>
          </a:xfrm>
          <a:prstGeom prst="rect">
            <a:avLst/>
          </a:prstGeom>
          <a:noFill/>
        </p:spPr>
        <p:txBody>
          <a:bodyPr wrap="square">
            <a:spAutoFit/>
          </a:bodyPr>
          <a:lstStyle/>
          <a:p>
            <a:r>
              <a:rPr lang="en-US" altLang="zh-CN" sz="3200" b="1" dirty="0">
                <a:solidFill>
                  <a:srgbClr val="0070C0"/>
                </a:solidFill>
                <a:latin typeface="微软雅黑" panose="020B0503020204020204" pitchFamily="34" charset="-122"/>
                <a:ea typeface="微软雅黑" panose="020B0503020204020204" pitchFamily="34" charset="-122"/>
              </a:rPr>
              <a:t>LHAASO</a:t>
            </a:r>
            <a:r>
              <a:rPr lang="zh-CN" altLang="en-US" sz="3200" b="1" dirty="0">
                <a:solidFill>
                  <a:srgbClr val="0070C0"/>
                </a:solidFill>
                <a:latin typeface="微软雅黑" panose="020B0503020204020204" pitchFamily="34" charset="-122"/>
                <a:ea typeface="微软雅黑" panose="020B0503020204020204" pitchFamily="34" charset="-122"/>
              </a:rPr>
              <a:t>打开了 “超高能伽马天文学”新窗口</a:t>
            </a:r>
            <a:endParaRPr lang="zh-CN" altLang="en-US" dirty="0">
              <a:solidFill>
                <a:srgbClr val="0070C0"/>
              </a:solidFill>
              <a:latin typeface="微软雅黑" panose="020B0503020204020204" pitchFamily="34" charset="-122"/>
              <a:ea typeface="微软雅黑" panose="020B0503020204020204" pitchFamily="34" charset="-122"/>
            </a:endParaRPr>
          </a:p>
        </p:txBody>
      </p:sp>
      <p:pic>
        <p:nvPicPr>
          <p:cNvPr id="20" name="Picture 27">
            <a:extLst>
              <a:ext uri="{FF2B5EF4-FFF2-40B4-BE49-F238E27FC236}">
                <a16:creationId xmlns:a16="http://schemas.microsoft.com/office/drawing/2014/main" id="{ECFFFC8F-7352-853D-C983-7410A86EC776}"/>
              </a:ext>
            </a:extLst>
          </p:cNvPr>
          <p:cNvPicPr>
            <a:picLocks noChangeAspect="1"/>
          </p:cNvPicPr>
          <p:nvPr/>
        </p:nvPicPr>
        <p:blipFill>
          <a:blip r:embed="rId6"/>
          <a:stretch>
            <a:fillRect/>
          </a:stretch>
        </p:blipFill>
        <p:spPr>
          <a:xfrm>
            <a:off x="7054914" y="873102"/>
            <a:ext cx="4145473" cy="2848606"/>
          </a:xfrm>
          <a:prstGeom prst="rect">
            <a:avLst/>
          </a:prstGeom>
        </p:spPr>
      </p:pic>
    </p:spTree>
    <p:extLst>
      <p:ext uri="{BB962C8B-B14F-4D97-AF65-F5344CB8AC3E}">
        <p14:creationId xmlns:p14="http://schemas.microsoft.com/office/powerpoint/2010/main" val="2339034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22C159A6-DCA1-DF5D-521C-A63BAB73E654}"/>
              </a:ext>
            </a:extLst>
          </p:cNvPr>
          <p:cNvSpPr>
            <a:spLocks noGrp="1"/>
          </p:cNvSpPr>
          <p:nvPr>
            <p:ph type="sldNum" sz="quarter" idx="12"/>
          </p:nvPr>
        </p:nvSpPr>
        <p:spPr/>
        <p:txBody>
          <a:bodyPr/>
          <a:lstStyle/>
          <a:p>
            <a:fld id="{E077DA78-E013-4A8C-AD75-63A150561B10}" type="slidenum">
              <a:rPr lang="zh-CN" altLang="en-US" smtClean="0"/>
              <a:pPr/>
              <a:t>18</a:t>
            </a:fld>
            <a:endParaRPr lang="zh-CN" altLang="en-US"/>
          </a:p>
        </p:txBody>
      </p:sp>
      <p:pic>
        <p:nvPicPr>
          <p:cNvPr id="4" name="图片 3">
            <a:extLst>
              <a:ext uri="{FF2B5EF4-FFF2-40B4-BE49-F238E27FC236}">
                <a16:creationId xmlns:a16="http://schemas.microsoft.com/office/drawing/2014/main" id="{EC710E7E-A057-FC96-5D02-EC85B0973012}"/>
              </a:ext>
            </a:extLst>
          </p:cNvPr>
          <p:cNvPicPr>
            <a:picLocks noChangeAspect="1"/>
          </p:cNvPicPr>
          <p:nvPr/>
        </p:nvPicPr>
        <p:blipFill>
          <a:blip r:embed="rId2"/>
          <a:stretch>
            <a:fillRect/>
          </a:stretch>
        </p:blipFill>
        <p:spPr>
          <a:xfrm>
            <a:off x="7440108" y="2230419"/>
            <a:ext cx="3973161" cy="2720090"/>
          </a:xfrm>
          <a:prstGeom prst="rect">
            <a:avLst/>
          </a:prstGeom>
        </p:spPr>
      </p:pic>
      <p:sp>
        <p:nvSpPr>
          <p:cNvPr id="5" name="箭头: 右 4">
            <a:extLst>
              <a:ext uri="{FF2B5EF4-FFF2-40B4-BE49-F238E27FC236}">
                <a16:creationId xmlns:a16="http://schemas.microsoft.com/office/drawing/2014/main" id="{0286B1B9-4C0A-C1AB-6E90-493D13274C5E}"/>
              </a:ext>
            </a:extLst>
          </p:cNvPr>
          <p:cNvSpPr/>
          <p:nvPr/>
        </p:nvSpPr>
        <p:spPr>
          <a:xfrm rot="21061041">
            <a:off x="904700" y="5411012"/>
            <a:ext cx="11079388" cy="585637"/>
          </a:xfrm>
          <a:prstGeom prst="rightArrow">
            <a:avLst/>
          </a:prstGeom>
          <a:solidFill>
            <a:srgbClr val="00B0F0"/>
          </a:solidFill>
          <a:ln w="1270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6" name="标题 3">
            <a:extLst>
              <a:ext uri="{FF2B5EF4-FFF2-40B4-BE49-F238E27FC236}">
                <a16:creationId xmlns:a16="http://schemas.microsoft.com/office/drawing/2014/main" id="{94289315-AA35-1EEF-F00B-FD1378309DF1}"/>
              </a:ext>
            </a:extLst>
          </p:cNvPr>
          <p:cNvSpPr txBox="1">
            <a:spLocks/>
          </p:cNvSpPr>
          <p:nvPr/>
        </p:nvSpPr>
        <p:spPr>
          <a:xfrm>
            <a:off x="714337" y="103390"/>
            <a:ext cx="10763325" cy="725470"/>
          </a:xfrm>
          <a:prstGeom prst="rect">
            <a:avLst/>
          </a:prstGeom>
        </p:spPr>
        <p:txBody>
          <a:bodyPr vert="horz" lIns="91440" tIns="45720" rIns="91440" bIns="45720" anchor="ctr">
            <a:normAutofit/>
          </a:bodyPr>
          <a:lstStyle>
            <a:lvl1pPr lvl="0" algn="ctr" defTabSz="914400">
              <a:spcBef>
                <a:spcPct val="0"/>
              </a:spcBef>
              <a:buNone/>
              <a:defRPr sz="4000" b="1" kern="1200" baseline="0">
                <a:solidFill>
                  <a:srgbClr val="0000FF"/>
                </a:solidFill>
                <a:latin typeface="Arial Black" panose="020B0A04020102020204"/>
                <a:ea typeface="微软雅黑" panose="020B0503020204020204" charset="-122"/>
              </a:defRPr>
            </a:lvl1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zh-CN" sz="36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LHAASO</a:t>
            </a:r>
            <a:r>
              <a:rPr kumimoji="0" lang="zh-CN" altLang="en-US" sz="36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推动超高能伽马射线源增长</a:t>
            </a:r>
          </a:p>
        </p:txBody>
      </p:sp>
      <p:pic>
        <p:nvPicPr>
          <p:cNvPr id="7" name="图片 6">
            <a:extLst>
              <a:ext uri="{FF2B5EF4-FFF2-40B4-BE49-F238E27FC236}">
                <a16:creationId xmlns:a16="http://schemas.microsoft.com/office/drawing/2014/main" id="{9F62A839-ADD7-36C0-E2F6-61F23D30C9D1}"/>
              </a:ext>
            </a:extLst>
          </p:cNvPr>
          <p:cNvPicPr>
            <a:picLocks noChangeAspect="1"/>
          </p:cNvPicPr>
          <p:nvPr/>
        </p:nvPicPr>
        <p:blipFill>
          <a:blip r:embed="rId3"/>
          <a:stretch>
            <a:fillRect/>
          </a:stretch>
        </p:blipFill>
        <p:spPr>
          <a:xfrm>
            <a:off x="136886" y="3512770"/>
            <a:ext cx="3087583" cy="2214035"/>
          </a:xfrm>
          <a:prstGeom prst="rect">
            <a:avLst/>
          </a:prstGeom>
        </p:spPr>
      </p:pic>
      <p:sp>
        <p:nvSpPr>
          <p:cNvPr id="8" name="文本框 7">
            <a:extLst>
              <a:ext uri="{FF2B5EF4-FFF2-40B4-BE49-F238E27FC236}">
                <a16:creationId xmlns:a16="http://schemas.microsoft.com/office/drawing/2014/main" id="{0B6E5DF9-216F-4D8E-CD73-6BB767F30367}"/>
              </a:ext>
            </a:extLst>
          </p:cNvPr>
          <p:cNvSpPr txBox="1"/>
          <p:nvPr/>
        </p:nvSpPr>
        <p:spPr>
          <a:xfrm>
            <a:off x="391191" y="5805444"/>
            <a:ext cx="2101761" cy="307777"/>
          </a:xfrm>
          <a:prstGeom prst="rect">
            <a:avLst/>
          </a:prstGeom>
          <a:noFill/>
        </p:spPr>
        <p:txBody>
          <a:bodyPr wrap="square" rtlCol="0">
            <a:spAutoFit/>
          </a:bodyPr>
          <a:lstStyle/>
          <a:p>
            <a:r>
              <a:rPr lang="en-US" altLang="zh-CN" sz="1400" b="1" dirty="0">
                <a:solidFill>
                  <a:srgbClr val="000000"/>
                </a:solidFill>
                <a:latin typeface="微软雅黑" panose="020B0503020204020204" pitchFamily="34" charset="-122"/>
                <a:ea typeface="微软雅黑" panose="020B0503020204020204" pitchFamily="34" charset="-122"/>
              </a:rPr>
              <a:t>LHAASO coll.</a:t>
            </a:r>
            <a:r>
              <a:rPr lang="zh-CN" altLang="en-US" sz="1400" b="1" dirty="0">
                <a:solidFill>
                  <a:srgbClr val="000000"/>
                </a:solidFill>
                <a:latin typeface="微软雅黑" panose="020B0503020204020204" pitchFamily="34" charset="-122"/>
                <a:ea typeface="微软雅黑" panose="020B0503020204020204" pitchFamily="34" charset="-122"/>
              </a:rPr>
              <a:t> </a:t>
            </a:r>
            <a:r>
              <a:rPr lang="en-US" altLang="zh-CN" sz="1400" b="1" dirty="0">
                <a:solidFill>
                  <a:srgbClr val="000000"/>
                </a:solidFill>
                <a:latin typeface="微软雅黑" panose="020B0503020204020204" pitchFamily="34" charset="-122"/>
                <a:ea typeface="微软雅黑" panose="020B0503020204020204" pitchFamily="34" charset="-122"/>
              </a:rPr>
              <a:t>2021</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BFCDBBF8-2ECC-A47F-9FB9-30D3CC55EBAB}"/>
              </a:ext>
            </a:extLst>
          </p:cNvPr>
          <p:cNvSpPr txBox="1"/>
          <p:nvPr/>
        </p:nvSpPr>
        <p:spPr>
          <a:xfrm>
            <a:off x="4173079" y="5246274"/>
            <a:ext cx="1922920" cy="307777"/>
          </a:xfrm>
          <a:prstGeom prst="rect">
            <a:avLst/>
          </a:prstGeom>
          <a:noFill/>
        </p:spPr>
        <p:txBody>
          <a:bodyPr wrap="square" rtlCol="0">
            <a:spAutoFit/>
          </a:bodyPr>
          <a:lstStyle/>
          <a:p>
            <a:r>
              <a:rPr lang="en-US" altLang="zh-CN" sz="1400" b="1" dirty="0">
                <a:solidFill>
                  <a:srgbClr val="000000"/>
                </a:solidFill>
                <a:latin typeface="微软雅黑" panose="020B0503020204020204" pitchFamily="34" charset="-122"/>
                <a:ea typeface="微软雅黑" panose="020B0503020204020204" pitchFamily="34" charset="-122"/>
              </a:rPr>
              <a:t>LHAASO coll.</a:t>
            </a:r>
            <a:r>
              <a:rPr lang="zh-CN" altLang="en-US" sz="1400" b="1" dirty="0">
                <a:solidFill>
                  <a:srgbClr val="000000"/>
                </a:solidFill>
                <a:latin typeface="微软雅黑" panose="020B0503020204020204" pitchFamily="34" charset="-122"/>
                <a:ea typeface="微软雅黑" panose="020B0503020204020204" pitchFamily="34" charset="-122"/>
              </a:rPr>
              <a:t> </a:t>
            </a:r>
            <a:r>
              <a:rPr lang="en-US" altLang="zh-CN" sz="1400" b="1" dirty="0">
                <a:solidFill>
                  <a:srgbClr val="000000"/>
                </a:solidFill>
                <a:latin typeface="微软雅黑" panose="020B0503020204020204" pitchFamily="34" charset="-122"/>
                <a:ea typeface="微软雅黑" panose="020B0503020204020204" pitchFamily="34" charset="-122"/>
              </a:rPr>
              <a:t>2024</a:t>
            </a:r>
            <a:endParaRPr lang="zh-CN" altLang="en-US" sz="1400" b="1" dirty="0">
              <a:solidFill>
                <a:srgbClr val="000000"/>
              </a:solidFill>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DBE3D479-1FDC-D411-EDB6-EEE908178799}"/>
              </a:ext>
            </a:extLst>
          </p:cNvPr>
          <p:cNvSpPr txBox="1"/>
          <p:nvPr/>
        </p:nvSpPr>
        <p:spPr>
          <a:xfrm>
            <a:off x="522285" y="2596288"/>
            <a:ext cx="2142976" cy="658257"/>
          </a:xfrm>
          <a:prstGeom prst="rect">
            <a:avLst/>
          </a:prstGeom>
          <a:solidFill>
            <a:srgbClr val="4BACC6">
              <a:lumMod val="40000"/>
              <a:lumOff val="60000"/>
            </a:srgbClr>
          </a:solid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11</a:t>
            </a:r>
            <a:r>
              <a:rPr kumimoji="0" lang="zh-CN" altLang="en-US"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个月</a:t>
            </a: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1/2</a:t>
            </a:r>
            <a:r>
              <a:rPr kumimoji="0" lang="zh-CN" altLang="en-US"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阵列数据</a:t>
            </a:r>
            <a:endPar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12</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个</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UHE</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源 </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(&gt;7</a:t>
            </a:r>
            <a:r>
              <a:rPr kumimoji="0" lang="el-GR"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σ</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6FEB122D-B55F-3C5C-C8F9-4123E5BB83A0}"/>
              </a:ext>
            </a:extLst>
          </p:cNvPr>
          <p:cNvSpPr txBox="1"/>
          <p:nvPr/>
        </p:nvSpPr>
        <p:spPr>
          <a:xfrm>
            <a:off x="4329647" y="1623946"/>
            <a:ext cx="2142976" cy="953723"/>
          </a:xfrm>
          <a:prstGeom prst="rect">
            <a:avLst/>
          </a:prstGeom>
          <a:solidFill>
            <a:srgbClr val="4BACC6">
              <a:lumMod val="40000"/>
              <a:lumOff val="60000"/>
            </a:srgbClr>
          </a:solid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2</a:t>
            </a:r>
            <a:r>
              <a:rPr kumimoji="0" lang="zh-CN" altLang="en-US"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年全阵列数据</a:t>
            </a:r>
            <a:endPar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90</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个</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VHE</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源</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43</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个</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UHE</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源</a:t>
            </a:r>
          </a:p>
        </p:txBody>
      </p:sp>
      <p:sp>
        <p:nvSpPr>
          <p:cNvPr id="12" name="文本框 11">
            <a:extLst>
              <a:ext uri="{FF2B5EF4-FFF2-40B4-BE49-F238E27FC236}">
                <a16:creationId xmlns:a16="http://schemas.microsoft.com/office/drawing/2014/main" id="{3B8B1509-85AB-8D35-6A05-A2EAD6AE2560}"/>
              </a:ext>
            </a:extLst>
          </p:cNvPr>
          <p:cNvSpPr txBox="1"/>
          <p:nvPr/>
        </p:nvSpPr>
        <p:spPr>
          <a:xfrm>
            <a:off x="8119078" y="1217091"/>
            <a:ext cx="2519600" cy="953723"/>
          </a:xfrm>
          <a:prstGeom prst="rect">
            <a:avLst/>
          </a:prstGeom>
          <a:solidFill>
            <a:srgbClr val="9BBB59">
              <a:lumMod val="60000"/>
              <a:lumOff val="40000"/>
            </a:srgbClr>
          </a:solidFill>
        </p:spPr>
        <p:txBody>
          <a:bodyPr wrap="square" rtlCol="0">
            <a:spAutoFit/>
          </a:bodyPr>
          <a:lstStyle/>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5</a:t>
            </a:r>
            <a:r>
              <a:rPr kumimoji="0" lang="zh-CN" altLang="en-US"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年全阵列数据</a:t>
            </a:r>
            <a:endParaRPr kumimoji="0" lang="en-US" altLang="zh-CN" sz="1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200</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个</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VHE</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源</a:t>
            </a:r>
            <a:endPar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a:p>
            <a:pPr marL="0" marR="0" lvl="0" indent="0" algn="ctr" defTabSz="914400" eaLnBrk="1" fontAlgn="auto" latinLnBrk="0" hangingPunct="1">
              <a:lnSpc>
                <a:spcPct val="120000"/>
              </a:lnSpc>
              <a:spcBef>
                <a:spcPts val="0"/>
              </a:spcBef>
              <a:spcAft>
                <a:spcPts val="0"/>
              </a:spcAft>
              <a:buClrTx/>
              <a:buSzTx/>
              <a:buFontTx/>
              <a:buNone/>
              <a:tabLst/>
              <a:defRPr/>
            </a:pP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60</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个</a:t>
            </a:r>
            <a:r>
              <a:rPr kumimoji="0" lang="en-US"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UHE</a:t>
            </a:r>
            <a:r>
              <a:rPr kumimoji="0" lang="zh-CN" altLang="en-US"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源</a:t>
            </a:r>
          </a:p>
        </p:txBody>
      </p:sp>
      <p:pic>
        <p:nvPicPr>
          <p:cNvPr id="15" name="图片 28">
            <a:extLst>
              <a:ext uri="{FF2B5EF4-FFF2-40B4-BE49-F238E27FC236}">
                <a16:creationId xmlns:a16="http://schemas.microsoft.com/office/drawing/2014/main" id="{FC64260C-64A2-FCC9-8B20-C0CC20743FC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84" t="8975" r="13943" b="5441"/>
          <a:stretch/>
        </p:blipFill>
        <p:spPr>
          <a:xfrm>
            <a:off x="3455296" y="2818720"/>
            <a:ext cx="3820988" cy="2186503"/>
          </a:xfrm>
          <a:prstGeom prst="rect">
            <a:avLst/>
          </a:prstGeom>
        </p:spPr>
      </p:pic>
    </p:spTree>
    <p:extLst>
      <p:ext uri="{BB962C8B-B14F-4D97-AF65-F5344CB8AC3E}">
        <p14:creationId xmlns:p14="http://schemas.microsoft.com/office/powerpoint/2010/main" val="1622948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0C2BB6D6-C5FF-1C7A-3F93-3F8FF395C47F}"/>
              </a:ext>
            </a:extLst>
          </p:cNvPr>
          <p:cNvSpPr>
            <a:spLocks noGrp="1"/>
          </p:cNvSpPr>
          <p:nvPr>
            <p:ph type="sldNum" sz="quarter" idx="12"/>
          </p:nvPr>
        </p:nvSpPr>
        <p:spPr/>
        <p:txBody>
          <a:bodyPr/>
          <a:lstStyle/>
          <a:p>
            <a:fld id="{E077DA78-E013-4A8C-AD75-63A150561B10}" type="slidenum">
              <a:rPr lang="zh-CN" altLang="en-US" smtClean="0"/>
              <a:pPr/>
              <a:t>19</a:t>
            </a:fld>
            <a:endParaRPr lang="zh-CN" altLang="en-US"/>
          </a:p>
        </p:txBody>
      </p:sp>
      <p:sp>
        <p:nvSpPr>
          <p:cNvPr id="4" name="标题 2">
            <a:extLst>
              <a:ext uri="{FF2B5EF4-FFF2-40B4-BE49-F238E27FC236}">
                <a16:creationId xmlns:a16="http://schemas.microsoft.com/office/drawing/2014/main" id="{DD9278E5-D312-4380-0BB3-0DD54CA705EC}"/>
              </a:ext>
            </a:extLst>
          </p:cNvPr>
          <p:cNvSpPr>
            <a:spLocks noGrp="1"/>
          </p:cNvSpPr>
          <p:nvPr/>
        </p:nvSpPr>
        <p:spPr>
          <a:xfrm>
            <a:off x="1377329" y="105083"/>
            <a:ext cx="8378992" cy="646331"/>
          </a:xfrm>
          <a:prstGeom prst="rect">
            <a:avLst/>
          </a:prstGeom>
        </p:spPr>
        <p:txBody>
          <a:bodyPr vert="horz" wrap="square" lIns="91440" tIns="45720" rIns="91440" bIns="45720" anchor="ctr">
            <a:spAutoFit/>
          </a:bodyPr>
          <a:lstStyle>
            <a:lvl1pPr lvl="0" algn="ctr" defTabSz="914400">
              <a:spcBef>
                <a:spcPct val="0"/>
              </a:spcBef>
              <a:buNone/>
              <a:defRPr sz="4400" kern="1200">
                <a:solidFill>
                  <a:schemeClr val="tx1"/>
                </a:solidFill>
                <a:latin typeface="Calibri" panose="020F0502020204030204"/>
                <a:ea typeface="宋体" panose="02010600030101010101" pitchFamily="2" charset="-122"/>
              </a:defRPr>
            </a:lvl1pPr>
          </a:lstStyle>
          <a:p>
            <a:pPr algn="ctr"/>
            <a:r>
              <a:rPr lang="en-US" altLang="zh-CN" sz="3600" b="1" dirty="0">
                <a:solidFill>
                  <a:srgbClr val="0070C0"/>
                </a:solidFill>
                <a:latin typeface="微软雅黑"/>
                <a:ea typeface="微软雅黑"/>
                <a:cs typeface="Times New Roman"/>
              </a:rPr>
              <a:t>LHAASO</a:t>
            </a:r>
            <a:r>
              <a:rPr lang="zh-CN" altLang="en-US" sz="3600" b="1" dirty="0">
                <a:solidFill>
                  <a:srgbClr val="0070C0"/>
                </a:solidFill>
                <a:latin typeface="微软雅黑"/>
                <a:ea typeface="微软雅黑"/>
                <a:cs typeface="Times New Roman"/>
              </a:rPr>
              <a:t>年度典型成果</a:t>
            </a:r>
          </a:p>
        </p:txBody>
      </p:sp>
      <p:sp>
        <p:nvSpPr>
          <p:cNvPr id="5" name="文本框 15">
            <a:extLst>
              <a:ext uri="{FF2B5EF4-FFF2-40B4-BE49-F238E27FC236}">
                <a16:creationId xmlns:a16="http://schemas.microsoft.com/office/drawing/2014/main" id="{735C2AFB-EDED-4DB6-9F02-3F00CC0193AF}"/>
              </a:ext>
            </a:extLst>
          </p:cNvPr>
          <p:cNvSpPr txBox="1"/>
          <p:nvPr/>
        </p:nvSpPr>
        <p:spPr>
          <a:xfrm>
            <a:off x="181543" y="4195698"/>
            <a:ext cx="1434999"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Nature</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12</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个超高能源，开启超高能伽马天文学时代</a:t>
            </a:r>
          </a:p>
        </p:txBody>
      </p:sp>
      <p:cxnSp>
        <p:nvCxnSpPr>
          <p:cNvPr id="6" name="直接连接符 5">
            <a:extLst>
              <a:ext uri="{FF2B5EF4-FFF2-40B4-BE49-F238E27FC236}">
                <a16:creationId xmlns:a16="http://schemas.microsoft.com/office/drawing/2014/main" id="{4E7B2BCB-6823-4538-A771-57B144800B21}"/>
              </a:ext>
            </a:extLst>
          </p:cNvPr>
          <p:cNvCxnSpPr>
            <a:cxnSpLocks/>
            <a:stCxn id="22" idx="2"/>
            <a:endCxn id="5" idx="0"/>
          </p:cNvCxnSpPr>
          <p:nvPr/>
        </p:nvCxnSpPr>
        <p:spPr>
          <a:xfrm>
            <a:off x="899043" y="3829054"/>
            <a:ext cx="0" cy="366644"/>
          </a:xfrm>
          <a:prstGeom prst="line">
            <a:avLst/>
          </a:prstGeom>
          <a:noFill/>
          <a:ln w="57150" cap="flat" cmpd="sng" algn="ctr">
            <a:solidFill>
              <a:srgbClr val="4F81BD"/>
            </a:solidFill>
            <a:prstDash val="solid"/>
            <a:miter lim="800000"/>
          </a:ln>
          <a:effectLst/>
        </p:spPr>
      </p:cxnSp>
      <p:sp>
        <p:nvSpPr>
          <p:cNvPr id="7" name="文本框 21">
            <a:extLst>
              <a:ext uri="{FF2B5EF4-FFF2-40B4-BE49-F238E27FC236}">
                <a16:creationId xmlns:a16="http://schemas.microsoft.com/office/drawing/2014/main" id="{E70C46F2-3AF3-4B4B-9785-29501AC0C2FE}"/>
              </a:ext>
            </a:extLst>
          </p:cNvPr>
          <p:cNvSpPr txBox="1"/>
          <p:nvPr/>
        </p:nvSpPr>
        <p:spPr>
          <a:xfrm>
            <a:off x="243969" y="1315426"/>
            <a:ext cx="1310147"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Science</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发现蟹状星云</a:t>
            </a:r>
            <a:r>
              <a:rPr kumimoji="0" lang="en-US" altLang="zh-CN" sz="1500" b="1" i="0" u="none" strike="noStrike" kern="120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n-cs"/>
              </a:rPr>
              <a:t>PeV</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辐射挑战理论极限</a:t>
            </a:r>
          </a:p>
        </p:txBody>
      </p:sp>
      <p:cxnSp>
        <p:nvCxnSpPr>
          <p:cNvPr id="8" name="直接连接符 7">
            <a:extLst>
              <a:ext uri="{FF2B5EF4-FFF2-40B4-BE49-F238E27FC236}">
                <a16:creationId xmlns:a16="http://schemas.microsoft.com/office/drawing/2014/main" id="{FE5FA58F-EE6C-4E6D-829C-A7B5075D453A}"/>
              </a:ext>
            </a:extLst>
          </p:cNvPr>
          <p:cNvCxnSpPr>
            <a:cxnSpLocks/>
            <a:stCxn id="7" idx="2"/>
            <a:endCxn id="22" idx="0"/>
          </p:cNvCxnSpPr>
          <p:nvPr/>
        </p:nvCxnSpPr>
        <p:spPr>
          <a:xfrm>
            <a:off x="899043" y="2751973"/>
            <a:ext cx="0" cy="508078"/>
          </a:xfrm>
          <a:prstGeom prst="line">
            <a:avLst/>
          </a:prstGeom>
          <a:noFill/>
          <a:ln w="57150" cap="flat" cmpd="sng" algn="ctr">
            <a:solidFill>
              <a:srgbClr val="4F81BD"/>
            </a:solidFill>
            <a:prstDash val="solid"/>
            <a:miter lim="800000"/>
          </a:ln>
          <a:effectLst/>
        </p:spPr>
      </p:cxnSp>
      <p:sp>
        <p:nvSpPr>
          <p:cNvPr id="9" name="文本框 30">
            <a:extLst>
              <a:ext uri="{FF2B5EF4-FFF2-40B4-BE49-F238E27FC236}">
                <a16:creationId xmlns:a16="http://schemas.microsoft.com/office/drawing/2014/main" id="{EB754B92-6F09-4874-B611-69DAC2A56AFA}"/>
              </a:ext>
            </a:extLst>
          </p:cNvPr>
          <p:cNvSpPr txBox="1"/>
          <p:nvPr/>
        </p:nvSpPr>
        <p:spPr>
          <a:xfrm>
            <a:off x="2056817" y="1312844"/>
            <a:ext cx="1243103" cy="1436547"/>
          </a:xfrm>
          <a:prstGeom prst="rect">
            <a:avLst/>
          </a:prstGeom>
          <a:solidFill>
            <a:srgbClr val="9BBB59">
              <a:lumMod val="60000"/>
              <a:lumOff val="4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PRL</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将洛伦兹对称性破缺能标限制提升</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10</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倍</a:t>
            </a:r>
          </a:p>
        </p:txBody>
      </p:sp>
      <p:cxnSp>
        <p:nvCxnSpPr>
          <p:cNvPr id="10" name="直接连接符 9">
            <a:extLst>
              <a:ext uri="{FF2B5EF4-FFF2-40B4-BE49-F238E27FC236}">
                <a16:creationId xmlns:a16="http://schemas.microsoft.com/office/drawing/2014/main" id="{95A7868E-9BD5-4941-80CB-8C13A7DB1B11}"/>
              </a:ext>
            </a:extLst>
          </p:cNvPr>
          <p:cNvCxnSpPr>
            <a:cxnSpLocks/>
            <a:stCxn id="9" idx="2"/>
            <a:endCxn id="23" idx="0"/>
          </p:cNvCxnSpPr>
          <p:nvPr/>
        </p:nvCxnSpPr>
        <p:spPr>
          <a:xfrm>
            <a:off x="2678369" y="2749391"/>
            <a:ext cx="14417" cy="514953"/>
          </a:xfrm>
          <a:prstGeom prst="line">
            <a:avLst/>
          </a:prstGeom>
          <a:noFill/>
          <a:ln w="57150" cap="flat" cmpd="sng" algn="ctr">
            <a:solidFill>
              <a:srgbClr val="4F81BD"/>
            </a:solidFill>
            <a:prstDash val="solid"/>
            <a:miter lim="800000"/>
          </a:ln>
          <a:effectLst/>
        </p:spPr>
      </p:cxnSp>
      <p:sp>
        <p:nvSpPr>
          <p:cNvPr id="11" name="文本框 36">
            <a:extLst>
              <a:ext uri="{FF2B5EF4-FFF2-40B4-BE49-F238E27FC236}">
                <a16:creationId xmlns:a16="http://schemas.microsoft.com/office/drawing/2014/main" id="{124246CF-75B9-4FD6-8AC5-FB46BC1E7BFD}"/>
              </a:ext>
            </a:extLst>
          </p:cNvPr>
          <p:cNvSpPr txBox="1"/>
          <p:nvPr/>
        </p:nvSpPr>
        <p:spPr>
          <a:xfrm>
            <a:off x="2011234" y="4234131"/>
            <a:ext cx="1351704" cy="1436547"/>
          </a:xfrm>
          <a:prstGeom prst="rect">
            <a:avLst/>
          </a:prstGeom>
          <a:solidFill>
            <a:srgbClr val="9BBB59">
              <a:lumMod val="60000"/>
              <a:lumOff val="4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PRL</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将超重暗物质衰变寿命限制提升</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10</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倍</a:t>
            </a:r>
          </a:p>
        </p:txBody>
      </p:sp>
      <p:cxnSp>
        <p:nvCxnSpPr>
          <p:cNvPr id="12" name="直接连接符 11">
            <a:extLst>
              <a:ext uri="{FF2B5EF4-FFF2-40B4-BE49-F238E27FC236}">
                <a16:creationId xmlns:a16="http://schemas.microsoft.com/office/drawing/2014/main" id="{1FF25093-AE6B-4C3B-8B03-3C42B4578061}"/>
              </a:ext>
            </a:extLst>
          </p:cNvPr>
          <p:cNvCxnSpPr>
            <a:cxnSpLocks/>
            <a:stCxn id="23" idx="2"/>
            <a:endCxn id="11" idx="0"/>
          </p:cNvCxnSpPr>
          <p:nvPr/>
        </p:nvCxnSpPr>
        <p:spPr>
          <a:xfrm flipH="1">
            <a:off x="2687086" y="3824759"/>
            <a:ext cx="5700" cy="409372"/>
          </a:xfrm>
          <a:prstGeom prst="line">
            <a:avLst/>
          </a:prstGeom>
          <a:noFill/>
          <a:ln w="57150" cap="flat" cmpd="sng" algn="ctr">
            <a:solidFill>
              <a:srgbClr val="4F81BD"/>
            </a:solidFill>
            <a:prstDash val="solid"/>
            <a:miter lim="800000"/>
          </a:ln>
          <a:effectLst/>
        </p:spPr>
      </p:cxnSp>
      <p:sp>
        <p:nvSpPr>
          <p:cNvPr id="13" name="文本框 39">
            <a:extLst>
              <a:ext uri="{FF2B5EF4-FFF2-40B4-BE49-F238E27FC236}">
                <a16:creationId xmlns:a16="http://schemas.microsoft.com/office/drawing/2014/main" id="{CE1928AC-4FA7-4040-8D34-BCE062C6E86C}"/>
              </a:ext>
            </a:extLst>
          </p:cNvPr>
          <p:cNvSpPr txBox="1"/>
          <p:nvPr/>
        </p:nvSpPr>
        <p:spPr>
          <a:xfrm>
            <a:off x="3955028" y="1312844"/>
            <a:ext cx="1225383"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Science</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发现史上最亮伽马射线暴极窄喷流</a:t>
            </a:r>
          </a:p>
        </p:txBody>
      </p:sp>
      <p:cxnSp>
        <p:nvCxnSpPr>
          <p:cNvPr id="14" name="直接连接符 13">
            <a:extLst>
              <a:ext uri="{FF2B5EF4-FFF2-40B4-BE49-F238E27FC236}">
                <a16:creationId xmlns:a16="http://schemas.microsoft.com/office/drawing/2014/main" id="{73A21EAF-BEDA-459C-B66C-2DBD39F528BD}"/>
              </a:ext>
            </a:extLst>
          </p:cNvPr>
          <p:cNvCxnSpPr>
            <a:cxnSpLocks/>
            <a:stCxn id="13" idx="2"/>
            <a:endCxn id="26" idx="0"/>
          </p:cNvCxnSpPr>
          <p:nvPr/>
        </p:nvCxnSpPr>
        <p:spPr>
          <a:xfrm>
            <a:off x="4567720" y="2749391"/>
            <a:ext cx="3632" cy="509921"/>
          </a:xfrm>
          <a:prstGeom prst="line">
            <a:avLst/>
          </a:prstGeom>
          <a:noFill/>
          <a:ln w="57150" cap="flat" cmpd="sng" algn="ctr">
            <a:solidFill>
              <a:srgbClr val="4F81BD"/>
            </a:solidFill>
            <a:prstDash val="solid"/>
            <a:miter lim="800000"/>
          </a:ln>
          <a:effectLst/>
        </p:spPr>
      </p:cxnSp>
      <p:sp>
        <p:nvSpPr>
          <p:cNvPr id="15" name="文本框 53">
            <a:extLst>
              <a:ext uri="{FF2B5EF4-FFF2-40B4-BE49-F238E27FC236}">
                <a16:creationId xmlns:a16="http://schemas.microsoft.com/office/drawing/2014/main" id="{37DFD395-9AB7-436C-94DE-173AFF5DA5AA}"/>
              </a:ext>
            </a:extLst>
          </p:cNvPr>
          <p:cNvSpPr txBox="1"/>
          <p:nvPr/>
        </p:nvSpPr>
        <p:spPr>
          <a:xfrm>
            <a:off x="3914546" y="4197530"/>
            <a:ext cx="1288443"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Science Adv.</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发现伽马暴十万亿伏特光子</a:t>
            </a:r>
          </a:p>
        </p:txBody>
      </p:sp>
      <p:cxnSp>
        <p:nvCxnSpPr>
          <p:cNvPr id="16" name="直接连接符 15">
            <a:extLst>
              <a:ext uri="{FF2B5EF4-FFF2-40B4-BE49-F238E27FC236}">
                <a16:creationId xmlns:a16="http://schemas.microsoft.com/office/drawing/2014/main" id="{E5C9A789-DD94-4A06-9440-979B493296DE}"/>
              </a:ext>
            </a:extLst>
          </p:cNvPr>
          <p:cNvCxnSpPr>
            <a:cxnSpLocks/>
            <a:stCxn id="19" idx="2"/>
            <a:endCxn id="32" idx="0"/>
          </p:cNvCxnSpPr>
          <p:nvPr/>
        </p:nvCxnSpPr>
        <p:spPr>
          <a:xfrm>
            <a:off x="6565293" y="2749390"/>
            <a:ext cx="3854" cy="509921"/>
          </a:xfrm>
          <a:prstGeom prst="line">
            <a:avLst/>
          </a:prstGeom>
          <a:noFill/>
          <a:ln w="57150" cap="flat" cmpd="sng" algn="ctr">
            <a:solidFill>
              <a:srgbClr val="4F81BD"/>
            </a:solidFill>
            <a:prstDash val="solid"/>
            <a:miter lim="800000"/>
          </a:ln>
          <a:effectLst/>
        </p:spPr>
      </p:cxnSp>
      <p:sp>
        <p:nvSpPr>
          <p:cNvPr id="17" name="文本框 57">
            <a:extLst>
              <a:ext uri="{FF2B5EF4-FFF2-40B4-BE49-F238E27FC236}">
                <a16:creationId xmlns:a16="http://schemas.microsoft.com/office/drawing/2014/main" id="{E3A2114B-23A6-45EF-9773-0684C5FA918E}"/>
              </a:ext>
            </a:extLst>
          </p:cNvPr>
          <p:cNvSpPr txBox="1"/>
          <p:nvPr/>
        </p:nvSpPr>
        <p:spPr>
          <a:xfrm>
            <a:off x="5903522" y="4195780"/>
            <a:ext cx="1324364"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Science Bull. </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天鹅座发现首个超级宇宙线加速源</a:t>
            </a:r>
          </a:p>
        </p:txBody>
      </p:sp>
      <p:cxnSp>
        <p:nvCxnSpPr>
          <p:cNvPr id="18" name="直接连接符 17">
            <a:extLst>
              <a:ext uri="{FF2B5EF4-FFF2-40B4-BE49-F238E27FC236}">
                <a16:creationId xmlns:a16="http://schemas.microsoft.com/office/drawing/2014/main" id="{29D6C496-2A7F-4548-8D30-904D3CFB13F5}"/>
              </a:ext>
            </a:extLst>
          </p:cNvPr>
          <p:cNvCxnSpPr>
            <a:cxnSpLocks/>
            <a:stCxn id="32" idx="2"/>
            <a:endCxn id="17" idx="0"/>
          </p:cNvCxnSpPr>
          <p:nvPr/>
        </p:nvCxnSpPr>
        <p:spPr>
          <a:xfrm flipH="1">
            <a:off x="6565704" y="3828314"/>
            <a:ext cx="3443" cy="367466"/>
          </a:xfrm>
          <a:prstGeom prst="line">
            <a:avLst/>
          </a:prstGeom>
          <a:solidFill>
            <a:srgbClr val="F79646">
              <a:lumMod val="40000"/>
              <a:lumOff val="60000"/>
            </a:srgbClr>
          </a:solidFill>
          <a:ln w="57150" cap="flat" cmpd="sng" algn="ctr">
            <a:solidFill>
              <a:srgbClr val="4F81BD"/>
            </a:solidFill>
            <a:prstDash val="solid"/>
            <a:miter lim="800000"/>
          </a:ln>
          <a:effectLst/>
        </p:spPr>
      </p:cxnSp>
      <p:sp>
        <p:nvSpPr>
          <p:cNvPr id="19" name="文本框 67">
            <a:extLst>
              <a:ext uri="{FF2B5EF4-FFF2-40B4-BE49-F238E27FC236}">
                <a16:creationId xmlns:a16="http://schemas.microsoft.com/office/drawing/2014/main" id="{60AD8428-FD49-4542-B6B2-854F268F310D}"/>
              </a:ext>
            </a:extLst>
          </p:cNvPr>
          <p:cNvSpPr txBox="1"/>
          <p:nvPr/>
        </p:nvSpPr>
        <p:spPr>
          <a:xfrm>
            <a:off x="5902699" y="1312843"/>
            <a:ext cx="1325187"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err="1">
                <a:ln>
                  <a:noFill/>
                </a:ln>
                <a:solidFill>
                  <a:srgbClr val="C00000"/>
                </a:solidFill>
                <a:effectLst/>
                <a:uLnTx/>
                <a:uFillTx/>
                <a:latin typeface="微软雅黑" panose="020B0503020204020204" pitchFamily="34" charset="-122"/>
                <a:ea typeface="微软雅黑" panose="020B0503020204020204" pitchFamily="34" charset="-122"/>
                <a:cs typeface="+mn-cs"/>
              </a:rPr>
              <a:t>ApJS</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第一期星表，</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43</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个</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UHE</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32</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个新发现</a:t>
            </a:r>
          </a:p>
        </p:txBody>
      </p:sp>
      <p:cxnSp>
        <p:nvCxnSpPr>
          <p:cNvPr id="20" name="直接连接符 19">
            <a:extLst>
              <a:ext uri="{FF2B5EF4-FFF2-40B4-BE49-F238E27FC236}">
                <a16:creationId xmlns:a16="http://schemas.microsoft.com/office/drawing/2014/main" id="{2AA4A4C5-E732-4F89-B2DA-27B27CAAA630}"/>
              </a:ext>
            </a:extLst>
          </p:cNvPr>
          <p:cNvCxnSpPr>
            <a:cxnSpLocks/>
            <a:endCxn id="15" idx="0"/>
          </p:cNvCxnSpPr>
          <p:nvPr/>
        </p:nvCxnSpPr>
        <p:spPr>
          <a:xfrm flipH="1">
            <a:off x="4558768" y="3822416"/>
            <a:ext cx="8952" cy="375114"/>
          </a:xfrm>
          <a:prstGeom prst="line">
            <a:avLst/>
          </a:prstGeom>
          <a:noFill/>
          <a:ln w="57150" cap="flat" cmpd="sng" algn="ctr">
            <a:solidFill>
              <a:srgbClr val="4F81BD"/>
            </a:solidFill>
            <a:prstDash val="solid"/>
            <a:miter lim="800000"/>
          </a:ln>
          <a:effectLst/>
        </p:spPr>
      </p:cxnSp>
      <p:sp>
        <p:nvSpPr>
          <p:cNvPr id="21" name="箭头: 右 20">
            <a:extLst>
              <a:ext uri="{FF2B5EF4-FFF2-40B4-BE49-F238E27FC236}">
                <a16:creationId xmlns:a16="http://schemas.microsoft.com/office/drawing/2014/main" id="{8A44F4B5-9DB7-4944-A000-5479BC07B065}"/>
              </a:ext>
            </a:extLst>
          </p:cNvPr>
          <p:cNvSpPr/>
          <p:nvPr/>
        </p:nvSpPr>
        <p:spPr>
          <a:xfrm>
            <a:off x="99019" y="2979839"/>
            <a:ext cx="12042263" cy="1116991"/>
          </a:xfrm>
          <a:prstGeom prst="rightArrow">
            <a:avLst/>
          </a:prstGeom>
          <a:solidFill>
            <a:srgbClr val="00B0F0"/>
          </a:solidFill>
          <a:ln w="12700" cap="flat" cmpd="sng" algn="ctr">
            <a:solidFill>
              <a:srgbClr val="4F81BD">
                <a:lumMod val="75000"/>
              </a:srgbClr>
            </a:solidFill>
            <a:prstDash val="solid"/>
            <a:miter lim="800000"/>
          </a:ln>
          <a:effectLst/>
          <a:scene3d>
            <a:camera prst="orthographicFront"/>
            <a:lightRig rig="threePt" dir="t"/>
          </a:scene3d>
          <a:sp3d>
            <a:bevelT/>
          </a:sp3d>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22" name="矩形 21">
            <a:extLst>
              <a:ext uri="{FF2B5EF4-FFF2-40B4-BE49-F238E27FC236}">
                <a16:creationId xmlns:a16="http://schemas.microsoft.com/office/drawing/2014/main" id="{96814352-CC45-A625-5EAF-DDC7C05BD7B3}"/>
              </a:ext>
            </a:extLst>
          </p:cNvPr>
          <p:cNvSpPr/>
          <p:nvPr/>
        </p:nvSpPr>
        <p:spPr>
          <a:xfrm>
            <a:off x="50718" y="3260051"/>
            <a:ext cx="1696650" cy="569003"/>
          </a:xfrm>
          <a:prstGeom prst="rect">
            <a:avLst/>
          </a:prstGeom>
          <a:solidFill>
            <a:srgbClr val="C0504D">
              <a:lumMod val="60000"/>
              <a:lumOff val="40000"/>
            </a:srgbClr>
          </a:solidFill>
          <a:ln w="12700" cap="flat" cmpd="sng" algn="ctr">
            <a:solidFill>
              <a:srgbClr val="4F81BD">
                <a:shade val="50000"/>
              </a:srgbClr>
            </a:solidFill>
            <a:prstDash val="solid"/>
            <a:miter lim="800000"/>
          </a:ln>
          <a:effectLst/>
          <a:scene3d>
            <a:camera prst="orthographicFront"/>
            <a:lightRig rig="threePt" dir="t"/>
          </a:scene3d>
          <a:sp3d>
            <a:bevelT/>
          </a:sp3d>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23" name="矩形 22">
            <a:extLst>
              <a:ext uri="{FF2B5EF4-FFF2-40B4-BE49-F238E27FC236}">
                <a16:creationId xmlns:a16="http://schemas.microsoft.com/office/drawing/2014/main" id="{56734844-AF3C-E0C3-EC12-8D0A2A4351CD}"/>
              </a:ext>
            </a:extLst>
          </p:cNvPr>
          <p:cNvSpPr/>
          <p:nvPr/>
        </p:nvSpPr>
        <p:spPr>
          <a:xfrm>
            <a:off x="1762376" y="3264344"/>
            <a:ext cx="1860819" cy="560415"/>
          </a:xfrm>
          <a:prstGeom prst="rect">
            <a:avLst/>
          </a:prstGeom>
          <a:solidFill>
            <a:srgbClr val="4F81BD">
              <a:lumMod val="60000"/>
              <a:lumOff val="40000"/>
            </a:srgbClr>
          </a:solidFill>
          <a:ln w="12700" cap="flat" cmpd="sng" algn="ctr">
            <a:solidFill>
              <a:srgbClr val="4F81BD">
                <a:shade val="50000"/>
              </a:srgbClr>
            </a:solidFill>
            <a:prstDash val="solid"/>
            <a:miter lim="800000"/>
          </a:ln>
          <a:effectLst/>
          <a:scene3d>
            <a:camera prst="orthographicFront"/>
            <a:lightRig rig="threePt" dir="t"/>
          </a:scene3d>
          <a:sp3d>
            <a:bevelT/>
          </a:sp3d>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24" name="文本框 5">
            <a:extLst>
              <a:ext uri="{FF2B5EF4-FFF2-40B4-BE49-F238E27FC236}">
                <a16:creationId xmlns:a16="http://schemas.microsoft.com/office/drawing/2014/main" id="{D5C099E3-D010-5167-FF57-24AE6B29E5C9}"/>
              </a:ext>
            </a:extLst>
          </p:cNvPr>
          <p:cNvSpPr txBox="1"/>
          <p:nvPr/>
        </p:nvSpPr>
        <p:spPr>
          <a:xfrm>
            <a:off x="317151" y="3310031"/>
            <a:ext cx="1027397"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rPr>
              <a:t>2021</a:t>
            </a:r>
            <a:endPar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endParaRPr>
          </a:p>
        </p:txBody>
      </p:sp>
      <p:sp>
        <p:nvSpPr>
          <p:cNvPr id="25" name="文本框 33">
            <a:extLst>
              <a:ext uri="{FF2B5EF4-FFF2-40B4-BE49-F238E27FC236}">
                <a16:creationId xmlns:a16="http://schemas.microsoft.com/office/drawing/2014/main" id="{B32F9831-CE88-852A-124B-642E060048C3}"/>
              </a:ext>
            </a:extLst>
          </p:cNvPr>
          <p:cNvSpPr txBox="1"/>
          <p:nvPr/>
        </p:nvSpPr>
        <p:spPr>
          <a:xfrm>
            <a:off x="2241004" y="3314909"/>
            <a:ext cx="1064213"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rPr>
              <a:t>2022</a:t>
            </a:r>
            <a:endPar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endParaRPr>
          </a:p>
        </p:txBody>
      </p:sp>
      <p:sp>
        <p:nvSpPr>
          <p:cNvPr id="26" name="矩形 25">
            <a:extLst>
              <a:ext uri="{FF2B5EF4-FFF2-40B4-BE49-F238E27FC236}">
                <a16:creationId xmlns:a16="http://schemas.microsoft.com/office/drawing/2014/main" id="{978F3CB4-907F-D9C3-472F-43CE3DD4DB74}"/>
              </a:ext>
            </a:extLst>
          </p:cNvPr>
          <p:cNvSpPr/>
          <p:nvPr/>
        </p:nvSpPr>
        <p:spPr>
          <a:xfrm>
            <a:off x="3617388" y="3259312"/>
            <a:ext cx="1907927" cy="569003"/>
          </a:xfrm>
          <a:prstGeom prst="rect">
            <a:avLst/>
          </a:prstGeom>
          <a:solidFill>
            <a:srgbClr val="00B050"/>
          </a:solidFill>
          <a:ln w="12700" cap="flat" cmpd="sng" algn="ctr">
            <a:solidFill>
              <a:srgbClr val="4F81BD">
                <a:shade val="50000"/>
              </a:srgbClr>
            </a:solidFill>
            <a:prstDash val="solid"/>
            <a:miter lim="800000"/>
          </a:ln>
          <a:effectLst/>
          <a:scene3d>
            <a:camera prst="orthographicFront"/>
            <a:lightRig rig="threePt" dir="t"/>
          </a:scene3d>
          <a:sp3d>
            <a:bevelT/>
          </a:sp3d>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微软雅黑"/>
              <a:ea typeface="微软雅黑" panose="020B0503020204020204" pitchFamily="34" charset="-122"/>
              <a:cs typeface="+mn-cs"/>
            </a:endParaRPr>
          </a:p>
        </p:txBody>
      </p:sp>
      <p:sp>
        <p:nvSpPr>
          <p:cNvPr id="27" name="文本框 38">
            <a:extLst>
              <a:ext uri="{FF2B5EF4-FFF2-40B4-BE49-F238E27FC236}">
                <a16:creationId xmlns:a16="http://schemas.microsoft.com/office/drawing/2014/main" id="{F7702047-0FA3-7E4F-33FA-EFAF12CE399C}"/>
              </a:ext>
            </a:extLst>
          </p:cNvPr>
          <p:cNvSpPr txBox="1"/>
          <p:nvPr/>
        </p:nvSpPr>
        <p:spPr>
          <a:xfrm>
            <a:off x="4151929" y="3310031"/>
            <a:ext cx="1394900"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rPr>
              <a:t>2023</a:t>
            </a:r>
            <a:endPar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endParaRPr>
          </a:p>
        </p:txBody>
      </p:sp>
      <p:sp>
        <p:nvSpPr>
          <p:cNvPr id="28" name="文本框 41">
            <a:extLst>
              <a:ext uri="{FF2B5EF4-FFF2-40B4-BE49-F238E27FC236}">
                <a16:creationId xmlns:a16="http://schemas.microsoft.com/office/drawing/2014/main" id="{9F10121A-1EA6-876B-5ED0-772B68825DFE}"/>
              </a:ext>
            </a:extLst>
          </p:cNvPr>
          <p:cNvSpPr txBox="1"/>
          <p:nvPr/>
        </p:nvSpPr>
        <p:spPr>
          <a:xfrm>
            <a:off x="9949690" y="3409821"/>
            <a:ext cx="1027397"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rPr>
              <a:t>2026</a:t>
            </a:r>
            <a:endPar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endParaRPr>
          </a:p>
        </p:txBody>
      </p:sp>
      <p:sp>
        <p:nvSpPr>
          <p:cNvPr id="29" name="文本框 87">
            <a:extLst>
              <a:ext uri="{FF2B5EF4-FFF2-40B4-BE49-F238E27FC236}">
                <a16:creationId xmlns:a16="http://schemas.microsoft.com/office/drawing/2014/main" id="{E79637CF-076A-4838-B048-4EBB9C1192F2}"/>
              </a:ext>
            </a:extLst>
          </p:cNvPr>
          <p:cNvSpPr txBox="1"/>
          <p:nvPr/>
        </p:nvSpPr>
        <p:spPr>
          <a:xfrm>
            <a:off x="7850872" y="1312843"/>
            <a:ext cx="1465325" cy="1436547"/>
          </a:xfrm>
          <a:prstGeom prst="rect">
            <a:avLst/>
          </a:prstGeom>
          <a:solidFill>
            <a:srgbClr val="F79646">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NSR</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发现新型拍电子伏粒子加速器微类星体</a:t>
            </a:r>
          </a:p>
        </p:txBody>
      </p:sp>
      <p:cxnSp>
        <p:nvCxnSpPr>
          <p:cNvPr id="30" name="直接连接符 29">
            <a:extLst>
              <a:ext uri="{FF2B5EF4-FFF2-40B4-BE49-F238E27FC236}">
                <a16:creationId xmlns:a16="http://schemas.microsoft.com/office/drawing/2014/main" id="{B8FBFE52-62BB-4F0A-9092-45504B114A22}"/>
              </a:ext>
            </a:extLst>
          </p:cNvPr>
          <p:cNvCxnSpPr>
            <a:cxnSpLocks/>
            <a:stCxn id="35" idx="2"/>
            <a:endCxn id="34" idx="0"/>
          </p:cNvCxnSpPr>
          <p:nvPr/>
        </p:nvCxnSpPr>
        <p:spPr>
          <a:xfrm>
            <a:off x="8576332" y="3822416"/>
            <a:ext cx="7203" cy="373283"/>
          </a:xfrm>
          <a:prstGeom prst="line">
            <a:avLst/>
          </a:prstGeom>
          <a:noFill/>
          <a:ln w="57150" cap="flat" cmpd="sng" algn="ctr">
            <a:solidFill>
              <a:srgbClr val="4F81BD"/>
            </a:solidFill>
            <a:prstDash val="solid"/>
            <a:miter lim="800000"/>
          </a:ln>
          <a:effectLst/>
        </p:spPr>
      </p:cxnSp>
      <p:cxnSp>
        <p:nvCxnSpPr>
          <p:cNvPr id="31" name="直接连接符 30">
            <a:extLst>
              <a:ext uri="{FF2B5EF4-FFF2-40B4-BE49-F238E27FC236}">
                <a16:creationId xmlns:a16="http://schemas.microsoft.com/office/drawing/2014/main" id="{85A4D146-3ABE-453B-9140-3AFF7BB2E0CF}"/>
              </a:ext>
            </a:extLst>
          </p:cNvPr>
          <p:cNvCxnSpPr>
            <a:cxnSpLocks/>
            <a:stCxn id="29" idx="2"/>
            <a:endCxn id="35" idx="0"/>
          </p:cNvCxnSpPr>
          <p:nvPr/>
        </p:nvCxnSpPr>
        <p:spPr>
          <a:xfrm flipH="1">
            <a:off x="8576332" y="2749390"/>
            <a:ext cx="7203" cy="519681"/>
          </a:xfrm>
          <a:prstGeom prst="line">
            <a:avLst/>
          </a:prstGeom>
          <a:solidFill>
            <a:srgbClr val="F79646">
              <a:lumMod val="40000"/>
              <a:lumOff val="60000"/>
            </a:srgbClr>
          </a:solidFill>
          <a:ln w="57150" cap="flat" cmpd="sng" algn="ctr">
            <a:solidFill>
              <a:srgbClr val="4F81BD"/>
            </a:solidFill>
            <a:prstDash val="solid"/>
            <a:miter lim="800000"/>
          </a:ln>
          <a:effectLst/>
        </p:spPr>
      </p:cxnSp>
      <p:sp>
        <p:nvSpPr>
          <p:cNvPr id="32" name="矩形 31">
            <a:extLst>
              <a:ext uri="{FF2B5EF4-FFF2-40B4-BE49-F238E27FC236}">
                <a16:creationId xmlns:a16="http://schemas.microsoft.com/office/drawing/2014/main" id="{FD781858-AD35-EBE1-9668-68571F891DE3}"/>
              </a:ext>
            </a:extLst>
          </p:cNvPr>
          <p:cNvSpPr/>
          <p:nvPr/>
        </p:nvSpPr>
        <p:spPr>
          <a:xfrm>
            <a:off x="5521385" y="3259311"/>
            <a:ext cx="2095523" cy="569003"/>
          </a:xfrm>
          <a:prstGeom prst="rect">
            <a:avLst/>
          </a:prstGeom>
          <a:solidFill>
            <a:srgbClr val="F79646">
              <a:lumMod val="60000"/>
              <a:lumOff val="40000"/>
            </a:srgbClr>
          </a:solidFill>
          <a:ln w="12700" cap="flat" cmpd="sng" algn="ctr">
            <a:solidFill>
              <a:srgbClr val="4F81BD">
                <a:shade val="50000"/>
              </a:srgbClr>
            </a:solidFill>
            <a:prstDash val="solid"/>
            <a:miter lim="800000"/>
          </a:ln>
          <a:effectLst/>
          <a:scene3d>
            <a:camera prst="orthographicFront"/>
            <a:lightRig rig="threePt" dir="t"/>
          </a:scene3d>
          <a:sp3d>
            <a:bevelT/>
          </a:sp3d>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33" name="文本框 56">
            <a:extLst>
              <a:ext uri="{FF2B5EF4-FFF2-40B4-BE49-F238E27FC236}">
                <a16:creationId xmlns:a16="http://schemas.microsoft.com/office/drawing/2014/main" id="{34228C42-BB2C-FB5E-622C-283CA059D50D}"/>
              </a:ext>
            </a:extLst>
          </p:cNvPr>
          <p:cNvSpPr txBox="1"/>
          <p:nvPr/>
        </p:nvSpPr>
        <p:spPr>
          <a:xfrm>
            <a:off x="6116060" y="3285087"/>
            <a:ext cx="1027397"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rPr>
              <a:t>2024</a:t>
            </a:r>
            <a:endPar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endParaRPr>
          </a:p>
        </p:txBody>
      </p:sp>
      <p:sp>
        <p:nvSpPr>
          <p:cNvPr id="34" name="文本框 73">
            <a:extLst>
              <a:ext uri="{FF2B5EF4-FFF2-40B4-BE49-F238E27FC236}">
                <a16:creationId xmlns:a16="http://schemas.microsoft.com/office/drawing/2014/main" id="{E79637CF-076A-4838-B048-4EBB9C1192F2}"/>
              </a:ext>
            </a:extLst>
          </p:cNvPr>
          <p:cNvSpPr txBox="1"/>
          <p:nvPr/>
        </p:nvSpPr>
        <p:spPr>
          <a:xfrm>
            <a:off x="7829281" y="4195699"/>
            <a:ext cx="1508507" cy="1436547"/>
          </a:xfrm>
          <a:prstGeom prst="rect">
            <a:avLst/>
          </a:prstGeom>
          <a:solidFill>
            <a:srgbClr val="4F81BD">
              <a:lumMod val="40000"/>
              <a:lumOff val="60000"/>
            </a:srgbClr>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Science Bull.</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高纯度质子样本测量“膝”</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发现新</a:t>
            </a:r>
            <a:r>
              <a:rPr lang="zh-CN" altLang="en-US" sz="1500" b="1" dirty="0">
                <a:solidFill>
                  <a:srgbClr val="0000FF"/>
                </a:solidFill>
                <a:latin typeface="微软雅黑" panose="020B0503020204020204" pitchFamily="34" charset="-122"/>
                <a:ea typeface="微软雅黑" panose="020B0503020204020204" pitchFamily="34" charset="-122"/>
              </a:rPr>
              <a:t>组分</a:t>
            </a:r>
            <a:endPar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p:txBody>
      </p:sp>
      <p:sp>
        <p:nvSpPr>
          <p:cNvPr id="35" name="矩形 34">
            <a:extLst>
              <a:ext uri="{FF2B5EF4-FFF2-40B4-BE49-F238E27FC236}">
                <a16:creationId xmlns:a16="http://schemas.microsoft.com/office/drawing/2014/main" id="{B6CE632F-F8C0-4D0D-A3A0-2AA45BE6EB27}"/>
              </a:ext>
            </a:extLst>
          </p:cNvPr>
          <p:cNvSpPr/>
          <p:nvPr/>
        </p:nvSpPr>
        <p:spPr>
          <a:xfrm>
            <a:off x="7637566" y="3269071"/>
            <a:ext cx="1877532" cy="553345"/>
          </a:xfrm>
          <a:prstGeom prst="rect">
            <a:avLst/>
          </a:prstGeom>
          <a:solidFill>
            <a:srgbClr val="F79646">
              <a:lumMod val="75000"/>
            </a:srgbClr>
          </a:solidFill>
          <a:ln w="12700" cap="flat" cmpd="sng" algn="ctr">
            <a:solidFill>
              <a:srgbClr val="4F81BD">
                <a:shade val="50000"/>
              </a:srgbClr>
            </a:solidFill>
            <a:prstDash val="solid"/>
            <a:miter lim="800000"/>
          </a:ln>
          <a:effectLst/>
          <a:scene3d>
            <a:camera prst="orthographicFront"/>
            <a:lightRig rig="threePt" dir="t"/>
          </a:scene3d>
          <a:sp3d>
            <a:bevelT/>
          </a:sp3d>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36" name="文本框 80">
            <a:extLst>
              <a:ext uri="{FF2B5EF4-FFF2-40B4-BE49-F238E27FC236}">
                <a16:creationId xmlns:a16="http://schemas.microsoft.com/office/drawing/2014/main" id="{5939B3DE-236D-463A-BC22-FCC5A8AA5080}"/>
              </a:ext>
            </a:extLst>
          </p:cNvPr>
          <p:cNvSpPr txBox="1"/>
          <p:nvPr/>
        </p:nvSpPr>
        <p:spPr>
          <a:xfrm>
            <a:off x="8087261" y="3314910"/>
            <a:ext cx="1027397" cy="4616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rPr>
              <a:t>2025</a:t>
            </a:r>
            <a:endParaRPr kumimoji="0" lang="zh-CN" altLang="en-US" sz="2400" b="1" i="0" u="none" strike="noStrike" kern="12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endParaRPr>
          </a:p>
        </p:txBody>
      </p:sp>
      <p:sp>
        <p:nvSpPr>
          <p:cNvPr id="37" name="对话气泡: 矩形 36">
            <a:extLst>
              <a:ext uri="{FF2B5EF4-FFF2-40B4-BE49-F238E27FC236}">
                <a16:creationId xmlns:a16="http://schemas.microsoft.com/office/drawing/2014/main" id="{A1184B5E-0F67-4F50-95CA-70B526E344BD}"/>
              </a:ext>
            </a:extLst>
          </p:cNvPr>
          <p:cNvSpPr/>
          <p:nvPr/>
        </p:nvSpPr>
        <p:spPr>
          <a:xfrm>
            <a:off x="425548" y="5932853"/>
            <a:ext cx="1725758" cy="729579"/>
          </a:xfrm>
          <a:prstGeom prst="wedgeRectCallout">
            <a:avLst>
              <a:gd name="adj1" fmla="val -39909"/>
              <a:gd name="adj2" fmla="val -105697"/>
            </a:avLst>
          </a:prstGeom>
          <a:solidFill>
            <a:srgbClr val="00B0F0"/>
          </a:solidFill>
          <a:ln w="12700" cap="flat" cmpd="sng" algn="ctr">
            <a:solidFill>
              <a:srgbClr val="0000FF"/>
            </a:solid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两院院士、</a:t>
            </a:r>
            <a:r>
              <a:rPr kumimoji="0" lang="en-US" altLang="zh-CN"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CCTV</a:t>
            </a:r>
            <a:r>
              <a:rPr kumimoji="0" lang="zh-CN" altLang="en-US" sz="1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和科技日报</a:t>
            </a:r>
            <a:r>
              <a:rPr kumimoji="0" lang="en-US" altLang="zh-CN"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2021</a:t>
            </a:r>
            <a:r>
              <a:rPr kumimoji="0" lang="zh-CN" altLang="en-US" sz="12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年国内十大科技进展新闻</a:t>
            </a:r>
          </a:p>
        </p:txBody>
      </p:sp>
      <p:sp>
        <p:nvSpPr>
          <p:cNvPr id="38" name="对话气泡: 矩形 37">
            <a:extLst>
              <a:ext uri="{FF2B5EF4-FFF2-40B4-BE49-F238E27FC236}">
                <a16:creationId xmlns:a16="http://schemas.microsoft.com/office/drawing/2014/main" id="{2EB441B2-36AA-4A82-9822-18A8ADA5B339}"/>
              </a:ext>
            </a:extLst>
          </p:cNvPr>
          <p:cNvSpPr/>
          <p:nvPr/>
        </p:nvSpPr>
        <p:spPr>
          <a:xfrm>
            <a:off x="3767406" y="6021286"/>
            <a:ext cx="1423912" cy="613491"/>
          </a:xfrm>
          <a:prstGeom prst="wedgeRectCallout">
            <a:avLst>
              <a:gd name="adj1" fmla="val -15419"/>
              <a:gd name="adj2" fmla="val -112471"/>
            </a:avLst>
          </a:prstGeom>
          <a:solidFill>
            <a:srgbClr val="00B0F0"/>
          </a:solidFill>
          <a:ln w="12700" cap="flat" cmpd="sng" algn="ctr">
            <a:solidFill>
              <a:srgbClr val="0000FF"/>
            </a:solid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2023</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年度中国科学十大进展</a:t>
            </a:r>
            <a:endParaRPr kumimoji="0" lang="zh-CN" altLang="en-US"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9" name="对话气泡: 矩形 38">
            <a:extLst>
              <a:ext uri="{FF2B5EF4-FFF2-40B4-BE49-F238E27FC236}">
                <a16:creationId xmlns:a16="http://schemas.microsoft.com/office/drawing/2014/main" id="{F3203DBA-7A95-4FA8-B7CD-B3021BC7B04C}"/>
              </a:ext>
            </a:extLst>
          </p:cNvPr>
          <p:cNvSpPr/>
          <p:nvPr/>
        </p:nvSpPr>
        <p:spPr>
          <a:xfrm>
            <a:off x="5794521" y="5916155"/>
            <a:ext cx="1671364" cy="718622"/>
          </a:xfrm>
          <a:prstGeom prst="wedgeRectCallout">
            <a:avLst>
              <a:gd name="adj1" fmla="val -6512"/>
              <a:gd name="adj2" fmla="val -95754"/>
            </a:avLst>
          </a:prstGeom>
          <a:solidFill>
            <a:srgbClr val="00B0F0"/>
          </a:solidFill>
          <a:ln w="12700" cap="flat" cmpd="sng" algn="ctr">
            <a:solidFill>
              <a:srgbClr val="0000FF"/>
            </a:solid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科技日报</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2024</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年国内十大科技新闻</a:t>
            </a:r>
          </a:p>
        </p:txBody>
      </p:sp>
      <p:sp>
        <p:nvSpPr>
          <p:cNvPr id="40" name="文本框 101">
            <a:extLst>
              <a:ext uri="{FF2B5EF4-FFF2-40B4-BE49-F238E27FC236}">
                <a16:creationId xmlns:a16="http://schemas.microsoft.com/office/drawing/2014/main" id="{C4E63A3C-8C9E-48F6-8B66-493F8B872C35}"/>
              </a:ext>
            </a:extLst>
          </p:cNvPr>
          <p:cNvSpPr txBox="1"/>
          <p:nvPr/>
        </p:nvSpPr>
        <p:spPr>
          <a:xfrm>
            <a:off x="9690524" y="1328129"/>
            <a:ext cx="1531322" cy="1436547"/>
          </a:xfrm>
          <a:prstGeom prst="rect">
            <a:avLst/>
          </a:prstGeom>
          <a:solidFill>
            <a:srgbClr val="F79646">
              <a:lumMod val="40000"/>
              <a:lumOff val="60000"/>
            </a:srgbClr>
          </a:solidFill>
        </p:spPr>
        <p:txBody>
          <a:bodyPr wrap="square" rtlCol="0">
            <a:spAutoFit/>
          </a:bodyPr>
          <a:lstStyle>
            <a:defPPr>
              <a:defRPr lang="zh-CN"/>
            </a:defPPr>
            <a:lvl1pPr marL="0" algn="ctr" defTabSz="914400" rtl="0" eaLnBrk="1" latinLnBrk="0" hangingPunct="1">
              <a:lnSpc>
                <a:spcPct val="150000"/>
              </a:lnSpc>
              <a:defRPr sz="1500" b="1" kern="1200">
                <a:solidFill>
                  <a:srgbClr val="C00000"/>
                </a:solidFill>
                <a:latin typeface="+mn-ea"/>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Nature Astro.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发现“天鹰助推器”</a:t>
            </a:r>
            <a:r>
              <a:rPr kumimoji="0" lang="en-US" altLang="zh-CN"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 </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，挑战理论极限</a:t>
            </a:r>
          </a:p>
        </p:txBody>
      </p:sp>
      <p:sp>
        <p:nvSpPr>
          <p:cNvPr id="41" name="文本框 102">
            <a:extLst>
              <a:ext uri="{FF2B5EF4-FFF2-40B4-BE49-F238E27FC236}">
                <a16:creationId xmlns:a16="http://schemas.microsoft.com/office/drawing/2014/main" id="{0FB2736A-0DD3-4957-9DEE-6A5D86D3BDD3}"/>
              </a:ext>
            </a:extLst>
          </p:cNvPr>
          <p:cNvSpPr txBox="1"/>
          <p:nvPr/>
        </p:nvSpPr>
        <p:spPr>
          <a:xfrm>
            <a:off x="9756321" y="4195697"/>
            <a:ext cx="1435200" cy="1436547"/>
          </a:xfrm>
          <a:prstGeom prst="rect">
            <a:avLst/>
          </a:prstGeom>
          <a:solidFill>
            <a:srgbClr val="F79646">
              <a:lumMod val="40000"/>
              <a:lumOff val="60000"/>
            </a:srgbClr>
          </a:solidFill>
        </p:spPr>
        <p:txBody>
          <a:bodyPr wrap="square" rtlCol="0">
            <a:spAutoFit/>
          </a:bodyPr>
          <a:lstStyle>
            <a:defPPr>
              <a:defRPr lang="zh-CN"/>
            </a:defPPr>
            <a:lvl1pPr marL="0" algn="ctr" defTabSz="914400" rtl="0" eaLnBrk="1" latinLnBrk="0" hangingPunct="1">
              <a:lnSpc>
                <a:spcPct val="150000"/>
              </a:lnSpc>
              <a:defRPr sz="1500" b="1" kern="1200">
                <a:solidFill>
                  <a:srgbClr val="C00000"/>
                </a:solidFill>
                <a:latin typeface="+mn-ea"/>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15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NSR </a:t>
            </a:r>
            <a:r>
              <a:rPr kumimoji="0" lang="zh-CN" altLang="en-US" sz="15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首次探测超高能时变信号，认证超级宇宙线源</a:t>
            </a:r>
          </a:p>
        </p:txBody>
      </p:sp>
      <p:cxnSp>
        <p:nvCxnSpPr>
          <p:cNvPr id="42" name="直接连接符 41">
            <a:extLst>
              <a:ext uri="{FF2B5EF4-FFF2-40B4-BE49-F238E27FC236}">
                <a16:creationId xmlns:a16="http://schemas.microsoft.com/office/drawing/2014/main" id="{82A291D4-5C03-4115-9E19-425A9E35CCBF}"/>
              </a:ext>
            </a:extLst>
          </p:cNvPr>
          <p:cNvCxnSpPr>
            <a:cxnSpLocks/>
            <a:stCxn id="40" idx="2"/>
          </p:cNvCxnSpPr>
          <p:nvPr/>
        </p:nvCxnSpPr>
        <p:spPr>
          <a:xfrm>
            <a:off x="10456185" y="2764676"/>
            <a:ext cx="0" cy="476255"/>
          </a:xfrm>
          <a:prstGeom prst="line">
            <a:avLst/>
          </a:prstGeom>
          <a:solidFill>
            <a:srgbClr val="F79646">
              <a:lumMod val="40000"/>
              <a:lumOff val="60000"/>
            </a:srgbClr>
          </a:solidFill>
          <a:ln w="57150" cap="flat" cmpd="sng" algn="ctr">
            <a:solidFill>
              <a:srgbClr val="4F81BD"/>
            </a:solidFill>
            <a:prstDash val="solid"/>
            <a:miter lim="800000"/>
          </a:ln>
          <a:effectLst/>
        </p:spPr>
      </p:cxnSp>
      <p:cxnSp>
        <p:nvCxnSpPr>
          <p:cNvPr id="43" name="直接连接符 42">
            <a:extLst>
              <a:ext uri="{FF2B5EF4-FFF2-40B4-BE49-F238E27FC236}">
                <a16:creationId xmlns:a16="http://schemas.microsoft.com/office/drawing/2014/main" id="{CAD4F8AD-BED5-4127-9447-B4F348F0BC19}"/>
              </a:ext>
            </a:extLst>
          </p:cNvPr>
          <p:cNvCxnSpPr>
            <a:cxnSpLocks/>
          </p:cNvCxnSpPr>
          <p:nvPr/>
        </p:nvCxnSpPr>
        <p:spPr>
          <a:xfrm>
            <a:off x="10456185" y="3822415"/>
            <a:ext cx="7203" cy="373283"/>
          </a:xfrm>
          <a:prstGeom prst="line">
            <a:avLst/>
          </a:prstGeom>
          <a:noFill/>
          <a:ln w="57150" cap="flat" cmpd="sng" algn="ctr">
            <a:solidFill>
              <a:srgbClr val="4F81BD"/>
            </a:solidFill>
            <a:prstDash val="solid"/>
            <a:miter lim="800000"/>
          </a:ln>
          <a:effectLst/>
        </p:spPr>
      </p:cxnSp>
      <p:sp>
        <p:nvSpPr>
          <p:cNvPr id="44" name="矩形 43">
            <a:extLst>
              <a:ext uri="{FF2B5EF4-FFF2-40B4-BE49-F238E27FC236}">
                <a16:creationId xmlns:a16="http://schemas.microsoft.com/office/drawing/2014/main" id="{2B145ADC-9EE8-454D-ABBA-BE00D9EB0547}"/>
              </a:ext>
            </a:extLst>
          </p:cNvPr>
          <p:cNvSpPr/>
          <p:nvPr/>
        </p:nvSpPr>
        <p:spPr>
          <a:xfrm>
            <a:off x="3767406" y="1221177"/>
            <a:ext cx="1617637" cy="4520636"/>
          </a:xfrm>
          <a:prstGeom prst="rect">
            <a:avLst/>
          </a:prstGeom>
          <a:noFill/>
          <a:ln w="28575" cap="flat" cmpd="sng" algn="ctr">
            <a:solidFill>
              <a:srgbClr val="FF00FF"/>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5" name="矩形 44">
            <a:extLst>
              <a:ext uri="{FF2B5EF4-FFF2-40B4-BE49-F238E27FC236}">
                <a16:creationId xmlns:a16="http://schemas.microsoft.com/office/drawing/2014/main" id="{5C39EA30-C7DB-4594-A5D5-EE89E19A6E47}"/>
              </a:ext>
            </a:extLst>
          </p:cNvPr>
          <p:cNvSpPr/>
          <p:nvPr/>
        </p:nvSpPr>
        <p:spPr>
          <a:xfrm>
            <a:off x="7732949" y="1221177"/>
            <a:ext cx="1699188" cy="4520636"/>
          </a:xfrm>
          <a:prstGeom prst="rect">
            <a:avLst/>
          </a:prstGeom>
          <a:noFill/>
          <a:ln w="28575" cap="flat" cmpd="sng" algn="ctr">
            <a:solidFill>
              <a:srgbClr val="FF00FF"/>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6" name="对话气泡: 矩形 45">
            <a:extLst>
              <a:ext uri="{FF2B5EF4-FFF2-40B4-BE49-F238E27FC236}">
                <a16:creationId xmlns:a16="http://schemas.microsoft.com/office/drawing/2014/main" id="{723F988E-09A5-4FAA-87E3-C771284CB998}"/>
              </a:ext>
            </a:extLst>
          </p:cNvPr>
          <p:cNvSpPr/>
          <p:nvPr/>
        </p:nvSpPr>
        <p:spPr>
          <a:xfrm>
            <a:off x="7752027" y="5932853"/>
            <a:ext cx="1803108" cy="718622"/>
          </a:xfrm>
          <a:prstGeom prst="wedgeRectCallout">
            <a:avLst>
              <a:gd name="adj1" fmla="val -6512"/>
              <a:gd name="adj2" fmla="val -95754"/>
            </a:avLst>
          </a:prstGeom>
          <a:solidFill>
            <a:srgbClr val="00B0F0"/>
          </a:solidFill>
          <a:ln w="12700" cap="flat" cmpd="sng" algn="ctr">
            <a:solidFill>
              <a:srgbClr val="0000FF"/>
            </a:solid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zh-CN"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《环球科学》</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2025</a:t>
            </a:r>
            <a:r>
              <a:rPr kumimoji="0" lang="zh-CN"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十大科学新闻</a:t>
            </a:r>
            <a:endPar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7" name="矩形 46">
            <a:extLst>
              <a:ext uri="{FF2B5EF4-FFF2-40B4-BE49-F238E27FC236}">
                <a16:creationId xmlns:a16="http://schemas.microsoft.com/office/drawing/2014/main" id="{8A78F17D-04C6-495C-81A0-46F220A11ECE}"/>
              </a:ext>
            </a:extLst>
          </p:cNvPr>
          <p:cNvSpPr/>
          <p:nvPr/>
        </p:nvSpPr>
        <p:spPr>
          <a:xfrm>
            <a:off x="5779663" y="3998398"/>
            <a:ext cx="1617637" cy="1775842"/>
          </a:xfrm>
          <a:prstGeom prst="rect">
            <a:avLst/>
          </a:prstGeom>
          <a:noFill/>
          <a:ln w="28575" cap="flat" cmpd="sng" algn="ctr">
            <a:solidFill>
              <a:srgbClr val="FF00FF"/>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48" name="矩形 47">
            <a:extLst>
              <a:ext uri="{FF2B5EF4-FFF2-40B4-BE49-F238E27FC236}">
                <a16:creationId xmlns:a16="http://schemas.microsoft.com/office/drawing/2014/main" id="{26FA60A5-55C5-4EA8-933C-6D78172FB03D}"/>
              </a:ext>
            </a:extLst>
          </p:cNvPr>
          <p:cNvSpPr/>
          <p:nvPr/>
        </p:nvSpPr>
        <p:spPr>
          <a:xfrm>
            <a:off x="71486" y="3998399"/>
            <a:ext cx="1617637" cy="1775842"/>
          </a:xfrm>
          <a:prstGeom prst="rect">
            <a:avLst/>
          </a:prstGeom>
          <a:noFill/>
          <a:ln w="28575" cap="flat" cmpd="sng" algn="ctr">
            <a:solidFill>
              <a:srgbClr val="FF00FF"/>
            </a:solidFill>
            <a:prstDash val="dash"/>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822728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AAB9F533-1B48-9216-CE10-67993EAB31DB}"/>
              </a:ext>
            </a:extLst>
          </p:cNvPr>
          <p:cNvSpPr txBox="1"/>
          <p:nvPr/>
        </p:nvSpPr>
        <p:spPr>
          <a:xfrm>
            <a:off x="1051468" y="1228200"/>
            <a:ext cx="28043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4000" b="1" i="0" u="none" strike="noStrike" kern="1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803070505020304" pitchFamily="18" charset="0"/>
              </a:rPr>
              <a:t>报 告 内 容</a:t>
            </a:r>
            <a:endParaRPr kumimoji="0" lang="en-US" altLang="zh-CN" sz="4000" b="1" i="0" u="none" strike="noStrike" kern="1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803070505020304" pitchFamily="18" charset="0"/>
            </a:endParaRPr>
          </a:p>
        </p:txBody>
      </p:sp>
      <p:cxnSp>
        <p:nvCxnSpPr>
          <p:cNvPr id="10" name="直接连接符 9">
            <a:extLst>
              <a:ext uri="{FF2B5EF4-FFF2-40B4-BE49-F238E27FC236}">
                <a16:creationId xmlns:a16="http://schemas.microsoft.com/office/drawing/2014/main" id="{75C73DA6-34A7-0A5C-5596-CEC74AAED964}"/>
              </a:ext>
            </a:extLst>
          </p:cNvPr>
          <p:cNvCxnSpPr>
            <a:cxnSpLocks/>
          </p:cNvCxnSpPr>
          <p:nvPr/>
        </p:nvCxnSpPr>
        <p:spPr>
          <a:xfrm>
            <a:off x="1136263" y="1984567"/>
            <a:ext cx="24061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8856309E-A04B-39E9-A947-1F8BAD18FAAE}"/>
              </a:ext>
            </a:extLst>
          </p:cNvPr>
          <p:cNvSpPr txBox="1"/>
          <p:nvPr/>
        </p:nvSpPr>
        <p:spPr>
          <a:xfrm>
            <a:off x="1128644" y="2031757"/>
            <a:ext cx="240612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4000" b="0" i="0" u="none" strike="noStrike" kern="100" cap="none" spc="0" normalizeH="0" baseline="0" noProof="0" dirty="0">
                <a:ln>
                  <a:noFill/>
                </a:ln>
                <a:solidFill>
                  <a:srgbClr val="E7E6E6">
                    <a:lumMod val="50000"/>
                  </a:srgbClr>
                </a:solidFill>
                <a:effectLst/>
                <a:uLnTx/>
                <a:uFillTx/>
                <a:latin typeface="Times New Roman" panose="02020603050405020304" pitchFamily="18" charset="0"/>
                <a:ea typeface="微软雅黑" panose="020B0503020204020204" pitchFamily="34" charset="-122"/>
                <a:cs typeface="Times New Roman" panose="02020803070505020304" pitchFamily="18" charset="0"/>
              </a:rPr>
              <a:t>Contents</a:t>
            </a:r>
          </a:p>
        </p:txBody>
      </p:sp>
      <p:cxnSp>
        <p:nvCxnSpPr>
          <p:cNvPr id="14" name="直接连接符 13">
            <a:extLst>
              <a:ext uri="{FF2B5EF4-FFF2-40B4-BE49-F238E27FC236}">
                <a16:creationId xmlns:a16="http://schemas.microsoft.com/office/drawing/2014/main" id="{BA752093-D3C6-7005-4D9E-679F2D70C7AD}"/>
              </a:ext>
            </a:extLst>
          </p:cNvPr>
          <p:cNvCxnSpPr>
            <a:cxnSpLocks/>
          </p:cNvCxnSpPr>
          <p:nvPr/>
        </p:nvCxnSpPr>
        <p:spPr>
          <a:xfrm>
            <a:off x="4007106" y="1080532"/>
            <a:ext cx="0" cy="5245081"/>
          </a:xfrm>
          <a:prstGeom prst="line">
            <a:avLst/>
          </a:prstGeom>
          <a:ln>
            <a:gradFill>
              <a:gsLst>
                <a:gs pos="0">
                  <a:srgbClr val="0067C5">
                    <a:alpha val="10000"/>
                  </a:srgbClr>
                </a:gs>
                <a:gs pos="100000">
                  <a:srgbClr val="0067C5">
                    <a:alpha val="14000"/>
                  </a:srgbClr>
                </a:gs>
                <a:gs pos="53000">
                  <a:srgbClr val="0067BF"/>
                </a:gs>
              </a:gsLst>
              <a:lin ang="16200000" scaled="1"/>
            </a:gradFill>
          </a:ln>
        </p:spPr>
        <p:style>
          <a:lnRef idx="1">
            <a:schemeClr val="accent1"/>
          </a:lnRef>
          <a:fillRef idx="0">
            <a:schemeClr val="accent1"/>
          </a:fillRef>
          <a:effectRef idx="0">
            <a:schemeClr val="accent1"/>
          </a:effectRef>
          <a:fontRef idx="minor">
            <a:schemeClr val="tx1"/>
          </a:fontRef>
        </p:style>
      </p:cxnSp>
      <p:grpSp>
        <p:nvGrpSpPr>
          <p:cNvPr id="53" name="组合 52">
            <a:extLst>
              <a:ext uri="{FF2B5EF4-FFF2-40B4-BE49-F238E27FC236}">
                <a16:creationId xmlns:a16="http://schemas.microsoft.com/office/drawing/2014/main" id="{8C4F6349-454A-402F-9CB9-14E7A76AF6BD}"/>
              </a:ext>
            </a:extLst>
          </p:cNvPr>
          <p:cNvGrpSpPr/>
          <p:nvPr/>
        </p:nvGrpSpPr>
        <p:grpSpPr>
          <a:xfrm>
            <a:off x="4647281" y="3253495"/>
            <a:ext cx="475501" cy="523220"/>
            <a:chOff x="4344281" y="1043120"/>
            <a:chExt cx="357487" cy="393100"/>
          </a:xfrm>
        </p:grpSpPr>
        <p:sp>
          <p:nvSpPr>
            <p:cNvPr id="59" name="圆角矩形 2">
              <a:extLst>
                <a:ext uri="{FF2B5EF4-FFF2-40B4-BE49-F238E27FC236}">
                  <a16:creationId xmlns:a16="http://schemas.microsoft.com/office/drawing/2014/main" id="{EF099476-88B1-403E-AC5D-6E3EA3524F92}"/>
                </a:ext>
              </a:extLst>
            </p:cNvPr>
            <p:cNvSpPr/>
            <p:nvPr/>
          </p:nvSpPr>
          <p:spPr>
            <a:xfrm rot="2700000">
              <a:off x="4344286" y="1071593"/>
              <a:ext cx="357478" cy="35748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mn-cs"/>
              </a:endParaRPr>
            </a:p>
          </p:txBody>
        </p:sp>
        <p:sp>
          <p:nvSpPr>
            <p:cNvPr id="61" name="文本框 60">
              <a:extLst>
                <a:ext uri="{FF2B5EF4-FFF2-40B4-BE49-F238E27FC236}">
                  <a16:creationId xmlns:a16="http://schemas.microsoft.com/office/drawing/2014/main" id="{F93DE134-CF78-47C3-9C86-2521FFF6A5A3}"/>
                </a:ext>
              </a:extLst>
            </p:cNvPr>
            <p:cNvSpPr txBox="1"/>
            <p:nvPr/>
          </p:nvSpPr>
          <p:spPr>
            <a:xfrm>
              <a:off x="4382864" y="1043120"/>
              <a:ext cx="273811" cy="393100"/>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800" b="1" dirty="0">
                  <a:solidFill>
                    <a:prstClr val="white"/>
                  </a:solidFill>
                  <a:latin typeface="Times New Roman" panose="02020603050405020304" pitchFamily="18" charset="0"/>
                  <a:ea typeface="方正姚体" panose="02010601030101010101" pitchFamily="2" charset="-122"/>
                  <a:cs typeface="Kartika" panose="02020503030404060203" pitchFamily="18" charset="0"/>
                </a:rPr>
                <a:t>2</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方正姚体" panose="02010601030101010101" pitchFamily="2" charset="-122"/>
                <a:cs typeface="Kartika" panose="02020503030404060203" pitchFamily="18" charset="0"/>
              </a:endParaRPr>
            </a:p>
          </p:txBody>
        </p:sp>
      </p:grpSp>
      <p:sp>
        <p:nvSpPr>
          <p:cNvPr id="89" name="文本框 88">
            <a:extLst>
              <a:ext uri="{FF2B5EF4-FFF2-40B4-BE49-F238E27FC236}">
                <a16:creationId xmlns:a16="http://schemas.microsoft.com/office/drawing/2014/main" id="{FFF6B1BA-6991-463C-B705-87E6472CF1DD}"/>
              </a:ext>
            </a:extLst>
          </p:cNvPr>
          <p:cNvSpPr txBox="1"/>
          <p:nvPr/>
        </p:nvSpPr>
        <p:spPr>
          <a:xfrm>
            <a:off x="5513015" y="3231177"/>
            <a:ext cx="6248992" cy="596253"/>
          </a:xfrm>
          <a:prstGeom prst="rect">
            <a:avLst/>
          </a:prstGeom>
          <a:noFill/>
        </p:spPr>
        <p:txBody>
          <a:bodyPr wrap="square">
            <a:spAutoFit/>
          </a:bodyPr>
          <a:lstStyle/>
          <a:p>
            <a:pPr fontAlgn="base">
              <a:lnSpc>
                <a:spcPct val="110000"/>
              </a:lnSpc>
              <a:spcBef>
                <a:spcPct val="20000"/>
              </a:spcBef>
              <a:spcAft>
                <a:spcPct val="0"/>
              </a:spcAft>
              <a:defRPr/>
            </a:pPr>
            <a:r>
              <a:rPr lang="en-US" altLang="zh-CN" sz="3200" b="1" dirty="0">
                <a:solidFill>
                  <a:prstClr val="black"/>
                </a:solidFill>
                <a:latin typeface="微软雅黑" panose="020B0503020204020204" pitchFamily="34" charset="-122"/>
                <a:ea typeface="微软雅黑" panose="020B0503020204020204" pitchFamily="34" charset="-122"/>
              </a:rPr>
              <a:t>LHAASO </a:t>
            </a:r>
            <a:r>
              <a:rPr lang="zh-CN" altLang="en-US" sz="3200" b="1" dirty="0">
                <a:solidFill>
                  <a:prstClr val="black"/>
                </a:solidFill>
                <a:latin typeface="微软雅黑" panose="020B0503020204020204" pitchFamily="34" charset="-122"/>
                <a:ea typeface="微软雅黑" panose="020B0503020204020204" pitchFamily="34" charset="-122"/>
              </a:rPr>
              <a:t>实验及其重大成果</a:t>
            </a:r>
            <a:endParaRPr lang="en-US" altLang="zh-CN" sz="3200" b="1" dirty="0">
              <a:solidFill>
                <a:prstClr val="black"/>
              </a:solidFill>
              <a:latin typeface="微软雅黑" panose="020B0503020204020204" pitchFamily="34" charset="-122"/>
              <a:ea typeface="微软雅黑" panose="020B0503020204020204" pitchFamily="34" charset="-122"/>
            </a:endParaRPr>
          </a:p>
        </p:txBody>
      </p:sp>
      <p:sp>
        <p:nvSpPr>
          <p:cNvPr id="57" name="文本框 51">
            <a:extLst>
              <a:ext uri="{FF2B5EF4-FFF2-40B4-BE49-F238E27FC236}">
                <a16:creationId xmlns:a16="http://schemas.microsoft.com/office/drawing/2014/main" id="{83839E71-B619-470D-B9EF-6D4DEB1C3702}"/>
              </a:ext>
            </a:extLst>
          </p:cNvPr>
          <p:cNvSpPr txBox="1"/>
          <p:nvPr/>
        </p:nvSpPr>
        <p:spPr>
          <a:xfrm>
            <a:off x="5462748" y="1457713"/>
            <a:ext cx="6045809" cy="596253"/>
          </a:xfrm>
          <a:prstGeom prst="rect">
            <a:avLst/>
          </a:prstGeom>
          <a:noFill/>
        </p:spPr>
        <p:txBody>
          <a:bodyPr wrap="square">
            <a:spAutoFit/>
          </a:bodyPr>
          <a:lstStyle/>
          <a:p>
            <a:pPr lvl="0">
              <a:lnSpc>
                <a:spcPct val="110000"/>
              </a:lnSpc>
              <a:defRPr/>
            </a:pPr>
            <a:r>
              <a:rPr lang="zh-CN" altLang="en-US" sz="3200" b="1" dirty="0">
                <a:solidFill>
                  <a:prstClr val="black"/>
                </a:solidFill>
                <a:latin typeface="微软雅黑" panose="020B0503020204020204" pitchFamily="34" charset="-122"/>
                <a:ea typeface="微软雅黑" panose="020B0503020204020204" pitchFamily="34" charset="-122"/>
              </a:rPr>
              <a:t>引言</a:t>
            </a:r>
            <a:endParaRPr kumimoji="0" lang="en-US" altLang="zh-CN" sz="3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58" name="组合 52">
            <a:extLst>
              <a:ext uri="{FF2B5EF4-FFF2-40B4-BE49-F238E27FC236}">
                <a16:creationId xmlns:a16="http://schemas.microsoft.com/office/drawing/2014/main" id="{E4893172-E911-4C72-A500-C98EAD8ECD6E}"/>
              </a:ext>
            </a:extLst>
          </p:cNvPr>
          <p:cNvGrpSpPr/>
          <p:nvPr/>
        </p:nvGrpSpPr>
        <p:grpSpPr>
          <a:xfrm>
            <a:off x="4597016" y="1457713"/>
            <a:ext cx="475501" cy="523220"/>
            <a:chOff x="4344281" y="1043120"/>
            <a:chExt cx="357487" cy="393100"/>
          </a:xfrm>
        </p:grpSpPr>
        <p:sp>
          <p:nvSpPr>
            <p:cNvPr id="60" name="圆角矩形 2">
              <a:extLst>
                <a:ext uri="{FF2B5EF4-FFF2-40B4-BE49-F238E27FC236}">
                  <a16:creationId xmlns:a16="http://schemas.microsoft.com/office/drawing/2014/main" id="{C2650D73-580D-4022-9F15-E20C6E9B42F2}"/>
                </a:ext>
              </a:extLst>
            </p:cNvPr>
            <p:cNvSpPr/>
            <p:nvPr/>
          </p:nvSpPr>
          <p:spPr>
            <a:xfrm rot="2700000">
              <a:off x="4344286" y="1071593"/>
              <a:ext cx="357478" cy="35748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mn-cs"/>
              </a:endParaRPr>
            </a:p>
          </p:txBody>
        </p:sp>
        <p:sp>
          <p:nvSpPr>
            <p:cNvPr id="103" name="文本框 60">
              <a:extLst>
                <a:ext uri="{FF2B5EF4-FFF2-40B4-BE49-F238E27FC236}">
                  <a16:creationId xmlns:a16="http://schemas.microsoft.com/office/drawing/2014/main" id="{FA2580AF-2C03-418C-AB18-533EF02A4AF7}"/>
                </a:ext>
              </a:extLst>
            </p:cNvPr>
            <p:cNvSpPr txBox="1"/>
            <p:nvPr/>
          </p:nvSpPr>
          <p:spPr>
            <a:xfrm>
              <a:off x="4382864" y="1043120"/>
              <a:ext cx="273811" cy="393100"/>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Times New Roman" panose="02020603050405020304" pitchFamily="18" charset="0"/>
                  <a:ea typeface="方正姚体" panose="02010601030101010101" pitchFamily="2" charset="-122"/>
                  <a:cs typeface="Kartika" panose="02020503030404060203" pitchFamily="18" charset="0"/>
                </a:rPr>
                <a:t>1</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方正姚体" panose="02010601030101010101" pitchFamily="2" charset="-122"/>
                <a:cs typeface="Kartika" panose="02020503030404060203" pitchFamily="18" charset="0"/>
              </a:endParaRPr>
            </a:p>
          </p:txBody>
        </p:sp>
      </p:grpSp>
      <p:grpSp>
        <p:nvGrpSpPr>
          <p:cNvPr id="18" name="组合 52">
            <a:extLst>
              <a:ext uri="{FF2B5EF4-FFF2-40B4-BE49-F238E27FC236}">
                <a16:creationId xmlns:a16="http://schemas.microsoft.com/office/drawing/2014/main" id="{1DF7FEB5-C277-4E7D-AFBC-B166210AA3F7}"/>
              </a:ext>
            </a:extLst>
          </p:cNvPr>
          <p:cNvGrpSpPr/>
          <p:nvPr/>
        </p:nvGrpSpPr>
        <p:grpSpPr>
          <a:xfrm>
            <a:off x="4647280" y="5049280"/>
            <a:ext cx="475501" cy="523220"/>
            <a:chOff x="4344281" y="1043120"/>
            <a:chExt cx="357487" cy="393100"/>
          </a:xfrm>
        </p:grpSpPr>
        <p:sp>
          <p:nvSpPr>
            <p:cNvPr id="19" name="圆角矩形 2">
              <a:extLst>
                <a:ext uri="{FF2B5EF4-FFF2-40B4-BE49-F238E27FC236}">
                  <a16:creationId xmlns:a16="http://schemas.microsoft.com/office/drawing/2014/main" id="{EFEE29DD-90E4-42A1-B9E4-298B8599BA0A}"/>
                </a:ext>
              </a:extLst>
            </p:cNvPr>
            <p:cNvSpPr/>
            <p:nvPr/>
          </p:nvSpPr>
          <p:spPr>
            <a:xfrm rot="2700000">
              <a:off x="4344286" y="1071593"/>
              <a:ext cx="357478" cy="35748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prstClr val="white"/>
                </a:solidFill>
                <a:effectLst/>
                <a:uLnTx/>
                <a:uFillTx/>
                <a:latin typeface="Times New Roman" panose="02020603050405020304" pitchFamily="18" charset="0"/>
                <a:ea typeface="等线" panose="02010600030101010101" pitchFamily="2" charset="-122"/>
                <a:cs typeface="+mn-cs"/>
              </a:endParaRPr>
            </a:p>
          </p:txBody>
        </p:sp>
        <p:sp>
          <p:nvSpPr>
            <p:cNvPr id="20" name="文本框 60">
              <a:extLst>
                <a:ext uri="{FF2B5EF4-FFF2-40B4-BE49-F238E27FC236}">
                  <a16:creationId xmlns:a16="http://schemas.microsoft.com/office/drawing/2014/main" id="{204F6101-F2D7-44F2-9EC9-72F73D678752}"/>
                </a:ext>
              </a:extLst>
            </p:cNvPr>
            <p:cNvSpPr txBox="1"/>
            <p:nvPr/>
          </p:nvSpPr>
          <p:spPr>
            <a:xfrm>
              <a:off x="4382864" y="1043120"/>
              <a:ext cx="273811" cy="393100"/>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Times New Roman" panose="02020603050405020304" pitchFamily="18" charset="0"/>
                  <a:ea typeface="方正姚体" panose="02010601030101010101" pitchFamily="2" charset="-122"/>
                  <a:cs typeface="Kartika" panose="02020503030404060203" pitchFamily="18" charset="0"/>
                </a:rPr>
                <a:t>4</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方正姚体" panose="02010601030101010101" pitchFamily="2" charset="-122"/>
                <a:cs typeface="Kartika" panose="02020503030404060203" pitchFamily="18" charset="0"/>
              </a:endParaRPr>
            </a:p>
          </p:txBody>
        </p:sp>
      </p:grpSp>
      <p:sp>
        <p:nvSpPr>
          <p:cNvPr id="21" name="文本框 88">
            <a:extLst>
              <a:ext uri="{FF2B5EF4-FFF2-40B4-BE49-F238E27FC236}">
                <a16:creationId xmlns:a16="http://schemas.microsoft.com/office/drawing/2014/main" id="{85FCB0A4-A9CE-4E6D-B3BD-0FF9FD4E7D50}"/>
              </a:ext>
            </a:extLst>
          </p:cNvPr>
          <p:cNvSpPr txBox="1"/>
          <p:nvPr/>
        </p:nvSpPr>
        <p:spPr>
          <a:xfrm>
            <a:off x="5513015" y="5026962"/>
            <a:ext cx="5995542" cy="596253"/>
          </a:xfrm>
          <a:prstGeom prst="rect">
            <a:avLst/>
          </a:prstGeom>
          <a:noFill/>
        </p:spPr>
        <p:txBody>
          <a:bodyPr wrap="square">
            <a:spAutoFit/>
          </a:bodyPr>
          <a:lstStyle/>
          <a:p>
            <a:pPr marL="0" marR="0" lvl="0" indent="0" algn="l" defTabSz="914400" rtl="0" eaLnBrk="1" fontAlgn="base" latinLnBrk="0" hangingPunct="1">
              <a:lnSpc>
                <a:spcPct val="110000"/>
              </a:lnSpc>
              <a:spcBef>
                <a:spcPct val="20000"/>
              </a:spcBef>
              <a:spcAft>
                <a:spcPct val="0"/>
              </a:spcAft>
              <a:buClrTx/>
              <a:buSzTx/>
              <a:buFontTx/>
              <a:buNone/>
              <a:tabLst/>
              <a:defRPr/>
            </a:pPr>
            <a:r>
              <a:rPr kumimoji="0" lang="zh-CN" altLang="en-US" sz="3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总结</a:t>
            </a:r>
            <a:r>
              <a:rPr lang="zh-CN" altLang="en-US" sz="3200" b="1" dirty="0">
                <a:solidFill>
                  <a:prstClr val="black"/>
                </a:solidFill>
                <a:latin typeface="微软雅黑" panose="020B0503020204020204" pitchFamily="34" charset="-122"/>
                <a:ea typeface="微软雅黑" panose="020B0503020204020204" pitchFamily="34" charset="-122"/>
              </a:rPr>
              <a:t>和未来展望</a:t>
            </a:r>
            <a:endParaRPr kumimoji="0" lang="en-US" altLang="zh-CN" sz="32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640139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823CDF-B2EA-A9E6-530B-71C48E40C961}"/>
              </a:ext>
            </a:extLst>
          </p:cNvPr>
          <p:cNvSpPr>
            <a:spLocks noGrp="1"/>
          </p:cNvSpPr>
          <p:nvPr>
            <p:ph type="title"/>
          </p:nvPr>
        </p:nvSpPr>
        <p:spPr/>
        <p:txBody>
          <a:bodyPr/>
          <a:lstStyle/>
          <a:p>
            <a:r>
              <a:rPr lang="en-US" altLang="zh-CN" sz="3200" dirty="0"/>
              <a:t>2025</a:t>
            </a:r>
            <a:r>
              <a:rPr lang="zh-CN" altLang="en-US" sz="3200" dirty="0"/>
              <a:t>年</a:t>
            </a:r>
            <a:r>
              <a:rPr lang="en-US" altLang="zh-CN" sz="3200" dirty="0"/>
              <a:t>11</a:t>
            </a:r>
            <a:r>
              <a:rPr lang="zh-CN" altLang="en-US" sz="3200" dirty="0"/>
              <a:t>月，</a:t>
            </a:r>
            <a:r>
              <a:rPr lang="en-US" altLang="zh-CN" sz="3200" dirty="0"/>
              <a:t>LHAASO</a:t>
            </a:r>
            <a:r>
              <a:rPr lang="zh-CN" altLang="en-US" sz="3200" dirty="0"/>
              <a:t>同时发布了两项重大成果</a:t>
            </a:r>
            <a:endParaRPr lang="zh-CN" altLang="en-US" dirty="0"/>
          </a:p>
        </p:txBody>
      </p:sp>
      <p:pic>
        <p:nvPicPr>
          <p:cNvPr id="4" name="图片 3">
            <a:extLst>
              <a:ext uri="{FF2B5EF4-FFF2-40B4-BE49-F238E27FC236}">
                <a16:creationId xmlns:a16="http://schemas.microsoft.com/office/drawing/2014/main" id="{B09E828B-6D19-D3B4-3F8B-1C022F010C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99307" y="1911867"/>
            <a:ext cx="3471437" cy="4630450"/>
          </a:xfrm>
          <a:prstGeom prst="rect">
            <a:avLst/>
          </a:prstGeom>
        </p:spPr>
      </p:pic>
      <p:pic>
        <p:nvPicPr>
          <p:cNvPr id="6" name="图片 5">
            <a:extLst>
              <a:ext uri="{FF2B5EF4-FFF2-40B4-BE49-F238E27FC236}">
                <a16:creationId xmlns:a16="http://schemas.microsoft.com/office/drawing/2014/main" id="{A84AFDE9-8FAE-E8DB-C39C-BB37D93F2B78}"/>
              </a:ext>
            </a:extLst>
          </p:cNvPr>
          <p:cNvPicPr>
            <a:picLocks/>
          </p:cNvPicPr>
          <p:nvPr/>
        </p:nvPicPr>
        <p:blipFill>
          <a:blip r:embed="rId3"/>
          <a:srcRect t="7030" b="2287"/>
          <a:stretch>
            <a:fillRect/>
          </a:stretch>
        </p:blipFill>
        <p:spPr>
          <a:xfrm>
            <a:off x="4253731" y="1518557"/>
            <a:ext cx="4150041" cy="5353329"/>
          </a:xfrm>
          <a:prstGeom prst="rect">
            <a:avLst/>
          </a:prstGeom>
        </p:spPr>
      </p:pic>
      <p:pic>
        <p:nvPicPr>
          <p:cNvPr id="8" name="图片 7">
            <a:extLst>
              <a:ext uri="{FF2B5EF4-FFF2-40B4-BE49-F238E27FC236}">
                <a16:creationId xmlns:a16="http://schemas.microsoft.com/office/drawing/2014/main" id="{41E00920-CAD3-66A0-DD0E-3EE9FE728DED}"/>
              </a:ext>
            </a:extLst>
          </p:cNvPr>
          <p:cNvPicPr>
            <a:picLocks noChangeAspect="1"/>
          </p:cNvPicPr>
          <p:nvPr/>
        </p:nvPicPr>
        <p:blipFill>
          <a:blip r:embed="rId4"/>
          <a:stretch>
            <a:fillRect/>
          </a:stretch>
        </p:blipFill>
        <p:spPr>
          <a:xfrm>
            <a:off x="221658" y="1557056"/>
            <a:ext cx="4110390" cy="5314830"/>
          </a:xfrm>
          <a:prstGeom prst="rect">
            <a:avLst/>
          </a:prstGeom>
        </p:spPr>
      </p:pic>
      <p:sp>
        <p:nvSpPr>
          <p:cNvPr id="10" name="文本框 9">
            <a:extLst>
              <a:ext uri="{FF2B5EF4-FFF2-40B4-BE49-F238E27FC236}">
                <a16:creationId xmlns:a16="http://schemas.microsoft.com/office/drawing/2014/main" id="{36CC17DB-25A1-838A-C5B4-87E27F56D63C}"/>
              </a:ext>
            </a:extLst>
          </p:cNvPr>
          <p:cNvSpPr txBox="1"/>
          <p:nvPr/>
        </p:nvSpPr>
        <p:spPr>
          <a:xfrm>
            <a:off x="154797" y="832831"/>
            <a:ext cx="12037203" cy="777457"/>
          </a:xfrm>
          <a:prstGeom prst="rect">
            <a:avLst/>
          </a:prstGeom>
          <a:noFill/>
        </p:spPr>
        <p:txBody>
          <a:bodyPr wrap="square">
            <a:spAutoFit/>
          </a:bodyPr>
          <a:lstStyle/>
          <a:p>
            <a:pPr marL="742950" lvl="1" indent="-285750" latinLnBrk="1">
              <a:lnSpc>
                <a:spcPct val="130000"/>
              </a:lnSpc>
              <a:spcBef>
                <a:spcPts val="0"/>
              </a:spcBef>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rPr>
              <a:t>重塑了近</a:t>
            </a:r>
            <a:r>
              <a:rPr lang="en-US" altLang="zh-CN" b="1" dirty="0">
                <a:latin typeface="微软雅黑" panose="020B0503020204020204" pitchFamily="34" charset="-122"/>
                <a:ea typeface="微软雅黑" panose="020B0503020204020204" pitchFamily="34" charset="-122"/>
              </a:rPr>
              <a:t>70</a:t>
            </a:r>
            <a:r>
              <a:rPr lang="zh-CN" altLang="en-US" b="1" dirty="0">
                <a:latin typeface="微软雅黑" panose="020B0503020204020204" pitchFamily="34" charset="-122"/>
                <a:ea typeface="微软雅黑" panose="020B0503020204020204" pitchFamily="34" charset="-122"/>
              </a:rPr>
              <a:t>年来本领域对宇宙线“膝”现象的认识</a:t>
            </a:r>
            <a:endParaRPr lang="en-US" altLang="zh-CN" b="1" dirty="0">
              <a:latin typeface="微软雅黑" panose="020B0503020204020204" pitchFamily="34" charset="-122"/>
              <a:ea typeface="微软雅黑" panose="020B0503020204020204" pitchFamily="34" charset="-122"/>
            </a:endParaRPr>
          </a:p>
          <a:p>
            <a:pPr marL="742950" lvl="1" indent="-285750" latinLnBrk="1">
              <a:lnSpc>
                <a:spcPct val="130000"/>
              </a:lnSpc>
              <a:spcBef>
                <a:spcPts val="0"/>
              </a:spcBef>
              <a:buFont typeface="Wingdings" panose="05000000000000000000" pitchFamily="2" charset="2"/>
              <a:buChar char="Ø"/>
            </a:pPr>
            <a:r>
              <a:rPr lang="zh-CN" altLang="en-US" sz="1800" b="1" dirty="0">
                <a:latin typeface="微软雅黑" panose="020B0503020204020204" pitchFamily="34" charset="-122"/>
                <a:ea typeface="微软雅黑" panose="020B0503020204020204" pitchFamily="34" charset="-122"/>
              </a:rPr>
              <a:t>发现黑洞是</a:t>
            </a:r>
            <a:r>
              <a:rPr lang="zh-CN" altLang="zh-CN" sz="1800" b="1" dirty="0">
                <a:latin typeface="微软雅黑" panose="020B0503020204020204" pitchFamily="34" charset="-122"/>
                <a:ea typeface="微软雅黑" panose="020B0503020204020204" pitchFamily="34" charset="-122"/>
              </a:rPr>
              <a:t>宇宙线膝区新发现的高能组分</a:t>
            </a:r>
            <a:r>
              <a:rPr lang="zh-CN" altLang="en-US" sz="1800" b="1" dirty="0">
                <a:latin typeface="微软雅黑" panose="020B0503020204020204" pitchFamily="34" charset="-122"/>
                <a:ea typeface="微软雅黑" panose="020B0503020204020204" pitchFamily="34" charset="-122"/>
              </a:rPr>
              <a:t>的</a:t>
            </a:r>
            <a:r>
              <a:rPr lang="zh-CN" altLang="zh-CN" sz="1800" b="1" dirty="0">
                <a:latin typeface="微软雅黑" panose="020B0503020204020204" pitchFamily="34" charset="-122"/>
                <a:ea typeface="微软雅黑" panose="020B0503020204020204" pitchFamily="34" charset="-122"/>
              </a:rPr>
              <a:t>最佳候选源天体</a:t>
            </a:r>
            <a:endParaRPr lang="en-US" altLang="zh-CN" sz="1800" b="1"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9D8C1C5A-8669-CC4F-8273-A330E5EC2C65}"/>
              </a:ext>
            </a:extLst>
          </p:cNvPr>
          <p:cNvSpPr txBox="1"/>
          <p:nvPr/>
        </p:nvSpPr>
        <p:spPr>
          <a:xfrm>
            <a:off x="4359263" y="1937930"/>
            <a:ext cx="3883478" cy="396583"/>
          </a:xfrm>
          <a:prstGeom prst="rect">
            <a:avLst/>
          </a:prstGeom>
          <a:solidFill>
            <a:schemeClr val="accent5">
              <a:lumMod val="60000"/>
              <a:lumOff val="40000"/>
            </a:schemeClr>
          </a:solidFill>
        </p:spPr>
        <p:txBody>
          <a:bodyPr wrap="square">
            <a:spAutoFit/>
          </a:bodyPr>
          <a:lstStyle/>
          <a:p>
            <a:pPr marL="12700" marR="0" lvl="1" indent="0" algn="ctr" defTabSz="914400" rtl="0" eaLnBrk="1" fontAlgn="auto" latinLnBrk="0" hangingPunct="1">
              <a:lnSpc>
                <a:spcPct val="120000"/>
              </a:lnSpc>
              <a:spcBef>
                <a:spcPts val="0"/>
              </a:spcBef>
              <a:spcAft>
                <a:spcPts val="0"/>
              </a:spcAft>
              <a:buClrTx/>
              <a:buSzTx/>
              <a:buFontTx/>
              <a:buNone/>
              <a:tabLst/>
              <a:defRPr/>
            </a:pPr>
            <a:r>
              <a:rPr kumimoji="1" lang="zh-CN" altLang="en-US" sz="1800" b="1" i="0" u="none" strike="noStrike" kern="1200" cap="none" spc="0" normalizeH="0" baseline="0" noProof="0" dirty="0">
                <a:ln>
                  <a:noFill/>
                </a:ln>
                <a:solidFill>
                  <a:srgbClr val="C00000"/>
                </a:solidFill>
                <a:effectLst/>
                <a:uLnTx/>
                <a:uFillTx/>
                <a:latin typeface="Microsoft YaHei" panose="020B0503020204020204" pitchFamily="34" charset="-122"/>
                <a:ea typeface="Microsoft YaHei" panose="020B0503020204020204" pitchFamily="34" charset="-122"/>
                <a:cs typeface="+mn-cs"/>
              </a:rPr>
              <a:t>高精度</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测量了宇宙线膝区</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质子能谱</a:t>
            </a:r>
            <a:endParaRPr kumimoji="0" lang="en-US"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文本框 13">
            <a:extLst>
              <a:ext uri="{FF2B5EF4-FFF2-40B4-BE49-F238E27FC236}">
                <a16:creationId xmlns:a16="http://schemas.microsoft.com/office/drawing/2014/main" id="{8CE2D35D-4F80-DC52-DE94-410CEFD76C63}"/>
              </a:ext>
            </a:extLst>
          </p:cNvPr>
          <p:cNvSpPr txBox="1"/>
          <p:nvPr/>
        </p:nvSpPr>
        <p:spPr>
          <a:xfrm>
            <a:off x="637001" y="2708386"/>
            <a:ext cx="3583300" cy="353623"/>
          </a:xfrm>
          <a:prstGeom prst="rect">
            <a:avLst/>
          </a:prstGeom>
          <a:solidFill>
            <a:schemeClr val="accent5">
              <a:lumMod val="60000"/>
              <a:lumOff val="40000"/>
            </a:schemeClr>
          </a:solidFill>
        </p:spPr>
        <p:txBody>
          <a:bodyPr wrap="square">
            <a:spAutoFit/>
          </a:bodyPr>
          <a:lstStyle/>
          <a:p>
            <a:r>
              <a:rPr lang="en-US" altLang="zh-CN" sz="1698" b="1" dirty="0">
                <a:solidFill>
                  <a:srgbClr val="C00000"/>
                </a:solidFill>
                <a:latin typeface="Cambria"/>
                <a:ea typeface="华文楷体" panose="02010600040101010101" pitchFamily="2" charset="-122"/>
              </a:rPr>
              <a:t>《National Science Review》</a:t>
            </a:r>
            <a:endParaRPr lang="zh-CN" altLang="en-US" dirty="0"/>
          </a:p>
        </p:txBody>
      </p:sp>
      <p:sp>
        <p:nvSpPr>
          <p:cNvPr id="16" name="文本框 15">
            <a:extLst>
              <a:ext uri="{FF2B5EF4-FFF2-40B4-BE49-F238E27FC236}">
                <a16:creationId xmlns:a16="http://schemas.microsoft.com/office/drawing/2014/main" id="{C8CCEC99-3A1D-66AD-CEAE-FFFAA172FDB5}"/>
              </a:ext>
            </a:extLst>
          </p:cNvPr>
          <p:cNvSpPr txBox="1"/>
          <p:nvPr/>
        </p:nvSpPr>
        <p:spPr>
          <a:xfrm>
            <a:off x="560501" y="1691453"/>
            <a:ext cx="3583301" cy="646331"/>
          </a:xfrm>
          <a:prstGeom prst="rect">
            <a:avLst/>
          </a:prstGeom>
          <a:solidFill>
            <a:schemeClr val="accent5">
              <a:lumMod val="60000"/>
              <a:lumOff val="40000"/>
            </a:schemeClr>
          </a:solidFill>
        </p:spPr>
        <p:txBody>
          <a:bodyPr wrap="square">
            <a:spAutoFit/>
          </a:bodyPr>
          <a:lstStyle/>
          <a:p>
            <a:pPr algn="ct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发现</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个</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黑洞</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拍电子伏</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粒子加速器</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（微类星体）</a:t>
            </a:r>
            <a:endParaRPr lang="zh-CN" altLang="en-US" dirty="0"/>
          </a:p>
        </p:txBody>
      </p:sp>
    </p:spTree>
    <p:extLst>
      <p:ext uri="{BB962C8B-B14F-4D97-AF65-F5344CB8AC3E}">
        <p14:creationId xmlns:p14="http://schemas.microsoft.com/office/powerpoint/2010/main" val="2535308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D2C5FC5-A149-48F6-9344-73B2F932CB60}"/>
              </a:ext>
            </a:extLst>
          </p:cNvPr>
          <p:cNvPicPr>
            <a:picLocks noChangeAspect="1"/>
          </p:cNvPicPr>
          <p:nvPr/>
        </p:nvPicPr>
        <p:blipFill rotWithShape="1">
          <a:blip r:embed="rId3"/>
          <a:srcRect l="2836" t="4001" r="3466" b="2481"/>
          <a:stretch/>
        </p:blipFill>
        <p:spPr>
          <a:xfrm>
            <a:off x="175987" y="1554458"/>
            <a:ext cx="6625408" cy="4352908"/>
          </a:xfrm>
          <a:prstGeom prst="rect">
            <a:avLst/>
          </a:prstGeom>
        </p:spPr>
      </p:pic>
      <p:sp>
        <p:nvSpPr>
          <p:cNvPr id="11" name="TextBox 10">
            <a:extLst>
              <a:ext uri="{FF2B5EF4-FFF2-40B4-BE49-F238E27FC236}">
                <a16:creationId xmlns:a16="http://schemas.microsoft.com/office/drawing/2014/main" id="{BDFA5350-366B-406E-A272-753EB78E6702}"/>
              </a:ext>
            </a:extLst>
          </p:cNvPr>
          <p:cNvSpPr txBox="1"/>
          <p:nvPr/>
        </p:nvSpPr>
        <p:spPr>
          <a:xfrm>
            <a:off x="6796899" y="1535246"/>
            <a:ext cx="5159241" cy="4200574"/>
          </a:xfrm>
          <a:prstGeom prst="rect">
            <a:avLst/>
          </a:prstGeom>
          <a:noFill/>
        </p:spPr>
        <p:txBody>
          <a:bodyPr wrap="square">
            <a:spAutoFit/>
          </a:bodyPr>
          <a:lstStyle/>
          <a:p>
            <a:pPr marL="285750" lvl="0" indent="-285750">
              <a:lnSpc>
                <a:spcPct val="150000"/>
              </a:lnSpc>
              <a:buFont typeface="Wingdings" panose="05000000000000000000" pitchFamily="2" charset="2"/>
              <a:buChar char="Ø"/>
              <a:defRPr/>
            </a:pPr>
            <a:r>
              <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2025</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年</a:t>
            </a:r>
            <a:r>
              <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11</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月，</a:t>
            </a:r>
            <a:r>
              <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LHAASO</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首次在</a:t>
            </a:r>
            <a:r>
              <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0.16–13 </a:t>
            </a:r>
            <a:r>
              <a:rPr lang="en-US" altLang="zh-CN" sz="2000" b="1" dirty="0" err="1">
                <a:solidFill>
                  <a:prstClr val="black"/>
                </a:solidFill>
                <a:latin typeface="宋体" panose="02010600030101010101" pitchFamily="2" charset="-122"/>
                <a:ea typeface="宋体" panose="02010600030101010101" pitchFamily="2" charset="-122"/>
                <a:cs typeface="Times New Roman" panose="02020603050405020304" pitchFamily="18" charset="0"/>
              </a:rPr>
              <a:t>PeV</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能区实现了对宇宙线质子的高精度测量，测量精度媲美卫星实验</a:t>
            </a:r>
            <a:endPar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LHAASO </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质子纯度</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 </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90% @ &gt;100TeV</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直接测量实验</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(e.g. DAMPE) </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纯度</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 99% - 95% @ &lt;100TeV</a:t>
            </a: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国际同类实验例如</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KASCADE</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和</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ICETOP: Unfolding </a:t>
            </a:r>
            <a:r>
              <a:rPr kumimoji="0" lang="zh-CN" altLang="en-US"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解谱</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方法，无法实现逐事例粒子鉴别</a:t>
            </a:r>
            <a:r>
              <a:rPr kumimoji="0" lang="en-US" altLang="zh-CN" sz="20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rPr>
              <a:t> </a:t>
            </a:r>
            <a:endParaRPr kumimoji="0" lang="en-US" altLang="zh-CN" sz="2000" b="1" i="0" u="none" strike="noStrike" kern="1200" cap="none" spc="0" normalizeH="0" baseline="0" noProof="0" dirty="0">
              <a:ln>
                <a:noFill/>
              </a:ln>
              <a:solidFill>
                <a:srgbClr val="3244FF"/>
              </a:solidFill>
              <a:effectLst/>
              <a:uLnTx/>
              <a:uFillTx/>
              <a:latin typeface="宋体" panose="02010600030101010101" pitchFamily="2" charset="-122"/>
              <a:ea typeface="宋体" panose="02010600030101010101" pitchFamily="2" charset="-122"/>
            </a:endParaRPr>
          </a:p>
        </p:txBody>
      </p:sp>
      <p:sp>
        <p:nvSpPr>
          <p:cNvPr id="16" name="Title 1">
            <a:extLst>
              <a:ext uri="{FF2B5EF4-FFF2-40B4-BE49-F238E27FC236}">
                <a16:creationId xmlns:a16="http://schemas.microsoft.com/office/drawing/2014/main" id="{750D9D4B-B42B-4A71-B4F1-E41879A1988C}"/>
              </a:ext>
            </a:extLst>
          </p:cNvPr>
          <p:cNvSpPr>
            <a:spLocks noGrp="1"/>
          </p:cNvSpPr>
          <p:nvPr>
            <p:ph type="title"/>
          </p:nvPr>
        </p:nvSpPr>
        <p:spPr>
          <a:xfrm>
            <a:off x="1107503" y="92054"/>
            <a:ext cx="11084497" cy="659612"/>
          </a:xfrm>
        </p:spPr>
        <p:txBody>
          <a:bodyPr>
            <a:normAutofit/>
          </a:bodyPr>
          <a:lstStyle/>
          <a:p>
            <a:r>
              <a:rPr lang="en-US" altLang="zh-CN" sz="2400" dirty="0"/>
              <a:t>LHAASO</a:t>
            </a:r>
            <a:r>
              <a:rPr lang="zh-CN" altLang="en-US" sz="2400" dirty="0"/>
              <a:t>最高精度测量了“膝区”质子能谱，发现新的高能组分</a:t>
            </a:r>
          </a:p>
        </p:txBody>
      </p:sp>
      <p:sp>
        <p:nvSpPr>
          <p:cNvPr id="7" name="灯片编号占位符 1">
            <a:extLst>
              <a:ext uri="{FF2B5EF4-FFF2-40B4-BE49-F238E27FC236}">
                <a16:creationId xmlns:a16="http://schemas.microsoft.com/office/drawing/2014/main" id="{A92AE69D-3261-4B79-BF22-E25ED4443422}"/>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graphicFrame>
        <p:nvGraphicFramePr>
          <p:cNvPr id="9" name="Table 8">
            <a:extLst>
              <a:ext uri="{FF2B5EF4-FFF2-40B4-BE49-F238E27FC236}">
                <a16:creationId xmlns:a16="http://schemas.microsoft.com/office/drawing/2014/main" id="{AE4BFB58-4A08-4FDA-BC9A-D33B872AAFC2}"/>
              </a:ext>
            </a:extLst>
          </p:cNvPr>
          <p:cNvGraphicFramePr>
            <a:graphicFrameLocks noGrp="1"/>
          </p:cNvGraphicFramePr>
          <p:nvPr>
            <p:extLst>
              <p:ext uri="{D42A27DB-BD31-4B8C-83A1-F6EECF244321}">
                <p14:modId xmlns:p14="http://schemas.microsoft.com/office/powerpoint/2010/main" val="3739262829"/>
              </p:ext>
            </p:extLst>
          </p:nvPr>
        </p:nvGraphicFramePr>
        <p:xfrm>
          <a:off x="1028700" y="6013902"/>
          <a:ext cx="5595257" cy="579120"/>
        </p:xfrm>
        <a:graphic>
          <a:graphicData uri="http://schemas.openxmlformats.org/drawingml/2006/table">
            <a:tbl>
              <a:tblPr/>
              <a:tblGrid>
                <a:gridCol w="5595257">
                  <a:extLst>
                    <a:ext uri="{9D8B030D-6E8A-4147-A177-3AD203B41FA5}">
                      <a16:colId xmlns:a16="http://schemas.microsoft.com/office/drawing/2014/main" val="2589785916"/>
                    </a:ext>
                  </a:extLst>
                </a:gridCol>
              </a:tblGrid>
              <a:tr h="333505">
                <a:tc>
                  <a:txBody>
                    <a:bodyPr/>
                    <a:lstStyle/>
                    <a:p>
                      <a:pPr fontAlgn="t"/>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质子能谱：   </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LHAASO Coll.,</a:t>
                      </a:r>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 </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Science Bulletin 70 (2025)</a:t>
                      </a:r>
                    </a:p>
                    <a:p>
                      <a:pPr marL="0" marR="0" lvl="0" indent="0" algn="l" defTabSz="914400" rtl="0" eaLnBrk="1" fontAlgn="t" latinLnBrk="0" hangingPunct="1">
                        <a:lnSpc>
                          <a:spcPct val="100000"/>
                        </a:lnSpc>
                        <a:spcBef>
                          <a:spcPts val="0"/>
                        </a:spcBef>
                        <a:spcAft>
                          <a:spcPts val="0"/>
                        </a:spcAft>
                        <a:buClrTx/>
                        <a:buSzTx/>
                        <a:buFontTx/>
                        <a:buNone/>
                        <a:tabLst/>
                        <a:defRPr/>
                      </a:pPr>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全粒子能谱：</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LHAASO Coll.,</a:t>
                      </a:r>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 </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PRL 132, 131002 (2024)</a:t>
                      </a:r>
                    </a:p>
                  </a:txBody>
                  <a:tcPr marR="41275">
                    <a:lnL>
                      <a:noFill/>
                    </a:lnL>
                    <a:lnR>
                      <a:noFill/>
                    </a:lnR>
                    <a:lnT>
                      <a:noFill/>
                    </a:lnT>
                    <a:lnB>
                      <a:noFill/>
                    </a:lnB>
                    <a:noFill/>
                  </a:tcPr>
                </a:tc>
                <a:extLst>
                  <a:ext uri="{0D108BD9-81ED-4DB2-BD59-A6C34878D82A}">
                    <a16:rowId xmlns:a16="http://schemas.microsoft.com/office/drawing/2014/main" val="2760494715"/>
                  </a:ext>
                </a:extLst>
              </a:tr>
            </a:tbl>
          </a:graphicData>
        </a:graphic>
      </p:graphicFrame>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76DCCF2-DEB8-F797-C694-CA44D1D51D3E}"/>
                  </a:ext>
                </a:extLst>
              </p:cNvPr>
              <p:cNvSpPr txBox="1"/>
              <p:nvPr/>
            </p:nvSpPr>
            <p:spPr>
              <a:xfrm>
                <a:off x="987879" y="858549"/>
                <a:ext cx="5809020" cy="737318"/>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altLang="zh-CN" b="1" dirty="0">
                    <a:solidFill>
                      <a:prstClr val="black"/>
                    </a:solidFill>
                    <a:latin typeface="Calibri"/>
                    <a:ea typeface="宋体" panose="02010600030101010101" pitchFamily="2" charset="-122"/>
                  </a:rPr>
                  <a:t>KM2A + WFCTA</a:t>
                </a:r>
                <a:r>
                  <a:rPr lang="zh-CN" altLang="en-US" b="1" dirty="0">
                    <a:solidFill>
                      <a:prstClr val="black"/>
                    </a:solidFill>
                    <a:latin typeface="Calibri"/>
                    <a:ea typeface="宋体" panose="02010600030101010101" pitchFamily="2" charset="-122"/>
                  </a:rPr>
                  <a:t>联合观测数据</a:t>
                </a:r>
                <a:r>
                  <a:rPr kumimoji="0" lang="zh-CN" altLang="en-US"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2021.10-2022.4</a:t>
                </a:r>
              </a:p>
              <a:p>
                <a:pPr marL="285750" lvl="0" indent="-285750">
                  <a:lnSpc>
                    <a:spcPct val="120000"/>
                  </a:lnSpc>
                  <a:buFont typeface="Arial" panose="020B0604020202020204" pitchFamily="34" charset="0"/>
                  <a:buChar char="•"/>
                  <a:defRPr/>
                </a:pPr>
                <a:r>
                  <a:rPr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b="1" dirty="0">
                    <a:solidFill>
                      <a:prstClr val="black"/>
                    </a:solidFill>
                    <a:latin typeface="Calibri"/>
                    <a:ea typeface="宋体" panose="02010600030101010101" pitchFamily="2" charset="-122"/>
                  </a:rPr>
                  <a:t>1000</a:t>
                </a:r>
                <a:r>
                  <a:rPr lang="zh-CN" altLang="en-US" b="1" dirty="0">
                    <a:solidFill>
                      <a:prstClr val="black"/>
                    </a:solidFill>
                    <a:latin typeface="Calibri"/>
                    <a:ea typeface="宋体" panose="02010600030101010101" pitchFamily="2" charset="-122"/>
                  </a:rPr>
                  <a:t>小时晴朗天气，</a:t>
                </a:r>
                <a:r>
                  <a:rPr lang="en-US" altLang="zh-CN" b="1" dirty="0">
                    <a:solidFill>
                      <a:prstClr val="black"/>
                    </a:solidFill>
                    <a:latin typeface="Times New Roman" panose="02020603050405020304" pitchFamily="18" charset="0"/>
                    <a:cs typeface="Times New Roman" panose="02020603050405020304" pitchFamily="18" charset="0"/>
                  </a:rPr>
                  <a:t> ~</a:t>
                </a:r>
                <a:r>
                  <a:rPr lang="en-US" altLang="zh-CN" b="1" dirty="0">
                    <a:solidFill>
                      <a:prstClr val="black"/>
                    </a:solidFill>
                  </a:rPr>
                  <a:t>70,000 </a:t>
                </a:r>
                <a14:m>
                  <m:oMath xmlns:m="http://schemas.openxmlformats.org/officeDocument/2006/math">
                    <m:sSup>
                      <m:sSupPr>
                        <m:ctrlPr>
                          <a:rPr lang="en-US" altLang="zh-CN" b="1" i="1" dirty="0">
                            <a:solidFill>
                              <a:prstClr val="black"/>
                            </a:solidFill>
                            <a:latin typeface="Cambria Math" panose="02040503050406030204" pitchFamily="18" charset="0"/>
                            <a:ea typeface="Cambria Math" panose="02040503050406030204" pitchFamily="18" charset="0"/>
                          </a:rPr>
                        </m:ctrlPr>
                      </m:sSupPr>
                      <m:e>
                        <m:r>
                          <a:rPr lang="en-US" altLang="zh-CN" b="1" dirty="0">
                            <a:solidFill>
                              <a:prstClr val="black"/>
                            </a:solidFill>
                            <a:latin typeface="Cambria Math" panose="02040503050406030204" pitchFamily="18" charset="0"/>
                            <a:ea typeface="Cambria Math" panose="02040503050406030204" pitchFamily="18" charset="0"/>
                          </a:rPr>
                          <m:t>𝐦</m:t>
                        </m:r>
                      </m:e>
                      <m:sup>
                        <m:r>
                          <a:rPr lang="en-US" altLang="zh-CN" b="1" dirty="0">
                            <a:solidFill>
                              <a:prstClr val="black"/>
                            </a:solidFill>
                            <a:latin typeface="Cambria Math" panose="02040503050406030204" pitchFamily="18" charset="0"/>
                            <a:ea typeface="Cambria Math" panose="02040503050406030204" pitchFamily="18" charset="0"/>
                          </a:rPr>
                          <m:t>𝟐</m:t>
                        </m:r>
                      </m:sup>
                    </m:sSup>
                    <m:r>
                      <a:rPr lang="en-US" altLang="zh-CN" b="1" dirty="0">
                        <a:solidFill>
                          <a:prstClr val="black"/>
                        </a:solidFill>
                        <a:latin typeface="Cambria Math" panose="02040503050406030204" pitchFamily="18" charset="0"/>
                        <a:ea typeface="Cambria Math" panose="02040503050406030204" pitchFamily="18" charset="0"/>
                      </a:rPr>
                      <m:t>𝐬𝐫</m:t>
                    </m:r>
                    <m:r>
                      <a:rPr lang="en-US" altLang="zh-CN" b="1" i="0" dirty="0" smtClean="0">
                        <a:solidFill>
                          <a:prstClr val="black"/>
                        </a:solidFill>
                        <a:latin typeface="Cambria Math" panose="02040503050406030204" pitchFamily="18" charset="0"/>
                        <a:ea typeface="Cambria Math" panose="02040503050406030204" pitchFamily="18" charset="0"/>
                      </a:rPr>
                      <m:t> </m:t>
                    </m:r>
                    <m:r>
                      <a:rPr lang="zh-CN" altLang="en-US" b="1" i="1" dirty="0">
                        <a:solidFill>
                          <a:prstClr val="black"/>
                        </a:solidFill>
                        <a:latin typeface="Cambria Math" panose="02040503050406030204" pitchFamily="18" charset="0"/>
                        <a:ea typeface="Cambria Math" panose="02040503050406030204" pitchFamily="18" charset="0"/>
                      </a:rPr>
                      <m:t>有效</m:t>
                    </m:r>
                  </m:oMath>
                </a14:m>
                <a:r>
                  <a:rPr kumimoji="0" lang="zh-CN" altLang="en-US"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孔径</a:t>
                </a:r>
                <a:endParaRPr kumimoji="0" lang="en-US" altLang="zh-CN"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mc:Choice>
        <mc:Fallback xmlns="">
          <p:sp>
            <p:nvSpPr>
              <p:cNvPr id="3" name="文本框 2">
                <a:extLst>
                  <a:ext uri="{FF2B5EF4-FFF2-40B4-BE49-F238E27FC236}">
                    <a16:creationId xmlns:a16="http://schemas.microsoft.com/office/drawing/2014/main" id="{076DCCF2-DEB8-F797-C694-CA44D1D51D3E}"/>
                  </a:ext>
                </a:extLst>
              </p:cNvPr>
              <p:cNvSpPr txBox="1">
                <a:spLocks noRot="1" noChangeAspect="1" noMove="1" noResize="1" noEditPoints="1" noAdjustHandles="1" noChangeArrowheads="1" noChangeShapeType="1" noTextEdit="1"/>
              </p:cNvSpPr>
              <p:nvPr/>
            </p:nvSpPr>
            <p:spPr>
              <a:xfrm>
                <a:off x="987879" y="858549"/>
                <a:ext cx="5809020" cy="737318"/>
              </a:xfrm>
              <a:prstGeom prst="rect">
                <a:avLst/>
              </a:prstGeom>
              <a:blipFill>
                <a:blip r:embed="rId4"/>
                <a:stretch>
                  <a:fillRect l="-630" t="-3306" b="-1239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11551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322B2-4B54-F8E9-F00B-239A9EE3C06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0E8F242-4099-8FAF-67CB-D9AEABDA7CDF}"/>
              </a:ext>
            </a:extLst>
          </p:cNvPr>
          <p:cNvPicPr>
            <a:picLocks noChangeAspect="1"/>
          </p:cNvPicPr>
          <p:nvPr/>
        </p:nvPicPr>
        <p:blipFill rotWithShape="1">
          <a:blip r:embed="rId3"/>
          <a:srcRect l="2836" t="4001" r="3466" b="2481"/>
          <a:stretch/>
        </p:blipFill>
        <p:spPr>
          <a:xfrm>
            <a:off x="175987" y="1309528"/>
            <a:ext cx="6625408" cy="4352908"/>
          </a:xfrm>
          <a:prstGeom prst="rect">
            <a:avLst/>
          </a:prstGeom>
        </p:spPr>
      </p:pic>
      <p:sp>
        <p:nvSpPr>
          <p:cNvPr id="11" name="TextBox 10">
            <a:extLst>
              <a:ext uri="{FF2B5EF4-FFF2-40B4-BE49-F238E27FC236}">
                <a16:creationId xmlns:a16="http://schemas.microsoft.com/office/drawing/2014/main" id="{D45777B9-F458-AC32-0E30-52BA4891ED1F}"/>
              </a:ext>
            </a:extLst>
          </p:cNvPr>
          <p:cNvSpPr txBox="1"/>
          <p:nvPr/>
        </p:nvSpPr>
        <p:spPr>
          <a:xfrm>
            <a:off x="6824597" y="1190820"/>
            <a:ext cx="5247660" cy="4451219"/>
          </a:xfrm>
          <a:prstGeom prst="rect">
            <a:avLst/>
          </a:prstGeom>
          <a:noFill/>
        </p:spPr>
        <p:txBody>
          <a:bodyPr wrap="square">
            <a:spAutoFit/>
          </a:bodyPr>
          <a:lstStyle/>
          <a:p>
            <a:pPr marL="285750" lvl="0" indent="-285750">
              <a:lnSpc>
                <a:spcPct val="130000"/>
              </a:lnSpc>
              <a:buFont typeface="Wingdings" panose="05000000000000000000" pitchFamily="2" charset="2"/>
              <a:buChar char="Ø"/>
              <a:defRPr/>
            </a:pPr>
            <a:r>
              <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1958</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年，苏联科学家</a:t>
            </a:r>
            <a:r>
              <a:rPr lang="zh-CN"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在宇宙线全粒子能谱中发现了“膝”特征</a:t>
            </a:r>
            <a:endPar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L="285750" lvl="0" indent="-285750">
              <a:lnSpc>
                <a:spcPct val="130000"/>
              </a:lnSpc>
              <a:buFont typeface="Wingdings" panose="05000000000000000000" pitchFamily="2" charset="2"/>
              <a:buChar char="Ø"/>
              <a:defRPr/>
            </a:pP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宇宙线物理学界普遍预期，质子、氦核等原子核的能谱中也应存在与全粒子能谱类似的“膝”结构</a:t>
            </a:r>
          </a:p>
          <a:p>
            <a:pPr marL="285750" lvl="0" indent="-285750">
              <a:lnSpc>
                <a:spcPct val="130000"/>
              </a:lnSpc>
              <a:buFont typeface="Wingdings" panose="05000000000000000000" pitchFamily="2" charset="2"/>
              <a:buChar char="Ø"/>
              <a:defRPr/>
            </a:pPr>
            <a:r>
              <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LHAASO</a:t>
            </a: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宇宙线质子能谱的高精度测量结果给出了不同于传统预期的结果：</a:t>
            </a:r>
          </a:p>
          <a:p>
            <a:pPr marL="800100" lvl="1" indent="-342900">
              <a:lnSpc>
                <a:spcPct val="130000"/>
              </a:lnSpc>
              <a:buFont typeface="Arial" panose="020B0604020202020204" pitchFamily="34" charset="0"/>
              <a:buChar char="•"/>
              <a:defRPr/>
            </a:pPr>
            <a:r>
              <a:rPr lang="zh-CN" altLang="en-US" sz="2000" b="1" dirty="0">
                <a:solidFill>
                  <a:prstClr val="black"/>
                </a:solidFill>
                <a:latin typeface="宋体" panose="02010600030101010101" pitchFamily="2" charset="-122"/>
                <a:cs typeface="Times New Roman" panose="02020603050405020304" pitchFamily="18" charset="0"/>
              </a:rPr>
              <a:t>质子能谱先在约</a:t>
            </a:r>
            <a:r>
              <a:rPr lang="en-US" altLang="zh-CN" sz="2000" b="1" dirty="0">
                <a:solidFill>
                  <a:prstClr val="black"/>
                </a:solidFill>
                <a:latin typeface="宋体" panose="02010600030101010101" pitchFamily="2" charset="-122"/>
                <a:cs typeface="Times New Roman" panose="02020603050405020304" pitchFamily="18" charset="0"/>
              </a:rPr>
              <a:t>300 TeV</a:t>
            </a:r>
            <a:r>
              <a:rPr lang="zh-CN" altLang="en-US" sz="2000" b="1" dirty="0">
                <a:solidFill>
                  <a:prstClr val="black"/>
                </a:solidFill>
                <a:latin typeface="宋体" panose="02010600030101010101" pitchFamily="2" charset="-122"/>
                <a:cs typeface="Times New Roman" panose="02020603050405020304" pitchFamily="18" charset="0"/>
              </a:rPr>
              <a:t>处变硬，随后在</a:t>
            </a:r>
            <a:r>
              <a:rPr lang="en-US" altLang="zh-CN" sz="2000" b="1" dirty="0">
                <a:solidFill>
                  <a:prstClr val="black"/>
                </a:solidFill>
                <a:latin typeface="宋体" panose="02010600030101010101" pitchFamily="2" charset="-122"/>
                <a:cs typeface="Times New Roman" panose="02020603050405020304" pitchFamily="18" charset="0"/>
              </a:rPr>
              <a:t>3.3 </a:t>
            </a:r>
            <a:r>
              <a:rPr lang="en-US" altLang="zh-CN" sz="2000" b="1" dirty="0" err="1">
                <a:solidFill>
                  <a:prstClr val="black"/>
                </a:solidFill>
                <a:latin typeface="宋体" panose="02010600030101010101" pitchFamily="2" charset="-122"/>
                <a:cs typeface="Times New Roman" panose="02020603050405020304" pitchFamily="18" charset="0"/>
              </a:rPr>
              <a:t>PeV</a:t>
            </a:r>
            <a:r>
              <a:rPr lang="zh-CN" altLang="en-US" sz="2000" b="1" dirty="0">
                <a:solidFill>
                  <a:prstClr val="black"/>
                </a:solidFill>
                <a:latin typeface="宋体" panose="02010600030101010101" pitchFamily="2" charset="-122"/>
                <a:cs typeface="Times New Roman" panose="02020603050405020304" pitchFamily="18" charset="0"/>
              </a:rPr>
              <a:t>处开始变软，呈现出与全粒子能谱“膝”特征并不一致的结构</a:t>
            </a:r>
            <a:endPar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L="800100" lvl="1" indent="-342900">
              <a:lnSpc>
                <a:spcPct val="130000"/>
              </a:lnSpc>
              <a:buFont typeface="Arial" panose="020B0604020202020204" pitchFamily="34" charset="0"/>
              <a:buChar char="•"/>
              <a:defRPr/>
            </a:pPr>
            <a:r>
              <a:rPr lang="zh-CN" altLang="en-US"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rPr>
              <a:t>质子能谱中出现</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新的高能组分</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endParaRPr>
          </a:p>
        </p:txBody>
      </p:sp>
      <p:sp>
        <p:nvSpPr>
          <p:cNvPr id="7" name="灯片编号占位符 1">
            <a:extLst>
              <a:ext uri="{FF2B5EF4-FFF2-40B4-BE49-F238E27FC236}">
                <a16:creationId xmlns:a16="http://schemas.microsoft.com/office/drawing/2014/main" id="{A0154B42-3020-907D-587A-80F590D0D90A}"/>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cxnSp>
        <p:nvCxnSpPr>
          <p:cNvPr id="2" name="直接箭头连接符 1">
            <a:extLst>
              <a:ext uri="{FF2B5EF4-FFF2-40B4-BE49-F238E27FC236}">
                <a16:creationId xmlns:a16="http://schemas.microsoft.com/office/drawing/2014/main" id="{B68BC58E-C55F-D8A9-E95B-F5A3B7B34392}"/>
              </a:ext>
            </a:extLst>
          </p:cNvPr>
          <p:cNvCxnSpPr>
            <a:cxnSpLocks/>
          </p:cNvCxnSpPr>
          <p:nvPr/>
        </p:nvCxnSpPr>
        <p:spPr>
          <a:xfrm>
            <a:off x="3336471" y="2094581"/>
            <a:ext cx="1959429" cy="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4" name="直接箭头连接符 3">
            <a:extLst>
              <a:ext uri="{FF2B5EF4-FFF2-40B4-BE49-F238E27FC236}">
                <a16:creationId xmlns:a16="http://schemas.microsoft.com/office/drawing/2014/main" id="{C2FE384A-53C7-D88D-D0C8-CCF60A7143F4}"/>
              </a:ext>
            </a:extLst>
          </p:cNvPr>
          <p:cNvCxnSpPr>
            <a:cxnSpLocks/>
          </p:cNvCxnSpPr>
          <p:nvPr/>
        </p:nvCxnSpPr>
        <p:spPr>
          <a:xfrm>
            <a:off x="5295900" y="2136139"/>
            <a:ext cx="1251192" cy="743496"/>
          </a:xfrm>
          <a:prstGeom prst="straightConnector1">
            <a:avLst/>
          </a:prstGeom>
          <a:ln w="381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10" name="组合 9">
            <a:extLst>
              <a:ext uri="{FF2B5EF4-FFF2-40B4-BE49-F238E27FC236}">
                <a16:creationId xmlns:a16="http://schemas.microsoft.com/office/drawing/2014/main" id="{C60B2708-0EEE-020C-0014-DE966A52EF4F}"/>
              </a:ext>
            </a:extLst>
          </p:cNvPr>
          <p:cNvGrpSpPr/>
          <p:nvPr/>
        </p:nvGrpSpPr>
        <p:grpSpPr>
          <a:xfrm>
            <a:off x="3260270" y="2921193"/>
            <a:ext cx="4190551" cy="1512930"/>
            <a:chOff x="5836125" y="2020266"/>
            <a:chExt cx="2832825" cy="738664"/>
          </a:xfrm>
        </p:grpSpPr>
        <p:grpSp>
          <p:nvGrpSpPr>
            <p:cNvPr id="12" name="组合 11">
              <a:extLst>
                <a:ext uri="{FF2B5EF4-FFF2-40B4-BE49-F238E27FC236}">
                  <a16:creationId xmlns:a16="http://schemas.microsoft.com/office/drawing/2014/main" id="{2A6A7B62-6A93-39EF-9F24-D2107950FAE0}"/>
                </a:ext>
              </a:extLst>
            </p:cNvPr>
            <p:cNvGrpSpPr/>
            <p:nvPr/>
          </p:nvGrpSpPr>
          <p:grpSpPr>
            <a:xfrm>
              <a:off x="5836125" y="2139702"/>
              <a:ext cx="2392226" cy="619228"/>
              <a:chOff x="5950661" y="1757762"/>
              <a:chExt cx="2392226" cy="619228"/>
            </a:xfrm>
          </p:grpSpPr>
          <p:grpSp>
            <p:nvGrpSpPr>
              <p:cNvPr id="14" name="组合 13">
                <a:extLst>
                  <a:ext uri="{FF2B5EF4-FFF2-40B4-BE49-F238E27FC236}">
                    <a16:creationId xmlns:a16="http://schemas.microsoft.com/office/drawing/2014/main" id="{2904CC52-5481-BC68-AE28-452DDFB09115}"/>
                  </a:ext>
                </a:extLst>
              </p:cNvPr>
              <p:cNvGrpSpPr/>
              <p:nvPr/>
            </p:nvGrpSpPr>
            <p:grpSpPr>
              <a:xfrm>
                <a:off x="5950661" y="1757762"/>
                <a:ext cx="2149731" cy="533044"/>
                <a:chOff x="5950661" y="1757762"/>
                <a:chExt cx="2149731" cy="533044"/>
              </a:xfrm>
            </p:grpSpPr>
            <p:cxnSp>
              <p:nvCxnSpPr>
                <p:cNvPr id="24" name="直接连接符 23">
                  <a:extLst>
                    <a:ext uri="{FF2B5EF4-FFF2-40B4-BE49-F238E27FC236}">
                      <a16:creationId xmlns:a16="http://schemas.microsoft.com/office/drawing/2014/main" id="{B44E714E-A56A-DC3F-56D9-441F7271E10A}"/>
                    </a:ext>
                  </a:extLst>
                </p:cNvPr>
                <p:cNvCxnSpPr>
                  <a:cxnSpLocks/>
                </p:cNvCxnSpPr>
                <p:nvPr/>
              </p:nvCxnSpPr>
              <p:spPr>
                <a:xfrm>
                  <a:off x="7308304" y="1795354"/>
                  <a:ext cx="792088" cy="49545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直接连接符 24">
                  <a:extLst>
                    <a:ext uri="{FF2B5EF4-FFF2-40B4-BE49-F238E27FC236}">
                      <a16:creationId xmlns:a16="http://schemas.microsoft.com/office/drawing/2014/main" id="{112193E0-16B1-D539-1DF4-A70F17D9FA2F}"/>
                    </a:ext>
                  </a:extLst>
                </p:cNvPr>
                <p:cNvCxnSpPr>
                  <a:cxnSpLocks/>
                </p:cNvCxnSpPr>
                <p:nvPr/>
              </p:nvCxnSpPr>
              <p:spPr>
                <a:xfrm>
                  <a:off x="7092280" y="1757762"/>
                  <a:ext cx="222920" cy="396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797C5A9A-435E-C65D-EFBE-523327CE04B9}"/>
                    </a:ext>
                  </a:extLst>
                </p:cNvPr>
                <p:cNvCxnSpPr>
                  <a:cxnSpLocks/>
                </p:cNvCxnSpPr>
                <p:nvPr/>
              </p:nvCxnSpPr>
              <p:spPr>
                <a:xfrm>
                  <a:off x="5950661" y="1759887"/>
                  <a:ext cx="114161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5" name="组合 14">
                <a:extLst>
                  <a:ext uri="{FF2B5EF4-FFF2-40B4-BE49-F238E27FC236}">
                    <a16:creationId xmlns:a16="http://schemas.microsoft.com/office/drawing/2014/main" id="{8A6DC54A-7997-A6C1-6E00-F7C42DFF8258}"/>
                  </a:ext>
                </a:extLst>
              </p:cNvPr>
              <p:cNvGrpSpPr/>
              <p:nvPr/>
            </p:nvGrpSpPr>
            <p:grpSpPr>
              <a:xfrm>
                <a:off x="5950661" y="1843946"/>
                <a:ext cx="2302131" cy="533044"/>
                <a:chOff x="5798261" y="1757762"/>
                <a:chExt cx="2302131" cy="533044"/>
              </a:xfrm>
            </p:grpSpPr>
            <p:cxnSp>
              <p:nvCxnSpPr>
                <p:cNvPr id="21" name="直接连接符 20">
                  <a:extLst>
                    <a:ext uri="{FF2B5EF4-FFF2-40B4-BE49-F238E27FC236}">
                      <a16:creationId xmlns:a16="http://schemas.microsoft.com/office/drawing/2014/main" id="{AAFA3B86-DB7F-7AAB-1F8F-08DCAB2D103B}"/>
                    </a:ext>
                  </a:extLst>
                </p:cNvPr>
                <p:cNvCxnSpPr>
                  <a:cxnSpLocks/>
                </p:cNvCxnSpPr>
                <p:nvPr/>
              </p:nvCxnSpPr>
              <p:spPr>
                <a:xfrm>
                  <a:off x="7308304" y="1795354"/>
                  <a:ext cx="792088" cy="495452"/>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直接连接符 21">
                  <a:extLst>
                    <a:ext uri="{FF2B5EF4-FFF2-40B4-BE49-F238E27FC236}">
                      <a16:creationId xmlns:a16="http://schemas.microsoft.com/office/drawing/2014/main" id="{85F42592-AF7A-CE86-9043-76A03D80B342}"/>
                    </a:ext>
                  </a:extLst>
                </p:cNvPr>
                <p:cNvCxnSpPr>
                  <a:cxnSpLocks/>
                </p:cNvCxnSpPr>
                <p:nvPr/>
              </p:nvCxnSpPr>
              <p:spPr>
                <a:xfrm>
                  <a:off x="7092280" y="1757762"/>
                  <a:ext cx="222920" cy="3960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DC200D98-FF67-CD71-482E-CF85A4765B43}"/>
                    </a:ext>
                  </a:extLst>
                </p:cNvPr>
                <p:cNvCxnSpPr>
                  <a:cxnSpLocks/>
                </p:cNvCxnSpPr>
                <p:nvPr/>
              </p:nvCxnSpPr>
              <p:spPr>
                <a:xfrm>
                  <a:off x="5798261" y="1759862"/>
                  <a:ext cx="1294019"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7" name="组合 16">
                <a:extLst>
                  <a:ext uri="{FF2B5EF4-FFF2-40B4-BE49-F238E27FC236}">
                    <a16:creationId xmlns:a16="http://schemas.microsoft.com/office/drawing/2014/main" id="{61F920A8-921C-8873-2C13-A2A97CDE7EB8}"/>
                  </a:ext>
                </a:extLst>
              </p:cNvPr>
              <p:cNvGrpSpPr/>
              <p:nvPr/>
            </p:nvGrpSpPr>
            <p:grpSpPr>
              <a:xfrm>
                <a:off x="6774768" y="2016806"/>
                <a:ext cx="1568119" cy="348401"/>
                <a:chOff x="6469968" y="1850890"/>
                <a:chExt cx="1568119" cy="348401"/>
              </a:xfrm>
            </p:grpSpPr>
            <p:cxnSp>
              <p:nvCxnSpPr>
                <p:cNvPr id="18" name="直接连接符 17">
                  <a:extLst>
                    <a:ext uri="{FF2B5EF4-FFF2-40B4-BE49-F238E27FC236}">
                      <a16:creationId xmlns:a16="http://schemas.microsoft.com/office/drawing/2014/main" id="{AA97AA5D-8EC7-A956-C8B2-C0C3C5CA9ABC}"/>
                    </a:ext>
                  </a:extLst>
                </p:cNvPr>
                <p:cNvCxnSpPr>
                  <a:cxnSpLocks/>
                </p:cNvCxnSpPr>
                <p:nvPr/>
              </p:nvCxnSpPr>
              <p:spPr>
                <a:xfrm>
                  <a:off x="7550088" y="1889915"/>
                  <a:ext cx="487999" cy="3093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a16="http://schemas.microsoft.com/office/drawing/2014/main" id="{82E84C9B-7D0D-0431-51E5-BC0CD6860A85}"/>
                    </a:ext>
                  </a:extLst>
                </p:cNvPr>
                <p:cNvCxnSpPr>
                  <a:cxnSpLocks/>
                </p:cNvCxnSpPr>
                <p:nvPr/>
              </p:nvCxnSpPr>
              <p:spPr>
                <a:xfrm>
                  <a:off x="7334064" y="1850890"/>
                  <a:ext cx="222920" cy="39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4D7091A8-4C99-77C3-1182-E0B2E73B889D}"/>
                    </a:ext>
                  </a:extLst>
                </p:cNvPr>
                <p:cNvCxnSpPr>
                  <a:cxnSpLocks/>
                </p:cNvCxnSpPr>
                <p:nvPr/>
              </p:nvCxnSpPr>
              <p:spPr>
                <a:xfrm>
                  <a:off x="6469968" y="1854423"/>
                  <a:ext cx="86409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3" name="文本框 12">
              <a:extLst>
                <a:ext uri="{FF2B5EF4-FFF2-40B4-BE49-F238E27FC236}">
                  <a16:creationId xmlns:a16="http://schemas.microsoft.com/office/drawing/2014/main" id="{DD20BE6E-D414-C8CB-BE61-586C9C67E38F}"/>
                </a:ext>
              </a:extLst>
            </p:cNvPr>
            <p:cNvSpPr txBox="1"/>
            <p:nvPr/>
          </p:nvSpPr>
          <p:spPr>
            <a:xfrm>
              <a:off x="7141335" y="2020266"/>
              <a:ext cx="1527615" cy="631663"/>
            </a:xfrm>
            <a:prstGeom prst="rect">
              <a:avLst/>
            </a:prstGeom>
            <a:noFill/>
          </p:spPr>
          <p:txBody>
            <a:bodyPr wrap="square" rtlCol="0">
              <a:spAutoFit/>
            </a:bodyPr>
            <a:lstStyle/>
            <a:p>
              <a:r>
                <a:rPr lang="en-US" altLang="zh-CN" sz="1188" b="1" dirty="0">
                  <a:solidFill>
                    <a:srgbClr val="C00000"/>
                  </a:solidFill>
                </a:rPr>
                <a:t>H</a:t>
              </a:r>
            </a:p>
            <a:p>
              <a:r>
                <a:rPr lang="en-US" altLang="zh-CN" sz="1188" b="1" dirty="0">
                  <a:solidFill>
                    <a:srgbClr val="FF0000"/>
                  </a:solidFill>
                </a:rPr>
                <a:t>          </a:t>
              </a:r>
              <a:r>
                <a:rPr lang="en-US" altLang="zh-CN" sz="1188" b="1" dirty="0">
                  <a:solidFill>
                    <a:srgbClr val="0070C0"/>
                  </a:solidFill>
                </a:rPr>
                <a:t>He</a:t>
              </a:r>
            </a:p>
            <a:p>
              <a:endParaRPr lang="en-US" altLang="zh-CN" sz="1188" b="1" dirty="0">
                <a:solidFill>
                  <a:srgbClr val="0070C0"/>
                </a:solidFill>
              </a:endParaRPr>
            </a:p>
            <a:p>
              <a:r>
                <a:rPr lang="en-US" altLang="zh-CN" sz="1188" b="1" dirty="0"/>
                <a:t>                     C N O …</a:t>
              </a:r>
              <a:r>
                <a:rPr lang="zh-CN" altLang="en-US" sz="1188" b="1" dirty="0"/>
                <a:t> </a:t>
              </a:r>
              <a:r>
                <a:rPr lang="en-US" altLang="zh-CN" sz="1188" b="1" dirty="0"/>
                <a:t>Fe</a:t>
              </a:r>
              <a:endParaRPr lang="zh-CN" altLang="en-US" sz="2546" b="1" dirty="0"/>
            </a:p>
          </p:txBody>
        </p:sp>
      </p:grpSp>
      <p:sp>
        <p:nvSpPr>
          <p:cNvPr id="6" name="Title 1">
            <a:extLst>
              <a:ext uri="{FF2B5EF4-FFF2-40B4-BE49-F238E27FC236}">
                <a16:creationId xmlns:a16="http://schemas.microsoft.com/office/drawing/2014/main" id="{122B009C-7BB5-A07F-D996-5DA76EB92DBD}"/>
              </a:ext>
            </a:extLst>
          </p:cNvPr>
          <p:cNvSpPr>
            <a:spLocks noGrp="1"/>
          </p:cNvSpPr>
          <p:nvPr/>
        </p:nvSpPr>
        <p:spPr>
          <a:xfrm>
            <a:off x="1049671" y="91446"/>
            <a:ext cx="11084497" cy="659612"/>
          </a:xfrm>
          <a:prstGeom prst="rect">
            <a:avLst/>
          </a:prstGeom>
        </p:spPr>
        <p:txBody>
          <a:bodyPr vert="horz" lIns="91400" tIns="45699" rIns="91400" bIns="45699" rtlCol="0" anchor="ctr">
            <a:norm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r>
              <a:rPr lang="en-US" altLang="zh-CN" sz="2400" dirty="0"/>
              <a:t>LHAASO</a:t>
            </a:r>
            <a:r>
              <a:rPr lang="zh-CN" altLang="en-US" sz="2400" dirty="0"/>
              <a:t>最高精度测量了“膝区”质子能谱，发现新的高能组分</a:t>
            </a:r>
          </a:p>
        </p:txBody>
      </p:sp>
      <p:graphicFrame>
        <p:nvGraphicFramePr>
          <p:cNvPr id="5" name="Table 8">
            <a:extLst>
              <a:ext uri="{FF2B5EF4-FFF2-40B4-BE49-F238E27FC236}">
                <a16:creationId xmlns:a16="http://schemas.microsoft.com/office/drawing/2014/main" id="{E0222D5B-5930-5761-56D6-98633FEF5AAA}"/>
              </a:ext>
            </a:extLst>
          </p:cNvPr>
          <p:cNvGraphicFramePr>
            <a:graphicFrameLocks noGrp="1"/>
          </p:cNvGraphicFramePr>
          <p:nvPr>
            <p:extLst>
              <p:ext uri="{D42A27DB-BD31-4B8C-83A1-F6EECF244321}">
                <p14:modId xmlns:p14="http://schemas.microsoft.com/office/powerpoint/2010/main" val="1306570765"/>
              </p:ext>
            </p:extLst>
          </p:nvPr>
        </p:nvGraphicFramePr>
        <p:xfrm>
          <a:off x="1028700" y="5768972"/>
          <a:ext cx="5595257" cy="579120"/>
        </p:xfrm>
        <a:graphic>
          <a:graphicData uri="http://schemas.openxmlformats.org/drawingml/2006/table">
            <a:tbl>
              <a:tblPr/>
              <a:tblGrid>
                <a:gridCol w="5595257">
                  <a:extLst>
                    <a:ext uri="{9D8B030D-6E8A-4147-A177-3AD203B41FA5}">
                      <a16:colId xmlns:a16="http://schemas.microsoft.com/office/drawing/2014/main" val="2589785916"/>
                    </a:ext>
                  </a:extLst>
                </a:gridCol>
              </a:tblGrid>
              <a:tr h="333505">
                <a:tc>
                  <a:txBody>
                    <a:bodyPr/>
                    <a:lstStyle/>
                    <a:p>
                      <a:pPr fontAlgn="t"/>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质子能谱：   </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LHAASO Coll.,</a:t>
                      </a:r>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 </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Science Bulletin 70 (2025)</a:t>
                      </a:r>
                    </a:p>
                    <a:p>
                      <a:pPr marL="0" marR="0" lvl="0" indent="0" algn="l" defTabSz="914400" rtl="0" eaLnBrk="1" fontAlgn="t" latinLnBrk="0" hangingPunct="1">
                        <a:lnSpc>
                          <a:spcPct val="100000"/>
                        </a:lnSpc>
                        <a:spcBef>
                          <a:spcPts val="0"/>
                        </a:spcBef>
                        <a:spcAft>
                          <a:spcPts val="0"/>
                        </a:spcAft>
                        <a:buClrTx/>
                        <a:buSzTx/>
                        <a:buFontTx/>
                        <a:buNone/>
                        <a:tabLst/>
                        <a:defRPr/>
                      </a:pPr>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全粒子能谱：</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LHAASO Coll.,</a:t>
                      </a:r>
                      <a:r>
                        <a:rPr lang="zh-CN" altLang="en-US" sz="1600" b="1" kern="1200" dirty="0">
                          <a:solidFill>
                            <a:srgbClr val="0070C0"/>
                          </a:solidFill>
                          <a:effectLst/>
                          <a:latin typeface="微软雅黑" panose="020B0503020204020204" pitchFamily="34" charset="-122"/>
                          <a:ea typeface="微软雅黑" panose="020B0503020204020204" pitchFamily="34" charset="-122"/>
                          <a:cs typeface="+mn-cs"/>
                        </a:rPr>
                        <a:t> </a:t>
                      </a:r>
                      <a:r>
                        <a:rPr lang="en-US" altLang="zh-CN" sz="1600" b="1" kern="1200" dirty="0">
                          <a:solidFill>
                            <a:srgbClr val="0070C0"/>
                          </a:solidFill>
                          <a:effectLst/>
                          <a:latin typeface="微软雅黑" panose="020B0503020204020204" pitchFamily="34" charset="-122"/>
                          <a:ea typeface="微软雅黑" panose="020B0503020204020204" pitchFamily="34" charset="-122"/>
                          <a:cs typeface="+mn-cs"/>
                        </a:rPr>
                        <a:t>PRL 132, 131002 (2024)</a:t>
                      </a:r>
                    </a:p>
                  </a:txBody>
                  <a:tcPr marR="41275">
                    <a:lnL>
                      <a:noFill/>
                    </a:lnL>
                    <a:lnR>
                      <a:noFill/>
                    </a:lnR>
                    <a:lnT>
                      <a:noFill/>
                    </a:lnT>
                    <a:lnB>
                      <a:noFill/>
                    </a:lnB>
                    <a:noFill/>
                  </a:tcPr>
                </a:tc>
                <a:extLst>
                  <a:ext uri="{0D108BD9-81ED-4DB2-BD59-A6C34878D82A}">
                    <a16:rowId xmlns:a16="http://schemas.microsoft.com/office/drawing/2014/main" val="2760494715"/>
                  </a:ext>
                </a:extLst>
              </a:tr>
            </a:tbl>
          </a:graphicData>
        </a:graphic>
      </p:graphicFrame>
    </p:spTree>
    <p:extLst>
      <p:ext uri="{BB962C8B-B14F-4D97-AF65-F5344CB8AC3E}">
        <p14:creationId xmlns:p14="http://schemas.microsoft.com/office/powerpoint/2010/main" val="156288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07C174-F683-4B8C-A932-6550C8EB358C}"/>
              </a:ext>
            </a:extLst>
          </p:cNvPr>
          <p:cNvPicPr>
            <a:picLocks noChangeAspect="1"/>
          </p:cNvPicPr>
          <p:nvPr/>
        </p:nvPicPr>
        <p:blipFill>
          <a:blip r:embed="rId3"/>
          <a:stretch>
            <a:fillRect/>
          </a:stretch>
        </p:blipFill>
        <p:spPr>
          <a:xfrm>
            <a:off x="111614" y="1006755"/>
            <a:ext cx="6788499" cy="5397777"/>
          </a:xfrm>
          <a:prstGeom prst="rect">
            <a:avLst/>
          </a:prstGeom>
        </p:spPr>
      </p:pic>
      <p:sp>
        <p:nvSpPr>
          <p:cNvPr id="9" name="TextBox 8">
            <a:extLst>
              <a:ext uri="{FF2B5EF4-FFF2-40B4-BE49-F238E27FC236}">
                <a16:creationId xmlns:a16="http://schemas.microsoft.com/office/drawing/2014/main" id="{073DAB12-E10F-4212-A099-755263DB4357}"/>
              </a:ext>
            </a:extLst>
          </p:cNvPr>
          <p:cNvSpPr txBox="1"/>
          <p:nvPr/>
        </p:nvSpPr>
        <p:spPr>
          <a:xfrm>
            <a:off x="702128" y="6346673"/>
            <a:ext cx="5974982" cy="369332"/>
          </a:xfrm>
          <a:prstGeom prst="rect">
            <a:avLst/>
          </a:prstGeom>
          <a:noFill/>
        </p:spPr>
        <p:txBody>
          <a:bodyPr wrap="square">
            <a:spAutoFit/>
          </a:bodyPr>
          <a:lstStyle/>
          <a:p>
            <a:pPr lvl="0">
              <a:defRPr/>
            </a:pPr>
            <a:r>
              <a:rPr lang="en-US" altLang="zh-CN" b="1" dirty="0">
                <a:solidFill>
                  <a:srgbClr val="0070C0"/>
                </a:solidFill>
                <a:latin typeface="微软雅黑" panose="020B0503020204020204" pitchFamily="34" charset="-122"/>
                <a:ea typeface="微软雅黑" panose="020B0503020204020204" pitchFamily="34" charset="-122"/>
              </a:rPr>
              <a:t>LHAASO Coll.,</a:t>
            </a:r>
            <a:r>
              <a:rPr lang="zh-CN" altLang="en-US" b="1" dirty="0">
                <a:solidFill>
                  <a:srgbClr val="0070C0"/>
                </a:solidFill>
                <a:latin typeface="微软雅黑" panose="020B0503020204020204" pitchFamily="34" charset="-122"/>
                <a:ea typeface="微软雅黑" panose="020B0503020204020204" pitchFamily="34" charset="-122"/>
              </a:rPr>
              <a:t> </a:t>
            </a:r>
            <a:r>
              <a:rPr lang="en-US" altLang="zh-CN" b="1" dirty="0">
                <a:solidFill>
                  <a:srgbClr val="0070C0"/>
                </a:solidFill>
                <a:latin typeface="微软雅黑" panose="020B0503020204020204" pitchFamily="34" charset="-122"/>
                <a:ea typeface="微软雅黑" panose="020B0503020204020204" pitchFamily="34" charset="-122"/>
              </a:rPr>
              <a:t>Phys. Rev. Lett. 136, 121001 (2026)</a:t>
            </a:r>
          </a:p>
        </p:txBody>
      </p:sp>
      <p:sp>
        <p:nvSpPr>
          <p:cNvPr id="10" name="TextBox 9">
            <a:extLst>
              <a:ext uri="{FF2B5EF4-FFF2-40B4-BE49-F238E27FC236}">
                <a16:creationId xmlns:a16="http://schemas.microsoft.com/office/drawing/2014/main" id="{E653DABA-E524-4271-8D54-FF1045ED0BF4}"/>
              </a:ext>
            </a:extLst>
          </p:cNvPr>
          <p:cNvSpPr txBox="1"/>
          <p:nvPr/>
        </p:nvSpPr>
        <p:spPr>
          <a:xfrm>
            <a:off x="2044107" y="2311704"/>
            <a:ext cx="7040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3" name="TextBox 12">
            <a:extLst>
              <a:ext uri="{FF2B5EF4-FFF2-40B4-BE49-F238E27FC236}">
                <a16:creationId xmlns:a16="http://schemas.microsoft.com/office/drawing/2014/main" id="{B309A8DB-5E25-409F-A356-31ED99035EE7}"/>
              </a:ext>
            </a:extLst>
          </p:cNvPr>
          <p:cNvSpPr txBox="1"/>
          <p:nvPr/>
        </p:nvSpPr>
        <p:spPr>
          <a:xfrm>
            <a:off x="2087504" y="2992509"/>
            <a:ext cx="4443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4" name="TextBox 13">
            <a:extLst>
              <a:ext uri="{FF2B5EF4-FFF2-40B4-BE49-F238E27FC236}">
                <a16:creationId xmlns:a16="http://schemas.microsoft.com/office/drawing/2014/main" id="{4E1C58E7-909C-47D0-9C45-191818D4935B}"/>
              </a:ext>
            </a:extLst>
          </p:cNvPr>
          <p:cNvSpPr txBox="1"/>
          <p:nvPr/>
        </p:nvSpPr>
        <p:spPr>
          <a:xfrm>
            <a:off x="2087504" y="3588625"/>
            <a:ext cx="3289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6" name="TextBox 15">
            <a:extLst>
              <a:ext uri="{FF2B5EF4-FFF2-40B4-BE49-F238E27FC236}">
                <a16:creationId xmlns:a16="http://schemas.microsoft.com/office/drawing/2014/main" id="{FBDC3468-26F4-407B-AF69-658003DD7B93}"/>
              </a:ext>
            </a:extLst>
          </p:cNvPr>
          <p:cNvSpPr txBox="1"/>
          <p:nvPr/>
        </p:nvSpPr>
        <p:spPr>
          <a:xfrm>
            <a:off x="2815079" y="1593303"/>
            <a:ext cx="164207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All particle </a:t>
            </a:r>
          </a:p>
        </p:txBody>
      </p:sp>
      <p:sp>
        <p:nvSpPr>
          <p:cNvPr id="7" name="Title 1">
            <a:extLst>
              <a:ext uri="{FF2B5EF4-FFF2-40B4-BE49-F238E27FC236}">
                <a16:creationId xmlns:a16="http://schemas.microsoft.com/office/drawing/2014/main" id="{6637EE9D-4A75-E500-049D-D982713A17CB}"/>
              </a:ext>
            </a:extLst>
          </p:cNvPr>
          <p:cNvSpPr>
            <a:spLocks noGrp="1"/>
          </p:cNvSpPr>
          <p:nvPr/>
        </p:nvSpPr>
        <p:spPr>
          <a:xfrm>
            <a:off x="1049671" y="59871"/>
            <a:ext cx="10826643" cy="691187"/>
          </a:xfrm>
          <a:prstGeom prst="rect">
            <a:avLst/>
          </a:prstGeom>
        </p:spPr>
        <p:txBody>
          <a:bodyPr vert="horz" lIns="91400" tIns="45699" rIns="91400" bIns="45699" rtlCol="0" anchor="ctr">
            <a:norm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r>
              <a:rPr lang="en-US" altLang="zh-CN" sz="2400" dirty="0"/>
              <a:t>LHAASO</a:t>
            </a:r>
            <a:r>
              <a:rPr lang="zh-CN" altLang="en-US" sz="2400" dirty="0"/>
              <a:t>发布宇宙线“膝区”氦核能谱高精度测量结果</a:t>
            </a:r>
          </a:p>
        </p:txBody>
      </p:sp>
      <p:sp>
        <p:nvSpPr>
          <p:cNvPr id="18" name="文本框 17">
            <a:extLst>
              <a:ext uri="{FF2B5EF4-FFF2-40B4-BE49-F238E27FC236}">
                <a16:creationId xmlns:a16="http://schemas.microsoft.com/office/drawing/2014/main" id="{1526AFD1-1CC0-3518-2A44-C5202C8CC3E8}"/>
              </a:ext>
            </a:extLst>
          </p:cNvPr>
          <p:cNvSpPr txBox="1"/>
          <p:nvPr/>
        </p:nvSpPr>
        <p:spPr>
          <a:xfrm>
            <a:off x="6855574" y="1421876"/>
            <a:ext cx="5042693" cy="3713517"/>
          </a:xfrm>
          <a:prstGeom prst="rect">
            <a:avLst/>
          </a:prstGeom>
          <a:noFill/>
        </p:spPr>
        <p:txBody>
          <a:bodyPr wrap="square">
            <a:spAutoFit/>
          </a:bodyPr>
          <a:lstStyle/>
          <a:p>
            <a:pPr marL="285750" lvl="0" indent="-285750">
              <a:lnSpc>
                <a:spcPct val="150000"/>
              </a:lnSpc>
              <a:buFont typeface="Wingdings" panose="05000000000000000000" pitchFamily="2" charset="2"/>
              <a:buChar char="Ø"/>
              <a:defRPr/>
            </a:pPr>
            <a:r>
              <a:rPr lang="en-US" altLang="zh-CN" sz="2000" b="1" dirty="0">
                <a:solidFill>
                  <a:prstClr val="black"/>
                </a:solidFill>
                <a:latin typeface="宋体" panose="02010600030101010101" pitchFamily="2" charset="-122"/>
                <a:cs typeface="Times New Roman" panose="02020603050405020304" pitchFamily="18" charset="0"/>
              </a:rPr>
              <a:t>2026</a:t>
            </a:r>
            <a:r>
              <a:rPr lang="zh-CN" altLang="en-US" sz="2000" b="1" dirty="0">
                <a:solidFill>
                  <a:prstClr val="black"/>
                </a:solidFill>
                <a:latin typeface="宋体" panose="02010600030101010101" pitchFamily="2" charset="-122"/>
                <a:cs typeface="Times New Roman" panose="02020603050405020304" pitchFamily="18" charset="0"/>
              </a:rPr>
              <a:t>年</a:t>
            </a:r>
            <a:r>
              <a:rPr lang="en-US" altLang="zh-CN" sz="2000" b="1" dirty="0">
                <a:solidFill>
                  <a:prstClr val="black"/>
                </a:solidFill>
                <a:latin typeface="宋体" panose="02010600030101010101" pitchFamily="2" charset="-122"/>
                <a:cs typeface="Times New Roman" panose="02020603050405020304" pitchFamily="18" charset="0"/>
              </a:rPr>
              <a:t>3</a:t>
            </a:r>
            <a:r>
              <a:rPr lang="zh-CN" altLang="en-US" sz="2000" b="1" dirty="0">
                <a:solidFill>
                  <a:prstClr val="black"/>
                </a:solidFill>
                <a:latin typeface="宋体" panose="02010600030101010101" pitchFamily="2" charset="-122"/>
                <a:cs typeface="Times New Roman" panose="02020603050405020304" pitchFamily="18" charset="0"/>
              </a:rPr>
              <a:t>月，</a:t>
            </a:r>
            <a:r>
              <a:rPr lang="en-US" altLang="zh-CN" sz="2000" b="1" dirty="0">
                <a:solidFill>
                  <a:prstClr val="black"/>
                </a:solidFill>
                <a:latin typeface="宋体" panose="02010600030101010101" pitchFamily="2" charset="-122"/>
                <a:cs typeface="Times New Roman" panose="02020603050405020304" pitchFamily="18" charset="0"/>
              </a:rPr>
              <a:t>LHAASO</a:t>
            </a:r>
            <a:r>
              <a:rPr lang="zh-CN" altLang="en-US" sz="2000" b="1" dirty="0">
                <a:solidFill>
                  <a:prstClr val="black"/>
                </a:solidFill>
                <a:latin typeface="宋体" panose="02010600030101010101" pitchFamily="2" charset="-122"/>
                <a:cs typeface="Times New Roman" panose="02020603050405020304" pitchFamily="18" charset="0"/>
              </a:rPr>
              <a:t>发布了</a:t>
            </a:r>
            <a:r>
              <a:rPr lang="en-US" altLang="zh-CN" sz="2000" b="1" dirty="0">
                <a:solidFill>
                  <a:prstClr val="black"/>
                </a:solidFill>
                <a:latin typeface="宋体" panose="02010600030101010101" pitchFamily="2" charset="-122"/>
                <a:cs typeface="Times New Roman" panose="02020603050405020304" pitchFamily="18" charset="0"/>
              </a:rPr>
              <a:t>0.16–13 </a:t>
            </a:r>
            <a:r>
              <a:rPr lang="en-US" altLang="zh-CN" sz="2000" b="1" dirty="0" err="1">
                <a:solidFill>
                  <a:prstClr val="black"/>
                </a:solidFill>
                <a:latin typeface="宋体" panose="02010600030101010101" pitchFamily="2" charset="-122"/>
                <a:cs typeface="Times New Roman" panose="02020603050405020304" pitchFamily="18" charset="0"/>
              </a:rPr>
              <a:t>PeV</a:t>
            </a:r>
            <a:r>
              <a:rPr lang="zh-CN" altLang="en-US" sz="2000" b="1" dirty="0">
                <a:solidFill>
                  <a:prstClr val="black"/>
                </a:solidFill>
                <a:latin typeface="宋体" panose="02010600030101010101" pitchFamily="2" charset="-122"/>
                <a:cs typeface="Times New Roman" panose="02020603050405020304" pitchFamily="18" charset="0"/>
              </a:rPr>
              <a:t>能区宇宙线氦核能谱的高精度测量结果</a:t>
            </a:r>
            <a:endParaRPr lang="en-US" altLang="zh-CN" sz="2000" b="1" dirty="0">
              <a:solidFill>
                <a:prstClr val="black"/>
              </a:solidFill>
              <a:latin typeface="宋体" panose="02010600030101010101" pitchFamily="2" charset="-122"/>
              <a:ea typeface="宋体" panose="02010600030101010101" pitchFamily="2" charset="-122"/>
              <a:cs typeface="Times New Roman" panose="02020603050405020304" pitchFamily="18" charset="0"/>
            </a:endParaRPr>
          </a:p>
          <a:p>
            <a:pPr marL="800100" lvl="1" indent="-342900">
              <a:lnSpc>
                <a:spcPct val="150000"/>
              </a:lnSpc>
              <a:buFont typeface="Arial" panose="020B0604020202020204" pitchFamily="34" charset="0"/>
              <a:buChar char="•"/>
              <a:defRPr/>
            </a:pPr>
            <a:r>
              <a:rPr lang="zh-CN" altLang="en-US" sz="2000" b="1" dirty="0">
                <a:solidFill>
                  <a:prstClr val="black"/>
                </a:solidFill>
                <a:latin typeface="宋体" panose="02010600030101010101" pitchFamily="2" charset="-122"/>
                <a:cs typeface="Times New Roman" panose="02020603050405020304" pitchFamily="18" charset="0"/>
              </a:rPr>
              <a:t>同样地，氦核能谱的结构与全粒子能谱中的“膝”特征不一致</a:t>
            </a:r>
            <a:endParaRPr lang="en-US" altLang="zh-CN" sz="2000" b="1" dirty="0">
              <a:solidFill>
                <a:prstClr val="black"/>
              </a:solidFill>
              <a:latin typeface="宋体" panose="02010600030101010101" pitchFamily="2" charset="-122"/>
              <a:cs typeface="Times New Roman" panose="02020603050405020304" pitchFamily="18" charset="0"/>
            </a:endParaRPr>
          </a:p>
          <a:p>
            <a:pPr marL="800100" lvl="1" indent="-342900">
              <a:lnSpc>
                <a:spcPct val="150000"/>
              </a:lnSpc>
              <a:buFont typeface="Arial" panose="020B0604020202020204" pitchFamily="34" charset="0"/>
              <a:buChar char="•"/>
              <a:defRPr/>
            </a:pPr>
            <a:r>
              <a:rPr lang="zh-CN" altLang="en-US" sz="2000" b="1" dirty="0">
                <a:solidFill>
                  <a:prstClr val="black"/>
                </a:solidFill>
                <a:latin typeface="宋体" panose="02010600030101010101" pitchFamily="2" charset="-122"/>
                <a:cs typeface="Times New Roman" panose="02020603050405020304" pitchFamily="18" charset="0"/>
              </a:rPr>
              <a:t>氦核能谱在约</a:t>
            </a:r>
            <a:r>
              <a:rPr lang="en-US" altLang="zh-CN" sz="2000" b="1" dirty="0">
                <a:solidFill>
                  <a:prstClr val="black"/>
                </a:solidFill>
                <a:latin typeface="宋体" panose="02010600030101010101" pitchFamily="2" charset="-122"/>
                <a:cs typeface="Times New Roman" panose="02020603050405020304" pitchFamily="18" charset="0"/>
              </a:rPr>
              <a:t>1.1 </a:t>
            </a:r>
            <a:r>
              <a:rPr lang="en-US" altLang="zh-CN" sz="2000" b="1" dirty="0" err="1">
                <a:solidFill>
                  <a:prstClr val="black"/>
                </a:solidFill>
                <a:latin typeface="宋体" panose="02010600030101010101" pitchFamily="2" charset="-122"/>
                <a:cs typeface="Times New Roman" panose="02020603050405020304" pitchFamily="18" charset="0"/>
              </a:rPr>
              <a:t>PeV</a:t>
            </a:r>
            <a:r>
              <a:rPr lang="zh-CN" altLang="en-US" sz="2000" b="1" dirty="0">
                <a:solidFill>
                  <a:prstClr val="black"/>
                </a:solidFill>
                <a:latin typeface="宋体" panose="02010600030101010101" pitchFamily="2" charset="-122"/>
                <a:cs typeface="Times New Roman" panose="02020603050405020304" pitchFamily="18" charset="0"/>
              </a:rPr>
              <a:t>处变硬，随后在约</a:t>
            </a:r>
            <a:r>
              <a:rPr lang="en-US" altLang="zh-CN" sz="2000" b="1" dirty="0">
                <a:solidFill>
                  <a:prstClr val="black"/>
                </a:solidFill>
                <a:latin typeface="宋体" panose="02010600030101010101" pitchFamily="2" charset="-122"/>
                <a:cs typeface="Times New Roman" panose="02020603050405020304" pitchFamily="18" charset="0"/>
              </a:rPr>
              <a:t>7 </a:t>
            </a:r>
            <a:r>
              <a:rPr lang="en-US" altLang="zh-CN" sz="2000" b="1" dirty="0" err="1">
                <a:solidFill>
                  <a:prstClr val="black"/>
                </a:solidFill>
                <a:latin typeface="宋体" panose="02010600030101010101" pitchFamily="2" charset="-122"/>
                <a:cs typeface="Times New Roman" panose="02020603050405020304" pitchFamily="18" charset="0"/>
              </a:rPr>
              <a:t>PeV</a:t>
            </a:r>
            <a:r>
              <a:rPr lang="zh-CN" altLang="en-US" sz="2000" b="1" dirty="0">
                <a:solidFill>
                  <a:prstClr val="black"/>
                </a:solidFill>
                <a:latin typeface="宋体" panose="02010600030101010101" pitchFamily="2" charset="-122"/>
                <a:cs typeface="Times New Roman" panose="02020603050405020304" pitchFamily="18" charset="0"/>
              </a:rPr>
              <a:t>处开始变软</a:t>
            </a:r>
          </a:p>
          <a:p>
            <a:pPr marL="800100" lvl="1" indent="-342900">
              <a:lnSpc>
                <a:spcPct val="150000"/>
              </a:lnSpc>
              <a:buFont typeface="Arial" panose="020B0604020202020204" pitchFamily="34" charset="0"/>
              <a:buChar char="•"/>
              <a:defRPr/>
            </a:pPr>
            <a:r>
              <a:rPr lang="zh-CN" altLang="en-US" sz="2000" b="1" dirty="0">
                <a:solidFill>
                  <a:prstClr val="black"/>
                </a:solidFill>
                <a:latin typeface="宋体" panose="02010600030101010101" pitchFamily="2" charset="-122"/>
                <a:cs typeface="Times New Roman" panose="02020603050405020304" pitchFamily="18" charset="0"/>
              </a:rPr>
              <a:t>氦核能谱中也发现与质子相对应的</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高能组分</a:t>
            </a:r>
            <a:endParaRPr lang="en-US" altLang="zh-CN" sz="2000" b="1" dirty="0">
              <a:solidFill>
                <a:srgbClr val="3244FF"/>
              </a:solidFill>
              <a:latin typeface="宋体" panose="02010600030101010101" pitchFamily="2" charset="-122"/>
            </a:endParaRPr>
          </a:p>
        </p:txBody>
      </p:sp>
    </p:spTree>
    <p:extLst>
      <p:ext uri="{BB962C8B-B14F-4D97-AF65-F5344CB8AC3E}">
        <p14:creationId xmlns:p14="http://schemas.microsoft.com/office/powerpoint/2010/main" val="363300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69576951-3075-0339-BF62-40C303ECBC54}"/>
              </a:ext>
            </a:extLst>
          </p:cNvPr>
          <p:cNvPicPr>
            <a:picLocks noChangeAspect="1"/>
          </p:cNvPicPr>
          <p:nvPr/>
        </p:nvPicPr>
        <p:blipFill>
          <a:blip r:embed="rId2"/>
          <a:stretch>
            <a:fillRect/>
          </a:stretch>
        </p:blipFill>
        <p:spPr>
          <a:xfrm>
            <a:off x="1162066" y="995197"/>
            <a:ext cx="9086833" cy="5627025"/>
          </a:xfrm>
          <a:prstGeom prst="rect">
            <a:avLst/>
          </a:prstGeom>
        </p:spPr>
      </p:pic>
      <p:cxnSp>
        <p:nvCxnSpPr>
          <p:cNvPr id="5" name="Straight Connector 4">
            <a:extLst>
              <a:ext uri="{FF2B5EF4-FFF2-40B4-BE49-F238E27FC236}">
                <a16:creationId xmlns:a16="http://schemas.microsoft.com/office/drawing/2014/main" id="{97F68F67-5A65-0164-3900-639399BD70C5}"/>
              </a:ext>
            </a:extLst>
          </p:cNvPr>
          <p:cNvCxnSpPr>
            <a:cxnSpLocks/>
          </p:cNvCxnSpPr>
          <p:nvPr/>
        </p:nvCxnSpPr>
        <p:spPr>
          <a:xfrm flipV="1">
            <a:off x="9012674" y="1163187"/>
            <a:ext cx="0" cy="4872942"/>
          </a:xfrm>
          <a:prstGeom prst="line">
            <a:avLst/>
          </a:prstGeom>
        </p:spPr>
        <p:style>
          <a:lnRef idx="1">
            <a:schemeClr val="dk1"/>
          </a:lnRef>
          <a:fillRef idx="0">
            <a:schemeClr val="dk1"/>
          </a:fillRef>
          <a:effectRef idx="0">
            <a:schemeClr val="dk1"/>
          </a:effectRef>
          <a:fontRef idx="minor">
            <a:schemeClr val="tx1"/>
          </a:fontRef>
        </p:style>
      </p:cxnSp>
      <p:sp>
        <p:nvSpPr>
          <p:cNvPr id="3" name="Title 23">
            <a:extLst>
              <a:ext uri="{FF2B5EF4-FFF2-40B4-BE49-F238E27FC236}">
                <a16:creationId xmlns:a16="http://schemas.microsoft.com/office/drawing/2014/main" id="{FA09FE35-40B0-617E-93FA-0DD0574F8135}"/>
              </a:ext>
            </a:extLst>
          </p:cNvPr>
          <p:cNvSpPr>
            <a:spLocks noGrp="1"/>
          </p:cNvSpPr>
          <p:nvPr>
            <p:ph type="title"/>
          </p:nvPr>
        </p:nvSpPr>
        <p:spPr>
          <a:xfrm>
            <a:off x="1108075" y="135861"/>
            <a:ext cx="10509250" cy="658813"/>
          </a:xfrm>
        </p:spPr>
        <p:txBody>
          <a:bodyPr>
            <a:normAutofit/>
          </a:bodyPr>
          <a:lstStyle/>
          <a:p>
            <a:r>
              <a:rPr lang="zh-CN" altLang="zh-CN" sz="3200" dirty="0">
                <a:solidFill>
                  <a:srgbClr val="0070C0"/>
                </a:solidFill>
              </a:rPr>
              <a:t>空间与地面实验的质子和氦核能谱测量结果</a:t>
            </a:r>
            <a:endParaRPr lang="zh-CN" altLang="en-US" sz="3200" dirty="0">
              <a:solidFill>
                <a:srgbClr val="0070C0"/>
              </a:solidFill>
            </a:endParaRPr>
          </a:p>
        </p:txBody>
      </p:sp>
    </p:spTree>
    <p:extLst>
      <p:ext uri="{BB962C8B-B14F-4D97-AF65-F5344CB8AC3E}">
        <p14:creationId xmlns:p14="http://schemas.microsoft.com/office/powerpoint/2010/main" val="1024767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9EE1C03-9051-E4B6-6229-A050D86BB196}"/>
              </a:ext>
            </a:extLst>
          </p:cNvPr>
          <p:cNvPicPr>
            <a:picLocks noChangeAspect="1"/>
          </p:cNvPicPr>
          <p:nvPr/>
        </p:nvPicPr>
        <p:blipFill>
          <a:blip r:embed="rId2"/>
          <a:stretch>
            <a:fillRect/>
          </a:stretch>
        </p:blipFill>
        <p:spPr>
          <a:xfrm>
            <a:off x="6094616" y="880477"/>
            <a:ext cx="5562641" cy="5450265"/>
          </a:xfrm>
          <a:prstGeom prst="rect">
            <a:avLst/>
          </a:prstGeom>
        </p:spPr>
      </p:pic>
      <p:pic>
        <p:nvPicPr>
          <p:cNvPr id="8" name="图片 7">
            <a:extLst>
              <a:ext uri="{FF2B5EF4-FFF2-40B4-BE49-F238E27FC236}">
                <a16:creationId xmlns:a16="http://schemas.microsoft.com/office/drawing/2014/main" id="{4E2F68A1-C723-B438-A56B-4A5917143D63}"/>
              </a:ext>
            </a:extLst>
          </p:cNvPr>
          <p:cNvPicPr>
            <a:picLocks noChangeAspect="1"/>
          </p:cNvPicPr>
          <p:nvPr/>
        </p:nvPicPr>
        <p:blipFill>
          <a:blip r:embed="rId3"/>
          <a:stretch>
            <a:fillRect/>
          </a:stretch>
        </p:blipFill>
        <p:spPr>
          <a:xfrm>
            <a:off x="451737" y="853827"/>
            <a:ext cx="5562641" cy="5476915"/>
          </a:xfrm>
          <a:prstGeom prst="rect">
            <a:avLst/>
          </a:prstGeom>
        </p:spPr>
      </p:pic>
      <p:sp>
        <p:nvSpPr>
          <p:cNvPr id="10" name="文本框 21">
            <a:extLst>
              <a:ext uri="{FF2B5EF4-FFF2-40B4-BE49-F238E27FC236}">
                <a16:creationId xmlns:a16="http://schemas.microsoft.com/office/drawing/2014/main" id="{0A6B0645-9329-2775-CD2C-5331072FEA2C}"/>
              </a:ext>
            </a:extLst>
          </p:cNvPr>
          <p:cNvSpPr txBox="1"/>
          <p:nvPr/>
        </p:nvSpPr>
        <p:spPr>
          <a:xfrm>
            <a:off x="1037279" y="3605609"/>
            <a:ext cx="1574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中能组分</a:t>
            </a:r>
            <a:endPar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超新星遗迹</a:t>
            </a:r>
            <a:r>
              <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12" name="文本框 23">
            <a:extLst>
              <a:ext uri="{FF2B5EF4-FFF2-40B4-BE49-F238E27FC236}">
                <a16:creationId xmlns:a16="http://schemas.microsoft.com/office/drawing/2014/main" id="{F002200F-FA4B-B286-9ED2-784A2289860D}"/>
              </a:ext>
            </a:extLst>
          </p:cNvPr>
          <p:cNvSpPr txBox="1"/>
          <p:nvPr/>
        </p:nvSpPr>
        <p:spPr>
          <a:xfrm>
            <a:off x="3550139" y="3674509"/>
            <a:ext cx="2424922"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高能组分</a:t>
            </a:r>
            <a:endPar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微类星体？</a:t>
            </a:r>
          </a:p>
        </p:txBody>
      </p:sp>
      <p:sp>
        <p:nvSpPr>
          <p:cNvPr id="18" name="文本框 21">
            <a:extLst>
              <a:ext uri="{FF2B5EF4-FFF2-40B4-BE49-F238E27FC236}">
                <a16:creationId xmlns:a16="http://schemas.microsoft.com/office/drawing/2014/main" id="{D6BBB5F1-8A34-C8A4-D4C9-260159457994}"/>
              </a:ext>
            </a:extLst>
          </p:cNvPr>
          <p:cNvSpPr txBox="1"/>
          <p:nvPr/>
        </p:nvSpPr>
        <p:spPr>
          <a:xfrm>
            <a:off x="7223859" y="3857120"/>
            <a:ext cx="1574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中能组分</a:t>
            </a:r>
            <a:endPar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超新星遗迹</a:t>
            </a:r>
            <a:r>
              <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20" name="文本框 23">
            <a:extLst>
              <a:ext uri="{FF2B5EF4-FFF2-40B4-BE49-F238E27FC236}">
                <a16:creationId xmlns:a16="http://schemas.microsoft.com/office/drawing/2014/main" id="{1253DB51-D12E-66BD-CAEF-E08DAB36A08B}"/>
              </a:ext>
            </a:extLst>
          </p:cNvPr>
          <p:cNvSpPr txBox="1"/>
          <p:nvPr/>
        </p:nvSpPr>
        <p:spPr>
          <a:xfrm>
            <a:off x="9823732" y="3857120"/>
            <a:ext cx="1428896" cy="70788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高能组分</a:t>
            </a:r>
            <a:endPar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微类星体？</a:t>
            </a:r>
          </a:p>
        </p:txBody>
      </p:sp>
      <p:sp>
        <p:nvSpPr>
          <p:cNvPr id="24" name="文本框 23">
            <a:extLst>
              <a:ext uri="{FF2B5EF4-FFF2-40B4-BE49-F238E27FC236}">
                <a16:creationId xmlns:a16="http://schemas.microsoft.com/office/drawing/2014/main" id="{80451C5C-878D-34BA-A672-DDB8DE0EB285}"/>
              </a:ext>
            </a:extLst>
          </p:cNvPr>
          <p:cNvSpPr txBox="1"/>
          <p:nvPr/>
        </p:nvSpPr>
        <p:spPr>
          <a:xfrm>
            <a:off x="2625784" y="6349566"/>
            <a:ext cx="7838679" cy="369332"/>
          </a:xfrm>
          <a:prstGeom prst="rect">
            <a:avLst/>
          </a:prstGeom>
          <a:noFill/>
        </p:spPr>
        <p:txBody>
          <a:bodyPr wrap="square">
            <a:spAutoFit/>
          </a:bodyPr>
          <a:lstStyle/>
          <a:p>
            <a:r>
              <a:rPr lang="zh-CN" altLang="en-US" dirty="0"/>
              <a:t>Felix Aharonian and B. Theodore Zhang</a:t>
            </a:r>
            <a:r>
              <a:rPr lang="en-US" altLang="zh-CN" dirty="0"/>
              <a:t>,</a:t>
            </a:r>
            <a:r>
              <a:rPr lang="zh-CN" altLang="en-US" dirty="0"/>
              <a:t> </a:t>
            </a:r>
            <a:r>
              <a:rPr lang="en-US" altLang="zh-CN" dirty="0"/>
              <a:t>arXiv:2602.08223v3, 2026</a:t>
            </a:r>
            <a:endParaRPr lang="zh-CN" altLang="en-US" dirty="0"/>
          </a:p>
        </p:txBody>
      </p:sp>
      <p:sp>
        <p:nvSpPr>
          <p:cNvPr id="25" name="文本框 24">
            <a:extLst>
              <a:ext uri="{FF2B5EF4-FFF2-40B4-BE49-F238E27FC236}">
                <a16:creationId xmlns:a16="http://schemas.microsoft.com/office/drawing/2014/main" id="{830C0ED2-DB63-1D48-34FC-FA544EF4B0ED}"/>
              </a:ext>
            </a:extLst>
          </p:cNvPr>
          <p:cNvSpPr txBox="1"/>
          <p:nvPr/>
        </p:nvSpPr>
        <p:spPr>
          <a:xfrm>
            <a:off x="4752017" y="2492829"/>
            <a:ext cx="950901" cy="369332"/>
          </a:xfrm>
          <a:prstGeom prst="rect">
            <a:avLst/>
          </a:prstGeom>
          <a:noFill/>
        </p:spPr>
        <p:txBody>
          <a:bodyPr wrap="none" rtlCol="0">
            <a:spAutoFit/>
          </a:bodyPr>
          <a:lstStyle/>
          <a:p>
            <a:r>
              <a:rPr lang="en-US" altLang="zh-CN" dirty="0"/>
              <a:t>LHAASO</a:t>
            </a:r>
            <a:endParaRPr lang="zh-CN" altLang="en-US" dirty="0"/>
          </a:p>
        </p:txBody>
      </p:sp>
      <p:sp>
        <p:nvSpPr>
          <p:cNvPr id="27" name="文本框 26">
            <a:extLst>
              <a:ext uri="{FF2B5EF4-FFF2-40B4-BE49-F238E27FC236}">
                <a16:creationId xmlns:a16="http://schemas.microsoft.com/office/drawing/2014/main" id="{2865972E-83CD-27DB-3D78-6FD1627AFB83}"/>
              </a:ext>
            </a:extLst>
          </p:cNvPr>
          <p:cNvSpPr txBox="1"/>
          <p:nvPr/>
        </p:nvSpPr>
        <p:spPr>
          <a:xfrm>
            <a:off x="7389375" y="2726872"/>
            <a:ext cx="884986" cy="369332"/>
          </a:xfrm>
          <a:prstGeom prst="rect">
            <a:avLst/>
          </a:prstGeom>
          <a:noFill/>
        </p:spPr>
        <p:txBody>
          <a:bodyPr wrap="none" rtlCol="0">
            <a:spAutoFit/>
          </a:bodyPr>
          <a:lstStyle/>
          <a:p>
            <a:r>
              <a:rPr lang="en-US" altLang="zh-CN" dirty="0"/>
              <a:t>DAMPE</a:t>
            </a:r>
            <a:endParaRPr lang="zh-CN" altLang="en-US" dirty="0"/>
          </a:p>
        </p:txBody>
      </p:sp>
      <p:sp>
        <p:nvSpPr>
          <p:cNvPr id="29" name="文本框 28">
            <a:extLst>
              <a:ext uri="{FF2B5EF4-FFF2-40B4-BE49-F238E27FC236}">
                <a16:creationId xmlns:a16="http://schemas.microsoft.com/office/drawing/2014/main" id="{979761A8-8823-2DC1-4980-109C342A1D54}"/>
              </a:ext>
            </a:extLst>
          </p:cNvPr>
          <p:cNvSpPr txBox="1"/>
          <p:nvPr/>
        </p:nvSpPr>
        <p:spPr>
          <a:xfrm>
            <a:off x="10236818" y="2492829"/>
            <a:ext cx="950901" cy="369332"/>
          </a:xfrm>
          <a:prstGeom prst="rect">
            <a:avLst/>
          </a:prstGeom>
          <a:noFill/>
        </p:spPr>
        <p:txBody>
          <a:bodyPr wrap="none" rtlCol="0">
            <a:spAutoFit/>
          </a:bodyPr>
          <a:lstStyle/>
          <a:p>
            <a:r>
              <a:rPr lang="en-US" altLang="zh-CN" dirty="0"/>
              <a:t>LHAASO</a:t>
            </a:r>
            <a:endParaRPr lang="zh-CN" altLang="en-US" dirty="0"/>
          </a:p>
        </p:txBody>
      </p:sp>
      <p:sp>
        <p:nvSpPr>
          <p:cNvPr id="31" name="文本框 30">
            <a:extLst>
              <a:ext uri="{FF2B5EF4-FFF2-40B4-BE49-F238E27FC236}">
                <a16:creationId xmlns:a16="http://schemas.microsoft.com/office/drawing/2014/main" id="{1FA8635E-C0E6-C333-B0A6-A9EFA32C1B99}"/>
              </a:ext>
            </a:extLst>
          </p:cNvPr>
          <p:cNvSpPr txBox="1"/>
          <p:nvPr/>
        </p:nvSpPr>
        <p:spPr>
          <a:xfrm>
            <a:off x="2367394" y="2601683"/>
            <a:ext cx="884986" cy="369332"/>
          </a:xfrm>
          <a:prstGeom prst="rect">
            <a:avLst/>
          </a:prstGeom>
          <a:noFill/>
        </p:spPr>
        <p:txBody>
          <a:bodyPr wrap="none" rtlCol="0">
            <a:spAutoFit/>
          </a:bodyPr>
          <a:lstStyle/>
          <a:p>
            <a:r>
              <a:rPr lang="en-US" altLang="zh-CN" dirty="0"/>
              <a:t>DAMPE</a:t>
            </a:r>
            <a:endParaRPr lang="zh-CN" altLang="en-US" dirty="0"/>
          </a:p>
        </p:txBody>
      </p:sp>
      <p:sp>
        <p:nvSpPr>
          <p:cNvPr id="33" name="文本框 32">
            <a:extLst>
              <a:ext uri="{FF2B5EF4-FFF2-40B4-BE49-F238E27FC236}">
                <a16:creationId xmlns:a16="http://schemas.microsoft.com/office/drawing/2014/main" id="{76958A38-6E16-5403-962D-475F69F87382}"/>
              </a:ext>
            </a:extLst>
          </p:cNvPr>
          <p:cNvSpPr txBox="1"/>
          <p:nvPr/>
        </p:nvSpPr>
        <p:spPr>
          <a:xfrm>
            <a:off x="851808" y="2971015"/>
            <a:ext cx="944335" cy="369332"/>
          </a:xfrm>
          <a:prstGeom prst="rect">
            <a:avLst/>
          </a:prstGeom>
          <a:noFill/>
        </p:spPr>
        <p:txBody>
          <a:bodyPr wrap="square">
            <a:spAutoFit/>
          </a:bodyPr>
          <a:lstStyle/>
          <a:p>
            <a:r>
              <a:rPr lang="zh-CN" altLang="en-US" dirty="0"/>
              <a:t>AMS-02</a:t>
            </a:r>
          </a:p>
        </p:txBody>
      </p:sp>
      <p:sp>
        <p:nvSpPr>
          <p:cNvPr id="35" name="文本框 34">
            <a:extLst>
              <a:ext uri="{FF2B5EF4-FFF2-40B4-BE49-F238E27FC236}">
                <a16:creationId xmlns:a16="http://schemas.microsoft.com/office/drawing/2014/main" id="{E06A8629-E76D-D642-501B-BF1322F8C7FF}"/>
              </a:ext>
            </a:extLst>
          </p:cNvPr>
          <p:cNvSpPr txBox="1"/>
          <p:nvPr/>
        </p:nvSpPr>
        <p:spPr>
          <a:xfrm>
            <a:off x="6610351" y="3334122"/>
            <a:ext cx="944335" cy="369332"/>
          </a:xfrm>
          <a:prstGeom prst="rect">
            <a:avLst/>
          </a:prstGeom>
          <a:noFill/>
        </p:spPr>
        <p:txBody>
          <a:bodyPr wrap="square">
            <a:spAutoFit/>
          </a:bodyPr>
          <a:lstStyle/>
          <a:p>
            <a:r>
              <a:rPr lang="zh-CN" altLang="en-US" dirty="0"/>
              <a:t>AMS-02</a:t>
            </a:r>
          </a:p>
        </p:txBody>
      </p:sp>
      <p:cxnSp>
        <p:nvCxnSpPr>
          <p:cNvPr id="39" name="直接箭头连接符 38">
            <a:extLst>
              <a:ext uri="{FF2B5EF4-FFF2-40B4-BE49-F238E27FC236}">
                <a16:creationId xmlns:a16="http://schemas.microsoft.com/office/drawing/2014/main" id="{CBE57EEC-5043-41F5-92E5-FF839B51FD97}"/>
              </a:ext>
            </a:extLst>
          </p:cNvPr>
          <p:cNvCxnSpPr>
            <a:cxnSpLocks/>
          </p:cNvCxnSpPr>
          <p:nvPr/>
        </p:nvCxnSpPr>
        <p:spPr>
          <a:xfrm flipH="1">
            <a:off x="2264229" y="3586785"/>
            <a:ext cx="212271" cy="300201"/>
          </a:xfrm>
          <a:prstGeom prst="straightConnector1">
            <a:avLst/>
          </a:prstGeom>
          <a:ln w="57150">
            <a:solidFill>
              <a:srgbClr val="FF05FF"/>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接箭头连接符 42">
            <a:extLst>
              <a:ext uri="{FF2B5EF4-FFF2-40B4-BE49-F238E27FC236}">
                <a16:creationId xmlns:a16="http://schemas.microsoft.com/office/drawing/2014/main" id="{3DAB8129-C8AC-EBDF-F7F4-AF94A837F633}"/>
              </a:ext>
            </a:extLst>
          </p:cNvPr>
          <p:cNvCxnSpPr>
            <a:cxnSpLocks/>
          </p:cNvCxnSpPr>
          <p:nvPr/>
        </p:nvCxnSpPr>
        <p:spPr>
          <a:xfrm flipH="1">
            <a:off x="4708071" y="3663768"/>
            <a:ext cx="299358" cy="332072"/>
          </a:xfrm>
          <a:prstGeom prst="straightConnector1">
            <a:avLst/>
          </a:prstGeom>
          <a:ln w="57150">
            <a:solidFill>
              <a:srgbClr val="FF05FF"/>
            </a:solidFill>
            <a:tailEnd type="triangle"/>
          </a:ln>
        </p:spPr>
        <p:style>
          <a:lnRef idx="1">
            <a:schemeClr val="accent1"/>
          </a:lnRef>
          <a:fillRef idx="0">
            <a:schemeClr val="accent1"/>
          </a:fillRef>
          <a:effectRef idx="0">
            <a:schemeClr val="accent1"/>
          </a:effectRef>
          <a:fontRef idx="minor">
            <a:schemeClr val="tx1"/>
          </a:fontRef>
        </p:style>
      </p:cxnSp>
      <p:cxnSp>
        <p:nvCxnSpPr>
          <p:cNvPr id="46" name="直接箭头连接符 45">
            <a:extLst>
              <a:ext uri="{FF2B5EF4-FFF2-40B4-BE49-F238E27FC236}">
                <a16:creationId xmlns:a16="http://schemas.microsoft.com/office/drawing/2014/main" id="{A49A7A0B-8C76-7379-FD04-B1F4EC4D456B}"/>
              </a:ext>
            </a:extLst>
          </p:cNvPr>
          <p:cNvCxnSpPr>
            <a:cxnSpLocks/>
          </p:cNvCxnSpPr>
          <p:nvPr/>
        </p:nvCxnSpPr>
        <p:spPr>
          <a:xfrm flipH="1">
            <a:off x="10651671" y="3578993"/>
            <a:ext cx="261819" cy="307993"/>
          </a:xfrm>
          <a:prstGeom prst="straightConnector1">
            <a:avLst/>
          </a:prstGeom>
          <a:ln w="57150">
            <a:solidFill>
              <a:srgbClr val="FF05FF"/>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接箭头连接符 47">
            <a:extLst>
              <a:ext uri="{FF2B5EF4-FFF2-40B4-BE49-F238E27FC236}">
                <a16:creationId xmlns:a16="http://schemas.microsoft.com/office/drawing/2014/main" id="{5EC7A42F-ADE0-5446-8E55-681EACCD32C0}"/>
              </a:ext>
            </a:extLst>
          </p:cNvPr>
          <p:cNvCxnSpPr>
            <a:cxnSpLocks/>
          </p:cNvCxnSpPr>
          <p:nvPr/>
        </p:nvCxnSpPr>
        <p:spPr>
          <a:xfrm flipH="1">
            <a:off x="8436429" y="3345794"/>
            <a:ext cx="174733" cy="785335"/>
          </a:xfrm>
          <a:prstGeom prst="straightConnector1">
            <a:avLst/>
          </a:prstGeom>
          <a:ln w="57150">
            <a:solidFill>
              <a:srgbClr val="FF05FF"/>
            </a:solidFill>
            <a:tailEnd type="triangle"/>
          </a:ln>
        </p:spPr>
        <p:style>
          <a:lnRef idx="1">
            <a:schemeClr val="accent1"/>
          </a:lnRef>
          <a:fillRef idx="0">
            <a:schemeClr val="accent1"/>
          </a:fillRef>
          <a:effectRef idx="0">
            <a:schemeClr val="accent1"/>
          </a:effectRef>
          <a:fontRef idx="minor">
            <a:schemeClr val="tx1"/>
          </a:fontRef>
        </p:style>
      </p:cxnSp>
      <p:sp>
        <p:nvSpPr>
          <p:cNvPr id="2" name="灯片编号占位符 1">
            <a:extLst>
              <a:ext uri="{FF2B5EF4-FFF2-40B4-BE49-F238E27FC236}">
                <a16:creationId xmlns:a16="http://schemas.microsoft.com/office/drawing/2014/main" id="{570FC066-FBAB-DF0F-90D8-325BC42EC408}"/>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82588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8CB00320-6BE4-8B8D-C5AB-DA8FAAB134E3}"/>
              </a:ext>
            </a:extLst>
          </p:cNvPr>
          <p:cNvPicPr>
            <a:picLocks/>
          </p:cNvPicPr>
          <p:nvPr/>
        </p:nvPicPr>
        <p:blipFill>
          <a:blip r:embed="rId2"/>
          <a:srcRect t="7605"/>
          <a:stretch>
            <a:fillRect/>
          </a:stretch>
        </p:blipFill>
        <p:spPr>
          <a:xfrm>
            <a:off x="361071" y="2013858"/>
            <a:ext cx="11277600" cy="4757056"/>
          </a:xfrm>
          <a:prstGeom prst="rect">
            <a:avLst/>
          </a:prstGeom>
        </p:spPr>
      </p:pic>
      <p:sp>
        <p:nvSpPr>
          <p:cNvPr id="4" name="文本框 3">
            <a:extLst>
              <a:ext uri="{FF2B5EF4-FFF2-40B4-BE49-F238E27FC236}">
                <a16:creationId xmlns:a16="http://schemas.microsoft.com/office/drawing/2014/main" id="{22D921C3-5F56-3EEA-6285-D03A72A7AE67}"/>
              </a:ext>
            </a:extLst>
          </p:cNvPr>
          <p:cNvSpPr txBox="1"/>
          <p:nvPr/>
        </p:nvSpPr>
        <p:spPr>
          <a:xfrm>
            <a:off x="1141639" y="161961"/>
            <a:ext cx="9908721" cy="553678"/>
          </a:xfrm>
          <a:prstGeom prst="rect">
            <a:avLst/>
          </a:prstGeom>
          <a:noFill/>
        </p:spPr>
        <p:txBody>
          <a:bodyPr wrap="square">
            <a:spAutoFit/>
          </a:bodyPr>
          <a:lstStyle/>
          <a:p>
            <a:r>
              <a:rPr lang="zh-CN" altLang="zh-CN" sz="2998" b="1" dirty="0">
                <a:solidFill>
                  <a:srgbClr val="0070C0"/>
                </a:solidFill>
                <a:latin typeface="微软雅黑" panose="020B0503020204020204" pitchFamily="34" charset="-122"/>
                <a:ea typeface="微软雅黑" panose="020B0503020204020204" pitchFamily="34" charset="-122"/>
              </a:rPr>
              <a:t>微类星体：黑洞驱动的拍电子伏（PeV）粒子加速器</a:t>
            </a:r>
            <a:endParaRPr lang="zh-CN" altLang="en-US" b="1" dirty="0">
              <a:solidFill>
                <a:srgbClr val="0070C0"/>
              </a:solidFill>
              <a:latin typeface="微软雅黑" panose="020B0503020204020204" pitchFamily="34" charset="-122"/>
              <a:ea typeface="微软雅黑" panose="020B0503020204020204" pitchFamily="34" charset="-122"/>
            </a:endParaRPr>
          </a:p>
        </p:txBody>
      </p:sp>
      <p:sp>
        <p:nvSpPr>
          <p:cNvPr id="7" name="Rectangle: Rounded Corners 2">
            <a:extLst>
              <a:ext uri="{FF2B5EF4-FFF2-40B4-BE49-F238E27FC236}">
                <a16:creationId xmlns:a16="http://schemas.microsoft.com/office/drawing/2014/main" id="{BD7491B8-6854-D53B-AF5D-362793A10172}"/>
              </a:ext>
            </a:extLst>
          </p:cNvPr>
          <p:cNvSpPr/>
          <p:nvPr/>
        </p:nvSpPr>
        <p:spPr>
          <a:xfrm>
            <a:off x="254056" y="2809394"/>
            <a:ext cx="11333787" cy="1963991"/>
          </a:xfrm>
          <a:prstGeom prst="roundRect">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93000"/>
              </a:lnSpc>
              <a:spcBef>
                <a:spcPct val="0"/>
              </a:spcBef>
              <a:spcAft>
                <a:spcPct val="0"/>
              </a:spcAft>
              <a:buClrTx/>
              <a:buSzPct val="100000"/>
              <a:buFont typeface="Times New Roman" panose="02020603050405020304" pitchFamily="16" charset="0"/>
              <a:buNone/>
              <a:tabLst/>
              <a:defRPr/>
            </a:pPr>
            <a:endParaRPr kumimoji="0" lang="zh-CN" altLang="en-US" sz="1800" b="0" i="0" u="none" strike="noStrike" kern="1200" cap="none" spc="0" normalizeH="0" baseline="0" noProof="0">
              <a:ln>
                <a:noFill/>
              </a:ln>
              <a:solidFill>
                <a:srgbClr val="FFFFFF"/>
              </a:solidFill>
              <a:effectLst/>
              <a:uLnTx/>
              <a:uFillTx/>
              <a:latin typeface="Arial"/>
              <a:cs typeface="+mn-cs"/>
            </a:endParaRPr>
          </a:p>
        </p:txBody>
      </p:sp>
      <p:sp>
        <p:nvSpPr>
          <p:cNvPr id="11" name="标题 1">
            <a:extLst>
              <a:ext uri="{FF2B5EF4-FFF2-40B4-BE49-F238E27FC236}">
                <a16:creationId xmlns:a16="http://schemas.microsoft.com/office/drawing/2014/main" id="{678C6B3B-DCEB-2538-93AF-6D5825312FD2}"/>
              </a:ext>
            </a:extLst>
          </p:cNvPr>
          <p:cNvSpPr>
            <a:spLocks noGrp="1"/>
          </p:cNvSpPr>
          <p:nvPr/>
        </p:nvSpPr>
        <p:spPr>
          <a:xfrm>
            <a:off x="593271" y="931925"/>
            <a:ext cx="11141529" cy="1043832"/>
          </a:xfrm>
          <a:prstGeom prst="rect">
            <a:avLst/>
          </a:prstGeom>
        </p:spPr>
        <p:txBody>
          <a:bodyPr vert="horz" lIns="91400" tIns="45699" rIns="91400" bIns="45699" rtlCol="0" anchor="ctr">
            <a:normAutofit fontScale="70000" lnSpcReduction="20000"/>
          </a:bodyPr>
          <a:lstStyle>
            <a:defPPr>
              <a:defRPr lang="zh-CN"/>
            </a:defPPr>
            <a:lvl1pPr marL="0"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70000"/>
              </a:lnSpc>
              <a:buFont typeface="Wingdings" panose="05000000000000000000" pitchFamily="2" charset="2"/>
              <a:buChar char="Ø"/>
            </a:pPr>
            <a:r>
              <a:rPr lang="en-US" altLang="zh-CN" sz="3000" dirty="0">
                <a:solidFill>
                  <a:schemeClr val="tx1"/>
                </a:solidFill>
              </a:rPr>
              <a:t>LHAASO</a:t>
            </a:r>
            <a:r>
              <a:rPr lang="zh-CN" altLang="en-US" sz="3000" dirty="0">
                <a:solidFill>
                  <a:schemeClr val="tx1"/>
                </a:solidFill>
              </a:rPr>
              <a:t>的视场内共有</a:t>
            </a:r>
            <a:r>
              <a:rPr lang="en-US" altLang="zh-CN" sz="3000" dirty="0">
                <a:solidFill>
                  <a:schemeClr val="tx1"/>
                </a:solidFill>
              </a:rPr>
              <a:t>12</a:t>
            </a:r>
            <a:r>
              <a:rPr lang="zh-CN" altLang="en-US" sz="3000" dirty="0">
                <a:solidFill>
                  <a:schemeClr val="tx1"/>
                </a:solidFill>
              </a:rPr>
              <a:t>个</a:t>
            </a:r>
            <a:r>
              <a:rPr lang="zh-CN" altLang="zh-CN" sz="3000" dirty="0">
                <a:solidFill>
                  <a:schemeClr val="tx1"/>
                </a:solidFill>
              </a:rPr>
              <a:t>微类星体</a:t>
            </a:r>
            <a:r>
              <a:rPr lang="zh-CN" altLang="en-US" dirty="0">
                <a:solidFill>
                  <a:schemeClr val="tx1"/>
                </a:solidFill>
              </a:rPr>
              <a:t>，</a:t>
            </a:r>
            <a:r>
              <a:rPr lang="en-US" altLang="zh-CN" dirty="0">
                <a:solidFill>
                  <a:schemeClr val="tx1"/>
                </a:solidFill>
              </a:rPr>
              <a:t>LHAASO</a:t>
            </a:r>
            <a:r>
              <a:rPr lang="zh-CN" altLang="en-US" dirty="0">
                <a:solidFill>
                  <a:schemeClr val="tx1"/>
                </a:solidFill>
              </a:rPr>
              <a:t>发现了</a:t>
            </a:r>
            <a:r>
              <a:rPr lang="en-US" altLang="zh-CN" dirty="0">
                <a:solidFill>
                  <a:schemeClr val="tx1"/>
                </a:solidFill>
              </a:rPr>
              <a:t>6</a:t>
            </a:r>
            <a:r>
              <a:rPr lang="zh-CN" altLang="en-US" dirty="0">
                <a:solidFill>
                  <a:schemeClr val="tx1"/>
                </a:solidFill>
              </a:rPr>
              <a:t>个可以辐射超高能（</a:t>
            </a:r>
            <a:r>
              <a:rPr lang="en-US" altLang="zh-CN" dirty="0">
                <a:solidFill>
                  <a:schemeClr val="tx1"/>
                </a:solidFill>
              </a:rPr>
              <a:t>&gt;100TeV</a:t>
            </a:r>
            <a:r>
              <a:rPr lang="zh-CN" altLang="en-US" dirty="0">
                <a:solidFill>
                  <a:schemeClr val="tx1"/>
                </a:solidFill>
              </a:rPr>
              <a:t>）伽马射线，最高光子能量达到</a:t>
            </a:r>
            <a:r>
              <a:rPr lang="en-US" altLang="zh-CN" dirty="0">
                <a:solidFill>
                  <a:schemeClr val="tx1"/>
                </a:solidFill>
              </a:rPr>
              <a:t>3.7PeV</a:t>
            </a:r>
            <a:r>
              <a:rPr lang="zh-CN" altLang="en-US" dirty="0">
                <a:solidFill>
                  <a:schemeClr val="tx1"/>
                </a:solidFill>
              </a:rPr>
              <a:t>，是</a:t>
            </a:r>
            <a:r>
              <a:rPr lang="zh-CN" altLang="zh-CN" dirty="0">
                <a:solidFill>
                  <a:schemeClr val="tx1"/>
                </a:solidFill>
              </a:rPr>
              <a:t>拍电子伏（PeV）粒子加速器</a:t>
            </a:r>
            <a:endParaRPr lang="zh-CN" altLang="en-US" dirty="0">
              <a:solidFill>
                <a:schemeClr val="tx1"/>
              </a:solidFill>
            </a:endParaRPr>
          </a:p>
        </p:txBody>
      </p:sp>
      <p:sp>
        <p:nvSpPr>
          <p:cNvPr id="2" name="灯片编号占位符 1">
            <a:extLst>
              <a:ext uri="{FF2B5EF4-FFF2-40B4-BE49-F238E27FC236}">
                <a16:creationId xmlns:a16="http://schemas.microsoft.com/office/drawing/2014/main" id="{17F1C756-2580-6F55-AEF2-95F2E9968D8E}"/>
              </a:ext>
            </a:extLst>
          </p:cNvPr>
          <p:cNvSpPr>
            <a:spLocks noGrp="1"/>
          </p:cNvSpPr>
          <p:nvPr>
            <p:ph type="sldNum" sz="quarter" idx="12"/>
          </p:nvPr>
        </p:nvSpPr>
        <p:spPr>
          <a:xfrm>
            <a:off x="9448800"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1053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940B0F5-E33F-C4F6-82B1-967ED4AE732D}"/>
              </a:ext>
            </a:extLst>
          </p:cNvPr>
          <p:cNvPicPr>
            <a:picLocks noChangeAspect="1"/>
          </p:cNvPicPr>
          <p:nvPr/>
        </p:nvPicPr>
        <p:blipFill>
          <a:blip r:embed="rId2"/>
          <a:stretch>
            <a:fillRect/>
          </a:stretch>
        </p:blipFill>
        <p:spPr>
          <a:xfrm>
            <a:off x="4659028" y="917100"/>
            <a:ext cx="7391454" cy="5219738"/>
          </a:xfrm>
          <a:prstGeom prst="rect">
            <a:avLst/>
          </a:prstGeom>
        </p:spPr>
      </p:pic>
      <p:pic>
        <p:nvPicPr>
          <p:cNvPr id="6" name="图片 5">
            <a:extLst>
              <a:ext uri="{FF2B5EF4-FFF2-40B4-BE49-F238E27FC236}">
                <a16:creationId xmlns:a16="http://schemas.microsoft.com/office/drawing/2014/main" id="{6E50F4E7-74BF-F3F0-3556-4583F7E7BD03}"/>
              </a:ext>
            </a:extLst>
          </p:cNvPr>
          <p:cNvPicPr>
            <a:picLocks noChangeAspect="1"/>
          </p:cNvPicPr>
          <p:nvPr/>
        </p:nvPicPr>
        <p:blipFill>
          <a:blip r:embed="rId3"/>
          <a:stretch>
            <a:fillRect/>
          </a:stretch>
        </p:blipFill>
        <p:spPr>
          <a:xfrm>
            <a:off x="631369" y="987858"/>
            <a:ext cx="3782786" cy="2588222"/>
          </a:xfrm>
          <a:prstGeom prst="rect">
            <a:avLst/>
          </a:prstGeom>
        </p:spPr>
      </p:pic>
      <p:pic>
        <p:nvPicPr>
          <p:cNvPr id="8" name="图片 7">
            <a:extLst>
              <a:ext uri="{FF2B5EF4-FFF2-40B4-BE49-F238E27FC236}">
                <a16:creationId xmlns:a16="http://schemas.microsoft.com/office/drawing/2014/main" id="{8CC0D199-FBF4-45A4-A7EA-C34A1CF50B7D}"/>
              </a:ext>
            </a:extLst>
          </p:cNvPr>
          <p:cNvPicPr>
            <a:picLocks noChangeAspect="1"/>
          </p:cNvPicPr>
          <p:nvPr/>
        </p:nvPicPr>
        <p:blipFill>
          <a:blip r:embed="rId4"/>
          <a:stretch>
            <a:fillRect/>
          </a:stretch>
        </p:blipFill>
        <p:spPr>
          <a:xfrm>
            <a:off x="841841" y="3504868"/>
            <a:ext cx="3572314" cy="2631970"/>
          </a:xfrm>
          <a:prstGeom prst="rect">
            <a:avLst/>
          </a:prstGeom>
        </p:spPr>
      </p:pic>
      <p:sp>
        <p:nvSpPr>
          <p:cNvPr id="10" name="文本框 9">
            <a:extLst>
              <a:ext uri="{FF2B5EF4-FFF2-40B4-BE49-F238E27FC236}">
                <a16:creationId xmlns:a16="http://schemas.microsoft.com/office/drawing/2014/main" id="{A759E4CA-F0AD-88BC-E329-82DC36EFA92E}"/>
              </a:ext>
            </a:extLst>
          </p:cNvPr>
          <p:cNvSpPr txBox="1"/>
          <p:nvPr/>
        </p:nvSpPr>
        <p:spPr>
          <a:xfrm>
            <a:off x="6983184" y="6208049"/>
            <a:ext cx="4490357" cy="369332"/>
          </a:xfrm>
          <a:prstGeom prst="rect">
            <a:avLst/>
          </a:prstGeom>
          <a:noFill/>
        </p:spPr>
        <p:txBody>
          <a:bodyPr wrap="square">
            <a:spAutoFit/>
          </a:bodyPr>
          <a:lstStyle/>
          <a:p>
            <a:r>
              <a:rPr lang="en-US" altLang="zh-CN" b="1" dirty="0"/>
              <a:t>LHAASO Coll.,</a:t>
            </a:r>
            <a:r>
              <a:rPr lang="zh-CN" altLang="en-US" b="1" dirty="0"/>
              <a:t> Natl Sci Rev, 2025</a:t>
            </a:r>
          </a:p>
        </p:txBody>
      </p:sp>
      <p:sp>
        <p:nvSpPr>
          <p:cNvPr id="12" name="文本框 11">
            <a:extLst>
              <a:ext uri="{FF2B5EF4-FFF2-40B4-BE49-F238E27FC236}">
                <a16:creationId xmlns:a16="http://schemas.microsoft.com/office/drawing/2014/main" id="{5CF360B4-1304-4112-6DC2-B75FEF760BA1}"/>
              </a:ext>
            </a:extLst>
          </p:cNvPr>
          <p:cNvSpPr txBox="1"/>
          <p:nvPr/>
        </p:nvSpPr>
        <p:spPr>
          <a:xfrm>
            <a:off x="1107503" y="6136838"/>
            <a:ext cx="3496116" cy="646331"/>
          </a:xfrm>
          <a:prstGeom prst="rect">
            <a:avLst/>
          </a:prstGeom>
          <a:noFill/>
        </p:spPr>
        <p:txBody>
          <a:bodyPr wrap="square">
            <a:spAutoFit/>
          </a:bodyPr>
          <a:lstStyle/>
          <a:p>
            <a:r>
              <a:rPr lang="en-US" altLang="zh-CN" b="1" dirty="0"/>
              <a:t>LHAASO Coll.,</a:t>
            </a:r>
            <a:r>
              <a:rPr lang="zh-CN" altLang="en-US" b="1" dirty="0"/>
              <a:t> </a:t>
            </a:r>
            <a:r>
              <a:rPr lang="en-US" altLang="zh-CN" b="1" dirty="0"/>
              <a:t>arXiv:2512.16638v5</a:t>
            </a:r>
            <a:br>
              <a:rPr lang="en-US" altLang="zh-CN" b="1" dirty="0"/>
            </a:br>
            <a:r>
              <a:rPr lang="zh-CN" altLang="en-US" b="1" dirty="0"/>
              <a:t>已被Natl Sci Rev 接收</a:t>
            </a:r>
          </a:p>
        </p:txBody>
      </p:sp>
      <p:sp>
        <p:nvSpPr>
          <p:cNvPr id="14" name="文本框 13">
            <a:extLst>
              <a:ext uri="{FF2B5EF4-FFF2-40B4-BE49-F238E27FC236}">
                <a16:creationId xmlns:a16="http://schemas.microsoft.com/office/drawing/2014/main" id="{76812C64-1681-21C6-E87C-26C9215DCE85}"/>
              </a:ext>
            </a:extLst>
          </p:cNvPr>
          <p:cNvSpPr txBox="1"/>
          <p:nvPr/>
        </p:nvSpPr>
        <p:spPr>
          <a:xfrm>
            <a:off x="1445080" y="3910535"/>
            <a:ext cx="1319892" cy="338554"/>
          </a:xfrm>
          <a:prstGeom prst="rect">
            <a:avLst/>
          </a:prstGeom>
          <a:noFill/>
        </p:spPr>
        <p:txBody>
          <a:bodyPr wrap="square">
            <a:spAutoFit/>
          </a:bodyPr>
          <a:lstStyle/>
          <a:p>
            <a:r>
              <a:rPr lang="en-US" altLang="zh-CN" sz="1600" dirty="0">
                <a:solidFill>
                  <a:schemeClr val="tx1"/>
                </a:solidFill>
                <a:latin typeface="微软雅黑" panose="020B0503020204020204" pitchFamily="34" charset="-122"/>
                <a:ea typeface="微软雅黑" panose="020B0503020204020204" pitchFamily="34" charset="-122"/>
                <a:cs typeface="+mj-ea"/>
                <a:sym typeface="+mn-ea"/>
              </a:rPr>
              <a:t>Cygnus X-3</a:t>
            </a:r>
            <a:endParaRPr lang="zh-CN" altLang="en-US" sz="1600" dirty="0"/>
          </a:p>
        </p:txBody>
      </p:sp>
      <p:sp>
        <p:nvSpPr>
          <p:cNvPr id="16" name="文本框 15">
            <a:extLst>
              <a:ext uri="{FF2B5EF4-FFF2-40B4-BE49-F238E27FC236}">
                <a16:creationId xmlns:a16="http://schemas.microsoft.com/office/drawing/2014/main" id="{D31F7DCF-0244-3CF9-AA67-FF9696E107FD}"/>
              </a:ext>
            </a:extLst>
          </p:cNvPr>
          <p:cNvSpPr txBox="1"/>
          <p:nvPr/>
        </p:nvSpPr>
        <p:spPr>
          <a:xfrm>
            <a:off x="1141639" y="161961"/>
            <a:ext cx="9908721" cy="553678"/>
          </a:xfrm>
          <a:prstGeom prst="rect">
            <a:avLst/>
          </a:prstGeom>
          <a:noFill/>
        </p:spPr>
        <p:txBody>
          <a:bodyPr wrap="square">
            <a:spAutoFit/>
          </a:bodyPr>
          <a:lstStyle/>
          <a:p>
            <a:r>
              <a:rPr lang="zh-CN" altLang="zh-CN" sz="2998" b="1" dirty="0">
                <a:solidFill>
                  <a:srgbClr val="0070C0"/>
                </a:solidFill>
                <a:latin typeface="微软雅黑" panose="020B0503020204020204" pitchFamily="34" charset="-122"/>
                <a:ea typeface="微软雅黑" panose="020B0503020204020204" pitchFamily="34" charset="-122"/>
              </a:rPr>
              <a:t>微类星体：黑洞驱动的拍电子伏（PeV）粒子加速器</a:t>
            </a:r>
            <a:endParaRPr lang="zh-CN" altLang="en-US" b="1" dirty="0">
              <a:solidFill>
                <a:srgbClr val="0070C0"/>
              </a:solidFill>
              <a:latin typeface="微软雅黑" panose="020B0503020204020204" pitchFamily="34" charset="-122"/>
              <a:ea typeface="微软雅黑" panose="020B0503020204020204" pitchFamily="34" charset="-122"/>
            </a:endParaRPr>
          </a:p>
        </p:txBody>
      </p:sp>
      <p:sp>
        <p:nvSpPr>
          <p:cNvPr id="18" name="文本框 17">
            <a:extLst>
              <a:ext uri="{FF2B5EF4-FFF2-40B4-BE49-F238E27FC236}">
                <a16:creationId xmlns:a16="http://schemas.microsoft.com/office/drawing/2014/main" id="{F4E1C739-8846-78C9-42A6-FF1356DDF873}"/>
              </a:ext>
            </a:extLst>
          </p:cNvPr>
          <p:cNvSpPr txBox="1"/>
          <p:nvPr/>
        </p:nvSpPr>
        <p:spPr>
          <a:xfrm>
            <a:off x="3248239" y="4529021"/>
            <a:ext cx="1018961" cy="738664"/>
          </a:xfrm>
          <a:prstGeom prst="rect">
            <a:avLst/>
          </a:prstGeom>
          <a:noFill/>
        </p:spPr>
        <p:txBody>
          <a:bodyPr wrap="square">
            <a:spAutoFit/>
          </a:bodyPr>
          <a:lstStyle/>
          <a:p>
            <a:r>
              <a:rPr lang="zh-CN" altLang="en-US" sz="1400" b="1" dirty="0">
                <a:latin typeface="微软雅黑" panose="020B0503020204020204" pitchFamily="34" charset="-122"/>
                <a:ea typeface="微软雅黑" panose="020B0503020204020204" pitchFamily="34" charset="-122"/>
                <a:cs typeface="Arial Unicode MS" panose="020B0604020202020204" pitchFamily="34" charset="-122"/>
              </a:rPr>
              <a:t>伽马光子</a:t>
            </a:r>
            <a:endParaRPr lang="en-US" altLang="zh-CN" sz="1400" b="1" dirty="0">
              <a:latin typeface="微软雅黑" panose="020B0503020204020204" pitchFamily="34" charset="-122"/>
              <a:ea typeface="微软雅黑" panose="020B0503020204020204" pitchFamily="34" charset="-122"/>
              <a:cs typeface="Arial Unicode MS" panose="020B0604020202020204" pitchFamily="34" charset="-122"/>
            </a:endParaRPr>
          </a:p>
          <a:p>
            <a:r>
              <a:rPr lang="zh-CN" altLang="en-US" sz="1400" b="1" dirty="0">
                <a:latin typeface="微软雅黑" panose="020B0503020204020204" pitchFamily="34" charset="-122"/>
                <a:ea typeface="微软雅黑" panose="020B0503020204020204" pitchFamily="34" charset="-122"/>
                <a:cs typeface="Arial Unicode MS" panose="020B0604020202020204" pitchFamily="34" charset="-122"/>
              </a:rPr>
              <a:t>最高能量</a:t>
            </a:r>
            <a:br>
              <a:rPr lang="en-US" altLang="zh-CN" sz="1400" b="1" dirty="0">
                <a:latin typeface="微软雅黑" panose="020B0503020204020204" pitchFamily="34" charset="-122"/>
                <a:ea typeface="微软雅黑" panose="020B0503020204020204" pitchFamily="34" charset="-122"/>
                <a:cs typeface="Arial Unicode MS" panose="020B0604020202020204" pitchFamily="34" charset="-122"/>
              </a:rPr>
            </a:br>
            <a:r>
              <a:rPr lang="en-US" altLang="zh-CN" sz="1400" b="1" dirty="0">
                <a:latin typeface="微软雅黑" panose="020B0503020204020204" pitchFamily="34" charset="-122"/>
                <a:ea typeface="微软雅黑" panose="020B0503020204020204" pitchFamily="34" charset="-122"/>
                <a:cs typeface="Arial Unicode MS" panose="020B0604020202020204" pitchFamily="34" charset="-122"/>
              </a:rPr>
              <a:t>3.7 </a:t>
            </a:r>
            <a:r>
              <a:rPr lang="en-US" altLang="zh-CN" sz="1400" b="1" dirty="0" err="1">
                <a:latin typeface="微软雅黑" panose="020B0503020204020204" pitchFamily="34" charset="-122"/>
                <a:ea typeface="微软雅黑" panose="020B0503020204020204" pitchFamily="34" charset="-122"/>
                <a:cs typeface="Arial Unicode MS" panose="020B0604020202020204" pitchFamily="34" charset="-122"/>
              </a:rPr>
              <a:t>PeV</a:t>
            </a:r>
            <a:endParaRPr lang="en-US" altLang="zh-CN" sz="1400" b="1" dirty="0">
              <a:latin typeface="微软雅黑" panose="020B0503020204020204" pitchFamily="34" charset="-122"/>
              <a:ea typeface="微软雅黑" panose="020B0503020204020204" pitchFamily="34" charset="-122"/>
              <a:cs typeface="Arial Unicode MS" panose="020B0604020202020204" pitchFamily="34" charset="-122"/>
            </a:endParaRPr>
          </a:p>
        </p:txBody>
      </p:sp>
      <p:sp>
        <p:nvSpPr>
          <p:cNvPr id="2" name="灯片编号占位符 1">
            <a:extLst>
              <a:ext uri="{FF2B5EF4-FFF2-40B4-BE49-F238E27FC236}">
                <a16:creationId xmlns:a16="http://schemas.microsoft.com/office/drawing/2014/main" id="{4FE0E6FE-E5F3-9FE6-B5BC-B33B0819AB66}"/>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pic>
        <p:nvPicPr>
          <p:cNvPr id="5" name="图片 4">
            <a:extLst>
              <a:ext uri="{FF2B5EF4-FFF2-40B4-BE49-F238E27FC236}">
                <a16:creationId xmlns:a16="http://schemas.microsoft.com/office/drawing/2014/main" id="{756A06B0-59A9-3B24-A852-637BE020C6A4}"/>
              </a:ext>
            </a:extLst>
          </p:cNvPr>
          <p:cNvPicPr>
            <a:picLocks noChangeAspect="1"/>
          </p:cNvPicPr>
          <p:nvPr/>
        </p:nvPicPr>
        <p:blipFill>
          <a:blip r:embed="rId5"/>
          <a:stretch>
            <a:fillRect/>
          </a:stretch>
        </p:blipFill>
        <p:spPr>
          <a:xfrm>
            <a:off x="4416225" y="927987"/>
            <a:ext cx="7548531" cy="5148536"/>
          </a:xfrm>
          <a:prstGeom prst="rect">
            <a:avLst/>
          </a:prstGeom>
        </p:spPr>
      </p:pic>
      <p:cxnSp>
        <p:nvCxnSpPr>
          <p:cNvPr id="9" name="直接连接符 8">
            <a:extLst>
              <a:ext uri="{FF2B5EF4-FFF2-40B4-BE49-F238E27FC236}">
                <a16:creationId xmlns:a16="http://schemas.microsoft.com/office/drawing/2014/main" id="{08044AF7-F078-35CD-5E66-8250B3B6E9A6}"/>
              </a:ext>
            </a:extLst>
          </p:cNvPr>
          <p:cNvCxnSpPr>
            <a:cxnSpLocks/>
          </p:cNvCxnSpPr>
          <p:nvPr/>
        </p:nvCxnSpPr>
        <p:spPr>
          <a:xfrm>
            <a:off x="5171370" y="1975757"/>
            <a:ext cx="5752444" cy="32004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0801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4">
            <a:extLst>
              <a:ext uri="{FF2B5EF4-FFF2-40B4-BE49-F238E27FC236}">
                <a16:creationId xmlns:a16="http://schemas.microsoft.com/office/drawing/2014/main" id="{8160626B-4E34-CF22-FE3C-4D8BFEAA4B84}"/>
              </a:ext>
            </a:extLst>
          </p:cNvPr>
          <p:cNvSpPr txBox="1">
            <a:spLocks/>
          </p:cNvSpPr>
          <p:nvPr/>
        </p:nvSpPr>
        <p:spPr>
          <a:xfrm>
            <a:off x="657226" y="984848"/>
            <a:ext cx="9926918" cy="725471"/>
          </a:xfrm>
          <a:prstGeom prst="rect">
            <a:avLst/>
          </a:prstGeom>
          <a:solidFill>
            <a:schemeClr val="accent3">
              <a:lumMod val="40000"/>
              <a:lumOff val="60000"/>
            </a:schemeClr>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zh-CN" altLang="en-US" sz="3200" b="1" i="0" u="none" strike="noStrike" kern="1200" cap="none" spc="0" normalizeH="0" baseline="0" noProof="0">
                <a:ln>
                  <a:noFill/>
                </a:ln>
                <a:solidFill>
                  <a:srgbClr val="0000FF"/>
                </a:solidFill>
                <a:effectLst/>
                <a:uLnTx/>
                <a:uFillTx/>
                <a:latin typeface="Calibri"/>
                <a:ea typeface="宋体" panose="02010600030101010101" pitchFamily="2" charset="-122"/>
                <a:cs typeface="+mn-cs"/>
              </a:rPr>
              <a:t>超高能伽马同样存在</a:t>
            </a:r>
            <a:r>
              <a:rPr kumimoji="0" lang="en-US" altLang="zh-CN" sz="3200" b="1" i="0" u="none" strike="noStrike" kern="1200" cap="none" spc="0" normalizeH="0" baseline="0" noProof="0">
                <a:ln>
                  <a:noFill/>
                </a:ln>
                <a:solidFill>
                  <a:srgbClr val="0000FF"/>
                </a:solidFill>
                <a:effectLst/>
                <a:uLnTx/>
                <a:uFillTx/>
                <a:latin typeface="Calibri"/>
                <a:ea typeface="宋体" panose="02010600030101010101" pitchFamily="2" charset="-122"/>
                <a:cs typeface="+mn-cs"/>
              </a:rPr>
              <a:t>4.8 </a:t>
            </a:r>
            <a:r>
              <a:rPr kumimoji="0" lang="zh-CN" altLang="en-US" sz="3200" b="1" i="0" u="none" strike="noStrike" kern="1200" cap="none" spc="0" normalizeH="0" baseline="0" noProof="0">
                <a:ln>
                  <a:noFill/>
                </a:ln>
                <a:solidFill>
                  <a:srgbClr val="0000FF"/>
                </a:solidFill>
                <a:effectLst/>
                <a:uLnTx/>
                <a:uFillTx/>
                <a:latin typeface="Calibri"/>
                <a:ea typeface="宋体" panose="02010600030101010101" pitchFamily="2" charset="-122"/>
                <a:cs typeface="+mn-cs"/>
              </a:rPr>
              <a:t>小时轨道周期调制</a:t>
            </a:r>
            <a:r>
              <a:rPr kumimoji="0" lang="en-US" altLang="zh-CN" sz="3200" b="1" i="0" u="none" strike="noStrike" kern="1200" cap="none" spc="0" normalizeH="0" baseline="0" noProof="0">
                <a:ln>
                  <a:noFill/>
                </a:ln>
                <a:solidFill>
                  <a:srgbClr val="C00000"/>
                </a:solidFill>
                <a:effectLst/>
                <a:uLnTx/>
                <a:uFillTx/>
                <a:latin typeface="Calibri"/>
                <a:ea typeface="宋体" panose="02010600030101010101" pitchFamily="2" charset="-122"/>
                <a:cs typeface="+mn-cs"/>
              </a:rPr>
              <a:t>(3.2 </a:t>
            </a:r>
            <a:r>
              <a:rPr kumimoji="0" lang="el-GR" altLang="zh-CN" sz="3200" b="1" i="0" u="none" strike="noStrike" kern="1200" cap="none" spc="0" normalizeH="0" baseline="0" noProof="0">
                <a:ln>
                  <a:noFill/>
                </a:ln>
                <a:solidFill>
                  <a:srgbClr val="C00000"/>
                </a:solidFill>
                <a:effectLst/>
                <a:uLnTx/>
                <a:uFillTx/>
                <a:latin typeface="Calibri"/>
                <a:ea typeface="宋体" panose="02010600030101010101" pitchFamily="2" charset="-122"/>
                <a:cs typeface="Times New Roman" panose="02020603050405020304" pitchFamily="18" charset="0"/>
              </a:rPr>
              <a:t>σ</a:t>
            </a:r>
            <a:r>
              <a:rPr kumimoji="0" lang="en-US" altLang="zh-CN" sz="3200" b="1" i="0" u="none" strike="noStrike" kern="1200" cap="none" spc="0" normalizeH="0" baseline="0" noProof="0">
                <a:ln>
                  <a:noFill/>
                </a:ln>
                <a:solidFill>
                  <a:srgbClr val="C00000"/>
                </a:solidFill>
                <a:effectLst/>
                <a:uLnTx/>
                <a:uFillTx/>
                <a:latin typeface="Calibri"/>
                <a:ea typeface="宋体" panose="02010600030101010101" pitchFamily="2" charset="-122"/>
                <a:cs typeface="+mn-cs"/>
              </a:rPr>
              <a:t>)</a:t>
            </a:r>
            <a:endParaRPr kumimoji="0" lang="zh-CN" altLang="en-US" sz="3200" b="1" i="0" u="none" strike="noStrike" kern="1200" cap="none" spc="0" normalizeH="0" baseline="0" noProof="0">
              <a:ln>
                <a:noFill/>
              </a:ln>
              <a:solidFill>
                <a:srgbClr val="C00000"/>
              </a:solidFill>
              <a:effectLst/>
              <a:uLnTx/>
              <a:uFillTx/>
              <a:latin typeface="Calibri"/>
              <a:ea typeface="宋体" panose="02010600030101010101" pitchFamily="2" charset="-122"/>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zh-CN" altLang="en-US" sz="3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4" name="标题 3">
            <a:extLst>
              <a:ext uri="{FF2B5EF4-FFF2-40B4-BE49-F238E27FC236}">
                <a16:creationId xmlns:a16="http://schemas.microsoft.com/office/drawing/2014/main" id="{4019EE6F-3951-BA77-54BC-2D353BE1420B}"/>
              </a:ext>
            </a:extLst>
          </p:cNvPr>
          <p:cNvSpPr>
            <a:spLocks noGrp="1"/>
          </p:cNvSpPr>
          <p:nvPr>
            <p:ph type="title"/>
          </p:nvPr>
        </p:nvSpPr>
        <p:spPr>
          <a:xfrm>
            <a:off x="1314412" y="117581"/>
            <a:ext cx="7758831" cy="725470"/>
          </a:xfrm>
        </p:spPr>
        <p:txBody>
          <a:bodyPr/>
          <a:lstStyle/>
          <a:p>
            <a:r>
              <a:rPr lang="en-US" altLang="zh-CN" dirty="0">
                <a:solidFill>
                  <a:schemeClr val="tx1"/>
                </a:solidFill>
              </a:rPr>
              <a:t>Cygnus X-3</a:t>
            </a:r>
            <a:r>
              <a:rPr lang="zh-CN" altLang="en-US" dirty="0">
                <a:solidFill>
                  <a:schemeClr val="tx1"/>
                </a:solidFill>
              </a:rPr>
              <a:t>超高能辐射的轨道周期变化</a:t>
            </a:r>
          </a:p>
        </p:txBody>
      </p:sp>
      <p:pic>
        <p:nvPicPr>
          <p:cNvPr id="5" name="Picture 2">
            <a:extLst>
              <a:ext uri="{FF2B5EF4-FFF2-40B4-BE49-F238E27FC236}">
                <a16:creationId xmlns:a16="http://schemas.microsoft.com/office/drawing/2014/main" id="{EDE30AB8-31BF-B3DA-09AD-339067FD8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1815" y="1870471"/>
            <a:ext cx="7748369" cy="4089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本框 5">
            <a:extLst>
              <a:ext uri="{FF2B5EF4-FFF2-40B4-BE49-F238E27FC236}">
                <a16:creationId xmlns:a16="http://schemas.microsoft.com/office/drawing/2014/main" id="{B30319C1-1530-4AEE-D9DA-1FD603655DB7}"/>
              </a:ext>
            </a:extLst>
          </p:cNvPr>
          <p:cNvSpPr txBox="1"/>
          <p:nvPr/>
        </p:nvSpPr>
        <p:spPr>
          <a:xfrm>
            <a:off x="4128998" y="6006210"/>
            <a:ext cx="3496116" cy="646331"/>
          </a:xfrm>
          <a:prstGeom prst="rect">
            <a:avLst/>
          </a:prstGeom>
          <a:noFill/>
        </p:spPr>
        <p:txBody>
          <a:bodyPr wrap="square">
            <a:spAutoFit/>
          </a:bodyPr>
          <a:lstStyle/>
          <a:p>
            <a:r>
              <a:rPr lang="en-US" altLang="zh-CN" b="1" dirty="0"/>
              <a:t>LHAASO Coll.,</a:t>
            </a:r>
            <a:r>
              <a:rPr lang="zh-CN" altLang="en-US" b="1" dirty="0"/>
              <a:t> </a:t>
            </a:r>
            <a:r>
              <a:rPr lang="en-US" altLang="zh-CN" b="1" dirty="0"/>
              <a:t>arXiv:2512.16638v5</a:t>
            </a:r>
            <a:br>
              <a:rPr lang="en-US" altLang="zh-CN" b="1" dirty="0"/>
            </a:br>
            <a:r>
              <a:rPr lang="zh-CN" altLang="en-US" b="1" dirty="0"/>
              <a:t>已被Natl Sci Rev 接收</a:t>
            </a:r>
          </a:p>
        </p:txBody>
      </p:sp>
    </p:spTree>
    <p:extLst>
      <p:ext uri="{BB962C8B-B14F-4D97-AF65-F5344CB8AC3E}">
        <p14:creationId xmlns:p14="http://schemas.microsoft.com/office/powerpoint/2010/main" val="25409951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a:extLst>
              <a:ext uri="{FF2B5EF4-FFF2-40B4-BE49-F238E27FC236}">
                <a16:creationId xmlns:a16="http://schemas.microsoft.com/office/drawing/2014/main" id="{CFF2FEDF-7F6A-430D-8419-A8E875C251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115"/>
          <a:stretch/>
        </p:blipFill>
        <p:spPr>
          <a:xfrm>
            <a:off x="3362178" y="2297419"/>
            <a:ext cx="4951475" cy="4080886"/>
          </a:xfrm>
          <a:prstGeom prst="rect">
            <a:avLst/>
          </a:prstGeom>
        </p:spPr>
      </p:pic>
      <p:pic>
        <p:nvPicPr>
          <p:cNvPr id="26" name="图片 25">
            <a:extLst>
              <a:ext uri="{FF2B5EF4-FFF2-40B4-BE49-F238E27FC236}">
                <a16:creationId xmlns:a16="http://schemas.microsoft.com/office/drawing/2014/main" id="{93CD4C32-1D75-4DD4-B199-0D63267D7A9B}"/>
              </a:ext>
            </a:extLst>
          </p:cNvPr>
          <p:cNvPicPr>
            <a:picLocks noChangeAspect="1"/>
          </p:cNvPicPr>
          <p:nvPr/>
        </p:nvPicPr>
        <p:blipFill rotWithShape="1">
          <a:blip r:embed="rId3"/>
          <a:srcRect r="21464"/>
          <a:stretch/>
        </p:blipFill>
        <p:spPr>
          <a:xfrm>
            <a:off x="122773" y="2297419"/>
            <a:ext cx="4178743" cy="4081073"/>
          </a:xfrm>
          <a:prstGeom prst="rect">
            <a:avLst/>
          </a:prstGeom>
        </p:spPr>
      </p:pic>
      <p:sp>
        <p:nvSpPr>
          <p:cNvPr id="27" name="文本框 22">
            <a:extLst>
              <a:ext uri="{FF2B5EF4-FFF2-40B4-BE49-F238E27FC236}">
                <a16:creationId xmlns:a16="http://schemas.microsoft.com/office/drawing/2014/main" id="{953B6B88-3FCB-412C-B033-B08FADBB7C1E}"/>
              </a:ext>
            </a:extLst>
          </p:cNvPr>
          <p:cNvSpPr txBox="1"/>
          <p:nvPr/>
        </p:nvSpPr>
        <p:spPr>
          <a:xfrm>
            <a:off x="4361424" y="5608408"/>
            <a:ext cx="2424062" cy="58015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04979"/>
            <a:r>
              <a:rPr lang="zh-CN" altLang="en-US" sz="1585" b="1" dirty="0">
                <a:solidFill>
                  <a:srgbClr val="FFFF00"/>
                </a:solidFill>
                <a:latin typeface="Cambria"/>
                <a:ea typeface="华文楷体" panose="02010600040101010101" pitchFamily="2" charset="-122"/>
              </a:rPr>
              <a:t>多种方式加速宇宙线粒子</a:t>
            </a:r>
            <a:endParaRPr lang="en-US" altLang="zh-CN" sz="1585" b="1" dirty="0">
              <a:solidFill>
                <a:srgbClr val="FFFF00"/>
              </a:solidFill>
              <a:latin typeface="Cambria"/>
              <a:ea typeface="华文楷体" panose="02010600040101010101" pitchFamily="2" charset="-122"/>
            </a:endParaRPr>
          </a:p>
          <a:p>
            <a:pPr defTabSz="804979"/>
            <a:r>
              <a:rPr lang="zh-CN" altLang="en-US" sz="1585" b="1" dirty="0">
                <a:solidFill>
                  <a:srgbClr val="FFFF00"/>
                </a:solidFill>
                <a:latin typeface="Cambria"/>
                <a:ea typeface="华文楷体" panose="02010600040101010101" pitchFamily="2" charset="-122"/>
              </a:rPr>
              <a:t>到超过</a:t>
            </a:r>
            <a:r>
              <a:rPr lang="en-US" altLang="zh-CN" sz="1585" b="1" dirty="0" err="1">
                <a:solidFill>
                  <a:srgbClr val="FFFF00"/>
                </a:solidFill>
                <a:latin typeface="Cambria"/>
                <a:ea typeface="华文楷体" panose="02010600040101010101" pitchFamily="2" charset="-122"/>
              </a:rPr>
              <a:t>PeV</a:t>
            </a:r>
            <a:r>
              <a:rPr lang="zh-CN" altLang="en-US" sz="1585" b="1" dirty="0">
                <a:solidFill>
                  <a:srgbClr val="FFFF00"/>
                </a:solidFill>
                <a:latin typeface="Cambria"/>
                <a:ea typeface="华文楷体" panose="02010600040101010101" pitchFamily="2" charset="-122"/>
              </a:rPr>
              <a:t>的高能量</a:t>
            </a:r>
          </a:p>
        </p:txBody>
      </p:sp>
      <p:sp>
        <p:nvSpPr>
          <p:cNvPr id="28" name="文本框 23">
            <a:extLst>
              <a:ext uri="{FF2B5EF4-FFF2-40B4-BE49-F238E27FC236}">
                <a16:creationId xmlns:a16="http://schemas.microsoft.com/office/drawing/2014/main" id="{043585F2-5D3C-4A93-BA6E-8E2E4E1B689B}"/>
              </a:ext>
            </a:extLst>
          </p:cNvPr>
          <p:cNvSpPr txBox="1"/>
          <p:nvPr/>
        </p:nvSpPr>
        <p:spPr>
          <a:xfrm>
            <a:off x="4839434" y="4860320"/>
            <a:ext cx="1346587" cy="33624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04979"/>
            <a:r>
              <a:rPr lang="en-US" altLang="zh-CN" sz="1585" b="1" dirty="0" err="1">
                <a:solidFill>
                  <a:srgbClr val="FF0000"/>
                </a:solidFill>
                <a:latin typeface="Cambria"/>
                <a:ea typeface="华文楷体" panose="02010600040101010101" pitchFamily="2" charset="-122"/>
              </a:rPr>
              <a:t>TeV</a:t>
            </a:r>
            <a:r>
              <a:rPr lang="zh-CN" altLang="en-US" sz="1585" b="1" dirty="0">
                <a:solidFill>
                  <a:srgbClr val="FF0000"/>
                </a:solidFill>
                <a:latin typeface="Cambria"/>
                <a:ea typeface="华文楷体" panose="02010600040101010101" pitchFamily="2" charset="-122"/>
              </a:rPr>
              <a:t>伽马辐射</a:t>
            </a:r>
          </a:p>
        </p:txBody>
      </p:sp>
      <p:pic>
        <p:nvPicPr>
          <p:cNvPr id="30" name="图片 29">
            <a:extLst>
              <a:ext uri="{FF2B5EF4-FFF2-40B4-BE49-F238E27FC236}">
                <a16:creationId xmlns:a16="http://schemas.microsoft.com/office/drawing/2014/main" id="{BCC27882-2FFA-44B2-9EB4-84307C46074E}"/>
              </a:ext>
            </a:extLst>
          </p:cNvPr>
          <p:cNvPicPr>
            <a:picLocks noChangeAspect="1"/>
          </p:cNvPicPr>
          <p:nvPr/>
        </p:nvPicPr>
        <p:blipFill>
          <a:blip r:embed="rId4">
            <a:clrChange>
              <a:clrFrom>
                <a:srgbClr val="242632"/>
              </a:clrFrom>
              <a:clrTo>
                <a:srgbClr val="242632">
                  <a:alpha val="0"/>
                </a:srgbClr>
              </a:clrTo>
            </a:clrChange>
          </a:blip>
          <a:stretch>
            <a:fillRect/>
          </a:stretch>
        </p:blipFill>
        <p:spPr>
          <a:xfrm rot="14542518">
            <a:off x="5936723" y="4276057"/>
            <a:ext cx="378948" cy="685480"/>
          </a:xfrm>
          <a:prstGeom prst="rect">
            <a:avLst/>
          </a:prstGeom>
        </p:spPr>
      </p:pic>
      <p:grpSp>
        <p:nvGrpSpPr>
          <p:cNvPr id="31" name="组合 30">
            <a:extLst>
              <a:ext uri="{FF2B5EF4-FFF2-40B4-BE49-F238E27FC236}">
                <a16:creationId xmlns:a16="http://schemas.microsoft.com/office/drawing/2014/main" id="{CD7C4C16-2A94-4CA7-8DB9-6E538CD38D4E}"/>
              </a:ext>
            </a:extLst>
          </p:cNvPr>
          <p:cNvGrpSpPr/>
          <p:nvPr/>
        </p:nvGrpSpPr>
        <p:grpSpPr>
          <a:xfrm>
            <a:off x="4824373" y="2844307"/>
            <a:ext cx="3316539" cy="2269201"/>
            <a:chOff x="20473229" y="1708348"/>
            <a:chExt cx="7814568" cy="5346786"/>
          </a:xfrm>
        </p:grpSpPr>
        <p:cxnSp>
          <p:nvCxnSpPr>
            <p:cNvPr id="32" name="直接箭头连接符 31">
              <a:extLst>
                <a:ext uri="{FF2B5EF4-FFF2-40B4-BE49-F238E27FC236}">
                  <a16:creationId xmlns:a16="http://schemas.microsoft.com/office/drawing/2014/main" id="{E168B99D-6ADB-47C9-B0B8-C38E7CBBC624}"/>
                </a:ext>
              </a:extLst>
            </p:cNvPr>
            <p:cNvCxnSpPr>
              <a:cxnSpLocks/>
            </p:cNvCxnSpPr>
            <p:nvPr/>
          </p:nvCxnSpPr>
          <p:spPr>
            <a:xfrm flipH="1" flipV="1">
              <a:off x="22969931" y="5053048"/>
              <a:ext cx="456457" cy="813711"/>
            </a:xfrm>
            <a:prstGeom prst="straightConnector1">
              <a:avLst/>
            </a:prstGeom>
            <a:noFill/>
            <a:ln w="57150" cap="flat" cmpd="sng" algn="ctr">
              <a:solidFill>
                <a:srgbClr val="00B0F0"/>
              </a:solidFill>
              <a:prstDash val="solid"/>
              <a:tailEnd type="triangle"/>
            </a:ln>
            <a:effectLst/>
          </p:spPr>
        </p:cxnSp>
        <p:cxnSp>
          <p:nvCxnSpPr>
            <p:cNvPr id="33" name="直接箭头连接符 32">
              <a:extLst>
                <a:ext uri="{FF2B5EF4-FFF2-40B4-BE49-F238E27FC236}">
                  <a16:creationId xmlns:a16="http://schemas.microsoft.com/office/drawing/2014/main" id="{918E20A9-5B2C-452D-ADF9-B30900C58035}"/>
                </a:ext>
              </a:extLst>
            </p:cNvPr>
            <p:cNvCxnSpPr/>
            <p:nvPr/>
          </p:nvCxnSpPr>
          <p:spPr>
            <a:xfrm flipH="1" flipV="1">
              <a:off x="23318376" y="4979956"/>
              <a:ext cx="216024" cy="778440"/>
            </a:xfrm>
            <a:prstGeom prst="straightConnector1">
              <a:avLst/>
            </a:prstGeom>
            <a:noFill/>
            <a:ln w="57150" cap="flat" cmpd="sng" algn="ctr">
              <a:solidFill>
                <a:srgbClr val="00B0F0"/>
              </a:solidFill>
              <a:prstDash val="solid"/>
              <a:tailEnd type="triangle"/>
            </a:ln>
            <a:effectLst/>
          </p:spPr>
        </p:cxnSp>
        <p:cxnSp>
          <p:nvCxnSpPr>
            <p:cNvPr id="34" name="直接箭头连接符 33">
              <a:extLst>
                <a:ext uri="{FF2B5EF4-FFF2-40B4-BE49-F238E27FC236}">
                  <a16:creationId xmlns:a16="http://schemas.microsoft.com/office/drawing/2014/main" id="{91304271-D08D-45A7-95FA-B0F14A055FD7}"/>
                </a:ext>
              </a:extLst>
            </p:cNvPr>
            <p:cNvCxnSpPr>
              <a:cxnSpLocks/>
            </p:cNvCxnSpPr>
            <p:nvPr/>
          </p:nvCxnSpPr>
          <p:spPr>
            <a:xfrm>
              <a:off x="23633755" y="5920573"/>
              <a:ext cx="163559" cy="867252"/>
            </a:xfrm>
            <a:prstGeom prst="straightConnector1">
              <a:avLst/>
            </a:prstGeom>
            <a:noFill/>
            <a:ln w="57150" cap="flat" cmpd="sng" algn="ctr">
              <a:solidFill>
                <a:srgbClr val="00B0F0"/>
              </a:solidFill>
              <a:prstDash val="solid"/>
              <a:tailEnd type="triangle"/>
            </a:ln>
            <a:effectLst/>
          </p:spPr>
        </p:cxnSp>
        <p:cxnSp>
          <p:nvCxnSpPr>
            <p:cNvPr id="35" name="直接箭头连接符 34">
              <a:extLst>
                <a:ext uri="{FF2B5EF4-FFF2-40B4-BE49-F238E27FC236}">
                  <a16:creationId xmlns:a16="http://schemas.microsoft.com/office/drawing/2014/main" id="{5F257C7E-D96A-41B7-BFED-6DC1BE521516}"/>
                </a:ext>
              </a:extLst>
            </p:cNvPr>
            <p:cNvCxnSpPr>
              <a:cxnSpLocks/>
            </p:cNvCxnSpPr>
            <p:nvPr/>
          </p:nvCxnSpPr>
          <p:spPr>
            <a:xfrm flipH="1" flipV="1">
              <a:off x="23554168" y="4895825"/>
              <a:ext cx="681517" cy="720937"/>
            </a:xfrm>
            <a:prstGeom prst="straightConnector1">
              <a:avLst/>
            </a:prstGeom>
            <a:noFill/>
            <a:ln w="57150" cap="flat" cmpd="sng" algn="ctr">
              <a:solidFill>
                <a:srgbClr val="00B0F0"/>
              </a:solidFill>
              <a:prstDash val="solid"/>
              <a:tailEnd type="triangle"/>
            </a:ln>
            <a:effectLst/>
          </p:spPr>
        </p:cxnSp>
        <p:pic>
          <p:nvPicPr>
            <p:cNvPr id="36" name="图片 35">
              <a:extLst>
                <a:ext uri="{FF2B5EF4-FFF2-40B4-BE49-F238E27FC236}">
                  <a16:creationId xmlns:a16="http://schemas.microsoft.com/office/drawing/2014/main" id="{D057C841-6056-4846-BB64-7CFB6E113D0D}"/>
                </a:ext>
              </a:extLst>
            </p:cNvPr>
            <p:cNvPicPr>
              <a:picLocks noChangeAspect="1"/>
            </p:cNvPicPr>
            <p:nvPr/>
          </p:nvPicPr>
          <p:blipFill rotWithShape="1">
            <a:blip r:embed="rId5">
              <a:clrChange>
                <a:clrFrom>
                  <a:srgbClr val="313131"/>
                </a:clrFrom>
                <a:clrTo>
                  <a:srgbClr val="313131">
                    <a:alpha val="0"/>
                  </a:srgbClr>
                </a:clrTo>
              </a:clrChange>
            </a:blip>
            <a:srcRect l="43602" t="48000" r="39959" b="49413"/>
            <a:stretch/>
          </p:blipFill>
          <p:spPr>
            <a:xfrm rot="7937920">
              <a:off x="23641990" y="3944622"/>
              <a:ext cx="2156428" cy="200363"/>
            </a:xfrm>
            <a:prstGeom prst="rect">
              <a:avLst/>
            </a:prstGeom>
          </p:spPr>
        </p:pic>
        <p:pic>
          <p:nvPicPr>
            <p:cNvPr id="37" name="图片 36">
              <a:extLst>
                <a:ext uri="{FF2B5EF4-FFF2-40B4-BE49-F238E27FC236}">
                  <a16:creationId xmlns:a16="http://schemas.microsoft.com/office/drawing/2014/main" id="{CF47974D-2D25-4129-B015-5B1FF3836791}"/>
                </a:ext>
              </a:extLst>
            </p:cNvPr>
            <p:cNvPicPr>
              <a:picLocks noChangeAspect="1"/>
            </p:cNvPicPr>
            <p:nvPr/>
          </p:nvPicPr>
          <p:blipFill rotWithShape="1">
            <a:blip r:embed="rId5"/>
            <a:srcRect l="43602" t="48000" r="39959" b="49413"/>
            <a:stretch/>
          </p:blipFill>
          <p:spPr>
            <a:xfrm rot="3400883">
              <a:off x="21327505" y="3479221"/>
              <a:ext cx="2156428" cy="200363"/>
            </a:xfrm>
            <a:prstGeom prst="rect">
              <a:avLst/>
            </a:prstGeom>
          </p:spPr>
        </p:pic>
        <p:pic>
          <p:nvPicPr>
            <p:cNvPr id="38" name="图片 37">
              <a:extLst>
                <a:ext uri="{FF2B5EF4-FFF2-40B4-BE49-F238E27FC236}">
                  <a16:creationId xmlns:a16="http://schemas.microsoft.com/office/drawing/2014/main" id="{D8A6E7D6-47DF-40AB-A5CA-84FB816276E2}"/>
                </a:ext>
              </a:extLst>
            </p:cNvPr>
            <p:cNvPicPr>
              <a:picLocks noChangeAspect="1"/>
            </p:cNvPicPr>
            <p:nvPr/>
          </p:nvPicPr>
          <p:blipFill rotWithShape="1">
            <a:blip r:embed="rId5"/>
            <a:srcRect l="43602" t="48000" r="39959" b="49413"/>
            <a:stretch/>
          </p:blipFill>
          <p:spPr>
            <a:xfrm>
              <a:off x="20473981" y="4783351"/>
              <a:ext cx="2156428" cy="200363"/>
            </a:xfrm>
            <a:prstGeom prst="rect">
              <a:avLst/>
            </a:prstGeom>
          </p:spPr>
        </p:pic>
        <p:pic>
          <p:nvPicPr>
            <p:cNvPr id="39" name="图片 38">
              <a:extLst>
                <a:ext uri="{FF2B5EF4-FFF2-40B4-BE49-F238E27FC236}">
                  <a16:creationId xmlns:a16="http://schemas.microsoft.com/office/drawing/2014/main" id="{72310B77-1921-47DA-B692-568033CE66C6}"/>
                </a:ext>
              </a:extLst>
            </p:cNvPr>
            <p:cNvPicPr>
              <a:picLocks noChangeAspect="1"/>
            </p:cNvPicPr>
            <p:nvPr/>
          </p:nvPicPr>
          <p:blipFill rotWithShape="1">
            <a:blip r:embed="rId5">
              <a:clrChange>
                <a:clrFrom>
                  <a:srgbClr val="2C2C2C"/>
                </a:clrFrom>
                <a:clrTo>
                  <a:srgbClr val="2C2C2C">
                    <a:alpha val="0"/>
                  </a:srgbClr>
                </a:clrTo>
              </a:clrChange>
            </a:blip>
            <a:srcRect l="43602" t="48000" r="39959" b="49413"/>
            <a:stretch/>
          </p:blipFill>
          <p:spPr>
            <a:xfrm rot="5008688">
              <a:off x="22135628" y="3317734"/>
              <a:ext cx="2156428" cy="200363"/>
            </a:xfrm>
            <a:prstGeom prst="rect">
              <a:avLst/>
            </a:prstGeom>
          </p:spPr>
        </p:pic>
        <p:pic>
          <p:nvPicPr>
            <p:cNvPr id="40" name="图片 39">
              <a:extLst>
                <a:ext uri="{FF2B5EF4-FFF2-40B4-BE49-F238E27FC236}">
                  <a16:creationId xmlns:a16="http://schemas.microsoft.com/office/drawing/2014/main" id="{6B680D2E-6B17-4A61-9E54-4C3C08B38E11}"/>
                </a:ext>
              </a:extLst>
            </p:cNvPr>
            <p:cNvPicPr>
              <a:picLocks noChangeAspect="1"/>
            </p:cNvPicPr>
            <p:nvPr/>
          </p:nvPicPr>
          <p:blipFill rotWithShape="1">
            <a:blip r:embed="rId5"/>
            <a:srcRect l="43602" t="48000" r="39959" b="49413"/>
            <a:stretch/>
          </p:blipFill>
          <p:spPr>
            <a:xfrm rot="5249306">
              <a:off x="22657737" y="3521357"/>
              <a:ext cx="2156428" cy="200363"/>
            </a:xfrm>
            <a:prstGeom prst="rect">
              <a:avLst/>
            </a:prstGeom>
          </p:spPr>
        </p:pic>
        <p:sp>
          <p:nvSpPr>
            <p:cNvPr id="41" name="文本框 18">
              <a:extLst>
                <a:ext uri="{FF2B5EF4-FFF2-40B4-BE49-F238E27FC236}">
                  <a16:creationId xmlns:a16="http://schemas.microsoft.com/office/drawing/2014/main" id="{D569922F-7270-41BE-AB83-0A232A4024AD}"/>
                </a:ext>
              </a:extLst>
            </p:cNvPr>
            <p:cNvSpPr txBox="1"/>
            <p:nvPr/>
          </p:nvSpPr>
          <p:spPr>
            <a:xfrm>
              <a:off x="21200054" y="1708348"/>
              <a:ext cx="3792940" cy="79228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04979" rtl="0" eaLnBrk="1" fontAlgn="auto" latinLnBrk="0" hangingPunct="1">
                <a:lnSpc>
                  <a:spcPct val="100000"/>
                </a:lnSpc>
                <a:spcBef>
                  <a:spcPts val="0"/>
                </a:spcBef>
                <a:spcAft>
                  <a:spcPts val="0"/>
                </a:spcAft>
                <a:buClrTx/>
                <a:buSzTx/>
                <a:buFontTx/>
                <a:buNone/>
                <a:tabLst/>
                <a:defRPr/>
              </a:pPr>
              <a:r>
                <a:rPr kumimoji="0" lang="zh-CN" altLang="en-US" sz="1585"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超高能伽马射线</a:t>
              </a:r>
            </a:p>
          </p:txBody>
        </p:sp>
        <p:sp>
          <p:nvSpPr>
            <p:cNvPr id="42" name="文本框 19">
              <a:extLst>
                <a:ext uri="{FF2B5EF4-FFF2-40B4-BE49-F238E27FC236}">
                  <a16:creationId xmlns:a16="http://schemas.microsoft.com/office/drawing/2014/main" id="{406024DE-5DB6-4FA0-8497-E5891E5E3499}"/>
                </a:ext>
              </a:extLst>
            </p:cNvPr>
            <p:cNvSpPr txBox="1"/>
            <p:nvPr/>
          </p:nvSpPr>
          <p:spPr>
            <a:xfrm>
              <a:off x="23650117" y="5688139"/>
              <a:ext cx="4637680" cy="1366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04979"/>
              <a:r>
                <a:rPr kumimoji="0" lang="en-US" altLang="zh-CN"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rPr>
                <a:t>  </a:t>
              </a:r>
              <a:r>
                <a:rPr kumimoji="0" lang="en-US" altLang="zh-CN" sz="1585" b="1" i="0" u="none" strike="noStrike" kern="1200" cap="none" spc="0" normalizeH="0" baseline="0" noProof="0" dirty="0" err="1">
                  <a:ln>
                    <a:noFill/>
                  </a:ln>
                  <a:solidFill>
                    <a:srgbClr val="00B0F0"/>
                  </a:solidFill>
                  <a:effectLst/>
                  <a:uLnTx/>
                  <a:uFillTx/>
                  <a:latin typeface="微软雅黑" panose="020B0503020204020204" pitchFamily="34" charset="-122"/>
                  <a:ea typeface="微软雅黑" panose="020B0503020204020204" pitchFamily="34" charset="-122"/>
                </a:rPr>
                <a:t>PeV</a:t>
              </a:r>
              <a:r>
                <a:rPr kumimoji="0" lang="en-US" altLang="zh-CN"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rPr>
                <a:t> </a:t>
              </a:r>
              <a:r>
                <a:rPr kumimoji="0" lang="zh-CN" altLang="en-US"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rPr>
                <a:t>质子</a:t>
              </a:r>
              <a:br>
                <a:rPr kumimoji="0" lang="en-US" altLang="zh-CN"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rPr>
              </a:br>
              <a:r>
                <a:rPr kumimoji="0" lang="zh-CN" altLang="en-US"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rPr>
                <a:t>（</a:t>
              </a:r>
              <a:r>
                <a:rPr lang="zh-CN" altLang="en-US" sz="1585" b="1" dirty="0">
                  <a:solidFill>
                    <a:srgbClr val="00B0F0"/>
                  </a:solidFill>
                  <a:latin typeface="微软雅黑" panose="020B0503020204020204" pitchFamily="34" charset="-122"/>
                  <a:ea typeface="微软雅黑" panose="020B0503020204020204" pitchFamily="34" charset="-122"/>
                </a:rPr>
                <a:t>原初宇宙线粒子</a:t>
              </a:r>
              <a:r>
                <a:rPr kumimoji="0" lang="zh-CN" altLang="en-US" sz="1585" b="1" i="0" u="none" strike="noStrike" kern="1200" cap="none" spc="0" normalizeH="0" baseline="0" noProof="0" dirty="0">
                  <a:ln>
                    <a:noFill/>
                  </a:ln>
                  <a:solidFill>
                    <a:srgbClr val="00B0F0"/>
                  </a:solidFill>
                  <a:effectLst/>
                  <a:uLnTx/>
                  <a:uFillTx/>
                  <a:latin typeface="微软雅黑" panose="020B0503020204020204" pitchFamily="34" charset="-122"/>
                  <a:ea typeface="微软雅黑" panose="020B0503020204020204" pitchFamily="34" charset="-122"/>
                </a:rPr>
                <a:t>）</a:t>
              </a:r>
            </a:p>
          </p:txBody>
        </p:sp>
        <p:sp>
          <p:nvSpPr>
            <p:cNvPr id="43" name="文本框 20">
              <a:extLst>
                <a:ext uri="{FF2B5EF4-FFF2-40B4-BE49-F238E27FC236}">
                  <a16:creationId xmlns:a16="http://schemas.microsoft.com/office/drawing/2014/main" id="{05438338-E168-4647-867A-F96BE312FB1E}"/>
                </a:ext>
              </a:extLst>
            </p:cNvPr>
            <p:cNvSpPr txBox="1"/>
            <p:nvPr/>
          </p:nvSpPr>
          <p:spPr>
            <a:xfrm>
              <a:off x="20473229" y="3868534"/>
              <a:ext cx="2353872" cy="79228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804979" rtl="0" eaLnBrk="1" fontAlgn="auto" latinLnBrk="0" hangingPunct="1">
                <a:lnSpc>
                  <a:spcPct val="100000"/>
                </a:lnSpc>
                <a:spcBef>
                  <a:spcPts val="0"/>
                </a:spcBef>
                <a:spcAft>
                  <a:spcPts val="0"/>
                </a:spcAft>
                <a:buClrTx/>
                <a:buSzTx/>
                <a:buFontTx/>
                <a:buNone/>
                <a:tabLst/>
                <a:defRPr/>
              </a:pPr>
              <a:r>
                <a:rPr kumimoji="0" lang="zh-CN" altLang="en-US" sz="1585" b="1" i="0" u="none" strike="noStrike" kern="1200" cap="none" spc="0" normalizeH="0" baseline="0" noProof="0" dirty="0">
                  <a:ln>
                    <a:noFill/>
                  </a:ln>
                  <a:solidFill>
                    <a:prstClr val="white"/>
                  </a:solidFill>
                  <a:effectLst/>
                  <a:uLnTx/>
                  <a:uFillTx/>
                  <a:latin typeface="Cambria"/>
                  <a:ea typeface="华文楷体" panose="02010600040101010101" pitchFamily="2" charset="-122"/>
                  <a:cs typeface="+mn-cs"/>
                </a:rPr>
                <a:t>原子气体</a:t>
              </a:r>
            </a:p>
          </p:txBody>
        </p:sp>
      </p:grpSp>
      <p:pic>
        <p:nvPicPr>
          <p:cNvPr id="45" name="图片 44">
            <a:extLst>
              <a:ext uri="{FF2B5EF4-FFF2-40B4-BE49-F238E27FC236}">
                <a16:creationId xmlns:a16="http://schemas.microsoft.com/office/drawing/2014/main" id="{8ED4A8CB-BB85-EA02-8644-32C5AB00B538}"/>
              </a:ext>
            </a:extLst>
          </p:cNvPr>
          <p:cNvPicPr>
            <a:picLocks noChangeAspect="1"/>
          </p:cNvPicPr>
          <p:nvPr/>
        </p:nvPicPr>
        <p:blipFill>
          <a:blip r:embed="rId6"/>
          <a:stretch>
            <a:fillRect/>
          </a:stretch>
        </p:blipFill>
        <p:spPr>
          <a:xfrm>
            <a:off x="8387385" y="3320974"/>
            <a:ext cx="3627830" cy="1446311"/>
          </a:xfrm>
          <a:prstGeom prst="rect">
            <a:avLst/>
          </a:prstGeom>
        </p:spPr>
      </p:pic>
      <p:sp>
        <p:nvSpPr>
          <p:cNvPr id="47" name="文本框 46">
            <a:extLst>
              <a:ext uri="{FF2B5EF4-FFF2-40B4-BE49-F238E27FC236}">
                <a16:creationId xmlns:a16="http://schemas.microsoft.com/office/drawing/2014/main" id="{ED03BCFC-EA2C-90C2-7F03-928A4148C425}"/>
              </a:ext>
            </a:extLst>
          </p:cNvPr>
          <p:cNvSpPr txBox="1"/>
          <p:nvPr/>
        </p:nvSpPr>
        <p:spPr>
          <a:xfrm>
            <a:off x="8387385" y="2553522"/>
            <a:ext cx="3448897" cy="458908"/>
          </a:xfrm>
          <a:prstGeom prst="rect">
            <a:avLst/>
          </a:prstGeom>
          <a:noFill/>
        </p:spPr>
        <p:txBody>
          <a:bodyPr wrap="square">
            <a:spAutoFit/>
          </a:bodyPr>
          <a:lstStyle/>
          <a:p>
            <a:pPr marL="0" marR="0" lvl="0" indent="0" algn="l" defTabSz="914400" eaLnBrk="1" fontAlgn="auto" latinLnBrk="0" hangingPunct="1">
              <a:lnSpc>
                <a:spcPct val="15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质子能量大约是伽马能量的</a:t>
            </a:r>
            <a:r>
              <a:rPr kumimoji="0" lang="en-US" altLang="zh-CN"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10</a:t>
            </a:r>
            <a:r>
              <a:rPr kumimoji="0" lang="zh-CN" altLang="en-US"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倍</a:t>
            </a:r>
          </a:p>
        </p:txBody>
      </p:sp>
      <p:sp>
        <p:nvSpPr>
          <p:cNvPr id="50" name="文本框 49">
            <a:extLst>
              <a:ext uri="{FF2B5EF4-FFF2-40B4-BE49-F238E27FC236}">
                <a16:creationId xmlns:a16="http://schemas.microsoft.com/office/drawing/2014/main" id="{BB1D9928-998C-7501-6C4E-2CFB97756FC3}"/>
              </a:ext>
            </a:extLst>
          </p:cNvPr>
          <p:cNvSpPr txBox="1"/>
          <p:nvPr/>
        </p:nvSpPr>
        <p:spPr>
          <a:xfrm>
            <a:off x="1048661" y="937742"/>
            <a:ext cx="10031728" cy="1253677"/>
          </a:xfrm>
          <a:prstGeom prst="rect">
            <a:avLst/>
          </a:prstGeom>
          <a:noFill/>
        </p:spPr>
        <p:txBody>
          <a:bodyPr wrap="square" rtlCol="0">
            <a:spAutoFit/>
          </a:bodyPr>
          <a:lstStyle/>
          <a:p>
            <a:pPr marL="285750" indent="-285750">
              <a:lnSpc>
                <a:spcPct val="130000"/>
              </a:lnSpc>
              <a:buFont typeface="Wingdings" panose="05000000000000000000" pitchFamily="2" charset="2"/>
              <a:buChar char="Ø"/>
            </a:pPr>
            <a:r>
              <a:rPr lang="zh-CN" altLang="en-US" sz="2000" b="1" dirty="0">
                <a:latin typeface="微软雅黑" panose="020B0503020204020204" pitchFamily="34" charset="-122"/>
                <a:ea typeface="微软雅黑" panose="020B0503020204020204" pitchFamily="34" charset="-122"/>
              </a:rPr>
              <a:t>大约</a:t>
            </a:r>
            <a:r>
              <a:rPr lang="en-US" altLang="zh-CN" sz="2000" b="1" dirty="0">
                <a:latin typeface="微软雅黑" panose="020B0503020204020204" pitchFamily="34" charset="-122"/>
                <a:ea typeface="微软雅黑" panose="020B0503020204020204" pitchFamily="34" charset="-122"/>
              </a:rPr>
              <a:t>10</a:t>
            </a:r>
            <a:r>
              <a:rPr lang="zh-CN" altLang="en-US" sz="2000" b="1" dirty="0">
                <a:latin typeface="微软雅黑" panose="020B0503020204020204" pitchFamily="34" charset="-122"/>
                <a:ea typeface="微软雅黑" panose="020B0503020204020204" pitchFamily="34" charset="-122"/>
              </a:rPr>
              <a:t>个类似</a:t>
            </a:r>
            <a:r>
              <a:rPr lang="en-US" altLang="zh-CN" sz="2000" b="1" dirty="0">
                <a:latin typeface="微软雅黑" panose="020B0503020204020204" pitchFamily="34" charset="-122"/>
                <a:ea typeface="微软雅黑" panose="020B0503020204020204" pitchFamily="34" charset="-122"/>
              </a:rPr>
              <a:t>SS433</a:t>
            </a:r>
            <a:r>
              <a:rPr lang="zh-CN" altLang="en-US" sz="2000" b="1" dirty="0">
                <a:latin typeface="微软雅黑" panose="020B0503020204020204" pitchFamily="34" charset="-122"/>
                <a:ea typeface="微软雅黑" panose="020B0503020204020204" pitchFamily="34" charset="-122"/>
              </a:rPr>
              <a:t>的</a:t>
            </a:r>
            <a:r>
              <a:rPr lang="zh-CN" altLang="zh-CN" sz="2000" b="1" dirty="0">
                <a:latin typeface="微软雅黑" panose="020B0503020204020204" pitchFamily="34" charset="-122"/>
                <a:ea typeface="微软雅黑" panose="020B0503020204020204" pitchFamily="34" charset="-122"/>
              </a:rPr>
              <a:t>微类星体</a:t>
            </a:r>
            <a:r>
              <a:rPr lang="zh-CN" altLang="en-US" sz="2000" b="1" dirty="0">
                <a:latin typeface="微软雅黑" panose="020B0503020204020204" pitchFamily="34" charset="-122"/>
                <a:ea typeface="微软雅黑" panose="020B0503020204020204" pitchFamily="34" charset="-122"/>
              </a:rPr>
              <a:t>，便可贡献</a:t>
            </a:r>
            <a:r>
              <a:rPr lang="en-US" altLang="zh-CN" sz="2000" b="1" dirty="0">
                <a:latin typeface="微软雅黑" panose="020B0503020204020204" pitchFamily="34" charset="-122"/>
                <a:ea typeface="微软雅黑" panose="020B0503020204020204" pitchFamily="34" charset="-122"/>
              </a:rPr>
              <a:t>LHAASO </a:t>
            </a:r>
            <a:r>
              <a:rPr lang="zh-CN" altLang="en-US" sz="2000" b="1" dirty="0">
                <a:latin typeface="微软雅黑" panose="020B0503020204020204" pitchFamily="34" charset="-122"/>
                <a:ea typeface="微软雅黑" panose="020B0503020204020204" pitchFamily="34" charset="-122"/>
              </a:rPr>
              <a:t>所发现宇宙线高能组分的流强；</a:t>
            </a:r>
            <a:r>
              <a:rPr lang="en-US" altLang="zh-CN" sz="2000" b="1" dirty="0">
                <a:latin typeface="微软雅黑" panose="020B0503020204020204" pitchFamily="34" charset="-122"/>
                <a:ea typeface="微软雅黑" panose="020B0503020204020204" pitchFamily="34" charset="-122"/>
              </a:rPr>
              <a:t>LHAASO </a:t>
            </a:r>
            <a:r>
              <a:rPr lang="zh-CN" altLang="en-US" sz="2000" b="1" dirty="0">
                <a:latin typeface="微软雅黑" panose="020B0503020204020204" pitchFamily="34" charset="-122"/>
                <a:ea typeface="微软雅黑" panose="020B0503020204020204" pitchFamily="34" charset="-122"/>
              </a:rPr>
              <a:t>已发现</a:t>
            </a:r>
            <a:r>
              <a:rPr lang="en-US" altLang="zh-CN" sz="2000" b="1" dirty="0">
                <a:latin typeface="微软雅黑" panose="020B0503020204020204" pitchFamily="34" charset="-122"/>
                <a:ea typeface="微软雅黑" panose="020B0503020204020204" pitchFamily="34" charset="-122"/>
              </a:rPr>
              <a:t>6</a:t>
            </a:r>
            <a:r>
              <a:rPr lang="zh-CN" altLang="en-US" sz="2000" b="1" dirty="0">
                <a:latin typeface="微软雅黑" panose="020B0503020204020204" pitchFamily="34" charset="-122"/>
                <a:ea typeface="微软雅黑" panose="020B0503020204020204" pitchFamily="34" charset="-122"/>
              </a:rPr>
              <a:t>个微类星体能够加速</a:t>
            </a:r>
            <a:r>
              <a:rPr lang="en-US" altLang="zh-CN" sz="2000" b="1" dirty="0" err="1">
                <a:latin typeface="微软雅黑" panose="020B0503020204020204" pitchFamily="34" charset="-122"/>
                <a:ea typeface="微软雅黑" panose="020B0503020204020204" pitchFamily="34" charset="-122"/>
              </a:rPr>
              <a:t>PeV</a:t>
            </a:r>
            <a:r>
              <a:rPr lang="zh-CN" altLang="en-US" sz="2000" b="1" dirty="0">
                <a:latin typeface="微软雅黑" panose="020B0503020204020204" pitchFamily="34" charset="-122"/>
                <a:ea typeface="微软雅黑" panose="020B0503020204020204" pitchFamily="34" charset="-122"/>
              </a:rPr>
              <a:t>粒子。</a:t>
            </a:r>
            <a:endParaRPr lang="en-US" altLang="zh-CN" sz="2000" b="1" dirty="0">
              <a:latin typeface="微软雅黑" panose="020B0503020204020204" pitchFamily="34" charset="-122"/>
              <a:ea typeface="微软雅黑" panose="020B0503020204020204" pitchFamily="34" charset="-122"/>
            </a:endParaRPr>
          </a:p>
          <a:p>
            <a:pPr marL="285750" indent="-285750">
              <a:lnSpc>
                <a:spcPct val="130000"/>
              </a:lnSpc>
              <a:buFont typeface="Wingdings" panose="05000000000000000000" pitchFamily="2" charset="2"/>
              <a:buChar char="Ø"/>
            </a:pPr>
            <a:r>
              <a:rPr lang="zh-CN" altLang="en-US" sz="2000" b="1" dirty="0">
                <a:latin typeface="微软雅黑" panose="020B0503020204020204" pitchFamily="34" charset="-122"/>
                <a:ea typeface="微软雅黑" panose="020B0503020204020204" pitchFamily="34" charset="-122"/>
              </a:rPr>
              <a:t>微类星体：</a:t>
            </a:r>
            <a:r>
              <a:rPr lang="zh-CN" altLang="en-US" sz="2000" b="1" dirty="0">
                <a:latin typeface="微软雅黑" panose="020B0503020204020204" pitchFamily="34" charset="-122"/>
                <a:ea typeface="微软雅黑" panose="020B0503020204020204" pitchFamily="34" charset="-122"/>
                <a:sym typeface="+mn-ea"/>
              </a:rPr>
              <a:t>致密星（黑洞等）</a:t>
            </a:r>
            <a:r>
              <a:rPr lang="en-US" altLang="zh-CN" sz="2000" b="1" dirty="0">
                <a:latin typeface="微软雅黑" panose="020B0503020204020204" pitchFamily="34" charset="-122"/>
                <a:ea typeface="微软雅黑" panose="020B0503020204020204" pitchFamily="34" charset="-122"/>
                <a:sym typeface="+mn-ea"/>
              </a:rPr>
              <a:t>+ </a:t>
            </a:r>
            <a:r>
              <a:rPr lang="zh-CN" altLang="en-US" sz="2000" b="1" dirty="0">
                <a:latin typeface="微软雅黑" panose="020B0503020204020204" pitchFamily="34" charset="-122"/>
                <a:ea typeface="微软雅黑" panose="020B0503020204020204" pitchFamily="34" charset="-122"/>
                <a:sym typeface="+mn-ea"/>
              </a:rPr>
              <a:t>大质量恒星</a:t>
            </a:r>
            <a:endParaRPr lang="zh-CN" altLang="en-US" sz="2000" b="1" dirty="0">
              <a:latin typeface="微软雅黑" panose="020B0503020204020204" pitchFamily="34" charset="-122"/>
              <a:ea typeface="微软雅黑" panose="020B0503020204020204" pitchFamily="34" charset="-122"/>
            </a:endParaRPr>
          </a:p>
        </p:txBody>
      </p:sp>
      <p:sp>
        <p:nvSpPr>
          <p:cNvPr id="51" name="文本框 50">
            <a:extLst>
              <a:ext uri="{FF2B5EF4-FFF2-40B4-BE49-F238E27FC236}">
                <a16:creationId xmlns:a16="http://schemas.microsoft.com/office/drawing/2014/main" id="{E19DD560-EBB6-50C8-9C18-5F9FCE696842}"/>
              </a:ext>
            </a:extLst>
          </p:cNvPr>
          <p:cNvSpPr txBox="1"/>
          <p:nvPr/>
        </p:nvSpPr>
        <p:spPr>
          <a:xfrm>
            <a:off x="7029140" y="3790852"/>
            <a:ext cx="747320" cy="369332"/>
          </a:xfrm>
          <a:prstGeom prst="rect">
            <a:avLst/>
          </a:prstGeom>
          <a:noFill/>
        </p:spPr>
        <p:txBody>
          <a:bodyPr wrap="none" rtlCol="0">
            <a:spAutoFit/>
          </a:bodyPr>
          <a:lstStyle/>
          <a:p>
            <a:r>
              <a:rPr lang="en-US" altLang="zh-CN" b="1" dirty="0">
                <a:solidFill>
                  <a:schemeClr val="bg1"/>
                </a:solidFill>
              </a:rPr>
              <a:t>SS433</a:t>
            </a:r>
            <a:endParaRPr lang="zh-CN" altLang="en-US" b="1" dirty="0">
              <a:solidFill>
                <a:schemeClr val="bg1"/>
              </a:solidFill>
            </a:endParaRPr>
          </a:p>
        </p:txBody>
      </p:sp>
      <p:sp>
        <p:nvSpPr>
          <p:cNvPr id="54" name="文本框 53">
            <a:extLst>
              <a:ext uri="{FF2B5EF4-FFF2-40B4-BE49-F238E27FC236}">
                <a16:creationId xmlns:a16="http://schemas.microsoft.com/office/drawing/2014/main" id="{5B4A2AA6-EDF2-E075-89D9-7C70CA194CF4}"/>
              </a:ext>
            </a:extLst>
          </p:cNvPr>
          <p:cNvSpPr txBox="1"/>
          <p:nvPr/>
        </p:nvSpPr>
        <p:spPr>
          <a:xfrm>
            <a:off x="8268522" y="4816028"/>
            <a:ext cx="4073938" cy="1477328"/>
          </a:xfrm>
          <a:prstGeom prst="rect">
            <a:avLst/>
          </a:prstGeom>
          <a:noFill/>
        </p:spPr>
        <p:txBody>
          <a:bodyPr wrap="square">
            <a:spAutoFit/>
          </a:bodyPr>
          <a:lstStyle/>
          <a:p>
            <a:pPr marL="342900" indent="-342900">
              <a:buFont typeface="Wingdings" panose="05000000000000000000" pitchFamily="2" charset="2"/>
              <a:buChar char="Ø"/>
            </a:pPr>
            <a:r>
              <a:rPr lang="en-US" altLang="zh-CN" b="1" dirty="0">
                <a:latin typeface="微软雅黑" panose="020B0503020204020204" pitchFamily="34" charset="-122"/>
                <a:ea typeface="微软雅黑" panose="020B0503020204020204" pitchFamily="34" charset="-122"/>
              </a:rPr>
              <a:t>SS433</a:t>
            </a:r>
          </a:p>
          <a:p>
            <a:pPr marL="800100" lvl="1" indent="-34290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距离：</a:t>
            </a:r>
            <a:r>
              <a:rPr lang="en-US" altLang="zh-CN" b="1" dirty="0">
                <a:latin typeface="微软雅黑" panose="020B0503020204020204" pitchFamily="34" charset="-122"/>
                <a:ea typeface="微软雅黑" panose="020B0503020204020204" pitchFamily="34" charset="-122"/>
              </a:rPr>
              <a:t>4.6kpc</a:t>
            </a:r>
          </a:p>
          <a:p>
            <a:pPr marL="800100" lvl="1" indent="-34290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主星：</a:t>
            </a:r>
            <a:r>
              <a:rPr lang="en-US" altLang="zh-CN" b="1" dirty="0">
                <a:latin typeface="微软雅黑" panose="020B0503020204020204" pitchFamily="34" charset="-122"/>
                <a:ea typeface="微软雅黑" panose="020B0503020204020204" pitchFamily="34" charset="-122"/>
              </a:rPr>
              <a:t>10-15</a:t>
            </a:r>
            <a:r>
              <a:rPr lang="zh-CN" altLang="en-US" b="1" dirty="0">
                <a:latin typeface="微软雅黑" panose="020B0503020204020204" pitchFamily="34" charset="-122"/>
                <a:ea typeface="微软雅黑" panose="020B0503020204020204" pitchFamily="34" charset="-122"/>
              </a:rPr>
              <a:t>倍太阳质量黑洞</a:t>
            </a:r>
            <a:endParaRPr lang="en-US" altLang="zh-CN" b="1" dirty="0">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伴星：白色超巨星</a:t>
            </a:r>
            <a:endParaRPr lang="en-US" altLang="zh-CN" b="1" dirty="0">
              <a:latin typeface="微软雅黑" panose="020B0503020204020204" pitchFamily="34" charset="-122"/>
              <a:ea typeface="微软雅黑" panose="020B0503020204020204" pitchFamily="34" charset="-122"/>
            </a:endParaRPr>
          </a:p>
          <a:p>
            <a:pPr marL="800100" lvl="1" indent="-342900">
              <a:buFont typeface="Arial" panose="020B0604020202020204" pitchFamily="34" charset="0"/>
              <a:buChar char="•"/>
            </a:pPr>
            <a:r>
              <a:rPr lang="zh-CN" altLang="en-US" b="1" dirty="0">
                <a:latin typeface="微软雅黑" panose="020B0503020204020204" pitchFamily="34" charset="-122"/>
                <a:ea typeface="微软雅黑" panose="020B0503020204020204" pitchFamily="34" charset="-122"/>
              </a:rPr>
              <a:t>周期：</a:t>
            </a:r>
            <a:r>
              <a:rPr lang="en-US" altLang="zh-CN" b="1" dirty="0">
                <a:latin typeface="微软雅黑" panose="020B0503020204020204" pitchFamily="34" charset="-122"/>
                <a:ea typeface="微软雅黑" panose="020B0503020204020204" pitchFamily="34" charset="-122"/>
              </a:rPr>
              <a:t>13.1</a:t>
            </a:r>
            <a:r>
              <a:rPr lang="zh-CN" altLang="en-US" b="1" dirty="0">
                <a:latin typeface="微软雅黑" panose="020B0503020204020204" pitchFamily="34" charset="-122"/>
                <a:ea typeface="微软雅黑" panose="020B0503020204020204" pitchFamily="34" charset="-122"/>
              </a:rPr>
              <a:t>天</a:t>
            </a:r>
          </a:p>
        </p:txBody>
      </p:sp>
      <p:sp>
        <p:nvSpPr>
          <p:cNvPr id="2" name="灯片编号占位符 1">
            <a:extLst>
              <a:ext uri="{FF2B5EF4-FFF2-40B4-BE49-F238E27FC236}">
                <a16:creationId xmlns:a16="http://schemas.microsoft.com/office/drawing/2014/main" id="{E410D618-8CA2-3186-37E6-EB4F60B2E985}"/>
              </a:ext>
            </a:extLst>
          </p:cNvPr>
          <p:cNvSpPr>
            <a:spLocks noGrp="1"/>
          </p:cNvSpPr>
          <p:nvPr>
            <p:ph type="sldNum" sz="quarter" idx="12"/>
          </p:nvPr>
        </p:nvSpPr>
        <p:spPr>
          <a:xfrm>
            <a:off x="8618552" y="649287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03554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矩形 65">
            <a:extLst>
              <a:ext uri="{FF2B5EF4-FFF2-40B4-BE49-F238E27FC236}">
                <a16:creationId xmlns:a16="http://schemas.microsoft.com/office/drawing/2014/main" id="{14E32F5A-6FFC-3D55-BAF8-95982EDA3CC3}"/>
              </a:ext>
            </a:extLst>
          </p:cNvPr>
          <p:cNvSpPr/>
          <p:nvPr/>
        </p:nvSpPr>
        <p:spPr>
          <a:xfrm>
            <a:off x="338137" y="829552"/>
            <a:ext cx="6367943" cy="5581545"/>
          </a:xfrm>
          <a:prstGeom prst="rect">
            <a:avLst/>
          </a:prstGeom>
          <a:noFill/>
          <a:ln w="63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矩形 1">
            <a:extLst>
              <a:ext uri="{FF2B5EF4-FFF2-40B4-BE49-F238E27FC236}">
                <a16:creationId xmlns:a16="http://schemas.microsoft.com/office/drawing/2014/main" id="{C7AD4CD1-1115-BAFB-2AB4-04D803E53FA5}"/>
              </a:ext>
            </a:extLst>
          </p:cNvPr>
          <p:cNvSpPr/>
          <p:nvPr/>
        </p:nvSpPr>
        <p:spPr>
          <a:xfrm>
            <a:off x="0" y="1"/>
            <a:ext cx="12192000" cy="755649"/>
          </a:xfrm>
          <a:prstGeom prst="rect">
            <a:avLst/>
          </a:prstGeom>
          <a:solidFill>
            <a:schemeClr val="bg1"/>
          </a:solidFill>
          <a:ln>
            <a:noFill/>
          </a:ln>
          <a:effectLst>
            <a:outerShdw blurRad="50800" dist="12700" dir="5400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同侧圆角矩形 30">
            <a:extLst>
              <a:ext uri="{FF2B5EF4-FFF2-40B4-BE49-F238E27FC236}">
                <a16:creationId xmlns:a16="http://schemas.microsoft.com/office/drawing/2014/main" id="{881C0629-FB1C-398D-A74B-F9570590DEBD}"/>
              </a:ext>
            </a:extLst>
          </p:cNvPr>
          <p:cNvSpPr/>
          <p:nvPr/>
        </p:nvSpPr>
        <p:spPr>
          <a:xfrm rot="5400000">
            <a:off x="-68264" y="265749"/>
            <a:ext cx="355602" cy="219074"/>
          </a:xfrm>
          <a:prstGeom prst="round2SameRect">
            <a:avLst>
              <a:gd name="adj1" fmla="val 27347"/>
              <a:gd name="adj2" fmla="val 0"/>
            </a:avLst>
          </a:prstGeom>
          <a:solidFill>
            <a:srgbClr val="0070C0"/>
          </a:solidFill>
          <a:ln>
            <a:noFill/>
          </a:ln>
          <a:effectLst>
            <a:innerShdw blurRad="635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标题 1">
            <a:extLst>
              <a:ext uri="{FF2B5EF4-FFF2-40B4-BE49-F238E27FC236}">
                <a16:creationId xmlns:a16="http://schemas.microsoft.com/office/drawing/2014/main" id="{4AB8FFC2-027B-46E9-5D27-BD1FABA48AA7}"/>
              </a:ext>
            </a:extLst>
          </p:cNvPr>
          <p:cNvSpPr txBox="1"/>
          <p:nvPr/>
        </p:nvSpPr>
        <p:spPr>
          <a:xfrm>
            <a:off x="322262" y="86362"/>
            <a:ext cx="11477393" cy="61594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j-cs"/>
                <a:sym typeface="+mn-ea"/>
              </a:rPr>
              <a:t>世纪难题：高能宇宙线起源与加速机制</a:t>
            </a:r>
          </a:p>
        </p:txBody>
      </p:sp>
      <p:grpSp>
        <p:nvGrpSpPr>
          <p:cNvPr id="4" name="Group 3">
            <a:extLst>
              <a:ext uri="{FF2B5EF4-FFF2-40B4-BE49-F238E27FC236}">
                <a16:creationId xmlns:a16="http://schemas.microsoft.com/office/drawing/2014/main" id="{E8D0BAE7-98CA-36B0-1524-25A156205142}"/>
              </a:ext>
            </a:extLst>
          </p:cNvPr>
          <p:cNvGrpSpPr/>
          <p:nvPr/>
        </p:nvGrpSpPr>
        <p:grpSpPr>
          <a:xfrm>
            <a:off x="6851650" y="818223"/>
            <a:ext cx="5005388" cy="3704923"/>
            <a:chOff x="7011296" y="1180042"/>
            <a:chExt cx="4590952" cy="3398164"/>
          </a:xfrm>
        </p:grpSpPr>
        <p:pic>
          <p:nvPicPr>
            <p:cNvPr id="5" name="Picture 2">
              <a:extLst>
                <a:ext uri="{FF2B5EF4-FFF2-40B4-BE49-F238E27FC236}">
                  <a16:creationId xmlns:a16="http://schemas.microsoft.com/office/drawing/2014/main" id="{F1D3D3D7-18AB-71B0-F7A1-A95C4F9874BB}"/>
                </a:ext>
              </a:extLst>
            </p:cNvPr>
            <p:cNvPicPr>
              <a:picLocks noChangeAspect="1" noChangeArrowheads="1"/>
            </p:cNvPicPr>
            <p:nvPr/>
          </p:nvPicPr>
          <p:blipFill>
            <a:blip r:embed="rId2" cstate="print"/>
            <a:srcRect/>
            <a:stretch>
              <a:fillRect/>
            </a:stretch>
          </p:blipFill>
          <p:spPr bwMode="auto">
            <a:xfrm>
              <a:off x="7011296" y="1180042"/>
              <a:ext cx="4590952" cy="3398164"/>
            </a:xfrm>
            <a:prstGeom prst="rect">
              <a:avLst/>
            </a:prstGeom>
            <a:noFill/>
            <a:ln w="9525">
              <a:noFill/>
              <a:miter lim="800000"/>
              <a:headEnd/>
              <a:tailEnd/>
            </a:ln>
            <a:effectLst/>
          </p:spPr>
        </p:pic>
        <p:sp>
          <p:nvSpPr>
            <p:cNvPr id="6" name="矩形 22">
              <a:extLst>
                <a:ext uri="{FF2B5EF4-FFF2-40B4-BE49-F238E27FC236}">
                  <a16:creationId xmlns:a16="http://schemas.microsoft.com/office/drawing/2014/main" id="{57F822AC-6A14-F5C0-97A7-3C575A26066D}"/>
                </a:ext>
              </a:extLst>
            </p:cNvPr>
            <p:cNvSpPr/>
            <p:nvPr/>
          </p:nvSpPr>
          <p:spPr>
            <a:xfrm>
              <a:off x="7027004" y="4015956"/>
              <a:ext cx="2077567" cy="4249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12" name="Picture 2" descr="全球最大的粒子加速器LHC探秘">
            <a:extLst>
              <a:ext uri="{FF2B5EF4-FFF2-40B4-BE49-F238E27FC236}">
                <a16:creationId xmlns:a16="http://schemas.microsoft.com/office/drawing/2014/main" id="{671FA681-4118-6201-6029-98F7F92017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650" y="4708600"/>
            <a:ext cx="5005389" cy="1752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本框 17">
            <a:extLst>
              <a:ext uri="{FF2B5EF4-FFF2-40B4-BE49-F238E27FC236}">
                <a16:creationId xmlns:a16="http://schemas.microsoft.com/office/drawing/2014/main" id="{D906AD0D-D45D-12E6-A81E-478C0A5B3867}"/>
              </a:ext>
            </a:extLst>
          </p:cNvPr>
          <p:cNvSpPr txBox="1"/>
          <p:nvPr/>
        </p:nvSpPr>
        <p:spPr>
          <a:xfrm>
            <a:off x="11068315" y="4007923"/>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pitchFamily="34" charset="-122"/>
                <a:cs typeface="+mn-cs"/>
              </a:rPr>
              <a:t>地球</a:t>
            </a:r>
          </a:p>
        </p:txBody>
      </p:sp>
      <p:sp>
        <p:nvSpPr>
          <p:cNvPr id="19" name="文本框 2">
            <a:extLst>
              <a:ext uri="{FF2B5EF4-FFF2-40B4-BE49-F238E27FC236}">
                <a16:creationId xmlns:a16="http://schemas.microsoft.com/office/drawing/2014/main" id="{53121B41-FA2C-9E47-CD0D-B8FC99554797}"/>
              </a:ext>
            </a:extLst>
          </p:cNvPr>
          <p:cNvSpPr txBox="1"/>
          <p:nvPr/>
        </p:nvSpPr>
        <p:spPr>
          <a:xfrm>
            <a:off x="8245252" y="3056327"/>
            <a:ext cx="97670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pitchFamily="34" charset="-122"/>
                <a:cs typeface="+mn-cs"/>
              </a:rPr>
              <a:t>磁场</a:t>
            </a:r>
          </a:p>
        </p:txBody>
      </p:sp>
      <p:grpSp>
        <p:nvGrpSpPr>
          <p:cNvPr id="71" name="组合 70">
            <a:extLst>
              <a:ext uri="{FF2B5EF4-FFF2-40B4-BE49-F238E27FC236}">
                <a16:creationId xmlns:a16="http://schemas.microsoft.com/office/drawing/2014/main" id="{49B08088-93B9-1981-9114-0345BF6A71F4}"/>
              </a:ext>
            </a:extLst>
          </p:cNvPr>
          <p:cNvGrpSpPr/>
          <p:nvPr/>
        </p:nvGrpSpPr>
        <p:grpSpPr>
          <a:xfrm>
            <a:off x="624491" y="989720"/>
            <a:ext cx="5868838" cy="1760383"/>
            <a:chOff x="624491" y="1089533"/>
            <a:chExt cx="5377126" cy="1813200"/>
          </a:xfrm>
        </p:grpSpPr>
        <p:sp>
          <p:nvSpPr>
            <p:cNvPr id="50" name="文本框 49">
              <a:extLst>
                <a:ext uri="{FF2B5EF4-FFF2-40B4-BE49-F238E27FC236}">
                  <a16:creationId xmlns:a16="http://schemas.microsoft.com/office/drawing/2014/main" id="{B4E7D01D-46A2-1453-87BB-1FD71F2AE28A}"/>
                </a:ext>
              </a:extLst>
            </p:cNvPr>
            <p:cNvSpPr txBox="1"/>
            <p:nvPr/>
          </p:nvSpPr>
          <p:spPr>
            <a:xfrm>
              <a:off x="624491" y="1089533"/>
              <a:ext cx="5214334" cy="443815"/>
            </a:xfrm>
            <a:prstGeom prst="rect">
              <a:avLst/>
            </a:prstGeom>
            <a:noFill/>
          </p:spPr>
          <p:txBody>
            <a:bodyPr wrap="square">
              <a:spAutoFit/>
            </a:bodyPr>
            <a:lstStyle/>
            <a:p>
              <a:pPr marL="342900" marR="0" lvl="0" indent="-342900" algn="l" defTabSz="685800" rtl="0" eaLnBrk="0" fontAlgn="auto" latinLnBrk="0" hangingPunct="0">
                <a:lnSpc>
                  <a:spcPct val="100000"/>
                </a:lnSpc>
                <a:spcBef>
                  <a:spcPts val="0"/>
                </a:spcBef>
                <a:spcAft>
                  <a:spcPts val="600"/>
                </a:spcAft>
                <a:buClrTx/>
                <a:buSzTx/>
                <a:buFont typeface="Wingdings" panose="05000000000000000000" pitchFamily="2" charset="2"/>
                <a:buChar char="Ø"/>
                <a:tabLst/>
                <a:defRPr/>
              </a:pPr>
              <a:r>
                <a:rPr kumimoji="0" lang="zh-CN" altLang="en-US" sz="2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宇宙线是来自外太空的高能粒子</a:t>
              </a:r>
              <a:endParaRPr kumimoji="0" lang="en-US" altLang="zh-CN" sz="2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sp>
          <p:nvSpPr>
            <p:cNvPr id="52" name="文本框 51">
              <a:extLst>
                <a:ext uri="{FF2B5EF4-FFF2-40B4-BE49-F238E27FC236}">
                  <a16:creationId xmlns:a16="http://schemas.microsoft.com/office/drawing/2014/main" id="{AD07C09F-A8A2-25DF-12B7-51B653487388}"/>
                </a:ext>
              </a:extLst>
            </p:cNvPr>
            <p:cNvSpPr txBox="1"/>
            <p:nvPr/>
          </p:nvSpPr>
          <p:spPr>
            <a:xfrm>
              <a:off x="975789" y="1532387"/>
              <a:ext cx="5025828" cy="1370346"/>
            </a:xfrm>
            <a:prstGeom prst="rect">
              <a:avLst/>
            </a:prstGeom>
            <a:noFill/>
          </p:spPr>
          <p:txBody>
            <a:bodyPr wrap="square">
              <a:spAutoFit/>
            </a:bodyPr>
            <a:lstStyle/>
            <a:p>
              <a:pPr marL="285750" marR="0" lvl="1" indent="-285750" algn="l" defTabSz="685800" rtl="0" eaLnBrk="0" fontAlgn="auto" latinLnBrk="0" hangingPunct="0">
                <a:lnSpc>
                  <a:spcPct val="130000"/>
                </a:lnSpc>
                <a:spcBef>
                  <a:spcPts val="0"/>
                </a:spcBef>
                <a:spcAft>
                  <a:spcPts val="600"/>
                </a:spcAft>
                <a:buClrTx/>
                <a:buSzTx/>
                <a:buFont typeface="Wingdings" panose="05000000000000000000" pitchFamily="2" charset="2"/>
                <a:buChar char="p"/>
                <a:tabLst/>
                <a:defRPr/>
              </a:pP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主要成分：氢、氦、锂、</a:t>
              </a:r>
              <a:r>
                <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 </a:t>
              </a: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铁等原子核</a:t>
              </a:r>
              <a:endPar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endParaRPr>
            </a:p>
            <a:p>
              <a:pPr marL="285750" lvl="1" indent="-285750" defTabSz="685800" eaLnBrk="0" hangingPunct="0">
                <a:lnSpc>
                  <a:spcPct val="130000"/>
                </a:lnSpc>
                <a:spcAft>
                  <a:spcPts val="600"/>
                </a:spcAft>
                <a:buFont typeface="Wingdings" panose="05000000000000000000" pitchFamily="2" charset="2"/>
                <a:buChar char="p"/>
                <a:defRPr/>
              </a:pPr>
              <a:r>
                <a:rPr lang="zh-CN" altLang="en-US" sz="2000" dirty="0">
                  <a:solidFill>
                    <a:prstClr val="black"/>
                  </a:solidFill>
                  <a:latin typeface="Times New Roman" panose="02020603050405020304" pitchFamily="18" charset="0"/>
                  <a:ea typeface="微软雅黑" panose="020B0503020204020204" pitchFamily="34" charset="-122"/>
                </a:rPr>
                <a:t>宇宙线与天体源区物质发生相互作用：</a:t>
              </a:r>
              <a:br>
                <a:rPr lang="en-US" altLang="zh-CN" sz="2000" dirty="0">
                  <a:solidFill>
                    <a:prstClr val="black"/>
                  </a:solidFill>
                  <a:latin typeface="Times New Roman" panose="02020603050405020304" pitchFamily="18" charset="0"/>
                  <a:ea typeface="微软雅黑" panose="020B0503020204020204" pitchFamily="34" charset="-122"/>
                </a:rPr>
              </a:br>
              <a:r>
                <a:rPr lang="zh-CN" altLang="en-US" sz="2000" dirty="0">
                  <a:solidFill>
                    <a:prstClr val="black"/>
                  </a:solidFill>
                  <a:latin typeface="Times New Roman" panose="02020603050405020304" pitchFamily="18" charset="0"/>
                  <a:ea typeface="微软雅黑" panose="020B0503020204020204" pitchFamily="34" charset="-122"/>
                </a:rPr>
                <a:t>光子和中微子</a:t>
              </a:r>
              <a:endPar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grpSp>
      <p:grpSp>
        <p:nvGrpSpPr>
          <p:cNvPr id="72" name="组合 71">
            <a:extLst>
              <a:ext uri="{FF2B5EF4-FFF2-40B4-BE49-F238E27FC236}">
                <a16:creationId xmlns:a16="http://schemas.microsoft.com/office/drawing/2014/main" id="{CA695F35-542E-0BA0-A722-7FA28F5BD1A7}"/>
              </a:ext>
            </a:extLst>
          </p:cNvPr>
          <p:cNvGrpSpPr/>
          <p:nvPr/>
        </p:nvGrpSpPr>
        <p:grpSpPr>
          <a:xfrm>
            <a:off x="635377" y="3592761"/>
            <a:ext cx="5459615" cy="842964"/>
            <a:chOff x="624491" y="1089533"/>
            <a:chExt cx="5459615" cy="842964"/>
          </a:xfrm>
        </p:grpSpPr>
        <p:sp>
          <p:nvSpPr>
            <p:cNvPr id="73" name="文本框 72">
              <a:extLst>
                <a:ext uri="{FF2B5EF4-FFF2-40B4-BE49-F238E27FC236}">
                  <a16:creationId xmlns:a16="http://schemas.microsoft.com/office/drawing/2014/main" id="{9F5BDAF3-E15A-F594-F647-90918B1DC9BA}"/>
                </a:ext>
              </a:extLst>
            </p:cNvPr>
            <p:cNvSpPr txBox="1"/>
            <p:nvPr/>
          </p:nvSpPr>
          <p:spPr>
            <a:xfrm>
              <a:off x="624491" y="1089533"/>
              <a:ext cx="5214334" cy="430887"/>
            </a:xfrm>
            <a:prstGeom prst="rect">
              <a:avLst/>
            </a:prstGeom>
            <a:noFill/>
          </p:spPr>
          <p:txBody>
            <a:bodyPr wrap="square">
              <a:spAutoFit/>
            </a:bodyPr>
            <a:lstStyle/>
            <a:p>
              <a:pPr marL="342900" marR="0" lvl="0" indent="-342900" algn="l" defTabSz="6858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zh-CN" altLang="en-US" sz="2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最高能量超过</a:t>
              </a:r>
              <a:r>
                <a:rPr kumimoji="0" lang="en-US" altLang="zh-CN" sz="2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10</a:t>
              </a:r>
              <a:r>
                <a:rPr kumimoji="0" lang="en-US" altLang="zh-CN" sz="2200" b="1" i="0" u="none" strike="noStrike" kern="1200" cap="none" spc="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20</a:t>
              </a:r>
              <a:r>
                <a:rPr kumimoji="0" lang="zh-CN" altLang="en-US" sz="2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电子伏特</a:t>
              </a:r>
            </a:p>
          </p:txBody>
        </p:sp>
        <p:sp>
          <p:nvSpPr>
            <p:cNvPr id="74" name="文本框 73">
              <a:extLst>
                <a:ext uri="{FF2B5EF4-FFF2-40B4-BE49-F238E27FC236}">
                  <a16:creationId xmlns:a16="http://schemas.microsoft.com/office/drawing/2014/main" id="{4846F0E1-0AD9-5226-82E7-7535BD1F76D2}"/>
                </a:ext>
              </a:extLst>
            </p:cNvPr>
            <p:cNvSpPr txBox="1"/>
            <p:nvPr/>
          </p:nvSpPr>
          <p:spPr>
            <a:xfrm>
              <a:off x="966581" y="1532387"/>
              <a:ext cx="5117525" cy="400110"/>
            </a:xfrm>
            <a:prstGeom prst="rect">
              <a:avLst/>
            </a:prstGeom>
            <a:noFill/>
          </p:spPr>
          <p:txBody>
            <a:bodyPr wrap="square">
              <a:spAutoFit/>
            </a:bodyPr>
            <a:lstStyle/>
            <a:p>
              <a:pPr marL="285750" marR="0" lvl="1" indent="-285750" algn="l" defTabSz="685800" rtl="0" eaLnBrk="0" fontAlgn="auto" latinLnBrk="0" hangingPunct="0">
                <a:lnSpc>
                  <a:spcPct val="100000"/>
                </a:lnSpc>
                <a:spcBef>
                  <a:spcPts val="0"/>
                </a:spcBef>
                <a:spcAft>
                  <a:spcPts val="600"/>
                </a:spcAft>
                <a:buClrTx/>
                <a:buSzTx/>
                <a:buFont typeface="Wingdings" panose="05000000000000000000" pitchFamily="2" charset="2"/>
                <a:buChar char="p"/>
                <a:tabLst/>
                <a:defRPr/>
              </a:pP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人造加速器（</a:t>
              </a:r>
              <a:r>
                <a:rPr kumimoji="0" lang="en-US" altLang="zh-CN"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LHC</a:t>
              </a: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）粒子能量的</a:t>
              </a:r>
              <a:r>
                <a:rPr kumimoji="0" lang="zh-CN" alt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mn-cs"/>
                </a:rPr>
                <a:t>一千万倍</a:t>
              </a:r>
            </a:p>
          </p:txBody>
        </p:sp>
      </p:grpSp>
      <p:sp>
        <p:nvSpPr>
          <p:cNvPr id="76" name="文本框 75">
            <a:extLst>
              <a:ext uri="{FF2B5EF4-FFF2-40B4-BE49-F238E27FC236}">
                <a16:creationId xmlns:a16="http://schemas.microsoft.com/office/drawing/2014/main" id="{6CA634AD-10D5-B086-BC22-BD196A3C5BF7}"/>
              </a:ext>
            </a:extLst>
          </p:cNvPr>
          <p:cNvSpPr txBox="1"/>
          <p:nvPr/>
        </p:nvSpPr>
        <p:spPr>
          <a:xfrm>
            <a:off x="580947" y="4607893"/>
            <a:ext cx="6098550" cy="1661993"/>
          </a:xfrm>
          <a:prstGeom prst="rect">
            <a:avLst/>
          </a:prstGeom>
          <a:noFill/>
        </p:spPr>
        <p:txBody>
          <a:bodyPr wrap="square">
            <a:spAutoFit/>
          </a:bodyPr>
          <a:lstStyle/>
          <a:p>
            <a:pPr marL="342900" marR="0" lvl="0" indent="-342900" algn="l" defTabSz="6858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zh-CN" altLang="en-US" sz="2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高能宇宙线</a:t>
            </a:r>
            <a:r>
              <a:rPr kumimoji="0" lang="zh-CN" altLang="en-US" sz="2200" b="1" i="0" u="none" strike="noStrike" kern="1200" cap="none" spc="0" normalizeH="0" baseline="0" noProof="0" dirty="0">
                <a:ln>
                  <a:noFill/>
                </a:ln>
                <a:effectLst/>
                <a:uLnTx/>
                <a:uFillTx/>
                <a:latin typeface="Times New Roman" panose="02020603050405020304" pitchFamily="18" charset="0"/>
                <a:ea typeface="微软雅黑" panose="020B0503020204020204" pitchFamily="34" charset="-122"/>
                <a:cs typeface="+mn-cs"/>
              </a:rPr>
              <a:t>的起源与加速机制</a:t>
            </a:r>
            <a:r>
              <a:rPr lang="zh-CN" altLang="en-US" sz="2200" b="1" dirty="0">
                <a:solidFill>
                  <a:srgbClr val="C00000"/>
                </a:solidFill>
                <a:latin typeface="Times New Roman" panose="02020603050405020304" pitchFamily="18" charset="0"/>
                <a:ea typeface="微软雅黑" panose="020B0503020204020204" pitchFamily="34" charset="-122"/>
              </a:rPr>
              <a:t>仍未完全解决</a:t>
            </a:r>
            <a:endParaRPr lang="en-US" altLang="zh-CN" sz="2200" b="1" dirty="0">
              <a:solidFill>
                <a:srgbClr val="C00000"/>
              </a:solidFill>
              <a:latin typeface="Times New Roman" panose="02020603050405020304" pitchFamily="18" charset="0"/>
              <a:ea typeface="微软雅黑" panose="020B0503020204020204" pitchFamily="34" charset="-122"/>
            </a:endParaRPr>
          </a:p>
          <a:p>
            <a:pPr marL="800100" lvl="1" indent="-342900" defTabSz="685800" eaLnBrk="0" hangingPunct="0">
              <a:buFont typeface="Wingdings" panose="05000000000000000000" pitchFamily="2" charset="2"/>
              <a:buChar char="p"/>
              <a:defRPr/>
            </a:pPr>
            <a:r>
              <a:rPr lang="zh-CN" altLang="en-US" sz="2000" dirty="0">
                <a:solidFill>
                  <a:prstClr val="black"/>
                </a:solidFill>
                <a:latin typeface="Times New Roman" panose="02020603050405020304" pitchFamily="18" charset="0"/>
                <a:ea typeface="微软雅黑" panose="020B0503020204020204" pitchFamily="34" charset="-122"/>
              </a:rPr>
              <a:t>加速机制？</a:t>
            </a:r>
            <a:endParaRPr lang="en-US" altLang="zh-CN" sz="2000" dirty="0">
              <a:solidFill>
                <a:prstClr val="black"/>
              </a:solidFill>
              <a:latin typeface="Times New Roman" panose="02020603050405020304" pitchFamily="18" charset="0"/>
              <a:ea typeface="微软雅黑" panose="020B0503020204020204" pitchFamily="34" charset="-122"/>
            </a:endParaRPr>
          </a:p>
          <a:p>
            <a:pPr marL="800100" lvl="1" indent="-342900" defTabSz="685800" eaLnBrk="0" hangingPunct="0">
              <a:buFont typeface="Wingdings" panose="05000000000000000000" pitchFamily="2" charset="2"/>
              <a:buChar char="p"/>
              <a:defRPr/>
            </a:pPr>
            <a:r>
              <a:rPr lang="zh-CN" altLang="en-US" sz="2000" dirty="0">
                <a:solidFill>
                  <a:prstClr val="black"/>
                </a:solidFill>
                <a:latin typeface="Times New Roman" panose="02020603050405020304" pitchFamily="18" charset="0"/>
                <a:ea typeface="微软雅黑" panose="020B0503020204020204" pitchFamily="34" charset="-122"/>
              </a:rPr>
              <a:t>传播机制？</a:t>
            </a:r>
            <a:endParaRPr lang="en-US" altLang="zh-CN" sz="2000" dirty="0">
              <a:solidFill>
                <a:prstClr val="black"/>
              </a:solidFill>
              <a:latin typeface="Times New Roman" panose="02020603050405020304" pitchFamily="18" charset="0"/>
              <a:ea typeface="微软雅黑" panose="020B0503020204020204" pitchFamily="34" charset="-122"/>
            </a:endParaRPr>
          </a:p>
          <a:p>
            <a:pPr marL="800100" lvl="1" indent="-342900" defTabSz="685800" eaLnBrk="0" hangingPunct="0">
              <a:buFont typeface="Wingdings" panose="05000000000000000000" pitchFamily="2" charset="2"/>
              <a:buChar char="p"/>
              <a:defRPr/>
            </a:pPr>
            <a:r>
              <a:rPr lang="zh-CN" altLang="en-US" sz="2000" dirty="0">
                <a:solidFill>
                  <a:prstClr val="black"/>
                </a:solidFill>
                <a:latin typeface="Times New Roman" panose="02020603050405020304" pitchFamily="18" charset="0"/>
                <a:ea typeface="微软雅黑" panose="020B0503020204020204" pitchFamily="34" charset="-122"/>
              </a:rPr>
              <a:t>这些剧烈活动的天体是怎样演化的？</a:t>
            </a:r>
            <a:endParaRPr lang="en-US" altLang="zh-CN" sz="2000" dirty="0">
              <a:solidFill>
                <a:prstClr val="black"/>
              </a:solidFill>
              <a:latin typeface="Times New Roman" panose="02020603050405020304" pitchFamily="18" charset="0"/>
              <a:ea typeface="微软雅黑" panose="020B0503020204020204" pitchFamily="34" charset="-122"/>
            </a:endParaRPr>
          </a:p>
          <a:p>
            <a:pPr marL="800100" lvl="1" indent="-342900" defTabSz="685800" eaLnBrk="0" hangingPunct="0">
              <a:buFont typeface="Wingdings" panose="05000000000000000000" pitchFamily="2" charset="2"/>
              <a:buChar char="p"/>
              <a:defRPr/>
            </a:pPr>
            <a:r>
              <a:rPr lang="zh-CN" altLang="en-US" sz="2000" dirty="0">
                <a:solidFill>
                  <a:prstClr val="black"/>
                </a:solidFill>
                <a:latin typeface="Times New Roman" panose="02020603050405020304" pitchFamily="18" charset="0"/>
                <a:ea typeface="微软雅黑" panose="020B0503020204020204" pitchFamily="34" charset="-122"/>
              </a:rPr>
              <a:t>如何通过这些天体的演化来探索宇宙的演化？</a:t>
            </a:r>
          </a:p>
        </p:txBody>
      </p:sp>
      <p:sp>
        <p:nvSpPr>
          <p:cNvPr id="8" name="矩形 7">
            <a:extLst>
              <a:ext uri="{FF2B5EF4-FFF2-40B4-BE49-F238E27FC236}">
                <a16:creationId xmlns:a16="http://schemas.microsoft.com/office/drawing/2014/main" id="{BC61B5A1-0FA2-B119-F5A3-9EC144000FE9}"/>
              </a:ext>
            </a:extLst>
          </p:cNvPr>
          <p:cNvSpPr/>
          <p:nvPr/>
        </p:nvSpPr>
        <p:spPr>
          <a:xfrm>
            <a:off x="6848472" y="5823406"/>
            <a:ext cx="5008566" cy="632956"/>
          </a:xfrm>
          <a:prstGeom prst="rect">
            <a:avLst/>
          </a:prstGeom>
          <a:solidFill>
            <a:schemeClr val="bg1">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9" name="组合 8">
            <a:extLst>
              <a:ext uri="{FF2B5EF4-FFF2-40B4-BE49-F238E27FC236}">
                <a16:creationId xmlns:a16="http://schemas.microsoft.com/office/drawing/2014/main" id="{7E76C521-1952-F381-1924-94A5CF39014C}"/>
              </a:ext>
            </a:extLst>
          </p:cNvPr>
          <p:cNvGrpSpPr/>
          <p:nvPr/>
        </p:nvGrpSpPr>
        <p:grpSpPr>
          <a:xfrm>
            <a:off x="6848473" y="5830227"/>
            <a:ext cx="5137866" cy="580870"/>
            <a:chOff x="6848473" y="5865626"/>
            <a:chExt cx="5005389" cy="697814"/>
          </a:xfrm>
        </p:grpSpPr>
        <p:sp>
          <p:nvSpPr>
            <p:cNvPr id="15" name="文本框 14">
              <a:extLst>
                <a:ext uri="{FF2B5EF4-FFF2-40B4-BE49-F238E27FC236}">
                  <a16:creationId xmlns:a16="http://schemas.microsoft.com/office/drawing/2014/main" id="{F190ABE8-9183-E8FC-68CC-8F76BA62ACE6}"/>
                </a:ext>
              </a:extLst>
            </p:cNvPr>
            <p:cNvSpPr txBox="1"/>
            <p:nvPr/>
          </p:nvSpPr>
          <p:spPr>
            <a:xfrm>
              <a:off x="6848473" y="6194108"/>
              <a:ext cx="5005389" cy="369332"/>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  日内瓦：大型强子对撞机（</a:t>
              </a:r>
              <a:r>
                <a:rPr kumimoji="0" lang="en-US" altLang="zh-CN"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LHC</a:t>
              </a:r>
              <a:r>
                <a:rPr kumimoji="0" lang="zh-CN"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a:t>
              </a:r>
            </a:p>
          </p:txBody>
        </p:sp>
        <p:sp>
          <p:nvSpPr>
            <p:cNvPr id="20" name="TextBox 2">
              <a:extLst>
                <a:ext uri="{FF2B5EF4-FFF2-40B4-BE49-F238E27FC236}">
                  <a16:creationId xmlns:a16="http://schemas.microsoft.com/office/drawing/2014/main" id="{926B4AD1-344D-3842-7718-0F9AF5B4858F}"/>
                </a:ext>
              </a:extLst>
            </p:cNvPr>
            <p:cNvSpPr txBox="1"/>
            <p:nvPr/>
          </p:nvSpPr>
          <p:spPr>
            <a:xfrm>
              <a:off x="6848473" y="5865626"/>
              <a:ext cx="500538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地球最大人造加速器，周长</a:t>
              </a:r>
              <a:r>
                <a:rPr kumimoji="0" lang="en-US" altLang="zh-CN"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27</a:t>
              </a:r>
              <a:r>
                <a:rPr kumimoji="0" lang="zh-CN" altLang="en-US" sz="18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n-cs"/>
                </a:rPr>
                <a:t>公里</a:t>
              </a:r>
            </a:p>
          </p:txBody>
        </p:sp>
      </p:grpSp>
      <p:sp>
        <p:nvSpPr>
          <p:cNvPr id="48" name="矩形 47">
            <a:extLst>
              <a:ext uri="{FF2B5EF4-FFF2-40B4-BE49-F238E27FC236}">
                <a16:creationId xmlns:a16="http://schemas.microsoft.com/office/drawing/2014/main" id="{A0D7A388-B532-421B-906E-D50FD93CBE99}"/>
              </a:ext>
            </a:extLst>
          </p:cNvPr>
          <p:cNvSpPr/>
          <p:nvPr/>
        </p:nvSpPr>
        <p:spPr>
          <a:xfrm>
            <a:off x="11799656" y="6515427"/>
            <a:ext cx="392655" cy="225105"/>
          </a:xfrm>
          <a:prstGeom prst="rect">
            <a:avLst/>
          </a:prstGeom>
          <a:solidFill>
            <a:srgbClr val="06377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9" name="TextBox 15">
            <a:extLst>
              <a:ext uri="{FF2B5EF4-FFF2-40B4-BE49-F238E27FC236}">
                <a16:creationId xmlns:a16="http://schemas.microsoft.com/office/drawing/2014/main" id="{E00A8591-5729-418B-9721-F3B58F8B22A6}"/>
              </a:ext>
            </a:extLst>
          </p:cNvPr>
          <p:cNvSpPr txBox="1"/>
          <p:nvPr/>
        </p:nvSpPr>
        <p:spPr>
          <a:xfrm>
            <a:off x="11689939" y="6489921"/>
            <a:ext cx="67134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EEF1883-7A0E-4F66-9932-E581691AD397}" type="slidenum">
              <a:rPr kumimoji="0" lang="zh-CN" altLang="en-US" sz="1200" b="0" i="0" u="none" strike="noStrike" kern="1200" cap="none" spc="0" normalizeH="0" baseline="0" noProof="0" smtClean="0">
                <a:ln>
                  <a:noFill/>
                </a:ln>
                <a:solidFill>
                  <a:srgbClr val="FFFFFF"/>
                </a:solidFill>
                <a:effectLst/>
                <a:uLnTx/>
                <a:uFillTx/>
                <a:latin typeface="微软雅黑 Light" panose="020B0502040204020203" pitchFamily="34" charset="-122"/>
                <a:ea typeface="微软雅黑 Light" panose="020B0502040204020203" pitchFamily="34"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r>
              <a:rPr kumimoji="0" lang="zh-CN" altLang="en-US" sz="1200" b="0" i="0" u="none" strike="noStrike" kern="120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mn-cs"/>
              </a:rPr>
              <a:t> </a:t>
            </a:r>
          </a:p>
        </p:txBody>
      </p:sp>
      <p:sp>
        <p:nvSpPr>
          <p:cNvPr id="13" name="文本框 12">
            <a:extLst>
              <a:ext uri="{FF2B5EF4-FFF2-40B4-BE49-F238E27FC236}">
                <a16:creationId xmlns:a16="http://schemas.microsoft.com/office/drawing/2014/main" id="{2E6A9C2B-4909-71BC-D479-A7D4D7210A79}"/>
              </a:ext>
            </a:extLst>
          </p:cNvPr>
          <p:cNvSpPr txBox="1"/>
          <p:nvPr/>
        </p:nvSpPr>
        <p:spPr>
          <a:xfrm>
            <a:off x="629934" y="2793998"/>
            <a:ext cx="5214334" cy="707886"/>
          </a:xfrm>
          <a:prstGeom prst="rect">
            <a:avLst/>
          </a:prstGeom>
          <a:noFill/>
        </p:spPr>
        <p:txBody>
          <a:bodyPr wrap="square">
            <a:spAutoFit/>
          </a:bodyPr>
          <a:lstStyle/>
          <a:p>
            <a:pPr marL="342900" lvl="0" indent="-342900" defTabSz="685800" eaLnBrk="0" hangingPunct="0">
              <a:buFont typeface="Wingdings" panose="05000000000000000000" pitchFamily="2" charset="2"/>
              <a:buChar char="Ø"/>
              <a:defRPr/>
            </a:pPr>
            <a:r>
              <a:rPr lang="en-US" altLang="zh-CN" sz="2000" dirty="0">
                <a:solidFill>
                  <a:prstClr val="black"/>
                </a:solidFill>
                <a:latin typeface="Times New Roman" panose="02020603050405020304" pitchFamily="18" charset="0"/>
                <a:ea typeface="微软雅黑" panose="020B0503020204020204" pitchFamily="34" charset="-122"/>
              </a:rPr>
              <a:t>1912</a:t>
            </a:r>
            <a:r>
              <a:rPr lang="zh-CN" altLang="en-US" sz="2000" dirty="0">
                <a:solidFill>
                  <a:prstClr val="black"/>
                </a:solidFill>
                <a:latin typeface="Times New Roman" panose="02020603050405020304" pitchFamily="18" charset="0"/>
                <a:ea typeface="微软雅黑" panose="020B0503020204020204" pitchFamily="34" charset="-122"/>
              </a:rPr>
              <a:t>年，奥地利裔美国物理学家</a:t>
            </a:r>
            <a:r>
              <a:rPr lang="en-US" altLang="zh-CN" sz="2000" dirty="0">
                <a:solidFill>
                  <a:prstClr val="black"/>
                </a:solidFill>
                <a:latin typeface="Times New Roman" panose="02020603050405020304" pitchFamily="18" charset="0"/>
                <a:ea typeface="微软雅黑" panose="020B0503020204020204" pitchFamily="34" charset="-122"/>
              </a:rPr>
              <a:t>Victor F. Hess</a:t>
            </a:r>
            <a:r>
              <a:rPr lang="zh-CN" altLang="en-US" sz="2000" dirty="0">
                <a:solidFill>
                  <a:prstClr val="black"/>
                </a:solidFill>
                <a:latin typeface="Times New Roman" panose="02020603050405020304" pitchFamily="18" charset="0"/>
                <a:ea typeface="微软雅黑" panose="020B0503020204020204" pitchFamily="34" charset="-122"/>
              </a:rPr>
              <a:t>通过气球升空实验发现宇宙线</a:t>
            </a:r>
          </a:p>
        </p:txBody>
      </p:sp>
    </p:spTree>
    <p:extLst>
      <p:ext uri="{BB962C8B-B14F-4D97-AF65-F5344CB8AC3E}">
        <p14:creationId xmlns:p14="http://schemas.microsoft.com/office/powerpoint/2010/main" val="1386702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3">
            <a:extLst>
              <a:ext uri="{FF2B5EF4-FFF2-40B4-BE49-F238E27FC236}">
                <a16:creationId xmlns:a16="http://schemas.microsoft.com/office/drawing/2014/main" id="{2E45FF82-7DF5-05B5-DB21-2B4CB9C16F97}"/>
              </a:ext>
            </a:extLst>
          </p:cNvPr>
          <p:cNvSpPr txBox="1">
            <a:spLocks/>
          </p:cNvSpPr>
          <p:nvPr/>
        </p:nvSpPr>
        <p:spPr>
          <a:xfrm>
            <a:off x="666712" y="88422"/>
            <a:ext cx="10763325" cy="725470"/>
          </a:xfrm>
          <a:prstGeom prst="rect">
            <a:avLst/>
          </a:prstGeom>
        </p:spPr>
        <p:txBody>
          <a:bodyPr vert="horz" lIns="91440" tIns="45720" rIns="91440" bIns="45720" anchor="ctr">
            <a:normAutofit/>
          </a:bodyPr>
          <a:lstStyle>
            <a:lvl1pPr lvl="0" algn="ctr" defTabSz="914400">
              <a:spcBef>
                <a:spcPct val="0"/>
              </a:spcBef>
              <a:buNone/>
              <a:defRPr sz="4000" b="1" kern="1200" baseline="0">
                <a:solidFill>
                  <a:srgbClr val="0000FF"/>
                </a:solidFill>
                <a:latin typeface="Arial Black" panose="020B0A04020102020204"/>
                <a:ea typeface="微软雅黑" panose="020B0503020204020204" charset="-122"/>
              </a:defRPr>
            </a:lvl1pPr>
          </a:lstStyle>
          <a:p>
            <a:pPr marL="0" marR="0" lvl="0" indent="0" algn="ctr" defTabSz="914400" eaLnBrk="1" fontAlgn="auto" latinLnBrk="0" hangingPunct="1">
              <a:lnSpc>
                <a:spcPct val="100000"/>
              </a:lnSpc>
              <a:spcBef>
                <a:spcPct val="0"/>
              </a:spcBef>
              <a:spcAft>
                <a:spcPts val="0"/>
              </a:spcAft>
              <a:buClrTx/>
              <a:buSzTx/>
              <a:buFontTx/>
              <a:buNone/>
              <a:tabLst/>
              <a:defRPr/>
            </a:pPr>
            <a:r>
              <a:rPr lang="zh-CN" altLang="en-US" dirty="0">
                <a:solidFill>
                  <a:srgbClr val="000000"/>
                </a:solidFill>
                <a:latin typeface="微软雅黑" panose="020B0503020204020204" pitchFamily="34" charset="-122"/>
                <a:ea typeface="微软雅黑" panose="020B0503020204020204" pitchFamily="34" charset="-122"/>
              </a:rPr>
              <a:t>超新星遗迹（</a:t>
            </a:r>
            <a:r>
              <a:rPr lang="en-US" altLang="zh-CN" dirty="0">
                <a:solidFill>
                  <a:srgbClr val="000000"/>
                </a:solidFill>
                <a:latin typeface="微软雅黑" panose="020B0503020204020204" pitchFamily="34" charset="-122"/>
                <a:ea typeface="微软雅黑" panose="020B0503020204020204" pitchFamily="34" charset="-122"/>
              </a:rPr>
              <a:t>SNR</a:t>
            </a:r>
            <a:r>
              <a:rPr lang="zh-CN" altLang="en-US" dirty="0">
                <a:solidFill>
                  <a:srgbClr val="000000"/>
                </a:solidFill>
                <a:latin typeface="微软雅黑" panose="020B0503020204020204" pitchFamily="34" charset="-122"/>
                <a:ea typeface="微软雅黑" panose="020B0503020204020204" pitchFamily="34" charset="-122"/>
              </a:rPr>
              <a:t>）</a:t>
            </a:r>
            <a:r>
              <a:rPr kumimoji="0" lang="en-US" altLang="zh-CN" sz="4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@LHAASO </a:t>
            </a:r>
            <a:endParaRPr kumimoji="0" lang="zh-CN" altLang="en-US" sz="4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a16="http://schemas.microsoft.com/office/drawing/2014/main" id="{31B05900-6E45-9AF9-28DF-59DF4885D022}"/>
              </a:ext>
            </a:extLst>
          </p:cNvPr>
          <p:cNvPicPr>
            <a:picLocks noChangeAspect="1"/>
          </p:cNvPicPr>
          <p:nvPr/>
        </p:nvPicPr>
        <p:blipFill>
          <a:blip r:embed="rId2"/>
          <a:stretch>
            <a:fillRect/>
          </a:stretch>
        </p:blipFill>
        <p:spPr>
          <a:xfrm>
            <a:off x="1593356" y="2058769"/>
            <a:ext cx="8131042" cy="3910742"/>
          </a:xfrm>
          <a:prstGeom prst="rect">
            <a:avLst/>
          </a:prstGeom>
        </p:spPr>
      </p:pic>
      <p:pic>
        <p:nvPicPr>
          <p:cNvPr id="5" name="Picture 2" descr="在稠密的星野前面显示出一个复杂的星云。星云呈橙色。在星云的右侧可以看到一颗明亮的恒星。有关更多详细信息，请参阅说明。">
            <a:extLst>
              <a:ext uri="{FF2B5EF4-FFF2-40B4-BE49-F238E27FC236}">
                <a16:creationId xmlns:a16="http://schemas.microsoft.com/office/drawing/2014/main" id="{5A9E2B49-C197-7EB4-4BB9-98A59ED7D6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092" y="1113642"/>
            <a:ext cx="2384694" cy="1890253"/>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CA24819C-4ADB-C136-514F-E1CA3BF72D15}"/>
              </a:ext>
            </a:extLst>
          </p:cNvPr>
          <p:cNvSpPr txBox="1"/>
          <p:nvPr/>
        </p:nvSpPr>
        <p:spPr>
          <a:xfrm>
            <a:off x="469596" y="1201511"/>
            <a:ext cx="1768433" cy="369332"/>
          </a:xfrm>
          <a:prstGeom prst="rect">
            <a:avLst/>
          </a:prstGeom>
          <a:noFill/>
        </p:spPr>
        <p:txBody>
          <a:bodyPr wrap="none" rtlCol="0">
            <a:spAutoFit/>
          </a:bodyPr>
          <a:lstStyle/>
          <a:p>
            <a:r>
              <a:rPr lang="en-US" altLang="zh-CN" b="1" dirty="0">
                <a:solidFill>
                  <a:srgbClr val="FFFFFF"/>
                </a:solidFill>
                <a:latin typeface="微软雅黑" panose="020B0503020204020204" pitchFamily="34" charset="-122"/>
                <a:ea typeface="微软雅黑" panose="020B0503020204020204" pitchFamily="34" charset="-122"/>
              </a:rPr>
              <a:t>IC433</a:t>
            </a:r>
            <a:r>
              <a:rPr lang="zh-CN" altLang="en-US" b="1" dirty="0">
                <a:solidFill>
                  <a:srgbClr val="FFFFFF"/>
                </a:solidFill>
                <a:latin typeface="微软雅黑" panose="020B0503020204020204" pitchFamily="34" charset="-122"/>
                <a:ea typeface="微软雅黑" panose="020B0503020204020204" pitchFamily="34" charset="-122"/>
              </a:rPr>
              <a:t>水母星云</a:t>
            </a:r>
          </a:p>
        </p:txBody>
      </p:sp>
      <p:cxnSp>
        <p:nvCxnSpPr>
          <p:cNvPr id="7" name="直接连接符 6">
            <a:extLst>
              <a:ext uri="{FF2B5EF4-FFF2-40B4-BE49-F238E27FC236}">
                <a16:creationId xmlns:a16="http://schemas.microsoft.com/office/drawing/2014/main" id="{935B079D-591D-48EA-6D44-454D4B719CC8}"/>
              </a:ext>
            </a:extLst>
          </p:cNvPr>
          <p:cNvCxnSpPr>
            <a:cxnSpLocks/>
          </p:cNvCxnSpPr>
          <p:nvPr/>
        </p:nvCxnSpPr>
        <p:spPr>
          <a:xfrm>
            <a:off x="1795947" y="2761290"/>
            <a:ext cx="671655" cy="1005819"/>
          </a:xfrm>
          <a:prstGeom prst="line">
            <a:avLst/>
          </a:prstGeom>
          <a:noFill/>
          <a:ln w="57150" cap="flat" cmpd="sng" algn="ctr">
            <a:solidFill>
              <a:srgbClr val="4BACC6">
                <a:lumMod val="75000"/>
              </a:srgbClr>
            </a:solidFill>
            <a:prstDash val="solid"/>
            <a:miter lim="800000"/>
          </a:ln>
          <a:effectLst/>
        </p:spPr>
      </p:cxnSp>
      <p:pic>
        <p:nvPicPr>
          <p:cNvPr id="8" name="图片 7">
            <a:extLst>
              <a:ext uri="{FF2B5EF4-FFF2-40B4-BE49-F238E27FC236}">
                <a16:creationId xmlns:a16="http://schemas.microsoft.com/office/drawing/2014/main" id="{AC388723-6D96-24AC-BF2E-3EA1D4826A8A}"/>
              </a:ext>
            </a:extLst>
          </p:cNvPr>
          <p:cNvPicPr>
            <a:picLocks noChangeAspect="1"/>
          </p:cNvPicPr>
          <p:nvPr/>
        </p:nvPicPr>
        <p:blipFill>
          <a:blip r:embed="rId4"/>
          <a:stretch>
            <a:fillRect/>
          </a:stretch>
        </p:blipFill>
        <p:spPr>
          <a:xfrm>
            <a:off x="2998720" y="1113642"/>
            <a:ext cx="2171340" cy="2051517"/>
          </a:xfrm>
          <a:prstGeom prst="rect">
            <a:avLst/>
          </a:prstGeom>
        </p:spPr>
      </p:pic>
      <p:cxnSp>
        <p:nvCxnSpPr>
          <p:cNvPr id="9" name="直接连接符 8">
            <a:extLst>
              <a:ext uri="{FF2B5EF4-FFF2-40B4-BE49-F238E27FC236}">
                <a16:creationId xmlns:a16="http://schemas.microsoft.com/office/drawing/2014/main" id="{6CEBA86D-9820-347D-D9AA-1839D103E320}"/>
              </a:ext>
            </a:extLst>
          </p:cNvPr>
          <p:cNvCxnSpPr>
            <a:cxnSpLocks/>
          </p:cNvCxnSpPr>
          <p:nvPr/>
        </p:nvCxnSpPr>
        <p:spPr>
          <a:xfrm flipH="1">
            <a:off x="3580944" y="2687023"/>
            <a:ext cx="167618" cy="1195169"/>
          </a:xfrm>
          <a:prstGeom prst="line">
            <a:avLst/>
          </a:prstGeom>
          <a:noFill/>
          <a:ln w="57150" cap="flat" cmpd="sng" algn="ctr">
            <a:solidFill>
              <a:srgbClr val="4BACC6">
                <a:lumMod val="75000"/>
              </a:srgbClr>
            </a:solidFill>
            <a:prstDash val="solid"/>
            <a:miter lim="800000"/>
          </a:ln>
          <a:effectLst/>
        </p:spPr>
      </p:cxnSp>
      <p:sp>
        <p:nvSpPr>
          <p:cNvPr id="10" name="文本框 9">
            <a:extLst>
              <a:ext uri="{FF2B5EF4-FFF2-40B4-BE49-F238E27FC236}">
                <a16:creationId xmlns:a16="http://schemas.microsoft.com/office/drawing/2014/main" id="{8AE4C97E-EBC4-2D21-EC06-67497AA2719F}"/>
              </a:ext>
            </a:extLst>
          </p:cNvPr>
          <p:cNvSpPr txBox="1"/>
          <p:nvPr/>
        </p:nvSpPr>
        <p:spPr>
          <a:xfrm>
            <a:off x="3343294" y="1260808"/>
            <a:ext cx="1524776" cy="369332"/>
          </a:xfrm>
          <a:prstGeom prst="rect">
            <a:avLst/>
          </a:prstGeom>
          <a:noFill/>
        </p:spPr>
        <p:txBody>
          <a:bodyPr wrap="none" rtlCol="0">
            <a:spAutoFit/>
          </a:bodyPr>
          <a:lstStyle/>
          <a:p>
            <a:r>
              <a:rPr lang="en-US" altLang="zh-CN" b="1" dirty="0">
                <a:solidFill>
                  <a:srgbClr val="C00000"/>
                </a:solidFill>
                <a:latin typeface="微软雅黑" panose="020B0503020204020204" pitchFamily="34" charset="-122"/>
                <a:ea typeface="微软雅黑" panose="020B0503020204020204" pitchFamily="34" charset="-122"/>
              </a:rPr>
              <a:t>G150.3+4.7</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CB76E0B8-36E9-D75B-FFBF-84F5CBAD6D67}"/>
              </a:ext>
            </a:extLst>
          </p:cNvPr>
          <p:cNvPicPr>
            <a:picLocks noChangeAspect="1"/>
          </p:cNvPicPr>
          <p:nvPr/>
        </p:nvPicPr>
        <p:blipFill>
          <a:blip r:embed="rId5"/>
          <a:stretch>
            <a:fillRect/>
          </a:stretch>
        </p:blipFill>
        <p:spPr>
          <a:xfrm>
            <a:off x="8766365" y="1093996"/>
            <a:ext cx="2026806" cy="1878122"/>
          </a:xfrm>
          <a:prstGeom prst="rect">
            <a:avLst/>
          </a:prstGeom>
        </p:spPr>
      </p:pic>
      <p:cxnSp>
        <p:nvCxnSpPr>
          <p:cNvPr id="12" name="直接连接符 11">
            <a:extLst>
              <a:ext uri="{FF2B5EF4-FFF2-40B4-BE49-F238E27FC236}">
                <a16:creationId xmlns:a16="http://schemas.microsoft.com/office/drawing/2014/main" id="{0125A39B-2A46-8DCF-C0C0-CB6940863448}"/>
              </a:ext>
            </a:extLst>
          </p:cNvPr>
          <p:cNvCxnSpPr>
            <a:cxnSpLocks/>
          </p:cNvCxnSpPr>
          <p:nvPr/>
        </p:nvCxnSpPr>
        <p:spPr>
          <a:xfrm flipH="1">
            <a:off x="5891583" y="2687023"/>
            <a:ext cx="2874783" cy="1327117"/>
          </a:xfrm>
          <a:prstGeom prst="line">
            <a:avLst/>
          </a:prstGeom>
          <a:noFill/>
          <a:ln w="57150" cap="flat" cmpd="sng" algn="ctr">
            <a:solidFill>
              <a:srgbClr val="4BACC6">
                <a:lumMod val="75000"/>
              </a:srgbClr>
            </a:solidFill>
            <a:prstDash val="solid"/>
            <a:miter lim="800000"/>
          </a:ln>
          <a:effectLst/>
        </p:spPr>
      </p:cxnSp>
      <p:pic>
        <p:nvPicPr>
          <p:cNvPr id="13" name="图片 12">
            <a:extLst>
              <a:ext uri="{FF2B5EF4-FFF2-40B4-BE49-F238E27FC236}">
                <a16:creationId xmlns:a16="http://schemas.microsoft.com/office/drawing/2014/main" id="{4E77D564-242A-A063-4981-77CAF2052B1A}"/>
              </a:ext>
            </a:extLst>
          </p:cNvPr>
          <p:cNvPicPr>
            <a:picLocks noChangeAspect="1"/>
          </p:cNvPicPr>
          <p:nvPr/>
        </p:nvPicPr>
        <p:blipFill>
          <a:blip r:embed="rId6"/>
          <a:stretch>
            <a:fillRect/>
          </a:stretch>
        </p:blipFill>
        <p:spPr>
          <a:xfrm>
            <a:off x="5752284" y="1113642"/>
            <a:ext cx="1968730" cy="1992450"/>
          </a:xfrm>
          <a:prstGeom prst="rect">
            <a:avLst/>
          </a:prstGeom>
        </p:spPr>
      </p:pic>
      <p:cxnSp>
        <p:nvCxnSpPr>
          <p:cNvPr id="14" name="直接连接符 13">
            <a:extLst>
              <a:ext uri="{FF2B5EF4-FFF2-40B4-BE49-F238E27FC236}">
                <a16:creationId xmlns:a16="http://schemas.microsoft.com/office/drawing/2014/main" id="{D7B7362E-A699-036A-174F-D0D092A79CA4}"/>
              </a:ext>
            </a:extLst>
          </p:cNvPr>
          <p:cNvCxnSpPr>
            <a:cxnSpLocks/>
          </p:cNvCxnSpPr>
          <p:nvPr/>
        </p:nvCxnSpPr>
        <p:spPr>
          <a:xfrm flipH="1">
            <a:off x="5200403" y="2896558"/>
            <a:ext cx="895597" cy="1082452"/>
          </a:xfrm>
          <a:prstGeom prst="line">
            <a:avLst/>
          </a:prstGeom>
          <a:noFill/>
          <a:ln w="57150" cap="flat" cmpd="sng" algn="ctr">
            <a:solidFill>
              <a:srgbClr val="4BACC6">
                <a:lumMod val="75000"/>
              </a:srgbClr>
            </a:solidFill>
            <a:prstDash val="solid"/>
            <a:miter lim="800000"/>
          </a:ln>
          <a:effectLst/>
        </p:spPr>
      </p:cxnSp>
      <p:pic>
        <p:nvPicPr>
          <p:cNvPr id="15" name="Picture 6" descr="Cas A supernova remnant in multiple… | The Planetary Society">
            <a:extLst>
              <a:ext uri="{FF2B5EF4-FFF2-40B4-BE49-F238E27FC236}">
                <a16:creationId xmlns:a16="http://schemas.microsoft.com/office/drawing/2014/main" id="{D20B4746-CF95-F43E-630D-B7E0FD5EC7C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672" y="4643180"/>
            <a:ext cx="2505750" cy="2019183"/>
          </a:xfrm>
          <a:prstGeom prst="rect">
            <a:avLst/>
          </a:prstGeom>
          <a:noFill/>
          <a:extLst>
            <a:ext uri="{909E8E84-426E-40DD-AFC4-6F175D3DCCD1}">
              <a14:hiddenFill xmlns:a14="http://schemas.microsoft.com/office/drawing/2010/main">
                <a:solidFill>
                  <a:srgbClr val="FFFFFF"/>
                </a:solidFill>
              </a14:hiddenFill>
            </a:ext>
          </a:extLst>
        </p:spPr>
      </p:pic>
      <p:sp>
        <p:nvSpPr>
          <p:cNvPr id="16" name="文本框 15">
            <a:extLst>
              <a:ext uri="{FF2B5EF4-FFF2-40B4-BE49-F238E27FC236}">
                <a16:creationId xmlns:a16="http://schemas.microsoft.com/office/drawing/2014/main" id="{9A1CF0E7-D31D-94E0-6918-81015B3F5D2E}"/>
              </a:ext>
            </a:extLst>
          </p:cNvPr>
          <p:cNvSpPr txBox="1"/>
          <p:nvPr/>
        </p:nvSpPr>
        <p:spPr>
          <a:xfrm>
            <a:off x="202173" y="4730585"/>
            <a:ext cx="829073" cy="369332"/>
          </a:xfrm>
          <a:prstGeom prst="rect">
            <a:avLst/>
          </a:prstGeom>
          <a:noFill/>
        </p:spPr>
        <p:txBody>
          <a:bodyPr wrap="none" rtlCol="0">
            <a:spAutoFit/>
          </a:bodyPr>
          <a:lstStyle/>
          <a:p>
            <a:r>
              <a:rPr lang="en-US" altLang="zh-CN" b="1" dirty="0">
                <a:solidFill>
                  <a:srgbClr val="FFFFFF"/>
                </a:solidFill>
                <a:latin typeface="微软雅黑" panose="020B0503020204020204" pitchFamily="34" charset="-122"/>
                <a:ea typeface="微软雅黑" panose="020B0503020204020204" pitchFamily="34" charset="-122"/>
              </a:rPr>
              <a:t>Cas A</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17" name="直接连接符 16">
            <a:extLst>
              <a:ext uri="{FF2B5EF4-FFF2-40B4-BE49-F238E27FC236}">
                <a16:creationId xmlns:a16="http://schemas.microsoft.com/office/drawing/2014/main" id="{8A142C96-A73B-6C03-39ED-40688F68EA64}"/>
              </a:ext>
            </a:extLst>
          </p:cNvPr>
          <p:cNvCxnSpPr>
            <a:cxnSpLocks/>
          </p:cNvCxnSpPr>
          <p:nvPr/>
        </p:nvCxnSpPr>
        <p:spPr>
          <a:xfrm flipH="1">
            <a:off x="1297342" y="4129932"/>
            <a:ext cx="3099444" cy="733141"/>
          </a:xfrm>
          <a:prstGeom prst="line">
            <a:avLst/>
          </a:prstGeom>
          <a:noFill/>
          <a:ln w="57150" cap="flat" cmpd="sng" algn="ctr">
            <a:solidFill>
              <a:srgbClr val="4BACC6">
                <a:lumMod val="75000"/>
              </a:srgbClr>
            </a:solidFill>
            <a:prstDash val="solid"/>
            <a:miter lim="800000"/>
          </a:ln>
          <a:effectLst/>
        </p:spPr>
      </p:cxnSp>
      <p:pic>
        <p:nvPicPr>
          <p:cNvPr id="18" name="图片 17">
            <a:extLst>
              <a:ext uri="{FF2B5EF4-FFF2-40B4-BE49-F238E27FC236}">
                <a16:creationId xmlns:a16="http://schemas.microsoft.com/office/drawing/2014/main" id="{36FBB3F6-F7D4-07F1-44DF-EF37CDA17C26}"/>
              </a:ext>
            </a:extLst>
          </p:cNvPr>
          <p:cNvPicPr>
            <a:picLocks noChangeAspect="1"/>
          </p:cNvPicPr>
          <p:nvPr/>
        </p:nvPicPr>
        <p:blipFill>
          <a:blip r:embed="rId8"/>
          <a:stretch>
            <a:fillRect/>
          </a:stretch>
        </p:blipFill>
        <p:spPr>
          <a:xfrm>
            <a:off x="2993245" y="4638316"/>
            <a:ext cx="2601338" cy="2019183"/>
          </a:xfrm>
          <a:prstGeom prst="rect">
            <a:avLst/>
          </a:prstGeom>
        </p:spPr>
      </p:pic>
      <p:sp>
        <p:nvSpPr>
          <p:cNvPr id="19" name="文本框 18">
            <a:extLst>
              <a:ext uri="{FF2B5EF4-FFF2-40B4-BE49-F238E27FC236}">
                <a16:creationId xmlns:a16="http://schemas.microsoft.com/office/drawing/2014/main" id="{733FE037-6D22-DB39-8146-FD6E0942E88D}"/>
              </a:ext>
            </a:extLst>
          </p:cNvPr>
          <p:cNvSpPr txBox="1"/>
          <p:nvPr/>
        </p:nvSpPr>
        <p:spPr>
          <a:xfrm>
            <a:off x="3669853" y="4637200"/>
            <a:ext cx="1524776" cy="369332"/>
          </a:xfrm>
          <a:prstGeom prst="rect">
            <a:avLst/>
          </a:prstGeom>
          <a:noFill/>
        </p:spPr>
        <p:txBody>
          <a:bodyPr wrap="none" rtlCol="0">
            <a:spAutoFit/>
          </a:bodyPr>
          <a:lstStyle/>
          <a:p>
            <a:r>
              <a:rPr lang="en-US" altLang="zh-CN" b="1" dirty="0">
                <a:solidFill>
                  <a:srgbClr val="FFFFFF"/>
                </a:solidFill>
                <a:latin typeface="微软雅黑" panose="020B0503020204020204" pitchFamily="34" charset="-122"/>
                <a:ea typeface="微软雅黑" panose="020B0503020204020204" pitchFamily="34" charset="-122"/>
              </a:rPr>
              <a:t>G106.3+2.7</a:t>
            </a:r>
            <a:endParaRPr lang="zh-CN" altLang="en-US" b="1" dirty="0">
              <a:solidFill>
                <a:srgbClr val="FFFFFF"/>
              </a:solidFill>
              <a:latin typeface="微软雅黑" panose="020B0503020204020204" pitchFamily="34" charset="-122"/>
              <a:ea typeface="微软雅黑" panose="020B0503020204020204" pitchFamily="34" charset="-122"/>
            </a:endParaRPr>
          </a:p>
        </p:txBody>
      </p:sp>
      <p:pic>
        <p:nvPicPr>
          <p:cNvPr id="20" name="图片 19">
            <a:extLst>
              <a:ext uri="{FF2B5EF4-FFF2-40B4-BE49-F238E27FC236}">
                <a16:creationId xmlns:a16="http://schemas.microsoft.com/office/drawing/2014/main" id="{6CAE1905-0D7A-1499-9926-617D2404A00A}"/>
              </a:ext>
            </a:extLst>
          </p:cNvPr>
          <p:cNvPicPr>
            <a:picLocks noChangeAspect="1"/>
          </p:cNvPicPr>
          <p:nvPr/>
        </p:nvPicPr>
        <p:blipFill>
          <a:blip r:embed="rId9"/>
          <a:stretch>
            <a:fillRect/>
          </a:stretch>
        </p:blipFill>
        <p:spPr>
          <a:xfrm>
            <a:off x="6226888" y="4598494"/>
            <a:ext cx="2038176" cy="1928988"/>
          </a:xfrm>
          <a:prstGeom prst="rect">
            <a:avLst/>
          </a:prstGeom>
        </p:spPr>
      </p:pic>
      <p:cxnSp>
        <p:nvCxnSpPr>
          <p:cNvPr id="21" name="直接连接符 20">
            <a:extLst>
              <a:ext uri="{FF2B5EF4-FFF2-40B4-BE49-F238E27FC236}">
                <a16:creationId xmlns:a16="http://schemas.microsoft.com/office/drawing/2014/main" id="{CC8FB121-FF61-741A-3971-565C8666AF64}"/>
              </a:ext>
            </a:extLst>
          </p:cNvPr>
          <p:cNvCxnSpPr>
            <a:cxnSpLocks/>
          </p:cNvCxnSpPr>
          <p:nvPr/>
        </p:nvCxnSpPr>
        <p:spPr>
          <a:xfrm flipH="1" flipV="1">
            <a:off x="5658877" y="4188545"/>
            <a:ext cx="725497" cy="542041"/>
          </a:xfrm>
          <a:prstGeom prst="line">
            <a:avLst/>
          </a:prstGeom>
          <a:noFill/>
          <a:ln w="57150" cap="flat" cmpd="sng" algn="ctr">
            <a:solidFill>
              <a:srgbClr val="4BACC6">
                <a:lumMod val="75000"/>
              </a:srgbClr>
            </a:solidFill>
            <a:prstDash val="solid"/>
            <a:miter lim="800000"/>
          </a:ln>
          <a:effectLst/>
        </p:spPr>
      </p:cxnSp>
      <p:pic>
        <p:nvPicPr>
          <p:cNvPr id="22" name="图片 21">
            <a:extLst>
              <a:ext uri="{FF2B5EF4-FFF2-40B4-BE49-F238E27FC236}">
                <a16:creationId xmlns:a16="http://schemas.microsoft.com/office/drawing/2014/main" id="{1E115551-3F4A-2BE9-7798-849A954AA11D}"/>
              </a:ext>
            </a:extLst>
          </p:cNvPr>
          <p:cNvPicPr>
            <a:picLocks noChangeAspect="1"/>
          </p:cNvPicPr>
          <p:nvPr/>
        </p:nvPicPr>
        <p:blipFill>
          <a:blip r:embed="rId10"/>
          <a:stretch>
            <a:fillRect/>
          </a:stretch>
        </p:blipFill>
        <p:spPr>
          <a:xfrm>
            <a:off x="9136519" y="4622670"/>
            <a:ext cx="2104254" cy="2074512"/>
          </a:xfrm>
          <a:prstGeom prst="rect">
            <a:avLst/>
          </a:prstGeom>
        </p:spPr>
      </p:pic>
      <p:sp>
        <p:nvSpPr>
          <p:cNvPr id="23" name="文本框 22">
            <a:extLst>
              <a:ext uri="{FF2B5EF4-FFF2-40B4-BE49-F238E27FC236}">
                <a16:creationId xmlns:a16="http://schemas.microsoft.com/office/drawing/2014/main" id="{1CC2D16A-3741-9FBA-AEDD-7C5DE5211CF1}"/>
              </a:ext>
            </a:extLst>
          </p:cNvPr>
          <p:cNvSpPr txBox="1"/>
          <p:nvPr/>
        </p:nvSpPr>
        <p:spPr>
          <a:xfrm>
            <a:off x="9238056" y="4915251"/>
            <a:ext cx="718466" cy="369332"/>
          </a:xfrm>
          <a:prstGeom prst="rect">
            <a:avLst/>
          </a:prstGeom>
          <a:noFill/>
        </p:spPr>
        <p:txBody>
          <a:bodyPr wrap="none" rtlCol="0">
            <a:spAutoFit/>
          </a:bodyPr>
          <a:lstStyle/>
          <a:p>
            <a:r>
              <a:rPr lang="en-US" altLang="zh-CN" b="1" dirty="0">
                <a:solidFill>
                  <a:srgbClr val="FFFFFF"/>
                </a:solidFill>
                <a:latin typeface="微软雅黑" panose="020B0503020204020204" pitchFamily="34" charset="-122"/>
                <a:ea typeface="微软雅黑" panose="020B0503020204020204" pitchFamily="34" charset="-122"/>
              </a:rPr>
              <a:t>W44</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24" name="直接连接符 23">
            <a:extLst>
              <a:ext uri="{FF2B5EF4-FFF2-40B4-BE49-F238E27FC236}">
                <a16:creationId xmlns:a16="http://schemas.microsoft.com/office/drawing/2014/main" id="{7FC62DC7-1338-E0E8-36DC-99B43410A70B}"/>
              </a:ext>
            </a:extLst>
          </p:cNvPr>
          <p:cNvCxnSpPr>
            <a:cxnSpLocks/>
          </p:cNvCxnSpPr>
          <p:nvPr/>
        </p:nvCxnSpPr>
        <p:spPr>
          <a:xfrm flipH="1" flipV="1">
            <a:off x="6384374" y="4188545"/>
            <a:ext cx="2777827" cy="456447"/>
          </a:xfrm>
          <a:prstGeom prst="line">
            <a:avLst/>
          </a:prstGeom>
          <a:noFill/>
          <a:ln w="57150" cap="flat" cmpd="sng" algn="ctr">
            <a:solidFill>
              <a:srgbClr val="4BACC6">
                <a:lumMod val="75000"/>
              </a:srgbClr>
            </a:solidFill>
            <a:prstDash val="solid"/>
            <a:miter lim="800000"/>
          </a:ln>
          <a:effectLst/>
        </p:spPr>
      </p:cxnSp>
      <p:cxnSp>
        <p:nvCxnSpPr>
          <p:cNvPr id="25" name="直接连接符 24">
            <a:extLst>
              <a:ext uri="{FF2B5EF4-FFF2-40B4-BE49-F238E27FC236}">
                <a16:creationId xmlns:a16="http://schemas.microsoft.com/office/drawing/2014/main" id="{376A0B78-34A8-2392-8909-D85B17A1733E}"/>
              </a:ext>
            </a:extLst>
          </p:cNvPr>
          <p:cNvCxnSpPr>
            <a:cxnSpLocks/>
            <a:stCxn id="19" idx="0"/>
          </p:cNvCxnSpPr>
          <p:nvPr/>
        </p:nvCxnSpPr>
        <p:spPr>
          <a:xfrm flipV="1">
            <a:off x="4432241" y="4129934"/>
            <a:ext cx="50366" cy="507266"/>
          </a:xfrm>
          <a:prstGeom prst="line">
            <a:avLst/>
          </a:prstGeom>
          <a:noFill/>
          <a:ln w="57150" cap="flat" cmpd="sng" algn="ctr">
            <a:solidFill>
              <a:srgbClr val="4BACC6">
                <a:lumMod val="75000"/>
              </a:srgbClr>
            </a:solidFill>
            <a:prstDash val="solid"/>
            <a:miter lim="800000"/>
          </a:ln>
          <a:effectLst/>
        </p:spPr>
      </p:cxnSp>
    </p:spTree>
    <p:extLst>
      <p:ext uri="{BB962C8B-B14F-4D97-AF65-F5344CB8AC3E}">
        <p14:creationId xmlns:p14="http://schemas.microsoft.com/office/powerpoint/2010/main" val="2913084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4E1B096-CEB8-2F9F-CFCF-2B8C1DF4CCE9}"/>
              </a:ext>
            </a:extLst>
          </p:cNvPr>
          <p:cNvPicPr>
            <a:picLocks noChangeAspect="1"/>
          </p:cNvPicPr>
          <p:nvPr/>
        </p:nvPicPr>
        <p:blipFill>
          <a:blip r:embed="rId5"/>
          <a:stretch>
            <a:fillRect/>
          </a:stretch>
        </p:blipFill>
        <p:spPr>
          <a:xfrm>
            <a:off x="786130" y="884648"/>
            <a:ext cx="3848100" cy="3117215"/>
          </a:xfrm>
          <a:prstGeom prst="rect">
            <a:avLst/>
          </a:prstGeom>
        </p:spPr>
      </p:pic>
      <p:sp>
        <p:nvSpPr>
          <p:cNvPr id="4" name="灯片编号占位符 1">
            <a:extLst>
              <a:ext uri="{FF2B5EF4-FFF2-40B4-BE49-F238E27FC236}">
                <a16:creationId xmlns:a16="http://schemas.microsoft.com/office/drawing/2014/main" id="{46C0D096-D6DD-172D-A577-6BA41FDD055E}"/>
              </a:ext>
            </a:extLst>
          </p:cNvPr>
          <p:cNvSpPr txBox="1">
            <a:spLocks noGrp="1"/>
          </p:cNvSpPr>
          <p:nvPr/>
        </p:nvSpPr>
        <p:spPr>
          <a:xfrm>
            <a:off x="11766550" y="6445250"/>
            <a:ext cx="314325" cy="303213"/>
          </a:xfrm>
          <a:prstGeom prst="rect">
            <a:avLst/>
          </a:prstGeom>
          <a:noFill/>
          <a:ln w="9525">
            <a:noFill/>
          </a:ln>
        </p:spPr>
        <p:txBody>
          <a:bodyPr wrap="none" anchor="t" anchorCtr="0"/>
          <a:lstStyle/>
          <a:p>
            <a:pPr algn="ctr" defTabSz="457200" fontAlgn="base">
              <a:lnSpc>
                <a:spcPct val="93000"/>
              </a:lnSpc>
              <a:spcBef>
                <a:spcPct val="0"/>
              </a:spcBef>
              <a:spcAft>
                <a:spcPct val="0"/>
              </a:spcAft>
              <a:buSzPct val="100000"/>
              <a:buFont typeface="Times New Roman" panose="02020603050405020304" pitchFamily="16" charset="0"/>
              <a:buNone/>
              <a:defRPr/>
            </a:pPr>
            <a:fld id="{9A0DB2DC-4C9A-4742-B13C-FB6460FD3503}" type="slidenum">
              <a:rPr lang="zh-CN" altLang="en-US" sz="1400" dirty="0">
                <a:solidFill>
                  <a:srgbClr val="000000"/>
                </a:solidFill>
                <a:latin typeface="Arial" panose="020B0604020202020204" pitchFamily="34" charset="0"/>
              </a:rPr>
              <a:pPr algn="ctr" defTabSz="457200" fontAlgn="base">
                <a:lnSpc>
                  <a:spcPct val="93000"/>
                </a:lnSpc>
                <a:spcBef>
                  <a:spcPct val="0"/>
                </a:spcBef>
                <a:spcAft>
                  <a:spcPct val="0"/>
                </a:spcAft>
                <a:buSzPct val="100000"/>
                <a:buFont typeface="Times New Roman" panose="02020603050405020304" pitchFamily="16" charset="0"/>
                <a:buNone/>
                <a:defRPr/>
              </a:pPr>
              <a:t>31</a:t>
            </a:fld>
            <a:endParaRPr lang="zh-CN" altLang="en-US" sz="1400" dirty="0">
              <a:solidFill>
                <a:srgbClr val="000000"/>
              </a:solidFill>
              <a:latin typeface="Arial" panose="020B0604020202020204" pitchFamily="34" charset="0"/>
            </a:endParaRPr>
          </a:p>
        </p:txBody>
      </p:sp>
      <p:sp>
        <p:nvSpPr>
          <p:cNvPr id="5" name="文本框 278531">
            <a:extLst>
              <a:ext uri="{FF2B5EF4-FFF2-40B4-BE49-F238E27FC236}">
                <a16:creationId xmlns:a16="http://schemas.microsoft.com/office/drawing/2014/main" id="{D214DFBE-1580-76B2-CD9D-745897CE821D}"/>
              </a:ext>
            </a:extLst>
          </p:cNvPr>
          <p:cNvSpPr txBox="1"/>
          <p:nvPr/>
        </p:nvSpPr>
        <p:spPr>
          <a:xfrm>
            <a:off x="5241290" y="5001353"/>
            <a:ext cx="6447790" cy="1378585"/>
          </a:xfrm>
          <a:prstGeom prst="rect">
            <a:avLst/>
          </a:prstGeom>
          <a:noFill/>
          <a:ln w="9525">
            <a:noFill/>
          </a:ln>
        </p:spPr>
        <p:txBody>
          <a:bodyPr wrap="square" anchor="t" anchorCtr="0">
            <a:spAutoFit/>
          </a:bodyPr>
          <a:lstStyle/>
          <a:p>
            <a:pPr marL="342900" indent="-342900" defTabSz="457200" fontAlgn="base">
              <a:lnSpc>
                <a:spcPct val="90000"/>
              </a:lnSpc>
              <a:spcBef>
                <a:spcPts val="700"/>
              </a:spcBef>
              <a:spcAft>
                <a:spcPct val="0"/>
              </a:spcAft>
              <a:buSzPct val="100000"/>
              <a:buFont typeface="Wingdings" panose="05000000000000000000" charset="0"/>
              <a:buChar char="Ø"/>
              <a:defRPr/>
            </a:pPr>
            <a:r>
              <a:rPr lang="en-US" altLang="zh-CN" sz="2000" dirty="0">
                <a:solidFill>
                  <a:srgbClr val="000000"/>
                </a:solidFill>
                <a:latin typeface="Trebuchet MS" panose="020B0603020202020204" pitchFamily="34" charset="0"/>
                <a:ea typeface="黑体" panose="02010609060101010101" pitchFamily="2" charset="-122"/>
              </a:rPr>
              <a:t>T~350 yr, d~3.4 kpc, R~2.5’</a:t>
            </a:r>
          </a:p>
          <a:p>
            <a:pPr marL="342900" indent="-342900" defTabSz="457200" fontAlgn="base">
              <a:lnSpc>
                <a:spcPct val="90000"/>
              </a:lnSpc>
              <a:spcBef>
                <a:spcPts val="700"/>
              </a:spcBef>
              <a:spcAft>
                <a:spcPct val="0"/>
              </a:spcAft>
              <a:buSzPct val="100000"/>
              <a:buFont typeface="Wingdings" panose="05000000000000000000" charset="0"/>
              <a:buChar char="Ø"/>
              <a:defRPr/>
            </a:pPr>
            <a:r>
              <a:rPr lang="en-US" altLang="zh-CN" sz="2000" dirty="0">
                <a:solidFill>
                  <a:srgbClr val="000000"/>
                </a:solidFill>
                <a:latin typeface="Trebuchet MS" panose="020B0603020202020204" pitchFamily="34" charset="0"/>
                <a:ea typeface="黑体" panose="02010609060101010101" pitchFamily="2" charset="-122"/>
              </a:rPr>
              <a:t>Soft spectrum above TeV and no strong emission above 10 TeV - challenges young SNR as PeVatron</a:t>
            </a:r>
          </a:p>
          <a:p>
            <a:pPr marL="342900" indent="-342900" defTabSz="457200" fontAlgn="base">
              <a:lnSpc>
                <a:spcPct val="90000"/>
              </a:lnSpc>
              <a:spcBef>
                <a:spcPts val="700"/>
              </a:spcBef>
              <a:spcAft>
                <a:spcPct val="0"/>
              </a:spcAft>
              <a:buSzPct val="100000"/>
              <a:buFont typeface="Wingdings" panose="05000000000000000000" charset="0"/>
              <a:buChar char="Ø"/>
              <a:defRPr/>
            </a:pPr>
            <a:r>
              <a:rPr lang="en-US" altLang="zh-CN" sz="2000" dirty="0">
                <a:solidFill>
                  <a:srgbClr val="000000"/>
                </a:solidFill>
                <a:latin typeface="Trebuchet MS" panose="020B0603020202020204" pitchFamily="34" charset="0"/>
                <a:ea typeface="黑体" panose="02010609060101010101" pitchFamily="2" charset="-122"/>
              </a:rPr>
              <a:t>Bump spectrum: hybrid or two-zone emission</a:t>
            </a:r>
          </a:p>
        </p:txBody>
      </p:sp>
      <p:sp>
        <p:nvSpPr>
          <p:cNvPr id="6" name="文本框 278531">
            <a:extLst>
              <a:ext uri="{FF2B5EF4-FFF2-40B4-BE49-F238E27FC236}">
                <a16:creationId xmlns:a16="http://schemas.microsoft.com/office/drawing/2014/main" id="{BBD9BEB8-BBA2-067C-96C9-272BD0A46887}"/>
              </a:ext>
            </a:extLst>
          </p:cNvPr>
          <p:cNvSpPr txBox="1"/>
          <p:nvPr>
            <p:custDataLst>
              <p:tags r:id="rId1"/>
            </p:custDataLst>
          </p:nvPr>
        </p:nvSpPr>
        <p:spPr>
          <a:xfrm>
            <a:off x="8436610" y="6379938"/>
            <a:ext cx="3200400" cy="312420"/>
          </a:xfrm>
          <a:prstGeom prst="rect">
            <a:avLst/>
          </a:prstGeom>
          <a:noFill/>
          <a:ln w="9525">
            <a:noFill/>
          </a:ln>
        </p:spPr>
        <p:txBody>
          <a:bodyPr wrap="square" anchor="t" anchorCtr="0">
            <a:spAutoFit/>
          </a:bodyPr>
          <a:lstStyle/>
          <a:p>
            <a:pPr defTabSz="457200" fontAlgn="base">
              <a:lnSpc>
                <a:spcPct val="90000"/>
              </a:lnSpc>
              <a:spcBef>
                <a:spcPts val="700"/>
              </a:spcBef>
              <a:spcAft>
                <a:spcPct val="0"/>
              </a:spcAft>
              <a:buSzPct val="100000"/>
              <a:buFont typeface="Arial" panose="020B0604020202020204" pitchFamily="34" charset="0"/>
              <a:buNone/>
              <a:defRPr/>
            </a:pPr>
            <a:r>
              <a:rPr lang="en-US" altLang="zh-CN" sz="1600" dirty="0">
                <a:solidFill>
                  <a:srgbClr val="000000"/>
                </a:solidFill>
                <a:latin typeface="Trebuchet MS" panose="020B0603020202020204" pitchFamily="34" charset="0"/>
                <a:ea typeface="黑体" panose="02010609060101010101" pitchFamily="2" charset="-122"/>
              </a:rPr>
              <a:t>LHAASO (2024, ApJL; 2025 ApJL)</a:t>
            </a:r>
          </a:p>
        </p:txBody>
      </p:sp>
      <p:sp>
        <p:nvSpPr>
          <p:cNvPr id="7" name="Text Box 5">
            <a:extLst>
              <a:ext uri="{FF2B5EF4-FFF2-40B4-BE49-F238E27FC236}">
                <a16:creationId xmlns:a16="http://schemas.microsoft.com/office/drawing/2014/main" id="{822F39B5-2CBA-B0C0-8E64-E4F7938472DD}"/>
              </a:ext>
            </a:extLst>
          </p:cNvPr>
          <p:cNvSpPr txBox="1"/>
          <p:nvPr>
            <p:custDataLst>
              <p:tags r:id="rId2"/>
            </p:custDataLst>
          </p:nvPr>
        </p:nvSpPr>
        <p:spPr>
          <a:xfrm>
            <a:off x="263525" y="191770"/>
            <a:ext cx="11715750" cy="605790"/>
          </a:xfrm>
          <a:prstGeom prst="rect">
            <a:avLst/>
          </a:prstGeom>
          <a:noFill/>
          <a:ln w="9525">
            <a:noFill/>
          </a:ln>
        </p:spPr>
        <p:txBody>
          <a:bodyPr wrap="square" anchor="t" anchorCtr="0">
            <a:spAutoFit/>
          </a:bodyPr>
          <a:lstStyle/>
          <a:p>
            <a:pPr algn="ctr" defTabSz="457200" fontAlgn="base">
              <a:lnSpc>
                <a:spcPct val="93000"/>
              </a:lnSpc>
              <a:spcBef>
                <a:spcPct val="50000"/>
              </a:spcBef>
              <a:spcAft>
                <a:spcPct val="0"/>
              </a:spcAft>
              <a:buSzPct val="100000"/>
              <a:buFont typeface="Times New Roman" panose="02020603050405020304" pitchFamily="16" charset="0"/>
              <a:buNone/>
              <a:defRPr/>
            </a:pPr>
            <a:r>
              <a:rPr lang="zh-CN" altLang="en-US" sz="3600" b="1" dirty="0">
                <a:solidFill>
                  <a:srgbClr val="0070C0"/>
                </a:solidFill>
                <a:ea typeface="黑体" panose="02010609060101010101" pitchFamily="2" charset="-122"/>
              </a:rPr>
              <a:t>年轻超新星遗迹</a:t>
            </a:r>
            <a:r>
              <a:rPr lang="en-US" sz="3600" b="1" dirty="0">
                <a:solidFill>
                  <a:srgbClr val="0070C0"/>
                </a:solidFill>
                <a:ea typeface="黑体" panose="02010609060101010101" pitchFamily="2" charset="-122"/>
              </a:rPr>
              <a:t>: Cas A</a:t>
            </a:r>
          </a:p>
        </p:txBody>
      </p:sp>
      <p:pic>
        <p:nvPicPr>
          <p:cNvPr id="8" name="图片 7">
            <a:extLst>
              <a:ext uri="{FF2B5EF4-FFF2-40B4-BE49-F238E27FC236}">
                <a16:creationId xmlns:a16="http://schemas.microsoft.com/office/drawing/2014/main" id="{57923ED3-68A3-1ACF-6D4B-F7CDB9BBA169}"/>
              </a:ext>
            </a:extLst>
          </p:cNvPr>
          <p:cNvPicPr>
            <a:picLocks noChangeAspect="1"/>
          </p:cNvPicPr>
          <p:nvPr/>
        </p:nvPicPr>
        <p:blipFill>
          <a:blip r:embed="rId6"/>
          <a:stretch>
            <a:fillRect/>
          </a:stretch>
        </p:blipFill>
        <p:spPr>
          <a:xfrm>
            <a:off x="786130" y="3740878"/>
            <a:ext cx="3616960" cy="2672715"/>
          </a:xfrm>
          <a:prstGeom prst="rect">
            <a:avLst/>
          </a:prstGeom>
        </p:spPr>
      </p:pic>
      <p:pic>
        <p:nvPicPr>
          <p:cNvPr id="9" name="图片 8">
            <a:extLst>
              <a:ext uri="{FF2B5EF4-FFF2-40B4-BE49-F238E27FC236}">
                <a16:creationId xmlns:a16="http://schemas.microsoft.com/office/drawing/2014/main" id="{4B80943F-AE01-6438-2A7C-491BDE1ED0B3}"/>
              </a:ext>
            </a:extLst>
          </p:cNvPr>
          <p:cNvPicPr>
            <a:picLocks noChangeAspect="1"/>
          </p:cNvPicPr>
          <p:nvPr/>
        </p:nvPicPr>
        <p:blipFill>
          <a:blip r:embed="rId7"/>
          <a:stretch>
            <a:fillRect/>
          </a:stretch>
        </p:blipFill>
        <p:spPr>
          <a:xfrm>
            <a:off x="5016500" y="905603"/>
            <a:ext cx="6448425" cy="4138930"/>
          </a:xfrm>
          <a:prstGeom prst="rect">
            <a:avLst/>
          </a:prstGeom>
        </p:spPr>
      </p:pic>
      <p:sp>
        <p:nvSpPr>
          <p:cNvPr id="10" name="文本框 278531">
            <a:extLst>
              <a:ext uri="{FF2B5EF4-FFF2-40B4-BE49-F238E27FC236}">
                <a16:creationId xmlns:a16="http://schemas.microsoft.com/office/drawing/2014/main" id="{98AED47D-09AF-0134-C6CF-DFCBE499E6A7}"/>
              </a:ext>
            </a:extLst>
          </p:cNvPr>
          <p:cNvSpPr txBox="1"/>
          <p:nvPr>
            <p:custDataLst>
              <p:tags r:id="rId3"/>
            </p:custDataLst>
          </p:nvPr>
        </p:nvSpPr>
        <p:spPr>
          <a:xfrm>
            <a:off x="3057852" y="3862608"/>
            <a:ext cx="2312114" cy="590931"/>
          </a:xfrm>
          <a:prstGeom prst="rect">
            <a:avLst/>
          </a:prstGeom>
          <a:solidFill>
            <a:srgbClr val="FFFFFF"/>
          </a:solidFill>
          <a:ln w="9525">
            <a:noFill/>
          </a:ln>
        </p:spPr>
        <p:txBody>
          <a:bodyPr wrap="square" anchor="t" anchorCtr="0">
            <a:spAutoFit/>
          </a:bodyPr>
          <a:lstStyle/>
          <a:p>
            <a:pPr marL="0" marR="0" lvl="0" indent="0" defTabSz="457200" eaLnBrk="1" fontAlgn="base" latinLnBrk="0" hangingPunct="1">
              <a:lnSpc>
                <a:spcPct val="90000"/>
              </a:lnSpc>
              <a:spcBef>
                <a:spcPts val="700"/>
              </a:spcBef>
              <a:spcAft>
                <a:spcPct val="0"/>
              </a:spcAft>
              <a:buClrTx/>
              <a:buSzPct val="100000"/>
              <a:buFont typeface="Arial" panose="020B0604020202020204" pitchFamily="34" charset="0"/>
              <a:buNone/>
              <a:tabLst/>
              <a:defRPr/>
            </a:pPr>
            <a:r>
              <a:rPr kumimoji="0" lang="en-US" altLang="zh-CN" sz="1800" b="0" i="0" u="none" strike="noStrike" kern="0" cap="none" spc="0" normalizeH="0" baseline="0" noProof="0" dirty="0">
                <a:ln>
                  <a:noFill/>
                </a:ln>
                <a:solidFill>
                  <a:srgbClr val="000000"/>
                </a:solidFill>
                <a:effectLst/>
                <a:uLnTx/>
                <a:uFillTx/>
                <a:latin typeface="Trebuchet MS" panose="020B0603020202020204" pitchFamily="34" charset="0"/>
                <a:ea typeface="黑体" panose="02010609060101010101" pitchFamily="2" charset="-122"/>
              </a:rPr>
              <a:t>First detection in </a:t>
            </a:r>
            <a:r>
              <a:rPr kumimoji="0" lang="en-US" altLang="zh-CN" sz="1800" b="0" i="0" u="none" strike="noStrike" kern="0" cap="none" spc="0" normalizeH="0" baseline="0" noProof="0" dirty="0" err="1">
                <a:ln>
                  <a:noFill/>
                </a:ln>
                <a:solidFill>
                  <a:srgbClr val="000000"/>
                </a:solidFill>
                <a:effectLst/>
                <a:uLnTx/>
                <a:uFillTx/>
                <a:latin typeface="Trebuchet MS" panose="020B0603020202020204" pitchFamily="34" charset="0"/>
                <a:ea typeface="黑体" panose="02010609060101010101" pitchFamily="2" charset="-122"/>
              </a:rPr>
              <a:t>TeV</a:t>
            </a:r>
            <a:r>
              <a:rPr kumimoji="0" lang="en-US" altLang="zh-CN" sz="1800" b="0" i="0" u="none" strike="noStrike" kern="0" cap="none" spc="0" normalizeH="0" baseline="0" noProof="0" dirty="0">
                <a:ln>
                  <a:noFill/>
                </a:ln>
                <a:solidFill>
                  <a:srgbClr val="000000"/>
                </a:solidFill>
                <a:effectLst/>
                <a:uLnTx/>
                <a:uFillTx/>
                <a:latin typeface="Trebuchet MS" panose="020B0603020202020204" pitchFamily="34" charset="0"/>
                <a:ea typeface="黑体" panose="02010609060101010101" pitchFamily="2" charset="-122"/>
              </a:rPr>
              <a:t> </a:t>
            </a:r>
            <a:r>
              <a:rPr kumimoji="0" lang="en-US" altLang="zh-CN" sz="1800" b="0" i="0" u="none" strike="noStrike" kern="0" cap="none" spc="0" normalizeH="0" baseline="0" noProof="0" dirty="0">
                <a:ln>
                  <a:noFill/>
                </a:ln>
                <a:solidFill>
                  <a:srgbClr val="000000"/>
                </a:solidFill>
                <a:effectLst/>
                <a:uLnTx/>
                <a:uFillTx/>
                <a:latin typeface="Times New Roman" panose="02020603050405020304" pitchFamily="16" charset="0"/>
                <a:ea typeface="微软雅黑" panose="020B0503020204020204" charset="-122"/>
                <a:cs typeface="Times New Roman" panose="02020603050405020304" pitchFamily="16" charset="0"/>
              </a:rPr>
              <a:t>γ</a:t>
            </a:r>
            <a:r>
              <a:rPr kumimoji="0" lang="en-US" altLang="zh-CN" sz="1800" b="0" i="0" u="none" strike="noStrike" kern="0" cap="none" spc="0" normalizeH="0" baseline="0" noProof="0" dirty="0">
                <a:ln>
                  <a:noFill/>
                </a:ln>
                <a:solidFill>
                  <a:srgbClr val="000000"/>
                </a:solidFill>
                <a:effectLst/>
                <a:uLnTx/>
                <a:uFillTx/>
                <a:latin typeface="Trebuchet MS" panose="020B0603020202020204" pitchFamily="34" charset="0"/>
                <a:ea typeface="黑体" panose="02010609060101010101" pitchFamily="2" charset="-122"/>
              </a:rPr>
              <a:t>-rays by HEGRA</a:t>
            </a:r>
          </a:p>
        </p:txBody>
      </p:sp>
    </p:spTree>
    <p:extLst>
      <p:ext uri="{BB962C8B-B14F-4D97-AF65-F5344CB8AC3E}">
        <p14:creationId xmlns:p14="http://schemas.microsoft.com/office/powerpoint/2010/main" val="1644191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id="{3A38834B-1D44-D20C-1CD4-32464805A5A8}"/>
              </a:ext>
            </a:extLst>
          </p:cNvPr>
          <p:cNvSpPr>
            <a:spLocks noGrp="1"/>
          </p:cNvSpPr>
          <p:nvPr>
            <p:ph type="title"/>
          </p:nvPr>
        </p:nvSpPr>
        <p:spPr>
          <a:xfrm>
            <a:off x="666712" y="85428"/>
            <a:ext cx="10972800" cy="715047"/>
          </a:xfrm>
        </p:spPr>
        <p:txBody>
          <a:bodyPr>
            <a:normAutofit fontScale="90000"/>
          </a:bodyPr>
          <a:lstStyle/>
          <a:p>
            <a:pPr algn="ctr"/>
            <a:r>
              <a:rPr lang="zh-CN" altLang="en-US" sz="4400" dirty="0">
                <a:solidFill>
                  <a:schemeClr val="tx1"/>
                </a:solidFill>
                <a:latin typeface="+mn-ea"/>
              </a:rPr>
              <a:t>超新星遗迹加速宇宙线逼近</a:t>
            </a:r>
            <a:r>
              <a:rPr lang="en-US" altLang="zh-CN" sz="4400" dirty="0" err="1">
                <a:solidFill>
                  <a:schemeClr val="tx1"/>
                </a:solidFill>
                <a:latin typeface="+mn-ea"/>
              </a:rPr>
              <a:t>PeV</a:t>
            </a:r>
            <a:endParaRPr lang="zh-CN" altLang="en-US" sz="4400" dirty="0">
              <a:solidFill>
                <a:schemeClr val="tx1"/>
              </a:solidFill>
              <a:latin typeface="+mn-ea"/>
            </a:endParaRPr>
          </a:p>
        </p:txBody>
      </p:sp>
      <p:pic>
        <p:nvPicPr>
          <p:cNvPr id="4" name="图片 3">
            <a:extLst>
              <a:ext uri="{FF2B5EF4-FFF2-40B4-BE49-F238E27FC236}">
                <a16:creationId xmlns:a16="http://schemas.microsoft.com/office/drawing/2014/main" id="{E88274B8-F7E8-9A23-49D8-16A7592641BB}"/>
              </a:ext>
            </a:extLst>
          </p:cNvPr>
          <p:cNvPicPr>
            <a:picLocks noChangeAspect="1"/>
          </p:cNvPicPr>
          <p:nvPr/>
        </p:nvPicPr>
        <p:blipFill>
          <a:blip r:embed="rId2"/>
          <a:stretch>
            <a:fillRect/>
          </a:stretch>
        </p:blipFill>
        <p:spPr>
          <a:xfrm>
            <a:off x="4107490" y="2515032"/>
            <a:ext cx="3585493" cy="3076050"/>
          </a:xfrm>
          <a:prstGeom prst="rect">
            <a:avLst/>
          </a:prstGeom>
        </p:spPr>
      </p:pic>
      <p:sp>
        <p:nvSpPr>
          <p:cNvPr id="5" name="文本框 4">
            <a:extLst>
              <a:ext uri="{FF2B5EF4-FFF2-40B4-BE49-F238E27FC236}">
                <a16:creationId xmlns:a16="http://schemas.microsoft.com/office/drawing/2014/main" id="{FDB492A8-633E-4859-F196-7C37F6923BF9}"/>
              </a:ext>
            </a:extLst>
          </p:cNvPr>
          <p:cNvSpPr txBox="1"/>
          <p:nvPr/>
        </p:nvSpPr>
        <p:spPr>
          <a:xfrm>
            <a:off x="4783774" y="5892486"/>
            <a:ext cx="2297230" cy="36933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MAGIC coll. 2017</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33568FD9-F9C2-E2B1-5ADD-85A2A9D7DFF6}"/>
              </a:ext>
            </a:extLst>
          </p:cNvPr>
          <p:cNvSpPr txBox="1"/>
          <p:nvPr/>
        </p:nvSpPr>
        <p:spPr>
          <a:xfrm>
            <a:off x="8600901" y="1566380"/>
            <a:ext cx="2425509" cy="461665"/>
          </a:xfrm>
          <a:prstGeom prst="rect">
            <a:avLst/>
          </a:prstGeom>
          <a:solidFill>
            <a:schemeClr val="accent3">
              <a:lumMod val="40000"/>
              <a:lumOff val="60000"/>
            </a:schemeClr>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E</a:t>
            </a:r>
            <a:r>
              <a:rPr kumimoji="0" lang="en-US" altLang="zh-CN" sz="2400" b="1" i="0" u="none" strike="noStrike" kern="1200" cap="none" spc="0" normalizeH="0" baseline="-25000" noProof="0" dirty="0">
                <a:ln>
                  <a:noFill/>
                </a:ln>
                <a:solidFill>
                  <a:srgbClr val="0000FF"/>
                </a:solidFill>
                <a:effectLst/>
                <a:uLnTx/>
                <a:uFillTx/>
                <a:latin typeface="微软雅黑" panose="020B0503020204020204" pitchFamily="34" charset="-122"/>
                <a:ea typeface="微软雅黑" panose="020B0503020204020204" pitchFamily="34" charset="-122"/>
              </a:rPr>
              <a:t>p,cut</a:t>
            </a: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~400 </a:t>
            </a:r>
            <a:r>
              <a:rPr kumimoji="0" lang="en-US" altLang="zh-CN" sz="2400" b="1" i="0" u="none" strike="noStrike" kern="120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rPr>
              <a:t>TeV</a:t>
            </a:r>
            <a:endParaRPr kumimoji="0" lang="zh-CN" altLang="en-US"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DE415947-A724-E842-7EF5-C99DB6FD433B}"/>
              </a:ext>
            </a:extLst>
          </p:cNvPr>
          <p:cNvSpPr txBox="1"/>
          <p:nvPr/>
        </p:nvSpPr>
        <p:spPr>
          <a:xfrm>
            <a:off x="447175" y="5907875"/>
            <a:ext cx="2576487" cy="369332"/>
          </a:xfrm>
          <a:prstGeom prst="rect">
            <a:avLst/>
          </a:prstGeom>
          <a:noFill/>
        </p:spPr>
        <p:txBody>
          <a:bodyPr wrap="square" rtlCol="0">
            <a:spAutoFit/>
          </a:bodyPr>
          <a:lstStyle>
            <a:lvl1pPr>
              <a:defRPr b="1">
                <a:latin typeface="+mn-ea"/>
                <a:ea typeface="+mn-ea"/>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mn-ea"/>
                <a:ea typeface="+mn-ea"/>
              </a:rPr>
              <a:t>Fermi-LAT Coll. 2013</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2DA646C2-E293-AD9A-6550-A1E0060898D4}"/>
              </a:ext>
            </a:extLst>
          </p:cNvPr>
          <p:cNvPicPr>
            <a:picLocks noChangeAspect="1"/>
          </p:cNvPicPr>
          <p:nvPr/>
        </p:nvPicPr>
        <p:blipFill>
          <a:blip r:embed="rId3"/>
          <a:stretch>
            <a:fillRect/>
          </a:stretch>
        </p:blipFill>
        <p:spPr>
          <a:xfrm>
            <a:off x="98559" y="2421855"/>
            <a:ext cx="3657600" cy="3380133"/>
          </a:xfrm>
          <a:prstGeom prst="rect">
            <a:avLst/>
          </a:prstGeom>
        </p:spPr>
      </p:pic>
      <p:sp>
        <p:nvSpPr>
          <p:cNvPr id="9" name="文本框 8">
            <a:extLst>
              <a:ext uri="{FF2B5EF4-FFF2-40B4-BE49-F238E27FC236}">
                <a16:creationId xmlns:a16="http://schemas.microsoft.com/office/drawing/2014/main" id="{46DAF0C5-C0B9-D16F-BDE6-5C594BAFE4C7}"/>
              </a:ext>
            </a:extLst>
          </p:cNvPr>
          <p:cNvSpPr txBox="1"/>
          <p:nvPr/>
        </p:nvSpPr>
        <p:spPr>
          <a:xfrm>
            <a:off x="666712" y="1566379"/>
            <a:ext cx="2425510" cy="461665"/>
          </a:xfrm>
          <a:prstGeom prst="rect">
            <a:avLst/>
          </a:prstGeom>
          <a:solidFill>
            <a:schemeClr val="accent3">
              <a:lumMod val="40000"/>
              <a:lumOff val="60000"/>
            </a:schemeClr>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E</a:t>
            </a:r>
            <a:r>
              <a:rPr kumimoji="0" lang="en-US" altLang="zh-CN" sz="2400" b="1" i="0" u="none" strike="noStrike" kern="1200" cap="none" spc="0" normalizeH="0" baseline="-25000" noProof="0" dirty="0">
                <a:ln>
                  <a:noFill/>
                </a:ln>
                <a:solidFill>
                  <a:srgbClr val="0000FF"/>
                </a:solidFill>
                <a:effectLst/>
                <a:uLnTx/>
                <a:uFillTx/>
                <a:latin typeface="微软雅黑" panose="020B0503020204020204" pitchFamily="34" charset="-122"/>
                <a:ea typeface="微软雅黑" panose="020B0503020204020204" pitchFamily="34" charset="-122"/>
              </a:rPr>
              <a:t>p,cut</a:t>
            </a: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~100 GeV</a:t>
            </a:r>
            <a:endParaRPr kumimoji="0" lang="zh-CN" altLang="en-US"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endParaRPr>
          </a:p>
        </p:txBody>
      </p:sp>
      <p:pic>
        <p:nvPicPr>
          <p:cNvPr id="10" name="图片 9">
            <a:extLst>
              <a:ext uri="{FF2B5EF4-FFF2-40B4-BE49-F238E27FC236}">
                <a16:creationId xmlns:a16="http://schemas.microsoft.com/office/drawing/2014/main" id="{AF3ADEA1-D65A-2AF6-139B-2EC2A664B4B1}"/>
              </a:ext>
            </a:extLst>
          </p:cNvPr>
          <p:cNvPicPr>
            <a:picLocks noChangeAspect="1"/>
          </p:cNvPicPr>
          <p:nvPr/>
        </p:nvPicPr>
        <p:blipFill>
          <a:blip r:embed="rId4"/>
          <a:stretch>
            <a:fillRect/>
          </a:stretch>
        </p:blipFill>
        <p:spPr>
          <a:xfrm>
            <a:off x="8044315" y="2409579"/>
            <a:ext cx="3814214" cy="3286956"/>
          </a:xfrm>
          <a:prstGeom prst="rect">
            <a:avLst/>
          </a:prstGeom>
        </p:spPr>
      </p:pic>
      <p:sp>
        <p:nvSpPr>
          <p:cNvPr id="11" name="矩形 10">
            <a:extLst>
              <a:ext uri="{FF2B5EF4-FFF2-40B4-BE49-F238E27FC236}">
                <a16:creationId xmlns:a16="http://schemas.microsoft.com/office/drawing/2014/main" id="{D692DE2E-8B73-A787-7E61-D3BD02729304}"/>
              </a:ext>
            </a:extLst>
          </p:cNvPr>
          <p:cNvSpPr/>
          <p:nvPr/>
        </p:nvSpPr>
        <p:spPr>
          <a:xfrm>
            <a:off x="8700488" y="5907875"/>
            <a:ext cx="2381821" cy="369332"/>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rPr>
              <a:t>LHAASO coll. 2024</a:t>
            </a:r>
            <a:endPar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4C238F81-5610-F5E2-665C-1B6042934461}"/>
              </a:ext>
            </a:extLst>
          </p:cNvPr>
          <p:cNvSpPr txBox="1"/>
          <p:nvPr/>
        </p:nvSpPr>
        <p:spPr>
          <a:xfrm>
            <a:off x="4719634" y="1568798"/>
            <a:ext cx="2425509" cy="461665"/>
          </a:xfrm>
          <a:prstGeom prst="rect">
            <a:avLst/>
          </a:prstGeom>
          <a:solidFill>
            <a:schemeClr val="accent3">
              <a:lumMod val="40000"/>
              <a:lumOff val="60000"/>
            </a:schemeClr>
          </a:solid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E</a:t>
            </a:r>
            <a:r>
              <a:rPr kumimoji="0" lang="en-US" altLang="zh-CN" sz="2400" b="1" i="0" u="none" strike="noStrike" kern="1200" cap="none" spc="0" normalizeH="0" baseline="-25000" noProof="0" dirty="0">
                <a:ln>
                  <a:noFill/>
                </a:ln>
                <a:solidFill>
                  <a:srgbClr val="0000FF"/>
                </a:solidFill>
                <a:effectLst/>
                <a:uLnTx/>
                <a:uFillTx/>
                <a:latin typeface="微软雅黑" panose="020B0503020204020204" pitchFamily="34" charset="-122"/>
                <a:ea typeface="微软雅黑" panose="020B0503020204020204" pitchFamily="34" charset="-122"/>
              </a:rPr>
              <a:t>p,cut</a:t>
            </a:r>
            <a:r>
              <a:rPr kumimoji="0" lang="en-US" altLang="zh-CN"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rPr>
              <a:t>~10 </a:t>
            </a:r>
            <a:r>
              <a:rPr kumimoji="0" lang="en-US" altLang="zh-CN" sz="2400" b="1" i="0" u="none" strike="noStrike" kern="120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rPr>
              <a:t>TeV</a:t>
            </a:r>
            <a:endParaRPr kumimoji="0" lang="zh-CN" altLang="en-US" sz="24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endParaRPr>
          </a:p>
        </p:txBody>
      </p:sp>
      <p:sp>
        <p:nvSpPr>
          <p:cNvPr id="13" name="箭头: 右 12">
            <a:extLst>
              <a:ext uri="{FF2B5EF4-FFF2-40B4-BE49-F238E27FC236}">
                <a16:creationId xmlns:a16="http://schemas.microsoft.com/office/drawing/2014/main" id="{BA8545ED-9C7A-442D-1253-85695D53FDE9}"/>
              </a:ext>
            </a:extLst>
          </p:cNvPr>
          <p:cNvSpPr/>
          <p:nvPr/>
        </p:nvSpPr>
        <p:spPr>
          <a:xfrm>
            <a:off x="3564437" y="1514481"/>
            <a:ext cx="854636" cy="56546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14" name="箭头: 右 13">
            <a:extLst>
              <a:ext uri="{FF2B5EF4-FFF2-40B4-BE49-F238E27FC236}">
                <a16:creationId xmlns:a16="http://schemas.microsoft.com/office/drawing/2014/main" id="{B2312986-7E96-37A6-2B0B-7BC7006A88DE}"/>
              </a:ext>
            </a:extLst>
          </p:cNvPr>
          <p:cNvSpPr/>
          <p:nvPr/>
        </p:nvSpPr>
        <p:spPr>
          <a:xfrm>
            <a:off x="7616997" y="1494001"/>
            <a:ext cx="854636" cy="56546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微软雅黑"/>
              <a:ea typeface="微软雅黑" panose="020B0503020204020204" pitchFamily="34" charset="-122"/>
              <a:cs typeface="+mn-cs"/>
            </a:endParaRPr>
          </a:p>
        </p:txBody>
      </p:sp>
      <p:sp>
        <p:nvSpPr>
          <p:cNvPr id="15" name="文本框 14">
            <a:extLst>
              <a:ext uri="{FF2B5EF4-FFF2-40B4-BE49-F238E27FC236}">
                <a16:creationId xmlns:a16="http://schemas.microsoft.com/office/drawing/2014/main" id="{F48B310C-712E-147F-0933-C55724368AD4}"/>
              </a:ext>
            </a:extLst>
          </p:cNvPr>
          <p:cNvSpPr txBox="1"/>
          <p:nvPr/>
        </p:nvSpPr>
        <p:spPr>
          <a:xfrm>
            <a:off x="9684029" y="2515032"/>
            <a:ext cx="820685" cy="369332"/>
          </a:xfrm>
          <a:prstGeom prst="rect">
            <a:avLst/>
          </a:prstGeom>
          <a:noFill/>
        </p:spPr>
        <p:txBody>
          <a:bodyPr wrap="square">
            <a:spAutoFit/>
          </a:bodyPr>
          <a:lstStyle/>
          <a:p>
            <a:r>
              <a:rPr kumimoji="0" lang="en-US" altLang="zh-CN" b="1" i="0" u="none" strike="noStrike" kern="1200" cap="none" spc="0" normalizeH="0" baseline="0" noProof="0" dirty="0">
                <a:ln>
                  <a:noFill/>
                </a:ln>
                <a:solidFill>
                  <a:srgbClr val="0070C0"/>
                </a:solidFill>
                <a:effectLst/>
                <a:uLnTx/>
                <a:uFillTx/>
                <a:latin typeface="Calibri" panose="020F0502020204030204" charset="0"/>
                <a:ea typeface="黑体" panose="02010609060101010101" pitchFamily="2" charset="-122"/>
                <a:cs typeface="+mn-cs"/>
              </a:rPr>
              <a:t>W51C</a:t>
            </a:r>
            <a:endParaRPr lang="zh-CN" altLang="en-US" dirty="0"/>
          </a:p>
        </p:txBody>
      </p:sp>
    </p:spTree>
    <p:extLst>
      <p:ext uri="{BB962C8B-B14F-4D97-AF65-F5344CB8AC3E}">
        <p14:creationId xmlns:p14="http://schemas.microsoft.com/office/powerpoint/2010/main" val="1311267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1">
            <a:extLst>
              <a:ext uri="{FF2B5EF4-FFF2-40B4-BE49-F238E27FC236}">
                <a16:creationId xmlns:a16="http://schemas.microsoft.com/office/drawing/2014/main" id="{F8A07D63-9BAB-42E6-B9BA-044FB70237D3}"/>
              </a:ext>
            </a:extLst>
          </p:cNvPr>
          <p:cNvSpPr txBox="1">
            <a:spLocks/>
          </p:cNvSpPr>
          <p:nvPr/>
        </p:nvSpPr>
        <p:spPr>
          <a:xfrm>
            <a:off x="589170" y="1035040"/>
            <a:ext cx="11265198" cy="582296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nSpc>
                <a:spcPct val="130000"/>
              </a:lnSpc>
              <a:spcBef>
                <a:spcPts val="0"/>
              </a:spcBef>
              <a:buFont typeface="Wingdings" panose="05000000000000000000" pitchFamily="2" charset="2"/>
              <a:buChar char="p"/>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LHAASO</a:t>
            </a: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是国际领先的高能宇宙线和伽马射线探测装置</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a:lnSpc>
                <a:spcPct val="130000"/>
              </a:lnSpc>
              <a:spcBef>
                <a:spcPts val="0"/>
              </a:spcBef>
              <a:buFont typeface="Wingdings" panose="05000000000000000000" pitchFamily="2" charset="2"/>
              <a:buChar char="p"/>
              <a:defRPr/>
            </a:pPr>
            <a:r>
              <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LHAASO</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打开了“超高能伽马天文学”新窗口</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，发现银河系内存在大量（≥</a:t>
            </a:r>
            <a: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60</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个）</a:t>
            </a:r>
            <a:r>
              <a:rPr lang="en-US" altLang="zh-CN" sz="2000" b="1"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PeV</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加速器</a:t>
            </a:r>
            <a:endPar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30000"/>
              </a:lnSpc>
              <a:spcBef>
                <a:spcPts val="0"/>
              </a:spcBef>
              <a:buFont typeface="Wingdings" panose="05000000000000000000" pitchFamily="2" charset="2"/>
              <a:buChar char="p"/>
              <a:defRPr/>
            </a:pP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地面宇宙线实验已</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进入精确测量的新阶段</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lvl="1" indent="-342900">
              <a:lnSpc>
                <a:spcPct val="130000"/>
              </a:lnSpc>
              <a:spcBef>
                <a:spcPts val="0"/>
              </a:spcBef>
              <a:buFont typeface="Arial" panose="020B0604020202020204" pitchFamily="34" charset="0"/>
              <a:buChar char="•"/>
              <a:defRPr/>
            </a:pPr>
            <a: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高精度测量了“膝区”质子、氦核能谱，测量精度与空间实验相当，</a:t>
            </a:r>
            <a:b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b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并</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发现新的高能组分</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，改变了宇宙线研究领域对“膝”结构的认知</a:t>
            </a:r>
            <a:endPar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lvl="0">
              <a:lnSpc>
                <a:spcPct val="130000"/>
              </a:lnSpc>
              <a:spcBef>
                <a:spcPts val="0"/>
              </a:spcBef>
              <a:buFont typeface="Wingdings" panose="05000000000000000000" pitchFamily="2" charset="2"/>
              <a:buChar char="p"/>
              <a:defRPr/>
            </a:pPr>
            <a: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首次证实，由</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黑洞和伴星组成的双星系统</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（微类星体），</a:t>
            </a:r>
            <a:b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b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是银河系内超强的 </a:t>
            </a:r>
            <a:r>
              <a:rPr lang="en-US" altLang="zh-CN" sz="2000" b="1" dirty="0" err="1">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PeV</a:t>
            </a:r>
            <a: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粒子加速器，</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是宇宙线高能组分（</a:t>
            </a:r>
            <a:r>
              <a:rPr lang="en-US" altLang="zh-CN" sz="2000" b="1" dirty="0" err="1">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PeV</a:t>
            </a:r>
            <a:r>
              <a:rPr lang="en-US" altLang="zh-CN"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000" b="1" dirty="0">
                <a:solidFill>
                  <a:srgbClr val="0070C0"/>
                </a:solidFill>
                <a:latin typeface="微软雅黑" panose="020B0503020204020204" pitchFamily="34" charset="-122"/>
                <a:ea typeface="微软雅黑" panose="020B0503020204020204" pitchFamily="34" charset="-122"/>
                <a:cs typeface="Times New Roman" panose="02020603050405020304" pitchFamily="18" charset="0"/>
              </a:rPr>
              <a:t>能区）最主要的起源天体</a:t>
            </a:r>
            <a:endPar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lvl="0">
              <a:lnSpc>
                <a:spcPct val="130000"/>
              </a:lnSpc>
              <a:spcBef>
                <a:spcPts val="0"/>
              </a:spcBef>
              <a:buFont typeface="Wingdings" panose="05000000000000000000" pitchFamily="2" charset="2"/>
              <a:buChar char="p"/>
              <a:defRPr/>
            </a:pPr>
            <a: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LHAASO </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的下一步计划</a:t>
            </a:r>
          </a:p>
          <a:p>
            <a:pPr lvl="1" indent="-342900">
              <a:lnSpc>
                <a:spcPct val="130000"/>
              </a:lnSpc>
              <a:spcBef>
                <a:spcPts val="0"/>
              </a:spcBef>
              <a:buFont typeface="Arial" panose="020B0604020202020204" pitchFamily="34" charset="0"/>
              <a:buChar char="•"/>
              <a:defRPr/>
            </a:pP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联合国内外顶尖装置，多波段、多信使研究高能宇宙线的加速机制</a:t>
            </a:r>
            <a:endPar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lvl="1" indent="-342900">
              <a:lnSpc>
                <a:spcPct val="130000"/>
              </a:lnSpc>
              <a:spcBef>
                <a:spcPts val="0"/>
              </a:spcBef>
              <a:buFont typeface="Arial" panose="020B0604020202020204" pitchFamily="34" charset="0"/>
              <a:buChar char="•"/>
              <a:defRPr/>
            </a:pP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高精度测量铁核能谱、更高能段质子、氦核能谱</a:t>
            </a:r>
            <a:endPar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lvl="1" indent="-342900">
              <a:lnSpc>
                <a:spcPct val="130000"/>
              </a:lnSpc>
              <a:spcBef>
                <a:spcPts val="0"/>
              </a:spcBef>
              <a:buFont typeface="Arial" panose="020B0604020202020204" pitchFamily="34" charset="0"/>
              <a:buChar char="•"/>
              <a:defRPr/>
            </a:pP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深度观测与巡天发现更多的甚</a:t>
            </a:r>
            <a:r>
              <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超高能伽马射线源</a:t>
            </a:r>
            <a:endPar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lvl="1" indent="-342900">
              <a:lnSpc>
                <a:spcPct val="130000"/>
              </a:lnSpc>
              <a:spcBef>
                <a:spcPts val="0"/>
              </a:spcBef>
              <a:buFont typeface="Arial" panose="020B0604020202020204" pitchFamily="34" charset="0"/>
              <a:buChar char="•"/>
              <a:defRPr/>
            </a:pPr>
            <a:r>
              <a:rPr lang="zh-CN" altLang="en-US"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发展以我为主的国际领先水平的宇宙线理论模型</a:t>
            </a:r>
            <a:endParaRPr lang="en-US" altLang="zh-CN" sz="2000" b="1"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a:p>
            <a:pPr marL="342900" marR="0" lvl="0" indent="-342900" algn="l" defTabSz="914400" rtl="0" eaLnBrk="1" fontAlgn="auto" latinLnBrk="0" hangingPunct="1">
              <a:lnSpc>
                <a:spcPct val="130000"/>
              </a:lnSpc>
              <a:spcBef>
                <a:spcPts val="0"/>
              </a:spcBef>
              <a:buClrTx/>
              <a:buSzTx/>
              <a:buFont typeface="Wingdings" panose="05000000000000000000" pitchFamily="2" charset="2"/>
              <a:buChar char="p"/>
              <a:tabLst/>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未来高能宇宙线探测计划</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标题 2">
            <a:extLst>
              <a:ext uri="{FF2B5EF4-FFF2-40B4-BE49-F238E27FC236}">
                <a16:creationId xmlns:a16="http://schemas.microsoft.com/office/drawing/2014/main" id="{46AF874A-061D-4260-9CC1-5F8886436CDE}"/>
              </a:ext>
            </a:extLst>
          </p:cNvPr>
          <p:cNvSpPr txBox="1">
            <a:spLocks/>
          </p:cNvSpPr>
          <p:nvPr/>
        </p:nvSpPr>
        <p:spPr>
          <a:xfrm>
            <a:off x="1207596" y="69700"/>
            <a:ext cx="8212883" cy="725470"/>
          </a:xfrm>
          <a:prstGeom prst="rect">
            <a:avLst/>
          </a:prstGeom>
        </p:spPr>
        <p:txBody>
          <a:bodyPr vert="horz" lIns="91400" tIns="45699" rIns="91400" bIns="45699" rtlCol="0" anchor="ctr">
            <a:normAutofit/>
          </a:bodyPr>
          <a:lstStyle>
            <a:lvl1pPr algn="l" defTabSz="914400" rtl="0" eaLnBrk="1" latinLnBrk="0" hangingPunct="1">
              <a:spcBef>
                <a:spcPct val="0"/>
              </a:spcBef>
              <a:buNone/>
              <a:defRPr sz="2998" b="1" kern="1200">
                <a:solidFill>
                  <a:srgbClr val="005DA2"/>
                </a:solidFill>
                <a:latin typeface="微软雅黑" panose="020B0503020204020204" pitchFamily="34" charset="-122"/>
                <a:ea typeface="微软雅黑" panose="020B0503020204020204" pitchFamily="34" charset="-122"/>
                <a:cs typeface="+mj-cs"/>
              </a:defRPr>
            </a:lvl1pPr>
          </a:lstStyle>
          <a:p>
            <a:pPr>
              <a:defRPr/>
            </a:pPr>
            <a:r>
              <a:rPr lang="zh-CN" altLang="en-US" sz="36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总结与未来计划</a:t>
            </a:r>
            <a:endParaRPr kumimoji="0" lang="zh-CN" altLang="en-US" sz="3600" b="0"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灯片编号占位符 1">
            <a:extLst>
              <a:ext uri="{FF2B5EF4-FFF2-40B4-BE49-F238E27FC236}">
                <a16:creationId xmlns:a16="http://schemas.microsoft.com/office/drawing/2014/main" id="{BF94A8FE-8882-45A3-9858-EFE6A43C8291}"/>
              </a:ext>
            </a:extLst>
          </p:cNvPr>
          <p:cNvSpPr>
            <a:spLocks noGrp="1"/>
          </p:cNvSpPr>
          <p:nvPr>
            <p:ph type="sldNum" sz="quarter" idx="12"/>
          </p:nvPr>
        </p:nvSpPr>
        <p:spPr>
          <a:xfrm>
            <a:off x="8610600" y="65210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37069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F42D470-FBF8-588B-371D-520689972515}"/>
              </a:ext>
            </a:extLst>
          </p:cNvPr>
          <p:cNvPicPr>
            <a:picLocks/>
          </p:cNvPicPr>
          <p:nvPr/>
        </p:nvPicPr>
        <p:blipFill>
          <a:blip r:embed="rId3" cstate="print">
            <a:extLst>
              <a:ext uri="{28A0092B-C50C-407E-A947-70E740481C1C}">
                <a14:useLocalDpi xmlns:a14="http://schemas.microsoft.com/office/drawing/2010/main" val="0"/>
              </a:ext>
            </a:extLst>
          </a:blip>
          <a:srcRect l="13903"/>
          <a:stretch>
            <a:fillRect/>
          </a:stretch>
        </p:blipFill>
        <p:spPr>
          <a:xfrm>
            <a:off x="6389911" y="3571030"/>
            <a:ext cx="3438258" cy="3015484"/>
          </a:xfrm>
          <a:prstGeom prst="rect">
            <a:avLst/>
          </a:prstGeom>
        </p:spPr>
      </p:pic>
      <p:grpSp>
        <p:nvGrpSpPr>
          <p:cNvPr id="14" name="组合 13"/>
          <p:cNvGrpSpPr/>
          <p:nvPr/>
        </p:nvGrpSpPr>
        <p:grpSpPr>
          <a:xfrm>
            <a:off x="0" y="4579"/>
            <a:ext cx="12200918" cy="755649"/>
            <a:chOff x="0" y="4579"/>
            <a:chExt cx="12200918" cy="755649"/>
          </a:xfrm>
        </p:grpSpPr>
        <p:sp>
          <p:nvSpPr>
            <p:cNvPr id="15" name="矩形 14"/>
            <p:cNvSpPr/>
            <p:nvPr/>
          </p:nvSpPr>
          <p:spPr>
            <a:xfrm>
              <a:off x="8918" y="4579"/>
              <a:ext cx="12192000" cy="755649"/>
            </a:xfrm>
            <a:prstGeom prst="rect">
              <a:avLst/>
            </a:prstGeom>
            <a:solidFill>
              <a:schemeClr val="bg1"/>
            </a:solidFill>
            <a:ln>
              <a:noFill/>
            </a:ln>
            <a:effectLst>
              <a:outerShdw blurRad="50800" dist="12700" dir="5400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10600030101010101" pitchFamily="2" charset="-122"/>
                <a:ea typeface="等线" panose="02010600030101010101" pitchFamily="2" charset="-122"/>
                <a:cs typeface="+mn-cs"/>
              </a:endParaRPr>
            </a:p>
          </p:txBody>
        </p:sp>
        <p:sp>
          <p:nvSpPr>
            <p:cNvPr id="22" name="同侧圆角矩形 30"/>
            <p:cNvSpPr/>
            <p:nvPr/>
          </p:nvSpPr>
          <p:spPr>
            <a:xfrm rot="5400000">
              <a:off x="-68264" y="265749"/>
              <a:ext cx="355602" cy="219074"/>
            </a:xfrm>
            <a:prstGeom prst="round2SameRect">
              <a:avLst>
                <a:gd name="adj1" fmla="val 27347"/>
                <a:gd name="adj2" fmla="val 0"/>
              </a:avLst>
            </a:prstGeom>
            <a:solidFill>
              <a:srgbClr val="0070C0"/>
            </a:solidFill>
            <a:ln>
              <a:noFill/>
            </a:ln>
            <a:effectLst>
              <a:innerShdw blurRad="635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grpSp>
      <p:sp>
        <p:nvSpPr>
          <p:cNvPr id="24" name="Slide Number Placeholder 2">
            <a:extLst>
              <a:ext uri="{FF2B5EF4-FFF2-40B4-BE49-F238E27FC236}">
                <a16:creationId xmlns:a16="http://schemas.microsoft.com/office/drawing/2014/main" id="{90CD53CC-5EE9-448B-BBC4-28993F12C2A4}"/>
              </a:ext>
            </a:extLst>
          </p:cNvPr>
          <p:cNvSpPr txBox="1">
            <a:spLocks/>
          </p:cNvSpPr>
          <p:nvPr/>
        </p:nvSpPr>
        <p:spPr>
          <a:xfrm>
            <a:off x="6761884" y="4628991"/>
            <a:ext cx="2741772" cy="365047"/>
          </a:xfrm>
          <a:prstGeom prst="rect">
            <a:avLst/>
          </a:prstGeom>
        </p:spPr>
        <p:txBody>
          <a:bodyPr vert="horz" wrap="square" lIns="91418" tIns="45709" rIns="91418" bIns="45709" rtlCol="0" anchor="ctr">
            <a:normAutofit/>
          </a:bodyPr>
          <a:lstStyle>
            <a:defPPr>
              <a:defRPr lang="zh-CN"/>
            </a:defPPr>
            <a:lvl1pPr marL="0" algn="r" defTabSz="914400" rtl="0" eaLnBrk="1" latinLnBrk="0" hangingPunct="1">
              <a:defRPr sz="1200" kern="1200">
                <a:solidFill>
                  <a:schemeClr val="tx1">
                    <a:tint val="75000"/>
                  </a:schemeClr>
                </a:solidFill>
                <a:latin typeface="Arial" panose="020B0604020202020204" pitchFamily="34" charset="0"/>
                <a:ea typeface="隶书" panose="02010509060101010101" pitchFamily="49"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57063" rtl="0" eaLnBrk="1" fontAlgn="auto" latinLnBrk="0" hangingPunct="1">
              <a:lnSpc>
                <a:spcPct val="100000"/>
              </a:lnSpc>
              <a:spcBef>
                <a:spcPts val="0"/>
              </a:spcBef>
              <a:spcAft>
                <a:spcPts val="0"/>
              </a:spcAft>
              <a:buClrTx/>
              <a:buSzTx/>
              <a:buFontTx/>
              <a:buNone/>
              <a:tabLst/>
              <a:defRPr/>
            </a:pPr>
            <a:fld id="{388DE409-4DD8-445D-B2DE-91D4FE41AAD9}" type="slidenum">
              <a:rPr kumimoji="0" lang="zh-CN" alt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隶书" panose="02010509060101010101" pitchFamily="49" charset="-122"/>
                <a:cs typeface="+mn-cs"/>
              </a:rPr>
              <a:pPr marL="0" marR="0" lvl="0" indent="0" algn="r" defTabSz="457063"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隶书" panose="02010509060101010101" pitchFamily="49" charset="-122"/>
              <a:cs typeface="+mn-cs"/>
            </a:endParaRPr>
          </a:p>
        </p:txBody>
      </p:sp>
      <p:pic>
        <p:nvPicPr>
          <p:cNvPr id="25" name="图片 9">
            <a:extLst>
              <a:ext uri="{FF2B5EF4-FFF2-40B4-BE49-F238E27FC236}">
                <a16:creationId xmlns:a16="http://schemas.microsoft.com/office/drawing/2014/main" id="{27DE4319-1509-4929-B933-0F4878CF858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940" t="30418" r="7084" b="3847"/>
          <a:stretch/>
        </p:blipFill>
        <p:spPr>
          <a:xfrm>
            <a:off x="6389875" y="875861"/>
            <a:ext cx="5764786" cy="2600192"/>
          </a:xfrm>
          <a:prstGeom prst="rect">
            <a:avLst/>
          </a:prstGeom>
        </p:spPr>
      </p:pic>
      <p:sp>
        <p:nvSpPr>
          <p:cNvPr id="26" name="TextBox 25">
            <a:extLst>
              <a:ext uri="{FF2B5EF4-FFF2-40B4-BE49-F238E27FC236}">
                <a16:creationId xmlns:a16="http://schemas.microsoft.com/office/drawing/2014/main" id="{47579035-1E78-4E3B-90A0-AF1E37CD98C3}"/>
              </a:ext>
            </a:extLst>
          </p:cNvPr>
          <p:cNvSpPr txBox="1"/>
          <p:nvPr/>
        </p:nvSpPr>
        <p:spPr>
          <a:xfrm>
            <a:off x="167175" y="1035609"/>
            <a:ext cx="6100013" cy="5115311"/>
          </a:xfrm>
          <a:prstGeom prst="rect">
            <a:avLst/>
          </a:prstGeom>
          <a:noFill/>
        </p:spPr>
        <p:txBody>
          <a:bodyPr wrap="square">
            <a:spAutoFit/>
          </a:bodyPr>
          <a:lstStyle/>
          <a:p>
            <a:pPr marL="342797" marR="0" lvl="0" indent="-342797" algn="l" defTabSz="457063" rtl="0" eaLnBrk="1" fontAlgn="auto" latinLnBrk="0" hangingPunct="1">
              <a:lnSpc>
                <a:spcPct val="150000"/>
              </a:lnSpc>
              <a:buClrTx/>
              <a:buSzTx/>
              <a:buFont typeface="Wingdings" panose="05000000000000000000" pitchFamily="2" charset="2"/>
              <a:buChar char="n"/>
              <a:tabLst/>
              <a:defRPr/>
            </a:pPr>
            <a:r>
              <a:rPr kumimoji="0" lang="en-US" altLang="zh-CN"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t>LACT</a:t>
            </a:r>
            <a:r>
              <a:rPr kumimoji="0" lang="zh-CN" alt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t>：角分辨比“拉索” 提升</a:t>
            </a:r>
            <a:r>
              <a:rPr kumimoji="0" lang="en-US" altLang="zh-CN"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t>5</a:t>
            </a:r>
            <a:r>
              <a:rPr kumimoji="0" lang="zh-CN" alt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t>倍以上</a:t>
            </a:r>
            <a:br>
              <a:rPr kumimoji="0" lang="en-US" altLang="zh-CN"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br>
            <a:r>
              <a:rPr kumimoji="0" lang="en-US" altLang="zh-CN"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t>		      </a:t>
            </a:r>
            <a:r>
              <a:rPr kumimoji="0" lang="zh-CN" altLang="en-US" sz="20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mn-cs"/>
              </a:rPr>
              <a:t>灵敏度和“拉索”相当</a:t>
            </a:r>
            <a:endParaRPr kumimoji="0" lang="en-US" altLang="zh-CN" sz="1999" b="0" i="0" u="none" strike="noStrike" kern="0" cap="none" spc="0" normalizeH="0" baseline="0" noProof="0" dirty="0">
              <a:ln>
                <a:noFill/>
              </a:ln>
              <a:solidFill>
                <a:srgbClr val="000000"/>
              </a:solidFill>
              <a:effectLst/>
              <a:uLnTx/>
              <a:uFillTx/>
              <a:latin typeface="微软雅黑"/>
              <a:ea typeface="微软雅黑"/>
              <a:cs typeface="+mn-cs"/>
            </a:endParaRPr>
          </a:p>
          <a:p>
            <a:pPr marL="342797" marR="0" lvl="0" indent="-342797" algn="l" defTabSz="457063" rtl="0" eaLnBrk="1" fontAlgn="auto" latinLnBrk="0" hangingPunct="1">
              <a:lnSpc>
                <a:spcPct val="150000"/>
              </a:lnSpc>
              <a:buClrTx/>
              <a:buSzTx/>
              <a:buFont typeface="Wingdings" panose="05000000000000000000" pitchFamily="2" charset="2"/>
              <a:buChar char="n"/>
              <a:tabLst/>
              <a:defRPr/>
            </a:pPr>
            <a:r>
              <a:rPr kumimoji="0" lang="zh-CN" altLang="en-US" sz="1999" b="0" i="0" u="none" strike="noStrike" kern="0" cap="none" spc="0" normalizeH="0" baseline="0" noProof="0" dirty="0">
                <a:ln>
                  <a:noFill/>
                </a:ln>
                <a:solidFill>
                  <a:srgbClr val="000000"/>
                </a:solidFill>
                <a:effectLst/>
                <a:uLnTx/>
                <a:uFillTx/>
                <a:latin typeface="微软雅黑"/>
                <a:ea typeface="微软雅黑"/>
                <a:cs typeface="+mn-cs"/>
              </a:rPr>
              <a:t>项目得到</a:t>
            </a:r>
            <a:r>
              <a:rPr kumimoji="0" lang="zh-CN" altLang="zh-CN" sz="1999" b="0" i="0" u="none" strike="noStrike" kern="0" cap="none" spc="0" normalizeH="0" baseline="0" noProof="0" dirty="0">
                <a:ln>
                  <a:noFill/>
                </a:ln>
                <a:solidFill>
                  <a:srgbClr val="000000"/>
                </a:solidFill>
                <a:effectLst/>
                <a:uLnTx/>
                <a:uFillTx/>
                <a:latin typeface="微软雅黑"/>
                <a:ea typeface="微软雅黑"/>
                <a:cs typeface="+mn-cs"/>
              </a:rPr>
              <a:t>四川省委、省政府</a:t>
            </a:r>
            <a:r>
              <a:rPr kumimoji="0" lang="zh-CN" altLang="en-US" sz="1999" b="0" i="0" u="none" strike="noStrike" kern="0" cap="none" spc="0" normalizeH="0" baseline="0" noProof="0" dirty="0">
                <a:ln>
                  <a:noFill/>
                </a:ln>
                <a:solidFill>
                  <a:srgbClr val="000000"/>
                </a:solidFill>
                <a:effectLst/>
                <a:uLnTx/>
                <a:uFillTx/>
                <a:latin typeface="微软雅黑"/>
                <a:ea typeface="微软雅黑"/>
                <a:cs typeface="+mn-cs"/>
              </a:rPr>
              <a:t>的大力支持</a:t>
            </a:r>
            <a:b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br>
            <a: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t>		     </a:t>
            </a:r>
            <a:r>
              <a:rPr kumimoji="0" lang="zh-CN" altLang="en-US" sz="1999" b="1" i="0" u="none" strike="noStrike" kern="0" cap="none" spc="0" normalizeH="0" baseline="0" noProof="0" dirty="0">
                <a:ln>
                  <a:noFill/>
                </a:ln>
                <a:solidFill>
                  <a:srgbClr val="C00000"/>
                </a:solidFill>
                <a:effectLst/>
                <a:uLnTx/>
                <a:uFillTx/>
                <a:latin typeface="微软雅黑"/>
                <a:ea typeface="微软雅黑"/>
                <a:cs typeface="+mn-cs"/>
              </a:rPr>
              <a:t>已获得了省发改委批复立项</a:t>
            </a:r>
            <a:b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br>
            <a: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t>		     </a:t>
            </a:r>
            <a:r>
              <a:rPr kumimoji="0" lang="zh-CN" altLang="en-US" sz="1999" b="1" i="0" u="none" strike="noStrike" kern="0" cap="none" spc="0" normalizeH="0" baseline="0" noProof="0" dirty="0">
                <a:ln>
                  <a:noFill/>
                </a:ln>
                <a:solidFill>
                  <a:srgbClr val="C00000"/>
                </a:solidFill>
                <a:effectLst/>
                <a:uLnTx/>
                <a:uFillTx/>
                <a:latin typeface="微软雅黑"/>
                <a:ea typeface="微软雅黑"/>
                <a:cs typeface="+mn-cs"/>
              </a:rPr>
              <a:t>预算</a:t>
            </a:r>
            <a: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t>1.5</a:t>
            </a:r>
            <a:r>
              <a:rPr kumimoji="0" lang="zh-CN" altLang="en-US" sz="1999" b="1" i="0" u="none" strike="noStrike" kern="0" cap="none" spc="0" normalizeH="0" baseline="0" noProof="0" dirty="0">
                <a:ln>
                  <a:noFill/>
                </a:ln>
                <a:solidFill>
                  <a:srgbClr val="C00000"/>
                </a:solidFill>
                <a:effectLst/>
                <a:uLnTx/>
                <a:uFillTx/>
                <a:latin typeface="微软雅黑"/>
                <a:ea typeface="微软雅黑"/>
                <a:cs typeface="+mn-cs"/>
              </a:rPr>
              <a:t>亿</a:t>
            </a:r>
            <a:endPar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endParaRPr>
          </a:p>
          <a:p>
            <a:pPr marL="342797" marR="0" lvl="0" indent="-342797" algn="l" defTabSz="457063" rtl="0" eaLnBrk="1" fontAlgn="auto" latinLnBrk="0" hangingPunct="1">
              <a:lnSpc>
                <a:spcPct val="150000"/>
              </a:lnSpc>
              <a:buClrTx/>
              <a:buSzTx/>
              <a:buFont typeface="Wingdings" panose="05000000000000000000" pitchFamily="2" charset="2"/>
              <a:buChar char="n"/>
              <a:tabLst/>
              <a:defRPr/>
            </a:pPr>
            <a:r>
              <a:rPr kumimoji="0" lang="zh-CN" altLang="en-US" sz="1999" b="1" i="0" u="none" strike="noStrike" kern="0" cap="none" spc="0" normalizeH="0" baseline="0" noProof="0" dirty="0">
                <a:ln>
                  <a:noFill/>
                </a:ln>
                <a:solidFill>
                  <a:srgbClr val="C00000"/>
                </a:solidFill>
                <a:effectLst/>
                <a:uLnTx/>
                <a:uFillTx/>
                <a:latin typeface="微软雅黑"/>
                <a:ea typeface="微软雅黑"/>
                <a:cs typeface="+mn-cs"/>
              </a:rPr>
              <a:t>媲美</a:t>
            </a:r>
            <a:r>
              <a:rPr kumimoji="0" lang="zh-CN" altLang="zh-CN" sz="1999" b="1" i="0" u="none" strike="noStrike" kern="0" cap="none" spc="0" normalizeH="0" baseline="0" noProof="0" dirty="0">
                <a:ln>
                  <a:noFill/>
                </a:ln>
                <a:solidFill>
                  <a:srgbClr val="C00000"/>
                </a:solidFill>
                <a:effectLst/>
                <a:uLnTx/>
                <a:uFillTx/>
                <a:latin typeface="微软雅黑"/>
                <a:ea typeface="微软雅黑"/>
                <a:cs typeface="+mn-cs"/>
              </a:rPr>
              <a:t>欧美部署的耗资</a:t>
            </a:r>
            <a: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t>2</a:t>
            </a:r>
            <a:r>
              <a:rPr kumimoji="0" lang="zh-CN" altLang="zh-CN" sz="1999" b="1" i="0" u="none" strike="noStrike" kern="0" cap="none" spc="0" normalizeH="0" baseline="0" noProof="0" dirty="0">
                <a:ln>
                  <a:noFill/>
                </a:ln>
                <a:solidFill>
                  <a:srgbClr val="C00000"/>
                </a:solidFill>
                <a:effectLst/>
                <a:uLnTx/>
                <a:uFillTx/>
                <a:latin typeface="微软雅黑"/>
                <a:ea typeface="微软雅黑"/>
                <a:cs typeface="+mn-cs"/>
              </a:rPr>
              <a:t>亿欧元的同类项目</a:t>
            </a:r>
            <a:r>
              <a:rPr kumimoji="0" lang="zh-CN" altLang="en-US" sz="1999" b="1" i="0" u="none" strike="noStrike" kern="0" cap="none" spc="0" normalizeH="0" baseline="0" noProof="0" dirty="0">
                <a:ln>
                  <a:noFill/>
                </a:ln>
                <a:solidFill>
                  <a:srgbClr val="C00000"/>
                </a:solidFill>
                <a:effectLst/>
                <a:uLnTx/>
                <a:uFillTx/>
                <a:latin typeface="微软雅黑"/>
                <a:ea typeface="微软雅黑"/>
                <a:cs typeface="+mn-cs"/>
              </a:rPr>
              <a:t>（</a:t>
            </a:r>
            <a:r>
              <a:rPr kumimoji="0" lang="en-US" altLang="zh-CN" sz="1999" b="1" i="0" u="none" strike="noStrike" kern="0" cap="none" spc="0" normalizeH="0" baseline="0" noProof="0" dirty="0">
                <a:ln>
                  <a:noFill/>
                </a:ln>
                <a:solidFill>
                  <a:srgbClr val="C00000"/>
                </a:solidFill>
                <a:effectLst/>
                <a:uLnTx/>
                <a:uFillTx/>
                <a:latin typeface="微软雅黑"/>
                <a:ea typeface="微软雅黑"/>
                <a:cs typeface="+mn-cs"/>
              </a:rPr>
              <a:t>CTA</a:t>
            </a:r>
            <a:r>
              <a:rPr kumimoji="0" lang="zh-CN" altLang="en-US" sz="1999" b="1" i="0" u="none" strike="noStrike" kern="0" cap="none" spc="0" normalizeH="0" baseline="0" noProof="0" dirty="0">
                <a:ln>
                  <a:noFill/>
                </a:ln>
                <a:solidFill>
                  <a:srgbClr val="C00000"/>
                </a:solidFill>
                <a:effectLst/>
                <a:uLnTx/>
                <a:uFillTx/>
                <a:latin typeface="微软雅黑"/>
                <a:ea typeface="微软雅黑"/>
                <a:cs typeface="+mn-cs"/>
              </a:rPr>
              <a:t>）</a:t>
            </a:r>
            <a:r>
              <a:rPr kumimoji="0" lang="zh-CN" altLang="zh-CN" sz="1999" b="0" i="0" u="none" strike="noStrike" kern="0" cap="none" spc="0" normalizeH="0" baseline="0" noProof="0" dirty="0">
                <a:ln>
                  <a:noFill/>
                </a:ln>
                <a:solidFill>
                  <a:srgbClr val="000000"/>
                </a:solidFill>
                <a:effectLst/>
                <a:uLnTx/>
                <a:uFillTx/>
                <a:latin typeface="宋体" panose="02010600030101010101" pitchFamily="2" charset="-122"/>
                <a:ea typeface="微软雅黑"/>
                <a:cs typeface="+mn-cs"/>
              </a:rPr>
              <a:t>引起了全球高度关注</a:t>
            </a:r>
            <a:endParaRPr lang="en-US" altLang="zh-CN" sz="1999" kern="0" dirty="0">
              <a:solidFill>
                <a:srgbClr val="000000"/>
              </a:solidFill>
              <a:latin typeface="宋体" panose="02010600030101010101" pitchFamily="2" charset="-122"/>
              <a:ea typeface="微软雅黑"/>
            </a:endParaRPr>
          </a:p>
          <a:p>
            <a:pPr marL="342797" marR="0" lvl="0" indent="-342797" algn="l" defTabSz="457063" rtl="0" eaLnBrk="1" fontAlgn="auto" latinLnBrk="0" hangingPunct="1">
              <a:lnSpc>
                <a:spcPct val="150000"/>
              </a:lnSpc>
              <a:buClrTx/>
              <a:buSzTx/>
              <a:buFont typeface="Wingdings" panose="05000000000000000000" pitchFamily="2" charset="2"/>
              <a:buChar char="n"/>
              <a:tabLst/>
              <a:defRPr/>
            </a:pPr>
            <a:r>
              <a:rPr kumimoji="1" lang="zh-CN" altLang="en-US" sz="2000" b="1" dirty="0">
                <a:solidFill>
                  <a:prstClr val="black"/>
                </a:solidFill>
                <a:latin typeface="Microsoft YaHei" panose="020B0503020204020204" pitchFamily="34" charset="-122"/>
                <a:ea typeface="Microsoft YaHei" panose="020B0503020204020204" pitchFamily="34" charset="-122"/>
              </a:rPr>
              <a:t>进展与计划</a:t>
            </a:r>
            <a:endParaRPr kumimoji="1" lang="en-US" altLang="zh-CN" sz="2000" dirty="0">
              <a:solidFill>
                <a:prstClr val="black"/>
              </a:solidFill>
              <a:latin typeface="Microsoft YaHei" panose="020B0503020204020204" pitchFamily="34" charset="-122"/>
              <a:ea typeface="Microsoft YaHei" panose="020B0503020204020204" pitchFamily="34" charset="-122"/>
            </a:endParaRPr>
          </a:p>
          <a:p>
            <a:pPr marL="742950" lvl="1" indent="-285750">
              <a:lnSpc>
                <a:spcPct val="150000"/>
              </a:lnSpc>
              <a:buFont typeface="Arial" panose="020B0604020202020204" pitchFamily="34" charset="0"/>
              <a:buChar char="•"/>
              <a:defRPr/>
            </a:pPr>
            <a:r>
              <a:rPr kumimoji="1" lang="en-US" altLang="zh-CN" sz="2000" dirty="0">
                <a:solidFill>
                  <a:prstClr val="black"/>
                </a:solidFill>
                <a:latin typeface="Microsoft YaHei" panose="020B0503020204020204" pitchFamily="34" charset="-122"/>
                <a:ea typeface="Microsoft YaHei" panose="020B0503020204020204" pitchFamily="34" charset="-122"/>
              </a:rPr>
              <a:t>2025</a:t>
            </a:r>
            <a:r>
              <a:rPr kumimoji="1" lang="zh-CN" altLang="en-US" sz="2000" dirty="0">
                <a:solidFill>
                  <a:prstClr val="black"/>
                </a:solidFill>
                <a:latin typeface="Microsoft YaHei" panose="020B0503020204020204" pitchFamily="34" charset="-122"/>
                <a:ea typeface="Microsoft YaHei" panose="020B0503020204020204" pitchFamily="34" charset="-122"/>
              </a:rPr>
              <a:t>年：启动建设，建成首台 </a:t>
            </a:r>
          </a:p>
          <a:p>
            <a:pPr marL="742950" lvl="1" indent="-285750">
              <a:lnSpc>
                <a:spcPct val="150000"/>
              </a:lnSpc>
              <a:buFont typeface="Arial" panose="020B0604020202020204" pitchFamily="34" charset="0"/>
              <a:buChar char="•"/>
              <a:defRPr/>
            </a:pPr>
            <a:r>
              <a:rPr kumimoji="1" lang="en-US" altLang="zh-CN" sz="2000" dirty="0">
                <a:solidFill>
                  <a:prstClr val="black"/>
                </a:solidFill>
                <a:latin typeface="Microsoft YaHei" panose="020B0503020204020204" pitchFamily="34" charset="-122"/>
                <a:ea typeface="Microsoft YaHei" panose="020B0503020204020204" pitchFamily="34" charset="-122"/>
              </a:rPr>
              <a:t>2026</a:t>
            </a:r>
            <a:r>
              <a:rPr kumimoji="1" lang="zh-CN" altLang="en-US" sz="2000" dirty="0">
                <a:solidFill>
                  <a:prstClr val="black"/>
                </a:solidFill>
                <a:latin typeface="Microsoft YaHei" panose="020B0503020204020204" pitchFamily="34" charset="-122"/>
                <a:ea typeface="Microsoft YaHei" panose="020B0503020204020204" pitchFamily="34" charset="-122"/>
              </a:rPr>
              <a:t>年：</a:t>
            </a:r>
            <a:r>
              <a:rPr kumimoji="1" lang="en-US" altLang="zh-CN" sz="2000" dirty="0">
                <a:solidFill>
                  <a:prstClr val="black"/>
                </a:solidFill>
                <a:latin typeface="Microsoft YaHei" panose="020B0503020204020204" pitchFamily="34" charset="-122"/>
                <a:ea typeface="Microsoft YaHei" panose="020B0503020204020204" pitchFamily="34" charset="-122"/>
              </a:rPr>
              <a:t>4</a:t>
            </a:r>
            <a:r>
              <a:rPr kumimoji="1" lang="zh-CN" altLang="en-US" sz="2000" dirty="0">
                <a:solidFill>
                  <a:prstClr val="black"/>
                </a:solidFill>
                <a:latin typeface="Microsoft YaHei" panose="020B0503020204020204" pitchFamily="34" charset="-122"/>
                <a:ea typeface="Microsoft YaHei" panose="020B0503020204020204" pitchFamily="34" charset="-122"/>
              </a:rPr>
              <a:t>台，</a:t>
            </a:r>
            <a:r>
              <a:rPr kumimoji="1" lang="en-US" altLang="zh-CN" sz="2000" dirty="0">
                <a:solidFill>
                  <a:prstClr val="black"/>
                </a:solidFill>
                <a:latin typeface="Microsoft YaHei" panose="020B0503020204020204" pitchFamily="34" charset="-122"/>
                <a:ea typeface="Microsoft YaHei" panose="020B0503020204020204" pitchFamily="34" charset="-122"/>
              </a:rPr>
              <a:t>1/8</a:t>
            </a:r>
            <a:r>
              <a:rPr kumimoji="1" lang="zh-CN" altLang="en-US" sz="2000" dirty="0">
                <a:solidFill>
                  <a:prstClr val="black"/>
                </a:solidFill>
                <a:latin typeface="Microsoft YaHei" panose="020B0503020204020204" pitchFamily="34" charset="-122"/>
                <a:ea typeface="Microsoft YaHei" panose="020B0503020204020204" pitchFamily="34" charset="-122"/>
              </a:rPr>
              <a:t>阵列完成建设</a:t>
            </a:r>
          </a:p>
          <a:p>
            <a:pPr marL="742950" lvl="1" indent="-285750">
              <a:lnSpc>
                <a:spcPct val="150000"/>
              </a:lnSpc>
              <a:buFont typeface="Arial" panose="020B0604020202020204" pitchFamily="34" charset="0"/>
              <a:buChar char="•"/>
              <a:defRPr/>
            </a:pPr>
            <a:r>
              <a:rPr kumimoji="1" lang="en-US" altLang="zh-CN" sz="2000" dirty="0">
                <a:solidFill>
                  <a:prstClr val="black"/>
                </a:solidFill>
                <a:latin typeface="Microsoft YaHei" panose="020B0503020204020204" pitchFamily="34" charset="-122"/>
                <a:ea typeface="Microsoft YaHei" panose="020B0503020204020204" pitchFamily="34" charset="-122"/>
              </a:rPr>
              <a:t>2028</a:t>
            </a:r>
            <a:r>
              <a:rPr kumimoji="1" lang="zh-CN" altLang="en-US" sz="2000" dirty="0">
                <a:solidFill>
                  <a:prstClr val="black"/>
                </a:solidFill>
                <a:latin typeface="Microsoft YaHei" panose="020B0503020204020204" pitchFamily="34" charset="-122"/>
                <a:ea typeface="Microsoft YaHei" panose="020B0503020204020204" pitchFamily="34" charset="-122"/>
              </a:rPr>
              <a:t>年：</a:t>
            </a:r>
            <a:r>
              <a:rPr kumimoji="1" lang="en-US" altLang="zh-CN" sz="2000" dirty="0">
                <a:solidFill>
                  <a:prstClr val="black"/>
                </a:solidFill>
                <a:latin typeface="Microsoft YaHei" panose="020B0503020204020204" pitchFamily="34" charset="-122"/>
                <a:ea typeface="Microsoft YaHei" panose="020B0503020204020204" pitchFamily="34" charset="-122"/>
              </a:rPr>
              <a:t>36</a:t>
            </a:r>
            <a:r>
              <a:rPr kumimoji="1" lang="zh-CN" altLang="en-US" sz="2000" dirty="0">
                <a:solidFill>
                  <a:prstClr val="black"/>
                </a:solidFill>
                <a:latin typeface="Microsoft YaHei" panose="020B0503020204020204" pitchFamily="34" charset="-122"/>
                <a:ea typeface="Microsoft YaHei" panose="020B0503020204020204" pitchFamily="34" charset="-122"/>
              </a:rPr>
              <a:t>台，全阵列完成建设</a:t>
            </a:r>
          </a:p>
        </p:txBody>
      </p:sp>
      <p:sp>
        <p:nvSpPr>
          <p:cNvPr id="27" name="TextBox 26">
            <a:extLst>
              <a:ext uri="{FF2B5EF4-FFF2-40B4-BE49-F238E27FC236}">
                <a16:creationId xmlns:a16="http://schemas.microsoft.com/office/drawing/2014/main" id="{A41F1138-58C6-4784-B18A-8D77C8647B15}"/>
              </a:ext>
            </a:extLst>
          </p:cNvPr>
          <p:cNvSpPr txBox="1"/>
          <p:nvPr/>
        </p:nvSpPr>
        <p:spPr>
          <a:xfrm>
            <a:off x="409966" y="70371"/>
            <a:ext cx="10768290" cy="584623"/>
          </a:xfrm>
          <a:prstGeom prst="rect">
            <a:avLst/>
          </a:prstGeom>
          <a:noFill/>
        </p:spPr>
        <p:txBody>
          <a:bodyPr wrap="square">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zh-CN" altLang="zh-CN" sz="3199" b="1" i="0" u="none" strike="noStrike" kern="0" cap="none" spc="0" normalizeH="0" baseline="0" noProof="0" dirty="0">
                <a:ln>
                  <a:noFill/>
                </a:ln>
                <a:solidFill>
                  <a:srgbClr val="0070C0"/>
                </a:solidFill>
                <a:effectLst/>
                <a:uLnTx/>
                <a:uFillTx/>
                <a:latin typeface="微软雅黑"/>
                <a:ea typeface="微软雅黑"/>
                <a:cs typeface="宋体" panose="02010600030101010101" pitchFamily="2" charset="-122"/>
              </a:rPr>
              <a:t>拉索提升计划</a:t>
            </a:r>
            <a:r>
              <a:rPr kumimoji="0" lang="zh-CN" altLang="en-US" sz="3199" b="1" i="0" u="none" strike="noStrike" kern="0" cap="none" spc="0" normalizeH="0" baseline="0" noProof="0" dirty="0">
                <a:ln>
                  <a:noFill/>
                </a:ln>
                <a:solidFill>
                  <a:srgbClr val="0070C0"/>
                </a:solidFill>
                <a:effectLst/>
                <a:uLnTx/>
                <a:uFillTx/>
                <a:latin typeface="微软雅黑"/>
                <a:ea typeface="微软雅黑"/>
                <a:cs typeface="宋体" panose="02010600030101010101" pitchFamily="2" charset="-122"/>
              </a:rPr>
              <a:t>：</a:t>
            </a:r>
            <a:r>
              <a:rPr kumimoji="0" lang="zh-CN" altLang="zh-CN" sz="3199" b="1" i="0" u="none" strike="noStrike" kern="0" cap="none" spc="0" normalizeH="0" baseline="0" noProof="0" dirty="0">
                <a:ln>
                  <a:noFill/>
                </a:ln>
                <a:solidFill>
                  <a:srgbClr val="000000"/>
                </a:solidFill>
                <a:effectLst/>
                <a:uLnTx/>
                <a:uFillTx/>
                <a:latin typeface="微软雅黑"/>
                <a:ea typeface="微软雅黑"/>
                <a:cs typeface="宋体" panose="02010600030101010101" pitchFamily="2" charset="-122"/>
              </a:rPr>
              <a:t>大型超高能伽马源立体跟踪装置（</a:t>
            </a:r>
            <a:r>
              <a:rPr kumimoji="0" lang="en-US" altLang="zh-CN" sz="3199" b="1" i="0" u="none" strike="noStrike" kern="0" cap="none" spc="0" normalizeH="0" baseline="0" noProof="0" dirty="0">
                <a:ln>
                  <a:noFill/>
                </a:ln>
                <a:solidFill>
                  <a:srgbClr val="000000"/>
                </a:solidFill>
                <a:effectLst/>
                <a:uLnTx/>
                <a:uFillTx/>
                <a:latin typeface="微软雅黑"/>
                <a:ea typeface="微软雅黑"/>
                <a:cs typeface="宋体" panose="02010600030101010101" pitchFamily="2" charset="-122"/>
              </a:rPr>
              <a:t>LACT</a:t>
            </a:r>
            <a:r>
              <a:rPr kumimoji="0" lang="zh-CN" altLang="zh-CN" sz="3199" b="1" i="0" u="none" strike="noStrike" kern="0" cap="none" spc="0" normalizeH="0" baseline="0" noProof="0" dirty="0">
                <a:ln>
                  <a:noFill/>
                </a:ln>
                <a:solidFill>
                  <a:srgbClr val="000000"/>
                </a:solidFill>
                <a:effectLst/>
                <a:uLnTx/>
                <a:uFillTx/>
                <a:latin typeface="微软雅黑"/>
                <a:ea typeface="微软雅黑"/>
                <a:cs typeface="宋体" panose="02010600030101010101" pitchFamily="2" charset="-122"/>
              </a:rPr>
              <a:t>）</a:t>
            </a:r>
            <a:endParaRPr kumimoji="0" lang="en-US" altLang="zh-CN" sz="3199" b="1" i="0" u="none" strike="noStrike" kern="0" cap="none" spc="0" normalizeH="0" baseline="0" noProof="0" dirty="0">
              <a:ln>
                <a:noFill/>
              </a:ln>
              <a:solidFill>
                <a:srgbClr val="000000"/>
              </a:solidFill>
              <a:effectLst/>
              <a:uLnTx/>
              <a:uFillTx/>
              <a:latin typeface="微软雅黑"/>
              <a:ea typeface="微软雅黑"/>
              <a:cs typeface="宋体" panose="02010600030101010101" pitchFamily="2" charset="-122"/>
            </a:endParaRPr>
          </a:p>
        </p:txBody>
      </p:sp>
      <p:pic>
        <p:nvPicPr>
          <p:cNvPr id="29" name="图片 25">
            <a:extLst>
              <a:ext uri="{FF2B5EF4-FFF2-40B4-BE49-F238E27FC236}">
                <a16:creationId xmlns:a16="http://schemas.microsoft.com/office/drawing/2014/main" id="{067B8F73-A634-4853-998B-85492FAC62D2}"/>
              </a:ext>
            </a:extLst>
          </p:cNvPr>
          <p:cNvPicPr/>
          <p:nvPr/>
        </p:nvPicPr>
        <p:blipFill rotWithShape="1">
          <a:blip r:embed="rId5"/>
          <a:srcRect l="31259" t="7036" r="32287"/>
          <a:stretch/>
        </p:blipFill>
        <p:spPr>
          <a:xfrm>
            <a:off x="9781948" y="5224358"/>
            <a:ext cx="1707945" cy="1515563"/>
          </a:xfrm>
          <a:prstGeom prst="rect">
            <a:avLst/>
          </a:prstGeom>
        </p:spPr>
      </p:pic>
      <p:sp>
        <p:nvSpPr>
          <p:cNvPr id="30" name="TextBox 29">
            <a:extLst>
              <a:ext uri="{FF2B5EF4-FFF2-40B4-BE49-F238E27FC236}">
                <a16:creationId xmlns:a16="http://schemas.microsoft.com/office/drawing/2014/main" id="{291FEA05-B479-44C6-9E13-6B2172EE69EC}"/>
              </a:ext>
            </a:extLst>
          </p:cNvPr>
          <p:cNvSpPr txBox="1"/>
          <p:nvPr/>
        </p:nvSpPr>
        <p:spPr>
          <a:xfrm>
            <a:off x="9994042" y="5440778"/>
            <a:ext cx="1064524" cy="276927"/>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Arial"/>
                <a:ea typeface="微软雅黑"/>
                <a:cs typeface="+mn-cs"/>
              </a:rPr>
              <a:t>超新星遗迹</a:t>
            </a:r>
          </a:p>
        </p:txBody>
      </p:sp>
      <p:sp>
        <p:nvSpPr>
          <p:cNvPr id="31" name="TextBox 30">
            <a:extLst>
              <a:ext uri="{FF2B5EF4-FFF2-40B4-BE49-F238E27FC236}">
                <a16:creationId xmlns:a16="http://schemas.microsoft.com/office/drawing/2014/main" id="{91800DE2-81DD-4561-8D8C-59DF11B42727}"/>
              </a:ext>
            </a:extLst>
          </p:cNvPr>
          <p:cNvSpPr txBox="1"/>
          <p:nvPr/>
        </p:nvSpPr>
        <p:spPr>
          <a:xfrm>
            <a:off x="11489894" y="5494191"/>
            <a:ext cx="543597" cy="953859"/>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prstClr val="black"/>
                </a:solidFill>
                <a:effectLst/>
                <a:uLnTx/>
                <a:uFillTx/>
                <a:latin typeface="Arial"/>
                <a:ea typeface="微软雅黑"/>
                <a:cs typeface="+mn-cs"/>
              </a:rPr>
              <a:t>拉索</a:t>
            </a: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 </a:t>
            </a:r>
          </a:p>
          <a:p>
            <a:pPr marL="0" marR="0" lvl="0" indent="0" algn="l" defTabSz="914126" rtl="0" eaLnBrk="1" fontAlgn="auto" latinLnBrk="0" hangingPunct="1">
              <a:lnSpc>
                <a:spcPct val="100000"/>
              </a:lnSpc>
              <a:spcBef>
                <a:spcPts val="0"/>
              </a:spcBef>
              <a:spcAft>
                <a:spcPts val="0"/>
              </a:spcAft>
              <a:buClrTx/>
              <a:buSzTx/>
              <a:buFontTx/>
              <a:buNone/>
              <a:tabLst/>
              <a:defRPr/>
            </a:pPr>
            <a:r>
              <a:rPr kumimoji="0" lang="zh-CN" altLang="en-US" sz="1400" b="1" i="0" u="none" strike="noStrike" kern="0" cap="none" spc="0" normalizeH="0" baseline="0" noProof="0" dirty="0">
                <a:ln>
                  <a:noFill/>
                </a:ln>
                <a:solidFill>
                  <a:prstClr val="black"/>
                </a:solidFill>
                <a:effectLst/>
                <a:uLnTx/>
                <a:uFillTx/>
                <a:latin typeface="Arial"/>
                <a:ea typeface="微软雅黑"/>
                <a:cs typeface="+mn-cs"/>
              </a:rPr>
              <a:t>发现天体源</a:t>
            </a:r>
          </a:p>
        </p:txBody>
      </p:sp>
      <p:sp>
        <p:nvSpPr>
          <p:cNvPr id="32" name="TextBox 31">
            <a:extLst>
              <a:ext uri="{FF2B5EF4-FFF2-40B4-BE49-F238E27FC236}">
                <a16:creationId xmlns:a16="http://schemas.microsoft.com/office/drawing/2014/main" id="{2A754765-FDB0-406E-9F36-6B4287FA3EBF}"/>
              </a:ext>
            </a:extLst>
          </p:cNvPr>
          <p:cNvSpPr txBox="1"/>
          <p:nvPr/>
        </p:nvSpPr>
        <p:spPr>
          <a:xfrm>
            <a:off x="10113732" y="6309587"/>
            <a:ext cx="1064524" cy="276927"/>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Arial"/>
                <a:ea typeface="微软雅黑"/>
                <a:cs typeface="+mn-cs"/>
              </a:rPr>
              <a:t>脉冲星风云</a:t>
            </a:r>
          </a:p>
        </p:txBody>
      </p:sp>
      <p:grpSp>
        <p:nvGrpSpPr>
          <p:cNvPr id="33" name="Group 32">
            <a:extLst>
              <a:ext uri="{FF2B5EF4-FFF2-40B4-BE49-F238E27FC236}">
                <a16:creationId xmlns:a16="http://schemas.microsoft.com/office/drawing/2014/main" id="{518B0DB8-E55C-4900-AF22-DD3103EFAD2B}"/>
              </a:ext>
            </a:extLst>
          </p:cNvPr>
          <p:cNvGrpSpPr/>
          <p:nvPr/>
        </p:nvGrpSpPr>
        <p:grpSpPr>
          <a:xfrm>
            <a:off x="8796342" y="3514695"/>
            <a:ext cx="3336969" cy="1516632"/>
            <a:chOff x="3605317" y="3996533"/>
            <a:chExt cx="5212429" cy="2448232"/>
          </a:xfrm>
        </p:grpSpPr>
        <p:pic>
          <p:nvPicPr>
            <p:cNvPr id="34" name="Picture 4">
              <a:extLst>
                <a:ext uri="{FF2B5EF4-FFF2-40B4-BE49-F238E27FC236}">
                  <a16:creationId xmlns:a16="http://schemas.microsoft.com/office/drawing/2014/main" id="{F68B9927-7197-4F1D-A0D8-9DF31CCBC42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50002"/>
            <a:stretch>
              <a:fillRect/>
            </a:stretch>
          </p:blipFill>
          <p:spPr bwMode="auto">
            <a:xfrm>
              <a:off x="6478785" y="4027069"/>
              <a:ext cx="2338961" cy="2199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35" name="图片 25">
              <a:extLst>
                <a:ext uri="{FF2B5EF4-FFF2-40B4-BE49-F238E27FC236}">
                  <a16:creationId xmlns:a16="http://schemas.microsoft.com/office/drawing/2014/main" id="{CB0CB6BF-94E6-4C6C-AF0F-D270FF030EFD}"/>
                </a:ext>
              </a:extLst>
            </p:cNvPr>
            <p:cNvPicPr/>
            <p:nvPr/>
          </p:nvPicPr>
          <p:blipFill rotWithShape="1">
            <a:blip r:embed="rId5"/>
            <a:srcRect l="67662" t="7036" r="-235"/>
            <a:stretch/>
          </p:blipFill>
          <p:spPr>
            <a:xfrm>
              <a:off x="3605317" y="3996533"/>
              <a:ext cx="2837116" cy="2448232"/>
            </a:xfrm>
            <a:prstGeom prst="rect">
              <a:avLst/>
            </a:prstGeom>
          </p:spPr>
        </p:pic>
        <p:sp>
          <p:nvSpPr>
            <p:cNvPr id="36" name="TextBox 35">
              <a:extLst>
                <a:ext uri="{FF2B5EF4-FFF2-40B4-BE49-F238E27FC236}">
                  <a16:creationId xmlns:a16="http://schemas.microsoft.com/office/drawing/2014/main" id="{41BA4484-EFCB-40AE-A173-E1DB7BB64E13}"/>
                </a:ext>
              </a:extLst>
            </p:cNvPr>
            <p:cNvSpPr txBox="1"/>
            <p:nvPr/>
          </p:nvSpPr>
          <p:spPr>
            <a:xfrm>
              <a:off x="3815651" y="4263862"/>
              <a:ext cx="1512615" cy="44703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Arial"/>
                  <a:ea typeface="微软雅黑"/>
                  <a:cs typeface="+mn-cs"/>
                </a:rPr>
                <a:t>超新星遗迹</a:t>
              </a:r>
            </a:p>
          </p:txBody>
        </p:sp>
        <p:sp>
          <p:nvSpPr>
            <p:cNvPr id="37" name="TextBox 36">
              <a:extLst>
                <a:ext uri="{FF2B5EF4-FFF2-40B4-BE49-F238E27FC236}">
                  <a16:creationId xmlns:a16="http://schemas.microsoft.com/office/drawing/2014/main" id="{80E8F7CE-EA8F-4A81-BA3E-F6BAD7A83FCF}"/>
                </a:ext>
              </a:extLst>
            </p:cNvPr>
            <p:cNvSpPr txBox="1"/>
            <p:nvPr/>
          </p:nvSpPr>
          <p:spPr>
            <a:xfrm>
              <a:off x="3789643" y="5716722"/>
              <a:ext cx="1681473" cy="447031"/>
            </a:xfrm>
            <a:prstGeom prst="rect">
              <a:avLst/>
            </a:prstGeom>
            <a:noFill/>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srgbClr val="FFFFFF"/>
                  </a:solidFill>
                  <a:effectLst/>
                  <a:uLnTx/>
                  <a:uFillTx/>
                  <a:latin typeface="Arial"/>
                  <a:ea typeface="微软雅黑"/>
                  <a:cs typeface="+mn-cs"/>
                </a:rPr>
                <a:t>脉冲星风云</a:t>
              </a:r>
            </a:p>
          </p:txBody>
        </p:sp>
      </p:grpSp>
      <p:sp>
        <p:nvSpPr>
          <p:cNvPr id="38" name="TextBox 37">
            <a:extLst>
              <a:ext uri="{FF2B5EF4-FFF2-40B4-BE49-F238E27FC236}">
                <a16:creationId xmlns:a16="http://schemas.microsoft.com/office/drawing/2014/main" id="{130FF45D-62CF-4AF5-87AB-59357671C65A}"/>
              </a:ext>
            </a:extLst>
          </p:cNvPr>
          <p:cNvSpPr txBox="1"/>
          <p:nvPr/>
        </p:nvSpPr>
        <p:spPr>
          <a:xfrm>
            <a:off x="8796342" y="4879464"/>
            <a:ext cx="3395658" cy="307777"/>
          </a:xfrm>
          <a:prstGeom prst="rect">
            <a:avLst/>
          </a:prstGeom>
          <a:solidFill>
            <a:srgbClr val="FFFFFF"/>
          </a:solidFill>
        </p:spPr>
        <p:txBody>
          <a:bodyPr wrap="square" rtlCol="0">
            <a:spAutoFit/>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Arial"/>
                <a:ea typeface="微软雅黑"/>
                <a:cs typeface="+mn-cs"/>
              </a:rPr>
              <a:t>LACT </a:t>
            </a:r>
            <a:r>
              <a:rPr kumimoji="0" lang="zh-CN" altLang="en-US" sz="1400" b="1" i="0" u="none" strike="noStrike" kern="0" cap="none" spc="0" normalizeH="0" baseline="0" noProof="0" dirty="0">
                <a:ln>
                  <a:noFill/>
                </a:ln>
                <a:solidFill>
                  <a:prstClr val="black"/>
                </a:solidFill>
                <a:effectLst/>
                <a:uLnTx/>
                <a:uFillTx/>
                <a:latin typeface="Arial"/>
                <a:ea typeface="微软雅黑"/>
                <a:cs typeface="+mn-cs"/>
              </a:rPr>
              <a:t>精准定位伽马源，精细解析天体源</a:t>
            </a:r>
          </a:p>
        </p:txBody>
      </p:sp>
      <p:sp>
        <p:nvSpPr>
          <p:cNvPr id="39" name="TextBox 38">
            <a:extLst>
              <a:ext uri="{FF2B5EF4-FFF2-40B4-BE49-F238E27FC236}">
                <a16:creationId xmlns:a16="http://schemas.microsoft.com/office/drawing/2014/main" id="{4BA16D23-0C74-4310-818B-2B2E8560A164}"/>
              </a:ext>
            </a:extLst>
          </p:cNvPr>
          <p:cNvSpPr txBox="1"/>
          <p:nvPr/>
        </p:nvSpPr>
        <p:spPr>
          <a:xfrm>
            <a:off x="6761884" y="3043648"/>
            <a:ext cx="5227956" cy="369236"/>
          </a:xfrm>
          <a:prstGeom prst="rect">
            <a:avLst/>
          </a:prstGeom>
          <a:noFill/>
        </p:spPr>
        <p:txBody>
          <a:bodyPr wrap="non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zh-CN" altLang="en-US" sz="1799" b="1" i="0" u="none" strike="noStrike" kern="1200" cap="none" spc="0" normalizeH="0" baseline="0" noProof="0" dirty="0">
                <a:ln>
                  <a:noFill/>
                </a:ln>
                <a:solidFill>
                  <a:srgbClr val="FFFF00"/>
                </a:solidFill>
                <a:effectLst/>
                <a:uLnTx/>
                <a:uFillTx/>
                <a:latin typeface="微软雅黑"/>
                <a:ea typeface="微软雅黑"/>
                <a:cs typeface="+mn-cs"/>
              </a:rPr>
              <a:t>在“拉索”站点新建</a:t>
            </a:r>
            <a:r>
              <a:rPr kumimoji="0" lang="en-US" altLang="zh-CN" sz="1799" b="1" i="0" u="none" strike="noStrike" kern="1200" cap="none" spc="0" normalizeH="0" baseline="0" noProof="0" dirty="0">
                <a:ln>
                  <a:noFill/>
                </a:ln>
                <a:solidFill>
                  <a:srgbClr val="FFFF00"/>
                </a:solidFill>
                <a:effectLst/>
                <a:uLnTx/>
                <a:uFillTx/>
                <a:latin typeface="微软雅黑"/>
                <a:ea typeface="微软雅黑"/>
                <a:cs typeface="+mn-cs"/>
              </a:rPr>
              <a:t>32</a:t>
            </a:r>
            <a:r>
              <a:rPr kumimoji="0" lang="zh-CN" altLang="en-US" sz="1799" b="1" i="0" u="none" strike="noStrike" kern="1200" cap="none" spc="0" normalizeH="0" baseline="0" noProof="0" dirty="0">
                <a:ln>
                  <a:noFill/>
                </a:ln>
                <a:solidFill>
                  <a:srgbClr val="FFFF00"/>
                </a:solidFill>
                <a:effectLst/>
                <a:uLnTx/>
                <a:uFillTx/>
                <a:latin typeface="微软雅黑"/>
                <a:ea typeface="微软雅黑"/>
                <a:cs typeface="+mn-cs"/>
              </a:rPr>
              <a:t>台</a:t>
            </a:r>
            <a:r>
              <a:rPr kumimoji="0" lang="en-US" altLang="zh-CN" sz="1799" b="1" i="0" u="none" strike="noStrike" kern="1200" cap="none" spc="0" normalizeH="0" baseline="0" noProof="0" dirty="0">
                <a:ln>
                  <a:noFill/>
                </a:ln>
                <a:solidFill>
                  <a:srgbClr val="FFFF00"/>
                </a:solidFill>
                <a:effectLst/>
                <a:uLnTx/>
                <a:uFillTx/>
                <a:latin typeface="微软雅黑"/>
                <a:ea typeface="微软雅黑"/>
                <a:cs typeface="+mn-cs"/>
              </a:rPr>
              <a:t>6</a:t>
            </a:r>
            <a:r>
              <a:rPr kumimoji="0" lang="zh-CN" altLang="en-US" sz="1799" b="1" i="0" u="none" strike="noStrike" kern="1200" cap="none" spc="0" normalizeH="0" baseline="0" noProof="0" dirty="0">
                <a:ln>
                  <a:noFill/>
                </a:ln>
                <a:solidFill>
                  <a:srgbClr val="FFFF00"/>
                </a:solidFill>
                <a:effectLst/>
                <a:uLnTx/>
                <a:uFillTx/>
                <a:latin typeface="微软雅黑"/>
                <a:ea typeface="微软雅黑"/>
                <a:cs typeface="+mn-cs"/>
              </a:rPr>
              <a:t>米口径切伦科夫望远镜</a:t>
            </a:r>
          </a:p>
        </p:txBody>
      </p:sp>
    </p:spTree>
    <p:extLst>
      <p:ext uri="{BB962C8B-B14F-4D97-AF65-F5344CB8AC3E}">
        <p14:creationId xmlns:p14="http://schemas.microsoft.com/office/powerpoint/2010/main" val="1560076111"/>
      </p:ext>
    </p:extLst>
  </p:cSld>
  <p:clrMapOvr>
    <a:masterClrMapping/>
  </p:clrMapOvr>
  <mc:AlternateContent xmlns:mc="http://schemas.openxmlformats.org/markup-compatibility/2006" xmlns:p14="http://schemas.microsoft.com/office/powerpoint/2010/main">
    <mc:Choice Requires="p14">
      <p:transition spd="slow" p14:dur="1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7AD4CD1-1115-BAFB-2AB4-04D803E53FA5}"/>
              </a:ext>
            </a:extLst>
          </p:cNvPr>
          <p:cNvSpPr/>
          <p:nvPr/>
        </p:nvSpPr>
        <p:spPr>
          <a:xfrm>
            <a:off x="0" y="1"/>
            <a:ext cx="12192000" cy="755649"/>
          </a:xfrm>
          <a:prstGeom prst="rect">
            <a:avLst/>
          </a:prstGeom>
          <a:solidFill>
            <a:schemeClr val="bg1"/>
          </a:solidFill>
          <a:ln>
            <a:noFill/>
          </a:ln>
          <a:effectLst>
            <a:outerShdw blurRad="50800" dist="12700" dir="5400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 name="同侧圆角矩形 30">
            <a:extLst>
              <a:ext uri="{FF2B5EF4-FFF2-40B4-BE49-F238E27FC236}">
                <a16:creationId xmlns:a16="http://schemas.microsoft.com/office/drawing/2014/main" id="{881C0629-FB1C-398D-A74B-F9570590DEBD}"/>
              </a:ext>
            </a:extLst>
          </p:cNvPr>
          <p:cNvSpPr/>
          <p:nvPr/>
        </p:nvSpPr>
        <p:spPr>
          <a:xfrm rot="5400000">
            <a:off x="-68264" y="265749"/>
            <a:ext cx="355602" cy="219074"/>
          </a:xfrm>
          <a:prstGeom prst="round2SameRect">
            <a:avLst>
              <a:gd name="adj1" fmla="val 27347"/>
              <a:gd name="adj2" fmla="val 0"/>
            </a:avLst>
          </a:prstGeom>
          <a:solidFill>
            <a:srgbClr val="0070C0"/>
          </a:solidFill>
          <a:ln>
            <a:noFill/>
          </a:ln>
          <a:effectLst>
            <a:innerShdw blurRad="635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标题 1">
            <a:extLst>
              <a:ext uri="{FF2B5EF4-FFF2-40B4-BE49-F238E27FC236}">
                <a16:creationId xmlns:a16="http://schemas.microsoft.com/office/drawing/2014/main" id="{4AB8FFC2-027B-46E9-5D27-BD1FABA48AA7}"/>
              </a:ext>
            </a:extLst>
          </p:cNvPr>
          <p:cNvSpPr txBox="1"/>
          <p:nvPr/>
        </p:nvSpPr>
        <p:spPr>
          <a:xfrm>
            <a:off x="322262" y="86362"/>
            <a:ext cx="11829257" cy="61594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LACT</a:t>
            </a:r>
            <a:r>
              <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预期：微类星体</a:t>
            </a:r>
            <a:r>
              <a:rPr kumimoji="0" lang="en-US" altLang="zh-C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a:t>
            </a:r>
            <a:r>
              <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致密星（黑洞等）</a:t>
            </a:r>
            <a:r>
              <a:rPr kumimoji="0" lang="en-US" altLang="zh-CN"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 </a:t>
            </a:r>
            <a:r>
              <a:rPr kumimoji="0" lang="zh-CN" alt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大质量恒星</a:t>
            </a:r>
          </a:p>
        </p:txBody>
      </p:sp>
      <p:sp>
        <p:nvSpPr>
          <p:cNvPr id="22" name="矩形 21">
            <a:extLst>
              <a:ext uri="{FF2B5EF4-FFF2-40B4-BE49-F238E27FC236}">
                <a16:creationId xmlns:a16="http://schemas.microsoft.com/office/drawing/2014/main" id="{1F5ACE8D-D572-4796-9FE2-F2BE37FE0A9D}"/>
              </a:ext>
            </a:extLst>
          </p:cNvPr>
          <p:cNvSpPr/>
          <p:nvPr/>
        </p:nvSpPr>
        <p:spPr>
          <a:xfrm>
            <a:off x="11799656" y="6515427"/>
            <a:ext cx="392655" cy="225105"/>
          </a:xfrm>
          <a:prstGeom prst="rect">
            <a:avLst/>
          </a:prstGeom>
          <a:solidFill>
            <a:srgbClr val="06377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3" name="TextBox 15">
            <a:extLst>
              <a:ext uri="{FF2B5EF4-FFF2-40B4-BE49-F238E27FC236}">
                <a16:creationId xmlns:a16="http://schemas.microsoft.com/office/drawing/2014/main" id="{67904DA5-4873-4FA3-A676-DE1F5A9383F2}"/>
              </a:ext>
            </a:extLst>
          </p:cNvPr>
          <p:cNvSpPr txBox="1"/>
          <p:nvPr/>
        </p:nvSpPr>
        <p:spPr>
          <a:xfrm>
            <a:off x="11689939" y="6489921"/>
            <a:ext cx="67134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EEF1883-7A0E-4F66-9932-E581691AD397}" type="slidenum">
              <a:rPr kumimoji="0" lang="zh-CN" altLang="en-US" sz="1200" b="0" i="0" u="none" strike="noStrike" kern="1200" cap="none" spc="0" normalizeH="0" baseline="0" noProof="0" smtClean="0">
                <a:ln>
                  <a:noFill/>
                </a:ln>
                <a:solidFill>
                  <a:srgbClr val="FFFFFF"/>
                </a:solidFill>
                <a:effectLst/>
                <a:uLnTx/>
                <a:uFillTx/>
                <a:latin typeface="微软雅黑 Light" panose="020B0502040204020203" pitchFamily="34" charset="-122"/>
                <a:ea typeface="微软雅黑 Light" panose="020B0502040204020203" pitchFamily="34"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r>
              <a:rPr kumimoji="0" lang="zh-CN" altLang="en-US" sz="1200" b="0" i="0" u="none" strike="noStrike" kern="120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mn-cs"/>
              </a:rPr>
              <a:t> </a:t>
            </a:r>
          </a:p>
        </p:txBody>
      </p:sp>
      <p:grpSp>
        <p:nvGrpSpPr>
          <p:cNvPr id="24" name="Group 23">
            <a:extLst>
              <a:ext uri="{FF2B5EF4-FFF2-40B4-BE49-F238E27FC236}">
                <a16:creationId xmlns:a16="http://schemas.microsoft.com/office/drawing/2014/main" id="{6B436D03-1892-4DE1-998E-F4F912721D1E}"/>
              </a:ext>
            </a:extLst>
          </p:cNvPr>
          <p:cNvGrpSpPr/>
          <p:nvPr/>
        </p:nvGrpSpPr>
        <p:grpSpPr>
          <a:xfrm>
            <a:off x="7992105" y="842011"/>
            <a:ext cx="3807551" cy="2391708"/>
            <a:chOff x="7248896" y="884499"/>
            <a:chExt cx="4524004" cy="2829419"/>
          </a:xfrm>
        </p:grpSpPr>
        <p:pic>
          <p:nvPicPr>
            <p:cNvPr id="25" name="Picture 2">
              <a:extLst>
                <a:ext uri="{FF2B5EF4-FFF2-40B4-BE49-F238E27FC236}">
                  <a16:creationId xmlns:a16="http://schemas.microsoft.com/office/drawing/2014/main" id="{0EA95E07-97AF-4F95-BC8D-A997466594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896" y="884499"/>
              <a:ext cx="4524004" cy="282941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307D6626-7624-4A60-887F-DCDB6D9B861F}"/>
                </a:ext>
              </a:extLst>
            </p:cNvPr>
            <p:cNvSpPr/>
            <p:nvPr/>
          </p:nvSpPr>
          <p:spPr>
            <a:xfrm>
              <a:off x="7339054" y="3180522"/>
              <a:ext cx="1121134" cy="4814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sp>
        <p:nvSpPr>
          <p:cNvPr id="27" name="TextBox 26">
            <a:extLst>
              <a:ext uri="{FF2B5EF4-FFF2-40B4-BE49-F238E27FC236}">
                <a16:creationId xmlns:a16="http://schemas.microsoft.com/office/drawing/2014/main" id="{DF17AD5F-ED10-45C9-A8A5-DDB3CC9D283A}"/>
              </a:ext>
            </a:extLst>
          </p:cNvPr>
          <p:cNvSpPr txBox="1"/>
          <p:nvPr/>
        </p:nvSpPr>
        <p:spPr>
          <a:xfrm>
            <a:off x="7967404" y="837920"/>
            <a:ext cx="10645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00" cap="none" spc="0" normalizeH="0" baseline="0" noProof="0" dirty="0">
                <a:ln>
                  <a:noFill/>
                </a:ln>
                <a:solidFill>
                  <a:srgbClr val="FFFFFF"/>
                </a:solidFill>
                <a:effectLst/>
                <a:uLnTx/>
                <a:uFillTx/>
                <a:latin typeface="微软雅黑"/>
                <a:ea typeface="微软雅黑"/>
                <a:cs typeface="Times New Roman" panose="02020603050405020304" pitchFamily="18" charset="0"/>
              </a:rPr>
              <a:t>V4641</a:t>
            </a:r>
            <a:endParaRPr kumimoji="0" lang="zh-CN" alt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12" name="TextBox 11">
            <a:extLst>
              <a:ext uri="{FF2B5EF4-FFF2-40B4-BE49-F238E27FC236}">
                <a16:creationId xmlns:a16="http://schemas.microsoft.com/office/drawing/2014/main" id="{4D8ACF43-E1D4-4361-9690-B6BDAA13EB73}"/>
              </a:ext>
            </a:extLst>
          </p:cNvPr>
          <p:cNvSpPr txBox="1"/>
          <p:nvPr/>
        </p:nvSpPr>
        <p:spPr>
          <a:xfrm>
            <a:off x="11060400" y="2079381"/>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黑洞</a:t>
            </a:r>
          </a:p>
        </p:txBody>
      </p:sp>
      <p:sp>
        <p:nvSpPr>
          <p:cNvPr id="28" name="TextBox 27">
            <a:extLst>
              <a:ext uri="{FF2B5EF4-FFF2-40B4-BE49-F238E27FC236}">
                <a16:creationId xmlns:a16="http://schemas.microsoft.com/office/drawing/2014/main" id="{B53C2398-9F93-4068-94FE-2CB6728C3A73}"/>
              </a:ext>
            </a:extLst>
          </p:cNvPr>
          <p:cNvSpPr txBox="1"/>
          <p:nvPr/>
        </p:nvSpPr>
        <p:spPr>
          <a:xfrm>
            <a:off x="8113246" y="2762107"/>
            <a:ext cx="13388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大质量恒星</a:t>
            </a:r>
          </a:p>
        </p:txBody>
      </p:sp>
      <p:sp>
        <p:nvSpPr>
          <p:cNvPr id="15" name="TextBox 14">
            <a:extLst>
              <a:ext uri="{FF2B5EF4-FFF2-40B4-BE49-F238E27FC236}">
                <a16:creationId xmlns:a16="http://schemas.microsoft.com/office/drawing/2014/main" id="{8973ECD1-FB68-40BA-8BCC-1726B71DFDFC}"/>
              </a:ext>
            </a:extLst>
          </p:cNvPr>
          <p:cNvSpPr txBox="1"/>
          <p:nvPr/>
        </p:nvSpPr>
        <p:spPr>
          <a:xfrm>
            <a:off x="9763734" y="1454012"/>
            <a:ext cx="11079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双星系统</a:t>
            </a:r>
          </a:p>
        </p:txBody>
      </p:sp>
      <p:sp>
        <p:nvSpPr>
          <p:cNvPr id="31" name="文本框 8">
            <a:extLst>
              <a:ext uri="{FF2B5EF4-FFF2-40B4-BE49-F238E27FC236}">
                <a16:creationId xmlns:a16="http://schemas.microsoft.com/office/drawing/2014/main" id="{FC30E99B-3D9A-4F50-9644-A7F5FF388034}"/>
              </a:ext>
            </a:extLst>
          </p:cNvPr>
          <p:cNvSpPr txBox="1"/>
          <p:nvPr/>
        </p:nvSpPr>
        <p:spPr>
          <a:xfrm>
            <a:off x="152658" y="1022586"/>
            <a:ext cx="4714667" cy="19389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0" lang="zh-CN" altLang="en-US"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微类星体：</a:t>
            </a: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V4641</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0" lang="zh-CN" altLang="en-US"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天顶角：</a:t>
            </a: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55° - 75°</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2027.2 – 2027.11</a:t>
            </a:r>
            <a:r>
              <a:rPr kumimoji="0" lang="zh-CN" altLang="en-US"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：共</a:t>
            </a: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279</a:t>
            </a:r>
            <a:r>
              <a:rPr kumimoji="0" lang="zh-CN" altLang="en-US"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小时</a:t>
            </a:r>
            <a:endPar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800100" lvl="1" indent="-342900">
              <a:buFont typeface="Arial" panose="020B0604020202020204" pitchFamily="34" charset="0"/>
              <a:buChar char="•"/>
              <a:defRPr/>
            </a:pPr>
            <a:r>
              <a:rPr lang="en-US" altLang="zh-CN" sz="2400" b="1" dirty="0">
                <a:solidFill>
                  <a:prstClr val="black"/>
                </a:solidFill>
              </a:rPr>
              <a:t>2027.02.20</a:t>
            </a:r>
            <a:r>
              <a:rPr lang="zh-CN" altLang="en-US" sz="2400" b="1" dirty="0">
                <a:solidFill>
                  <a:prstClr val="black"/>
                </a:solidFill>
              </a:rPr>
              <a:t>  </a:t>
            </a:r>
            <a:r>
              <a:rPr lang="en-US" altLang="zh-CN" sz="2400" b="1" dirty="0">
                <a:solidFill>
                  <a:prstClr val="black"/>
                </a:solidFill>
              </a:rPr>
              <a:t>-  2027.05.30</a:t>
            </a:r>
            <a:endPar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2027.10.02</a:t>
            </a:r>
            <a:r>
              <a:rPr kumimoji="0" lang="zh-CN" altLang="en-US"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zh-CN" altLang="en-US"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n-US" altLang="zh-CN" sz="24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2027.11.01</a:t>
            </a:r>
          </a:p>
        </p:txBody>
      </p:sp>
      <p:pic>
        <p:nvPicPr>
          <p:cNvPr id="32" name="Picture 31">
            <a:extLst>
              <a:ext uri="{FF2B5EF4-FFF2-40B4-BE49-F238E27FC236}">
                <a16:creationId xmlns:a16="http://schemas.microsoft.com/office/drawing/2014/main" id="{DA5BA092-45FD-498D-9F07-F6D7422412EF}"/>
              </a:ext>
            </a:extLst>
          </p:cNvPr>
          <p:cNvPicPr>
            <a:picLocks noChangeAspect="1"/>
          </p:cNvPicPr>
          <p:nvPr/>
        </p:nvPicPr>
        <p:blipFill>
          <a:blip r:embed="rId4"/>
          <a:stretch>
            <a:fillRect/>
          </a:stretch>
        </p:blipFill>
        <p:spPr>
          <a:xfrm>
            <a:off x="9544999" y="3962705"/>
            <a:ext cx="2377311" cy="2514463"/>
          </a:xfrm>
          <a:prstGeom prst="rect">
            <a:avLst/>
          </a:prstGeom>
        </p:spPr>
      </p:pic>
      <p:pic>
        <p:nvPicPr>
          <p:cNvPr id="35" name="图片 2">
            <a:extLst>
              <a:ext uri="{FF2B5EF4-FFF2-40B4-BE49-F238E27FC236}">
                <a16:creationId xmlns:a16="http://schemas.microsoft.com/office/drawing/2014/main" id="{C8394D29-7F72-4193-A9BB-54AAECAD4A18}"/>
              </a:ext>
            </a:extLst>
          </p:cNvPr>
          <p:cNvPicPr>
            <a:picLocks noChangeAspect="1"/>
          </p:cNvPicPr>
          <p:nvPr/>
        </p:nvPicPr>
        <p:blipFill>
          <a:blip r:embed="rId5"/>
          <a:stretch>
            <a:fillRect/>
          </a:stretch>
        </p:blipFill>
        <p:spPr>
          <a:xfrm>
            <a:off x="77808" y="3879822"/>
            <a:ext cx="3180463" cy="2759993"/>
          </a:xfrm>
          <a:prstGeom prst="rect">
            <a:avLst/>
          </a:prstGeom>
        </p:spPr>
      </p:pic>
      <p:pic>
        <p:nvPicPr>
          <p:cNvPr id="36" name="图片 3">
            <a:extLst>
              <a:ext uri="{FF2B5EF4-FFF2-40B4-BE49-F238E27FC236}">
                <a16:creationId xmlns:a16="http://schemas.microsoft.com/office/drawing/2014/main" id="{1BE10045-4AAD-4DED-A2C9-39D4F3D61225}"/>
              </a:ext>
            </a:extLst>
          </p:cNvPr>
          <p:cNvPicPr>
            <a:picLocks noChangeAspect="1"/>
          </p:cNvPicPr>
          <p:nvPr/>
        </p:nvPicPr>
        <p:blipFill>
          <a:blip r:embed="rId6"/>
          <a:stretch>
            <a:fillRect/>
          </a:stretch>
        </p:blipFill>
        <p:spPr>
          <a:xfrm>
            <a:off x="3258271" y="3848350"/>
            <a:ext cx="3064598" cy="2759993"/>
          </a:xfrm>
          <a:prstGeom prst="rect">
            <a:avLst/>
          </a:prstGeom>
        </p:spPr>
      </p:pic>
      <p:pic>
        <p:nvPicPr>
          <p:cNvPr id="37" name="图片 5">
            <a:extLst>
              <a:ext uri="{FF2B5EF4-FFF2-40B4-BE49-F238E27FC236}">
                <a16:creationId xmlns:a16="http://schemas.microsoft.com/office/drawing/2014/main" id="{4B7823C3-34D2-40A6-95FC-4D1D5480C5D2}"/>
              </a:ext>
            </a:extLst>
          </p:cNvPr>
          <p:cNvPicPr>
            <a:picLocks noChangeAspect="1"/>
          </p:cNvPicPr>
          <p:nvPr/>
        </p:nvPicPr>
        <p:blipFill>
          <a:blip r:embed="rId7"/>
          <a:stretch>
            <a:fillRect/>
          </a:stretch>
        </p:blipFill>
        <p:spPr>
          <a:xfrm>
            <a:off x="6307649" y="3874270"/>
            <a:ext cx="3074679" cy="2762502"/>
          </a:xfrm>
          <a:prstGeom prst="rect">
            <a:avLst/>
          </a:prstGeom>
        </p:spPr>
      </p:pic>
      <p:sp>
        <p:nvSpPr>
          <p:cNvPr id="38" name="文本框 18">
            <a:extLst>
              <a:ext uri="{FF2B5EF4-FFF2-40B4-BE49-F238E27FC236}">
                <a16:creationId xmlns:a16="http://schemas.microsoft.com/office/drawing/2014/main" id="{70CB6F5D-F368-4887-9084-CA15C558A25C}"/>
              </a:ext>
            </a:extLst>
          </p:cNvPr>
          <p:cNvSpPr txBox="1"/>
          <p:nvPr/>
        </p:nvSpPr>
        <p:spPr>
          <a:xfrm>
            <a:off x="4020886" y="5869064"/>
            <a:ext cx="182934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30 TeV ~ 100 TeV</a:t>
            </a:r>
            <a:endParaRPr kumimoji="0" lang="zh-CN" altLang="en-US" sz="16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9" name="文本框 20">
            <a:extLst>
              <a:ext uri="{FF2B5EF4-FFF2-40B4-BE49-F238E27FC236}">
                <a16:creationId xmlns:a16="http://schemas.microsoft.com/office/drawing/2014/main" id="{E8B05EEF-71A3-459A-8174-CCEB9D4BE514}"/>
              </a:ext>
            </a:extLst>
          </p:cNvPr>
          <p:cNvSpPr txBox="1"/>
          <p:nvPr/>
        </p:nvSpPr>
        <p:spPr>
          <a:xfrm>
            <a:off x="7453798" y="5887435"/>
            <a:ext cx="113524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&gt; 100 TeV</a:t>
            </a:r>
            <a:endParaRPr kumimoji="0" lang="zh-CN" altLang="en-US" sz="16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4" name="文本框 9">
            <a:extLst>
              <a:ext uri="{FF2B5EF4-FFF2-40B4-BE49-F238E27FC236}">
                <a16:creationId xmlns:a16="http://schemas.microsoft.com/office/drawing/2014/main" id="{C906319B-946E-4C41-928A-0B2FB8BE97A0}"/>
              </a:ext>
            </a:extLst>
          </p:cNvPr>
          <p:cNvSpPr txBox="1"/>
          <p:nvPr/>
        </p:nvSpPr>
        <p:spPr>
          <a:xfrm>
            <a:off x="958632" y="5869064"/>
            <a:ext cx="203959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rPr>
              <a:t>3 TeV ~ 30 TeV</a:t>
            </a:r>
            <a:endParaRPr kumimoji="0" lang="zh-CN" altLang="en-US" sz="1600" b="1"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2" name="TextBox 41">
            <a:extLst>
              <a:ext uri="{FF2B5EF4-FFF2-40B4-BE49-F238E27FC236}">
                <a16:creationId xmlns:a16="http://schemas.microsoft.com/office/drawing/2014/main" id="{31DC32D2-498E-4F8F-8C95-C795A85065D2}"/>
              </a:ext>
            </a:extLst>
          </p:cNvPr>
          <p:cNvSpPr txBox="1"/>
          <p:nvPr/>
        </p:nvSpPr>
        <p:spPr>
          <a:xfrm>
            <a:off x="1644716" y="3396869"/>
            <a:ext cx="593258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LACT</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预期：</a:t>
            </a: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4</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台望远镜，</a:t>
            </a: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年（</a:t>
            </a:r>
            <a:r>
              <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279</a:t>
            </a: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小时）</a:t>
            </a:r>
            <a:endPar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3" name="TextBox 42">
            <a:extLst>
              <a:ext uri="{FF2B5EF4-FFF2-40B4-BE49-F238E27FC236}">
                <a16:creationId xmlns:a16="http://schemas.microsoft.com/office/drawing/2014/main" id="{F0EFE331-A08D-43DF-9BFC-8CAD9D199322}"/>
              </a:ext>
            </a:extLst>
          </p:cNvPr>
          <p:cNvSpPr txBox="1"/>
          <p:nvPr/>
        </p:nvSpPr>
        <p:spPr>
          <a:xfrm>
            <a:off x="9190857" y="3474160"/>
            <a:ext cx="289694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LHAASO</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测量：</a:t>
            </a: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~3.4</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年</a:t>
            </a:r>
            <a:endPar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grpSp>
        <p:nvGrpSpPr>
          <p:cNvPr id="29" name="组合 5">
            <a:extLst>
              <a:ext uri="{FF2B5EF4-FFF2-40B4-BE49-F238E27FC236}">
                <a16:creationId xmlns:a16="http://schemas.microsoft.com/office/drawing/2014/main" id="{C775DA9E-4B5F-4743-A4C3-8375453C687A}"/>
              </a:ext>
            </a:extLst>
          </p:cNvPr>
          <p:cNvGrpSpPr/>
          <p:nvPr/>
        </p:nvGrpSpPr>
        <p:grpSpPr>
          <a:xfrm>
            <a:off x="4830270" y="1016545"/>
            <a:ext cx="3068910" cy="2042640"/>
            <a:chOff x="521830" y="1700491"/>
            <a:chExt cx="5159353" cy="3606043"/>
          </a:xfrm>
        </p:grpSpPr>
        <p:grpSp>
          <p:nvGrpSpPr>
            <p:cNvPr id="30" name="组合 3">
              <a:extLst>
                <a:ext uri="{FF2B5EF4-FFF2-40B4-BE49-F238E27FC236}">
                  <a16:creationId xmlns:a16="http://schemas.microsoft.com/office/drawing/2014/main" id="{AEBC3338-5BCF-43E5-B27A-15EE74893610}"/>
                </a:ext>
              </a:extLst>
            </p:cNvPr>
            <p:cNvGrpSpPr/>
            <p:nvPr/>
          </p:nvGrpSpPr>
          <p:grpSpPr>
            <a:xfrm>
              <a:off x="521830" y="1700491"/>
              <a:ext cx="5159353" cy="3606043"/>
              <a:chOff x="521830" y="1700491"/>
              <a:chExt cx="5159353" cy="3606043"/>
            </a:xfrm>
          </p:grpSpPr>
          <p:pic>
            <p:nvPicPr>
              <p:cNvPr id="41" name="图片 4">
                <a:extLst>
                  <a:ext uri="{FF2B5EF4-FFF2-40B4-BE49-F238E27FC236}">
                    <a16:creationId xmlns:a16="http://schemas.microsoft.com/office/drawing/2014/main" id="{1F46C084-766F-40CB-A627-E06E3AA51CAB}"/>
                  </a:ext>
                </a:extLst>
              </p:cNvPr>
              <p:cNvPicPr>
                <a:picLocks noChangeAspect="1"/>
              </p:cNvPicPr>
              <p:nvPr/>
            </p:nvPicPr>
            <p:blipFill>
              <a:blip r:embed="rId8"/>
              <a:stretch>
                <a:fillRect/>
              </a:stretch>
            </p:blipFill>
            <p:spPr>
              <a:xfrm>
                <a:off x="521830" y="1700491"/>
                <a:ext cx="5159353" cy="3606043"/>
              </a:xfrm>
              <a:prstGeom prst="rect">
                <a:avLst/>
              </a:prstGeom>
            </p:spPr>
          </p:pic>
          <p:cxnSp>
            <p:nvCxnSpPr>
              <p:cNvPr id="44" name="直接连接符 12">
                <a:extLst>
                  <a:ext uri="{FF2B5EF4-FFF2-40B4-BE49-F238E27FC236}">
                    <a16:creationId xmlns:a16="http://schemas.microsoft.com/office/drawing/2014/main" id="{3FDF9403-69F8-46A6-92FA-C92D7C78A1B2}"/>
                  </a:ext>
                </a:extLst>
              </p:cNvPr>
              <p:cNvCxnSpPr/>
              <p:nvPr/>
            </p:nvCxnSpPr>
            <p:spPr>
              <a:xfrm>
                <a:off x="1049666" y="3165231"/>
                <a:ext cx="4517894" cy="0"/>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5" name="直接连接符 13">
                <a:extLst>
                  <a:ext uri="{FF2B5EF4-FFF2-40B4-BE49-F238E27FC236}">
                    <a16:creationId xmlns:a16="http://schemas.microsoft.com/office/drawing/2014/main" id="{E20980E7-645B-42E0-BE0F-3AAAC1AE3AA6}"/>
                  </a:ext>
                </a:extLst>
              </p:cNvPr>
              <p:cNvCxnSpPr/>
              <p:nvPr/>
            </p:nvCxnSpPr>
            <p:spPr>
              <a:xfrm>
                <a:off x="1049666" y="4329423"/>
                <a:ext cx="4517894" cy="0"/>
              </a:xfrm>
              <a:prstGeom prst="line">
                <a:avLst/>
              </a:prstGeom>
              <a:ln w="25400">
                <a:solidFill>
                  <a:srgbClr val="00B0F0"/>
                </a:solidFill>
                <a:prstDash val="sysDash"/>
              </a:ln>
            </p:spPr>
            <p:style>
              <a:lnRef idx="1">
                <a:schemeClr val="accent1"/>
              </a:lnRef>
              <a:fillRef idx="0">
                <a:schemeClr val="accent1"/>
              </a:fillRef>
              <a:effectRef idx="0">
                <a:schemeClr val="accent1"/>
              </a:effectRef>
              <a:fontRef idx="minor">
                <a:schemeClr val="tx1"/>
              </a:fontRef>
            </p:style>
          </p:cxnSp>
        </p:grpSp>
        <p:sp>
          <p:nvSpPr>
            <p:cNvPr id="33" name="文本框 15">
              <a:extLst>
                <a:ext uri="{FF2B5EF4-FFF2-40B4-BE49-F238E27FC236}">
                  <a16:creationId xmlns:a16="http://schemas.microsoft.com/office/drawing/2014/main" id="{8538D360-3948-46A7-B9FC-9C8DE2FFA747}"/>
                </a:ext>
              </a:extLst>
            </p:cNvPr>
            <p:cNvSpPr txBox="1"/>
            <p:nvPr/>
          </p:nvSpPr>
          <p:spPr>
            <a:xfrm>
              <a:off x="2437936" y="3677556"/>
              <a:ext cx="979754" cy="3385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00B0F0"/>
                  </a:solidFill>
                  <a:effectLst/>
                  <a:uLnTx/>
                  <a:uFillTx/>
                  <a:latin typeface="等线" panose="020F0502020204030204"/>
                  <a:ea typeface="等线" panose="02010600030101010101" pitchFamily="2" charset="-122"/>
                  <a:cs typeface="+mn-cs"/>
                </a:rPr>
                <a:t>LHAASO</a:t>
              </a:r>
            </a:p>
          </p:txBody>
        </p:sp>
        <p:sp>
          <p:nvSpPr>
            <p:cNvPr id="40" name="文本框 16">
              <a:extLst>
                <a:ext uri="{FF2B5EF4-FFF2-40B4-BE49-F238E27FC236}">
                  <a16:creationId xmlns:a16="http://schemas.microsoft.com/office/drawing/2014/main" id="{B843B49A-E297-48F1-8AC8-57F87AACFD4F}"/>
                </a:ext>
              </a:extLst>
            </p:cNvPr>
            <p:cNvSpPr txBox="1"/>
            <p:nvPr/>
          </p:nvSpPr>
          <p:spPr>
            <a:xfrm>
              <a:off x="3078795" y="2513367"/>
              <a:ext cx="665568" cy="3385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LACT</a:t>
              </a:r>
            </a:p>
          </p:txBody>
        </p:sp>
      </p:grpSp>
    </p:spTree>
    <p:extLst>
      <p:ext uri="{BB962C8B-B14F-4D97-AF65-F5344CB8AC3E}">
        <p14:creationId xmlns:p14="http://schemas.microsoft.com/office/powerpoint/2010/main" val="3204797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428219" y="807459"/>
            <a:ext cx="7969018" cy="5601738"/>
          </a:xfrm>
        </p:spPr>
        <p:txBody>
          <a:bodyPr>
            <a:noAutofit/>
          </a:bodyPr>
          <a:lstStyle/>
          <a:p>
            <a:pPr>
              <a:lnSpc>
                <a:spcPct val="100000"/>
              </a:lnSpc>
            </a:pPr>
            <a:r>
              <a:rPr lang="en-US" altLang="zh-CN" sz="2200" dirty="0">
                <a:latin typeface="Arial" panose="020B0604020202020204" pitchFamily="34" charset="0"/>
                <a:cs typeface="Arial" panose="020B0604020202020204" pitchFamily="34" charset="0"/>
              </a:rPr>
              <a:t>HERD</a:t>
            </a:r>
            <a:r>
              <a:rPr lang="zh-CN" altLang="en-US" sz="2200" dirty="0">
                <a:latin typeface="Arial" panose="020B0604020202020204" pitchFamily="34" charset="0"/>
                <a:cs typeface="Arial" panose="020B0604020202020204" pitchFamily="34" charset="0"/>
              </a:rPr>
              <a:t>采用三维位置分辨五面灵敏的创新设计，将成为中国空间站的标志性旗舰级重大科学实验。核心科学目标涵盖暗物质搜寻、宇宙线起源研究以及高能伽马射线巡天观测等研究</a:t>
            </a:r>
            <a:endParaRPr lang="en-US" altLang="zh-CN" sz="2200" dirty="0">
              <a:latin typeface="Arial" panose="020B0604020202020204" pitchFamily="34" charset="0"/>
              <a:cs typeface="Arial" panose="020B0604020202020204" pitchFamily="34" charset="0"/>
            </a:endParaRPr>
          </a:p>
          <a:p>
            <a:pPr>
              <a:lnSpc>
                <a:spcPct val="100000"/>
              </a:lnSpc>
            </a:pPr>
            <a:r>
              <a:rPr lang="zh-CN" altLang="en-US" sz="2200" dirty="0">
                <a:latin typeface="Arial" panose="020B0604020202020204" pitchFamily="34" charset="0"/>
                <a:cs typeface="Arial" panose="020B0604020202020204" pitchFamily="34" charset="0"/>
              </a:rPr>
              <a:t>预期效能</a:t>
            </a:r>
          </a:p>
          <a:p>
            <a:pPr lvl="1">
              <a:lnSpc>
                <a:spcPct val="100000"/>
              </a:lnSpc>
            </a:pPr>
            <a:r>
              <a:rPr lang="zh-CN" altLang="en-US" sz="2200" dirty="0">
                <a:latin typeface="Arial" panose="020B0604020202020204" pitchFamily="34" charset="0"/>
                <a:cs typeface="Arial" panose="020B0604020202020204" pitchFamily="34" charset="0"/>
              </a:rPr>
              <a:t>国际首个</a:t>
            </a:r>
            <a:r>
              <a:rPr lang="en-US" altLang="zh-CN" sz="2200" dirty="0">
                <a:latin typeface="Arial" panose="020B0604020202020204" pitchFamily="34" charset="0"/>
                <a:cs typeface="Arial" panose="020B0604020202020204" pitchFamily="34" charset="0"/>
              </a:rPr>
              <a:t>±90</a:t>
            </a:r>
            <a:r>
              <a:rPr lang="zh-CN" altLang="en-US" sz="2200" dirty="0">
                <a:latin typeface="Arial" panose="020B0604020202020204" pitchFamily="34" charset="0"/>
                <a:cs typeface="Arial" panose="020B0604020202020204" pitchFamily="34" charset="0"/>
              </a:rPr>
              <a:t>度超大视场的宇宙高能宇宙辐射空间天文台</a:t>
            </a:r>
          </a:p>
          <a:p>
            <a:pPr lvl="1">
              <a:lnSpc>
                <a:spcPct val="100000"/>
              </a:lnSpc>
            </a:pPr>
            <a:r>
              <a:rPr lang="zh-CN" altLang="en-US" sz="2200" dirty="0">
                <a:latin typeface="Arial" panose="020B0604020202020204" pitchFamily="34" charset="0"/>
                <a:cs typeface="Arial" panose="020B0604020202020204" pitchFamily="34" charset="0"/>
              </a:rPr>
              <a:t>填补国际在“膝”区宇宙线直接测量的空白</a:t>
            </a:r>
          </a:p>
          <a:p>
            <a:pPr lvl="1">
              <a:lnSpc>
                <a:spcPct val="100000"/>
              </a:lnSpc>
            </a:pPr>
            <a:r>
              <a:rPr lang="zh-CN" altLang="en-US" sz="2200" dirty="0">
                <a:latin typeface="Arial" panose="020B0604020202020204" pitchFamily="34" charset="0"/>
                <a:cs typeface="Arial" panose="020B0604020202020204" pitchFamily="34" charset="0"/>
              </a:rPr>
              <a:t>预期在搜寻暗物质信号、探测纳赫兹引力波、揭示极端天体物理规律等方面产出世界领先成果</a:t>
            </a:r>
          </a:p>
          <a:p>
            <a:pPr>
              <a:lnSpc>
                <a:spcPct val="100000"/>
              </a:lnSpc>
            </a:pPr>
            <a:r>
              <a:rPr lang="zh-CN" altLang="en-US" sz="2200" dirty="0">
                <a:latin typeface="Arial" panose="020B0604020202020204" pitchFamily="34" charset="0"/>
                <a:cs typeface="Arial" panose="020B0604020202020204" pitchFamily="34" charset="0"/>
              </a:rPr>
              <a:t>进展和里程碑节点</a:t>
            </a:r>
            <a:endParaRPr lang="en-US" altLang="zh-CN" sz="2200" dirty="0">
              <a:latin typeface="Arial" panose="020B0604020202020204" pitchFamily="34" charset="0"/>
              <a:cs typeface="Arial" panose="020B0604020202020204" pitchFamily="34" charset="0"/>
            </a:endParaRPr>
          </a:p>
          <a:p>
            <a:pPr lvl="1">
              <a:lnSpc>
                <a:spcPct val="100000"/>
              </a:lnSpc>
            </a:pPr>
            <a:r>
              <a:rPr lang="en-US" altLang="zh-CN" sz="2200" dirty="0">
                <a:latin typeface="Arial" panose="020B0604020202020204" pitchFamily="34" charset="0"/>
                <a:cs typeface="Arial" panose="020B0604020202020204" pitchFamily="34" charset="0"/>
              </a:rPr>
              <a:t>5</a:t>
            </a:r>
            <a:r>
              <a:rPr lang="zh-CN" altLang="en-US" sz="2200" dirty="0">
                <a:latin typeface="Arial" panose="020B0604020202020204" pitchFamily="34" charset="0"/>
                <a:cs typeface="Arial" panose="020B0604020202020204" pitchFamily="34" charset="0"/>
              </a:rPr>
              <a:t>月和</a:t>
            </a:r>
            <a:r>
              <a:rPr lang="en-US" altLang="zh-CN" sz="2200" dirty="0">
                <a:latin typeface="Arial" panose="020B0604020202020204" pitchFamily="34" charset="0"/>
                <a:cs typeface="Arial" panose="020B0604020202020204" pitchFamily="34" charset="0"/>
              </a:rPr>
              <a:t>8</a:t>
            </a:r>
            <a:r>
              <a:rPr lang="zh-CN" altLang="en-US" sz="2200" dirty="0">
                <a:latin typeface="Arial" panose="020B0604020202020204" pitchFamily="34" charset="0"/>
                <a:cs typeface="Arial" panose="020B0604020202020204" pitchFamily="34" charset="0"/>
              </a:rPr>
              <a:t>月，完成量能器</a:t>
            </a:r>
            <a:r>
              <a:rPr lang="en-US" altLang="zh-CN" sz="2200" dirty="0">
                <a:latin typeface="Arial" panose="020B0604020202020204" pitchFamily="34" charset="0"/>
                <a:cs typeface="Arial" panose="020B0604020202020204" pitchFamily="34" charset="0"/>
              </a:rPr>
              <a:t>PD</a:t>
            </a:r>
            <a:r>
              <a:rPr lang="zh-CN" altLang="en-US" sz="2200" dirty="0">
                <a:latin typeface="Arial" panose="020B0604020202020204" pitchFamily="34" charset="0"/>
                <a:cs typeface="Arial" panose="020B0604020202020204" pitchFamily="34" charset="0"/>
              </a:rPr>
              <a:t>补充束流试验</a:t>
            </a:r>
            <a:endParaRPr lang="en-US" altLang="zh-CN" sz="2200" dirty="0">
              <a:latin typeface="Arial" panose="020B0604020202020204" pitchFamily="34" charset="0"/>
              <a:cs typeface="Arial" panose="020B0604020202020204" pitchFamily="34" charset="0"/>
            </a:endParaRPr>
          </a:p>
          <a:p>
            <a:pPr lvl="1">
              <a:lnSpc>
                <a:spcPct val="100000"/>
              </a:lnSpc>
            </a:pPr>
            <a:r>
              <a:rPr lang="zh-CN" altLang="en-US" sz="2200" dirty="0">
                <a:latin typeface="Arial" panose="020B0604020202020204" pitchFamily="34" charset="0"/>
                <a:cs typeface="Arial" panose="020B0604020202020204" pitchFamily="34" charset="0"/>
              </a:rPr>
              <a:t>已完成载荷级方案阶段各项评审</a:t>
            </a:r>
            <a:endParaRPr lang="en-US" altLang="zh-CN" sz="2200" dirty="0">
              <a:latin typeface="Arial" panose="020B0604020202020204" pitchFamily="34" charset="0"/>
              <a:cs typeface="Arial" panose="020B0604020202020204" pitchFamily="34" charset="0"/>
            </a:endParaRPr>
          </a:p>
          <a:p>
            <a:pPr lvl="1">
              <a:lnSpc>
                <a:spcPct val="100000"/>
              </a:lnSpc>
            </a:pPr>
            <a:r>
              <a:rPr lang="en-US" altLang="zh-CN" sz="2200" dirty="0">
                <a:latin typeface="Arial" panose="020B0604020202020204" pitchFamily="34" charset="0"/>
                <a:cs typeface="Arial" panose="020B0604020202020204" pitchFamily="34" charset="0"/>
                <a:sym typeface="+mn-ea"/>
              </a:rPr>
              <a:t>2026</a:t>
            </a:r>
            <a:r>
              <a:rPr lang="zh-CN" altLang="en-US" sz="2200" dirty="0">
                <a:latin typeface="Arial" panose="020B0604020202020204" pitchFamily="34" charset="0"/>
                <a:cs typeface="Arial" panose="020B0604020202020204" pitchFamily="34" charset="0"/>
                <a:sym typeface="+mn-ea"/>
              </a:rPr>
              <a:t>年</a:t>
            </a:r>
            <a:r>
              <a:rPr lang="en-US" altLang="zh-CN" sz="2200" dirty="0">
                <a:latin typeface="Arial" panose="020B0604020202020204" pitchFamily="34" charset="0"/>
                <a:cs typeface="Arial" panose="020B0604020202020204" pitchFamily="34" charset="0"/>
                <a:sym typeface="+mn-ea"/>
              </a:rPr>
              <a:t>6</a:t>
            </a:r>
            <a:r>
              <a:rPr lang="zh-CN" altLang="en-US" sz="2200" dirty="0">
                <a:latin typeface="Arial" panose="020B0604020202020204" pitchFamily="34" charset="0"/>
                <a:cs typeface="Arial" panose="020B0604020202020204" pitchFamily="34" charset="0"/>
                <a:sym typeface="+mn-ea"/>
              </a:rPr>
              <a:t>月转入初样研制</a:t>
            </a:r>
            <a:endParaRPr lang="zh-CN" altLang="en-US" sz="2200" dirty="0">
              <a:latin typeface="Arial" panose="020B0604020202020204" pitchFamily="34" charset="0"/>
              <a:cs typeface="Arial" panose="020B0604020202020204" pitchFamily="34" charset="0"/>
            </a:endParaRPr>
          </a:p>
          <a:p>
            <a:pPr lvl="1">
              <a:lnSpc>
                <a:spcPct val="100000"/>
              </a:lnSpc>
            </a:pPr>
            <a:r>
              <a:rPr lang="en-US" altLang="zh-CN" sz="2200" b="1" dirty="0">
                <a:solidFill>
                  <a:srgbClr val="FF0000"/>
                </a:solidFill>
                <a:latin typeface="Arial" panose="020B0604020202020204" pitchFamily="34" charset="0"/>
                <a:cs typeface="Arial" panose="020B0604020202020204" pitchFamily="34" charset="0"/>
              </a:rPr>
              <a:t>2029</a:t>
            </a:r>
            <a:r>
              <a:rPr lang="zh-CN" altLang="en-US" sz="2200" b="1" dirty="0">
                <a:solidFill>
                  <a:srgbClr val="FF0000"/>
                </a:solidFill>
                <a:latin typeface="Arial" panose="020B0604020202020204" pitchFamily="34" charset="0"/>
                <a:cs typeface="Arial" panose="020B0604020202020204" pitchFamily="34" charset="0"/>
              </a:rPr>
              <a:t>年前后完成载荷研制、发射及运行</a:t>
            </a:r>
          </a:p>
        </p:txBody>
      </p:sp>
      <p:sp>
        <p:nvSpPr>
          <p:cNvPr id="2" name="灯片编号占位符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C20A4B-DD43-DA4D-8119-9F4950C8E53C}" type="slidenum">
              <a:rPr kumimoji="1" lang="zh-CN" altLang="en-US" sz="1200" b="0" i="0" u="none" strike="noStrike" kern="1200" cap="none" spc="0" normalizeH="0" baseline="0" noProof="0" smtClean="0">
                <a:ln>
                  <a:noFill/>
                </a:ln>
                <a:solidFill>
                  <a:prstClr val="black">
                    <a:tint val="75000"/>
                  </a:prstClr>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zh-CN" altLang="en-US" sz="1200" b="0" i="0" u="none" strike="noStrike" kern="1200" cap="none" spc="0" normalizeH="0" baseline="0" noProof="0">
              <a:ln>
                <a:noFill/>
              </a:ln>
              <a:solidFill>
                <a:prstClr val="black">
                  <a:tint val="75000"/>
                </a:prstClr>
              </a:solidFill>
              <a:effectLst/>
              <a:uLnTx/>
              <a:uFillTx/>
              <a:latin typeface="等线"/>
              <a:ea typeface="等线" panose="02010600030101010101" pitchFamily="2" charset="-122"/>
              <a:cs typeface="+mn-cs"/>
            </a:endParaRPr>
          </a:p>
        </p:txBody>
      </p:sp>
      <p:sp>
        <p:nvSpPr>
          <p:cNvPr id="8" name="标题 1">
            <a:extLst>
              <a:ext uri="{FF2B5EF4-FFF2-40B4-BE49-F238E27FC236}">
                <a16:creationId xmlns:a16="http://schemas.microsoft.com/office/drawing/2014/main" id="{86DB0671-8565-4DB1-B129-BB68A5547750}"/>
              </a:ext>
            </a:extLst>
          </p:cNvPr>
          <p:cNvSpPr>
            <a:spLocks noGrp="1"/>
          </p:cNvSpPr>
          <p:nvPr>
            <p:ph type="title"/>
          </p:nvPr>
        </p:nvSpPr>
        <p:spPr>
          <a:xfrm>
            <a:off x="861060" y="89269"/>
            <a:ext cx="10599420" cy="491808"/>
          </a:xfrm>
        </p:spPr>
        <p:txBody>
          <a:bodyPr>
            <a:normAutofit/>
          </a:bodyPr>
          <a:lstStyle/>
          <a:p>
            <a:r>
              <a:rPr kumimoji="1" lang="zh-CN" altLang="zh-CN" sz="2800" dirty="0"/>
              <a:t>空间高能宇宙辐射探测设施（</a:t>
            </a:r>
            <a:r>
              <a:rPr kumimoji="1" lang="en-US" altLang="zh-CN" sz="2800" dirty="0"/>
              <a:t>HERD</a:t>
            </a:r>
            <a:r>
              <a:rPr kumimoji="1" lang="zh-CN" altLang="zh-CN" sz="2800" dirty="0"/>
              <a:t>）</a:t>
            </a:r>
            <a:endParaRPr kumimoji="1" lang="zh-CN" altLang="en-US" sz="2800" dirty="0"/>
          </a:p>
        </p:txBody>
      </p:sp>
      <p:pic>
        <p:nvPicPr>
          <p:cNvPr id="6" name="图片 5">
            <a:extLst>
              <a:ext uri="{FF2B5EF4-FFF2-40B4-BE49-F238E27FC236}">
                <a16:creationId xmlns:a16="http://schemas.microsoft.com/office/drawing/2014/main" id="{4A8797C6-8A4E-4931-948A-E0235C6FC459}"/>
              </a:ext>
            </a:extLst>
          </p:cNvPr>
          <p:cNvPicPr>
            <a:picLocks noChangeAspect="1"/>
          </p:cNvPicPr>
          <p:nvPr/>
        </p:nvPicPr>
        <p:blipFill rotWithShape="1">
          <a:blip r:embed="rId2"/>
          <a:srcRect l="2603" t="25454" r="58472" b="24848"/>
          <a:stretch/>
        </p:blipFill>
        <p:spPr>
          <a:xfrm>
            <a:off x="8437951" y="852488"/>
            <a:ext cx="3323322" cy="2386653"/>
          </a:xfrm>
          <a:prstGeom prst="rect">
            <a:avLst/>
          </a:prstGeom>
        </p:spPr>
      </p:pic>
      <p:pic>
        <p:nvPicPr>
          <p:cNvPr id="7" name="图片 6">
            <a:extLst>
              <a:ext uri="{FF2B5EF4-FFF2-40B4-BE49-F238E27FC236}">
                <a16:creationId xmlns:a16="http://schemas.microsoft.com/office/drawing/2014/main" id="{F280C5AC-C0D5-49EE-84B7-9731B9099E00}"/>
              </a:ext>
            </a:extLst>
          </p:cNvPr>
          <p:cNvPicPr>
            <a:picLocks noChangeAspect="1"/>
          </p:cNvPicPr>
          <p:nvPr/>
        </p:nvPicPr>
        <p:blipFill>
          <a:blip r:embed="rId3"/>
          <a:stretch>
            <a:fillRect/>
          </a:stretch>
        </p:blipFill>
        <p:spPr>
          <a:xfrm>
            <a:off x="7508383" y="3600492"/>
            <a:ext cx="4236577" cy="2823695"/>
          </a:xfrm>
          <a:prstGeom prst="rect">
            <a:avLst/>
          </a:prstGeom>
        </p:spPr>
      </p:pic>
      <p:sp>
        <p:nvSpPr>
          <p:cNvPr id="9" name="文本框 8">
            <a:extLst>
              <a:ext uri="{FF2B5EF4-FFF2-40B4-BE49-F238E27FC236}">
                <a16:creationId xmlns:a16="http://schemas.microsoft.com/office/drawing/2014/main" id="{9D551DCD-EA25-4AD3-9989-4FC063D7D7B2}"/>
              </a:ext>
            </a:extLst>
          </p:cNvPr>
          <p:cNvSpPr txBox="1"/>
          <p:nvPr/>
        </p:nvSpPr>
        <p:spPr>
          <a:xfrm>
            <a:off x="7418819" y="3716009"/>
            <a:ext cx="44614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18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rPr>
              <a:t>HERD BEAM TEST @ CERN 2026.04.30</a:t>
            </a:r>
            <a:endParaRPr kumimoji="1" lang="zh-CN" altLang="en-US" sz="1800" b="1"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微软雅黑" panose="020B0503020204020204" pitchFamily="34" charset="-122"/>
              <a:cs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6D86A5-0162-4F6C-A384-D00104C5EFEA}"/>
              </a:ext>
            </a:extLst>
          </p:cNvPr>
          <p:cNvPicPr>
            <a:picLocks noChangeAspect="1"/>
          </p:cNvPicPr>
          <p:nvPr/>
        </p:nvPicPr>
        <p:blipFill rotWithShape="1">
          <a:blip r:embed="rId2"/>
          <a:srcRect t="6686"/>
          <a:stretch/>
        </p:blipFill>
        <p:spPr>
          <a:xfrm>
            <a:off x="143793" y="2898195"/>
            <a:ext cx="8385730" cy="2892895"/>
          </a:xfrm>
          <a:prstGeom prst="rect">
            <a:avLst/>
          </a:prstGeom>
        </p:spPr>
      </p:pic>
      <p:sp>
        <p:nvSpPr>
          <p:cNvPr id="8" name="TextBox 7">
            <a:extLst>
              <a:ext uri="{FF2B5EF4-FFF2-40B4-BE49-F238E27FC236}">
                <a16:creationId xmlns:a16="http://schemas.microsoft.com/office/drawing/2014/main" id="{FBF171DD-FAED-42F1-85D6-A3438FE6CAB8}"/>
              </a:ext>
            </a:extLst>
          </p:cNvPr>
          <p:cNvSpPr txBox="1"/>
          <p:nvPr/>
        </p:nvSpPr>
        <p:spPr>
          <a:xfrm>
            <a:off x="1739188" y="1355536"/>
            <a:ext cx="9321394" cy="1252715"/>
          </a:xfrm>
          <a:prstGeom prst="rect">
            <a:avLst/>
          </a:prstGeom>
          <a:noFill/>
        </p:spPr>
        <p:txBody>
          <a:bodyPr wrap="square">
            <a:spAutoFit/>
          </a:bodyPr>
          <a:lstStyle/>
          <a:p>
            <a:pPr marL="285750" marR="0" lvl="0" indent="-285750" algn="l"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To understand the absolute energy scale of cosmic rays, a joint analysis by LHAASO and DAMPE is in progress and is expected to be completed by the end of this year.</a:t>
            </a:r>
          </a:p>
        </p:txBody>
      </p:sp>
      <p:pic>
        <p:nvPicPr>
          <p:cNvPr id="9" name="Picture 8">
            <a:extLst>
              <a:ext uri="{FF2B5EF4-FFF2-40B4-BE49-F238E27FC236}">
                <a16:creationId xmlns:a16="http://schemas.microsoft.com/office/drawing/2014/main" id="{818479E7-A3AD-4AEE-9AE5-B481728E53C8}"/>
              </a:ext>
            </a:extLst>
          </p:cNvPr>
          <p:cNvPicPr>
            <a:picLocks noChangeAspect="1"/>
          </p:cNvPicPr>
          <p:nvPr/>
        </p:nvPicPr>
        <p:blipFill>
          <a:blip r:embed="rId3"/>
          <a:stretch>
            <a:fillRect/>
          </a:stretch>
        </p:blipFill>
        <p:spPr>
          <a:xfrm>
            <a:off x="8410847" y="2809037"/>
            <a:ext cx="3781154" cy="2840663"/>
          </a:xfrm>
          <a:prstGeom prst="rect">
            <a:avLst/>
          </a:prstGeom>
        </p:spPr>
      </p:pic>
      <p:sp>
        <p:nvSpPr>
          <p:cNvPr id="3" name="Rectangle 2">
            <a:extLst>
              <a:ext uri="{FF2B5EF4-FFF2-40B4-BE49-F238E27FC236}">
                <a16:creationId xmlns:a16="http://schemas.microsoft.com/office/drawing/2014/main" id="{BB38146E-155E-4253-BCEC-EEB955D5F8DF}"/>
              </a:ext>
            </a:extLst>
          </p:cNvPr>
          <p:cNvSpPr/>
          <p:nvPr/>
        </p:nvSpPr>
        <p:spPr>
          <a:xfrm>
            <a:off x="4319451" y="2987040"/>
            <a:ext cx="940526" cy="2325189"/>
          </a:xfrm>
          <a:prstGeom prst="rect">
            <a:avLst/>
          </a:prstGeom>
          <a:solidFill>
            <a:srgbClr val="C00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
        <p:nvSpPr>
          <p:cNvPr id="10" name="TextBox 9">
            <a:extLst>
              <a:ext uri="{FF2B5EF4-FFF2-40B4-BE49-F238E27FC236}">
                <a16:creationId xmlns:a16="http://schemas.microsoft.com/office/drawing/2014/main" id="{D0365963-092A-4057-9824-F95942F61402}"/>
              </a:ext>
            </a:extLst>
          </p:cNvPr>
          <p:cNvSpPr txBox="1"/>
          <p:nvPr/>
        </p:nvSpPr>
        <p:spPr>
          <a:xfrm>
            <a:off x="1175919" y="210355"/>
            <a:ext cx="754380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0070C0"/>
                </a:solidFill>
                <a:effectLst/>
                <a:uLnTx/>
                <a:uFillTx/>
                <a:latin typeface="Times New Roman" panose="02020603050405020304" pitchFamily="18" charset="0"/>
                <a:ea typeface="宋体" panose="02010600030101010101" pitchFamily="2" charset="-122"/>
                <a:cs typeface="Times New Roman" panose="02020603050405020304" pitchFamily="18" charset="0"/>
              </a:rPr>
              <a:t>A joint analysis by LHAASO and DAMPE </a:t>
            </a:r>
            <a:endParaRPr kumimoji="0" lang="zh-CN" altLang="en-US" sz="2800" b="0"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478447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5875" y="1580515"/>
            <a:ext cx="12207875" cy="531939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a:ln>
                  <a:noFill/>
                </a:ln>
                <a:solidFill>
                  <a:prstClr val="white"/>
                </a:solidFill>
                <a:effectLst/>
                <a:uLnTx/>
                <a:uFillTx/>
                <a:latin typeface="等线"/>
                <a:ea typeface="等线" panose="02010600030101010101" pitchFamily="2" charset="-122"/>
                <a:cs typeface="+mn-cs"/>
                <a:sym typeface="+mn-ea"/>
              </a:rPr>
              <a:t>贝加尔湖</a:t>
            </a:r>
            <a:r>
              <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sym typeface="+mn-ea"/>
              </a:rPr>
              <a:t>：世界上独一无二的站址！</a:t>
            </a: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pic>
        <p:nvPicPr>
          <p:cNvPr id="6" name="图片 1"/>
          <p:cNvPicPr>
            <a:picLocks noChangeAspect="1"/>
          </p:cNvPicPr>
          <p:nvPr/>
        </p:nvPicPr>
        <p:blipFill>
          <a:blip r:embed="rId6"/>
          <a:stretch>
            <a:fillRect/>
          </a:stretch>
        </p:blipFill>
        <p:spPr>
          <a:xfrm>
            <a:off x="381635" y="1812290"/>
            <a:ext cx="10215880" cy="4305300"/>
          </a:xfrm>
          <a:prstGeom prst="rect">
            <a:avLst/>
          </a:prstGeom>
          <a:noFill/>
          <a:ln>
            <a:noFill/>
          </a:ln>
        </p:spPr>
      </p:pic>
      <p:sp>
        <p:nvSpPr>
          <p:cNvPr id="4" name="文本框 3"/>
          <p:cNvSpPr txBox="1"/>
          <p:nvPr>
            <p:custDataLst>
              <p:tags r:id="rId2"/>
            </p:custDataLst>
          </p:nvPr>
        </p:nvSpPr>
        <p:spPr>
          <a:xfrm>
            <a:off x="878523" y="-206107"/>
            <a:ext cx="10915650" cy="1580882"/>
          </a:xfrm>
          <a:prstGeom prst="rect">
            <a:avLst/>
          </a:prstGeom>
          <a:noFill/>
        </p:spPr>
        <p:txBody>
          <a:bodyPr wrap="square" rtlCol="0">
            <a:spAutoFit/>
          </a:bodyPr>
          <a:lstStyle/>
          <a:p>
            <a:pPr lvl="0" algn="ctr">
              <a:lnSpc>
                <a:spcPct val="200000"/>
              </a:lnSpc>
              <a:defRPr/>
            </a:pPr>
            <a:r>
              <a:rPr kumimoji="0" lang="zh-CN" altLang="zh-CN" sz="2800" b="1"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国际大科学</a:t>
            </a:r>
            <a:r>
              <a:rPr lang="zh-CN" altLang="zh-CN" sz="2800" b="1" dirty="0">
                <a:solidFill>
                  <a:prstClr val="black"/>
                </a:solidFill>
                <a:latin typeface="Franklin Gothic Medium" panose="020B0603020102020204" charset="0"/>
                <a:ea typeface="微软雅黑" panose="020B0503020204020204" pitchFamily="34" charset="-122"/>
                <a:sym typeface="+mn-lt"/>
              </a:rPr>
              <a:t>工程计划：</a:t>
            </a:r>
            <a:r>
              <a:rPr lang="zh-CN" altLang="en-US" sz="2800" b="1" dirty="0">
                <a:solidFill>
                  <a:prstClr val="black"/>
                </a:solidFill>
                <a:latin typeface="Franklin Gothic Medium" panose="020B0603020102020204" charset="0"/>
                <a:ea typeface="微软雅黑" panose="020B0503020204020204" pitchFamily="34" charset="-122"/>
                <a:sym typeface="Times New Roman" panose="02020603050405020304" pitchFamily="18" charset="0"/>
              </a:rPr>
              <a:t>高能水下中微子望远镜（</a:t>
            </a:r>
            <a:r>
              <a:rPr lang="en-US" altLang="zh-CN" sz="2800" b="1" dirty="0">
                <a:solidFill>
                  <a:prstClr val="black"/>
                </a:solidFill>
                <a:latin typeface="Franklin Gothic Medium" panose="020B0603020102020204" charset="0"/>
                <a:ea typeface="微软雅黑" panose="020B0503020204020204" pitchFamily="34" charset="-122"/>
                <a:sym typeface="+mn-lt"/>
              </a:rPr>
              <a:t>Baikal-HUNT</a:t>
            </a:r>
            <a:r>
              <a:rPr kumimoji="0" lang="zh-CN" altLang="en-US" sz="2800" b="1"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a:t>
            </a:r>
            <a:endParaRPr kumimoji="0" lang="en-US" altLang="zh-CN" sz="2800" b="1"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endParaRPr>
          </a:p>
          <a:p>
            <a:pPr marL="0" marR="0" lvl="0" indent="0" algn="ctr" defTabSz="914400" rtl="0" eaLnBrk="1" fontAlgn="auto" latinLnBrk="0" hangingPunct="1">
              <a:lnSpc>
                <a:spcPct val="2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实现银河系中微子天体源“零的突破”，</a:t>
            </a:r>
            <a:r>
              <a:rPr kumimoji="0" lang="zh-CN" altLang="zh-CN" sz="2400" b="0"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引领中微子天文学未来</a:t>
            </a:r>
            <a:r>
              <a:rPr kumimoji="0" lang="en-US" altLang="zh-CN" sz="2400" b="0"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20</a:t>
            </a:r>
            <a:r>
              <a:rPr kumimoji="0" lang="zh-CN" altLang="en-US" sz="2400" b="0"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年发展</a:t>
            </a:r>
          </a:p>
        </p:txBody>
      </p:sp>
      <p:sp>
        <p:nvSpPr>
          <p:cNvPr id="2" name="文本框 1"/>
          <p:cNvSpPr txBox="1"/>
          <p:nvPr>
            <p:custDataLst>
              <p:tags r:id="rId3"/>
            </p:custDataLst>
          </p:nvPr>
        </p:nvSpPr>
        <p:spPr>
          <a:xfrm>
            <a:off x="2456445" y="1663413"/>
            <a:ext cx="3015615" cy="1568450"/>
          </a:xfrm>
          <a:prstGeom prst="rect">
            <a:avLst/>
          </a:prstGeom>
          <a:gradFill>
            <a:gsLst>
              <a:gs pos="100000">
                <a:srgbClr val="F5C5D6"/>
              </a:gs>
              <a:gs pos="0">
                <a:srgbClr val="9A97EF"/>
              </a:gs>
            </a:gsLst>
            <a:lin ang="2700000" scaled="1"/>
          </a:gradFill>
          <a:ln w="19050">
            <a:noFill/>
          </a:ln>
        </p:spPr>
        <p:style>
          <a:lnRef idx="2">
            <a:schemeClr val="accent1"/>
          </a:lnRef>
          <a:fillRef idx="1">
            <a:schemeClr val="lt1"/>
          </a:fillRef>
          <a:effectRef idx="0">
            <a:schemeClr val="accent1"/>
          </a:effectRef>
          <a:fontRef idx="minor">
            <a:schemeClr val="dk1"/>
          </a:fontRef>
        </p:style>
        <p:txBody>
          <a:bodyPr wrap="none" rtlCol="0">
            <a:spAutoFit/>
          </a:bodyPr>
          <a:lstStyle/>
          <a:p>
            <a:pPr marL="342900" marR="0" lvl="0" indent="-342900" algn="di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探头数：</a:t>
            </a:r>
            <a:r>
              <a:rPr kumimoji="0" lang="en-US" altLang="zh-CN"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~56k</a:t>
            </a: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个</a:t>
            </a:r>
            <a:endParaRPr kumimoji="0" lang="en-US" altLang="zh-CN"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endParaRPr>
          </a:p>
          <a:p>
            <a:pPr marL="342900" marR="0" lvl="0" indent="-342900" algn="di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串数量：</a:t>
            </a:r>
            <a:r>
              <a:rPr kumimoji="0" lang="en-US" altLang="zh-CN"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~2,300</a:t>
            </a: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串</a:t>
            </a:r>
          </a:p>
          <a:p>
            <a:pPr marL="342900" marR="0" lvl="0" indent="-342900" algn="di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串间距：</a:t>
            </a:r>
            <a:r>
              <a:rPr kumimoji="0" lang="en-US" altLang="zh-CN"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~130</a:t>
            </a: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米</a:t>
            </a:r>
            <a:endParaRPr kumimoji="0" lang="en-US" altLang="zh-CN"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endParaRPr>
          </a:p>
          <a:p>
            <a:pPr marL="342900" marR="0" lvl="0" indent="-342900" algn="di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串长度：</a:t>
            </a:r>
            <a:r>
              <a:rPr kumimoji="0" lang="en-US" altLang="zh-CN"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~720</a:t>
            </a:r>
            <a:r>
              <a:rPr kumimoji="0" lang="zh-CN" altLang="en-US" sz="2400" b="0" i="0" u="none" strike="noStrike" kern="1200" cap="none" spc="0" normalizeH="0" baseline="0" noProof="0" dirty="0">
                <a:ln>
                  <a:noFill/>
                </a:ln>
                <a:solidFill>
                  <a:srgbClr val="00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米</a:t>
            </a:r>
          </a:p>
        </p:txBody>
      </p:sp>
      <p:sp>
        <p:nvSpPr>
          <p:cNvPr id="7" name="文本框 6" descr="7b0a202020202262756c6c6574223a20227b5c2263617465676f727949645c223a5c225c222c5c2274656d706c61746549645c223a32303233313731337d220a7d0a"/>
          <p:cNvSpPr txBox="1"/>
          <p:nvPr/>
        </p:nvSpPr>
        <p:spPr>
          <a:xfrm>
            <a:off x="6637020" y="1737995"/>
            <a:ext cx="4855845" cy="1306830"/>
          </a:xfrm>
          <a:prstGeom prst="rect">
            <a:avLst/>
          </a:prstGeom>
          <a:gradFill>
            <a:gsLst>
              <a:gs pos="25000">
                <a:srgbClr val="FCD254"/>
              </a:gs>
              <a:gs pos="75000">
                <a:srgbClr val="FFE890"/>
              </a:gs>
              <a:gs pos="0">
                <a:srgbClr val="EDBE32"/>
              </a:gs>
              <a:gs pos="100000">
                <a:srgbClr val="FFEEB1"/>
              </a:gs>
            </a:gsLst>
            <a:lin ang="18900000" scaled="1"/>
          </a:gradFill>
        </p:spPr>
        <p:txBody>
          <a:bodyPr wrap="square" bIns="252095" rtlCol="0" anchor="t">
            <a:noAutofit/>
          </a:bodyPr>
          <a:lstStyle/>
          <a:p>
            <a:pPr marL="0" marR="0" lvl="0" indent="0" algn="dist" defTabSz="914400" rtl="0" eaLnBrk="1" fontAlgn="auto" latinLnBrk="0" hangingPunct="1">
              <a:lnSpc>
                <a:spcPct val="15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探测器只有达到</a:t>
            </a:r>
            <a:r>
              <a:rPr kumimoji="0" lang="en-US" altLang="zh-CN" sz="2400" b="1" i="0" u="none" strike="noStrike" kern="1200" cap="none" spc="0" normalizeH="0" baseline="0" noProof="0" dirty="0">
                <a:ln>
                  <a:noFill/>
                </a:ln>
                <a:solidFill>
                  <a:srgbClr val="FF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30</a:t>
            </a:r>
            <a:r>
              <a:rPr kumimoji="0" lang="zh-CN" altLang="en-US" sz="2400" b="1" i="0" u="none" strike="noStrike" kern="1200" cap="none" spc="0" normalizeH="0" baseline="0" noProof="0" dirty="0">
                <a:ln>
                  <a:noFill/>
                </a:ln>
                <a:solidFill>
                  <a:srgbClr val="FF0000"/>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立方公里</a:t>
            </a:r>
            <a:r>
              <a:rPr kumimoji="0" lang="zh-CN" altLang="en-US" sz="2400" b="1"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以上</a:t>
            </a:r>
            <a:endParaRPr kumimoji="0" lang="en-US" altLang="zh-CN" sz="2400" b="1" i="0" u="none" strike="noStrike" kern="1200" cap="none" spc="0"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endParaRPr>
          </a:p>
          <a:p>
            <a:pPr marL="0" marR="0" lvl="0" indent="0" algn="l" defTabSz="914400" rtl="0" eaLnBrk="1" fontAlgn="auto" latinLnBrk="0" hangingPunct="1">
              <a:lnSpc>
                <a:spcPct val="150000"/>
              </a:lnSpc>
              <a:spcBef>
                <a:spcPts val="0"/>
              </a:spcBef>
              <a:spcAft>
                <a:spcPts val="0"/>
              </a:spcAft>
              <a:buClrTx/>
              <a:buSzTx/>
              <a:buFontTx/>
              <a:buBlip>
                <a:blip>
                  <a:extLst>
                    <a:ext uri="{96DAC541-7B7A-43D3-8B79-37D633B846F1}">
                      <asvg:svgBlip xmlns:asvg="http://schemas.microsoft.com/office/drawing/2016/SVG/main" r:embed="rId7"/>
                    </a:ext>
                  </a:extLst>
                </a:blip>
              </a:buBlip>
              <a:tabLst/>
              <a:defRPr/>
            </a:pPr>
            <a:r>
              <a:rPr kumimoji="0" lang="zh-CN" altLang="en-US" sz="2400" b="0" i="0" u="none" strike="noStrike" kern="1200" cap="none" spc="-1" normalizeH="0" baseline="0" noProof="0" dirty="0">
                <a:ln>
                  <a:noFill/>
                </a:ln>
                <a:solidFill>
                  <a:prstClr val="black"/>
                </a:solidFill>
                <a:effectLst/>
                <a:uLnTx/>
                <a:uFillTx/>
                <a:latin typeface="Franklin Gothic Medium" panose="020B0603020102020204" charset="0"/>
                <a:ea typeface="微软雅黑" panose="020B0503020204020204" pitchFamily="34" charset="-122"/>
                <a:cs typeface="微软雅黑" panose="020B0503020204020204" pitchFamily="34" charset="-122"/>
                <a:sym typeface="+mn-lt"/>
              </a:rPr>
              <a:t>观测到银河系内中微子点源信号</a:t>
            </a:r>
          </a:p>
        </p:txBody>
      </p:sp>
      <p:sp>
        <p:nvSpPr>
          <p:cNvPr id="8" name="文本框 7"/>
          <p:cNvSpPr txBox="1"/>
          <p:nvPr/>
        </p:nvSpPr>
        <p:spPr>
          <a:xfrm>
            <a:off x="8608695" y="4647565"/>
            <a:ext cx="25622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FF0000"/>
                </a:solidFill>
                <a:effectLst/>
                <a:uLnTx/>
                <a:uFillTx/>
                <a:latin typeface="等线"/>
                <a:ea typeface="等线" panose="02010600030101010101" pitchFamily="2" charset="-122"/>
                <a:cs typeface="+mn-cs"/>
              </a:rPr>
              <a:t>核心设备国产！</a:t>
            </a:r>
          </a:p>
        </p:txBody>
      </p:sp>
      <p:sp>
        <p:nvSpPr>
          <p:cNvPr id="19" name="文本框 18"/>
          <p:cNvSpPr txBox="1"/>
          <p:nvPr/>
        </p:nvSpPr>
        <p:spPr>
          <a:xfrm>
            <a:off x="8449310" y="5375910"/>
            <a:ext cx="3043555" cy="1383030"/>
          </a:xfrm>
          <a:prstGeom prst="rect">
            <a:avLst/>
          </a:prstGeom>
        </p:spPr>
        <p:style>
          <a:lnRef idx="1">
            <a:srgbClr val="4472C4"/>
          </a:lnRef>
          <a:fillRef idx="3">
            <a:srgbClr val="4472C4"/>
          </a:fillRef>
          <a:effectRef idx="2">
            <a:srgbClr val="4472C4"/>
          </a:effectRef>
          <a:fontRef idx="minor">
            <a:sysClr val="window" lastClr="FFFFFF"/>
          </a:fontRef>
        </p:style>
        <p:txBody>
          <a:bodyPr wrap="square" rtlCol="0">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候选区域水深约</a:t>
            </a:r>
            <a:r>
              <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1300</a:t>
            </a: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米</a:t>
            </a:r>
            <a:endPar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水质透明清澈</a:t>
            </a:r>
            <a:r>
              <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(20-40</a:t>
            </a: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米</a:t>
            </a:r>
            <a:r>
              <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水体中无放射性本底</a:t>
            </a:r>
            <a:endPar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每年</a:t>
            </a:r>
            <a:r>
              <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7</a:t>
            </a: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个星期以上，结冰</a:t>
            </a:r>
            <a:r>
              <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1</a:t>
            </a: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米</a:t>
            </a:r>
            <a:endPar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每天有</a:t>
            </a:r>
            <a:r>
              <a:rPr kumimoji="0" lang="en-US" altLang="zh-CN"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18</a:t>
            </a:r>
            <a:r>
              <a:rPr kumimoji="0" lang="zh-CN" altLang="en-US" sz="1400" b="0" i="0" u="none" strike="noStrike" kern="1200" cap="none" spc="0" normalizeH="0" baseline="0" noProof="0" dirty="0">
                <a:ln>
                  <a:noFill/>
                </a:ln>
                <a:solidFill>
                  <a:sysClr val="window" lastClr="FFFFFF"/>
                </a:solidFill>
                <a:effectLst/>
                <a:uLnTx/>
                <a:uFillTx/>
                <a:latin typeface="等线"/>
                <a:ea typeface="等线" panose="02010600030101010101" pitchFamily="2" charset="-122"/>
                <a:cs typeface="+mn-ea"/>
                <a:sym typeface="+mn-lt"/>
              </a:rPr>
              <a:t>小时对银河中心可观测</a:t>
            </a:r>
          </a:p>
        </p:txBody>
      </p:sp>
      <p:sp>
        <p:nvSpPr>
          <p:cNvPr id="5" name="文本框 4"/>
          <p:cNvSpPr txBox="1"/>
          <p:nvPr/>
        </p:nvSpPr>
        <p:spPr>
          <a:xfrm>
            <a:off x="4320540" y="6146800"/>
            <a:ext cx="4031616" cy="389890"/>
          </a:xfrm>
          <a:prstGeom prst="rect">
            <a:avLst/>
          </a:prstGeom>
          <a:noFill/>
        </p:spPr>
        <p:txBody>
          <a:bodyPr wrap="square"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等线"/>
                <a:ea typeface="等线" panose="02010600030101010101" pitchFamily="2" charset="-122"/>
                <a:cs typeface="+mn-cs"/>
              </a:rPr>
              <a:t>贝加尔湖：世界上独一无二的站址！</a:t>
            </a:r>
          </a:p>
        </p:txBody>
      </p:sp>
    </p:spTree>
    <p:custDataLst>
      <p:tags r:id="rId1"/>
    </p:custDataLst>
    <p:extLst>
      <p:ext uri="{BB962C8B-B14F-4D97-AF65-F5344CB8AC3E}">
        <p14:creationId xmlns:p14="http://schemas.microsoft.com/office/powerpoint/2010/main" val="11104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AF4EBF40-01AB-EDDB-956F-8BD95E7AA572}"/>
            </a:ext>
          </a:extLst>
        </p:cNvPr>
        <p:cNvGrpSpPr/>
        <p:nvPr/>
      </p:nvGrpSpPr>
      <p:grpSpPr>
        <a:xfrm>
          <a:off x="0" y="0"/>
          <a:ext cx="0" cy="0"/>
          <a:chOff x="0" y="0"/>
          <a:chExt cx="0" cy="0"/>
        </a:xfrm>
      </p:grpSpPr>
      <p:cxnSp>
        <p:nvCxnSpPr>
          <p:cNvPr id="12" name="直接连接符 11">
            <a:extLst>
              <a:ext uri="{FF2B5EF4-FFF2-40B4-BE49-F238E27FC236}">
                <a16:creationId xmlns:a16="http://schemas.microsoft.com/office/drawing/2014/main" id="{24A630CF-7265-6432-8D3C-153737AABD8D}"/>
              </a:ext>
            </a:extLst>
          </p:cNvPr>
          <p:cNvCxnSpPr/>
          <p:nvPr/>
        </p:nvCxnSpPr>
        <p:spPr>
          <a:xfrm flipH="1">
            <a:off x="8352282" y="279315"/>
            <a:ext cx="1432318" cy="1488982"/>
          </a:xfrm>
          <a:prstGeom prst="line">
            <a:avLst/>
          </a:prstGeom>
          <a:ln w="9525">
            <a:solidFill>
              <a:srgbClr val="E94236"/>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CBC1D598-1C0E-7E6F-9AA2-D6A7A4419B6E}"/>
              </a:ext>
            </a:extLst>
          </p:cNvPr>
          <p:cNvCxnSpPr/>
          <p:nvPr/>
        </p:nvCxnSpPr>
        <p:spPr>
          <a:xfrm flipH="1">
            <a:off x="8051036" y="1453230"/>
            <a:ext cx="402115" cy="432997"/>
          </a:xfrm>
          <a:prstGeom prst="line">
            <a:avLst/>
          </a:prstGeom>
          <a:ln w="9525">
            <a:solidFill>
              <a:srgbClr val="4384F1"/>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48B12667-59FB-A890-8EE1-76DA377A5492}"/>
              </a:ext>
            </a:extLst>
          </p:cNvPr>
          <p:cNvCxnSpPr/>
          <p:nvPr/>
        </p:nvCxnSpPr>
        <p:spPr>
          <a:xfrm flipH="1">
            <a:off x="2959020" y="5577198"/>
            <a:ext cx="992803" cy="1047163"/>
          </a:xfrm>
          <a:prstGeom prst="line">
            <a:avLst/>
          </a:prstGeom>
          <a:ln w="9525">
            <a:solidFill>
              <a:srgbClr val="33A952"/>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a16="http://schemas.microsoft.com/office/drawing/2014/main" id="{5ABFEB69-B170-314F-1CAE-D14991403531}"/>
              </a:ext>
            </a:extLst>
          </p:cNvPr>
          <p:cNvCxnSpPr/>
          <p:nvPr/>
        </p:nvCxnSpPr>
        <p:spPr>
          <a:xfrm flipH="1">
            <a:off x="3847238" y="5127027"/>
            <a:ext cx="816713" cy="853366"/>
          </a:xfrm>
          <a:prstGeom prst="line">
            <a:avLst/>
          </a:prstGeom>
          <a:ln w="9525">
            <a:solidFill>
              <a:srgbClr val="FBBD06"/>
            </a:solidFill>
          </a:ln>
        </p:spPr>
        <p:style>
          <a:lnRef idx="1">
            <a:schemeClr val="accent1"/>
          </a:lnRef>
          <a:fillRef idx="0">
            <a:schemeClr val="accent1"/>
          </a:fillRef>
          <a:effectRef idx="0">
            <a:schemeClr val="accent1"/>
          </a:effectRef>
          <a:fontRef idx="minor">
            <a:schemeClr val="tx1"/>
          </a:fontRef>
        </p:style>
      </p:cxnSp>
      <p:sp>
        <p:nvSpPr>
          <p:cNvPr id="16" name="椭圆 15">
            <a:extLst>
              <a:ext uri="{FF2B5EF4-FFF2-40B4-BE49-F238E27FC236}">
                <a16:creationId xmlns:a16="http://schemas.microsoft.com/office/drawing/2014/main" id="{8D885088-B643-78F1-CBA2-027EFEFEA17E}"/>
              </a:ext>
            </a:extLst>
          </p:cNvPr>
          <p:cNvSpPr/>
          <p:nvPr/>
        </p:nvSpPr>
        <p:spPr>
          <a:xfrm rot="13620000" flipH="1" flipV="1">
            <a:off x="4906904" y="5385707"/>
            <a:ext cx="158611" cy="392578"/>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7" name="椭圆 16">
            <a:extLst>
              <a:ext uri="{FF2B5EF4-FFF2-40B4-BE49-F238E27FC236}">
                <a16:creationId xmlns:a16="http://schemas.microsoft.com/office/drawing/2014/main" id="{A9C03E56-DE23-A4C7-8FE7-B3D467CBA795}"/>
              </a:ext>
            </a:extLst>
          </p:cNvPr>
          <p:cNvSpPr/>
          <p:nvPr/>
        </p:nvSpPr>
        <p:spPr>
          <a:xfrm rot="13620000" flipH="1" flipV="1">
            <a:off x="2334960" y="5695057"/>
            <a:ext cx="231354" cy="503486"/>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8" name="椭圆 17">
            <a:extLst>
              <a:ext uri="{FF2B5EF4-FFF2-40B4-BE49-F238E27FC236}">
                <a16:creationId xmlns:a16="http://schemas.microsoft.com/office/drawing/2014/main" id="{1AC5565D-A683-EC7F-56F4-BB7DD8060E7F}"/>
              </a:ext>
            </a:extLst>
          </p:cNvPr>
          <p:cNvSpPr/>
          <p:nvPr/>
        </p:nvSpPr>
        <p:spPr>
          <a:xfrm rot="13620000" flipH="1" flipV="1">
            <a:off x="10018014" y="946486"/>
            <a:ext cx="100646" cy="286001"/>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9" name="椭圆 18">
            <a:extLst>
              <a:ext uri="{FF2B5EF4-FFF2-40B4-BE49-F238E27FC236}">
                <a16:creationId xmlns:a16="http://schemas.microsoft.com/office/drawing/2014/main" id="{2ACAEBF1-4269-D2BE-3519-3035310C3BF6}"/>
              </a:ext>
            </a:extLst>
          </p:cNvPr>
          <p:cNvSpPr/>
          <p:nvPr/>
        </p:nvSpPr>
        <p:spPr>
          <a:xfrm rot="13620000" flipH="1" flipV="1">
            <a:off x="7981561" y="1033459"/>
            <a:ext cx="100646" cy="286001"/>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1" name="标题 1">
            <a:extLst>
              <a:ext uri="{FF2B5EF4-FFF2-40B4-BE49-F238E27FC236}">
                <a16:creationId xmlns:a16="http://schemas.microsoft.com/office/drawing/2014/main" id="{6CC86856-052A-80A5-27E1-8D5203B01E62}"/>
              </a:ext>
            </a:extLst>
          </p:cNvPr>
          <p:cNvSpPr txBox="1">
            <a:spLocks/>
          </p:cNvSpPr>
          <p:nvPr/>
        </p:nvSpPr>
        <p:spPr bwMode="auto">
          <a:xfrm rot="21152142">
            <a:off x="2231571" y="2585321"/>
            <a:ext cx="7772400" cy="1470025"/>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宋体" pitchFamily="2" charset="-122"/>
              </a:defRPr>
            </a:lvl2pPr>
            <a:lvl3pPr algn="ctr" rtl="0" fontAlgn="base">
              <a:spcBef>
                <a:spcPct val="0"/>
              </a:spcBef>
              <a:spcAft>
                <a:spcPct val="0"/>
              </a:spcAft>
              <a:defRPr sz="4400">
                <a:solidFill>
                  <a:schemeClr val="tx1"/>
                </a:solidFill>
                <a:latin typeface="Calibri" pitchFamily="34" charset="0"/>
                <a:ea typeface="宋体" pitchFamily="2" charset="-122"/>
              </a:defRPr>
            </a:lvl3pPr>
            <a:lvl4pPr algn="ctr" rtl="0" fontAlgn="base">
              <a:spcBef>
                <a:spcPct val="0"/>
              </a:spcBef>
              <a:spcAft>
                <a:spcPct val="0"/>
              </a:spcAft>
              <a:defRPr sz="4400">
                <a:solidFill>
                  <a:schemeClr val="tx1"/>
                </a:solidFill>
                <a:latin typeface="Calibri" pitchFamily="34" charset="0"/>
                <a:ea typeface="宋体" pitchFamily="2" charset="-122"/>
              </a:defRPr>
            </a:lvl4pPr>
            <a:lvl5pPr algn="ctr" rtl="0" fontAlgn="base">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CN" altLang="en-US" sz="9600" i="1" spc="600" dirty="0">
                <a:solidFill>
                  <a:srgbClr val="0070C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谢谢</a:t>
            </a:r>
            <a:r>
              <a:rPr kumimoji="0" lang="en-US" altLang="zh-CN" sz="9600" b="0" i="1" u="none" strike="noStrike" kern="1200" cap="none" spc="600" normalizeH="0" baseline="0" noProof="0" dirty="0">
                <a:ln>
                  <a:noFill/>
                </a:ln>
                <a:solidFill>
                  <a:srgbClr val="0070C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rPr>
              <a:t> !</a:t>
            </a:r>
            <a:endParaRPr kumimoji="0" lang="en-US" sz="9600" b="0" i="1" u="none" strike="noStrike" kern="1200" cap="none" spc="600" normalizeH="0" baseline="0" noProof="0" dirty="0">
              <a:ln>
                <a:noFill/>
              </a:ln>
              <a:solidFill>
                <a:srgbClr val="0070C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04009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0881B-A244-E581-33D8-3BFE45AF2B2F}"/>
            </a:ext>
          </a:extLst>
        </p:cNvPr>
        <p:cNvGrpSpPr/>
        <p:nvPr/>
      </p:nvGrpSpPr>
      <p:grpSpPr>
        <a:xfrm>
          <a:off x="0" y="0"/>
          <a:ext cx="0" cy="0"/>
          <a:chOff x="0" y="0"/>
          <a:chExt cx="0" cy="0"/>
        </a:xfrm>
      </p:grpSpPr>
      <p:sp>
        <p:nvSpPr>
          <p:cNvPr id="21" name="文本框 20">
            <a:extLst>
              <a:ext uri="{FF2B5EF4-FFF2-40B4-BE49-F238E27FC236}">
                <a16:creationId xmlns:a16="http://schemas.microsoft.com/office/drawing/2014/main" id="{A7F5C606-27D0-1D52-D06D-A1BF48CA4B8D}"/>
              </a:ext>
            </a:extLst>
          </p:cNvPr>
          <p:cNvSpPr txBox="1"/>
          <p:nvPr/>
        </p:nvSpPr>
        <p:spPr>
          <a:xfrm>
            <a:off x="6273934" y="1947423"/>
            <a:ext cx="5580609" cy="3283848"/>
          </a:xfrm>
          <a:prstGeom prst="rect">
            <a:avLst/>
          </a:prstGeom>
          <a:noFill/>
        </p:spPr>
        <p:txBody>
          <a:bodyPr wrap="square" rtlCol="0">
            <a:spAutoFit/>
          </a:bodyPr>
          <a:lstStyle/>
          <a:p>
            <a:pPr marL="342900" lvl="0" indent="-342900" eaLnBrk="0" hangingPunct="0">
              <a:lnSpc>
                <a:spcPts val="3600"/>
              </a:lnSpc>
              <a:spcBef>
                <a:spcPts val="600"/>
              </a:spcBef>
              <a:spcAft>
                <a:spcPts val="600"/>
              </a:spcAft>
              <a:buFont typeface="Wingdings" panose="05000000000000000000" pitchFamily="2" charset="2"/>
              <a:buChar char="Ø"/>
              <a:defRPr/>
            </a:pPr>
            <a:r>
              <a:rPr lang="zh-CN" altLang="en-US" sz="2400" dirty="0">
                <a:solidFill>
                  <a:prstClr val="black"/>
                </a:solidFill>
              </a:rPr>
              <a:t>宇宙线能谱近似服从 </a:t>
            </a:r>
            <a:r>
              <a:rPr lang="en-US" altLang="zh-CN" sz="2400" dirty="0">
                <a:solidFill>
                  <a:prstClr val="black"/>
                </a:solidFill>
              </a:rPr>
              <a:t>E</a:t>
            </a:r>
            <a:r>
              <a:rPr lang="en-US" altLang="zh-CN" sz="2400" baseline="30000" dirty="0">
                <a:solidFill>
                  <a:prstClr val="black"/>
                </a:solidFill>
              </a:rPr>
              <a:t>−2.7</a:t>
            </a:r>
            <a:r>
              <a:rPr lang="zh-CN" altLang="en-US" sz="2400" dirty="0">
                <a:solidFill>
                  <a:prstClr val="black"/>
                </a:solidFill>
              </a:rPr>
              <a:t>幂律</a:t>
            </a:r>
            <a:endParaRPr lang="en-US" altLang="zh-CN" sz="2400" dirty="0">
              <a:solidFill>
                <a:prstClr val="black"/>
              </a:solidFill>
            </a:endParaRPr>
          </a:p>
          <a:p>
            <a:pPr marL="800100" lvl="1" indent="-342900" eaLnBrk="0" hangingPunct="0">
              <a:lnSpc>
                <a:spcPts val="3600"/>
              </a:lnSpc>
              <a:spcBef>
                <a:spcPts val="600"/>
              </a:spcBef>
              <a:spcAft>
                <a:spcPts val="600"/>
              </a:spcAft>
              <a:buFontTx/>
              <a:buChar char="•"/>
              <a:defRPr/>
            </a:pPr>
            <a:r>
              <a:rPr lang="zh-CN" altLang="en-US" sz="2400" dirty="0">
                <a:solidFill>
                  <a:prstClr val="black"/>
                </a:solidFill>
              </a:rPr>
              <a:t>能量越高，粒子通量越低</a:t>
            </a:r>
            <a:endParaRPr lang="en-US" altLang="zh-CN" sz="2400" dirty="0">
              <a:solidFill>
                <a:prstClr val="black"/>
              </a:solidFill>
            </a:endParaRPr>
          </a:p>
          <a:p>
            <a:pPr marL="800100" lvl="1" indent="-342900" eaLnBrk="0" hangingPunct="0">
              <a:lnSpc>
                <a:spcPts val="3600"/>
              </a:lnSpc>
              <a:spcBef>
                <a:spcPts val="600"/>
              </a:spcBef>
              <a:spcAft>
                <a:spcPts val="600"/>
              </a:spcAft>
              <a:buFontTx/>
              <a:buChar char="•"/>
              <a:defRPr/>
            </a:pPr>
            <a:r>
              <a:rPr lang="zh-CN" altLang="en-US" sz="2400" dirty="0">
                <a:solidFill>
                  <a:prstClr val="black"/>
                </a:solidFill>
              </a:rPr>
              <a:t>能量每增加一个数量级</a:t>
            </a:r>
            <a:br>
              <a:rPr lang="en-US" altLang="zh-CN" sz="2400" dirty="0">
                <a:solidFill>
                  <a:prstClr val="black"/>
                </a:solidFill>
              </a:rPr>
            </a:br>
            <a:r>
              <a:rPr lang="zh-CN" altLang="en-US" sz="2400" dirty="0">
                <a:solidFill>
                  <a:prstClr val="black"/>
                </a:solidFill>
              </a:rPr>
              <a:t>粒子数约减少 </a:t>
            </a:r>
            <a:r>
              <a:rPr lang="en-US" altLang="zh-CN" sz="2400" dirty="0">
                <a:solidFill>
                  <a:prstClr val="black"/>
                </a:solidFill>
              </a:rPr>
              <a:t>500 </a:t>
            </a:r>
            <a:r>
              <a:rPr lang="zh-CN" altLang="en-US" sz="2400" dirty="0">
                <a:solidFill>
                  <a:prstClr val="black"/>
                </a:solidFill>
              </a:rPr>
              <a:t>倍</a:t>
            </a:r>
          </a:p>
          <a:p>
            <a:pPr marL="342900" lvl="0" indent="-342900" eaLnBrk="0" hangingPunct="0">
              <a:lnSpc>
                <a:spcPts val="3600"/>
              </a:lnSpc>
              <a:spcBef>
                <a:spcPts val="600"/>
              </a:spcBef>
              <a:spcAft>
                <a:spcPts val="600"/>
              </a:spcAft>
              <a:buFont typeface="Wingdings" panose="05000000000000000000" pitchFamily="2" charset="2"/>
              <a:buChar char="Ø"/>
              <a:defRPr/>
            </a:pPr>
            <a:r>
              <a:rPr lang="zh-CN" altLang="en-US" sz="2400" dirty="0">
                <a:solidFill>
                  <a:prstClr val="black"/>
                </a:solidFill>
              </a:rPr>
              <a:t>探测更高能量的宇宙线</a:t>
            </a:r>
            <a:br>
              <a:rPr lang="en-US" altLang="zh-CN" sz="2400" dirty="0">
                <a:solidFill>
                  <a:prstClr val="black"/>
                </a:solidFill>
              </a:rPr>
            </a:br>
            <a:r>
              <a:rPr lang="zh-CN" altLang="en-US" sz="2400" dirty="0">
                <a:solidFill>
                  <a:prstClr val="black"/>
                </a:solidFill>
              </a:rPr>
              <a:t>需要更大的探测器面积</a:t>
            </a:r>
            <a:endParaRPr lang="en-US" altLang="zh-CN" sz="2400" dirty="0">
              <a:solidFill>
                <a:prstClr val="black"/>
              </a:solidFill>
            </a:endParaRPr>
          </a:p>
        </p:txBody>
      </p:sp>
      <p:pic>
        <p:nvPicPr>
          <p:cNvPr id="17" name="图片 16">
            <a:extLst>
              <a:ext uri="{FF2B5EF4-FFF2-40B4-BE49-F238E27FC236}">
                <a16:creationId xmlns:a16="http://schemas.microsoft.com/office/drawing/2014/main" id="{2F583818-1F7C-BD79-11A7-087AD06E938D}"/>
              </a:ext>
            </a:extLst>
          </p:cNvPr>
          <p:cNvPicPr>
            <a:picLocks noChangeAspect="1"/>
          </p:cNvPicPr>
          <p:nvPr/>
        </p:nvPicPr>
        <p:blipFill>
          <a:blip r:embed="rId3"/>
          <a:stretch>
            <a:fillRect/>
          </a:stretch>
        </p:blipFill>
        <p:spPr>
          <a:xfrm>
            <a:off x="898071" y="925120"/>
            <a:ext cx="4943797" cy="5657816"/>
          </a:xfrm>
          <a:prstGeom prst="rect">
            <a:avLst/>
          </a:prstGeom>
        </p:spPr>
      </p:pic>
      <p:sp>
        <p:nvSpPr>
          <p:cNvPr id="18" name="矩形 17">
            <a:extLst>
              <a:ext uri="{FF2B5EF4-FFF2-40B4-BE49-F238E27FC236}">
                <a16:creationId xmlns:a16="http://schemas.microsoft.com/office/drawing/2014/main" id="{1C30DEE2-9094-B878-393B-263B0C2EE453}"/>
              </a:ext>
            </a:extLst>
          </p:cNvPr>
          <p:cNvSpPr/>
          <p:nvPr/>
        </p:nvSpPr>
        <p:spPr>
          <a:xfrm>
            <a:off x="1749014" y="6488668"/>
            <a:ext cx="3270575"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rPr>
              <a:t>C</a:t>
            </a:r>
            <a:r>
              <a:rPr kumimoji="0" lang="zh-CN" altLang="en-US" sz="1800" b="0"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rPr>
              <a:t>.</a:t>
            </a:r>
            <a:r>
              <a:rPr kumimoji="0" lang="en-US" altLang="zh-CN" sz="1800" b="0"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rPr>
              <a:t>E</a:t>
            </a:r>
            <a:r>
              <a:rPr kumimoji="0" lang="zh-CN" altLang="en-US" sz="1800" b="0" i="0" u="none" strike="noStrike" kern="1200" cap="none" spc="0" normalizeH="0" baseline="0" noProof="0" dirty="0">
                <a:ln>
                  <a:noFill/>
                </a:ln>
                <a:solidFill>
                  <a:srgbClr val="0070C0"/>
                </a:solidFill>
                <a:effectLst/>
                <a:uLnTx/>
                <a:uFillTx/>
                <a:latin typeface="Calibri"/>
                <a:ea typeface="宋体" panose="02010600030101010101" pitchFamily="2" charset="-122"/>
                <a:cs typeface="+mn-cs"/>
              </a:rPr>
              <a:t>voli 10.5281/zenodo.1468853</a:t>
            </a:r>
          </a:p>
        </p:txBody>
      </p:sp>
    </p:spTree>
    <p:extLst>
      <p:ext uri="{BB962C8B-B14F-4D97-AF65-F5344CB8AC3E}">
        <p14:creationId xmlns:p14="http://schemas.microsoft.com/office/powerpoint/2010/main" val="26087375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26B2F-A03B-4D0A-A229-690420F80788}"/>
              </a:ext>
            </a:extLst>
          </p:cNvPr>
          <p:cNvSpPr>
            <a:spLocks noGrp="1"/>
          </p:cNvSpPr>
          <p:nvPr>
            <p:ph type="title"/>
          </p:nvPr>
        </p:nvSpPr>
        <p:spPr/>
        <p:txBody>
          <a:bodyPr/>
          <a:lstStyle/>
          <a:p>
            <a:endParaRPr lang="zh-CN" altLang="en-US"/>
          </a:p>
        </p:txBody>
      </p:sp>
      <p:sp>
        <p:nvSpPr>
          <p:cNvPr id="3" name="Content Placeholder 2">
            <a:extLst>
              <a:ext uri="{FF2B5EF4-FFF2-40B4-BE49-F238E27FC236}">
                <a16:creationId xmlns:a16="http://schemas.microsoft.com/office/drawing/2014/main" id="{A8004645-F391-45BD-A8AE-E5E8D07C76E6}"/>
              </a:ext>
            </a:extLst>
          </p:cNvPr>
          <p:cNvSpPr>
            <a:spLocks noGrp="1"/>
          </p:cNvSpPr>
          <p:nvPr>
            <p:ph idx="1"/>
          </p:nvPr>
        </p:nvSpPr>
        <p:spPr/>
        <p:txBody>
          <a:bodyPr/>
          <a:lstStyle/>
          <a:p>
            <a:endParaRPr lang="zh-CN" altLang="en-US"/>
          </a:p>
        </p:txBody>
      </p:sp>
    </p:spTree>
    <p:extLst>
      <p:ext uri="{BB962C8B-B14F-4D97-AF65-F5344CB8AC3E}">
        <p14:creationId xmlns:p14="http://schemas.microsoft.com/office/powerpoint/2010/main" val="4190295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531A8-DE16-4CFC-A2DB-CC82E3D42E42}"/>
              </a:ext>
            </a:extLst>
          </p:cNvPr>
          <p:cNvSpPr>
            <a:spLocks noGrp="1"/>
          </p:cNvSpPr>
          <p:nvPr>
            <p:ph type="title"/>
          </p:nvPr>
        </p:nvSpPr>
        <p:spPr>
          <a:xfrm>
            <a:off x="1048982" y="106684"/>
            <a:ext cx="10510125" cy="659612"/>
          </a:xfrm>
        </p:spPr>
        <p:txBody>
          <a:bodyPr>
            <a:normAutofit/>
          </a:bodyPr>
          <a:lstStyle/>
          <a:p>
            <a:r>
              <a:rPr lang="en-US" altLang="zh-CN" sz="2800" kern="0" dirty="0">
                <a:solidFill>
                  <a:srgbClr val="0070C0"/>
                </a:solidFill>
              </a:rPr>
              <a:t>Systematic uncertainties of proton spectrum</a:t>
            </a:r>
            <a:endParaRPr lang="zh-CN" altLang="en-US" sz="2800" dirty="0">
              <a:solidFill>
                <a:srgbClr val="0070C0"/>
              </a:solidFill>
            </a:endParaRPr>
          </a:p>
        </p:txBody>
      </p:sp>
      <p:graphicFrame>
        <p:nvGraphicFramePr>
          <p:cNvPr id="3" name="Table 8">
            <a:extLst>
              <a:ext uri="{FF2B5EF4-FFF2-40B4-BE49-F238E27FC236}">
                <a16:creationId xmlns:a16="http://schemas.microsoft.com/office/drawing/2014/main" id="{357F5669-05AD-4F4A-BB24-CB488FEB2323}"/>
              </a:ext>
            </a:extLst>
          </p:cNvPr>
          <p:cNvGraphicFramePr>
            <a:graphicFrameLocks noGrp="1"/>
          </p:cNvGraphicFramePr>
          <p:nvPr/>
        </p:nvGraphicFramePr>
        <p:xfrm>
          <a:off x="647354" y="1351441"/>
          <a:ext cx="4824416" cy="4805184"/>
        </p:xfrm>
        <a:graphic>
          <a:graphicData uri="http://schemas.openxmlformats.org/drawingml/2006/table">
            <a:tbl>
              <a:tblPr firstRow="1" bandRow="1">
                <a:tableStyleId>{5C22544A-7EE6-4342-B048-85BDC9FD1C3A}</a:tableStyleId>
              </a:tblPr>
              <a:tblGrid>
                <a:gridCol w="2798105">
                  <a:extLst>
                    <a:ext uri="{9D8B030D-6E8A-4147-A177-3AD203B41FA5}">
                      <a16:colId xmlns:a16="http://schemas.microsoft.com/office/drawing/2014/main" val="4055517067"/>
                    </a:ext>
                  </a:extLst>
                </a:gridCol>
                <a:gridCol w="2026311">
                  <a:extLst>
                    <a:ext uri="{9D8B030D-6E8A-4147-A177-3AD203B41FA5}">
                      <a16:colId xmlns:a16="http://schemas.microsoft.com/office/drawing/2014/main" val="867638409"/>
                    </a:ext>
                  </a:extLst>
                </a:gridCol>
              </a:tblGrid>
              <a:tr h="833124">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000" b="1" kern="0" dirty="0">
                          <a:solidFill>
                            <a:schemeClr val="bg1"/>
                          </a:solidFill>
                          <a:latin typeface="Arial"/>
                          <a:ea typeface="+mn-ea"/>
                        </a:rPr>
                        <a:t>Systematic uncertainties on flux</a:t>
                      </a: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kern="0" dirty="0">
                          <a:solidFill>
                            <a:schemeClr val="bg1"/>
                          </a:solidFill>
                          <a:latin typeface="Arial"/>
                          <a:ea typeface="+mn-ea"/>
                        </a:rPr>
                        <a:t>Systematic uncertainties on flux</a:t>
                      </a:r>
                    </a:p>
                  </a:txBody>
                  <a:tcPr/>
                </a:tc>
                <a:extLst>
                  <a:ext uri="{0D108BD9-81ED-4DB2-BD59-A6C34878D82A}">
                    <a16:rowId xmlns:a16="http://schemas.microsoft.com/office/drawing/2014/main" val="252510321"/>
                  </a:ext>
                </a:extLst>
              </a:tr>
              <a:tr h="482683">
                <a:tc>
                  <a:txBody>
                    <a:bodyPr/>
                    <a:lstStyle/>
                    <a:p>
                      <a:r>
                        <a:rPr lang="en-US" altLang="zh-CN" sz="2000" b="1" dirty="0">
                          <a:solidFill>
                            <a:schemeClr val="tx1"/>
                          </a:solidFill>
                        </a:rPr>
                        <a:t>Hadronic model</a:t>
                      </a:r>
                      <a:endParaRPr lang="zh-CN" altLang="en-US" sz="2000" b="1" dirty="0">
                        <a:solidFill>
                          <a:schemeClr val="tx1"/>
                        </a:solidFill>
                      </a:endParaRPr>
                    </a:p>
                  </a:txBody>
                  <a:tcPr/>
                </a:tc>
                <a:tc>
                  <a:txBody>
                    <a:bodyPr/>
                    <a:lstStyle/>
                    <a:p>
                      <a:pPr algn="ctr"/>
                      <a:r>
                        <a:rPr lang="zh-CN" altLang="en-US" sz="2000" b="1" dirty="0">
                          <a:solidFill>
                            <a:schemeClr val="tx1"/>
                          </a:solidFill>
                        </a:rPr>
                        <a:t>≤</a:t>
                      </a:r>
                      <a:r>
                        <a:rPr lang="en-US" altLang="zh-CN" sz="2000" b="1" dirty="0">
                          <a:solidFill>
                            <a:schemeClr val="tx1"/>
                          </a:solidFill>
                        </a:rPr>
                        <a:t> 15%</a:t>
                      </a:r>
                      <a:endParaRPr lang="zh-CN" altLang="en-US" sz="2000" b="1" dirty="0">
                        <a:solidFill>
                          <a:schemeClr val="tx1"/>
                        </a:solidFill>
                      </a:endParaRPr>
                    </a:p>
                  </a:txBody>
                  <a:tcPr/>
                </a:tc>
                <a:extLst>
                  <a:ext uri="{0D108BD9-81ED-4DB2-BD59-A6C34878D82A}">
                    <a16:rowId xmlns:a16="http://schemas.microsoft.com/office/drawing/2014/main" val="1723540132"/>
                  </a:ext>
                </a:extLst>
              </a:tr>
              <a:tr h="482683">
                <a:tc>
                  <a:txBody>
                    <a:bodyPr/>
                    <a:lstStyle/>
                    <a:p>
                      <a:r>
                        <a:rPr lang="en-US" altLang="zh-CN" sz="2000" b="0" dirty="0"/>
                        <a:t>Composition model</a:t>
                      </a:r>
                      <a:endParaRPr lang="zh-CN" altLang="en-US" sz="2000" b="0" dirty="0"/>
                    </a:p>
                  </a:txBody>
                  <a:tcPr/>
                </a:tc>
                <a:tc>
                  <a:txBody>
                    <a:bodyPr/>
                    <a:lstStyle/>
                    <a:p>
                      <a:pPr algn="ctr"/>
                      <a:r>
                        <a:rPr lang="en-US" altLang="zh-CN" sz="2000" b="0" dirty="0">
                          <a:latin typeface="Times New Roman" panose="02020603050405020304" pitchFamily="18" charset="0"/>
                          <a:cs typeface="Times New Roman" panose="02020603050405020304" pitchFamily="18" charset="0"/>
                        </a:rPr>
                        <a:t>~</a:t>
                      </a:r>
                      <a:r>
                        <a:rPr lang="en-US" altLang="zh-CN" sz="2000" b="0" dirty="0"/>
                        <a:t>7%@3PeV</a:t>
                      </a:r>
                      <a:endParaRPr lang="zh-CN" altLang="en-US" sz="2000" b="0" dirty="0"/>
                    </a:p>
                  </a:txBody>
                  <a:tcPr/>
                </a:tc>
                <a:extLst>
                  <a:ext uri="{0D108BD9-81ED-4DB2-BD59-A6C34878D82A}">
                    <a16:rowId xmlns:a16="http://schemas.microsoft.com/office/drawing/2014/main" val="2359685967"/>
                  </a:ext>
                </a:extLst>
              </a:tr>
              <a:tr h="482683">
                <a:tc>
                  <a:txBody>
                    <a:bodyPr/>
                    <a:lstStyle/>
                    <a:p>
                      <a:r>
                        <a:rPr lang="en-US" altLang="zh-CN" sz="2000" b="0" dirty="0"/>
                        <a:t>Different purity</a:t>
                      </a:r>
                      <a:endParaRPr lang="zh-CN" altLang="en-US" sz="2000" b="0" dirty="0"/>
                    </a:p>
                  </a:txBody>
                  <a:tcPr/>
                </a:tc>
                <a:tc>
                  <a:txBody>
                    <a:bodyPr/>
                    <a:lstStyle/>
                    <a:p>
                      <a:pPr algn="ctr"/>
                      <a:r>
                        <a:rPr lang="zh-CN" altLang="en-US" sz="2000" b="0" dirty="0"/>
                        <a:t>≤ </a:t>
                      </a:r>
                      <a:r>
                        <a:rPr lang="en-US" altLang="zh-CN" sz="2000" b="0" dirty="0"/>
                        <a:t>2%</a:t>
                      </a:r>
                      <a:endParaRPr lang="zh-CN" altLang="en-US" sz="2000" b="0" dirty="0"/>
                    </a:p>
                  </a:txBody>
                  <a:tcPr/>
                </a:tc>
                <a:extLst>
                  <a:ext uri="{0D108BD9-81ED-4DB2-BD59-A6C34878D82A}">
                    <a16:rowId xmlns:a16="http://schemas.microsoft.com/office/drawing/2014/main" val="4280410076"/>
                  </a:ext>
                </a:extLst>
              </a:tr>
              <a:tr h="537981">
                <a:tc>
                  <a:txBody>
                    <a:bodyPr/>
                    <a:lstStyle/>
                    <a:p>
                      <a:r>
                        <a:rPr lang="en-US" altLang="zh-CN" sz="2000" b="0" dirty="0" err="1"/>
                        <a:t>SiPM</a:t>
                      </a:r>
                      <a:r>
                        <a:rPr lang="en-US" altLang="zh-CN" sz="2000" b="0" dirty="0"/>
                        <a:t> camera calibration</a:t>
                      </a:r>
                      <a:endParaRPr lang="zh-CN" altLang="en-US" sz="2000" b="0" dirty="0"/>
                    </a:p>
                  </a:txBody>
                  <a:tcPr/>
                </a:tc>
                <a:tc>
                  <a:txBody>
                    <a:bodyPr/>
                    <a:lstStyle/>
                    <a:p>
                      <a:pPr algn="ctr"/>
                      <a:r>
                        <a:rPr lang="zh-CN" altLang="en-US" sz="2000" b="0" dirty="0"/>
                        <a:t>≤</a:t>
                      </a:r>
                      <a:r>
                        <a:rPr lang="en-US" altLang="zh-CN" sz="2000" b="0" dirty="0"/>
                        <a:t> 2%</a:t>
                      </a:r>
                      <a:endParaRPr lang="zh-CN" altLang="en-US" sz="2000" b="0" dirty="0"/>
                    </a:p>
                  </a:txBody>
                  <a:tcPr/>
                </a:tc>
                <a:extLst>
                  <a:ext uri="{0D108BD9-81ED-4DB2-BD59-A6C34878D82A}">
                    <a16:rowId xmlns:a16="http://schemas.microsoft.com/office/drawing/2014/main" val="567753293"/>
                  </a:ext>
                </a:extLst>
              </a:tr>
              <a:tr h="537981">
                <a:tc>
                  <a:txBody>
                    <a:bodyPr/>
                    <a:lstStyle/>
                    <a:p>
                      <a:r>
                        <a:rPr lang="en-US" altLang="zh-CN" sz="2000" b="0" dirty="0"/>
                        <a:t>Background light</a:t>
                      </a:r>
                      <a:endParaRPr lang="zh-CN" altLang="en-US" sz="2000" b="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000" b="0" dirty="0"/>
                        <a:t>≤</a:t>
                      </a:r>
                      <a:r>
                        <a:rPr lang="en-US" altLang="zh-CN" sz="2000" b="0" dirty="0"/>
                        <a:t> 2%</a:t>
                      </a:r>
                      <a:endParaRPr lang="zh-CN" altLang="en-US" sz="2000" b="0" dirty="0"/>
                    </a:p>
                  </a:txBody>
                  <a:tcPr/>
                </a:tc>
                <a:extLst>
                  <a:ext uri="{0D108BD9-81ED-4DB2-BD59-A6C34878D82A}">
                    <a16:rowId xmlns:a16="http://schemas.microsoft.com/office/drawing/2014/main" val="921050377"/>
                  </a:ext>
                </a:extLst>
              </a:tr>
              <a:tr h="482683">
                <a:tc>
                  <a:txBody>
                    <a:bodyPr/>
                    <a:lstStyle/>
                    <a:p>
                      <a:r>
                        <a:rPr lang="en-US" altLang="zh-CN" sz="2000" b="0" dirty="0"/>
                        <a:t>Absolute Humidity</a:t>
                      </a:r>
                      <a:endParaRPr lang="zh-CN" altLang="en-US" sz="2000" b="0" dirty="0"/>
                    </a:p>
                  </a:txBody>
                  <a:tcPr/>
                </a:tc>
                <a:tc>
                  <a:txBody>
                    <a:bodyPr/>
                    <a:lstStyle/>
                    <a:p>
                      <a:pPr algn="ctr"/>
                      <a:r>
                        <a:rPr lang="zh-CN" altLang="en-US" sz="2000" b="0" dirty="0"/>
                        <a:t>≤</a:t>
                      </a:r>
                      <a:r>
                        <a:rPr lang="en-US" altLang="zh-CN" sz="2000" b="0" dirty="0"/>
                        <a:t> 1%</a:t>
                      </a:r>
                      <a:endParaRPr lang="zh-CN" altLang="en-US" sz="2000" b="0" dirty="0"/>
                    </a:p>
                  </a:txBody>
                  <a:tcPr/>
                </a:tc>
                <a:extLst>
                  <a:ext uri="{0D108BD9-81ED-4DB2-BD59-A6C34878D82A}">
                    <a16:rowId xmlns:a16="http://schemas.microsoft.com/office/drawing/2014/main" val="2119491482"/>
                  </a:ext>
                </a:extLst>
              </a:tr>
              <a:tr h="482683">
                <a:tc>
                  <a:txBody>
                    <a:bodyPr/>
                    <a:lstStyle/>
                    <a:p>
                      <a:r>
                        <a:rPr lang="en-US" altLang="zh-CN" sz="2000" b="0" dirty="0"/>
                        <a:t>Air pressure</a:t>
                      </a:r>
                      <a:endParaRPr lang="zh-CN" altLang="en-US" sz="2000" b="0" dirty="0"/>
                    </a:p>
                  </a:txBody>
                  <a:tcPr/>
                </a:tc>
                <a:tc>
                  <a:txBody>
                    <a:bodyPr/>
                    <a:lstStyle/>
                    <a:p>
                      <a:pPr algn="ctr"/>
                      <a:r>
                        <a:rPr lang="zh-CN" altLang="en-US" sz="2000" b="0" dirty="0"/>
                        <a:t>≤</a:t>
                      </a:r>
                      <a:r>
                        <a:rPr lang="en-US" altLang="zh-CN" sz="2000" b="0" dirty="0"/>
                        <a:t> 1%</a:t>
                      </a:r>
                      <a:endParaRPr lang="zh-CN" altLang="en-US" sz="2000" b="0" dirty="0"/>
                    </a:p>
                  </a:txBody>
                  <a:tcPr/>
                </a:tc>
                <a:extLst>
                  <a:ext uri="{0D108BD9-81ED-4DB2-BD59-A6C34878D82A}">
                    <a16:rowId xmlns:a16="http://schemas.microsoft.com/office/drawing/2014/main" val="3775497503"/>
                  </a:ext>
                </a:extLst>
              </a:tr>
              <a:tr h="482683">
                <a:tc>
                  <a:txBody>
                    <a:bodyPr/>
                    <a:lstStyle/>
                    <a:p>
                      <a:r>
                        <a:rPr lang="en-US" altLang="zh-CN" sz="2000" b="1" dirty="0"/>
                        <a:t>Total </a:t>
                      </a:r>
                      <a:endParaRPr lang="zh-CN" altLang="en-US" sz="2000" b="1" dirty="0"/>
                    </a:p>
                  </a:txBody>
                  <a:tcPr/>
                </a:tc>
                <a:tc>
                  <a:txBody>
                    <a:bodyPr/>
                    <a:lstStyle/>
                    <a:p>
                      <a:pPr algn="ctr"/>
                      <a:r>
                        <a:rPr lang="en-US" altLang="zh-CN" sz="2000" b="1" dirty="0">
                          <a:latin typeface="Times New Roman" panose="02020603050405020304" pitchFamily="18" charset="0"/>
                          <a:cs typeface="Times New Roman" panose="02020603050405020304" pitchFamily="18" charset="0"/>
                        </a:rPr>
                        <a:t>~17 %</a:t>
                      </a:r>
                      <a:endParaRPr lang="zh-CN" alt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551866"/>
                  </a:ext>
                </a:extLst>
              </a:tr>
            </a:tbl>
          </a:graphicData>
        </a:graphic>
      </p:graphicFrame>
      <p:graphicFrame>
        <p:nvGraphicFramePr>
          <p:cNvPr id="4" name="Table 8">
            <a:extLst>
              <a:ext uri="{FF2B5EF4-FFF2-40B4-BE49-F238E27FC236}">
                <a16:creationId xmlns:a16="http://schemas.microsoft.com/office/drawing/2014/main" id="{C4ABF4EF-60F2-4302-8A71-B6F0BD44FE7A}"/>
              </a:ext>
            </a:extLst>
          </p:cNvPr>
          <p:cNvGraphicFramePr>
            <a:graphicFrameLocks noGrp="1"/>
          </p:cNvGraphicFramePr>
          <p:nvPr/>
        </p:nvGraphicFramePr>
        <p:xfrm>
          <a:off x="5946918" y="1357545"/>
          <a:ext cx="5670710" cy="4799080"/>
        </p:xfrm>
        <a:graphic>
          <a:graphicData uri="http://schemas.openxmlformats.org/drawingml/2006/table">
            <a:tbl>
              <a:tblPr firstRow="1" bandRow="1">
                <a:tableStyleId>{5C22544A-7EE6-4342-B048-85BDC9FD1C3A}</a:tableStyleId>
              </a:tblPr>
              <a:tblGrid>
                <a:gridCol w="3644600">
                  <a:extLst>
                    <a:ext uri="{9D8B030D-6E8A-4147-A177-3AD203B41FA5}">
                      <a16:colId xmlns:a16="http://schemas.microsoft.com/office/drawing/2014/main" val="4055517067"/>
                    </a:ext>
                  </a:extLst>
                </a:gridCol>
                <a:gridCol w="2026110">
                  <a:extLst>
                    <a:ext uri="{9D8B030D-6E8A-4147-A177-3AD203B41FA5}">
                      <a16:colId xmlns:a16="http://schemas.microsoft.com/office/drawing/2014/main" val="867638409"/>
                    </a:ext>
                  </a:extLst>
                </a:gridCol>
              </a:tblGrid>
              <a:tr h="822385">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000" b="1" kern="0" dirty="0">
                          <a:solidFill>
                            <a:schemeClr val="bg1"/>
                          </a:solidFill>
                          <a:latin typeface="Arial"/>
                          <a:ea typeface="+mn-ea"/>
                        </a:rPr>
                        <a:t>Systematic uncertainties on Energy Scale</a:t>
                      </a: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kern="0" dirty="0">
                          <a:solidFill>
                            <a:schemeClr val="bg1"/>
                          </a:solidFill>
                          <a:latin typeface="Arial"/>
                          <a:ea typeface="+mn-ea"/>
                        </a:rPr>
                        <a:t>Systematic uncertainties on Energy Scale</a:t>
                      </a:r>
                    </a:p>
                  </a:txBody>
                  <a:tcPr/>
                </a:tc>
                <a:extLst>
                  <a:ext uri="{0D108BD9-81ED-4DB2-BD59-A6C34878D82A}">
                    <a16:rowId xmlns:a16="http://schemas.microsoft.com/office/drawing/2014/main" val="252510321"/>
                  </a:ext>
                </a:extLst>
              </a:tr>
              <a:tr h="495772">
                <a:tc>
                  <a:txBody>
                    <a:bodyPr/>
                    <a:lstStyle/>
                    <a:p>
                      <a:pPr algn="ctr"/>
                      <a:r>
                        <a:rPr lang="en-US" altLang="zh-CN" sz="2000" b="0" dirty="0" err="1"/>
                        <a:t>SiPM</a:t>
                      </a:r>
                      <a:r>
                        <a:rPr lang="en-US" altLang="zh-CN" sz="2000" b="0" dirty="0"/>
                        <a:t> camera calibration</a:t>
                      </a:r>
                      <a:endParaRPr lang="zh-CN" altLang="en-US" sz="2000" b="0" dirty="0"/>
                    </a:p>
                  </a:txBody>
                  <a:tcPr/>
                </a:tc>
                <a:tc>
                  <a:txBody>
                    <a:bodyPr/>
                    <a:lstStyle/>
                    <a:p>
                      <a:pPr algn="ctr"/>
                      <a:r>
                        <a:rPr lang="en-US" altLang="zh-CN" sz="2000" b="0" dirty="0">
                          <a:latin typeface="Times New Roman" panose="02020603050405020304" pitchFamily="18" charset="0"/>
                          <a:cs typeface="Times New Roman" panose="02020603050405020304" pitchFamily="18" charset="0"/>
                        </a:rPr>
                        <a:t>~1.5%</a:t>
                      </a:r>
                      <a:endParaRPr lang="zh-CN" altLang="en-US" sz="20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3540132"/>
                  </a:ext>
                </a:extLst>
              </a:tr>
              <a:tr h="495772">
                <a:tc>
                  <a:txBody>
                    <a:bodyPr/>
                    <a:lstStyle/>
                    <a:p>
                      <a:pPr algn="ctr"/>
                      <a:r>
                        <a:rPr lang="en-US" altLang="zh-CN" sz="2000" b="0" kern="1200" dirty="0">
                          <a:solidFill>
                            <a:schemeClr val="dk1"/>
                          </a:solidFill>
                          <a:latin typeface="+mn-lt"/>
                          <a:ea typeface="+mn-ea"/>
                          <a:cs typeface="+mn-cs"/>
                        </a:rPr>
                        <a:t>Mirror reflectivity Calibration </a:t>
                      </a:r>
                      <a:endParaRPr lang="zh-CN" altLang="en-US" sz="2000" b="0" kern="1200" dirty="0">
                        <a:solidFill>
                          <a:schemeClr val="dk1"/>
                        </a:solidFill>
                        <a:latin typeface="+mn-lt"/>
                        <a:ea typeface="+mn-ea"/>
                        <a:cs typeface="+mn-cs"/>
                      </a:endParaRPr>
                    </a:p>
                  </a:txBody>
                  <a:tcPr/>
                </a:tc>
                <a:tc>
                  <a:txBody>
                    <a:bodyPr/>
                    <a:lstStyle/>
                    <a:p>
                      <a:pPr algn="ctr"/>
                      <a:r>
                        <a:rPr lang="en-US" altLang="zh-CN" sz="2000" b="0" dirty="0">
                          <a:latin typeface="Times New Roman" panose="02020603050405020304" pitchFamily="18" charset="0"/>
                          <a:cs typeface="Times New Roman" panose="02020603050405020304" pitchFamily="18" charset="0"/>
                        </a:rPr>
                        <a:t>~1%</a:t>
                      </a:r>
                      <a:endParaRPr lang="zh-CN" altLang="en-US" sz="20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59685967"/>
                  </a:ext>
                </a:extLst>
              </a:tr>
              <a:tr h="495772">
                <a:tc>
                  <a:txBody>
                    <a:bodyPr/>
                    <a:lstStyle/>
                    <a:p>
                      <a:pPr algn="ctr"/>
                      <a:r>
                        <a:rPr lang="en-US" altLang="zh-CN" sz="2000" b="0" kern="1200" dirty="0" err="1">
                          <a:solidFill>
                            <a:schemeClr val="dk1"/>
                          </a:solidFill>
                          <a:latin typeface="+mn-lt"/>
                          <a:ea typeface="+mn-ea"/>
                          <a:cs typeface="+mn-cs"/>
                        </a:rPr>
                        <a:t>Nμ</a:t>
                      </a:r>
                      <a:r>
                        <a:rPr lang="en-US" altLang="zh-CN" sz="2000" b="0" kern="1200" dirty="0">
                          <a:solidFill>
                            <a:schemeClr val="dk1"/>
                          </a:solidFill>
                          <a:latin typeface="+mn-lt"/>
                          <a:ea typeface="+mn-ea"/>
                          <a:cs typeface="+mn-cs"/>
                        </a:rPr>
                        <a:t> Calibration</a:t>
                      </a:r>
                      <a:endParaRPr lang="zh-CN" altLang="en-US" sz="2000" b="0" kern="1200" dirty="0">
                        <a:solidFill>
                          <a:schemeClr val="dk1"/>
                        </a:solidFill>
                        <a:latin typeface="+mn-lt"/>
                        <a:ea typeface="+mn-ea"/>
                        <a:cs typeface="+mn-cs"/>
                      </a:endParaRPr>
                    </a:p>
                  </a:txBody>
                  <a:tcPr/>
                </a:tc>
                <a:tc>
                  <a:txBody>
                    <a:bodyPr/>
                    <a:lstStyle/>
                    <a:p>
                      <a:pPr algn="ctr"/>
                      <a:r>
                        <a:rPr lang="en-US" altLang="zh-CN" sz="2000" b="0" kern="1200" dirty="0">
                          <a:solidFill>
                            <a:schemeClr val="dk1"/>
                          </a:solidFill>
                          <a:latin typeface="Times New Roman" panose="02020603050405020304" pitchFamily="18" charset="0"/>
                          <a:ea typeface="+mn-ea"/>
                          <a:cs typeface="Times New Roman" panose="02020603050405020304" pitchFamily="18" charset="0"/>
                        </a:rPr>
                        <a:t>~1%</a:t>
                      </a:r>
                      <a:endParaRPr lang="zh-CN" altLang="en-US" sz="2000" b="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4280410076"/>
                  </a:ext>
                </a:extLst>
              </a:tr>
              <a:tr h="5062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latin typeface="+mn-lt"/>
                          <a:ea typeface="+mn-ea"/>
                          <a:cs typeface="+mn-cs"/>
                        </a:rPr>
                        <a:t>Absolute Humidity (water vapor)</a:t>
                      </a:r>
                      <a:endParaRPr lang="zh-CN" altLang="en-US" sz="2000" b="0" kern="1200" dirty="0">
                        <a:solidFill>
                          <a:schemeClr val="dk1"/>
                        </a:solidFill>
                        <a:latin typeface="+mn-lt"/>
                        <a:ea typeface="+mn-ea"/>
                        <a:cs typeface="+mn-cs"/>
                      </a:endParaRPr>
                    </a:p>
                  </a:txBody>
                  <a:tcPr/>
                </a:tc>
                <a:tc>
                  <a:txBody>
                    <a:bodyPr/>
                    <a:lstStyle/>
                    <a:p>
                      <a:pPr algn="ctr"/>
                      <a:r>
                        <a:rPr lang="en-US" altLang="zh-CN" sz="2000" b="0" kern="1200" dirty="0">
                          <a:solidFill>
                            <a:schemeClr val="dk1"/>
                          </a:solidFill>
                          <a:latin typeface="Times New Roman" panose="02020603050405020304" pitchFamily="18" charset="0"/>
                          <a:ea typeface="+mn-ea"/>
                          <a:cs typeface="Times New Roman" panose="02020603050405020304" pitchFamily="18" charset="0"/>
                        </a:rPr>
                        <a:t>~1%</a:t>
                      </a:r>
                      <a:endParaRPr lang="zh-CN" altLang="en-US" sz="2000" b="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567753293"/>
                  </a:ext>
                </a:extLst>
              </a:tr>
              <a:tr h="495772">
                <a:tc>
                  <a:txBody>
                    <a:bodyPr/>
                    <a:lstStyle/>
                    <a:p>
                      <a:pPr algn="ctr"/>
                      <a:r>
                        <a:rPr lang="en-US" altLang="zh-CN" sz="2000" b="0" kern="1200" dirty="0">
                          <a:solidFill>
                            <a:schemeClr val="dk1"/>
                          </a:solidFill>
                          <a:latin typeface="+mn-lt"/>
                          <a:ea typeface="+mn-ea"/>
                          <a:cs typeface="+mn-cs"/>
                        </a:rPr>
                        <a:t>Aerosol</a:t>
                      </a:r>
                      <a:endParaRPr lang="zh-CN" altLang="en-US" sz="2000" b="0" kern="1200" dirty="0">
                        <a:solidFill>
                          <a:schemeClr val="dk1"/>
                        </a:solidFill>
                        <a:latin typeface="+mn-lt"/>
                        <a:ea typeface="+mn-ea"/>
                        <a:cs typeface="+mn-cs"/>
                      </a:endParaRPr>
                    </a:p>
                  </a:txBody>
                  <a:tcPr/>
                </a:tc>
                <a:tc>
                  <a:txBody>
                    <a:bodyPr/>
                    <a:lstStyle/>
                    <a:p>
                      <a:pPr algn="ctr"/>
                      <a:r>
                        <a:rPr lang="en-US" altLang="zh-CN" sz="2000" b="0" kern="1200" dirty="0">
                          <a:solidFill>
                            <a:schemeClr val="dk1"/>
                          </a:solidFill>
                          <a:latin typeface="Times New Roman" panose="02020603050405020304" pitchFamily="18" charset="0"/>
                          <a:ea typeface="+mn-ea"/>
                          <a:cs typeface="Times New Roman" panose="02020603050405020304" pitchFamily="18" charset="0"/>
                        </a:rPr>
                        <a:t>~2%</a:t>
                      </a:r>
                      <a:endParaRPr lang="zh-CN" altLang="en-US" sz="2000" b="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2119491482"/>
                  </a:ext>
                </a:extLst>
              </a:tr>
              <a:tr h="495772">
                <a:tc>
                  <a:txBody>
                    <a:bodyPr/>
                    <a:lstStyle/>
                    <a:p>
                      <a:pPr algn="ctr"/>
                      <a:r>
                        <a:rPr lang="en-US" altLang="zh-CN" sz="2000" b="0" kern="1200" dirty="0">
                          <a:solidFill>
                            <a:schemeClr val="dk1"/>
                          </a:solidFill>
                          <a:latin typeface="+mn-lt"/>
                          <a:ea typeface="+mn-ea"/>
                          <a:cs typeface="+mn-cs"/>
                        </a:rPr>
                        <a:t>Air pressure</a:t>
                      </a:r>
                      <a:endParaRPr lang="zh-CN" altLang="en-US" sz="2000" b="0" kern="1200" dirty="0">
                        <a:solidFill>
                          <a:schemeClr val="dk1"/>
                        </a:solidFill>
                        <a:latin typeface="+mn-lt"/>
                        <a:ea typeface="+mn-ea"/>
                        <a:cs typeface="+mn-cs"/>
                      </a:endParaRPr>
                    </a:p>
                  </a:txBody>
                  <a:tcPr/>
                </a:tc>
                <a:tc>
                  <a:txBody>
                    <a:bodyPr/>
                    <a:lstStyle/>
                    <a:p>
                      <a:pPr algn="ctr"/>
                      <a:r>
                        <a:rPr lang="en-US" altLang="zh-CN" sz="2000" b="0" kern="1200" dirty="0">
                          <a:solidFill>
                            <a:schemeClr val="dk1"/>
                          </a:solidFill>
                          <a:latin typeface="Times New Roman" panose="02020603050405020304" pitchFamily="18" charset="0"/>
                          <a:ea typeface="+mn-ea"/>
                          <a:cs typeface="Times New Roman" panose="02020603050405020304" pitchFamily="18" charset="0"/>
                        </a:rPr>
                        <a:t>~0.5%</a:t>
                      </a:r>
                      <a:endParaRPr lang="zh-CN" altLang="en-US" sz="2000" b="0" kern="1200" dirty="0">
                        <a:solidFill>
                          <a:schemeClr val="dk1"/>
                        </a:solidFill>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3775497503"/>
                  </a:ext>
                </a:extLst>
              </a:tr>
              <a:tr h="4957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kern="1200" dirty="0">
                          <a:solidFill>
                            <a:schemeClr val="dk1"/>
                          </a:solidFill>
                          <a:latin typeface="+mn-lt"/>
                          <a:ea typeface="+mn-ea"/>
                          <a:cs typeface="+mn-cs"/>
                        </a:rPr>
                        <a:t>Hadronic model</a:t>
                      </a:r>
                      <a:endParaRPr lang="zh-CN" altLang="en-US" sz="2000" b="0" kern="1200" dirty="0">
                        <a:solidFill>
                          <a:schemeClr val="dk1"/>
                        </a:solidFill>
                        <a:latin typeface="+mn-lt"/>
                        <a:ea typeface="+mn-ea"/>
                        <a:cs typeface="+mn-cs"/>
                      </a:endParaRPr>
                    </a:p>
                  </a:txBody>
                  <a:tcPr/>
                </a:tc>
                <a:tc>
                  <a:txBody>
                    <a:bodyPr/>
                    <a:lstStyle/>
                    <a:p>
                      <a:pPr algn="ctr"/>
                      <a:r>
                        <a:rPr lang="en-US" altLang="zh-CN" sz="2000" b="0" dirty="0">
                          <a:latin typeface="Times New Roman" panose="02020603050405020304" pitchFamily="18" charset="0"/>
                          <a:cs typeface="Times New Roman" panose="02020603050405020304" pitchFamily="18" charset="0"/>
                        </a:rPr>
                        <a:t>~1.4%</a:t>
                      </a:r>
                      <a:endParaRPr lang="zh-CN" altLang="en-US" sz="20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551866"/>
                  </a:ext>
                </a:extLst>
              </a:tr>
              <a:tr h="4957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dirty="0"/>
                        <a:t>Total </a:t>
                      </a:r>
                      <a:endParaRPr lang="zh-CN" altLang="en-US" sz="2000" b="1" dirty="0"/>
                    </a:p>
                  </a:txBody>
                  <a:tcPr/>
                </a:tc>
                <a:tc>
                  <a:txBody>
                    <a:bodyPr/>
                    <a:lstStyle/>
                    <a:p>
                      <a:pPr algn="ctr"/>
                      <a:r>
                        <a:rPr lang="en-US" altLang="zh-CN" sz="2000" b="1" dirty="0">
                          <a:latin typeface="Times New Roman" panose="02020603050405020304" pitchFamily="18" charset="0"/>
                          <a:cs typeface="Times New Roman" panose="02020603050405020304" pitchFamily="18" charset="0"/>
                        </a:rPr>
                        <a:t>~4%</a:t>
                      </a:r>
                      <a:endParaRPr lang="zh-CN" altLang="en-US"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93833323"/>
                  </a:ext>
                </a:extLst>
              </a:tr>
            </a:tbl>
          </a:graphicData>
        </a:graphic>
      </p:graphicFrame>
      <p:sp>
        <p:nvSpPr>
          <p:cNvPr id="5" name="灯片编号占位符 1">
            <a:extLst>
              <a:ext uri="{FF2B5EF4-FFF2-40B4-BE49-F238E27FC236}">
                <a16:creationId xmlns:a16="http://schemas.microsoft.com/office/drawing/2014/main" id="{DE9287C4-1DB0-4AB5-9694-B004BA19989C}"/>
              </a:ext>
            </a:extLst>
          </p:cNvPr>
          <p:cNvSpPr>
            <a:spLocks noGrp="1"/>
          </p:cNvSpPr>
          <p:nvPr>
            <p:ph type="sldNum" sz="quarter" idx="12"/>
          </p:nvPr>
        </p:nvSpPr>
        <p:spPr>
          <a:xfrm>
            <a:off x="8610600" y="65210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Arial" pitchFamily="34" charset="0"/>
            </a:endParaRPr>
          </a:p>
        </p:txBody>
      </p:sp>
    </p:spTree>
    <p:extLst>
      <p:ext uri="{BB962C8B-B14F-4D97-AF65-F5344CB8AC3E}">
        <p14:creationId xmlns:p14="http://schemas.microsoft.com/office/powerpoint/2010/main" val="2554203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36489-74C5-47A2-A975-1752AE5751D3}"/>
              </a:ext>
            </a:extLst>
          </p:cNvPr>
          <p:cNvSpPr>
            <a:spLocks noGrp="1"/>
          </p:cNvSpPr>
          <p:nvPr>
            <p:ph type="title"/>
          </p:nvPr>
        </p:nvSpPr>
        <p:spPr>
          <a:xfrm>
            <a:off x="1034351" y="142046"/>
            <a:ext cx="10510125" cy="659612"/>
          </a:xfrm>
        </p:spPr>
        <p:txBody>
          <a:bodyPr>
            <a:normAutofit/>
          </a:bodyPr>
          <a:lstStyle/>
          <a:p>
            <a:r>
              <a:rPr lang="en-US" altLang="zh-CN" sz="2800" dirty="0"/>
              <a:t>Systematic uncertainty of light component and helium</a:t>
            </a:r>
            <a:endParaRPr lang="zh-CN" altLang="en-US" sz="2800" dirty="0"/>
          </a:p>
        </p:txBody>
      </p:sp>
      <p:pic>
        <p:nvPicPr>
          <p:cNvPr id="4" name="Picture 3">
            <a:extLst>
              <a:ext uri="{FF2B5EF4-FFF2-40B4-BE49-F238E27FC236}">
                <a16:creationId xmlns:a16="http://schemas.microsoft.com/office/drawing/2014/main" id="{129599DC-959B-4B22-9FE9-033BB21E7E8B}"/>
              </a:ext>
            </a:extLst>
          </p:cNvPr>
          <p:cNvPicPr>
            <a:picLocks noChangeAspect="1"/>
          </p:cNvPicPr>
          <p:nvPr/>
        </p:nvPicPr>
        <p:blipFill>
          <a:blip r:embed="rId2"/>
          <a:stretch>
            <a:fillRect/>
          </a:stretch>
        </p:blipFill>
        <p:spPr>
          <a:xfrm>
            <a:off x="0" y="2618443"/>
            <a:ext cx="11821594" cy="4038388"/>
          </a:xfrm>
          <a:prstGeom prst="rect">
            <a:avLst/>
          </a:prstGeom>
        </p:spPr>
      </p:pic>
      <p:sp>
        <p:nvSpPr>
          <p:cNvPr id="6" name="TextBox 5">
            <a:extLst>
              <a:ext uri="{FF2B5EF4-FFF2-40B4-BE49-F238E27FC236}">
                <a16:creationId xmlns:a16="http://schemas.microsoft.com/office/drawing/2014/main" id="{D2CF20F9-28CB-4F9A-BBD1-FC0D615F5854}"/>
              </a:ext>
            </a:extLst>
          </p:cNvPr>
          <p:cNvSpPr txBox="1"/>
          <p:nvPr/>
        </p:nvSpPr>
        <p:spPr>
          <a:xfrm>
            <a:off x="671169" y="1060669"/>
            <a:ext cx="8677656" cy="1421928"/>
          </a:xfrm>
          <a:prstGeom prst="rect">
            <a:avLst/>
          </a:prstGeom>
          <a:noFill/>
        </p:spPr>
        <p:txBody>
          <a:bodyPr wrap="square">
            <a:spAutoFit/>
          </a:bodyPr>
          <a:lstStyle/>
          <a:p>
            <a:pPr marL="285750" marR="0" lvl="0" indent="-285750" algn="l" defTabSz="914400" rtl="0" eaLnBrk="1" fontAlgn="auto" latinLnBrk="0" hangingPunct="1">
              <a:lnSpc>
                <a:spcPct val="120000"/>
              </a:lnSpc>
              <a:spcBef>
                <a:spcPts val="0"/>
              </a:spcBef>
              <a:spcAft>
                <a:spcPts val="1800"/>
              </a:spcAft>
              <a:buClrTx/>
              <a:buSzTx/>
              <a:buFont typeface="Wingdings" panose="05000000000000000000" pitchFamily="2" charset="2"/>
              <a:buChar char="Ø"/>
              <a:tabLst/>
              <a:defRPr/>
            </a:pPr>
            <a:r>
              <a:rPr kumimoji="0" lang="en-US" altLang="zh-CN"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The total systematic uncertainty on the energy measurement is </a:t>
            </a:r>
            <a:br>
              <a:rPr kumimoji="0" lang="en-US" altLang="zh-CN"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br>
            <a:r>
              <a:rPr kumimoji="0" lang="en-US" altLang="zh-CN"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about 4% for light component and helium energy spectra</a:t>
            </a:r>
          </a:p>
          <a:p>
            <a:pPr marL="285750" marR="0" lvl="0" indent="-285750" algn="l" defTabSz="914400" rtl="0" eaLnBrk="1" fontAlgn="auto" latinLnBrk="0" hangingPunct="1">
              <a:lnSpc>
                <a:spcPct val="120000"/>
              </a:lnSpc>
              <a:spcBef>
                <a:spcPts val="0"/>
              </a:spcBef>
              <a:spcAft>
                <a:spcPts val="1800"/>
              </a:spcAft>
              <a:buClrTx/>
              <a:buSzTx/>
              <a:buFont typeface="Wingdings" panose="05000000000000000000" pitchFamily="2" charset="2"/>
              <a:buChar char="Ø"/>
              <a:tabLst/>
              <a:defRPr/>
            </a:pPr>
            <a:r>
              <a:rPr kumimoji="0" lang="en-US" altLang="zh-CN"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Systematic uncertainties on flux</a:t>
            </a:r>
          </a:p>
        </p:txBody>
      </p:sp>
      <p:sp>
        <p:nvSpPr>
          <p:cNvPr id="3" name="Rectangle: Rounded Corners 2">
            <a:extLst>
              <a:ext uri="{FF2B5EF4-FFF2-40B4-BE49-F238E27FC236}">
                <a16:creationId xmlns:a16="http://schemas.microsoft.com/office/drawing/2014/main" id="{1A82D3F6-B269-409A-A42C-00D206724F99}"/>
              </a:ext>
            </a:extLst>
          </p:cNvPr>
          <p:cNvSpPr/>
          <p:nvPr/>
        </p:nvSpPr>
        <p:spPr>
          <a:xfrm>
            <a:off x="204826" y="5969203"/>
            <a:ext cx="11484864" cy="49011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862930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95814C-F0E4-444A-A784-F52702441FFC}"/>
              </a:ext>
            </a:extLst>
          </p:cNvPr>
          <p:cNvPicPr>
            <a:picLocks noChangeAspect="1"/>
          </p:cNvPicPr>
          <p:nvPr/>
        </p:nvPicPr>
        <p:blipFill>
          <a:blip r:embed="rId2"/>
          <a:stretch>
            <a:fillRect/>
          </a:stretch>
        </p:blipFill>
        <p:spPr>
          <a:xfrm>
            <a:off x="282791" y="870509"/>
            <a:ext cx="6096062" cy="4886276"/>
          </a:xfrm>
          <a:prstGeom prst="rect">
            <a:avLst/>
          </a:prstGeom>
        </p:spPr>
      </p:pic>
      <p:sp>
        <p:nvSpPr>
          <p:cNvPr id="6" name="Title 1">
            <a:extLst>
              <a:ext uri="{FF2B5EF4-FFF2-40B4-BE49-F238E27FC236}">
                <a16:creationId xmlns:a16="http://schemas.microsoft.com/office/drawing/2014/main" id="{1118D0BC-F5E8-49A3-A63A-45A68AA4B37F}"/>
              </a:ext>
            </a:extLst>
          </p:cNvPr>
          <p:cNvSpPr>
            <a:spLocks noGrp="1"/>
          </p:cNvSpPr>
          <p:nvPr>
            <p:ph type="title"/>
          </p:nvPr>
        </p:nvSpPr>
        <p:spPr>
          <a:xfrm>
            <a:off x="1107503" y="92054"/>
            <a:ext cx="10510125" cy="659612"/>
          </a:xfrm>
        </p:spPr>
        <p:txBody>
          <a:bodyPr>
            <a:normAutofit/>
          </a:bodyPr>
          <a:lstStyle/>
          <a:p>
            <a:r>
              <a:rPr lang="en-US" altLang="zh-CN" sz="2400" dirty="0"/>
              <a:t>Helium energy spectrum measured by LHAASO in the knee region </a:t>
            </a:r>
            <a:endParaRPr lang="zh-CN" altLang="en-US" sz="2400" dirty="0"/>
          </a:p>
        </p:txBody>
      </p:sp>
      <p:sp>
        <p:nvSpPr>
          <p:cNvPr id="2" name="TextBox 1">
            <a:extLst>
              <a:ext uri="{FF2B5EF4-FFF2-40B4-BE49-F238E27FC236}">
                <a16:creationId xmlns:a16="http://schemas.microsoft.com/office/drawing/2014/main" id="{BBDA94D2-84AC-4E32-A42E-2266B628626E}"/>
              </a:ext>
            </a:extLst>
          </p:cNvPr>
          <p:cNvSpPr txBox="1"/>
          <p:nvPr/>
        </p:nvSpPr>
        <p:spPr>
          <a:xfrm>
            <a:off x="2062887" y="1997049"/>
            <a:ext cx="4443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7" name="TextBox 6">
            <a:extLst>
              <a:ext uri="{FF2B5EF4-FFF2-40B4-BE49-F238E27FC236}">
                <a16:creationId xmlns:a16="http://schemas.microsoft.com/office/drawing/2014/main" id="{AF72D1F6-0BB7-4232-BDAB-429D425FD660}"/>
              </a:ext>
            </a:extLst>
          </p:cNvPr>
          <p:cNvSpPr txBox="1"/>
          <p:nvPr/>
        </p:nvSpPr>
        <p:spPr>
          <a:xfrm>
            <a:off x="2062887" y="2593165"/>
            <a:ext cx="32893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8" name="TextBox 7">
            <a:extLst>
              <a:ext uri="{FF2B5EF4-FFF2-40B4-BE49-F238E27FC236}">
                <a16:creationId xmlns:a16="http://schemas.microsoft.com/office/drawing/2014/main" id="{6F6D24F4-0D52-418C-AA0D-24FC2D5CFB10}"/>
              </a:ext>
            </a:extLst>
          </p:cNvPr>
          <p:cNvSpPr txBox="1"/>
          <p:nvPr/>
        </p:nvSpPr>
        <p:spPr>
          <a:xfrm>
            <a:off x="2771242" y="1238634"/>
            <a:ext cx="70403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H+He</a:t>
            </a: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cxnSp>
        <p:nvCxnSpPr>
          <p:cNvPr id="10" name="Straight Connector 9">
            <a:extLst>
              <a:ext uri="{FF2B5EF4-FFF2-40B4-BE49-F238E27FC236}">
                <a16:creationId xmlns:a16="http://schemas.microsoft.com/office/drawing/2014/main" id="{A2035E7B-90CA-4A8B-BCAC-5B6CE8F9EC53}"/>
              </a:ext>
            </a:extLst>
          </p:cNvPr>
          <p:cNvCxnSpPr>
            <a:cxnSpLocks/>
          </p:cNvCxnSpPr>
          <p:nvPr/>
        </p:nvCxnSpPr>
        <p:spPr>
          <a:xfrm>
            <a:off x="3475281" y="1060545"/>
            <a:ext cx="0" cy="4177138"/>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55A7C51-AB70-435C-8B59-756563E9AA01}"/>
              </a:ext>
            </a:extLst>
          </p:cNvPr>
          <p:cNvSpPr txBox="1"/>
          <p:nvPr/>
        </p:nvSpPr>
        <p:spPr>
          <a:xfrm>
            <a:off x="7208357" y="1579010"/>
            <a:ext cx="4466703" cy="3114763"/>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The Helium energy spectra from </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0.16 PeV to 13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PeV</a:t>
            </a: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 were measured</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华文楷体" panose="02010600040101010101" pitchFamily="2" charset="-122"/>
                <a:cs typeface="Times New Roman" panose="02020603050405020304" pitchFamily="18" charset="0"/>
              </a:rPr>
              <a:t>with high precision by LHAASO</a:t>
            </a:r>
            <a:endPar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Clear hardening emerges at </a:t>
            </a:r>
            <a:b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b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about 1.1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PeV</a:t>
            </a:r>
            <a:endPar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200"/>
              </a:spcAft>
              <a:buClrTx/>
              <a:buSzTx/>
              <a:buFont typeface="Wingdings" panose="05000000000000000000" pitchFamily="2" charset="2"/>
              <a:buChar char="Ø"/>
              <a:tabLst/>
              <a:defRPr/>
            </a:pPr>
            <a:r>
              <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Knee: around 7 </a:t>
            </a:r>
            <a:r>
              <a:rPr kumimoji="0" lang="en-US" altLang="zh-CN" sz="2000" b="1" i="0" u="none" strike="noStrike" kern="1200" cap="none" spc="0" normalizeH="0" baseline="0" noProof="0" dirty="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PeV</a:t>
            </a:r>
            <a:endParaRPr kumimoji="0" lang="en-US" altLang="zh-CN" sz="2000" b="1" i="0" u="none" strike="noStrike" kern="12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5" name="Picture 4">
            <a:extLst>
              <a:ext uri="{FF2B5EF4-FFF2-40B4-BE49-F238E27FC236}">
                <a16:creationId xmlns:a16="http://schemas.microsoft.com/office/drawing/2014/main" id="{D5BCE87C-893D-4644-B2C0-0A5D9721F216}"/>
              </a:ext>
            </a:extLst>
          </p:cNvPr>
          <p:cNvPicPr>
            <a:picLocks noChangeAspect="1"/>
          </p:cNvPicPr>
          <p:nvPr/>
        </p:nvPicPr>
        <p:blipFill>
          <a:blip r:embed="rId3"/>
          <a:stretch>
            <a:fillRect/>
          </a:stretch>
        </p:blipFill>
        <p:spPr>
          <a:xfrm>
            <a:off x="3510638" y="5756785"/>
            <a:ext cx="7448933" cy="901746"/>
          </a:xfrm>
          <a:prstGeom prst="rect">
            <a:avLst/>
          </a:prstGeom>
        </p:spPr>
      </p:pic>
      <p:sp>
        <p:nvSpPr>
          <p:cNvPr id="14" name="TextBox 13">
            <a:extLst>
              <a:ext uri="{FF2B5EF4-FFF2-40B4-BE49-F238E27FC236}">
                <a16:creationId xmlns:a16="http://schemas.microsoft.com/office/drawing/2014/main" id="{496A81DF-58FB-4B22-907B-977B83A741E1}"/>
              </a:ext>
            </a:extLst>
          </p:cNvPr>
          <p:cNvSpPr txBox="1"/>
          <p:nvPr/>
        </p:nvSpPr>
        <p:spPr>
          <a:xfrm>
            <a:off x="424282" y="6071728"/>
            <a:ext cx="308780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D</a:t>
            </a:r>
            <a:r>
              <a:rPr kumimoji="0" lang="zh-CN" altLang="en-US"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ouble broken power law：</a:t>
            </a:r>
          </a:p>
        </p:txBody>
      </p:sp>
    </p:spTree>
    <p:extLst>
      <p:ext uri="{BB962C8B-B14F-4D97-AF65-F5344CB8AC3E}">
        <p14:creationId xmlns:p14="http://schemas.microsoft.com/office/powerpoint/2010/main" val="1128622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9AC306-8F72-4D1C-AEDE-BA223F96A9BF}"/>
              </a:ext>
            </a:extLst>
          </p:cNvPr>
          <p:cNvPicPr>
            <a:picLocks noChangeAspect="1"/>
          </p:cNvPicPr>
          <p:nvPr/>
        </p:nvPicPr>
        <p:blipFill>
          <a:blip r:embed="rId2"/>
          <a:stretch>
            <a:fillRect/>
          </a:stretch>
        </p:blipFill>
        <p:spPr>
          <a:xfrm>
            <a:off x="495012" y="752337"/>
            <a:ext cx="11201976" cy="5353325"/>
          </a:xfrm>
          <a:prstGeom prst="rect">
            <a:avLst/>
          </a:prstGeom>
        </p:spPr>
      </p:pic>
    </p:spTree>
    <p:extLst>
      <p:ext uri="{BB962C8B-B14F-4D97-AF65-F5344CB8AC3E}">
        <p14:creationId xmlns:p14="http://schemas.microsoft.com/office/powerpoint/2010/main" val="2514901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81B084-4C37-4B41-BB01-0E17B7394973}"/>
              </a:ext>
            </a:extLst>
          </p:cNvPr>
          <p:cNvGrpSpPr/>
          <p:nvPr/>
        </p:nvGrpSpPr>
        <p:grpSpPr>
          <a:xfrm>
            <a:off x="454369" y="142187"/>
            <a:ext cx="5820970" cy="4719367"/>
            <a:chOff x="517177" y="134994"/>
            <a:chExt cx="5820970" cy="4719367"/>
          </a:xfrm>
        </p:grpSpPr>
        <p:pic>
          <p:nvPicPr>
            <p:cNvPr id="21" name="Picture 20">
              <a:extLst>
                <a:ext uri="{FF2B5EF4-FFF2-40B4-BE49-F238E27FC236}">
                  <a16:creationId xmlns:a16="http://schemas.microsoft.com/office/drawing/2014/main" id="{1AEC0E7A-B853-415F-BA9A-ACFB322B1B29}"/>
                </a:ext>
              </a:extLst>
            </p:cNvPr>
            <p:cNvPicPr>
              <a:picLocks noChangeAspect="1"/>
            </p:cNvPicPr>
            <p:nvPr/>
          </p:nvPicPr>
          <p:blipFill>
            <a:blip r:embed="rId3"/>
            <a:stretch>
              <a:fillRect/>
            </a:stretch>
          </p:blipFill>
          <p:spPr>
            <a:xfrm>
              <a:off x="517177" y="134994"/>
              <a:ext cx="5820970" cy="4719367"/>
            </a:xfrm>
            <a:prstGeom prst="rect">
              <a:avLst/>
            </a:prstGeom>
          </p:spPr>
        </p:pic>
        <p:grpSp>
          <p:nvGrpSpPr>
            <p:cNvPr id="28" name="Group 27">
              <a:extLst>
                <a:ext uri="{FF2B5EF4-FFF2-40B4-BE49-F238E27FC236}">
                  <a16:creationId xmlns:a16="http://schemas.microsoft.com/office/drawing/2014/main" id="{3F63B645-3F60-4210-948C-01DA8E9A0C85}"/>
                </a:ext>
              </a:extLst>
            </p:cNvPr>
            <p:cNvGrpSpPr/>
            <p:nvPr/>
          </p:nvGrpSpPr>
          <p:grpSpPr>
            <a:xfrm>
              <a:off x="1744743" y="355811"/>
              <a:ext cx="4547777" cy="3991337"/>
              <a:chOff x="1768839" y="593633"/>
              <a:chExt cx="4192249" cy="3623454"/>
            </a:xfrm>
          </p:grpSpPr>
          <p:sp>
            <p:nvSpPr>
              <p:cNvPr id="18" name="TextBox 17">
                <a:extLst>
                  <a:ext uri="{FF2B5EF4-FFF2-40B4-BE49-F238E27FC236}">
                    <a16:creationId xmlns:a16="http://schemas.microsoft.com/office/drawing/2014/main" id="{05B40EB6-6977-485F-8F9E-EB4A2F4B7A6B}"/>
                  </a:ext>
                </a:extLst>
              </p:cNvPr>
              <p:cNvSpPr txBox="1"/>
              <p:nvPr/>
            </p:nvSpPr>
            <p:spPr>
              <a:xfrm>
                <a:off x="5132257" y="2824610"/>
                <a:ext cx="758877" cy="33529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a:t>
                </a:r>
                <a:endPar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19" name="TextBox 18">
                <a:extLst>
                  <a:ext uri="{FF2B5EF4-FFF2-40B4-BE49-F238E27FC236}">
                    <a16:creationId xmlns:a16="http://schemas.microsoft.com/office/drawing/2014/main" id="{33C62FC7-CFCF-4C2D-B782-2B3BFA4467FB}"/>
                  </a:ext>
                </a:extLst>
              </p:cNvPr>
              <p:cNvSpPr txBox="1"/>
              <p:nvPr/>
            </p:nvSpPr>
            <p:spPr>
              <a:xfrm>
                <a:off x="5202211" y="1402421"/>
                <a:ext cx="758877" cy="33529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a:t>
                </a:r>
                <a:endPar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23" name="Straight Connector 22">
                <a:extLst>
                  <a:ext uri="{FF2B5EF4-FFF2-40B4-BE49-F238E27FC236}">
                    <a16:creationId xmlns:a16="http://schemas.microsoft.com/office/drawing/2014/main" id="{58034058-C071-4304-BD45-B62BA87A4909}"/>
                  </a:ext>
                </a:extLst>
              </p:cNvPr>
              <p:cNvCxnSpPr/>
              <p:nvPr/>
            </p:nvCxnSpPr>
            <p:spPr>
              <a:xfrm flipV="1">
                <a:off x="1768839" y="1402421"/>
                <a:ext cx="2398426" cy="261487"/>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591F082D-934F-4704-BE71-2F3AD81BCD08}"/>
                  </a:ext>
                </a:extLst>
              </p:cNvPr>
              <p:cNvCxnSpPr>
                <a:cxnSpLocks/>
              </p:cNvCxnSpPr>
              <p:nvPr/>
            </p:nvCxnSpPr>
            <p:spPr>
              <a:xfrm>
                <a:off x="2565073" y="593633"/>
                <a:ext cx="0" cy="36234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4" name="Picture 33">
            <a:extLst>
              <a:ext uri="{FF2B5EF4-FFF2-40B4-BE49-F238E27FC236}">
                <a16:creationId xmlns:a16="http://schemas.microsoft.com/office/drawing/2014/main" id="{66A1B6D2-E64D-423E-8E8A-8F41923EFE4A}"/>
              </a:ext>
            </a:extLst>
          </p:cNvPr>
          <p:cNvPicPr>
            <a:picLocks noChangeAspect="1"/>
          </p:cNvPicPr>
          <p:nvPr/>
        </p:nvPicPr>
        <p:blipFill rotWithShape="1">
          <a:blip r:embed="rId4"/>
          <a:srcRect r="20501"/>
          <a:stretch/>
        </p:blipFill>
        <p:spPr>
          <a:xfrm>
            <a:off x="1073411" y="5572354"/>
            <a:ext cx="5453854" cy="1066579"/>
          </a:xfrm>
          <a:prstGeom prst="rect">
            <a:avLst/>
          </a:prstGeom>
        </p:spPr>
      </p:pic>
      <p:pic>
        <p:nvPicPr>
          <p:cNvPr id="27" name="Picture 26">
            <a:extLst>
              <a:ext uri="{FF2B5EF4-FFF2-40B4-BE49-F238E27FC236}">
                <a16:creationId xmlns:a16="http://schemas.microsoft.com/office/drawing/2014/main" id="{C684A6AC-40D5-41B1-81A5-50775C11832D}"/>
              </a:ext>
            </a:extLst>
          </p:cNvPr>
          <p:cNvPicPr>
            <a:picLocks noChangeAspect="1"/>
          </p:cNvPicPr>
          <p:nvPr/>
        </p:nvPicPr>
        <p:blipFill rotWithShape="1">
          <a:blip r:embed="rId5"/>
          <a:srcRect l="-1" t="22122" r="8459"/>
          <a:stretch/>
        </p:blipFill>
        <p:spPr>
          <a:xfrm>
            <a:off x="1066507" y="4867761"/>
            <a:ext cx="6255236" cy="817563"/>
          </a:xfrm>
          <a:prstGeom prst="rect">
            <a:avLst/>
          </a:prstGeom>
        </p:spPr>
      </p:pic>
      <p:sp>
        <p:nvSpPr>
          <p:cNvPr id="35" name="TextBox 34">
            <a:extLst>
              <a:ext uri="{FF2B5EF4-FFF2-40B4-BE49-F238E27FC236}">
                <a16:creationId xmlns:a16="http://schemas.microsoft.com/office/drawing/2014/main" id="{773E2045-E358-42C3-B880-CAD605D02E67}"/>
              </a:ext>
            </a:extLst>
          </p:cNvPr>
          <p:cNvSpPr txBox="1"/>
          <p:nvPr/>
        </p:nvSpPr>
        <p:spPr>
          <a:xfrm>
            <a:off x="359441" y="5109927"/>
            <a:ext cx="823234" cy="36933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3：</a:t>
            </a:r>
          </a:p>
        </p:txBody>
      </p:sp>
      <p:sp>
        <p:nvSpPr>
          <p:cNvPr id="36" name="TextBox 35">
            <a:extLst>
              <a:ext uri="{FF2B5EF4-FFF2-40B4-BE49-F238E27FC236}">
                <a16:creationId xmlns:a16="http://schemas.microsoft.com/office/drawing/2014/main" id="{E8987DB7-9013-4FDD-8736-D13514BA6D57}"/>
              </a:ext>
            </a:extLst>
          </p:cNvPr>
          <p:cNvSpPr txBox="1"/>
          <p:nvPr/>
        </p:nvSpPr>
        <p:spPr>
          <a:xfrm>
            <a:off x="359441" y="5976005"/>
            <a:ext cx="823234" cy="369332"/>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p>
        </p:txBody>
      </p:sp>
      <p:sp>
        <p:nvSpPr>
          <p:cNvPr id="53" name="TextBox 52">
            <a:extLst>
              <a:ext uri="{FF2B5EF4-FFF2-40B4-BE49-F238E27FC236}">
                <a16:creationId xmlns:a16="http://schemas.microsoft.com/office/drawing/2014/main" id="{89396123-33D2-4C20-9A43-1C1F1EAC3A95}"/>
              </a:ext>
            </a:extLst>
          </p:cNvPr>
          <p:cNvSpPr txBox="1"/>
          <p:nvPr/>
        </p:nvSpPr>
        <p:spPr>
          <a:xfrm>
            <a:off x="3216178" y="355811"/>
            <a:ext cx="218040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Proton </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EPOS</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p>
        </p:txBody>
      </p:sp>
      <p:sp>
        <p:nvSpPr>
          <p:cNvPr id="20" name="灯片编号占位符 1">
            <a:extLst>
              <a:ext uri="{FF2B5EF4-FFF2-40B4-BE49-F238E27FC236}">
                <a16:creationId xmlns:a16="http://schemas.microsoft.com/office/drawing/2014/main" id="{1717C637-E369-4A42-A4F7-8B5E7CFDCA7B}"/>
              </a:ext>
            </a:extLst>
          </p:cNvPr>
          <p:cNvSpPr>
            <a:spLocks noGrp="1"/>
          </p:cNvSpPr>
          <p:nvPr>
            <p:ph type="sldNum" sz="quarter" idx="12"/>
          </p:nvPr>
        </p:nvSpPr>
        <p:spPr>
          <a:xfrm>
            <a:off x="8610600" y="65210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22" name="TextBox 21">
            <a:extLst>
              <a:ext uri="{FF2B5EF4-FFF2-40B4-BE49-F238E27FC236}">
                <a16:creationId xmlns:a16="http://schemas.microsoft.com/office/drawing/2014/main" id="{CAEC897F-AEFE-4CF1-ACE0-DB6ECE5B5A80}"/>
              </a:ext>
            </a:extLst>
          </p:cNvPr>
          <p:cNvSpPr txBox="1"/>
          <p:nvPr/>
        </p:nvSpPr>
        <p:spPr>
          <a:xfrm>
            <a:off x="2725172" y="2653662"/>
            <a:ext cx="2150332"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lumMod val="65000"/>
                  </a:prstClr>
                </a:solidFill>
                <a:effectLst/>
                <a:uLnTx/>
                <a:uFillTx/>
                <a:latin typeface="等线" panose="020F0502020204030204"/>
                <a:ea typeface="等线" panose="02010600030101010101" pitchFamily="2" charset="-122"/>
                <a:cs typeface="+mn-cs"/>
              </a:rPr>
              <a:t>Preliminary</a:t>
            </a:r>
            <a:endParaRPr kumimoji="0" lang="zh-CN" altLang="en-US" sz="3200" b="1" i="0" u="none" strike="noStrike" kern="1200" cap="none" spc="0" normalizeH="0" baseline="0" noProof="0" dirty="0">
              <a:ln>
                <a:noFill/>
              </a:ln>
              <a:solidFill>
                <a:prstClr val="white">
                  <a:lumMod val="65000"/>
                </a:prstClr>
              </a:solidFill>
              <a:effectLst/>
              <a:uLnTx/>
              <a:uFillTx/>
              <a:latin typeface="等线" panose="020F0502020204030204"/>
              <a:ea typeface="等线" panose="02010600030101010101" pitchFamily="2" charset="-122"/>
              <a:cs typeface="+mn-cs"/>
            </a:endParaRPr>
          </a:p>
        </p:txBody>
      </p:sp>
      <p:sp>
        <p:nvSpPr>
          <p:cNvPr id="24" name="TextBox 23">
            <a:extLst>
              <a:ext uri="{FF2B5EF4-FFF2-40B4-BE49-F238E27FC236}">
                <a16:creationId xmlns:a16="http://schemas.microsoft.com/office/drawing/2014/main" id="{7B70E413-D4ED-48CD-B5EA-3069F1C87C43}"/>
              </a:ext>
            </a:extLst>
          </p:cNvPr>
          <p:cNvSpPr txBox="1"/>
          <p:nvPr/>
        </p:nvSpPr>
        <p:spPr>
          <a:xfrm>
            <a:off x="7914847" y="518153"/>
            <a:ext cx="3297407"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zh-CN" altLang="en-US"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h</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365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en-US" altLang="zh-CN"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k</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3.2±0.3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γ1 = −2.6</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7</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0.01</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γ2 = −2.5</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a:t>
            </a:r>
            <a:r>
              <a:rPr kumimoji="0" lang="zh-CN" altLang="en-US"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±0.0</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γ3 = −3.5±0.1</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χ</a:t>
            </a:r>
            <a:r>
              <a:rPr kumimoji="0" lang="el-GR" altLang="zh-CN" sz="2000" b="1" i="0" u="none" strike="noStrike" kern="1200" cap="none" spc="0" normalizeH="0" baseline="30000" noProof="0" dirty="0">
                <a:ln>
                  <a:noFill/>
                </a:ln>
                <a:solidFill>
                  <a:srgbClr val="C00000"/>
                </a:solidFill>
                <a:effectLst/>
                <a:uLnTx/>
                <a:uFillTx/>
                <a:latin typeface="等线" panose="020F0502020204030204"/>
                <a:ea typeface="等线" panose="02010600030101010101" pitchFamily="2" charset="-122"/>
                <a:cs typeface="+mn-cs"/>
              </a:rPr>
              <a:t>2</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/n.d.f.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9</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9</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/11</a:t>
            </a:r>
            <a:endPar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endParaRPr>
          </a:p>
        </p:txBody>
      </p:sp>
      <p:sp>
        <p:nvSpPr>
          <p:cNvPr id="26" name="TextBox 25">
            <a:extLst>
              <a:ext uri="{FF2B5EF4-FFF2-40B4-BE49-F238E27FC236}">
                <a16:creationId xmlns:a16="http://schemas.microsoft.com/office/drawing/2014/main" id="{C8847049-D1DE-4E33-A52D-CC63194D64DD}"/>
              </a:ext>
            </a:extLst>
          </p:cNvPr>
          <p:cNvSpPr txBox="1"/>
          <p:nvPr/>
        </p:nvSpPr>
        <p:spPr>
          <a:xfrm>
            <a:off x="7503229" y="178338"/>
            <a:ext cx="4286153" cy="369332"/>
          </a:xfrm>
          <a:prstGeom prst="rect">
            <a:avLst/>
          </a:prstGeom>
          <a:noFill/>
          <a:ln>
            <a:no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3：</a:t>
            </a:r>
            <a:r>
              <a:rPr kumimoji="0" lang="en-US" altLang="zh-CN"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Two broken power laws</a:t>
            </a:r>
            <a:endParaRPr kumimoji="0" lang="zh-CN" altLang="en-US"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endParaRPr>
          </a:p>
        </p:txBody>
      </p:sp>
      <p:sp>
        <p:nvSpPr>
          <p:cNvPr id="29" name="TextBox 28">
            <a:extLst>
              <a:ext uri="{FF2B5EF4-FFF2-40B4-BE49-F238E27FC236}">
                <a16:creationId xmlns:a16="http://schemas.microsoft.com/office/drawing/2014/main" id="{AC13C10B-717F-404F-A8FC-8A1B24C37111}"/>
              </a:ext>
            </a:extLst>
          </p:cNvPr>
          <p:cNvSpPr txBox="1"/>
          <p:nvPr/>
        </p:nvSpPr>
        <p:spPr>
          <a:xfrm>
            <a:off x="7935392" y="3338236"/>
            <a:ext cx="403156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zh-CN" altLang="en-US"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h</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4</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36</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22 </a:t>
            </a:r>
            <a:endPar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E</a:t>
            </a:r>
            <a:r>
              <a:rPr kumimoji="0" lang="en-US" altLang="zh-CN" sz="2000" b="1" i="0" u="none" strike="noStrike" kern="1200" cap="none" spc="0" normalizeH="0" baseline="-25000" noProof="0" dirty="0">
                <a:ln>
                  <a:noFill/>
                </a:ln>
                <a:solidFill>
                  <a:srgbClr val="C00000"/>
                </a:solidFill>
                <a:effectLst/>
                <a:uLnTx/>
                <a:uFillTx/>
                <a:latin typeface="等线" panose="020F0502020204030204"/>
                <a:ea typeface="等线" panose="02010600030101010101" pitchFamily="2" charset="-122"/>
                <a:cs typeface="+mn-cs"/>
              </a:rPr>
              <a:t>cut</a:t>
            </a:r>
            <a:r>
              <a:rPr kumimoji="0" lang="zh-CN" altLang="en-US"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5.1 ± 0.3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γ1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−2.6</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6</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 0.0</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γ2 </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−2.</a:t>
            </a:r>
            <a:r>
              <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29</a:t>
            </a:r>
            <a:r>
              <a:rPr kumimoji="0" lang="el-GR"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 0.05</a:t>
            </a:r>
            <a:endParaRPr kumimoji="0" lang="en-US" altLang="zh-CN" sz="20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χ</a:t>
            </a:r>
            <a:r>
              <a:rPr kumimoji="0" lang="el-GR" altLang="zh-CN" sz="2000" b="1" i="0" u="none" strike="noStrike" kern="1200" cap="none" spc="0" normalizeH="0" baseline="30000" noProof="0" dirty="0">
                <a:ln>
                  <a:noFill/>
                </a:ln>
                <a:solidFill>
                  <a:srgbClr val="C00000"/>
                </a:solidFill>
                <a:effectLst/>
                <a:uLnTx/>
                <a:uFillTx/>
                <a:latin typeface="等线" panose="020F0502020204030204"/>
                <a:ea typeface="等线" panose="02010600030101010101" pitchFamily="2" charset="-122"/>
                <a:cs typeface="+mn-cs"/>
              </a:rPr>
              <a:t>2</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/n.d.f. = </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27</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a:t>
            </a:r>
            <a:r>
              <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1</a:t>
            </a:r>
            <a:r>
              <a:rPr kumimoji="0" lang="el-GR"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rPr>
              <a:t>/13</a:t>
            </a:r>
            <a:endParaRPr kumimoji="0" lang="en-US" altLang="zh-CN" sz="2000" b="1" i="0" u="none" strike="noStrike" kern="1200" cap="none" spc="0" normalizeH="0" baseline="0" noProof="0" dirty="0">
              <a:ln>
                <a:noFill/>
              </a:ln>
              <a:solidFill>
                <a:srgbClr val="C00000"/>
              </a:solidFill>
              <a:effectLst/>
              <a:uLnTx/>
              <a:uFillTx/>
              <a:latin typeface="等线" panose="020F0502020204030204"/>
              <a:ea typeface="等线" panose="02010600030101010101" pitchFamily="2" charset="-122"/>
              <a:cs typeface="+mn-cs"/>
            </a:endParaRPr>
          </a:p>
        </p:txBody>
      </p:sp>
      <p:sp>
        <p:nvSpPr>
          <p:cNvPr id="30" name="TextBox 29">
            <a:extLst>
              <a:ext uri="{FF2B5EF4-FFF2-40B4-BE49-F238E27FC236}">
                <a16:creationId xmlns:a16="http://schemas.microsoft.com/office/drawing/2014/main" id="{DBF4FC82-EEA6-4D97-8CC5-3BE4CC14E9CB}"/>
              </a:ext>
            </a:extLst>
          </p:cNvPr>
          <p:cNvSpPr txBox="1"/>
          <p:nvPr/>
        </p:nvSpPr>
        <p:spPr>
          <a:xfrm>
            <a:off x="7560864" y="2645927"/>
            <a:ext cx="3778813" cy="646331"/>
          </a:xfrm>
          <a:prstGeom prst="rect">
            <a:avLst/>
          </a:prstGeom>
          <a:noFill/>
          <a:ln>
            <a:no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Eq. </a:t>
            </a:r>
            <a:r>
              <a:rPr kumimoji="0" lang="en-US" altLang="zh-CN"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4</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a:t>
            </a:r>
            <a:r>
              <a:rPr kumimoji="0" lang="en-US" altLang="zh-CN"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A broken power law + an</a:t>
            </a:r>
            <a:r>
              <a:rPr kumimoji="0" lang="zh-CN" altLang="en-US"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 </a:t>
            </a:r>
            <a:r>
              <a:rPr kumimoji="0" lang="en-US" altLang="zh-CN" sz="1800" b="1" i="0" u="none" strike="noStrike" kern="1200" cap="none" spc="0" normalizeH="0" baseline="0" noProof="0" dirty="0">
                <a:ln>
                  <a:noFill/>
                </a:ln>
                <a:solidFill>
                  <a:srgbClr val="0070C0"/>
                </a:solidFill>
                <a:effectLst/>
                <a:uLnTx/>
                <a:uFillTx/>
                <a:latin typeface="等线" panose="020F0502020204030204"/>
                <a:ea typeface="等线" panose="02010600030101010101" pitchFamily="2" charset="-122"/>
                <a:cs typeface="+mn-cs"/>
              </a:rPr>
              <a:t>exponential cutoff</a:t>
            </a:r>
            <a:r>
              <a:rPr kumimoji="0" lang="zh-CN" altLang="en-US" sz="18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a:t>
            </a:r>
          </a:p>
        </p:txBody>
      </p:sp>
    </p:spTree>
    <p:extLst>
      <p:ext uri="{BB962C8B-B14F-4D97-AF65-F5344CB8AC3E}">
        <p14:creationId xmlns:p14="http://schemas.microsoft.com/office/powerpoint/2010/main" val="3802402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C3D6B-4DB4-32C3-F723-968DB0866B5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BC7D609-3F47-1D76-1B09-67212A402A51}"/>
              </a:ext>
            </a:extLst>
          </p:cNvPr>
          <p:cNvPicPr>
            <a:picLocks noChangeAspect="1"/>
          </p:cNvPicPr>
          <p:nvPr/>
        </p:nvPicPr>
        <p:blipFill>
          <a:blip r:embed="rId2"/>
          <a:stretch>
            <a:fillRect/>
          </a:stretch>
        </p:blipFill>
        <p:spPr>
          <a:xfrm>
            <a:off x="981062" y="1104814"/>
            <a:ext cx="9392717" cy="5247475"/>
          </a:xfrm>
          <a:prstGeom prst="rect">
            <a:avLst/>
          </a:prstGeom>
        </p:spPr>
      </p:pic>
      <p:sp>
        <p:nvSpPr>
          <p:cNvPr id="5" name="Rectangle 4">
            <a:extLst>
              <a:ext uri="{FF2B5EF4-FFF2-40B4-BE49-F238E27FC236}">
                <a16:creationId xmlns:a16="http://schemas.microsoft.com/office/drawing/2014/main" id="{34FDCDDD-E69C-581C-F9CC-6F235F7AB60A}"/>
              </a:ext>
            </a:extLst>
          </p:cNvPr>
          <p:cNvSpPr/>
          <p:nvPr/>
        </p:nvSpPr>
        <p:spPr>
          <a:xfrm>
            <a:off x="7125830" y="1345035"/>
            <a:ext cx="3067713" cy="4473858"/>
          </a:xfrm>
          <a:prstGeom prst="rect">
            <a:avLst/>
          </a:prstGeom>
          <a:solidFill>
            <a:srgbClr val="C000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Rectangle 5">
            <a:extLst>
              <a:ext uri="{FF2B5EF4-FFF2-40B4-BE49-F238E27FC236}">
                <a16:creationId xmlns:a16="http://schemas.microsoft.com/office/drawing/2014/main" id="{D6B65827-9166-78FE-F07B-A3431C082954}"/>
              </a:ext>
            </a:extLst>
          </p:cNvPr>
          <p:cNvSpPr/>
          <p:nvPr/>
        </p:nvSpPr>
        <p:spPr>
          <a:xfrm>
            <a:off x="4748390" y="1345035"/>
            <a:ext cx="2750456" cy="4473858"/>
          </a:xfrm>
          <a:prstGeom prst="rect">
            <a:avLst/>
          </a:prstGeom>
          <a:solidFill>
            <a:srgbClr val="FFFF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7" name="文本框 21">
            <a:extLst>
              <a:ext uri="{FF2B5EF4-FFF2-40B4-BE49-F238E27FC236}">
                <a16:creationId xmlns:a16="http://schemas.microsoft.com/office/drawing/2014/main" id="{1B5EBA35-A909-660C-3B70-B79A93485E46}"/>
              </a:ext>
            </a:extLst>
          </p:cNvPr>
          <p:cNvSpPr txBox="1"/>
          <p:nvPr/>
        </p:nvSpPr>
        <p:spPr>
          <a:xfrm>
            <a:off x="5057702" y="4156614"/>
            <a:ext cx="157412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中能组分</a:t>
            </a:r>
            <a:endPar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超新星遗迹</a:t>
            </a:r>
            <a:r>
              <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 </a:t>
            </a:r>
            <a:endPar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8" name="文本框 23">
            <a:extLst>
              <a:ext uri="{FF2B5EF4-FFF2-40B4-BE49-F238E27FC236}">
                <a16:creationId xmlns:a16="http://schemas.microsoft.com/office/drawing/2014/main" id="{C29EBED5-8A59-A136-2F55-B799EF6B65D0}"/>
              </a:ext>
            </a:extLst>
          </p:cNvPr>
          <p:cNvSpPr txBox="1"/>
          <p:nvPr/>
        </p:nvSpPr>
        <p:spPr>
          <a:xfrm>
            <a:off x="7992849" y="4156614"/>
            <a:ext cx="165462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高能组分</a:t>
            </a:r>
            <a:endParaRPr kumimoji="0" lang="en-US" altLang="zh-CN"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微类星体？</a:t>
            </a:r>
          </a:p>
        </p:txBody>
      </p:sp>
      <p:sp>
        <p:nvSpPr>
          <p:cNvPr id="2" name="灯片编号占位符 1">
            <a:extLst>
              <a:ext uri="{FF2B5EF4-FFF2-40B4-BE49-F238E27FC236}">
                <a16:creationId xmlns:a16="http://schemas.microsoft.com/office/drawing/2014/main" id="{94526AF2-2C13-2FC9-1A9A-85078F7D200D}"/>
              </a:ext>
            </a:extLst>
          </p:cNvPr>
          <p:cNvSpPr>
            <a:spLocks noGrp="1"/>
          </p:cNvSpPr>
          <p:nvPr>
            <p:ph type="sldNum" sz="quarter" idx="12"/>
          </p:nvPr>
        </p:nvSpPr>
        <p:spPr>
          <a:xfrm>
            <a:off x="8874125" y="635228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
        <p:nvSpPr>
          <p:cNvPr id="12" name="标题 11">
            <a:extLst>
              <a:ext uri="{FF2B5EF4-FFF2-40B4-BE49-F238E27FC236}">
                <a16:creationId xmlns:a16="http://schemas.microsoft.com/office/drawing/2014/main" id="{272F76D1-A890-6781-488F-DE9708ED54B4}"/>
              </a:ext>
            </a:extLst>
          </p:cNvPr>
          <p:cNvSpPr>
            <a:spLocks noGrp="1"/>
          </p:cNvSpPr>
          <p:nvPr>
            <p:ph type="title"/>
          </p:nvPr>
        </p:nvSpPr>
        <p:spPr/>
        <p:txBody>
          <a:bodyPr/>
          <a:lstStyle/>
          <a:p>
            <a:endParaRPr lang="zh-CN" altLang="en-US"/>
          </a:p>
        </p:txBody>
      </p:sp>
    </p:spTree>
    <p:extLst>
      <p:ext uri="{BB962C8B-B14F-4D97-AF65-F5344CB8AC3E}">
        <p14:creationId xmlns:p14="http://schemas.microsoft.com/office/powerpoint/2010/main" val="27608253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1DAB7-9EEC-FB6D-C4AF-08307E3982D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BF05DC-490D-F567-8C3F-D347C7095CD1}"/>
              </a:ext>
            </a:extLst>
          </p:cNvPr>
          <p:cNvPicPr>
            <a:picLocks noChangeAspect="1"/>
          </p:cNvPicPr>
          <p:nvPr/>
        </p:nvPicPr>
        <p:blipFill>
          <a:blip r:embed="rId3"/>
          <a:stretch>
            <a:fillRect/>
          </a:stretch>
        </p:blipFill>
        <p:spPr>
          <a:xfrm>
            <a:off x="9048120" y="2622285"/>
            <a:ext cx="3143880" cy="3995347"/>
          </a:xfrm>
          <a:prstGeom prst="rect">
            <a:avLst/>
          </a:prstGeom>
        </p:spPr>
      </p:pic>
      <p:sp>
        <p:nvSpPr>
          <p:cNvPr id="5" name="文本框 7">
            <a:extLst>
              <a:ext uri="{FF2B5EF4-FFF2-40B4-BE49-F238E27FC236}">
                <a16:creationId xmlns:a16="http://schemas.microsoft.com/office/drawing/2014/main" id="{213AD183-50E1-58D1-8BF9-62C29425B37A}"/>
              </a:ext>
            </a:extLst>
          </p:cNvPr>
          <p:cNvSpPr txBox="1"/>
          <p:nvPr/>
        </p:nvSpPr>
        <p:spPr>
          <a:xfrm>
            <a:off x="9569961" y="2283732"/>
            <a:ext cx="2254143" cy="338554"/>
          </a:xfrm>
          <a:prstGeom prst="rect">
            <a:avLst/>
          </a:prstGeom>
          <a:noFill/>
        </p:spPr>
        <p:txBody>
          <a:bodyPr wrap="non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Cosmic</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 </a:t>
            </a: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Ray</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 </a:t>
            </a: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P</a:t>
            </a:r>
            <a:r>
              <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He…</a:t>
            </a:r>
            <a:endParaRPr kumimoji="0" lang="zh-CN" altLang="en-US"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6" name="文本框 7">
            <a:extLst>
              <a:ext uri="{FF2B5EF4-FFF2-40B4-BE49-F238E27FC236}">
                <a16:creationId xmlns:a16="http://schemas.microsoft.com/office/drawing/2014/main" id="{0F035837-3F57-D3AA-80E7-51B664285E85}"/>
              </a:ext>
            </a:extLst>
          </p:cNvPr>
          <p:cNvSpPr txBox="1"/>
          <p:nvPr/>
        </p:nvSpPr>
        <p:spPr>
          <a:xfrm>
            <a:off x="10600981" y="3050437"/>
            <a:ext cx="1642226" cy="523220"/>
          </a:xfrm>
          <a:prstGeom prst="rect">
            <a:avLst/>
          </a:prstGeom>
          <a:noFill/>
        </p:spPr>
        <p:txBody>
          <a:bodyPr wrap="square" rtlCol="0">
            <a:spAutoFit/>
          </a:bodyPr>
          <a:lstStyle/>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Atmosphere atomic nuclei </a:t>
            </a:r>
            <a:endParaRPr kumimoji="0" lang="zh-CN" altLang="en-US" sz="14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mc:AlternateContent xmlns:mc="http://schemas.openxmlformats.org/markup-compatibility/2006" xmlns:a14="http://schemas.microsoft.com/office/drawing/2010/main">
        <mc:Choice Requires="a14">
          <p:sp>
            <p:nvSpPr>
              <p:cNvPr id="12" name="文本框 24">
                <a:extLst>
                  <a:ext uri="{FF2B5EF4-FFF2-40B4-BE49-F238E27FC236}">
                    <a16:creationId xmlns:a16="http://schemas.microsoft.com/office/drawing/2014/main" id="{93392A17-9E0B-A3CB-6200-7186CE7C38BD}"/>
                  </a:ext>
                </a:extLst>
              </p:cNvPr>
              <p:cNvSpPr txBox="1"/>
              <p:nvPr/>
            </p:nvSpPr>
            <p:spPr>
              <a:xfrm>
                <a:off x="358887" y="869541"/>
                <a:ext cx="10463505" cy="1125308"/>
              </a:xfrm>
              <a:prstGeom prst="rect">
                <a:avLst/>
              </a:prstGeom>
              <a:noFill/>
            </p:spPr>
            <p:txBody>
              <a:bodyPr wrap="none" rtlCol="0">
                <a:spAutoFit/>
              </a:bodyPr>
              <a:lstStyle/>
              <a:p>
                <a:pPr marL="342900" marR="0" lvl="0" indent="-342900" algn="l" defTabSz="914400" rtl="0" eaLnBrk="1" fontAlgn="auto" latinLnBrk="0" hangingPunct="1">
                  <a:lnSpc>
                    <a:spcPct val="110000"/>
                  </a:lnSpc>
                  <a:spcBef>
                    <a:spcPts val="0"/>
                  </a:spcBef>
                  <a:spcAft>
                    <a:spcPts val="0"/>
                  </a:spcAft>
                  <a:buClrTx/>
                  <a:buSzTx/>
                  <a:buFont typeface="Wingdings" panose="05000000000000000000" pitchFamily="2" charset="2"/>
                  <a:buChar char="Ø"/>
                  <a:tabLst/>
                  <a:defRPr/>
                </a:pPr>
                <a:r>
                  <a:rPr kumimoji="0" lang="en-US" altLang="zh-CN" sz="24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Shower energy: E</a:t>
                </a:r>
                <a:r>
                  <a:rPr kumimoji="0" lang="en-US" altLang="zh-CN" sz="2400" b="1" i="0" u="none" strike="noStrike" kern="1200" cap="none" spc="0" normalizeH="0" baseline="-25000" noProof="0" dirty="0">
                    <a:ln>
                      <a:noFill/>
                    </a:ln>
                    <a:solidFill>
                      <a:srgbClr val="C00000"/>
                    </a:solidFill>
                    <a:effectLst/>
                    <a:uLnTx/>
                    <a:uFillTx/>
                    <a:latin typeface="Calibri"/>
                    <a:ea typeface="宋体" panose="02010600030101010101" pitchFamily="2" charset="-122"/>
                    <a:cs typeface="+mn-cs"/>
                  </a:rPr>
                  <a:t>0 </a:t>
                </a:r>
                <a:r>
                  <a:rPr kumimoji="0" lang="en-US" altLang="zh-CN" sz="24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 </a:t>
                </a:r>
                <a:r>
                  <a:rPr kumimoji="0" lang="en-US" altLang="zh-CN" sz="2400" b="1" i="0" u="none" strike="noStrike" kern="1200" cap="none" spc="0" normalizeH="0" baseline="0" noProof="0" dirty="0" err="1">
                    <a:ln>
                      <a:noFill/>
                    </a:ln>
                    <a:solidFill>
                      <a:srgbClr val="C00000"/>
                    </a:solidFill>
                    <a:effectLst/>
                    <a:uLnTx/>
                    <a:uFillTx/>
                    <a:latin typeface="Calibri"/>
                    <a:ea typeface="宋体" panose="02010600030101010101" pitchFamily="2" charset="-122"/>
                    <a:cs typeface="+mn-cs"/>
                  </a:rPr>
                  <a:t>E</a:t>
                </a:r>
                <a:r>
                  <a:rPr kumimoji="0" lang="en-US" altLang="zh-CN" sz="2400" b="1" i="0" u="none" strike="noStrike" kern="1200" cap="none" spc="0" normalizeH="0" baseline="-25000" noProof="0" dirty="0" err="1">
                    <a:ln>
                      <a:noFill/>
                    </a:ln>
                    <a:solidFill>
                      <a:srgbClr val="C00000"/>
                    </a:solidFill>
                    <a:effectLst/>
                    <a:uLnTx/>
                    <a:uFillTx/>
                    <a:latin typeface="Calibri"/>
                    <a:ea typeface="宋体" panose="02010600030101010101" pitchFamily="2" charset="-122"/>
                    <a:cs typeface="+mn-cs"/>
                  </a:rPr>
                  <a:t>em</a:t>
                </a:r>
                <a:r>
                  <a:rPr kumimoji="0" lang="en-US" altLang="zh-CN" sz="2400" b="1" i="0" u="none" strike="noStrike" kern="1200" cap="none" spc="0" normalizeH="0" baseline="-25000" noProof="0" dirty="0">
                    <a:ln>
                      <a:noFill/>
                    </a:ln>
                    <a:solidFill>
                      <a:srgbClr val="C00000"/>
                    </a:solidFill>
                    <a:effectLst/>
                    <a:uLnTx/>
                    <a:uFillTx/>
                    <a:latin typeface="Calibri"/>
                    <a:ea typeface="宋体" panose="02010600030101010101" pitchFamily="2" charset="-122"/>
                    <a:cs typeface="+mn-cs"/>
                  </a:rPr>
                  <a:t> </a:t>
                </a:r>
                <a:r>
                  <a:rPr kumimoji="0" lang="en-US" altLang="zh-CN" sz="24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 E</a:t>
                </a:r>
                <a:r>
                  <a:rPr kumimoji="0" lang="en-US" altLang="zh-CN" sz="2400" b="1" i="0" u="none" strike="noStrike" kern="1200" cap="none" spc="0" normalizeH="0" baseline="-25000" noProof="0" dirty="0">
                    <a:ln>
                      <a:noFill/>
                    </a:ln>
                    <a:solidFill>
                      <a:srgbClr val="C00000"/>
                    </a:solidFill>
                    <a:effectLst/>
                    <a:uLnTx/>
                    <a:uFillTx/>
                    <a:latin typeface="Calibri"/>
                    <a:ea typeface="宋体" panose="02010600030101010101" pitchFamily="2" charset="-122"/>
                    <a:cs typeface="+mn-cs"/>
                  </a:rPr>
                  <a:t>h</a:t>
                </a:r>
                <a:r>
                  <a:rPr kumimoji="0" lang="en-US" altLang="zh-CN" sz="2400" b="1" i="0" u="none" strike="noStrike" kern="1200" cap="none" spc="0" normalizeH="0" baseline="0" noProof="0" dirty="0">
                    <a:ln>
                      <a:noFill/>
                    </a:ln>
                    <a:solidFill>
                      <a:srgbClr val="C00000"/>
                    </a:solidFill>
                    <a:effectLst/>
                    <a:uLnTx/>
                    <a:uFillTx/>
                    <a:latin typeface="Calibri"/>
                    <a:ea typeface="宋体" panose="02010600030101010101" pitchFamily="2" charset="-122"/>
                    <a:cs typeface="+mn-cs"/>
                  </a:rPr>
                  <a:t> </a:t>
                </a:r>
              </a:p>
              <a:p>
                <a:pPr marL="800100" marR="0" lvl="1"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Electromagnetic component (</a:t>
                </a:r>
                <a:r>
                  <a:rPr kumimoji="0" lang="en-US" altLang="zh-CN" sz="1800" b="1" i="0" u="none" strike="noStrike" kern="1200" cap="none" spc="0" normalizeH="0" baseline="0" noProof="0" dirty="0" err="1">
                    <a:ln>
                      <a:noFill/>
                    </a:ln>
                    <a:solidFill>
                      <a:prstClr val="black"/>
                    </a:solidFill>
                    <a:effectLst/>
                    <a:uLnTx/>
                    <a:uFillTx/>
                    <a:latin typeface="Calibri"/>
                    <a:ea typeface="宋体" panose="02010600030101010101" pitchFamily="2" charset="-122"/>
                    <a:cs typeface="+mn-cs"/>
                  </a:rPr>
                  <a:t>E</a:t>
                </a:r>
                <a:r>
                  <a:rPr kumimoji="0" lang="en-US" altLang="zh-CN" sz="1800" b="1" i="0" u="none" strike="noStrike" kern="1200" cap="none" spc="0" normalizeH="0" baseline="-25000" noProof="0" dirty="0" err="1">
                    <a:ln>
                      <a:noFill/>
                    </a:ln>
                    <a:solidFill>
                      <a:prstClr val="black"/>
                    </a:solidFill>
                    <a:effectLst/>
                    <a:uLnTx/>
                    <a:uFillTx/>
                    <a:latin typeface="Calibri"/>
                    <a:ea typeface="宋体" panose="02010600030101010101" pitchFamily="2" charset="-122"/>
                    <a:cs typeface="+mn-cs"/>
                  </a:rPr>
                  <a:t>em</a:t>
                </a: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Cherenkov photons (</a:t>
                </a:r>
                <a14:m>
                  <m:oMath xmlns:m="http://schemas.openxmlformats.org/officeDocument/2006/math">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𝐍</m:t>
                    </m:r>
                    <m:r>
                      <a:rPr kumimoji="0" lang="en-US" altLang="zh-CN" sz="1800" b="1" i="0" u="none" strike="noStrike" kern="1200" cap="none" spc="0" normalizeH="0" baseline="-25000" noProof="0">
                        <a:ln>
                          <a:noFill/>
                        </a:ln>
                        <a:solidFill>
                          <a:prstClr val="black"/>
                        </a:solidFill>
                        <a:effectLst/>
                        <a:uLnTx/>
                        <a:uFillTx/>
                        <a:latin typeface="Cambria Math" panose="02040503050406030204" pitchFamily="18" charset="0"/>
                        <a:ea typeface="Cambria Math" panose="02040503050406030204" pitchFamily="18" charset="0"/>
                        <a:cs typeface="+mn-cs"/>
                      </a:rPr>
                      <m:t>𝐩𝐡</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 ) </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𝐨𝐫</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𝐞𝐥𝐞𝐜𝐭</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𝒓𝒐𝒏𝒔</m:t>
                    </m:r>
                    <m:r>
                      <a:rPr kumimoji="0" lang="en-US" altLang="zh-CN" sz="1800" b="1"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𝒈𝒂𝒎</m:t>
                    </m:r>
                    <m:r>
                      <a:rPr kumimoji="0" lang="en-US" altLang="zh-CN" sz="1800" b="1"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𝐦</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𝒂</m:t>
                    </m:r>
                    <m:r>
                      <a:rPr kumimoji="0" lang="en-US" altLang="zh-CN" sz="1800" b="1"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US" altLang="zh-CN" sz="1800" b="1" i="0"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𝐫𝐚𝐲𝐬</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 </m:t>
                    </m:r>
                    <m:sSub>
                      <m:sSubPr>
                        <m:ctrlPr>
                          <a:rPr kumimoji="0" lang="en-US" altLang="zh-CN" sz="18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𝒆</m:t>
                        </m:r>
                      </m:sub>
                    </m:sSub>
                    <m:r>
                      <a:rPr kumimoji="0" lang="en-US" altLang="zh-CN" sz="1800" b="1" i="0"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  </m:t>
                    </m:r>
                  </m:oMath>
                </a14:m>
                <a:endParaRPr kumimoji="0" lang="en-US" altLang="zh-CN" sz="1800" b="1"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800100" marR="0" lvl="1"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14:m>
                  <m:oMath xmlns:m="http://schemas.openxmlformats.org/officeDocument/2006/math">
                    <m:sSup>
                      <m:sSupPr>
                        <m:ctrlPr>
                          <a:rPr kumimoji="0" lang="en-US" altLang="zh-CN" sz="1800" b="1"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pPr>
                      <m:e>
                        <m:r>
                          <a:rPr kumimoji="0" lang="en-US" altLang="zh-CN" sz="1800" b="1" i="1" u="none" strike="noStrike" kern="1200" cap="none" spc="0" normalizeH="0" baseline="0" noProof="0" smtClean="0">
                            <a:ln>
                              <a:noFill/>
                            </a:ln>
                            <a:solidFill>
                              <a:prstClr val="black"/>
                            </a:solidFill>
                            <a:effectLst/>
                            <a:uLnTx/>
                            <a:uFillTx/>
                            <a:latin typeface="Cambria Math" panose="02040503050406030204" pitchFamily="18" charset="0"/>
                            <a:cs typeface="+mn-cs"/>
                          </a:rPr>
                          <m:t>𝑯</m:t>
                        </m:r>
                        <m:r>
                          <a:rPr kumimoji="0" lang="en-US" altLang="zh-CN" sz="1800" b="1" i="1" u="none" strike="noStrike" kern="1200" cap="none" spc="0" normalizeH="0" baseline="0" noProof="0">
                            <a:ln>
                              <a:noFill/>
                            </a:ln>
                            <a:solidFill>
                              <a:prstClr val="black"/>
                            </a:solidFill>
                            <a:effectLst/>
                            <a:uLnTx/>
                            <a:uFillTx/>
                            <a:latin typeface="Cambria Math" panose="02040503050406030204" pitchFamily="18" charset="0"/>
                            <a:cs typeface="+mn-cs"/>
                          </a:rPr>
                          <m:t>𝒂𝒅𝒓𝒐𝒏</m:t>
                        </m:r>
                        <m:r>
                          <a:rPr kumimoji="0" lang="en-US" altLang="zh-CN" sz="1800" b="1" i="1" u="none" strike="noStrike" kern="1200" cap="none" spc="0" normalizeH="0" baseline="0" noProof="0" smtClean="0">
                            <a:ln>
                              <a:noFill/>
                            </a:ln>
                            <a:solidFill>
                              <a:prstClr val="black"/>
                            </a:solidFill>
                            <a:effectLst/>
                            <a:uLnTx/>
                            <a:uFillTx/>
                            <a:latin typeface="Cambria Math" panose="02040503050406030204" pitchFamily="18" charset="0"/>
                            <a:cs typeface="+mn-cs"/>
                          </a:rPr>
                          <m:t>𝒊𝒄</m:t>
                        </m:r>
                        <m:r>
                          <m:rPr>
                            <m:nor/>
                          </m:rPr>
                          <a:rPr kumimoji="0" lang="en-US" altLang="zh-CN"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m:t> </m:t>
                        </m:r>
                        <m:r>
                          <a:rPr kumimoji="0" lang="en-US" altLang="zh-CN" sz="1800" b="1" i="1" u="none" strike="noStrike" kern="1200" cap="none" spc="0" normalizeH="0" baseline="0" noProof="0">
                            <a:ln>
                              <a:noFill/>
                            </a:ln>
                            <a:solidFill>
                              <a:prstClr val="black"/>
                            </a:solidFill>
                            <a:effectLst/>
                            <a:uLnTx/>
                            <a:uFillTx/>
                            <a:latin typeface="Cambria Math" panose="02040503050406030204" pitchFamily="18" charset="0"/>
                            <a:cs typeface="+mn-cs"/>
                          </a:rPr>
                          <m:t>𝒄𝒐𝒎𝒑𝒐𝒏𝒆𝒏𝒕</m:t>
                        </m:r>
                        <m:r>
                          <m:rPr>
                            <m:nor/>
                          </m:rPr>
                          <a:rPr kumimoji="0" lang="en-US" altLang="zh-CN" sz="1800" b="0" i="0" u="none" strike="noStrike" kern="1200" cap="none" spc="0" normalizeH="0" baseline="0" noProof="0" smtClean="0">
                            <a:ln>
                              <a:noFill/>
                            </a:ln>
                            <a:solidFill>
                              <a:prstClr val="black"/>
                            </a:solidFill>
                            <a:effectLst/>
                            <a:uLnTx/>
                            <a:uFillTx/>
                            <a:latin typeface="Cambria Math" panose="02040503050406030204" pitchFamily="18" charset="0"/>
                            <a:ea typeface="宋体" panose="02010600030101010101" pitchFamily="2" charset="-122"/>
                            <a:cs typeface="+mn-cs"/>
                          </a:rPr>
                          <m:t>(</m:t>
                        </m:r>
                        <m:r>
                          <m:rPr>
                            <m:nor/>
                          </m:rP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m:t>E</m:t>
                        </m:r>
                        <m:r>
                          <m:rPr>
                            <m:nor/>
                          </m:rPr>
                          <a:rPr kumimoji="0" lang="en-US" altLang="zh-CN" sz="1800" b="0" i="0" u="none" strike="noStrike" kern="1200" cap="none" spc="0" normalizeH="0" baseline="0" noProof="0" dirty="0" smtClean="0">
                            <a:ln>
                              <a:noFill/>
                            </a:ln>
                            <a:solidFill>
                              <a:prstClr val="black"/>
                            </a:solidFill>
                            <a:effectLst/>
                            <a:uLnTx/>
                            <a:uFillTx/>
                            <a:latin typeface="Calibri"/>
                            <a:ea typeface="宋体" panose="02010600030101010101" pitchFamily="2" charset="-122"/>
                            <a:cs typeface="+mn-cs"/>
                          </a:rPr>
                          <m:t>h</m:t>
                        </m:r>
                        <m:r>
                          <m:rPr>
                            <m:nor/>
                          </m:rPr>
                          <a:rPr kumimoji="0" lang="en-US" altLang="zh-CN" sz="1800" b="0" i="0" u="none" strike="noStrike" kern="1200" cap="none" spc="0" normalizeH="0" baseline="0" noProof="0" smtClean="0">
                            <a:ln>
                              <a:noFill/>
                            </a:ln>
                            <a:solidFill>
                              <a:prstClr val="black"/>
                            </a:solidFill>
                            <a:effectLst/>
                            <a:uLnTx/>
                            <a:uFillTx/>
                            <a:latin typeface="Cambria Math" panose="02040503050406030204" pitchFamily="18" charset="0"/>
                            <a:ea typeface="宋体" panose="02010600030101010101" pitchFamily="2" charset="-122"/>
                            <a:cs typeface="+mn-cs"/>
                          </a:rPr>
                          <m:t>):</m:t>
                        </m:r>
                        <m:r>
                          <m:rPr>
                            <m:nor/>
                          </m:rPr>
                          <a:rPr kumimoji="0" lang="en-US" altLang="zh-CN"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m:t> </m:t>
                        </m:r>
                        <m:r>
                          <m:rPr>
                            <m:nor/>
                          </m:rPr>
                          <a:rPr kumimoji="0" lang="en-US" altLang="zh-CN"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m:t>π</m:t>
                        </m:r>
                      </m:e>
                      <m:sup>
                        <m:r>
                          <a:rPr kumimoji="0" lang="en-US" altLang="zh-CN" sz="1800" b="1" i="1" u="none" strike="noStrike" kern="1200" cap="none" spc="0" normalizeH="0" baseline="0" noProof="0" dirty="0">
                            <a:ln>
                              <a:noFill/>
                            </a:ln>
                            <a:solidFill>
                              <a:prstClr val="black"/>
                            </a:solidFill>
                            <a:effectLst/>
                            <a:uLnTx/>
                            <a:uFillTx/>
                            <a:latin typeface="Cambria Math" panose="02040503050406030204" pitchFamily="18" charset="0"/>
                            <a:ea typeface="宋体" panose="02010600030101010101" pitchFamily="2" charset="-122"/>
                            <a:cs typeface="+mn-cs"/>
                          </a:rPr>
                          <m:t>±</m:t>
                        </m:r>
                      </m:sup>
                    </m:sSup>
                    <m:r>
                      <a:rPr kumimoji="0" lang="en-US" altLang="zh-CN" sz="1800" b="1" i="1" u="none" strike="noStrike" kern="1200" cap="none" spc="0" normalizeH="0" baseline="0" noProof="0" smtClean="0">
                        <a:ln>
                          <a:noFill/>
                        </a:ln>
                        <a:solidFill>
                          <a:prstClr val="black"/>
                        </a:solidFill>
                        <a:effectLst/>
                        <a:uLnTx/>
                        <a:uFillTx/>
                        <a:latin typeface="Cambria Math" panose="02040503050406030204" pitchFamily="18" charset="0"/>
                        <a:cs typeface="+mn-cs"/>
                      </a:rPr>
                      <m:t> →</m:t>
                    </m:r>
                  </m:oMath>
                </a14:m>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μ </a:t>
                </a: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14:m>
                  <m:oMath xmlns:m="http://schemas.openxmlformats.org/officeDocument/2006/math">
                    <m:sSub>
                      <m:sSubPr>
                        <m:ctrlPr>
                          <a:rPr kumimoji="0" lang="en-US" altLang="zh-CN" sz="1800" b="1" i="1" u="none" strike="noStrike" kern="1200" cap="none" spc="0" normalizeH="0" baseline="0" noProof="0">
                            <a:ln>
                              <a:noFill/>
                            </a:ln>
                            <a:solidFill>
                              <a:prstClr val="black"/>
                            </a:solidFill>
                            <a:effectLst/>
                            <a:uLnTx/>
                            <a:uFillTx/>
                            <a:latin typeface="Cambria Math" panose="02040503050406030204" pitchFamily="18" charset="0"/>
                            <a:cs typeface="+mn-cs"/>
                          </a:rPr>
                        </m:ctrlPr>
                      </m:sSubPr>
                      <m:e>
                        <m:r>
                          <a:rPr kumimoji="0" lang="en-US" altLang="zh-CN" sz="1800" b="1" i="1" u="none" strike="noStrike" kern="1200" cap="none" spc="0" normalizeH="0" baseline="0" noProof="0">
                            <a:ln>
                              <a:noFill/>
                            </a:ln>
                            <a:solidFill>
                              <a:prstClr val="black"/>
                            </a:solidFill>
                            <a:effectLst/>
                            <a:uLnTx/>
                            <a:uFillTx/>
                            <a:latin typeface="Cambria Math" panose="02040503050406030204" pitchFamily="18" charset="0"/>
                            <a:cs typeface="+mn-cs"/>
                          </a:rPr>
                          <m:t>𝑵</m:t>
                        </m:r>
                      </m:e>
                      <m:sub>
                        <m:r>
                          <a:rPr kumimoji="0" lang="zh-CN" altLang="en-US" sz="1800" b="1" i="1" u="none" strike="noStrike" kern="1200" cap="none" spc="0" normalizeH="0" baseline="0" noProof="0">
                            <a:ln>
                              <a:noFill/>
                            </a:ln>
                            <a:solidFill>
                              <a:prstClr val="black"/>
                            </a:solidFill>
                            <a:effectLst/>
                            <a:uLnTx/>
                            <a:uFillTx/>
                            <a:latin typeface="Cambria Math" panose="02040503050406030204" pitchFamily="18" charset="0"/>
                            <a:cs typeface="+mn-cs"/>
                          </a:rPr>
                          <m:t>𝝁</m:t>
                        </m:r>
                      </m:sub>
                    </m:sSub>
                    <m:r>
                      <a:rPr kumimoji="0" lang="zh-CN" altLang="en-US" sz="1800" b="1" i="1" u="none" strike="noStrike" kern="1200" cap="none" spc="0" normalizeH="0" baseline="0" noProof="0">
                        <a:ln>
                          <a:noFill/>
                        </a:ln>
                        <a:solidFill>
                          <a:prstClr val="black"/>
                        </a:solidFill>
                        <a:effectLst/>
                        <a:uLnTx/>
                        <a:uFillTx/>
                        <a:latin typeface="Cambria Math" panose="02040503050406030204" pitchFamily="18" charset="0"/>
                        <a:cs typeface="+mn-cs"/>
                      </a:rPr>
                      <m:t> </m:t>
                    </m:r>
                  </m:oMath>
                </a14:m>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p>
            </p:txBody>
          </p:sp>
        </mc:Choice>
        <mc:Fallback xmlns="">
          <p:sp>
            <p:nvSpPr>
              <p:cNvPr id="12" name="文本框 24">
                <a:extLst>
                  <a:ext uri="{FF2B5EF4-FFF2-40B4-BE49-F238E27FC236}">
                    <a16:creationId xmlns:a16="http://schemas.microsoft.com/office/drawing/2014/main" id="{8F955805-8050-4A13-8807-83CAC9767BB8}"/>
                  </a:ext>
                </a:extLst>
              </p:cNvPr>
              <p:cNvSpPr txBox="1">
                <a:spLocks noRot="1" noChangeAspect="1" noMove="1" noResize="1" noEditPoints="1" noAdjustHandles="1" noChangeArrowheads="1" noChangeShapeType="1" noTextEdit="1"/>
              </p:cNvSpPr>
              <p:nvPr/>
            </p:nvSpPr>
            <p:spPr>
              <a:xfrm>
                <a:off x="358887" y="869541"/>
                <a:ext cx="10463505" cy="1125308"/>
              </a:xfrm>
              <a:prstGeom prst="rect">
                <a:avLst/>
              </a:prstGeom>
              <a:blipFill>
                <a:blip r:embed="rId4"/>
                <a:stretch>
                  <a:fillRect l="-816" t="-2717" b="-706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矩形 14">
                <a:extLst>
                  <a:ext uri="{FF2B5EF4-FFF2-40B4-BE49-F238E27FC236}">
                    <a16:creationId xmlns:a16="http://schemas.microsoft.com/office/drawing/2014/main" id="{8841E357-6551-20E7-F053-EE700A7BE3F1}"/>
                  </a:ext>
                </a:extLst>
              </p:cNvPr>
              <p:cNvSpPr/>
              <p:nvPr/>
            </p:nvSpPr>
            <p:spPr>
              <a:xfrm>
                <a:off x="691656" y="1994849"/>
                <a:ext cx="3949106" cy="815993"/>
              </a:xfrm>
              <a:prstGeom prst="rect">
                <a:avLst/>
              </a:prstGeom>
              <a:noFill/>
              <a:ln>
                <a:noFill/>
              </a:ln>
            </p:spPr>
            <p:style>
              <a:lnRef idx="1">
                <a:schemeClr val="dk1"/>
              </a:lnRef>
              <a:fillRef idx="2">
                <a:schemeClr val="dk1"/>
              </a:fillRef>
              <a:effectRef idx="1">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𝒄</m:t>
                          </m:r>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𝝁</m:t>
                          </m:r>
                        </m:sub>
                      </m:sSub>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sSubSup>
                        <m:sSubSupPr>
                          <m:ctrlP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SupPr>
                        <m:e>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𝒑𝒉</m:t>
                          </m:r>
                        </m:sub>
                        <m:sup/>
                      </m:sSubSup>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𝑪</m:t>
                      </m:r>
                      <m:sSubSup>
                        <m:sSubSupPr>
                          <m:ctrlP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SupPr>
                        <m:e>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altLang="zh-CN" sz="2000" b="1" i="1" u="none" strike="noStrike" kern="120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𝒖</m:t>
                          </m:r>
                        </m:sub>
                        <m:sup/>
                      </m:sSubSup>
                    </m:oMath>
                  </m:oMathPara>
                </a14:m>
                <a:endParaRPr kumimoji="0" lang="en-US" altLang="zh-CN" sz="20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𝑬</m:t>
                        </m:r>
                      </m:e>
                      <m:sub>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𝒓𝒆𝒄</m:t>
                        </m:r>
                      </m:sub>
                    </m:sSub>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𝒌</m:t>
                    </m:r>
                    <m:sSub>
                      <m:sSubPr>
                        <m:ctrlP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𝒄</m:t>
                        </m:r>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𝝁</m:t>
                        </m:r>
                      </m:sub>
                    </m:sSub>
                    <m:r>
                      <a:rPr kumimoji="0" lang="en-US" altLang="zh-CN" sz="20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oMath>
                </a14:m>
                <a:r>
                  <a:rPr kumimoji="0" lang="en-US" altLang="zh-CN" sz="2000" b="1" i="0"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a:t> </a:t>
                </a:r>
              </a:p>
            </p:txBody>
          </p:sp>
        </mc:Choice>
        <mc:Fallback xmlns="">
          <p:sp>
            <p:nvSpPr>
              <p:cNvPr id="14" name="矩形 14">
                <a:extLst>
                  <a:ext uri="{FF2B5EF4-FFF2-40B4-BE49-F238E27FC236}">
                    <a16:creationId xmlns:a16="http://schemas.microsoft.com/office/drawing/2014/main" id="{7BA26BE3-3156-48FB-85DB-3D149F871DCE}"/>
                  </a:ext>
                </a:extLst>
              </p:cNvPr>
              <p:cNvSpPr>
                <a:spLocks noRot="1" noChangeAspect="1" noMove="1" noResize="1" noEditPoints="1" noAdjustHandles="1" noChangeArrowheads="1" noChangeShapeType="1" noTextEdit="1"/>
              </p:cNvSpPr>
              <p:nvPr/>
            </p:nvSpPr>
            <p:spPr>
              <a:xfrm>
                <a:off x="691656" y="1994849"/>
                <a:ext cx="3949106" cy="815993"/>
              </a:xfrm>
              <a:prstGeom prst="rect">
                <a:avLst/>
              </a:prstGeom>
              <a:blipFill>
                <a:blip r:embed="rId5"/>
                <a:stretch>
                  <a:fillRect/>
                </a:stretch>
              </a:blipFill>
              <a:ln>
                <a:noFill/>
              </a:ln>
            </p:spPr>
            <p:txBody>
              <a:bodyPr/>
              <a:lstStyle/>
              <a:p>
                <a:r>
                  <a:rPr lang="zh-CN" altLang="en-US">
                    <a:noFill/>
                  </a:rPr>
                  <a:t> </a:t>
                </a:r>
              </a:p>
            </p:txBody>
          </p:sp>
        </mc:Fallback>
      </mc:AlternateContent>
      <p:sp>
        <p:nvSpPr>
          <p:cNvPr id="15" name="object 3">
            <a:extLst>
              <a:ext uri="{FF2B5EF4-FFF2-40B4-BE49-F238E27FC236}">
                <a16:creationId xmlns:a16="http://schemas.microsoft.com/office/drawing/2014/main" id="{5FB01AF7-A633-E1D4-B86E-BA4EE35A4C5C}"/>
              </a:ext>
            </a:extLst>
          </p:cNvPr>
          <p:cNvSpPr txBox="1"/>
          <p:nvPr/>
        </p:nvSpPr>
        <p:spPr>
          <a:xfrm>
            <a:off x="1231356" y="242105"/>
            <a:ext cx="6273607" cy="482376"/>
          </a:xfrm>
          <a:prstGeom prst="rect">
            <a:avLst/>
          </a:prstGeom>
        </p:spPr>
        <p:txBody>
          <a:bodyPr vert="horz" wrap="square" lIns="0" tIns="0" rIns="0" bIns="0" rtlCol="0">
            <a:spAutoFit/>
          </a:bodyPr>
          <a:lstStyle/>
          <a:p>
            <a:pPr marL="0" marR="0" lvl="0" indent="0" algn="l" defTabSz="914400" rtl="0" eaLnBrk="1" fontAlgn="auto" latinLnBrk="0" hangingPunct="1">
              <a:lnSpc>
                <a:spcPts val="4032"/>
              </a:lnSpc>
              <a:spcBef>
                <a:spcPct val="0"/>
              </a:spcBef>
              <a:spcAft>
                <a:spcPct val="0"/>
              </a:spcAft>
              <a:buClrTx/>
              <a:buSzTx/>
              <a:buFontTx/>
              <a:buNone/>
              <a:tabLst/>
              <a:defRPr/>
            </a:pPr>
            <a:r>
              <a:rPr kumimoji="0" lang="zh-CN" altLang="en-US" sz="3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宇宙线能量重建</a:t>
            </a:r>
            <a:endParaRPr kumimoji="0" sz="3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6" name="Picture 15">
            <a:extLst>
              <a:ext uri="{FF2B5EF4-FFF2-40B4-BE49-F238E27FC236}">
                <a16:creationId xmlns:a16="http://schemas.microsoft.com/office/drawing/2014/main" id="{81264CF3-3718-3A3D-6067-FA61E0622225}"/>
              </a:ext>
            </a:extLst>
          </p:cNvPr>
          <p:cNvPicPr>
            <a:picLocks noChangeAspect="1"/>
          </p:cNvPicPr>
          <p:nvPr/>
        </p:nvPicPr>
        <p:blipFill>
          <a:blip r:embed="rId6"/>
          <a:stretch>
            <a:fillRect/>
          </a:stretch>
        </p:blipFill>
        <p:spPr>
          <a:xfrm>
            <a:off x="4124254" y="2990854"/>
            <a:ext cx="4885708" cy="3530317"/>
          </a:xfrm>
          <a:prstGeom prst="rect">
            <a:avLst/>
          </a:prstGeom>
        </p:spPr>
      </p:pic>
      <p:pic>
        <p:nvPicPr>
          <p:cNvPr id="17" name="Picture 16">
            <a:extLst>
              <a:ext uri="{FF2B5EF4-FFF2-40B4-BE49-F238E27FC236}">
                <a16:creationId xmlns:a16="http://schemas.microsoft.com/office/drawing/2014/main" id="{5C11ECD6-65BB-6AFD-BFEC-3379F70C783A}"/>
              </a:ext>
            </a:extLst>
          </p:cNvPr>
          <p:cNvPicPr>
            <a:picLocks noChangeAspect="1"/>
          </p:cNvPicPr>
          <p:nvPr/>
        </p:nvPicPr>
        <p:blipFill>
          <a:blip r:embed="rId7"/>
          <a:stretch>
            <a:fillRect/>
          </a:stretch>
        </p:blipFill>
        <p:spPr>
          <a:xfrm>
            <a:off x="0" y="2972081"/>
            <a:ext cx="4102208" cy="3667183"/>
          </a:xfrm>
          <a:prstGeom prst="rect">
            <a:avLst/>
          </a:prstGeom>
        </p:spPr>
      </p:pic>
      <p:sp>
        <p:nvSpPr>
          <p:cNvPr id="18" name="object 4">
            <a:extLst>
              <a:ext uri="{FF2B5EF4-FFF2-40B4-BE49-F238E27FC236}">
                <a16:creationId xmlns:a16="http://schemas.microsoft.com/office/drawing/2014/main" id="{9AF6EA19-4905-901D-C867-BA51749C6C46}"/>
              </a:ext>
            </a:extLst>
          </p:cNvPr>
          <p:cNvSpPr txBox="1"/>
          <p:nvPr/>
        </p:nvSpPr>
        <p:spPr>
          <a:xfrm>
            <a:off x="4977943" y="2132408"/>
            <a:ext cx="3776335" cy="641201"/>
          </a:xfrm>
          <a:prstGeom prst="rect">
            <a:avLst/>
          </a:prstGeom>
        </p:spPr>
        <p:txBody>
          <a:bodyPr vert="horz" wrap="square" lIns="0" tIns="0" rIns="0" bIns="0" rtlCol="0">
            <a:spAutoFit/>
          </a:bodyPr>
          <a:lstStyle/>
          <a:p>
            <a:pPr marL="0" marR="0" lvl="0" indent="0" algn="l" defTabSz="914400" rtl="0" eaLnBrk="1" fontAlgn="auto" latinLnBrk="0" hangingPunct="1">
              <a:lnSpc>
                <a:spcPts val="2244"/>
              </a:lnSpc>
              <a:spcBef>
                <a:spcPct val="0"/>
              </a:spcBef>
              <a:spcAft>
                <a:spcPct val="0"/>
              </a:spcAft>
              <a:buClrTx/>
              <a:buSzTx/>
              <a:buFontTx/>
              <a:buNone/>
              <a:tabLst/>
              <a:defRPr/>
            </a:pPr>
            <a:r>
              <a:rPr kumimoji="0" sz="2000" b="0" i="0" u="none" strike="noStrike" kern="1200" cap="none" spc="0" normalizeH="0" baseline="0" noProof="0" dirty="0">
                <a:ln>
                  <a:noFill/>
                </a:ln>
                <a:solidFill>
                  <a:srgbClr val="000000"/>
                </a:solidFill>
                <a:effectLst/>
                <a:uLnTx/>
                <a:uFillTx/>
                <a:latin typeface="MMORUL+ArialMT"/>
                <a:ea typeface="+mn-ea"/>
                <a:cs typeface="MMORUL+ArialMT"/>
              </a:rPr>
              <a:t>•</a:t>
            </a:r>
            <a:r>
              <a:rPr kumimoji="0" sz="2000" b="0" i="0" u="none" strike="noStrike" kern="1200" cap="none" spc="1500" normalizeH="0" baseline="0" noProof="0" dirty="0">
                <a:ln>
                  <a:noFill/>
                </a:ln>
                <a:solidFill>
                  <a:srgbClr val="000000"/>
                </a:solidFill>
                <a:effectLst/>
                <a:uLnTx/>
                <a:uFillTx/>
                <a:latin typeface="Times New Roman"/>
                <a:ea typeface="+mn-ea"/>
                <a:cs typeface="Times New Roman"/>
              </a:rPr>
              <a:t> </a:t>
            </a:r>
            <a:r>
              <a:rPr kumimoji="0" sz="2000" b="1" i="0" u="none" strike="noStrike" kern="1200" cap="none" spc="0" normalizeH="0" baseline="0" noProof="0" dirty="0">
                <a:ln>
                  <a:noFill/>
                </a:ln>
                <a:solidFill>
                  <a:srgbClr val="000000"/>
                </a:solidFill>
                <a:effectLst/>
                <a:uLnTx/>
                <a:uFillTx/>
                <a:latin typeface="ONSHEB+CambriaMath"/>
                <a:ea typeface="+mn-ea"/>
                <a:cs typeface="ONSHEB+CambriaMath"/>
              </a:rPr>
              <a:t>Energy Resolution</a:t>
            </a:r>
            <a:r>
              <a:rPr kumimoji="0" sz="2000" b="1" i="0" u="none" strike="noStrike" kern="1200" cap="none" spc="0" normalizeH="0" baseline="0" noProof="0" dirty="0">
                <a:ln>
                  <a:noFill/>
                </a:ln>
                <a:solidFill>
                  <a:srgbClr val="000000"/>
                </a:solidFill>
                <a:effectLst/>
                <a:uLnTx/>
                <a:uFillTx/>
                <a:latin typeface="STKaiti"/>
                <a:ea typeface="+mn-ea"/>
                <a:cs typeface="STKaiti"/>
              </a:rPr>
              <a:t>：</a:t>
            </a:r>
            <a:r>
              <a:rPr kumimoji="0" sz="2000" b="1" i="0" u="none" strike="noStrike" kern="1200" cap="none" spc="0" normalizeH="0" baseline="0" noProof="0" dirty="0">
                <a:ln>
                  <a:noFill/>
                </a:ln>
                <a:solidFill>
                  <a:srgbClr val="000000"/>
                </a:solidFill>
                <a:effectLst/>
                <a:uLnTx/>
                <a:uFillTx/>
                <a:latin typeface="ONSHEB+CambriaMath"/>
                <a:ea typeface="+mn-ea"/>
                <a:cs typeface="ONSHEB+CambriaMath"/>
              </a:rPr>
              <a:t>&lt;15%</a:t>
            </a:r>
          </a:p>
          <a:p>
            <a:pPr marL="0" marR="0" lvl="0" indent="0" algn="l" defTabSz="914400" rtl="0" eaLnBrk="1" fontAlgn="auto" latinLnBrk="0" hangingPunct="1">
              <a:lnSpc>
                <a:spcPts val="2244"/>
              </a:lnSpc>
              <a:spcBef>
                <a:spcPts val="596"/>
              </a:spcBef>
              <a:spcAft>
                <a:spcPct val="0"/>
              </a:spcAft>
              <a:buClrTx/>
              <a:buSzTx/>
              <a:buFontTx/>
              <a:buNone/>
              <a:tabLst/>
              <a:defRPr/>
            </a:pPr>
            <a:r>
              <a:rPr kumimoji="0" sz="2000" b="1" i="0" u="none" strike="noStrike" kern="1200" cap="none" spc="0" normalizeH="0" baseline="0" noProof="0" dirty="0">
                <a:ln>
                  <a:noFill/>
                </a:ln>
                <a:solidFill>
                  <a:srgbClr val="000000"/>
                </a:solidFill>
                <a:effectLst/>
                <a:uLnTx/>
                <a:uFillTx/>
                <a:latin typeface="MMORUL+ArialMT"/>
                <a:ea typeface="+mn-ea"/>
                <a:cs typeface="MMORUL+ArialMT"/>
              </a:rPr>
              <a:t>•</a:t>
            </a:r>
            <a:r>
              <a:rPr kumimoji="0" sz="2000" b="1" i="0" u="none" strike="noStrike" kern="1200" cap="none" spc="1500" normalizeH="0" baseline="0" noProof="0" dirty="0">
                <a:ln>
                  <a:noFill/>
                </a:ln>
                <a:solidFill>
                  <a:srgbClr val="000000"/>
                </a:solidFill>
                <a:effectLst/>
                <a:uLnTx/>
                <a:uFillTx/>
                <a:latin typeface="Times New Roman"/>
                <a:ea typeface="+mn-ea"/>
                <a:cs typeface="Times New Roman"/>
              </a:rPr>
              <a:t> </a:t>
            </a:r>
            <a:r>
              <a:rPr kumimoji="0" sz="2000" b="1" i="0" u="none" strike="noStrike" kern="1200" cap="none" spc="0" normalizeH="0" baseline="0" noProof="0" dirty="0">
                <a:ln>
                  <a:noFill/>
                </a:ln>
                <a:solidFill>
                  <a:srgbClr val="000000"/>
                </a:solidFill>
                <a:effectLst/>
                <a:uLnTx/>
                <a:uFillTx/>
                <a:latin typeface="ONSHEB+CambriaMath"/>
                <a:ea typeface="+mn-ea"/>
                <a:cs typeface="ONSHEB+CambriaMath"/>
              </a:rPr>
              <a:t>Systematic</a:t>
            </a:r>
            <a:r>
              <a:rPr kumimoji="0" sz="2000" b="1" i="0" u="none" strike="noStrike" kern="1200" cap="none" spc="-12" normalizeH="0" baseline="0" noProof="0" dirty="0">
                <a:ln>
                  <a:noFill/>
                </a:ln>
                <a:solidFill>
                  <a:srgbClr val="000000"/>
                </a:solidFill>
                <a:effectLst/>
                <a:uLnTx/>
                <a:uFillTx/>
                <a:latin typeface="ONSHEB+CambriaMath"/>
                <a:ea typeface="+mn-ea"/>
                <a:cs typeface="ONSHEB+CambriaMath"/>
              </a:rPr>
              <a:t> </a:t>
            </a:r>
            <a:r>
              <a:rPr kumimoji="0" sz="2000" b="1" i="0" u="none" strike="noStrike" kern="1200" cap="none" spc="0" normalizeH="0" baseline="0" noProof="0" dirty="0">
                <a:ln>
                  <a:noFill/>
                </a:ln>
                <a:solidFill>
                  <a:srgbClr val="000000"/>
                </a:solidFill>
                <a:effectLst/>
                <a:uLnTx/>
                <a:uFillTx/>
                <a:latin typeface="ONSHEB+CambriaMath"/>
                <a:ea typeface="+mn-ea"/>
                <a:cs typeface="ONSHEB+CambriaMath"/>
              </a:rPr>
              <a:t>Bias</a:t>
            </a:r>
            <a:r>
              <a:rPr kumimoji="0" sz="2000" b="1" i="0" u="none" strike="noStrike" kern="1200" cap="none" spc="0" normalizeH="0" baseline="0" noProof="0" dirty="0">
                <a:ln>
                  <a:noFill/>
                </a:ln>
                <a:solidFill>
                  <a:srgbClr val="000000"/>
                </a:solidFill>
                <a:effectLst/>
                <a:uLnTx/>
                <a:uFillTx/>
                <a:latin typeface="STKaiti"/>
                <a:ea typeface="+mn-ea"/>
                <a:cs typeface="STKaiti"/>
              </a:rPr>
              <a:t>：</a:t>
            </a:r>
            <a:r>
              <a:rPr kumimoji="0" sz="2000" b="1" i="0" u="none" strike="noStrike" kern="1200" cap="none" spc="0" normalizeH="0" baseline="0" noProof="0" dirty="0">
                <a:ln>
                  <a:noFill/>
                </a:ln>
                <a:solidFill>
                  <a:srgbClr val="000000"/>
                </a:solidFill>
                <a:effectLst/>
                <a:uLnTx/>
                <a:uFillTx/>
                <a:latin typeface="ONSHEB+CambriaMath"/>
                <a:ea typeface="+mn-ea"/>
                <a:cs typeface="ONSHEB+CambriaMath"/>
              </a:rPr>
              <a:t>&lt;2%</a:t>
            </a:r>
          </a:p>
        </p:txBody>
      </p:sp>
      <p:sp>
        <p:nvSpPr>
          <p:cNvPr id="19" name="TextBox 18">
            <a:extLst>
              <a:ext uri="{FF2B5EF4-FFF2-40B4-BE49-F238E27FC236}">
                <a16:creationId xmlns:a16="http://schemas.microsoft.com/office/drawing/2014/main" id="{698B2DED-5F4F-7621-41FA-1FBE8894F276}"/>
              </a:ext>
            </a:extLst>
          </p:cNvPr>
          <p:cNvSpPr txBox="1"/>
          <p:nvPr/>
        </p:nvSpPr>
        <p:spPr>
          <a:xfrm>
            <a:off x="6096000" y="4619958"/>
            <a:ext cx="113685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Proton</a:t>
            </a:r>
            <a:endPar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3" name="灯片编号占位符 1">
            <a:extLst>
              <a:ext uri="{FF2B5EF4-FFF2-40B4-BE49-F238E27FC236}">
                <a16:creationId xmlns:a16="http://schemas.microsoft.com/office/drawing/2014/main" id="{5832FDF8-F6DD-83C1-9705-0B4C2A4397B0}"/>
              </a:ext>
            </a:extLst>
          </p:cNvPr>
          <p:cNvSpPr>
            <a:spLocks noGrp="1"/>
          </p:cNvSpPr>
          <p:nvPr>
            <p:ph type="sldNum" sz="quarter" idx="12"/>
          </p:nvPr>
        </p:nvSpPr>
        <p:spPr>
          <a:xfrm>
            <a:off x="8610600" y="652104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72A8A0-C5FB-4538-B875-3822A40A0CEE}" type="slidenum">
              <a:rPr kumimoji="0" lang="zh-CN" altLang="en-US" sz="1600" b="0" i="0" u="none" strike="noStrike" kern="1200" cap="none" spc="0" normalizeH="0" baseline="0" noProof="0" smtClean="0">
                <a:ln>
                  <a:noFill/>
                </a:ln>
                <a:solidFill>
                  <a:prstClr val="black">
                    <a:tint val="75000"/>
                  </a:prstClr>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zh-CN" altLang="en-US" sz="1600" b="0" i="0" u="none" strike="noStrike" kern="1200" cap="none" spc="0" normalizeH="0" baseline="0" noProof="0" dirty="0">
              <a:ln>
                <a:noFill/>
              </a:ln>
              <a:solidFill>
                <a:prstClr val="black">
                  <a:tint val="75000"/>
                </a:prstClr>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258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6CC85-1806-409A-6C08-C2AC454D3DA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8DC2E3-EEB0-9409-6010-C7C5C383AD7A}"/>
              </a:ext>
            </a:extLst>
          </p:cNvPr>
          <p:cNvPicPr>
            <a:picLocks noChangeAspect="1"/>
          </p:cNvPicPr>
          <p:nvPr/>
        </p:nvPicPr>
        <p:blipFill>
          <a:blip r:embed="rId3"/>
          <a:stretch>
            <a:fillRect/>
          </a:stretch>
        </p:blipFill>
        <p:spPr>
          <a:xfrm>
            <a:off x="7183466" y="4149534"/>
            <a:ext cx="2133600" cy="1946635"/>
          </a:xfrm>
          <a:prstGeom prst="rect">
            <a:avLst/>
          </a:prstGeom>
        </p:spPr>
      </p:pic>
      <p:pic>
        <p:nvPicPr>
          <p:cNvPr id="6" name="Picture 5">
            <a:extLst>
              <a:ext uri="{FF2B5EF4-FFF2-40B4-BE49-F238E27FC236}">
                <a16:creationId xmlns:a16="http://schemas.microsoft.com/office/drawing/2014/main" id="{8F60AC00-E2D0-694C-A064-EC1CC657D2D5}"/>
              </a:ext>
            </a:extLst>
          </p:cNvPr>
          <p:cNvPicPr>
            <a:picLocks noChangeAspect="1"/>
          </p:cNvPicPr>
          <p:nvPr/>
        </p:nvPicPr>
        <p:blipFill>
          <a:blip r:embed="rId4"/>
          <a:stretch>
            <a:fillRect/>
          </a:stretch>
        </p:blipFill>
        <p:spPr>
          <a:xfrm>
            <a:off x="10007977" y="4053483"/>
            <a:ext cx="1541126" cy="2056704"/>
          </a:xfrm>
          <a:prstGeom prst="rect">
            <a:avLst/>
          </a:prstGeom>
        </p:spPr>
      </p:pic>
      <p:pic>
        <p:nvPicPr>
          <p:cNvPr id="7" name="Picture 6">
            <a:extLst>
              <a:ext uri="{FF2B5EF4-FFF2-40B4-BE49-F238E27FC236}">
                <a16:creationId xmlns:a16="http://schemas.microsoft.com/office/drawing/2014/main" id="{96DE78A0-EF68-A5F3-5748-26FC5B6F81B4}"/>
              </a:ext>
            </a:extLst>
          </p:cNvPr>
          <p:cNvPicPr>
            <a:picLocks noChangeAspect="1"/>
          </p:cNvPicPr>
          <p:nvPr/>
        </p:nvPicPr>
        <p:blipFill>
          <a:blip r:embed="rId5"/>
          <a:stretch>
            <a:fillRect/>
          </a:stretch>
        </p:blipFill>
        <p:spPr>
          <a:xfrm>
            <a:off x="7015523" y="1924047"/>
            <a:ext cx="2356179" cy="2170340"/>
          </a:xfrm>
          <a:prstGeom prst="rect">
            <a:avLst/>
          </a:prstGeom>
        </p:spPr>
      </p:pic>
      <p:pic>
        <p:nvPicPr>
          <p:cNvPr id="8" name="Picture 7">
            <a:extLst>
              <a:ext uri="{FF2B5EF4-FFF2-40B4-BE49-F238E27FC236}">
                <a16:creationId xmlns:a16="http://schemas.microsoft.com/office/drawing/2014/main" id="{87E38CC9-B892-61C0-9F3C-635E6FD215D2}"/>
              </a:ext>
            </a:extLst>
          </p:cNvPr>
          <p:cNvPicPr>
            <a:picLocks noChangeAspect="1"/>
          </p:cNvPicPr>
          <p:nvPr/>
        </p:nvPicPr>
        <p:blipFill>
          <a:blip r:embed="rId6"/>
          <a:stretch>
            <a:fillRect/>
          </a:stretch>
        </p:blipFill>
        <p:spPr>
          <a:xfrm>
            <a:off x="9635779" y="1989430"/>
            <a:ext cx="2250120" cy="1970991"/>
          </a:xfrm>
          <a:prstGeom prst="rect">
            <a:avLst/>
          </a:prstGeom>
        </p:spPr>
      </p:pic>
      <p:pic>
        <p:nvPicPr>
          <p:cNvPr id="12" name="Picture 11">
            <a:extLst>
              <a:ext uri="{FF2B5EF4-FFF2-40B4-BE49-F238E27FC236}">
                <a16:creationId xmlns:a16="http://schemas.microsoft.com/office/drawing/2014/main" id="{82C9D14F-FDD5-1461-03A8-64E80BEB4084}"/>
              </a:ext>
            </a:extLst>
          </p:cNvPr>
          <p:cNvPicPr>
            <a:picLocks noChangeAspect="1"/>
          </p:cNvPicPr>
          <p:nvPr/>
        </p:nvPicPr>
        <p:blipFill>
          <a:blip r:embed="rId7"/>
          <a:stretch>
            <a:fillRect/>
          </a:stretch>
        </p:blipFill>
        <p:spPr>
          <a:xfrm>
            <a:off x="212906" y="1951041"/>
            <a:ext cx="6664304" cy="4018760"/>
          </a:xfrm>
          <a:prstGeom prst="rect">
            <a:avLst/>
          </a:prstGeom>
        </p:spPr>
      </p:pic>
      <p:sp>
        <p:nvSpPr>
          <p:cNvPr id="15" name="TextBox 14">
            <a:extLst>
              <a:ext uri="{FF2B5EF4-FFF2-40B4-BE49-F238E27FC236}">
                <a16:creationId xmlns:a16="http://schemas.microsoft.com/office/drawing/2014/main" id="{16F4B71F-F83E-D38B-AFD2-9B13595C303A}"/>
              </a:ext>
            </a:extLst>
          </p:cNvPr>
          <p:cNvSpPr txBox="1"/>
          <p:nvPr/>
        </p:nvSpPr>
        <p:spPr>
          <a:xfrm>
            <a:off x="1559859" y="6153834"/>
            <a:ext cx="370370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rPr>
              <a:t>Space-borne experiments</a:t>
            </a:r>
            <a:endPar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6" name="TextBox 15">
            <a:extLst>
              <a:ext uri="{FF2B5EF4-FFF2-40B4-BE49-F238E27FC236}">
                <a16:creationId xmlns:a16="http://schemas.microsoft.com/office/drawing/2014/main" id="{EF6CF0FB-4B40-9A4B-3277-8456CF6972FF}"/>
              </a:ext>
            </a:extLst>
          </p:cNvPr>
          <p:cNvSpPr txBox="1"/>
          <p:nvPr/>
        </p:nvSpPr>
        <p:spPr>
          <a:xfrm>
            <a:off x="7465214" y="6153833"/>
            <a:ext cx="370370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rPr>
              <a:t>Balloon-borne experiments</a:t>
            </a:r>
            <a:endPar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7" name="TextBox 16">
            <a:extLst>
              <a:ext uri="{FF2B5EF4-FFF2-40B4-BE49-F238E27FC236}">
                <a16:creationId xmlns:a16="http://schemas.microsoft.com/office/drawing/2014/main" id="{00871866-4788-56DF-B6FC-09F3E9ACDBFB}"/>
              </a:ext>
            </a:extLst>
          </p:cNvPr>
          <p:cNvSpPr txBox="1"/>
          <p:nvPr/>
        </p:nvSpPr>
        <p:spPr>
          <a:xfrm>
            <a:off x="1108398" y="177056"/>
            <a:ext cx="10893103" cy="584775"/>
          </a:xfrm>
          <a:prstGeom prst="rect">
            <a:avLst/>
          </a:prstGeom>
          <a:solidFill>
            <a:schemeClr val="bg1"/>
          </a:solidFill>
        </p:spPr>
        <p:txBody>
          <a:bodyPr wrap="square" rtlCol="0">
            <a:spAutoFit/>
          </a:bodyPr>
          <a:lstStyle/>
          <a:p>
            <a:pPr lvl="0">
              <a:defRPr/>
            </a:pPr>
            <a:r>
              <a:rPr kumimoji="0" lang="zh-CN" altLang="en-US" sz="3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宇宙线</a:t>
            </a:r>
            <a:r>
              <a:rPr lang="zh-CN" altLang="en-US" sz="3200" b="1" dirty="0">
                <a:solidFill>
                  <a:srgbClr val="0070C0"/>
                </a:solidFill>
                <a:latin typeface="微软雅黑" panose="020B0503020204020204" pitchFamily="34" charset="-122"/>
                <a:ea typeface="微软雅黑" panose="020B0503020204020204" pitchFamily="34" charset="-122"/>
              </a:rPr>
              <a:t>空间探测</a:t>
            </a:r>
            <a:r>
              <a:rPr kumimoji="0" lang="zh-CN" altLang="en-US" sz="3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实验</a:t>
            </a:r>
          </a:p>
        </p:txBody>
      </p:sp>
      <p:sp>
        <p:nvSpPr>
          <p:cNvPr id="4" name="文本框 3">
            <a:extLst>
              <a:ext uri="{FF2B5EF4-FFF2-40B4-BE49-F238E27FC236}">
                <a16:creationId xmlns:a16="http://schemas.microsoft.com/office/drawing/2014/main" id="{9CE6CFB1-88FD-DAFB-E152-01EBFC8AF1C9}"/>
              </a:ext>
            </a:extLst>
          </p:cNvPr>
          <p:cNvSpPr txBox="1"/>
          <p:nvPr/>
        </p:nvSpPr>
        <p:spPr>
          <a:xfrm>
            <a:off x="1151644" y="913944"/>
            <a:ext cx="10893102" cy="941155"/>
          </a:xfrm>
          <a:prstGeom prst="rect">
            <a:avLst/>
          </a:prstGeom>
          <a:noFill/>
        </p:spPr>
        <p:txBody>
          <a:bodyPr wrap="square">
            <a:spAutoFit/>
          </a:bodyPr>
          <a:lstStyle/>
          <a:p>
            <a:pPr marL="457200" indent="-457200">
              <a:lnSpc>
                <a:spcPct val="120000"/>
              </a:lnSpc>
              <a:buFont typeface="Arial" panose="020B0604020202020204" pitchFamily="34" charset="0"/>
              <a:buChar char="•"/>
            </a:pPr>
            <a:r>
              <a:rPr lang="zh-CN" altLang="en-US" sz="2400" b="1" dirty="0">
                <a:latin typeface="微软雅黑" panose="020B0503020204020204" pitchFamily="34" charset="-122"/>
                <a:ea typeface="微软雅黑" panose="020B0503020204020204" pitchFamily="34" charset="-122"/>
              </a:rPr>
              <a:t>受载荷限制，探测器面积有限</a:t>
            </a:r>
            <a:endParaRPr lang="en-US" altLang="zh-CN" sz="2400" b="1" dirty="0">
              <a:latin typeface="微软雅黑" panose="020B0503020204020204" pitchFamily="34" charset="-122"/>
              <a:ea typeface="微软雅黑" panose="020B0503020204020204" pitchFamily="34" charset="-122"/>
            </a:endParaRPr>
          </a:p>
          <a:p>
            <a:pPr marL="457200" indent="-457200">
              <a:lnSpc>
                <a:spcPct val="120000"/>
              </a:lnSpc>
              <a:buFont typeface="Arial" panose="020B0604020202020204" pitchFamily="34" charset="0"/>
              <a:buChar char="•"/>
            </a:pPr>
            <a:r>
              <a:rPr lang="zh-CN" altLang="en-US" sz="2400" b="1" dirty="0">
                <a:latin typeface="微软雅黑" panose="020B0503020204020204" pitchFamily="34" charset="-122"/>
                <a:ea typeface="微软雅黑" panose="020B0503020204020204" pitchFamily="34" charset="-122"/>
              </a:rPr>
              <a:t>通常用于测量 </a:t>
            </a:r>
            <a:r>
              <a:rPr lang="en-US" altLang="zh-CN" sz="2400" b="1" dirty="0">
                <a:latin typeface="微软雅黑" panose="020B0503020204020204" pitchFamily="34" charset="-122"/>
                <a:ea typeface="微软雅黑" panose="020B0503020204020204" pitchFamily="34" charset="-122"/>
              </a:rPr>
              <a:t>100TeV </a:t>
            </a:r>
            <a:r>
              <a:rPr lang="zh-CN" altLang="en-US" sz="2400" b="1" dirty="0">
                <a:latin typeface="微软雅黑" panose="020B0503020204020204" pitchFamily="34" charset="-122"/>
                <a:ea typeface="微软雅黑" panose="020B0503020204020204" pitchFamily="34" charset="-122"/>
              </a:rPr>
              <a:t>以下的宇宙线</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41764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1">
            <a:extLst>
              <a:ext uri="{FF2B5EF4-FFF2-40B4-BE49-F238E27FC236}">
                <a16:creationId xmlns:a16="http://schemas.microsoft.com/office/drawing/2014/main" id="{881FB1B9-3417-457A-9670-51CBF2D0B9ED}"/>
              </a:ext>
            </a:extLst>
          </p:cNvPr>
          <p:cNvSpPr/>
          <p:nvPr/>
        </p:nvSpPr>
        <p:spPr>
          <a:xfrm>
            <a:off x="0" y="1980"/>
            <a:ext cx="12192000" cy="755649"/>
          </a:xfrm>
          <a:prstGeom prst="rect">
            <a:avLst/>
          </a:prstGeom>
          <a:solidFill>
            <a:sysClr val="window" lastClr="FFFFFF"/>
          </a:solidFill>
          <a:ln w="12700" cap="flat" cmpd="sng" algn="ctr">
            <a:noFill/>
            <a:prstDash val="solid"/>
            <a:miter lim="800000"/>
          </a:ln>
          <a:effectLst>
            <a:outerShdw blurRad="50800" dist="12700" dir="5400000" algn="t" rotWithShape="0">
              <a:prstClr val="black">
                <a:alpha val="27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同侧圆角矩形 30">
            <a:extLst>
              <a:ext uri="{FF2B5EF4-FFF2-40B4-BE49-F238E27FC236}">
                <a16:creationId xmlns:a16="http://schemas.microsoft.com/office/drawing/2014/main" id="{9DB37E3D-D069-4A24-AAB0-223F885E1512}"/>
              </a:ext>
            </a:extLst>
          </p:cNvPr>
          <p:cNvSpPr/>
          <p:nvPr/>
        </p:nvSpPr>
        <p:spPr>
          <a:xfrm rot="5400000">
            <a:off x="-68264" y="265749"/>
            <a:ext cx="355602" cy="219074"/>
          </a:xfrm>
          <a:prstGeom prst="round2SameRect">
            <a:avLst>
              <a:gd name="adj1" fmla="val 27347"/>
              <a:gd name="adj2" fmla="val 0"/>
            </a:avLst>
          </a:prstGeom>
          <a:solidFill>
            <a:srgbClr val="0070C0"/>
          </a:solidFill>
          <a:ln>
            <a:noFill/>
          </a:ln>
          <a:effectLst>
            <a:innerShdw blurRad="635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CC"/>
              </a:solidFill>
              <a:effectLst/>
              <a:uLnTx/>
              <a:uFillTx/>
              <a:latin typeface="Arial"/>
              <a:ea typeface="微软雅黑"/>
              <a:cs typeface="+mn-cs"/>
            </a:endParaRPr>
          </a:p>
        </p:txBody>
      </p:sp>
      <p:pic>
        <p:nvPicPr>
          <p:cNvPr id="38" name="Picture 37" descr="0104">
            <a:extLst>
              <a:ext uri="{FF2B5EF4-FFF2-40B4-BE49-F238E27FC236}">
                <a16:creationId xmlns:a16="http://schemas.microsoft.com/office/drawing/2014/main" id="{0DDD5361-951C-4C9A-8C7B-11A6635A94A7}"/>
              </a:ext>
            </a:extLst>
          </p:cNvPr>
          <p:cNvPicPr>
            <a:picLocks noChangeAspect="1" noChangeArrowheads="1"/>
          </p:cNvPicPr>
          <p:nvPr/>
        </p:nvPicPr>
        <p:blipFill rotWithShape="1">
          <a:blip r:embed="rId3" cstate="print">
            <a:lum bright="70000" contrast="-70000"/>
          </a:blip>
          <a:srcRect b="5102"/>
          <a:stretch/>
        </p:blipFill>
        <p:spPr>
          <a:xfrm>
            <a:off x="3142493" y="866360"/>
            <a:ext cx="6217717" cy="5623561"/>
          </a:xfrm>
          <a:prstGeom prst="rect">
            <a:avLst/>
          </a:prstGeom>
          <a:noFill/>
          <a:ln/>
        </p:spPr>
      </p:pic>
      <p:sp>
        <p:nvSpPr>
          <p:cNvPr id="4" name="Text Box 6">
            <a:extLst>
              <a:ext uri="{FF2B5EF4-FFF2-40B4-BE49-F238E27FC236}">
                <a16:creationId xmlns:a16="http://schemas.microsoft.com/office/drawing/2014/main" id="{FAE238E1-716A-48B0-92E3-32C8ED9E6031}"/>
              </a:ext>
            </a:extLst>
          </p:cNvPr>
          <p:cNvSpPr txBox="1">
            <a:spLocks noChangeArrowheads="1"/>
          </p:cNvSpPr>
          <p:nvPr/>
        </p:nvSpPr>
        <p:spPr bwMode="auto">
          <a:xfrm>
            <a:off x="236299" y="897683"/>
            <a:ext cx="3349443" cy="2007537"/>
          </a:xfrm>
          <a:prstGeom prst="rect">
            <a:avLst/>
          </a:prstGeom>
          <a:noFill/>
          <a:ln w="9525">
            <a:noFill/>
            <a:miter lim="800000"/>
            <a:headEnd/>
            <a:tailEnd/>
          </a:ln>
          <a:effectLst/>
        </p:spPr>
        <p:txBody>
          <a:bodyPr wrap="none">
            <a:spAutoFit/>
          </a:bodyPr>
          <a:lstStyle/>
          <a:p>
            <a:pPr marL="457200" marR="0" lvl="0" indent="-457200" algn="ctr" defTabSz="914400" rtl="0" eaLnBrk="1" fontAlgn="base" latinLnBrk="0" hangingPunct="1">
              <a:lnSpc>
                <a:spcPct val="100000"/>
              </a:lnSpc>
              <a:spcBef>
                <a:spcPct val="0"/>
              </a:spcBef>
              <a:spcAft>
                <a:spcPct val="0"/>
              </a:spcAft>
              <a:buClrTx/>
              <a:buSzTx/>
              <a:buFontTx/>
              <a:buAutoNum type="arabicPeriod"/>
              <a:tabLst/>
              <a:defRPr/>
            </a:pPr>
            <a:r>
              <a:rPr kumimoji="1" lang="zh-CN" alt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高能伽马射线天文</a:t>
            </a:r>
            <a:endParaRPr kumimoji="1" lang="en-US" altLang="zh-CN"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a:t>
            </a:r>
            <a:r>
              <a:rPr kumimoji="1" lang="zh-CN" alt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近期最活跃的领域</a:t>
            </a:r>
            <a:br>
              <a:rPr kumimoji="1" lang="en-US" altLang="zh-CN" sz="20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br>
            <a:r>
              <a:rPr kumimoji="1" lang="en-US" altLang="zh-CN" sz="20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      </a:t>
            </a:r>
            <a:r>
              <a:rPr kumimoji="1" lang="zh-CN" alt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rPr>
              <a:t>产生成果最多</a:t>
            </a:r>
            <a:endParaRPr kumimoji="1" lang="en-US" altLang="zh-CN" sz="20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zh-CN" sz="18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地面簇射阵列实验</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LHAASO</a:t>
            </a: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HAWC </a:t>
            </a: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sz="20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ASγ</a:t>
            </a: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p>
        </p:txBody>
      </p:sp>
      <p:sp>
        <p:nvSpPr>
          <p:cNvPr id="5" name="Text Box 7">
            <a:extLst>
              <a:ext uri="{FF2B5EF4-FFF2-40B4-BE49-F238E27FC236}">
                <a16:creationId xmlns:a16="http://schemas.microsoft.com/office/drawing/2014/main" id="{0891E48B-D449-4A0A-BCCD-4A1C60507147}"/>
              </a:ext>
            </a:extLst>
          </p:cNvPr>
          <p:cNvSpPr txBox="1">
            <a:spLocks noChangeArrowheads="1"/>
          </p:cNvSpPr>
          <p:nvPr/>
        </p:nvSpPr>
        <p:spPr bwMode="auto">
          <a:xfrm>
            <a:off x="8430985" y="791068"/>
            <a:ext cx="3617039" cy="1015663"/>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kumimoji="1" lang="en-US" altLang="zh-CN"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2. </a:t>
            </a:r>
            <a:r>
              <a:rPr kumimoji="1" lang="zh-CN" alt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高能中微子天文</a:t>
            </a:r>
          </a:p>
          <a:p>
            <a:pPr lvl="0" algn="ctr" fontAlgn="base">
              <a:spcBef>
                <a:spcPct val="0"/>
              </a:spcBef>
              <a:spcAft>
                <a:spcPct val="0"/>
              </a:spcAft>
              <a:defRPr/>
            </a:pPr>
            <a:r>
              <a:rPr kumimoji="1" lang="en-US" altLang="zh-CN"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Times New Roman" panose="02020603050405020304" pitchFamily="18" charset="0"/>
              </a:rPr>
              <a:t>IceCube</a:t>
            </a:r>
            <a:r>
              <a:rPr kumimoji="1" lang="zh-CN" altLang="en-US"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KM3net</a:t>
            </a:r>
            <a:r>
              <a:rPr kumimoji="1" lang="zh-CN" altLang="en-US"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GVD</a:t>
            </a:r>
            <a:r>
              <a:rPr kumimoji="1" lang="zh-CN" altLang="en-US"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HUNT</a:t>
            </a:r>
            <a:r>
              <a:rPr kumimoji="1" lang="zh-CN" altLang="en-US"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b="1" dirty="0">
                <a:solidFill>
                  <a:srgbClr val="000000"/>
                </a:solidFill>
                <a:latin typeface="Times New Roman" panose="02020603050405020304" pitchFamily="18" charset="0"/>
                <a:cs typeface="Times New Roman" panose="02020603050405020304" pitchFamily="18" charset="0"/>
              </a:rPr>
              <a:t>TRIDENT</a:t>
            </a:r>
            <a:r>
              <a:rPr kumimoji="1"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a:t>
            </a:r>
          </a:p>
        </p:txBody>
      </p:sp>
      <p:sp>
        <p:nvSpPr>
          <p:cNvPr id="7" name="Text Box 8">
            <a:extLst>
              <a:ext uri="{FF2B5EF4-FFF2-40B4-BE49-F238E27FC236}">
                <a16:creationId xmlns:a16="http://schemas.microsoft.com/office/drawing/2014/main" id="{573276E7-8AE3-478E-8988-169765F38270}"/>
              </a:ext>
            </a:extLst>
          </p:cNvPr>
          <p:cNvSpPr txBox="1">
            <a:spLocks noChangeArrowheads="1"/>
          </p:cNvSpPr>
          <p:nvPr/>
        </p:nvSpPr>
        <p:spPr bwMode="auto">
          <a:xfrm>
            <a:off x="8632893" y="3990225"/>
            <a:ext cx="3343346" cy="738664"/>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3. </a:t>
            </a:r>
            <a:r>
              <a:rPr kumimoji="1" lang="zh-CN" alt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极高能宇宙线天文</a:t>
            </a:r>
            <a:endParaRPr kumimoji="1" lang="en-US" altLang="zh-CN"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AUGER </a:t>
            </a:r>
            <a:r>
              <a:rPr kumimoji="1" lang="zh-CN" altLang="en-US"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TA …</a:t>
            </a:r>
          </a:p>
        </p:txBody>
      </p:sp>
      <p:grpSp>
        <p:nvGrpSpPr>
          <p:cNvPr id="9" name="Group 13">
            <a:extLst>
              <a:ext uri="{FF2B5EF4-FFF2-40B4-BE49-F238E27FC236}">
                <a16:creationId xmlns:a16="http://schemas.microsoft.com/office/drawing/2014/main" id="{5394388E-8444-46DA-8BF6-EA07009D53A7}"/>
              </a:ext>
            </a:extLst>
          </p:cNvPr>
          <p:cNvGrpSpPr>
            <a:grpSpLocks/>
          </p:cNvGrpSpPr>
          <p:nvPr/>
        </p:nvGrpSpPr>
        <p:grpSpPr bwMode="auto">
          <a:xfrm>
            <a:off x="9249489" y="4747813"/>
            <a:ext cx="2239150" cy="1892867"/>
            <a:chOff x="-3" y="528"/>
            <a:chExt cx="6036" cy="4893"/>
          </a:xfrm>
        </p:grpSpPr>
        <p:pic>
          <p:nvPicPr>
            <p:cNvPr id="10" name="Picture 14" descr="fullsite-030915">
              <a:extLst>
                <a:ext uri="{FF2B5EF4-FFF2-40B4-BE49-F238E27FC236}">
                  <a16:creationId xmlns:a16="http://schemas.microsoft.com/office/drawing/2014/main" id="{7FB272AB-4A8F-4B72-89E9-B402E7DB4D8B}"/>
                </a:ext>
              </a:extLst>
            </p:cNvPr>
            <p:cNvPicPr>
              <a:picLocks noChangeAspect="1" noChangeArrowheads="1"/>
            </p:cNvPicPr>
            <p:nvPr/>
          </p:nvPicPr>
          <p:blipFill>
            <a:blip r:embed="rId4" cstate="print"/>
            <a:srcRect l="4503" r="7036" b="6186"/>
            <a:stretch>
              <a:fillRect/>
            </a:stretch>
          </p:blipFill>
          <p:spPr bwMode="auto">
            <a:xfrm>
              <a:off x="-3" y="528"/>
              <a:ext cx="6036" cy="4080"/>
            </a:xfrm>
            <a:prstGeom prst="rect">
              <a:avLst/>
            </a:prstGeom>
            <a:noFill/>
            <a:ln w="9525">
              <a:noFill/>
              <a:miter lim="800000"/>
              <a:headEnd/>
              <a:tailEnd/>
            </a:ln>
          </p:spPr>
        </p:pic>
        <p:grpSp>
          <p:nvGrpSpPr>
            <p:cNvPr id="11" name="Group 15">
              <a:extLst>
                <a:ext uri="{FF2B5EF4-FFF2-40B4-BE49-F238E27FC236}">
                  <a16:creationId xmlns:a16="http://schemas.microsoft.com/office/drawing/2014/main" id="{21486EB4-A29B-4A98-9FF0-22A7C629C5B8}"/>
                </a:ext>
              </a:extLst>
            </p:cNvPr>
            <p:cNvGrpSpPr>
              <a:grpSpLocks/>
            </p:cNvGrpSpPr>
            <p:nvPr/>
          </p:nvGrpSpPr>
          <p:grpSpPr bwMode="auto">
            <a:xfrm>
              <a:off x="1446" y="4440"/>
              <a:ext cx="2686" cy="981"/>
              <a:chOff x="3745" y="3798"/>
              <a:chExt cx="1866" cy="961"/>
            </a:xfrm>
          </p:grpSpPr>
          <p:sp>
            <p:nvSpPr>
              <p:cNvPr id="12" name="Text Box 17">
                <a:extLst>
                  <a:ext uri="{FF2B5EF4-FFF2-40B4-BE49-F238E27FC236}">
                    <a16:creationId xmlns:a16="http://schemas.microsoft.com/office/drawing/2014/main" id="{B7AAD287-416F-4B49-A7EB-A66FABBC1A84}"/>
                  </a:ext>
                </a:extLst>
              </p:cNvPr>
              <p:cNvSpPr txBox="1">
                <a:spLocks noChangeArrowheads="1"/>
              </p:cNvSpPr>
              <p:nvPr/>
            </p:nvSpPr>
            <p:spPr bwMode="auto">
              <a:xfrm>
                <a:off x="3745" y="3798"/>
                <a:ext cx="1866" cy="961"/>
              </a:xfrm>
              <a:prstGeom prst="rect">
                <a:avLst/>
              </a:prstGeom>
              <a:solidFill>
                <a:schemeClr val="bg1"/>
              </a:solidFill>
              <a:ln w="9525">
                <a:noFill/>
                <a:miter lim="800000"/>
                <a:headEnd/>
                <a:tailEnd/>
              </a:ln>
              <a:effectLst/>
            </p:spPr>
            <p:txBody>
              <a:bodyPr wrap="square" lIns="86436" tIns="43218" rIns="86436" bIns="43218">
                <a:spAutoFit/>
              </a:bodyPr>
              <a:lstStyle/>
              <a:p>
                <a:pPr marL="0" marR="0" lvl="0" indent="0" algn="ctr" defTabSz="865188" rtl="0" eaLnBrk="1" fontAlgn="base" latinLnBrk="0" hangingPunct="1">
                  <a:lnSpc>
                    <a:spcPct val="100000"/>
                  </a:lnSpc>
                  <a:spcBef>
                    <a:spcPct val="0"/>
                  </a:spcBef>
                  <a:spcAft>
                    <a:spcPct val="0"/>
                  </a:spcAft>
                  <a:buClrTx/>
                  <a:buSzTx/>
                  <a:buFontTx/>
                  <a:buNone/>
                  <a:tabLst/>
                  <a:defRPr/>
                </a:pPr>
                <a:r>
                  <a:rPr kumimoji="1" lang="en-US" altLang="zh-CN" sz="1900" b="1" i="0" u="none" strike="noStrike" kern="1200" cap="none" spc="0" normalizeH="0" baseline="0" noProof="0" dirty="0">
                    <a:ln>
                      <a:noFill/>
                    </a:ln>
                    <a:solidFill>
                      <a:srgbClr val="CC3300"/>
                    </a:solidFill>
                    <a:effectLst/>
                    <a:uLnTx/>
                    <a:uFillTx/>
                    <a:latin typeface="Times New Roman" panose="02020603050405020304" pitchFamily="18" charset="0"/>
                    <a:ea typeface="宋体" pitchFamily="2" charset="-122"/>
                    <a:cs typeface="Times New Roman" panose="02020603050405020304" pitchFamily="18" charset="0"/>
                  </a:rPr>
                  <a:t>50km</a:t>
                </a:r>
              </a:p>
            </p:txBody>
          </p:sp>
          <p:sp>
            <p:nvSpPr>
              <p:cNvPr id="13" name="Line 16">
                <a:extLst>
                  <a:ext uri="{FF2B5EF4-FFF2-40B4-BE49-F238E27FC236}">
                    <a16:creationId xmlns:a16="http://schemas.microsoft.com/office/drawing/2014/main" id="{AECFFCFF-FBC7-4C9A-92B8-400019B1C4DD}"/>
                  </a:ext>
                </a:extLst>
              </p:cNvPr>
              <p:cNvSpPr>
                <a:spLocks noChangeShapeType="1"/>
              </p:cNvSpPr>
              <p:nvPr/>
            </p:nvSpPr>
            <p:spPr bwMode="auto">
              <a:xfrm flipV="1">
                <a:off x="3840" y="3840"/>
                <a:ext cx="1439" cy="9"/>
              </a:xfrm>
              <a:prstGeom prst="line">
                <a:avLst/>
              </a:prstGeom>
              <a:noFill/>
              <a:ln w="57150">
                <a:solidFill>
                  <a:srgbClr val="CC3300"/>
                </a:solidFill>
                <a:round/>
                <a:headEnd type="stealth" w="sm" len="med"/>
                <a:tailEnd type="stealth" w="sm"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3333CC"/>
                  </a:solidFill>
                  <a:effectLst/>
                  <a:uLnTx/>
                  <a:uFillTx/>
                  <a:latin typeface="Times New Roman" panose="02020603050405020304" pitchFamily="18" charset="0"/>
                  <a:ea typeface="宋体" pitchFamily="2" charset="-122"/>
                  <a:cs typeface="Times New Roman" panose="02020603050405020304" pitchFamily="18" charset="0"/>
                </a:endParaRPr>
              </a:p>
            </p:txBody>
          </p:sp>
        </p:grpSp>
      </p:grpSp>
      <p:pic>
        <p:nvPicPr>
          <p:cNvPr id="14" name="Picture 20">
            <a:extLst>
              <a:ext uri="{FF2B5EF4-FFF2-40B4-BE49-F238E27FC236}">
                <a16:creationId xmlns:a16="http://schemas.microsoft.com/office/drawing/2014/main" id="{112AD784-E008-46FD-9E3C-23506A5245F3}"/>
              </a:ext>
            </a:extLst>
          </p:cNvPr>
          <p:cNvPicPr>
            <a:picLocks noChangeAspect="1" noChangeArrowheads="1"/>
          </p:cNvPicPr>
          <p:nvPr/>
        </p:nvPicPr>
        <p:blipFill>
          <a:blip r:embed="rId5" cstate="print"/>
          <a:srcRect/>
          <a:stretch>
            <a:fillRect/>
          </a:stretch>
        </p:blipFill>
        <p:spPr bwMode="auto">
          <a:xfrm>
            <a:off x="9249489" y="1773853"/>
            <a:ext cx="1859382" cy="2200304"/>
          </a:xfrm>
          <a:prstGeom prst="rect">
            <a:avLst/>
          </a:prstGeom>
          <a:noFill/>
        </p:spPr>
      </p:pic>
      <p:grpSp>
        <p:nvGrpSpPr>
          <p:cNvPr id="16" name="组合 77">
            <a:extLst>
              <a:ext uri="{FF2B5EF4-FFF2-40B4-BE49-F238E27FC236}">
                <a16:creationId xmlns:a16="http://schemas.microsoft.com/office/drawing/2014/main" id="{CD8D0505-7180-43C6-863B-87DA74CA2B04}"/>
              </a:ext>
            </a:extLst>
          </p:cNvPr>
          <p:cNvGrpSpPr/>
          <p:nvPr/>
        </p:nvGrpSpPr>
        <p:grpSpPr>
          <a:xfrm>
            <a:off x="380305" y="5251251"/>
            <a:ext cx="2928926" cy="1168098"/>
            <a:chOff x="5937188" y="381000"/>
            <a:chExt cx="3054412" cy="1337200"/>
          </a:xfrm>
        </p:grpSpPr>
        <p:pic>
          <p:nvPicPr>
            <p:cNvPr id="17" name="Picture 13">
              <a:extLst>
                <a:ext uri="{FF2B5EF4-FFF2-40B4-BE49-F238E27FC236}">
                  <a16:creationId xmlns:a16="http://schemas.microsoft.com/office/drawing/2014/main" id="{C340403A-9127-415C-BDBF-212AAF87B0C8}"/>
                </a:ext>
              </a:extLst>
            </p:cNvPr>
            <p:cNvPicPr>
              <a:picLocks noChangeAspect="1" noChangeArrowheads="1"/>
            </p:cNvPicPr>
            <p:nvPr/>
          </p:nvPicPr>
          <p:blipFill>
            <a:blip r:embed="rId6" cstate="print"/>
            <a:srcRect/>
            <a:stretch>
              <a:fillRect/>
            </a:stretch>
          </p:blipFill>
          <p:spPr bwMode="auto">
            <a:xfrm>
              <a:off x="5943600" y="381000"/>
              <a:ext cx="3048000" cy="1318265"/>
            </a:xfrm>
            <a:prstGeom prst="rect">
              <a:avLst/>
            </a:prstGeom>
            <a:noFill/>
            <a:ln w="9525">
              <a:noFill/>
              <a:miter lim="800000"/>
              <a:headEnd/>
              <a:tailEnd/>
            </a:ln>
          </p:spPr>
        </p:pic>
        <p:sp>
          <p:nvSpPr>
            <p:cNvPr id="18" name="矩形 15">
              <a:extLst>
                <a:ext uri="{FF2B5EF4-FFF2-40B4-BE49-F238E27FC236}">
                  <a16:creationId xmlns:a16="http://schemas.microsoft.com/office/drawing/2014/main" id="{A4BCCE34-D114-4A00-94B7-802A4FBC3008}"/>
                </a:ext>
              </a:extLst>
            </p:cNvPr>
            <p:cNvSpPr/>
            <p:nvPr/>
          </p:nvSpPr>
          <p:spPr>
            <a:xfrm>
              <a:off x="5937188" y="1295401"/>
              <a:ext cx="700769" cy="422799"/>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1800" b="1" i="0" u="none" strike="noStrike" kern="0" cap="none" spc="0" normalizeH="0" baseline="0" noProof="0" dirty="0">
                  <a:ln>
                    <a:noFill/>
                  </a:ln>
                  <a:solidFill>
                    <a:srgbClr val="3333CC"/>
                  </a:solidFill>
                  <a:effectLst/>
                  <a:uLnTx/>
                  <a:uFillTx/>
                  <a:latin typeface="Times New Roman" panose="02020603050405020304" pitchFamily="18" charset="0"/>
                  <a:ea typeface="宋体" pitchFamily="2" charset="-122"/>
                  <a:cs typeface="Times New Roman" panose="02020603050405020304" pitchFamily="18" charset="0"/>
                </a:rPr>
                <a:t>CTA</a:t>
              </a:r>
              <a:endParaRPr kumimoji="1" lang="zh-CN" altLang="en-US" sz="1800" b="1" i="0" u="none" strike="noStrike" kern="1200" cap="none" spc="0" normalizeH="0" baseline="0" noProof="0" dirty="0">
                <a:ln>
                  <a:noFill/>
                </a:ln>
                <a:solidFill>
                  <a:srgbClr val="3333CC"/>
                </a:solidFill>
                <a:effectLst/>
                <a:uLnTx/>
                <a:uFillTx/>
                <a:latin typeface="Times New Roman" panose="02020603050405020304" pitchFamily="18" charset="0"/>
                <a:ea typeface="宋体" pitchFamily="2" charset="-122"/>
                <a:cs typeface="Times New Roman" panose="02020603050405020304" pitchFamily="18" charset="0"/>
              </a:endParaRPr>
            </a:p>
          </p:txBody>
        </p:sp>
      </p:grpSp>
      <p:sp>
        <p:nvSpPr>
          <p:cNvPr id="32" name="标题 1">
            <a:extLst>
              <a:ext uri="{FF2B5EF4-FFF2-40B4-BE49-F238E27FC236}">
                <a16:creationId xmlns:a16="http://schemas.microsoft.com/office/drawing/2014/main" id="{E10EAFD3-3E01-4168-8F75-2AB5B315E83C}"/>
              </a:ext>
            </a:extLst>
          </p:cNvPr>
          <p:cNvSpPr txBox="1">
            <a:spLocks/>
          </p:cNvSpPr>
          <p:nvPr/>
        </p:nvSpPr>
        <p:spPr>
          <a:xfrm>
            <a:off x="236300" y="66135"/>
            <a:ext cx="8774723" cy="649287"/>
          </a:xfrm>
          <a:prstGeom prst="rect">
            <a:avLst/>
          </a:prstGeom>
        </p:spPr>
        <p:txBody>
          <a:bodyPr lIns="91418" tIns="45709" rIns="91418" bIns="45709"/>
          <a:lstStyle>
            <a:lvl1pPr algn="l" defTabSz="914400" rtl="0" eaLnBrk="1" fontAlgn="auto" latinLnBrk="0" hangingPunct="1">
              <a:lnSpc>
                <a:spcPct val="100000"/>
              </a:lnSpc>
              <a:spcBef>
                <a:spcPct val="0"/>
              </a:spcBef>
              <a:buNone/>
              <a:defRPr lang="zh-CN" altLang="en-US" sz="4000" b="1" u="none" strike="noStrike" kern="0" cap="none" spc="0" normalizeH="0" baseline="0">
                <a:solidFill>
                  <a:srgbClr val="005DA2"/>
                </a:solidFill>
                <a:uFillTx/>
                <a:latin typeface="Arial" panose="020B0604020202020204" pitchFamily="34" charset="0"/>
                <a:ea typeface="微软雅黑" panose="020B0503020204020204" charset="-122"/>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j-cs"/>
            </a:endParaRPr>
          </a:p>
        </p:txBody>
      </p:sp>
      <p:pic>
        <p:nvPicPr>
          <p:cNvPr id="33" name="图片 5">
            <a:extLst>
              <a:ext uri="{FF2B5EF4-FFF2-40B4-BE49-F238E27FC236}">
                <a16:creationId xmlns:a16="http://schemas.microsoft.com/office/drawing/2014/main" id="{4593460B-E47B-46B8-BD47-D34562A5C267}"/>
              </a:ext>
            </a:extLst>
          </p:cNvPr>
          <p:cNvPicPr>
            <a:picLocks noChangeAspect="1"/>
          </p:cNvPicPr>
          <p:nvPr/>
        </p:nvPicPr>
        <p:blipFill rotWithShape="1">
          <a:blip r:embed="rId7"/>
          <a:srcRect t="27655" b="11268"/>
          <a:stretch/>
        </p:blipFill>
        <p:spPr>
          <a:xfrm>
            <a:off x="264908" y="2918226"/>
            <a:ext cx="3159721" cy="1212418"/>
          </a:xfrm>
          <a:prstGeom prst="rect">
            <a:avLst/>
          </a:prstGeom>
          <a:ln>
            <a:noFill/>
          </a:ln>
          <a:effectLst>
            <a:softEdge rad="112500"/>
          </a:effectLst>
        </p:spPr>
      </p:pic>
      <p:sp>
        <p:nvSpPr>
          <p:cNvPr id="35" name="TextBox 34">
            <a:extLst>
              <a:ext uri="{FF2B5EF4-FFF2-40B4-BE49-F238E27FC236}">
                <a16:creationId xmlns:a16="http://schemas.microsoft.com/office/drawing/2014/main" id="{6CD4DE8B-73C1-4D14-8854-CB3C72A57E3E}"/>
              </a:ext>
            </a:extLst>
          </p:cNvPr>
          <p:cNvSpPr txBox="1"/>
          <p:nvPr/>
        </p:nvSpPr>
        <p:spPr>
          <a:xfrm>
            <a:off x="229320" y="4218194"/>
            <a:ext cx="3456201" cy="1015663"/>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成像大气切伦科夫望远镜</a:t>
            </a:r>
            <a:endPar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HESS</a:t>
            </a: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MAGIC</a:t>
            </a: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VERITAS CTA</a:t>
            </a:r>
            <a:r>
              <a:rPr kumimoji="1" lang="zh-CN" altLang="en-US"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r>
              <a:rPr kumimoji="1" lang="en-US"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LACT …</a:t>
            </a:r>
            <a:endParaRPr kumimoji="1" lang="el-GR" altLang="zh-CN" sz="2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p:txBody>
      </p:sp>
      <p:grpSp>
        <p:nvGrpSpPr>
          <p:cNvPr id="40" name="组合 26">
            <a:extLst>
              <a:ext uri="{FF2B5EF4-FFF2-40B4-BE49-F238E27FC236}">
                <a16:creationId xmlns:a16="http://schemas.microsoft.com/office/drawing/2014/main" id="{C85F9D60-7212-46EC-9F90-08B62DB9FFA3}"/>
              </a:ext>
            </a:extLst>
          </p:cNvPr>
          <p:cNvGrpSpPr/>
          <p:nvPr/>
        </p:nvGrpSpPr>
        <p:grpSpPr>
          <a:xfrm>
            <a:off x="4466206" y="1002289"/>
            <a:ext cx="3286148" cy="2643182"/>
            <a:chOff x="3143208" y="2183890"/>
            <a:chExt cx="6000792" cy="4537585"/>
          </a:xfrm>
        </p:grpSpPr>
        <p:pic>
          <p:nvPicPr>
            <p:cNvPr id="41" name="Picture 2">
              <a:extLst>
                <a:ext uri="{FF2B5EF4-FFF2-40B4-BE49-F238E27FC236}">
                  <a16:creationId xmlns:a16="http://schemas.microsoft.com/office/drawing/2014/main" id="{C6F3CA8F-2043-4CF7-9D31-64878F26CFE0}"/>
                </a:ext>
              </a:extLst>
            </p:cNvPr>
            <p:cNvPicPr>
              <a:picLocks noChangeAspect="1" noChangeArrowheads="1"/>
            </p:cNvPicPr>
            <p:nvPr/>
          </p:nvPicPr>
          <p:blipFill>
            <a:blip r:embed="rId8" cstate="print"/>
            <a:srcRect/>
            <a:stretch>
              <a:fillRect/>
            </a:stretch>
          </p:blipFill>
          <p:spPr bwMode="auto">
            <a:xfrm>
              <a:off x="3143208" y="2183890"/>
              <a:ext cx="6000792" cy="4537585"/>
            </a:xfrm>
            <a:prstGeom prst="rect">
              <a:avLst/>
            </a:prstGeom>
            <a:noFill/>
            <a:ln w="9525">
              <a:noFill/>
              <a:miter lim="800000"/>
              <a:headEnd/>
              <a:tailEnd/>
            </a:ln>
            <a:effectLst/>
          </p:spPr>
        </p:pic>
        <p:sp>
          <p:nvSpPr>
            <p:cNvPr id="42" name="Text Box 9">
              <a:extLst>
                <a:ext uri="{FF2B5EF4-FFF2-40B4-BE49-F238E27FC236}">
                  <a16:creationId xmlns:a16="http://schemas.microsoft.com/office/drawing/2014/main" id="{D56C2647-FDAB-4DAB-9B51-DE71D4B34F0F}"/>
                </a:ext>
              </a:extLst>
            </p:cNvPr>
            <p:cNvSpPr txBox="1">
              <a:spLocks noChangeArrowheads="1"/>
            </p:cNvSpPr>
            <p:nvPr/>
          </p:nvSpPr>
          <p:spPr bwMode="auto">
            <a:xfrm>
              <a:off x="3292701" y="5950503"/>
              <a:ext cx="2684269" cy="532109"/>
            </a:xfrm>
            <a:prstGeom prst="rect">
              <a:avLst/>
            </a:prstGeom>
            <a:solidFill>
              <a:schemeClr val="tx1"/>
            </a:solidFill>
            <a:ln w="47625">
              <a:solidFill>
                <a:schemeClr val="tx1"/>
              </a:solidFill>
              <a:round/>
              <a:headEnd/>
              <a:tailEnd/>
            </a:ln>
            <a:effectLst/>
          </p:spPr>
          <p:txBody>
            <a:bodyPr wrap="square" lIns="90000" tIns="46800" rIns="90000" bIns="46800">
              <a:spAutoFit/>
            </a:bodyPr>
            <a:lstStyle/>
            <a:p>
              <a:pPr marL="0" marR="0" lvl="0" indent="0" algn="l" defTabSz="914400" rtl="0" eaLnBrk="1" fontAlgn="base" latinLnBrk="0" hangingPunct="1">
                <a:lnSpc>
                  <a:spcPct val="100000"/>
                </a:lnSpc>
                <a:spcBef>
                  <a:spcPct val="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en-US" altLang="zh-CN" sz="1400" b="1" i="0" u="none" strike="noStrike" kern="1200" cap="none" spc="0" normalizeH="0" baseline="0" noProof="0" dirty="0">
                  <a:ln>
                    <a:noFill/>
                  </a:ln>
                  <a:solidFill>
                    <a:srgbClr val="FFFFFF"/>
                  </a:solidFill>
                  <a:effectLst/>
                  <a:uLnTx/>
                  <a:uFillTx/>
                  <a:latin typeface="Times New Roman" panose="02020603050405020304" pitchFamily="18" charset="0"/>
                  <a:ea typeface="黑体" pitchFamily="49" charset="-122"/>
                  <a:cs typeface="Times New Roman" panose="02020603050405020304" pitchFamily="18" charset="0"/>
                </a:rPr>
                <a:t>Multi-messenger</a:t>
              </a:r>
              <a:endParaRPr kumimoji="1" lang="zh-CN" altLang="en-US" sz="1400" b="1" i="0" u="none" strike="noStrike" kern="1200" cap="none" spc="0" normalizeH="0" baseline="0" noProof="0" dirty="0">
                <a:ln>
                  <a:noFill/>
                </a:ln>
                <a:solidFill>
                  <a:srgbClr val="FFFFFF"/>
                </a:solidFill>
                <a:effectLst/>
                <a:uLnTx/>
                <a:uFillTx/>
                <a:latin typeface="Times New Roman" panose="02020603050405020304" pitchFamily="18" charset="0"/>
                <a:ea typeface="黑体" pitchFamily="49" charset="-122"/>
                <a:cs typeface="Times New Roman" panose="02020603050405020304" pitchFamily="18" charset="0"/>
              </a:endParaRPr>
            </a:p>
          </p:txBody>
        </p:sp>
      </p:grpSp>
      <p:sp>
        <p:nvSpPr>
          <p:cNvPr id="28" name="矩形 27">
            <a:extLst>
              <a:ext uri="{FF2B5EF4-FFF2-40B4-BE49-F238E27FC236}">
                <a16:creationId xmlns:a16="http://schemas.microsoft.com/office/drawing/2014/main" id="{1A36D03F-BC5C-4EE3-81C0-06E2E1BB780A}"/>
              </a:ext>
            </a:extLst>
          </p:cNvPr>
          <p:cNvSpPr/>
          <p:nvPr/>
        </p:nvSpPr>
        <p:spPr>
          <a:xfrm>
            <a:off x="11799656" y="6515427"/>
            <a:ext cx="392655" cy="225105"/>
          </a:xfrm>
          <a:prstGeom prst="rect">
            <a:avLst/>
          </a:prstGeom>
          <a:solidFill>
            <a:srgbClr val="06377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9" name="TextBox 15">
            <a:extLst>
              <a:ext uri="{FF2B5EF4-FFF2-40B4-BE49-F238E27FC236}">
                <a16:creationId xmlns:a16="http://schemas.microsoft.com/office/drawing/2014/main" id="{C564F283-4991-4434-9AE5-A525186EAEB8}"/>
              </a:ext>
            </a:extLst>
          </p:cNvPr>
          <p:cNvSpPr txBox="1"/>
          <p:nvPr/>
        </p:nvSpPr>
        <p:spPr>
          <a:xfrm>
            <a:off x="11689939" y="6489921"/>
            <a:ext cx="67134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EEF1883-7A0E-4F66-9932-E581691AD397}" type="slidenum">
              <a:rPr kumimoji="0" lang="zh-CN" altLang="en-US" sz="1200" b="0" i="0" u="none" strike="noStrike" kern="1200" cap="none" spc="0" normalizeH="0" baseline="0" noProof="0" smtClean="0">
                <a:ln>
                  <a:noFill/>
                </a:ln>
                <a:solidFill>
                  <a:srgbClr val="FFFFFF"/>
                </a:solidFill>
                <a:effectLst/>
                <a:uLnTx/>
                <a:uFillTx/>
                <a:latin typeface="微软雅黑 Light" panose="020B0502040204020203" pitchFamily="34" charset="-122"/>
                <a:ea typeface="微软雅黑 Light" panose="020B0502040204020203" pitchFamily="34"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r>
              <a:rPr kumimoji="0" lang="zh-CN" altLang="en-US" sz="1200" b="0" i="0" u="none" strike="noStrike" kern="120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mn-cs"/>
              </a:rPr>
              <a:t> </a:t>
            </a:r>
          </a:p>
        </p:txBody>
      </p:sp>
      <p:sp>
        <p:nvSpPr>
          <p:cNvPr id="27" name="Oval 10">
            <a:extLst>
              <a:ext uri="{FF2B5EF4-FFF2-40B4-BE49-F238E27FC236}">
                <a16:creationId xmlns:a16="http://schemas.microsoft.com/office/drawing/2014/main" id="{2A0B36C7-917E-4AEF-9BB8-F969DA3A5939}"/>
              </a:ext>
            </a:extLst>
          </p:cNvPr>
          <p:cNvSpPr>
            <a:spLocks noChangeArrowheads="1"/>
          </p:cNvSpPr>
          <p:nvPr/>
        </p:nvSpPr>
        <p:spPr bwMode="auto">
          <a:xfrm>
            <a:off x="4233900" y="4195141"/>
            <a:ext cx="3967321" cy="1714512"/>
          </a:xfrm>
          <a:prstGeom prst="ellipse">
            <a:avLst/>
          </a:prstGeom>
          <a:solidFill>
            <a:srgbClr val="FF0000">
              <a:alpha val="20000"/>
            </a:srgbClr>
          </a:solidFill>
          <a:ln w="9525">
            <a:solidFill>
              <a:schemeClr val="tx1"/>
            </a:solidFill>
            <a:round/>
            <a:headEnd/>
            <a:tailE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宋体" pitchFamily="2" charset="-122"/>
                <a:cs typeface="Times New Roman" panose="02020603050405020304" pitchFamily="18" charset="0"/>
              </a:rPr>
              <a:t>Origin of CRs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宋体" pitchFamily="2" charset="-122"/>
                <a:cs typeface="Times New Roman" panose="02020603050405020304" pitchFamily="18" charset="0"/>
              </a:rPr>
              <a:t>A century-old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宋体" pitchFamily="2" charset="-122"/>
                <a:cs typeface="Times New Roman" panose="02020603050405020304" pitchFamily="18" charset="0"/>
              </a:rPr>
              <a:t>mystery</a:t>
            </a:r>
          </a:p>
        </p:txBody>
      </p:sp>
      <p:sp>
        <p:nvSpPr>
          <p:cNvPr id="3" name="标题 1">
            <a:extLst>
              <a:ext uri="{FF2B5EF4-FFF2-40B4-BE49-F238E27FC236}">
                <a16:creationId xmlns:a16="http://schemas.microsoft.com/office/drawing/2014/main" id="{8B5ADEFD-9999-47AF-8353-435C53773220}"/>
              </a:ext>
            </a:extLst>
          </p:cNvPr>
          <p:cNvSpPr txBox="1"/>
          <p:nvPr/>
        </p:nvSpPr>
        <p:spPr>
          <a:xfrm>
            <a:off x="380305" y="99473"/>
            <a:ext cx="10469188" cy="615949"/>
          </a:xfrm>
          <a:prstGeom prst="rect">
            <a:avLst/>
          </a:prstGeom>
        </p:spPr>
        <p:txBody>
          <a:bodyPr vert="horz" lIns="91440" tIns="45720" rIns="91440" bIns="45720" rtlCol="0" anchor="ctr">
            <a:noAutofit/>
          </a:bodyPr>
          <a:lstStyle>
            <a:defPPr>
              <a:defRPr lang="zh-CN"/>
            </a:defPPr>
            <a:lvl1pPr marL="0" algn="ctr" defTabSz="914400" rtl="0" eaLnBrk="1" latinLnBrk="0" hangingPunct="1">
              <a:lnSpc>
                <a:spcPct val="90000"/>
              </a:lnSpc>
              <a:spcBef>
                <a:spcPct val="0"/>
              </a:spcBef>
              <a:buNone/>
              <a:defRPr sz="60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alt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宇宙线</a:t>
            </a:r>
            <a:r>
              <a:rPr lang="zh-CN" altLang="en-US" sz="3600" b="1" dirty="0">
                <a:solidFill>
                  <a:srgbClr val="0070C0"/>
                </a:solidFill>
                <a:latin typeface="Times New Roman" panose="02020603050405020304" pitchFamily="18" charset="0"/>
                <a:ea typeface="微软雅黑" panose="020B0503020204020204" pitchFamily="34" charset="-122"/>
                <a:sym typeface="+mn-ea"/>
              </a:rPr>
              <a:t>地面探测</a:t>
            </a:r>
            <a:r>
              <a:rPr kumimoji="0" lang="zh-CN" alt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mj-cs"/>
                <a:sym typeface="+mn-ea"/>
              </a:rPr>
              <a:t>实验：国内外高能宇宙线实验</a:t>
            </a:r>
          </a:p>
        </p:txBody>
      </p:sp>
    </p:spTree>
    <p:extLst>
      <p:ext uri="{BB962C8B-B14F-4D97-AF65-F5344CB8AC3E}">
        <p14:creationId xmlns:p14="http://schemas.microsoft.com/office/powerpoint/2010/main" val="2766180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653725-62A8-A3D8-CD5D-0BD6730A433F}"/>
              </a:ext>
            </a:extLst>
          </p:cNvPr>
          <p:cNvSpPr>
            <a:spLocks noGrp="1"/>
          </p:cNvSpPr>
          <p:nvPr>
            <p:ph type="title"/>
          </p:nvPr>
        </p:nvSpPr>
        <p:spPr/>
        <p:txBody>
          <a:bodyPr/>
          <a:lstStyle/>
          <a:p>
            <a:endParaRPr lang="zh-CN" altLang="en-US"/>
          </a:p>
        </p:txBody>
      </p:sp>
      <p:grpSp>
        <p:nvGrpSpPr>
          <p:cNvPr id="3" name="组合 8">
            <a:extLst>
              <a:ext uri="{FF2B5EF4-FFF2-40B4-BE49-F238E27FC236}">
                <a16:creationId xmlns:a16="http://schemas.microsoft.com/office/drawing/2014/main" id="{B7DC52ED-CAAF-8ED7-FEB2-B7EE7D7756FD}"/>
              </a:ext>
            </a:extLst>
          </p:cNvPr>
          <p:cNvGrpSpPr/>
          <p:nvPr/>
        </p:nvGrpSpPr>
        <p:grpSpPr>
          <a:xfrm>
            <a:off x="1681240" y="1681841"/>
            <a:ext cx="8643859" cy="4931229"/>
            <a:chOff x="1915647" y="2177744"/>
            <a:chExt cx="6517576" cy="4339351"/>
          </a:xfrm>
        </p:grpSpPr>
        <p:pic>
          <p:nvPicPr>
            <p:cNvPr id="4" name="图片 3">
              <a:extLst>
                <a:ext uri="{FF2B5EF4-FFF2-40B4-BE49-F238E27FC236}">
                  <a16:creationId xmlns:a16="http://schemas.microsoft.com/office/drawing/2014/main" id="{54CCB3F4-E104-4413-AB4A-F527C8675D49}"/>
                </a:ext>
              </a:extLst>
            </p:cNvPr>
            <p:cNvPicPr>
              <a:picLocks noChangeAspect="1"/>
            </p:cNvPicPr>
            <p:nvPr/>
          </p:nvPicPr>
          <p:blipFill>
            <a:blip r:embed="rId2"/>
            <a:stretch>
              <a:fillRect/>
            </a:stretch>
          </p:blipFill>
          <p:spPr>
            <a:xfrm>
              <a:off x="1915647" y="2177744"/>
              <a:ext cx="6444582" cy="4339351"/>
            </a:xfrm>
            <a:prstGeom prst="rect">
              <a:avLst/>
            </a:prstGeom>
          </p:spPr>
        </p:pic>
        <p:sp>
          <p:nvSpPr>
            <p:cNvPr id="5" name="文本框 6">
              <a:extLst>
                <a:ext uri="{FF2B5EF4-FFF2-40B4-BE49-F238E27FC236}">
                  <a16:creationId xmlns:a16="http://schemas.microsoft.com/office/drawing/2014/main" id="{5736213E-D376-A4B6-9174-B4869A8F6CDB}"/>
                </a:ext>
              </a:extLst>
            </p:cNvPr>
            <p:cNvSpPr txBox="1"/>
            <p:nvPr/>
          </p:nvSpPr>
          <p:spPr>
            <a:xfrm>
              <a:off x="7960017" y="2823084"/>
              <a:ext cx="473206" cy="261610"/>
            </a:xfrm>
            <a:prstGeom prst="rect">
              <a:avLst/>
            </a:prstGeom>
            <a:noFill/>
          </p:spPr>
          <p:txBody>
            <a:bodyPr wrap="non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2040</a:t>
              </a:r>
              <a:endParaRPr kumimoji="0" lang="zh-CN" altLang="en-US" sz="11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6" name="矩形 7">
              <a:extLst>
                <a:ext uri="{FF2B5EF4-FFF2-40B4-BE49-F238E27FC236}">
                  <a16:creationId xmlns:a16="http://schemas.microsoft.com/office/drawing/2014/main" id="{8DD93A35-BEC1-93D6-9848-C759A6635B11}"/>
                </a:ext>
              </a:extLst>
            </p:cNvPr>
            <p:cNvSpPr/>
            <p:nvPr/>
          </p:nvSpPr>
          <p:spPr>
            <a:xfrm>
              <a:off x="3241221" y="3052038"/>
              <a:ext cx="465365" cy="1357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8" name="矩形 7">
            <a:extLst>
              <a:ext uri="{FF2B5EF4-FFF2-40B4-BE49-F238E27FC236}">
                <a16:creationId xmlns:a16="http://schemas.microsoft.com/office/drawing/2014/main" id="{C594A923-AF1D-3CAF-0F13-89DF76BD42B5}"/>
              </a:ext>
            </a:extLst>
          </p:cNvPr>
          <p:cNvSpPr/>
          <p:nvPr/>
        </p:nvSpPr>
        <p:spPr>
          <a:xfrm>
            <a:off x="327450" y="856370"/>
            <a:ext cx="11765856" cy="874085"/>
          </a:xfrm>
          <a:prstGeom prst="rect">
            <a:avLst/>
          </a:prstGeom>
        </p:spPr>
        <p:txBody>
          <a:bodyPr wrap="square">
            <a:spAutoFit/>
          </a:bodyPr>
          <a:lstStyle/>
          <a:p>
            <a:pPr marL="0" marR="0" lvl="0" indent="0" algn="ctr" defTabSz="914309" rtl="0" eaLnBrk="1" fontAlgn="auto" latinLnBrk="0" hangingPunct="1">
              <a:lnSpc>
                <a:spcPct val="150000"/>
              </a:lnSpc>
              <a:spcBef>
                <a:spcPts val="0"/>
              </a:spcBef>
              <a:spcAft>
                <a:spcPts val="0"/>
              </a:spcAft>
              <a:buClrTx/>
              <a:buSzTx/>
              <a:buFontTx/>
              <a:buNone/>
              <a:tabLst/>
              <a:defRPr/>
            </a:pPr>
            <a:r>
              <a:rPr kumimoji="0" lang="zh-CN" altLang="en-US"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美国科学院、工程院、医学院发布题为</a:t>
            </a:r>
            <a:r>
              <a:rPr kumimoji="0" lang="en-US" altLang="zh-CN"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通向发现之旅</a:t>
            </a:r>
            <a:r>
              <a:rPr kumimoji="0" lang="en-US" altLang="zh-CN"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的天文学中期规划白皮书</a:t>
            </a:r>
            <a:r>
              <a:rPr kumimoji="0" lang="en-US" altLang="zh-CN"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——《Astro-2020》(610</a:t>
            </a:r>
            <a:r>
              <a:rPr kumimoji="0" lang="zh-CN" altLang="en-US"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页</a:t>
            </a:r>
            <a:r>
              <a:rPr kumimoji="0" lang="en-US" altLang="zh-CN" sz="1799" b="1" i="0" u="none" strike="noStrike" kern="100" cap="none" spc="25"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a:t>
            </a:r>
          </a:p>
          <a:p>
            <a:pPr marL="0" marR="0" lvl="0" indent="0" algn="ctr" defTabSz="914309" rtl="0" eaLnBrk="1" fontAlgn="auto" latinLnBrk="0" hangingPunct="1">
              <a:lnSpc>
                <a:spcPct val="150000"/>
              </a:lnSpc>
              <a:spcBef>
                <a:spcPts val="0"/>
              </a:spcBef>
              <a:spcAft>
                <a:spcPts val="0"/>
              </a:spcAft>
              <a:buClrTx/>
              <a:buSzTx/>
              <a:buFontTx/>
              <a:buNone/>
              <a:tabLst/>
              <a:defRPr/>
            </a:pPr>
            <a:r>
              <a:rPr lang="en-US" altLang="zh-CN" sz="1799" b="1" kern="100" spc="25"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LHAASO</a:t>
            </a:r>
            <a:r>
              <a:rPr lang="zh-CN" altLang="en-US" sz="1799" b="1" kern="100" spc="25"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是国际领先的宇宙线探测实验</a:t>
            </a:r>
            <a:endParaRPr kumimoji="0" lang="en-US" altLang="zh-CN" sz="1799" b="1" i="0" u="none" strike="noStrike" kern="100" cap="none" spc="25"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a:extLst>
              <a:ext uri="{FF2B5EF4-FFF2-40B4-BE49-F238E27FC236}">
                <a16:creationId xmlns:a16="http://schemas.microsoft.com/office/drawing/2014/main" id="{B050B6D6-2E32-467F-99DE-5C4BE3251349}"/>
              </a:ext>
            </a:extLst>
          </p:cNvPr>
          <p:cNvSpPr txBox="1"/>
          <p:nvPr/>
        </p:nvSpPr>
        <p:spPr>
          <a:xfrm>
            <a:off x="5845492" y="6090557"/>
            <a:ext cx="875561" cy="307777"/>
          </a:xfrm>
          <a:prstGeom prst="rect">
            <a:avLst/>
          </a:prstGeom>
          <a:noFill/>
        </p:spPr>
        <p:txBody>
          <a:bodyPr wrap="none" rtlCol="0">
            <a:spAutoFit/>
          </a:bodyPr>
          <a:lstStyle/>
          <a:p>
            <a:r>
              <a:rPr lang="en-US" altLang="zh-CN" sz="1400" b="1" dirty="0"/>
              <a:t>/LHAASO</a:t>
            </a:r>
            <a:endParaRPr lang="zh-CN" altLang="en-US" sz="1400" b="1" dirty="0"/>
          </a:p>
        </p:txBody>
      </p:sp>
    </p:spTree>
    <p:extLst>
      <p:ext uri="{BB962C8B-B14F-4D97-AF65-F5344CB8AC3E}">
        <p14:creationId xmlns:p14="http://schemas.microsoft.com/office/powerpoint/2010/main" val="2957902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椭圆 4">
            <a:extLst>
              <a:ext uri="{FF2B5EF4-FFF2-40B4-BE49-F238E27FC236}">
                <a16:creationId xmlns:a16="http://schemas.microsoft.com/office/drawing/2014/main" id="{8AEBD17E-ADCC-49DE-830D-B72C355179FF}"/>
              </a:ext>
            </a:extLst>
          </p:cNvPr>
          <p:cNvSpPr/>
          <p:nvPr/>
        </p:nvSpPr>
        <p:spPr>
          <a:xfrm>
            <a:off x="390250" y="1871026"/>
            <a:ext cx="4451716" cy="4451716"/>
          </a:xfrm>
          <a:prstGeom prst="ellipse">
            <a:avLst/>
          </a:prstGeom>
          <a:noFill/>
          <a:ln w="12700" cap="flat">
            <a:solidFill>
              <a:srgbClr val="6A6A94"/>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a:ea typeface="华文楷体" panose="02010600040101010101" pitchFamily="2" charset="-122"/>
              <a:cs typeface="+mn-cs"/>
            </a:endParaRPr>
          </a:p>
        </p:txBody>
      </p:sp>
      <p:grpSp>
        <p:nvGrpSpPr>
          <p:cNvPr id="22" name="组合 21">
            <a:extLst>
              <a:ext uri="{FF2B5EF4-FFF2-40B4-BE49-F238E27FC236}">
                <a16:creationId xmlns:a16="http://schemas.microsoft.com/office/drawing/2014/main" id="{8F403601-B1A1-4754-86A5-1633D2156187}"/>
              </a:ext>
            </a:extLst>
          </p:cNvPr>
          <p:cNvGrpSpPr/>
          <p:nvPr/>
        </p:nvGrpSpPr>
        <p:grpSpPr>
          <a:xfrm rot="2623777">
            <a:off x="711467" y="1741714"/>
            <a:ext cx="3864544" cy="3880387"/>
            <a:chOff x="711467" y="1741714"/>
            <a:chExt cx="3864544" cy="3880387"/>
          </a:xfrm>
        </p:grpSpPr>
        <p:sp>
          <p:nvSpPr>
            <p:cNvPr id="13" name="弧形 12">
              <a:extLst>
                <a:ext uri="{FF2B5EF4-FFF2-40B4-BE49-F238E27FC236}">
                  <a16:creationId xmlns:a16="http://schemas.microsoft.com/office/drawing/2014/main" id="{C4C49CC3-D0AA-4958-9469-3976F140447B}"/>
                </a:ext>
              </a:extLst>
            </p:cNvPr>
            <p:cNvSpPr/>
            <p:nvPr/>
          </p:nvSpPr>
          <p:spPr>
            <a:xfrm>
              <a:off x="738779" y="1741714"/>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sp>
          <p:nvSpPr>
            <p:cNvPr id="14" name="弧形 13">
              <a:extLst>
                <a:ext uri="{FF2B5EF4-FFF2-40B4-BE49-F238E27FC236}">
                  <a16:creationId xmlns:a16="http://schemas.microsoft.com/office/drawing/2014/main" id="{DD331146-3A52-41EA-BADE-6F39309BEAD5}"/>
                </a:ext>
              </a:extLst>
            </p:cNvPr>
            <p:cNvSpPr/>
            <p:nvPr/>
          </p:nvSpPr>
          <p:spPr>
            <a:xfrm rot="10800000">
              <a:off x="711467" y="1757557"/>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sp>
        <p:nvSpPr>
          <p:cNvPr id="18" name="弧形 17">
            <a:extLst>
              <a:ext uri="{FF2B5EF4-FFF2-40B4-BE49-F238E27FC236}">
                <a16:creationId xmlns:a16="http://schemas.microsoft.com/office/drawing/2014/main" id="{4031B7DE-C8D9-4A6F-8BF8-2D6332004303}"/>
              </a:ext>
            </a:extLst>
          </p:cNvPr>
          <p:cNvSpPr/>
          <p:nvPr/>
        </p:nvSpPr>
        <p:spPr>
          <a:xfrm rot="5400000">
            <a:off x="696539" y="2127275"/>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mbria"/>
              <a:ea typeface="华文楷体" panose="02010600040101010101" pitchFamily="2" charset="-122"/>
              <a:cs typeface="+mn-cs"/>
            </a:endParaRPr>
          </a:p>
        </p:txBody>
      </p:sp>
      <p:sp>
        <p:nvSpPr>
          <p:cNvPr id="19" name="弧形 18">
            <a:extLst>
              <a:ext uri="{FF2B5EF4-FFF2-40B4-BE49-F238E27FC236}">
                <a16:creationId xmlns:a16="http://schemas.microsoft.com/office/drawing/2014/main" id="{E1695F6E-5936-4C3B-AB52-81FDBDB59757}"/>
              </a:ext>
            </a:extLst>
          </p:cNvPr>
          <p:cNvSpPr/>
          <p:nvPr/>
        </p:nvSpPr>
        <p:spPr>
          <a:xfrm rot="16200000">
            <a:off x="669227" y="2143118"/>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nvGrpSpPr>
          <p:cNvPr id="23" name="组合 22">
            <a:extLst>
              <a:ext uri="{FF2B5EF4-FFF2-40B4-BE49-F238E27FC236}">
                <a16:creationId xmlns:a16="http://schemas.microsoft.com/office/drawing/2014/main" id="{8CE67654-6F6B-4853-8BE3-3C6E88889296}"/>
              </a:ext>
            </a:extLst>
          </p:cNvPr>
          <p:cNvGrpSpPr/>
          <p:nvPr/>
        </p:nvGrpSpPr>
        <p:grpSpPr>
          <a:xfrm>
            <a:off x="696539" y="2142315"/>
            <a:ext cx="3864544" cy="3880387"/>
            <a:chOff x="711467" y="1741714"/>
            <a:chExt cx="3864544" cy="3880387"/>
          </a:xfrm>
        </p:grpSpPr>
        <p:sp>
          <p:nvSpPr>
            <p:cNvPr id="24" name="弧形 23">
              <a:extLst>
                <a:ext uri="{FF2B5EF4-FFF2-40B4-BE49-F238E27FC236}">
                  <a16:creationId xmlns:a16="http://schemas.microsoft.com/office/drawing/2014/main" id="{0E98BBCF-FF15-4533-B554-6B3B9A4DBF34}"/>
                </a:ext>
              </a:extLst>
            </p:cNvPr>
            <p:cNvSpPr/>
            <p:nvPr/>
          </p:nvSpPr>
          <p:spPr>
            <a:xfrm>
              <a:off x="738779" y="1741714"/>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sp>
          <p:nvSpPr>
            <p:cNvPr id="25" name="弧形 24">
              <a:extLst>
                <a:ext uri="{FF2B5EF4-FFF2-40B4-BE49-F238E27FC236}">
                  <a16:creationId xmlns:a16="http://schemas.microsoft.com/office/drawing/2014/main" id="{6E334528-2C1D-4817-A567-A85B226104C9}"/>
                </a:ext>
              </a:extLst>
            </p:cNvPr>
            <p:cNvSpPr/>
            <p:nvPr/>
          </p:nvSpPr>
          <p:spPr>
            <a:xfrm rot="10800000">
              <a:off x="711467" y="1757557"/>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grpSp>
        <p:nvGrpSpPr>
          <p:cNvPr id="26" name="组合 25">
            <a:extLst>
              <a:ext uri="{FF2B5EF4-FFF2-40B4-BE49-F238E27FC236}">
                <a16:creationId xmlns:a16="http://schemas.microsoft.com/office/drawing/2014/main" id="{BEE942CD-4B1B-410E-96F5-E730C6DDA6CF}"/>
              </a:ext>
            </a:extLst>
          </p:cNvPr>
          <p:cNvGrpSpPr/>
          <p:nvPr/>
        </p:nvGrpSpPr>
        <p:grpSpPr>
          <a:xfrm rot="8100000">
            <a:off x="678835" y="1724145"/>
            <a:ext cx="3864544" cy="3880387"/>
            <a:chOff x="711467" y="1741714"/>
            <a:chExt cx="3864544" cy="3880387"/>
          </a:xfrm>
        </p:grpSpPr>
        <p:sp>
          <p:nvSpPr>
            <p:cNvPr id="27" name="弧形 26">
              <a:extLst>
                <a:ext uri="{FF2B5EF4-FFF2-40B4-BE49-F238E27FC236}">
                  <a16:creationId xmlns:a16="http://schemas.microsoft.com/office/drawing/2014/main" id="{F1B6D282-F18E-409C-8FAA-431D61DCE923}"/>
                </a:ext>
              </a:extLst>
            </p:cNvPr>
            <p:cNvSpPr/>
            <p:nvPr/>
          </p:nvSpPr>
          <p:spPr>
            <a:xfrm>
              <a:off x="738779" y="1741714"/>
              <a:ext cx="3837232" cy="3837232"/>
            </a:xfrm>
            <a:prstGeom prst="arc">
              <a:avLst>
                <a:gd name="adj1" fmla="val 15046625"/>
                <a:gd name="adj2" fmla="val 16419609"/>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sp>
          <p:nvSpPr>
            <p:cNvPr id="28" name="弧形 27">
              <a:extLst>
                <a:ext uri="{FF2B5EF4-FFF2-40B4-BE49-F238E27FC236}">
                  <a16:creationId xmlns:a16="http://schemas.microsoft.com/office/drawing/2014/main" id="{99AADE4C-A5AE-465E-ABD5-09A9DA156EEF}"/>
                </a:ext>
              </a:extLst>
            </p:cNvPr>
            <p:cNvSpPr/>
            <p:nvPr/>
          </p:nvSpPr>
          <p:spPr>
            <a:xfrm rot="10800000">
              <a:off x="711467" y="1757557"/>
              <a:ext cx="3864544" cy="3864544"/>
            </a:xfrm>
            <a:prstGeom prst="arc">
              <a:avLst>
                <a:gd name="adj1" fmla="val 15046625"/>
                <a:gd name="adj2" fmla="val 1682229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endParaRPr>
            </a:p>
          </p:txBody>
        </p:sp>
      </p:grpSp>
      <p:pic>
        <p:nvPicPr>
          <p:cNvPr id="4" name="图片 3">
            <a:extLst>
              <a:ext uri="{FF2B5EF4-FFF2-40B4-BE49-F238E27FC236}">
                <a16:creationId xmlns:a16="http://schemas.microsoft.com/office/drawing/2014/main" id="{CA95CF7B-3DF8-4D47-9F97-5312E6FFD54F}"/>
              </a:ext>
            </a:extLst>
          </p:cNvPr>
          <p:cNvPicPr>
            <a:picLocks noChangeAspect="1"/>
          </p:cNvPicPr>
          <p:nvPr/>
        </p:nvPicPr>
        <p:blipFill rotWithShape="1">
          <a:blip r:embed="rId4"/>
          <a:srcRect l="6840" t="1929" r="16895" b="1"/>
          <a:stretch/>
        </p:blipFill>
        <p:spPr>
          <a:xfrm>
            <a:off x="793799" y="2283949"/>
            <a:ext cx="3602183" cy="36374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图片 5">
            <a:extLst>
              <a:ext uri="{FF2B5EF4-FFF2-40B4-BE49-F238E27FC236}">
                <a16:creationId xmlns:a16="http://schemas.microsoft.com/office/drawing/2014/main" id="{2D4A98CC-E372-4B57-88A8-E187A441FB02}"/>
              </a:ext>
            </a:extLst>
          </p:cNvPr>
          <p:cNvPicPr>
            <a:picLocks noChangeAspect="1"/>
          </p:cNvPicPr>
          <p:nvPr/>
        </p:nvPicPr>
        <p:blipFill>
          <a:blip r:embed="rId5"/>
          <a:stretch>
            <a:fillRect/>
          </a:stretch>
        </p:blipFill>
        <p:spPr>
          <a:xfrm>
            <a:off x="4940521" y="2226944"/>
            <a:ext cx="7037162" cy="4066009"/>
          </a:xfrm>
          <a:prstGeom prst="rect">
            <a:avLst/>
          </a:prstGeom>
          <a:ln>
            <a:noFill/>
          </a:ln>
          <a:effectLst>
            <a:softEdge rad="112500"/>
          </a:effectLst>
        </p:spPr>
      </p:pic>
      <p:sp>
        <p:nvSpPr>
          <p:cNvPr id="3" name="文本框 2">
            <a:extLst>
              <a:ext uri="{FF2B5EF4-FFF2-40B4-BE49-F238E27FC236}">
                <a16:creationId xmlns:a16="http://schemas.microsoft.com/office/drawing/2014/main" id="{0007F404-55A7-47E3-8F1E-539DE2145AB8}"/>
              </a:ext>
            </a:extLst>
          </p:cNvPr>
          <p:cNvSpPr txBox="1"/>
          <p:nvPr/>
        </p:nvSpPr>
        <p:spPr>
          <a:xfrm>
            <a:off x="2717183" y="3907390"/>
            <a:ext cx="104747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~10KM</a:t>
            </a:r>
            <a:endParaRPr kumimoji="0" lang="zh-CN" altLang="en-US" sz="12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0" name="图片 9">
            <a:extLst>
              <a:ext uri="{FF2B5EF4-FFF2-40B4-BE49-F238E27FC236}">
                <a16:creationId xmlns:a16="http://schemas.microsoft.com/office/drawing/2014/main" id="{7CC6DD22-EEFF-47FC-9371-ABE5C744FB49}"/>
              </a:ext>
            </a:extLst>
          </p:cNvPr>
          <p:cNvPicPr>
            <a:picLocks noChangeAspect="1"/>
          </p:cNvPicPr>
          <p:nvPr/>
        </p:nvPicPr>
        <p:blipFill rotWithShape="1">
          <a:blip r:embed="rId6"/>
          <a:srcRect l="2069" t="28640" b="15407"/>
          <a:stretch/>
        </p:blipFill>
        <p:spPr>
          <a:xfrm>
            <a:off x="172442" y="3316512"/>
            <a:ext cx="2088231" cy="894831"/>
          </a:xfrm>
          <a:prstGeom prst="rect">
            <a:avLst/>
          </a:prstGeom>
        </p:spPr>
      </p:pic>
      <p:sp>
        <p:nvSpPr>
          <p:cNvPr id="7" name="矩形 6">
            <a:extLst>
              <a:ext uri="{FF2B5EF4-FFF2-40B4-BE49-F238E27FC236}">
                <a16:creationId xmlns:a16="http://schemas.microsoft.com/office/drawing/2014/main" id="{9F71BEF9-70AC-4302-A0A8-9D9E293602CD}"/>
              </a:ext>
            </a:extLst>
          </p:cNvPr>
          <p:cNvSpPr/>
          <p:nvPr/>
        </p:nvSpPr>
        <p:spPr>
          <a:xfrm>
            <a:off x="9082250" y="6370692"/>
            <a:ext cx="297543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(Aug. 2018,</a:t>
            </a:r>
            <a:r>
              <a:rPr kumimoji="0" lang="zh-CN" altLang="en-US"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 </a:t>
            </a:r>
            <a:r>
              <a:rPr kumimoji="0" lang="en-US" altLang="zh-CN"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at 4410 m </a:t>
            </a:r>
            <a:r>
              <a:rPr kumimoji="0" lang="en-US" altLang="zh-CN" sz="1800" b="0" i="0" u="none" strike="noStrike" kern="1200" cap="none" spc="0" normalizeH="0" baseline="0" noProof="0" dirty="0" err="1">
                <a:ln>
                  <a:noFill/>
                </a:ln>
                <a:solidFill>
                  <a:prstClr val="white">
                    <a:lumMod val="95000"/>
                  </a:prstClr>
                </a:solidFill>
                <a:effectLst/>
                <a:uLnTx/>
                <a:uFillTx/>
                <a:latin typeface="Cambria"/>
                <a:ea typeface="华文楷体" panose="02010600040101010101" pitchFamily="2" charset="-122"/>
                <a:cs typeface="+mn-cs"/>
              </a:rPr>
              <a:t>a.s.l</a:t>
            </a:r>
            <a:r>
              <a:rPr kumimoji="0" lang="en-US" altLang="zh-CN"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rPr>
              <a:t>. )</a:t>
            </a:r>
            <a:endParaRPr kumimoji="0" lang="zh-CN" altLang="en-US" sz="1800" b="0" i="0" u="none" strike="noStrike" kern="1200" cap="none" spc="0" normalizeH="0" baseline="0" noProof="0" dirty="0">
              <a:ln>
                <a:noFill/>
              </a:ln>
              <a:solidFill>
                <a:prstClr val="white">
                  <a:lumMod val="95000"/>
                </a:prstClr>
              </a:solidFill>
              <a:effectLst/>
              <a:uLnTx/>
              <a:uFillTx/>
              <a:latin typeface="Cambria"/>
              <a:ea typeface="华文楷体" panose="02010600040101010101" pitchFamily="2" charset="-122"/>
              <a:cs typeface="+mn-cs"/>
            </a:endParaRPr>
          </a:p>
        </p:txBody>
      </p:sp>
      <p:sp>
        <p:nvSpPr>
          <p:cNvPr id="31" name="标题 1">
            <a:extLst>
              <a:ext uri="{FF2B5EF4-FFF2-40B4-BE49-F238E27FC236}">
                <a16:creationId xmlns:a16="http://schemas.microsoft.com/office/drawing/2014/main" id="{FA952ABC-001D-4F74-AC9C-E99C34A0D47B}"/>
              </a:ext>
            </a:extLst>
          </p:cNvPr>
          <p:cNvSpPr txBox="1">
            <a:spLocks/>
          </p:cNvSpPr>
          <p:nvPr/>
        </p:nvSpPr>
        <p:spPr>
          <a:xfrm>
            <a:off x="5042256" y="6354891"/>
            <a:ext cx="3995851" cy="400935"/>
          </a:xfrm>
          <a:prstGeom prst="rect">
            <a:avLst/>
          </a:prstGeom>
          <a:solidFill>
            <a:srgbClr val="3F5D5B"/>
          </a:solidFill>
        </p:spPr>
        <p:txBody>
          <a:bodyPr vert="horz" lIns="91416" tIns="45708" rIns="91416" bIns="45708" rtlCol="0" anchor="ctr">
            <a:normAutofit/>
          </a:bodyPr>
          <a:lstStyle>
            <a:lvl1pPr algn="l" defTabSz="914583" rtl="0" eaLnBrk="1" latinLnBrk="0" hangingPunct="1">
              <a:lnSpc>
                <a:spcPct val="90000"/>
              </a:lnSpc>
              <a:spcBef>
                <a:spcPct val="0"/>
              </a:spcBef>
              <a:buNone/>
              <a:defRPr sz="4401" kern="1200">
                <a:solidFill>
                  <a:schemeClr val="tx1"/>
                </a:solidFill>
                <a:latin typeface="+mj-lt"/>
                <a:ea typeface="+mj-ea"/>
                <a:cs typeface="+mj-cs"/>
              </a:defRPr>
            </a:lvl1pPr>
          </a:lstStyle>
          <a:p>
            <a:pPr marL="0" marR="0" lvl="0" indent="0" algn="l" defTabSz="914583" rtl="0" eaLnBrk="1" fontAlgn="auto" latinLnBrk="0" hangingPunct="1">
              <a:lnSpc>
                <a:spcPct val="90000"/>
              </a:lnSpc>
              <a:spcBef>
                <a:spcPct val="0"/>
              </a:spcBef>
              <a:spcAft>
                <a:spcPts val="0"/>
              </a:spcAft>
              <a:buClrTx/>
              <a:buSzTx/>
              <a:buFontTx/>
              <a:buNone/>
              <a:tabLst/>
              <a:defRPr/>
            </a:pPr>
            <a:r>
              <a:rPr kumimoji="0" lang="en-US" altLang="zh-CN" sz="1400" b="1" i="0" u="none" strike="noStrike" kern="1200" cap="none" spc="0" normalizeH="0" baseline="0" noProof="0" dirty="0">
                <a:ln>
                  <a:noFill/>
                </a:ln>
                <a:solidFill>
                  <a:srgbClr val="FFFF00"/>
                </a:solidFill>
                <a:effectLst/>
                <a:uLnTx/>
                <a:uFillTx/>
                <a:latin typeface="华文楷体" panose="02010600040101010101" pitchFamily="2" charset="-122"/>
                <a:ea typeface="华文楷体" panose="02010600040101010101" pitchFamily="2" charset="-122"/>
                <a:cs typeface="+mj-cs"/>
              </a:rPr>
              <a:t>LHAASO, </a:t>
            </a:r>
            <a:r>
              <a:rPr kumimoji="0" lang="en-US" altLang="zh-CN" sz="1600" b="1" i="1"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Nature</a:t>
            </a:r>
            <a:r>
              <a:rPr kumimoji="0" lang="en-US" altLang="zh-CN" sz="1600" b="0" i="0"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 </a:t>
            </a:r>
            <a:r>
              <a:rPr kumimoji="0" lang="en-US" altLang="zh-CN" sz="1600" b="0" i="1"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Astronomy</a:t>
            </a:r>
            <a:r>
              <a:rPr kumimoji="0" lang="en-US" altLang="zh-CN" sz="1600" b="1" i="1" u="none" strike="noStrike" kern="1200" cap="none" spc="0" normalizeH="0" baseline="0" noProof="0" dirty="0">
                <a:ln>
                  <a:noFill/>
                </a:ln>
                <a:solidFill>
                  <a:srgbClr val="FFFF00"/>
                </a:solidFill>
                <a:effectLst/>
                <a:uLnTx/>
                <a:uFillTx/>
                <a:latin typeface="Maiandra GD"/>
                <a:ea typeface="隶书" panose="02010509060101010101" pitchFamily="49" charset="-122"/>
                <a:cs typeface="+mj-cs"/>
              </a:rPr>
              <a:t> 5:849 (2021)</a:t>
            </a:r>
            <a:endParaRPr kumimoji="0" lang="zh-CN" altLang="en-US" sz="1400" b="1" i="0" u="none" strike="noStrike" kern="1200" cap="none" spc="0" normalizeH="0" baseline="0" noProof="0" dirty="0">
              <a:ln>
                <a:noFill/>
              </a:ln>
              <a:solidFill>
                <a:srgbClr val="FFFF00"/>
              </a:solidFill>
              <a:effectLst/>
              <a:uLnTx/>
              <a:uFillTx/>
              <a:latin typeface="华文楷体" panose="02010600040101010101" pitchFamily="2" charset="-122"/>
              <a:ea typeface="华文楷体" panose="02010600040101010101" pitchFamily="2" charset="-122"/>
              <a:cs typeface="+mj-cs"/>
            </a:endParaRPr>
          </a:p>
        </p:txBody>
      </p:sp>
      <p:sp>
        <p:nvSpPr>
          <p:cNvPr id="9" name="TextBox 8">
            <a:extLst>
              <a:ext uri="{FF2B5EF4-FFF2-40B4-BE49-F238E27FC236}">
                <a16:creationId xmlns:a16="http://schemas.microsoft.com/office/drawing/2014/main" id="{F2BFCB38-87A7-44A7-B5C6-1A99B063AFD1}"/>
              </a:ext>
            </a:extLst>
          </p:cNvPr>
          <p:cNvSpPr txBox="1"/>
          <p:nvPr/>
        </p:nvSpPr>
        <p:spPr>
          <a:xfrm>
            <a:off x="3334322" y="3202563"/>
            <a:ext cx="10474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rPr>
              <a:t>LHAASO</a:t>
            </a:r>
          </a:p>
        </p:txBody>
      </p:sp>
      <p:sp>
        <p:nvSpPr>
          <p:cNvPr id="32" name="TextBox 31">
            <a:extLst>
              <a:ext uri="{FF2B5EF4-FFF2-40B4-BE49-F238E27FC236}">
                <a16:creationId xmlns:a16="http://schemas.microsoft.com/office/drawing/2014/main" id="{0C8C6F91-E098-44AC-AF7F-8865B4C54136}"/>
              </a:ext>
            </a:extLst>
          </p:cNvPr>
          <p:cNvSpPr txBox="1"/>
          <p:nvPr/>
        </p:nvSpPr>
        <p:spPr>
          <a:xfrm>
            <a:off x="1893245" y="4428226"/>
            <a:ext cx="10474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solidFill>
                <a:effectLst/>
                <a:uLnTx/>
                <a:uFillTx/>
                <a:latin typeface="Cambria"/>
                <a:ea typeface="华文楷体" panose="02010600040101010101" pitchFamily="2" charset="-122"/>
                <a:cs typeface="+mn-cs"/>
              </a:rPr>
              <a:t>Airport</a:t>
            </a:r>
          </a:p>
        </p:txBody>
      </p:sp>
      <p:sp>
        <p:nvSpPr>
          <p:cNvPr id="33" name="副标题 2">
            <a:extLst>
              <a:ext uri="{FF2B5EF4-FFF2-40B4-BE49-F238E27FC236}">
                <a16:creationId xmlns:a16="http://schemas.microsoft.com/office/drawing/2014/main" id="{F4D3F876-2C6D-462C-A0C9-C15DCB9857E8}"/>
              </a:ext>
            </a:extLst>
          </p:cNvPr>
          <p:cNvSpPr txBox="1">
            <a:spLocks/>
          </p:cNvSpPr>
          <p:nvPr/>
        </p:nvSpPr>
        <p:spPr>
          <a:xfrm>
            <a:off x="5042256" y="1032846"/>
            <a:ext cx="6092571" cy="1214212"/>
          </a:xfrm>
          <a:prstGeom prst="rect">
            <a:avLst/>
          </a:prstGeom>
        </p:spPr>
        <p:txBody>
          <a:bodyPr vert="horz" lIns="91437" tIns="45719" rIns="91437" bIns="45719"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309"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地点：四川甘孜州稻城海子山</a:t>
            </a:r>
            <a:endPar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28600" marR="0" lvl="0" indent="-228600" algn="l" defTabSz="914309"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海拔</a:t>
            </a: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pt-BR"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4410 </a:t>
            </a: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m</a:t>
            </a:r>
          </a:p>
          <a:p>
            <a:pPr marL="228600" marR="0" lvl="0" indent="-228600" algn="l" defTabSz="914309"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2021</a:t>
            </a: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年</a:t>
            </a: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7</a:t>
            </a: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月全</a:t>
            </a:r>
            <a:r>
              <a:rPr lang="zh-CN" altLang="en-US" sz="2000" b="1"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阵列运行</a:t>
            </a: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2023</a:t>
            </a: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年</a:t>
            </a:r>
            <a:r>
              <a:rPr kumimoji="0" lang="en-US" altLang="zh-CN"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月通过国家验收</a:t>
            </a:r>
          </a:p>
        </p:txBody>
      </p:sp>
      <p:sp>
        <p:nvSpPr>
          <p:cNvPr id="34" name="TextBox 33">
            <a:extLst>
              <a:ext uri="{FF2B5EF4-FFF2-40B4-BE49-F238E27FC236}">
                <a16:creationId xmlns:a16="http://schemas.microsoft.com/office/drawing/2014/main" id="{8AA1249D-5483-403D-A70D-F8309CA444C5}"/>
              </a:ext>
            </a:extLst>
          </p:cNvPr>
          <p:cNvSpPr txBox="1"/>
          <p:nvPr/>
        </p:nvSpPr>
        <p:spPr>
          <a:xfrm>
            <a:off x="2601498" y="104609"/>
            <a:ext cx="6170370" cy="633187"/>
          </a:xfrm>
          <a:prstGeom prst="rect">
            <a:avLst/>
          </a:prstGeom>
          <a:noFill/>
        </p:spPr>
        <p:txBody>
          <a:bodyPr wrap="square">
            <a:spAutoFit/>
          </a:bodyPr>
          <a:lstStyle/>
          <a:p>
            <a:pPr marL="0" marR="0" lvl="0" indent="0" algn="ctr" defTabSz="914309" rtl="0" eaLnBrk="1" fontAlgn="auto" latinLnBrk="0" hangingPunct="1">
              <a:lnSpc>
                <a:spcPct val="120000"/>
              </a:lnSpc>
              <a:spcBef>
                <a:spcPts val="0"/>
              </a:spcBef>
              <a:spcAft>
                <a:spcPts val="1200"/>
              </a:spcAft>
              <a:buClrTx/>
              <a:buSzTx/>
              <a:buFont typeface="Arial" panose="020B0604020202020204" pitchFamily="34" charset="0"/>
              <a:buNone/>
              <a:tabLst/>
              <a:defRPr/>
            </a:pPr>
            <a:r>
              <a:rPr kumimoji="0" lang="zh-CN" altLang="en-US" sz="32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高海拔宇宙线观测站（</a:t>
            </a:r>
            <a:r>
              <a:rPr kumimoji="0" lang="en-US" altLang="zh-CN" sz="32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LHAASO</a:t>
            </a:r>
            <a:r>
              <a:rPr kumimoji="0" lang="zh-CN" altLang="en-US" sz="32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a:t>
            </a:r>
            <a:endParaRPr kumimoji="0" lang="en-US" altLang="zh-CN" sz="32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pic>
        <p:nvPicPr>
          <p:cNvPr id="8" name="Picture 8">
            <a:extLst>
              <a:ext uri="{FF2B5EF4-FFF2-40B4-BE49-F238E27FC236}">
                <a16:creationId xmlns:a16="http://schemas.microsoft.com/office/drawing/2014/main" id="{F34D3196-D282-4874-A2C3-D4F24281F62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3808" t="26490" r="14438"/>
          <a:stretch/>
        </p:blipFill>
        <p:spPr>
          <a:xfrm>
            <a:off x="172442" y="819184"/>
            <a:ext cx="1884352" cy="2489048"/>
          </a:xfrm>
          <a:prstGeom prst="rect">
            <a:avLst/>
          </a:prstGeom>
        </p:spPr>
      </p:pic>
    </p:spTree>
    <p:extLst>
      <p:ext uri="{BB962C8B-B14F-4D97-AF65-F5344CB8AC3E}">
        <p14:creationId xmlns:p14="http://schemas.microsoft.com/office/powerpoint/2010/main" val="4050936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071E823-F717-4A24-8497-F07205410AE5}"/>
              </a:ext>
            </a:extLst>
          </p:cNvPr>
          <p:cNvSpPr>
            <a:spLocks noGrp="1"/>
          </p:cNvSpPr>
          <p:nvPr>
            <p:ph type="sldNum" sz="quarter" idx="12"/>
          </p:nvPr>
        </p:nvSpPr>
        <p:spPr/>
        <p:txBody>
          <a:bodyPr>
            <a:normAutofit lnSpcReduction="10000"/>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AE70B2-8BF9-45C0-BB95-33D1B9D3A854}" type="slidenum">
              <a:rPr kumimoji="0" lang="zh-CN" altLang="en-US" sz="18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800" b="0" i="0" u="none" strike="noStrike" kern="1200" cap="none" spc="0" normalizeH="0" baseline="0" noProof="0" dirty="0">
              <a:ln>
                <a:noFill/>
              </a:ln>
              <a:solidFill>
                <a:prstClr val="black">
                  <a:tint val="75000"/>
                </a:prstClr>
              </a:solidFill>
              <a:effectLst/>
              <a:uLnTx/>
              <a:uFillTx/>
              <a:latin typeface="Arial"/>
              <a:ea typeface="微软雅黑"/>
              <a:cs typeface="+mn-cs"/>
            </a:endParaRPr>
          </a:p>
        </p:txBody>
      </p:sp>
      <p:sp>
        <p:nvSpPr>
          <p:cNvPr id="24" name="标题 1">
            <a:extLst>
              <a:ext uri="{FF2B5EF4-FFF2-40B4-BE49-F238E27FC236}">
                <a16:creationId xmlns:a16="http://schemas.microsoft.com/office/drawing/2014/main" id="{BD1DE828-33F9-4881-820A-D4985A4D5648}"/>
              </a:ext>
            </a:extLst>
          </p:cNvPr>
          <p:cNvSpPr>
            <a:spLocks noGrp="1"/>
          </p:cNvSpPr>
          <p:nvPr>
            <p:ph type="title"/>
          </p:nvPr>
        </p:nvSpPr>
        <p:spPr>
          <a:xfrm>
            <a:off x="1271780" y="142039"/>
            <a:ext cx="10091447" cy="666054"/>
          </a:xfrm>
        </p:spPr>
        <p:txBody>
          <a:bodyPr/>
          <a:lstStyle/>
          <a:p>
            <a:r>
              <a:rPr lang="en-US" altLang="zh-CN" sz="3200">
                <a:latin typeface="Aharoni" panose="02010803020104030203" pitchFamily="2" charset="-79"/>
                <a:ea typeface="黑体" panose="02010609060101010101" pitchFamily="49" charset="-122"/>
                <a:cs typeface="Aharoni" panose="02010803020104030203" pitchFamily="2" charset="-79"/>
              </a:rPr>
              <a:t>LHAASO: Multi-Messenger</a:t>
            </a:r>
            <a:r>
              <a:rPr lang="zh-CN" altLang="en-US" sz="3200">
                <a:latin typeface="Aharoni" panose="02010803020104030203" pitchFamily="2" charset="-79"/>
                <a:ea typeface="黑体" panose="02010609060101010101" pitchFamily="49" charset="-122"/>
                <a:cs typeface="Aharoni" panose="02010803020104030203" pitchFamily="2" charset="-79"/>
              </a:rPr>
              <a:t> </a:t>
            </a:r>
            <a:r>
              <a:rPr lang="en-US" altLang="zh-CN" sz="3200">
                <a:latin typeface="Aharoni" panose="02010803020104030203" pitchFamily="2" charset="-79"/>
                <a:ea typeface="黑体" panose="02010609060101010101" pitchFamily="49" charset="-122"/>
                <a:cs typeface="Aharoni" panose="02010803020104030203" pitchFamily="2" charset="-79"/>
              </a:rPr>
              <a:t>Collaboration Network</a:t>
            </a:r>
            <a:endParaRPr lang="zh-CN" altLang="en-US" sz="3200" dirty="0"/>
          </a:p>
        </p:txBody>
      </p:sp>
      <p:sp>
        <p:nvSpPr>
          <p:cNvPr id="54" name="文本占位符 6">
            <a:extLst>
              <a:ext uri="{FF2B5EF4-FFF2-40B4-BE49-F238E27FC236}">
                <a16:creationId xmlns:a16="http://schemas.microsoft.com/office/drawing/2014/main" id="{32D02E75-2E0D-400F-BFF2-630EFB0C893A}"/>
              </a:ext>
            </a:extLst>
          </p:cNvPr>
          <p:cNvSpPr txBox="1">
            <a:spLocks/>
          </p:cNvSpPr>
          <p:nvPr/>
        </p:nvSpPr>
        <p:spPr>
          <a:xfrm>
            <a:off x="1139905" y="883875"/>
            <a:ext cx="10397226" cy="622087"/>
          </a:xfrm>
          <a:prstGeom prst="rect">
            <a:avLst/>
          </a:prstGeom>
        </p:spPr>
        <p:txBody>
          <a:bodyPr vert="horz" rtlCol="0">
            <a:noAutofit/>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00FF00"/>
              </a:buClr>
              <a:buSzPct val="50000"/>
              <a:buFont typeface="Wingdings 2"/>
              <a:buNone/>
              <a:tabLst/>
              <a:defRPr/>
            </a:pPr>
            <a:endParaRPr kumimoji="0" lang="en-US" altLang="zh-CN" sz="3200" b="0" i="0" u="none" strike="noStrike" kern="1200" cap="none" spc="0" normalizeH="0" baseline="0" noProof="0" dirty="0">
              <a:ln>
                <a:noFill/>
              </a:ln>
              <a:solidFill>
                <a:srgbClr val="000000"/>
              </a:solidFill>
              <a:effectLst/>
              <a:uLnTx/>
              <a:uFillTx/>
              <a:latin typeface="Aharoni" panose="02010803020104030203" pitchFamily="2" charset="-79"/>
              <a:ea typeface="黑体" panose="02010609060101010101" pitchFamily="49" charset="-122"/>
              <a:cs typeface="Aharoni" panose="02010803020104030203" pitchFamily="2" charset="-79"/>
            </a:endParaRPr>
          </a:p>
        </p:txBody>
      </p:sp>
      <p:grpSp>
        <p:nvGrpSpPr>
          <p:cNvPr id="55" name="组合 11">
            <a:extLst>
              <a:ext uri="{FF2B5EF4-FFF2-40B4-BE49-F238E27FC236}">
                <a16:creationId xmlns:a16="http://schemas.microsoft.com/office/drawing/2014/main" id="{58A50696-884C-40E4-B907-990381AFC7BE}"/>
              </a:ext>
            </a:extLst>
          </p:cNvPr>
          <p:cNvGrpSpPr/>
          <p:nvPr/>
        </p:nvGrpSpPr>
        <p:grpSpPr>
          <a:xfrm>
            <a:off x="279363" y="1223325"/>
            <a:ext cx="10819511" cy="5156030"/>
            <a:chOff x="354178" y="1580774"/>
            <a:chExt cx="10819511" cy="5156030"/>
          </a:xfrm>
        </p:grpSpPr>
        <p:pic>
          <p:nvPicPr>
            <p:cNvPr id="56" name="图片 4">
              <a:extLst>
                <a:ext uri="{FF2B5EF4-FFF2-40B4-BE49-F238E27FC236}">
                  <a16:creationId xmlns:a16="http://schemas.microsoft.com/office/drawing/2014/main" id="{8010BB05-54EC-42FE-88A6-A9734D04BE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67" t="15193" r="2984" b="10043"/>
            <a:stretch/>
          </p:blipFill>
          <p:spPr>
            <a:xfrm>
              <a:off x="1992171" y="1580774"/>
              <a:ext cx="9181518" cy="5156030"/>
            </a:xfrm>
            <a:prstGeom prst="rect">
              <a:avLst/>
            </a:prstGeom>
          </p:spPr>
        </p:pic>
        <p:sp>
          <p:nvSpPr>
            <p:cNvPr id="57" name="TextBox 56">
              <a:extLst>
                <a:ext uri="{FF2B5EF4-FFF2-40B4-BE49-F238E27FC236}">
                  <a16:creationId xmlns:a16="http://schemas.microsoft.com/office/drawing/2014/main" id="{6A9E594A-41C6-4ED3-8310-DDF39A4ED953}"/>
                </a:ext>
              </a:extLst>
            </p:cNvPr>
            <p:cNvSpPr txBox="1"/>
            <p:nvPr/>
          </p:nvSpPr>
          <p:spPr>
            <a:xfrm>
              <a:off x="768737" y="1678862"/>
              <a:ext cx="2038480" cy="400110"/>
            </a:xfrm>
            <a:prstGeom prst="rect">
              <a:avLst/>
            </a:prstGeom>
            <a:solidFill>
              <a:srgbClr val="EDF8FE">
                <a:lumMod val="90000"/>
              </a:srgb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rPr>
                <a:t>ANTARES (NT)</a:t>
              </a:r>
              <a:endParaRPr kumimoji="0" lang="zh-CN" altLang="en-US" sz="20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sp>
          <p:nvSpPr>
            <p:cNvPr id="58" name="TextBox 57">
              <a:extLst>
                <a:ext uri="{FF2B5EF4-FFF2-40B4-BE49-F238E27FC236}">
                  <a16:creationId xmlns:a16="http://schemas.microsoft.com/office/drawing/2014/main" id="{E85D0D6B-17C3-434C-B387-8745EB410297}"/>
                </a:ext>
              </a:extLst>
            </p:cNvPr>
            <p:cNvSpPr txBox="1"/>
            <p:nvPr/>
          </p:nvSpPr>
          <p:spPr>
            <a:xfrm>
              <a:off x="354178" y="2949741"/>
              <a:ext cx="1480327" cy="646331"/>
            </a:xfrm>
            <a:prstGeom prst="rect">
              <a:avLst/>
            </a:prstGeom>
            <a:solidFill>
              <a:srgbClr val="001B36">
                <a:lumMod val="60000"/>
                <a:lumOff val="40000"/>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rPr>
                <a:t>LST/CTA-N (CT)</a:t>
              </a:r>
            </a:p>
          </p:txBody>
        </p:sp>
        <p:sp>
          <p:nvSpPr>
            <p:cNvPr id="59" name="TextBox 58">
              <a:extLst>
                <a:ext uri="{FF2B5EF4-FFF2-40B4-BE49-F238E27FC236}">
                  <a16:creationId xmlns:a16="http://schemas.microsoft.com/office/drawing/2014/main" id="{5B700B9E-DE81-4D1D-A322-73FE2DD1E314}"/>
                </a:ext>
              </a:extLst>
            </p:cNvPr>
            <p:cNvSpPr txBox="1"/>
            <p:nvPr/>
          </p:nvSpPr>
          <p:spPr>
            <a:xfrm>
              <a:off x="5716865" y="2374124"/>
              <a:ext cx="1387247" cy="646331"/>
            </a:xfrm>
            <a:prstGeom prst="rect">
              <a:avLst/>
            </a:prstGeom>
            <a:solidFill>
              <a:sysClr val="window" lastClr="FFFFFF"/>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rPr>
                <a:t>Baikal-GVD (NT)</a:t>
              </a:r>
              <a:endParaRPr kumimoji="0" lang="zh-CN" altLang="en-US"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sp>
          <p:nvSpPr>
            <p:cNvPr id="60" name="TextBox 59">
              <a:extLst>
                <a:ext uri="{FF2B5EF4-FFF2-40B4-BE49-F238E27FC236}">
                  <a16:creationId xmlns:a16="http://schemas.microsoft.com/office/drawing/2014/main" id="{F35818C8-01F1-4051-A1DE-1726A6188DEA}"/>
                </a:ext>
              </a:extLst>
            </p:cNvPr>
            <p:cNvSpPr txBox="1"/>
            <p:nvPr/>
          </p:nvSpPr>
          <p:spPr>
            <a:xfrm>
              <a:off x="7510229" y="2356815"/>
              <a:ext cx="1584176" cy="369332"/>
            </a:xfrm>
            <a:prstGeom prst="rect">
              <a:avLst/>
            </a:prstGeom>
            <a:solidFill>
              <a:srgbClr val="51848E">
                <a:lumMod val="40000"/>
                <a:lumOff val="60000"/>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rPr>
                <a:t>VERITAS (CT)</a:t>
              </a:r>
              <a:endParaRPr kumimoji="0" lang="zh-CN" altLang="en-US"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endParaRPr>
            </a:p>
          </p:txBody>
        </p:sp>
        <p:cxnSp>
          <p:nvCxnSpPr>
            <p:cNvPr id="61" name="直接箭头连接符 19">
              <a:extLst>
                <a:ext uri="{FF2B5EF4-FFF2-40B4-BE49-F238E27FC236}">
                  <a16:creationId xmlns:a16="http://schemas.microsoft.com/office/drawing/2014/main" id="{55C2B50D-49D6-40F0-B8CE-BA2A86B043FC}"/>
                </a:ext>
              </a:extLst>
            </p:cNvPr>
            <p:cNvCxnSpPr>
              <a:cxnSpLocks/>
              <a:stCxn id="57" idx="3"/>
            </p:cNvCxnSpPr>
            <p:nvPr/>
          </p:nvCxnSpPr>
          <p:spPr>
            <a:xfrm>
              <a:off x="2807217" y="1878917"/>
              <a:ext cx="696495" cy="682165"/>
            </a:xfrm>
            <a:prstGeom prst="straightConnector1">
              <a:avLst/>
            </a:prstGeom>
            <a:noFill/>
            <a:ln w="34925" cap="flat" cmpd="sng" algn="ctr">
              <a:solidFill>
                <a:srgbClr val="EDF8FE">
                  <a:lumMod val="90000"/>
                </a:srgbClr>
              </a:solidFill>
              <a:prstDash val="solid"/>
              <a:tailEnd type="arrow"/>
            </a:ln>
            <a:effectLst/>
          </p:spPr>
        </p:cxnSp>
        <p:cxnSp>
          <p:nvCxnSpPr>
            <p:cNvPr id="62" name="直接箭头连接符 22">
              <a:extLst>
                <a:ext uri="{FF2B5EF4-FFF2-40B4-BE49-F238E27FC236}">
                  <a16:creationId xmlns:a16="http://schemas.microsoft.com/office/drawing/2014/main" id="{BBE5976C-3AC3-4F6F-A37A-74B0BEE273DE}"/>
                </a:ext>
              </a:extLst>
            </p:cNvPr>
            <p:cNvCxnSpPr>
              <a:cxnSpLocks/>
              <a:stCxn id="58" idx="3"/>
            </p:cNvCxnSpPr>
            <p:nvPr/>
          </p:nvCxnSpPr>
          <p:spPr>
            <a:xfrm flipV="1">
              <a:off x="1834505" y="2953935"/>
              <a:ext cx="833985" cy="318972"/>
            </a:xfrm>
            <a:prstGeom prst="straightConnector1">
              <a:avLst/>
            </a:prstGeom>
            <a:noFill/>
            <a:ln w="34925" cap="flat" cmpd="sng" algn="ctr">
              <a:solidFill>
                <a:srgbClr val="001B36">
                  <a:lumMod val="60000"/>
                  <a:lumOff val="40000"/>
                </a:srgbClr>
              </a:solidFill>
              <a:prstDash val="solid"/>
              <a:tailEnd type="arrow"/>
            </a:ln>
            <a:effectLst/>
          </p:spPr>
        </p:cxnSp>
        <p:cxnSp>
          <p:nvCxnSpPr>
            <p:cNvPr id="63" name="直接箭头连接符 32">
              <a:extLst>
                <a:ext uri="{FF2B5EF4-FFF2-40B4-BE49-F238E27FC236}">
                  <a16:creationId xmlns:a16="http://schemas.microsoft.com/office/drawing/2014/main" id="{227043AE-A627-48AE-9355-ADD1B428DFB0}"/>
                </a:ext>
              </a:extLst>
            </p:cNvPr>
            <p:cNvCxnSpPr>
              <a:cxnSpLocks/>
              <a:stCxn id="60" idx="2"/>
            </p:cNvCxnSpPr>
            <p:nvPr/>
          </p:nvCxnSpPr>
          <p:spPr>
            <a:xfrm>
              <a:off x="8302317" y="2726147"/>
              <a:ext cx="601995" cy="223594"/>
            </a:xfrm>
            <a:prstGeom prst="straightConnector1">
              <a:avLst/>
            </a:prstGeom>
            <a:noFill/>
            <a:ln w="34925" cap="flat" cmpd="sng" algn="ctr">
              <a:solidFill>
                <a:srgbClr val="51848E">
                  <a:lumMod val="40000"/>
                  <a:lumOff val="60000"/>
                </a:srgbClr>
              </a:solidFill>
              <a:prstDash val="solid"/>
              <a:tailEnd type="arrow"/>
            </a:ln>
            <a:effectLst/>
          </p:spPr>
        </p:cxnSp>
        <p:cxnSp>
          <p:nvCxnSpPr>
            <p:cNvPr id="64" name="直接箭头连接符 35">
              <a:extLst>
                <a:ext uri="{FF2B5EF4-FFF2-40B4-BE49-F238E27FC236}">
                  <a16:creationId xmlns:a16="http://schemas.microsoft.com/office/drawing/2014/main" id="{ADEC5755-983C-496F-B9CF-27018A487D7C}"/>
                </a:ext>
              </a:extLst>
            </p:cNvPr>
            <p:cNvCxnSpPr>
              <a:cxnSpLocks/>
              <a:stCxn id="59" idx="1"/>
            </p:cNvCxnSpPr>
            <p:nvPr/>
          </p:nvCxnSpPr>
          <p:spPr>
            <a:xfrm flipH="1" flipV="1">
              <a:off x="5709495" y="2526892"/>
              <a:ext cx="7370" cy="170398"/>
            </a:xfrm>
            <a:prstGeom prst="straightConnector1">
              <a:avLst/>
            </a:prstGeom>
            <a:noFill/>
            <a:ln w="34925" cap="flat" cmpd="sng" algn="ctr">
              <a:solidFill>
                <a:sysClr val="window" lastClr="FFFFFF"/>
              </a:solidFill>
              <a:prstDash val="solid"/>
              <a:tailEnd type="arrow"/>
            </a:ln>
            <a:effectLst/>
          </p:spPr>
        </p:cxnSp>
        <p:cxnSp>
          <p:nvCxnSpPr>
            <p:cNvPr id="66" name="直接箭头连接符 29">
              <a:extLst>
                <a:ext uri="{FF2B5EF4-FFF2-40B4-BE49-F238E27FC236}">
                  <a16:creationId xmlns:a16="http://schemas.microsoft.com/office/drawing/2014/main" id="{675F31EA-4D58-4D79-8282-8C2E8457F532}"/>
                </a:ext>
              </a:extLst>
            </p:cNvPr>
            <p:cNvCxnSpPr/>
            <p:nvPr/>
          </p:nvCxnSpPr>
          <p:spPr>
            <a:xfrm flipH="1" flipV="1">
              <a:off x="6035916" y="4491590"/>
              <a:ext cx="41110" cy="230248"/>
            </a:xfrm>
            <a:prstGeom prst="straightConnector1">
              <a:avLst/>
            </a:prstGeom>
            <a:noFill/>
            <a:ln w="34925" cap="flat" cmpd="sng" algn="ctr">
              <a:solidFill>
                <a:srgbClr val="92D050"/>
              </a:solidFill>
              <a:prstDash val="solid"/>
              <a:tailEnd type="arrow"/>
            </a:ln>
            <a:effectLst/>
          </p:spPr>
        </p:cxnSp>
        <p:sp>
          <p:nvSpPr>
            <p:cNvPr id="68" name="AutoShape 16">
              <a:extLst>
                <a:ext uri="{FF2B5EF4-FFF2-40B4-BE49-F238E27FC236}">
                  <a16:creationId xmlns:a16="http://schemas.microsoft.com/office/drawing/2014/main" id="{8DC71F2B-4D95-4E33-B036-4889AB4D5F12}"/>
                </a:ext>
              </a:extLst>
            </p:cNvPr>
            <p:cNvSpPr>
              <a:spLocks noChangeArrowheads="1"/>
            </p:cNvSpPr>
            <p:nvPr/>
          </p:nvSpPr>
          <p:spPr bwMode="auto">
            <a:xfrm>
              <a:off x="5272622" y="3147538"/>
              <a:ext cx="157666" cy="160578"/>
            </a:xfrm>
            <a:prstGeom prst="sun">
              <a:avLst>
                <a:gd name="adj" fmla="val 21528"/>
              </a:avLst>
            </a:prstGeom>
            <a:solidFill>
              <a:srgbClr val="FF0000"/>
            </a:solidFill>
            <a:ln w="12700">
              <a:noFill/>
              <a:miter lim="800000"/>
              <a:headEnd/>
              <a:tailEnd/>
            </a:ln>
            <a:effectLst>
              <a:outerShdw blurRad="50800" dist="50800" dir="5400000" sx="109000" sy="109000" algn="ctr" rotWithShape="0">
                <a:srgbClr val="000000"/>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Cambria"/>
                <a:ea typeface="华文楷体" panose="02010600040101010101" pitchFamily="2" charset="-122"/>
                <a:cs typeface="+mn-cs"/>
              </a:endParaRPr>
            </a:p>
          </p:txBody>
        </p:sp>
        <p:sp>
          <p:nvSpPr>
            <p:cNvPr id="69" name="TextBox 13">
              <a:extLst>
                <a:ext uri="{FF2B5EF4-FFF2-40B4-BE49-F238E27FC236}">
                  <a16:creationId xmlns:a16="http://schemas.microsoft.com/office/drawing/2014/main" id="{D937BCCA-DB21-4202-9342-607EAEBA2A8B}"/>
                </a:ext>
              </a:extLst>
            </p:cNvPr>
            <p:cNvSpPr txBox="1"/>
            <p:nvPr/>
          </p:nvSpPr>
          <p:spPr>
            <a:xfrm>
              <a:off x="354178" y="3650394"/>
              <a:ext cx="1433799" cy="369332"/>
            </a:xfrm>
            <a:prstGeom prst="rect">
              <a:avLst/>
            </a:prstGeom>
            <a:solidFill>
              <a:srgbClr val="FFFF0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srgbClr val="FF0000"/>
                  </a:solidFill>
                  <a:effectLst/>
                  <a:uLnTx/>
                  <a:uFillTx/>
                  <a:latin typeface="Cambria"/>
                  <a:ea typeface="华文楷体" panose="02010600040101010101" pitchFamily="2" charset="-122"/>
                  <a:cs typeface="+mn-cs"/>
                </a:rPr>
                <a:t>MAGIC(CT)</a:t>
              </a:r>
            </a:p>
          </p:txBody>
        </p:sp>
        <p:cxnSp>
          <p:nvCxnSpPr>
            <p:cNvPr id="70" name="直接箭头连接符 25">
              <a:extLst>
                <a:ext uri="{FF2B5EF4-FFF2-40B4-BE49-F238E27FC236}">
                  <a16:creationId xmlns:a16="http://schemas.microsoft.com/office/drawing/2014/main" id="{DED58E09-70DC-4A8E-AA7A-BA4BD9E08148}"/>
                </a:ext>
              </a:extLst>
            </p:cNvPr>
            <p:cNvCxnSpPr>
              <a:cxnSpLocks/>
              <a:stCxn id="69" idx="3"/>
            </p:cNvCxnSpPr>
            <p:nvPr/>
          </p:nvCxnSpPr>
          <p:spPr>
            <a:xfrm flipV="1">
              <a:off x="1787977" y="2949742"/>
              <a:ext cx="877068" cy="885318"/>
            </a:xfrm>
            <a:prstGeom prst="straightConnector1">
              <a:avLst/>
            </a:prstGeom>
            <a:noFill/>
            <a:ln w="34925" cap="flat" cmpd="sng" algn="ctr">
              <a:solidFill>
                <a:srgbClr val="FFFF00"/>
              </a:solidFill>
              <a:prstDash val="solid"/>
              <a:tailEnd type="arrow"/>
            </a:ln>
            <a:effectLst/>
          </p:spPr>
        </p:cxnSp>
        <p:sp>
          <p:nvSpPr>
            <p:cNvPr id="71" name="TextBox 12">
              <a:extLst>
                <a:ext uri="{FF2B5EF4-FFF2-40B4-BE49-F238E27FC236}">
                  <a16:creationId xmlns:a16="http://schemas.microsoft.com/office/drawing/2014/main" id="{B1A3CEA4-CEE8-450E-92AD-0CAE3C9C06F7}"/>
                </a:ext>
              </a:extLst>
            </p:cNvPr>
            <p:cNvSpPr txBox="1"/>
            <p:nvPr/>
          </p:nvSpPr>
          <p:spPr>
            <a:xfrm>
              <a:off x="770234" y="2179938"/>
              <a:ext cx="2038480" cy="400110"/>
            </a:xfrm>
            <a:prstGeom prst="rect">
              <a:avLst/>
            </a:prstGeom>
            <a:solidFill>
              <a:srgbClr val="E89A53">
                <a:lumMod val="40000"/>
                <a:lumOff val="60000"/>
              </a:srgbClr>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rPr>
                <a:t>KM3Net (NT)</a:t>
              </a:r>
              <a:endParaRPr kumimoji="0" lang="zh-CN" altLang="en-US" sz="2000" b="1" i="0" u="none" strike="noStrike" kern="0" cap="none" spc="0" normalizeH="0" baseline="0" noProof="0" dirty="0">
                <a:ln>
                  <a:noFill/>
                </a:ln>
                <a:solidFill>
                  <a:srgbClr val="0070C0"/>
                </a:solidFill>
                <a:effectLst/>
                <a:uLnTx/>
                <a:uFillTx/>
                <a:latin typeface="Cambria"/>
                <a:ea typeface="华文楷体" panose="02010600040101010101" pitchFamily="2" charset="-122"/>
                <a:cs typeface="+mn-cs"/>
              </a:endParaRPr>
            </a:p>
          </p:txBody>
        </p:sp>
        <p:cxnSp>
          <p:nvCxnSpPr>
            <p:cNvPr id="72" name="直接箭头连接符 31">
              <a:extLst>
                <a:ext uri="{FF2B5EF4-FFF2-40B4-BE49-F238E27FC236}">
                  <a16:creationId xmlns:a16="http://schemas.microsoft.com/office/drawing/2014/main" id="{CE200CDE-5A32-4DD7-BE4B-A383BAA04356}"/>
                </a:ext>
              </a:extLst>
            </p:cNvPr>
            <p:cNvCxnSpPr>
              <a:cxnSpLocks/>
              <a:stCxn id="71" idx="3"/>
            </p:cNvCxnSpPr>
            <p:nvPr/>
          </p:nvCxnSpPr>
          <p:spPr>
            <a:xfrm>
              <a:off x="2808714" y="2379993"/>
              <a:ext cx="694998" cy="381144"/>
            </a:xfrm>
            <a:prstGeom prst="straightConnector1">
              <a:avLst/>
            </a:prstGeom>
            <a:noFill/>
            <a:ln w="34925" cap="flat" cmpd="sng" algn="ctr">
              <a:solidFill>
                <a:srgbClr val="E89A53">
                  <a:lumMod val="40000"/>
                  <a:lumOff val="60000"/>
                </a:srgbClr>
              </a:solidFill>
              <a:prstDash val="solid"/>
              <a:tailEnd type="arrow"/>
            </a:ln>
            <a:effectLst/>
          </p:spPr>
        </p:cxnSp>
      </p:grpSp>
      <p:cxnSp>
        <p:nvCxnSpPr>
          <p:cNvPr id="73" name="直接连接符 2">
            <a:extLst>
              <a:ext uri="{FF2B5EF4-FFF2-40B4-BE49-F238E27FC236}">
                <a16:creationId xmlns:a16="http://schemas.microsoft.com/office/drawing/2014/main" id="{4ADF54A4-B860-4B53-8D3D-1AAC24C4679D}"/>
              </a:ext>
            </a:extLst>
          </p:cNvPr>
          <p:cNvCxnSpPr>
            <a:stCxn id="68" idx="1"/>
          </p:cNvCxnSpPr>
          <p:nvPr/>
        </p:nvCxnSpPr>
        <p:spPr>
          <a:xfrm flipH="1" flipV="1">
            <a:off x="2590230" y="2592292"/>
            <a:ext cx="2607577" cy="278086"/>
          </a:xfrm>
          <a:prstGeom prst="line">
            <a:avLst/>
          </a:prstGeom>
          <a:noFill/>
          <a:ln w="38100" cap="flat" cmpd="sng" algn="ctr">
            <a:solidFill>
              <a:srgbClr val="FF0000"/>
            </a:solidFill>
            <a:prstDash val="solid"/>
          </a:ln>
          <a:effectLst/>
        </p:spPr>
      </p:cxnSp>
      <p:cxnSp>
        <p:nvCxnSpPr>
          <p:cNvPr id="74" name="直接连接符 26">
            <a:extLst>
              <a:ext uri="{FF2B5EF4-FFF2-40B4-BE49-F238E27FC236}">
                <a16:creationId xmlns:a16="http://schemas.microsoft.com/office/drawing/2014/main" id="{41E50DB4-5D32-4205-B82B-9A5777767654}"/>
              </a:ext>
            </a:extLst>
          </p:cNvPr>
          <p:cNvCxnSpPr>
            <a:cxnSpLocks/>
          </p:cNvCxnSpPr>
          <p:nvPr/>
        </p:nvCxnSpPr>
        <p:spPr>
          <a:xfrm flipH="1" flipV="1">
            <a:off x="3428898" y="2403688"/>
            <a:ext cx="1768909" cy="466690"/>
          </a:xfrm>
          <a:prstGeom prst="line">
            <a:avLst/>
          </a:prstGeom>
          <a:noFill/>
          <a:ln w="38100" cap="flat" cmpd="sng" algn="ctr">
            <a:solidFill>
              <a:srgbClr val="FF0000"/>
            </a:solidFill>
            <a:prstDash val="solid"/>
          </a:ln>
          <a:effectLst/>
        </p:spPr>
      </p:cxnSp>
      <p:cxnSp>
        <p:nvCxnSpPr>
          <p:cNvPr id="75" name="直接连接符 27">
            <a:extLst>
              <a:ext uri="{FF2B5EF4-FFF2-40B4-BE49-F238E27FC236}">
                <a16:creationId xmlns:a16="http://schemas.microsoft.com/office/drawing/2014/main" id="{5A8D150E-1FBC-489F-9CDF-AC73503D306E}"/>
              </a:ext>
            </a:extLst>
          </p:cNvPr>
          <p:cNvCxnSpPr>
            <a:cxnSpLocks/>
            <a:stCxn id="68" idx="1"/>
          </p:cNvCxnSpPr>
          <p:nvPr/>
        </p:nvCxnSpPr>
        <p:spPr>
          <a:xfrm flipH="1" flipV="1">
            <a:off x="3356891" y="2135448"/>
            <a:ext cx="1840916" cy="734930"/>
          </a:xfrm>
          <a:prstGeom prst="line">
            <a:avLst/>
          </a:prstGeom>
          <a:noFill/>
          <a:ln w="38100" cap="flat" cmpd="sng" algn="ctr">
            <a:solidFill>
              <a:srgbClr val="FF0000"/>
            </a:solidFill>
            <a:prstDash val="solid"/>
          </a:ln>
          <a:effectLst/>
        </p:spPr>
      </p:cxnSp>
      <p:cxnSp>
        <p:nvCxnSpPr>
          <p:cNvPr id="76" name="直接连接符 33">
            <a:extLst>
              <a:ext uri="{FF2B5EF4-FFF2-40B4-BE49-F238E27FC236}">
                <a16:creationId xmlns:a16="http://schemas.microsoft.com/office/drawing/2014/main" id="{A6378E4C-0ECE-4268-BDA5-F23733FCD4AF}"/>
              </a:ext>
            </a:extLst>
          </p:cNvPr>
          <p:cNvCxnSpPr>
            <a:cxnSpLocks/>
          </p:cNvCxnSpPr>
          <p:nvPr/>
        </p:nvCxnSpPr>
        <p:spPr>
          <a:xfrm flipV="1">
            <a:off x="5286513" y="2203633"/>
            <a:ext cx="273154" cy="586457"/>
          </a:xfrm>
          <a:prstGeom prst="line">
            <a:avLst/>
          </a:prstGeom>
          <a:noFill/>
          <a:ln w="38100" cap="flat" cmpd="sng" algn="ctr">
            <a:solidFill>
              <a:srgbClr val="FF0000"/>
            </a:solidFill>
            <a:prstDash val="solid"/>
          </a:ln>
          <a:effectLst/>
        </p:spPr>
      </p:cxnSp>
      <p:cxnSp>
        <p:nvCxnSpPr>
          <p:cNvPr id="77" name="直接连接符 34">
            <a:extLst>
              <a:ext uri="{FF2B5EF4-FFF2-40B4-BE49-F238E27FC236}">
                <a16:creationId xmlns:a16="http://schemas.microsoft.com/office/drawing/2014/main" id="{CD383202-D54B-4D29-B9F4-FFFFD4D9215D}"/>
              </a:ext>
            </a:extLst>
          </p:cNvPr>
          <p:cNvCxnSpPr>
            <a:cxnSpLocks/>
            <a:stCxn id="68" idx="3"/>
          </p:cNvCxnSpPr>
          <p:nvPr/>
        </p:nvCxnSpPr>
        <p:spPr>
          <a:xfrm flipV="1">
            <a:off x="5355473" y="2592292"/>
            <a:ext cx="3474024" cy="278086"/>
          </a:xfrm>
          <a:prstGeom prst="line">
            <a:avLst/>
          </a:prstGeom>
          <a:noFill/>
          <a:ln w="38100" cap="flat" cmpd="sng" algn="ctr">
            <a:solidFill>
              <a:srgbClr val="FF0000"/>
            </a:solidFill>
            <a:prstDash val="solid"/>
          </a:ln>
          <a:effectLst/>
        </p:spPr>
      </p:cxnSp>
      <p:sp>
        <p:nvSpPr>
          <p:cNvPr id="80" name="矩形 37">
            <a:extLst>
              <a:ext uri="{FF2B5EF4-FFF2-40B4-BE49-F238E27FC236}">
                <a16:creationId xmlns:a16="http://schemas.microsoft.com/office/drawing/2014/main" id="{683CC44B-4E95-4D36-BEE2-A95B5045E0C5}"/>
              </a:ext>
            </a:extLst>
          </p:cNvPr>
          <p:cNvSpPr/>
          <p:nvPr/>
        </p:nvSpPr>
        <p:spPr>
          <a:xfrm>
            <a:off x="191819" y="4127491"/>
            <a:ext cx="2376264" cy="1665768"/>
          </a:xfrm>
          <a:prstGeom prst="rect">
            <a:avLst/>
          </a:prstGeom>
          <a:solidFill>
            <a:sysClr val="window" lastClr="FFFFFF"/>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mbria"/>
              <a:ea typeface="华文楷体" panose="02010600040101010101" pitchFamily="2" charset="-122"/>
              <a:cs typeface="+mn-cs"/>
            </a:endParaRPr>
          </a:p>
        </p:txBody>
      </p:sp>
      <p:sp>
        <p:nvSpPr>
          <p:cNvPr id="81" name="TextBox 13">
            <a:extLst>
              <a:ext uri="{FF2B5EF4-FFF2-40B4-BE49-F238E27FC236}">
                <a16:creationId xmlns:a16="http://schemas.microsoft.com/office/drawing/2014/main" id="{7B7C4145-729F-4E59-BE97-BBFFF322BE3D}"/>
              </a:ext>
            </a:extLst>
          </p:cNvPr>
          <p:cNvSpPr txBox="1"/>
          <p:nvPr/>
        </p:nvSpPr>
        <p:spPr>
          <a:xfrm>
            <a:off x="279363" y="4661127"/>
            <a:ext cx="1835204" cy="369332"/>
          </a:xfrm>
          <a:prstGeom prst="rect">
            <a:avLst/>
          </a:prstGeom>
          <a:solidFill>
            <a:srgbClr val="001B36">
              <a:lumMod val="60000"/>
              <a:lumOff val="40000"/>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a:ln>
                  <a:noFill/>
                </a:ln>
                <a:solidFill>
                  <a:srgbClr val="FFFF00"/>
                </a:solidFill>
                <a:effectLst/>
                <a:uLnTx/>
                <a:uFillTx/>
                <a:latin typeface="Cambria"/>
                <a:ea typeface="华文楷体" panose="02010600040101010101" pitchFamily="2" charset="-122"/>
                <a:cs typeface="+mn-cs"/>
              </a:rPr>
              <a:t>eROSITA</a:t>
            </a:r>
            <a:r>
              <a:rPr kumimoji="0" lang="en-US" altLang="zh-CN" sz="1800" b="1" i="0" u="none" strike="noStrike" kern="0" cap="none" spc="0" normalizeH="0" baseline="0" noProof="0" dirty="0">
                <a:ln>
                  <a:noFill/>
                </a:ln>
                <a:solidFill>
                  <a:srgbClr val="FFFF00"/>
                </a:solidFill>
                <a:effectLst/>
                <a:uLnTx/>
                <a:uFillTx/>
                <a:latin typeface="Cambria"/>
                <a:ea typeface="华文楷体" panose="02010600040101010101" pitchFamily="2" charset="-122"/>
                <a:cs typeface="+mn-cs"/>
              </a:rPr>
              <a:t>(X-ray)</a:t>
            </a:r>
          </a:p>
        </p:txBody>
      </p:sp>
      <p:sp>
        <p:nvSpPr>
          <p:cNvPr id="82" name="TextBox 13">
            <a:extLst>
              <a:ext uri="{FF2B5EF4-FFF2-40B4-BE49-F238E27FC236}">
                <a16:creationId xmlns:a16="http://schemas.microsoft.com/office/drawing/2014/main" id="{147ED72C-4725-40F4-B117-3DC8C7E18F5D}"/>
              </a:ext>
            </a:extLst>
          </p:cNvPr>
          <p:cNvSpPr txBox="1"/>
          <p:nvPr/>
        </p:nvSpPr>
        <p:spPr>
          <a:xfrm>
            <a:off x="279363" y="5051529"/>
            <a:ext cx="2029514" cy="369332"/>
          </a:xfrm>
          <a:prstGeom prst="rect">
            <a:avLst/>
          </a:prstGeom>
          <a:solidFill>
            <a:srgbClr val="00B05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DAMPE(γ-ray,</a:t>
            </a:r>
            <a:r>
              <a:rPr kumimoji="0" lang="zh-CN" altLang="en-US"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 </a:t>
            </a:r>
            <a:r>
              <a:rPr kumimoji="0" lang="en-US" altLang="zh-CN" sz="1800" b="1" i="0" u="none" strike="noStrike" kern="1200" cap="none" spc="0" normalizeH="0" baseline="0" noProof="0" dirty="0">
                <a:ln>
                  <a:noFill/>
                </a:ln>
                <a:solidFill>
                  <a:srgbClr val="FFFF00"/>
                </a:solidFill>
                <a:effectLst/>
                <a:uLnTx/>
                <a:uFillTx/>
                <a:latin typeface="Cambria"/>
                <a:ea typeface="华文楷体" panose="02010600040101010101" pitchFamily="2" charset="-122"/>
                <a:cs typeface="+mn-cs"/>
              </a:rPr>
              <a:t>CR)</a:t>
            </a:r>
          </a:p>
        </p:txBody>
      </p:sp>
      <p:sp>
        <p:nvSpPr>
          <p:cNvPr id="83" name="TextBox 13">
            <a:extLst>
              <a:ext uri="{FF2B5EF4-FFF2-40B4-BE49-F238E27FC236}">
                <a16:creationId xmlns:a16="http://schemas.microsoft.com/office/drawing/2014/main" id="{54D63126-79E6-4395-B576-2B089D30E07E}"/>
              </a:ext>
            </a:extLst>
          </p:cNvPr>
          <p:cNvSpPr txBox="1"/>
          <p:nvPr/>
        </p:nvSpPr>
        <p:spPr>
          <a:xfrm>
            <a:off x="279363" y="4216983"/>
            <a:ext cx="2029514" cy="369332"/>
          </a:xfrm>
          <a:prstGeom prst="rect">
            <a:avLst/>
          </a:prstGeom>
          <a:solidFill>
            <a:sysClr val="window" lastClr="FFFFFF"/>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Space borne Exp.</a:t>
            </a:r>
          </a:p>
        </p:txBody>
      </p:sp>
      <p:sp>
        <p:nvSpPr>
          <p:cNvPr id="34" name="AutoShape 30">
            <a:extLst>
              <a:ext uri="{FF2B5EF4-FFF2-40B4-BE49-F238E27FC236}">
                <a16:creationId xmlns:a16="http://schemas.microsoft.com/office/drawing/2014/main" id="{0D00C0E6-F8C3-4BCC-9827-17B775D04D81}"/>
              </a:ext>
            </a:extLst>
          </p:cNvPr>
          <p:cNvSpPr>
            <a:spLocks noChangeArrowheads="1"/>
          </p:cNvSpPr>
          <p:nvPr/>
        </p:nvSpPr>
        <p:spPr bwMode="auto">
          <a:xfrm>
            <a:off x="4998720" y="3060625"/>
            <a:ext cx="2514600" cy="1665767"/>
          </a:xfrm>
          <a:prstGeom prst="wedgeEllipseCallout">
            <a:avLst>
              <a:gd name="adj1" fmla="val -39569"/>
              <a:gd name="adj2" fmla="val -60989"/>
            </a:avLst>
          </a:prstGeom>
          <a:solidFill>
            <a:srgbClr val="E89A53">
              <a:lumMod val="40000"/>
              <a:lumOff val="60000"/>
            </a:srgbClr>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LHAASO Coll.</a:t>
            </a:r>
            <a:r>
              <a:rPr kumimoji="0" lang="zh-CN" altLang="en-US"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a:t>
            </a:r>
            <a:endPar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6 countries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31</a:t>
            </a:r>
            <a:r>
              <a:rPr kumimoji="0" lang="zh-CN" altLang="en-US"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 </a:t>
            </a: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institutions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31</a:t>
            </a:r>
            <a:r>
              <a:rPr lang="en-US" altLang="zh-CN" b="1" kern="0" dirty="0">
                <a:solidFill>
                  <a:prstClr val="black"/>
                </a:solidFill>
                <a:latin typeface="Cambria"/>
                <a:ea typeface="华文楷体" panose="02010600040101010101" pitchFamily="2" charset="-122"/>
              </a:rPr>
              <a:t>5</a:t>
            </a:r>
            <a:r>
              <a:rPr kumimoji="0" lang="en-US" altLang="zh-CN" sz="1800" b="1" i="0" u="none" strike="noStrike" kern="0" cap="none" spc="0" normalizeH="0" baseline="0" noProof="0" dirty="0">
                <a:ln>
                  <a:noFill/>
                </a:ln>
                <a:solidFill>
                  <a:prstClr val="black"/>
                </a:solidFill>
                <a:effectLst/>
                <a:uLnTx/>
                <a:uFillTx/>
                <a:latin typeface="Cambria"/>
                <a:ea typeface="华文楷体" panose="02010600040101010101" pitchFamily="2" charset="-122"/>
                <a:cs typeface="+mn-cs"/>
              </a:rPr>
              <a:t> members</a:t>
            </a:r>
          </a:p>
        </p:txBody>
      </p:sp>
      <p:sp>
        <p:nvSpPr>
          <p:cNvPr id="3" name="TextBox 2">
            <a:extLst>
              <a:ext uri="{FF2B5EF4-FFF2-40B4-BE49-F238E27FC236}">
                <a16:creationId xmlns:a16="http://schemas.microsoft.com/office/drawing/2014/main" id="{D36E59F3-4D2A-4AAE-851B-C8056D96CFD9}"/>
              </a:ext>
            </a:extLst>
          </p:cNvPr>
          <p:cNvSpPr txBox="1"/>
          <p:nvPr/>
        </p:nvSpPr>
        <p:spPr>
          <a:xfrm>
            <a:off x="1463124" y="852723"/>
            <a:ext cx="98668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000000"/>
                </a:solidFill>
                <a:effectLst/>
                <a:uLnTx/>
                <a:uFillTx/>
                <a:latin typeface="Arial"/>
                <a:ea typeface="微软雅黑"/>
                <a:cs typeface="+mn-cs"/>
              </a:rPr>
              <a:t>The LHAASO collaboration has signed MOUs with 8 international detector collaboration.</a:t>
            </a:r>
            <a:endParaRPr kumimoji="0" lang="zh-CN" altLang="en-US" sz="1800" b="1" i="0" u="none" strike="noStrike" kern="1200" cap="none" spc="0" normalizeH="0" baseline="0" noProof="0" dirty="0">
              <a:ln>
                <a:noFill/>
              </a:ln>
              <a:solidFill>
                <a:srgbClr val="000000"/>
              </a:solidFill>
              <a:effectLst/>
              <a:uLnTx/>
              <a:uFillTx/>
              <a:latin typeface="Arial"/>
              <a:ea typeface="微软雅黑"/>
              <a:cs typeface="+mn-cs"/>
            </a:endParaRPr>
          </a:p>
        </p:txBody>
      </p:sp>
      <p:pic>
        <p:nvPicPr>
          <p:cNvPr id="5" name="图片 4">
            <a:extLst>
              <a:ext uri="{FF2B5EF4-FFF2-40B4-BE49-F238E27FC236}">
                <a16:creationId xmlns:a16="http://schemas.microsoft.com/office/drawing/2014/main" id="{E2073258-1D07-278D-BE79-167BC84A1BFA}"/>
              </a:ext>
            </a:extLst>
          </p:cNvPr>
          <p:cNvPicPr>
            <a:picLocks noChangeAspect="1"/>
          </p:cNvPicPr>
          <p:nvPr/>
        </p:nvPicPr>
        <p:blipFill>
          <a:blip r:embed="rId4"/>
          <a:stretch>
            <a:fillRect/>
          </a:stretch>
        </p:blipFill>
        <p:spPr>
          <a:xfrm>
            <a:off x="7470913" y="3372680"/>
            <a:ext cx="4671282" cy="3464054"/>
          </a:xfrm>
          <a:prstGeom prst="rect">
            <a:avLst/>
          </a:prstGeom>
        </p:spPr>
      </p:pic>
    </p:spTree>
    <p:extLst>
      <p:ext uri="{BB962C8B-B14F-4D97-AF65-F5344CB8AC3E}">
        <p14:creationId xmlns:p14="http://schemas.microsoft.com/office/powerpoint/2010/main" val="35366200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307"/>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SLIDE_BK_DARK_LIGHT" val="2"/>
  <p:tag name="KSO_WM_SLIDE_BACKGROUND_TYPE" val="general"/>
  <p:tag name="RESOURCE_RECORD_KEY" val="{&quot;13&quot;:[4722044,4364884],&quot;65&quot;:[20205435]}"/>
  <p:tag name="KSO_WM_AICARD_INVALID" val="Invalid"/>
</p:tagLst>
</file>

<file path=ppt/tags/tag8.xml><?xml version="1.0" encoding="utf-8"?>
<p:tagLst xmlns:a="http://schemas.openxmlformats.org/drawingml/2006/main" xmlns:r="http://schemas.openxmlformats.org/officeDocument/2006/relationships" xmlns:p="http://schemas.openxmlformats.org/presentationml/2006/main">
  <p:tag name="KSO_WM_UNIT_TEXT_FILL_FORE_SCHEMECOLOR_INDEX_BRIGHTNESS" val="0"/>
  <p:tag name="KSO_WM_UNIT_TEXT_FILL_FORE_SCHEMECOLOR_INDEX" val="13"/>
  <p:tag name="KSO_WM_UNIT_TEXT_FILL_TYPE" val="1"/>
</p:tagLst>
</file>

<file path=ppt/tags/tag9.xml><?xml version="1.0" encoding="utf-8"?>
<p:tagLst xmlns:a="http://schemas.openxmlformats.org/drawingml/2006/main" xmlns:r="http://schemas.openxmlformats.org/officeDocument/2006/relationships" xmlns:p="http://schemas.openxmlformats.org/presentationml/2006/main">
  <p:tag name="KSO_WM_UNIT_LINE_FORE_SCHEMECOLOR_INDEX_BRIGHTNESS" val="0"/>
  <p:tag name="KSO_WM_UNIT_LINE_FORE_SCHEMECOLOR_INDEX" val="6"/>
  <p:tag name="KSO_WM_UNIT_LINE_FILL_TYPE" val="2"/>
</p:tagLst>
</file>

<file path=ppt/theme/_rels/them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2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J2022.potx" id="{8BBC4BC3-BEB5-4946-8F80-1256EA926EF8}" vid="{EA5DC5B3-5A7E-45FE-8A8B-1A4198E2B1EA}"/>
    </a:ext>
  </a:extLst>
</a:theme>
</file>

<file path=ppt/theme/theme11.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5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38100">
          <a:solidFill>
            <a:schemeClr val="accent1">
              <a:lumMod val="7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b="1"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182689"/>
      </a:accent1>
      <a:accent2>
        <a:srgbClr val="3CC7F2"/>
      </a:accent2>
      <a:accent3>
        <a:srgbClr val="70428E"/>
      </a:accent3>
      <a:accent4>
        <a:srgbClr val="00034A"/>
      </a:accent4>
      <a:accent5>
        <a:srgbClr val="0352A2"/>
      </a:accent5>
      <a:accent6>
        <a:srgbClr val="768394"/>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主题​​">
  <a:themeElements>
    <a:clrScheme name="自定义 107">
      <a:dk1>
        <a:sysClr val="windowText" lastClr="000000"/>
      </a:dk1>
      <a:lt1>
        <a:sysClr val="window" lastClr="FFFFFF"/>
      </a:lt1>
      <a:dk2>
        <a:srgbClr val="1F497D"/>
      </a:dk2>
      <a:lt2>
        <a:srgbClr val="EEECE1"/>
      </a:lt2>
      <a:accent1>
        <a:srgbClr val="0070C0"/>
      </a:accent1>
      <a:accent2>
        <a:srgbClr val="FFC000"/>
      </a:accent2>
      <a:accent3>
        <a:srgbClr val="BFBFBF"/>
      </a:accent3>
      <a:accent4>
        <a:srgbClr val="BFBFBF"/>
      </a:accent4>
      <a:accent5>
        <a:srgbClr val="BFBFBF"/>
      </a:accent5>
      <a:accent6>
        <a:srgbClr val="BFBFB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J2022.potx" id="{8BBC4BC3-BEB5-4946-8F80-1256EA926EF8}" vid="{EA5DC5B3-5A7E-45FE-8A8B-1A4198E2B1EA}"/>
    </a:ext>
  </a:extLst>
</a:theme>
</file>

<file path=ppt/theme/theme6.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LHAASO">
  <a:themeElements>
    <a:clrScheme name="龙腾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龙腾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龙腾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16033</TotalTime>
  <Words>4301</Words>
  <Application>Microsoft Office PowerPoint</Application>
  <PresentationFormat>宽屏</PresentationFormat>
  <Paragraphs>530</Paragraphs>
  <Slides>47</Slides>
  <Notes>21</Notes>
  <HiddenSlides>0</HiddenSlides>
  <MMClips>0</MMClips>
  <ScaleCrop>false</ScaleCrop>
  <HeadingPairs>
    <vt:vector size="6" baseType="variant">
      <vt:variant>
        <vt:lpstr>已用的字体</vt:lpstr>
      </vt:variant>
      <vt:variant>
        <vt:i4>27</vt:i4>
      </vt:variant>
      <vt:variant>
        <vt:lpstr>主题</vt:lpstr>
      </vt:variant>
      <vt:variant>
        <vt:i4>14</vt:i4>
      </vt:variant>
      <vt:variant>
        <vt:lpstr>幻灯片标题</vt:lpstr>
      </vt:variant>
      <vt:variant>
        <vt:i4>47</vt:i4>
      </vt:variant>
    </vt:vector>
  </HeadingPairs>
  <TitlesOfParts>
    <vt:vector size="88" baseType="lpstr">
      <vt:lpstr>-apple-system</vt:lpstr>
      <vt:lpstr>Arial (Body)</vt:lpstr>
      <vt:lpstr>等线</vt:lpstr>
      <vt:lpstr>等线 Light</vt:lpstr>
      <vt:lpstr>仿宋_GB2312</vt:lpstr>
      <vt:lpstr>Microsoft YaHei</vt:lpstr>
      <vt:lpstr>Microsoft YaHei</vt:lpstr>
      <vt:lpstr>微软雅黑 Light</vt:lpstr>
      <vt:lpstr>MMORUL+ArialMT</vt:lpstr>
      <vt:lpstr>ONSHEB+CambriaMath</vt:lpstr>
      <vt:lpstr>黑体</vt:lpstr>
      <vt:lpstr>宋体</vt:lpstr>
      <vt:lpstr>华文楷体</vt:lpstr>
      <vt:lpstr>华文楷体</vt:lpstr>
      <vt:lpstr>苹方-简-常规体</vt:lpstr>
      <vt:lpstr>Aharoni</vt:lpstr>
      <vt:lpstr>Arial</vt:lpstr>
      <vt:lpstr>Arial Black</vt:lpstr>
      <vt:lpstr>Calibri</vt:lpstr>
      <vt:lpstr>Cambria</vt:lpstr>
      <vt:lpstr>Cambria Math</vt:lpstr>
      <vt:lpstr>Franklin Gothic Medium</vt:lpstr>
      <vt:lpstr>Maiandra GD</vt:lpstr>
      <vt:lpstr>Times New Roman</vt:lpstr>
      <vt:lpstr>Trebuchet MS</vt:lpstr>
      <vt:lpstr>Wingdings</vt:lpstr>
      <vt:lpstr>Wingdings 2</vt:lpstr>
      <vt:lpstr>Office 主题​​</vt:lpstr>
      <vt:lpstr>4_Office 主题​​</vt:lpstr>
      <vt:lpstr>5_Office 主题​​</vt:lpstr>
      <vt:lpstr>1_Office 主题</vt:lpstr>
      <vt:lpstr>6_Office 主题​​</vt:lpstr>
      <vt:lpstr>2_Office 主题</vt:lpstr>
      <vt:lpstr>1_LHAASO</vt:lpstr>
      <vt:lpstr>Office 主题</vt:lpstr>
      <vt:lpstr>2_Office 主题​​</vt:lpstr>
      <vt:lpstr>12_Office 主题​​</vt:lpstr>
      <vt:lpstr>7_Office 主题​​</vt:lpstr>
      <vt:lpstr>5_Office 主题</vt:lpstr>
      <vt:lpstr>1_Office 主题​​</vt:lpstr>
      <vt:lpstr>1_主题5</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LHAASO: Multi-Messenger Collaboration Network</vt:lpstr>
      <vt:lpstr>高海拔宇宙线观测站（LHAASO）</vt:lpstr>
      <vt:lpstr>PowerPoint 演示文稿</vt:lpstr>
      <vt:lpstr>粒子鉴别变量：μ子数</vt:lpstr>
      <vt:lpstr>伽马光子 vs. 宇宙线 </vt:lpstr>
      <vt:lpstr>粒子鉴别变量：簇射极大位置Xmax</vt:lpstr>
      <vt:lpstr>PowerPoint 演示文稿</vt:lpstr>
      <vt:lpstr>LHAASO打开了 “超高能伽马天文学”新窗口 2019/12-2020/12, 308天，1/2 阵列</vt:lpstr>
      <vt:lpstr>PowerPoint 演示文稿</vt:lpstr>
      <vt:lpstr>PowerPoint 演示文稿</vt:lpstr>
      <vt:lpstr>PowerPoint 演示文稿</vt:lpstr>
      <vt:lpstr>2025年11月，LHAASO同时发布了两项重大成果</vt:lpstr>
      <vt:lpstr>LHAASO最高精度测量了“膝区”质子能谱，发现新的高能组分</vt:lpstr>
      <vt:lpstr>PowerPoint 演示文稿</vt:lpstr>
      <vt:lpstr>PowerPoint 演示文稿</vt:lpstr>
      <vt:lpstr>空间与地面实验的质子和氦核能谱测量结果</vt:lpstr>
      <vt:lpstr>PowerPoint 演示文稿</vt:lpstr>
      <vt:lpstr>PowerPoint 演示文稿</vt:lpstr>
      <vt:lpstr>PowerPoint 演示文稿</vt:lpstr>
      <vt:lpstr>Cygnus X-3超高能辐射的轨道周期变化</vt:lpstr>
      <vt:lpstr>PowerPoint 演示文稿</vt:lpstr>
      <vt:lpstr>PowerPoint 演示文稿</vt:lpstr>
      <vt:lpstr>PowerPoint 演示文稿</vt:lpstr>
      <vt:lpstr>超新星遗迹加速宇宙线逼近PeV</vt:lpstr>
      <vt:lpstr>PowerPoint 演示文稿</vt:lpstr>
      <vt:lpstr>PowerPoint 演示文稿</vt:lpstr>
      <vt:lpstr>PowerPoint 演示文稿</vt:lpstr>
      <vt:lpstr>空间高能宇宙辐射探测设施（HERD）</vt:lpstr>
      <vt:lpstr>PowerPoint 演示文稿</vt:lpstr>
      <vt:lpstr>PowerPoint 演示文稿</vt:lpstr>
      <vt:lpstr>PowerPoint 演示文稿</vt:lpstr>
      <vt:lpstr>PowerPoint 演示文稿</vt:lpstr>
      <vt:lpstr>Systematic uncertainties of proton spectrum</vt:lpstr>
      <vt:lpstr>Systematic uncertainty of light component and helium</vt:lpstr>
      <vt:lpstr>Helium energy spectrum measured by LHAASO in the knee region </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Daniel L</dc:creator>
  <cp:lastModifiedBy>寿山 张</cp:lastModifiedBy>
  <cp:revision>2134</cp:revision>
  <cp:lastPrinted>2025-02-15T00:18:49Z</cp:lastPrinted>
  <dcterms:created xsi:type="dcterms:W3CDTF">2023-07-20T03:50:00Z</dcterms:created>
  <dcterms:modified xsi:type="dcterms:W3CDTF">2026-07-18T02:51:12Z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34DD5A8B3391426785BC48D2881F72F9_12</vt:lpwstr>
  </property>
  <property fmtid="{D5CDD505-2E9C-101B-9397-08002B2CF9AE}" pid="3" name="KSOProductBuildVer">
    <vt:lpwstr>2052-12.1.0.18912</vt:lpwstr>
  </property>
</Properties>
</file>