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7.xml" ContentType="application/vnd.openxmlformats-officedocument.presentationml.tags+xml"/>
  <Override PartName="/ppt/notesSlides/notesSlide12.xml" ContentType="application/vnd.openxmlformats-officedocument.presentationml.notesSlide+xml"/>
  <Override PartName="/ppt/tags/tag8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0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11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12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tags/tag13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14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416" r:id="rId2"/>
    <p:sldId id="440" r:id="rId3"/>
    <p:sldId id="560" r:id="rId4"/>
    <p:sldId id="563" r:id="rId5"/>
    <p:sldId id="561" r:id="rId6"/>
    <p:sldId id="562" r:id="rId7"/>
    <p:sldId id="566" r:id="rId8"/>
    <p:sldId id="567" r:id="rId9"/>
    <p:sldId id="571" r:id="rId10"/>
    <p:sldId id="569" r:id="rId11"/>
    <p:sldId id="474" r:id="rId12"/>
    <p:sldId id="499" r:id="rId13"/>
    <p:sldId id="481" r:id="rId14"/>
    <p:sldId id="501" r:id="rId15"/>
    <p:sldId id="482" r:id="rId16"/>
    <p:sldId id="541" r:id="rId17"/>
    <p:sldId id="485" r:id="rId18"/>
    <p:sldId id="568" r:id="rId19"/>
    <p:sldId id="503" r:id="rId20"/>
    <p:sldId id="545" r:id="rId21"/>
    <p:sldId id="594" r:id="rId22"/>
    <p:sldId id="574" r:id="rId23"/>
    <p:sldId id="573" r:id="rId24"/>
    <p:sldId id="575" r:id="rId25"/>
    <p:sldId id="599" r:id="rId26"/>
    <p:sldId id="600" r:id="rId27"/>
    <p:sldId id="577" r:id="rId28"/>
    <p:sldId id="578" r:id="rId29"/>
    <p:sldId id="579" r:id="rId30"/>
    <p:sldId id="576" r:id="rId31"/>
    <p:sldId id="583" r:id="rId32"/>
    <p:sldId id="601" r:id="rId33"/>
    <p:sldId id="581" r:id="rId34"/>
    <p:sldId id="580" r:id="rId35"/>
    <p:sldId id="595" r:id="rId36"/>
    <p:sldId id="582" r:id="rId37"/>
    <p:sldId id="596" r:id="rId38"/>
    <p:sldId id="597" r:id="rId39"/>
    <p:sldId id="598" r:id="rId40"/>
    <p:sldId id="542" r:id="rId41"/>
    <p:sldId id="543" r:id="rId42"/>
    <p:sldId id="498" r:id="rId43"/>
    <p:sldId id="477" r:id="rId44"/>
    <p:sldId id="478" r:id="rId45"/>
    <p:sldId id="546" r:id="rId46"/>
    <p:sldId id="476" r:id="rId47"/>
    <p:sldId id="484" r:id="rId48"/>
    <p:sldId id="483" r:id="rId49"/>
    <p:sldId id="559" r:id="rId50"/>
    <p:sldId id="479" r:id="rId51"/>
    <p:sldId id="554" r:id="rId52"/>
    <p:sldId id="547" r:id="rId53"/>
    <p:sldId id="549" r:id="rId54"/>
    <p:sldId id="556" r:id="rId55"/>
    <p:sldId id="557" r:id="rId56"/>
    <p:sldId id="480" r:id="rId57"/>
    <p:sldId id="489" r:id="rId58"/>
    <p:sldId id="490" r:id="rId59"/>
    <p:sldId id="497" r:id="rId60"/>
  </p:sldIdLst>
  <p:sldSz cx="12190413" cy="6859588"/>
  <p:notesSz cx="6858000" cy="9144000"/>
  <p:custDataLst>
    <p:tags r:id="rId63"/>
  </p:custDataLst>
  <p:defaultTextStyle>
    <a:defPPr>
      <a:defRPr lang="en-US"/>
    </a:defPPr>
    <a:lvl1pPr marL="0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1pPr>
    <a:lvl2pPr marL="54419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2pPr>
    <a:lvl3pPr marL="1088390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3pPr>
    <a:lvl4pPr marL="163258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4pPr>
    <a:lvl5pPr marL="217741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5pPr>
    <a:lvl6pPr marL="2721610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6pPr>
    <a:lvl7pPr marL="326580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7pPr>
    <a:lvl8pPr marL="3810000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8pPr>
    <a:lvl9pPr marL="4354195" algn="l" defTabSz="1088390" rtl="0" eaLnBrk="1" latinLnBrk="0" hangingPunct="1">
      <a:defRPr sz="21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679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34A91"/>
    <a:srgbClr val="0432FF"/>
    <a:srgbClr val="FF40FF"/>
    <a:srgbClr val="00FA00"/>
    <a:srgbClr val="AB51D6"/>
    <a:srgbClr val="4BD0FF"/>
    <a:srgbClr val="CB0B1F"/>
    <a:srgbClr val="9403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9"/>
    <p:restoredTop sz="95733"/>
  </p:normalViewPr>
  <p:slideViewPr>
    <p:cSldViewPr>
      <p:cViewPr varScale="1">
        <p:scale>
          <a:sx n="119" d="100"/>
          <a:sy n="119" d="100"/>
        </p:scale>
        <p:origin x="224" y="944"/>
      </p:cViewPr>
      <p:guideLst>
        <p:guide pos="7679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163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D0FAA-8E3B-4706-AD86-A77CEC145BEC}" type="datetimeFigureOut">
              <a:rPr lang="zh-CN" altLang="en-US" smtClean="0"/>
              <a:t>2026/7/17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2A110-4396-4B36-B22E-469DD2A27E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0D018-5A18-48FE-8E11-8F6DEE57393D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D32B5-2C8E-4622-816E-44CE01889B8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1pPr>
    <a:lvl2pPr marL="54419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2pPr>
    <a:lvl3pPr marL="108839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3pPr>
    <a:lvl4pPr marL="163258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4pPr>
    <a:lvl5pPr marL="217741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5pPr>
    <a:lvl6pPr marL="272161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6pPr>
    <a:lvl7pPr marL="326580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7pPr>
    <a:lvl8pPr marL="3810000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8pPr>
    <a:lvl9pPr marL="4354195" algn="l" defTabSz="1088390" rtl="0" eaLnBrk="1" latinLnBrk="0" hangingPunct="1">
      <a:defRPr sz="143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702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020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95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93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16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453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48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104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25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11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63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25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995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08390-1850-9F03-CB13-9912936D5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A6F1106-FD9C-EA22-73A4-58AF3FF90F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243C6F7-8B07-0CE0-7CA0-1C1F4EF459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2F10E2E-5D01-B16D-BF5E-1D19E2D62C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084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B7A7C-8FDA-5F5C-57A8-D1063CA0E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01DE66F-8C97-DF1B-A674-BC989355AA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0F4D6C6-A047-2387-09CB-876C3512D1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CF3B7A-BF0A-43D4-E26C-A7CA77F0E2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379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401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01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7019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398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950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BDA89-6307-FFEE-BFF2-D6E5CA248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3E79977-60F6-01E6-4E71-94F79ED8D7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77CAC0D-6FBB-1B11-BEFF-1895098F0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4788BD-D28A-E253-79FE-AD075A4942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022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2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545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7852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38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023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1190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597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8421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033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8698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870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75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5225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0946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540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153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67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5840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9816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2144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172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3335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53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404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6245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7305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467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7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38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18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68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83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D32B5-2C8E-4622-816E-44CE01889B8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32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3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2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1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hidden="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148" y="0"/>
            <a:ext cx="9146117" cy="6859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1" y="-4406"/>
            <a:ext cx="12254273" cy="686399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6"/>
            <a:ext cx="12190413" cy="155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1" y="-4406"/>
            <a:ext cx="12254273" cy="686399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6"/>
            <a:ext cx="12190413" cy="15550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4337" y="142908"/>
            <a:ext cx="10941742" cy="649438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advClick="0" advTm="7000"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861" y="-4406"/>
            <a:ext cx="12254273" cy="6863994"/>
          </a:xfrm>
          <a:prstGeom prst="rect">
            <a:avLst/>
          </a:prstGeom>
        </p:spPr>
      </p:pic>
      <p:pic>
        <p:nvPicPr>
          <p:cNvPr id="9" name="图片 8" hidden="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734050"/>
            <a:ext cx="2570550" cy="115212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0413" cy="15575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2" y="1710134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2" y="4590526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365210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2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5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7" y="1681552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199765" indent="0">
              <a:buNone/>
              <a:defRPr sz="1600" b="1"/>
            </a:lvl8pPr>
            <a:lvl9pPr marL="3656965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7" y="2505655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3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6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3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199765" indent="0">
              <a:buNone/>
              <a:defRPr sz="2000"/>
            </a:lvl8pPr>
            <a:lvl9pPr marL="365696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6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1" y="365210"/>
            <a:ext cx="10514231" cy="132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1" y="1826048"/>
            <a:ext cx="10514231" cy="43523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1" y="6357822"/>
            <a:ext cx="274284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2"/>
            <a:ext cx="4114264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第十五届全国粒子物理学术会议 </a:t>
            </a:r>
            <a:r>
              <a:rPr lang="en-US" altLang="zh-CN"/>
              <a:t>@ </a:t>
            </a:r>
            <a:r>
              <a:rPr lang="zh-CN" altLang="en-US"/>
              <a:t>广州</a:t>
            </a:r>
            <a:r>
              <a:rPr lang="en-US" altLang="zh-CN"/>
              <a:t>, 2026-07-18</a:t>
            </a: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79" y="6357822"/>
            <a:ext cx="2742843" cy="3652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759D3-B92F-4BE5-BE49-ED8937E3BC1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image" Target="../media/image5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5" Type="http://schemas.openxmlformats.org/officeDocument/2006/relationships/image" Target="../media/image8.png"/><Relationship Id="rId4" Type="http://schemas.openxmlformats.org/officeDocument/2006/relationships/image" Target="../media/image5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tiff"/><Relationship Id="rId13" Type="http://schemas.openxmlformats.org/officeDocument/2006/relationships/image" Target="../media/image64.png"/><Relationship Id="rId3" Type="http://schemas.openxmlformats.org/officeDocument/2006/relationships/image" Target="../media/image8.png"/><Relationship Id="rId7" Type="http://schemas.openxmlformats.org/officeDocument/2006/relationships/image" Target="../media/image58.tiff"/><Relationship Id="rId12" Type="http://schemas.openxmlformats.org/officeDocument/2006/relationships/image" Target="../media/image6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7.tiff"/><Relationship Id="rId11" Type="http://schemas.openxmlformats.org/officeDocument/2006/relationships/image" Target="../media/image62.tiff"/><Relationship Id="rId5" Type="http://schemas.openxmlformats.org/officeDocument/2006/relationships/image" Target="../media/image56.png"/><Relationship Id="rId10" Type="http://schemas.openxmlformats.org/officeDocument/2006/relationships/image" Target="../media/image61.tiff"/><Relationship Id="rId4" Type="http://schemas.openxmlformats.org/officeDocument/2006/relationships/image" Target="../media/image55.png"/><Relationship Id="rId9" Type="http://schemas.openxmlformats.org/officeDocument/2006/relationships/image" Target="../media/image60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4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69.png"/><Relationship Id="rId12" Type="http://schemas.openxmlformats.org/officeDocument/2006/relationships/image" Target="../media/image64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openxmlformats.org/officeDocument/2006/relationships/image" Target="../media/image68.GIF"/><Relationship Id="rId11" Type="http://schemas.openxmlformats.org/officeDocument/2006/relationships/image" Target="../media/image73.tiff"/><Relationship Id="rId5" Type="http://schemas.openxmlformats.org/officeDocument/2006/relationships/image" Target="../media/image67.png"/><Relationship Id="rId15" Type="http://schemas.openxmlformats.org/officeDocument/2006/relationships/image" Target="../media/image76.png"/><Relationship Id="rId10" Type="http://schemas.openxmlformats.org/officeDocument/2006/relationships/image" Target="../media/image72.png"/><Relationship Id="rId4" Type="http://schemas.openxmlformats.org/officeDocument/2006/relationships/image" Target="../media/image8.png"/><Relationship Id="rId9" Type="http://schemas.openxmlformats.org/officeDocument/2006/relationships/image" Target="../media/image71.png"/><Relationship Id="rId1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80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88.png"/><Relationship Id="rId1" Type="http://schemas.openxmlformats.org/officeDocument/2006/relationships/tags" Target="../tags/tag8.xml"/><Relationship Id="rId6" Type="http://schemas.openxmlformats.org/officeDocument/2006/relationships/image" Target="../media/image79.png"/><Relationship Id="rId11" Type="http://schemas.openxmlformats.org/officeDocument/2006/relationships/image" Target="../media/image83.png"/><Relationship Id="rId5" Type="http://schemas.openxmlformats.org/officeDocument/2006/relationships/image" Target="../media/image78.png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4" Type="http://schemas.openxmlformats.org/officeDocument/2006/relationships/image" Target="../media/image77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8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tiff"/><Relationship Id="rId10" Type="http://schemas.openxmlformats.org/officeDocument/2006/relationships/image" Target="../media/image97.png"/><Relationship Id="rId4" Type="http://schemas.openxmlformats.org/officeDocument/2006/relationships/image" Target="../media/image91.tiff"/><Relationship Id="rId9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0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8.png"/><Relationship Id="rId9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0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8.png"/><Relationship Id="rId9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1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Relationship Id="rId6" Type="http://schemas.openxmlformats.org/officeDocument/2006/relationships/image" Target="../media/image1240.png"/><Relationship Id="rId4" Type="http://schemas.openxmlformats.org/officeDocument/2006/relationships/image" Target="../media/image8.png"/><Relationship Id="rId9" Type="http://schemas.openxmlformats.org/officeDocument/2006/relationships/image" Target="../media/image11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8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135.png"/><Relationship Id="rId18" Type="http://schemas.openxmlformats.org/officeDocument/2006/relationships/image" Target="../media/image140.jpeg"/><Relationship Id="rId3" Type="http://schemas.openxmlformats.org/officeDocument/2006/relationships/image" Target="../media/image8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39.jp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3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8.png"/><Relationship Id="rId11" Type="http://schemas.openxmlformats.org/officeDocument/2006/relationships/image" Target="../media/image133.png"/><Relationship Id="rId5" Type="http://schemas.openxmlformats.org/officeDocument/2006/relationships/image" Target="../media/image127.png"/><Relationship Id="rId15" Type="http://schemas.openxmlformats.org/officeDocument/2006/relationships/image" Target="../media/image137.jpeg"/><Relationship Id="rId10" Type="http://schemas.openxmlformats.org/officeDocument/2006/relationships/image" Target="../media/image132.png"/><Relationship Id="rId19" Type="http://schemas.openxmlformats.org/officeDocument/2006/relationships/image" Target="../media/image141.JPG"/><Relationship Id="rId4" Type="http://schemas.openxmlformats.org/officeDocument/2006/relationships/image" Target="../media/image126.png"/><Relationship Id="rId9" Type="http://schemas.openxmlformats.org/officeDocument/2006/relationships/image" Target="../media/image131.jpg"/><Relationship Id="rId14" Type="http://schemas.openxmlformats.org/officeDocument/2006/relationships/image" Target="../media/image1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JPG"/><Relationship Id="rId3" Type="http://schemas.openxmlformats.org/officeDocument/2006/relationships/image" Target="../media/image8.pn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10" Type="http://schemas.openxmlformats.org/officeDocument/2006/relationships/image" Target="../media/image148.png"/><Relationship Id="rId4" Type="http://schemas.openxmlformats.org/officeDocument/2006/relationships/image" Target="../media/image142.jpg"/><Relationship Id="rId9" Type="http://schemas.openxmlformats.org/officeDocument/2006/relationships/image" Target="../media/image1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1.emf"/><Relationship Id="rId5" Type="http://schemas.openxmlformats.org/officeDocument/2006/relationships/image" Target="../media/image150.png"/><Relationship Id="rId4" Type="http://schemas.openxmlformats.org/officeDocument/2006/relationships/image" Target="../media/image149.png"/><Relationship Id="rId9" Type="http://schemas.openxmlformats.org/officeDocument/2006/relationships/image" Target="../media/image1380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pn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5.jpeg"/><Relationship Id="rId5" Type="http://schemas.openxmlformats.org/officeDocument/2006/relationships/image" Target="../media/image154.png"/><Relationship Id="rId10" Type="http://schemas.openxmlformats.org/officeDocument/2006/relationships/image" Target="../media/image158.png"/><Relationship Id="rId4" Type="http://schemas.openxmlformats.org/officeDocument/2006/relationships/image" Target="../media/image153.emf"/><Relationship Id="rId9" Type="http://schemas.openxmlformats.org/officeDocument/2006/relationships/image" Target="../media/image15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tiff"/><Relationship Id="rId3" Type="http://schemas.openxmlformats.org/officeDocument/2006/relationships/image" Target="../media/image8.png"/><Relationship Id="rId7" Type="http://schemas.openxmlformats.org/officeDocument/2006/relationships/image" Target="../media/image162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11" Type="http://schemas.openxmlformats.org/officeDocument/2006/relationships/image" Target="../media/image15.jpeg"/><Relationship Id="rId5" Type="http://schemas.openxmlformats.org/officeDocument/2006/relationships/image" Target="../media/image10.png"/><Relationship Id="rId10" Type="http://schemas.openxmlformats.org/officeDocument/2006/relationships/image" Target="../media/image14.gif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0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66.png"/><Relationship Id="rId12" Type="http://schemas.openxmlformats.org/officeDocument/2006/relationships/image" Target="../media/image16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.xml"/><Relationship Id="rId6" Type="http://schemas.openxmlformats.org/officeDocument/2006/relationships/image" Target="../media/image165.png"/><Relationship Id="rId11" Type="http://schemas.openxmlformats.org/officeDocument/2006/relationships/image" Target="../media/image1580.png"/><Relationship Id="rId5" Type="http://schemas.openxmlformats.org/officeDocument/2006/relationships/image" Target="../media/image7.jpeg"/><Relationship Id="rId4" Type="http://schemas.openxmlformats.org/officeDocument/2006/relationships/image" Target="../media/image8.png"/><Relationship Id="rId9" Type="http://schemas.openxmlformats.org/officeDocument/2006/relationships/image" Target="../media/image16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8.png"/><Relationship Id="rId7" Type="http://schemas.openxmlformats.org/officeDocument/2006/relationships/image" Target="../media/image17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3.png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jpeg"/><Relationship Id="rId3" Type="http://schemas.openxmlformats.org/officeDocument/2006/relationships/image" Target="../media/image8.png"/><Relationship Id="rId7" Type="http://schemas.openxmlformats.org/officeDocument/2006/relationships/image" Target="../media/image18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3.emf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9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8.tiff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9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2.png"/><Relationship Id="rId5" Type="http://schemas.openxmlformats.org/officeDocument/2006/relationships/image" Target="../media/image191.emf"/><Relationship Id="rId4" Type="http://schemas.openxmlformats.org/officeDocument/2006/relationships/image" Target="../media/image190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12" Type="http://schemas.openxmlformats.org/officeDocument/2006/relationships/image" Target="../media/image2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11" Type="http://schemas.openxmlformats.org/officeDocument/2006/relationships/image" Target="../media/image23.jp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hyperlink" Target="https://youtu.be/sI23cwbbNqs" TargetMode="Externa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19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7.jpeg"/><Relationship Id="rId10" Type="http://schemas.openxmlformats.org/officeDocument/2006/relationships/image" Target="../media/image198.png"/><Relationship Id="rId4" Type="http://schemas.openxmlformats.org/officeDocument/2006/relationships/image" Target="../media/image8.png"/><Relationship Id="rId9" Type="http://schemas.openxmlformats.org/officeDocument/2006/relationships/image" Target="../media/image19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7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203.png"/><Relationship Id="rId12" Type="http://schemas.openxmlformats.org/officeDocument/2006/relationships/image" Target="../media/image20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6" Type="http://schemas.openxmlformats.org/officeDocument/2006/relationships/image" Target="../media/image202.png"/><Relationship Id="rId11" Type="http://schemas.openxmlformats.org/officeDocument/2006/relationships/image" Target="../media/image206.png"/><Relationship Id="rId5" Type="http://schemas.openxmlformats.org/officeDocument/2006/relationships/image" Target="../media/image7.jpeg"/><Relationship Id="rId10" Type="http://schemas.openxmlformats.org/officeDocument/2006/relationships/image" Target="https://wpress.ca.infn.it/wp-content/uploads/2019/11/ColonnaARIa-2-576x1024.jpeg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205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image" Target="../media/image8.png"/><Relationship Id="rId7" Type="http://schemas.openxmlformats.org/officeDocument/2006/relationships/image" Target="../media/image210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9.png"/><Relationship Id="rId5" Type="http://schemas.openxmlformats.org/officeDocument/2006/relationships/image" Target="../media/image208.tiff"/><Relationship Id="rId4" Type="http://schemas.openxmlformats.org/officeDocument/2006/relationships/image" Target="../media/image7.jpeg"/><Relationship Id="rId9" Type="http://schemas.openxmlformats.org/officeDocument/2006/relationships/image" Target="../media/image2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3.png"/><Relationship Id="rId4" Type="http://schemas.openxmlformats.org/officeDocument/2006/relationships/image" Target="../media/image7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3" Type="http://schemas.openxmlformats.org/officeDocument/2006/relationships/image" Target="../media/image214.png"/><Relationship Id="rId7" Type="http://schemas.openxmlformats.org/officeDocument/2006/relationships/image" Target="../media/image21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5.png"/><Relationship Id="rId5" Type="http://schemas.openxmlformats.org/officeDocument/2006/relationships/image" Target="../media/image7.jpeg"/><Relationship Id="rId4" Type="http://schemas.openxmlformats.org/officeDocument/2006/relationships/image" Target="../media/image8.png"/><Relationship Id="rId9" Type="http://schemas.openxmlformats.org/officeDocument/2006/relationships/image" Target="../media/image21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image" Target="../media/image8.png"/><Relationship Id="rId7" Type="http://schemas.openxmlformats.org/officeDocument/2006/relationships/image" Target="../media/image221.png"/><Relationship Id="rId12" Type="http://schemas.openxmlformats.org/officeDocument/2006/relationships/image" Target="../media/image224.tif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0.png"/><Relationship Id="rId11" Type="http://schemas.openxmlformats.org/officeDocument/2006/relationships/image" Target="../media/image55.png"/><Relationship Id="rId5" Type="http://schemas.openxmlformats.org/officeDocument/2006/relationships/image" Target="../media/image219.png"/><Relationship Id="rId10" Type="http://schemas.openxmlformats.org/officeDocument/2006/relationships/image" Target="../media/image223.png"/><Relationship Id="rId4" Type="http://schemas.openxmlformats.org/officeDocument/2006/relationships/image" Target="../media/image7.jpeg"/><Relationship Id="rId9" Type="http://schemas.openxmlformats.org/officeDocument/2006/relationships/image" Target="../media/image5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8.png"/><Relationship Id="rId7" Type="http://schemas.openxmlformats.org/officeDocument/2006/relationships/image" Target="../media/image78.png"/><Relationship Id="rId12" Type="http://schemas.openxmlformats.org/officeDocument/2006/relationships/image" Target="../media/image2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2.png"/><Relationship Id="rId11" Type="http://schemas.openxmlformats.org/officeDocument/2006/relationships/image" Target="../media/image227.png"/><Relationship Id="rId5" Type="http://schemas.openxmlformats.org/officeDocument/2006/relationships/image" Target="../media/image225.png"/><Relationship Id="rId10" Type="http://schemas.openxmlformats.org/officeDocument/2006/relationships/image" Target="../media/image226.png"/><Relationship Id="rId4" Type="http://schemas.openxmlformats.org/officeDocument/2006/relationships/image" Target="../media/image7.jpeg"/><Relationship Id="rId9" Type="http://schemas.openxmlformats.org/officeDocument/2006/relationships/image" Target="../media/image8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8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0.png"/><Relationship Id="rId5" Type="http://schemas.openxmlformats.org/officeDocument/2006/relationships/image" Target="../media/image229.png"/><Relationship Id="rId4" Type="http://schemas.openxmlformats.org/officeDocument/2006/relationships/image" Target="../media/image7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3" Type="http://schemas.openxmlformats.org/officeDocument/2006/relationships/image" Target="../media/image8.png"/><Relationship Id="rId7" Type="http://schemas.openxmlformats.org/officeDocument/2006/relationships/image" Target="../media/image23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2.png"/><Relationship Id="rId5" Type="http://schemas.openxmlformats.org/officeDocument/2006/relationships/image" Target="../media/image231.png"/><Relationship Id="rId4" Type="http://schemas.openxmlformats.org/officeDocument/2006/relationships/image" Target="../media/image7.jpeg"/><Relationship Id="rId9" Type="http://schemas.openxmlformats.org/officeDocument/2006/relationships/image" Target="../media/image2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3" Type="http://schemas.openxmlformats.org/officeDocument/2006/relationships/image" Target="../media/image8.png"/><Relationship Id="rId7" Type="http://schemas.openxmlformats.org/officeDocument/2006/relationships/image" Target="../media/image2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7.png"/><Relationship Id="rId5" Type="http://schemas.openxmlformats.org/officeDocument/2006/relationships/image" Target="../media/image236.png"/><Relationship Id="rId4" Type="http://schemas.openxmlformats.org/officeDocument/2006/relationships/image" Target="../media/image7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3" Type="http://schemas.openxmlformats.org/officeDocument/2006/relationships/image" Target="../media/image8.png"/><Relationship Id="rId7" Type="http://schemas.openxmlformats.org/officeDocument/2006/relationships/image" Target="../media/image24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1.png"/><Relationship Id="rId5" Type="http://schemas.openxmlformats.org/officeDocument/2006/relationships/image" Target="../media/image240.png"/><Relationship Id="rId4" Type="http://schemas.openxmlformats.org/officeDocument/2006/relationships/image" Target="../media/image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4.png"/><Relationship Id="rId4" Type="http://schemas.openxmlformats.org/officeDocument/2006/relationships/image" Target="../media/image7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3" Type="http://schemas.openxmlformats.org/officeDocument/2006/relationships/image" Target="../media/image8.png"/><Relationship Id="rId7" Type="http://schemas.openxmlformats.org/officeDocument/2006/relationships/image" Target="../media/image2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5.png"/><Relationship Id="rId5" Type="http://schemas.openxmlformats.org/officeDocument/2006/relationships/image" Target="../media/image234.png"/><Relationship Id="rId4" Type="http://schemas.openxmlformats.org/officeDocument/2006/relationships/image" Target="../media/image7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tiff"/><Relationship Id="rId3" Type="http://schemas.openxmlformats.org/officeDocument/2006/relationships/image" Target="../media/image8.png"/><Relationship Id="rId7" Type="http://schemas.openxmlformats.org/officeDocument/2006/relationships/image" Target="../media/image248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7.png"/><Relationship Id="rId5" Type="http://schemas.openxmlformats.org/officeDocument/2006/relationships/image" Target="../media/image188.tiff"/><Relationship Id="rId4" Type="http://schemas.openxmlformats.org/officeDocument/2006/relationships/image" Target="../media/image7.jpeg"/><Relationship Id="rId9" Type="http://schemas.openxmlformats.org/officeDocument/2006/relationships/image" Target="../media/image189.tif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5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0.png"/><Relationship Id="rId5" Type="http://schemas.openxmlformats.org/officeDocument/2006/relationships/image" Target="../media/image187.png"/><Relationship Id="rId4" Type="http://schemas.openxmlformats.org/officeDocument/2006/relationships/image" Target="../media/image7.jpe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tiff"/><Relationship Id="rId3" Type="http://schemas.openxmlformats.org/officeDocument/2006/relationships/image" Target="../media/image8.png"/><Relationship Id="rId7" Type="http://schemas.openxmlformats.org/officeDocument/2006/relationships/image" Target="../media/image254.tif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3.gif"/><Relationship Id="rId5" Type="http://schemas.openxmlformats.org/officeDocument/2006/relationships/image" Target="../media/image252.gif"/><Relationship Id="rId10" Type="http://schemas.openxmlformats.org/officeDocument/2006/relationships/image" Target="../media/image257.png"/><Relationship Id="rId4" Type="http://schemas.openxmlformats.org/officeDocument/2006/relationships/image" Target="../media/image7.jpeg"/><Relationship Id="rId9" Type="http://schemas.openxmlformats.org/officeDocument/2006/relationships/image" Target="../media/image25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13" Type="http://schemas.openxmlformats.org/officeDocument/2006/relationships/image" Target="../media/image266.png"/><Relationship Id="rId3" Type="http://schemas.openxmlformats.org/officeDocument/2006/relationships/image" Target="../media/image8.png"/><Relationship Id="rId7" Type="http://schemas.openxmlformats.org/officeDocument/2006/relationships/image" Target="../media/image260.png"/><Relationship Id="rId12" Type="http://schemas.openxmlformats.org/officeDocument/2006/relationships/image" Target="../media/image26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9.png"/><Relationship Id="rId11" Type="http://schemas.openxmlformats.org/officeDocument/2006/relationships/image" Target="../media/image264.png"/><Relationship Id="rId5" Type="http://schemas.openxmlformats.org/officeDocument/2006/relationships/image" Target="../media/image258.png"/><Relationship Id="rId10" Type="http://schemas.openxmlformats.org/officeDocument/2006/relationships/image" Target="../media/image263.png"/><Relationship Id="rId4" Type="http://schemas.openxmlformats.org/officeDocument/2006/relationships/image" Target="../media/image7.jpeg"/><Relationship Id="rId9" Type="http://schemas.openxmlformats.org/officeDocument/2006/relationships/image" Target="../media/image26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8.png"/><Relationship Id="rId7" Type="http://schemas.openxmlformats.org/officeDocument/2006/relationships/image" Target="../media/image269.tif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8.png"/><Relationship Id="rId11" Type="http://schemas.openxmlformats.org/officeDocument/2006/relationships/image" Target="../media/image272.png"/><Relationship Id="rId5" Type="http://schemas.openxmlformats.org/officeDocument/2006/relationships/image" Target="../media/image267.png"/><Relationship Id="rId10" Type="http://schemas.openxmlformats.org/officeDocument/2006/relationships/image" Target="../media/image271.png"/><Relationship Id="rId4" Type="http://schemas.openxmlformats.org/officeDocument/2006/relationships/image" Target="../media/image7.jpeg"/><Relationship Id="rId9" Type="http://schemas.openxmlformats.org/officeDocument/2006/relationships/image" Target="../media/image27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7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4.png"/><Relationship Id="rId5" Type="http://schemas.openxmlformats.org/officeDocument/2006/relationships/image" Target="../media/image27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7.png"/><Relationship Id="rId12" Type="http://schemas.openxmlformats.org/officeDocument/2006/relationships/image" Target="../media/image39.em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0" Type="http://schemas.openxmlformats.org/officeDocument/2006/relationships/image" Target="../media/image36.png"/><Relationship Id="rId4" Type="http://schemas.openxmlformats.org/officeDocument/2006/relationships/image" Target="../media/image8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notesSlide" Target="../notesSlides/notesSlide7.xml"/><Relationship Id="rId7" Type="http://schemas.microsoft.com/office/2007/relationships/hdphoto" Target="../media/hdphoto2.wdp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1.png"/><Relationship Id="rId1" Type="http://schemas.openxmlformats.org/officeDocument/2006/relationships/tags" Target="../tags/tag4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5" Type="http://schemas.openxmlformats.org/officeDocument/2006/relationships/image" Target="../media/image41.jpeg"/><Relationship Id="rId15" Type="http://schemas.openxmlformats.org/officeDocument/2006/relationships/image" Target="../media/image50.jpeg"/><Relationship Id="rId10" Type="http://schemas.openxmlformats.org/officeDocument/2006/relationships/image" Target="../media/image45.png"/><Relationship Id="rId4" Type="http://schemas.openxmlformats.org/officeDocument/2006/relationships/image" Target="../media/image8.pn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6"/>
          <p:cNvSpPr txBox="1"/>
          <p:nvPr/>
        </p:nvSpPr>
        <p:spPr>
          <a:xfrm>
            <a:off x="113432" y="2169902"/>
            <a:ext cx="1190453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zh-CN" altLang="en-US" sz="4600" dirty="0">
                <a:solidFill>
                  <a:srgbClr val="C00000"/>
                </a:solidFill>
                <a:effectLst>
                  <a:outerShdw blurRad="1524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  <a:sym typeface="+mn-lt"/>
              </a:rPr>
              <a:t>暗物质直接探测和无中微子双贝塔衰变</a:t>
            </a:r>
          </a:p>
        </p:txBody>
      </p:sp>
      <p:sp>
        <p:nvSpPr>
          <p:cNvPr id="8" name="矩形 7"/>
          <p:cNvSpPr/>
          <p:nvPr/>
        </p:nvSpPr>
        <p:spPr>
          <a:xfrm>
            <a:off x="1775219" y="3933850"/>
            <a:ext cx="8352928" cy="2464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cs typeface="+mn-ea"/>
                <a:sym typeface="+mn-lt"/>
              </a:rPr>
              <a:t>林箐</a:t>
            </a:r>
            <a:endParaRPr lang="en-US" altLang="zh-CN" sz="2800" b="1" dirty="0"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600" dirty="0">
                <a:cs typeface="+mn-ea"/>
                <a:sym typeface="+mn-lt"/>
              </a:rPr>
              <a:t>中国科学技术大学</a:t>
            </a:r>
            <a:endParaRPr lang="en-US" altLang="zh-CN" sz="2600" dirty="0"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600" dirty="0"/>
              <a:t>第十五届全国粒子物理学术会议</a:t>
            </a:r>
            <a:r>
              <a:rPr lang="en-US" altLang="zh-CN" sz="2600" dirty="0">
                <a:cs typeface="+mn-ea"/>
                <a:sym typeface="+mn-lt"/>
              </a:rPr>
              <a:t>@ </a:t>
            </a:r>
            <a:r>
              <a:rPr lang="zh-CN" altLang="en-US" sz="2600" dirty="0">
                <a:cs typeface="+mn-ea"/>
                <a:sym typeface="+mn-lt"/>
              </a:rPr>
              <a:t>广州</a:t>
            </a:r>
            <a:endParaRPr lang="en-US" altLang="zh-CN" sz="2600" dirty="0">
              <a:cs typeface="+mn-ea"/>
              <a:sym typeface="+mn-lt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600" dirty="0">
                <a:cs typeface="+mn-ea"/>
                <a:sym typeface="+mn-lt"/>
              </a:rPr>
              <a:t>2026.07.18</a:t>
            </a:r>
            <a:endParaRPr lang="zh-CN" altLang="en-US" sz="2600" dirty="0">
              <a:cs typeface="+mn-ea"/>
              <a:sym typeface="+mn-lt"/>
            </a:endParaRPr>
          </a:p>
        </p:txBody>
      </p:sp>
      <p:cxnSp>
        <p:nvCxnSpPr>
          <p:cNvPr id="12" name="直线连接符 11"/>
          <p:cNvCxnSpPr/>
          <p:nvPr/>
        </p:nvCxnSpPr>
        <p:spPr>
          <a:xfrm>
            <a:off x="4114897" y="3865227"/>
            <a:ext cx="3901608" cy="0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219" y="-4340"/>
            <a:ext cx="10440000" cy="13240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0A0A4C-E2B6-504F-8823-734CC514E4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90550" y="77709"/>
            <a:ext cx="1312334" cy="115993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CE27D-E154-BB41-84D8-160E49E83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第十五届全国粒子物理学术会议 </a:t>
            </a:r>
            <a:r>
              <a:rPr lang="en-US" altLang="zh-CN" dirty="0"/>
              <a:t>@ </a:t>
            </a:r>
            <a:r>
              <a:rPr lang="zh-CN" altLang="en-US" dirty="0"/>
              <a:t>广州</a:t>
            </a:r>
            <a:r>
              <a:rPr lang="en-US" altLang="zh-CN" dirty="0"/>
              <a:t>, 2026-07-18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5687"/>
    </mc:Choice>
    <mc:Fallback xmlns="">
      <p:transition advTm="1568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814" y="189047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CONTENTS</a:t>
            </a:r>
            <a:endParaRPr kumimoji="1" lang="zh-CN" altLang="en-US" sz="40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6" name="直线连接符 5"/>
          <p:cNvCxnSpPr/>
          <p:nvPr/>
        </p:nvCxnSpPr>
        <p:spPr>
          <a:xfrm>
            <a:off x="478830" y="968941"/>
            <a:ext cx="4392488" cy="0"/>
          </a:xfrm>
          <a:prstGeom prst="line">
            <a:avLst/>
          </a:prstGeom>
          <a:ln w="349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平行四边形 11"/>
          <p:cNvSpPr/>
          <p:nvPr/>
        </p:nvSpPr>
        <p:spPr>
          <a:xfrm>
            <a:off x="1473814" y="1270943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01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3" name="平行四边形 12"/>
          <p:cNvSpPr/>
          <p:nvPr/>
        </p:nvSpPr>
        <p:spPr>
          <a:xfrm>
            <a:off x="1473814" y="2133650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02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20" name="平行四边形 19"/>
          <p:cNvSpPr/>
          <p:nvPr/>
        </p:nvSpPr>
        <p:spPr>
          <a:xfrm>
            <a:off x="2636085" y="2133650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C00000"/>
                </a:solidFill>
                <a:latin typeface="Times" pitchFamily="2" charset="0"/>
              </a:rPr>
              <a:t>暗物质探测现状</a:t>
            </a:r>
          </a:p>
        </p:txBody>
      </p:sp>
      <p:sp>
        <p:nvSpPr>
          <p:cNvPr id="21" name="平行四边形 20"/>
          <p:cNvSpPr/>
          <p:nvPr/>
        </p:nvSpPr>
        <p:spPr>
          <a:xfrm>
            <a:off x="2638823" y="1270943"/>
            <a:ext cx="7344816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034A91"/>
                </a:solidFill>
                <a:latin typeface="Times" pitchFamily="2" charset="0"/>
              </a:rPr>
              <a:t>物理动机</a:t>
            </a:r>
          </a:p>
        </p:txBody>
      </p:sp>
      <p:sp>
        <p:nvSpPr>
          <p:cNvPr id="15" name="平行四边形 12">
            <a:extLst>
              <a:ext uri="{FF2B5EF4-FFF2-40B4-BE49-F238E27FC236}">
                <a16:creationId xmlns:a16="http://schemas.microsoft.com/office/drawing/2014/main" id="{FE41BF3E-A426-5F4E-B89B-101A35E3BD9B}"/>
              </a:ext>
            </a:extLst>
          </p:cNvPr>
          <p:cNvSpPr/>
          <p:nvPr/>
        </p:nvSpPr>
        <p:spPr>
          <a:xfrm>
            <a:off x="1473814" y="2997746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03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7" name="平行四边形 19">
            <a:extLst>
              <a:ext uri="{FF2B5EF4-FFF2-40B4-BE49-F238E27FC236}">
                <a16:creationId xmlns:a16="http://schemas.microsoft.com/office/drawing/2014/main" id="{9AACC56A-87BE-5E4E-BBEF-C0E83C8C00CE}"/>
              </a:ext>
            </a:extLst>
          </p:cNvPr>
          <p:cNvSpPr/>
          <p:nvPr/>
        </p:nvSpPr>
        <p:spPr>
          <a:xfrm>
            <a:off x="2636084" y="3001843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latin typeface="Times" pitchFamily="2" charset="0"/>
              </a:rPr>
              <a:t>无中微子双贝塔衰变探测现状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4B0698A-8C6D-4D43-98C4-39E8EAB8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第十五届全国粒子物理学术会议 </a:t>
            </a:r>
            <a:r>
              <a:rPr lang="en-US" altLang="zh-CN" dirty="0"/>
              <a:t>@ </a:t>
            </a:r>
            <a:r>
              <a:rPr lang="zh-CN" altLang="en-US" dirty="0"/>
              <a:t>广州</a:t>
            </a:r>
            <a:r>
              <a:rPr lang="en-US" altLang="zh-CN" dirty="0"/>
              <a:t>, 2026-07-18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3EAE4F-5082-0D2E-40DE-DCB17821AF88}"/>
              </a:ext>
            </a:extLst>
          </p:cNvPr>
          <p:cNvSpPr txBox="1"/>
          <p:nvPr/>
        </p:nvSpPr>
        <p:spPr>
          <a:xfrm>
            <a:off x="1270671" y="5564864"/>
            <a:ext cx="9433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** Most materials are borrowed from public talks, especially from Prof J. Liu, Prof. Q. Yue’s, Prof. K. Han, Prof. Andrea Giuliani, and many talks from previous conferences and seminars.**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88DCB2-3E60-FB62-F36A-7A3EB3CFA54E}"/>
              </a:ext>
            </a:extLst>
          </p:cNvPr>
          <p:cNvSpPr txBox="1"/>
          <p:nvPr/>
        </p:nvSpPr>
        <p:spPr>
          <a:xfrm>
            <a:off x="1270671" y="5195532"/>
            <a:ext cx="394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**Disclaimer: Apology for omittance!**</a:t>
            </a:r>
          </a:p>
        </p:txBody>
      </p:sp>
      <p:sp>
        <p:nvSpPr>
          <p:cNvPr id="16" name="平行四边形 12">
            <a:extLst>
              <a:ext uri="{FF2B5EF4-FFF2-40B4-BE49-F238E27FC236}">
                <a16:creationId xmlns:a16="http://schemas.microsoft.com/office/drawing/2014/main" id="{44AEE403-18AE-B74E-A14C-03F68C5B96FC}"/>
              </a:ext>
            </a:extLst>
          </p:cNvPr>
          <p:cNvSpPr/>
          <p:nvPr/>
        </p:nvSpPr>
        <p:spPr>
          <a:xfrm>
            <a:off x="1473814" y="3867804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04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8" name="平行四边形 19">
            <a:extLst>
              <a:ext uri="{FF2B5EF4-FFF2-40B4-BE49-F238E27FC236}">
                <a16:creationId xmlns:a16="http://schemas.microsoft.com/office/drawing/2014/main" id="{28D379B2-655D-A24C-8D97-956F796E10B5}"/>
              </a:ext>
            </a:extLst>
          </p:cNvPr>
          <p:cNvSpPr/>
          <p:nvPr/>
        </p:nvSpPr>
        <p:spPr>
          <a:xfrm>
            <a:off x="2636083" y="3867804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latin typeface="Times" pitchFamily="2" charset="0"/>
              </a:rPr>
              <a:t>未来趋势</a:t>
            </a:r>
          </a:p>
        </p:txBody>
      </p:sp>
    </p:spTree>
    <p:extLst>
      <p:ext uri="{BB962C8B-B14F-4D97-AF65-F5344CB8AC3E}">
        <p14:creationId xmlns:p14="http://schemas.microsoft.com/office/powerpoint/2010/main" val="184865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609"/>
    </mc:Choice>
    <mc:Fallback xmlns="">
      <p:transition advTm="160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7B6532-BB8B-58F7-8F28-F9CCC387CC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630" y="1243543"/>
            <a:ext cx="7050002" cy="5584436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暗物质直接探测现状全景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11A550F-0848-A54C-AF29-C805AE048499}"/>
              </a:ext>
            </a:extLst>
          </p:cNvPr>
          <p:cNvSpPr txBox="1"/>
          <p:nvPr/>
        </p:nvSpPr>
        <p:spPr>
          <a:xfrm>
            <a:off x="11826450" y="653165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4</a:t>
            </a:r>
          </a:p>
        </p:txBody>
      </p:sp>
      <p:sp>
        <p:nvSpPr>
          <p:cNvPr id="20" name="Left Arrow 19">
            <a:extLst>
              <a:ext uri="{FF2B5EF4-FFF2-40B4-BE49-F238E27FC236}">
                <a16:creationId xmlns:a16="http://schemas.microsoft.com/office/drawing/2014/main" id="{193B322F-8200-6A41-BB95-C9649759D579}"/>
              </a:ext>
            </a:extLst>
          </p:cNvPr>
          <p:cNvSpPr/>
          <p:nvPr/>
        </p:nvSpPr>
        <p:spPr>
          <a:xfrm rot="16200000">
            <a:off x="7283338" y="5338006"/>
            <a:ext cx="1008112" cy="504056"/>
          </a:xfrm>
          <a:prstGeom prst="leftArrow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7D4564-FA2A-E14C-BC4F-ED8127248606}"/>
              </a:ext>
            </a:extLst>
          </p:cNvPr>
          <p:cNvSpPr txBox="1"/>
          <p:nvPr/>
        </p:nvSpPr>
        <p:spPr>
          <a:xfrm>
            <a:off x="8039423" y="5301407"/>
            <a:ext cx="1011815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大曝光</a:t>
            </a:r>
            <a:endParaRPr lang="en-US" altLang="zh-CN" b="1" dirty="0">
              <a:solidFill>
                <a:srgbClr val="C00000"/>
              </a:solidFill>
            </a:endParaRPr>
          </a:p>
          <a:p>
            <a:r>
              <a:rPr lang="zh-CN" altLang="en-US" b="1" dirty="0">
                <a:solidFill>
                  <a:srgbClr val="C00000"/>
                </a:solidFill>
              </a:rPr>
              <a:t>低本底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22" name="Left Arrow 21">
            <a:extLst>
              <a:ext uri="{FF2B5EF4-FFF2-40B4-BE49-F238E27FC236}">
                <a16:creationId xmlns:a16="http://schemas.microsoft.com/office/drawing/2014/main" id="{67900456-BC4E-5445-810D-39FC11DB9E11}"/>
              </a:ext>
            </a:extLst>
          </p:cNvPr>
          <p:cNvSpPr/>
          <p:nvPr/>
        </p:nvSpPr>
        <p:spPr>
          <a:xfrm rot="18098116">
            <a:off x="3382828" y="4130123"/>
            <a:ext cx="1070016" cy="484632"/>
          </a:xfrm>
          <a:prstGeom prst="leftArrow">
            <a:avLst/>
          </a:prstGeom>
          <a:solidFill>
            <a:srgbClr val="00F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71E551-F01B-6F45-897B-31F0E39C68C1}"/>
              </a:ext>
            </a:extLst>
          </p:cNvPr>
          <p:cNvSpPr txBox="1"/>
          <p:nvPr/>
        </p:nvSpPr>
        <p:spPr>
          <a:xfrm>
            <a:off x="3038252" y="4874765"/>
            <a:ext cx="1011815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00FA00"/>
                </a:solidFill>
              </a:rPr>
              <a:t>低阈值</a:t>
            </a:r>
            <a:endParaRPr lang="en-US" b="1" dirty="0">
              <a:solidFill>
                <a:srgbClr val="00FA00"/>
              </a:solidFill>
            </a:endParaRPr>
          </a:p>
        </p:txBody>
      </p:sp>
      <p:sp>
        <p:nvSpPr>
          <p:cNvPr id="24" name="Left Arrow 23">
            <a:extLst>
              <a:ext uri="{FF2B5EF4-FFF2-40B4-BE49-F238E27FC236}">
                <a16:creationId xmlns:a16="http://schemas.microsoft.com/office/drawing/2014/main" id="{55E86075-6E04-8B44-9BFF-8DF0EDCAE3CE}"/>
              </a:ext>
            </a:extLst>
          </p:cNvPr>
          <p:cNvSpPr/>
          <p:nvPr/>
        </p:nvSpPr>
        <p:spPr>
          <a:xfrm>
            <a:off x="927183" y="2448577"/>
            <a:ext cx="2294152" cy="484632"/>
          </a:xfrm>
          <a:prstGeom prst="leftArrow">
            <a:avLst/>
          </a:prstGeom>
          <a:solidFill>
            <a:srgbClr val="043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8356E9-7651-E04A-977E-B8AB03247790}"/>
              </a:ext>
            </a:extLst>
          </p:cNvPr>
          <p:cNvSpPr txBox="1"/>
          <p:nvPr/>
        </p:nvSpPr>
        <p:spPr>
          <a:xfrm>
            <a:off x="283417" y="2026154"/>
            <a:ext cx="1287532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0432FF"/>
                </a:solidFill>
              </a:rPr>
              <a:t>新型技术</a:t>
            </a:r>
            <a:endParaRPr lang="en-US" b="1" dirty="0">
              <a:solidFill>
                <a:srgbClr val="0432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1096EC-A105-0048-8959-FB2DEFA848CB}"/>
              </a:ext>
            </a:extLst>
          </p:cNvPr>
          <p:cNvSpPr txBox="1"/>
          <p:nvPr/>
        </p:nvSpPr>
        <p:spPr>
          <a:xfrm>
            <a:off x="11749506" y="6452845"/>
            <a:ext cx="4028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11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060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3776"/>
    </mc:Choice>
    <mc:Fallback xmlns="">
      <p:transition advTm="93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/>
      <p:bldP spid="22" grpId="0" animBg="1"/>
      <p:bldP spid="23" grpId="0"/>
      <p:bldP spid="24" grpId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EE8A8B7-C783-2CDE-9B21-A5E79ED71D23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193" y="1226729"/>
            <a:ext cx="8360376" cy="5659449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4200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暗物质直接探测现状全景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612C93F-712B-4746-B091-E2F30523AF3D}"/>
              </a:ext>
            </a:extLst>
          </p:cNvPr>
          <p:cNvSpPr/>
          <p:nvPr/>
        </p:nvSpPr>
        <p:spPr>
          <a:xfrm>
            <a:off x="5860640" y="1382723"/>
            <a:ext cx="4915086" cy="5417168"/>
          </a:xfrm>
          <a:prstGeom prst="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55BCB6-E2C8-1449-B429-FB6F37E1A5FE}"/>
              </a:ext>
            </a:extLst>
          </p:cNvPr>
          <p:cNvSpPr txBox="1"/>
          <p:nvPr/>
        </p:nvSpPr>
        <p:spPr>
          <a:xfrm>
            <a:off x="8209619" y="5632859"/>
            <a:ext cx="2244985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惰性液体探测器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D5FD96-AF9C-264F-9228-496F898FBFF3}"/>
              </a:ext>
            </a:extLst>
          </p:cNvPr>
          <p:cNvSpPr/>
          <p:nvPr/>
        </p:nvSpPr>
        <p:spPr>
          <a:xfrm>
            <a:off x="3466678" y="1388240"/>
            <a:ext cx="2400405" cy="5417168"/>
          </a:xfrm>
          <a:prstGeom prst="rect">
            <a:avLst/>
          </a:prstGeom>
          <a:solidFill>
            <a:srgbClr val="00FA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FA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5138AC-75D4-0741-A575-709254661827}"/>
              </a:ext>
            </a:extLst>
          </p:cNvPr>
          <p:cNvSpPr txBox="1"/>
          <p:nvPr/>
        </p:nvSpPr>
        <p:spPr>
          <a:xfrm>
            <a:off x="3340445" y="3994020"/>
            <a:ext cx="25573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800" b="1" dirty="0" err="1"/>
              <a:t>低温量热器</a:t>
            </a:r>
            <a:r>
              <a:rPr lang="en-US" sz="1800" b="1" dirty="0"/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dirty="0" err="1">
                <a:solidFill>
                  <a:schemeClr val="bg1"/>
                </a:solidFill>
              </a:rPr>
              <a:t>半导体</a:t>
            </a:r>
            <a:r>
              <a:rPr lang="en-US" sz="1800" dirty="0">
                <a:solidFill>
                  <a:schemeClr val="bg1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dirty="0" err="1">
                <a:solidFill>
                  <a:schemeClr val="bg1"/>
                </a:solidFill>
              </a:rPr>
              <a:t>闪烁体</a:t>
            </a:r>
            <a:r>
              <a:rPr lang="en-US" sz="1800" dirty="0">
                <a:solidFill>
                  <a:schemeClr val="bg1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dirty="0" err="1">
                <a:solidFill>
                  <a:schemeClr val="bg1"/>
                </a:solidFill>
              </a:rPr>
              <a:t>气体探测器</a:t>
            </a:r>
            <a:r>
              <a:rPr lang="en-US" sz="1800" dirty="0">
                <a:solidFill>
                  <a:schemeClr val="bg1"/>
                </a:solidFill>
              </a:rPr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dirty="0" err="1">
                <a:solidFill>
                  <a:schemeClr val="bg1"/>
                </a:solidFill>
              </a:rPr>
              <a:t>气泡室</a:t>
            </a:r>
            <a:r>
              <a:rPr lang="en-US" sz="1800" dirty="0">
                <a:solidFill>
                  <a:schemeClr val="bg1"/>
                </a:solidFill>
              </a:rPr>
              <a:t>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5F8E99-6AA9-4346-8796-E962D09E9E32}"/>
              </a:ext>
            </a:extLst>
          </p:cNvPr>
          <p:cNvSpPr/>
          <p:nvPr/>
        </p:nvSpPr>
        <p:spPr>
          <a:xfrm>
            <a:off x="810668" y="1383229"/>
            <a:ext cx="2638847" cy="5417168"/>
          </a:xfrm>
          <a:prstGeom prst="rect">
            <a:avLst/>
          </a:prstGeom>
          <a:solidFill>
            <a:srgbClr val="0432F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D12C32-DF8D-7D4F-8D27-EECA308B4050}"/>
              </a:ext>
            </a:extLst>
          </p:cNvPr>
          <p:cNvSpPr txBox="1"/>
          <p:nvPr/>
        </p:nvSpPr>
        <p:spPr>
          <a:xfrm>
            <a:off x="773057" y="4202330"/>
            <a:ext cx="2557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FFFF00"/>
                </a:solidFill>
              </a:rPr>
              <a:t>新型技术：</a:t>
            </a:r>
            <a:endParaRPr lang="en-US" altLang="zh-CN" sz="1800" b="1" dirty="0">
              <a:solidFill>
                <a:srgbClr val="FFFF00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b="1" dirty="0">
                <a:solidFill>
                  <a:srgbClr val="FFFF00"/>
                </a:solidFill>
              </a:rPr>
              <a:t>Skipper CCD;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b="1" dirty="0">
                <a:solidFill>
                  <a:srgbClr val="FFFF00"/>
                </a:solidFill>
              </a:rPr>
              <a:t>Migdal effect;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b="1" dirty="0">
                <a:solidFill>
                  <a:srgbClr val="FFFF00"/>
                </a:solidFill>
              </a:rPr>
              <a:t>WIMP-electron scattering;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b="1" dirty="0">
                <a:solidFill>
                  <a:srgbClr val="FFFF00"/>
                </a:solidFill>
              </a:rPr>
              <a:t>Solar and CR boosted DM;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b="1" dirty="0">
                <a:solidFill>
                  <a:srgbClr val="FFFF00"/>
                </a:solidFill>
              </a:rPr>
              <a:t>Quantum sensors;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D3D423-F583-5545-BFA7-653BDC531F92}"/>
              </a:ext>
            </a:extLst>
          </p:cNvPr>
          <p:cNvSpPr txBox="1"/>
          <p:nvPr/>
        </p:nvSpPr>
        <p:spPr>
          <a:xfrm>
            <a:off x="11826450" y="653165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E57A28-731E-4C83-5BF2-8A0108E9D18E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12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884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933"/>
    </mc:Choice>
    <mc:Fallback xmlns="">
      <p:transition advTm="37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13" grpId="0" animBg="1"/>
      <p:bldP spid="13" grpId="1" animBg="1"/>
      <p:bldP spid="15" grpId="0"/>
      <p:bldP spid="15" grpId="1"/>
      <p:bldP spid="16" grpId="0" animBg="1"/>
      <p:bldP spid="16" grpId="1" animBg="1"/>
      <p:bldP spid="17" grpId="0"/>
      <p:bldP spid="1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惰性液体探测器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737539-9B3D-CD4A-8717-4D342FF2D4A0}"/>
              </a:ext>
            </a:extLst>
          </p:cNvPr>
          <p:cNvGrpSpPr/>
          <p:nvPr/>
        </p:nvGrpSpPr>
        <p:grpSpPr>
          <a:xfrm>
            <a:off x="8907566" y="1187773"/>
            <a:ext cx="2952328" cy="2178664"/>
            <a:chOff x="8630489" y="5601802"/>
            <a:chExt cx="1824226" cy="128609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ACE936A-66D1-B443-AC9D-B5108DD86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0489" y="5653796"/>
              <a:ext cx="1824226" cy="1234101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CCA3B9F-14B2-A34A-B423-6157CE4B1E98}"/>
                </a:ext>
              </a:extLst>
            </p:cNvPr>
            <p:cNvSpPr/>
            <p:nvPr/>
          </p:nvSpPr>
          <p:spPr>
            <a:xfrm>
              <a:off x="8647229" y="5601802"/>
              <a:ext cx="333752" cy="2399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12279F-47F5-3B49-96B8-0E6A1C2B8A29}"/>
              </a:ext>
            </a:extLst>
          </p:cNvPr>
          <p:cNvGrpSpPr/>
          <p:nvPr/>
        </p:nvGrpSpPr>
        <p:grpSpPr>
          <a:xfrm>
            <a:off x="0" y="1201178"/>
            <a:ext cx="2770696" cy="2372631"/>
            <a:chOff x="5104510" y="5313438"/>
            <a:chExt cx="1874675" cy="155242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A857F83-2139-8A4C-B236-3E819EC0F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4510" y="5323712"/>
              <a:ext cx="1874675" cy="1542149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B06EF99-854C-E542-9812-E6B3D4054CFC}"/>
                </a:ext>
              </a:extLst>
            </p:cNvPr>
            <p:cNvSpPr/>
            <p:nvPr/>
          </p:nvSpPr>
          <p:spPr>
            <a:xfrm>
              <a:off x="5118831" y="5313438"/>
              <a:ext cx="328303" cy="204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D3E4FD0-F7B5-4A45-8B88-05DCACB9936D}"/>
              </a:ext>
            </a:extLst>
          </p:cNvPr>
          <p:cNvGraphicFramePr>
            <a:graphicFrameLocks noGrp="1"/>
          </p:cNvGraphicFramePr>
          <p:nvPr/>
        </p:nvGraphicFramePr>
        <p:xfrm>
          <a:off x="2998862" y="2311658"/>
          <a:ext cx="5832648" cy="34036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578136">
                  <a:extLst>
                    <a:ext uri="{9D8B030D-6E8A-4147-A177-3AD203B41FA5}">
                      <a16:colId xmlns:a16="http://schemas.microsoft.com/office/drawing/2014/main" val="2196844192"/>
                    </a:ext>
                  </a:extLst>
                </a:gridCol>
                <a:gridCol w="2139293">
                  <a:extLst>
                    <a:ext uri="{9D8B030D-6E8A-4147-A177-3AD203B41FA5}">
                      <a16:colId xmlns:a16="http://schemas.microsoft.com/office/drawing/2014/main" val="1882151454"/>
                    </a:ext>
                  </a:extLst>
                </a:gridCol>
                <a:gridCol w="2115219">
                  <a:extLst>
                    <a:ext uri="{9D8B030D-6E8A-4147-A177-3AD203B41FA5}">
                      <a16:colId xmlns:a16="http://schemas.microsoft.com/office/drawing/2014/main" val="27525461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Scalability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Good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Good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5726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Density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3 kg/L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1.4 kg/L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1060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133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1096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Long-lived </a:t>
                      </a:r>
                      <a:r>
                        <a:rPr lang="en-US" dirty="0" err="1">
                          <a:latin typeface="Times" pitchFamily="2" charset="0"/>
                        </a:rPr>
                        <a:t>bkg</a:t>
                      </a:r>
                      <a:endParaRPr lang="en-US" dirty="0">
                        <a:latin typeface="Time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Times" pitchFamily="2" charset="0"/>
                        </a:rPr>
                        <a:t>Xe136 Negligible</a:t>
                      </a:r>
                      <a:endParaRPr lang="en-US" dirty="0">
                        <a:latin typeface="Time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Ar39 (1 </a:t>
                      </a:r>
                      <a:r>
                        <a:rPr lang="en-US" dirty="0" err="1">
                          <a:latin typeface="Times" pitchFamily="2" charset="0"/>
                        </a:rPr>
                        <a:t>Bq</a:t>
                      </a:r>
                      <a:r>
                        <a:rPr lang="en-US" dirty="0">
                          <a:latin typeface="Times" pitchFamily="2" charset="0"/>
                        </a:rPr>
                        <a:t>/kg in </a:t>
                      </a:r>
                      <a:r>
                        <a:rPr lang="en-US" baseline="30000" dirty="0" err="1">
                          <a:latin typeface="Times" pitchFamily="2" charset="0"/>
                        </a:rPr>
                        <a:t>nat</a:t>
                      </a:r>
                      <a:r>
                        <a:rPr lang="en-US" dirty="0" err="1">
                          <a:latin typeface="Times" pitchFamily="2" charset="0"/>
                        </a:rPr>
                        <a:t>Ar</a:t>
                      </a:r>
                      <a:r>
                        <a:rPr lang="en-US" dirty="0">
                          <a:latin typeface="Times" pitchFamily="2" charset="0"/>
                        </a:rPr>
                        <a:t>, </a:t>
                      </a:r>
                      <a:r>
                        <a:rPr lang="en-US" dirty="0" err="1">
                          <a:latin typeface="Times" pitchFamily="2" charset="0"/>
                        </a:rPr>
                        <a:t>T</a:t>
                      </a:r>
                      <a:r>
                        <a:rPr lang="en-US" baseline="-25000" dirty="0" err="1">
                          <a:latin typeface="Times" pitchFamily="2" charset="0"/>
                        </a:rPr>
                        <a:t>half</a:t>
                      </a:r>
                      <a:r>
                        <a:rPr lang="en-US" dirty="0">
                          <a:latin typeface="Times" pitchFamily="2" charset="0"/>
                        </a:rPr>
                        <a:t>=269yr)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2919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" pitchFamily="2" charset="0"/>
                        </a:rPr>
                        <a:t>Bkg</a:t>
                      </a:r>
                      <a:r>
                        <a:rPr lang="en-US" dirty="0">
                          <a:latin typeface="Times" pitchFamily="2" charset="0"/>
                        </a:rPr>
                        <a:t> </a:t>
                      </a:r>
                      <a:r>
                        <a:rPr lang="en-US" dirty="0" err="1">
                          <a:latin typeface="Times" pitchFamily="2" charset="0"/>
                        </a:rPr>
                        <a:t>rej</a:t>
                      </a:r>
                      <a:r>
                        <a:rPr lang="en-US" dirty="0">
                          <a:latin typeface="Times" pitchFamily="2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S2/S1, 3D pos.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S2/S1, Pulse shape, 3D pos.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9544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Scintillation light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178 nm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128 nm (need WLS)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2019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" pitchFamily="2" charset="0"/>
                        </a:rPr>
                        <a:t>Cost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" pitchFamily="2" charset="0"/>
                        </a:rPr>
                        <a:t>¥15000/kg</a:t>
                      </a:r>
                      <a:endParaRPr lang="en-US" dirty="0">
                        <a:latin typeface="Time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" pitchFamily="2" charset="0"/>
                        </a:rPr>
                        <a:t>¥20/kg</a:t>
                      </a:r>
                      <a:r>
                        <a:rPr lang="zh-CN" altLang="en-US" dirty="0">
                          <a:latin typeface="Times" pitchFamily="2" charset="0"/>
                        </a:rPr>
                        <a:t> </a:t>
                      </a:r>
                      <a:r>
                        <a:rPr lang="en-US" altLang="zh-CN" dirty="0">
                          <a:latin typeface="Times" pitchFamily="2" charset="0"/>
                        </a:rPr>
                        <a:t>for </a:t>
                      </a:r>
                      <a:r>
                        <a:rPr lang="en-US" baseline="30000" dirty="0" err="1">
                          <a:latin typeface="Times" pitchFamily="2" charset="0"/>
                        </a:rPr>
                        <a:t>nat</a:t>
                      </a:r>
                      <a:r>
                        <a:rPr lang="en-US" dirty="0" err="1">
                          <a:latin typeface="Times" pitchFamily="2" charset="0"/>
                        </a:rPr>
                        <a:t>Ar</a:t>
                      </a:r>
                      <a:endParaRPr lang="en-US" dirty="0">
                        <a:latin typeface="Times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672859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BC96E10-25B7-9D42-85EF-4F87D7CD30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086" y="1259492"/>
            <a:ext cx="1032109" cy="10321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9580CF-3514-FB47-AAD2-9BD311AF67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3037" y="1259492"/>
            <a:ext cx="1032109" cy="10321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810D5B-D890-4B43-A03A-72256EE66D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0287" y="1254477"/>
            <a:ext cx="1042138" cy="10421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1A4EB8-927A-864D-BB36-77B39EA9795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0165" r="13169"/>
          <a:stretch/>
        </p:blipFill>
        <p:spPr>
          <a:xfrm>
            <a:off x="7782425" y="1271782"/>
            <a:ext cx="1035637" cy="10131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12958B7-CFE3-2244-B7E8-96773412C5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75526" y="3476978"/>
            <a:ext cx="1916958" cy="160395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87F1BC-B185-2145-9DCC-60030CA6089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5109" r="11571"/>
          <a:stretch/>
        </p:blipFill>
        <p:spPr>
          <a:xfrm>
            <a:off x="8992023" y="5218055"/>
            <a:ext cx="1900461" cy="152689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4B158AC-F96F-144D-8DF3-662E8B1142E1}"/>
              </a:ext>
            </a:extLst>
          </p:cNvPr>
          <p:cNvSpPr txBox="1"/>
          <p:nvPr/>
        </p:nvSpPr>
        <p:spPr>
          <a:xfrm>
            <a:off x="10912070" y="3808566"/>
            <a:ext cx="1220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40FF"/>
                </a:solidFill>
                <a:latin typeface="Times" pitchFamily="2" charset="0"/>
              </a:rPr>
              <a:t>DEAP-3600</a:t>
            </a:r>
          </a:p>
          <a:p>
            <a:endParaRPr lang="en-US" sz="1600" b="1" dirty="0">
              <a:solidFill>
                <a:srgbClr val="FF40FF"/>
              </a:solidFill>
              <a:latin typeface="Times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DC9E54-3805-1341-9B00-1A1D3B893AF6}"/>
              </a:ext>
            </a:extLst>
          </p:cNvPr>
          <p:cNvSpPr txBox="1"/>
          <p:nvPr/>
        </p:nvSpPr>
        <p:spPr>
          <a:xfrm>
            <a:off x="10992661" y="5590034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AB51D6"/>
                </a:solidFill>
                <a:latin typeface="Times" pitchFamily="2" charset="0"/>
              </a:rPr>
              <a:t>XMASS</a:t>
            </a:r>
          </a:p>
          <a:p>
            <a:endParaRPr lang="en-US" sz="1600" b="1" dirty="0">
              <a:solidFill>
                <a:srgbClr val="AB51D6"/>
              </a:solidFill>
              <a:latin typeface="Times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339E10E-0F27-7249-BCB2-6DB930249E1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0155" t="13626" r="34401" b="25471"/>
          <a:stretch/>
        </p:blipFill>
        <p:spPr>
          <a:xfrm>
            <a:off x="1320702" y="3589511"/>
            <a:ext cx="1449994" cy="165064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0B01ADD-0766-D84B-AE96-768593E7B60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6995" r="13868"/>
          <a:stretch>
            <a:fillRect/>
          </a:stretch>
        </p:blipFill>
        <p:spPr>
          <a:xfrm>
            <a:off x="1310275" y="5282567"/>
            <a:ext cx="1588410" cy="152573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B5BD54D-F22A-7A46-A6BC-309073623441}"/>
              </a:ext>
            </a:extLst>
          </p:cNvPr>
          <p:cNvSpPr txBox="1"/>
          <p:nvPr/>
        </p:nvSpPr>
        <p:spPr>
          <a:xfrm>
            <a:off x="-88132" y="4105050"/>
            <a:ext cx="14734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40FF"/>
                </a:solidFill>
                <a:latin typeface="Times" pitchFamily="2" charset="0"/>
              </a:rPr>
              <a:t>DarkSide-50</a:t>
            </a:r>
          </a:p>
          <a:p>
            <a:r>
              <a:rPr lang="en-US" sz="1600" b="1" dirty="0">
                <a:solidFill>
                  <a:srgbClr val="FF40FF"/>
                </a:solidFill>
                <a:latin typeface="Times" pitchFamily="2" charset="0"/>
              </a:rPr>
              <a:t>(DarkSide-20k</a:t>
            </a:r>
          </a:p>
          <a:p>
            <a:r>
              <a:rPr lang="en-US" sz="1600" b="1" dirty="0">
                <a:solidFill>
                  <a:srgbClr val="FF40FF"/>
                </a:solidFill>
                <a:latin typeface="Times" pitchFamily="2" charset="0"/>
              </a:rPr>
              <a:t>ARGO)</a:t>
            </a:r>
          </a:p>
          <a:p>
            <a:endParaRPr lang="en-US" sz="1600" b="1" dirty="0">
              <a:solidFill>
                <a:srgbClr val="FF40FF"/>
              </a:solidFill>
              <a:latin typeface="Times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0CDB28-B54D-5C42-9AF9-2DBD1E94C96E}"/>
              </a:ext>
            </a:extLst>
          </p:cNvPr>
          <p:cNvSpPr txBox="1"/>
          <p:nvPr/>
        </p:nvSpPr>
        <p:spPr>
          <a:xfrm>
            <a:off x="21166" y="5383712"/>
            <a:ext cx="126669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AB51D6"/>
                </a:solidFill>
                <a:latin typeface="Times" pitchFamily="2" charset="0"/>
              </a:rPr>
              <a:t>PandaX-4T</a:t>
            </a:r>
          </a:p>
          <a:p>
            <a:r>
              <a:rPr lang="en-US" sz="1600" b="1" dirty="0" err="1">
                <a:solidFill>
                  <a:srgbClr val="AB51D6"/>
                </a:solidFill>
                <a:latin typeface="Times" pitchFamily="2" charset="0"/>
              </a:rPr>
              <a:t>XENONnT</a:t>
            </a:r>
            <a:endParaRPr lang="en-US" sz="1600" b="1" dirty="0">
              <a:solidFill>
                <a:srgbClr val="AB51D6"/>
              </a:solidFill>
              <a:latin typeface="Times" pitchFamily="2" charset="0"/>
            </a:endParaRPr>
          </a:p>
          <a:p>
            <a:r>
              <a:rPr lang="en-US" sz="1600" b="1" dirty="0">
                <a:solidFill>
                  <a:srgbClr val="AB51D6"/>
                </a:solidFill>
                <a:latin typeface="Times" pitchFamily="2" charset="0"/>
              </a:rPr>
              <a:t>LZ</a:t>
            </a:r>
          </a:p>
          <a:p>
            <a:r>
              <a:rPr lang="en-US" sz="1600" b="1" dirty="0">
                <a:solidFill>
                  <a:srgbClr val="AB51D6"/>
                </a:solidFill>
                <a:latin typeface="Times" pitchFamily="2" charset="0"/>
              </a:rPr>
              <a:t>(XLZD</a:t>
            </a:r>
          </a:p>
          <a:p>
            <a:r>
              <a:rPr lang="en-US" sz="1600" b="1" dirty="0" err="1">
                <a:solidFill>
                  <a:srgbClr val="AB51D6"/>
                </a:solidFill>
                <a:latin typeface="Times" pitchFamily="2" charset="0"/>
              </a:rPr>
              <a:t>PandaX-xT</a:t>
            </a:r>
            <a:r>
              <a:rPr lang="en-US" sz="1600" b="1" dirty="0">
                <a:solidFill>
                  <a:srgbClr val="AB51D6"/>
                </a:solidFill>
                <a:latin typeface="Times" pitchFamily="2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F79A40-6F14-8241-AB91-9871F07C69EF}"/>
              </a:ext>
            </a:extLst>
          </p:cNvPr>
          <p:cNvSpPr txBox="1"/>
          <p:nvPr/>
        </p:nvSpPr>
        <p:spPr>
          <a:xfrm>
            <a:off x="2990030" y="5715744"/>
            <a:ext cx="5941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1800" dirty="0">
                <a:latin typeface="Times" pitchFamily="2" charset="0"/>
              </a:rPr>
              <a:t>High sensitivity to &gt;10GeV DM due to its good scalability and </a:t>
            </a:r>
            <a:r>
              <a:rPr lang="en-US" sz="1800" dirty="0" err="1">
                <a:latin typeface="Times" pitchFamily="2" charset="0"/>
              </a:rPr>
              <a:t>bkg</a:t>
            </a:r>
            <a:r>
              <a:rPr lang="en-US" sz="1800" dirty="0">
                <a:latin typeface="Times" pitchFamily="2" charset="0"/>
              </a:rPr>
              <a:t> discrimination;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1800" dirty="0">
                <a:latin typeface="Times" pitchFamily="2" charset="0"/>
              </a:rPr>
              <a:t>Liquid xenon dual-phase TPC currently has the world-leading sensitivity to &gt;10GeV DM.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86A841-D378-094C-BB70-F3BDCD3984C5}"/>
              </a:ext>
            </a:extLst>
          </p:cNvPr>
          <p:cNvSpPr txBox="1"/>
          <p:nvPr/>
        </p:nvSpPr>
        <p:spPr>
          <a:xfrm>
            <a:off x="11826450" y="653165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40A533-8A67-AD93-7A71-CE51B10133ED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13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04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81338"/>
    </mc:Choice>
    <mc:Fallback xmlns="">
      <p:transition advTm="8133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惰性液体探测器灵敏度演化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0A2CBDA-3C05-AC49-A34C-EE4B4D92B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0" y="1255042"/>
            <a:ext cx="8352928" cy="56045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85433A-BA3D-DB4C-AA7B-E510E349789B}"/>
              </a:ext>
            </a:extLst>
          </p:cNvPr>
          <p:cNvSpPr txBox="1"/>
          <p:nvPr/>
        </p:nvSpPr>
        <p:spPr>
          <a:xfrm>
            <a:off x="9335566" y="5950074"/>
            <a:ext cx="2502416" cy="7525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Courtesy to P.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Ullio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&amp; M.E.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Monzani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224B11-A2F5-AB41-BDAE-EAC83F81B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174" y="4797946"/>
            <a:ext cx="737249" cy="9965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F2D6675-5749-3940-8676-67A3D482A677}"/>
              </a:ext>
            </a:extLst>
          </p:cNvPr>
          <p:cNvSpPr txBox="1"/>
          <p:nvPr/>
        </p:nvSpPr>
        <p:spPr>
          <a:xfrm>
            <a:off x="11826450" y="653165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F47E0A-2B05-2F00-FAA9-23B9EEF93162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14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1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4708"/>
    </mc:Choice>
    <mc:Fallback xmlns="">
      <p:transition advTm="14708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B9C1994-24B3-B242-8B25-05A5BB09D2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9658"/>
          <a:stretch/>
        </p:blipFill>
        <p:spPr>
          <a:xfrm>
            <a:off x="5083883" y="1643501"/>
            <a:ext cx="7102156" cy="2882799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CN" sz="2800" b="1" dirty="0">
                <a:solidFill>
                  <a:schemeClr val="bg1"/>
                </a:solidFill>
                <a:cs typeface="+mn-ea"/>
                <a:sym typeface="+mn-lt"/>
              </a:rPr>
              <a:t>二</a:t>
            </a:r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相型</a:t>
            </a:r>
            <a:r>
              <a:rPr lang="zh-CN" altLang="en-CN" sz="2800" b="1" dirty="0">
                <a:solidFill>
                  <a:schemeClr val="bg1"/>
                </a:solidFill>
                <a:cs typeface="+mn-ea"/>
                <a:sym typeface="+mn-lt"/>
              </a:rPr>
              <a:t>液氙</a:t>
            </a:r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时间投影室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图片 7">
            <a:extLst>
              <a:ext uri="{FF2B5EF4-FFF2-40B4-BE49-F238E27FC236}">
                <a16:creationId xmlns:a16="http://schemas.microsoft.com/office/drawing/2014/main" id="{62C38916-B98D-6A46-8DB4-3ED7A08BF7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142" y="1319042"/>
            <a:ext cx="2512741" cy="31770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CA1D6C-3E01-8C45-82E7-ED716077BC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725938"/>
            <a:ext cx="2979422" cy="18996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ADF5BDD-FE0D-AC4A-83EF-5CB51FC1EE6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3" r="51194"/>
          <a:stretch/>
        </p:blipFill>
        <p:spPr>
          <a:xfrm>
            <a:off x="3029767" y="4729777"/>
            <a:ext cx="2054116" cy="1895785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EB60246F-F779-B04B-A85E-46911FED31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2240"/>
            <a:ext cx="2547174" cy="231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6D317B-0AB5-2743-9593-1B7DB01A31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604" y="5157986"/>
            <a:ext cx="2283903" cy="1589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884F61-C51C-744F-8332-EB8DA1C4132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7204" r="21626"/>
          <a:stretch/>
        </p:blipFill>
        <p:spPr>
          <a:xfrm>
            <a:off x="5455440" y="4974734"/>
            <a:ext cx="1970049" cy="18397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82CADAE-2E51-AA46-B104-90D74835E374}"/>
              </a:ext>
            </a:extLst>
          </p:cNvPr>
          <p:cNvSpPr txBox="1"/>
          <p:nvPr/>
        </p:nvSpPr>
        <p:spPr>
          <a:xfrm>
            <a:off x="6773540" y="1339083"/>
            <a:ext cx="4002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Times" pitchFamily="2" charset="0"/>
              </a:rPr>
              <a:t>Three</a:t>
            </a:r>
            <a:r>
              <a:rPr lang="zh-CN" altLang="en-US" sz="1800" b="1" dirty="0">
                <a:latin typeface="Times" pitchFamily="2" charset="0"/>
              </a:rPr>
              <a:t> </a:t>
            </a:r>
            <a:r>
              <a:rPr lang="en-US" altLang="zh-CN" sz="1800" b="1" dirty="0">
                <a:latin typeface="Times" pitchFamily="2" charset="0"/>
              </a:rPr>
              <a:t>multi-</a:t>
            </a:r>
            <a:r>
              <a:rPr lang="en-US" altLang="zh-CN" sz="1800" b="1" dirty="0" err="1">
                <a:latin typeface="Times" pitchFamily="2" charset="0"/>
              </a:rPr>
              <a:t>tonne</a:t>
            </a:r>
            <a:r>
              <a:rPr lang="en-US" altLang="zh-CN" sz="1800" b="1" dirty="0">
                <a:latin typeface="Times" pitchFamily="2" charset="0"/>
              </a:rPr>
              <a:t> detectors operating.</a:t>
            </a:r>
            <a:endParaRPr lang="en-US" sz="1800" b="1" dirty="0">
              <a:latin typeface="Times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DF60AB5-DAB2-9649-8810-92EC2061F3C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6995" r="13868"/>
          <a:stretch>
            <a:fillRect/>
          </a:stretch>
        </p:blipFill>
        <p:spPr>
          <a:xfrm>
            <a:off x="10173509" y="5157986"/>
            <a:ext cx="1588410" cy="152573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E05746F-DF36-B242-9BFE-4CE5B1A54B88}"/>
              </a:ext>
            </a:extLst>
          </p:cNvPr>
          <p:cNvSpPr txBox="1"/>
          <p:nvPr/>
        </p:nvSpPr>
        <p:spPr>
          <a:xfrm>
            <a:off x="6245831" y="4479639"/>
            <a:ext cx="527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" pitchFamily="2" charset="0"/>
              </a:rPr>
              <a:t>LZ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A5ACBB-0887-3C4B-B566-40D5EC5F5376}"/>
              </a:ext>
            </a:extLst>
          </p:cNvPr>
          <p:cNvSpPr txBox="1"/>
          <p:nvPr/>
        </p:nvSpPr>
        <p:spPr>
          <a:xfrm>
            <a:off x="8183438" y="4514214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" pitchFamily="2" charset="0"/>
              </a:rPr>
              <a:t>XENONnT</a:t>
            </a:r>
            <a:endParaRPr lang="en-US" sz="2000" b="1" dirty="0">
              <a:latin typeface="Times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7DB6888-7498-C54E-8728-363292DCEFEA}"/>
              </a:ext>
            </a:extLst>
          </p:cNvPr>
          <p:cNvSpPr txBox="1"/>
          <p:nvPr/>
        </p:nvSpPr>
        <p:spPr>
          <a:xfrm>
            <a:off x="10240592" y="4514214"/>
            <a:ext cx="1454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" pitchFamily="2" charset="0"/>
              </a:rPr>
              <a:t>PandaX-4T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DD7E235-E087-724E-BB50-900F2118FA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063" y="5102901"/>
            <a:ext cx="2280444" cy="170160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EF720ED-D280-6247-AE88-93CDA494D853}"/>
              </a:ext>
            </a:extLst>
          </p:cNvPr>
          <p:cNvSpPr txBox="1"/>
          <p:nvPr/>
        </p:nvSpPr>
        <p:spPr>
          <a:xfrm>
            <a:off x="11820504" y="663778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9</a:t>
            </a:r>
          </a:p>
        </p:txBody>
      </p:sp>
      <p:sp>
        <p:nvSpPr>
          <p:cNvPr id="5" name="Merge 4">
            <a:extLst>
              <a:ext uri="{FF2B5EF4-FFF2-40B4-BE49-F238E27FC236}">
                <a16:creationId xmlns:a16="http://schemas.microsoft.com/office/drawing/2014/main" id="{CFECC13E-E870-3944-9D33-2F8EC690DBB7}"/>
              </a:ext>
            </a:extLst>
          </p:cNvPr>
          <p:cNvSpPr/>
          <p:nvPr/>
        </p:nvSpPr>
        <p:spPr>
          <a:xfrm>
            <a:off x="6599262" y="2421682"/>
            <a:ext cx="144016" cy="118885"/>
          </a:xfrm>
          <a:prstGeom prst="flowChartMerg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Merge 26">
            <a:extLst>
              <a:ext uri="{FF2B5EF4-FFF2-40B4-BE49-F238E27FC236}">
                <a16:creationId xmlns:a16="http://schemas.microsoft.com/office/drawing/2014/main" id="{2F71FDEF-837E-FC44-BD25-9C9C436BFBA0}"/>
              </a:ext>
            </a:extLst>
          </p:cNvPr>
          <p:cNvSpPr/>
          <p:nvPr/>
        </p:nvSpPr>
        <p:spPr>
          <a:xfrm>
            <a:off x="8615539" y="2373681"/>
            <a:ext cx="144016" cy="118885"/>
          </a:xfrm>
          <a:prstGeom prst="flowChartMerg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Merge 28">
            <a:extLst>
              <a:ext uri="{FF2B5EF4-FFF2-40B4-BE49-F238E27FC236}">
                <a16:creationId xmlns:a16="http://schemas.microsoft.com/office/drawing/2014/main" id="{9BC4AF81-F4EA-744B-B11F-3F7624DC3FB6}"/>
              </a:ext>
            </a:extLst>
          </p:cNvPr>
          <p:cNvSpPr/>
          <p:nvPr/>
        </p:nvSpPr>
        <p:spPr>
          <a:xfrm>
            <a:off x="10271670" y="2697575"/>
            <a:ext cx="144016" cy="118885"/>
          </a:xfrm>
          <a:prstGeom prst="flowChartMerg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A4A232-C802-5746-948E-260A15779DE9}"/>
              </a:ext>
            </a:extLst>
          </p:cNvPr>
          <p:cNvSpPr txBox="1"/>
          <p:nvPr/>
        </p:nvSpPr>
        <p:spPr>
          <a:xfrm>
            <a:off x="5861593" y="2549241"/>
            <a:ext cx="16193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" pitchFamily="2" charset="0"/>
              </a:rPr>
              <a:t>Sanford, LZ, 7ton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1CFB92-65DB-9E48-8A8C-DC4B50755E81}"/>
              </a:ext>
            </a:extLst>
          </p:cNvPr>
          <p:cNvSpPr txBox="1"/>
          <p:nvPr/>
        </p:nvSpPr>
        <p:spPr>
          <a:xfrm>
            <a:off x="7642718" y="2521816"/>
            <a:ext cx="2181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" pitchFamily="2" charset="0"/>
              </a:rPr>
              <a:t>LNGS, </a:t>
            </a:r>
            <a:r>
              <a:rPr lang="en-US" sz="1400" b="1" dirty="0" err="1">
                <a:latin typeface="Times" pitchFamily="2" charset="0"/>
              </a:rPr>
              <a:t>XENONnT</a:t>
            </a:r>
            <a:r>
              <a:rPr lang="en-US" sz="1400" b="1" dirty="0">
                <a:latin typeface="Times" pitchFamily="2" charset="0"/>
              </a:rPr>
              <a:t>, 6.5ton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F4E1F88-6FF1-434C-9762-4B1E6FF7D0AA}"/>
              </a:ext>
            </a:extLst>
          </p:cNvPr>
          <p:cNvSpPr txBox="1"/>
          <p:nvPr/>
        </p:nvSpPr>
        <p:spPr>
          <a:xfrm>
            <a:off x="9696135" y="2871541"/>
            <a:ext cx="2159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" pitchFamily="2" charset="0"/>
              </a:rPr>
              <a:t>CJPL, PandaX-4T, 3.7ton</a:t>
            </a:r>
          </a:p>
        </p:txBody>
      </p:sp>
      <p:pic>
        <p:nvPicPr>
          <p:cNvPr id="32" name="图片 2">
            <a:extLst>
              <a:ext uri="{FF2B5EF4-FFF2-40B4-BE49-F238E27FC236}">
                <a16:creationId xmlns:a16="http://schemas.microsoft.com/office/drawing/2014/main" id="{453ED288-5017-F64D-A684-56D58E49CAD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60092" y="5160807"/>
            <a:ext cx="1981546" cy="14675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BAF708-285F-F44B-BBF7-EFEA9BBD472B}"/>
              </a:ext>
            </a:extLst>
          </p:cNvPr>
          <p:cNvSpPr txBox="1"/>
          <p:nvPr/>
        </p:nvSpPr>
        <p:spPr>
          <a:xfrm>
            <a:off x="5651242" y="4746794"/>
            <a:ext cx="1702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" pitchFamily="2" charset="0"/>
              </a:rPr>
              <a:t>PRL135, 011802 (2025)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AA8DC56-054D-3547-A873-5BFC6CD3F0F3}"/>
              </a:ext>
            </a:extLst>
          </p:cNvPr>
          <p:cNvSpPr txBox="1"/>
          <p:nvPr/>
        </p:nvSpPr>
        <p:spPr>
          <a:xfrm>
            <a:off x="8011058" y="4817744"/>
            <a:ext cx="1710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" pitchFamily="2" charset="0"/>
              </a:rPr>
              <a:t>PRL131, 041003 (2023)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6CA500-3F70-3D4A-9F5F-59B205023BB7}"/>
              </a:ext>
            </a:extLst>
          </p:cNvPr>
          <p:cNvSpPr txBox="1"/>
          <p:nvPr/>
        </p:nvSpPr>
        <p:spPr>
          <a:xfrm>
            <a:off x="10015402" y="4868760"/>
            <a:ext cx="1702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Times" pitchFamily="2" charset="0"/>
              </a:rPr>
              <a:t>PRL134, 011805 (2025)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2C40940-CD1D-5D4E-AE91-AA56E897008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61" y="5058701"/>
            <a:ext cx="2400547" cy="17242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5566EA-1CD5-236B-2829-22A8BAE598AE}"/>
              </a:ext>
            </a:extLst>
          </p:cNvPr>
          <p:cNvSpPr txBox="1"/>
          <p:nvPr/>
        </p:nvSpPr>
        <p:spPr>
          <a:xfrm>
            <a:off x="11749506" y="6588854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15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5E05A6E-AD16-6698-6A25-5C3E5708BF33}"/>
              </a:ext>
            </a:extLst>
          </p:cNvPr>
          <p:cNvSpPr txBox="1"/>
          <p:nvPr/>
        </p:nvSpPr>
        <p:spPr>
          <a:xfrm>
            <a:off x="9835823" y="4308911"/>
            <a:ext cx="2512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Xiangyi Cui 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报告（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7/16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  <p:sp>
        <p:nvSpPr>
          <p:cNvPr id="26" name="文本框 23">
            <a:extLst>
              <a:ext uri="{FF2B5EF4-FFF2-40B4-BE49-F238E27FC236}">
                <a16:creationId xmlns:a16="http://schemas.microsoft.com/office/drawing/2014/main" id="{FE3AB680-E1D0-561C-E8EE-8B0E81CE7B1C}"/>
              </a:ext>
            </a:extLst>
          </p:cNvPr>
          <p:cNvSpPr txBox="1"/>
          <p:nvPr/>
        </p:nvSpPr>
        <p:spPr>
          <a:xfrm>
            <a:off x="7758929" y="4312990"/>
            <a:ext cx="25127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Chang Cai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报告（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7/16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91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6793"/>
    </mc:Choice>
    <mc:Fallback xmlns="">
      <p:transition advTm="76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DB679C6-9A77-8D4D-9CF4-1583EDC49BB3}"/>
              </a:ext>
            </a:extLst>
          </p:cNvPr>
          <p:cNvGrpSpPr/>
          <p:nvPr/>
        </p:nvGrpSpPr>
        <p:grpSpPr>
          <a:xfrm>
            <a:off x="37184" y="1413570"/>
            <a:ext cx="3859451" cy="3077343"/>
            <a:chOff x="315928" y="1203189"/>
            <a:chExt cx="5175290" cy="379643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D5902EC-AC0E-094C-8328-5385938C9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928" y="1203189"/>
              <a:ext cx="5175290" cy="343783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FB69D72-D3C9-C04F-94BA-EAFE725B9E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33" r="11160"/>
            <a:stretch/>
          </p:blipFill>
          <p:spPr>
            <a:xfrm>
              <a:off x="1307872" y="3676834"/>
              <a:ext cx="514693" cy="45125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9E5EB4C-3E96-B04D-A175-BE42D162B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7268" y="4061910"/>
              <a:ext cx="689597" cy="477974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9A7BAB0-5480-1B4B-BFD4-B8ABAE59D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1918" y="3937211"/>
              <a:ext cx="687608" cy="825598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7D0C0EF-138C-E946-A716-097F4E1CA638}"/>
                </a:ext>
              </a:extLst>
            </p:cNvPr>
            <p:cNvSpPr txBox="1"/>
            <p:nvPr/>
          </p:nvSpPr>
          <p:spPr>
            <a:xfrm>
              <a:off x="1274719" y="3420470"/>
              <a:ext cx="5629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" pitchFamily="2" charset="0"/>
                </a:rPr>
                <a:t>Solar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A1B8264-C1AA-9B41-A64F-76CA13AB938D}"/>
                </a:ext>
              </a:extLst>
            </p:cNvPr>
            <p:cNvSpPr txBox="1"/>
            <p:nvPr/>
          </p:nvSpPr>
          <p:spPr>
            <a:xfrm>
              <a:off x="3383548" y="4578839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" pitchFamily="2" charset="0"/>
                </a:rPr>
                <a:t>SN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B659E76-DD26-D14A-8C2D-A31AB46EB8A5}"/>
                </a:ext>
              </a:extLst>
            </p:cNvPr>
            <p:cNvSpPr txBox="1"/>
            <p:nvPr/>
          </p:nvSpPr>
          <p:spPr>
            <a:xfrm>
              <a:off x="3813763" y="4691846"/>
              <a:ext cx="111280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>
                  <a:solidFill>
                    <a:srgbClr val="FF0000"/>
                  </a:solidFill>
                  <a:latin typeface="Times" pitchFamily="2" charset="0"/>
                </a:rPr>
                <a:t>Atomspheric</a:t>
              </a:r>
              <a:endParaRPr lang="en-US" sz="1400" dirty="0">
                <a:solidFill>
                  <a:srgbClr val="FF0000"/>
                </a:solidFill>
                <a:latin typeface="Times" pitchFamily="2" charset="0"/>
              </a:endParaRPr>
            </a:p>
          </p:txBody>
        </p:sp>
      </p:grpSp>
      <p:sp>
        <p:nvSpPr>
          <p:cNvPr id="18" name="TextBox 30"/>
          <p:cNvSpPr txBox="1"/>
          <p:nvPr/>
        </p:nvSpPr>
        <p:spPr>
          <a:xfrm>
            <a:off x="622598" y="47746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cs typeface="+mn-ea"/>
                <a:sym typeface="+mn-lt"/>
              </a:rPr>
              <a:t>触碰中微子地板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7">
            <a:extLst>
              <a:ext uri="{FF2B5EF4-FFF2-40B4-BE49-F238E27FC236}">
                <a16:creationId xmlns:a16="http://schemas.microsoft.com/office/drawing/2014/main" id="{1CA9491F-E16E-6246-AE01-949ACFA29569}"/>
              </a:ext>
            </a:extLst>
          </p:cNvPr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13" name="直接连接符 8">
              <a:extLst>
                <a:ext uri="{FF2B5EF4-FFF2-40B4-BE49-F238E27FC236}">
                  <a16:creationId xmlns:a16="http://schemas.microsoft.com/office/drawing/2014/main" id="{94FC43F3-9935-1E4A-B537-C641B987DD3A}"/>
                </a:ext>
              </a:extLst>
            </p:cNvPr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9">
              <a:extLst>
                <a:ext uri="{FF2B5EF4-FFF2-40B4-BE49-F238E27FC236}">
                  <a16:creationId xmlns:a16="http://schemas.microsoft.com/office/drawing/2014/main" id="{4FBF4C1B-CB3B-FD47-95DA-0541095D9B4C}"/>
                </a:ext>
              </a:extLst>
            </p:cNvPr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AF3E4F48-1BD1-8D48-B008-C7989A9019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048" y="4227227"/>
            <a:ext cx="2046881" cy="21906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CA74774-38A3-F040-AF39-8BE2F69B29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635" y="1606731"/>
            <a:ext cx="3153953" cy="2180596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33CD37D-531C-334D-9E68-E5AD078FF2FE}"/>
              </a:ext>
            </a:extLst>
          </p:cNvPr>
          <p:cNvCxnSpPr>
            <a:cxnSpLocks/>
            <a:stCxn id="20" idx="0"/>
          </p:cNvCxnSpPr>
          <p:nvPr/>
        </p:nvCxnSpPr>
        <p:spPr>
          <a:xfrm flipH="1" flipV="1">
            <a:off x="5476757" y="2513672"/>
            <a:ext cx="545918" cy="319517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089E2856-0825-4646-BBFB-0A806124C21A}"/>
              </a:ext>
            </a:extLst>
          </p:cNvPr>
          <p:cNvSpPr/>
          <p:nvPr/>
        </p:nvSpPr>
        <p:spPr>
          <a:xfrm>
            <a:off x="1347810" y="2820978"/>
            <a:ext cx="847797" cy="56848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EC678F2-F417-4849-8CE6-94BA91FFC6F5}"/>
              </a:ext>
            </a:extLst>
          </p:cNvPr>
          <p:cNvCxnSpPr>
            <a:cxnSpLocks/>
          </p:cNvCxnSpPr>
          <p:nvPr/>
        </p:nvCxnSpPr>
        <p:spPr>
          <a:xfrm flipH="1">
            <a:off x="2195607" y="2493690"/>
            <a:ext cx="3253832" cy="65341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A92152B-6B67-F644-984C-F081DEA15424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10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FD3DE3F-13F9-A245-95FB-6BC14D1B82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24" y="4527524"/>
            <a:ext cx="2556523" cy="180592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C7DFA47-7A8D-DC4C-BFF4-0A24BE788BF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235" y="4747430"/>
            <a:ext cx="1380232" cy="17078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0EB1A9-D3A1-A00D-BF09-EDFD9DA736C9}"/>
              </a:ext>
            </a:extLst>
          </p:cNvPr>
          <p:cNvSpPr txBox="1"/>
          <p:nvPr/>
        </p:nvSpPr>
        <p:spPr>
          <a:xfrm>
            <a:off x="1602497" y="1702429"/>
            <a:ext cx="21609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F</a:t>
            </a:r>
            <a:r>
              <a:rPr lang="en-CN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rom APPEC report (2019)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D519FC-7BF5-F345-923D-B75E233B49EC}"/>
              </a:ext>
            </a:extLst>
          </p:cNvPr>
          <p:cNvSpPr/>
          <p:nvPr/>
        </p:nvSpPr>
        <p:spPr>
          <a:xfrm rot="778176">
            <a:off x="5340993" y="5702780"/>
            <a:ext cx="1256564" cy="47586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22D0FA-4F09-F243-8DD0-FAFF4D246C04}"/>
              </a:ext>
            </a:extLst>
          </p:cNvPr>
          <p:cNvSpPr txBox="1"/>
          <p:nvPr/>
        </p:nvSpPr>
        <p:spPr>
          <a:xfrm>
            <a:off x="223428" y="6356148"/>
            <a:ext cx="2666114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要求</a:t>
            </a:r>
            <a:r>
              <a:rPr lang="zh-CN" altLang="en-US" dirty="0"/>
              <a:t>：</a:t>
            </a:r>
            <a:r>
              <a:rPr lang="zh-CN" altLang="en-US"/>
              <a:t>低阈值低本底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3AD8521-4849-104E-A464-484DB0FEAA36}"/>
              </a:ext>
            </a:extLst>
          </p:cNvPr>
          <p:cNvSpPr txBox="1"/>
          <p:nvPr/>
        </p:nvSpPr>
        <p:spPr>
          <a:xfrm>
            <a:off x="7208971" y="1183815"/>
            <a:ext cx="2990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PandaX</a:t>
            </a:r>
            <a:r>
              <a:rPr lang="en-US" altLang="zh-CN" sz="1800" b="1" dirty="0">
                <a:solidFill>
                  <a:srgbClr val="C00000"/>
                </a:solidFill>
                <a:latin typeface="Times" pitchFamily="2" charset="0"/>
              </a:rPr>
              <a:t>-4T (1.05 t-yr;2.64𝛔)</a:t>
            </a:r>
            <a:endParaRPr lang="en-US" sz="1800" b="1" dirty="0">
              <a:solidFill>
                <a:srgbClr val="C00000"/>
              </a:solidFill>
              <a:latin typeface="Times" pitchFamily="2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3D66B93A-543E-A34E-8A69-F415A01476C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6317"/>
          <a:stretch/>
        </p:blipFill>
        <p:spPr>
          <a:xfrm>
            <a:off x="7009845" y="1486537"/>
            <a:ext cx="2257107" cy="143850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4B370A2-28A0-714A-B273-5ACCA3D3DCF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984" y="1494722"/>
            <a:ext cx="2911935" cy="117242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A63802A4-ED98-BC4D-86B6-E72B6151B306}"/>
              </a:ext>
            </a:extLst>
          </p:cNvPr>
          <p:cNvSpPr txBox="1"/>
          <p:nvPr/>
        </p:nvSpPr>
        <p:spPr>
          <a:xfrm>
            <a:off x="9764678" y="2633247"/>
            <a:ext cx="199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PRL 133, 191001 (2024)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F49E1AE-9CE3-D344-ACDD-E0DC350E5DED}"/>
              </a:ext>
            </a:extLst>
          </p:cNvPr>
          <p:cNvSpPr txBox="1"/>
          <p:nvPr/>
        </p:nvSpPr>
        <p:spPr>
          <a:xfrm>
            <a:off x="7776105" y="1475387"/>
            <a:ext cx="11320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Best-fit B8</a:t>
            </a:r>
          </a:p>
          <a:p>
            <a:r>
              <a:rPr lang="en-US" sz="1600" dirty="0">
                <a:solidFill>
                  <a:srgbClr val="C00000"/>
                </a:solidFill>
              </a:rPr>
              <a:t>= 75+-28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E4E7A5C-9C75-C143-A86C-AFFABCE1860E}"/>
              </a:ext>
            </a:extLst>
          </p:cNvPr>
          <p:cNvSpPr txBox="1"/>
          <p:nvPr/>
        </p:nvSpPr>
        <p:spPr>
          <a:xfrm>
            <a:off x="7640989" y="1970306"/>
            <a:ext cx="1502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Q. Lin, IDM2024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7DA25B0B-EED1-DD48-8B3D-41E28F34545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927" y="3259954"/>
            <a:ext cx="1933311" cy="151856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99138926-29C3-5447-9907-7C118DD1AFC3}"/>
              </a:ext>
            </a:extLst>
          </p:cNvPr>
          <p:cNvSpPr txBox="1"/>
          <p:nvPr/>
        </p:nvSpPr>
        <p:spPr>
          <a:xfrm>
            <a:off x="7118269" y="2925043"/>
            <a:ext cx="4522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>
                <a:solidFill>
                  <a:srgbClr val="C00000"/>
                </a:solidFill>
                <a:latin typeface="Times" pitchFamily="2" charset="0"/>
              </a:rPr>
              <a:t>XENONnT</a:t>
            </a:r>
            <a:r>
              <a:rPr lang="zh-CN" altLang="en-US" sz="1800" b="1" dirty="0">
                <a:solidFill>
                  <a:srgbClr val="C00000"/>
                </a:solidFill>
                <a:latin typeface="Times" pitchFamily="2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(3.51 t-</a:t>
            </a:r>
            <a:r>
              <a:rPr lang="en-US" sz="1800" b="1" dirty="0" err="1">
                <a:solidFill>
                  <a:srgbClr val="C00000"/>
                </a:solidFill>
                <a:latin typeface="Times" pitchFamily="2" charset="0"/>
              </a:rPr>
              <a:t>yr</a:t>
            </a:r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-&gt;6.6 t-</a:t>
            </a:r>
            <a:r>
              <a:rPr lang="en-US" sz="1800" b="1" dirty="0" err="1">
                <a:solidFill>
                  <a:srgbClr val="C00000"/>
                </a:solidFill>
                <a:latin typeface="Times" pitchFamily="2" charset="0"/>
              </a:rPr>
              <a:t>yr</a:t>
            </a:r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; 2.7𝛔-&gt; 3.3𝛔)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11413B8-9B8C-8C47-8AF0-BCD5342ED703}"/>
              </a:ext>
            </a:extLst>
          </p:cNvPr>
          <p:cNvSpPr txBox="1"/>
          <p:nvPr/>
        </p:nvSpPr>
        <p:spPr>
          <a:xfrm>
            <a:off x="7523638" y="3896126"/>
            <a:ext cx="14895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PRL 133, 191002 (2024)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092856-4195-1750-2BA5-7FE86A82B4D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0708" y="3450214"/>
            <a:ext cx="2199334" cy="11307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2D94F9-871E-24E5-A841-33945FFB9253}"/>
              </a:ext>
            </a:extLst>
          </p:cNvPr>
          <p:cNvSpPr txBox="1"/>
          <p:nvPr/>
        </p:nvSpPr>
        <p:spPr>
          <a:xfrm>
            <a:off x="9585477" y="4477669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arXiv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: 2604.06002 (2026)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86A24D-7542-6B69-4429-85C23954E0DC}"/>
              </a:ext>
            </a:extLst>
          </p:cNvPr>
          <p:cNvSpPr txBox="1"/>
          <p:nvPr/>
        </p:nvSpPr>
        <p:spPr>
          <a:xfrm>
            <a:off x="8392156" y="4736763"/>
            <a:ext cx="1930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rgbClr val="C00000"/>
                </a:solidFill>
                <a:latin typeface="Times" pitchFamily="2" charset="0"/>
              </a:rPr>
              <a:t>LZ (5.7 t-yr;4.5𝛔)</a:t>
            </a:r>
            <a:endParaRPr lang="en-US" sz="1800" b="1" dirty="0">
              <a:solidFill>
                <a:srgbClr val="C00000"/>
              </a:solidFill>
              <a:latin typeface="Times" pitchFamily="2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40BBE73-A5A1-5D1F-B3FF-F1B9E048878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351" y="5158605"/>
            <a:ext cx="3018062" cy="113071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1373E69-786D-47CC-FD1F-F1D0B74E1AE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066" y="5032592"/>
            <a:ext cx="2238950" cy="181623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C13A3493-A741-F468-2AE9-78B8229B3EEF}"/>
              </a:ext>
            </a:extLst>
          </p:cNvPr>
          <p:cNvSpPr txBox="1"/>
          <p:nvPr/>
        </p:nvSpPr>
        <p:spPr>
          <a:xfrm>
            <a:off x="9608943" y="6274058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arXiv: 2512.08065 (2025)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4EA933-C7F0-E032-06CA-3D50C7BE65D3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16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861EB3D2-DAA8-7F0B-6166-E86F54303493}"/>
              </a:ext>
            </a:extLst>
          </p:cNvPr>
          <p:cNvSpPr txBox="1"/>
          <p:nvPr/>
        </p:nvSpPr>
        <p:spPr>
          <a:xfrm>
            <a:off x="9630187" y="3166334"/>
            <a:ext cx="21430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Kexin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Liu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报告（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7/15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06595351-87B2-5164-9C54-A5B26A5D59E7}"/>
              </a:ext>
            </a:extLst>
          </p:cNvPr>
          <p:cNvSpPr txBox="1"/>
          <p:nvPr/>
        </p:nvSpPr>
        <p:spPr>
          <a:xfrm>
            <a:off x="10026693" y="1159034"/>
            <a:ext cx="2071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Minzhen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Zhang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报告（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7/15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325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9381"/>
    </mc:Choice>
    <mc:Fallback xmlns="">
      <p:transition advTm="7938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极低温</a:t>
            </a:r>
            <a:r>
              <a:rPr lang="zh-CN" altLang="en-CN" sz="2800" b="1" dirty="0">
                <a:solidFill>
                  <a:schemeClr val="bg1"/>
                </a:solidFill>
                <a:cs typeface="+mn-ea"/>
                <a:sym typeface="+mn-lt"/>
              </a:rPr>
              <a:t>量热</a:t>
            </a:r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器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496B501-45E5-F646-8D8F-8CC37AA39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1087" y="1679801"/>
            <a:ext cx="2624350" cy="19442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7043ED-84CC-0646-8BFC-141565279F7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5455"/>
          <a:stretch/>
        </p:blipFill>
        <p:spPr>
          <a:xfrm>
            <a:off x="5420458" y="1524841"/>
            <a:ext cx="2277703" cy="24175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5C198D-0CCE-2E4E-BC95-2DBA3F34F7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917" y="1557586"/>
            <a:ext cx="4464496" cy="23493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6FB2C4-9434-814A-8FAE-C03984F7BC62}"/>
              </a:ext>
            </a:extLst>
          </p:cNvPr>
          <p:cNvSpPr txBox="1"/>
          <p:nvPr/>
        </p:nvSpPr>
        <p:spPr>
          <a:xfrm>
            <a:off x="5468837" y="1265673"/>
            <a:ext cx="43293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M. Mancuso, Journal of Low Temperature Physics 199, 547 (2022)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76FABD-AE66-AB4F-8F35-4BAA831B9E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9171"/>
            <a:ext cx="2658798" cy="18120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9E5604-43A2-AC41-8A84-2C5DDBF9AA82}"/>
              </a:ext>
            </a:extLst>
          </p:cNvPr>
          <p:cNvSpPr txBox="1"/>
          <p:nvPr/>
        </p:nvSpPr>
        <p:spPr>
          <a:xfrm>
            <a:off x="1073267" y="1232950"/>
            <a:ext cx="31710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Times" pitchFamily="2" charset="0"/>
              </a:rPr>
              <a:t>SuperCDMS</a:t>
            </a:r>
            <a:r>
              <a:rPr lang="en-US" sz="2200" dirty="0">
                <a:latin typeface="Times" pitchFamily="2" charset="0"/>
              </a:rPr>
              <a:t> @ SNOLAB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51391C-E7F9-7F47-857F-C091446E21B1}"/>
              </a:ext>
            </a:extLst>
          </p:cNvPr>
          <p:cNvSpPr txBox="1"/>
          <p:nvPr/>
        </p:nvSpPr>
        <p:spPr>
          <a:xfrm>
            <a:off x="9585148" y="1211213"/>
            <a:ext cx="23534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Times" pitchFamily="2" charset="0"/>
              </a:rPr>
              <a:t>CRESST</a:t>
            </a:r>
            <a:r>
              <a:rPr lang="zh-CN" altLang="en-US" sz="2200" dirty="0">
                <a:latin typeface="Times" pitchFamily="2" charset="0"/>
              </a:rPr>
              <a:t> </a:t>
            </a:r>
            <a:r>
              <a:rPr lang="en-US" altLang="zh-CN" sz="2200" dirty="0">
                <a:latin typeface="Times" pitchFamily="2" charset="0"/>
              </a:rPr>
              <a:t>@</a:t>
            </a:r>
            <a:r>
              <a:rPr lang="zh-CN" altLang="en-US" sz="2200" dirty="0">
                <a:latin typeface="Times" pitchFamily="2" charset="0"/>
              </a:rPr>
              <a:t> </a:t>
            </a:r>
            <a:r>
              <a:rPr lang="en-US" altLang="zh-CN" sz="2200" dirty="0">
                <a:latin typeface="Times" pitchFamily="2" charset="0"/>
              </a:rPr>
              <a:t>LNGS</a:t>
            </a:r>
            <a:endParaRPr lang="en-US" sz="2200" dirty="0">
              <a:latin typeface="Times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A0AF64-C367-7B45-BE8E-06F7FFCA3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321142"/>
            <a:ext cx="2782839" cy="152783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DB30DFE-181B-DF4A-8AAE-DCE013166061}"/>
              </a:ext>
            </a:extLst>
          </p:cNvPr>
          <p:cNvSpPr txBox="1"/>
          <p:nvPr/>
        </p:nvSpPr>
        <p:spPr>
          <a:xfrm>
            <a:off x="296360" y="5817323"/>
            <a:ext cx="4972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600" dirty="0">
                <a:latin typeface="Times" pitchFamily="2" charset="0"/>
              </a:rPr>
              <a:t>Super-high resolution, 3% to single e-h pair;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>
                <a:latin typeface="Times" pitchFamily="2" charset="0"/>
              </a:rPr>
              <a:t>High sensitivity to GeV WIMP.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b="1" dirty="0">
                <a:solidFill>
                  <a:srgbClr val="C00000"/>
                </a:solidFill>
                <a:latin typeface="Times" pitchFamily="2" charset="0"/>
              </a:rPr>
              <a:t>Current status: Detector under construction, commissioning in Oct.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3637506-A6FF-2D4F-B099-8E84B711FD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184" y="4139685"/>
            <a:ext cx="2765822" cy="20306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BA1B210-1567-814C-B663-765F4B4EB59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990" y="3978278"/>
            <a:ext cx="2621851" cy="2353473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39B020D-837B-6942-8B52-EEBC3A7E916B}"/>
              </a:ext>
            </a:extLst>
          </p:cNvPr>
          <p:cNvSpPr/>
          <p:nvPr/>
        </p:nvSpPr>
        <p:spPr>
          <a:xfrm>
            <a:off x="84593" y="3623577"/>
            <a:ext cx="4300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PHYSICAL REVIEW LETTERS 121, 051301 (2018)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2496F2F-4D6C-B841-B490-4D2DFF183968}"/>
              </a:ext>
            </a:extLst>
          </p:cNvPr>
          <p:cNvSpPr/>
          <p:nvPr/>
        </p:nvSpPr>
        <p:spPr>
          <a:xfrm>
            <a:off x="67764" y="3920461"/>
            <a:ext cx="2625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Phys. Rev. D 102, 091101 (2020)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751C7B-7E85-F040-A39A-C398473CC36A}"/>
              </a:ext>
            </a:extLst>
          </p:cNvPr>
          <p:cNvSpPr txBox="1"/>
          <p:nvPr/>
        </p:nvSpPr>
        <p:spPr>
          <a:xfrm>
            <a:off x="5568013" y="6274813"/>
            <a:ext cx="6617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600" dirty="0">
                <a:latin typeface="Times" pitchFamily="2" charset="0"/>
              </a:rPr>
              <a:t>Great background rejection power.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b="1" dirty="0">
                <a:solidFill>
                  <a:srgbClr val="C00000"/>
                </a:solidFill>
                <a:latin typeface="Times" pitchFamily="2" charset="0"/>
              </a:rPr>
              <a:t>Status: Upgrade detector and readout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B8B231-1996-BB47-B9FE-F86C5705D137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16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397C73-F2B2-FB45-A7E7-1444DD4C7F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253" y="4303133"/>
            <a:ext cx="2379274" cy="159467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9E16BD-0D68-284C-B5BD-BE6BA364ECCD}"/>
              </a:ext>
            </a:extLst>
          </p:cNvPr>
          <p:cNvSpPr/>
          <p:nvPr/>
        </p:nvSpPr>
        <p:spPr>
          <a:xfrm>
            <a:off x="2611324" y="3908314"/>
            <a:ext cx="2663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PHYS. REV. D 99, 062001 (2019)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AD4794-BCB4-5E58-CF39-DC0AE9862552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17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9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0714"/>
    </mc:Choice>
    <mc:Fallback xmlns="">
      <p:transition advTm="7071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225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solidFill>
                  <a:schemeClr val="bg1"/>
                </a:solidFill>
                <a:cs typeface="+mn-ea"/>
                <a:sym typeface="+mn-lt"/>
              </a:rPr>
              <a:t>SuperCDMS</a:t>
            </a:r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@</a:t>
            </a:r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cs typeface="+mn-ea"/>
                <a:sym typeface="+mn-lt"/>
              </a:rPr>
              <a:t>SNOLab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F7566BD-E0D8-2175-AB2C-F8D74D3526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0" y="1269555"/>
            <a:ext cx="2250883" cy="25202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C95880-4AC5-F361-FA27-835CF17B87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455" y="1269556"/>
            <a:ext cx="3559727" cy="2544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0FE9EF-1B20-463E-7C3A-FC9D6A0473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206" y="1207569"/>
            <a:ext cx="5320413" cy="25476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6EADE2-F820-033E-0E33-97F566741D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9835"/>
            <a:ext cx="3559727" cy="306042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CFB860C-3FD4-CF99-3AD7-FE22F2F61365}"/>
              </a:ext>
            </a:extLst>
          </p:cNvPr>
          <p:cNvSpPr txBox="1"/>
          <p:nvPr/>
        </p:nvSpPr>
        <p:spPr>
          <a:xfrm>
            <a:off x="1802066" y="6364556"/>
            <a:ext cx="1416222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>
                <a:solidFill>
                  <a:schemeClr val="bg1"/>
                </a:solidFill>
              </a:rPr>
              <a:t>Nov. 2024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BE5D74-6121-6A81-4AC5-FA6F8EAB2451}"/>
              </a:ext>
            </a:extLst>
          </p:cNvPr>
          <p:cNvSpPr txBox="1"/>
          <p:nvPr/>
        </p:nvSpPr>
        <p:spPr>
          <a:xfrm>
            <a:off x="7247334" y="3764110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本底将由太阳中微子本底主导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D9EDABE-E91B-7835-CC7D-B2DA70B093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974" y="1890572"/>
            <a:ext cx="7772400" cy="49596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7B7961-A3B7-CAD5-33E3-9B2CE216F847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18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02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704"/>
    </mc:Choice>
    <mc:Fallback xmlns="">
      <p:transition advTm="277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低能异常</a:t>
            </a:r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“</a:t>
            </a:r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超出</a:t>
            </a:r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”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70A546D-3E7A-414F-84D3-5EDCC11EC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3" y="1801529"/>
            <a:ext cx="5796856" cy="357248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F929967-A6E0-FD44-9CE0-5874470CFD37}"/>
              </a:ext>
            </a:extLst>
          </p:cNvPr>
          <p:cNvSpPr/>
          <p:nvPr/>
        </p:nvSpPr>
        <p:spPr>
          <a:xfrm>
            <a:off x="882994" y="5518026"/>
            <a:ext cx="4493538" cy="4224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github.com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fewagner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/excess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4AEFCD-86C5-6D46-8FA1-62CD5784AB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31" y="1747077"/>
            <a:ext cx="5884730" cy="20465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3862AD-7F9E-BC46-991E-28FB77A5605A}"/>
              </a:ext>
            </a:extLst>
          </p:cNvPr>
          <p:cNvSpPr txBox="1"/>
          <p:nvPr/>
        </p:nvSpPr>
        <p:spPr>
          <a:xfrm>
            <a:off x="7193846" y="1315203"/>
            <a:ext cx="3493264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“超出”事例率随时间衰减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626C91-FEB3-EB4D-BB26-FE5679E16AB8}"/>
              </a:ext>
            </a:extLst>
          </p:cNvPr>
          <p:cNvSpPr txBox="1"/>
          <p:nvPr/>
        </p:nvSpPr>
        <p:spPr>
          <a:xfrm>
            <a:off x="1245273" y="1327139"/>
            <a:ext cx="3768980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C00000"/>
                </a:solidFill>
              </a:rPr>
              <a:t>不同实验显示不同</a:t>
            </a:r>
            <a:r>
              <a:rPr lang="zh-CN" altLang="en-US" dirty="0">
                <a:solidFill>
                  <a:srgbClr val="C00000"/>
                </a:solidFill>
              </a:rPr>
              <a:t>“超出”率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B6A1D9-71B3-2D4C-935D-57373A3D7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190" y="4337069"/>
            <a:ext cx="5830975" cy="23619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55FDADC-D9CC-634E-8236-BBFCC1AD5324}"/>
              </a:ext>
            </a:extLst>
          </p:cNvPr>
          <p:cNvSpPr txBox="1"/>
          <p:nvPr/>
        </p:nvSpPr>
        <p:spPr>
          <a:xfrm>
            <a:off x="7679382" y="3871551"/>
            <a:ext cx="2941831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C00000"/>
                </a:solidFill>
              </a:rPr>
              <a:t>与探测器操作历史关联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DBC22-1D4F-A841-8C36-14221BE44A35}"/>
              </a:ext>
            </a:extLst>
          </p:cNvPr>
          <p:cNvSpPr txBox="1"/>
          <p:nvPr/>
        </p:nvSpPr>
        <p:spPr>
          <a:xfrm>
            <a:off x="4082722" y="6514317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Courtesy to C.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Strandhagen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IDM2024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060C5B-5E12-D648-9A6B-45FDF23093D3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17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566857-C347-F903-D389-246A606C720D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19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04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2716"/>
    </mc:Choice>
    <mc:Fallback xmlns="">
      <p:transition advTm="3271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814" y="189047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CONTENTS</a:t>
            </a:r>
            <a:endParaRPr kumimoji="1" lang="zh-CN" altLang="en-US" sz="40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6" name="直线连接符 5"/>
          <p:cNvCxnSpPr/>
          <p:nvPr/>
        </p:nvCxnSpPr>
        <p:spPr>
          <a:xfrm>
            <a:off x="478830" y="968941"/>
            <a:ext cx="4392488" cy="0"/>
          </a:xfrm>
          <a:prstGeom prst="line">
            <a:avLst/>
          </a:prstGeom>
          <a:ln w="349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平行四边形 11"/>
          <p:cNvSpPr/>
          <p:nvPr/>
        </p:nvSpPr>
        <p:spPr>
          <a:xfrm>
            <a:off x="1473814" y="1270943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01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3" name="平行四边形 12"/>
          <p:cNvSpPr/>
          <p:nvPr/>
        </p:nvSpPr>
        <p:spPr>
          <a:xfrm>
            <a:off x="1473814" y="2133650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02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20" name="平行四边形 19"/>
          <p:cNvSpPr/>
          <p:nvPr/>
        </p:nvSpPr>
        <p:spPr>
          <a:xfrm>
            <a:off x="2636085" y="2133650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latin typeface="Times" pitchFamily="2" charset="0"/>
              </a:rPr>
              <a:t>暗物质探测现状</a:t>
            </a:r>
          </a:p>
        </p:txBody>
      </p:sp>
      <p:sp>
        <p:nvSpPr>
          <p:cNvPr id="21" name="平行四边形 20"/>
          <p:cNvSpPr/>
          <p:nvPr/>
        </p:nvSpPr>
        <p:spPr>
          <a:xfrm>
            <a:off x="2638823" y="1270943"/>
            <a:ext cx="7344816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C00000"/>
                </a:solidFill>
                <a:latin typeface="Times" pitchFamily="2" charset="0"/>
              </a:rPr>
              <a:t>物理动机</a:t>
            </a:r>
          </a:p>
        </p:txBody>
      </p:sp>
      <p:sp>
        <p:nvSpPr>
          <p:cNvPr id="15" name="平行四边形 12">
            <a:extLst>
              <a:ext uri="{FF2B5EF4-FFF2-40B4-BE49-F238E27FC236}">
                <a16:creationId xmlns:a16="http://schemas.microsoft.com/office/drawing/2014/main" id="{FE41BF3E-A426-5F4E-B89B-101A35E3BD9B}"/>
              </a:ext>
            </a:extLst>
          </p:cNvPr>
          <p:cNvSpPr/>
          <p:nvPr/>
        </p:nvSpPr>
        <p:spPr>
          <a:xfrm>
            <a:off x="1473814" y="2997746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03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7" name="平行四边形 19">
            <a:extLst>
              <a:ext uri="{FF2B5EF4-FFF2-40B4-BE49-F238E27FC236}">
                <a16:creationId xmlns:a16="http://schemas.microsoft.com/office/drawing/2014/main" id="{9AACC56A-87BE-5E4E-BBEF-C0E83C8C00CE}"/>
              </a:ext>
            </a:extLst>
          </p:cNvPr>
          <p:cNvSpPr/>
          <p:nvPr/>
        </p:nvSpPr>
        <p:spPr>
          <a:xfrm>
            <a:off x="2636084" y="3001843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latin typeface="Times" pitchFamily="2" charset="0"/>
              </a:rPr>
              <a:t>无中微子双贝塔衰变探测现状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4B0698A-8C6D-4D43-98C4-39E8EAB8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第十五届全国粒子物理学术会议 </a:t>
            </a:r>
            <a:r>
              <a:rPr lang="en-US" altLang="zh-CN" dirty="0"/>
              <a:t>@ </a:t>
            </a:r>
            <a:r>
              <a:rPr lang="zh-CN" altLang="en-US" dirty="0"/>
              <a:t>广州</a:t>
            </a:r>
            <a:r>
              <a:rPr lang="en-US" altLang="zh-CN" dirty="0"/>
              <a:t>, 2026-07-18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3EAE4F-5082-0D2E-40DE-DCB17821AF88}"/>
              </a:ext>
            </a:extLst>
          </p:cNvPr>
          <p:cNvSpPr txBox="1"/>
          <p:nvPr/>
        </p:nvSpPr>
        <p:spPr>
          <a:xfrm>
            <a:off x="1270671" y="5564864"/>
            <a:ext cx="9433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** Most materials are borrowed from public talks, especially from Prof J. Liu, Prof. Q. Yue’s, Prof. K. Han, Prof. Andrea Giuliani, and many talks from previous conferences and seminars.**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88DCB2-3E60-FB62-F36A-7A3EB3CFA54E}"/>
              </a:ext>
            </a:extLst>
          </p:cNvPr>
          <p:cNvSpPr txBox="1"/>
          <p:nvPr/>
        </p:nvSpPr>
        <p:spPr>
          <a:xfrm>
            <a:off x="1270671" y="5195532"/>
            <a:ext cx="394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**Disclaimer: Apology for omittance!**</a:t>
            </a:r>
          </a:p>
        </p:txBody>
      </p:sp>
      <p:sp>
        <p:nvSpPr>
          <p:cNvPr id="16" name="平行四边形 12">
            <a:extLst>
              <a:ext uri="{FF2B5EF4-FFF2-40B4-BE49-F238E27FC236}">
                <a16:creationId xmlns:a16="http://schemas.microsoft.com/office/drawing/2014/main" id="{44AEE403-18AE-B74E-A14C-03F68C5B96FC}"/>
              </a:ext>
            </a:extLst>
          </p:cNvPr>
          <p:cNvSpPr/>
          <p:nvPr/>
        </p:nvSpPr>
        <p:spPr>
          <a:xfrm>
            <a:off x="1473814" y="3867804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04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8" name="平行四边形 19">
            <a:extLst>
              <a:ext uri="{FF2B5EF4-FFF2-40B4-BE49-F238E27FC236}">
                <a16:creationId xmlns:a16="http://schemas.microsoft.com/office/drawing/2014/main" id="{28D379B2-655D-A24C-8D97-956F796E10B5}"/>
              </a:ext>
            </a:extLst>
          </p:cNvPr>
          <p:cNvSpPr/>
          <p:nvPr/>
        </p:nvSpPr>
        <p:spPr>
          <a:xfrm>
            <a:off x="2636083" y="3867804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latin typeface="Times" pitchFamily="2" charset="0"/>
              </a:rPr>
              <a:t>未来趋势</a:t>
            </a:r>
          </a:p>
        </p:txBody>
      </p:sp>
    </p:spTree>
    <p:extLst>
      <p:ext uri="{BB962C8B-B14F-4D97-AF65-F5344CB8AC3E}">
        <p14:creationId xmlns:p14="http://schemas.microsoft.com/office/powerpoint/2010/main" val="419424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307"/>
    </mc:Choice>
    <mc:Fallback xmlns="">
      <p:transition advTm="27307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尝试理解异常“超出”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A6CBD7F-C2D5-9549-A5D4-6C5D4ABF36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974" y="1716337"/>
            <a:ext cx="3538567" cy="16850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72C29D-FA11-BD4B-96BD-5A30D4D6E6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94" y="1701602"/>
            <a:ext cx="3412356" cy="16838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CD5693-89BB-DD45-90BD-076F820D61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414" y="1409876"/>
            <a:ext cx="3576085" cy="22672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1C78B9-8962-3847-9397-FFCFEBCE728D}"/>
              </a:ext>
            </a:extLst>
          </p:cNvPr>
          <p:cNvSpPr txBox="1"/>
          <p:nvPr/>
        </p:nvSpPr>
        <p:spPr>
          <a:xfrm>
            <a:off x="2721131" y="1241124"/>
            <a:ext cx="1287532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C00000"/>
                </a:solidFill>
              </a:rPr>
              <a:t>支撑应力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FA0C377-C8E8-4C47-929C-C2442DE56D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001" y="4038952"/>
            <a:ext cx="3234910" cy="267961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E740446-C248-D749-9ED9-B98842DA485E}"/>
              </a:ext>
            </a:extLst>
          </p:cNvPr>
          <p:cNvSpPr txBox="1"/>
          <p:nvPr/>
        </p:nvSpPr>
        <p:spPr>
          <a:xfrm>
            <a:off x="8560257" y="3662659"/>
            <a:ext cx="239039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C00000"/>
                </a:solidFill>
              </a:rPr>
              <a:t>晶体缺陷模拟仿真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13CE17-AF99-D74F-A164-E7F512F2D9DB}"/>
              </a:ext>
            </a:extLst>
          </p:cNvPr>
          <p:cNvSpPr/>
          <p:nvPr/>
        </p:nvSpPr>
        <p:spPr>
          <a:xfrm>
            <a:off x="10656254" y="1319042"/>
            <a:ext cx="716657" cy="361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DCD026-6F1A-A540-97D7-D5C9A89E37E2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18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F5706C-9F49-52B3-C8C0-07B0EAB61CE3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20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4" name="Picture 2" descr="Figure">
            <a:extLst>
              <a:ext uri="{FF2B5EF4-FFF2-40B4-BE49-F238E27FC236}">
                <a16:creationId xmlns:a16="http://schemas.microsoft.com/office/drawing/2014/main" id="{C09F7B2A-F4CC-F20A-75A5-F363C4421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23" y="3966159"/>
            <a:ext cx="4014381" cy="248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igure">
            <a:extLst>
              <a:ext uri="{FF2B5EF4-FFF2-40B4-BE49-F238E27FC236}">
                <a16:creationId xmlns:a16="http://schemas.microsoft.com/office/drawing/2014/main" id="{F0C71A2A-FC84-8DFF-2661-336A33BAE3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3"/>
          <a:stretch/>
        </p:blipFill>
        <p:spPr bwMode="auto">
          <a:xfrm>
            <a:off x="4459679" y="3889695"/>
            <a:ext cx="2938777" cy="262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ABC85D-4409-9264-9EBA-B19BE5BE5CA0}"/>
              </a:ext>
            </a:extLst>
          </p:cNvPr>
          <p:cNvSpPr txBox="1"/>
          <p:nvPr/>
        </p:nvSpPr>
        <p:spPr>
          <a:xfrm>
            <a:off x="3344178" y="3509123"/>
            <a:ext cx="1287532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C00000"/>
                </a:solidFill>
              </a:rPr>
              <a:t>辐射损伤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D7D4261-5FE2-C945-9E8A-E08C95B48448}"/>
              </a:ext>
            </a:extLst>
          </p:cNvPr>
          <p:cNvSpPr txBox="1"/>
          <p:nvPr/>
        </p:nvSpPr>
        <p:spPr>
          <a:xfrm>
            <a:off x="1336067" y="6514317"/>
            <a:ext cx="6883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Courtesy to C.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Strandhagen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, IDM2024 &amp;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  <a:cs typeface="Calibri" pitchFamily="34" charset="0"/>
                <a:sym typeface="Symbol" panose="05050102010706020507" pitchFamily="18" charset="2"/>
              </a:rPr>
              <a:t>Rupak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  <a:cs typeface="Calibri" pitchFamily="34" charset="0"/>
                <a:sym typeface="Symbol" panose="05050102010706020507" pitchFamily="18" charset="2"/>
              </a:rPr>
              <a:t> Mahapatra, Magnificent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  <a:cs typeface="Calibri" pitchFamily="34" charset="0"/>
                <a:sym typeface="Symbol" panose="05050102010706020507" pitchFamily="18" charset="2"/>
              </a:rPr>
              <a:t>CEvNS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455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9992"/>
    </mc:Choice>
    <mc:Fallback xmlns="">
      <p:transition advTm="3999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8526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异常“超出”仍然存在。。。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5C849BE-255E-504B-B2A5-48EFD7997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1" y="3676947"/>
            <a:ext cx="4534191" cy="23007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08C296-7383-7B45-B766-F1EAF30AB366}"/>
              </a:ext>
            </a:extLst>
          </p:cNvPr>
          <p:cNvSpPr txBox="1"/>
          <p:nvPr/>
        </p:nvSpPr>
        <p:spPr>
          <a:xfrm>
            <a:off x="1414686" y="6351592"/>
            <a:ext cx="2109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Matteo </a:t>
            </a:r>
            <a:r>
              <a:rPr lang="en-US" altLang="zh-CN" sz="1200" b="1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Folcarelli</a:t>
            </a:r>
            <a:r>
              <a:rPr lang="en-US" altLang="zh-CN" sz="12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, TAUP2025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718A92-1126-BA4E-B18C-687609EB3A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3785"/>
            <a:ext cx="2595807" cy="12157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5D506C-126A-2147-A787-ABF7DB4390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335" y="2087326"/>
            <a:ext cx="2076547" cy="15121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E8CFED-1EE2-BA42-B2E3-566EE7734C70}"/>
              </a:ext>
            </a:extLst>
          </p:cNvPr>
          <p:cNvSpPr txBox="1"/>
          <p:nvPr/>
        </p:nvSpPr>
        <p:spPr>
          <a:xfrm>
            <a:off x="1630710" y="1314925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BULLKID-DM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5267B7-6575-AD4D-96AF-18588EB2F698}"/>
              </a:ext>
            </a:extLst>
          </p:cNvPr>
          <p:cNvSpPr txBox="1"/>
          <p:nvPr/>
        </p:nvSpPr>
        <p:spPr>
          <a:xfrm>
            <a:off x="1090757" y="1748772"/>
            <a:ext cx="2981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" pitchFamily="2" charset="0"/>
              </a:rPr>
              <a:t>Silicon wafers with KIDS readout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71B34B-D099-B642-BAB3-FE905A7B3DD8}"/>
              </a:ext>
            </a:extLst>
          </p:cNvPr>
          <p:cNvSpPr txBox="1"/>
          <p:nvPr/>
        </p:nvSpPr>
        <p:spPr>
          <a:xfrm>
            <a:off x="8255446" y="1379440"/>
            <a:ext cx="140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CRESST-III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24652D-0D83-2843-85C8-4597AF4FAE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410" y="2277666"/>
            <a:ext cx="7486318" cy="310010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22210DD-C68E-A94A-B7EE-8EDC3FBB28C5}"/>
              </a:ext>
            </a:extLst>
          </p:cNvPr>
          <p:cNvSpPr txBox="1"/>
          <p:nvPr/>
        </p:nvSpPr>
        <p:spPr>
          <a:xfrm>
            <a:off x="5303118" y="5552725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 err="1">
                <a:latin typeface="Times" pitchFamily="2" charset="0"/>
              </a:rPr>
              <a:t>CRESST多种尝试未见明显</a:t>
            </a:r>
            <a:r>
              <a:rPr lang="zh-CN" altLang="en-US" sz="2000" dirty="0">
                <a:latin typeface="Times" pitchFamily="2" charset="0"/>
              </a:rPr>
              <a:t>“超出”减弱；</a:t>
            </a:r>
            <a:r>
              <a:rPr lang="en-US" sz="2000" dirty="0">
                <a:latin typeface="Times" pitchFamily="2" charset="0"/>
              </a:rPr>
              <a:t>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 err="1">
                <a:latin typeface="Times" pitchFamily="2" charset="0"/>
              </a:rPr>
              <a:t>异常</a:t>
            </a:r>
            <a:r>
              <a:rPr lang="zh-CN" altLang="en-US" sz="2000" dirty="0">
                <a:latin typeface="Times" pitchFamily="2" charset="0"/>
              </a:rPr>
              <a:t>“超出”可能由于多重效应叠加产生；</a:t>
            </a:r>
            <a:endParaRPr lang="en-US" sz="2000" dirty="0">
              <a:latin typeface="Times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94F3F4-EFAB-C445-8137-5A54E6A41781}"/>
              </a:ext>
            </a:extLst>
          </p:cNvPr>
          <p:cNvSpPr txBox="1"/>
          <p:nvPr/>
        </p:nvSpPr>
        <p:spPr>
          <a:xfrm>
            <a:off x="6429835" y="2277666"/>
            <a:ext cx="17672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Paolo Gorla, TAUP2025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445E5A-245B-6E40-A9D1-AD0D455A96D6}"/>
              </a:ext>
            </a:extLst>
          </p:cNvPr>
          <p:cNvSpPr txBox="1"/>
          <p:nvPr/>
        </p:nvSpPr>
        <p:spPr>
          <a:xfrm>
            <a:off x="11826450" y="6526138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25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1384BC-FAA1-C36F-27C6-034EC1F88C03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21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03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631"/>
    </mc:Choice>
    <mc:Fallback xmlns="">
      <p:transition advTm="4863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814" y="189047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CONTENTS</a:t>
            </a:r>
            <a:endParaRPr kumimoji="1" lang="zh-CN" altLang="en-US" sz="40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6" name="直线连接符 5"/>
          <p:cNvCxnSpPr/>
          <p:nvPr/>
        </p:nvCxnSpPr>
        <p:spPr>
          <a:xfrm>
            <a:off x="478830" y="968941"/>
            <a:ext cx="4392488" cy="0"/>
          </a:xfrm>
          <a:prstGeom prst="line">
            <a:avLst/>
          </a:prstGeom>
          <a:ln w="349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平行四边形 11"/>
          <p:cNvSpPr/>
          <p:nvPr/>
        </p:nvSpPr>
        <p:spPr>
          <a:xfrm>
            <a:off x="1473814" y="1270943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01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3" name="平行四边形 12"/>
          <p:cNvSpPr/>
          <p:nvPr/>
        </p:nvSpPr>
        <p:spPr>
          <a:xfrm>
            <a:off x="1473814" y="2133650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02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20" name="平行四边形 19"/>
          <p:cNvSpPr/>
          <p:nvPr/>
        </p:nvSpPr>
        <p:spPr>
          <a:xfrm>
            <a:off x="2636085" y="2133650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034A91"/>
                </a:solidFill>
                <a:latin typeface="Times" pitchFamily="2" charset="0"/>
              </a:rPr>
              <a:t>暗物质探测现状</a:t>
            </a:r>
          </a:p>
        </p:txBody>
      </p:sp>
      <p:sp>
        <p:nvSpPr>
          <p:cNvPr id="21" name="平行四边形 20"/>
          <p:cNvSpPr/>
          <p:nvPr/>
        </p:nvSpPr>
        <p:spPr>
          <a:xfrm>
            <a:off x="2638823" y="1270943"/>
            <a:ext cx="7344816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034A91"/>
                </a:solidFill>
                <a:latin typeface="Times" pitchFamily="2" charset="0"/>
              </a:rPr>
              <a:t>物理动机</a:t>
            </a:r>
          </a:p>
        </p:txBody>
      </p:sp>
      <p:sp>
        <p:nvSpPr>
          <p:cNvPr id="15" name="平行四边形 12">
            <a:extLst>
              <a:ext uri="{FF2B5EF4-FFF2-40B4-BE49-F238E27FC236}">
                <a16:creationId xmlns:a16="http://schemas.microsoft.com/office/drawing/2014/main" id="{FE41BF3E-A426-5F4E-B89B-101A35E3BD9B}"/>
              </a:ext>
            </a:extLst>
          </p:cNvPr>
          <p:cNvSpPr/>
          <p:nvPr/>
        </p:nvSpPr>
        <p:spPr>
          <a:xfrm>
            <a:off x="1473814" y="2997746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03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7" name="平行四边形 19">
            <a:extLst>
              <a:ext uri="{FF2B5EF4-FFF2-40B4-BE49-F238E27FC236}">
                <a16:creationId xmlns:a16="http://schemas.microsoft.com/office/drawing/2014/main" id="{9AACC56A-87BE-5E4E-BBEF-C0E83C8C00CE}"/>
              </a:ext>
            </a:extLst>
          </p:cNvPr>
          <p:cNvSpPr/>
          <p:nvPr/>
        </p:nvSpPr>
        <p:spPr>
          <a:xfrm>
            <a:off x="2636084" y="3001843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C00000"/>
                </a:solidFill>
                <a:latin typeface="Times" pitchFamily="2" charset="0"/>
              </a:rPr>
              <a:t>无中微子双贝塔衰变探测现状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4B0698A-8C6D-4D43-98C4-39E8EAB8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第十五届全国粒子物理学术会议 </a:t>
            </a:r>
            <a:r>
              <a:rPr lang="en-US" altLang="zh-CN" dirty="0"/>
              <a:t>@ </a:t>
            </a:r>
            <a:r>
              <a:rPr lang="zh-CN" altLang="en-US" dirty="0"/>
              <a:t>广州</a:t>
            </a:r>
            <a:r>
              <a:rPr lang="en-US" altLang="zh-CN" dirty="0"/>
              <a:t>, 2026-07-18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3EAE4F-5082-0D2E-40DE-DCB17821AF88}"/>
              </a:ext>
            </a:extLst>
          </p:cNvPr>
          <p:cNvSpPr txBox="1"/>
          <p:nvPr/>
        </p:nvSpPr>
        <p:spPr>
          <a:xfrm>
            <a:off x="1270671" y="5564864"/>
            <a:ext cx="9433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** Most materials are borrowed from public talks, especially from Prof J. Liu, Prof. Q. Yue’s, Prof. K. Han, Prof. Andrea Giuliani, and many talks from previous conferences and seminars.**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88DCB2-3E60-FB62-F36A-7A3EB3CFA54E}"/>
              </a:ext>
            </a:extLst>
          </p:cNvPr>
          <p:cNvSpPr txBox="1"/>
          <p:nvPr/>
        </p:nvSpPr>
        <p:spPr>
          <a:xfrm>
            <a:off x="1270671" y="5195532"/>
            <a:ext cx="394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**Disclaimer: Apology for omittance!**</a:t>
            </a:r>
          </a:p>
        </p:txBody>
      </p:sp>
      <p:sp>
        <p:nvSpPr>
          <p:cNvPr id="16" name="平行四边形 12">
            <a:extLst>
              <a:ext uri="{FF2B5EF4-FFF2-40B4-BE49-F238E27FC236}">
                <a16:creationId xmlns:a16="http://schemas.microsoft.com/office/drawing/2014/main" id="{44AEE403-18AE-B74E-A14C-03F68C5B96FC}"/>
              </a:ext>
            </a:extLst>
          </p:cNvPr>
          <p:cNvSpPr/>
          <p:nvPr/>
        </p:nvSpPr>
        <p:spPr>
          <a:xfrm>
            <a:off x="1473814" y="3867804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04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8" name="平行四边形 19">
            <a:extLst>
              <a:ext uri="{FF2B5EF4-FFF2-40B4-BE49-F238E27FC236}">
                <a16:creationId xmlns:a16="http://schemas.microsoft.com/office/drawing/2014/main" id="{28D379B2-655D-A24C-8D97-956F796E10B5}"/>
              </a:ext>
            </a:extLst>
          </p:cNvPr>
          <p:cNvSpPr/>
          <p:nvPr/>
        </p:nvSpPr>
        <p:spPr>
          <a:xfrm>
            <a:off x="2636083" y="3867804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latin typeface="Times" pitchFamily="2" charset="0"/>
              </a:rPr>
              <a:t>未来趋势</a:t>
            </a:r>
          </a:p>
        </p:txBody>
      </p:sp>
    </p:spTree>
    <p:extLst>
      <p:ext uri="{BB962C8B-B14F-4D97-AF65-F5344CB8AC3E}">
        <p14:creationId xmlns:p14="http://schemas.microsoft.com/office/powerpoint/2010/main" val="344397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478"/>
    </mc:Choice>
    <mc:Fallback xmlns="">
      <p:transition advTm="1478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190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无中微子双贝塔衰变探测灵敏度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FA4F773-DD56-9305-9F60-B264B5ADEB21}"/>
              </a:ext>
            </a:extLst>
          </p:cNvPr>
          <p:cNvGrpSpPr/>
          <p:nvPr/>
        </p:nvGrpSpPr>
        <p:grpSpPr>
          <a:xfrm>
            <a:off x="190550" y="1413570"/>
            <a:ext cx="4806738" cy="2290209"/>
            <a:chOff x="491622" y="1467615"/>
            <a:chExt cx="4806738" cy="22902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C6F84314-FE61-0863-F94B-87D90A5789FE}"/>
                    </a:ext>
                  </a:extLst>
                </p:cNvPr>
                <p:cNvSpPr txBox="1"/>
                <p:nvPr/>
              </p:nvSpPr>
              <p:spPr>
                <a:xfrm>
                  <a:off x="1977710" y="2034908"/>
                  <a:ext cx="2155462" cy="109119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r>
                          <a:rPr lang="en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r>
                          <a:rPr lang="en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CN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CN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𝑀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𝛿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den>
                            </m:f>
                          </m:e>
                        </m:rad>
                      </m:oMath>
                    </m:oMathPara>
                  </a14:m>
                  <a:endParaRPr lang="en-CN" sz="2400" dirty="0"/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C6F84314-FE61-0863-F94B-87D90A5789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7710" y="2034908"/>
                  <a:ext cx="2155462" cy="1091196"/>
                </a:xfrm>
                <a:prstGeom prst="rect">
                  <a:avLst/>
                </a:prstGeom>
                <a:blipFill>
                  <a:blip r:embed="rId6"/>
                  <a:stretch>
                    <a:fillRect l="-1765" r="-2353"/>
                  </a:stretch>
                </a:blipFill>
              </p:spPr>
              <p:txBody>
                <a:bodyPr/>
                <a:lstStyle/>
                <a:p>
                  <a:r>
                    <a:rPr lang="en-C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EEDF00E-18DE-4B1D-63F0-E3AFBAA4D028}"/>
                </a:ext>
              </a:extLst>
            </p:cNvPr>
            <p:cNvSpPr txBox="1"/>
            <p:nvPr/>
          </p:nvSpPr>
          <p:spPr>
            <a:xfrm>
              <a:off x="491622" y="2421682"/>
              <a:ext cx="14991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N" sz="2400" dirty="0">
                  <a:latin typeface="Times" pitchFamily="2" charset="0"/>
                </a:rPr>
                <a:t>Sensitivity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522CE86-5A8C-3B1D-38BB-5F100F65C4DD}"/>
                </a:ext>
              </a:extLst>
            </p:cNvPr>
            <p:cNvSpPr txBox="1"/>
            <p:nvPr/>
          </p:nvSpPr>
          <p:spPr>
            <a:xfrm>
              <a:off x="1155189" y="1477303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N" sz="18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靶丰度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FD6BAD8-0129-C736-25DA-9DCDD23480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8020" y="3046709"/>
              <a:ext cx="157312" cy="34178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C2D2804-E5E0-E093-089C-5A4B14E858D1}"/>
                </a:ext>
              </a:extLst>
            </p:cNvPr>
            <p:cNvCxnSpPr>
              <a:cxnSpLocks/>
              <a:endCxn id="4" idx="2"/>
            </p:cNvCxnSpPr>
            <p:nvPr/>
          </p:nvCxnSpPr>
          <p:spPr>
            <a:xfrm flipH="1" flipV="1">
              <a:off x="1593771" y="1846635"/>
              <a:ext cx="757019" cy="6595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8B2C1CE-C9D0-311E-FDEE-A82283355A66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H="1" flipV="1">
              <a:off x="2718248" y="1843274"/>
              <a:ext cx="57659" cy="66295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A90C4E1-F7B0-9E71-913E-600C0F33C4F5}"/>
                </a:ext>
              </a:extLst>
            </p:cNvPr>
            <p:cNvSpPr txBox="1"/>
            <p:nvPr/>
          </p:nvSpPr>
          <p:spPr>
            <a:xfrm>
              <a:off x="2164250" y="1473942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N" sz="18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探测效率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753347A-7248-3C31-C529-200D6FADFC3F}"/>
                </a:ext>
              </a:extLst>
            </p:cNvPr>
            <p:cNvSpPr txBox="1"/>
            <p:nvPr/>
          </p:nvSpPr>
          <p:spPr>
            <a:xfrm>
              <a:off x="3272246" y="1476221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N" sz="18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靶质量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19D75CB-E391-552F-651D-93C774835AAB}"/>
                </a:ext>
              </a:extLst>
            </p:cNvPr>
            <p:cNvCxnSpPr>
              <a:cxnSpLocks/>
              <a:endCxn id="20" idx="2"/>
            </p:cNvCxnSpPr>
            <p:nvPr/>
          </p:nvCxnSpPr>
          <p:spPr>
            <a:xfrm flipV="1">
              <a:off x="3518440" y="1845553"/>
              <a:ext cx="192388" cy="32919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63707D-23EE-2440-CA69-DFFD82B24723}"/>
                </a:ext>
              </a:extLst>
            </p:cNvPr>
            <p:cNvSpPr txBox="1"/>
            <p:nvPr/>
          </p:nvSpPr>
          <p:spPr>
            <a:xfrm>
              <a:off x="4190364" y="1467615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N" sz="18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测量时长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95E7E92-D66A-B72A-EF84-E77E346124CC}"/>
                </a:ext>
              </a:extLst>
            </p:cNvPr>
            <p:cNvCxnSpPr>
              <a:cxnSpLocks/>
              <a:endCxn id="24" idx="2"/>
            </p:cNvCxnSpPr>
            <p:nvPr/>
          </p:nvCxnSpPr>
          <p:spPr>
            <a:xfrm flipV="1">
              <a:off x="4012105" y="1836947"/>
              <a:ext cx="732257" cy="46692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AE796F-81EF-D9ED-6C31-28FA3E4B8A0A}"/>
                </a:ext>
              </a:extLst>
            </p:cNvPr>
            <p:cNvSpPr txBox="1"/>
            <p:nvPr/>
          </p:nvSpPr>
          <p:spPr>
            <a:xfrm>
              <a:off x="2602831" y="3388492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N" sz="18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本底水平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92E7B25-35D8-9628-5E8C-8C858B41E313}"/>
                </a:ext>
              </a:extLst>
            </p:cNvPr>
            <p:cNvSpPr txBox="1"/>
            <p:nvPr/>
          </p:nvSpPr>
          <p:spPr>
            <a:xfrm>
              <a:off x="3824235" y="3388492"/>
              <a:ext cx="1107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N" sz="18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能量分辨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E81ACF3-59B0-472D-257D-91A4076613C7}"/>
                </a:ext>
              </a:extLst>
            </p:cNvPr>
            <p:cNvCxnSpPr>
              <a:cxnSpLocks/>
              <a:endCxn id="29" idx="0"/>
            </p:cNvCxnSpPr>
            <p:nvPr/>
          </p:nvCxnSpPr>
          <p:spPr>
            <a:xfrm>
              <a:off x="3868139" y="3032603"/>
              <a:ext cx="510094" cy="35588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334B9DAD-A250-2D08-31F6-4C581B8D27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49" y="1228607"/>
            <a:ext cx="3471435" cy="18434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B4707CF-C017-4A7C-BDD4-030A2CF692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888" y="1189696"/>
            <a:ext cx="2616843" cy="1905693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97E286F-6E57-E2F6-FAB7-BDD23606D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80" y="3803808"/>
            <a:ext cx="3928317" cy="2965972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259FF415-9B15-AB3E-1B0C-35A603DCFAA6}"/>
              </a:ext>
            </a:extLst>
          </p:cNvPr>
          <p:cNvSpPr txBox="1"/>
          <p:nvPr/>
        </p:nvSpPr>
        <p:spPr>
          <a:xfrm>
            <a:off x="0" y="3446016"/>
            <a:ext cx="1659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I</a:t>
            </a:r>
            <a:r>
              <a:rPr lang="en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mage credit: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NEXT</a:t>
            </a:r>
            <a:endParaRPr lang="en-CN" sz="1400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34BF9AC-A3C1-70FC-CE3D-444070080C94}"/>
              </a:ext>
            </a:extLst>
          </p:cNvPr>
          <p:cNvGrpSpPr/>
          <p:nvPr/>
        </p:nvGrpSpPr>
        <p:grpSpPr>
          <a:xfrm>
            <a:off x="3070870" y="4678285"/>
            <a:ext cx="452293" cy="224175"/>
            <a:chOff x="3070870" y="4678285"/>
            <a:chExt cx="452293" cy="224175"/>
          </a:xfrm>
        </p:grpSpPr>
        <p:sp>
          <p:nvSpPr>
            <p:cNvPr id="42" name="Block Arc 41">
              <a:extLst>
                <a:ext uri="{FF2B5EF4-FFF2-40B4-BE49-F238E27FC236}">
                  <a16:creationId xmlns:a16="http://schemas.microsoft.com/office/drawing/2014/main" id="{C7412D35-9879-8A07-B1F6-9B7FE094DA56}"/>
                </a:ext>
              </a:extLst>
            </p:cNvPr>
            <p:cNvSpPr/>
            <p:nvPr/>
          </p:nvSpPr>
          <p:spPr>
            <a:xfrm>
              <a:off x="3168559" y="4678285"/>
              <a:ext cx="118335" cy="223019"/>
            </a:xfrm>
            <a:prstGeom prst="blockArc">
              <a:avLst>
                <a:gd name="adj1" fmla="val 10800000"/>
                <a:gd name="adj2" fmla="val 0"/>
                <a:gd name="adj3" fmla="val 5412"/>
              </a:avLst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>
                <a:solidFill>
                  <a:schemeClr val="tx1"/>
                </a:solidFill>
              </a:endParaRPr>
            </a:p>
          </p:txBody>
        </p:sp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314822AA-F3CC-CE25-3AC5-B038FEE33B33}"/>
                </a:ext>
              </a:extLst>
            </p:cNvPr>
            <p:cNvSpPr/>
            <p:nvPr/>
          </p:nvSpPr>
          <p:spPr>
            <a:xfrm>
              <a:off x="3070870" y="4679441"/>
              <a:ext cx="48809" cy="223019"/>
            </a:xfrm>
            <a:prstGeom prst="blockArc">
              <a:avLst>
                <a:gd name="adj1" fmla="val 10800000"/>
                <a:gd name="adj2" fmla="val 0"/>
                <a:gd name="adj3" fmla="val 5412"/>
              </a:avLst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>
                <a:solidFill>
                  <a:schemeClr val="tx1"/>
                </a:solidFill>
              </a:endParaRPr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3D13A42C-4E70-408C-CB53-33017F6B504A}"/>
                </a:ext>
              </a:extLst>
            </p:cNvPr>
            <p:cNvSpPr/>
            <p:nvPr/>
          </p:nvSpPr>
          <p:spPr>
            <a:xfrm>
              <a:off x="3291420" y="4725938"/>
              <a:ext cx="118335" cy="175366"/>
            </a:xfrm>
            <a:prstGeom prst="blockArc">
              <a:avLst>
                <a:gd name="adj1" fmla="val 10800000"/>
                <a:gd name="adj2" fmla="val 0"/>
                <a:gd name="adj3" fmla="val 5412"/>
              </a:avLst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>
                <a:solidFill>
                  <a:schemeClr val="tx1"/>
                </a:solidFill>
              </a:endParaRPr>
            </a:p>
          </p:txBody>
        </p:sp>
        <p:sp>
          <p:nvSpPr>
            <p:cNvPr id="45" name="Block Arc 44">
              <a:extLst>
                <a:ext uri="{FF2B5EF4-FFF2-40B4-BE49-F238E27FC236}">
                  <a16:creationId xmlns:a16="http://schemas.microsoft.com/office/drawing/2014/main" id="{747A5FAF-E55D-13BA-B769-AF5079302CE6}"/>
                </a:ext>
              </a:extLst>
            </p:cNvPr>
            <p:cNvSpPr/>
            <p:nvPr/>
          </p:nvSpPr>
          <p:spPr>
            <a:xfrm>
              <a:off x="3404828" y="4678285"/>
              <a:ext cx="118335" cy="197793"/>
            </a:xfrm>
            <a:prstGeom prst="blockArc">
              <a:avLst>
                <a:gd name="adj1" fmla="val 10800000"/>
                <a:gd name="adj2" fmla="val 0"/>
                <a:gd name="adj3" fmla="val 5412"/>
              </a:avLst>
            </a:prstGeom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FA065C3-1924-324C-5F5E-8D3529686615}"/>
              </a:ext>
            </a:extLst>
          </p:cNvPr>
          <p:cNvGrpSpPr/>
          <p:nvPr/>
        </p:nvGrpSpPr>
        <p:grpSpPr>
          <a:xfrm>
            <a:off x="4533309" y="3100246"/>
            <a:ext cx="6952437" cy="3763728"/>
            <a:chOff x="2195722" y="-6907"/>
            <a:chExt cx="7198200" cy="7774518"/>
          </a:xfrm>
        </p:grpSpPr>
        <p:sp>
          <p:nvSpPr>
            <p:cNvPr id="48" name="Circle">
              <a:extLst>
                <a:ext uri="{FF2B5EF4-FFF2-40B4-BE49-F238E27FC236}">
                  <a16:creationId xmlns:a16="http://schemas.microsoft.com/office/drawing/2014/main" id="{0547CDE9-F717-6E9F-E890-11FA6A37F6CC}"/>
                </a:ext>
              </a:extLst>
            </p:cNvPr>
            <p:cNvSpPr/>
            <p:nvPr/>
          </p:nvSpPr>
          <p:spPr>
            <a:xfrm>
              <a:off x="4119532" y="578361"/>
              <a:ext cx="3810001" cy="3810001"/>
            </a:xfrm>
            <a:prstGeom prst="ellipse">
              <a:avLst/>
            </a:prstGeom>
            <a:solidFill>
              <a:srgbClr val="C00000">
                <a:alpha val="29804"/>
              </a:srgbClr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>
                <a:defRPr sz="4400">
                  <a:solidFill>
                    <a:srgbClr val="FFFFFF"/>
                  </a:solidFill>
                  <a:effectLst>
                    <a:outerShdw blurRad="25400" dist="33948" dir="2700000" rotWithShape="0">
                      <a:srgbClr val="3B3936"/>
                    </a:outerShdw>
                  </a:effectLst>
                </a:defRPr>
              </a:pPr>
              <a:endParaRPr sz="1600">
                <a:solidFill>
                  <a:srgbClr val="FF0000"/>
                </a:solidFill>
              </a:endParaRPr>
            </a:p>
          </p:txBody>
        </p:sp>
        <p:sp>
          <p:nvSpPr>
            <p:cNvPr id="49" name="Circle">
              <a:extLst>
                <a:ext uri="{FF2B5EF4-FFF2-40B4-BE49-F238E27FC236}">
                  <a16:creationId xmlns:a16="http://schemas.microsoft.com/office/drawing/2014/main" id="{3F47C507-2025-926B-A759-84776B6DBE71}"/>
                </a:ext>
              </a:extLst>
            </p:cNvPr>
            <p:cNvSpPr/>
            <p:nvPr/>
          </p:nvSpPr>
          <p:spPr>
            <a:xfrm>
              <a:off x="3101038" y="2469639"/>
              <a:ext cx="3810001" cy="3810001"/>
            </a:xfrm>
            <a:prstGeom prst="ellipse">
              <a:avLst/>
            </a:prstGeom>
            <a:solidFill>
              <a:srgbClr val="006300">
                <a:alpha val="29804"/>
              </a:srgbClr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>
                <a:defRPr sz="4400">
                  <a:solidFill>
                    <a:srgbClr val="FFFFFF"/>
                  </a:solidFill>
                  <a:effectLst>
                    <a:outerShdw blurRad="25400" dist="33948" dir="2700000" rotWithShape="0">
                      <a:srgbClr val="3B3936"/>
                    </a:outerShdw>
                  </a:effectLst>
                </a:defRPr>
              </a:pPr>
              <a:endParaRPr sz="1600"/>
            </a:p>
          </p:txBody>
        </p:sp>
        <p:sp>
          <p:nvSpPr>
            <p:cNvPr id="50" name="Circle">
              <a:extLst>
                <a:ext uri="{FF2B5EF4-FFF2-40B4-BE49-F238E27FC236}">
                  <a16:creationId xmlns:a16="http://schemas.microsoft.com/office/drawing/2014/main" id="{A7D5F0D5-87AF-0A3A-5A35-45E7B69D5633}"/>
                </a:ext>
              </a:extLst>
            </p:cNvPr>
            <p:cNvSpPr/>
            <p:nvPr/>
          </p:nvSpPr>
          <p:spPr>
            <a:xfrm>
              <a:off x="5280962" y="2469639"/>
              <a:ext cx="3810001" cy="3810001"/>
            </a:xfrm>
            <a:prstGeom prst="ellipse">
              <a:avLst/>
            </a:prstGeom>
            <a:solidFill>
              <a:srgbClr val="0070C0">
                <a:alpha val="29804"/>
              </a:srgbClr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>
                <a:defRPr sz="4400">
                  <a:solidFill>
                    <a:srgbClr val="FFFFFF"/>
                  </a:solidFill>
                  <a:effectLst>
                    <a:outerShdw blurRad="25400" dist="33948" dir="2700000" rotWithShape="0">
                      <a:srgbClr val="3B3936"/>
                    </a:outerShdw>
                  </a:effectLst>
                </a:defRPr>
              </a:pPr>
              <a:endParaRPr sz="1600"/>
            </a:p>
          </p:txBody>
        </p:sp>
        <p:sp>
          <p:nvSpPr>
            <p:cNvPr id="51" name="Phonon">
              <a:extLst>
                <a:ext uri="{FF2B5EF4-FFF2-40B4-BE49-F238E27FC236}">
                  <a16:creationId xmlns:a16="http://schemas.microsoft.com/office/drawing/2014/main" id="{75EA31B5-7612-5D5F-3558-21633989C404}"/>
                </a:ext>
              </a:extLst>
            </p:cNvPr>
            <p:cNvSpPr txBox="1"/>
            <p:nvPr/>
          </p:nvSpPr>
          <p:spPr>
            <a:xfrm>
              <a:off x="5476652" y="-6907"/>
              <a:ext cx="841452" cy="6145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anchor="ctr">
              <a:spAutoFit/>
            </a:bodyPr>
            <a:lstStyle>
              <a:lvl1pPr>
                <a:defRPr sz="4600" b="1">
                  <a:solidFill>
                    <a:srgbClr val="D93E2B"/>
                  </a:solidFill>
                </a:defRPr>
              </a:lvl1pPr>
            </a:lstStyle>
            <a:p>
              <a:r>
                <a:rPr sz="1600"/>
                <a:t>Phonon</a:t>
              </a:r>
            </a:p>
          </p:txBody>
        </p:sp>
        <p:sp>
          <p:nvSpPr>
            <p:cNvPr id="52" name="Photon">
              <a:extLst>
                <a:ext uri="{FF2B5EF4-FFF2-40B4-BE49-F238E27FC236}">
                  <a16:creationId xmlns:a16="http://schemas.microsoft.com/office/drawing/2014/main" id="{8D00171B-C758-AC01-6AB3-6ECD40E6E18C}"/>
                </a:ext>
              </a:extLst>
            </p:cNvPr>
            <p:cNvSpPr txBox="1"/>
            <p:nvPr/>
          </p:nvSpPr>
          <p:spPr>
            <a:xfrm>
              <a:off x="8610559" y="5836322"/>
              <a:ext cx="783363" cy="6145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anchor="ctr">
              <a:spAutoFit/>
            </a:bodyPr>
            <a:lstStyle>
              <a:lvl1pPr>
                <a:defRPr sz="4600" b="1">
                  <a:solidFill>
                    <a:srgbClr val="D93E2B"/>
                  </a:solidFill>
                </a:defRPr>
              </a:lvl1pPr>
            </a:lstStyle>
            <a:p>
              <a:r>
                <a:rPr sz="1600"/>
                <a:t>Photon</a:t>
              </a:r>
            </a:p>
          </p:txBody>
        </p:sp>
        <p:sp>
          <p:nvSpPr>
            <p:cNvPr id="53" name="Electron">
              <a:extLst>
                <a:ext uri="{FF2B5EF4-FFF2-40B4-BE49-F238E27FC236}">
                  <a16:creationId xmlns:a16="http://schemas.microsoft.com/office/drawing/2014/main" id="{36BF273A-4B67-5153-4294-E163373AD1AE}"/>
                </a:ext>
              </a:extLst>
            </p:cNvPr>
            <p:cNvSpPr txBox="1"/>
            <p:nvPr/>
          </p:nvSpPr>
          <p:spPr>
            <a:xfrm>
              <a:off x="2195722" y="5836322"/>
              <a:ext cx="902860" cy="61456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anchor="ctr">
              <a:spAutoFit/>
            </a:bodyPr>
            <a:lstStyle>
              <a:lvl1pPr>
                <a:defRPr sz="4600" b="1">
                  <a:solidFill>
                    <a:srgbClr val="D93E2B"/>
                  </a:solidFill>
                </a:defRPr>
              </a:lvl1pPr>
            </a:lstStyle>
            <a:p>
              <a:r>
                <a:rPr sz="1600"/>
                <a:t>Electron</a:t>
              </a:r>
            </a:p>
          </p:txBody>
        </p:sp>
        <p:sp>
          <p:nvSpPr>
            <p:cNvPr id="54" name="CUORE">
              <a:extLst>
                <a:ext uri="{FF2B5EF4-FFF2-40B4-BE49-F238E27FC236}">
                  <a16:creationId xmlns:a16="http://schemas.microsoft.com/office/drawing/2014/main" id="{C533AAE7-76EC-BD04-9F2E-AFD21F2C5490}"/>
                </a:ext>
              </a:extLst>
            </p:cNvPr>
            <p:cNvSpPr txBox="1"/>
            <p:nvPr/>
          </p:nvSpPr>
          <p:spPr>
            <a:xfrm>
              <a:off x="5460535" y="932959"/>
              <a:ext cx="1126914" cy="112317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anchor="ctr">
              <a:spAutoFit/>
            </a:bodyPr>
            <a:lstStyle/>
            <a:p>
              <a:pPr>
                <a:defRPr sz="4600" b="1">
                  <a:solidFill>
                    <a:schemeClr val="accent1">
                      <a:hueOff val="369196"/>
                      <a:satOff val="13972"/>
                      <a:lumOff val="-24493"/>
                    </a:schemeClr>
                  </a:solidFill>
                </a:defRPr>
              </a:pPr>
              <a:r>
                <a:rPr lang="en-CN" sz="1600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SuperCDMS</a:t>
              </a:r>
              <a:endParaRPr sz="1600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  <a:p>
              <a:pPr>
                <a:defRPr sz="4600" b="1">
                  <a:solidFill>
                    <a:schemeClr val="accent1">
                      <a:hueOff val="369196"/>
                      <a:satOff val="13972"/>
                      <a:lumOff val="-24493"/>
                    </a:schemeClr>
                  </a:solidFill>
                </a:defRPr>
              </a:pPr>
              <a:r>
                <a:rPr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CUORE</a:t>
              </a:r>
            </a:p>
          </p:txBody>
        </p:sp>
        <p:sp>
          <p:nvSpPr>
            <p:cNvPr id="55" name="PandaX…">
              <a:extLst>
                <a:ext uri="{FF2B5EF4-FFF2-40B4-BE49-F238E27FC236}">
                  <a16:creationId xmlns:a16="http://schemas.microsoft.com/office/drawing/2014/main" id="{CC909A5B-446B-1D76-9FAF-405CED996A46}"/>
                </a:ext>
              </a:extLst>
            </p:cNvPr>
            <p:cNvSpPr txBox="1"/>
            <p:nvPr/>
          </p:nvSpPr>
          <p:spPr>
            <a:xfrm>
              <a:off x="5524505" y="4101415"/>
              <a:ext cx="1166747" cy="36661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anchor="ctr">
              <a:spAutoFit/>
            </a:bodyPr>
            <a:lstStyle/>
            <a:p>
              <a:pPr>
                <a:defRPr sz="4600" b="1">
                  <a:solidFill>
                    <a:srgbClr val="303030"/>
                  </a:solidFill>
                </a:defRPr>
              </a:pPr>
              <a:r>
                <a:rPr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PandaX</a:t>
              </a: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  <a:p>
              <a:pPr>
                <a:defRPr sz="4600" b="1">
                  <a:solidFill>
                    <a:srgbClr val="303030"/>
                  </a:solidFill>
                </a:defRPr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DARWIN</a:t>
              </a:r>
            </a:p>
            <a:p>
              <a:pPr>
                <a:defRPr sz="4600" b="1">
                  <a:solidFill>
                    <a:srgbClr val="303030"/>
                  </a:solidFill>
                </a:defRPr>
              </a:pPr>
              <a:r>
                <a:rPr lang="en-CN" sz="1600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XENON/LZ</a:t>
              </a:r>
            </a:p>
            <a:p>
              <a:pPr>
                <a:defRPr sz="4600" b="1">
                  <a:solidFill>
                    <a:srgbClr val="303030"/>
                  </a:solidFill>
                </a:defRPr>
              </a:pPr>
              <a:r>
                <a:rPr lang="en-CN" sz="1600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DarkSide</a:t>
              </a:r>
            </a:p>
            <a:p>
              <a:pPr>
                <a:defRPr sz="4600" b="1">
                  <a:solidFill>
                    <a:srgbClr val="303030"/>
                  </a:solidFill>
                </a:defRPr>
              </a:pPr>
              <a:r>
                <a:rPr lang="en-CN"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EXO</a:t>
              </a:r>
              <a:r>
                <a:rPr lang="en-US" altLang="zh-CN"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/</a:t>
              </a:r>
              <a:r>
                <a:rPr sz="1600" dirty="0" err="1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nEXO</a:t>
              </a:r>
              <a:endParaRPr sz="16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Roman"/>
                <a:sym typeface="Times Roman"/>
              </a:endParaRPr>
            </a:p>
            <a:p>
              <a:pPr>
                <a:defRPr sz="4600" b="1">
                  <a:solidFill>
                    <a:srgbClr val="303030"/>
                  </a:solidFill>
                </a:defRPr>
              </a:pPr>
              <a:r>
                <a:rPr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NEXT</a:t>
              </a:r>
              <a:endParaRPr sz="16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Roman"/>
                <a:sym typeface="Times Roman"/>
              </a:endParaRPr>
            </a:p>
            <a:p>
              <a:pPr>
                <a:defRPr sz="4600" b="1">
                  <a:solidFill>
                    <a:srgbClr val="303030"/>
                  </a:solidFill>
                </a:defRPr>
              </a:pPr>
              <a:r>
                <a:rPr sz="1600" dirty="0" err="1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SuperNEMO</a:t>
              </a:r>
              <a:endParaRPr sz="16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Roman"/>
                <a:sym typeface="Times Roman"/>
              </a:endParaRPr>
            </a:p>
          </p:txBody>
        </p:sp>
        <p:sp>
          <p:nvSpPr>
            <p:cNvPr id="56" name="KamLAND-Zen…">
              <a:extLst>
                <a:ext uri="{FF2B5EF4-FFF2-40B4-BE49-F238E27FC236}">
                  <a16:creationId xmlns:a16="http://schemas.microsoft.com/office/drawing/2014/main" id="{FA62A795-A0FB-8569-7BA7-2D0C37AAE045}"/>
                </a:ext>
              </a:extLst>
            </p:cNvPr>
            <p:cNvSpPr txBox="1"/>
            <p:nvPr/>
          </p:nvSpPr>
          <p:spPr>
            <a:xfrm>
              <a:off x="6994211" y="4005458"/>
              <a:ext cx="1440260" cy="21403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anchor="ctr">
              <a:spAutoFit/>
            </a:bodyPr>
            <a:lstStyle/>
            <a:p>
              <a:pPr>
                <a:defRPr sz="4600" b="1">
                  <a:solidFill>
                    <a:srgbClr val="4F8F00"/>
                  </a:solidFill>
                </a:defRPr>
              </a:pPr>
              <a:r>
                <a:rPr lang="en-US" sz="1600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ANAIS</a:t>
              </a:r>
              <a:r>
                <a:rPr lang="en-US" altLang="zh-CN" sz="1600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/COSINE</a:t>
              </a:r>
              <a:endParaRPr lang="en-US" sz="1600" dirty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  <a:p>
              <a:pPr>
                <a:defRPr sz="4600" b="1">
                  <a:solidFill>
                    <a:srgbClr val="4F8F00"/>
                  </a:solidFill>
                </a:defRPr>
              </a:pPr>
              <a:r>
                <a:rPr sz="1600" dirty="0" err="1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KamLAND</a:t>
              </a:r>
              <a:r>
                <a:rPr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-Zen</a:t>
              </a:r>
              <a:endParaRPr sz="16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Roman"/>
                <a:sym typeface="Times Roman"/>
              </a:endParaRPr>
            </a:p>
            <a:p>
              <a:pPr>
                <a:defRPr sz="4600" b="1">
                  <a:solidFill>
                    <a:srgbClr val="4F8F00"/>
                  </a:solidFill>
                </a:defRPr>
              </a:pPr>
              <a:r>
                <a:rPr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SNO+</a:t>
              </a:r>
              <a:endParaRPr sz="16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Roman"/>
                <a:sym typeface="Times Roman"/>
              </a:endParaRPr>
            </a:p>
            <a:p>
              <a:pPr>
                <a:defRPr sz="4600" b="1">
                  <a:solidFill>
                    <a:srgbClr val="4F8F00"/>
                  </a:solidFill>
                </a:defRPr>
              </a:pPr>
              <a:r>
                <a:rPr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Roman"/>
                  <a:sym typeface="Times Roman"/>
                </a:rPr>
                <a:t>JUNO-</a:t>
              </a:r>
              <a:r>
                <a:rPr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0νββ</a:t>
              </a:r>
            </a:p>
          </p:txBody>
        </p:sp>
        <p:sp>
          <p:nvSpPr>
            <p:cNvPr id="57" name="AMoRE…">
              <a:extLst>
                <a:ext uri="{FF2B5EF4-FFF2-40B4-BE49-F238E27FC236}">
                  <a16:creationId xmlns:a16="http://schemas.microsoft.com/office/drawing/2014/main" id="{9BE49C4F-B69A-B6C3-9054-51873146A3C8}"/>
                </a:ext>
              </a:extLst>
            </p:cNvPr>
            <p:cNvSpPr txBox="1"/>
            <p:nvPr/>
          </p:nvSpPr>
          <p:spPr>
            <a:xfrm>
              <a:off x="6383665" y="2244303"/>
              <a:ext cx="764178" cy="163177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anchor="ctr">
              <a:spAutoFit/>
            </a:bodyPr>
            <a:lstStyle/>
            <a:p>
              <a:pPr>
                <a:defRPr sz="4600" b="1">
                  <a:solidFill>
                    <a:srgbClr val="531B93"/>
                  </a:solidFill>
                </a:defRPr>
              </a:pPr>
              <a:r>
                <a:rPr lang="en-CN" sz="1600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CRESST</a:t>
              </a:r>
            </a:p>
            <a:p>
              <a:pPr>
                <a:defRPr sz="4600" b="1">
                  <a:solidFill>
                    <a:srgbClr val="531B93"/>
                  </a:solidFill>
                </a:defRPr>
              </a:pPr>
              <a:r>
                <a:rPr sz="1600" dirty="0" err="1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AMoRE</a:t>
              </a:r>
              <a:endParaRPr sz="16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Roman"/>
                <a:sym typeface="Times Roman"/>
              </a:endParaRPr>
            </a:p>
            <a:p>
              <a:pPr>
                <a:defRPr sz="4600" b="1">
                  <a:solidFill>
                    <a:srgbClr val="531B93"/>
                  </a:solidFill>
                </a:defRPr>
              </a:pPr>
              <a:r>
                <a:rPr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CUPID</a:t>
              </a:r>
              <a:endParaRPr sz="16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Roman"/>
                <a:sym typeface="Times Roman"/>
              </a:endParaRPr>
            </a:p>
          </p:txBody>
        </p:sp>
        <p:sp>
          <p:nvSpPr>
            <p:cNvPr id="58" name="Gerda…">
              <a:extLst>
                <a:ext uri="{FF2B5EF4-FFF2-40B4-BE49-F238E27FC236}">
                  <a16:creationId xmlns:a16="http://schemas.microsoft.com/office/drawing/2014/main" id="{8B306BD1-9B94-65F1-DBCC-D388C09CF172}"/>
                </a:ext>
              </a:extLst>
            </p:cNvPr>
            <p:cNvSpPr txBox="1"/>
            <p:nvPr/>
          </p:nvSpPr>
          <p:spPr>
            <a:xfrm>
              <a:off x="3425978" y="3633779"/>
              <a:ext cx="828175" cy="21403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25400" tIns="25400" rIns="25400" bIns="25400" anchor="ctr">
              <a:spAutoFit/>
            </a:bodyPr>
            <a:lstStyle/>
            <a:p>
              <a:pPr>
                <a:defRPr sz="4600" b="1">
                  <a:solidFill>
                    <a:srgbClr val="D93E2B"/>
                  </a:solidFill>
                </a:defRPr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CDEX </a:t>
              </a:r>
            </a:p>
            <a:p>
              <a:pPr>
                <a:defRPr sz="4600" b="1">
                  <a:solidFill>
                    <a:srgbClr val="D93E2B"/>
                  </a:solidFill>
                </a:defRPr>
              </a:pPr>
              <a:r>
                <a:rPr lang="en-US" sz="1600" dirty="0">
                  <a:solidFill>
                    <a:srgbClr val="7030A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MIMAC</a:t>
              </a:r>
            </a:p>
            <a:p>
              <a:pPr>
                <a:defRPr sz="4600" b="1">
                  <a:solidFill>
                    <a:srgbClr val="D93E2B"/>
                  </a:solidFill>
                </a:defRPr>
              </a:pPr>
              <a:r>
                <a:rPr sz="1600" dirty="0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LEGEND</a:t>
              </a:r>
            </a:p>
            <a:p>
              <a:pPr>
                <a:defRPr sz="4600" b="1">
                  <a:solidFill>
                    <a:srgbClr val="D93E2B"/>
                  </a:solidFill>
                </a:defRPr>
              </a:pPr>
              <a:r>
                <a:rPr sz="1600" dirty="0" err="1">
                  <a:solidFill>
                    <a:srgbClr val="0063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NνDEX</a:t>
              </a:r>
              <a:endParaRPr sz="16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CC19588-63A0-F952-0835-D4487C45688C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22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957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8212"/>
    </mc:Choice>
    <mc:Fallback xmlns="">
      <p:transition advTm="78212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低温量热器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4">
            <a:extLst>
              <a:ext uri="{FF2B5EF4-FFF2-40B4-BE49-F238E27FC236}">
                <a16:creationId xmlns:a16="http://schemas.microsoft.com/office/drawing/2014/main" id="{11725646-C564-0D59-635C-D1C0D1D55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4668" y="1343895"/>
            <a:ext cx="1269523" cy="2261897"/>
          </a:xfrm>
          <a:prstGeom prst="rect">
            <a:avLst/>
          </a:prstGeom>
        </p:spPr>
      </p:pic>
      <p:pic>
        <p:nvPicPr>
          <p:cNvPr id="4" name="图片 7">
            <a:extLst>
              <a:ext uri="{FF2B5EF4-FFF2-40B4-BE49-F238E27FC236}">
                <a16:creationId xmlns:a16="http://schemas.microsoft.com/office/drawing/2014/main" id="{65B67310-C7B4-03DC-7C96-42F1BC7C79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8008" y="1343895"/>
            <a:ext cx="1517658" cy="22965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479D86-D9AD-B14C-4379-49528E22B576}"/>
              </a:ext>
            </a:extLst>
          </p:cNvPr>
          <p:cNvSpPr txBox="1"/>
          <p:nvPr/>
        </p:nvSpPr>
        <p:spPr>
          <a:xfrm>
            <a:off x="6751045" y="6573146"/>
            <a:ext cx="2509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I</a:t>
            </a:r>
            <a:r>
              <a:rPr lang="en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mage credit: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CUORE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，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CUPID</a:t>
            </a:r>
            <a:endParaRPr lang="en-CN" sz="1400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8EC9F6C-9CAA-5B2E-FE5A-BE3E94CADDF7}"/>
              </a:ext>
            </a:extLst>
          </p:cNvPr>
          <p:cNvGrpSpPr/>
          <p:nvPr/>
        </p:nvGrpSpPr>
        <p:grpSpPr>
          <a:xfrm>
            <a:off x="-265644" y="3456992"/>
            <a:ext cx="4858815" cy="3402596"/>
            <a:chOff x="-267512" y="2921841"/>
            <a:chExt cx="4858815" cy="3402596"/>
          </a:xfrm>
        </p:grpSpPr>
        <p:sp>
          <p:nvSpPr>
            <p:cNvPr id="7" name="立方体 43">
              <a:extLst>
                <a:ext uri="{FF2B5EF4-FFF2-40B4-BE49-F238E27FC236}">
                  <a16:creationId xmlns:a16="http://schemas.microsoft.com/office/drawing/2014/main" id="{40F214FD-85B3-715F-AC95-6A874018B9FC}"/>
                </a:ext>
              </a:extLst>
            </p:cNvPr>
            <p:cNvSpPr/>
            <p:nvPr/>
          </p:nvSpPr>
          <p:spPr>
            <a:xfrm>
              <a:off x="1645645" y="4067949"/>
              <a:ext cx="1686186" cy="1656556"/>
            </a:xfrm>
            <a:prstGeom prst="cube">
              <a:avLst/>
            </a:prstGeom>
            <a:gradFill flip="none" rotWithShape="1">
              <a:gsLst>
                <a:gs pos="5000">
                  <a:srgbClr val="73FEFF"/>
                </a:gs>
                <a:gs pos="68000">
                  <a:schemeClr val="accent5">
                    <a:lumMod val="95000"/>
                    <a:lumOff val="5000"/>
                  </a:schemeClr>
                </a:gs>
                <a:gs pos="100000">
                  <a:schemeClr val="accent5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11" name="组 91">
              <a:extLst>
                <a:ext uri="{FF2B5EF4-FFF2-40B4-BE49-F238E27FC236}">
                  <a16:creationId xmlns:a16="http://schemas.microsoft.com/office/drawing/2014/main" id="{EF31EE18-F5C4-A8AD-C814-24E99CE69DDC}"/>
                </a:ext>
              </a:extLst>
            </p:cNvPr>
            <p:cNvGrpSpPr/>
            <p:nvPr/>
          </p:nvGrpSpPr>
          <p:grpSpPr>
            <a:xfrm rot="16200000">
              <a:off x="113987" y="5079054"/>
              <a:ext cx="1420848" cy="172634"/>
              <a:chOff x="1499721" y="1990454"/>
              <a:chExt cx="2656935" cy="212232"/>
            </a:xfrm>
          </p:grpSpPr>
          <p:cxnSp>
            <p:nvCxnSpPr>
              <p:cNvPr id="42" name="直线连接符 44">
                <a:extLst>
                  <a:ext uri="{FF2B5EF4-FFF2-40B4-BE49-F238E27FC236}">
                    <a16:creationId xmlns:a16="http://schemas.microsoft.com/office/drawing/2014/main" id="{4B3BA465-0CDB-0AA8-6B1D-208C645813FE}"/>
                  </a:ext>
                </a:extLst>
              </p:cNvPr>
              <p:cNvCxnSpPr/>
              <p:nvPr/>
            </p:nvCxnSpPr>
            <p:spPr>
              <a:xfrm flipV="1">
                <a:off x="1499721" y="2189236"/>
                <a:ext cx="2656935" cy="0"/>
              </a:xfrm>
              <a:prstGeom prst="line">
                <a:avLst/>
              </a:prstGeom>
              <a:ln w="38100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线连接符 45">
                <a:extLst>
                  <a:ext uri="{FF2B5EF4-FFF2-40B4-BE49-F238E27FC236}">
                    <a16:creationId xmlns:a16="http://schemas.microsoft.com/office/drawing/2014/main" id="{B0EF88B6-B88B-C8EE-941D-67494C356DDA}"/>
                  </a:ext>
                </a:extLst>
              </p:cNvPr>
              <p:cNvCxnSpPr/>
              <p:nvPr/>
            </p:nvCxnSpPr>
            <p:spPr>
              <a:xfrm flipV="1">
                <a:off x="2913729" y="1990454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线连接符 46">
                <a:extLst>
                  <a:ext uri="{FF2B5EF4-FFF2-40B4-BE49-F238E27FC236}">
                    <a16:creationId xmlns:a16="http://schemas.microsoft.com/office/drawing/2014/main" id="{B9CF5D1C-61E5-21EB-2C68-2D2DA3430E7D}"/>
                  </a:ext>
                </a:extLst>
              </p:cNvPr>
              <p:cNvCxnSpPr/>
              <p:nvPr/>
            </p:nvCxnSpPr>
            <p:spPr>
              <a:xfrm flipV="1">
                <a:off x="2714946" y="1997278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线连接符 47">
                <a:extLst>
                  <a:ext uri="{FF2B5EF4-FFF2-40B4-BE49-F238E27FC236}">
                    <a16:creationId xmlns:a16="http://schemas.microsoft.com/office/drawing/2014/main" id="{1E8F51EA-82B4-0413-F7FD-E83F2936025C}"/>
                  </a:ext>
                </a:extLst>
              </p:cNvPr>
              <p:cNvCxnSpPr/>
              <p:nvPr/>
            </p:nvCxnSpPr>
            <p:spPr>
              <a:xfrm flipV="1">
                <a:off x="2336929" y="1991204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线连接符 48">
                <a:extLst>
                  <a:ext uri="{FF2B5EF4-FFF2-40B4-BE49-F238E27FC236}">
                    <a16:creationId xmlns:a16="http://schemas.microsoft.com/office/drawing/2014/main" id="{37D75AC4-147C-D24D-FEC7-0D2D24615FE6}"/>
                  </a:ext>
                </a:extLst>
              </p:cNvPr>
              <p:cNvCxnSpPr/>
              <p:nvPr/>
            </p:nvCxnSpPr>
            <p:spPr>
              <a:xfrm flipV="1">
                <a:off x="2535712" y="1997278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线连接符 49">
                <a:extLst>
                  <a:ext uri="{FF2B5EF4-FFF2-40B4-BE49-F238E27FC236}">
                    <a16:creationId xmlns:a16="http://schemas.microsoft.com/office/drawing/2014/main" id="{09CB337D-97F1-EED0-8776-DDE625651D47}"/>
                  </a:ext>
                </a:extLst>
              </p:cNvPr>
              <p:cNvCxnSpPr/>
              <p:nvPr/>
            </p:nvCxnSpPr>
            <p:spPr>
              <a:xfrm flipV="1">
                <a:off x="3667205" y="1990454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线连接符 50">
                <a:extLst>
                  <a:ext uri="{FF2B5EF4-FFF2-40B4-BE49-F238E27FC236}">
                    <a16:creationId xmlns:a16="http://schemas.microsoft.com/office/drawing/2014/main" id="{23559668-C5C5-64A8-3529-EFC9C5AAEF26}"/>
                  </a:ext>
                </a:extLst>
              </p:cNvPr>
              <p:cNvCxnSpPr/>
              <p:nvPr/>
            </p:nvCxnSpPr>
            <p:spPr>
              <a:xfrm flipV="1">
                <a:off x="3468422" y="1997278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线连接符 51">
                <a:extLst>
                  <a:ext uri="{FF2B5EF4-FFF2-40B4-BE49-F238E27FC236}">
                    <a16:creationId xmlns:a16="http://schemas.microsoft.com/office/drawing/2014/main" id="{B8B798C7-0D63-6B1B-5B37-516D8BBEAA3A}"/>
                  </a:ext>
                </a:extLst>
              </p:cNvPr>
              <p:cNvCxnSpPr/>
              <p:nvPr/>
            </p:nvCxnSpPr>
            <p:spPr>
              <a:xfrm flipV="1">
                <a:off x="3090405" y="1991204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线连接符 52">
                <a:extLst>
                  <a:ext uri="{FF2B5EF4-FFF2-40B4-BE49-F238E27FC236}">
                    <a16:creationId xmlns:a16="http://schemas.microsoft.com/office/drawing/2014/main" id="{DE161AAE-F8B3-9A1F-4620-F9768E20EA03}"/>
                  </a:ext>
                </a:extLst>
              </p:cNvPr>
              <p:cNvCxnSpPr/>
              <p:nvPr/>
            </p:nvCxnSpPr>
            <p:spPr>
              <a:xfrm flipV="1">
                <a:off x="3289188" y="1997278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线连接符 53">
                <a:extLst>
                  <a:ext uri="{FF2B5EF4-FFF2-40B4-BE49-F238E27FC236}">
                    <a16:creationId xmlns:a16="http://schemas.microsoft.com/office/drawing/2014/main" id="{12A1898B-7E37-6DF6-86EB-C6B34AC5968C}"/>
                  </a:ext>
                </a:extLst>
              </p:cNvPr>
              <p:cNvCxnSpPr/>
              <p:nvPr/>
            </p:nvCxnSpPr>
            <p:spPr>
              <a:xfrm flipV="1">
                <a:off x="2160253" y="1990454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线连接符 54">
                <a:extLst>
                  <a:ext uri="{FF2B5EF4-FFF2-40B4-BE49-F238E27FC236}">
                    <a16:creationId xmlns:a16="http://schemas.microsoft.com/office/drawing/2014/main" id="{C1377C89-16F8-9088-5C5F-FA8ACAD4600A}"/>
                  </a:ext>
                </a:extLst>
              </p:cNvPr>
              <p:cNvCxnSpPr/>
              <p:nvPr/>
            </p:nvCxnSpPr>
            <p:spPr>
              <a:xfrm flipV="1">
                <a:off x="1961470" y="1997278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线连接符 55">
                <a:extLst>
                  <a:ext uri="{FF2B5EF4-FFF2-40B4-BE49-F238E27FC236}">
                    <a16:creationId xmlns:a16="http://schemas.microsoft.com/office/drawing/2014/main" id="{5CA82DC2-300C-2E8C-8E84-D6ADC3F105E7}"/>
                  </a:ext>
                </a:extLst>
              </p:cNvPr>
              <p:cNvCxnSpPr/>
              <p:nvPr/>
            </p:nvCxnSpPr>
            <p:spPr>
              <a:xfrm flipV="1">
                <a:off x="1583453" y="1991204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线连接符 56">
                <a:extLst>
                  <a:ext uri="{FF2B5EF4-FFF2-40B4-BE49-F238E27FC236}">
                    <a16:creationId xmlns:a16="http://schemas.microsoft.com/office/drawing/2014/main" id="{7C9A57D2-88E3-1140-6C1E-39B4C8F49487}"/>
                  </a:ext>
                </a:extLst>
              </p:cNvPr>
              <p:cNvCxnSpPr/>
              <p:nvPr/>
            </p:nvCxnSpPr>
            <p:spPr>
              <a:xfrm flipV="1">
                <a:off x="1782236" y="1997278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线连接符 57">
                <a:extLst>
                  <a:ext uri="{FF2B5EF4-FFF2-40B4-BE49-F238E27FC236}">
                    <a16:creationId xmlns:a16="http://schemas.microsoft.com/office/drawing/2014/main" id="{178CA3DA-341A-54C3-C607-05CE82DCE24B}"/>
                  </a:ext>
                </a:extLst>
              </p:cNvPr>
              <p:cNvCxnSpPr/>
              <p:nvPr/>
            </p:nvCxnSpPr>
            <p:spPr>
              <a:xfrm flipV="1">
                <a:off x="3844053" y="2003904"/>
                <a:ext cx="198783" cy="198782"/>
              </a:xfrm>
              <a:prstGeom prst="line">
                <a:avLst/>
              </a:prstGeom>
              <a:ln w="28575">
                <a:solidFill>
                  <a:srgbClr val="AB794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组 97">
              <a:extLst>
                <a:ext uri="{FF2B5EF4-FFF2-40B4-BE49-F238E27FC236}">
                  <a16:creationId xmlns:a16="http://schemas.microsoft.com/office/drawing/2014/main" id="{ED970EDF-0BAB-6078-8982-614BA63649B4}"/>
                </a:ext>
              </a:extLst>
            </p:cNvPr>
            <p:cNvGrpSpPr/>
            <p:nvPr/>
          </p:nvGrpSpPr>
          <p:grpSpPr>
            <a:xfrm>
              <a:off x="3043431" y="4441283"/>
              <a:ext cx="475345" cy="721894"/>
              <a:chOff x="3509107" y="3380590"/>
              <a:chExt cx="475345" cy="721894"/>
            </a:xfrm>
          </p:grpSpPr>
          <p:sp>
            <p:nvSpPr>
              <p:cNvPr id="39" name="立方体 61">
                <a:extLst>
                  <a:ext uri="{FF2B5EF4-FFF2-40B4-BE49-F238E27FC236}">
                    <a16:creationId xmlns:a16="http://schemas.microsoft.com/office/drawing/2014/main" id="{305A8C6B-9AF1-A3C7-FB92-2DCCDF783CAF}"/>
                  </a:ext>
                </a:extLst>
              </p:cNvPr>
              <p:cNvSpPr/>
              <p:nvPr/>
            </p:nvSpPr>
            <p:spPr>
              <a:xfrm>
                <a:off x="3509107" y="3508926"/>
                <a:ext cx="179234" cy="465221"/>
              </a:xfrm>
              <a:prstGeom prst="cube">
                <a:avLst/>
              </a:prstGeom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40" name="任意形状 62">
                <a:extLst>
                  <a:ext uri="{FF2B5EF4-FFF2-40B4-BE49-F238E27FC236}">
                    <a16:creationId xmlns:a16="http://schemas.microsoft.com/office/drawing/2014/main" id="{4507889A-1770-D822-D29E-34912ED65FE0}"/>
                  </a:ext>
                </a:extLst>
              </p:cNvPr>
              <p:cNvSpPr/>
              <p:nvPr/>
            </p:nvSpPr>
            <p:spPr>
              <a:xfrm>
                <a:off x="3591420" y="3958105"/>
                <a:ext cx="385011" cy="144379"/>
              </a:xfrm>
              <a:custGeom>
                <a:avLst/>
                <a:gdLst>
                  <a:gd name="connsiteX0" fmla="*/ 0 w 352927"/>
                  <a:gd name="connsiteY0" fmla="*/ 0 h 196515"/>
                  <a:gd name="connsiteX1" fmla="*/ 64169 w 352927"/>
                  <a:gd name="connsiteY1" fmla="*/ 176463 h 196515"/>
                  <a:gd name="connsiteX2" fmla="*/ 352927 w 352927"/>
                  <a:gd name="connsiteY2" fmla="*/ 192505 h 19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2927" h="196515">
                    <a:moveTo>
                      <a:pt x="0" y="0"/>
                    </a:moveTo>
                    <a:cubicBezTo>
                      <a:pt x="2674" y="72189"/>
                      <a:pt x="5348" y="144379"/>
                      <a:pt x="64169" y="176463"/>
                    </a:cubicBezTo>
                    <a:cubicBezTo>
                      <a:pt x="122990" y="208547"/>
                      <a:pt x="352927" y="192505"/>
                      <a:pt x="352927" y="192505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41" name="任意形状 63">
                <a:extLst>
                  <a:ext uri="{FF2B5EF4-FFF2-40B4-BE49-F238E27FC236}">
                    <a16:creationId xmlns:a16="http://schemas.microsoft.com/office/drawing/2014/main" id="{617C61A1-9E38-7241-A3C7-00ABA68D2467}"/>
                  </a:ext>
                </a:extLst>
              </p:cNvPr>
              <p:cNvSpPr/>
              <p:nvPr/>
            </p:nvSpPr>
            <p:spPr>
              <a:xfrm flipV="1">
                <a:off x="3599441" y="3380590"/>
                <a:ext cx="385011" cy="136360"/>
              </a:xfrm>
              <a:custGeom>
                <a:avLst/>
                <a:gdLst>
                  <a:gd name="connsiteX0" fmla="*/ 0 w 352927"/>
                  <a:gd name="connsiteY0" fmla="*/ 0 h 196515"/>
                  <a:gd name="connsiteX1" fmla="*/ 64169 w 352927"/>
                  <a:gd name="connsiteY1" fmla="*/ 176463 h 196515"/>
                  <a:gd name="connsiteX2" fmla="*/ 352927 w 352927"/>
                  <a:gd name="connsiteY2" fmla="*/ 192505 h 19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2927" h="196515">
                    <a:moveTo>
                      <a:pt x="0" y="0"/>
                    </a:moveTo>
                    <a:cubicBezTo>
                      <a:pt x="2674" y="72189"/>
                      <a:pt x="5348" y="144379"/>
                      <a:pt x="64169" y="176463"/>
                    </a:cubicBezTo>
                    <a:cubicBezTo>
                      <a:pt x="122990" y="208547"/>
                      <a:pt x="352927" y="192505"/>
                      <a:pt x="352927" y="192505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cxnSp>
          <p:nvCxnSpPr>
            <p:cNvPr id="13" name="直线箭头连接符 69">
              <a:extLst>
                <a:ext uri="{FF2B5EF4-FFF2-40B4-BE49-F238E27FC236}">
                  <a16:creationId xmlns:a16="http://schemas.microsoft.com/office/drawing/2014/main" id="{C0620265-C4E4-BB5B-25BD-0C1DE98EE071}"/>
                </a:ext>
              </a:extLst>
            </p:cNvPr>
            <p:cNvCxnSpPr/>
            <p:nvPr/>
          </p:nvCxnSpPr>
          <p:spPr>
            <a:xfrm flipH="1">
              <a:off x="2653390" y="5490621"/>
              <a:ext cx="792000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线箭头连接符 71">
              <a:extLst>
                <a:ext uri="{FF2B5EF4-FFF2-40B4-BE49-F238E27FC236}">
                  <a16:creationId xmlns:a16="http://schemas.microsoft.com/office/drawing/2014/main" id="{96965C86-C8B8-4871-1A0C-86AC8FBDF627}"/>
                </a:ext>
              </a:extLst>
            </p:cNvPr>
            <p:cNvCxnSpPr/>
            <p:nvPr/>
          </p:nvCxnSpPr>
          <p:spPr>
            <a:xfrm flipH="1" flipV="1">
              <a:off x="2337617" y="5537304"/>
              <a:ext cx="7862" cy="43200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连接器 96">
              <a:extLst>
                <a:ext uri="{FF2B5EF4-FFF2-40B4-BE49-F238E27FC236}">
                  <a16:creationId xmlns:a16="http://schemas.microsoft.com/office/drawing/2014/main" id="{31F089B4-D25B-C236-7C79-12FB527563FB}"/>
                </a:ext>
              </a:extLst>
            </p:cNvPr>
            <p:cNvSpPr/>
            <p:nvPr/>
          </p:nvSpPr>
          <p:spPr>
            <a:xfrm>
              <a:off x="1394428" y="3481657"/>
              <a:ext cx="2268453" cy="386204"/>
            </a:xfrm>
            <a:prstGeom prst="flowChartConnector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grpSp>
          <p:nvGrpSpPr>
            <p:cNvPr id="17" name="组 98">
              <a:extLst>
                <a:ext uri="{FF2B5EF4-FFF2-40B4-BE49-F238E27FC236}">
                  <a16:creationId xmlns:a16="http://schemas.microsoft.com/office/drawing/2014/main" id="{F6FF46B1-D482-7553-5870-08D75680063E}"/>
                </a:ext>
              </a:extLst>
            </p:cNvPr>
            <p:cNvGrpSpPr/>
            <p:nvPr/>
          </p:nvGrpSpPr>
          <p:grpSpPr>
            <a:xfrm rot="16200000">
              <a:off x="2951839" y="3276180"/>
              <a:ext cx="297199" cy="542173"/>
              <a:chOff x="3509107" y="3380590"/>
              <a:chExt cx="475345" cy="721894"/>
            </a:xfrm>
          </p:grpSpPr>
          <p:sp>
            <p:nvSpPr>
              <p:cNvPr id="36" name="立方体 99">
                <a:extLst>
                  <a:ext uri="{FF2B5EF4-FFF2-40B4-BE49-F238E27FC236}">
                    <a16:creationId xmlns:a16="http://schemas.microsoft.com/office/drawing/2014/main" id="{78848CB4-7F6D-C12E-053E-B202AD4CF116}"/>
                  </a:ext>
                </a:extLst>
              </p:cNvPr>
              <p:cNvSpPr/>
              <p:nvPr/>
            </p:nvSpPr>
            <p:spPr>
              <a:xfrm>
                <a:off x="3509107" y="3508926"/>
                <a:ext cx="179234" cy="465221"/>
              </a:xfrm>
              <a:prstGeom prst="cube">
                <a:avLst/>
              </a:prstGeom>
              <a:gradFill flip="none" rotWithShape="1">
                <a:gsLst>
                  <a:gs pos="0">
                    <a:schemeClr val="accent3">
                      <a:lumMod val="67000"/>
                    </a:schemeClr>
                  </a:gs>
                  <a:gs pos="48000">
                    <a:schemeClr val="accent3">
                      <a:lumMod val="97000"/>
                      <a:lumOff val="3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37" name="任意形状 100">
                <a:extLst>
                  <a:ext uri="{FF2B5EF4-FFF2-40B4-BE49-F238E27FC236}">
                    <a16:creationId xmlns:a16="http://schemas.microsoft.com/office/drawing/2014/main" id="{D4AC4696-57C1-0CFB-2AA5-79A0E9F7D7E4}"/>
                  </a:ext>
                </a:extLst>
              </p:cNvPr>
              <p:cNvSpPr/>
              <p:nvPr/>
            </p:nvSpPr>
            <p:spPr>
              <a:xfrm>
                <a:off x="3591420" y="3958105"/>
                <a:ext cx="385011" cy="144379"/>
              </a:xfrm>
              <a:custGeom>
                <a:avLst/>
                <a:gdLst>
                  <a:gd name="connsiteX0" fmla="*/ 0 w 352927"/>
                  <a:gd name="connsiteY0" fmla="*/ 0 h 196515"/>
                  <a:gd name="connsiteX1" fmla="*/ 64169 w 352927"/>
                  <a:gd name="connsiteY1" fmla="*/ 176463 h 196515"/>
                  <a:gd name="connsiteX2" fmla="*/ 352927 w 352927"/>
                  <a:gd name="connsiteY2" fmla="*/ 192505 h 19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2927" h="196515">
                    <a:moveTo>
                      <a:pt x="0" y="0"/>
                    </a:moveTo>
                    <a:cubicBezTo>
                      <a:pt x="2674" y="72189"/>
                      <a:pt x="5348" y="144379"/>
                      <a:pt x="64169" y="176463"/>
                    </a:cubicBezTo>
                    <a:cubicBezTo>
                      <a:pt x="122990" y="208547"/>
                      <a:pt x="352927" y="192505"/>
                      <a:pt x="352927" y="192505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  <p:sp>
            <p:nvSpPr>
              <p:cNvPr id="38" name="任意形状 101">
                <a:extLst>
                  <a:ext uri="{FF2B5EF4-FFF2-40B4-BE49-F238E27FC236}">
                    <a16:creationId xmlns:a16="http://schemas.microsoft.com/office/drawing/2014/main" id="{7F74AD19-1E66-D8B6-0370-A598A2B7AF27}"/>
                  </a:ext>
                </a:extLst>
              </p:cNvPr>
              <p:cNvSpPr/>
              <p:nvPr/>
            </p:nvSpPr>
            <p:spPr>
              <a:xfrm flipV="1">
                <a:off x="3599441" y="3380590"/>
                <a:ext cx="385011" cy="136360"/>
              </a:xfrm>
              <a:custGeom>
                <a:avLst/>
                <a:gdLst>
                  <a:gd name="connsiteX0" fmla="*/ 0 w 352927"/>
                  <a:gd name="connsiteY0" fmla="*/ 0 h 196515"/>
                  <a:gd name="connsiteX1" fmla="*/ 64169 w 352927"/>
                  <a:gd name="connsiteY1" fmla="*/ 176463 h 196515"/>
                  <a:gd name="connsiteX2" fmla="*/ 352927 w 352927"/>
                  <a:gd name="connsiteY2" fmla="*/ 192505 h 196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2927" h="196515">
                    <a:moveTo>
                      <a:pt x="0" y="0"/>
                    </a:moveTo>
                    <a:cubicBezTo>
                      <a:pt x="2674" y="72189"/>
                      <a:pt x="5348" y="144379"/>
                      <a:pt x="64169" y="176463"/>
                    </a:cubicBezTo>
                    <a:cubicBezTo>
                      <a:pt x="122990" y="208547"/>
                      <a:pt x="352927" y="192505"/>
                      <a:pt x="352927" y="192505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/>
              </a:p>
            </p:txBody>
          </p:sp>
        </p:grpSp>
        <p:cxnSp>
          <p:nvCxnSpPr>
            <p:cNvPr id="19" name="直线箭头连接符 107">
              <a:extLst>
                <a:ext uri="{FF2B5EF4-FFF2-40B4-BE49-F238E27FC236}">
                  <a16:creationId xmlns:a16="http://schemas.microsoft.com/office/drawing/2014/main" id="{DD605B91-E00E-0902-75B8-4D89530D0834}"/>
                </a:ext>
              </a:extLst>
            </p:cNvPr>
            <p:cNvCxnSpPr/>
            <p:nvPr/>
          </p:nvCxnSpPr>
          <p:spPr>
            <a:xfrm>
              <a:off x="974392" y="3673053"/>
              <a:ext cx="437432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 116">
              <a:extLst>
                <a:ext uri="{FF2B5EF4-FFF2-40B4-BE49-F238E27FC236}">
                  <a16:creationId xmlns:a16="http://schemas.microsoft.com/office/drawing/2014/main" id="{BA6D4FB3-2DD9-CE24-117C-99A3BCDB8A7F}"/>
                </a:ext>
              </a:extLst>
            </p:cNvPr>
            <p:cNvGrpSpPr/>
            <p:nvPr/>
          </p:nvGrpSpPr>
          <p:grpSpPr>
            <a:xfrm rot="16200000">
              <a:off x="1100098" y="4687861"/>
              <a:ext cx="332221" cy="805736"/>
              <a:chOff x="2752601" y="1653849"/>
              <a:chExt cx="181401" cy="974035"/>
            </a:xfrm>
          </p:grpSpPr>
          <p:cxnSp>
            <p:nvCxnSpPr>
              <p:cNvPr id="32" name="直线连接符 113">
                <a:extLst>
                  <a:ext uri="{FF2B5EF4-FFF2-40B4-BE49-F238E27FC236}">
                    <a16:creationId xmlns:a16="http://schemas.microsoft.com/office/drawing/2014/main" id="{1418471D-0D03-6C08-DA2A-A0D2C8F80F09}"/>
                  </a:ext>
                </a:extLst>
              </p:cNvPr>
              <p:cNvCxnSpPr/>
              <p:nvPr/>
            </p:nvCxnSpPr>
            <p:spPr>
              <a:xfrm>
                <a:off x="2822951" y="1653849"/>
                <a:ext cx="0" cy="148535"/>
              </a:xfrm>
              <a:prstGeom prst="line">
                <a:avLst/>
              </a:prstGeom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任意形状 114">
                <a:extLst>
                  <a:ext uri="{FF2B5EF4-FFF2-40B4-BE49-F238E27FC236}">
                    <a16:creationId xmlns:a16="http://schemas.microsoft.com/office/drawing/2014/main" id="{962C8C24-E903-6C80-EE72-0D518766E2A3}"/>
                  </a:ext>
                </a:extLst>
              </p:cNvPr>
              <p:cNvSpPr/>
              <p:nvPr/>
            </p:nvSpPr>
            <p:spPr>
              <a:xfrm>
                <a:off x="2752601" y="1788097"/>
                <a:ext cx="181401" cy="685800"/>
              </a:xfrm>
              <a:custGeom>
                <a:avLst/>
                <a:gdLst>
                  <a:gd name="connsiteX0" fmla="*/ 130480 w 323704"/>
                  <a:gd name="connsiteY0" fmla="*/ 0 h 685800"/>
                  <a:gd name="connsiteX1" fmla="*/ 320980 w 323704"/>
                  <a:gd name="connsiteY1" fmla="*/ 114300 h 685800"/>
                  <a:gd name="connsiteX2" fmla="*/ 3480 w 323704"/>
                  <a:gd name="connsiteY2" fmla="*/ 190500 h 685800"/>
                  <a:gd name="connsiteX3" fmla="*/ 308280 w 323704"/>
                  <a:gd name="connsiteY3" fmla="*/ 317500 h 685800"/>
                  <a:gd name="connsiteX4" fmla="*/ 3480 w 323704"/>
                  <a:gd name="connsiteY4" fmla="*/ 406400 h 685800"/>
                  <a:gd name="connsiteX5" fmla="*/ 320980 w 323704"/>
                  <a:gd name="connsiteY5" fmla="*/ 508000 h 685800"/>
                  <a:gd name="connsiteX6" fmla="*/ 3480 w 323704"/>
                  <a:gd name="connsiteY6" fmla="*/ 609600 h 685800"/>
                  <a:gd name="connsiteX7" fmla="*/ 143180 w 323704"/>
                  <a:gd name="connsiteY7" fmla="*/ 685800 h 685800"/>
                  <a:gd name="connsiteX8" fmla="*/ 143180 w 323704"/>
                  <a:gd name="connsiteY8" fmla="*/ 685800 h 685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3704" h="685800">
                    <a:moveTo>
                      <a:pt x="130480" y="0"/>
                    </a:moveTo>
                    <a:cubicBezTo>
                      <a:pt x="236313" y="41275"/>
                      <a:pt x="342147" y="82550"/>
                      <a:pt x="320980" y="114300"/>
                    </a:cubicBezTo>
                    <a:cubicBezTo>
                      <a:pt x="299813" y="146050"/>
                      <a:pt x="5597" y="156633"/>
                      <a:pt x="3480" y="190500"/>
                    </a:cubicBezTo>
                    <a:cubicBezTo>
                      <a:pt x="1363" y="224367"/>
                      <a:pt x="308280" y="281517"/>
                      <a:pt x="308280" y="317500"/>
                    </a:cubicBezTo>
                    <a:cubicBezTo>
                      <a:pt x="308280" y="353483"/>
                      <a:pt x="1363" y="374650"/>
                      <a:pt x="3480" y="406400"/>
                    </a:cubicBezTo>
                    <a:cubicBezTo>
                      <a:pt x="5597" y="438150"/>
                      <a:pt x="320980" y="474133"/>
                      <a:pt x="320980" y="508000"/>
                    </a:cubicBezTo>
                    <a:cubicBezTo>
                      <a:pt x="320980" y="541867"/>
                      <a:pt x="33113" y="579967"/>
                      <a:pt x="3480" y="609600"/>
                    </a:cubicBezTo>
                    <a:cubicBezTo>
                      <a:pt x="-26153" y="639233"/>
                      <a:pt x="143180" y="685800"/>
                      <a:pt x="143180" y="685800"/>
                    </a:cubicBezTo>
                    <a:lnTo>
                      <a:pt x="143180" y="685800"/>
                    </a:lnTo>
                  </a:path>
                </a:pathLst>
              </a:custGeom>
              <a:noFill/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35" name="直线连接符 115">
                <a:extLst>
                  <a:ext uri="{FF2B5EF4-FFF2-40B4-BE49-F238E27FC236}">
                    <a16:creationId xmlns:a16="http://schemas.microsoft.com/office/drawing/2014/main" id="{9026F5AF-102C-E746-DF61-5A7121FF1A38}"/>
                  </a:ext>
                </a:extLst>
              </p:cNvPr>
              <p:cNvCxnSpPr/>
              <p:nvPr/>
            </p:nvCxnSpPr>
            <p:spPr>
              <a:xfrm>
                <a:off x="2822951" y="2461197"/>
                <a:ext cx="0" cy="166687"/>
              </a:xfrm>
              <a:prstGeom prst="line">
                <a:avLst/>
              </a:prstGeom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直线箭头连接符 121">
              <a:extLst>
                <a:ext uri="{FF2B5EF4-FFF2-40B4-BE49-F238E27FC236}">
                  <a16:creationId xmlns:a16="http://schemas.microsoft.com/office/drawing/2014/main" id="{B5E29068-A931-84EF-8393-97D400765D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5038" y="4004622"/>
              <a:ext cx="975717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十二角星 64">
              <a:extLst>
                <a:ext uri="{FF2B5EF4-FFF2-40B4-BE49-F238E27FC236}">
                  <a16:creationId xmlns:a16="http://schemas.microsoft.com/office/drawing/2014/main" id="{9D0AE569-F12C-268A-D4F0-A2398A52D422}"/>
                </a:ext>
              </a:extLst>
            </p:cNvPr>
            <p:cNvSpPr/>
            <p:nvPr/>
          </p:nvSpPr>
          <p:spPr>
            <a:xfrm>
              <a:off x="2135024" y="5137441"/>
              <a:ext cx="375458" cy="385011"/>
            </a:xfrm>
            <a:prstGeom prst="star12">
              <a:avLst/>
            </a:prstGeom>
            <a:gradFill flip="none" rotWithShape="1">
              <a:gsLst>
                <a:gs pos="62000">
                  <a:srgbClr val="FFFF00"/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3" name="任意形状 120">
              <a:extLst>
                <a:ext uri="{FF2B5EF4-FFF2-40B4-BE49-F238E27FC236}">
                  <a16:creationId xmlns:a16="http://schemas.microsoft.com/office/drawing/2014/main" id="{8B14A9FB-3E72-016F-ECC6-029A20B19317}"/>
                </a:ext>
              </a:extLst>
            </p:cNvPr>
            <p:cNvSpPr/>
            <p:nvPr/>
          </p:nvSpPr>
          <p:spPr>
            <a:xfrm>
              <a:off x="2370897" y="3859588"/>
              <a:ext cx="475791" cy="1342663"/>
            </a:xfrm>
            <a:custGeom>
              <a:avLst/>
              <a:gdLst>
                <a:gd name="connsiteX0" fmla="*/ 1221 w 475791"/>
                <a:gd name="connsiteY0" fmla="*/ 1342663 h 1342663"/>
                <a:gd name="connsiteX1" fmla="*/ 279014 w 475791"/>
                <a:gd name="connsiteY1" fmla="*/ 1180617 h 1342663"/>
                <a:gd name="connsiteX2" fmla="*/ 12796 w 475791"/>
                <a:gd name="connsiteY2" fmla="*/ 1053296 h 1342663"/>
                <a:gd name="connsiteX3" fmla="*/ 244290 w 475791"/>
                <a:gd name="connsiteY3" fmla="*/ 868101 h 1342663"/>
                <a:gd name="connsiteX4" fmla="*/ 1221 w 475791"/>
                <a:gd name="connsiteY4" fmla="*/ 752354 h 1342663"/>
                <a:gd name="connsiteX5" fmla="*/ 371611 w 475791"/>
                <a:gd name="connsiteY5" fmla="*/ 601883 h 1342663"/>
                <a:gd name="connsiteX6" fmla="*/ 128543 w 475791"/>
                <a:gd name="connsiteY6" fmla="*/ 462987 h 1342663"/>
                <a:gd name="connsiteX7" fmla="*/ 475783 w 475791"/>
                <a:gd name="connsiteY7" fmla="*/ 370390 h 1342663"/>
                <a:gd name="connsiteX8" fmla="*/ 116968 w 475791"/>
                <a:gd name="connsiteY8" fmla="*/ 173620 h 1342663"/>
                <a:gd name="connsiteX9" fmla="*/ 313738 w 475791"/>
                <a:gd name="connsiteY9" fmla="*/ 0 h 134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5791" h="1342663">
                  <a:moveTo>
                    <a:pt x="1221" y="1342663"/>
                  </a:moveTo>
                  <a:cubicBezTo>
                    <a:pt x="139153" y="1285754"/>
                    <a:pt x="277085" y="1228845"/>
                    <a:pt x="279014" y="1180617"/>
                  </a:cubicBezTo>
                  <a:cubicBezTo>
                    <a:pt x="280943" y="1132389"/>
                    <a:pt x="18583" y="1105382"/>
                    <a:pt x="12796" y="1053296"/>
                  </a:cubicBezTo>
                  <a:cubicBezTo>
                    <a:pt x="7009" y="1001210"/>
                    <a:pt x="246219" y="918258"/>
                    <a:pt x="244290" y="868101"/>
                  </a:cubicBezTo>
                  <a:cubicBezTo>
                    <a:pt x="242361" y="817944"/>
                    <a:pt x="-19999" y="796724"/>
                    <a:pt x="1221" y="752354"/>
                  </a:cubicBezTo>
                  <a:cubicBezTo>
                    <a:pt x="22441" y="707984"/>
                    <a:pt x="350391" y="650111"/>
                    <a:pt x="371611" y="601883"/>
                  </a:cubicBezTo>
                  <a:cubicBezTo>
                    <a:pt x="392831" y="553655"/>
                    <a:pt x="111181" y="501569"/>
                    <a:pt x="128543" y="462987"/>
                  </a:cubicBezTo>
                  <a:cubicBezTo>
                    <a:pt x="145905" y="424405"/>
                    <a:pt x="477712" y="418618"/>
                    <a:pt x="475783" y="370390"/>
                  </a:cubicBezTo>
                  <a:cubicBezTo>
                    <a:pt x="473854" y="322162"/>
                    <a:pt x="143975" y="235352"/>
                    <a:pt x="116968" y="173620"/>
                  </a:cubicBezTo>
                  <a:cubicBezTo>
                    <a:pt x="89961" y="111888"/>
                    <a:pt x="313738" y="0"/>
                    <a:pt x="313738" y="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BBAA8B8-B785-A1C6-B8B1-B7E7671BE9F6}"/>
                </a:ext>
              </a:extLst>
            </p:cNvPr>
            <p:cNvSpPr txBox="1"/>
            <p:nvPr/>
          </p:nvSpPr>
          <p:spPr>
            <a:xfrm>
              <a:off x="1503934" y="5985883"/>
              <a:ext cx="16830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Times" pitchFamily="2" charset="0"/>
                </a:rPr>
                <a:t>Energy deposition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405F2D-811E-3237-1EAA-FABC8E538FCA}"/>
                </a:ext>
              </a:extLst>
            </p:cNvPr>
            <p:cNvSpPr txBox="1"/>
            <p:nvPr/>
          </p:nvSpPr>
          <p:spPr>
            <a:xfrm>
              <a:off x="3393223" y="5323774"/>
              <a:ext cx="94929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Times" pitchFamily="2" charset="0"/>
                </a:rPr>
                <a:t>Absorber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09DD9AD-F757-8AC0-D6E1-3CAB57418033}"/>
                </a:ext>
              </a:extLst>
            </p:cNvPr>
            <p:cNvSpPr txBox="1"/>
            <p:nvPr/>
          </p:nvSpPr>
          <p:spPr>
            <a:xfrm>
              <a:off x="3272230" y="4527695"/>
              <a:ext cx="12219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Times" pitchFamily="2" charset="0"/>
                </a:rPr>
                <a:t>Temperature</a:t>
              </a:r>
            </a:p>
            <a:p>
              <a:pPr algn="ctr"/>
              <a:r>
                <a:rPr lang="en-US" sz="1600" dirty="0">
                  <a:latin typeface="Times" pitchFamily="2" charset="0"/>
                </a:rPr>
                <a:t>Sensor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CAB1120-F689-51C0-950D-9A9D4F74FB48}"/>
                </a:ext>
              </a:extLst>
            </p:cNvPr>
            <p:cNvSpPr txBox="1"/>
            <p:nvPr/>
          </p:nvSpPr>
          <p:spPr>
            <a:xfrm>
              <a:off x="2500105" y="2921841"/>
              <a:ext cx="122193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Times" pitchFamily="2" charset="0"/>
                </a:rPr>
                <a:t>Temperature</a:t>
              </a:r>
            </a:p>
            <a:p>
              <a:pPr algn="ctr"/>
              <a:r>
                <a:rPr lang="en-US" sz="1600" dirty="0">
                  <a:latin typeface="Times" pitchFamily="2" charset="0"/>
                </a:rPr>
                <a:t>Sensor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A8DD2E-7CC5-D4D7-4E76-440E99D47706}"/>
                </a:ext>
              </a:extLst>
            </p:cNvPr>
            <p:cNvSpPr txBox="1"/>
            <p:nvPr/>
          </p:nvSpPr>
          <p:spPr>
            <a:xfrm>
              <a:off x="-267512" y="3359242"/>
              <a:ext cx="15790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Times" pitchFamily="2" charset="0"/>
                </a:rPr>
                <a:t>Germanium</a:t>
              </a:r>
            </a:p>
            <a:p>
              <a:pPr algn="ctr"/>
              <a:r>
                <a:rPr lang="en-US" sz="1600" dirty="0">
                  <a:latin typeface="Times" pitchFamily="2" charset="0"/>
                </a:rPr>
                <a:t> Light detector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65933E2-E42C-D446-810D-9E22CE8D4C11}"/>
                </a:ext>
              </a:extLst>
            </p:cNvPr>
            <p:cNvSpPr txBox="1"/>
            <p:nvPr/>
          </p:nvSpPr>
          <p:spPr>
            <a:xfrm>
              <a:off x="3398348" y="3690211"/>
              <a:ext cx="11929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Times" pitchFamily="2" charset="0"/>
                </a:rPr>
                <a:t>Scintillation</a:t>
              </a:r>
            </a:p>
            <a:p>
              <a:pPr algn="ctr"/>
              <a:r>
                <a:rPr lang="en-US" sz="1600" dirty="0">
                  <a:latin typeface="Times" pitchFamily="2" charset="0"/>
                </a:rPr>
                <a:t>Lights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B729F93-3F1F-7740-1844-AFF636C2EC14}"/>
                </a:ext>
              </a:extLst>
            </p:cNvPr>
            <p:cNvSpPr txBox="1"/>
            <p:nvPr/>
          </p:nvSpPr>
          <p:spPr>
            <a:xfrm>
              <a:off x="839804" y="4245355"/>
              <a:ext cx="90441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Times" pitchFamily="2" charset="0"/>
                </a:rPr>
                <a:t>Thermal</a:t>
              </a:r>
            </a:p>
            <a:p>
              <a:pPr algn="ctr"/>
              <a:r>
                <a:rPr lang="en-US" sz="1600" dirty="0">
                  <a:latin typeface="Times" pitchFamily="2" charset="0"/>
                </a:rPr>
                <a:t>coupling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34F9C2A-DE78-95DC-098B-01688EC2D31E}"/>
                </a:ext>
              </a:extLst>
            </p:cNvPr>
            <p:cNvSpPr txBox="1"/>
            <p:nvPr/>
          </p:nvSpPr>
          <p:spPr>
            <a:xfrm>
              <a:off x="-36999" y="4780772"/>
              <a:ext cx="84670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Times" pitchFamily="2" charset="0"/>
                </a:rPr>
                <a:t>Cooling</a:t>
              </a:r>
            </a:p>
            <a:p>
              <a:pPr algn="ctr"/>
              <a:r>
                <a:rPr lang="en-US" sz="1600" dirty="0">
                  <a:latin typeface="Times" pitchFamily="2" charset="0"/>
                </a:rPr>
                <a:t>Power</a:t>
              </a:r>
            </a:p>
          </p:txBody>
        </p:sp>
      </p:grpSp>
      <p:pic>
        <p:nvPicPr>
          <p:cNvPr id="57" name="图片 3">
            <a:extLst>
              <a:ext uri="{FF2B5EF4-FFF2-40B4-BE49-F238E27FC236}">
                <a16:creationId xmlns:a16="http://schemas.microsoft.com/office/drawing/2014/main" id="{50A7E4C9-D93A-BD91-8699-25E573FFE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987" y="1285969"/>
            <a:ext cx="3129989" cy="2424751"/>
          </a:xfrm>
          <a:prstGeom prst="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4DBD3CFC-5364-95F8-AEDA-D63CFEEFCD02}"/>
              </a:ext>
            </a:extLst>
          </p:cNvPr>
          <p:cNvSpPr txBox="1"/>
          <p:nvPr/>
        </p:nvSpPr>
        <p:spPr>
          <a:xfrm>
            <a:off x="9652034" y="1343895"/>
            <a:ext cx="1040670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>
                <a:solidFill>
                  <a:schemeClr val="bg1"/>
                </a:solidFill>
              </a:rPr>
              <a:t>CUPID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C3CC9A0-BE50-D4CC-4946-A700A1F95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029" y="3944119"/>
            <a:ext cx="1817277" cy="271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89A466E7-2B3D-B918-3727-A6EA604CFEBB}"/>
              </a:ext>
            </a:extLst>
          </p:cNvPr>
          <p:cNvSpPr txBox="1"/>
          <p:nvPr/>
        </p:nvSpPr>
        <p:spPr>
          <a:xfrm>
            <a:off x="7280931" y="6084084"/>
            <a:ext cx="1725152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>
                <a:solidFill>
                  <a:schemeClr val="bg1"/>
                </a:solidFill>
              </a:rPr>
              <a:t>SuperCDMS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6B0B760-29EB-BC71-A639-575B4CAFA069}"/>
              </a:ext>
            </a:extLst>
          </p:cNvPr>
          <p:cNvSpPr txBox="1"/>
          <p:nvPr/>
        </p:nvSpPr>
        <p:spPr>
          <a:xfrm>
            <a:off x="10540676" y="4164602"/>
            <a:ext cx="113043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AMoRE</a:t>
            </a:r>
          </a:p>
        </p:txBody>
      </p:sp>
      <p:pic>
        <p:nvPicPr>
          <p:cNvPr id="3076" name="Picture 4" descr="CUORE Experiment in Italy Narrows Search for Theorized Particle Process –  Berkeley Lab News Center">
            <a:extLst>
              <a:ext uri="{FF2B5EF4-FFF2-40B4-BE49-F238E27FC236}">
                <a16:creationId xmlns:a16="http://schemas.microsoft.com/office/drawing/2014/main" id="{1DB6ADD6-ABAD-CEEB-0A79-B2BF796D3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635" y="4234420"/>
            <a:ext cx="3094453" cy="223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03D7828A-1D39-64C6-D14B-2CF73C8825C1}"/>
              </a:ext>
            </a:extLst>
          </p:cNvPr>
          <p:cNvSpPr txBox="1"/>
          <p:nvPr/>
        </p:nvSpPr>
        <p:spPr>
          <a:xfrm>
            <a:off x="7333270" y="3811997"/>
            <a:ext cx="1176925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CUORE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4448286-82ED-2357-08F7-4CCB5516260F}"/>
              </a:ext>
            </a:extLst>
          </p:cNvPr>
          <p:cNvSpPr txBox="1"/>
          <p:nvPr/>
        </p:nvSpPr>
        <p:spPr>
          <a:xfrm>
            <a:off x="263932" y="2085657"/>
            <a:ext cx="46773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CN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光热同时读出</a:t>
            </a:r>
            <a:r>
              <a:rPr lang="zh-CN" altLang="en-US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，本底分辨；</a:t>
            </a:r>
            <a:endParaRPr lang="en-US" altLang="zh-CN" sz="2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zh-CN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2-3MeV</a:t>
            </a:r>
            <a:r>
              <a:rPr lang="zh-CN" altLang="en-US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能量分辨：</a:t>
            </a:r>
            <a:r>
              <a:rPr lang="en-US" altLang="zh-CN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5-10keV</a:t>
            </a:r>
            <a:r>
              <a:rPr lang="zh-CN" altLang="en-US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lang="en-US" altLang="zh-CN" sz="2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时间响应～</a:t>
            </a:r>
            <a:r>
              <a:rPr lang="en-US" altLang="zh-CN" sz="22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ms</a:t>
            </a:r>
            <a:r>
              <a:rPr lang="zh-CN" altLang="en-US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量级；</a:t>
            </a:r>
            <a:endParaRPr lang="en-US" altLang="zh-CN" sz="2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千克量级单模块，</a:t>
            </a:r>
            <a:r>
              <a:rPr lang="zh-CN" altLang="en-CN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吨</a:t>
            </a:r>
            <a:r>
              <a:rPr lang="zh-CN" altLang="en-US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量级阵列；</a:t>
            </a:r>
            <a:endParaRPr lang="en-CN" sz="2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72" name="TextBox 3071">
            <a:extLst>
              <a:ext uri="{FF2B5EF4-FFF2-40B4-BE49-F238E27FC236}">
                <a16:creationId xmlns:a16="http://schemas.microsoft.com/office/drawing/2014/main" id="{6A584BBD-6AEA-3CA6-AB61-36BAD62738F4}"/>
              </a:ext>
            </a:extLst>
          </p:cNvPr>
          <p:cNvSpPr txBox="1"/>
          <p:nvPr/>
        </p:nvSpPr>
        <p:spPr>
          <a:xfrm>
            <a:off x="622598" y="1432793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优势</a:t>
            </a:r>
            <a:r>
              <a:rPr lang="zh-CN" altLang="en-US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：超高能量分辨</a:t>
            </a:r>
            <a:endParaRPr lang="en-CN" sz="24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078" name="Picture 3077">
            <a:extLst>
              <a:ext uri="{FF2B5EF4-FFF2-40B4-BE49-F238E27FC236}">
                <a16:creationId xmlns:a16="http://schemas.microsoft.com/office/drawing/2014/main" id="{C7729D0C-3E4C-1D1D-C0A1-AD6C5D4172F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29"/>
          <a:stretch/>
        </p:blipFill>
        <p:spPr>
          <a:xfrm>
            <a:off x="4651979" y="4797602"/>
            <a:ext cx="1434540" cy="1656556"/>
          </a:xfrm>
          <a:prstGeom prst="rect">
            <a:avLst/>
          </a:prstGeom>
        </p:spPr>
      </p:pic>
      <p:sp>
        <p:nvSpPr>
          <p:cNvPr id="3080" name="TextBox 3079">
            <a:extLst>
              <a:ext uri="{FF2B5EF4-FFF2-40B4-BE49-F238E27FC236}">
                <a16:creationId xmlns:a16="http://schemas.microsoft.com/office/drawing/2014/main" id="{A4FBAA19-6A98-0298-529A-DDD44A6C8499}"/>
              </a:ext>
            </a:extLst>
          </p:cNvPr>
          <p:cNvSpPr txBox="1"/>
          <p:nvPr/>
        </p:nvSpPr>
        <p:spPr>
          <a:xfrm>
            <a:off x="4354239" y="6544023"/>
            <a:ext cx="62314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" pitchFamily="2" charset="0"/>
              </a:rPr>
              <a:t>EPJ C 2023 Jul 28;83(7):675 </a:t>
            </a:r>
          </a:p>
        </p:txBody>
      </p:sp>
      <p:sp>
        <p:nvSpPr>
          <p:cNvPr id="3081" name="TextBox 3080">
            <a:extLst>
              <a:ext uri="{FF2B5EF4-FFF2-40B4-BE49-F238E27FC236}">
                <a16:creationId xmlns:a16="http://schemas.microsoft.com/office/drawing/2014/main" id="{98B08C1A-1488-B265-4C1E-04081E6721B6}"/>
              </a:ext>
            </a:extLst>
          </p:cNvPr>
          <p:cNvSpPr txBox="1"/>
          <p:nvPr/>
        </p:nvSpPr>
        <p:spPr>
          <a:xfrm>
            <a:off x="4943584" y="4157875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dirty="0">
                <a:latin typeface="Times" pitchFamily="2" charset="0"/>
              </a:rPr>
              <a:t>Module </a:t>
            </a:r>
          </a:p>
          <a:p>
            <a:r>
              <a:rPr lang="en-CN" sz="1800" dirty="0">
                <a:latin typeface="Times" pitchFamily="2" charset="0"/>
              </a:rPr>
              <a:t>prototype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D406FE-55B9-9D1E-BE48-061FA774628B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23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95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3345"/>
    </mc:Choice>
    <mc:Fallback xmlns="">
      <p:transition advTm="43345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23899-A7DC-1F49-C8E9-9C4168146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>
            <a:extLst>
              <a:ext uri="{FF2B5EF4-FFF2-40B4-BE49-F238E27FC236}">
                <a16:creationId xmlns:a16="http://schemas.microsoft.com/office/drawing/2014/main" id="{A3AC0A67-7E93-7526-65EA-72A2402738FF}"/>
              </a:ext>
            </a:extLst>
          </p:cNvPr>
          <p:cNvSpPr txBox="1"/>
          <p:nvPr/>
        </p:nvSpPr>
        <p:spPr>
          <a:xfrm>
            <a:off x="622598" y="477466"/>
            <a:ext cx="2340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CUPID-CJPL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71353CF-47EC-28E7-E938-1D4A00BDA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207E702C-1751-2BA0-8CFE-78C218ED5BFC}"/>
              </a:ext>
            </a:extLst>
          </p:cNvPr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3720FFB4-4A9B-7140-096B-538AC94123D0}"/>
                </a:ext>
              </a:extLst>
            </p:cNvPr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470ABCF2-A4A6-B9C9-3A9C-B905882C1A53}"/>
                </a:ext>
              </a:extLst>
            </p:cNvPr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EB3EE1FA-B21E-4ECF-CF20-1577B355B8D8}"/>
              </a:ext>
            </a:extLst>
          </p:cNvPr>
          <p:cNvGrpSpPr/>
          <p:nvPr/>
        </p:nvGrpSpPr>
        <p:grpSpPr>
          <a:xfrm>
            <a:off x="65648" y="1269553"/>
            <a:ext cx="5778992" cy="3310973"/>
            <a:chOff x="-415487" y="665595"/>
            <a:chExt cx="4274753" cy="2825495"/>
          </a:xfrm>
        </p:grpSpPr>
        <p:pic>
          <p:nvPicPr>
            <p:cNvPr id="3" name="Picture 10" descr="Screen Shot 2021-12-02 at 17.45.32.png">
              <a:extLst>
                <a:ext uri="{FF2B5EF4-FFF2-40B4-BE49-F238E27FC236}">
                  <a16:creationId xmlns:a16="http://schemas.microsoft.com/office/drawing/2014/main" id="{B8FE2B75-B112-5790-E39A-00D260F3E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15487" y="665595"/>
              <a:ext cx="4274752" cy="2825495"/>
            </a:xfrm>
            <a:prstGeom prst="rect">
              <a:avLst/>
            </a:prstGeom>
          </p:spPr>
        </p:pic>
        <p:pic>
          <p:nvPicPr>
            <p:cNvPr id="4" name="Picture 11" descr="Screen Shot 2023-03-13 at 22.39.51.png">
              <a:extLst>
                <a:ext uri="{FF2B5EF4-FFF2-40B4-BE49-F238E27FC236}">
                  <a16:creationId xmlns:a16="http://schemas.microsoft.com/office/drawing/2014/main" id="{45EC5F85-26E3-DA25-1524-E1820DD20330}"/>
                </a:ext>
              </a:extLst>
            </p:cNvPr>
            <p:cNvPicPr>
              <a:picLocks/>
            </p:cNvPicPr>
            <p:nvPr/>
          </p:nvPicPr>
          <p:blipFill>
            <a:blip r:embed="rId5">
              <a:alphaModFix amt="8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6648" y="1435588"/>
              <a:ext cx="1172618" cy="1619078"/>
            </a:xfrm>
            <a:prstGeom prst="rect">
              <a:avLst/>
            </a:prstGeom>
          </p:spPr>
        </p:pic>
      </p:grpSp>
      <p:sp>
        <p:nvSpPr>
          <p:cNvPr id="5" name="Rectangle 13">
            <a:extLst>
              <a:ext uri="{FF2B5EF4-FFF2-40B4-BE49-F238E27FC236}">
                <a16:creationId xmlns:a16="http://schemas.microsoft.com/office/drawing/2014/main" id="{E05F021A-FDB6-6880-8EE0-9B65141AEFC0}"/>
              </a:ext>
            </a:extLst>
          </p:cNvPr>
          <p:cNvSpPr/>
          <p:nvPr/>
        </p:nvSpPr>
        <p:spPr>
          <a:xfrm>
            <a:off x="315923" y="4819880"/>
            <a:ext cx="8004938" cy="185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Arial"/>
                <a:cs typeface="Arial"/>
              </a:rPr>
              <a:t>锦屏钼</a:t>
            </a:r>
            <a:r>
              <a:rPr lang="en-US" altLang="zh-CN" sz="2000" b="1" dirty="0">
                <a:latin typeface="Arial"/>
                <a:cs typeface="Arial"/>
              </a:rPr>
              <a:t>-100</a:t>
            </a:r>
            <a:r>
              <a:rPr lang="zh-CN" altLang="en-US" sz="2000" b="1" dirty="0">
                <a:latin typeface="Arial"/>
                <a:cs typeface="Arial"/>
              </a:rPr>
              <a:t>低温晶体量热双贝塔衰变实验</a:t>
            </a:r>
            <a:r>
              <a:rPr lang="en-US" altLang="zh-CN" sz="2000" b="1" dirty="0">
                <a:latin typeface="Arial"/>
                <a:cs typeface="Arial"/>
              </a:rPr>
              <a:t>(CUPID-CJPL)</a:t>
            </a:r>
          </a:p>
          <a:p>
            <a:endParaRPr lang="en-US" baseline="300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基于</a:t>
            </a:r>
            <a:r>
              <a:rPr lang="en-US" sz="20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100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Mo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同位素靶材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 (Q</a:t>
            </a:r>
            <a:r>
              <a:rPr lang="el-GR" sz="2000" baseline="-25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ββ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~3034 keV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，超越天然放射性本底集中区）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高能量分辨率：</a:t>
            </a:r>
            <a:r>
              <a:rPr lang="el-GR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Γ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&lt;0.25% (FWHM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@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Q</a:t>
            </a:r>
            <a:r>
              <a:rPr lang="el-GR" sz="2000" baseline="-25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ββ</a:t>
            </a:r>
            <a:r>
              <a:rPr lang="en-US" altLang="zh-CN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)</a:t>
            </a:r>
            <a:endParaRPr 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光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-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热两相信号读出本底甄别（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&gt;99.9% </a:t>
            </a:r>
            <a:r>
              <a:rPr lang="el-GR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α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本底压低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@</a:t>
            </a:r>
            <a:r>
              <a:rPr 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Q</a:t>
            </a:r>
            <a:r>
              <a:rPr lang="el-GR" sz="2000" baseline="-25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ββ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</a:rPr>
              <a:t>）</a:t>
            </a:r>
            <a:endParaRPr lang="en-US" sz="2000" dirty="0">
              <a:latin typeface="微软雅黑" panose="020B0503020204020204" pitchFamily="34" charset="-122"/>
              <a:ea typeface="微软雅黑" panose="020B0503020204020204" pitchFamily="34" charset="-122"/>
              <a:cs typeface="Arial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267E2377-3005-59A8-D35C-634F65B1A88E}"/>
              </a:ext>
            </a:extLst>
          </p:cNvPr>
          <p:cNvGrpSpPr/>
          <p:nvPr/>
        </p:nvGrpSpPr>
        <p:grpSpPr>
          <a:xfrm>
            <a:off x="5928972" y="1269552"/>
            <a:ext cx="2880897" cy="3168353"/>
            <a:chOff x="56507" y="913851"/>
            <a:chExt cx="3053276" cy="3456146"/>
          </a:xfrm>
        </p:grpSpPr>
        <p:pic>
          <p:nvPicPr>
            <p:cNvPr id="7" name="Picture 2" descr="icp-ms痕量元素检测设备.png">
              <a:extLst>
                <a:ext uri="{FF2B5EF4-FFF2-40B4-BE49-F238E27FC236}">
                  <a16:creationId xmlns:a16="http://schemas.microsoft.com/office/drawing/2014/main" id="{BD1D3565-F44A-D570-9D81-A33B7B24F970}"/>
                </a:ext>
              </a:extLst>
            </p:cNvPr>
            <p:cNvPicPr>
              <a:picLocks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9"/>
            <a:stretch/>
          </p:blipFill>
          <p:spPr>
            <a:xfrm>
              <a:off x="1630592" y="1910277"/>
              <a:ext cx="1479191" cy="1513279"/>
            </a:xfrm>
            <a:prstGeom prst="rect">
              <a:avLst/>
            </a:prstGeom>
          </p:spPr>
        </p:pic>
        <p:pic>
          <p:nvPicPr>
            <p:cNvPr id="11" name="Picture 6" descr="Screen Shot 2021-05-12 at 02.58.11.png">
              <a:extLst>
                <a:ext uri="{FF2B5EF4-FFF2-40B4-BE49-F238E27FC236}">
                  <a16:creationId xmlns:a16="http://schemas.microsoft.com/office/drawing/2014/main" id="{E337461D-9245-6985-3196-4FC3D436C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07" y="3392214"/>
              <a:ext cx="2991248" cy="977783"/>
            </a:xfrm>
            <a:prstGeom prst="rect">
              <a:avLst/>
            </a:prstGeom>
          </p:spPr>
        </p:pic>
        <p:pic>
          <p:nvPicPr>
            <p:cNvPr id="12" name="图片 1">
              <a:extLst>
                <a:ext uri="{FF2B5EF4-FFF2-40B4-BE49-F238E27FC236}">
                  <a16:creationId xmlns:a16="http://schemas.microsoft.com/office/drawing/2014/main" id="{4DCE58AC-4CF6-AF3D-161E-3FBBBF1F508D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298" y="1986948"/>
              <a:ext cx="1466117" cy="13710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0" descr="906544034.jpg">
              <a:extLst>
                <a:ext uri="{FF2B5EF4-FFF2-40B4-BE49-F238E27FC236}">
                  <a16:creationId xmlns:a16="http://schemas.microsoft.com/office/drawing/2014/main" id="{C9B3737C-8546-2B6B-D74E-F83AAFF93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668" y="913851"/>
              <a:ext cx="1505442" cy="1097602"/>
            </a:xfrm>
            <a:prstGeom prst="rect">
              <a:avLst/>
            </a:prstGeom>
          </p:spPr>
        </p:pic>
        <p:pic>
          <p:nvPicPr>
            <p:cNvPr id="15" name="Picture 4" descr="Screen Shot 2021-05-12 at 02.55.19.png">
              <a:extLst>
                <a:ext uri="{FF2B5EF4-FFF2-40B4-BE49-F238E27FC236}">
                  <a16:creationId xmlns:a16="http://schemas.microsoft.com/office/drawing/2014/main" id="{C5814BDE-3753-4447-5626-8B36F5E33726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3042" y="916523"/>
              <a:ext cx="1427295" cy="1097602"/>
            </a:xfrm>
            <a:prstGeom prst="rect">
              <a:avLst/>
            </a:prstGeom>
          </p:spPr>
        </p:pic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F2806FDA-BB42-E887-D82F-104DFEFB4CA7}"/>
              </a:ext>
            </a:extLst>
          </p:cNvPr>
          <p:cNvSpPr txBox="1"/>
          <p:nvPr/>
        </p:nvSpPr>
        <p:spPr>
          <a:xfrm>
            <a:off x="5360317" y="1210551"/>
            <a:ext cx="41208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SICCAS/NBU/SINAP</a:t>
            </a:r>
            <a:endParaRPr 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31A976D8-1A07-DCE1-2B4A-EBBF54CFD937}"/>
              </a:ext>
            </a:extLst>
          </p:cNvPr>
          <p:cNvGrpSpPr/>
          <p:nvPr/>
        </p:nvGrpSpPr>
        <p:grpSpPr>
          <a:xfrm>
            <a:off x="8912223" y="1319042"/>
            <a:ext cx="3033984" cy="2850371"/>
            <a:chOff x="56509" y="1848307"/>
            <a:chExt cx="4137878" cy="3929557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62C159C-61E0-DCBB-924F-614334C8D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669069" y="3087001"/>
              <a:ext cx="1513635" cy="1379230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F3B5A5AA-39CF-A775-7379-37D676969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6509" y="4464122"/>
              <a:ext cx="2162704" cy="1293672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436005A4-290C-2841-E4DD-BC1A70DE3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6509" y="1848308"/>
              <a:ext cx="2636422" cy="2615814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73B474DB-0A96-9479-F39E-D8903B72BD5C}"/>
                </a:ext>
              </a:extLst>
            </p:cNvPr>
            <p:cNvPicPr>
              <a:picLocks/>
            </p:cNvPicPr>
            <p:nvPr/>
          </p:nvPicPr>
          <p:blipFill>
            <a:blip r:embed="rId14"/>
            <a:srcRect l="4820" t="2375" b="1"/>
            <a:stretch>
              <a:fillRect/>
            </a:stretch>
          </p:blipFill>
          <p:spPr>
            <a:xfrm>
              <a:off x="2219213" y="4464121"/>
              <a:ext cx="1963491" cy="1313743"/>
            </a:xfrm>
            <a:prstGeom prst="rect">
              <a:avLst/>
            </a:prstGeom>
          </p:spPr>
        </p:pic>
        <p:pic>
          <p:nvPicPr>
            <p:cNvPr id="23" name="图片 2">
              <a:extLst>
                <a:ext uri="{FF2B5EF4-FFF2-40B4-BE49-F238E27FC236}">
                  <a16:creationId xmlns:a16="http://schemas.microsoft.com/office/drawing/2014/main" id="{DDB72DB3-7711-2DD5-5646-905A20C28045}"/>
                </a:ext>
              </a:extLst>
            </p:cNvPr>
            <p:cNvPicPr/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22" t="18048" r="24857" b="25330"/>
            <a:stretch/>
          </p:blipFill>
          <p:spPr>
            <a:xfrm>
              <a:off x="2692260" y="1848307"/>
              <a:ext cx="1502127" cy="1240803"/>
            </a:xfrm>
            <a:prstGeom prst="rect">
              <a:avLst/>
            </a:prstGeom>
          </p:spPr>
        </p:pic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5E53FA13-1F93-31E3-4214-E5A575E260C3}"/>
              </a:ext>
            </a:extLst>
          </p:cNvPr>
          <p:cNvSpPr txBox="1"/>
          <p:nvPr/>
        </p:nvSpPr>
        <p:spPr>
          <a:xfrm>
            <a:off x="9658084" y="1285198"/>
            <a:ext cx="2339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USTC</a:t>
            </a:r>
            <a:endParaRPr 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E6BC5B3C-8455-0550-46B4-018E1A1213CD}"/>
              </a:ext>
            </a:extLst>
          </p:cNvPr>
          <p:cNvGrpSpPr/>
          <p:nvPr/>
        </p:nvGrpSpPr>
        <p:grpSpPr>
          <a:xfrm>
            <a:off x="9089132" y="4258999"/>
            <a:ext cx="2506065" cy="2419584"/>
            <a:chOff x="6272129" y="1820187"/>
            <a:chExt cx="3043218" cy="3290772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034CA3CD-7E99-33FE-4C5C-2BF63BE0A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138015" y="4219668"/>
              <a:ext cx="1177332" cy="891291"/>
            </a:xfrm>
            <a:prstGeom prst="rect">
              <a:avLst/>
            </a:prstGeom>
          </p:spPr>
        </p:pic>
        <p:pic>
          <p:nvPicPr>
            <p:cNvPr id="27" name="Picture 7" descr="652199842.jpg">
              <a:extLst>
                <a:ext uri="{FF2B5EF4-FFF2-40B4-BE49-F238E27FC236}">
                  <a16:creationId xmlns:a16="http://schemas.microsoft.com/office/drawing/2014/main" id="{33EDA87C-7CBC-BC63-3051-FBC30FD50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129" y="1820188"/>
              <a:ext cx="1865886" cy="3290771"/>
            </a:xfrm>
            <a:prstGeom prst="rect">
              <a:avLst/>
            </a:prstGeom>
          </p:spPr>
        </p:pic>
        <p:pic>
          <p:nvPicPr>
            <p:cNvPr id="28" name="Picture 3" descr="725576380.jpg">
              <a:extLst>
                <a:ext uri="{FF2B5EF4-FFF2-40B4-BE49-F238E27FC236}">
                  <a16:creationId xmlns:a16="http://schemas.microsoft.com/office/drawing/2014/main" id="{7D025C8C-37E1-AB02-98D9-BEC355EB719A}"/>
                </a:ext>
              </a:extLst>
            </p:cNvPr>
            <p:cNvPicPr>
              <a:picLocks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499"/>
            <a:stretch>
              <a:fillRect/>
            </a:stretch>
          </p:blipFill>
          <p:spPr>
            <a:xfrm>
              <a:off x="8136670" y="1820187"/>
              <a:ext cx="1178676" cy="1340727"/>
            </a:xfrm>
            <a:prstGeom prst="rect">
              <a:avLst/>
            </a:prstGeom>
          </p:spPr>
        </p:pic>
        <p:pic>
          <p:nvPicPr>
            <p:cNvPr id="29" name="Picture 13" descr="IMG_E4490.JPG">
              <a:extLst>
                <a:ext uri="{FF2B5EF4-FFF2-40B4-BE49-F238E27FC236}">
                  <a16:creationId xmlns:a16="http://schemas.microsoft.com/office/drawing/2014/main" id="{A346CC68-0C64-7A9F-A802-CB047C2E8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8015" y="3109903"/>
              <a:ext cx="1177332" cy="1109764"/>
            </a:xfrm>
            <a:prstGeom prst="rect">
              <a:avLst/>
            </a:prstGeom>
          </p:spPr>
        </p:pic>
      </p:grpSp>
      <p:sp>
        <p:nvSpPr>
          <p:cNvPr id="30" name="文本框 29">
            <a:extLst>
              <a:ext uri="{FF2B5EF4-FFF2-40B4-BE49-F238E27FC236}">
                <a16:creationId xmlns:a16="http://schemas.microsoft.com/office/drawing/2014/main" id="{87A5C774-B387-4F21-5739-82814ACE0278}"/>
              </a:ext>
            </a:extLst>
          </p:cNvPr>
          <p:cNvSpPr txBox="1"/>
          <p:nvPr/>
        </p:nvSpPr>
        <p:spPr>
          <a:xfrm>
            <a:off x="8751343" y="4234952"/>
            <a:ext cx="2339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Fudan</a:t>
            </a:r>
            <a:endParaRPr lang="en-US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E2CAD4A0-80B8-4406-4BEE-BD7E76BEC26E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24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4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2859"/>
    </mc:Choice>
    <mc:Fallback xmlns="">
      <p:transition advTm="22859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33513-C836-876E-698B-F312D6175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>
            <a:extLst>
              <a:ext uri="{FF2B5EF4-FFF2-40B4-BE49-F238E27FC236}">
                <a16:creationId xmlns:a16="http://schemas.microsoft.com/office/drawing/2014/main" id="{757865A0-2CD5-6038-BC57-20CE75F92F29}"/>
              </a:ext>
            </a:extLst>
          </p:cNvPr>
          <p:cNvSpPr txBox="1"/>
          <p:nvPr/>
        </p:nvSpPr>
        <p:spPr>
          <a:xfrm>
            <a:off x="622598" y="477466"/>
            <a:ext cx="3417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CUPID-CJPL</a:t>
            </a:r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时间表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00E5762-153B-10B6-8D0F-5E0BC30BA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DFB2D314-8856-235C-7EA2-98D12D24DF3F}"/>
              </a:ext>
            </a:extLst>
          </p:cNvPr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73CC4197-B049-7CE5-30AE-A297AD55F962}"/>
                </a:ext>
              </a:extLst>
            </p:cNvPr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4FA97202-CCFA-B5DE-3413-D7E286791334}"/>
                </a:ext>
              </a:extLst>
            </p:cNvPr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5" descr="IMGf439094b438e65193510717.jpg">
            <a:extLst>
              <a:ext uri="{FF2B5EF4-FFF2-40B4-BE49-F238E27FC236}">
                <a16:creationId xmlns:a16="http://schemas.microsoft.com/office/drawing/2014/main" id="{39A02133-FA5A-3D09-BF1E-4BC248C0305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188" y="1393453"/>
            <a:ext cx="3735093" cy="1956030"/>
          </a:xfrm>
          <a:prstGeom prst="rect">
            <a:avLst/>
          </a:prstGeom>
        </p:spPr>
      </p:pic>
      <p:grpSp>
        <p:nvGrpSpPr>
          <p:cNvPr id="3" name="Group 6">
            <a:extLst>
              <a:ext uri="{FF2B5EF4-FFF2-40B4-BE49-F238E27FC236}">
                <a16:creationId xmlns:a16="http://schemas.microsoft.com/office/drawing/2014/main" id="{CD611529-D512-F68B-067B-D02BECE671AC}"/>
              </a:ext>
            </a:extLst>
          </p:cNvPr>
          <p:cNvGrpSpPr/>
          <p:nvPr/>
        </p:nvGrpSpPr>
        <p:grpSpPr>
          <a:xfrm>
            <a:off x="266657" y="1362467"/>
            <a:ext cx="3935857" cy="4702136"/>
            <a:chOff x="3195717" y="1504452"/>
            <a:chExt cx="3019164" cy="3568816"/>
          </a:xfrm>
        </p:grpSpPr>
        <p:grpSp>
          <p:nvGrpSpPr>
            <p:cNvPr id="4" name="Group 7">
              <a:extLst>
                <a:ext uri="{FF2B5EF4-FFF2-40B4-BE49-F238E27FC236}">
                  <a16:creationId xmlns:a16="http://schemas.microsoft.com/office/drawing/2014/main" id="{4CD2A746-70D6-5435-122D-70332C3251D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95717" y="1504452"/>
              <a:ext cx="3019164" cy="3568816"/>
              <a:chOff x="687509" y="1605851"/>
              <a:chExt cx="4222804" cy="4991590"/>
            </a:xfrm>
          </p:grpSpPr>
          <p:pic>
            <p:nvPicPr>
              <p:cNvPr id="7" name="Picture 32" descr="Screen Shot 2021-04-06 at 01.16.36.png">
                <a:extLst>
                  <a:ext uri="{FF2B5EF4-FFF2-40B4-BE49-F238E27FC236}">
                    <a16:creationId xmlns:a16="http://schemas.microsoft.com/office/drawing/2014/main" id="{CE55622F-F419-9BB8-4F80-71F1DC819D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10830" y="3551620"/>
                <a:ext cx="1008503" cy="1503480"/>
              </a:xfrm>
              <a:prstGeom prst="rect">
                <a:avLst/>
              </a:prstGeom>
            </p:spPr>
          </p:pic>
          <p:sp>
            <p:nvSpPr>
              <p:cNvPr id="11" name="矩形 4">
                <a:extLst>
                  <a:ext uri="{FF2B5EF4-FFF2-40B4-BE49-F238E27FC236}">
                    <a16:creationId xmlns:a16="http://schemas.microsoft.com/office/drawing/2014/main" id="{2789D472-3528-0AF9-DB60-D4A4E8383BC1}"/>
                  </a:ext>
                </a:extLst>
              </p:cNvPr>
              <p:cNvSpPr/>
              <p:nvPr/>
            </p:nvSpPr>
            <p:spPr>
              <a:xfrm>
                <a:off x="705250" y="3781589"/>
                <a:ext cx="2520000" cy="785368"/>
              </a:xfrm>
              <a:prstGeom prst="rect">
                <a:avLst/>
              </a:prstGeom>
              <a:solidFill>
                <a:srgbClr val="EDEA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10</a:t>
                </a:r>
                <a:r>
                  <a:rPr lang="zh-CN" altLang="en-US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公斤富集晶体</a:t>
                </a:r>
                <a:endParaRPr lang="en-US" altLang="zh-CN" sz="1600" dirty="0">
                  <a:solidFill>
                    <a:srgbClr val="1C488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/>
                </a:endParaRPr>
              </a:p>
              <a:p>
                <a:pPr algn="ctr"/>
                <a:r>
                  <a:rPr lang="en-US" altLang="zh-CN" sz="1600" dirty="0">
                    <a:solidFill>
                      <a:srgbClr val="1C4885"/>
                    </a:solidFill>
                    <a:latin typeface="Arial"/>
                    <a:cs typeface="Arial"/>
                  </a:rPr>
                  <a:t>(2028-2030)</a:t>
                </a:r>
              </a:p>
            </p:txBody>
          </p:sp>
          <p:sp>
            <p:nvSpPr>
              <p:cNvPr id="12" name="矩形 5">
                <a:extLst>
                  <a:ext uri="{FF2B5EF4-FFF2-40B4-BE49-F238E27FC236}">
                    <a16:creationId xmlns:a16="http://schemas.microsoft.com/office/drawing/2014/main" id="{60F30300-E896-1DCD-00C4-8FCE9B998A54}"/>
                  </a:ext>
                </a:extLst>
              </p:cNvPr>
              <p:cNvSpPr/>
              <p:nvPr/>
            </p:nvSpPr>
            <p:spPr>
              <a:xfrm>
                <a:off x="705250" y="5242310"/>
                <a:ext cx="2520000" cy="1002129"/>
              </a:xfrm>
              <a:prstGeom prst="rect">
                <a:avLst/>
              </a:prstGeom>
              <a:solidFill>
                <a:srgbClr val="EDEA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&gt;200</a:t>
                </a:r>
                <a:r>
                  <a:rPr lang="zh-CN" altLang="en-US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公斤富集晶体</a:t>
                </a:r>
                <a:r>
                  <a:rPr lang="en-US" altLang="zh-CN" sz="1600" dirty="0">
                    <a:solidFill>
                      <a:srgbClr val="1C4885"/>
                    </a:solidFill>
                    <a:latin typeface="Arial"/>
                    <a:cs typeface="Arial"/>
                  </a:rPr>
                  <a:t>(2030+)</a:t>
                </a:r>
              </a:p>
            </p:txBody>
          </p:sp>
          <p:sp>
            <p:nvSpPr>
              <p:cNvPr id="13" name="矩形 6">
                <a:extLst>
                  <a:ext uri="{FF2B5EF4-FFF2-40B4-BE49-F238E27FC236}">
                    <a16:creationId xmlns:a16="http://schemas.microsoft.com/office/drawing/2014/main" id="{4E65EE1D-5B8B-D400-32D2-1F6BBC754222}"/>
                  </a:ext>
                </a:extLst>
              </p:cNvPr>
              <p:cNvSpPr/>
              <p:nvPr/>
            </p:nvSpPr>
            <p:spPr>
              <a:xfrm>
                <a:off x="705250" y="2097247"/>
                <a:ext cx="2520000" cy="917486"/>
              </a:xfrm>
              <a:prstGeom prst="rect">
                <a:avLst/>
              </a:prstGeom>
              <a:solidFill>
                <a:srgbClr val="EDEA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6-12</a:t>
                </a:r>
                <a:r>
                  <a:rPr lang="zh-CN" altLang="en-US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块天然</a:t>
                </a:r>
                <a:r>
                  <a:rPr lang="en-US" altLang="zh-CN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/</a:t>
                </a:r>
                <a:r>
                  <a:rPr lang="zh-CN" altLang="en-US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富集晶体</a:t>
                </a:r>
                <a:r>
                  <a:rPr lang="en-US" altLang="zh-CN" sz="1600" dirty="0">
                    <a:solidFill>
                      <a:srgbClr val="1C4885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Arial"/>
                  </a:rPr>
                  <a:t> </a:t>
                </a:r>
                <a:r>
                  <a:rPr lang="en-US" altLang="zh-CN" sz="1600" dirty="0">
                    <a:solidFill>
                      <a:srgbClr val="1C4885"/>
                    </a:solidFill>
                    <a:latin typeface="Arial"/>
                    <a:cs typeface="Arial"/>
                  </a:rPr>
                  <a:t>(2026-2028)</a:t>
                </a:r>
              </a:p>
            </p:txBody>
          </p:sp>
          <p:cxnSp>
            <p:nvCxnSpPr>
              <p:cNvPr id="15" name="直接连接符 7">
                <a:extLst>
                  <a:ext uri="{FF2B5EF4-FFF2-40B4-BE49-F238E27FC236}">
                    <a16:creationId xmlns:a16="http://schemas.microsoft.com/office/drawing/2014/main" id="{ACAA8833-7625-DC3C-F095-9CA1572E09DF}"/>
                  </a:ext>
                </a:extLst>
              </p:cNvPr>
              <p:cNvCxnSpPr/>
              <p:nvPr/>
            </p:nvCxnSpPr>
            <p:spPr>
              <a:xfrm>
                <a:off x="4746595" y="1724665"/>
                <a:ext cx="0" cy="4519774"/>
              </a:xfrm>
              <a:prstGeom prst="line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椭圆 9">
                <a:extLst>
                  <a:ext uri="{FF2B5EF4-FFF2-40B4-BE49-F238E27FC236}">
                    <a16:creationId xmlns:a16="http://schemas.microsoft.com/office/drawing/2014/main" id="{013014BC-8315-6F61-26D6-C70E73319EC5}"/>
                  </a:ext>
                </a:extLst>
              </p:cNvPr>
              <p:cNvSpPr/>
              <p:nvPr/>
            </p:nvSpPr>
            <p:spPr>
              <a:xfrm>
                <a:off x="4603385" y="3343518"/>
                <a:ext cx="304800" cy="304799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1C48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7" name="椭圆 10">
                <a:extLst>
                  <a:ext uri="{FF2B5EF4-FFF2-40B4-BE49-F238E27FC236}">
                    <a16:creationId xmlns:a16="http://schemas.microsoft.com/office/drawing/2014/main" id="{DFBCD371-90D1-21E7-F341-837DF05EB2AE}"/>
                  </a:ext>
                </a:extLst>
              </p:cNvPr>
              <p:cNvSpPr/>
              <p:nvPr/>
            </p:nvSpPr>
            <p:spPr>
              <a:xfrm>
                <a:off x="4586938" y="1727456"/>
                <a:ext cx="304800" cy="304799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1C48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9" name="椭圆 11">
                <a:extLst>
                  <a:ext uri="{FF2B5EF4-FFF2-40B4-BE49-F238E27FC236}">
                    <a16:creationId xmlns:a16="http://schemas.microsoft.com/office/drawing/2014/main" id="{0977F77D-A428-6C5E-C807-12D3ADA232FD}"/>
                  </a:ext>
                </a:extLst>
              </p:cNvPr>
              <p:cNvSpPr/>
              <p:nvPr/>
            </p:nvSpPr>
            <p:spPr>
              <a:xfrm>
                <a:off x="4605513" y="4903907"/>
                <a:ext cx="304800" cy="304799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1C488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20" name="任意多边形 16">
                <a:extLst>
                  <a:ext uri="{FF2B5EF4-FFF2-40B4-BE49-F238E27FC236}">
                    <a16:creationId xmlns:a16="http://schemas.microsoft.com/office/drawing/2014/main" id="{5A36EE98-AFE7-79CB-5E26-C523D402D86F}"/>
                  </a:ext>
                </a:extLst>
              </p:cNvPr>
              <p:cNvSpPr/>
              <p:nvPr/>
            </p:nvSpPr>
            <p:spPr>
              <a:xfrm>
                <a:off x="689334" y="1605851"/>
                <a:ext cx="2700000" cy="540000"/>
              </a:xfrm>
              <a:custGeom>
                <a:avLst/>
                <a:gdLst>
                  <a:gd name="connsiteX0" fmla="*/ 74992 w 2264230"/>
                  <a:gd name="connsiteY0" fmla="*/ 0 h 449943"/>
                  <a:gd name="connsiteX1" fmla="*/ 2087637 w 2264230"/>
                  <a:gd name="connsiteY1" fmla="*/ 0 h 449943"/>
                  <a:gd name="connsiteX2" fmla="*/ 2162629 w 2264230"/>
                  <a:gd name="connsiteY2" fmla="*/ 74992 h 449943"/>
                  <a:gd name="connsiteX3" fmla="*/ 2162629 w 2264230"/>
                  <a:gd name="connsiteY3" fmla="*/ 166043 h 449943"/>
                  <a:gd name="connsiteX4" fmla="*/ 2264230 w 2264230"/>
                  <a:gd name="connsiteY4" fmla="*/ 224971 h 449943"/>
                  <a:gd name="connsiteX5" fmla="*/ 2162629 w 2264230"/>
                  <a:gd name="connsiteY5" fmla="*/ 283900 h 449943"/>
                  <a:gd name="connsiteX6" fmla="*/ 2162629 w 2264230"/>
                  <a:gd name="connsiteY6" fmla="*/ 374951 h 449943"/>
                  <a:gd name="connsiteX7" fmla="*/ 2087637 w 2264230"/>
                  <a:gd name="connsiteY7" fmla="*/ 449943 h 449943"/>
                  <a:gd name="connsiteX8" fmla="*/ 74992 w 2264230"/>
                  <a:gd name="connsiteY8" fmla="*/ 449943 h 449943"/>
                  <a:gd name="connsiteX9" fmla="*/ 0 w 2264230"/>
                  <a:gd name="connsiteY9" fmla="*/ 374951 h 449943"/>
                  <a:gd name="connsiteX10" fmla="*/ 0 w 2264230"/>
                  <a:gd name="connsiteY10" fmla="*/ 74992 h 449943"/>
                  <a:gd name="connsiteX11" fmla="*/ 74992 w 2264230"/>
                  <a:gd name="connsiteY11" fmla="*/ 0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64230" h="449943">
                    <a:moveTo>
                      <a:pt x="74992" y="0"/>
                    </a:moveTo>
                    <a:lnTo>
                      <a:pt x="2087637" y="0"/>
                    </a:lnTo>
                    <a:cubicBezTo>
                      <a:pt x="2129054" y="0"/>
                      <a:pt x="2162629" y="33575"/>
                      <a:pt x="2162629" y="74992"/>
                    </a:cubicBezTo>
                    <a:lnTo>
                      <a:pt x="2162629" y="166043"/>
                    </a:lnTo>
                    <a:lnTo>
                      <a:pt x="2264230" y="224971"/>
                    </a:lnTo>
                    <a:lnTo>
                      <a:pt x="2162629" y="283900"/>
                    </a:lnTo>
                    <a:lnTo>
                      <a:pt x="2162629" y="374951"/>
                    </a:lnTo>
                    <a:cubicBezTo>
                      <a:pt x="2162629" y="416368"/>
                      <a:pt x="2129054" y="449943"/>
                      <a:pt x="2087637" y="449943"/>
                    </a:cubicBezTo>
                    <a:lnTo>
                      <a:pt x="74992" y="449943"/>
                    </a:lnTo>
                    <a:cubicBezTo>
                      <a:pt x="33575" y="449943"/>
                      <a:pt x="0" y="416368"/>
                      <a:pt x="0" y="374951"/>
                    </a:cubicBezTo>
                    <a:lnTo>
                      <a:pt x="0" y="74992"/>
                    </a:lnTo>
                    <a:cubicBezTo>
                      <a:pt x="0" y="33575"/>
                      <a:pt x="33575" y="0"/>
                      <a:pt x="74992" y="0"/>
                    </a:cubicBezTo>
                    <a:close/>
                  </a:path>
                </a:pathLst>
              </a:custGeom>
              <a:solidFill>
                <a:srgbClr val="1C48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latin typeface="Arial" panose="020B0604020202020204" pitchFamily="34" charset="0"/>
                    <a:ea typeface="FZZhengHeiS-DB-GB" panose="02000000000000000000" pitchFamily="2" charset="0"/>
                    <a:cs typeface="Arial" panose="020B0604020202020204" pitchFamily="34" charset="0"/>
                  </a:rPr>
                  <a:t>晶体测试</a:t>
                </a:r>
                <a:r>
                  <a:rPr lang="en-US" altLang="zh-CN" dirty="0">
                    <a:latin typeface="Arial" panose="020B0604020202020204" pitchFamily="34" charset="0"/>
                    <a:ea typeface="FZZhengHeiS-DB-GB" panose="02000000000000000000" pitchFamily="2" charset="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21" name="任意多边形 17">
                <a:extLst>
                  <a:ext uri="{FF2B5EF4-FFF2-40B4-BE49-F238E27FC236}">
                    <a16:creationId xmlns:a16="http://schemas.microsoft.com/office/drawing/2014/main" id="{235DA183-6529-9E72-95FA-082D4DEC5DC2}"/>
                  </a:ext>
                </a:extLst>
              </p:cNvPr>
              <p:cNvSpPr/>
              <p:nvPr/>
            </p:nvSpPr>
            <p:spPr>
              <a:xfrm>
                <a:off x="687509" y="4797925"/>
                <a:ext cx="2700000" cy="539999"/>
              </a:xfrm>
              <a:custGeom>
                <a:avLst/>
                <a:gdLst>
                  <a:gd name="connsiteX0" fmla="*/ 74992 w 2264230"/>
                  <a:gd name="connsiteY0" fmla="*/ 0 h 449943"/>
                  <a:gd name="connsiteX1" fmla="*/ 2087637 w 2264230"/>
                  <a:gd name="connsiteY1" fmla="*/ 0 h 449943"/>
                  <a:gd name="connsiteX2" fmla="*/ 2162629 w 2264230"/>
                  <a:gd name="connsiteY2" fmla="*/ 74992 h 449943"/>
                  <a:gd name="connsiteX3" fmla="*/ 2162629 w 2264230"/>
                  <a:gd name="connsiteY3" fmla="*/ 166043 h 449943"/>
                  <a:gd name="connsiteX4" fmla="*/ 2264230 w 2264230"/>
                  <a:gd name="connsiteY4" fmla="*/ 224971 h 449943"/>
                  <a:gd name="connsiteX5" fmla="*/ 2162629 w 2264230"/>
                  <a:gd name="connsiteY5" fmla="*/ 283900 h 449943"/>
                  <a:gd name="connsiteX6" fmla="*/ 2162629 w 2264230"/>
                  <a:gd name="connsiteY6" fmla="*/ 374951 h 449943"/>
                  <a:gd name="connsiteX7" fmla="*/ 2087637 w 2264230"/>
                  <a:gd name="connsiteY7" fmla="*/ 449943 h 449943"/>
                  <a:gd name="connsiteX8" fmla="*/ 74992 w 2264230"/>
                  <a:gd name="connsiteY8" fmla="*/ 449943 h 449943"/>
                  <a:gd name="connsiteX9" fmla="*/ 0 w 2264230"/>
                  <a:gd name="connsiteY9" fmla="*/ 374951 h 449943"/>
                  <a:gd name="connsiteX10" fmla="*/ 0 w 2264230"/>
                  <a:gd name="connsiteY10" fmla="*/ 74992 h 449943"/>
                  <a:gd name="connsiteX11" fmla="*/ 74992 w 2264230"/>
                  <a:gd name="connsiteY11" fmla="*/ 0 h 449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64230" h="449943">
                    <a:moveTo>
                      <a:pt x="74992" y="0"/>
                    </a:moveTo>
                    <a:lnTo>
                      <a:pt x="2087637" y="0"/>
                    </a:lnTo>
                    <a:cubicBezTo>
                      <a:pt x="2129054" y="0"/>
                      <a:pt x="2162629" y="33575"/>
                      <a:pt x="2162629" y="74992"/>
                    </a:cubicBezTo>
                    <a:lnTo>
                      <a:pt x="2162629" y="166043"/>
                    </a:lnTo>
                    <a:lnTo>
                      <a:pt x="2264230" y="224971"/>
                    </a:lnTo>
                    <a:lnTo>
                      <a:pt x="2162629" y="283900"/>
                    </a:lnTo>
                    <a:lnTo>
                      <a:pt x="2162629" y="374951"/>
                    </a:lnTo>
                    <a:cubicBezTo>
                      <a:pt x="2162629" y="416368"/>
                      <a:pt x="2129054" y="449943"/>
                      <a:pt x="2087637" y="449943"/>
                    </a:cubicBezTo>
                    <a:lnTo>
                      <a:pt x="74992" y="449943"/>
                    </a:lnTo>
                    <a:cubicBezTo>
                      <a:pt x="33575" y="449943"/>
                      <a:pt x="0" y="416368"/>
                      <a:pt x="0" y="374951"/>
                    </a:cubicBezTo>
                    <a:lnTo>
                      <a:pt x="0" y="74992"/>
                    </a:lnTo>
                    <a:cubicBezTo>
                      <a:pt x="0" y="33575"/>
                      <a:pt x="33575" y="0"/>
                      <a:pt x="74992" y="0"/>
                    </a:cubicBezTo>
                    <a:close/>
                  </a:path>
                </a:pathLst>
              </a:custGeom>
              <a:solidFill>
                <a:srgbClr val="1C488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latin typeface="Arial" panose="020B0604020202020204" pitchFamily="34" charset="0"/>
                    <a:ea typeface="FZZhengHeiS-DB-GB" panose="02000000000000000000" pitchFamily="2" charset="0"/>
                    <a:cs typeface="Arial" panose="020B0604020202020204" pitchFamily="34" charset="0"/>
                  </a:rPr>
                  <a:t>200/1000</a:t>
                </a:r>
                <a:r>
                  <a:rPr lang="zh-CN" altLang="en-US" dirty="0">
                    <a:latin typeface="Arial" panose="020B0604020202020204" pitchFamily="34" charset="0"/>
                    <a:ea typeface="FZZhengHeiS-DB-GB" panose="02000000000000000000" pitchFamily="2" charset="0"/>
                    <a:cs typeface="Arial" panose="020B0604020202020204" pitchFamily="34" charset="0"/>
                  </a:rPr>
                  <a:t>公斤实验</a:t>
                </a:r>
                <a:endParaRPr lang="en-US" altLang="zh-CN" dirty="0">
                  <a:latin typeface="Arial" panose="020B0604020202020204" pitchFamily="34" charset="0"/>
                  <a:ea typeface="FZZhengHeiS-DB-GB" panose="02000000000000000000" pitchFamily="2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2" name="直接连接符 17">
                <a:extLst>
                  <a:ext uri="{FF2B5EF4-FFF2-40B4-BE49-F238E27FC236}">
                    <a16:creationId xmlns:a16="http://schemas.microsoft.com/office/drawing/2014/main" id="{F01E6B38-7CED-F1C3-7B9A-19703A65DEFC}"/>
                  </a:ext>
                </a:extLst>
              </p:cNvPr>
              <p:cNvCxnSpPr/>
              <p:nvPr/>
            </p:nvCxnSpPr>
            <p:spPr>
              <a:xfrm flipV="1">
                <a:off x="3360943" y="3503491"/>
                <a:ext cx="1166224" cy="15238"/>
              </a:xfrm>
              <a:prstGeom prst="line">
                <a:avLst/>
              </a:prstGeom>
              <a:ln w="25400">
                <a:solidFill>
                  <a:srgbClr val="1C4885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19">
                <a:extLst>
                  <a:ext uri="{FF2B5EF4-FFF2-40B4-BE49-F238E27FC236}">
                    <a16:creationId xmlns:a16="http://schemas.microsoft.com/office/drawing/2014/main" id="{79F0C607-6ADD-37AB-47B5-361107ACFD79}"/>
                  </a:ext>
                </a:extLst>
              </p:cNvPr>
              <p:cNvCxnSpPr/>
              <p:nvPr/>
            </p:nvCxnSpPr>
            <p:spPr>
              <a:xfrm flipV="1">
                <a:off x="3334091" y="5056308"/>
                <a:ext cx="1193075" cy="15238"/>
              </a:xfrm>
              <a:prstGeom prst="line">
                <a:avLst/>
              </a:prstGeom>
              <a:ln w="25400">
                <a:solidFill>
                  <a:srgbClr val="1C4885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4" name="Picture 23" descr="8A8E0B86AF713A8DAA59BE41412E3640.png">
                <a:extLst>
                  <a:ext uri="{FF2B5EF4-FFF2-40B4-BE49-F238E27FC236}">
                    <a16:creationId xmlns:a16="http://schemas.microsoft.com/office/drawing/2014/main" id="{AD838D2D-6B73-5274-AD8C-01320E18E5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44496" y="2060336"/>
                <a:ext cx="1146133" cy="1052690"/>
              </a:xfrm>
              <a:prstGeom prst="rect">
                <a:avLst/>
              </a:prstGeom>
            </p:spPr>
          </p:pic>
          <p:pic>
            <p:nvPicPr>
              <p:cNvPr id="25" name="Picture 11" descr="Screen Shot 2023-10-26 at 01.06.24.png">
                <a:extLst>
                  <a:ext uri="{FF2B5EF4-FFF2-40B4-BE49-F238E27FC236}">
                    <a16:creationId xmlns:a16="http://schemas.microsoft.com/office/drawing/2014/main" id="{C3808BC8-30F7-AEE4-4709-D075909FE4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96842" y="5256946"/>
                <a:ext cx="1093787" cy="1340495"/>
              </a:xfrm>
              <a:prstGeom prst="rect">
                <a:avLst/>
              </a:prstGeom>
            </p:spPr>
          </p:pic>
        </p:grpSp>
        <p:cxnSp>
          <p:nvCxnSpPr>
            <p:cNvPr id="5" name="直接连接符 19">
              <a:extLst>
                <a:ext uri="{FF2B5EF4-FFF2-40B4-BE49-F238E27FC236}">
                  <a16:creationId xmlns:a16="http://schemas.microsoft.com/office/drawing/2014/main" id="{D87D1FB4-9EB6-197E-7EAA-953BD2B3D6FF}"/>
                </a:ext>
              </a:extLst>
            </p:cNvPr>
            <p:cNvCxnSpPr/>
            <p:nvPr/>
          </p:nvCxnSpPr>
          <p:spPr>
            <a:xfrm flipV="1">
              <a:off x="5071814" y="1686561"/>
              <a:ext cx="853009" cy="10895"/>
            </a:xfrm>
            <a:prstGeom prst="line">
              <a:avLst/>
            </a:prstGeom>
            <a:ln w="25400">
              <a:solidFill>
                <a:srgbClr val="1C488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任意多边形 17">
              <a:extLst>
                <a:ext uri="{FF2B5EF4-FFF2-40B4-BE49-F238E27FC236}">
                  <a16:creationId xmlns:a16="http://schemas.microsoft.com/office/drawing/2014/main" id="{FA36E334-194E-9512-5F1A-9FE378EB2202}"/>
                </a:ext>
              </a:extLst>
            </p:cNvPr>
            <p:cNvSpPr/>
            <p:nvPr/>
          </p:nvSpPr>
          <p:spPr>
            <a:xfrm>
              <a:off x="3195717" y="2673949"/>
              <a:ext cx="1930410" cy="386081"/>
            </a:xfrm>
            <a:custGeom>
              <a:avLst/>
              <a:gdLst>
                <a:gd name="connsiteX0" fmla="*/ 74992 w 2264230"/>
                <a:gd name="connsiteY0" fmla="*/ 0 h 449943"/>
                <a:gd name="connsiteX1" fmla="*/ 2087637 w 2264230"/>
                <a:gd name="connsiteY1" fmla="*/ 0 h 449943"/>
                <a:gd name="connsiteX2" fmla="*/ 2162629 w 2264230"/>
                <a:gd name="connsiteY2" fmla="*/ 74992 h 449943"/>
                <a:gd name="connsiteX3" fmla="*/ 2162629 w 2264230"/>
                <a:gd name="connsiteY3" fmla="*/ 166043 h 449943"/>
                <a:gd name="connsiteX4" fmla="*/ 2264230 w 2264230"/>
                <a:gd name="connsiteY4" fmla="*/ 224971 h 449943"/>
                <a:gd name="connsiteX5" fmla="*/ 2162629 w 2264230"/>
                <a:gd name="connsiteY5" fmla="*/ 283900 h 449943"/>
                <a:gd name="connsiteX6" fmla="*/ 2162629 w 2264230"/>
                <a:gd name="connsiteY6" fmla="*/ 374951 h 449943"/>
                <a:gd name="connsiteX7" fmla="*/ 2087637 w 2264230"/>
                <a:gd name="connsiteY7" fmla="*/ 449943 h 449943"/>
                <a:gd name="connsiteX8" fmla="*/ 74992 w 2264230"/>
                <a:gd name="connsiteY8" fmla="*/ 449943 h 449943"/>
                <a:gd name="connsiteX9" fmla="*/ 0 w 2264230"/>
                <a:gd name="connsiteY9" fmla="*/ 374951 h 449943"/>
                <a:gd name="connsiteX10" fmla="*/ 0 w 2264230"/>
                <a:gd name="connsiteY10" fmla="*/ 74992 h 449943"/>
                <a:gd name="connsiteX11" fmla="*/ 74992 w 2264230"/>
                <a:gd name="connsiteY11" fmla="*/ 0 h 449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64230" h="449943">
                  <a:moveTo>
                    <a:pt x="74992" y="0"/>
                  </a:moveTo>
                  <a:lnTo>
                    <a:pt x="2087637" y="0"/>
                  </a:lnTo>
                  <a:cubicBezTo>
                    <a:pt x="2129054" y="0"/>
                    <a:pt x="2162629" y="33575"/>
                    <a:pt x="2162629" y="74992"/>
                  </a:cubicBezTo>
                  <a:lnTo>
                    <a:pt x="2162629" y="166043"/>
                  </a:lnTo>
                  <a:lnTo>
                    <a:pt x="2264230" y="224971"/>
                  </a:lnTo>
                  <a:lnTo>
                    <a:pt x="2162629" y="283900"/>
                  </a:lnTo>
                  <a:lnTo>
                    <a:pt x="2162629" y="374951"/>
                  </a:lnTo>
                  <a:cubicBezTo>
                    <a:pt x="2162629" y="416368"/>
                    <a:pt x="2129054" y="449943"/>
                    <a:pt x="2087637" y="449943"/>
                  </a:cubicBezTo>
                  <a:lnTo>
                    <a:pt x="74992" y="449943"/>
                  </a:lnTo>
                  <a:cubicBezTo>
                    <a:pt x="33575" y="449943"/>
                    <a:pt x="0" y="416368"/>
                    <a:pt x="0" y="374951"/>
                  </a:cubicBezTo>
                  <a:lnTo>
                    <a:pt x="0" y="74992"/>
                  </a:lnTo>
                  <a:cubicBezTo>
                    <a:pt x="0" y="33575"/>
                    <a:pt x="33575" y="0"/>
                    <a:pt x="74992" y="0"/>
                  </a:cubicBezTo>
                  <a:close/>
                </a:path>
              </a:pathLst>
            </a:custGeom>
            <a:solidFill>
              <a:srgbClr val="1C4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latin typeface="Arial" panose="020B0604020202020204" pitchFamily="34" charset="0"/>
                  <a:ea typeface="FZZhengHeiS-DB-GB" panose="02000000000000000000" pitchFamily="2" charset="0"/>
                  <a:cs typeface="Arial" panose="020B0604020202020204" pitchFamily="34" charset="0"/>
                </a:rPr>
                <a:t>样机实验</a:t>
              </a:r>
              <a:endParaRPr lang="en-US" altLang="zh-CN" dirty="0">
                <a:latin typeface="Arial" panose="020B0604020202020204" pitchFamily="34" charset="0"/>
                <a:ea typeface="FZZhengHeiS-DB-GB" panose="02000000000000000000" pitchFamily="2" charset="0"/>
                <a:cs typeface="Arial" panose="020B0604020202020204" pitchFamily="34" charset="0"/>
              </a:endParaRPr>
            </a:p>
          </p:txBody>
        </p:sp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11192072-1D7D-677F-D406-6AD4AC26066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6"/>
          <a:stretch>
            <a:fillRect/>
          </a:stretch>
        </p:blipFill>
        <p:spPr>
          <a:xfrm>
            <a:off x="4583038" y="3573810"/>
            <a:ext cx="3801242" cy="212367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E7D5685F-271D-03DE-C562-9F5A24043B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929" y="1362467"/>
            <a:ext cx="2759553" cy="215995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679129FD-3ECE-8DCB-F5A5-F5DFD0F30B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992" y="3714405"/>
            <a:ext cx="2698487" cy="2132702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A1AEE201-415F-167E-C04E-7803E34EE14D}"/>
              </a:ext>
            </a:extLst>
          </p:cNvPr>
          <p:cNvSpPr txBox="1"/>
          <p:nvPr/>
        </p:nvSpPr>
        <p:spPr>
          <a:xfrm>
            <a:off x="5973141" y="1366369"/>
            <a:ext cx="2411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dirty="0">
                <a:solidFill>
                  <a:schemeClr val="bg1"/>
                </a:solidFill>
              </a:rPr>
              <a:t>CJPL A2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254EDD7-5551-4040-606B-BDA8F4A04E6A}"/>
              </a:ext>
            </a:extLst>
          </p:cNvPr>
          <p:cNvSpPr txBox="1"/>
          <p:nvPr/>
        </p:nvSpPr>
        <p:spPr>
          <a:xfrm>
            <a:off x="4185201" y="5986483"/>
            <a:ext cx="7742653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立足锦屏国家重大科技基础设施和国内晶体研发优势，发展新一代钼基无中微子双贝塔衰变大型实验，取得国际领先成果 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2F1BE288-2EFC-3E3C-6DB9-833317F0DD9B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25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85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9187"/>
    </mc:Choice>
    <mc:Fallback xmlns="">
      <p:transition advTm="29187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闪烁体探测器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kamland-zen.pdf" descr="kamland-zen.pdf">
            <a:extLst>
              <a:ext uri="{FF2B5EF4-FFF2-40B4-BE49-F238E27FC236}">
                <a16:creationId xmlns:a16="http://schemas.microsoft.com/office/drawing/2014/main" id="{C0A02B41-2769-B08E-F7E6-D1E483F1A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4267" y="3600356"/>
            <a:ext cx="2182657" cy="30047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3A16B0-3ECB-02E4-6EAC-D80D9474A8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0726" y="1895493"/>
            <a:ext cx="4089263" cy="45770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B154FC-ABB5-3A1E-546F-DF22043565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7055" y="1403481"/>
            <a:ext cx="3096256" cy="19862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1D7405-47B6-97CA-1219-C886524831E0}"/>
              </a:ext>
            </a:extLst>
          </p:cNvPr>
          <p:cNvSpPr txBox="1"/>
          <p:nvPr/>
        </p:nvSpPr>
        <p:spPr>
          <a:xfrm>
            <a:off x="6440465" y="6235744"/>
            <a:ext cx="2031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solidFill>
                  <a:srgbClr val="006300"/>
                </a:solidFill>
                <a:latin typeface="Helvetica" pitchFamily="2" charset="0"/>
              </a:rPr>
              <a:t>K</a:t>
            </a:r>
            <a:r>
              <a:rPr lang="en-US" sz="1800" dirty="0" err="1">
                <a:solidFill>
                  <a:srgbClr val="006300"/>
                </a:solidFill>
                <a:effectLst/>
                <a:latin typeface="Helvetica" pitchFamily="2" charset="0"/>
              </a:rPr>
              <a:t>amLAND</a:t>
            </a:r>
            <a:r>
              <a:rPr lang="en-US" altLang="zh-CN" sz="1800" dirty="0">
                <a:solidFill>
                  <a:srgbClr val="006300"/>
                </a:solidFill>
                <a:effectLst/>
                <a:latin typeface="Helvetica" pitchFamily="2" charset="0"/>
              </a:rPr>
              <a:t>-ZEN</a:t>
            </a:r>
            <a:endParaRPr lang="en-US" sz="1800" dirty="0">
              <a:solidFill>
                <a:srgbClr val="006300"/>
              </a:solidFill>
              <a:effectLst/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A155A2-D328-650F-FE71-F1F74FFB13C5}"/>
              </a:ext>
            </a:extLst>
          </p:cNvPr>
          <p:cNvSpPr txBox="1"/>
          <p:nvPr/>
        </p:nvSpPr>
        <p:spPr>
          <a:xfrm>
            <a:off x="9226734" y="1497916"/>
            <a:ext cx="1611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6300"/>
                </a:solidFill>
                <a:cs typeface="Times Roman"/>
                <a:sym typeface="Times Roman"/>
              </a:rPr>
              <a:t>JUNO-</a:t>
            </a:r>
            <a:r>
              <a:rPr lang="en-US" sz="18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el-GR" sz="18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νββ</a:t>
            </a:r>
          </a:p>
        </p:txBody>
      </p:sp>
      <p:pic>
        <p:nvPicPr>
          <p:cNvPr id="4098" name="Picture 2" descr="BNL | Chemistry | Neutrino and Nuclear Chemistry | Collaborations">
            <a:extLst>
              <a:ext uri="{FF2B5EF4-FFF2-40B4-BE49-F238E27FC236}">
                <a16:creationId xmlns:a16="http://schemas.microsoft.com/office/drawing/2014/main" id="{98B48240-AC26-9D16-B3E7-F13F2872C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837" y="3710696"/>
            <a:ext cx="1906459" cy="270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E62D9B-4A40-C326-4D37-E5925A38ACC3}"/>
                  </a:ext>
                </a:extLst>
              </p:cNvPr>
              <p:cNvSpPr txBox="1"/>
              <p:nvPr/>
            </p:nvSpPr>
            <p:spPr>
              <a:xfrm>
                <a:off x="62626" y="2261052"/>
                <a:ext cx="4306672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KamLAND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-ZEN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(and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SNO+)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000" b="1" dirty="0" err="1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千吨液体闪烁体</a:t>
                </a:r>
                <a:endParaRPr lang="en-US" sz="2000" b="1" dirty="0">
                  <a:solidFill>
                    <a:srgbClr val="0063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sz="2000" b="1" dirty="0" err="1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内部气球充满含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～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800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kg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lang="en-US" altLang="zh-CN" sz="2000" b="1" baseline="30000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136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Xe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的</a:t>
                </a:r>
                <a:r>
                  <a:rPr lang="zh-CN" altLang="en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液闪</a:t>
                </a:r>
                <a:endParaRPr lang="en-US" altLang="zh-CN" sz="2000" b="1" dirty="0">
                  <a:solidFill>
                    <a:srgbClr val="0063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国际领先的无中微子双贝塔衰变实验</a:t>
                </a:r>
                <a:endParaRPr lang="en-US" altLang="zh-CN" sz="2000" b="1" dirty="0">
                  <a:solidFill>
                    <a:srgbClr val="0063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r>
                  <a:rPr 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Times Roman"/>
                    <a:sym typeface="Times Roman"/>
                  </a:rPr>
                  <a:t>JUNO-</a:t>
                </a:r>
                <a:r>
                  <a:rPr 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0</a:t>
                </a:r>
                <a:r>
                  <a:rPr lang="el-GR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νββ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20 </a:t>
                </a:r>
                <a:r>
                  <a:rPr lang="en-US" altLang="zh-CN" sz="2000" b="1" dirty="0" err="1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kton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LS 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可掺约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100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吨量级</a:t>
                </a:r>
                <a:r>
                  <a:rPr lang="en-US" altLang="zh-CN" sz="2000" b="1" dirty="0" err="1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Te</a:t>
                </a: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/Xe</a:t>
                </a:r>
                <a:endParaRPr lang="zh-CN" altLang="en-US" sz="2000" b="1" dirty="0">
                  <a:solidFill>
                    <a:srgbClr val="0063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10</a:t>
                </a:r>
                <a:r>
                  <a:rPr lang="en-US" altLang="zh-CN" sz="2000" b="1" baseline="30000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28</a:t>
                </a: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年量级的半衰期灵敏度</a:t>
                </a:r>
              </a:p>
              <a:p>
                <a:pPr marL="342900" indent="-342900">
                  <a:buFont typeface="Wingdings" pitchFamily="2" charset="2"/>
                  <a:buChar char="Ø"/>
                </a:pPr>
                <a:r>
                  <a:rPr lang="zh-CN" altLang="en-US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高能量分辨率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rgbClr val="0063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altLang="zh-CN" sz="2000" b="1" dirty="0">
                    <a:solidFill>
                      <a:srgbClr val="0063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3% @ 1 MeV</a:t>
                </a:r>
              </a:p>
              <a:p>
                <a:endParaRPr lang="en-CN" sz="2000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E62D9B-4A40-C326-4D37-E5925A38A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6" y="2261052"/>
                <a:ext cx="4306672" cy="3785652"/>
              </a:xfrm>
              <a:prstGeom prst="rect">
                <a:avLst/>
              </a:prstGeom>
              <a:blipFill>
                <a:blip r:embed="rId9"/>
                <a:stretch>
                  <a:fillRect l="-1173" t="-1003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AEEFCBE-5C19-4449-14E2-F7EDB690C8D8}"/>
              </a:ext>
            </a:extLst>
          </p:cNvPr>
          <p:cNvSpPr txBox="1"/>
          <p:nvPr/>
        </p:nvSpPr>
        <p:spPr>
          <a:xfrm>
            <a:off x="453376" y="1412505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优势</a:t>
            </a:r>
            <a:r>
              <a:rPr lang="zh-CN" altLang="en-US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：超大曝光质量</a:t>
            </a:r>
            <a:endParaRPr lang="en-CN" sz="24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B81920-DC44-95FD-C2AE-CBAA9DAFA353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26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8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368"/>
    </mc:Choice>
    <mc:Fallback xmlns="">
      <p:transition advTm="61368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气体探测器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CA2CA5F-E9B8-F074-448F-18AB0EC6B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67" y="4506103"/>
            <a:ext cx="3134826" cy="21513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C820D8-221B-0F16-F7F9-2C133AE4E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9084" y="3764138"/>
            <a:ext cx="3516093" cy="27956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1E5270-A544-9823-384E-837DB07B4AC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6"/>
          <a:stretch/>
        </p:blipFill>
        <p:spPr>
          <a:xfrm>
            <a:off x="8987640" y="1315616"/>
            <a:ext cx="2614772" cy="23494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9C1DAC-876C-5C1F-055C-8983966B397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72" r="17776"/>
          <a:stretch/>
        </p:blipFill>
        <p:spPr>
          <a:xfrm rot="5400000">
            <a:off x="8888520" y="3890563"/>
            <a:ext cx="2622283" cy="25427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E94D1E-0E9B-6D7B-FD03-A0936D33A139}"/>
              </a:ext>
            </a:extLst>
          </p:cNvPr>
          <p:cNvSpPr txBox="1"/>
          <p:nvPr/>
        </p:nvSpPr>
        <p:spPr>
          <a:xfrm>
            <a:off x="6020429" y="6473086"/>
            <a:ext cx="4425066" cy="422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6300"/>
                </a:solidFill>
              </a:rPr>
              <a:t>N</a:t>
            </a:r>
            <a:r>
              <a:rPr lang="el-GR" sz="18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ν</a:t>
            </a:r>
            <a:r>
              <a:rPr lang="en-US" sz="1800" dirty="0">
                <a:solidFill>
                  <a:srgbClr val="006300"/>
                </a:solidFill>
              </a:rPr>
              <a:t>DEX</a:t>
            </a:r>
            <a:r>
              <a:rPr lang="en-US" sz="1800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zh-CN" altLang="en-US" dirty="0">
                <a:solidFill>
                  <a:srgbClr val="0063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                           </a:t>
            </a:r>
            <a:r>
              <a:rPr lang="en-US" altLang="zh-CN" sz="1800" dirty="0">
                <a:solidFill>
                  <a:srgbClr val="006300"/>
                </a:solidFill>
              </a:rPr>
              <a:t>PandaX-III</a:t>
            </a:r>
            <a:endParaRPr lang="en-US" dirty="0"/>
          </a:p>
        </p:txBody>
      </p:sp>
      <p:pic>
        <p:nvPicPr>
          <p:cNvPr id="5122" name="Picture 2" descr="Image 10 of 20">
            <a:extLst>
              <a:ext uri="{FF2B5EF4-FFF2-40B4-BE49-F238E27FC236}">
                <a16:creationId xmlns:a16="http://schemas.microsoft.com/office/drawing/2014/main" id="{7EDA6FCC-A252-48A2-06B8-10C1A2327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838" y="1941982"/>
            <a:ext cx="2098920" cy="157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B0A99D8-96AF-9440-E080-3AB14BDBF182}"/>
              </a:ext>
            </a:extLst>
          </p:cNvPr>
          <p:cNvSpPr txBox="1"/>
          <p:nvPr/>
        </p:nvSpPr>
        <p:spPr>
          <a:xfrm>
            <a:off x="10271670" y="4083680"/>
            <a:ext cx="168026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>
                <a:solidFill>
                  <a:srgbClr val="C00000"/>
                </a:solidFill>
              </a:rPr>
              <a:t>MicroMegas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DFE4C22-096A-06C9-A961-DBAB4E2CB8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557" y="1889356"/>
            <a:ext cx="1884067" cy="170651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5775772-B248-80B7-7F2B-0B1E771A2FAC}"/>
              </a:ext>
            </a:extLst>
          </p:cNvPr>
          <p:cNvSpPr txBox="1"/>
          <p:nvPr/>
        </p:nvSpPr>
        <p:spPr>
          <a:xfrm>
            <a:off x="5496074" y="1364985"/>
            <a:ext cx="10487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6300"/>
                </a:solidFill>
              </a:rPr>
              <a:t>NEXT</a:t>
            </a:r>
            <a:endParaRPr lang="en-CN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C6EEC1-3CEB-A366-E466-244B52FFAF65}"/>
              </a:ext>
            </a:extLst>
          </p:cNvPr>
          <p:cNvSpPr txBox="1"/>
          <p:nvPr/>
        </p:nvSpPr>
        <p:spPr>
          <a:xfrm>
            <a:off x="25240" y="1941982"/>
            <a:ext cx="39128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AXEL/NEXT/</a:t>
            </a:r>
            <a:r>
              <a:rPr lang="en-US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N</a:t>
            </a:r>
            <a:r>
              <a:rPr lang="el-GR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ν</a:t>
            </a:r>
            <a:r>
              <a:rPr lang="en-US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DEX </a:t>
            </a:r>
            <a:r>
              <a:rPr lang="en-US" altLang="zh-CN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en-US" altLang="zh-CN" sz="2000" b="1" dirty="0" err="1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PandaX</a:t>
            </a:r>
            <a:r>
              <a:rPr lang="en-US" altLang="zh-CN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-III</a:t>
            </a:r>
            <a:r>
              <a:rPr lang="zh-CN" altLang="en-US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高气压气体探测器</a:t>
            </a:r>
            <a:endParaRPr lang="en-US" altLang="zh-CN" sz="2000" b="1" dirty="0">
              <a:solidFill>
                <a:srgbClr val="0063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利用双贝塔衰变的径迹特征提取信号，压低本底</a:t>
            </a:r>
            <a:endParaRPr lang="en-US" altLang="zh-CN" sz="2000" b="1" dirty="0">
              <a:solidFill>
                <a:srgbClr val="0063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多种探测器读出技术</a:t>
            </a:r>
            <a:endParaRPr lang="en-US" altLang="zh-CN" sz="2000" b="1" dirty="0">
              <a:solidFill>
                <a:srgbClr val="0063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rgbClr val="0063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当前目标建成百公斤级探测器</a:t>
            </a:r>
            <a:endParaRPr lang="en-US" altLang="zh-CN" sz="2000" b="1" dirty="0">
              <a:solidFill>
                <a:srgbClr val="0063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CN" sz="2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6F1FA7-28BF-45C3-47C9-7C27C023404E}"/>
              </a:ext>
            </a:extLst>
          </p:cNvPr>
          <p:cNvSpPr txBox="1"/>
          <p:nvPr/>
        </p:nvSpPr>
        <p:spPr>
          <a:xfrm>
            <a:off x="65237" y="1321641"/>
            <a:ext cx="3750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优势</a:t>
            </a:r>
            <a:r>
              <a:rPr lang="zh-CN" altLang="en-US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CN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topology</a:t>
            </a:r>
            <a:r>
              <a:rPr lang="zh-CN" altLang="en-US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分辨伽马</a:t>
            </a:r>
            <a:endParaRPr lang="en-CN" sz="24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DBF323-9F10-A7BA-4F13-B986D5B53B80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27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23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7837"/>
    </mc:Choice>
    <mc:Fallback xmlns="">
      <p:transition advTm="57837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半导体探测器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ED6257A-96FA-F7A2-2F3F-CA8CD0503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69" y="5103871"/>
            <a:ext cx="2936160" cy="16832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F5D331-016B-CFF3-2165-4FB43D6EF7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50" y="1319042"/>
            <a:ext cx="5979391" cy="2542800"/>
          </a:xfrm>
          <a:prstGeom prst="rect">
            <a:avLst/>
          </a:prstGeom>
        </p:spPr>
      </p:pic>
      <p:pic>
        <p:nvPicPr>
          <p:cNvPr id="5" name="图片 15">
            <a:extLst>
              <a:ext uri="{FF2B5EF4-FFF2-40B4-BE49-F238E27FC236}">
                <a16:creationId xmlns:a16="http://schemas.microsoft.com/office/drawing/2014/main" id="{21A62484-F479-F30C-B7F8-791DF1D1262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3823" y="1863814"/>
            <a:ext cx="2754237" cy="18332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9A1385-2DEC-9398-C0CE-83770A2396C1}"/>
              </a:ext>
            </a:extLst>
          </p:cNvPr>
          <p:cNvSpPr txBox="1"/>
          <p:nvPr/>
        </p:nvSpPr>
        <p:spPr>
          <a:xfrm>
            <a:off x="9581465" y="1300249"/>
            <a:ext cx="2258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600" dirty="0">
                <a:latin typeface="Times" pitchFamily="2" charset="0"/>
              </a:rPr>
              <a:t>PRD 106, 032012 (2022)</a:t>
            </a:r>
          </a:p>
          <a:p>
            <a:r>
              <a:rPr lang="en-CN" sz="1600" dirty="0">
                <a:latin typeface="Times" pitchFamily="2" charset="0"/>
              </a:rPr>
              <a:t>国内首次</a:t>
            </a:r>
            <a:r>
              <a:rPr lang="en-US" altLang="zh-CN" sz="1600" dirty="0">
                <a:latin typeface="Times" pitchFamily="2" charset="0"/>
              </a:rPr>
              <a:t>0nbb</a:t>
            </a:r>
            <a:r>
              <a:rPr lang="zh-CN" altLang="en-US" sz="1600" dirty="0">
                <a:latin typeface="Times" pitchFamily="2" charset="0"/>
              </a:rPr>
              <a:t>搜寻</a:t>
            </a:r>
            <a:endParaRPr lang="en-CN" sz="1600" dirty="0">
              <a:latin typeface="Times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6E5356-C8E7-CBDE-291A-BD7658D6D76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9019"/>
          <a:stretch/>
        </p:blipFill>
        <p:spPr>
          <a:xfrm>
            <a:off x="7477540" y="4334193"/>
            <a:ext cx="1929001" cy="24529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1C1ECD-971C-8653-BC0D-499026612A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0990" y="4388729"/>
            <a:ext cx="3268472" cy="24513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32EB94-15EB-9CDB-E552-E62CD7120DA6}"/>
              </a:ext>
            </a:extLst>
          </p:cNvPr>
          <p:cNvSpPr txBox="1"/>
          <p:nvPr/>
        </p:nvSpPr>
        <p:spPr>
          <a:xfrm>
            <a:off x="4576555" y="3968855"/>
            <a:ext cx="185114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" pitchFamily="2" charset="0"/>
              </a:rPr>
              <a:t>GERDA - Italy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D700A3-9CFF-17E6-ADC8-900F00A2A046}"/>
              </a:ext>
            </a:extLst>
          </p:cNvPr>
          <p:cNvSpPr txBox="1"/>
          <p:nvPr/>
        </p:nvSpPr>
        <p:spPr>
          <a:xfrm>
            <a:off x="7298079" y="3971156"/>
            <a:ext cx="2108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" pitchFamily="2" charset="0"/>
              </a:rPr>
              <a:t>MAJORANA - USA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A94D5B-A4DE-0340-332A-FE0F13C8022C}"/>
              </a:ext>
            </a:extLst>
          </p:cNvPr>
          <p:cNvSpPr txBox="1"/>
          <p:nvPr/>
        </p:nvSpPr>
        <p:spPr>
          <a:xfrm>
            <a:off x="6583424" y="3960228"/>
            <a:ext cx="34015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" pitchFamily="2" charset="0"/>
              </a:rPr>
              <a:t>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4B8683-A44B-C698-7A9D-9C46D5CADBE3}"/>
              </a:ext>
            </a:extLst>
          </p:cNvPr>
          <p:cNvSpPr txBox="1"/>
          <p:nvPr/>
        </p:nvSpPr>
        <p:spPr>
          <a:xfrm>
            <a:off x="9960499" y="3968855"/>
            <a:ext cx="157927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" pitchFamily="2" charset="0"/>
              </a:rPr>
              <a:t> = LEGEND</a:t>
            </a:r>
          </a:p>
        </p:txBody>
      </p:sp>
      <p:pic>
        <p:nvPicPr>
          <p:cNvPr id="6146" name="Picture 2" descr="LEGEND-1000 | Legend">
            <a:extLst>
              <a:ext uri="{FF2B5EF4-FFF2-40B4-BE49-F238E27FC236}">
                <a16:creationId xmlns:a16="http://schemas.microsoft.com/office/drawing/2014/main" id="{EA7EAC58-F83A-C709-D880-59B221EFE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0229" y="4392981"/>
            <a:ext cx="2205165" cy="220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89D4EFC-8A7A-A304-5733-A48A83F40653}"/>
              </a:ext>
            </a:extLst>
          </p:cNvPr>
          <p:cNvSpPr txBox="1"/>
          <p:nvPr/>
        </p:nvSpPr>
        <p:spPr>
          <a:xfrm>
            <a:off x="910630" y="4869954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dirty="0">
                <a:latin typeface="Times" pitchFamily="2" charset="0"/>
              </a:rPr>
              <a:t>From</a:t>
            </a:r>
            <a:r>
              <a:rPr lang="zh-CN" altLang="en-US" sz="1800" dirty="0">
                <a:latin typeface="Times" pitchFamily="2" charset="0"/>
              </a:rPr>
              <a:t> </a:t>
            </a:r>
            <a:r>
              <a:rPr lang="en-US" altLang="zh-CN" sz="1800" dirty="0">
                <a:latin typeface="Times" pitchFamily="2" charset="0"/>
              </a:rPr>
              <a:t>CDEX</a:t>
            </a:r>
            <a:endParaRPr lang="en-CN" sz="1800" dirty="0">
              <a:latin typeface="Times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1967CDF-3B21-4627-82D4-4D4A7BF9B324}"/>
              </a:ext>
            </a:extLst>
          </p:cNvPr>
          <p:cNvSpPr txBox="1"/>
          <p:nvPr/>
        </p:nvSpPr>
        <p:spPr>
          <a:xfrm>
            <a:off x="118746" y="159263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优势</a:t>
            </a:r>
            <a:r>
              <a:rPr lang="zh-CN" altLang="en-US" sz="2400" b="1" dirty="0">
                <a:solidFill>
                  <a:srgbClr val="0432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：高能量分辨率</a:t>
            </a:r>
            <a:endParaRPr lang="en-CN" sz="2400" b="1" dirty="0">
              <a:solidFill>
                <a:srgbClr val="0432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77ED05-6566-D977-1878-00102C780410}"/>
              </a:ext>
            </a:extLst>
          </p:cNvPr>
          <p:cNvSpPr txBox="1"/>
          <p:nvPr/>
        </p:nvSpPr>
        <p:spPr>
          <a:xfrm>
            <a:off x="118746" y="2288218"/>
            <a:ext cx="31592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CN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高能量分辨率</a:t>
            </a:r>
            <a:r>
              <a:rPr lang="en-US" sz="2000" dirty="0">
                <a:latin typeface="Times" pitchFamily="2" charset="0"/>
              </a:rPr>
              <a:t> ~1‰</a:t>
            </a:r>
            <a:r>
              <a:rPr lang="zh-CN" altLang="en-US" sz="2000" dirty="0">
                <a:latin typeface="Times" pitchFamily="2" charset="0"/>
              </a:rPr>
              <a:t> </a:t>
            </a:r>
            <a:r>
              <a:rPr lang="en-US" altLang="zh-CN" sz="2000" dirty="0">
                <a:latin typeface="Times" pitchFamily="2" charset="0"/>
              </a:rPr>
              <a:t>@ 2MeV;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  <a:ea typeface="Microsoft YaHei" panose="020B0503020204020204" pitchFamily="34" charset="-122"/>
              </a:rPr>
              <a:t>CDEX</a:t>
            </a:r>
            <a:r>
              <a:rPr lang="en-US" altLang="zh-CN" sz="2000" dirty="0">
                <a:latin typeface="Times" pitchFamily="2" charset="0"/>
                <a:ea typeface="Microsoft YaHei" panose="020B0503020204020204" pitchFamily="34" charset="-122"/>
              </a:rPr>
              <a:t>/LEGEND</a:t>
            </a:r>
            <a:r>
              <a:rPr lang="zh-CN" altLang="en-US" sz="2000" dirty="0">
                <a:latin typeface="Times" pitchFamily="2" charset="0"/>
                <a:ea typeface="Microsoft YaHei" panose="020B0503020204020204" pitchFamily="34" charset="-122"/>
              </a:rPr>
              <a:t>：下一代</a:t>
            </a:r>
            <a:r>
              <a:rPr lang="zh-CN" altLang="en-CN" sz="2000" dirty="0">
                <a:latin typeface="Times" pitchFamily="2" charset="0"/>
                <a:ea typeface="Microsoft YaHei" panose="020B0503020204020204" pitchFamily="34" charset="-122"/>
              </a:rPr>
              <a:t>旗舰级</a:t>
            </a:r>
            <a:r>
              <a:rPr lang="zh-CN" altLang="en-US" sz="2000" dirty="0">
                <a:latin typeface="Times" pitchFamily="2" charset="0"/>
                <a:ea typeface="Microsoft YaHei" panose="020B0503020204020204" pitchFamily="34" charset="-122"/>
              </a:rPr>
              <a:t>吨级无中微子双贝塔搜寻</a:t>
            </a:r>
            <a:r>
              <a:rPr lang="zh-CN" altLang="en-CN" sz="2000" dirty="0">
                <a:latin typeface="Times" pitchFamily="2" charset="0"/>
                <a:ea typeface="Microsoft YaHei" panose="020B0503020204020204" pitchFamily="34" charset="-122"/>
              </a:rPr>
              <a:t>锗</a:t>
            </a:r>
            <a:r>
              <a:rPr lang="zh-CN" altLang="en-US" sz="2000" dirty="0">
                <a:latin typeface="Times" pitchFamily="2" charset="0"/>
                <a:ea typeface="Microsoft YaHei" panose="020B0503020204020204" pitchFamily="34" charset="-122"/>
              </a:rPr>
              <a:t>探测器阵列；</a:t>
            </a:r>
            <a:endParaRPr lang="en-CN" sz="2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554368-783F-99F0-0024-A5823D50D6EB}"/>
              </a:ext>
            </a:extLst>
          </p:cNvPr>
          <p:cNvSpPr txBox="1"/>
          <p:nvPr/>
        </p:nvSpPr>
        <p:spPr>
          <a:xfrm>
            <a:off x="11749506" y="6526138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28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ABC3149-F8BD-DE26-97DC-DBEB63E2DA93}"/>
              </a:ext>
            </a:extLst>
          </p:cNvPr>
          <p:cNvSpPr txBox="1"/>
          <p:nvPr/>
        </p:nvSpPr>
        <p:spPr>
          <a:xfrm>
            <a:off x="3039641" y="1293173"/>
            <a:ext cx="32715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Litao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Yang, Rui Xu 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报告（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7/16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44436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6450"/>
    </mc:Choice>
    <mc:Fallback xmlns="">
      <p:transition advTm="3645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新物理搜寻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36A3974-FCCE-7442-9D11-A18B2655314A}"/>
              </a:ext>
            </a:extLst>
          </p:cNvPr>
          <p:cNvGrpSpPr/>
          <p:nvPr/>
        </p:nvGrpSpPr>
        <p:grpSpPr>
          <a:xfrm>
            <a:off x="46534" y="1820029"/>
            <a:ext cx="7128490" cy="4464496"/>
            <a:chOff x="334566" y="1539467"/>
            <a:chExt cx="5483430" cy="322309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65B3AB6-7BA5-4F44-9216-2A87CCDBEF42}"/>
                </a:ext>
              </a:extLst>
            </p:cNvPr>
            <p:cNvGrpSpPr/>
            <p:nvPr/>
          </p:nvGrpSpPr>
          <p:grpSpPr>
            <a:xfrm>
              <a:off x="334566" y="1539467"/>
              <a:ext cx="5483430" cy="3223091"/>
              <a:chOff x="2548441" y="2571072"/>
              <a:chExt cx="5483430" cy="322309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1A6864C-0E9A-5E43-81AA-A88177AD778F}"/>
                  </a:ext>
                </a:extLst>
              </p:cNvPr>
              <p:cNvSpPr/>
              <p:nvPr/>
            </p:nvSpPr>
            <p:spPr>
              <a:xfrm>
                <a:off x="2571076" y="2589191"/>
                <a:ext cx="5460795" cy="320497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00" dirty="0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A0702265-1CA0-2547-AAA3-5D1ACF4332F6}"/>
                  </a:ext>
                </a:extLst>
              </p:cNvPr>
              <p:cNvGrpSpPr/>
              <p:nvPr/>
            </p:nvGrpSpPr>
            <p:grpSpPr>
              <a:xfrm>
                <a:off x="2834686" y="2761145"/>
                <a:ext cx="4968475" cy="2710521"/>
                <a:chOff x="5057266" y="697021"/>
                <a:chExt cx="6602540" cy="3401863"/>
              </a:xfrm>
            </p:grpSpPr>
            <p:pic>
              <p:nvPicPr>
                <p:cNvPr id="47" name="Picture 2" descr="Expansion de l'Univers avec de gauche à droite de l'image sur fond noir : un disque vertical de couleur blanche, d'où part un cône violet, rose puis jaune, ouvert vers la droite et qui abouti sur la droite de l'image à plusieurs galaxies. ">
                  <a:extLst>
                    <a:ext uri="{FF2B5EF4-FFF2-40B4-BE49-F238E27FC236}">
                      <a16:creationId xmlns:a16="http://schemas.microsoft.com/office/drawing/2014/main" id="{BF4B2038-9B65-2243-B268-5A5AEC8A909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clrChange>
                    <a:clrFrom>
                      <a:srgbClr val="010101"/>
                    </a:clrFrom>
                    <a:clrTo>
                      <a:srgbClr val="010101">
                        <a:alpha val="0"/>
                      </a:srgbClr>
                    </a:clrTo>
                  </a:clrChange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1369" t="23423" r="30136" b="28644"/>
                <a:stretch/>
              </p:blipFill>
              <p:spPr bwMode="auto">
                <a:xfrm flipH="1">
                  <a:off x="5105550" y="771524"/>
                  <a:ext cx="6554256" cy="3325565"/>
                </a:xfrm>
                <a:prstGeom prst="rect">
                  <a:avLst/>
                </a:prstGeom>
                <a:solidFill>
                  <a:schemeClr val="tx1"/>
                </a:solidFill>
              </p:spPr>
            </p:pic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2E87372A-3944-FE45-950F-D8630736C1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saturation sat="200000"/>
                          </a14:imgEffect>
                        </a14:imgLayer>
                      </a14:imgProps>
                    </a:ext>
                  </a:extLst>
                </a:blip>
                <a:srcRect r="19982"/>
                <a:stretch/>
              </p:blipFill>
              <p:spPr>
                <a:xfrm>
                  <a:off x="5057266" y="697021"/>
                  <a:ext cx="5283235" cy="3401863"/>
                </a:xfrm>
                <a:prstGeom prst="rect">
                  <a:avLst/>
                </a:prstGeom>
                <a:ln>
                  <a:noFill/>
                </a:ln>
                <a:effectLst>
                  <a:softEdge rad="50800"/>
                </a:effectLst>
              </p:spPr>
            </p:pic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002339-3E41-1B4C-AEAA-0EDA654BF518}"/>
                  </a:ext>
                </a:extLst>
              </p:cNvPr>
              <p:cNvSpPr txBox="1"/>
              <p:nvPr/>
            </p:nvSpPr>
            <p:spPr>
              <a:xfrm>
                <a:off x="5856521" y="2971301"/>
                <a:ext cx="123463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u="none" dirty="0">
                    <a:solidFill>
                      <a:schemeClr val="bg1"/>
                    </a:solidFill>
                  </a:rPr>
                  <a:t>Energy Frontier</a:t>
                </a:r>
                <a:endParaRPr lang="en-GB" sz="1100" b="1" u="none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FF5F016-344F-4342-A2C0-24EE9DB9BE5E}"/>
                  </a:ext>
                </a:extLst>
              </p:cNvPr>
              <p:cNvSpPr txBox="1"/>
              <p:nvPr/>
            </p:nvSpPr>
            <p:spPr>
              <a:xfrm rot="16200000">
                <a:off x="2606766" y="4503541"/>
                <a:ext cx="1367682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u="none" dirty="0">
                    <a:solidFill>
                      <a:srgbClr val="FFFF00"/>
                    </a:solidFill>
                  </a:rPr>
                  <a:t>Coupling Frontier</a:t>
                </a:r>
                <a:endParaRPr lang="en-GB" sz="1100" b="1" u="none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FF3CFE5-694F-EF4F-A628-5530CA61DB8F}"/>
                  </a:ext>
                </a:extLst>
              </p:cNvPr>
              <p:cNvSpPr txBox="1"/>
              <p:nvPr/>
            </p:nvSpPr>
            <p:spPr>
              <a:xfrm rot="2163671">
                <a:off x="4916379" y="3719125"/>
                <a:ext cx="139012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b="1" u="none" dirty="0">
                    <a:solidFill>
                      <a:schemeClr val="bg1"/>
                    </a:solidFill>
                  </a:rPr>
                  <a:t>Precision Frontier</a:t>
                </a:r>
                <a:endParaRPr lang="en-GB" sz="1100" b="1" u="none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C2DB9B9-8795-FF4F-98DB-46AD182D51CA}"/>
                  </a:ext>
                </a:extLst>
              </p:cNvPr>
              <p:cNvSpPr txBox="1"/>
              <p:nvPr/>
            </p:nvSpPr>
            <p:spPr>
              <a:xfrm rot="16200000">
                <a:off x="1616693" y="3754276"/>
                <a:ext cx="216758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u="none" dirty="0">
                    <a:solidFill>
                      <a:srgbClr val="FFFF00"/>
                    </a:solidFill>
                  </a:rPr>
                  <a:t>log</a:t>
                </a:r>
                <a:r>
                  <a:rPr lang="en-US" sz="1200" b="1" u="none" baseline="-25000" dirty="0">
                    <a:solidFill>
                      <a:srgbClr val="FFFF00"/>
                    </a:solidFill>
                  </a:rPr>
                  <a:t>10</a:t>
                </a:r>
                <a:r>
                  <a:rPr lang="en-US" sz="1200" b="1" u="none" dirty="0">
                    <a:solidFill>
                      <a:srgbClr val="FFFF00"/>
                    </a:solidFill>
                  </a:rPr>
                  <a:t>( Interaction strength )</a:t>
                </a:r>
                <a:endParaRPr lang="en-GB" sz="1200" b="1" u="none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20" name="Arrow: Right 9">
                <a:extLst>
                  <a:ext uri="{FF2B5EF4-FFF2-40B4-BE49-F238E27FC236}">
                    <a16:creationId xmlns:a16="http://schemas.microsoft.com/office/drawing/2014/main" id="{FF61E332-F66F-414B-800E-6AB0F5ECD5B1}"/>
                  </a:ext>
                </a:extLst>
              </p:cNvPr>
              <p:cNvSpPr/>
              <p:nvPr/>
            </p:nvSpPr>
            <p:spPr>
              <a:xfrm>
                <a:off x="6047066" y="2923101"/>
                <a:ext cx="660808" cy="97294"/>
              </a:xfrm>
              <a:prstGeom prst="rightArrow">
                <a:avLst>
                  <a:gd name="adj1" fmla="val 50000"/>
                  <a:gd name="adj2" fmla="val 22845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00"/>
              </a:p>
            </p:txBody>
          </p:sp>
          <p:sp>
            <p:nvSpPr>
              <p:cNvPr id="21" name="Arrow: Right 10">
                <a:extLst>
                  <a:ext uri="{FF2B5EF4-FFF2-40B4-BE49-F238E27FC236}">
                    <a16:creationId xmlns:a16="http://schemas.microsoft.com/office/drawing/2014/main" id="{763232AB-D5F8-2846-8D52-868F0656DD4F}"/>
                  </a:ext>
                </a:extLst>
              </p:cNvPr>
              <p:cNvSpPr/>
              <p:nvPr/>
            </p:nvSpPr>
            <p:spPr>
              <a:xfrm rot="2184880">
                <a:off x="4865051" y="3775753"/>
                <a:ext cx="986560" cy="117414"/>
              </a:xfrm>
              <a:prstGeom prst="rightArrow">
                <a:avLst>
                  <a:gd name="adj1" fmla="val 50000"/>
                  <a:gd name="adj2" fmla="val 22845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00"/>
              </a:p>
            </p:txBody>
          </p:sp>
          <p:sp>
            <p:nvSpPr>
              <p:cNvPr id="22" name="Arrow: Right 11">
                <a:extLst>
                  <a:ext uri="{FF2B5EF4-FFF2-40B4-BE49-F238E27FC236}">
                    <a16:creationId xmlns:a16="http://schemas.microsoft.com/office/drawing/2014/main" id="{EA6DB695-1D33-A74B-8324-3FADA03B05E1}"/>
                  </a:ext>
                </a:extLst>
              </p:cNvPr>
              <p:cNvSpPr/>
              <p:nvPr/>
            </p:nvSpPr>
            <p:spPr>
              <a:xfrm rot="5400000">
                <a:off x="3035467" y="4518885"/>
                <a:ext cx="821053" cy="91069"/>
              </a:xfrm>
              <a:prstGeom prst="rightArrow">
                <a:avLst>
                  <a:gd name="adj1" fmla="val 50000"/>
                  <a:gd name="adj2" fmla="val 22845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70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6A4CB7C-C1AD-624F-ABD2-BAE15F0F4E7A}"/>
                  </a:ext>
                </a:extLst>
              </p:cNvPr>
              <p:cNvSpPr txBox="1"/>
              <p:nvPr/>
            </p:nvSpPr>
            <p:spPr>
              <a:xfrm>
                <a:off x="3805186" y="4716981"/>
                <a:ext cx="38688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u="none" dirty="0">
                    <a:solidFill>
                      <a:schemeClr val="bg1"/>
                    </a:solidFill>
                    <a:latin typeface="Chiller" panose="04020404031007020602" pitchFamily="82" charset="0"/>
                  </a:rPr>
                  <a:t>Space for New Physics</a:t>
                </a:r>
                <a:endParaRPr lang="en-GB" sz="3200" u="none" dirty="0">
                  <a:solidFill>
                    <a:schemeClr val="bg1"/>
                  </a:solidFill>
                  <a:latin typeface="Chiller" panose="04020404031007020602" pitchFamily="82" charset="0"/>
                </a:endParaRPr>
              </a:p>
            </p:txBody>
          </p: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EDB4FB64-D404-9A4A-88A4-6596CB9E33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71020" y="2605057"/>
                <a:ext cx="0" cy="2883185"/>
              </a:xfrm>
              <a:prstGeom prst="straightConnector1">
                <a:avLst/>
              </a:prstGeom>
              <a:ln w="34925">
                <a:solidFill>
                  <a:schemeClr val="bg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EA6F6EF8-D8F4-4040-9E58-AD308C1A6D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2688" y="5486744"/>
                <a:ext cx="5072501" cy="0"/>
              </a:xfrm>
              <a:prstGeom prst="straightConnector1">
                <a:avLst/>
              </a:prstGeom>
              <a:ln w="34925">
                <a:solidFill>
                  <a:schemeClr val="bg1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B30BEA7-D699-1949-93C3-70C9E0EDE55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15266" y="2848792"/>
                <a:ext cx="0" cy="2778765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CC6B41B-6D3E-C940-9FFF-A6746216203C}"/>
                  </a:ext>
                </a:extLst>
              </p:cNvPr>
              <p:cNvSpPr txBox="1"/>
              <p:nvPr/>
            </p:nvSpPr>
            <p:spPr>
              <a:xfrm rot="16200000">
                <a:off x="7209313" y="3095534"/>
                <a:ext cx="826081" cy="2269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u="none" dirty="0">
                    <a:solidFill>
                      <a:schemeClr val="bg1"/>
                    </a:solidFill>
                  </a:rPr>
                  <a:t>Planck scale</a:t>
                </a:r>
                <a:endParaRPr lang="en-GB" sz="1100" u="none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9467960C-08D3-064F-BD9D-0A677CDBE0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73902" y="2834087"/>
                <a:ext cx="672092" cy="0"/>
              </a:xfrm>
              <a:prstGeom prst="line">
                <a:avLst/>
              </a:prstGeom>
              <a:ln w="2857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9" name="Picture 4" descr="http://ship.web.cern.ch/Admin/SHIP_Logo/SHiP-Symbol_Black.png">
                <a:extLst>
                  <a:ext uri="{FF2B5EF4-FFF2-40B4-BE49-F238E27FC236}">
                    <a16:creationId xmlns:a16="http://schemas.microsoft.com/office/drawing/2014/main" id="{B5E559C9-B6B6-1942-9783-982F593FC4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82196" y="4191677"/>
                <a:ext cx="485771" cy="461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16728B-4337-2143-B206-7C2FD3BFB50B}"/>
                  </a:ext>
                </a:extLst>
              </p:cNvPr>
              <p:cNvSpPr txBox="1"/>
              <p:nvPr/>
            </p:nvSpPr>
            <p:spPr>
              <a:xfrm>
                <a:off x="2548441" y="2689270"/>
                <a:ext cx="320293" cy="3159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1" u="none" dirty="0"/>
                  <a:t>1</a:t>
                </a:r>
                <a:endParaRPr lang="en-GB" sz="1200" b="1" u="none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4F112DB-8C0C-E043-AB17-3FEF2EB1A016}"/>
                  </a:ext>
                </a:extLst>
              </p:cNvPr>
              <p:cNvSpPr/>
              <p:nvPr/>
            </p:nvSpPr>
            <p:spPr>
              <a:xfrm>
                <a:off x="3523256" y="2905112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u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1775411B-E3AE-5B47-A203-62C65B1AA1B4}"/>
                  </a:ext>
                </a:extLst>
              </p:cNvPr>
              <p:cNvSpPr/>
              <p:nvPr/>
            </p:nvSpPr>
            <p:spPr>
              <a:xfrm>
                <a:off x="3473655" y="3106656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d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F8E7B4F-272B-754B-8677-D77C50416BE6}"/>
                  </a:ext>
                </a:extLst>
              </p:cNvPr>
              <p:cNvSpPr/>
              <p:nvPr/>
            </p:nvSpPr>
            <p:spPr>
              <a:xfrm>
                <a:off x="3805186" y="2905112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c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CBFCEC7-75B5-924F-87F6-9DC38B580DA7}"/>
                  </a:ext>
                </a:extLst>
              </p:cNvPr>
              <p:cNvSpPr/>
              <p:nvPr/>
            </p:nvSpPr>
            <p:spPr>
              <a:xfrm>
                <a:off x="3715197" y="3106656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s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6A79955-CDFE-0E44-B142-488D24476576}"/>
                  </a:ext>
                </a:extLst>
              </p:cNvPr>
              <p:cNvSpPr/>
              <p:nvPr/>
            </p:nvSpPr>
            <p:spPr>
              <a:xfrm>
                <a:off x="4322342" y="2905112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t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7097D5D2-19C1-564B-B388-C5A18667DA36}"/>
                  </a:ext>
                </a:extLst>
              </p:cNvPr>
              <p:cNvSpPr/>
              <p:nvPr/>
            </p:nvSpPr>
            <p:spPr>
              <a:xfrm>
                <a:off x="3959738" y="3106656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b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EECCDE63-20D0-8342-963C-BE3FDDB5DE9E}"/>
                  </a:ext>
                </a:extLst>
              </p:cNvPr>
              <p:cNvSpPr/>
              <p:nvPr/>
            </p:nvSpPr>
            <p:spPr>
              <a:xfrm>
                <a:off x="2971582" y="3961501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72000"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n</a:t>
                </a:r>
                <a:r>
                  <a:rPr lang="en-US" sz="900" u="none" baseline="-25000" dirty="0">
                    <a:solidFill>
                      <a:schemeClr val="tx1"/>
                    </a:solidFill>
                  </a:rPr>
                  <a:t>e</a:t>
                </a:r>
                <a:endParaRPr lang="en-GB" sz="900" u="none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112DFFCE-98F1-C347-ACFC-180713C6D32C}"/>
                  </a:ext>
                </a:extLst>
              </p:cNvPr>
              <p:cNvSpPr/>
              <p:nvPr/>
            </p:nvSpPr>
            <p:spPr>
              <a:xfrm>
                <a:off x="3110836" y="3961502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72000"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n</a:t>
                </a:r>
                <a:r>
                  <a:rPr lang="en-US" sz="900" u="none" baseline="-25000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m</a:t>
                </a:r>
                <a:endParaRPr lang="en-GB" sz="900" u="none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648583FC-20D0-8A4B-A90B-988552433B8F}"/>
                  </a:ext>
                </a:extLst>
              </p:cNvPr>
              <p:cNvSpPr/>
              <p:nvPr/>
            </p:nvSpPr>
            <p:spPr>
              <a:xfrm>
                <a:off x="3065824" y="4086203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rgbClr val="0F6FC6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chemeClr val="accent2">
                    <a:lumMod val="20000"/>
                    <a:lumOff val="80000"/>
                  </a:schemeClr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72000" rtlCol="0" anchor="ctr"/>
              <a:lstStyle/>
              <a:p>
                <a:pPr algn="ctr"/>
                <a:r>
                  <a:rPr lang="en-US" sz="900" u="none" dirty="0" err="1">
                    <a:solidFill>
                      <a:schemeClr val="tx1"/>
                    </a:solidFill>
                    <a:latin typeface="Symbol" panose="05050102010706020507" pitchFamily="18" charset="2"/>
                  </a:rPr>
                  <a:t>n</a:t>
                </a:r>
                <a:r>
                  <a:rPr lang="en-US" sz="900" u="none" baseline="-25000" dirty="0" err="1">
                    <a:solidFill>
                      <a:schemeClr val="tx1"/>
                    </a:solidFill>
                    <a:latin typeface="Symbol" panose="05050102010706020507" pitchFamily="18" charset="2"/>
                  </a:rPr>
                  <a:t>t</a:t>
                </a:r>
                <a:endParaRPr lang="en-GB" sz="900" u="none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29D977E5-4255-E449-9C75-A2B651248A47}"/>
                  </a:ext>
                </a:extLst>
              </p:cNvPr>
              <p:cNvSpPr/>
              <p:nvPr/>
            </p:nvSpPr>
            <p:spPr>
              <a:xfrm>
                <a:off x="2862688" y="2894134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98000">
                    <a:srgbClr val="FF9900"/>
                  </a:gs>
                  <a:gs pos="0">
                    <a:srgbClr val="FF9900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rgbClr val="FFE8C5"/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72000"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g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B9750631-A936-8643-AA63-270A2E09AF82}"/>
                  </a:ext>
                </a:extLst>
              </p:cNvPr>
              <p:cNvSpPr/>
              <p:nvPr/>
            </p:nvSpPr>
            <p:spPr>
              <a:xfrm>
                <a:off x="2862688" y="3064589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96000">
                    <a:srgbClr val="FF9900"/>
                  </a:gs>
                  <a:gs pos="0">
                    <a:srgbClr val="FF9900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rgbClr val="FFE8C5"/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72000"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g</a:t>
                </a:r>
                <a:endParaRPr lang="en-GB" sz="900" u="none" dirty="0">
                  <a:solidFill>
                    <a:schemeClr val="tx1"/>
                  </a:solidFill>
                  <a:latin typeface="Symbol" panose="05050102010706020507" pitchFamily="18" charset="2"/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CDA2BE1-D72E-6C4B-8265-140CAEBF58DB}"/>
                  </a:ext>
                </a:extLst>
              </p:cNvPr>
              <p:cNvSpPr/>
              <p:nvPr/>
            </p:nvSpPr>
            <p:spPr>
              <a:xfrm>
                <a:off x="4076368" y="3348398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99000">
                    <a:srgbClr val="FF9900"/>
                  </a:gs>
                  <a:gs pos="0">
                    <a:srgbClr val="FF9900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rgbClr val="FFE8C5"/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6000"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W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7322FD50-8028-E249-B4B8-35D8BB342A02}"/>
                  </a:ext>
                </a:extLst>
              </p:cNvPr>
              <p:cNvSpPr/>
              <p:nvPr/>
            </p:nvSpPr>
            <p:spPr>
              <a:xfrm>
                <a:off x="4160395" y="3568531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96000">
                    <a:srgbClr val="FF9900"/>
                  </a:gs>
                  <a:gs pos="0">
                    <a:srgbClr val="FF9900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rgbClr val="FFE8C5"/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6000"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Z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3FF5658D-9E16-3949-A54E-68CCDD77A891}"/>
                  </a:ext>
                </a:extLst>
              </p:cNvPr>
              <p:cNvSpPr/>
              <p:nvPr/>
            </p:nvSpPr>
            <p:spPr>
              <a:xfrm>
                <a:off x="4231912" y="3183778"/>
                <a:ext cx="157859" cy="159337"/>
              </a:xfrm>
              <a:prstGeom prst="ellipse">
                <a:avLst/>
              </a:prstGeom>
              <a:gradFill flip="none" rotWithShape="1">
                <a:gsLst>
                  <a:gs pos="96000">
                    <a:srgbClr val="FF9900"/>
                  </a:gs>
                  <a:gs pos="0">
                    <a:srgbClr val="FF9900"/>
                  </a:gs>
                  <a:gs pos="58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>
                <a:outerShdw blurRad="584200" dist="50800" dir="5400000" algn="ctr" rotWithShape="0">
                  <a:srgbClr val="000000">
                    <a:alpha val="43137"/>
                  </a:srgbClr>
                </a:outerShdw>
                <a:reflection blurRad="38100" stA="61000" endPos="64000" dir="5400000" sy="-100000" algn="bl" rotWithShape="0"/>
              </a:effectLst>
              <a:scene3d>
                <a:camera prst="orthographicFront"/>
                <a:lightRig rig="threePt" dir="t"/>
              </a:scene3d>
              <a:sp3d contourW="12700">
                <a:bevelT w="57150"/>
                <a:contourClr>
                  <a:srgbClr val="FFE8C5"/>
                </a:contourClr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6000" rtlCol="0" anchor="ctr"/>
              <a:lstStyle/>
              <a:p>
                <a:pPr algn="ctr"/>
                <a:r>
                  <a:rPr lang="en-US" sz="900" u="none" dirty="0">
                    <a:solidFill>
                      <a:schemeClr val="tx1"/>
                    </a:solidFill>
                  </a:rPr>
                  <a:t>H</a:t>
                </a:r>
                <a:endParaRPr lang="en-GB" sz="900" u="none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9453191-0C22-9548-AA10-9CFE43EF67CA}"/>
                  </a:ext>
                </a:extLst>
              </p:cNvPr>
              <p:cNvSpPr txBox="1"/>
              <p:nvPr/>
            </p:nvSpPr>
            <p:spPr>
              <a:xfrm>
                <a:off x="3491528" y="2571072"/>
                <a:ext cx="253466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u="none" dirty="0">
                    <a:solidFill>
                      <a:schemeClr val="bg1"/>
                    </a:solidFill>
                  </a:rPr>
                  <a:t>Standard Model window</a:t>
                </a:r>
                <a:endParaRPr lang="en-GB" sz="1600" b="1" u="none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FC07FC1-A288-364A-B81D-C11B68BFBBC4}"/>
                </a:ext>
              </a:extLst>
            </p:cNvPr>
            <p:cNvSpPr txBox="1"/>
            <p:nvPr/>
          </p:nvSpPr>
          <p:spPr>
            <a:xfrm>
              <a:off x="3774893" y="4463597"/>
              <a:ext cx="11993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u="none" dirty="0">
                  <a:solidFill>
                    <a:srgbClr val="FFFF00"/>
                  </a:solidFill>
                </a:rPr>
                <a:t>log</a:t>
              </a:r>
              <a:r>
                <a:rPr lang="en-US" sz="1200" b="1" u="none" baseline="-25000" dirty="0">
                  <a:solidFill>
                    <a:srgbClr val="FFFF00"/>
                  </a:solidFill>
                </a:rPr>
                <a:t>10</a:t>
              </a:r>
              <a:r>
                <a:rPr lang="en-US" sz="1200" b="1" u="none" dirty="0">
                  <a:solidFill>
                    <a:srgbClr val="FFFF00"/>
                  </a:solidFill>
                </a:rPr>
                <a:t>( </a:t>
              </a:r>
              <a:r>
                <a:rPr lang="en-US" sz="1200" b="1" dirty="0">
                  <a:solidFill>
                    <a:srgbClr val="FFFF00"/>
                  </a:solidFill>
                </a:rPr>
                <a:t>Energy</a:t>
              </a:r>
              <a:r>
                <a:rPr lang="en-US" sz="1200" b="1" u="none" dirty="0">
                  <a:solidFill>
                    <a:srgbClr val="FFFF00"/>
                  </a:solidFill>
                </a:rPr>
                <a:t>)</a:t>
              </a:r>
              <a:endParaRPr lang="en-GB" sz="1200" b="1" u="none" dirty="0">
                <a:solidFill>
                  <a:srgbClr val="FFFF00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CC587E4-FEC3-EF45-A210-622E9E541779}"/>
              </a:ext>
            </a:extLst>
          </p:cNvPr>
          <p:cNvSpPr txBox="1"/>
          <p:nvPr/>
        </p:nvSpPr>
        <p:spPr>
          <a:xfrm>
            <a:off x="8169461" y="1300816"/>
            <a:ext cx="3262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</a:rPr>
              <a:t>稀有过程新物理方向：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C0C4ACC-EBCD-B244-9A4A-CF8372EA88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60" y="1954710"/>
            <a:ext cx="2261356" cy="164388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93025A3-4226-924E-8A4C-CA65AC39C2AA}"/>
              </a:ext>
            </a:extLst>
          </p:cNvPr>
          <p:cNvSpPr txBox="1"/>
          <p:nvPr/>
        </p:nvSpPr>
        <p:spPr>
          <a:xfrm>
            <a:off x="-13649" y="1376499"/>
            <a:ext cx="42001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Image credit: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SHiP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，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DUNE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， 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ESA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，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LEGEND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1F5B2E83-D54A-6C45-8874-F32DBE93E8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450" y="4139124"/>
            <a:ext cx="2230801" cy="1836961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57424C9D-0415-8448-B5B1-F6877AB8F864}"/>
              </a:ext>
            </a:extLst>
          </p:cNvPr>
          <p:cNvSpPr txBox="1"/>
          <p:nvPr/>
        </p:nvSpPr>
        <p:spPr>
          <a:xfrm>
            <a:off x="7665478" y="5970279"/>
            <a:ext cx="156164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中微子物理</a:t>
            </a:r>
            <a:endParaRPr lang="en-US" b="1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D798EE8-5826-5749-AC9C-E8CFD267436C}"/>
              </a:ext>
            </a:extLst>
          </p:cNvPr>
          <p:cNvSpPr txBox="1"/>
          <p:nvPr/>
        </p:nvSpPr>
        <p:spPr>
          <a:xfrm>
            <a:off x="7665478" y="3677036"/>
            <a:ext cx="156324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暗物质探测</a:t>
            </a:r>
            <a:endParaRPr lang="en-US" b="1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07A65FD-EDA4-3E47-8E8D-2997A78D868B}"/>
              </a:ext>
            </a:extLst>
          </p:cNvPr>
          <p:cNvSpPr txBox="1"/>
          <p:nvPr/>
        </p:nvSpPr>
        <p:spPr>
          <a:xfrm>
            <a:off x="9968611" y="3677035"/>
            <a:ext cx="2114681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无</a:t>
            </a:r>
            <a:r>
              <a:rPr lang="zh-CN" altLang="en-US" b="1"/>
              <a:t>中微子双贝塔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B7FDDF-62C3-5D4C-2666-9BB7C36CBEF4}"/>
              </a:ext>
            </a:extLst>
          </p:cNvPr>
          <p:cNvSpPr txBox="1"/>
          <p:nvPr/>
        </p:nvSpPr>
        <p:spPr>
          <a:xfrm>
            <a:off x="11783210" y="64391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1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391C98-B0D2-4B10-323D-7F314C8E33BE}"/>
              </a:ext>
            </a:extLst>
          </p:cNvPr>
          <p:cNvSpPr txBox="1"/>
          <p:nvPr/>
        </p:nvSpPr>
        <p:spPr>
          <a:xfrm>
            <a:off x="7356900" y="6401537"/>
            <a:ext cx="21788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(7/15</a:t>
            </a: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贾怡教授大会报告</a:t>
            </a:r>
            <a:r>
              <a:rPr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en-CN" sz="1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716DB92-7DC6-85CF-5F03-49C523696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860" y="1983752"/>
            <a:ext cx="2726441" cy="148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欧洲大型强子对撞机完成升级再启动运行| 大紀元">
            <a:extLst>
              <a:ext uri="{FF2B5EF4-FFF2-40B4-BE49-F238E27FC236}">
                <a16:creationId xmlns:a16="http://schemas.microsoft.com/office/drawing/2014/main" id="{607781FD-DBAA-DE3C-8EA1-1AAF5301F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677" y="4352260"/>
            <a:ext cx="2228866" cy="148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05890F-351D-325C-44C4-046F7F59EF72}"/>
              </a:ext>
            </a:extLst>
          </p:cNvPr>
          <p:cNvSpPr txBox="1"/>
          <p:nvPr/>
        </p:nvSpPr>
        <p:spPr>
          <a:xfrm>
            <a:off x="10134287" y="5929656"/>
            <a:ext cx="156324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/>
              <a:t>对撞机物理</a:t>
            </a:r>
            <a:endParaRPr lang="en-US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F4A7590-6721-AD26-752F-8D9F651A6347}"/>
              </a:ext>
            </a:extLst>
          </p:cNvPr>
          <p:cNvSpPr txBox="1"/>
          <p:nvPr/>
        </p:nvSpPr>
        <p:spPr>
          <a:xfrm>
            <a:off x="9858157" y="6284525"/>
            <a:ext cx="22284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(7/17</a:t>
            </a:r>
            <a:r>
              <a:rPr lang="zh-CN" altLang="en-US" sz="1400" b="1" i="0">
                <a:effectLst/>
                <a:latin typeface="Liberation Sans"/>
              </a:rPr>
              <a:t>肖朦</a:t>
            </a:r>
            <a:r>
              <a:rPr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教授大会报告</a:t>
            </a:r>
            <a:r>
              <a:rPr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en-CN" sz="1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437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755"/>
    </mc:Choice>
    <mc:Fallback xmlns="">
      <p:transition advTm="40755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惰性液体探测器：富集靶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0994CC0-8A2D-CCBD-D635-43E11AF61D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582" y="4323621"/>
            <a:ext cx="2664296" cy="21120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72F661-91B7-1E1A-4FC3-F6ECC9F3A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50" y="1749929"/>
            <a:ext cx="2614504" cy="2401075"/>
          </a:xfrm>
          <a:prstGeom prst="rect">
            <a:avLst/>
          </a:prstGeom>
        </p:spPr>
      </p:pic>
      <p:grpSp>
        <p:nvGrpSpPr>
          <p:cNvPr id="4" name="组合 7">
            <a:extLst>
              <a:ext uri="{FF2B5EF4-FFF2-40B4-BE49-F238E27FC236}">
                <a16:creationId xmlns:a16="http://schemas.microsoft.com/office/drawing/2014/main" id="{E0D7B195-082F-6E27-B0E8-38C59628E781}"/>
              </a:ext>
            </a:extLst>
          </p:cNvPr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5" name="直接连接符 8">
              <a:extLst>
                <a:ext uri="{FF2B5EF4-FFF2-40B4-BE49-F238E27FC236}">
                  <a16:creationId xmlns:a16="http://schemas.microsoft.com/office/drawing/2014/main" id="{6668EE49-EEDB-DC3A-D90B-4EA579703D52}"/>
                </a:ext>
              </a:extLst>
            </p:cNvPr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9">
              <a:extLst>
                <a:ext uri="{FF2B5EF4-FFF2-40B4-BE49-F238E27FC236}">
                  <a16:creationId xmlns:a16="http://schemas.microsoft.com/office/drawing/2014/main" id="{5CFA3211-4377-90F1-EAD9-4053731ACA8E}"/>
                </a:ext>
              </a:extLst>
            </p:cNvPr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0286473-E2F5-C4E4-3DC7-2BC45D7B5B6D}"/>
              </a:ext>
            </a:extLst>
          </p:cNvPr>
          <p:cNvSpPr/>
          <p:nvPr/>
        </p:nvSpPr>
        <p:spPr>
          <a:xfrm>
            <a:off x="118542" y="1269554"/>
            <a:ext cx="5874311" cy="5545654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3BB3485-A200-1579-0E9D-C7F937D261EC}"/>
              </a:ext>
            </a:extLst>
          </p:cNvPr>
          <p:cNvSpPr/>
          <p:nvPr/>
        </p:nvSpPr>
        <p:spPr>
          <a:xfrm>
            <a:off x="6095206" y="1269554"/>
            <a:ext cx="5996368" cy="5545654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2C9382-F425-36D3-00B1-70AEAC8F6F85}"/>
              </a:ext>
            </a:extLst>
          </p:cNvPr>
          <p:cNvSpPr txBox="1"/>
          <p:nvPr/>
        </p:nvSpPr>
        <p:spPr>
          <a:xfrm>
            <a:off x="2350790" y="1319042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Times" pitchFamily="2" charset="0"/>
              </a:rPr>
              <a:t>EXO-200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271746-493C-C47B-78BD-821311069D28}"/>
              </a:ext>
            </a:extLst>
          </p:cNvPr>
          <p:cNvSpPr txBox="1"/>
          <p:nvPr/>
        </p:nvSpPr>
        <p:spPr>
          <a:xfrm>
            <a:off x="8759502" y="1319981"/>
            <a:ext cx="9525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solidFill>
                  <a:srgbClr val="C00000"/>
                </a:solidFill>
                <a:latin typeface="Times" pitchFamily="2" charset="0"/>
              </a:rPr>
              <a:t>nEXO</a:t>
            </a:r>
            <a:endParaRPr lang="en-US" sz="2200" b="1" dirty="0">
              <a:solidFill>
                <a:srgbClr val="C00000"/>
              </a:solidFill>
              <a:latin typeface="Times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99DC721-5C91-D632-DB42-A56D85D8DC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103" y="1753765"/>
            <a:ext cx="3040512" cy="22886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09C7954-C812-40B9-7DEF-446F0B0C787C}"/>
              </a:ext>
            </a:extLst>
          </p:cNvPr>
          <p:cNvSpPr txBox="1"/>
          <p:nvPr/>
        </p:nvSpPr>
        <p:spPr>
          <a:xfrm>
            <a:off x="2865051" y="3945732"/>
            <a:ext cx="29143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C. Hall, DUSEL town meeting (2007)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88115A7-3EDF-05E7-5D57-9EE839BA92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243" y="4386845"/>
            <a:ext cx="2107399" cy="19856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63FAE2-AE3D-F484-F1A5-57AB8E76A44F}"/>
                  </a:ext>
                </a:extLst>
              </p:cNvPr>
              <p:cNvSpPr txBox="1"/>
              <p:nvPr/>
            </p:nvSpPr>
            <p:spPr>
              <a:xfrm>
                <a:off x="1054646" y="6483848"/>
                <a:ext cx="3695563" cy="283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0" smtClean="0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en-US" sz="16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600" b="1" i="0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6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1600" b="1" i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1600" b="1" i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16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1600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1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𝟐𝟓</m:t>
                          </m:r>
                        </m:sup>
                      </m:sSup>
                      <m:r>
                        <a:rPr lang="en-US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𝐲𝐫</m:t>
                      </m:r>
                      <m:r>
                        <a:rPr lang="en-US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en-US" sz="1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𝛃𝛃</m:t>
                          </m:r>
                        </m:sub>
                      </m:sSub>
                      <m:r>
                        <a:rPr lang="en-US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𝟕𝟖</m:t>
                          </m:r>
                          <m:r>
                            <a:rPr lang="en-US" sz="1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𝟐𝟑𝟗</m:t>
                          </m:r>
                        </m:e>
                      </m:d>
                      <m:r>
                        <a:rPr lang="en-US" sz="16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𝐦𝐞𝐕</m:t>
                      </m:r>
                    </m:oMath>
                  </m:oMathPara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563FAE2-AE3D-F484-F1A5-57AB8E76A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646" y="6483848"/>
                <a:ext cx="3695563" cy="283219"/>
              </a:xfrm>
              <a:prstGeom prst="rect">
                <a:avLst/>
              </a:prstGeom>
              <a:blipFill>
                <a:blip r:embed="rId11"/>
                <a:stretch>
                  <a:fillRect l="-687" r="-687" b="-2173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08BEEEBB-2B61-A195-1070-5CB15BD79D67}"/>
              </a:ext>
            </a:extLst>
          </p:cNvPr>
          <p:cNvSpPr txBox="1"/>
          <p:nvPr/>
        </p:nvSpPr>
        <p:spPr>
          <a:xfrm>
            <a:off x="4070451" y="4526592"/>
            <a:ext cx="19718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PRL 123, 161802 (2019)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5C0FC25-5470-6C49-626A-8C9EB228D9AA}"/>
              </a:ext>
            </a:extLst>
          </p:cNvPr>
          <p:cNvGrpSpPr/>
          <p:nvPr/>
        </p:nvGrpSpPr>
        <p:grpSpPr>
          <a:xfrm>
            <a:off x="6670223" y="1768390"/>
            <a:ext cx="5048359" cy="4080385"/>
            <a:chOff x="6435166" y="1769832"/>
            <a:chExt cx="5435902" cy="431632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C6C3C8A-455A-01CB-DB05-EDA376175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35166" y="1769832"/>
              <a:ext cx="5435902" cy="4316325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082CF60-21B7-CA85-B227-E067A29D147C}"/>
                </a:ext>
              </a:extLst>
            </p:cNvPr>
            <p:cNvSpPr/>
            <p:nvPr/>
          </p:nvSpPr>
          <p:spPr>
            <a:xfrm>
              <a:off x="6469432" y="1769832"/>
              <a:ext cx="1137942" cy="435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17216FB-BCF1-9792-BE42-095F778CA2EE}"/>
              </a:ext>
            </a:extLst>
          </p:cNvPr>
          <p:cNvSpPr txBox="1"/>
          <p:nvPr/>
        </p:nvSpPr>
        <p:spPr>
          <a:xfrm>
            <a:off x="6401073" y="5979126"/>
            <a:ext cx="5586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800" b="1" dirty="0" err="1">
                <a:latin typeface="Times" pitchFamily="2" charset="0"/>
              </a:rPr>
              <a:t>SiPM</a:t>
            </a:r>
            <a:r>
              <a:rPr lang="en-US" sz="1800" b="1" dirty="0">
                <a:latin typeface="Times" pitchFamily="2" charset="0"/>
              </a:rPr>
              <a:t> for light readout, Si plate for charge readout;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1800" b="1" dirty="0">
                <a:latin typeface="Times" pitchFamily="2" charset="0"/>
              </a:rPr>
              <a:t>Reaching ~10meV of m</a:t>
            </a:r>
            <a:r>
              <a:rPr lang="en-US" sz="1800" b="1" baseline="-25000" dirty="0">
                <a:latin typeface="Times" pitchFamily="2" charset="0"/>
              </a:rPr>
              <a:t>𝛃𝛃</a:t>
            </a:r>
            <a:r>
              <a:rPr lang="en-US" sz="1800" b="1" dirty="0">
                <a:latin typeface="Times" pitchFamily="2" charset="0"/>
              </a:rPr>
              <a:t>;</a:t>
            </a:r>
            <a:endParaRPr lang="en-US" sz="1800" b="1" baseline="-25000" dirty="0">
              <a:latin typeface="Times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4F9CBBC-4960-CD31-5F35-B025C6D959E9}"/>
              </a:ext>
            </a:extLst>
          </p:cNvPr>
          <p:cNvSpPr txBox="1"/>
          <p:nvPr/>
        </p:nvSpPr>
        <p:spPr>
          <a:xfrm>
            <a:off x="6743278" y="1803354"/>
            <a:ext cx="2858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M.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Videl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, Lake Louise Winter (2025)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4D83D5D-16BC-0873-8A65-C68513F97B1A}"/>
              </a:ext>
            </a:extLst>
          </p:cNvPr>
          <p:cNvGrpSpPr/>
          <p:nvPr/>
        </p:nvGrpSpPr>
        <p:grpSpPr>
          <a:xfrm>
            <a:off x="7018639" y="2079553"/>
            <a:ext cx="4176398" cy="3861842"/>
            <a:chOff x="7391350" y="2702000"/>
            <a:chExt cx="4176398" cy="386184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1C20FF5-2EC2-7887-CD8C-7F2B59F21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1350" y="2702000"/>
              <a:ext cx="4176398" cy="3861842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B265D3F-C808-B12A-681E-C45F549A0266}"/>
                </a:ext>
              </a:extLst>
            </p:cNvPr>
            <p:cNvSpPr txBox="1"/>
            <p:nvPr/>
          </p:nvSpPr>
          <p:spPr>
            <a:xfrm>
              <a:off x="8282801" y="2860186"/>
              <a:ext cx="19094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2">
                      <a:lumMod val="50000"/>
                    </a:schemeClr>
                  </a:solidFill>
                  <a:latin typeface="Times" pitchFamily="2" charset="0"/>
                </a:rPr>
                <a:t>PRD 99, 095038 (2019)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06F39DE-ABC9-4BBE-AE4A-0BA4B00FD5D0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29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633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2666"/>
    </mc:Choice>
    <mc:Fallback xmlns="">
      <p:transition advTm="42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惰性液体探测器：自然靶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图片 2">
            <a:extLst>
              <a:ext uri="{FF2B5EF4-FFF2-40B4-BE49-F238E27FC236}">
                <a16:creationId xmlns:a16="http://schemas.microsoft.com/office/drawing/2014/main" id="{7E513B67-E6BF-007E-A726-A2C4684B75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61" t="7652" r="17886" b="10349"/>
          <a:stretch>
            <a:fillRect/>
          </a:stretch>
        </p:blipFill>
        <p:spPr>
          <a:xfrm>
            <a:off x="102353" y="1526415"/>
            <a:ext cx="2716306" cy="2525164"/>
          </a:xfrm>
          <a:prstGeom prst="rect">
            <a:avLst/>
          </a:prstGeom>
        </p:spPr>
      </p:pic>
      <p:pic>
        <p:nvPicPr>
          <p:cNvPr id="3" name="Picture 10" descr="https://photos.pandax.sjtu.edu.cn/uploads/big/a11899efffad808ff5e387474c7ad373.jpg">
            <a:extLst>
              <a:ext uri="{FF2B5EF4-FFF2-40B4-BE49-F238E27FC236}">
                <a16:creationId xmlns:a16="http://schemas.microsoft.com/office/drawing/2014/main" id="{544D646C-CDB6-2CF4-0C47-5952DDDE8B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/>
          <a:srcRect l="19128" r="19761"/>
          <a:stretch/>
        </p:blipFill>
        <p:spPr bwMode="auto">
          <a:xfrm>
            <a:off x="334566" y="4149874"/>
            <a:ext cx="217090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057C7F-7B93-C1AA-B501-CA45317EB9AF}"/>
              </a:ext>
            </a:extLst>
          </p:cNvPr>
          <p:cNvSpPr txBox="1"/>
          <p:nvPr/>
        </p:nvSpPr>
        <p:spPr>
          <a:xfrm>
            <a:off x="3646934" y="1526415"/>
            <a:ext cx="7128792" cy="1742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惰性液体探测器具有ER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/NR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鉴别，有效自屏蔽等优点；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领域内多年研发，已经可以使惰性液体探测器覆盖</a:t>
            </a:r>
            <a:r>
              <a:rPr lang="en-US" altLang="zh-CN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100eV-10MeV</a:t>
            </a:r>
            <a:r>
              <a:rPr lang="zh-CN" alt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能区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虽然靶元素丰度在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8%~10%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水平，因其较大曝光量结果已经渐渐进入到世界领先行列。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5" name="图片 8">
            <a:extLst>
              <a:ext uri="{FF2B5EF4-FFF2-40B4-BE49-F238E27FC236}">
                <a16:creationId xmlns:a16="http://schemas.microsoft.com/office/drawing/2014/main" id="{14B7F230-7DC4-F347-8C30-A809FC020D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1370" y="3305572"/>
            <a:ext cx="2979404" cy="2247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074DA3-69A6-28A6-79A2-3974895E5D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146" y="3282263"/>
            <a:ext cx="2903111" cy="2270118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178EF159-F9A6-B704-930C-61ABAF8665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0774" y="3429794"/>
            <a:ext cx="3187413" cy="20165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51DC6C-BB75-FD84-85FA-AD1572EE5E27}"/>
              </a:ext>
            </a:extLst>
          </p:cNvPr>
          <p:cNvSpPr txBox="1"/>
          <p:nvPr/>
        </p:nvSpPr>
        <p:spPr>
          <a:xfrm>
            <a:off x="2916034" y="5758459"/>
            <a:ext cx="30453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PandaX-4T</a:t>
            </a:r>
            <a:r>
              <a:rPr lang="zh-CN" altLang="en-US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 </a:t>
            </a:r>
            <a:r>
              <a:rPr lang="en-US" altLang="zh-CN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Xe136</a:t>
            </a:r>
            <a:r>
              <a:rPr lang="zh-CN" altLang="en-US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 </a:t>
            </a:r>
            <a:r>
              <a:rPr lang="en-US" altLang="zh-CN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0nbb, Science</a:t>
            </a:r>
            <a:r>
              <a:rPr lang="zh-CN" altLang="en-US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 </a:t>
            </a:r>
            <a:r>
              <a:rPr lang="en-US" altLang="zh-CN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Bulletin 70, 1779 (2025)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30E141-83B4-1F70-097B-1B05CD478DD4}"/>
              </a:ext>
            </a:extLst>
          </p:cNvPr>
          <p:cNvSpPr txBox="1"/>
          <p:nvPr/>
        </p:nvSpPr>
        <p:spPr>
          <a:xfrm>
            <a:off x="6114248" y="5769359"/>
            <a:ext cx="28976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XENON1T</a:t>
            </a:r>
            <a:r>
              <a:rPr lang="zh-CN" altLang="en-US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 </a:t>
            </a:r>
            <a:r>
              <a:rPr lang="en-US" altLang="zh-CN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Xe136 0nbb, PRC 106, 024328 (2022)</a:t>
            </a:r>
          </a:p>
        </p:txBody>
      </p:sp>
      <p:sp>
        <p:nvSpPr>
          <p:cNvPr id="15" name="文本框 6">
            <a:extLst>
              <a:ext uri="{FF2B5EF4-FFF2-40B4-BE49-F238E27FC236}">
                <a16:creationId xmlns:a16="http://schemas.microsoft.com/office/drawing/2014/main" id="{04027CE5-C3FB-54AE-72BA-BAE69B8CCD59}"/>
              </a:ext>
            </a:extLst>
          </p:cNvPr>
          <p:cNvSpPr txBox="1"/>
          <p:nvPr/>
        </p:nvSpPr>
        <p:spPr>
          <a:xfrm>
            <a:off x="9300353" y="5769359"/>
            <a:ext cx="28083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500" b="1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PandaX-4T Xe134 0nbb, PRL </a:t>
            </a:r>
            <a:r>
              <a:rPr kumimoji="1" lang="en-US" altLang="zh-CN" sz="1500" dirty="0">
                <a:solidFill>
                  <a:srgbClr val="0070C0"/>
                </a:solidFill>
                <a:latin typeface="Times" pitchFamily="2" charset="0"/>
                <a:cs typeface="Arial" panose="020B0604020202020204" pitchFamily="34" charset="0"/>
              </a:rPr>
              <a:t>132, 152402 (2024)</a:t>
            </a:r>
            <a:endParaRPr kumimoji="1" lang="zh-CN" altLang="en-US" sz="1500" dirty="0">
              <a:solidFill>
                <a:srgbClr val="0070C0"/>
              </a:solidFill>
              <a:latin typeface="Times" pitchFamily="2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FDEB5C-DB10-D212-0BD2-3255318D8889}"/>
              </a:ext>
            </a:extLst>
          </p:cNvPr>
          <p:cNvSpPr txBox="1"/>
          <p:nvPr/>
        </p:nvSpPr>
        <p:spPr>
          <a:xfrm>
            <a:off x="2566814" y="6506393"/>
            <a:ext cx="2468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I</a:t>
            </a:r>
            <a:r>
              <a:rPr lang="en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mage credit: PandaX, XENON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D65DD1-FA3B-3D0C-2AC8-AFBC7FCCB3AE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30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09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7684"/>
    </mc:Choice>
    <mc:Fallback xmlns="">
      <p:transition advTm="57684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D68B5-9481-1640-5769-4BB19692B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>
            <a:extLst>
              <a:ext uri="{FF2B5EF4-FFF2-40B4-BE49-F238E27FC236}">
                <a16:creationId xmlns:a16="http://schemas.microsoft.com/office/drawing/2014/main" id="{6FF2DF8A-C04A-F029-ECDF-8C9AA17E3023}"/>
              </a:ext>
            </a:extLst>
          </p:cNvPr>
          <p:cNvSpPr txBox="1"/>
          <p:nvPr/>
        </p:nvSpPr>
        <p:spPr>
          <a:xfrm>
            <a:off x="622598" y="477466"/>
            <a:ext cx="2677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未来实验灵敏度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8452BE0-EAB9-2B03-E792-06BC467CE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BBE3A6B4-4084-B6BD-C3EC-F2BB5B71517E}"/>
              </a:ext>
            </a:extLst>
          </p:cNvPr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9B866066-9414-6A13-EC69-019DBFE9D7E2}"/>
                </a:ext>
              </a:extLst>
            </p:cNvPr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FC2DDD7F-3C84-AB55-81C2-CD4B913760FA}"/>
                </a:ext>
              </a:extLst>
            </p:cNvPr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1BDC1B97-19F8-CEA3-C40D-EFC0B3B404A2}"/>
              </a:ext>
            </a:extLst>
          </p:cNvPr>
          <p:cNvGrpSpPr/>
          <p:nvPr/>
        </p:nvGrpSpPr>
        <p:grpSpPr>
          <a:xfrm>
            <a:off x="308418" y="5229994"/>
            <a:ext cx="5714779" cy="1512168"/>
            <a:chOff x="308418" y="5229994"/>
            <a:chExt cx="5714779" cy="1512168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C478360-CF31-8944-733F-CAE1432A417E}"/>
                </a:ext>
              </a:extLst>
            </p:cNvPr>
            <p:cNvSpPr/>
            <p:nvPr/>
          </p:nvSpPr>
          <p:spPr>
            <a:xfrm>
              <a:off x="308418" y="5229994"/>
              <a:ext cx="4490644" cy="15121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94ACD9E7-9FF4-E4A8-BD04-A75E22EA1EA7}"/>
                </a:ext>
              </a:extLst>
            </p:cNvPr>
            <p:cNvSpPr/>
            <p:nvPr/>
          </p:nvSpPr>
          <p:spPr>
            <a:xfrm>
              <a:off x="4676270" y="5384144"/>
              <a:ext cx="1346927" cy="13580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C67A6BAE-1200-3849-0193-C6BAED2205DD}"/>
              </a:ext>
            </a:extLst>
          </p:cNvPr>
          <p:cNvGrpSpPr/>
          <p:nvPr/>
        </p:nvGrpSpPr>
        <p:grpSpPr>
          <a:xfrm>
            <a:off x="457922" y="1197546"/>
            <a:ext cx="10215451" cy="5610437"/>
            <a:chOff x="575136" y="1245378"/>
            <a:chExt cx="10215451" cy="5610437"/>
          </a:xfrm>
        </p:grpSpPr>
        <p:pic>
          <p:nvPicPr>
            <p:cNvPr id="16" name="图片 15" descr="图片包含 图表&#10;&#10;描述已自动生成">
              <a:extLst>
                <a:ext uri="{FF2B5EF4-FFF2-40B4-BE49-F238E27FC236}">
                  <a16:creationId xmlns:a16="http://schemas.microsoft.com/office/drawing/2014/main" id="{95E22D49-B74D-2D34-CEBD-AD5A8CDDA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4"/>
            <a:stretch/>
          </p:blipFill>
          <p:spPr>
            <a:xfrm>
              <a:off x="575136" y="1245378"/>
              <a:ext cx="10215451" cy="5610437"/>
            </a:xfrm>
            <a:prstGeom prst="rect">
              <a:avLst/>
            </a:prstGeom>
          </p:spPr>
        </p:pic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3E471223-8D07-BDC3-485A-1F08AC7717C0}"/>
                </a:ext>
              </a:extLst>
            </p:cNvPr>
            <p:cNvSpPr/>
            <p:nvPr/>
          </p:nvSpPr>
          <p:spPr>
            <a:xfrm>
              <a:off x="9742461" y="6402388"/>
              <a:ext cx="1048125" cy="4534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F03DAA7F-D98B-56AE-CE18-78ABD2846C31}"/>
              </a:ext>
            </a:extLst>
          </p:cNvPr>
          <p:cNvSpPr txBox="1"/>
          <p:nvPr/>
        </p:nvSpPr>
        <p:spPr>
          <a:xfrm>
            <a:off x="308417" y="6389310"/>
            <a:ext cx="2887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Courtesy: Andrea Giuliani</a:t>
            </a:r>
            <a:endParaRPr kumimoji="1"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线连接符 21">
            <a:extLst>
              <a:ext uri="{FF2B5EF4-FFF2-40B4-BE49-F238E27FC236}">
                <a16:creationId xmlns:a16="http://schemas.microsoft.com/office/drawing/2014/main" id="{F40EEC4F-0988-17E7-300F-7AC6406712D1}"/>
              </a:ext>
            </a:extLst>
          </p:cNvPr>
          <p:cNvCxnSpPr>
            <a:cxnSpLocks/>
          </p:cNvCxnSpPr>
          <p:nvPr/>
        </p:nvCxnSpPr>
        <p:spPr>
          <a:xfrm>
            <a:off x="3502918" y="3069754"/>
            <a:ext cx="0" cy="432048"/>
          </a:xfrm>
          <a:prstGeom prst="line">
            <a:avLst/>
          </a:prstGeom>
          <a:ln w="28575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id="{883AB52E-A53F-653F-15AF-3E1836C1C861}"/>
              </a:ext>
            </a:extLst>
          </p:cNvPr>
          <p:cNvSpPr txBox="1"/>
          <p:nvPr/>
        </p:nvSpPr>
        <p:spPr>
          <a:xfrm rot="16200000">
            <a:off x="2871976" y="4092094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CDEX-300</a:t>
            </a:r>
            <a:endParaRPr kumimoji="1" lang="zh-CN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31505C31-4544-4351-23BF-F18C73487821}"/>
              </a:ext>
            </a:extLst>
          </p:cNvPr>
          <p:cNvCxnSpPr>
            <a:cxnSpLocks/>
          </p:cNvCxnSpPr>
          <p:nvPr/>
        </p:nvCxnSpPr>
        <p:spPr>
          <a:xfrm>
            <a:off x="4284000" y="3107320"/>
            <a:ext cx="0" cy="682514"/>
          </a:xfrm>
          <a:prstGeom prst="line">
            <a:avLst/>
          </a:prstGeom>
          <a:ln w="28575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B80D16F9-9CD8-BC5B-0AA3-6BF441F015BF}"/>
              </a:ext>
            </a:extLst>
          </p:cNvPr>
          <p:cNvSpPr txBox="1"/>
          <p:nvPr/>
        </p:nvSpPr>
        <p:spPr>
          <a:xfrm rot="16200000">
            <a:off x="3598436" y="4283896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PandaX-xT</a:t>
            </a:r>
            <a:endParaRPr kumimoji="1" lang="zh-CN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B17369-E052-3946-8725-00D4A63CBFC4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31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8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477"/>
    </mc:Choice>
    <mc:Fallback xmlns="">
      <p:transition advTm="33477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814" y="189047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40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CONTENTS</a:t>
            </a:r>
            <a:endParaRPr kumimoji="1" lang="zh-CN" altLang="en-US" sz="40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6" name="直线连接符 5"/>
          <p:cNvCxnSpPr/>
          <p:nvPr/>
        </p:nvCxnSpPr>
        <p:spPr>
          <a:xfrm>
            <a:off x="478830" y="968941"/>
            <a:ext cx="4392488" cy="0"/>
          </a:xfrm>
          <a:prstGeom prst="line">
            <a:avLst/>
          </a:prstGeom>
          <a:ln w="3492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平行四边形 11"/>
          <p:cNvSpPr/>
          <p:nvPr/>
        </p:nvSpPr>
        <p:spPr>
          <a:xfrm>
            <a:off x="1473814" y="1270943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01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3" name="平行四边形 12"/>
          <p:cNvSpPr/>
          <p:nvPr/>
        </p:nvSpPr>
        <p:spPr>
          <a:xfrm>
            <a:off x="1473814" y="2133650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02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20" name="平行四边形 19"/>
          <p:cNvSpPr/>
          <p:nvPr/>
        </p:nvSpPr>
        <p:spPr>
          <a:xfrm>
            <a:off x="2636085" y="2133650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034A91"/>
                </a:solidFill>
                <a:latin typeface="Times" pitchFamily="2" charset="0"/>
              </a:rPr>
              <a:t>暗物质探测现状</a:t>
            </a:r>
          </a:p>
        </p:txBody>
      </p:sp>
      <p:sp>
        <p:nvSpPr>
          <p:cNvPr id="21" name="平行四边形 20"/>
          <p:cNvSpPr/>
          <p:nvPr/>
        </p:nvSpPr>
        <p:spPr>
          <a:xfrm>
            <a:off x="2638823" y="1270943"/>
            <a:ext cx="7344816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034A91"/>
                </a:solidFill>
                <a:latin typeface="Times" pitchFamily="2" charset="0"/>
              </a:rPr>
              <a:t>物理动机</a:t>
            </a:r>
          </a:p>
        </p:txBody>
      </p:sp>
      <p:sp>
        <p:nvSpPr>
          <p:cNvPr id="15" name="平行四边形 12">
            <a:extLst>
              <a:ext uri="{FF2B5EF4-FFF2-40B4-BE49-F238E27FC236}">
                <a16:creationId xmlns:a16="http://schemas.microsoft.com/office/drawing/2014/main" id="{FE41BF3E-A426-5F4E-B89B-101A35E3BD9B}"/>
              </a:ext>
            </a:extLst>
          </p:cNvPr>
          <p:cNvSpPr/>
          <p:nvPr/>
        </p:nvSpPr>
        <p:spPr>
          <a:xfrm>
            <a:off x="1473814" y="2997746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03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7" name="平行四边形 19">
            <a:extLst>
              <a:ext uri="{FF2B5EF4-FFF2-40B4-BE49-F238E27FC236}">
                <a16:creationId xmlns:a16="http://schemas.microsoft.com/office/drawing/2014/main" id="{9AACC56A-87BE-5E4E-BBEF-C0E83C8C00CE}"/>
              </a:ext>
            </a:extLst>
          </p:cNvPr>
          <p:cNvSpPr/>
          <p:nvPr/>
        </p:nvSpPr>
        <p:spPr>
          <a:xfrm>
            <a:off x="2636084" y="3001843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034A91"/>
                </a:solidFill>
                <a:latin typeface="Times" pitchFamily="2" charset="0"/>
              </a:rPr>
              <a:t>无中微子双贝塔衰变探测现状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4B0698A-8C6D-4D43-98C4-39E8EAB8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/>
              <a:t>第十五届全国粒子物理学术会议 </a:t>
            </a:r>
            <a:r>
              <a:rPr lang="en-US" altLang="zh-CN" dirty="0"/>
              <a:t>@ </a:t>
            </a:r>
            <a:r>
              <a:rPr lang="zh-CN" altLang="en-US" dirty="0"/>
              <a:t>广州</a:t>
            </a:r>
            <a:r>
              <a:rPr lang="en-US" altLang="zh-CN" dirty="0"/>
              <a:t>, 2026-07-18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3EAE4F-5082-0D2E-40DE-DCB17821AF88}"/>
              </a:ext>
            </a:extLst>
          </p:cNvPr>
          <p:cNvSpPr txBox="1"/>
          <p:nvPr/>
        </p:nvSpPr>
        <p:spPr>
          <a:xfrm>
            <a:off x="1270671" y="5564864"/>
            <a:ext cx="9433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** Most materials are borrowed from public talks, especially from Prof J. Liu, Prof. Q. Yue’s, Prof. K. Han, Prof. Andrea Giuliani, and many talks from previous conferences and seminars.**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88DCB2-3E60-FB62-F36A-7A3EB3CFA54E}"/>
              </a:ext>
            </a:extLst>
          </p:cNvPr>
          <p:cNvSpPr txBox="1"/>
          <p:nvPr/>
        </p:nvSpPr>
        <p:spPr>
          <a:xfrm>
            <a:off x="1270671" y="5195532"/>
            <a:ext cx="3948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**Disclaimer: Apology for omittance!**</a:t>
            </a:r>
          </a:p>
        </p:txBody>
      </p:sp>
      <p:sp>
        <p:nvSpPr>
          <p:cNvPr id="16" name="平行四边形 12">
            <a:extLst>
              <a:ext uri="{FF2B5EF4-FFF2-40B4-BE49-F238E27FC236}">
                <a16:creationId xmlns:a16="http://schemas.microsoft.com/office/drawing/2014/main" id="{44AEE403-18AE-B74E-A14C-03F68C5B96FC}"/>
              </a:ext>
            </a:extLst>
          </p:cNvPr>
          <p:cNvSpPr/>
          <p:nvPr/>
        </p:nvSpPr>
        <p:spPr>
          <a:xfrm>
            <a:off x="1473814" y="3867804"/>
            <a:ext cx="1118196" cy="715986"/>
          </a:xfrm>
          <a:prstGeom prst="parallelogram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3200" b="1" dirty="0">
                <a:latin typeface="+mn-ea"/>
              </a:rPr>
              <a:t>04</a:t>
            </a:r>
            <a:endParaRPr kumimoji="1" lang="zh-CN" altLang="en-US" sz="3200" b="1" dirty="0">
              <a:latin typeface="+mn-ea"/>
            </a:endParaRPr>
          </a:p>
        </p:txBody>
      </p:sp>
      <p:sp>
        <p:nvSpPr>
          <p:cNvPr id="18" name="平行四边形 19">
            <a:extLst>
              <a:ext uri="{FF2B5EF4-FFF2-40B4-BE49-F238E27FC236}">
                <a16:creationId xmlns:a16="http://schemas.microsoft.com/office/drawing/2014/main" id="{28D379B2-655D-A24C-8D97-956F796E10B5}"/>
              </a:ext>
            </a:extLst>
          </p:cNvPr>
          <p:cNvSpPr/>
          <p:nvPr/>
        </p:nvSpPr>
        <p:spPr>
          <a:xfrm>
            <a:off x="2636083" y="3867804"/>
            <a:ext cx="7344815" cy="715986"/>
          </a:xfrm>
          <a:prstGeom prst="parallelogram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kumimoji="1" lang="zh-CN" altLang="en-US" sz="3200" b="1" dirty="0">
                <a:solidFill>
                  <a:srgbClr val="C00000"/>
                </a:solidFill>
                <a:latin typeface="Times" pitchFamily="2" charset="0"/>
              </a:rPr>
              <a:t>未来趋势</a:t>
            </a:r>
          </a:p>
        </p:txBody>
      </p:sp>
    </p:spTree>
    <p:extLst>
      <p:ext uri="{BB962C8B-B14F-4D97-AF65-F5344CB8AC3E}">
        <p14:creationId xmlns:p14="http://schemas.microsoft.com/office/powerpoint/2010/main" val="2312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10"/>
    </mc:Choice>
    <mc:Fallback xmlns="">
      <p:transition advTm="41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未来趋势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33DD5DF-9E75-777E-AF5F-73B54B1F8B6D}"/>
              </a:ext>
            </a:extLst>
          </p:cNvPr>
          <p:cNvSpPr txBox="1">
            <a:spLocks/>
          </p:cNvSpPr>
          <p:nvPr/>
        </p:nvSpPr>
        <p:spPr>
          <a:xfrm>
            <a:off x="64524" y="1345631"/>
            <a:ext cx="5591150" cy="17443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暗物质与双贝塔衰变的融合交叉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共同的探测器技术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100eV-10MeV</a:t>
            </a:r>
            <a:r>
              <a:rPr lang="zh-CN" alt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能区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覆盖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一致的</a:t>
            </a:r>
            <a:r>
              <a:rPr lang="en-US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大体量</a:t>
            </a: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诉求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类似的</a:t>
            </a:r>
            <a:r>
              <a:rPr lang="en-US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低本底</a:t>
            </a: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挑战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图片 4">
            <a:extLst>
              <a:ext uri="{FF2B5EF4-FFF2-40B4-BE49-F238E27FC236}">
                <a16:creationId xmlns:a16="http://schemas.microsoft.com/office/drawing/2014/main" id="{508DB1C8-529B-85C6-6B6E-251B3B619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542" y="3789834"/>
            <a:ext cx="4500791" cy="28371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882CFF-F511-376B-95EE-12E7EDA7A668}"/>
              </a:ext>
            </a:extLst>
          </p:cNvPr>
          <p:cNvSpPr txBox="1"/>
          <p:nvPr/>
        </p:nvSpPr>
        <p:spPr>
          <a:xfrm>
            <a:off x="1892891" y="3244334"/>
            <a:ext cx="1216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/>
              <a:t>CDEX</a:t>
            </a:r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1B09E9-8D21-ECDD-6F66-7B326E6BC69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922" y="1257197"/>
            <a:ext cx="5498771" cy="267044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7B17269-712C-A44C-1B6C-07B07FC426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17" y="4103811"/>
            <a:ext cx="2398557" cy="26587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4E23F3-8A23-4375-4B71-C18D799B0C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800" y="4389084"/>
            <a:ext cx="4934291" cy="208823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F1E7872-A90E-A25D-8919-812079D06CA3}"/>
              </a:ext>
            </a:extLst>
          </p:cNvPr>
          <p:cNvSpPr txBox="1"/>
          <p:nvPr/>
        </p:nvSpPr>
        <p:spPr>
          <a:xfrm>
            <a:off x="7895406" y="3927652"/>
            <a:ext cx="1216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 err="1"/>
              <a:t>PandaX</a:t>
            </a:r>
            <a:endParaRPr lang="en-US" sz="1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AFC486-0D6D-2A84-81AA-7B1643B348C6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32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sp>
        <p:nvSpPr>
          <p:cNvPr id="5" name="文本框 14">
            <a:extLst>
              <a:ext uri="{FF2B5EF4-FFF2-40B4-BE49-F238E27FC236}">
                <a16:creationId xmlns:a16="http://schemas.microsoft.com/office/drawing/2014/main" id="{A6B1C960-6AE2-49ED-FBE9-37E4E7E91700}"/>
              </a:ext>
            </a:extLst>
          </p:cNvPr>
          <p:cNvSpPr txBox="1"/>
          <p:nvPr/>
        </p:nvSpPr>
        <p:spPr>
          <a:xfrm>
            <a:off x="2062758" y="3508416"/>
            <a:ext cx="32715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Litao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Yang, Rui Xu 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报告（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7/16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  <p:sp>
        <p:nvSpPr>
          <p:cNvPr id="6" name="文本框 14">
            <a:extLst>
              <a:ext uri="{FF2B5EF4-FFF2-40B4-BE49-F238E27FC236}">
                <a16:creationId xmlns:a16="http://schemas.microsoft.com/office/drawing/2014/main" id="{63FDF8EA-AC6C-CBBC-B128-EECFB14F4EB9}"/>
              </a:ext>
            </a:extLst>
          </p:cNvPr>
          <p:cNvSpPr txBox="1"/>
          <p:nvPr/>
        </p:nvSpPr>
        <p:spPr>
          <a:xfrm>
            <a:off x="9191550" y="4044223"/>
            <a:ext cx="32715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b="1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Xiangyi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Cui 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报告（</a:t>
            </a:r>
            <a:r>
              <a:rPr kumimoji="1" lang="en-US" altLang="zh-CN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7/16</a:t>
            </a:r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99112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4490"/>
    </mc:Choice>
    <mc:Fallback xmlns="">
      <p:transition advTm="2449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未来趋势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03426-7375-5517-A4C5-097D0A19A2ED}"/>
              </a:ext>
            </a:extLst>
          </p:cNvPr>
          <p:cNvSpPr txBox="1">
            <a:spLocks/>
          </p:cNvSpPr>
          <p:nvPr/>
        </p:nvSpPr>
        <p:spPr>
          <a:xfrm>
            <a:off x="64524" y="1345630"/>
            <a:ext cx="5591150" cy="51084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暗物质与双贝塔衰变的融合交叉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共同的探测器技术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100eV-10MeV</a:t>
            </a:r>
            <a:r>
              <a:rPr lang="zh-CN" alt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能区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覆盖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一致的</a:t>
            </a:r>
            <a:r>
              <a:rPr lang="en-US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大体量</a:t>
            </a: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诉求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类似的</a:t>
            </a:r>
            <a:r>
              <a:rPr lang="en-US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低本底</a:t>
            </a: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挑战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探测器向吨及几十几百吨量级挺进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119A3E-6249-7EE8-DE8B-3A75B2683B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68" y="1253179"/>
            <a:ext cx="2510162" cy="2809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054C41-C92C-E29F-4F9A-D201E7F09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2579" y="4181102"/>
            <a:ext cx="2897017" cy="24796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589927-ED28-814C-4C89-C0F211E5B1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7874" y="4214210"/>
            <a:ext cx="2998111" cy="2479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263C58-CBB3-CFC5-F72A-8D652F90441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75"/>
          <a:stretch/>
        </p:blipFill>
        <p:spPr>
          <a:xfrm>
            <a:off x="8382875" y="1282135"/>
            <a:ext cx="2893916" cy="26880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8C0A1E-5470-20CD-F57B-8FC05F3A0257}"/>
              </a:ext>
            </a:extLst>
          </p:cNvPr>
          <p:cNvSpPr txBox="1"/>
          <p:nvPr/>
        </p:nvSpPr>
        <p:spPr>
          <a:xfrm>
            <a:off x="5393674" y="1134418"/>
            <a:ext cx="2722085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KamLAND</a:t>
            </a:r>
            <a:r>
              <a:rPr lang="en-US" altLang="zh-CN" dirty="0"/>
              <a:t>2-ZEN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74F1A4-96E1-311C-21A2-333E99AF3C40}"/>
              </a:ext>
            </a:extLst>
          </p:cNvPr>
          <p:cNvSpPr txBox="1"/>
          <p:nvPr/>
        </p:nvSpPr>
        <p:spPr>
          <a:xfrm>
            <a:off x="10760396" y="1790838"/>
            <a:ext cx="20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CUPID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E361E7-972F-3740-0A1E-C358627E679A}"/>
              </a:ext>
            </a:extLst>
          </p:cNvPr>
          <p:cNvSpPr txBox="1"/>
          <p:nvPr/>
        </p:nvSpPr>
        <p:spPr>
          <a:xfrm>
            <a:off x="5915761" y="4290007"/>
            <a:ext cx="20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LEGEND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BA433C-B997-0050-B4E2-719FE4B03258}"/>
              </a:ext>
            </a:extLst>
          </p:cNvPr>
          <p:cNvSpPr txBox="1"/>
          <p:nvPr/>
        </p:nvSpPr>
        <p:spPr>
          <a:xfrm>
            <a:off x="7927441" y="6180016"/>
            <a:ext cx="20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nEXO</a:t>
            </a:r>
            <a:endParaRPr lang="en-US" dirty="0"/>
          </a:p>
        </p:txBody>
      </p:sp>
      <p:pic>
        <p:nvPicPr>
          <p:cNvPr id="1026" name="Picture 2" descr="The SNO+ Experiment | SNO+ Research Group at Queen's University">
            <a:extLst>
              <a:ext uri="{FF2B5EF4-FFF2-40B4-BE49-F238E27FC236}">
                <a16:creationId xmlns:a16="http://schemas.microsoft.com/office/drawing/2014/main" id="{B8F4B5A7-0E7A-0AB7-3F23-71360D541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770" y="3988231"/>
            <a:ext cx="2386804" cy="285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DEF786E-A5B2-230B-B040-A3E1412E034B}"/>
              </a:ext>
            </a:extLst>
          </p:cNvPr>
          <p:cNvSpPr txBox="1"/>
          <p:nvPr/>
        </p:nvSpPr>
        <p:spPr>
          <a:xfrm>
            <a:off x="3082323" y="4290007"/>
            <a:ext cx="2011680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SNO+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D50294-B3BF-DC37-2A70-79EFBD7E833A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33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49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695"/>
    </mc:Choice>
    <mc:Fallback xmlns="">
      <p:transition advTm="11695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未来趋势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3D9C353-0D09-FC7B-8BFB-4BCBDD5439BE}"/>
              </a:ext>
            </a:extLst>
          </p:cNvPr>
          <p:cNvSpPr txBox="1">
            <a:spLocks/>
          </p:cNvSpPr>
          <p:nvPr/>
        </p:nvSpPr>
        <p:spPr>
          <a:xfrm>
            <a:off x="64524" y="1345630"/>
            <a:ext cx="5591150" cy="51084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暗物质与双贝塔衰变的融合交叉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共同的探测器技术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100eV-10MeV</a:t>
            </a:r>
            <a:r>
              <a:rPr lang="zh-CN" alt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能区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覆盖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一致的</a:t>
            </a:r>
            <a:r>
              <a:rPr lang="en-US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大体量</a:t>
            </a: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诉求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类似的</a:t>
            </a:r>
            <a:r>
              <a:rPr lang="en-US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低本底</a:t>
            </a: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挑战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探测器向吨及几十几百吨量级挺进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新型技术百花齐放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Picture 2" descr="Figure caption">
            <a:extLst>
              <a:ext uri="{FF2B5EF4-FFF2-40B4-BE49-F238E27FC236}">
                <a16:creationId xmlns:a16="http://schemas.microsoft.com/office/drawing/2014/main" id="{F1AF7FB4-01B4-660F-9F92-C1513EE89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339" y="1345630"/>
            <a:ext cx="7095074" cy="480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1441DA-E76B-C577-73A4-76A21AC88F3C}"/>
              </a:ext>
            </a:extLst>
          </p:cNvPr>
          <p:cNvSpPr txBox="1"/>
          <p:nvPr/>
        </p:nvSpPr>
        <p:spPr>
          <a:xfrm>
            <a:off x="5655674" y="6150759"/>
            <a:ext cx="6098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R. Essig/Stony Brook University; APS/Carin Cain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0452A9-31CF-0F11-3D88-4C2D436D32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" y="4611588"/>
            <a:ext cx="2233992" cy="224799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A21780C-2210-3743-22D9-376E30232BB5}"/>
              </a:ext>
            </a:extLst>
          </p:cNvPr>
          <p:cNvSpPr/>
          <p:nvPr/>
        </p:nvSpPr>
        <p:spPr>
          <a:xfrm>
            <a:off x="139144" y="4577601"/>
            <a:ext cx="22425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Phys. Rev. D 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100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, 092007 (2019)</a:t>
            </a:r>
            <a:endParaRPr lang="en-US" sz="1200" b="0" i="0" dirty="0">
              <a:solidFill>
                <a:schemeClr val="bg1">
                  <a:lumMod val="50000"/>
                </a:schemeClr>
              </a:solidFill>
              <a:effectLst/>
              <a:latin typeface="Time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A4608E-0041-3BD5-2913-F9ACCB5670D7}"/>
              </a:ext>
            </a:extLst>
          </p:cNvPr>
          <p:cNvSpPr txBox="1"/>
          <p:nvPr/>
        </p:nvSpPr>
        <p:spPr>
          <a:xfrm>
            <a:off x="550590" y="420826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超流液氦</a:t>
            </a:r>
          </a:p>
        </p:txBody>
      </p:sp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CC1E66D7-7532-565D-7CB3-E893336D86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5983" y="4611588"/>
            <a:ext cx="1535072" cy="20538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1D1A58-6AAB-8BF9-39C1-6CEA3A26B9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5682" y="4600153"/>
            <a:ext cx="1245030" cy="20652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3B08DB1-1DF7-DCDE-8345-E0F09FF2673C}"/>
              </a:ext>
            </a:extLst>
          </p:cNvPr>
          <p:cNvSpPr/>
          <p:nvPr/>
        </p:nvSpPr>
        <p:spPr>
          <a:xfrm>
            <a:off x="2544595" y="6633902"/>
            <a:ext cx="267292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https://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news.fnal.gov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/2020/06/sensei-gets-quiet/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2F1DD6-35BA-B5BB-51E1-DF431ED16105}"/>
              </a:ext>
            </a:extLst>
          </p:cNvPr>
          <p:cNvSpPr txBox="1"/>
          <p:nvPr/>
        </p:nvSpPr>
        <p:spPr>
          <a:xfrm>
            <a:off x="2544595" y="4236539"/>
            <a:ext cx="2746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SENSEI</a:t>
            </a:r>
            <a:r>
              <a:rPr lang="zh-CN" altLang="en-US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Skip CCD技术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7DE6C3-3D54-7A2A-7D36-7F0B615A6963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34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34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3103"/>
    </mc:Choice>
    <mc:Fallback xmlns="">
      <p:transition advTm="23103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未来趋势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CDA768D-D44C-BD92-F758-F7EA9259EB84}"/>
              </a:ext>
            </a:extLst>
          </p:cNvPr>
          <p:cNvSpPr txBox="1">
            <a:spLocks/>
          </p:cNvSpPr>
          <p:nvPr/>
        </p:nvSpPr>
        <p:spPr>
          <a:xfrm>
            <a:off x="64524" y="1345630"/>
            <a:ext cx="5591150" cy="51084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6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暗物质与双贝塔衰变的融合交叉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共同的探测器技术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100eV-10MeV</a:t>
            </a:r>
            <a:r>
              <a:rPr lang="zh-CN" altLang="en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能区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覆盖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一致的</a:t>
            </a:r>
            <a:r>
              <a:rPr lang="en-US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大体量</a:t>
            </a: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诉求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/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类似的</a:t>
            </a:r>
            <a:r>
              <a:rPr lang="en-US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低本底</a:t>
            </a:r>
            <a:r>
              <a:rPr lang="en-US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挑战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探测器向吨及几十几百吨量级挺进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新型技术百花齐放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；</a:t>
            </a:r>
            <a:endParaRPr lang="en-US" altLang="zh-CN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参与中微子天文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endParaRPr lang="en-US" altLang="zh-CN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太阳中微子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lvl="1">
              <a:buFont typeface="Wingdings" pitchFamily="2" charset="2"/>
              <a:buChar char="Ø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超新星中微子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7FFB84-FDE7-DDC1-00DF-6E41A4B6B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50697" y="3104210"/>
            <a:ext cx="3061015" cy="46124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59E998-7487-66C7-4014-BB8A7050B4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1"/>
          <a:stretch/>
        </p:blipFill>
        <p:spPr>
          <a:xfrm rot="5400000">
            <a:off x="8383098" y="3982862"/>
            <a:ext cx="2725792" cy="29001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15C377-6FE6-2100-30F1-D8CF0E7B4DF7}"/>
              </a:ext>
            </a:extLst>
          </p:cNvPr>
          <p:cNvSpPr txBox="1"/>
          <p:nvPr/>
        </p:nvSpPr>
        <p:spPr>
          <a:xfrm>
            <a:off x="5748978" y="3566081"/>
            <a:ext cx="6002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PandaX</a:t>
            </a:r>
            <a:r>
              <a:rPr lang="en-US" altLang="zh-CN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en-US" altLang="zh-CN" sz="2400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xT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预期中微子物理结果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641AC9-D521-46E2-4211-658AC87585C8}"/>
              </a:ext>
            </a:extLst>
          </p:cNvPr>
          <p:cNvSpPr txBox="1"/>
          <p:nvPr/>
        </p:nvSpPr>
        <p:spPr>
          <a:xfrm>
            <a:off x="5328673" y="4151662"/>
            <a:ext cx="2975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太阳</a:t>
            </a:r>
            <a:r>
              <a:rPr lang="en-US" altLang="zh-CN" sz="18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8</a:t>
            </a:r>
            <a:r>
              <a:rPr lang="en-US" altLang="zh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B</a:t>
            </a:r>
            <a:r>
              <a:rPr lang="zh-CN" altLang="en-US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中微子</a:t>
            </a:r>
            <a:r>
              <a:rPr lang="zh-CN" altLang="en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相干散射</a:t>
            </a:r>
            <a:r>
              <a:rPr lang="zh-CN" altLang="en-US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通道</a:t>
            </a:r>
            <a:endParaRPr lang="en-CN" sz="1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C0FEBE-89AA-3855-7C4F-56514A7A3845}"/>
              </a:ext>
            </a:extLst>
          </p:cNvPr>
          <p:cNvSpPr txBox="1"/>
          <p:nvPr/>
        </p:nvSpPr>
        <p:spPr>
          <a:xfrm>
            <a:off x="5463053" y="4846106"/>
            <a:ext cx="1395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SSM (HZ)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94530-553F-C135-F348-4D3CBA4D797A}"/>
              </a:ext>
            </a:extLst>
          </p:cNvPr>
          <p:cNvSpPr txBox="1"/>
          <p:nvPr/>
        </p:nvSpPr>
        <p:spPr>
          <a:xfrm>
            <a:off x="5404666" y="5653682"/>
            <a:ext cx="1395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2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PandaX-</a:t>
            </a:r>
            <a:r>
              <a:rPr lang="en-US" sz="1600" dirty="0" err="1">
                <a:solidFill>
                  <a:srgbClr val="FF2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xT</a:t>
            </a:r>
            <a:endParaRPr lang="en-US" sz="1600" dirty="0">
              <a:solidFill>
                <a:srgbClr val="FF2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FF2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t-y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61036A-6482-5893-4C65-68FDAD1BDB55}"/>
              </a:ext>
            </a:extLst>
          </p:cNvPr>
          <p:cNvSpPr txBox="1"/>
          <p:nvPr/>
        </p:nvSpPr>
        <p:spPr>
          <a:xfrm>
            <a:off x="6761466" y="5275070"/>
            <a:ext cx="1395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SSM (LZ)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296AF2-6F2A-FFCA-E506-743F007D85E5}"/>
              </a:ext>
            </a:extLst>
          </p:cNvPr>
          <p:cNvSpPr txBox="1"/>
          <p:nvPr/>
        </p:nvSpPr>
        <p:spPr>
          <a:xfrm>
            <a:off x="7117130" y="4455262"/>
            <a:ext cx="13956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SNO 20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E9BDE6-1D7C-E049-0794-A8DAEB5B3C0B}"/>
              </a:ext>
            </a:extLst>
          </p:cNvPr>
          <p:cNvSpPr/>
          <p:nvPr/>
        </p:nvSpPr>
        <p:spPr>
          <a:xfrm>
            <a:off x="6131133" y="3865198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solidFill>
                  <a:srgbClr val="B21428"/>
                </a:solidFill>
                <a:latin typeface="Times" pitchFamily="2" charset="0"/>
              </a:rPr>
              <a:t>Sci. China Phys. Mech. Astron. 68, 221011 (2025) </a:t>
            </a:r>
            <a:endParaRPr lang="en-US" sz="1600" dirty="0">
              <a:effectLst/>
              <a:latin typeface="Times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E52301-959A-0B6A-CC4C-747409C66C8F}"/>
              </a:ext>
            </a:extLst>
          </p:cNvPr>
          <p:cNvSpPr txBox="1"/>
          <p:nvPr/>
        </p:nvSpPr>
        <p:spPr>
          <a:xfrm>
            <a:off x="8425352" y="4100653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太阳</a:t>
            </a:r>
            <a:r>
              <a:rPr lang="en-US" altLang="zh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pp</a:t>
            </a:r>
            <a:r>
              <a:rPr lang="zh-CN" altLang="en-US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中微子电子</a:t>
            </a:r>
            <a:r>
              <a:rPr lang="zh-CN" altLang="en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散射</a:t>
            </a:r>
            <a:r>
              <a:rPr lang="zh-CN" altLang="en-US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通道</a:t>
            </a:r>
            <a:endParaRPr lang="en-CN" sz="1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9C8139A-8435-1862-FCA2-281B9A2811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908" y="1423435"/>
            <a:ext cx="2870927" cy="215544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FC23F3F-D180-1145-1A85-44635C38B4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847" y="1479936"/>
            <a:ext cx="3196021" cy="216322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2F9DA2E-1538-50B0-115D-5D8872F6A61D}"/>
              </a:ext>
            </a:extLst>
          </p:cNvPr>
          <p:cNvSpPr txBox="1"/>
          <p:nvPr/>
        </p:nvSpPr>
        <p:spPr>
          <a:xfrm>
            <a:off x="5637811" y="1125538"/>
            <a:ext cx="6002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PandaX</a:t>
            </a:r>
            <a:r>
              <a:rPr lang="en-US" altLang="zh-CN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-4T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pp</a:t>
            </a:r>
            <a:r>
              <a:rPr lang="zh-CN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中微子最新结果</a:t>
            </a:r>
            <a:endParaRPr 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AC84D5-564B-DD7D-0A92-50B16D578DDC}"/>
              </a:ext>
            </a:extLst>
          </p:cNvPr>
          <p:cNvSpPr txBox="1"/>
          <p:nvPr/>
        </p:nvSpPr>
        <p:spPr>
          <a:xfrm>
            <a:off x="8367376" y="2991724"/>
            <a:ext cx="220605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K. Han, NEUTRINO2026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FF2F08-4613-8FE1-1A2D-2C8AF40A661B}"/>
              </a:ext>
            </a:extLst>
          </p:cNvPr>
          <p:cNvSpPr txBox="1"/>
          <p:nvPr/>
        </p:nvSpPr>
        <p:spPr>
          <a:xfrm rot="19105386">
            <a:off x="6154951" y="2497180"/>
            <a:ext cx="155683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Preliminary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A6B325F-FF46-FD3E-0E3B-92420A3B0DE6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35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06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9180"/>
    </mc:Choice>
    <mc:Fallback xmlns="">
      <p:transition advTm="2918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总结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8E5505D-F2C7-B401-55DC-7223936F1B5F}"/>
              </a:ext>
            </a:extLst>
          </p:cNvPr>
          <p:cNvSpPr txBox="1"/>
          <p:nvPr/>
        </p:nvSpPr>
        <p:spPr>
          <a:xfrm>
            <a:off x="3646934" y="5590034"/>
            <a:ext cx="4767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Times" pitchFamily="2" charset="0"/>
              </a:rPr>
              <a:t>Thanks for listening!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9B0650-1452-2402-4DB7-C4991128A514}"/>
              </a:ext>
            </a:extLst>
          </p:cNvPr>
          <p:cNvSpPr txBox="1"/>
          <p:nvPr/>
        </p:nvSpPr>
        <p:spPr>
          <a:xfrm>
            <a:off x="12278" y="1152816"/>
            <a:ext cx="11593288" cy="4165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CN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暗物质探测以及无中微子双贝塔衰变是新物理搜寻的重要核心方向</a:t>
            </a: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，是深地</a:t>
            </a:r>
            <a:r>
              <a:rPr lang="zh-CN" altLang="en-CN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极低本底</a:t>
            </a: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实验的两颗明珠；</a:t>
            </a:r>
            <a:endParaRPr lang="en-US" altLang="zh-CN" sz="3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暗物质探测未来两大探测器方向：惰性液体探测器</a:t>
            </a:r>
            <a:r>
              <a:rPr lang="en-US" altLang="zh-CN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for</a:t>
            </a:r>
            <a:r>
              <a:rPr lang="zh-CN" altLang="en-US" sz="3000">
                <a:latin typeface="Microsoft YaHei" panose="020B0503020204020204" pitchFamily="34" charset="-122"/>
                <a:ea typeface="Microsoft YaHei" panose="020B0503020204020204" pitchFamily="34" charset="-122"/>
              </a:rPr>
              <a:t>重质量暗物质</a:t>
            </a: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，及低温量热器等</a:t>
            </a:r>
            <a:r>
              <a:rPr lang="en-US" altLang="zh-CN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for</a:t>
            </a: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GeV</a:t>
            </a: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暗物质；</a:t>
            </a:r>
            <a:endParaRPr lang="en-US" altLang="zh-CN" sz="3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无中微子双贝塔实验多种探测技术并行铺开；</a:t>
            </a:r>
            <a:endParaRPr lang="en-US" altLang="zh-CN" sz="3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未来探测器将向吨至几十几百吨量级挺进，提倡</a:t>
            </a:r>
            <a:r>
              <a:rPr lang="zh-CN" altLang="en-CN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一机多用</a:t>
            </a:r>
            <a:r>
              <a:rPr lang="zh-CN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US" altLang="zh-CN" sz="3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7EE6D2-204D-C926-D8D0-3AFDE3398628}"/>
              </a:ext>
            </a:extLst>
          </p:cNvPr>
          <p:cNvSpPr txBox="1"/>
          <p:nvPr/>
        </p:nvSpPr>
        <p:spPr>
          <a:xfrm>
            <a:off x="11749506" y="6452845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800" b="1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36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62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0357"/>
    </mc:Choice>
    <mc:Fallback xmlns="">
      <p:transition advTm="70357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4446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backup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5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24"/>
    </mc:Choice>
    <mc:Fallback xmlns="">
      <p:transition advTm="62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暗物质及其引力证据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B3CA9A3-6109-F743-8887-F69DAF7C3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975" y="4635159"/>
            <a:ext cx="2350770" cy="203499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6DD22BD-07B6-404F-836C-FB675A20E901}"/>
              </a:ext>
            </a:extLst>
          </p:cNvPr>
          <p:cNvSpPr/>
          <p:nvPr/>
        </p:nvSpPr>
        <p:spPr>
          <a:xfrm>
            <a:off x="7424874" y="5134406"/>
            <a:ext cx="974918" cy="24834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4055341-113C-C146-8123-26754C739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666" y="1412559"/>
            <a:ext cx="4489388" cy="308417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1B24CE6-ABFD-8C4B-BBA5-6C6A6A9B2A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52573">
            <a:off x="1832668" y="1831547"/>
            <a:ext cx="4725755" cy="36232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910CB70-38E5-4941-AF0F-6034AF9604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5057" y="1212553"/>
            <a:ext cx="1998541" cy="14989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6C5A162-A75F-6E4C-9A12-0C936693CB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33279">
            <a:off x="3064098" y="2603456"/>
            <a:ext cx="2520627" cy="2296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28AEF5E-B41D-7D44-A04A-3354836F8F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8899" y="2732242"/>
            <a:ext cx="2304353" cy="167410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B26547A-539C-BC48-B988-6669D723393C}"/>
              </a:ext>
            </a:extLst>
          </p:cNvPr>
          <p:cNvSpPr txBox="1"/>
          <p:nvPr/>
        </p:nvSpPr>
        <p:spPr>
          <a:xfrm>
            <a:off x="4633817" y="3167245"/>
            <a:ext cx="156324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小尺度结构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5DD1B93-720E-B942-9C40-014796E4D293}"/>
              </a:ext>
            </a:extLst>
          </p:cNvPr>
          <p:cNvSpPr txBox="1"/>
          <p:nvPr/>
        </p:nvSpPr>
        <p:spPr>
          <a:xfrm>
            <a:off x="9111318" y="4348608"/>
            <a:ext cx="27574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星系旋转曲线（～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lang="en-US" altLang="zh-CN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光年）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98FD43-F9C3-DE4D-B798-4FA392F81A21}"/>
              </a:ext>
            </a:extLst>
          </p:cNvPr>
          <p:cNvSpPr txBox="1"/>
          <p:nvPr/>
        </p:nvSpPr>
        <p:spPr>
          <a:xfrm>
            <a:off x="6150458" y="4398211"/>
            <a:ext cx="22493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星系团碰撞（～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光年）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761C6D-196D-7F4F-A30E-140C7ADF3472}"/>
              </a:ext>
            </a:extLst>
          </p:cNvPr>
          <p:cNvSpPr txBox="1"/>
          <p:nvPr/>
        </p:nvSpPr>
        <p:spPr>
          <a:xfrm>
            <a:off x="1384771" y="4450493"/>
            <a:ext cx="1287532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原初宇宙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E976C7C-A317-5A4F-9D96-52AAC0C69F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95801" y="3425424"/>
            <a:ext cx="177942" cy="129897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264EC98-EAA3-DE47-85E8-A0DDA059E713}"/>
              </a:ext>
            </a:extLst>
          </p:cNvPr>
          <p:cNvSpPr txBox="1"/>
          <p:nvPr/>
        </p:nvSpPr>
        <p:spPr>
          <a:xfrm>
            <a:off x="8581793" y="5289926"/>
            <a:ext cx="3260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引力证据显示：暗物质是宇宙中物质的主要存在方式，远比我们日常所见重子物质来得多！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Content Placeholder 5">
            <a:extLst>
              <a:ext uri="{FF2B5EF4-FFF2-40B4-BE49-F238E27FC236}">
                <a16:creationId xmlns:a16="http://schemas.microsoft.com/office/drawing/2014/main" id="{9F7132BF-C972-2443-B49B-C4836747460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110" y="4929824"/>
            <a:ext cx="2469382" cy="13841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5E37077-56D9-A847-8C73-87FB803EF6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63377" y="4817556"/>
            <a:ext cx="2683757" cy="165983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18E4B85-8989-9C43-918E-40730727C91B}"/>
              </a:ext>
            </a:extLst>
          </p:cNvPr>
          <p:cNvSpPr txBox="1"/>
          <p:nvPr/>
        </p:nvSpPr>
        <p:spPr>
          <a:xfrm>
            <a:off x="4843206" y="1187797"/>
            <a:ext cx="156324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大尺度结构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66397FA-BDAC-C048-93BD-D3C4FD75EB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60971" y="2909152"/>
            <a:ext cx="2835587" cy="142147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CEF57A7-4490-7F47-89EE-F1847324E38B}"/>
              </a:ext>
            </a:extLst>
          </p:cNvPr>
          <p:cNvSpPr txBox="1"/>
          <p:nvPr/>
        </p:nvSpPr>
        <p:spPr>
          <a:xfrm>
            <a:off x="9983638" y="2696276"/>
            <a:ext cx="22413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Times" pitchFamily="2" charset="0"/>
                <a:cs typeface="Times New Roman" panose="02020603050405020304" pitchFamily="18" charset="0"/>
              </a:rPr>
              <a:t>Credit: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Times" pitchFamily="2" charset="0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https://youtu.be/sI23cwbbNqs</a:t>
            </a:r>
            <a:r>
              <a:rPr lang="zh-CN" altLang="en-US" sz="1050" dirty="0">
                <a:solidFill>
                  <a:schemeClr val="bg1">
                    <a:lumMod val="65000"/>
                  </a:schemeClr>
                </a:solidFill>
                <a:latin typeface="Times" pitchFamily="2" charset="0"/>
                <a:cs typeface="Times New Roman" panose="02020603050405020304" pitchFamily="18" charset="0"/>
              </a:rPr>
              <a:t> </a:t>
            </a:r>
            <a:endParaRPr lang="en-US" sz="1050" dirty="0">
              <a:solidFill>
                <a:schemeClr val="bg1">
                  <a:lumMod val="65000"/>
                </a:schemeClr>
              </a:solidFill>
              <a:latin typeface="Times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39BFD3-F821-5881-D882-7B939C94C68B}"/>
              </a:ext>
            </a:extLst>
          </p:cNvPr>
          <p:cNvSpPr txBox="1"/>
          <p:nvPr/>
        </p:nvSpPr>
        <p:spPr>
          <a:xfrm>
            <a:off x="6210381" y="2508829"/>
            <a:ext cx="12186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Times" pitchFamily="2" charset="0"/>
                <a:cs typeface="Times New Roman" panose="02020603050405020304" pitchFamily="18" charset="0"/>
              </a:rPr>
              <a:t>Courtesy of NASA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D49C1D-F0F4-1B17-D3BF-E17329FD07F4}"/>
              </a:ext>
            </a:extLst>
          </p:cNvPr>
          <p:cNvSpPr txBox="1"/>
          <p:nvPr/>
        </p:nvSpPr>
        <p:spPr>
          <a:xfrm>
            <a:off x="1951873" y="6477389"/>
            <a:ext cx="13901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65000"/>
                  </a:schemeClr>
                </a:solidFill>
                <a:latin typeface="Times" pitchFamily="2" charset="0"/>
                <a:cs typeface="Times New Roman" panose="02020603050405020304" pitchFamily="18" charset="0"/>
              </a:rPr>
              <a:t>Courtesy of PLANCK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07C507-3221-AC4A-A480-90E200F88975}"/>
              </a:ext>
            </a:extLst>
          </p:cNvPr>
          <p:cNvSpPr txBox="1"/>
          <p:nvPr/>
        </p:nvSpPr>
        <p:spPr>
          <a:xfrm>
            <a:off x="9583479" y="1400283"/>
            <a:ext cx="11031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/>
              <a:t>～</a:t>
            </a:r>
            <a:r>
              <a:rPr lang="en-US" altLang="zh-CN" sz="1600" dirty="0"/>
              <a:t>10</a:t>
            </a:r>
            <a:r>
              <a:rPr lang="en-US" altLang="zh-CN" sz="1600" baseline="30000" dirty="0"/>
              <a:t>7</a:t>
            </a:r>
            <a:r>
              <a:rPr lang="zh-CN" altLang="en-US" sz="1600" dirty="0"/>
              <a:t>光年</a:t>
            </a:r>
            <a:endParaRPr lang="en-US" sz="1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5CFCAF-4103-9447-8F1A-89F2643A03AB}"/>
              </a:ext>
            </a:extLst>
          </p:cNvPr>
          <p:cNvSpPr txBox="1"/>
          <p:nvPr/>
        </p:nvSpPr>
        <p:spPr>
          <a:xfrm>
            <a:off x="657711" y="6391084"/>
            <a:ext cx="1178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/>
              <a:t>～</a:t>
            </a:r>
            <a:r>
              <a:rPr lang="en-US" altLang="zh-CN" sz="1600" dirty="0"/>
              <a:t>10</a:t>
            </a:r>
            <a:r>
              <a:rPr lang="en-US" altLang="zh-CN" sz="1600" baseline="30000" dirty="0"/>
              <a:t>10</a:t>
            </a:r>
            <a:r>
              <a:rPr lang="zh-CN" altLang="en-US" sz="1600" dirty="0"/>
              <a:t>光年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E8540E-97FE-B7C8-FF86-78D0127F961C}"/>
              </a:ext>
            </a:extLst>
          </p:cNvPr>
          <p:cNvSpPr txBox="1"/>
          <p:nvPr/>
        </p:nvSpPr>
        <p:spPr>
          <a:xfrm>
            <a:off x="11783210" y="64391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3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63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933"/>
    </mc:Choice>
    <mc:Fallback xmlns="">
      <p:transition advTm="61933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779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Future </a:t>
            </a:r>
            <a:r>
              <a:rPr lang="en-US" altLang="zh-CN" sz="2800" b="1" dirty="0" err="1">
                <a:solidFill>
                  <a:schemeClr val="bg1"/>
                </a:solidFill>
                <a:cs typeface="+mn-ea"/>
                <a:sym typeface="+mn-lt"/>
              </a:rPr>
              <a:t>LXeTPC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E5A30F-6A70-6D49-9318-4DA80C426F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72" y="4389299"/>
            <a:ext cx="3327093" cy="240955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3C78E93-F4D2-2A47-B9C3-C2B96A9236B0}"/>
              </a:ext>
            </a:extLst>
          </p:cNvPr>
          <p:cNvGrpSpPr/>
          <p:nvPr/>
        </p:nvGrpSpPr>
        <p:grpSpPr>
          <a:xfrm>
            <a:off x="0" y="1822496"/>
            <a:ext cx="5807174" cy="2404529"/>
            <a:chOff x="0" y="1548839"/>
            <a:chExt cx="5807174" cy="240452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F44D85-7923-524D-A7DC-4D64B49B0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548839"/>
              <a:ext cx="5807174" cy="233252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F3B17B0-1F66-1740-8BF4-444622286EAE}"/>
                </a:ext>
              </a:extLst>
            </p:cNvPr>
            <p:cNvSpPr/>
            <p:nvPr/>
          </p:nvSpPr>
          <p:spPr>
            <a:xfrm>
              <a:off x="3142878" y="3809352"/>
              <a:ext cx="864096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7BF1E1B-702D-6644-84B1-0DFEF586507B}"/>
              </a:ext>
            </a:extLst>
          </p:cNvPr>
          <p:cNvSpPr txBox="1"/>
          <p:nvPr/>
        </p:nvSpPr>
        <p:spPr>
          <a:xfrm>
            <a:off x="2524582" y="4976827"/>
            <a:ext cx="402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40FF"/>
                </a:solidFill>
              </a:rPr>
              <a:t>LZ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3714B0-00A5-5E4E-B7AE-E06B6F6B0051}"/>
              </a:ext>
            </a:extLst>
          </p:cNvPr>
          <p:cNvSpPr txBox="1"/>
          <p:nvPr/>
        </p:nvSpPr>
        <p:spPr>
          <a:xfrm>
            <a:off x="118542" y="1286063"/>
            <a:ext cx="5764720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Times" pitchFamily="2" charset="0"/>
              </a:rPr>
              <a:t>2</a:t>
            </a:r>
            <a:r>
              <a:rPr lang="en-US" altLang="zh-CN" b="1" baseline="30000" dirty="0">
                <a:latin typeface="Times" pitchFamily="2" charset="0"/>
              </a:rPr>
              <a:t>nd</a:t>
            </a:r>
            <a:r>
              <a:rPr lang="en-US" altLang="zh-CN" b="1" dirty="0">
                <a:latin typeface="Times" pitchFamily="2" charset="0"/>
              </a:rPr>
              <a:t>-generation </a:t>
            </a:r>
            <a:r>
              <a:rPr lang="en-US" altLang="zh-CN" b="1" dirty="0" err="1">
                <a:latin typeface="Times" pitchFamily="2" charset="0"/>
              </a:rPr>
              <a:t>LXe</a:t>
            </a:r>
            <a:r>
              <a:rPr lang="en-US" altLang="zh-CN" b="1" dirty="0">
                <a:latin typeface="Times" pitchFamily="2" charset="0"/>
              </a:rPr>
              <a:t>-TPCs continue taking data!</a:t>
            </a:r>
            <a:endParaRPr lang="en-US" b="1" dirty="0">
              <a:latin typeface="Times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D27BD0-6076-E04B-9A63-07B8A82733B9}"/>
              </a:ext>
            </a:extLst>
          </p:cNvPr>
          <p:cNvSpPr txBox="1"/>
          <p:nvPr/>
        </p:nvSpPr>
        <p:spPr>
          <a:xfrm>
            <a:off x="748294" y="4099750"/>
            <a:ext cx="35525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Courtesy to M. E.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Monzani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IDM2024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876AA70-CF10-694B-9980-349CFCE5E9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718" y="1801983"/>
            <a:ext cx="1681384" cy="23306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6767C36-3AAB-C64E-9299-F43E4C5C1C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82" y="1726459"/>
            <a:ext cx="3240360" cy="237329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43763FD-F229-9748-9C81-AB434CEBC8F2}"/>
              </a:ext>
            </a:extLst>
          </p:cNvPr>
          <p:cNvSpPr/>
          <p:nvPr/>
        </p:nvSpPr>
        <p:spPr>
          <a:xfrm>
            <a:off x="8219443" y="4073136"/>
            <a:ext cx="38686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imes" pitchFamily="2" charset="0"/>
              </a:rPr>
              <a:t>Confidence intervals for 200 </a:t>
            </a:r>
            <a:r>
              <a:rPr lang="en-US" sz="1400" dirty="0" err="1">
                <a:latin typeface="Times" pitchFamily="2" charset="0"/>
              </a:rPr>
              <a:t>tonne-yr</a:t>
            </a:r>
            <a:r>
              <a:rPr lang="en-US" sz="1400" dirty="0">
                <a:latin typeface="Times" pitchFamily="2" charset="0"/>
              </a:rPr>
              <a:t> (</a:t>
            </a:r>
            <a:r>
              <a:rPr lang="en-US" sz="1400" dirty="0">
                <a:solidFill>
                  <a:srgbClr val="FFFF00"/>
                </a:solidFill>
                <a:latin typeface="Times" pitchFamily="2" charset="0"/>
              </a:rPr>
              <a:t>1-</a:t>
            </a:r>
            <a:r>
              <a:rPr lang="en-US" sz="1400" dirty="0">
                <a:latin typeface="Times" pitchFamily="2" charset="0"/>
              </a:rPr>
              <a:t>, </a:t>
            </a:r>
            <a:r>
              <a:rPr lang="en-US" sz="1400" dirty="0">
                <a:solidFill>
                  <a:schemeClr val="accent4"/>
                </a:solidFill>
                <a:latin typeface="Times" pitchFamily="2" charset="0"/>
              </a:rPr>
              <a:t>2-</a:t>
            </a:r>
            <a:r>
              <a:rPr lang="en-US" sz="1400" dirty="0">
                <a:latin typeface="Times" pitchFamily="2" charset="0"/>
              </a:rPr>
              <a:t>, </a:t>
            </a:r>
            <a:r>
              <a:rPr lang="en-US" sz="1400" dirty="0">
                <a:solidFill>
                  <a:srgbClr val="FF0000"/>
                </a:solidFill>
                <a:latin typeface="Times" pitchFamily="2" charset="0"/>
              </a:rPr>
              <a:t>3-</a:t>
            </a:r>
            <a:r>
              <a:rPr lang="el-GR" sz="1400" dirty="0">
                <a:solidFill>
                  <a:srgbClr val="FF0000"/>
                </a:solidFill>
                <a:latin typeface="Times" pitchFamily="2" charset="0"/>
              </a:rPr>
              <a:t>σ</a:t>
            </a:r>
            <a:r>
              <a:rPr lang="en-US" sz="1400" dirty="0">
                <a:latin typeface="Times" pitchFamily="2" charset="0"/>
              </a:rPr>
              <a:t>)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63C176-9867-1D42-AF07-84B45643FC79}"/>
              </a:ext>
            </a:extLst>
          </p:cNvPr>
          <p:cNvSpPr txBox="1"/>
          <p:nvPr/>
        </p:nvSpPr>
        <p:spPr>
          <a:xfrm>
            <a:off x="6922517" y="1201809"/>
            <a:ext cx="450937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XLZD (XENON-LZ-DARWIN); &gt; 60t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994466-4526-944D-8974-825B1630E538}"/>
              </a:ext>
            </a:extLst>
          </p:cNvPr>
          <p:cNvSpPr txBox="1"/>
          <p:nvPr/>
        </p:nvSpPr>
        <p:spPr>
          <a:xfrm>
            <a:off x="6311337" y="1496360"/>
            <a:ext cx="3094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Courtesy to L.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Baudis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IDM2024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C297D8-4555-314B-9FD5-E3D5E2E2BE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102" y="4650340"/>
            <a:ext cx="2027930" cy="215336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AF43124-077F-7644-A830-01A06376D2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186" y="4679142"/>
            <a:ext cx="4413656" cy="211971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92AF386-82E4-5F44-844C-F909EC53089A}"/>
              </a:ext>
            </a:extLst>
          </p:cNvPr>
          <p:cNvSpPr txBox="1"/>
          <p:nvPr/>
        </p:nvSpPr>
        <p:spPr>
          <a:xfrm>
            <a:off x="7245647" y="4330715"/>
            <a:ext cx="2908104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PandaX-xT</a:t>
            </a:r>
            <a:r>
              <a:rPr lang="en-US" dirty="0"/>
              <a:t>; ~43 </a:t>
            </a:r>
            <a:r>
              <a:rPr lang="en-US" dirty="0" err="1"/>
              <a:t>tonne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9C639B-3933-3D46-A14E-9411E7003A2B}"/>
              </a:ext>
            </a:extLst>
          </p:cNvPr>
          <p:cNvSpPr txBox="1"/>
          <p:nvPr/>
        </p:nvSpPr>
        <p:spPr>
          <a:xfrm>
            <a:off x="6717136" y="6533144"/>
            <a:ext cx="18485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arXiv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2402.03596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63DD30A-9931-1344-AD76-09BD98E57EFD}"/>
              </a:ext>
            </a:extLst>
          </p:cNvPr>
          <p:cNvSpPr txBox="1"/>
          <p:nvPr/>
        </p:nvSpPr>
        <p:spPr>
          <a:xfrm>
            <a:off x="11826450" y="6531654"/>
            <a:ext cx="3329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11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78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22"/>
    </mc:Choice>
    <mc:Fallback xmlns="">
      <p:transition advTm="1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8" grpId="0"/>
      <p:bldP spid="2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558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solidFill>
                  <a:schemeClr val="bg1"/>
                </a:solidFill>
                <a:cs typeface="+mn-ea"/>
                <a:sym typeface="+mn-lt"/>
              </a:rPr>
              <a:t>LAr</a:t>
            </a:r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-TPC work force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A8974C-04DF-334C-9402-39407070C3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109" y="1712114"/>
            <a:ext cx="8092304" cy="45679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620D11-DE29-1240-A254-E78A8DB063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2" y="1413570"/>
            <a:ext cx="3528392" cy="20833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6C9A24-5D3F-F74C-9AAA-4C71AD4B62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2" y="3496886"/>
            <a:ext cx="3628996" cy="24933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175BA3-96C6-504C-A7DA-1FD135921E4D}"/>
              </a:ext>
            </a:extLst>
          </p:cNvPr>
          <p:cNvSpPr txBox="1"/>
          <p:nvPr/>
        </p:nvSpPr>
        <p:spPr>
          <a:xfrm>
            <a:off x="8144261" y="1413570"/>
            <a:ext cx="2981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From M. E.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Monzani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IDM2024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EDE8B9-8BD0-7F4F-A957-556F988D49F4}"/>
              </a:ext>
            </a:extLst>
          </p:cNvPr>
          <p:cNvSpPr txBox="1"/>
          <p:nvPr/>
        </p:nvSpPr>
        <p:spPr>
          <a:xfrm>
            <a:off x="478582" y="1187123"/>
            <a:ext cx="1978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From G. </a:t>
            </a:r>
            <a:r>
              <a:rPr lang="en-US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Giovanetti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FB3A4D-B5A0-D44F-8923-6FCBF7B45FBE}"/>
              </a:ext>
            </a:extLst>
          </p:cNvPr>
          <p:cNvSpPr txBox="1"/>
          <p:nvPr/>
        </p:nvSpPr>
        <p:spPr>
          <a:xfrm>
            <a:off x="118542" y="6094090"/>
            <a:ext cx="3907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Higher intrinsic </a:t>
            </a:r>
            <a:r>
              <a:rPr lang="en-US" sz="1800" b="1" dirty="0" err="1">
                <a:solidFill>
                  <a:srgbClr val="C00000"/>
                </a:solidFill>
                <a:latin typeface="Times" pitchFamily="2" charset="0"/>
              </a:rPr>
              <a:t>bkg</a:t>
            </a:r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 with natural </a:t>
            </a:r>
            <a:r>
              <a:rPr lang="en-US" sz="1800" b="1" dirty="0" err="1">
                <a:solidFill>
                  <a:srgbClr val="C00000"/>
                </a:solidFill>
                <a:latin typeface="Times" pitchFamily="2" charset="0"/>
              </a:rPr>
              <a:t>Ar</a:t>
            </a:r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, but with PSD discrimination!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0FABD0-4F2A-8C45-B055-4BAC62784F5C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12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22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97"/>
    </mc:Choice>
    <mc:Fallback xmlns="">
      <p:transition advTm="197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464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DarkSide-20k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EF720ED-D280-6247-AE88-93CDA494D853}"/>
              </a:ext>
            </a:extLst>
          </p:cNvPr>
          <p:cNvSpPr txBox="1"/>
          <p:nvPr/>
        </p:nvSpPr>
        <p:spPr>
          <a:xfrm>
            <a:off x="11820504" y="663778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13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F39295-E7DC-C64B-B2C2-8BA5BB70EBDD}"/>
              </a:ext>
            </a:extLst>
          </p:cNvPr>
          <p:cNvSpPr txBox="1"/>
          <p:nvPr/>
        </p:nvSpPr>
        <p:spPr>
          <a:xfrm>
            <a:off x="397245" y="5085299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1800" dirty="0">
                <a:latin typeface="Times" pitchFamily="2" charset="0"/>
              </a:rPr>
              <a:t>Under construction,;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1800" dirty="0">
                <a:latin typeface="Times" pitchFamily="2" charset="0"/>
              </a:rPr>
              <a:t>50-tonne total mass;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1800" dirty="0">
                <a:latin typeface="Times" pitchFamily="2" charset="0"/>
              </a:rPr>
              <a:t>20t fiducial mass for 10-year exposure;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1800" dirty="0" err="1">
                <a:latin typeface="Times" pitchFamily="2" charset="0"/>
              </a:rPr>
              <a:t>SiPM</a:t>
            </a:r>
            <a:r>
              <a:rPr lang="en-US" sz="1800" dirty="0">
                <a:latin typeface="Times" pitchFamily="2" charset="0"/>
              </a:rPr>
              <a:t> 4pi coverage;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E89031B-A338-5045-B647-7CD9C6A821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006" y="1877396"/>
            <a:ext cx="3500085" cy="217614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5B0F6C0-420E-F548-A72D-636779EB4A5C}"/>
              </a:ext>
            </a:extLst>
          </p:cNvPr>
          <p:cNvSpPr/>
          <p:nvPr/>
        </p:nvSpPr>
        <p:spPr>
          <a:xfrm>
            <a:off x="6887294" y="1418254"/>
            <a:ext cx="31903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From Roberto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Santorelli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 - La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Thuile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 2022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793D172-7C6B-E84A-BFF3-465C45D59502}"/>
              </a:ext>
            </a:extLst>
          </p:cNvPr>
          <p:cNvGrpSpPr/>
          <p:nvPr/>
        </p:nvGrpSpPr>
        <p:grpSpPr>
          <a:xfrm>
            <a:off x="4078982" y="1789273"/>
            <a:ext cx="6120680" cy="4016785"/>
            <a:chOff x="1148556" y="318293"/>
            <a:chExt cx="6818858" cy="4289141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8A7E269-D310-7A4C-8BAB-846B2FC98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8556" y="318293"/>
              <a:ext cx="6818858" cy="4289141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2B3E68B-3364-394C-9F02-A86CE8C41233}"/>
                </a:ext>
              </a:extLst>
            </p:cNvPr>
            <p:cNvSpPr/>
            <p:nvPr/>
          </p:nvSpPr>
          <p:spPr>
            <a:xfrm>
              <a:off x="1148556" y="318295"/>
              <a:ext cx="2545780" cy="1023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360F8CBD-057D-6042-9E11-0E1C0C938CF4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662" y="1723356"/>
            <a:ext cx="1509620" cy="2127105"/>
          </a:xfrm>
          <a:prstGeom prst="rect">
            <a:avLst/>
          </a:prstGeom>
        </p:spPr>
      </p:pic>
      <p:sp>
        <p:nvSpPr>
          <p:cNvPr id="38" name="Rectangle 4">
            <a:extLst>
              <a:ext uri="{FF2B5EF4-FFF2-40B4-BE49-F238E27FC236}">
                <a16:creationId xmlns:a16="http://schemas.microsoft.com/office/drawing/2014/main" id="{3D7B2327-6A22-4648-855C-F7BE1543A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04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2" descr="https://wpress.ca.infn.it/wp-content/uploads/2019/11/ColonnaARIa-2-576x1024.jpeg">
            <a:extLst>
              <a:ext uri="{FF2B5EF4-FFF2-40B4-BE49-F238E27FC236}">
                <a16:creationId xmlns:a16="http://schemas.microsoft.com/office/drawing/2014/main" id="{5173F224-7FD5-E246-A479-FEF585D8A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070" y="3930763"/>
            <a:ext cx="1421203" cy="25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272B60D-8309-B040-8E5D-BBD13E161711}"/>
              </a:ext>
            </a:extLst>
          </p:cNvPr>
          <p:cNvSpPr txBox="1"/>
          <p:nvPr/>
        </p:nvSpPr>
        <p:spPr>
          <a:xfrm>
            <a:off x="6715008" y="6109473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1800" dirty="0" err="1">
                <a:latin typeface="Times" pitchFamily="2" charset="0"/>
              </a:rPr>
              <a:t>UAr</a:t>
            </a:r>
            <a:r>
              <a:rPr lang="en-US" sz="1800" dirty="0">
                <a:latin typeface="Times" pitchFamily="2" charset="0"/>
              </a:rPr>
              <a:t> mined from Urania;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1800" dirty="0">
                <a:latin typeface="Times" pitchFamily="2" charset="0"/>
              </a:rPr>
              <a:t>Further distillated at Aria facility;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87F715-8025-3B47-A537-FF4AC53053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" y="1572142"/>
            <a:ext cx="4034387" cy="342979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88E6774-D3D5-A642-823F-F7FA2DC37388}"/>
              </a:ext>
            </a:extLst>
          </p:cNvPr>
          <p:cNvSpPr/>
          <p:nvPr/>
        </p:nvSpPr>
        <p:spPr>
          <a:xfrm>
            <a:off x="478582" y="1264365"/>
            <a:ext cx="24288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From M.E.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Montani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, IDM2024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C0850B-7F0E-939B-C10F-5A67B1CE42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5716" y="1214903"/>
            <a:ext cx="7554105" cy="45508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0BD512-19C0-C38D-0714-5AFB11BB754C}"/>
              </a:ext>
            </a:extLst>
          </p:cNvPr>
          <p:cNvSpPr txBox="1"/>
          <p:nvPr/>
        </p:nvSpPr>
        <p:spPr>
          <a:xfrm>
            <a:off x="3474648" y="6312987"/>
            <a:ext cx="3275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Courtesy to J. Monroe, IDM2024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497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24"/>
    </mc:Choice>
    <mc:Fallback xmlns="">
      <p:transition advTm="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643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DAMA/LIBRA (Scintillator)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4F07998-25DA-3046-B89C-B3BAB7755DEF}"/>
              </a:ext>
            </a:extLst>
          </p:cNvPr>
          <p:cNvGrpSpPr/>
          <p:nvPr/>
        </p:nvGrpSpPr>
        <p:grpSpPr>
          <a:xfrm>
            <a:off x="3142878" y="4064682"/>
            <a:ext cx="3672408" cy="2592289"/>
            <a:chOff x="5519142" y="1917625"/>
            <a:chExt cx="3888432" cy="310296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C5FF341-BFB9-7D4F-9C58-2C8005679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19142" y="1917625"/>
              <a:ext cx="3888432" cy="3102969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209328F-453A-834A-8675-8CD79E095FAC}"/>
                </a:ext>
              </a:extLst>
            </p:cNvPr>
            <p:cNvSpPr txBox="1"/>
            <p:nvPr/>
          </p:nvSpPr>
          <p:spPr>
            <a:xfrm>
              <a:off x="7839516" y="4774373"/>
              <a:ext cx="156805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bg1"/>
                  </a:solidFill>
                  <a:latin typeface="Times" pitchFamily="2" charset="0"/>
                </a:rPr>
                <a:t>Credit</a:t>
              </a:r>
              <a:r>
                <a:rPr lang="zh-CN" altLang="en-US" sz="1000" dirty="0">
                  <a:solidFill>
                    <a:schemeClr val="bg1"/>
                  </a:solidFill>
                  <a:latin typeface="Times" pitchFamily="2" charset="0"/>
                </a:rPr>
                <a:t>：</a:t>
              </a:r>
              <a:r>
                <a:rPr lang="en-US" altLang="zh-CN" sz="1000" dirty="0">
                  <a:solidFill>
                    <a:schemeClr val="bg1"/>
                  </a:solidFill>
                  <a:latin typeface="Times" pitchFamily="2" charset="0"/>
                </a:rPr>
                <a:t> James </a:t>
              </a:r>
              <a:r>
                <a:rPr lang="en-US" altLang="zh-CN" sz="1000" dirty="0" err="1">
                  <a:solidFill>
                    <a:schemeClr val="bg1"/>
                  </a:solidFill>
                  <a:latin typeface="Times" pitchFamily="2" charset="0"/>
                </a:rPr>
                <a:t>Josephides</a:t>
              </a:r>
              <a:endParaRPr lang="en-US" sz="1000" dirty="0">
                <a:solidFill>
                  <a:schemeClr val="bg1"/>
                </a:solidFill>
                <a:latin typeface="Times" pitchFamily="2" charset="0"/>
              </a:endParaRPr>
            </a:p>
          </p:txBody>
        </p:sp>
      </p:grpSp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2EDADF8B-EF71-064D-A89A-90240EF3AB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21" y="1485578"/>
            <a:ext cx="2842801" cy="2720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73A4C0-D9C5-F74A-8CA0-7CCE37EEAD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34" y="4433489"/>
            <a:ext cx="2954388" cy="22222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7AECF2-8D39-DE4A-9B12-6770888D36A1}"/>
              </a:ext>
            </a:extLst>
          </p:cNvPr>
          <p:cNvSpPr txBox="1"/>
          <p:nvPr/>
        </p:nvSpPr>
        <p:spPr>
          <a:xfrm>
            <a:off x="1900964" y="6454459"/>
            <a:ext cx="1414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Times" pitchFamily="2" charset="0"/>
              </a:rPr>
              <a:t>Credit</a:t>
            </a:r>
            <a:r>
              <a:rPr lang="zh-CN" altLang="en-US" sz="1000" dirty="0">
                <a:solidFill>
                  <a:schemeClr val="bg1"/>
                </a:solidFill>
                <a:latin typeface="Times" pitchFamily="2" charset="0"/>
              </a:rPr>
              <a:t>：</a:t>
            </a:r>
            <a:r>
              <a:rPr lang="en-US" altLang="zh-CN" sz="1000" dirty="0">
                <a:solidFill>
                  <a:schemeClr val="bg1"/>
                </a:solidFill>
                <a:latin typeface="Times" pitchFamily="2" charset="0"/>
              </a:rPr>
              <a:t>Fabio Cappella</a:t>
            </a:r>
            <a:endParaRPr lang="en-US" sz="1000" dirty="0">
              <a:solidFill>
                <a:schemeClr val="bg1"/>
              </a:solidFill>
              <a:latin typeface="Times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D21B74-6C40-514C-A1E9-FBA0BADDD81A}"/>
              </a:ext>
            </a:extLst>
          </p:cNvPr>
          <p:cNvSpPr txBox="1"/>
          <p:nvPr/>
        </p:nvSpPr>
        <p:spPr>
          <a:xfrm>
            <a:off x="3275400" y="1694249"/>
            <a:ext cx="41807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800" dirty="0" err="1">
                <a:latin typeface="Times" pitchFamily="2" charset="0"/>
              </a:rPr>
              <a:t>NaI</a:t>
            </a:r>
            <a:r>
              <a:rPr lang="en-US" sz="1800" dirty="0">
                <a:latin typeface="Times" pitchFamily="2" charset="0"/>
              </a:rPr>
              <a:t> crystal coupled with PMT at both ends.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Crystal array embedded in copper cage, then shielded by PE and lead.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800" dirty="0">
                <a:solidFill>
                  <a:srgbClr val="FF0000"/>
                </a:solidFill>
                <a:latin typeface="Times" pitchFamily="2" charset="0"/>
              </a:rPr>
              <a:t>No PID, </a:t>
            </a:r>
            <a:r>
              <a:rPr lang="en-US" sz="1800" dirty="0" err="1">
                <a:solidFill>
                  <a:srgbClr val="FF0000"/>
                </a:solidFill>
                <a:latin typeface="Times" pitchFamily="2" charset="0"/>
              </a:rPr>
              <a:t>bkg</a:t>
            </a:r>
            <a:r>
              <a:rPr lang="en-US" sz="1800" dirty="0">
                <a:solidFill>
                  <a:srgbClr val="FF0000"/>
                </a:solidFill>
                <a:latin typeface="Times" pitchFamily="2" charset="0"/>
              </a:rPr>
              <a:t> high;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0FCAE4-0231-E347-93A8-011E80F44997}"/>
              </a:ext>
            </a:extLst>
          </p:cNvPr>
          <p:cNvSpPr txBox="1"/>
          <p:nvPr/>
        </p:nvSpPr>
        <p:spPr>
          <a:xfrm>
            <a:off x="3275400" y="3280236"/>
            <a:ext cx="4187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800" b="1" dirty="0">
                <a:latin typeface="Times" pitchFamily="2" charset="0"/>
              </a:rPr>
              <a:t>Annual Modulation Signal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911141-8957-9D40-9AB9-A3342B948995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19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980896-10A3-7F4F-997B-D2C03E38CC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053" y="1912289"/>
            <a:ext cx="4407397" cy="29094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0087259-8203-C345-BFB9-9AB7C257E2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314" y="4662013"/>
            <a:ext cx="5178099" cy="127639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5503E16-E9FD-5549-A0F6-59C7CA47C8A6}"/>
              </a:ext>
            </a:extLst>
          </p:cNvPr>
          <p:cNvSpPr txBox="1"/>
          <p:nvPr/>
        </p:nvSpPr>
        <p:spPr>
          <a:xfrm>
            <a:off x="8334672" y="1404454"/>
            <a:ext cx="261321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exposure 13.7𝛔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75B95D-5E5A-EC4D-B3E7-CA57749307C4}"/>
              </a:ext>
            </a:extLst>
          </p:cNvPr>
          <p:cNvSpPr/>
          <p:nvPr/>
        </p:nvSpPr>
        <p:spPr>
          <a:xfrm>
            <a:off x="8255446" y="6022082"/>
            <a:ext cx="30762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Nuclear Physics and Atomic Energy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</a:rPr>
              <a:t>.</a:t>
            </a:r>
            <a:endParaRPr 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3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67"/>
    </mc:Choice>
    <mc:Fallback xmlns="">
      <p:transition advTm="667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7672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Annual modulation validation working force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6E63806-769E-DB43-AB1B-2ADAB267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72" y="1320442"/>
            <a:ext cx="11295068" cy="52112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87D96DF-B131-0C4B-8D1A-CD60F4276C07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13067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281CC5D9-16B4-0549-8D13-696DC0666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094" y="3773003"/>
            <a:ext cx="4778882" cy="2837990"/>
          </a:xfrm>
          <a:prstGeom prst="rect">
            <a:avLst/>
          </a:prstGeom>
        </p:spPr>
      </p:pic>
      <p:sp>
        <p:nvSpPr>
          <p:cNvPr id="18" name="TextBox 30"/>
          <p:cNvSpPr txBox="1"/>
          <p:nvPr/>
        </p:nvSpPr>
        <p:spPr>
          <a:xfrm>
            <a:off x="622598" y="477466"/>
            <a:ext cx="7519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Joint analysis between COSINE and ANAIS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C482AE-1473-0247-A1A6-D725B1DCC2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6"/>
          <a:stretch/>
        </p:blipFill>
        <p:spPr>
          <a:xfrm>
            <a:off x="118542" y="4005858"/>
            <a:ext cx="4536504" cy="25153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A97789-81DC-CD4A-9B26-C30055D2F0B7}"/>
              </a:ext>
            </a:extLst>
          </p:cNvPr>
          <p:cNvSpPr txBox="1"/>
          <p:nvPr/>
        </p:nvSpPr>
        <p:spPr>
          <a:xfrm>
            <a:off x="3111034" y="4149874"/>
            <a:ext cx="1544012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3-yr results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5B8E0A-263F-DA43-9A63-CE95BC510AEA}"/>
              </a:ext>
            </a:extLst>
          </p:cNvPr>
          <p:cNvSpPr txBox="1"/>
          <p:nvPr/>
        </p:nvSpPr>
        <p:spPr>
          <a:xfrm>
            <a:off x="10154008" y="4044105"/>
            <a:ext cx="1544012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6-yr results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5A3B73-1E8F-F849-91AB-DD1F2A57D579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21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D2C8D1-2C6F-5048-8372-84528B9C15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19" y="1315768"/>
            <a:ext cx="5904655" cy="22025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71E617-35E9-D54E-AAE7-669BDC6E06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475" y="1319042"/>
            <a:ext cx="5760975" cy="23043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EF78F7-795D-4F42-AD9F-6B9876D857B7}"/>
              </a:ext>
            </a:extLst>
          </p:cNvPr>
          <p:cNvSpPr txBox="1"/>
          <p:nvPr/>
        </p:nvSpPr>
        <p:spPr>
          <a:xfrm>
            <a:off x="4830878" y="6540655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>
                <a:latin typeface="Times" pitchFamily="2" charset="0"/>
              </a:rPr>
              <a:t>arXiv</a:t>
            </a:r>
            <a:r>
              <a:rPr lang="en-US" sz="1800" b="1" dirty="0">
                <a:latin typeface="Times" pitchFamily="2" charset="0"/>
              </a:rPr>
              <a:t>: 2503.19559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4520960-B932-564A-9A2F-2A863177C4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74" y="3990254"/>
            <a:ext cx="2232248" cy="2679900"/>
          </a:xfrm>
          <a:prstGeom prst="rect">
            <a:avLst/>
          </a:prstGeom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8B4897B-EB4E-2E4D-92DF-EEFA83BDEF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302693"/>
              </p:ext>
            </p:extLst>
          </p:nvPr>
        </p:nvGraphicFramePr>
        <p:xfrm>
          <a:off x="2158270" y="5126482"/>
          <a:ext cx="264079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0264">
                  <a:extLst>
                    <a:ext uri="{9D8B030D-6E8A-4147-A177-3AD203B41FA5}">
                      <a16:colId xmlns:a16="http://schemas.microsoft.com/office/drawing/2014/main" val="1359050665"/>
                    </a:ext>
                  </a:extLst>
                </a:gridCol>
                <a:gridCol w="880264">
                  <a:extLst>
                    <a:ext uri="{9D8B030D-6E8A-4147-A177-3AD203B41FA5}">
                      <a16:colId xmlns:a16="http://schemas.microsoft.com/office/drawing/2014/main" val="3920317237"/>
                    </a:ext>
                  </a:extLst>
                </a:gridCol>
                <a:gridCol w="880264">
                  <a:extLst>
                    <a:ext uri="{9D8B030D-6E8A-4147-A177-3AD203B41FA5}">
                      <a16:colId xmlns:a16="http://schemas.microsoft.com/office/drawing/2014/main" val="3256386457"/>
                    </a:ext>
                  </a:extLst>
                </a:gridCol>
              </a:tblGrid>
              <a:tr h="38613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Amplitude [</a:t>
                      </a:r>
                      <a:r>
                        <a:rPr lang="en-US" sz="1200" dirty="0" err="1">
                          <a:latin typeface="Times" pitchFamily="2" charset="0"/>
                        </a:rPr>
                        <a:t>dru</a:t>
                      </a:r>
                      <a:r>
                        <a:rPr lang="en-US" sz="1200" dirty="0">
                          <a:latin typeface="Times" pitchFamily="2" charset="0"/>
                        </a:rPr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DAMA exclusion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823947"/>
                  </a:ext>
                </a:extLst>
              </a:tr>
              <a:tr h="38613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1-6 </a:t>
                      </a:r>
                      <a:r>
                        <a:rPr lang="en-US" sz="1200" dirty="0" err="1">
                          <a:latin typeface="Times" pitchFamily="2" charset="0"/>
                        </a:rPr>
                        <a:t>keV</a:t>
                      </a:r>
                      <a:endParaRPr lang="en-US" sz="1200" dirty="0">
                        <a:latin typeface="Time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-0.0002+-0.0026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3.7𝛔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1396611"/>
                  </a:ext>
                </a:extLst>
              </a:tr>
              <a:tr h="38613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2-6 </a:t>
                      </a:r>
                      <a:r>
                        <a:rPr lang="en-US" sz="1200" dirty="0" err="1">
                          <a:latin typeface="Times" pitchFamily="2" charset="0"/>
                        </a:rPr>
                        <a:t>keV</a:t>
                      </a:r>
                      <a:endParaRPr lang="en-US" sz="1200" dirty="0">
                        <a:latin typeface="Time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0.0021+-0.0028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2.6𝛔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5419008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98F2285E-C47A-FA43-AC87-102F84373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317949"/>
              </p:ext>
            </p:extLst>
          </p:nvPr>
        </p:nvGraphicFramePr>
        <p:xfrm>
          <a:off x="9354935" y="5100672"/>
          <a:ext cx="264079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0264">
                  <a:extLst>
                    <a:ext uri="{9D8B030D-6E8A-4147-A177-3AD203B41FA5}">
                      <a16:colId xmlns:a16="http://schemas.microsoft.com/office/drawing/2014/main" val="1359050665"/>
                    </a:ext>
                  </a:extLst>
                </a:gridCol>
                <a:gridCol w="880264">
                  <a:extLst>
                    <a:ext uri="{9D8B030D-6E8A-4147-A177-3AD203B41FA5}">
                      <a16:colId xmlns:a16="http://schemas.microsoft.com/office/drawing/2014/main" val="3920317237"/>
                    </a:ext>
                  </a:extLst>
                </a:gridCol>
                <a:gridCol w="880264">
                  <a:extLst>
                    <a:ext uri="{9D8B030D-6E8A-4147-A177-3AD203B41FA5}">
                      <a16:colId xmlns:a16="http://schemas.microsoft.com/office/drawing/2014/main" val="3256386457"/>
                    </a:ext>
                  </a:extLst>
                </a:gridCol>
              </a:tblGrid>
              <a:tr h="38613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Amplitude [</a:t>
                      </a:r>
                      <a:r>
                        <a:rPr lang="en-US" sz="1200" dirty="0" err="1">
                          <a:latin typeface="Times" pitchFamily="2" charset="0"/>
                        </a:rPr>
                        <a:t>dru</a:t>
                      </a:r>
                      <a:r>
                        <a:rPr lang="en-US" sz="1200" dirty="0">
                          <a:latin typeface="Times" pitchFamily="2" charset="0"/>
                        </a:rPr>
                        <a:t>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DAMA exclusion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823947"/>
                  </a:ext>
                </a:extLst>
              </a:tr>
              <a:tr h="38613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1-6 </a:t>
                      </a:r>
                      <a:r>
                        <a:rPr lang="en-US" sz="1200" dirty="0" err="1">
                          <a:latin typeface="Times" pitchFamily="2" charset="0"/>
                        </a:rPr>
                        <a:t>keV</a:t>
                      </a:r>
                      <a:endParaRPr lang="en-US" sz="1200" dirty="0">
                        <a:latin typeface="Time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0.0005+-0.0019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4.7𝛔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1396611"/>
                  </a:ext>
                </a:extLst>
              </a:tr>
              <a:tr h="38613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2-6 </a:t>
                      </a:r>
                      <a:r>
                        <a:rPr lang="en-US" sz="1200" dirty="0" err="1">
                          <a:latin typeface="Times" pitchFamily="2" charset="0"/>
                        </a:rPr>
                        <a:t>keV</a:t>
                      </a:r>
                      <a:endParaRPr lang="en-US" sz="1200" dirty="0">
                        <a:latin typeface="Time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0.0027+-0.0021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" pitchFamily="2" charset="0"/>
                        </a:rPr>
                        <a:t>3.5𝛔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5419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28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896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Detection Techniques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37C4954-178E-A64F-8022-338B0DCC58D3}"/>
              </a:ext>
            </a:extLst>
          </p:cNvPr>
          <p:cNvGrpSpPr/>
          <p:nvPr/>
        </p:nvGrpSpPr>
        <p:grpSpPr>
          <a:xfrm>
            <a:off x="5353218" y="3501802"/>
            <a:ext cx="1292215" cy="936104"/>
            <a:chOff x="4133056" y="2197894"/>
            <a:chExt cx="3924300" cy="24638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D47CC55-79BA-9F45-A205-D6123AE4B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3056" y="2197894"/>
              <a:ext cx="3924300" cy="24638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E81B3B-5B6B-6D44-8AD2-04D58C7568EC}"/>
                </a:ext>
              </a:extLst>
            </p:cNvPr>
            <p:cNvSpPr txBox="1"/>
            <p:nvPr/>
          </p:nvSpPr>
          <p:spPr>
            <a:xfrm>
              <a:off x="7679382" y="2197894"/>
              <a:ext cx="377974" cy="2237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0BBCE5E-507D-514C-ABC1-02C30CC41016}"/>
              </a:ext>
            </a:extLst>
          </p:cNvPr>
          <p:cNvSpPr/>
          <p:nvPr/>
        </p:nvSpPr>
        <p:spPr>
          <a:xfrm>
            <a:off x="5526065" y="162959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Times" pitchFamily="2" charset="0"/>
              </a:rPr>
              <a:t>Heat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8B41946-939E-394D-83C7-6DC505961A2C}"/>
              </a:ext>
            </a:extLst>
          </p:cNvPr>
          <p:cNvSpPr/>
          <p:nvPr/>
        </p:nvSpPr>
        <p:spPr>
          <a:xfrm>
            <a:off x="3574926" y="4808798"/>
            <a:ext cx="10081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Times" pitchFamily="2" charset="0"/>
              </a:rPr>
              <a:t>Charge</a:t>
            </a:r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9ABBE289-563E-9445-9D27-F129DDF47B6C}"/>
              </a:ext>
            </a:extLst>
          </p:cNvPr>
          <p:cNvSpPr/>
          <p:nvPr/>
        </p:nvSpPr>
        <p:spPr>
          <a:xfrm>
            <a:off x="7289566" y="4564798"/>
            <a:ext cx="1296144" cy="122413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imes" pitchFamily="2" charset="0"/>
              </a:rPr>
              <a:t>Light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8573652-2D25-1542-BD0B-05A9AE6B3302}"/>
              </a:ext>
            </a:extLst>
          </p:cNvPr>
          <p:cNvSpPr/>
          <p:nvPr/>
        </p:nvSpPr>
        <p:spPr>
          <a:xfrm rot="1809601">
            <a:off x="4927645" y="2442549"/>
            <a:ext cx="216024" cy="2313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16C513-CDDB-4544-B650-B3BC6D553F16}"/>
              </a:ext>
            </a:extLst>
          </p:cNvPr>
          <p:cNvSpPr/>
          <p:nvPr/>
        </p:nvSpPr>
        <p:spPr>
          <a:xfrm rot="19811707">
            <a:off x="6849105" y="2429967"/>
            <a:ext cx="216024" cy="2313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A520A3-99CC-F04F-8D0A-8899FF960A0E}"/>
              </a:ext>
            </a:extLst>
          </p:cNvPr>
          <p:cNvSpPr/>
          <p:nvPr/>
        </p:nvSpPr>
        <p:spPr>
          <a:xfrm rot="16200000">
            <a:off x="5910453" y="4020005"/>
            <a:ext cx="216024" cy="2313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A459EE2-D93F-8541-9922-2504543DD4FB}"/>
              </a:ext>
            </a:extLst>
          </p:cNvPr>
          <p:cNvGrpSpPr/>
          <p:nvPr/>
        </p:nvGrpSpPr>
        <p:grpSpPr>
          <a:xfrm>
            <a:off x="3211720" y="1279629"/>
            <a:ext cx="1933189" cy="1479534"/>
            <a:chOff x="3464815" y="1282053"/>
            <a:chExt cx="1933189" cy="147953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183296E-CB30-3443-B377-2136E922F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4815" y="1282053"/>
              <a:ext cx="1933189" cy="1479534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231AC39-6613-7940-BFF1-B59D1F4757A3}"/>
                </a:ext>
              </a:extLst>
            </p:cNvPr>
            <p:cNvSpPr/>
            <p:nvPr/>
          </p:nvSpPr>
          <p:spPr>
            <a:xfrm>
              <a:off x="3502918" y="1296172"/>
              <a:ext cx="333752" cy="2399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5DE6F20-AC68-B641-8CB9-3260AF52FF58}"/>
              </a:ext>
            </a:extLst>
          </p:cNvPr>
          <p:cNvGrpSpPr/>
          <p:nvPr/>
        </p:nvGrpSpPr>
        <p:grpSpPr>
          <a:xfrm>
            <a:off x="7407744" y="2380408"/>
            <a:ext cx="2197681" cy="1589446"/>
            <a:chOff x="7407744" y="2380408"/>
            <a:chExt cx="2197681" cy="1589446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777E03E-1ED8-D649-A659-4251A4BA3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07744" y="2380408"/>
              <a:ext cx="2197681" cy="1589446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D035F90-1E78-3343-8E91-097F5B8C82C8}"/>
                </a:ext>
              </a:extLst>
            </p:cNvPr>
            <p:cNvSpPr/>
            <p:nvPr/>
          </p:nvSpPr>
          <p:spPr>
            <a:xfrm>
              <a:off x="7458982" y="2380408"/>
              <a:ext cx="333752" cy="2399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70ACD6B-772C-EB43-8C76-B2CE038506A5}"/>
              </a:ext>
            </a:extLst>
          </p:cNvPr>
          <p:cNvGrpSpPr/>
          <p:nvPr/>
        </p:nvGrpSpPr>
        <p:grpSpPr>
          <a:xfrm>
            <a:off x="2233728" y="2804687"/>
            <a:ext cx="2197681" cy="1589446"/>
            <a:chOff x="2233728" y="2804687"/>
            <a:chExt cx="2197681" cy="158944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0D5162D-5273-E948-A49E-8E607DB9F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728" y="2804687"/>
              <a:ext cx="2197681" cy="1589446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1738C23-8D6B-794F-9E79-A42065507B1C}"/>
                </a:ext>
              </a:extLst>
            </p:cNvPr>
            <p:cNvSpPr/>
            <p:nvPr/>
          </p:nvSpPr>
          <p:spPr>
            <a:xfrm>
              <a:off x="2278782" y="2806686"/>
              <a:ext cx="333752" cy="2399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0DD144C-3EFE-604A-AC77-D224B7753DB9}"/>
              </a:ext>
            </a:extLst>
          </p:cNvPr>
          <p:cNvGrpSpPr/>
          <p:nvPr/>
        </p:nvGrpSpPr>
        <p:grpSpPr>
          <a:xfrm>
            <a:off x="1786697" y="5037274"/>
            <a:ext cx="1692460" cy="1500447"/>
            <a:chOff x="1339301" y="4951225"/>
            <a:chExt cx="2044533" cy="169337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FA5AE04-1DD0-B04C-B3CD-11137D8DC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8311" y="4974281"/>
              <a:ext cx="2015523" cy="1670323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599E419-8B76-0E47-81AE-006804895D09}"/>
                </a:ext>
              </a:extLst>
            </p:cNvPr>
            <p:cNvSpPr/>
            <p:nvPr/>
          </p:nvSpPr>
          <p:spPr>
            <a:xfrm>
              <a:off x="1339301" y="4951225"/>
              <a:ext cx="333752" cy="2399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902D44A-C51D-E644-BBB9-5E55C67AED39}"/>
              </a:ext>
            </a:extLst>
          </p:cNvPr>
          <p:cNvGrpSpPr/>
          <p:nvPr/>
        </p:nvGrpSpPr>
        <p:grpSpPr>
          <a:xfrm>
            <a:off x="5104510" y="5313438"/>
            <a:ext cx="1874675" cy="1552423"/>
            <a:chOff x="5104510" y="5313438"/>
            <a:chExt cx="1874675" cy="155242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7F466AE-9F36-8848-A512-5DD2D7F68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4510" y="5323712"/>
              <a:ext cx="1874675" cy="1542149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B3A58D3-0CD1-F043-AAF7-E522661974FB}"/>
                </a:ext>
              </a:extLst>
            </p:cNvPr>
            <p:cNvSpPr/>
            <p:nvPr/>
          </p:nvSpPr>
          <p:spPr>
            <a:xfrm>
              <a:off x="5118831" y="5313438"/>
              <a:ext cx="328303" cy="2045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24DABFB-09A9-FE42-891D-3D9474724FAA}"/>
              </a:ext>
            </a:extLst>
          </p:cNvPr>
          <p:cNvGrpSpPr/>
          <p:nvPr/>
        </p:nvGrpSpPr>
        <p:grpSpPr>
          <a:xfrm>
            <a:off x="8630489" y="4247555"/>
            <a:ext cx="1944105" cy="1384284"/>
            <a:chOff x="8543478" y="5256155"/>
            <a:chExt cx="1944105" cy="138428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1EBD176-3F77-674A-9492-B5951B841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3478" y="5256155"/>
              <a:ext cx="1944105" cy="1384284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5751A45-5E5E-0B41-81AE-671F0F1ABD85}"/>
                </a:ext>
              </a:extLst>
            </p:cNvPr>
            <p:cNvSpPr/>
            <p:nvPr/>
          </p:nvSpPr>
          <p:spPr>
            <a:xfrm>
              <a:off x="8572744" y="5278112"/>
              <a:ext cx="333752" cy="2399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4B8BEED-8A9A-CD4D-9056-CD4BC7EEBC1C}"/>
              </a:ext>
            </a:extLst>
          </p:cNvPr>
          <p:cNvSpPr txBox="1"/>
          <p:nvPr/>
        </p:nvSpPr>
        <p:spPr>
          <a:xfrm>
            <a:off x="9695606" y="2686717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Bolometer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EE4796-5044-AC46-B661-E243B001AFF3}"/>
              </a:ext>
            </a:extLst>
          </p:cNvPr>
          <p:cNvSpPr txBox="1"/>
          <p:nvPr/>
        </p:nvSpPr>
        <p:spPr>
          <a:xfrm>
            <a:off x="785385" y="2861934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Bolometer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30A0EFF-7380-8447-8BEC-6D6C2CD433C3}"/>
              </a:ext>
            </a:extLst>
          </p:cNvPr>
          <p:cNvSpPr txBox="1"/>
          <p:nvPr/>
        </p:nvSpPr>
        <p:spPr>
          <a:xfrm>
            <a:off x="1730829" y="1368094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Bubble Chamber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A8AD966-9A21-6541-B88C-3C7F280CF06D}"/>
              </a:ext>
            </a:extLst>
          </p:cNvPr>
          <p:cNvSpPr txBox="1"/>
          <p:nvPr/>
        </p:nvSpPr>
        <p:spPr>
          <a:xfrm>
            <a:off x="1931814" y="4674591"/>
            <a:ext cx="1443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Gaseous TPC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749766-A6D5-4446-B90E-1EEEC24AD70A}"/>
              </a:ext>
            </a:extLst>
          </p:cNvPr>
          <p:cNvSpPr txBox="1"/>
          <p:nvPr/>
        </p:nvSpPr>
        <p:spPr>
          <a:xfrm>
            <a:off x="3174584" y="6459938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Dual-phase Noble Liquid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4697663-2165-734D-98E7-6727DE0D6904}"/>
              </a:ext>
            </a:extLst>
          </p:cNvPr>
          <p:cNvSpPr txBox="1"/>
          <p:nvPr/>
        </p:nvSpPr>
        <p:spPr>
          <a:xfrm>
            <a:off x="10154549" y="4031685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Scintillator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0BB7524-7B12-CF42-95EC-05B38E420D13}"/>
              </a:ext>
            </a:extLst>
          </p:cNvPr>
          <p:cNvGrpSpPr/>
          <p:nvPr/>
        </p:nvGrpSpPr>
        <p:grpSpPr>
          <a:xfrm>
            <a:off x="8630489" y="5601802"/>
            <a:ext cx="1824226" cy="1286095"/>
            <a:chOff x="8630489" y="5601802"/>
            <a:chExt cx="1824226" cy="128609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0E75F1E-6E0A-644C-9065-89AAC85C2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30489" y="5653796"/>
              <a:ext cx="1824226" cy="1234101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2BD1FF9-7A99-0548-9414-7EF48DA5A2BD}"/>
                </a:ext>
              </a:extLst>
            </p:cNvPr>
            <p:cNvSpPr/>
            <p:nvPr/>
          </p:nvSpPr>
          <p:spPr>
            <a:xfrm>
              <a:off x="8647229" y="5601802"/>
              <a:ext cx="333752" cy="2399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6933C5BD-5E2F-064B-B904-4182EB9ACCC2}"/>
              </a:ext>
            </a:extLst>
          </p:cNvPr>
          <p:cNvSpPr txBox="1"/>
          <p:nvPr/>
        </p:nvSpPr>
        <p:spPr>
          <a:xfrm>
            <a:off x="10249604" y="5643976"/>
            <a:ext cx="1678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Single-phase Noble Liquid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F7876B5-7235-3144-94F1-8D5839D6D79F}"/>
              </a:ext>
            </a:extLst>
          </p:cNvPr>
          <p:cNvSpPr txBox="1"/>
          <p:nvPr/>
        </p:nvSpPr>
        <p:spPr>
          <a:xfrm>
            <a:off x="31905" y="4774232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Times" pitchFamily="2" charset="0"/>
              </a:rPr>
              <a:t>Point-contact Ge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C8B8B5D-CDAC-B14E-AFD1-FFC56637CE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3205" y="5184158"/>
            <a:ext cx="1824525" cy="1341562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5B791C0D-74C6-D249-A429-914ADB89DD64}"/>
              </a:ext>
            </a:extLst>
          </p:cNvPr>
          <p:cNvSpPr txBox="1"/>
          <p:nvPr/>
        </p:nvSpPr>
        <p:spPr>
          <a:xfrm>
            <a:off x="11826450" y="653165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0976F5-49F3-0083-0D68-349C97384D31}"/>
              </a:ext>
            </a:extLst>
          </p:cNvPr>
          <p:cNvSpPr txBox="1"/>
          <p:nvPr/>
        </p:nvSpPr>
        <p:spPr>
          <a:xfrm>
            <a:off x="-126863" y="1203552"/>
            <a:ext cx="17363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05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  <a:ea typeface="SimSun" panose="02010600030101010101" pitchFamily="2" charset="-122"/>
              </a:rPr>
              <a:t>Coutesy of APPEC report</a:t>
            </a:r>
          </a:p>
        </p:txBody>
      </p:sp>
    </p:spTree>
    <p:extLst>
      <p:ext uri="{BB962C8B-B14F-4D97-AF65-F5344CB8AC3E}">
        <p14:creationId xmlns:p14="http://schemas.microsoft.com/office/powerpoint/2010/main" val="381534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6159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Directional Detector: Gaseous TPC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626B6CE-1FCD-4F4F-B78F-62C300166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10" y="1517605"/>
            <a:ext cx="3194471" cy="21602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F8C40B-EC49-1344-AADE-BD21CB3292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0" y="4031266"/>
            <a:ext cx="3100001" cy="214329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C84D7C1-37AA-BF4F-9297-424001B9D843}"/>
              </a:ext>
            </a:extLst>
          </p:cNvPr>
          <p:cNvGrpSpPr/>
          <p:nvPr/>
        </p:nvGrpSpPr>
        <p:grpSpPr>
          <a:xfrm>
            <a:off x="980139" y="2930140"/>
            <a:ext cx="468398" cy="513289"/>
            <a:chOff x="982177" y="2728006"/>
            <a:chExt cx="468398" cy="51328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292C8A9-2923-C543-B0D3-798EDB9198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33" r="11160"/>
            <a:stretch/>
          </p:blipFill>
          <p:spPr>
            <a:xfrm>
              <a:off x="1034124" y="2728006"/>
              <a:ext cx="364505" cy="31957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F6B5B3-E6B3-F947-A292-8EB4C3A86608}"/>
                </a:ext>
              </a:extLst>
            </p:cNvPr>
            <p:cNvSpPr txBox="1"/>
            <p:nvPr/>
          </p:nvSpPr>
          <p:spPr>
            <a:xfrm>
              <a:off x="982177" y="2987379"/>
              <a:ext cx="4683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solidFill>
                    <a:srgbClr val="FF0000"/>
                  </a:solidFill>
                  <a:latin typeface="Times" pitchFamily="2" charset="0"/>
                </a:rPr>
                <a:t>Solar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BB32CC-8A4D-4147-8702-A753EBD817D3}"/>
              </a:ext>
            </a:extLst>
          </p:cNvPr>
          <p:cNvGrpSpPr/>
          <p:nvPr/>
        </p:nvGrpSpPr>
        <p:grpSpPr>
          <a:xfrm>
            <a:off x="1934488" y="3359605"/>
            <a:ext cx="474797" cy="563508"/>
            <a:chOff x="2532472" y="3388734"/>
            <a:chExt cx="474797" cy="56350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294082F-34E4-544F-8C36-AC69FACB7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2472" y="3388734"/>
              <a:ext cx="474797" cy="32909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2D9DEF-1D46-5545-8E24-7E3E5F4107B3}"/>
                </a:ext>
              </a:extLst>
            </p:cNvPr>
            <p:cNvSpPr txBox="1"/>
            <p:nvPr/>
          </p:nvSpPr>
          <p:spPr>
            <a:xfrm>
              <a:off x="2584105" y="3698326"/>
              <a:ext cx="357790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solidFill>
                    <a:srgbClr val="FF0000"/>
                  </a:solidFill>
                  <a:latin typeface="Times" pitchFamily="2" charset="0"/>
                </a:rPr>
                <a:t>SN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1FF71D7-2B79-584D-9F95-3421EB0E4D9C}"/>
              </a:ext>
            </a:extLst>
          </p:cNvPr>
          <p:cNvGrpSpPr/>
          <p:nvPr/>
        </p:nvGrpSpPr>
        <p:grpSpPr>
          <a:xfrm>
            <a:off x="2297171" y="3286661"/>
            <a:ext cx="878767" cy="744605"/>
            <a:chOff x="2980164" y="3315422"/>
            <a:chExt cx="878767" cy="74460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B4A449D-F4A0-BE49-9F2C-769657A33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7073" y="3315422"/>
              <a:ext cx="444417" cy="53360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CEAA26-71A0-7A4B-ABE5-76B0963E8019}"/>
                </a:ext>
              </a:extLst>
            </p:cNvPr>
            <p:cNvSpPr txBox="1"/>
            <p:nvPr/>
          </p:nvSpPr>
          <p:spPr>
            <a:xfrm>
              <a:off x="2980164" y="3806111"/>
              <a:ext cx="878767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err="1">
                  <a:solidFill>
                    <a:srgbClr val="FF0000"/>
                  </a:solidFill>
                  <a:latin typeface="Times" pitchFamily="2" charset="0"/>
                </a:rPr>
                <a:t>Atomspheric</a:t>
              </a:r>
              <a:endParaRPr lang="en-US" sz="1050" dirty="0">
                <a:solidFill>
                  <a:srgbClr val="FF0000"/>
                </a:solidFill>
                <a:latin typeface="Times" pitchFamily="2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0BC26D6-CE55-3644-B189-5E8E680812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232" y="1454782"/>
            <a:ext cx="4664473" cy="23993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91799FE-FD14-6B4D-B642-C8D76904AE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31" y="4031266"/>
            <a:ext cx="4871071" cy="23646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81A0A1C-4697-6542-8617-489B7781A22B}"/>
              </a:ext>
            </a:extLst>
          </p:cNvPr>
          <p:cNvSpPr txBox="1"/>
          <p:nvPr/>
        </p:nvSpPr>
        <p:spPr>
          <a:xfrm>
            <a:off x="26067" y="6243810"/>
            <a:ext cx="3360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C00000"/>
                </a:solidFill>
                <a:latin typeface="Times" pitchFamily="2" charset="0"/>
              </a:rPr>
              <a:t>Ultimate background: neutrinos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58990A7-17C4-184C-8D6A-7264DDE8C778}"/>
              </a:ext>
            </a:extLst>
          </p:cNvPr>
          <p:cNvSpPr txBox="1"/>
          <p:nvPr/>
        </p:nvSpPr>
        <p:spPr>
          <a:xfrm>
            <a:off x="4943078" y="1197546"/>
            <a:ext cx="25098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SE. </a:t>
            </a:r>
            <a:r>
              <a:rPr lang="en-US" sz="1200" b="1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Vahsen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 et al., arXiv:2008.12587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35FA2AA-710D-3D4D-92BD-789C25CE2A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510" y="3923113"/>
            <a:ext cx="3142304" cy="279354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054F96A-046A-2547-81FA-0E6E92C3AE91}"/>
              </a:ext>
            </a:extLst>
          </p:cNvPr>
          <p:cNvSpPr txBox="1"/>
          <p:nvPr/>
        </p:nvSpPr>
        <p:spPr>
          <a:xfrm>
            <a:off x="8374102" y="1846519"/>
            <a:ext cx="37139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Low-pressure gaseous TPC;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Highly pixelized charge readout for high track resolution;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Directionality can help go beyond neutrino floor to some extent.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B6C105-0C86-C04A-92C3-41B2CE6125C7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14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310DBD-9BB3-9F9C-EA2A-67D2D1ACECB5}"/>
              </a:ext>
            </a:extLst>
          </p:cNvPr>
          <p:cNvSpPr txBox="1"/>
          <p:nvPr/>
        </p:nvSpPr>
        <p:spPr>
          <a:xfrm>
            <a:off x="334193" y="3940499"/>
            <a:ext cx="62264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PHYSICAL REVIEW D 92, 063518 (2015)</a:t>
            </a:r>
            <a:endParaRPr lang="en-CN" sz="1200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35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648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CDEX @ CJPL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AB4073-E59A-5E4E-93DA-73B65FABB21A}"/>
              </a:ext>
            </a:extLst>
          </p:cNvPr>
          <p:cNvSpPr txBox="1"/>
          <p:nvPr/>
        </p:nvSpPr>
        <p:spPr>
          <a:xfrm>
            <a:off x="3601323" y="1167922"/>
            <a:ext cx="111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From Q. Yue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BF3A11A-C4D3-3347-85E6-AF907C5050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343" y="1490015"/>
            <a:ext cx="2268128" cy="25096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8571F6-5834-F847-883C-2586F11635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69" y="1425151"/>
            <a:ext cx="6308495" cy="26393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C58BCB-5374-384C-837E-42E7CAEB342F}"/>
              </a:ext>
            </a:extLst>
          </p:cNvPr>
          <p:cNvSpPr txBox="1"/>
          <p:nvPr/>
        </p:nvSpPr>
        <p:spPr>
          <a:xfrm>
            <a:off x="8156118" y="1165153"/>
            <a:ext cx="1963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PRL120, 241301 (2018)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BDEBDC-6E0D-8046-8C37-3E8A9FCDA6E4}"/>
              </a:ext>
            </a:extLst>
          </p:cNvPr>
          <p:cNvSpPr txBox="1"/>
          <p:nvPr/>
        </p:nvSpPr>
        <p:spPr>
          <a:xfrm>
            <a:off x="6532998" y="4306910"/>
            <a:ext cx="52565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LN2 temperature; </a:t>
            </a:r>
            <a:r>
              <a:rPr lang="en-US" sz="2000" dirty="0" err="1">
                <a:latin typeface="Times" pitchFamily="2" charset="0"/>
              </a:rPr>
              <a:t>HPGe</a:t>
            </a:r>
            <a:r>
              <a:rPr lang="en-US" sz="2000" dirty="0">
                <a:latin typeface="Times" pitchFamily="2" charset="0"/>
              </a:rPr>
              <a:t> collects pure ionization signal;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Point-contact detector (small cap. ~pF; low electronic noise);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Background level ~2 counts/kg/</a:t>
            </a:r>
            <a:r>
              <a:rPr lang="en-US" sz="2000" dirty="0" err="1">
                <a:latin typeface="Times" pitchFamily="2" charset="0"/>
              </a:rPr>
              <a:t>keV</a:t>
            </a:r>
            <a:r>
              <a:rPr lang="en-US" sz="2000" dirty="0">
                <a:latin typeface="Times" pitchFamily="2" charset="0"/>
              </a:rPr>
              <a:t>/day (2-4keV);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CDEX-10, threshold ~160eV;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ACE6B2-64C8-5B49-82C3-CAF96814BDE2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16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9BF896-C707-6248-AEB9-F3DEEE6F9E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8" y="4149873"/>
            <a:ext cx="5926435" cy="25202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4F1E04-F9D9-0A48-95D8-10B3423AFC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1" y="1773610"/>
            <a:ext cx="3126710" cy="179253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17D2009-977A-8649-ACFF-306716C158CB}"/>
              </a:ext>
            </a:extLst>
          </p:cNvPr>
          <p:cNvSpPr txBox="1"/>
          <p:nvPr/>
        </p:nvSpPr>
        <p:spPr>
          <a:xfrm>
            <a:off x="3933130" y="6601616"/>
            <a:ext cx="22040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From 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Litao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Yang, IDM2024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936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S2-only in Noble Liquid Detectors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E7C2F3-0D7B-6F46-8465-DB6F5C23D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8982" y="1292248"/>
            <a:ext cx="3369717" cy="27431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39296B-EA49-CB48-9859-FA5454B5F7AD}"/>
              </a:ext>
            </a:extLst>
          </p:cNvPr>
          <p:cNvSpPr/>
          <p:nvPr/>
        </p:nvSpPr>
        <p:spPr>
          <a:xfrm>
            <a:off x="7869802" y="1292248"/>
            <a:ext cx="3695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XENONnT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, PRL 134, 111802 (2025)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7C6178-A6FE-8C41-8B78-F1D602989643}"/>
              </a:ext>
            </a:extLst>
          </p:cNvPr>
          <p:cNvSpPr txBox="1"/>
          <p:nvPr/>
        </p:nvSpPr>
        <p:spPr>
          <a:xfrm>
            <a:off x="2027970" y="3914898"/>
            <a:ext cx="3744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PandaX-4T, PRL 130, 261001 (2023)</a:t>
            </a:r>
          </a:p>
          <a:p>
            <a:r>
              <a:rPr lang="en-US" sz="1800" dirty="0" err="1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arXiv</a:t>
            </a:r>
            <a:r>
              <a:rPr lang="en-US" sz="1800" dirty="0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: 2507.11930 (2025)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3A8D39-5A78-144F-9ABE-506D22492D1C}"/>
              </a:ext>
            </a:extLst>
          </p:cNvPr>
          <p:cNvSpPr txBox="1"/>
          <p:nvPr/>
        </p:nvSpPr>
        <p:spPr>
          <a:xfrm>
            <a:off x="32884" y="1649879"/>
            <a:ext cx="383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Greatly lower the threshold for Noble Liquid TPCs;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Combine with large exposures, can reach leading sensitivities for ~100 MeV LDM (WIMP-e scattering);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736BB0-FFCF-6940-851B-20722CEEA8BE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5C5BF-54B3-9947-B2BA-2AAFCD34F6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081" y="1737680"/>
            <a:ext cx="4598776" cy="21488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72457C-830A-2541-8A42-893CCCEA17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461" y="3886485"/>
            <a:ext cx="4633395" cy="29956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A97E08-4123-0746-B969-8D90EFDC44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90" t="25267" r="10900" b="39112"/>
          <a:stretch/>
        </p:blipFill>
        <p:spPr>
          <a:xfrm>
            <a:off x="11728020" y="1773610"/>
            <a:ext cx="360040" cy="4680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DC87635-AF06-AA45-A058-F823B9CC66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66" y="4481838"/>
            <a:ext cx="7508572" cy="21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71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暗物质候选者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6">
            <a:extLst>
              <a:ext uri="{FF2B5EF4-FFF2-40B4-BE49-F238E27FC236}">
                <a16:creationId xmlns:a16="http://schemas.microsoft.com/office/drawing/2014/main" id="{AC8BBFFD-E6ED-CF43-A004-30DC5F59A604}"/>
              </a:ext>
            </a:extLst>
          </p:cNvPr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9887" y="1319042"/>
            <a:ext cx="7786612" cy="4379969"/>
          </a:xfrm>
          <a:prstGeom prst="rect">
            <a:avLst/>
          </a:prstGeom>
        </p:spPr>
      </p:pic>
      <p:pic>
        <p:nvPicPr>
          <p:cNvPr id="12" name="图片 4">
            <a:extLst>
              <a:ext uri="{FF2B5EF4-FFF2-40B4-BE49-F238E27FC236}">
                <a16:creationId xmlns:a16="http://schemas.microsoft.com/office/drawing/2014/main" id="{EBB73D36-4229-E94A-851E-EF43D8DB5A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1654" y="1773610"/>
            <a:ext cx="4210261" cy="3635867"/>
          </a:xfrm>
          <a:prstGeom prst="rect">
            <a:avLst/>
          </a:prstGeom>
        </p:spPr>
      </p:pic>
      <p:sp>
        <p:nvSpPr>
          <p:cNvPr id="13" name="文本框 2">
            <a:extLst>
              <a:ext uri="{FF2B5EF4-FFF2-40B4-BE49-F238E27FC236}">
                <a16:creationId xmlns:a16="http://schemas.microsoft.com/office/drawing/2014/main" id="{70B2AB04-5150-AD48-A58B-21260F5CE25D}"/>
              </a:ext>
            </a:extLst>
          </p:cNvPr>
          <p:cNvSpPr txBox="1"/>
          <p:nvPr/>
        </p:nvSpPr>
        <p:spPr>
          <a:xfrm>
            <a:off x="118542" y="1395054"/>
            <a:ext cx="4190300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spAutoFit/>
          </a:bodyPr>
          <a:lstStyle/>
          <a:p>
            <a:r>
              <a:rPr lang="en-US" altLang="zh-CN" sz="1050" dirty="0">
                <a:solidFill>
                  <a:schemeClr val="bg1"/>
                </a:solidFill>
                <a:latin typeface="Times" pitchFamily="2" charset="0"/>
                <a:cs typeface="Arial" panose="020B0604020202020204" pitchFamily="34" charset="0"/>
              </a:rPr>
              <a:t>Samuel Velasco/Quanta Magazine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73418-0FAC-E34C-9ED2-3FCCC02B5655}"/>
              </a:ext>
            </a:extLst>
          </p:cNvPr>
          <p:cNvSpPr/>
          <p:nvPr/>
        </p:nvSpPr>
        <p:spPr>
          <a:xfrm>
            <a:off x="262558" y="4216870"/>
            <a:ext cx="1635021" cy="1180848"/>
          </a:xfrm>
          <a:prstGeom prst="rect">
            <a:avLst/>
          </a:prstGeom>
          <a:noFill/>
          <a:ln w="349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E77E6A-E352-0E46-8703-DB98A2F2E8EB}"/>
              </a:ext>
            </a:extLst>
          </p:cNvPr>
          <p:cNvSpPr/>
          <p:nvPr/>
        </p:nvSpPr>
        <p:spPr>
          <a:xfrm>
            <a:off x="6023198" y="2853730"/>
            <a:ext cx="1584176" cy="2592288"/>
          </a:xfrm>
          <a:prstGeom prst="rect">
            <a:avLst/>
          </a:prstGeom>
          <a:noFill/>
          <a:ln w="349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1A8E21F-922E-1E41-A02A-1862011D5E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095" y="5053627"/>
            <a:ext cx="1815535" cy="1690912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578486F-6E0F-CA46-8121-B179728B430C}"/>
              </a:ext>
            </a:extLst>
          </p:cNvPr>
          <p:cNvCxnSpPr>
            <a:cxnSpLocks/>
          </p:cNvCxnSpPr>
          <p:nvPr/>
        </p:nvCxnSpPr>
        <p:spPr>
          <a:xfrm flipH="1" flipV="1">
            <a:off x="6946548" y="5157986"/>
            <a:ext cx="1209657" cy="9351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93F33F8-7579-0E4B-8420-DE84331514D8}"/>
              </a:ext>
            </a:extLst>
          </p:cNvPr>
          <p:cNvSpPr txBox="1"/>
          <p:nvPr/>
        </p:nvSpPr>
        <p:spPr>
          <a:xfrm>
            <a:off x="7914510" y="6622794"/>
            <a:ext cx="15650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From Prof.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Yifu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 Cai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AFD497-890D-734A-9560-DDCF4E900864}"/>
              </a:ext>
            </a:extLst>
          </p:cNvPr>
          <p:cNvSpPr txBox="1"/>
          <p:nvPr/>
        </p:nvSpPr>
        <p:spPr>
          <a:xfrm>
            <a:off x="9739294" y="6510541"/>
            <a:ext cx="14557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imes" pitchFamily="2" charset="0"/>
              </a:rPr>
              <a:t>Core-cusp Problem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22CDE7-B8F4-F04D-A31D-4943BD9EBB2E}"/>
              </a:ext>
            </a:extLst>
          </p:cNvPr>
          <p:cNvSpPr txBox="1"/>
          <p:nvPr/>
        </p:nvSpPr>
        <p:spPr>
          <a:xfrm>
            <a:off x="-7943" y="6058133"/>
            <a:ext cx="80132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暗物质粒子质量与反应截面参数空间跨度都可达</a:t>
            </a:r>
            <a:r>
              <a:rPr lang="en-US" altLang="zh-CN" sz="2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30-40</a:t>
            </a:r>
            <a:r>
              <a:rPr lang="zh-CN" altLang="en-US" sz="2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个量级！</a:t>
            </a:r>
            <a:endParaRPr lang="en-US" sz="22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2A9373-27E3-EE74-D25E-2BF17A8D30AC}"/>
              </a:ext>
            </a:extLst>
          </p:cNvPr>
          <p:cNvSpPr txBox="1"/>
          <p:nvPr/>
        </p:nvSpPr>
        <p:spPr>
          <a:xfrm>
            <a:off x="11783210" y="64391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4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2587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1834"/>
    </mc:Choice>
    <mc:Fallback xmlns="">
      <p:transition advTm="121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19" grpId="0" animBg="1"/>
      <p:bldP spid="22" grpId="0"/>
      <p:bldP spid="2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0034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ANAIS-112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756A26-CC41-B54D-8546-0DBDEDC5FB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164" y="1513901"/>
            <a:ext cx="3930982" cy="27246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758DA0-5126-A645-9B39-ABC26D8D50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9714"/>
            <a:ext cx="3882530" cy="2664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F6ACD5-96F6-7D4A-90F5-46413A7D1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42" y="4195600"/>
            <a:ext cx="3528276" cy="252249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4D862F8-553C-9844-B3C7-CDDE348C92E4}"/>
              </a:ext>
            </a:extLst>
          </p:cNvPr>
          <p:cNvSpPr txBox="1"/>
          <p:nvPr/>
        </p:nvSpPr>
        <p:spPr>
          <a:xfrm>
            <a:off x="872377" y="4437906"/>
            <a:ext cx="15039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" pitchFamily="2" charset="0"/>
              </a:rPr>
              <a:t>3-year exposure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0EEED9-C280-F840-A883-D3456549EF08}"/>
              </a:ext>
            </a:extLst>
          </p:cNvPr>
          <p:cNvSpPr txBox="1"/>
          <p:nvPr/>
        </p:nvSpPr>
        <p:spPr>
          <a:xfrm>
            <a:off x="2385756" y="1314642"/>
            <a:ext cx="1376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" pitchFamily="2" charset="0"/>
              </a:rPr>
              <a:t>112.5-kg mass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1D5CA2-CDB5-644B-AA5C-4FC52DF048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780" y="1513901"/>
            <a:ext cx="4209280" cy="272583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172BDB3-149D-0D47-9C5F-C21B39584B96}"/>
              </a:ext>
            </a:extLst>
          </p:cNvPr>
          <p:cNvSpPr/>
          <p:nvPr/>
        </p:nvSpPr>
        <p:spPr>
          <a:xfrm>
            <a:off x="6203412" y="1207326"/>
            <a:ext cx="31832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Phys. Rev. D 103, 102005 (2021)</a:t>
            </a: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</a:br>
            <a:endParaRPr lang="en-US" sz="16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9398E2-3F03-A443-A95C-F072CFB22600}"/>
              </a:ext>
            </a:extLst>
          </p:cNvPr>
          <p:cNvSpPr txBox="1"/>
          <p:nvPr/>
        </p:nvSpPr>
        <p:spPr>
          <a:xfrm>
            <a:off x="4354277" y="4607183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latin typeface="Times" pitchFamily="2" charset="0"/>
              </a:rPr>
              <a:t>ANAIS-112’s 3-year results support the absence of annual modulation;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latin typeface="Times" pitchFamily="2" charset="0"/>
              </a:rPr>
              <a:t>The results are incompatible with DAMA/LIBRA at </a:t>
            </a:r>
            <a:r>
              <a:rPr lang="en-US" sz="2400" b="1" dirty="0">
                <a:solidFill>
                  <a:srgbClr val="FF0000"/>
                </a:solidFill>
                <a:latin typeface="Times" pitchFamily="2" charset="0"/>
              </a:rPr>
              <a:t>3.3 (2.6)</a:t>
            </a:r>
            <a:r>
              <a:rPr lang="en-US" sz="2400" dirty="0">
                <a:latin typeface="Times" pitchFamily="2" charset="0"/>
              </a:rPr>
              <a:t> 𝛔 for energy window of 1-6 (2-6) </a:t>
            </a:r>
            <a:r>
              <a:rPr lang="en-US" sz="2400" dirty="0" err="1">
                <a:latin typeface="Times" pitchFamily="2" charset="0"/>
              </a:rPr>
              <a:t>keV</a:t>
            </a:r>
            <a:r>
              <a:rPr lang="en-US" sz="2400" dirty="0">
                <a:latin typeface="Times" pitchFamily="2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3AF882-3A3B-EA4B-96F9-D632A0689529}"/>
              </a:ext>
            </a:extLst>
          </p:cNvPr>
          <p:cNvSpPr txBox="1"/>
          <p:nvPr/>
        </p:nvSpPr>
        <p:spPr>
          <a:xfrm>
            <a:off x="11826450" y="6531654"/>
            <a:ext cx="3329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11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21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421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COSINUS Experiment @ LNGS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CD3AFA7-6ADC-5543-9F6F-E4C47E6E7C88}"/>
              </a:ext>
            </a:extLst>
          </p:cNvPr>
          <p:cNvGrpSpPr/>
          <p:nvPr/>
        </p:nvGrpSpPr>
        <p:grpSpPr>
          <a:xfrm>
            <a:off x="118542" y="1844713"/>
            <a:ext cx="5396867" cy="4762500"/>
            <a:chOff x="43099" y="1845618"/>
            <a:chExt cx="5396867" cy="47625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FBE0E23-DE01-A84D-9D2C-1264B4B5F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566" y="1845618"/>
              <a:ext cx="5105400" cy="4762500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7204FF7-B583-9F41-9121-4C2327A1FE67}"/>
                </a:ext>
              </a:extLst>
            </p:cNvPr>
            <p:cNvSpPr/>
            <p:nvPr/>
          </p:nvSpPr>
          <p:spPr>
            <a:xfrm>
              <a:off x="43099" y="4226868"/>
              <a:ext cx="582933" cy="10081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1F04AB2-DD33-9C4A-955D-E19D27ED4D76}"/>
                </a:ext>
              </a:extLst>
            </p:cNvPr>
            <p:cNvSpPr/>
            <p:nvPr/>
          </p:nvSpPr>
          <p:spPr>
            <a:xfrm>
              <a:off x="43099" y="4869954"/>
              <a:ext cx="939539" cy="17381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FC79686-E443-BE47-B1DA-A8C768164BD8}"/>
              </a:ext>
            </a:extLst>
          </p:cNvPr>
          <p:cNvSpPr txBox="1"/>
          <p:nvPr/>
        </p:nvSpPr>
        <p:spPr>
          <a:xfrm>
            <a:off x="1267341" y="1413570"/>
            <a:ext cx="3390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Courtesy to F.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Reindl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IDM2024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802E41-32D4-B64A-95F7-4D831B2D2198}"/>
              </a:ext>
            </a:extLst>
          </p:cNvPr>
          <p:cNvGrpSpPr/>
          <p:nvPr/>
        </p:nvGrpSpPr>
        <p:grpSpPr>
          <a:xfrm>
            <a:off x="5784977" y="1279751"/>
            <a:ext cx="5560419" cy="2537133"/>
            <a:chOff x="5845419" y="1319042"/>
            <a:chExt cx="5560419" cy="253713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A7CBD25-10D9-E348-A1B8-ED58C93E3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5419" y="1322401"/>
              <a:ext cx="5560419" cy="2533774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E729747-ECFB-5741-A747-F912AFD80C91}"/>
                </a:ext>
              </a:extLst>
            </p:cNvPr>
            <p:cNvSpPr/>
            <p:nvPr/>
          </p:nvSpPr>
          <p:spPr>
            <a:xfrm>
              <a:off x="10698223" y="1319042"/>
              <a:ext cx="707615" cy="4488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52FE27C-5293-6948-8B59-36B564D767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77" y="3855658"/>
            <a:ext cx="2160538" cy="138077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82CD7A-D8BB-3A4A-A964-F5C08A593B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977" y="5234075"/>
            <a:ext cx="2160538" cy="152545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6215AAF-9C2E-7E4D-8DED-06CED1FA965C}"/>
              </a:ext>
            </a:extLst>
          </p:cNvPr>
          <p:cNvSpPr txBox="1"/>
          <p:nvPr/>
        </p:nvSpPr>
        <p:spPr>
          <a:xfrm>
            <a:off x="8040751" y="4131043"/>
            <a:ext cx="40486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Start data taking in 2025;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Cryogenic </a:t>
            </a:r>
            <a:r>
              <a:rPr lang="en-US" sz="2000" dirty="0" err="1"/>
              <a:t>NaI</a:t>
            </a:r>
            <a:r>
              <a:rPr lang="en-US" sz="2000" dirty="0"/>
              <a:t> detector with light and phonon readout;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Event-by-event discrimination;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/>
              <a:t>Counting &amp; Modulation searches;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15B61A-DE40-5E4D-81C9-BBDBB11BC534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428398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659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Low energy regimes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417694-B6B7-D34E-8A04-254CD5E0BA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776" y="1504741"/>
            <a:ext cx="9775950" cy="51149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463CAA-4EEF-7A46-A9FB-EB89FF09284B}"/>
              </a:ext>
            </a:extLst>
          </p:cNvPr>
          <p:cNvSpPr txBox="1"/>
          <p:nvPr/>
        </p:nvSpPr>
        <p:spPr>
          <a:xfrm>
            <a:off x="8255446" y="1319042"/>
            <a:ext cx="3570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Courtesy to D. Baxter, IDM2024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7B6C6F-AA86-F34A-AE3B-12F557A60B4E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55210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936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S2-only in Noble Liquid Detectors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A97E08-4123-0746-B969-8D90EFDC44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"/>
          <a:stretch/>
        </p:blipFill>
        <p:spPr>
          <a:xfrm>
            <a:off x="7914269" y="4205947"/>
            <a:ext cx="3863869" cy="26279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C2BE86-4F3D-2A48-8B3F-7D13C7BFAF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566" y="4103580"/>
            <a:ext cx="7001753" cy="27560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E7C2F3-0D7B-6F46-8465-DB6F5C23D0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8982" y="1292248"/>
            <a:ext cx="3369717" cy="27431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D05BD0-AD39-6842-85D7-1B6C171753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269" y="1629594"/>
            <a:ext cx="3768340" cy="25103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039296B-EA49-CB48-9859-FA5454B5F7AD}"/>
              </a:ext>
            </a:extLst>
          </p:cNvPr>
          <p:cNvSpPr/>
          <p:nvPr/>
        </p:nvSpPr>
        <p:spPr>
          <a:xfrm>
            <a:off x="7869802" y="1292248"/>
            <a:ext cx="3695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XENON1T, PRL 123, 251801 (2019)</a:t>
            </a:r>
            <a:endParaRPr lang="en-US" sz="18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7C6178-A6FE-8C41-8B78-F1D602989643}"/>
              </a:ext>
            </a:extLst>
          </p:cNvPr>
          <p:cNvSpPr txBox="1"/>
          <p:nvPr/>
        </p:nvSpPr>
        <p:spPr>
          <a:xfrm>
            <a:off x="1785671" y="3918914"/>
            <a:ext cx="3744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bg2">
                    <a:lumMod val="50000"/>
                  </a:schemeClr>
                </a:solidFill>
                <a:latin typeface="Times" pitchFamily="2" charset="0"/>
              </a:rPr>
              <a:t>PandaX-4T, PRL 130, 261001 (2023)</a:t>
            </a:r>
            <a:endParaRPr lang="en-US" sz="1800" dirty="0">
              <a:solidFill>
                <a:schemeClr val="bg2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3A8D39-5A78-144F-9ABE-506D22492D1C}"/>
              </a:ext>
            </a:extLst>
          </p:cNvPr>
          <p:cNvSpPr txBox="1"/>
          <p:nvPr/>
        </p:nvSpPr>
        <p:spPr>
          <a:xfrm>
            <a:off x="129487" y="1582637"/>
            <a:ext cx="3831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Greatly lower the threshold for Noble Liquid TPCs;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Combine with large exposures, can reach leading sensitivities for ~100 MeV LDM (WIMP-e scattering);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736BB0-FFCF-6940-851B-20722CEEA8BE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7525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CCD detectors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D6AA1CCA-1CC0-A643-A836-C73771991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1421" y="1290673"/>
            <a:ext cx="1917728" cy="25658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ED7FAF-1095-A848-BED2-1EDB5A9C59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1682" y="1424012"/>
            <a:ext cx="2935960" cy="22991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C7C0A3-D6D4-0748-A182-BD9B53871A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3" y="1548750"/>
            <a:ext cx="3962400" cy="2146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BD2FBB-EF7F-8B44-AEDC-78E515DFAC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7134" y="4005858"/>
            <a:ext cx="5591150" cy="27235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FB8093-3CC4-B94C-A388-2BAEFEFDD3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3278" y="1283531"/>
            <a:ext cx="1555386" cy="2580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B6BEF0-59CA-9A47-97A6-2933E0F1123E}"/>
              </a:ext>
            </a:extLst>
          </p:cNvPr>
          <p:cNvSpPr txBox="1"/>
          <p:nvPr/>
        </p:nvSpPr>
        <p:spPr>
          <a:xfrm>
            <a:off x="331281" y="4365898"/>
            <a:ext cx="4248472" cy="2072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0.01 g Si Skipper CCD;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Reduce noise through non-destructively measure charge multiple times;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dirty="0"/>
              <a:t>Single electron sensitivity with resolution to 6.7%.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608DD9-ECCC-3046-96C0-DC92227FF8D1}"/>
              </a:ext>
            </a:extLst>
          </p:cNvPr>
          <p:cNvSpPr/>
          <p:nvPr/>
        </p:nvSpPr>
        <p:spPr>
          <a:xfrm>
            <a:off x="5365380" y="3823749"/>
            <a:ext cx="240322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https://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news.fnal.gov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/2020/06/sensei-gets-quiet/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98E343-687B-E445-ABDA-C41FBCBB1920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14992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817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Superfluid Helium Detector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E6CC5F-5348-1F42-8FAC-B34F2F15A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1" y="1578177"/>
            <a:ext cx="4007323" cy="40324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ADFCAC-5ED6-9645-8DC4-40AF25D10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29" y="1492130"/>
            <a:ext cx="3391125" cy="422188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EA9C45-DA9F-B14E-A9B2-1D7722EB3E7E}"/>
              </a:ext>
            </a:extLst>
          </p:cNvPr>
          <p:cNvSpPr txBox="1"/>
          <p:nvPr/>
        </p:nvSpPr>
        <p:spPr>
          <a:xfrm>
            <a:off x="618857" y="5726623"/>
            <a:ext cx="55182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Very low W value for </a:t>
            </a:r>
            <a:r>
              <a:rPr lang="en-US" sz="2000" dirty="0" err="1">
                <a:latin typeface="Times" pitchFamily="2" charset="0"/>
              </a:rPr>
              <a:t>roton</a:t>
            </a:r>
            <a:r>
              <a:rPr lang="en-US" sz="2000" dirty="0">
                <a:latin typeface="Times" pitchFamily="2" charset="0"/>
              </a:rPr>
              <a:t> and phonon;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 Quasiparticle propagate ballistically, including directionality;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605D49-2F00-444A-98FE-EC6A8BB20471}"/>
              </a:ext>
            </a:extLst>
          </p:cNvPr>
          <p:cNvSpPr txBox="1"/>
          <p:nvPr/>
        </p:nvSpPr>
        <p:spPr>
          <a:xfrm>
            <a:off x="6470361" y="5796324"/>
            <a:ext cx="496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dirty="0">
                <a:latin typeface="Times" pitchFamily="2" charset="0"/>
              </a:rPr>
              <a:t>Background dominated by gamma and neutrino coherent scattering;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F71009-2AE1-434B-A23E-C06425AD80B0}"/>
              </a:ext>
            </a:extLst>
          </p:cNvPr>
          <p:cNvGrpSpPr/>
          <p:nvPr/>
        </p:nvGrpSpPr>
        <p:grpSpPr>
          <a:xfrm>
            <a:off x="4485905" y="1460751"/>
            <a:ext cx="4235624" cy="4149874"/>
            <a:chOff x="4485905" y="1460751"/>
            <a:chExt cx="4235624" cy="414987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B6AF1D5-3906-244A-8121-C62CFB575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5905" y="1460751"/>
              <a:ext cx="4175892" cy="414987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D2B919-23BC-674D-B5AD-B68744D3D8B9}"/>
                </a:ext>
              </a:extLst>
            </p:cNvPr>
            <p:cNvSpPr txBox="1"/>
            <p:nvPr/>
          </p:nvSpPr>
          <p:spPr>
            <a:xfrm rot="3050305">
              <a:off x="5696828" y="3723526"/>
              <a:ext cx="12989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Times" pitchFamily="2" charset="0"/>
                </a:rPr>
                <a:t>Gamma</a:t>
              </a:r>
              <a:r>
                <a:rPr lang="zh-CN" altLang="en-US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Times" pitchFamily="2" charset="0"/>
                </a:rPr>
                <a:t> </a:t>
              </a:r>
              <a:r>
                <a:rPr lang="en-US" altLang="zh-CN" sz="14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Times" pitchFamily="2" charset="0"/>
                </a:rPr>
                <a:t>coherent</a:t>
              </a:r>
              <a:endParaRPr lang="en-US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" pitchFamily="2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E7AB23-0E48-4F4E-BD56-3D0099EAB0A6}"/>
                </a:ext>
              </a:extLst>
            </p:cNvPr>
            <p:cNvSpPr txBox="1"/>
            <p:nvPr/>
          </p:nvSpPr>
          <p:spPr>
            <a:xfrm>
              <a:off x="7422573" y="4258113"/>
              <a:ext cx="12989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4">
                      <a:lumMod val="75000"/>
                    </a:schemeClr>
                  </a:solidFill>
                  <a:latin typeface="Times" pitchFamily="2" charset="0"/>
                </a:rPr>
                <a:t>gamma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2CF3CC-C14D-DF4F-AE4E-2EC344E6E071}"/>
                </a:ext>
              </a:extLst>
            </p:cNvPr>
            <p:cNvSpPr txBox="1"/>
            <p:nvPr/>
          </p:nvSpPr>
          <p:spPr>
            <a:xfrm>
              <a:off x="5235230" y="3985136"/>
              <a:ext cx="12989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6">
                      <a:lumMod val="50000"/>
                    </a:schemeClr>
                  </a:solidFill>
                  <a:latin typeface="Times" pitchFamily="2" charset="0"/>
                </a:rPr>
                <a:t>neutrino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0104F03-02FD-8847-9263-D0F23006D4F9}"/>
                </a:ext>
              </a:extLst>
            </p:cNvPr>
            <p:cNvSpPr txBox="1"/>
            <p:nvPr/>
          </p:nvSpPr>
          <p:spPr>
            <a:xfrm>
              <a:off x="5285854" y="4728717"/>
              <a:ext cx="12989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FF0000"/>
                  </a:solidFill>
                  <a:latin typeface="Times" pitchFamily="2" charset="0"/>
                </a:rPr>
                <a:t>neutron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47C2C97-834C-1F49-90CE-E066BF41BC92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27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F5C121-C336-9146-8283-6EAA143392C7}"/>
              </a:ext>
            </a:extLst>
          </p:cNvPr>
          <p:cNvSpPr/>
          <p:nvPr/>
        </p:nvSpPr>
        <p:spPr>
          <a:xfrm>
            <a:off x="892795" y="1269554"/>
            <a:ext cx="25871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Phys. Rev. D 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100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, 092007 (2019)</a:t>
            </a:r>
            <a:endParaRPr lang="en-US" sz="1400" b="0" i="0" dirty="0">
              <a:solidFill>
                <a:schemeClr val="bg1">
                  <a:lumMod val="50000"/>
                </a:schemeClr>
              </a:solidFill>
              <a:effectLst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1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4156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Bubble Chamber: PICO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E4D5723-3686-414B-9B2B-8CCA6C47135A}"/>
              </a:ext>
            </a:extLst>
          </p:cNvPr>
          <p:cNvGrpSpPr/>
          <p:nvPr/>
        </p:nvGrpSpPr>
        <p:grpSpPr>
          <a:xfrm>
            <a:off x="3435024" y="1197546"/>
            <a:ext cx="4573404" cy="3902839"/>
            <a:chOff x="6965556" y="1517192"/>
            <a:chExt cx="4573404" cy="390283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99A2A6-F5D6-8148-9EE0-D9529BEF05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5556" y="1884109"/>
              <a:ext cx="2181021" cy="327153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908F55-D0B5-EC46-9B75-519E5DE75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35566" y="1884109"/>
              <a:ext cx="2203394" cy="330509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E419D1-158E-9E4E-981C-3FCEA2552A7F}"/>
                </a:ext>
              </a:extLst>
            </p:cNvPr>
            <p:cNvSpPr txBox="1"/>
            <p:nvPr/>
          </p:nvSpPr>
          <p:spPr>
            <a:xfrm>
              <a:off x="7319326" y="1517192"/>
              <a:ext cx="1473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Times" pitchFamily="2" charset="0"/>
                </a:rPr>
                <a:t>Single Scatter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0914B9-0D70-3B4C-BA1C-954F74215D87}"/>
                </a:ext>
              </a:extLst>
            </p:cNvPr>
            <p:cNvSpPr txBox="1"/>
            <p:nvPr/>
          </p:nvSpPr>
          <p:spPr>
            <a:xfrm>
              <a:off x="9839622" y="1523901"/>
              <a:ext cx="14157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latin typeface="Times" pitchFamily="2" charset="0"/>
                </a:rPr>
                <a:t>Multi-Scatter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EB7D8DE-64EB-DC48-B57D-B6114D011C7B}"/>
                </a:ext>
              </a:extLst>
            </p:cNvPr>
            <p:cNvSpPr/>
            <p:nvPr/>
          </p:nvSpPr>
          <p:spPr>
            <a:xfrm>
              <a:off x="8080862" y="5189199"/>
              <a:ext cx="2146742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Times" pitchFamily="2" charset="0"/>
                </a:rPr>
                <a:t>https://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latin typeface="Times" pitchFamily="2" charset="0"/>
                </a:rPr>
                <a:t>www.picoexperiment.com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Times" pitchFamily="2" charset="0"/>
                </a:rPr>
                <a:t>/pico-60/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6BA83749-28C5-5647-AB27-67C05103E2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123" y="1315501"/>
            <a:ext cx="2734364" cy="36458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5143ED6-5243-694B-9457-409E859BCF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235" y="4984969"/>
            <a:ext cx="2734364" cy="182290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8EA85E3-5BC8-8449-B699-64ADC6A7EA0D}"/>
              </a:ext>
            </a:extLst>
          </p:cNvPr>
          <p:cNvSpPr txBox="1"/>
          <p:nvPr/>
        </p:nvSpPr>
        <p:spPr>
          <a:xfrm>
            <a:off x="3201016" y="5147169"/>
            <a:ext cx="4982423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Largest bubble chamber with superheated C</a:t>
            </a:r>
            <a:r>
              <a:rPr lang="en-US" sz="1800" baseline="-25000" dirty="0">
                <a:latin typeface="Times" pitchFamily="2" charset="0"/>
              </a:rPr>
              <a:t>3</a:t>
            </a:r>
            <a:r>
              <a:rPr lang="en-US" sz="1800" dirty="0">
                <a:latin typeface="Times" pitchFamily="2" charset="0"/>
              </a:rPr>
              <a:t>F</a:t>
            </a:r>
            <a:r>
              <a:rPr lang="en-US" sz="1800" baseline="-25000" dirty="0">
                <a:latin typeface="Times" pitchFamily="2" charset="0"/>
              </a:rPr>
              <a:t>8</a:t>
            </a:r>
            <a:r>
              <a:rPr lang="en-US" sz="1800" dirty="0">
                <a:latin typeface="Times" pitchFamily="2" charset="0"/>
              </a:rPr>
              <a:t>;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No </a:t>
            </a:r>
            <a:r>
              <a:rPr lang="en-US" sz="1800" dirty="0" err="1">
                <a:latin typeface="Times" pitchFamily="2" charset="0"/>
              </a:rPr>
              <a:t>bkg</a:t>
            </a:r>
            <a:r>
              <a:rPr lang="en-US" sz="1800" dirty="0">
                <a:latin typeface="Times" pitchFamily="2" charset="0"/>
              </a:rPr>
              <a:t> from gamma, e and muons;</a:t>
            </a:r>
          </a:p>
          <a:p>
            <a:pPr marL="342900" indent="-342900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1800" dirty="0">
                <a:latin typeface="Times" pitchFamily="2" charset="0"/>
              </a:rPr>
              <a:t>Discrimination against neutron through single and multiple scatter images;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797A2C5-2A28-964C-90BD-3F66796BCCF3}"/>
              </a:ext>
            </a:extLst>
          </p:cNvPr>
          <p:cNvGrpSpPr/>
          <p:nvPr/>
        </p:nvGrpSpPr>
        <p:grpSpPr>
          <a:xfrm>
            <a:off x="8090845" y="1413570"/>
            <a:ext cx="3873774" cy="5430351"/>
            <a:chOff x="8090845" y="1413570"/>
            <a:chExt cx="3873774" cy="543035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C1D678D-FD2E-8C46-A0B7-F76DB271E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0845" y="1413570"/>
              <a:ext cx="3489695" cy="2553185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7144F0-1218-7A47-8B9D-AD7C5889FC2B}"/>
                </a:ext>
              </a:extLst>
            </p:cNvPr>
            <p:cNvSpPr txBox="1"/>
            <p:nvPr/>
          </p:nvSpPr>
          <p:spPr>
            <a:xfrm rot="20130285">
              <a:off x="9963537" y="2816640"/>
              <a:ext cx="7970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solidFill>
                    <a:schemeClr val="bg1">
                      <a:lumMod val="50000"/>
                    </a:schemeClr>
                  </a:solidFill>
                  <a:latin typeface="Times" pitchFamily="2" charset="0"/>
                </a:rPr>
                <a:t>XENON1T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5F724EE-7705-524B-8F16-8E9E72482D69}"/>
                </a:ext>
              </a:extLst>
            </p:cNvPr>
            <p:cNvSpPr txBox="1"/>
            <p:nvPr/>
          </p:nvSpPr>
          <p:spPr>
            <a:xfrm rot="20130285">
              <a:off x="11196460" y="1929707"/>
              <a:ext cx="7681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err="1">
                  <a:solidFill>
                    <a:srgbClr val="4BD0FF"/>
                  </a:solidFill>
                  <a:latin typeface="Times" pitchFamily="2" charset="0"/>
                </a:rPr>
                <a:t>PandaX</a:t>
              </a:r>
              <a:r>
                <a:rPr lang="en-US" sz="1000" b="1" dirty="0">
                  <a:solidFill>
                    <a:srgbClr val="4BD0FF"/>
                  </a:solidFill>
                  <a:latin typeface="Times" pitchFamily="2" charset="0"/>
                </a:rPr>
                <a:t>-II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D00CEAD-85C0-AD41-AFEB-B95A474B5EB9}"/>
                </a:ext>
              </a:extLst>
            </p:cNvPr>
            <p:cNvGrpSpPr/>
            <p:nvPr/>
          </p:nvGrpSpPr>
          <p:grpSpPr>
            <a:xfrm>
              <a:off x="8090845" y="4221882"/>
              <a:ext cx="3426686" cy="2622039"/>
              <a:chOff x="8090845" y="4221882"/>
              <a:chExt cx="3426686" cy="2622039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510065A1-7A32-9547-BECE-76E3DB528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90845" y="4221882"/>
                <a:ext cx="3426686" cy="2622039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512F87F-E1D6-A644-B3FE-4B857E10B51F}"/>
                  </a:ext>
                </a:extLst>
              </p:cNvPr>
              <p:cNvSpPr txBox="1"/>
              <p:nvPr/>
            </p:nvSpPr>
            <p:spPr>
              <a:xfrm rot="3301500">
                <a:off x="9564279" y="5728098"/>
                <a:ext cx="76815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err="1">
                    <a:solidFill>
                      <a:srgbClr val="4BD0FF"/>
                    </a:solidFill>
                    <a:latin typeface="Times" pitchFamily="2" charset="0"/>
                  </a:rPr>
                  <a:t>PandaX</a:t>
                </a:r>
                <a:r>
                  <a:rPr lang="en-US" sz="1000" b="1" dirty="0">
                    <a:solidFill>
                      <a:srgbClr val="4BD0FF"/>
                    </a:solidFill>
                    <a:latin typeface="Times" pitchFamily="2" charset="0"/>
                  </a:rPr>
                  <a:t>-II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ED30F52-019E-F143-BE6B-14F36C46B7A3}"/>
                  </a:ext>
                </a:extLst>
              </p:cNvPr>
              <p:cNvSpPr txBox="1"/>
              <p:nvPr/>
            </p:nvSpPr>
            <p:spPr>
              <a:xfrm rot="2944034">
                <a:off x="9228813" y="5920654"/>
                <a:ext cx="79701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>
                    <a:solidFill>
                      <a:schemeClr val="accent6"/>
                    </a:solidFill>
                    <a:latin typeface="Times" pitchFamily="2" charset="0"/>
                  </a:rPr>
                  <a:t>XENON1T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5502DD9-8ACD-1D4C-8DE9-95D67174DD4D}"/>
                  </a:ext>
                </a:extLst>
              </p:cNvPr>
              <p:cNvSpPr txBox="1"/>
              <p:nvPr/>
            </p:nvSpPr>
            <p:spPr>
              <a:xfrm rot="21095387">
                <a:off x="10843414" y="6113383"/>
                <a:ext cx="45557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>
                    <a:solidFill>
                      <a:schemeClr val="accent4"/>
                    </a:solidFill>
                    <a:latin typeface="Times" pitchFamily="2" charset="0"/>
                  </a:rPr>
                  <a:t>LUX</a:t>
                </a:r>
              </a:p>
            </p:txBody>
          </p: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3CA52ED5-FB0A-1B4E-B626-3628F8B47231}"/>
              </a:ext>
            </a:extLst>
          </p:cNvPr>
          <p:cNvSpPr txBox="1"/>
          <p:nvPr/>
        </p:nvSpPr>
        <p:spPr>
          <a:xfrm>
            <a:off x="11826450" y="653165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8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295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921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DM-e scattering and Migdal effect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90ACE4-A47C-7B4C-90DB-3BE0E72130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0" y="1761379"/>
            <a:ext cx="2998862" cy="19915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4F430C-C1FA-C34F-8CB3-ACB2762003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837" y="1776328"/>
            <a:ext cx="2966032" cy="19915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65828D5-F54A-A240-B8E6-8CA5813829BA}"/>
              </a:ext>
            </a:extLst>
          </p:cNvPr>
          <p:cNvSpPr/>
          <p:nvPr/>
        </p:nvSpPr>
        <p:spPr>
          <a:xfrm>
            <a:off x="1126654" y="1468551"/>
            <a:ext cx="60928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Essig,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Mardon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Volansky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, PRD 85, 076007 (2012)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93E24A6-5D9F-B542-9E81-BB0BD32A17F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"/>
          <a:stretch/>
        </p:blipFill>
        <p:spPr>
          <a:xfrm>
            <a:off x="3015042" y="4031678"/>
            <a:ext cx="2992877" cy="21410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D21C21-A44C-3244-AF1D-98D5ED33E3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7" y="3967052"/>
            <a:ext cx="2781047" cy="220565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006A2BA-CA75-D140-8577-992FCE0972CA}"/>
              </a:ext>
            </a:extLst>
          </p:cNvPr>
          <p:cNvSpPr txBox="1"/>
          <p:nvPr/>
        </p:nvSpPr>
        <p:spPr>
          <a:xfrm>
            <a:off x="1296598" y="3723901"/>
            <a:ext cx="3714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PandaX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 collaboration,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arXiv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: 2212.10067 (2022)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F75DCB-82F9-794F-A5AB-0A4C639FE7B5}"/>
              </a:ext>
            </a:extLst>
          </p:cNvPr>
          <p:cNvSpPr txBox="1"/>
          <p:nvPr/>
        </p:nvSpPr>
        <p:spPr>
          <a:xfrm>
            <a:off x="2331158" y="6269275"/>
            <a:ext cx="8473795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Capable of Probing light dark matter due to high momentum transfer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3CF0A80-3E8E-F54D-9656-B741F29CAD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494" y="1874029"/>
            <a:ext cx="2486818" cy="194152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817F2F3-20A9-D046-99E2-3AF31D6CB6F1}"/>
              </a:ext>
            </a:extLst>
          </p:cNvPr>
          <p:cNvSpPr txBox="1"/>
          <p:nvPr/>
        </p:nvSpPr>
        <p:spPr>
          <a:xfrm>
            <a:off x="1774726" y="1141260"/>
            <a:ext cx="2948243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DM-electron scattering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49C258-41B7-6641-8475-F2FFA7129A8C}"/>
              </a:ext>
            </a:extLst>
          </p:cNvPr>
          <p:cNvSpPr txBox="1"/>
          <p:nvPr/>
        </p:nvSpPr>
        <p:spPr>
          <a:xfrm>
            <a:off x="8471470" y="1107830"/>
            <a:ext cx="1768241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Migdal Effect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9DDD7F-3A1C-8845-A7F1-6586154CD0A0}"/>
              </a:ext>
            </a:extLst>
          </p:cNvPr>
          <p:cNvSpPr/>
          <p:nvPr/>
        </p:nvSpPr>
        <p:spPr>
          <a:xfrm>
            <a:off x="6451161" y="1425183"/>
            <a:ext cx="3894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M. </a:t>
            </a:r>
            <a:r>
              <a:rPr lang="en-US" sz="1200" i="1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Ibe</a:t>
            </a:r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 et al., Journal of High Energy Physics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 2018.3 (2018)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0208D47-AABA-6341-8F86-0008E676ED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749" y="1843768"/>
            <a:ext cx="3275311" cy="2053272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8A4A01E-C730-8340-98FA-F832EE3E8056}"/>
              </a:ext>
            </a:extLst>
          </p:cNvPr>
          <p:cNvSpPr/>
          <p:nvPr/>
        </p:nvSpPr>
        <p:spPr>
          <a:xfrm>
            <a:off x="6452772" y="1610165"/>
            <a:ext cx="31731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XENON collaboration, PRL 123, 241803 (2019)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33E8427-661F-AC44-A927-CE96D7E37E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124" y="4109431"/>
            <a:ext cx="2678672" cy="1914731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3D3CD8C9-13F6-0C43-8C42-A857F78B9039}"/>
              </a:ext>
            </a:extLst>
          </p:cNvPr>
          <p:cNvGrpSpPr/>
          <p:nvPr/>
        </p:nvGrpSpPr>
        <p:grpSpPr>
          <a:xfrm>
            <a:off x="6231819" y="4283996"/>
            <a:ext cx="3057305" cy="1769151"/>
            <a:chOff x="6119869" y="4259399"/>
            <a:chExt cx="3057305" cy="176915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001D644-5D6F-4D45-B8F6-7F1E943FF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9869" y="4259399"/>
              <a:ext cx="3057305" cy="1376891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C4AC5FAE-7417-9B4E-857D-DE5665F42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9423" y="5636290"/>
              <a:ext cx="2897751" cy="392260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0B7B5FC-3E13-2144-A92A-D91C8F180095}"/>
              </a:ext>
            </a:extLst>
          </p:cNvPr>
          <p:cNvSpPr txBox="1"/>
          <p:nvPr/>
        </p:nvSpPr>
        <p:spPr>
          <a:xfrm>
            <a:off x="7325823" y="3987397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Times" pitchFamily="2" charset="0"/>
              </a:rPr>
              <a:t>XENON1T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3E5D0D-619D-454B-88E9-D1F4AB084453}"/>
              </a:ext>
            </a:extLst>
          </p:cNvPr>
          <p:cNvSpPr txBox="1"/>
          <p:nvPr/>
        </p:nvSpPr>
        <p:spPr>
          <a:xfrm>
            <a:off x="10486189" y="3891228"/>
            <a:ext cx="7088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Times" pitchFamily="2" charset="0"/>
              </a:rPr>
              <a:t>CDEX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93F3F8-EC66-6341-8606-EDC1D0C2B12D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17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5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22" grpId="0"/>
      <p:bldP spid="23" grpId="0"/>
      <p:bldP spid="25" grpId="0"/>
      <p:bldP spid="29" grpId="0"/>
      <p:bldP spid="37" grpId="0"/>
      <p:bldP spid="3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438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Diurnal Modulation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43735DC-8E0D-A945-845A-D2836BE79E78}"/>
              </a:ext>
            </a:extLst>
          </p:cNvPr>
          <p:cNvGrpSpPr/>
          <p:nvPr/>
        </p:nvGrpSpPr>
        <p:grpSpPr>
          <a:xfrm>
            <a:off x="352948" y="1319042"/>
            <a:ext cx="7416824" cy="2520280"/>
            <a:chOff x="118542" y="1773610"/>
            <a:chExt cx="5875601" cy="192659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A60E7F9-F890-8242-9D46-E93955868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542" y="1773610"/>
              <a:ext cx="5875601" cy="192659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40A3128-2B31-2641-A698-89604F8C2AFD}"/>
                </a:ext>
              </a:extLst>
            </p:cNvPr>
            <p:cNvSpPr txBox="1"/>
            <p:nvPr/>
          </p:nvSpPr>
          <p:spPr>
            <a:xfrm>
              <a:off x="118542" y="1773610"/>
              <a:ext cx="816249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solidFill>
                    <a:schemeClr val="bg1"/>
                  </a:solidFill>
                  <a:latin typeface="Times" pitchFamily="2" charset="0"/>
                </a:rPr>
                <a:t>From J. Liu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A2DF411-AEC7-4644-A83B-9D55005555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406" y="1419584"/>
            <a:ext cx="3909615" cy="2319195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6482938C-54B7-714D-9366-75365D382FA2}"/>
              </a:ext>
            </a:extLst>
          </p:cNvPr>
          <p:cNvGrpSpPr/>
          <p:nvPr/>
        </p:nvGrpSpPr>
        <p:grpSpPr>
          <a:xfrm>
            <a:off x="46534" y="4077866"/>
            <a:ext cx="2448272" cy="2330472"/>
            <a:chOff x="352948" y="4193841"/>
            <a:chExt cx="2720092" cy="251581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8C202CB-A485-1140-9C74-C9027B0799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8684" r="18092"/>
            <a:stretch/>
          </p:blipFill>
          <p:spPr>
            <a:xfrm>
              <a:off x="352948" y="4287974"/>
              <a:ext cx="2720092" cy="2421682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0CEDA14-1AE5-0440-A4B4-9A934BBDEC4A}"/>
                </a:ext>
              </a:extLst>
            </p:cNvPr>
            <p:cNvGrpSpPr/>
            <p:nvPr/>
          </p:nvGrpSpPr>
          <p:grpSpPr>
            <a:xfrm>
              <a:off x="1990750" y="4653930"/>
              <a:ext cx="262558" cy="288031"/>
              <a:chOff x="5104510" y="5313438"/>
              <a:chExt cx="1874675" cy="1552423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0B8E1C9E-0FCC-4947-8B9B-479780713A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04510" y="5323712"/>
                <a:ext cx="1874675" cy="1542149"/>
              </a:xfrm>
              <a:prstGeom prst="rect">
                <a:avLst/>
              </a:prstGeom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84F5EF-F997-3040-98FE-C702C58E0CC3}"/>
                  </a:ext>
                </a:extLst>
              </p:cNvPr>
              <p:cNvSpPr/>
              <p:nvPr/>
            </p:nvSpPr>
            <p:spPr>
              <a:xfrm>
                <a:off x="5118831" y="5313438"/>
                <a:ext cx="328303" cy="2045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FD9229BC-90E6-C642-8835-F202B477B3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55001" y="4438860"/>
              <a:ext cx="120867" cy="234049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B4FABC4-5645-2244-A99B-12908F3694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33532" y="4972165"/>
              <a:ext cx="621314" cy="129023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B1A58C9-F694-304E-BE82-A255F7CD99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0590" y="4991145"/>
              <a:ext cx="1462981" cy="1174798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89A531E-B752-344B-AEC5-6A0CC34A4428}"/>
                </a:ext>
              </a:extLst>
            </p:cNvPr>
            <p:cNvSpPr txBox="1"/>
            <p:nvPr/>
          </p:nvSpPr>
          <p:spPr>
            <a:xfrm>
              <a:off x="2413150" y="4193841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Times" pitchFamily="2" charset="0"/>
                </a:rPr>
                <a:t>𝛘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3DC02F7-9729-8145-A534-EA39885DF20A}"/>
                </a:ext>
              </a:extLst>
            </p:cNvPr>
            <p:cNvSpPr txBox="1"/>
            <p:nvPr/>
          </p:nvSpPr>
          <p:spPr>
            <a:xfrm>
              <a:off x="2701462" y="6244498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Times" pitchFamily="2" charset="0"/>
                </a:rPr>
                <a:t>𝛘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79198D-11F8-7743-BAC5-0780F71053B6}"/>
                </a:ext>
              </a:extLst>
            </p:cNvPr>
            <p:cNvSpPr txBox="1"/>
            <p:nvPr/>
          </p:nvSpPr>
          <p:spPr>
            <a:xfrm>
              <a:off x="352948" y="6095867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bg1"/>
                  </a:solidFill>
                  <a:latin typeface="Times" pitchFamily="2" charset="0"/>
                </a:rPr>
                <a:t>𝛘</a:t>
              </a:r>
            </a:p>
          </p:txBody>
        </p:sp>
      </p:grpSp>
      <p:pic>
        <p:nvPicPr>
          <p:cNvPr id="31" name="图片 4">
            <a:extLst>
              <a:ext uri="{FF2B5EF4-FFF2-40B4-BE49-F238E27FC236}">
                <a16:creationId xmlns:a16="http://schemas.microsoft.com/office/drawing/2014/main" id="{0882C763-7915-3542-97DE-BD0BA2D90B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5907" y="4165064"/>
            <a:ext cx="2961757" cy="202471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FF91039-A7A4-5C4E-8AE3-FFD08C1D44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182" y="4181573"/>
            <a:ext cx="2952328" cy="202786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7435620-A551-7444-9EAD-92AB116947B3}"/>
              </a:ext>
            </a:extLst>
          </p:cNvPr>
          <p:cNvSpPr txBox="1"/>
          <p:nvPr/>
        </p:nvSpPr>
        <p:spPr>
          <a:xfrm>
            <a:off x="4233431" y="4266708"/>
            <a:ext cx="1200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From </a:t>
            </a:r>
            <a:r>
              <a:rPr lang="en-US" sz="1050" dirty="0" err="1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XiangYi</a:t>
            </a: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 Cui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10F6B7-BD1D-AB41-BE16-6EACD631BE6D}"/>
              </a:ext>
            </a:extLst>
          </p:cNvPr>
          <p:cNvSpPr txBox="1"/>
          <p:nvPr/>
        </p:nvSpPr>
        <p:spPr>
          <a:xfrm>
            <a:off x="3106874" y="6223134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" pitchFamily="2" charset="0"/>
              </a:rPr>
              <a:t>Expected diurnal modulation due to traveling length’s day-night difference for </a:t>
            </a:r>
            <a:r>
              <a:rPr lang="en-US" sz="1600" dirty="0" err="1">
                <a:latin typeface="Times" pitchFamily="2" charset="0"/>
              </a:rPr>
              <a:t>transpassing</a:t>
            </a:r>
            <a:r>
              <a:rPr lang="en-US" sz="1600" dirty="0">
                <a:latin typeface="Times" pitchFamily="2" charset="0"/>
              </a:rPr>
              <a:t> boosted DM.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8514146-420A-2741-85B9-9DDEA5CD95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623" y="4126518"/>
            <a:ext cx="3162228" cy="2320366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98A926E4-A434-3944-B19D-18AAF12EA9CC}"/>
              </a:ext>
            </a:extLst>
          </p:cNvPr>
          <p:cNvSpPr/>
          <p:nvPr/>
        </p:nvSpPr>
        <p:spPr>
          <a:xfrm>
            <a:off x="5933897" y="3947323"/>
            <a:ext cx="3089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PHYSICAL REVIEW LETTERS 126, 091804 (2021)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3AF6057-EAE6-5B47-8ACC-DE0C33F74EC5}"/>
              </a:ext>
            </a:extLst>
          </p:cNvPr>
          <p:cNvSpPr/>
          <p:nvPr/>
        </p:nvSpPr>
        <p:spPr>
          <a:xfrm>
            <a:off x="9267161" y="3927657"/>
            <a:ext cx="308913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PHYSICAL REVIEW LETTERS 128, 171801 (2022)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8CF2F6-5381-1946-925A-68046AC74FEA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18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7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2415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cs typeface="+mn-ea"/>
                <a:sym typeface="+mn-lt"/>
              </a:rPr>
              <a:t>Quantum sensors</a:t>
            </a:r>
            <a:endParaRPr lang="zh-CN" altLang="en-US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37D5D370-2284-6143-80CA-9AC064A5FA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r="22443"/>
          <a:stretch/>
        </p:blipFill>
        <p:spPr>
          <a:xfrm>
            <a:off x="10775726" y="159109"/>
            <a:ext cx="1312334" cy="1159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753FD0-5522-194F-AD47-039CC4A11D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899" y="2599542"/>
            <a:ext cx="3357131" cy="29991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9F98CA-B5EF-074C-93A3-765E235EEF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515" y="3056567"/>
            <a:ext cx="3917078" cy="22879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6D6EAA-B3B9-F64F-B363-D78C397783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74" y="2853730"/>
            <a:ext cx="4649990" cy="24907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90CD16-308F-9B46-91CD-388113D8D0E8}"/>
              </a:ext>
            </a:extLst>
          </p:cNvPr>
          <p:cNvSpPr/>
          <p:nvPr/>
        </p:nvSpPr>
        <p:spPr>
          <a:xfrm>
            <a:off x="622598" y="5734050"/>
            <a:ext cx="3551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Nature Phys. 17, 1402–1407 (2021). </a:t>
            </a:r>
            <a:endParaRPr lang="en-US" sz="1400" b="1" dirty="0">
              <a:solidFill>
                <a:schemeClr val="bg1">
                  <a:lumMod val="50000"/>
                </a:schemeClr>
              </a:solidFill>
              <a:effectLst/>
              <a:latin typeface="Time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217003-4E49-4342-81C4-8B8F207EF946}"/>
              </a:ext>
            </a:extLst>
          </p:cNvPr>
          <p:cNvSpPr/>
          <p:nvPr/>
        </p:nvSpPr>
        <p:spPr>
          <a:xfrm>
            <a:off x="5519142" y="5742549"/>
            <a:ext cx="3551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effectLst/>
                <a:latin typeface="Times" pitchFamily="2" charset="0"/>
              </a:rPr>
              <a:t>arXiv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effectLst/>
                <a:latin typeface="Times" pitchFamily="2" charset="0"/>
              </a:rPr>
              <a:t>: 2306.09726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96C696-7874-564A-B58D-BFEABA975F82}"/>
              </a:ext>
            </a:extLst>
          </p:cNvPr>
          <p:cNvSpPr/>
          <p:nvPr/>
        </p:nvSpPr>
        <p:spPr>
          <a:xfrm>
            <a:off x="9000064" y="5607156"/>
            <a:ext cx="3551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imes" pitchFamily="2" charset="0"/>
              </a:rPr>
              <a:t>PRX QUANTUM </a:t>
            </a:r>
            <a:r>
              <a:rPr lang="en-US" sz="1400" b="1" dirty="0">
                <a:latin typeface="Times" pitchFamily="2" charset="0"/>
              </a:rPr>
              <a:t>3, </a:t>
            </a:r>
            <a:r>
              <a:rPr lang="en-US" sz="1400" dirty="0">
                <a:latin typeface="Times" pitchFamily="2" charset="0"/>
              </a:rPr>
              <a:t>010330 (2022)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C18DDB-70C7-684B-BC24-E01D831B9836}"/>
              </a:ext>
            </a:extLst>
          </p:cNvPr>
          <p:cNvSpPr txBox="1"/>
          <p:nvPr/>
        </p:nvSpPr>
        <p:spPr>
          <a:xfrm>
            <a:off x="1340230" y="1845618"/>
            <a:ext cx="1954381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Magnetometer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4CE2FD7-C460-6E4C-9012-54222EA59082}"/>
              </a:ext>
            </a:extLst>
          </p:cNvPr>
          <p:cNvSpPr txBox="1"/>
          <p:nvPr/>
        </p:nvSpPr>
        <p:spPr>
          <a:xfrm>
            <a:off x="5519142" y="1840152"/>
            <a:ext cx="2076209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Optimechanical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D8C159-A41F-E246-8439-DB7FEBE2FC1B}"/>
              </a:ext>
            </a:extLst>
          </p:cNvPr>
          <p:cNvSpPr txBox="1"/>
          <p:nvPr/>
        </p:nvSpPr>
        <p:spPr>
          <a:xfrm>
            <a:off x="9579116" y="1789101"/>
            <a:ext cx="119218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Ion Trap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584991-23CA-4C4E-A594-A3F8FDCACAF0}"/>
              </a:ext>
            </a:extLst>
          </p:cNvPr>
          <p:cNvSpPr txBox="1"/>
          <p:nvPr/>
        </p:nvSpPr>
        <p:spPr>
          <a:xfrm>
            <a:off x="11826450" y="6531654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Times" pitchFamily="2" charset="0"/>
              </a:rPr>
              <a:t>21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60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双贝塔衰变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5" name="Picture 1" descr="page2image45092512">
            <a:extLst>
              <a:ext uri="{FF2B5EF4-FFF2-40B4-BE49-F238E27FC236}">
                <a16:creationId xmlns:a16="http://schemas.microsoft.com/office/drawing/2014/main" id="{9775A09A-5A05-A240-8F77-5B96A3339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6117"/>
            <a:ext cx="5904656" cy="49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80873E-0303-6649-B890-027D6F2DC77F}"/>
              </a:ext>
            </a:extLst>
          </p:cNvPr>
          <p:cNvSpPr txBox="1"/>
          <p:nvPr/>
        </p:nvSpPr>
        <p:spPr>
          <a:xfrm>
            <a:off x="-35264" y="2130795"/>
            <a:ext cx="3130793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Weiszaecker</a:t>
            </a:r>
            <a:r>
              <a:rPr lang="zh-CN" altLang="en-US" dirty="0"/>
              <a:t>核结合能：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67912A-43B4-0F35-F50B-15627B2DEF90}"/>
              </a:ext>
            </a:extLst>
          </p:cNvPr>
          <p:cNvGrpSpPr/>
          <p:nvPr/>
        </p:nvGrpSpPr>
        <p:grpSpPr>
          <a:xfrm>
            <a:off x="189383" y="3013448"/>
            <a:ext cx="5770333" cy="3476104"/>
            <a:chOff x="0" y="2997746"/>
            <a:chExt cx="5770333" cy="347610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40A9C47-6E2D-644A-A9FF-6C17B7E94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997746"/>
              <a:ext cx="5770333" cy="3476104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239B39B-9945-5123-8A07-DC2FC6CB95E5}"/>
                </a:ext>
              </a:extLst>
            </p:cNvPr>
            <p:cNvSpPr/>
            <p:nvPr/>
          </p:nvSpPr>
          <p:spPr>
            <a:xfrm>
              <a:off x="5087093" y="2997746"/>
              <a:ext cx="683239" cy="4981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77092F7-C995-AFA6-26ED-73723F14AA8E}"/>
              </a:ext>
            </a:extLst>
          </p:cNvPr>
          <p:cNvSpPr txBox="1"/>
          <p:nvPr/>
        </p:nvSpPr>
        <p:spPr>
          <a:xfrm>
            <a:off x="339176" y="1398099"/>
            <a:ext cx="5288627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 dirty="0"/>
              <a:t>稀有衰变道</a:t>
            </a:r>
            <a:r>
              <a:rPr lang="en-US" b="1" dirty="0">
                <a:sym typeface="Wingdings" pitchFamily="2" charset="2"/>
              </a:rPr>
              <a:t>: (A, Z) -&gt; (A, Z+2) + 2e</a:t>
            </a:r>
            <a:r>
              <a:rPr lang="en-US" b="1" baseline="30000" dirty="0">
                <a:sym typeface="Wingdings" pitchFamily="2" charset="2"/>
              </a:rPr>
              <a:t>-</a:t>
            </a:r>
            <a:r>
              <a:rPr lang="en-US" b="1" dirty="0">
                <a:sym typeface="Wingdings" pitchFamily="2" charset="2"/>
              </a:rPr>
              <a:t> + 2𝑣</a:t>
            </a:r>
            <a:r>
              <a:rPr lang="en-US" b="1" baseline="-25000" dirty="0">
                <a:sym typeface="Wingdings" pitchFamily="2" charset="2"/>
              </a:rPr>
              <a:t>e</a:t>
            </a:r>
            <a:endParaRPr lang="en-CN" b="1" baseline="-25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2C3195-5025-B2DC-E4E4-FC29E4818755}"/>
              </a:ext>
            </a:extLst>
          </p:cNvPr>
          <p:cNvSpPr txBox="1"/>
          <p:nvPr/>
        </p:nvSpPr>
        <p:spPr>
          <a:xfrm>
            <a:off x="4648511" y="205134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奇偶项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87CEEA-03C5-836D-3900-912539070696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5030920" y="2420677"/>
            <a:ext cx="56173" cy="2469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A3CB44B-7584-4A84-691D-626AB1AF7A09}"/>
              </a:ext>
            </a:extLst>
          </p:cNvPr>
          <p:cNvGrpSpPr/>
          <p:nvPr/>
        </p:nvGrpSpPr>
        <p:grpSpPr>
          <a:xfrm>
            <a:off x="6383983" y="2644433"/>
            <a:ext cx="5069551" cy="4056046"/>
            <a:chOff x="6383983" y="2644433"/>
            <a:chExt cx="5069551" cy="405604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6950381-403F-1A45-D940-2D7F3E206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2757" y="2644433"/>
              <a:ext cx="5010777" cy="4056046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B05F6DB-1A51-994E-1940-155B2116C1E5}"/>
                </a:ext>
              </a:extLst>
            </p:cNvPr>
            <p:cNvSpPr/>
            <p:nvPr/>
          </p:nvSpPr>
          <p:spPr>
            <a:xfrm>
              <a:off x="6383983" y="3180740"/>
              <a:ext cx="227665" cy="4981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N"/>
            </a:p>
          </p:txBody>
        </p:sp>
      </p:grpSp>
      <p:pic>
        <p:nvPicPr>
          <p:cNvPr id="21" name="图片 14">
            <a:extLst>
              <a:ext uri="{FF2B5EF4-FFF2-40B4-BE49-F238E27FC236}">
                <a16:creationId xmlns:a16="http://schemas.microsoft.com/office/drawing/2014/main" id="{FB1B44C6-6B13-BA28-022B-44190108BF8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4957"/>
          <a:stretch/>
        </p:blipFill>
        <p:spPr>
          <a:xfrm rot="16200000">
            <a:off x="6420553" y="924320"/>
            <a:ext cx="1466118" cy="206843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E42F5A2-B55F-C674-C207-DFEDD16ECAD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348" y="1221682"/>
            <a:ext cx="1149862" cy="146611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F31772C-296D-E5A8-7E57-80C1B9FEB9B4}"/>
              </a:ext>
            </a:extLst>
          </p:cNvPr>
          <p:cNvSpPr txBox="1"/>
          <p:nvPr/>
        </p:nvSpPr>
        <p:spPr>
          <a:xfrm>
            <a:off x="9663308" y="1319042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dirty="0">
                <a:latin typeface="Times" pitchFamily="2" charset="0"/>
              </a:rPr>
              <a:t>Maria Mayer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7841059-17AC-EB1E-1E96-4EB57EF58F8E}"/>
              </a:ext>
            </a:extLst>
          </p:cNvPr>
          <p:cNvSpPr txBox="1"/>
          <p:nvPr/>
        </p:nvSpPr>
        <p:spPr>
          <a:xfrm>
            <a:off x="9898563" y="168201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800" dirty="0">
                <a:latin typeface="Times" pitchFamily="2" charset="0"/>
              </a:rPr>
              <a:t>1935年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FAE5F1-5B05-B668-DF05-1421462F5269}"/>
              </a:ext>
            </a:extLst>
          </p:cNvPr>
          <p:cNvSpPr txBox="1"/>
          <p:nvPr/>
        </p:nvSpPr>
        <p:spPr>
          <a:xfrm>
            <a:off x="9531369" y="2013975"/>
            <a:ext cx="2179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N" sz="1800" b="1" dirty="0">
                <a:solidFill>
                  <a:srgbClr val="FF0000"/>
                </a:solidFill>
                <a:latin typeface="Times" pitchFamily="2" charset="0"/>
              </a:rPr>
              <a:t>双贝塔衰变</a:t>
            </a:r>
            <a:r>
              <a:rPr lang="zh-CN" altLang="en-US" sz="1800" b="1" dirty="0">
                <a:solidFill>
                  <a:srgbClr val="FF0000"/>
                </a:solidFill>
                <a:latin typeface="Times" pitchFamily="2" charset="0"/>
              </a:rPr>
              <a:t>，半衰期～</a:t>
            </a:r>
            <a:r>
              <a:rPr lang="en-US" altLang="zh-CN" sz="1800" b="1" dirty="0">
                <a:solidFill>
                  <a:srgbClr val="FF0000"/>
                </a:solidFill>
                <a:latin typeface="Times" pitchFamily="2" charset="0"/>
              </a:rPr>
              <a:t>10</a:t>
            </a:r>
            <a:r>
              <a:rPr lang="en-US" altLang="zh-CN" sz="1800" b="1" baseline="30000" dirty="0">
                <a:solidFill>
                  <a:srgbClr val="FF0000"/>
                </a:solidFill>
                <a:latin typeface="Times" pitchFamily="2" charset="0"/>
              </a:rPr>
              <a:t>17</a:t>
            </a:r>
            <a:r>
              <a:rPr lang="zh-CN" altLang="en-US" sz="1800" b="1" dirty="0">
                <a:solidFill>
                  <a:srgbClr val="FF0000"/>
                </a:solidFill>
                <a:latin typeface="Times" pitchFamily="2" charset="0"/>
              </a:rPr>
              <a:t>年</a:t>
            </a:r>
            <a:endParaRPr lang="en-CN" sz="1800" b="1" dirty="0">
              <a:solidFill>
                <a:srgbClr val="FF0000"/>
              </a:solidFill>
              <a:latin typeface="Time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DF9115-7B5E-432F-7A84-693381251FA0}"/>
              </a:ext>
            </a:extLst>
          </p:cNvPr>
          <p:cNvSpPr txBox="1"/>
          <p:nvPr/>
        </p:nvSpPr>
        <p:spPr>
          <a:xfrm>
            <a:off x="11783210" y="64391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6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7CAB95-4AFA-378A-81D7-CF93A87AEB65}"/>
              </a:ext>
            </a:extLst>
          </p:cNvPr>
          <p:cNvCxnSpPr>
            <a:cxnSpLocks/>
          </p:cNvCxnSpPr>
          <p:nvPr/>
        </p:nvCxnSpPr>
        <p:spPr>
          <a:xfrm>
            <a:off x="5190144" y="1485578"/>
            <a:ext cx="18938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93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4116"/>
    </mc:Choice>
    <mc:Fallback xmlns="">
      <p:transition advTm="64116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无中微子双贝塔衰变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3F4A3EB-4428-E573-E623-5AAC02C002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66" y="1526415"/>
            <a:ext cx="1872208" cy="2217760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767BB0C-CBE4-3803-BB2E-897647A8851E}"/>
              </a:ext>
            </a:extLst>
          </p:cNvPr>
          <p:cNvSpPr/>
          <p:nvPr/>
        </p:nvSpPr>
        <p:spPr>
          <a:xfrm>
            <a:off x="165398" y="1319042"/>
            <a:ext cx="3308694" cy="268681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64B08EA-D160-87BE-BC03-40103A979A16}"/>
              </a:ext>
            </a:extLst>
          </p:cNvPr>
          <p:cNvSpPr/>
          <p:nvPr/>
        </p:nvSpPr>
        <p:spPr>
          <a:xfrm>
            <a:off x="165398" y="4077866"/>
            <a:ext cx="3308694" cy="2686816"/>
          </a:xfrm>
          <a:prstGeom prst="round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6CE7A8-C811-96FB-F4DC-A4A6D7DAD51F}"/>
              </a:ext>
            </a:extLst>
          </p:cNvPr>
          <p:cNvSpPr txBox="1"/>
          <p:nvPr/>
        </p:nvSpPr>
        <p:spPr>
          <a:xfrm>
            <a:off x="2330758" y="2139850"/>
            <a:ext cx="1069524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1937</a:t>
            </a:r>
            <a:r>
              <a:rPr lang="zh-CN" altLang="en-US" dirty="0"/>
              <a:t>年</a:t>
            </a:r>
            <a:endParaRPr lang="en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FEFD792-3B55-E2F2-54EB-500772AB30DD}"/>
                  </a:ext>
                </a:extLst>
              </p:cNvPr>
              <p:cNvSpPr txBox="1"/>
              <p:nvPr/>
            </p:nvSpPr>
            <p:spPr>
              <a:xfrm>
                <a:off x="2409398" y="2832254"/>
                <a:ext cx="1106410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000" b="1" dirty="0">
                    <a:solidFill>
                      <a:srgbClr val="FF0000"/>
                    </a:solidFill>
                    <a:effectLst/>
                    <a:latin typeface="Symbol" pitchFamily="2" charset="2"/>
                  </a:rPr>
                  <a:t>n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𝝂</m:t>
                        </m:r>
                      </m:e>
                    </m:acc>
                  </m:oMath>
                </a14:m>
                <a:endParaRPr lang="en-US" sz="3000" b="1" dirty="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FEFD792-3B55-E2F2-54EB-500772AB3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398" y="2832254"/>
                <a:ext cx="1106410" cy="553998"/>
              </a:xfrm>
              <a:prstGeom prst="rect">
                <a:avLst/>
              </a:prstGeom>
              <a:blipFill>
                <a:blip r:embed="rId7"/>
                <a:stretch>
                  <a:fillRect l="-12500" t="-15909" b="-2954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05EFCFC8-587C-232C-0E5A-99E9EC4235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10" y="4324214"/>
            <a:ext cx="1810640" cy="23156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273910A-D48D-E498-6B52-2E94B8E17473}"/>
              </a:ext>
            </a:extLst>
          </p:cNvPr>
          <p:cNvSpPr txBox="1"/>
          <p:nvPr/>
        </p:nvSpPr>
        <p:spPr>
          <a:xfrm>
            <a:off x="1611394" y="1447446"/>
            <a:ext cx="1664238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E. Majorana</a:t>
            </a:r>
            <a:endParaRPr lang="en-CN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D6748C-D64B-8A12-073E-AD54A1867279}"/>
              </a:ext>
            </a:extLst>
          </p:cNvPr>
          <p:cNvSpPr txBox="1"/>
          <p:nvPr/>
        </p:nvSpPr>
        <p:spPr>
          <a:xfrm>
            <a:off x="2123850" y="4324214"/>
            <a:ext cx="1224246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W. Furry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09E4B0-3013-CC48-CFD4-F1CBA4838296}"/>
              </a:ext>
            </a:extLst>
          </p:cNvPr>
          <p:cNvSpPr txBox="1"/>
          <p:nvPr/>
        </p:nvSpPr>
        <p:spPr>
          <a:xfrm>
            <a:off x="2194371" y="4877389"/>
            <a:ext cx="1069524" cy="422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dirty="0"/>
              <a:t>1939年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5DE324-947A-6D74-B382-42F65762F403}"/>
              </a:ext>
            </a:extLst>
          </p:cNvPr>
          <p:cNvSpPr txBox="1"/>
          <p:nvPr/>
        </p:nvSpPr>
        <p:spPr>
          <a:xfrm>
            <a:off x="2065437" y="5643150"/>
            <a:ext cx="1467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000" dirty="0">
                <a:solidFill>
                  <a:srgbClr val="FF0000"/>
                </a:solidFill>
              </a:rPr>
              <a:t>无中微子</a:t>
            </a:r>
          </a:p>
          <a:p>
            <a:r>
              <a:rPr lang="en-CN" sz="2000" dirty="0">
                <a:solidFill>
                  <a:srgbClr val="FF0000"/>
                </a:solidFill>
              </a:rPr>
              <a:t>双贝塔衰变</a:t>
            </a:r>
          </a:p>
        </p:txBody>
      </p:sp>
      <p:pic>
        <p:nvPicPr>
          <p:cNvPr id="22" name="图片 14">
            <a:extLst>
              <a:ext uri="{FF2B5EF4-FFF2-40B4-BE49-F238E27FC236}">
                <a16:creationId xmlns:a16="http://schemas.microsoft.com/office/drawing/2014/main" id="{B90C7CB6-C9E0-A530-ACC7-52D58F01042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64957"/>
          <a:stretch/>
        </p:blipFill>
        <p:spPr>
          <a:xfrm rot="16200000">
            <a:off x="4187029" y="1105634"/>
            <a:ext cx="1466118" cy="2068431"/>
          </a:xfrm>
          <a:prstGeom prst="rect">
            <a:avLst/>
          </a:prstGeom>
        </p:spPr>
      </p:pic>
      <p:pic>
        <p:nvPicPr>
          <p:cNvPr id="23" name="图片 14">
            <a:extLst>
              <a:ext uri="{FF2B5EF4-FFF2-40B4-BE49-F238E27FC236}">
                <a16:creationId xmlns:a16="http://schemas.microsoft.com/office/drawing/2014/main" id="{771CB642-5C27-F16C-8A9A-A1F2858A1EF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479" t="176" r="32479" b="-176"/>
          <a:stretch/>
        </p:blipFill>
        <p:spPr>
          <a:xfrm rot="16200000">
            <a:off x="6665599" y="1105633"/>
            <a:ext cx="1466118" cy="2068431"/>
          </a:xfrm>
          <a:prstGeom prst="rect">
            <a:avLst/>
          </a:prstGeom>
        </p:spPr>
      </p:pic>
      <p:sp>
        <p:nvSpPr>
          <p:cNvPr id="24" name="Right Arrow 23">
            <a:extLst>
              <a:ext uri="{FF2B5EF4-FFF2-40B4-BE49-F238E27FC236}">
                <a16:creationId xmlns:a16="http://schemas.microsoft.com/office/drawing/2014/main" id="{EB773558-487D-9388-A5F5-3E0343736F46}"/>
              </a:ext>
            </a:extLst>
          </p:cNvPr>
          <p:cNvSpPr/>
          <p:nvPr/>
        </p:nvSpPr>
        <p:spPr>
          <a:xfrm>
            <a:off x="5954304" y="1869869"/>
            <a:ext cx="451854" cy="484632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34BA76-26F5-E94D-6391-91AD2D62D273}"/>
              </a:ext>
            </a:extLst>
          </p:cNvPr>
          <p:cNvSpPr txBox="1"/>
          <p:nvPr/>
        </p:nvSpPr>
        <p:spPr>
          <a:xfrm>
            <a:off x="4150990" y="3272093"/>
            <a:ext cx="6127422" cy="422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ym typeface="Wingdings" pitchFamily="2" charset="2"/>
              </a:rPr>
              <a:t>(A, Z) -&gt; (A, Z+2) + 2e</a:t>
            </a:r>
            <a:r>
              <a:rPr lang="en-US" b="1" baseline="30000" dirty="0">
                <a:sym typeface="Wingdings" pitchFamily="2" charset="2"/>
              </a:rPr>
              <a:t>-</a:t>
            </a:r>
            <a:r>
              <a:rPr lang="en-US" b="1" dirty="0">
                <a:sym typeface="Wingdings" pitchFamily="2" charset="2"/>
              </a:rPr>
              <a:t> + 2𝑣</a:t>
            </a:r>
            <a:r>
              <a:rPr lang="en-US" b="1" baseline="-25000" dirty="0">
                <a:sym typeface="Wingdings" pitchFamily="2" charset="2"/>
              </a:rPr>
              <a:t>e</a:t>
            </a:r>
            <a:endParaRPr lang="en-CN" dirty="0"/>
          </a:p>
        </p:txBody>
      </p:sp>
      <p:pic>
        <p:nvPicPr>
          <p:cNvPr id="25" name="Image" descr="Image">
            <a:extLst>
              <a:ext uri="{FF2B5EF4-FFF2-40B4-BE49-F238E27FC236}">
                <a16:creationId xmlns:a16="http://schemas.microsoft.com/office/drawing/2014/main" id="{B59D8CCC-2F2F-6141-BCEB-759816F0B9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1904" y="4280036"/>
            <a:ext cx="4800915" cy="70013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7C4D51F-DBAA-314A-90E9-ECC0D5422EF8}"/>
              </a:ext>
            </a:extLst>
          </p:cNvPr>
          <p:cNvSpPr txBox="1"/>
          <p:nvPr/>
        </p:nvSpPr>
        <p:spPr>
          <a:xfrm>
            <a:off x="3400282" y="3951241"/>
            <a:ext cx="1204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imes" pitchFamily="2" charset="0"/>
              </a:rPr>
              <a:t>~10</a:t>
            </a:r>
            <a:r>
              <a:rPr lang="en-US" sz="1600" baseline="30000" dirty="0">
                <a:latin typeface="Times" pitchFamily="2" charset="0"/>
              </a:rPr>
              <a:t>18</a:t>
            </a:r>
            <a:r>
              <a:rPr lang="en-US" sz="1600" dirty="0">
                <a:latin typeface="Times" pitchFamily="2" charset="0"/>
              </a:rPr>
              <a:t>-10</a:t>
            </a:r>
            <a:r>
              <a:rPr lang="en-US" sz="1600" baseline="30000" dirty="0">
                <a:latin typeface="Times" pitchFamily="2" charset="0"/>
              </a:rPr>
              <a:t>24</a:t>
            </a:r>
            <a:r>
              <a:rPr lang="en-US" sz="1600" dirty="0">
                <a:latin typeface="Times" pitchFamily="2" charset="0"/>
              </a:rPr>
              <a:t> 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204760-0F74-FC49-8CCA-E150CE62B093}"/>
              </a:ext>
            </a:extLst>
          </p:cNvPr>
          <p:cNvSpPr txBox="1"/>
          <p:nvPr/>
        </p:nvSpPr>
        <p:spPr>
          <a:xfrm>
            <a:off x="4895770" y="4961258"/>
            <a:ext cx="1468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Times" pitchFamily="2" charset="0"/>
              </a:rPr>
              <a:t>参数空间因子</a:t>
            </a:r>
            <a:endParaRPr lang="en-US" sz="1600" dirty="0">
              <a:latin typeface="Times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C6EA16D-2EBE-FA4E-996F-F2B421D5A546}"/>
              </a:ext>
            </a:extLst>
          </p:cNvPr>
          <p:cNvSpPr txBox="1"/>
          <p:nvPr/>
        </p:nvSpPr>
        <p:spPr>
          <a:xfrm>
            <a:off x="6297030" y="499758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Times" pitchFamily="2" charset="0"/>
              </a:rPr>
              <a:t>核矩阵元</a:t>
            </a:r>
            <a:endParaRPr lang="en-US" sz="1600" dirty="0">
              <a:latin typeface="Times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22062C1-00DA-3E4D-98A6-CE9F143F3E8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904" y="5594496"/>
            <a:ext cx="5203487" cy="429689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7DCB698-66C3-D646-BCA7-CE6FBCD3DCD4}"/>
              </a:ext>
            </a:extLst>
          </p:cNvPr>
          <p:cNvSpPr/>
          <p:nvPr/>
        </p:nvSpPr>
        <p:spPr>
          <a:xfrm>
            <a:off x="4995596" y="4353693"/>
            <a:ext cx="1301434" cy="523696"/>
          </a:xfrm>
          <a:prstGeom prst="round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6FF4259-6659-E14B-8D3C-5F1E7C19A79A}"/>
              </a:ext>
            </a:extLst>
          </p:cNvPr>
          <p:cNvSpPr/>
          <p:nvPr/>
        </p:nvSpPr>
        <p:spPr>
          <a:xfrm>
            <a:off x="6357215" y="4350260"/>
            <a:ext cx="746103" cy="523696"/>
          </a:xfrm>
          <a:prstGeom prst="round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A8ACAAE-E11C-C848-BC7B-C865323E846A}"/>
              </a:ext>
            </a:extLst>
          </p:cNvPr>
          <p:cNvSpPr/>
          <p:nvPr/>
        </p:nvSpPr>
        <p:spPr>
          <a:xfrm>
            <a:off x="7437084" y="4208726"/>
            <a:ext cx="746354" cy="403382"/>
          </a:xfrm>
          <a:prstGeom prst="roundRect">
            <a:avLst/>
          </a:prstGeom>
          <a:noFill/>
          <a:ln w="1905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8987A28-46B4-C147-BC3E-6BD2241A6722}"/>
              </a:ext>
            </a:extLst>
          </p:cNvPr>
          <p:cNvSpPr txBox="1"/>
          <p:nvPr/>
        </p:nvSpPr>
        <p:spPr>
          <a:xfrm>
            <a:off x="7031310" y="3854034"/>
            <a:ext cx="1794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latin typeface="Times" pitchFamily="2" charset="0"/>
              </a:rPr>
              <a:t>有效</a:t>
            </a:r>
            <a:r>
              <a:rPr lang="en-US" altLang="zh-CN" sz="1600" dirty="0" err="1">
                <a:latin typeface="Times" pitchFamily="2" charset="0"/>
              </a:rPr>
              <a:t>Majorana</a:t>
            </a:r>
            <a:r>
              <a:rPr lang="zh-CN" altLang="en-US" sz="1600" dirty="0">
                <a:latin typeface="Times" pitchFamily="2" charset="0"/>
              </a:rPr>
              <a:t>质量</a:t>
            </a:r>
            <a:endParaRPr lang="en-US" sz="1600" dirty="0">
              <a:latin typeface="Times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D6ABEB-249A-F748-8031-531CEAB85AD8}"/>
              </a:ext>
            </a:extLst>
          </p:cNvPr>
          <p:cNvSpPr txBox="1"/>
          <p:nvPr/>
        </p:nvSpPr>
        <p:spPr>
          <a:xfrm>
            <a:off x="3718942" y="6166370"/>
            <a:ext cx="5976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包含中微子物理参数，</a:t>
            </a:r>
            <a:r>
              <a:rPr lang="en-US" altLang="zh-CN" sz="1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alpha</a:t>
            </a:r>
            <a:r>
              <a:rPr lang="zh-CN" altLang="en-US" sz="1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为</a:t>
            </a:r>
            <a:r>
              <a:rPr lang="en-US" altLang="zh-CN" sz="1800" b="1" dirty="0" err="1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Majorana</a:t>
            </a:r>
            <a:r>
              <a:rPr lang="zh-CN" altLang="en-US" sz="18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相位</a:t>
            </a:r>
            <a:endParaRPr lang="en-US" sz="18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FDE8BF9-C460-FA42-89E0-360A88FEAC5F}"/>
              </a:ext>
            </a:extLst>
          </p:cNvPr>
          <p:cNvGrpSpPr/>
          <p:nvPr/>
        </p:nvGrpSpPr>
        <p:grpSpPr>
          <a:xfrm>
            <a:off x="8687494" y="1403841"/>
            <a:ext cx="3304511" cy="2302401"/>
            <a:chOff x="365760" y="2846816"/>
            <a:chExt cx="4828429" cy="3590079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D29D3EA-7999-5542-9205-539B6ADD7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65760" y="2846816"/>
              <a:ext cx="4828429" cy="3590079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DF409E2-C1F5-2347-9E69-EBF0EE358070}"/>
                </a:ext>
              </a:extLst>
            </p:cNvPr>
            <p:cNvSpPr txBox="1"/>
            <p:nvPr/>
          </p:nvSpPr>
          <p:spPr>
            <a:xfrm>
              <a:off x="3683880" y="4519703"/>
              <a:ext cx="12710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aseline="30000" dirty="0"/>
                <a:t>209</a:t>
              </a:r>
              <a:r>
                <a:rPr lang="en-US" altLang="zh-CN" sz="1400" dirty="0"/>
                <a:t>Bi</a:t>
              </a:r>
              <a:r>
                <a:rPr lang="zh-CN" altLang="en-US" sz="1400" dirty="0"/>
                <a:t> </a:t>
              </a:r>
              <a:r>
                <a:rPr lang="en-US" altLang="zh-CN" sz="1400" dirty="0"/>
                <a:t>(</a:t>
              </a:r>
              <a:r>
                <a:rPr lang="zh-CN" altLang="en-US" sz="1400" dirty="0"/>
                <a:t>𝛼</a:t>
              </a:r>
              <a:r>
                <a:rPr lang="en-US" altLang="zh-CN" sz="1400" dirty="0"/>
                <a:t>)</a:t>
              </a:r>
              <a:r>
                <a:rPr lang="zh-CN" altLang="en-US" sz="1400" dirty="0"/>
                <a:t> </a:t>
              </a:r>
              <a:endParaRPr lang="en-US" sz="1400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18EEA9E-8CC6-7943-908B-7FD92A0837F3}"/>
                </a:ext>
              </a:extLst>
            </p:cNvPr>
            <p:cNvSpPr/>
            <p:nvPr/>
          </p:nvSpPr>
          <p:spPr>
            <a:xfrm>
              <a:off x="3611880" y="4715007"/>
              <a:ext cx="72000" cy="72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7CCE6AFA-920F-4E49-85CE-C0F61DA4881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09930" y="3859807"/>
            <a:ext cx="3240011" cy="2880009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E4B1600-69D5-B144-B171-DDC4E73B060B}"/>
              </a:ext>
            </a:extLst>
          </p:cNvPr>
          <p:cNvCxnSpPr>
            <a:cxnSpLocks/>
          </p:cNvCxnSpPr>
          <p:nvPr/>
        </p:nvCxnSpPr>
        <p:spPr>
          <a:xfrm>
            <a:off x="9551590" y="5157986"/>
            <a:ext cx="244041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59E7D710-D05B-8641-AD87-5134669FBCDB}"/>
              </a:ext>
            </a:extLst>
          </p:cNvPr>
          <p:cNvSpPr txBox="1"/>
          <p:nvPr/>
        </p:nvSpPr>
        <p:spPr>
          <a:xfrm>
            <a:off x="10904800" y="5182252"/>
            <a:ext cx="10919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dirty="0">
                <a:latin typeface="Times" pitchFamily="2" charset="0"/>
              </a:rPr>
              <a:t>～</a:t>
            </a:r>
            <a:r>
              <a:rPr lang="en-US" altLang="zh-CN" sz="1400" dirty="0">
                <a:latin typeface="Times" pitchFamily="2" charset="0"/>
              </a:rPr>
              <a:t>1evt/y/ton</a:t>
            </a:r>
            <a:endParaRPr lang="en-US" sz="1400" dirty="0">
              <a:latin typeface="Time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F932B3-A70A-342E-36AD-612DA0825B7F}"/>
              </a:ext>
            </a:extLst>
          </p:cNvPr>
          <p:cNvSpPr txBox="1"/>
          <p:nvPr/>
        </p:nvSpPr>
        <p:spPr>
          <a:xfrm>
            <a:off x="11783210" y="64391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7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2CD2930-8382-FEA3-911B-713478E52BA9}"/>
              </a:ext>
            </a:extLst>
          </p:cNvPr>
          <p:cNvCxnSpPr>
            <a:cxnSpLocks/>
          </p:cNvCxnSpPr>
          <p:nvPr/>
        </p:nvCxnSpPr>
        <p:spPr>
          <a:xfrm>
            <a:off x="7489999" y="3357786"/>
            <a:ext cx="18938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ross 26">
            <a:extLst>
              <a:ext uri="{FF2B5EF4-FFF2-40B4-BE49-F238E27FC236}">
                <a16:creationId xmlns:a16="http://schemas.microsoft.com/office/drawing/2014/main" id="{AC6F09CD-8D1A-4433-BFFE-101EB106A3EA}"/>
              </a:ext>
            </a:extLst>
          </p:cNvPr>
          <p:cNvSpPr/>
          <p:nvPr/>
        </p:nvSpPr>
        <p:spPr>
          <a:xfrm rot="18611820">
            <a:off x="7293356" y="3272093"/>
            <a:ext cx="432048" cy="422423"/>
          </a:xfrm>
          <a:prstGeom prst="plus">
            <a:avLst>
              <a:gd name="adj" fmla="val 3840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603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7754"/>
    </mc:Choice>
    <mc:Fallback xmlns="">
      <p:transition advTm="127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8" grpId="0"/>
      <p:bldP spid="29" grpId="0"/>
      <p:bldP spid="30" grpId="0" animBg="1"/>
      <p:bldP spid="32" grpId="0" animBg="1"/>
      <p:bldP spid="33" grpId="0" animBg="1"/>
      <p:bldP spid="35" grpId="0"/>
      <p:bldP spid="31" grpId="0"/>
      <p:bldP spid="45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55707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无中微子双贝塔衰变测量意义总结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C23F6C0-6878-3346-911B-AFB944A5AD08}"/>
              </a:ext>
            </a:extLst>
          </p:cNvPr>
          <p:cNvSpPr txBox="1"/>
          <p:nvPr/>
        </p:nvSpPr>
        <p:spPr>
          <a:xfrm>
            <a:off x="622598" y="1773610"/>
            <a:ext cx="10513168" cy="2959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轻子数或轻子数</a:t>
            </a:r>
            <a:r>
              <a:rPr lang="en-US" altLang="zh-CN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重子数破缺过程（萨哈诺夫条件一）；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通过轻子创世解释正反物质不对称；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中微子质量顺序的测量；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See-saw</a:t>
            </a: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模型解释中微子质量微小原因；</a:t>
            </a:r>
            <a:endParaRPr lang="en-US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B42BE8-A8E1-693E-B074-C96B84FFEB1B}"/>
              </a:ext>
            </a:extLst>
          </p:cNvPr>
          <p:cNvSpPr txBox="1"/>
          <p:nvPr/>
        </p:nvSpPr>
        <p:spPr>
          <a:xfrm>
            <a:off x="11783210" y="64391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8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58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760"/>
    </mc:Choice>
    <mc:Fallback xmlns="">
      <p:transition advTm="5076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30"/>
          <p:cNvSpPr txBox="1"/>
          <p:nvPr/>
        </p:nvSpPr>
        <p:spPr>
          <a:xfrm>
            <a:off x="622598" y="477466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cs typeface="+mn-ea"/>
                <a:sym typeface="+mn-lt"/>
              </a:rPr>
              <a:t>共通挑战：本底控制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9662" y="-26590"/>
            <a:ext cx="1990751" cy="155300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5379527" y="-395892"/>
            <a:ext cx="1060938" cy="55440"/>
            <a:chOff x="5565531" y="1088292"/>
            <a:chExt cx="1060938" cy="55440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5565531" y="1088292"/>
              <a:ext cx="1060938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868866" y="1143732"/>
              <a:ext cx="454269" cy="0"/>
            </a:xfrm>
            <a:prstGeom prst="line">
              <a:avLst/>
            </a:prstGeom>
            <a:ln w="9525">
              <a:gradFill>
                <a:gsLst>
                  <a:gs pos="0">
                    <a:schemeClr val="bg1">
                      <a:alpha val="0"/>
                    </a:schemeClr>
                  </a:gs>
                  <a:gs pos="68000">
                    <a:schemeClr val="bg1"/>
                  </a:gs>
                  <a:gs pos="30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DE35B3A-58D1-D634-D28C-4FC9CFBFAE1F}"/>
              </a:ext>
            </a:extLst>
          </p:cNvPr>
          <p:cNvSpPr/>
          <p:nvPr/>
        </p:nvSpPr>
        <p:spPr>
          <a:xfrm>
            <a:off x="-3177" y="1773610"/>
            <a:ext cx="4010151" cy="4968552"/>
          </a:xfrm>
          <a:prstGeom prst="round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A8343C0-6F6A-C3D3-B652-68C9D02FF526}"/>
              </a:ext>
            </a:extLst>
          </p:cNvPr>
          <p:cNvSpPr/>
          <p:nvPr/>
        </p:nvSpPr>
        <p:spPr>
          <a:xfrm>
            <a:off x="4015871" y="1791156"/>
            <a:ext cx="4010150" cy="4919063"/>
          </a:xfrm>
          <a:prstGeom prst="round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F4B7D77-12C8-42C5-CB44-80A71D787D7E}"/>
              </a:ext>
            </a:extLst>
          </p:cNvPr>
          <p:cNvSpPr/>
          <p:nvPr/>
        </p:nvSpPr>
        <p:spPr>
          <a:xfrm>
            <a:off x="8175992" y="1773610"/>
            <a:ext cx="4010151" cy="4954156"/>
          </a:xfrm>
          <a:prstGeom prst="round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B8BB53-8AD3-B0AF-D97D-88CC831EECEC}"/>
              </a:ext>
            </a:extLst>
          </p:cNvPr>
          <p:cNvSpPr txBox="1"/>
          <p:nvPr/>
        </p:nvSpPr>
        <p:spPr>
          <a:xfrm>
            <a:off x="1204243" y="1320001"/>
            <a:ext cx="15953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宇宙线本底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565CBA-5438-1710-AC57-0E7C47E58FB4}"/>
              </a:ext>
            </a:extLst>
          </p:cNvPr>
          <p:cNvSpPr txBox="1"/>
          <p:nvPr/>
        </p:nvSpPr>
        <p:spPr>
          <a:xfrm>
            <a:off x="6946238" y="1320645"/>
            <a:ext cx="21595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2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自然放射性本底</a:t>
            </a:r>
          </a:p>
        </p:txBody>
      </p:sp>
      <p:pic>
        <p:nvPicPr>
          <p:cNvPr id="7" name="Picture 2" descr="http://live.iop-pp01.agh.sleek.net/wp-content/uploads/2014/12/PWJan15Cartlidge-fig1-full.jpg">
            <a:extLst>
              <a:ext uri="{FF2B5EF4-FFF2-40B4-BE49-F238E27FC236}">
                <a16:creationId xmlns:a16="http://schemas.microsoft.com/office/drawing/2014/main" id="{902F2E10-F76D-0BD1-8944-4B482F868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81" y="1828594"/>
            <a:ext cx="2880320" cy="235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inspirehep.net/record/1422777/files/01_TPC-Assembly-Run8-cross.png">
            <a:extLst>
              <a:ext uri="{FF2B5EF4-FFF2-40B4-BE49-F238E27FC236}">
                <a16:creationId xmlns:a16="http://schemas.microsoft.com/office/drawing/2014/main" id="{E7E93A1D-8024-468C-F88B-04F33733B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765" b="85882" l="34086" r="703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83" t="11911" r="30199" b="14739"/>
          <a:stretch/>
        </p:blipFill>
        <p:spPr bwMode="auto">
          <a:xfrm>
            <a:off x="1664796" y="3630969"/>
            <a:ext cx="443241" cy="65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1BCDB5F-3CFA-861F-35E3-2B05C2CA5A01}"/>
              </a:ext>
            </a:extLst>
          </p:cNvPr>
          <p:cNvGrpSpPr/>
          <p:nvPr/>
        </p:nvGrpSpPr>
        <p:grpSpPr>
          <a:xfrm>
            <a:off x="232214" y="4233141"/>
            <a:ext cx="3373055" cy="2554464"/>
            <a:chOff x="5242560" y="1115825"/>
            <a:chExt cx="6811014" cy="462634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FB3716-C75F-63AE-F112-B173D2844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42560" y="1115825"/>
              <a:ext cx="6811014" cy="4626349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33BB927-991C-653C-A23E-5154483BFDF3}"/>
                </a:ext>
              </a:extLst>
            </p:cNvPr>
            <p:cNvSpPr/>
            <p:nvPr/>
          </p:nvSpPr>
          <p:spPr>
            <a:xfrm>
              <a:off x="6964519" y="1342227"/>
              <a:ext cx="4374043" cy="13377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400" dirty="0" err="1">
                  <a:solidFill>
                    <a:srgbClr val="FF0000"/>
                  </a:solidFill>
                </a:rPr>
                <a:t>Annu</a:t>
              </a:r>
              <a:r>
                <a:rPr lang="en-US" sz="1400" dirty="0">
                  <a:solidFill>
                    <a:srgbClr val="FF0000"/>
                  </a:solidFill>
                </a:rPr>
                <a:t>. Rev. </a:t>
              </a:r>
              <a:r>
                <a:rPr lang="en-US" sz="1400" dirty="0" err="1">
                  <a:solidFill>
                    <a:srgbClr val="FF0000"/>
                  </a:solidFill>
                </a:rPr>
                <a:t>Nucl</a:t>
              </a:r>
              <a:r>
                <a:rPr lang="en-US" sz="1400" dirty="0">
                  <a:solidFill>
                    <a:srgbClr val="FF0000"/>
                  </a:solidFill>
                </a:rPr>
                <a:t>. Part. Sci. </a:t>
              </a:r>
              <a:r>
                <a:rPr lang="en-US" sz="1400" b="1" dirty="0">
                  <a:solidFill>
                    <a:srgbClr val="FF0000"/>
                  </a:solidFill>
                </a:rPr>
                <a:t>67</a:t>
              </a:r>
              <a:r>
                <a:rPr lang="en-US" sz="1400" dirty="0">
                  <a:solidFill>
                    <a:srgbClr val="FF0000"/>
                  </a:solidFill>
                </a:rPr>
                <a:t>, 231 (2017)</a:t>
              </a:r>
            </a:p>
            <a:p>
              <a:pPr algn="r"/>
              <a:r>
                <a:rPr lang="en-US" sz="1400" b="1" dirty="0">
                  <a:effectLst/>
                </a:rPr>
                <a:t>Qian </a:t>
              </a:r>
              <a:r>
                <a:rPr lang="en-US" sz="1400" b="1" dirty="0" err="1">
                  <a:effectLst/>
                </a:rPr>
                <a:t>Yue报告</a:t>
              </a:r>
              <a:r>
                <a:rPr lang="zh-CN" altLang="en-US" sz="1400" b="1" dirty="0">
                  <a:effectLst/>
                </a:rPr>
                <a:t>（</a:t>
              </a:r>
              <a:r>
                <a:rPr lang="en-US" altLang="zh-CN" sz="1400" b="1" dirty="0">
                  <a:effectLst/>
                </a:rPr>
                <a:t>7/14</a:t>
              </a:r>
              <a:r>
                <a:rPr lang="zh-CN" altLang="en-US" sz="1400" b="1" dirty="0">
                  <a:effectLst/>
                </a:rPr>
                <a:t>）</a:t>
              </a:r>
              <a:endParaRPr lang="en-US" sz="1400" b="1" dirty="0">
                <a:effectLst/>
              </a:endParaRPr>
            </a:p>
          </p:txBody>
        </p:sp>
      </p:grpSp>
      <p:pic>
        <p:nvPicPr>
          <p:cNvPr id="1026" name="Picture 2" descr="Krypton Facts, Symbol, Discovery, Properties, Uses">
            <a:extLst>
              <a:ext uri="{FF2B5EF4-FFF2-40B4-BE49-F238E27FC236}">
                <a16:creationId xmlns:a16="http://schemas.microsoft.com/office/drawing/2014/main" id="{288DC20F-75E2-E560-4780-58AE9B9FD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056" y="2323095"/>
            <a:ext cx="1194359" cy="119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2AC5264-B43F-16EE-C329-97D72F3CFAC8}"/>
              </a:ext>
            </a:extLst>
          </p:cNvPr>
          <p:cNvSpPr txBox="1"/>
          <p:nvPr/>
        </p:nvSpPr>
        <p:spPr>
          <a:xfrm>
            <a:off x="5646484" y="1852585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外部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B9528C-A6F6-B835-8C62-3012AB0BF97C}"/>
              </a:ext>
            </a:extLst>
          </p:cNvPr>
          <p:cNvSpPr txBox="1"/>
          <p:nvPr/>
        </p:nvSpPr>
        <p:spPr>
          <a:xfrm>
            <a:off x="9806605" y="1852585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2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内部</a:t>
            </a:r>
          </a:p>
        </p:txBody>
      </p:sp>
      <p:pic>
        <p:nvPicPr>
          <p:cNvPr id="1030" name="Picture 6" descr="Uranium-238 - isotopic data and properties">
            <a:extLst>
              <a:ext uri="{FF2B5EF4-FFF2-40B4-BE49-F238E27FC236}">
                <a16:creationId xmlns:a16="http://schemas.microsoft.com/office/drawing/2014/main" id="{09E930FF-77D4-CB52-1A4F-A5426CE4C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265" y="2323095"/>
            <a:ext cx="1179325" cy="11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otassium-40 - isotopic data and properties">
            <a:extLst>
              <a:ext uri="{FF2B5EF4-FFF2-40B4-BE49-F238E27FC236}">
                <a16:creationId xmlns:a16="http://schemas.microsoft.com/office/drawing/2014/main" id="{E4075F84-54AC-5A73-F2F9-97A4D9EEF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725" y="2323096"/>
            <a:ext cx="1179325" cy="11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adon-222 - isotopic data and properties">
            <a:extLst>
              <a:ext uri="{FF2B5EF4-FFF2-40B4-BE49-F238E27FC236}">
                <a16:creationId xmlns:a16="http://schemas.microsoft.com/office/drawing/2014/main" id="{6DC19368-BC0D-E401-1733-F09486D06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406" y="2323094"/>
            <a:ext cx="1194359" cy="119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ydrogen-3 - isotopic data and properties">
            <a:extLst>
              <a:ext uri="{FF2B5EF4-FFF2-40B4-BE49-F238E27FC236}">
                <a16:creationId xmlns:a16="http://schemas.microsoft.com/office/drawing/2014/main" id="{F6BC0CA0-7F78-BFC6-931B-E0CD21391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8362" y="2348174"/>
            <a:ext cx="1154246" cy="115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he Geant4-based simulation program for PandaX experiments">
            <a:extLst>
              <a:ext uri="{FF2B5EF4-FFF2-40B4-BE49-F238E27FC236}">
                <a16:creationId xmlns:a16="http://schemas.microsoft.com/office/drawing/2014/main" id="{0BFCF7BF-6885-92DD-9D99-1992C9BF7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457" y="3899945"/>
            <a:ext cx="1523490" cy="114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32387CB-E840-6A86-AE50-D8F0A4411A62}"/>
              </a:ext>
            </a:extLst>
          </p:cNvPr>
          <p:cNvSpPr txBox="1"/>
          <p:nvPr/>
        </p:nvSpPr>
        <p:spPr>
          <a:xfrm>
            <a:off x="4195274" y="3539599"/>
            <a:ext cx="153118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5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探测器材料筛选</a:t>
            </a:r>
          </a:p>
        </p:txBody>
      </p:sp>
      <p:pic>
        <p:nvPicPr>
          <p:cNvPr id="1042" name="Picture 18" descr="Dark Matter Search Results from the PandaX-4T Commissioning Run ...">
            <a:extLst>
              <a:ext uri="{FF2B5EF4-FFF2-40B4-BE49-F238E27FC236}">
                <a16:creationId xmlns:a16="http://schemas.microsoft.com/office/drawing/2014/main" id="{393CA482-3D78-DE94-5F12-5C243701B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279" y="3979448"/>
            <a:ext cx="2139352" cy="106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F51538B-9502-1C52-7097-28E1B8C8C9CA}"/>
              </a:ext>
            </a:extLst>
          </p:cNvPr>
          <p:cNvSpPr txBox="1"/>
          <p:nvPr/>
        </p:nvSpPr>
        <p:spPr>
          <a:xfrm>
            <a:off x="6428825" y="3576780"/>
            <a:ext cx="954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5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物理屏蔽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9AA8A5D-533E-5EC5-7BB7-6A86A736FE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993" y="5259436"/>
            <a:ext cx="1866867" cy="128267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DAF2A55-070F-B5A3-1C14-E012D65DC3FC}"/>
              </a:ext>
            </a:extLst>
          </p:cNvPr>
          <p:cNvSpPr txBox="1"/>
          <p:nvPr/>
        </p:nvSpPr>
        <p:spPr>
          <a:xfrm>
            <a:off x="6205831" y="5695254"/>
            <a:ext cx="133882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5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粒子鉴别能力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560C462-B424-8389-3221-49A13E221CA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6369" y="4239813"/>
            <a:ext cx="3621691" cy="21080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2B17264-5A85-F46C-7B5F-8CE88C8EC88F}"/>
              </a:ext>
            </a:extLst>
          </p:cNvPr>
          <p:cNvSpPr txBox="1"/>
          <p:nvPr/>
        </p:nvSpPr>
        <p:spPr>
          <a:xfrm>
            <a:off x="3041995" y="1427939"/>
            <a:ext cx="3236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I</a:t>
            </a:r>
            <a:r>
              <a:rPr lang="en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mage credit: XENON, DarkSide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,</a:t>
            </a:r>
            <a:r>
              <a: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 </a:t>
            </a:r>
            <a:r>
              <a:rPr lang="en-US" altLang="zh-CN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PandaX</a:t>
            </a:r>
            <a:endParaRPr lang="en-CN" sz="1400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3E760C-957D-0E50-D70C-2B7FA6126651}"/>
              </a:ext>
            </a:extLst>
          </p:cNvPr>
          <p:cNvSpPr txBox="1"/>
          <p:nvPr/>
        </p:nvSpPr>
        <p:spPr>
          <a:xfrm>
            <a:off x="8816718" y="3791610"/>
            <a:ext cx="2920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实时提纯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（气体，液体探测器</a:t>
            </a:r>
            <a:r>
              <a:rPr lang="en-US" altLang="zh-CN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endParaRPr lang="en-CN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835862-923D-7874-BE17-64C9A86A9E27}"/>
              </a:ext>
            </a:extLst>
          </p:cNvPr>
          <p:cNvSpPr txBox="1"/>
          <p:nvPr/>
        </p:nvSpPr>
        <p:spPr>
          <a:xfrm>
            <a:off x="11927854" y="651684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" pitchFamily="2" charset="0"/>
              </a:rPr>
              <a:t>9</a:t>
            </a:r>
            <a:endParaRPr lang="en-CN" sz="1800" b="1" dirty="0">
              <a:solidFill>
                <a:schemeClr val="tx1">
                  <a:lumMod val="50000"/>
                  <a:lumOff val="50000"/>
                </a:schemeClr>
              </a:solidFill>
              <a:latin typeface="Times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0A435F4-DA02-B4C3-926B-6D93E49ABF0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914" y="2283805"/>
            <a:ext cx="1233451" cy="12936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005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30009"/>
    </mc:Choice>
    <mc:Fallback xmlns="">
      <p:transition advTm="130009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EE537D9D-201A-4F4A-95EC-C981C97A31CD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RESENTATION_TITLE" val="蓝色海洋帆船"/>
  <p:tag name="ISPRING_ULTRA_SCORM_SLIDE_COUNT" val="1"/>
  <p:tag name="ISPRING_RESOURCE_PATHS_HASH_PRESENTER" val="f1b361f060b523e117fc5f0f4d3a02d69376a27"/>
  <p:tag name="ISPRING_PLAYERS_CUSTOMIZATION" val="UEsDBBQAAgAIAA+KhEgOaiROYgQAAAURAAAdAAAAdW5pdmVyc2FsL2NvbW1vbl9tZXNzYWdlcy5sbmetWG1v2zYQ/l6g/4EQUGADtrQd0KIYEge0xNhEZMmV6DjZMAiMxNhEKDHVi9vs037Nfth+yY6UncR9gaQkgG2YlO+54909d0cfHn/JFdqIspK6OHLeHrxxkChSnclideQs2MmvHxxU1bzIuNKFOHIK7aDj0csXh4oXq4avBHx/+QKhw1xUFSyrkVndr5HMjpz5OHHD2RwHF4kfTsJkTCfOyNX5DS9uka9X+qff3n/48vbd+58PX2/l+sDEM+z7+0DIIr170wMoYFHoJ4BG/CQg58wZmc9hcuGC+TQgzmj7ZZj0PCJnzsh8dsotoogELIl96pGExkkQMusLnzDiOaML3aA13whUa7SR4jOq1wLiWMtSoErJzD5INWwUjehS5oUzTIMkIjGLqMtoGDijWJfl7S8Wljf1WpegrkKZrPilEpnVCRljn9+UogLVvIaMQvCq1xJ+qXMui4NO1RFe0mCSsDD044QE3m7HGZEiQ17JjZqBKBGOSQQAJa9E+QjZxGaZFUdYqWEIUzqZ+vBmxoSpXK0VvOuhdswJxGAuii4pyBESQXbF8TKMPOM0UIU4uuFV9VmX2V5+PAxUFzAN3BBS0GUPwJnB2AFDjCXUjbIUad0FNiNxjCckGYfnkMjAu3CIRHgKdDsdInFBYqAIibtkAnxGJ9gkvKHYLv93/Eq5SWd1i3iagpxx30bqpoId41JggWVadTBMTUw+LiBsFPs/oHGLCt61q5XcCLCjzETZqQgqi0s8k0UfF/SP5ARTn3gJpJUXLhNmS57RmPNbVOga8WzDi1SgS5HyBnL9Fp5lMrPPTJyt/k+N/BvxeltVXm0LUuCR81dD7dmrYd8xq6nAproW+U3dpdo4bGv+Y6wwOf1DE/oc/XH6Y5cEOKLh80Smknmj2qr75PjcWTY0Rp1GPNFT/aP13JbEbW0dUyhYY6n7SxDopqZ/QANU/aVocAKK5m2JhhpOi6sBOoNwCxBo9FiMM3DVngln4MIB8ksyjimD2WgpLitZd44dlo1tgL4f2hTmPCVqcU/GS3GlYcJRgm/a6QO6kI10Z0AfDDd7rYJR5oPJAQCu2uQBSCVzsD/rgbmYkZ0H2gK/d5KlblRmyavktS3y4NsmF9+OTVelzu2u4tUuedsmc/wUK9rDRa3S+YD2f8e/3vF5QL/HRykmOHKniYsDl5hB33BV9RQCChhX+CxOfDw24sCFnNfpGprplW6KrCdQO6t75AQD2PbMseBluv7vn397YnxlSbuLtru/DwIBYpsqSO7A/gx0Laq/ukAYHu/L2UUfqe3dZifX86rDKGThs9wheNtacp3D1kG3XkjybdAwY9idzoAHsU173ZQwug1BmOHoFGqZncKd0YyX11AImdZqEIp1tUnAepj2++tlUytZiCGyT2sl5sCMzhPsefauDeRTMr1ue2YGN4p0e+lWcOnuC+ZOcQB19is8kcl6IKBtTbsqBERv1/c033zbqe5Wlf3D4vD1g/8v/gdQSwMEFAACAAgAD4qESAh+CyMpAwAAhgwAACcAAAB1bml2ZXJzYWwvZmxhc2hfcHVibGlzaGluZ19zZXR0aW5ncy54bWzVV91u2jAUvucpLE+9LGk7unYooaoKaNVaQIVt7VVlYkOsOnYW21B6tafZg+1JdhwDBbXr0h+kTQgRn5/v/J+Y8Og2FWjCcs2VjPBudQcjJmNFuRxH+MugvX2IkTZEUiKUZBGWCqOjRiXM7FBwnfSZMSCqEcBIXc9MhBNjsnoQTKfTKtdZ7rhKWAP4uhqrNMhyppk0LA8yQWbwY2YZ03iOUAIAvqmSc7VGpYJQ6JHOFbWCIU7Bc8ldUES0BdEJDrzYkMQ341xZSU+UUDnKx8MIvzs8dp+FjIdq8pRJlxPdAKIjmzqhlDsviOjzO4YSxscJuHtQw2jKqUkivFdzKCAdPEQpsH3oxKGcKMiBNHP4lBlCiSH+6O0Zdmv0guBJdCZJyuMBcJCLP8LNwfWnq17r4uy08/l60O2eDU573olCJ1jHCYN1QyE4pGwes6WdkBhD4gT8Bp0REZqFwSppITZScs05d0ZDJSD3hRa0UTpktENStlKN/g2XbZDcxWgEgYhZhI9zTgRG3BDB46WytkNtuCmq3l6VRIAF7cnQeR/fm/fZiROSa7bq1oKjXc7jxjdlBUUzZZHgNwwZhSB+m8JTwtBqcdAoV2lBhfYxSAsOFiecTRk9KnI6B/yToSswkVrQhF7NBDPewnfL79CQjVQOuIxMoLOBzrXHrz4LOCNa34OShY9b/bPTZuv6tNNsXW65AAmdEBk/ExwKztLMbASfzJBUZqEH6YiJ1awoCuW04JWJrfryMmieWuHL/NbFWIHeYEk2Y+U5hfmrB6XNJmRSDKIbrgIaRpBDSTwmMGJYF1xaVhYwJhIpKWaIxLDWtBvrCVdWA8UPsIfWL/fQ6yMui9MYVhtYzCnLS0Hu7O69r+1/ODj8WK8Gv3783H5Sab7we4I4c37jnzy58pdr/+E2DAO3pR9f2ia3/+bO7l20vpbJa6d1OShV0la/FFy3jFT3cxmpC/+S6a28YEq5AEtp7IcM1pLgKTeMvmWLvaBNXvVu9z22mTbZYMyvGY3/JmR/Wl4T1+6FYfDoxdVxUi55ColwK3F5223s13bgpvkoq1IBtPX/Do3Kb1BLAwQUAAIACAAPioRIkWs8zL8CAABVCgAAIQAAAHVuaXZlcnNhbC9mbGFzaF9za2luX3NldHRpbmdzLnhtbJVW227bMAx931cE2Xud7tJugBsgTVOgQLcWa9F32WZsIbJkSHS6/P0kWaqlJE68EAUi8hySokimqdpQPv80maS5YEK+ACLlpTIar5vQ4maatYiCX+SCI3C84ELWhE3nn+/tJ00s8hxLbEGO5axJDn2Yy6vZ/WI5huJifL82MkTIRd0QvnsUpbjISL4ppWh5cTa1ateAZJRvNHL283q5GgzAqMIHhDrKafXDyDhKI0EpMCldrYycZTGSAfORZvYzktOHOn37PdqWKoqWtrg0MkRrSAlxkX8sjAzjufYev8q1kdMEhL+ooV+/GBmEMrIDGTu/+2ZkkCGatvmfHmmkKE1BY87pR/zgMEEKPX4mq5mRswRzIRPo7Cu48ti73gUg9zWc+9SMqxTs2dR1byGYR88YzFG2kCb+1NlUJd6fWtTzAfM1YUoDQlUPetZJP5NWeTexrsf9gXfKi9CX0/SQN8HaGpZdwoG7WN/jl8tbuytCpx+6IEMJW6cMUuyVPfK3rusBMlD2yBdGC3jibHeYwb6pI/lHviXuOU/XX1uBE30snNWfvNVEejSjq4JUncJjalHAXJl0XmkN5t3SxOq6lJKDnFJOtrQkSAX/ZXDZzl5GpcmewfXa8c5KkSKDYw1nc9RrOiyXPcf96KxxQ3Y/C/3luvME9Ra/mRJEkle1/llS04nj6THRhZkmxxlmT2o4yAe+FgHHxh4i1URuQL4KwcaG4QJBjXUvuuEagqdJUIM0OV7l1Dk5Vn7e1hnIlX41CspXOVZ2wIqWFdN/+EbhHYo9xoC1o2Kl/XFCP/oyULgmACLzyndtd+gsdcuQMtiCH/5AYa88dLdU6S4dargFPsIaw5ZzmlE96XZF3yvxDgn0R/BvOq3I8Z5lRNsjyZS9WTT5fg33uUSL2a8z03zhJrNn10uRY20/rKBWmn8n/wFQSwMEFAACAAgAD4qESC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D4qESHSPggmeAQAAHwYAAB8AAAB1bml2ZXJzYWwvaHRtbF9za2luX3NldHRpbmdzLmpzjZTLbsIwEEX3fAVytxWCPoB2h3hIlVhUKruqCycMIcKxI9ukpIh/bya8YmdS6tngy/Edz0SefatdLBay9mt7X/4u9+/uvtQANau3cO/qokFPUGdGxEtYxAmIWALzkOx89CIfrgRlzGRpGuQfaGsqfkzhPysuTBVPCQtNaIY6nBHgN6HtqMM/F7FVqetYU6XRwdZaJTuhkhak7UilE14y7G5WrmqJHqwy0DfQFQ/BMe31u7PRuIm8Oj4PMKpcqJKUy3yuItUJeLiJtNrKZVP+dZ6CLj755gh0XwbjqWMnYmPfLCR+4ukQo5lMNRgDp7z9KQYJCx6AqPh2y/UH6hjXC/LoLDaxPdOjHkaVTnkEtS4NRxguJguvWjcHGHXOws4eiccHDIcQPAdds5o8YTigSrfpPz5gqlWEHamh9Z5fUKH4MpbRKXUXg+Twsmjb1L1roeX1J8x5Qsp7Qmvq+SVNs8MHDQFaZyyd8xov75yyE5QoiRyK0KhpldFzxPpzBPefbcat5eE6KcZDMRyLNnC9Ab1QShS3/7p1Tz9X6/ALUEsDBBQAAgAIAA+KhEg9PC/RwQAAAOUBAAAaAAAAdW5pdmVyc2FsL2kxOG5fcHJlc2V0cy54bWydkbEKwjAQhvc+RbjdxG6lJHUT3Bx0lpqmGmkvJZdaH9+UinSRgEMg//F9PyQnd6++Y0/jyTpUkPMtMIPaNRZvCs6n/aYARqHGpu4cGgXogO2qTNq8wKM3ZAKxWIGk4B7CUAoxTRO3NPjYQK4bQywmrl0v4ukditkUw6LC4pb2L/szgyrLGJPX0XbhgFW8x7QgjLxWMDsXjdxi60D8AhqTAEyqwVACaH0CeAwJwI8rQIrvm+ekRwrxo2KQYrWeKnsDUEsDBBQAAgAIAA+KhEiE3p1XbgAAAHAAAAAcAAAAdW5pdmVyc2FsL2xvY2FsX3NldHRpbmdzLnhtbLOxr8jNUShLLSrOzM+zVTLUM1BSSM1Lzk/JzEu3VQoNcdO1UFIoLknMS0nMyc9LtVXKy1dSsLfjssnJT07MCU4tKQEqLFYoyEmsTC0KSc0FMkpS/RJzgSpftK96um6Wgq6CL9C0tMzUFCV9Oy4AUEsDBBQAAgAIAESUV0cjtE77+wIAALAIAAAUAAAAdW5pdmVyc2FsL3BsYXllci54bWytVd9P2zAQfi7S/ofI79gtHQOqBMSQ0B7GhNSx7a0yiZt4TeLMdgjlr9/Zzu+lbEh7aJWc7/vufPfdxb96zlLviUnFRR6gBZ4jj+WhiHgeB+jh6+3xObq6fHfkFyndM+nxKEBlzg2ApsiLmAolLzSA76lOAtQzYGBGXiG5kFzvgfsUuNtIJ0v07mgGLrkKUKJ1sSKkqirMFSDyWIm0NCQKhyIjhWSK5ZpJ4tJAXoNd6b+j4ZeJnOh9wVQPWei3B65JWo5nxQck1RILGZOT+XxBftx9XocJy+gxz5WmeciQB5Wc2VI+0nB3J6IyZcrYZr5Lcs20NklY28zXK744zz0lwwA5h03GlKIxUzjNY0QclkyA/W1KVVLzqAGt4VU7XvNav4153zRutnOkcy7Kx5SrBI76kM46CfTJMKqf2etaBT00Cro1TMiT7FfJJYvs67dWjPMFcgFbxdk8sapCOICnWxpqIfc3AAMV1R3EbdOwaxq2oJYDt9HXHQVqbrtlVJeSNaWa+U88YuILlZIaWVxqWTKfjIw1lgzBPnFXrpvUNcRPdJae/kNvjN+oNT/Va52xgP/RmE9A1NaE5xF7vuXgo1kGNdUMim1sWBcpNjG7nFT5mPV0PTC5HOumwEU8TWXMYAwjqinp7OQQlEmqwCUs5QjbOzgITnicpPDTkwzj04M0GZW7SYbewUFwKsLdBLQ1t2Uk4zqOxNQqyCcT68QPS6VFxl+sPAd7Rq+sDl8buebouuDtwdn8j1EcxGgGc4smVpd56u2r5vDezKlWnc+mcJaBWmEemC4L59XMQlmMfCK2pWWqb/o5NfuwBx3lPDUd01zfQe+iWvMX5lU8Ml+6xdLUJGFGMwH6cL7sMUA/YbsMwlvToYhbkTd1wJjYN/dvK9ps+bp1ruuHOuxDDZ84qxzGzdRHUEcsRZlHox7iovuIqBR22rVk1EvZFm60OAGRiiJA7+GhvvPF6UV35bPFRYO1ed27wC6XN6z0OuFOQaTWdXsRv94N8PgbUEsDBBQAAgAIAA+KhEhFV2oBTAgAAHkgAAApAAAAdW5pdmVyc2FsL3NraW5fY3VzdG9taXphdGlvbl9zZXR0aW5ncy54bWy1Wttu47wRvu9TEC5+oAWK+CCfUnhd6EAnwjqyf0tJdlsUBm0xsRBJdCXau/nhi971HfoAvehFH6pAgT5Gh5QUS47tSMnW2gSr4cw3wznx4AziJy/UNzFngfcL4R4Lbcq5Fz7Gw18hNFgyn0XTiMaUx/U95d4LXfbNDB+YoAE15iR0SeTqYjQeNtBIflC/p/aNPry1tXYL9dq4hfvIwB0dxi4V41LRYcxoNfVB/QAiwY3okob8OOqgXhh9LWCGMY24Gbr0+1ApcueHijO4iojrAV887LbFs8u07oy2eFC72el18K6lKorSRXrHaBqNXa932VObCDfanYay0/otpaWgZqfTvOzumr1WR4G30WUXUNr4sovavXa7ZexauAXSSFU1o6Xvespls6mCNty/1HejkdZrNFCz2VTaxq7TVUZaAwG3Ahiq0hcOVAxFU7o7VVObfQWN9JE2au+wgbt6B/VbuNto7NqapjQae+fuZ5d3155aejqZO98APBqCo6Mit+pHkmuw3EQRMDs0WPuEU7QgMbVIQD/V/vu3f/7nX3+vpXkpczjjyswpUhMikEOQHybig7p8yUakBfkSyNOR536qLTacs/BiyUIOZl2ELAqIXxv+OsmSdA5lJNmWRlXkHsiS7tX15KesWKoLMheec0JLFqxJ+Dxmj+xiQZZPjxHbhG4pM1fPaxr5XvgE3I3Lno7PKvK9mJucBgX7cF885cXW0JliKszrYvGUkvTJgvqZxob8VJDbq3zbIweiWy/2uBRVm+I5J7omj7QYgL4qnvMyIWgpRq0nnreFOP3OgV0Rhd46y+6TZxoVlSSN8awUW2/WVfNpHbFH4eyi3NuBfpHzGfSZ8FFY2BBPKSExQaGwVJRSt8n5GweM6ethLxkEoAWCm28uKUlCTrW5PrmZqtbX+XhyNZlr5lVtqCdViURZ/qbV7X9vdrq/HdRTuZJI9o06HhexkATrNMphWc5sMp4DIB7PLfzFqQ3F78qik1tnbFq4Nkz/UxlgOsN3taH4XUb0djbDljO3x6aB56Y9tyaO9MsYO9ioDb+yDVqRLUWcoa1HvyG+ogjasxdRFPueKwdEy/bCDS2hz5jcqKY1n2HbmZm6Y06s2tBmUfT8O4lMNnwFybMiMXK9mCx86kq1kCJyXLQX0C53Ygj+8ZUHnCwgXnhRRvtMvTetq7kzmYztObaMjFIb4tBFRkSEpupAM9XGM8CIYPGN3ic+l9knEZDq+5VBrs2r6zH8OMKQa+9x5cMPf4c1UwwhmdKwhCAkDp5B1tn2/WRmCB+CQkTQmsTxNxa5haTJh64EtmnpE0hN3cnhOwImw4bAe+ESUocueQm8G2zb6hWea5MvkONQm5OKQpPPUJKfKwp9xTbUELZLiFnqnXmliooQZZgVSFaDSyLy3X9GZLkEOeHNrcc2MVCEh6FMZDXGF5U12fjnWwikqY5PVHsCDM6Wb4/eloIpkQvLXAld0IZ0bIjs+vnW/ON8pJpjbMwh3YzJ/dyRXVIoDcgzChlHxN2ScAm7WLokG6iEZxhzPVeOichLE/6y8X5BhKf956e0dVkG/vLTO0wqNLwjlsEWGZTBNmXN39Iu3JbO4J2GiFw/aUUZB7zbBFvHljozJz8mRLEXbPykS/+IQL0YVzVYb9rxcX+VD9v/wRg7acGaCR1N81glIQwrsVhyYPH0Kwma1gjUTZN+Dg1fnEUrAViTFMNi6AMwd+C5giF34NFqEPdYs00HNlv3dCFOHyWEZa0mUTseb3FG9CkcxV9KdUEfGOyXfEq2yUYG1i4Z/jJRzm2VCkuLYzpjMNwCzMckqQDV9wJxhioHe3uDM1ckq0FhPvds47uyun3vSa4I4OdNQF/vwx4iFkiqT+Isr5NF6Q8fNCSZ4izRO622gXgp0NKxytXnhyJmY3WmX8911dKxOFGIevbLy0F1CJ+MHXs+VjWBAGUSEL5cwSr8IM555bGSE4GBRyrgpZO3KYmWq3//9R/lYQ7sSagopf6+Kg4Uv+ia+AXvTxbjNP5zCRxH1Yqi8qWkYHqgykTLn68cExL0hxxZSLIsBSwQV1ylVEMJpGFUHUfVr2+gSmxZFGwTwV6wIsiNOvsMjU/u9WvDGxI9QeN0GPOrAknPi9zklW3YH3E33PdCWlH8wyuRmLxjTueqYcizP9So7y2fkuXXhQNMes2HfPZYBU+/Vi3ozgeQ1PV4dUy5uGVdC1pC8r5vCNuja90LYX+h4hPo4bxwPxPyiPlTcbP1+ioXGMRFHKTxkEfiSJ+95TniFfuWxm74QPwY2PKkQ9Yp2DAVm8UUskg75J6J2nHzuCnlkPGO+bAu6Ml0ctBF+qGUrmvy5jev4IX2ynI4ZqVDOdP3xEN+i37nr/hzxEN+W6wpEzjXvbbpcCgvml3HaSTK08vEDnhoKLtUypO9FXmEBWNxLRvnJpISipwBc+lQro2OF9C0nAUtb3D9hMWD8GX7ciNkFs9y2rH42qEwsE/f+vn8HXCP+/R0cst5QAnmXS3fj1VAynOsBJKvDw6dkVARf17TTzU4iJDlSnT6uIZSjE814c7kS5lTcuusn4l2lpOU1pwXDWQ/l+28kspQdPFqqlhS7OeFBvVXfhrUz0VokMKeDmC4CRY0wpADHnS5NEJFYp59lV2F3ckd6YHcidE8AF8BdghnpKwScoRCYsltVVYtyUt+HPaW3PPplmatKkfIOef8/AcxVMf55Fb5mD7wfHqnlMpVkPa6fS4We2COflJKnsjySg5GKhYdJ4tYzv5It8oWn72NR5ajrE2LdM93aMYPol4/ogp4T3l/UM8vs9CjXn2xekgDUcA7+dcF/wNQSwMEFAACAAgAEIqESPq3IlkpDQAAWh0AABcAAAB1bml2ZXJzYWwvdW5pdmVyc2FsLnBuZ+2Ze1hS6b7HV05Nt6PmtD2WolQ2NU2m6Iz3C5mV03a8VCqZATpWjjfIFDURzZkp65RRu/Iy3qaxvKGYmuABBduWWIpoCKiIlCRsRaBERVTgLGfa55zn2f+df84//sHiedfzWe/7u7y/3/qu570ZEuRvvMVyCwAAxie+O3oKAD4rAgCj6U2fg3dCwpa7wL91Kaf8jwDkfsgUOFgf6xvoCwBNxK0r0RvA8eZL30WkAIBJ1+pvHQtbcx4AIKoTR31DM1AKkVh+Pp3A+qgzzRR44h8G4O+PnzDDx205tc3ul5C7Vwfu/lqy78Y6367Rx7t2bHq4KffoV+aJ563qfnvT+lvuDdSLoX8fO3x0+Pq2G+YHpuuip5cT4HIZfsGbyRAL9i6XeZl4FY24y/qKUy5ejC1P6e/TvIm3zNarKxrJaCYjc/IhImjl7UY4aOPVkuMO4Z7hfv1d7M6seR5CWLwOAKLK4l85lq6XBmfP3k87AlLDVb/O7oVhx9oGg8ARQK+jtIey2Gm2qyyCV1CYvdgFpfz3iGYGMk8dcjcDwOFfOtcDwK4jUUYAsG03DCRubAODCBzd9D143bN+H3g1M9oO2rFpDV/D1/A1fA1fw9fwNXwNX8PX8DV8DV/D1/D/f/zFE/TKhMVB8K7b/+nT/kWxkbpVkE1ZmrMVowlvdQhEOmP5IAm+8nMOQzGkqBMiqC0YLNUGADrT1MsGZYfm2EkqM2sGy6QibIeeOXOKmHTlrd8xht1WcarO9jRFPs9aRXszPiwME43TRKIlcD05QUVvFFE8H/ZXWj7iN0TKIgJTBpdiLXAVymb98qgnTLXcs1Vh3C7iKZR8WXs5YWFku6jtSR40O2P+9cHGsctaNQfOzJy4uT/ISzfHpd6WXUJlTj0pEeoT0Mujtclq3SkuW3IRV5E/hcrRzZ+WdE/SxxvlNrY3LySWKAf9oaK2cplzzmxxxr3LD4wACErx2L27DaLU9mJb5d6kONoVoq+IOmWdjN8oPdagWbW61L/jJFPd7xk8/ixdUgh6PR5pT3Jr6D148TUyXYS7TCu901WThI6OEK7kbrRp21lsnixhfAVdGsjjZ7uFqHlx7EhufvJ8W82PpGTJihe2Gn97b0FTHO2sgKbPtBMsXmE88INqQwSKrzYAPXWml8Sa8kZqYwfrcaQmwpXjWLvspo3WjeeOiGpu/R5Z0VLn+n7+ODNIbox3ZddPPMar0fh6qes8Dkk/B5UhhIQ7raN4xMkIWaFZOHTfECFMJvfLTa7IP2zN5UmiZwbJUSUaF4amQ5Vkizuj2eEud4q37tYGcnkeRJb6kZG6wW32XYj/AaDTM8z6y6EOqU0JRhQr8mJVKeUYEedIVPmg24NLgl31h4tto63xMLEHrsJORd/S5IG8nlMGxVscNPJ/G1aTH/c6wyu0/ZDmOJ/pKqKC8Y9FHi9rZE1Rpo7/2F/4pMPc3wcyATqcUV2nkuIaqayaSAPobVOt5mStKmZLX4oldoGe3DLq963Kdzp06HbHeQgqXZzfea47vAx9/OxOrqnEgz5F3TBGY/VcKWySpwox4iupHJbfPwqMgZlqk0IvqQppjxNG8dkpt6dDRjA6zZcwTlz7iKqbXYD9EGtu7ow6x2ilLSsV/9anXLrVOYakJgJRcNZKpUsZxqqPduVOmO5AAcZqxi+qnJvRIs63mn7KwnFDz/HTxTTVePIZXJEcMq9Oh8lnk3ckFjN/didNsXZXXciCN9tbCZwTl0ykVZ9MA0ts8e9cwahgOIaflLeaU/rsJLRVGI3ARkbZ5yFZZf5UH1lrQFS4F3lZbWp+SMIKuz5plWNSSUm5xm/DTjN2mEWsQ2gCCADMZ/2O5xHVti+kV6YzpZdINSWyiOPjicKY93a9NaxJH+pk2tY+poFuSHQQz+UcWXXJNU/P0wjDqIcuglmcaWf2O8A4teP1RFel3M40GNL9qClASCaWjvJxm+J3+rp3hw3lJ7cKLp3zMfRwbnAcRVni/B31vfLU0+083TgS1U+7Tes3a6CPFQTew6NE6uQyT/0/0OFiPV+eULEst3cQNa+7KiqVBf9taGNXQA5Oo3ZlGV5Bc+aH2vLgCxPTDvoVMSJnoVo8nOk9idUv0V0bK/s56gc0siWiujdZmCr8gc9uCRQVnGVpm5OtErynxa0286qg/EYFQiZTnJnOlM9mcr7ltKQWJDmWypaLjLa7tSm1w7WGTTlLXCuDoY85b7imfcY9ZAUMkxl4QQdFGS+C7SGhJAJjtE5gGM/0nn+Xkg9Vbf+a3O01CUctVdzv9W9XVAptWjDlSd0wf9QxcdbI4uEOq/isl+nGrf0xhIMuCTuEMdyQXlJc/3S9mPWXos7nOA4rmvu0FOOjSO39HHChL2EFQgGPMAT7vTr0TH9hfmdpZfUPH1hwvRicfgcfhua8geskxKCqYo0Jv9059Hw/V1kn3PfHmiFyV/tIi6KYrNi+03LkPXcj/M43McuY0bTYk8R8TEniHljuz/JyYldV9G1VkOdqhNlfMC0ju5ww3aiXHuINF6/MQsll53x+J10PvPftwjTb0f0HimdqmoXIpRinTvzGNKaM80XRhUSWo+6yVYHfhoveLrSk5pud603IeB+TkuuODM8/vZCjTmvC/K6FXAva+e4Mfix+BXLY/LsL7uy2ckxRZfzMPEQshqyjeCWmIf6c+bRfQ4KIcpY5KmmzhxV2OX3hHyqAqczKrL+GBVADXcyKrNpXZntJnBy9ej8824nUG3/O1fQSSal1S7TsXlT+maV6fKBIQIteOcze9JtZnnNoBk/jIOvyZk2a/7Xliur9Jq6HdR6Lv/txzAqDluQkl45UXaeJYjoSvAUbpO3lT/gJDLJ2YNgSTrRaL8Ue+lRPZf/B2vKKmD1XSWLZ4BPnFyXEisva2UkeQSNKd8of+EVBk0mexu2Q0LlBq1XS4inWPVzA4aDOfXiY/1Fj26vd5T1mkb1FddGRe9nw7G9MiEj9m2mffxrQZCPBV86rLLspOw3lMnloKR82kaXXT8EoWA+YvGkw6X7geunfrbDtTZkfnm8M3jNbHFseIa+tLvcorqpquEKTG2VX/xH6yVR1XHWkC/B0ZDvRgFim0YiWLi/ZTrBet2c47cFm+tE37ftTRdGV9GnKq/qS2BLL7sw+/K6E4f2wBE6SsbMCwpd8ePsuJDfi00axiDedBDfdR5evPZ2T2FykxQdPkbrpGx82pMsLs4IvTaNd+AwQrr7dhQI+kvf0AIbWCcmj8mHg3lFuG5nEEb0Lne00PylJf9ZDfBFWvaje42z3WQqK9ciomRKcdMvJxNZGjkz2IdMhe2Byx8EkYtJ66WN9T5b10ui19/s0Yymc6dcPD5Is0Fn3tkoD0EtvXj0aqNeMcLIpBMZMJd6HfNrgeydYS/v4qV8oUHhFLMlzHPeEQBAdu8auGiBF1cUVMOfOPg8tJH6oV8v71GGX8nv9s8rCqN5gIxMOKc5iiB6hFHsoHpqwcibvya9VlBNlaJsvPMmxPnYZiWJ190II8Vrm96nCGKtc91qoqlZ1zv6zWSvxosJ6QYGtqFH3fiR6zfZM369YOW8FG9PTaiaeKbXNRKW27YT1X08ZTqRJXHQVA6sbNHBCFY06KqIU4dQQ+kG0/iT9UNpHygap8FFkxYhOI2Zmzr7aH/xSksLxTg+4O3RB/W3F8pgsPF1M0BziJjum+r6ME6kvQEXqj9tWo09fBgUWFh1DjKBa/9GUGcT2AUwecnPfK1Bc4L+GBFjsveAu2ghffJ7mgclBhiSf1WSN+GuyvH7BjACd2eN/CIQWVp3wczBDMWFMSzzfL2ZjrrtZker7f6HJSLzknJjV/iMtCSaXuoeLl5UJCpfhvM7S1Lwefrp9oW/zik2V33kHin2NWwOeMSNpyLhXd2G1HSwgxM/lKCzxJFW/utDcterGVjnTAQwn3PWNrofDIyGw3d+Voe80QrW1cIST/1YLfwuwFLzRCydZs+mcV4/V2WhQjSoaMnQM61S5D7i+yyvNyVVtJUIyesfzLVAZ796z55x2UbUf8uDtSxMWzOHurVSqKkvmSX3xl2rvuQE/BRi6PJ+hKjK9YBDMhhtdrSf0CZEE2dNIVUQgl42361/S2AtGPGEO0/t30sO1+30+3uRN9hYK786AqjQ4Hdmp4jnq8kCv5N9ngfa08ZpyoCmFx92k3v+Zt3g3G9SqN0ybCS5j83JBMOOWtjaYUGf8+t3/Llbg6i2yT493d89Yq9kd5+aEMpOPu0FNFmHSun9iW39zeuVPTQxiRN7n/Ckne7i6mFMK8TgjefElALCUezoM4peM/A9BaAOh9ABMfIChZWPJNoS5wftw9KeOCCpqz4f/Itbb5nrR+mbrdZ/O8+ZIaF2d9eZ/jqQl2P850AtnWs+8BJ9/W193IMFtc59ltk6Opm4H5+r04P0tpm1nkfOK1JUZIWpLrixbneJ6PCu+R2xK4hnWjduf+vH+g2LI6rnhiWNBR8lHon76L1BLAwQUAAIACAAQioRIy/yDJEoAAABqAAAAGwAAAHVuaXZlcnNhbC91bml2ZXJzYWwucG5nLnhtbLOxr8jNUShLLSrOzM+zVTLUM1Cyt+PlsikoSi3LTC1XqACKAQUhQEmhEsg1QnDLM1NKMmyVLCzNEGIZqZnpGSW2SmbmCIX6QCMBUEsBAgAAFAACAAgAD4qESA5qJE5iBAAABREAAB0AAAAAAAAAAQAAAAAAAAAAAHVuaXZlcnNhbC9jb21tb25fbWVzc2FnZXMubG5nUEsBAgAAFAACAAgAD4qESAh+CyMpAwAAhgwAACcAAAAAAAAAAQAAAAAAnQQAAHVuaXZlcnNhbC9mbGFzaF9wdWJsaXNoaW5nX3NldHRpbmdzLnhtbFBLAQIAABQAAgAIAA+KhEiRazzMvwIAAFUKAAAhAAAAAAAAAAEAAAAAAAsIAAB1bml2ZXJzYWwvZmxhc2hfc2tpbl9zZXR0aW5ncy54bWxQSwECAAAUAAIACAAPioRIKpYPZ/4CAACXCwAAJgAAAAAAAAABAAAAAAAJCwAAdW5pdmVyc2FsL2h0bWxfcHVibGlzaGluZ19zZXR0aW5ncy54bWxQSwECAAAUAAIACAAPioRIdI+CCZ4BAAAfBgAAHwAAAAAAAAABAAAAAABLDgAAdW5pdmVyc2FsL2h0bWxfc2tpbl9zZXR0aW5ncy5qc1BLAQIAABQAAgAIAA+KhEg9PC/RwQAAAOUBAAAaAAAAAAAAAAEAAAAAACYQAAB1bml2ZXJzYWwvaTE4bl9wcmVzZXRzLnhtbFBLAQIAABQAAgAIAA+KhEiE3p1XbgAAAHAAAAAcAAAAAAAAAAEAAAAAAB8RAAB1bml2ZXJzYWwvbG9jYWxfc2V0dGluZ3MueG1sUEsBAgAAFAACAAgARJRXRyO0Tvv7AgAAsAgAABQAAAAAAAAAAQAAAAAAxxEAAHVuaXZlcnNhbC9wbGF5ZXIueG1sUEsBAgAAFAACAAgAD4qESEVXagFMCAAAeSAAACkAAAAAAAAAAQAAAAAA9BQAAHVuaXZlcnNhbC9za2luX2N1c3RvbWl6YXRpb25fc2V0dGluZ3MueG1sUEsBAgAAFAACAAgAEIqESPq3IlkpDQAAWh0AABcAAAAAAAAAAAAAAAAAhx0AAHVuaXZlcnNhbC91bml2ZXJzYWwucG5nUEsBAgAAFAACAAgAEIqESMv8gyRKAAAAagAAABsAAAAAAAAAAQAAAAAA5SoAAHVuaXZlcnNhbC91bml2ZXJzYWwucG5nLnhtbFBLBQYAAAAACwALAEkDAABoKw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7|0.1|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1|31.1|21.2|5.8|38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4|14.8|23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|3.5|4.3|22.9|2|2.9|19.2|3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6|9.3|46.4|9.5|9.4|9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4|25.2|8.7|19.4|10.8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5.8|0.5|18.5|0.6|9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"/>
</p:tagLst>
</file>

<file path=ppt/theme/theme1.xml><?xml version="1.0" encoding="utf-8"?>
<a:theme xmlns:a="http://schemas.openxmlformats.org/drawingml/2006/main" name="Office 主题">
  <a:themeElements>
    <a:clrScheme name="自定义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034A9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1F3864"/>
      </a:folHlink>
    </a:clrScheme>
    <a:fontScheme name="kmtzzoo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3188</Words>
  <Application>Microsoft Macintosh PowerPoint</Application>
  <PresentationFormat>Custom</PresentationFormat>
  <Paragraphs>743</Paragraphs>
  <Slides>59</Slides>
  <Notes>54</Notes>
  <HiddenSlides>1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72" baseType="lpstr">
      <vt:lpstr>Liberation Sans</vt:lpstr>
      <vt:lpstr>微软雅黑</vt:lpstr>
      <vt:lpstr>微软雅黑</vt:lpstr>
      <vt:lpstr>Arial</vt:lpstr>
      <vt:lpstr>Calibri</vt:lpstr>
      <vt:lpstr>Cambria Math</vt:lpstr>
      <vt:lpstr>Chiller</vt:lpstr>
      <vt:lpstr>Helvetica</vt:lpstr>
      <vt:lpstr>Symbol</vt:lpstr>
      <vt:lpstr>Times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蓝色海洋帆船</dc:title>
  <dc:creator/>
  <cp:lastModifiedBy/>
  <cp:revision>5</cp:revision>
  <cp:lastPrinted>2025-08-21T06:42:45Z</cp:lastPrinted>
  <dcterms:created xsi:type="dcterms:W3CDTF">2022-09-16T02:59:28Z</dcterms:created>
  <dcterms:modified xsi:type="dcterms:W3CDTF">2026-07-17T13:05:39Z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5705A230BB253482C4E42363C51095E3</vt:lpwstr>
  </property>
  <property fmtid="{D5CDD505-2E9C-101B-9397-08002B2CF9AE}" pid="3" name="KSOProductBuildVer">
    <vt:lpwstr>2052-4.6.1.7467</vt:lpwstr>
  </property>
</Properties>
</file>