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57483700" r:id="rId2"/>
  </p:sldMasterIdLst>
  <p:notesMasterIdLst>
    <p:notesMasterId r:id="rId11"/>
  </p:notesMasterIdLst>
  <p:sldIdLst>
    <p:sldId id="271" r:id="rId3"/>
    <p:sldId id="266" r:id="rId4"/>
    <p:sldId id="261" r:id="rId5"/>
    <p:sldId id="262" r:id="rId6"/>
    <p:sldId id="264" r:id="rId7"/>
    <p:sldId id="263" r:id="rId8"/>
    <p:sldId id="268" r:id="rId9"/>
    <p:sldId id="265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AFF"/>
    <a:srgbClr val="0046C2"/>
    <a:srgbClr val="1854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1E57D-BBDE-350D-AA5E-2646F37B6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1E2409-44AB-A01D-93F9-334AA11F00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1A1EFA-F35F-C68D-2AAE-EDACA04DFB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B16C96-1051-3B2E-1DFC-1F4E7E3520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BC8C3C7-3634-BEEB-37A1-D90B55528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大家好，欢迎来到本次“AI for HEP &amp; HEP for AI”前沿圆桌讨论。今天，我们将聚焦人工智能与高能物理的双向赋能。我们将探讨两大核心议题：首先，AI如何赋能高能物理，帮助解决悬而未决的科学难题并重塑科研范式；其次，高能物理又将如何反哺人工智能，通过其独特优势推动AI发展，实现跨领域的协同创新。希望通过今天的交流，碰撞出更多思想火花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CB69F-CF61-5D96-5BCD-A46DD54746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E600C-899E-D12E-FAF0-82DB0E823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78525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7D9B-3C15-B474-3FFD-33B48E3B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BECFDA-B91C-5FED-8457-640729A5F7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EF1DC-0E70-825A-A08B-B088E232118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B1009D6-CB2B-E645-2767-D9EE5C52AD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9BAFC56-2E80-DF60-EDE2-0D25AD5C3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大家好，欢迎来到本次“AI for HEP &amp; HEP for AI”前沿圆桌讨论。今天，我们将聚焦人工智能与高能物理的双向赋能。我们将探讨两大核心议题：首先，AI如何赋能高能物理，帮助解决悬而未决的科学难题并重塑科研范式；其次，高能物理又将如何反哺人工智能，通过其独特优势推动AI发展，实现跨领域的协同创新。希望通过今天的交流，碰撞出更多思想火花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2C305-80FD-6D05-3C62-3733AFE12F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BA2C9E-417B-171D-4F4C-19F4845852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4886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我们首先进入第一个议题：AI for HEP。AI究竟能如何帮助我们实现重大的科学发现？它在提升实验性能和物理分析效率方面，特别是在扫描新物理信号时，带来了哪些具体的机遇？我们能否在短期内解决一些关键问题？此外，AI对实验设计、技术发展，乃至理论工具的进步有何影响？最后，我们将探讨AI如何重塑我们未来的科研模式与范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接下来，我们转向问题的另一面：HEP for AI。高能物理能为AI的发展贡献什么？未来的AI工具可能是什么形态？我们如何利用HEP领域处理复杂模型和不确定性的独特方法论，来加深对AI本身，特别是其可解释性的理解？这是一个充满潜力的交叉方向。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更清晰地定位我们的位置，我们进行一些横向对比。首先，对比国内外的发展，国外在基础研究上有优势，而国内发展迅速，应用潜力巨大。其次，对比HEP领域内和通用AI领域外，HEP为AI提供了独特的“试炼场”，而通用AI则为HEP提供了强大的工具。最后，加强社区建设至关重要，通过跨学科交流、开放数据和联合培养人才，我们可以共同推动这个领域的发展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一个非常现实的问题是：AI的出现确实让一些工作变得自动化和简单化，甚至平庸。我们该如何避免这种情况？这需要我们从设定更具挑战性的科学目标开始，培养科学家驾驭AI解决复杂问题的能力，并建立一套科学的评估标准，确保我们的工作始终聚焦于真正有价值的科学探索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D0CBA-28FB-5BCF-7FE8-13AD3D3BA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853C8-75D0-B407-857E-345C81BE67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A7F69-1B5D-347A-7B18-8F2422BEC6B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E2BB9D-E91F-CE22-7D8F-34E120C3E1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59CBE4A-5F50-D71A-772D-9C7D4D172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一个非常现实的问题是：AI的出现确实让一些工作变得自动化和简单化，甚至平庸。我们该如何避免这种情况？这需要我们从设定更具挑战性的科学目标开始，培养科学家驾驭AI解决复杂问题的能力，并建立一套科学的评估标准，确保我们的工作始终聚焦于真正有价值的科学探索。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DF5670-615C-8CA2-2830-709C90B14F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DEEEC-A382-D107-33D4-F235D8FE3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44721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将讨论落到实处，我们需要具体的行动。这包括组织更多的主题研讨会和工作坊，为青年学者开设暑期学校和训练营，制作高质量的在线课程和教程，以及设立联合研究项目和数据竞赛。这些活动将极大地促进知识传播和人才培养，为AI与HEP的深度融合奠定坚实的基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582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97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038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352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54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104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49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043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475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559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599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0217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137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2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5236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57483701" r:id="rId1"/>
    <p:sldLayoutId id="2157483702" r:id="rId2"/>
    <p:sldLayoutId id="2157483703" r:id="rId3"/>
    <p:sldLayoutId id="2157483704" r:id="rId4"/>
    <p:sldLayoutId id="2157483705" r:id="rId5"/>
    <p:sldLayoutId id="2157483706" r:id="rId6"/>
    <p:sldLayoutId id="2157483707" r:id="rId7"/>
    <p:sldLayoutId id="2157483708" r:id="rId8"/>
    <p:sldLayoutId id="2157483709" r:id="rId9"/>
    <p:sldLayoutId id="2157483710" r:id="rId10"/>
    <p:sldLayoutId id="2157483711" r:id="rId11"/>
    <p:sldLayoutId id="2157483712" r:id="rId12"/>
    <p:sldLayoutId id="2157483713" r:id="rId13"/>
    <p:sldLayoutId id="2157483714" r:id="rId14"/>
    <p:sldLayoutId id="2157483715" r:id="rId15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jpeg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8.jpe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A8720-D1D8-948B-90B4-9ECFC63FB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CDC084-33F6-96B8-E4C5-F74967DD03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726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84343" cy="6858000"/>
          </a:xfrm>
          <a:prstGeom prst="rect">
            <a:avLst/>
          </a:prstGeom>
          <a:solidFill>
            <a:schemeClr val="tx1">
              <a:alpha val="82990"/>
            </a:schemeClr>
          </a:solidFill>
          <a:effectLst>
            <a:glow>
              <a:schemeClr val="bg1"/>
            </a:glow>
          </a:effectLst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40E5907A-D835-EEEB-D85A-8867F6616717}"/>
              </a:ext>
            </a:extLst>
          </p:cNvPr>
          <p:cNvSpPr/>
          <p:nvPr/>
        </p:nvSpPr>
        <p:spPr>
          <a:xfrm>
            <a:off x="-7657" y="1536227"/>
            <a:ext cx="12192000" cy="3256492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5400" b="1" i="0" u="none" strike="noStrike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AI for HEP &amp; HEP for AI</a:t>
            </a:r>
          </a:p>
          <a:p>
            <a:pPr algn="ctr">
              <a:lnSpc>
                <a:spcPct val="125000"/>
              </a:lnSpc>
              <a:defRPr/>
            </a:pPr>
            <a:r>
              <a:rPr lang="en-US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Comparisons</a:t>
            </a:r>
            <a:r>
              <a:rPr lang="zh-CN" altLang="en-US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altLang="zh-CN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&amp;</a:t>
            </a:r>
            <a:r>
              <a:rPr lang="zh-CN" altLang="en-US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altLang="zh-CN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Avoid Triviality</a:t>
            </a:r>
          </a:p>
          <a:p>
            <a:pPr algn="ctr">
              <a:lnSpc>
                <a:spcPct val="125000"/>
              </a:lnSpc>
              <a:defRPr/>
            </a:pPr>
            <a:endParaRPr lang="en-US" sz="800" b="1" dirty="0">
              <a:solidFill>
                <a:srgbClr val="00206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algn="ctr">
              <a:lnSpc>
                <a:spcPct val="125000"/>
              </a:lnSpc>
              <a:defRPr/>
            </a:pPr>
            <a:r>
              <a:rPr lang="en-US" sz="5400" b="1" dirty="0">
                <a:solidFill>
                  <a:srgbClr val="002060"/>
                </a:solidFill>
                <a:latin typeface="Noto Sans SC"/>
                <a:ea typeface="Noto Sans SC"/>
                <a:cs typeface="Noto Sans SC"/>
                <a:sym typeface="Noto Sans SC"/>
              </a:rPr>
              <a:t>Q &amp; A</a:t>
            </a:r>
            <a:endParaRPr lang="en-US" sz="5400" b="1" dirty="0">
              <a:solidFill>
                <a:srgbClr val="002060"/>
              </a:solidFill>
              <a:latin typeface="Noto Sans SC"/>
              <a:sym typeface="Noto Sans SC"/>
            </a:endParaRPr>
          </a:p>
        </p:txBody>
      </p:sp>
    </p:spTree>
    <p:extLst>
      <p:ext uri="{BB962C8B-B14F-4D97-AF65-F5344CB8AC3E}">
        <p14:creationId xmlns:p14="http://schemas.microsoft.com/office/powerpoint/2010/main" val="43709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6C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EF2C0-87B8-82D4-3C5E-E954A0906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>
            <a:extLst>
              <a:ext uri="{FF2B5EF4-FFF2-40B4-BE49-F238E27FC236}">
                <a16:creationId xmlns:a16="http://schemas.microsoft.com/office/drawing/2014/main" id="{343635CC-5853-1A94-EC50-1C40287E55AA}"/>
              </a:ext>
            </a:extLst>
          </p:cNvPr>
          <p:cNvSpPr/>
          <p:nvPr/>
        </p:nvSpPr>
        <p:spPr>
          <a:xfrm>
            <a:off x="278086" y="3445615"/>
            <a:ext cx="11688542" cy="310837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>
              <a:lnSpc>
                <a:spcPct val="125000"/>
              </a:lnSpc>
              <a:defRPr/>
            </a:pPr>
            <a:r>
              <a:rPr lang="en-US" sz="2000" dirty="0">
                <a:solidFill>
                  <a:schemeClr val="tx1"/>
                </a:solidFill>
                <a:latin typeface="Noto Sans SC"/>
                <a:sym typeface="Noto Sans SC"/>
              </a:rPr>
              <a:t>Panelists</a:t>
            </a:r>
            <a:r>
              <a:rPr lang="zh-CN" altLang="en-US" sz="2000" dirty="0">
                <a:solidFill>
                  <a:schemeClr val="tx1"/>
                </a:solidFill>
                <a:latin typeface="Noto Sans SC"/>
                <a:sym typeface="Noto Sans SC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李科，中科院高能所，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AI</a:t>
            </a: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 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Agent, Hadron Physics 		</a:t>
            </a:r>
            <a:r>
              <a:rPr lang="en-US" altLang="zh-CN" sz="1800" dirty="0" err="1">
                <a:solidFill>
                  <a:schemeClr val="tx1"/>
                </a:solidFill>
                <a:latin typeface="Noto Sans SC"/>
                <a:sym typeface="Noto Sans SC"/>
              </a:rPr>
              <a:t>like@ihep.ac.cn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曲慧麟，李政道研究所，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AI @ Collider, DM, Neutrino Frontier 	</a:t>
            </a:r>
            <a:r>
              <a:rPr lang="en-US" altLang="zh-CN" sz="1800" dirty="0" err="1">
                <a:solidFill>
                  <a:schemeClr val="tx1"/>
                </a:solidFill>
                <a:latin typeface="Noto Sans SC"/>
                <a:sym typeface="Noto Sans SC"/>
              </a:rPr>
              <a:t>hlqu@sjtu.edu.cn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吴雨生，中科大，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TeV + New Physics Search 			</a:t>
            </a:r>
            <a:r>
              <a:rPr lang="en-CN" sz="1800" dirty="0">
                <a:solidFill>
                  <a:schemeClr val="tx1"/>
                </a:solidFill>
                <a:latin typeface="Noto Sans SC"/>
              </a:rPr>
              <a:t>Yusheng.Wu@cern.ch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袁兴博，华中师范，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Heavy Flavor + CP</a:t>
            </a: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 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Violation, AI @ HEP 	</a:t>
            </a:r>
            <a:r>
              <a:rPr lang="en-US" altLang="zh-CN" sz="1800" dirty="0" err="1">
                <a:solidFill>
                  <a:schemeClr val="tx1"/>
                </a:solidFill>
                <a:latin typeface="Noto Sans SC"/>
                <a:sym typeface="Noto Sans SC"/>
              </a:rPr>
              <a:t>y@ccnu.edu.cn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朱华星，北大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, QFT, Particle Physics, AI &amp; HEP 			</a:t>
            </a:r>
            <a:r>
              <a:rPr lang="en-US" altLang="zh-CN" sz="1800" dirty="0" err="1">
                <a:solidFill>
                  <a:schemeClr val="tx1"/>
                </a:solidFill>
                <a:latin typeface="Noto Sans SC"/>
                <a:sym typeface="Noto Sans SC"/>
              </a:rPr>
              <a:t>zhuhx@pku.edu.cn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endParaRPr lang="en-US" altLang="zh-CN" sz="8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en-US" altLang="zh-CN" sz="2000" dirty="0">
                <a:solidFill>
                  <a:schemeClr val="tx1"/>
                </a:solidFill>
                <a:latin typeface="Noto Sans SC"/>
                <a:sym typeface="Noto Sans SC"/>
              </a:rPr>
              <a:t>Facilitator</a:t>
            </a:r>
            <a:r>
              <a:rPr lang="zh-CN" altLang="en-US" sz="2000" dirty="0">
                <a:solidFill>
                  <a:schemeClr val="tx1"/>
                </a:solidFill>
                <a:latin typeface="Noto Sans SC"/>
                <a:sym typeface="Noto Sans SC"/>
              </a:rPr>
              <a:t>：</a:t>
            </a:r>
            <a:endParaRPr lang="en-US" altLang="zh-CN" sz="2000" dirty="0">
              <a:solidFill>
                <a:schemeClr val="tx1"/>
              </a:solidFill>
              <a:latin typeface="Noto Sans SC"/>
              <a:sym typeface="Noto Sans SC"/>
            </a:endParaRPr>
          </a:p>
          <a:p>
            <a:pPr marL="0" indent="0">
              <a:lnSpc>
                <a:spcPct val="125000"/>
              </a:lnSpc>
              <a:defRPr/>
            </a:pPr>
            <a:r>
              <a:rPr lang="zh-CN" altLang="en-US" sz="1800" dirty="0">
                <a:solidFill>
                  <a:schemeClr val="tx1"/>
                </a:solidFill>
                <a:latin typeface="Noto Sans SC"/>
                <a:sym typeface="Noto Sans SC"/>
              </a:rPr>
              <a:t>阮曼奇，高能所，</a:t>
            </a:r>
            <a:r>
              <a:rPr lang="en-US" altLang="zh-CN" sz="1800" dirty="0">
                <a:solidFill>
                  <a:schemeClr val="tx1"/>
                </a:solidFill>
                <a:latin typeface="Noto Sans SC"/>
                <a:sym typeface="Noto Sans SC"/>
              </a:rPr>
              <a:t>Higgs factory + Cosmic Ray, AI interpretability 	</a:t>
            </a:r>
            <a:r>
              <a:rPr lang="en-US" altLang="zh-CN" sz="1800" dirty="0" err="1">
                <a:solidFill>
                  <a:schemeClr val="tx1"/>
                </a:solidFill>
                <a:latin typeface="Noto Sans SC"/>
                <a:sym typeface="Noto Sans SC"/>
              </a:rPr>
              <a:t>manqi.ruan@ihep.ac.cn</a:t>
            </a:r>
            <a:endParaRPr lang="en-US" altLang="zh-CN" sz="1800" dirty="0">
              <a:solidFill>
                <a:schemeClr val="tx1"/>
              </a:solidFill>
              <a:latin typeface="Noto Sans SC"/>
              <a:sym typeface="Noto Sans S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6224C-884B-33B1-605A-99468C67B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907" y="327541"/>
            <a:ext cx="2845746" cy="30757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62ABA-CEBD-4488-CDC2-DA2E8310B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374" y="339299"/>
            <a:ext cx="2374305" cy="30957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9E79262-422D-EB9F-C7AB-D56B48FF0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6980" y="3433857"/>
            <a:ext cx="2559648" cy="32239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45F84F-C4B7-F34A-32B2-7BC0717B02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6980" y="313154"/>
            <a:ext cx="2559648" cy="30757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918420-FBC6-00E2-2CD1-3B00CEDDFA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87" y="327542"/>
            <a:ext cx="2455468" cy="31063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ABF3B9-A1EE-BD33-EC65-FCC32E0AD8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0441" y="327541"/>
            <a:ext cx="2072252" cy="310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06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9E1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0" y="-1270000"/>
            <a:ext cx="5080000" cy="5080000"/>
          </a:xfrm>
          <a:prstGeom prst="ellipse">
            <a:avLst/>
          </a:prstGeom>
          <a:solidFill>
            <a:srgbClr val="87CEFA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87CEFA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AI for HEP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" y="1803400"/>
            <a:ext cx="355600" cy="355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16000" y="1778000"/>
            <a:ext cx="514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01 实验效能的飞跃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大幅提升实验探测灵敏度与数据分析效率，加速对新物理信号的扫描与挖掘，将海量实验数据转化为科学发现的核心机遇。</a:t>
            </a:r>
          </a:p>
        </p:txBody>
      </p:sp>
      <p:cxnSp>
        <p:nvCxnSpPr>
          <p:cNvPr id="7" name="Connector 7"/>
          <p:cNvCxnSpPr/>
          <p:nvPr/>
        </p:nvCxnSpPr>
        <p:spPr>
          <a:xfrm rot="-8384">
            <a:off x="508008" y="28511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000" y="30099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016000" y="2984500"/>
            <a:ext cx="514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02 </a:t>
            </a:r>
            <a:r>
              <a:rPr lang="en-US" sz="1800" b="1" i="0" u="none" strike="noStrike" dirty="0" err="1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技术与设计的重塑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 dirty="0" err="1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深度介入实验设计、关键技术迭代与性能指标优化，通过智能仿真与优化算法，为实验装置研发提供关键支持</a:t>
            </a:r>
            <a:r>
              <a:rPr lang="en-US" sz="1400" b="0" i="0" u="none" strike="noStrike" dirty="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cxnSp>
        <p:nvCxnSpPr>
          <p:cNvPr id="10" name="Connector 10"/>
          <p:cNvCxnSpPr/>
          <p:nvPr/>
        </p:nvCxnSpPr>
        <p:spPr>
          <a:xfrm rot="-8384">
            <a:off x="508008" y="40576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8000" y="42164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016000" y="4191000"/>
            <a:ext cx="514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03 </a:t>
            </a:r>
            <a:r>
              <a:rPr lang="en-US" sz="1800" b="1" i="0" u="none" strike="noStrike" dirty="0" err="1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理论计算的智能化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 dirty="0" err="1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赋能高精度理论计算自动化，优化量子场论中的误差控制与模型构建，突破传统数值计算的算力瓶颈与效率限制</a:t>
            </a:r>
            <a:r>
              <a:rPr lang="en-US" sz="1400" b="0" i="0" u="none" strike="noStrike" dirty="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cxnSp>
        <p:nvCxnSpPr>
          <p:cNvPr id="13" name="Connector 13"/>
          <p:cNvCxnSpPr/>
          <p:nvPr/>
        </p:nvCxnSpPr>
        <p:spPr>
          <a:xfrm rot="-8384">
            <a:off x="508008" y="5264150"/>
            <a:ext cx="520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00" y="54229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016000" y="5397500"/>
            <a:ext cx="5143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04 </a:t>
            </a:r>
            <a:r>
              <a:rPr lang="en-US" sz="1800" b="1" i="0" u="none" strike="noStrike" dirty="0" err="1">
                <a:solidFill>
                  <a:srgbClr val="ADD8E6"/>
                </a:solidFill>
                <a:latin typeface="Noto Sans SC"/>
                <a:ea typeface="Noto Sans SC"/>
                <a:cs typeface="Noto Sans SC"/>
                <a:sym typeface="Noto Sans SC"/>
              </a:rPr>
              <a:t>科研范式的革新</a:t>
            </a:r>
            <a:endParaRPr lang="en-US" sz="1100" dirty="0"/>
          </a:p>
          <a:p>
            <a:pPr marL="0" indent="0" algn="l">
              <a:lnSpc>
                <a:spcPct val="108333"/>
              </a:lnSpc>
            </a:pPr>
            <a:r>
              <a:rPr lang="en-US" sz="1400" b="0" i="0" u="none" strike="noStrike" dirty="0" err="1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推动跨学科协作与科研分工的重构，从传统的“数据驱动”向“智能驱动”演进，形成人机协同的全新科研创新生态</a:t>
            </a:r>
            <a:r>
              <a:rPr lang="en-US" sz="1400" b="0" i="0" u="none" strike="noStrike" dirty="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17" name="AutoShape 17"/>
          <p:cNvSpPr/>
          <p:nvPr/>
        </p:nvSpPr>
        <p:spPr>
          <a:xfrm>
            <a:off x="6223000" y="4722214"/>
            <a:ext cx="5779814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1500" b="0" i="1" u="none" strike="noStrike" dirty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“</a:t>
            </a:r>
            <a:r>
              <a:rPr lang="en-US" sz="1500" b="0" i="1" u="none" strike="noStrike" dirty="0" err="1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AI不仅是加速科学发现的工具，也是重塑高能物理探索路径的新引擎为解开物质本源、暗物质与宇宙演化的谜题注入前所未有的新动力</a:t>
            </a:r>
            <a:r>
              <a:rPr lang="en-US" sz="1500" b="0" i="1" u="none" strike="noStrike" dirty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”</a:t>
            </a:r>
            <a:endParaRPr lang="en-US" sz="1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71F54FD-CEDF-E3B7-5EB3-683F2795EC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4755" y="1079281"/>
            <a:ext cx="5486321" cy="34619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9E1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185917" y="-956236"/>
            <a:ext cx="5080000" cy="5080000"/>
          </a:xfrm>
          <a:prstGeom prst="ellipse">
            <a:avLst/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9525000" y="4445000"/>
            <a:ext cx="3810000" cy="3810000"/>
          </a:xfrm>
          <a:prstGeom prst="ellipse">
            <a:avLst/>
          </a:prstGeom>
          <a:solidFill>
            <a:srgbClr val="6495ED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HEP for AI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508000" y="1337443"/>
            <a:ext cx="5588000" cy="11049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00" y="1502982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206500" y="1426782"/>
            <a:ext cx="4762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800" b="0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未来的AI工具将呈现何种形态？它将如何突破现有算力与算法的瓶颈，完成不可能的任务</a:t>
            </a:r>
            <a:r>
              <a:rPr 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？</a:t>
            </a:r>
            <a:endParaRPr lang="en-US" sz="1100" dirty="0"/>
          </a:p>
        </p:txBody>
      </p:sp>
      <p:sp>
        <p:nvSpPr>
          <p:cNvPr id="8" name="AutoShape 8"/>
          <p:cNvSpPr/>
          <p:nvPr/>
        </p:nvSpPr>
        <p:spPr>
          <a:xfrm>
            <a:off x="508000" y="2713862"/>
            <a:ext cx="5588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500" y="2963482"/>
            <a:ext cx="355600" cy="355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206500" y="2887282"/>
            <a:ext cx="4762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800" b="0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高能物理在处理海量数据与复杂系统方面积累了深厚经验，它能为AI的模型优化、算力架构带来哪些突破性的助力</a:t>
            </a:r>
            <a:r>
              <a:rPr 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？</a:t>
            </a:r>
            <a:endParaRPr lang="en-US" sz="1100" dirty="0"/>
          </a:p>
        </p:txBody>
      </p:sp>
      <p:sp>
        <p:nvSpPr>
          <p:cNvPr id="11" name="AutoShape 11"/>
          <p:cNvSpPr/>
          <p:nvPr/>
        </p:nvSpPr>
        <p:spPr>
          <a:xfrm>
            <a:off x="508000" y="4153342"/>
            <a:ext cx="5588000" cy="11049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8500" y="4423982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206500" y="4347782"/>
            <a:ext cx="4762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800" b="0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我们如何利用HEP的方法论，破解AI的“黑箱”难题，在可解释性与安全性研究上建立新范式</a:t>
            </a:r>
            <a:r>
              <a:rPr 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？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6350000" y="5397500"/>
            <a:ext cx="5334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1600" b="0" i="0" u="none" strike="noStrike" dirty="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“</a:t>
            </a:r>
            <a:r>
              <a:rPr lang="en-US" sz="1600" b="0" i="0" u="none" strike="noStrike" dirty="0" err="1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以探索微观宇宙的智慧，照亮人工智能的未来之路。跨越学科的边界，让HEP成为AI进化的加速器</a:t>
            </a:r>
            <a:r>
              <a:rPr lang="en-US" sz="1600" b="0" i="0" u="none" strike="noStrike" dirty="0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。”</a:t>
            </a:r>
            <a:endParaRPr lang="en-US" sz="11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4A4E13-36D4-EC59-26C6-16ECA71C5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222" y="1583764"/>
            <a:ext cx="5588000" cy="2980266"/>
          </a:xfrm>
          <a:prstGeom prst="rect">
            <a:avLst/>
          </a:prstGeom>
        </p:spPr>
      </p:pic>
      <p:sp>
        <p:nvSpPr>
          <p:cNvPr id="14" name="AutoShape 11">
            <a:extLst>
              <a:ext uri="{FF2B5EF4-FFF2-40B4-BE49-F238E27FC236}">
                <a16:creationId xmlns:a16="http://schemas.microsoft.com/office/drawing/2014/main" id="{A978C7BC-498A-C7D5-FFBA-360A7D1FDFDA}"/>
              </a:ext>
            </a:extLst>
          </p:cNvPr>
          <p:cNvSpPr/>
          <p:nvPr/>
        </p:nvSpPr>
        <p:spPr>
          <a:xfrm>
            <a:off x="534278" y="5472388"/>
            <a:ext cx="5588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3">
            <a:extLst>
              <a:ext uri="{FF2B5EF4-FFF2-40B4-BE49-F238E27FC236}">
                <a16:creationId xmlns:a16="http://schemas.microsoft.com/office/drawing/2014/main" id="{ED3CC096-9FD7-83FC-22AF-05A63B2EB17D}"/>
              </a:ext>
            </a:extLst>
          </p:cNvPr>
          <p:cNvSpPr/>
          <p:nvPr/>
        </p:nvSpPr>
        <p:spPr>
          <a:xfrm>
            <a:off x="1232778" y="5645808"/>
            <a:ext cx="4762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800" b="0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AI发展及应用已进入数据稀缺的状态</a:t>
            </a:r>
            <a:r>
              <a:rPr lang="zh-CN" alt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HEP方面的海量优质数据</a:t>
            </a:r>
            <a:r>
              <a:rPr lang="zh-CN" alt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，如何能助力</a:t>
            </a:r>
            <a:r>
              <a:rPr lang="en-US" altLang="zh-CN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AI</a:t>
            </a:r>
            <a:r>
              <a:rPr lang="zh-CN" altLang="en-US" sz="1800" b="0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发展？</a:t>
            </a:r>
            <a:endParaRPr lang="en-US" sz="1100" dirty="0"/>
          </a:p>
        </p:txBody>
      </p:sp>
      <p:pic>
        <p:nvPicPr>
          <p:cNvPr id="19" name="Picture 10">
            <a:extLst>
              <a:ext uri="{FF2B5EF4-FFF2-40B4-BE49-F238E27FC236}">
                <a16:creationId xmlns:a16="http://schemas.microsoft.com/office/drawing/2014/main" id="{3F31DBD5-E995-2D2E-83BC-9A7B3357CC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8500" y="5831258"/>
            <a:ext cx="425450" cy="40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9E1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55000" y="-939800"/>
            <a:ext cx="5080000" cy="5080000"/>
          </a:xfrm>
          <a:prstGeom prst="ellipse">
            <a:avLst/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6495ED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横向对比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508000" y="1397000"/>
            <a:ext cx="5588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00" y="16002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219200" y="1600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 	</a:t>
            </a:r>
            <a:r>
              <a:rPr lang="en-US" sz="2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国内</a:t>
            </a:r>
            <a:r>
              <a:rPr lang="en-US" sz="28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 VS </a:t>
            </a:r>
            <a:r>
              <a:rPr lang="en-US" sz="2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国外</a:t>
            </a:r>
            <a:endParaRPr lang="en-US" sz="2800" dirty="0"/>
          </a:p>
        </p:txBody>
      </p:sp>
      <p:sp>
        <p:nvSpPr>
          <p:cNvPr id="9" name="AutoShape 9"/>
          <p:cNvSpPr/>
          <p:nvPr/>
        </p:nvSpPr>
        <p:spPr>
          <a:xfrm>
            <a:off x="508000" y="3111500"/>
            <a:ext cx="5588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200" y="33147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219200" y="33147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 	</a:t>
            </a:r>
            <a:r>
              <a:rPr lang="en-US" sz="2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领域内外</a:t>
            </a:r>
            <a:endParaRPr lang="en-US" sz="2800" dirty="0"/>
          </a:p>
        </p:txBody>
      </p:sp>
      <p:sp>
        <p:nvSpPr>
          <p:cNvPr id="13" name="AutoShape 13"/>
          <p:cNvSpPr/>
          <p:nvPr/>
        </p:nvSpPr>
        <p:spPr>
          <a:xfrm>
            <a:off x="508000" y="4826000"/>
            <a:ext cx="5588000" cy="1587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200" y="50292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219200" y="50292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 	</a:t>
            </a:r>
            <a:r>
              <a:rPr lang="en-US" sz="2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社区建设</a:t>
            </a:r>
            <a:endParaRPr lang="en-US" sz="2800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 t="52" b="52"/>
          <a:stretch>
            <a:fillRect/>
          </a:stretch>
        </p:blipFill>
        <p:spPr>
          <a:xfrm>
            <a:off x="6350000" y="1778000"/>
            <a:ext cx="5334000" cy="2997200"/>
          </a:xfrm>
          <a:prstGeom prst="roundRect">
            <a:avLst>
              <a:gd name="adj" fmla="val 5084"/>
            </a:avLst>
          </a:prstGeom>
          <a:noFill/>
          <a:ln w="25400" cap="flat" cmpd="sng">
            <a:solidFill>
              <a:srgbClr val="FFFFFF">
                <a:alpha val="30000"/>
              </a:srgbClr>
            </a:solidFill>
            <a:prstDash val="solid"/>
            <a:round/>
          </a:ln>
          <a:effectLst>
            <a:outerShdw blurRad="190500" dist="1016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8" name="AutoShape 18"/>
          <p:cNvSpPr/>
          <p:nvPr/>
        </p:nvSpPr>
        <p:spPr>
          <a:xfrm>
            <a:off x="6350000" y="5016500"/>
            <a:ext cx="5334000" cy="1143000"/>
          </a:xfrm>
          <a:prstGeom prst="roundRect">
            <a:avLst>
              <a:gd name="adj" fmla="val 0"/>
            </a:avLst>
          </a:prstGeom>
          <a:solidFill>
            <a:srgbClr val="87CEFA">
              <a:alpha val="15000"/>
            </a:srgbClr>
          </a:solidFill>
          <a:ln w="12700" cap="flat" cmpd="sng">
            <a:solidFill>
              <a:srgbClr val="87CEFA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9" name="AutoShape 19"/>
          <p:cNvSpPr/>
          <p:nvPr/>
        </p:nvSpPr>
        <p:spPr>
          <a:xfrm>
            <a:off x="6477000" y="51435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500" b="1" i="0" u="none" strike="noStrike" dirty="0">
                <a:solidFill>
                  <a:srgbClr val="E0F2FE"/>
                </a:solidFill>
                <a:latin typeface="Noto Sans SC"/>
                <a:ea typeface="Noto Sans SC"/>
                <a:cs typeface="Noto Sans SC"/>
                <a:sym typeface="Noto Sans SC"/>
              </a:rPr>
              <a:t>“</a:t>
            </a:r>
            <a:r>
              <a:rPr lang="en-US" sz="1500" b="1" i="0" u="none" strike="noStrike" dirty="0" err="1">
                <a:solidFill>
                  <a:srgbClr val="E0F2FE"/>
                </a:solidFill>
                <a:latin typeface="Noto Sans SC"/>
                <a:ea typeface="Noto Sans SC"/>
                <a:cs typeface="Noto Sans SC"/>
                <a:sym typeface="Noto Sans SC"/>
              </a:rPr>
              <a:t>技术的边界因融合而消融，思维的火花因碰撞而迸发</a:t>
            </a:r>
            <a:r>
              <a:rPr lang="en-US" sz="1500" b="1" i="0" u="none" strike="noStrike" dirty="0">
                <a:solidFill>
                  <a:srgbClr val="E0F2FE"/>
                </a:solidFill>
                <a:latin typeface="Noto Sans SC"/>
                <a:ea typeface="Noto Sans SC"/>
                <a:cs typeface="Noto Sans SC"/>
                <a:sym typeface="Noto Sans SC"/>
              </a:rPr>
              <a:t>。”</a:t>
            </a:r>
            <a:endParaRPr lang="en-US" dirty="0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 dirty="0" err="1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打破学科的固有壁垒，让AI与高能物理在深度交融中，共同探索宇宙奥秘与科技可能</a:t>
            </a:r>
            <a:r>
              <a:rPr lang="en-US" sz="1400" b="0" i="0" u="none" strike="noStrike" dirty="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9E1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906000" y="-1524000"/>
            <a:ext cx="4445000" cy="4445000"/>
          </a:xfrm>
          <a:prstGeom prst="ellipse">
            <a:avLst/>
          </a:prstGeom>
          <a:solidFill>
            <a:srgbClr val="8A2BE2">
              <a:alpha val="18000"/>
            </a:srgbClr>
          </a:solidFill>
          <a:ln cap="flat" cmpd="sng">
            <a:solidFill>
              <a:srgbClr val="7112C9">
                <a:alpha val="1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778000" y="4572000"/>
            <a:ext cx="5334000" cy="5334000"/>
          </a:xfrm>
          <a:prstGeom prst="ellipse">
            <a:avLst/>
          </a:prstGeom>
          <a:solidFill>
            <a:srgbClr val="1E90FF">
              <a:alpha val="15000"/>
            </a:srgbClr>
          </a:solidFill>
          <a:ln cap="flat" cmpd="sng">
            <a:solidFill>
              <a:srgbClr val="0476E6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609600" y="508000"/>
            <a:ext cx="10972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Avoid Triviality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31229" y="1841500"/>
            <a:ext cx="34544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429" y="2032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840829" y="20066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拒绝平庸：跳出工具依赖</a:t>
            </a:r>
            <a:endParaRPr lang="en-US" sz="1100" dirty="0"/>
          </a:p>
        </p:txBody>
      </p:sp>
      <p:sp>
        <p:nvSpPr>
          <p:cNvPr id="8" name="AutoShape 8"/>
          <p:cNvSpPr/>
          <p:nvPr/>
        </p:nvSpPr>
        <p:spPr>
          <a:xfrm>
            <a:off x="434429" y="2476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AI的自动化让重复劳动失去价值。我们必须拒绝平庸的产出，重新审视科研的本质，从单纯的工具使用者转变为真正的探索者与创造者。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838029" y="1841500"/>
            <a:ext cx="34544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1229" y="2032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447629" y="20066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锚定目标：挑战认知边界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041229" y="2476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摒弃跟风式的低水平重复，设定真正有挑战性的科学目标。聚焦那些尚未被AI攻克、需要人类智慧与直觉的前沿未知领域。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231229" y="4064000"/>
            <a:ext cx="34544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429" y="4254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40829" y="42291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能力重塑：驾驭AI解难题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34429" y="469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培养拆解复杂系统的能力，让AI成为协作伙伴而非替代者。学会用AI去解决那些过去无法触及的复杂问题，实现科研能力的跃迁。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838029" y="4064000"/>
            <a:ext cx="34544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1229" y="4254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4447629" y="42291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价值校准：拒绝形式主义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041229" y="469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建立以科学贡献为核心的评估标准，杜绝“为了AI而AI”的虚假繁荣。让研究的价值回归到对真理的发现和对人类社会的实际推动。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848600" y="4889500"/>
            <a:ext cx="393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1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“在人机协作的新时代，唯有保持对未知的好奇与挑战的勇气，才能让技术成为拓展人类智慧的翅膀，而非限制想象力的牢笼。”</a:t>
            </a:r>
            <a:endParaRPr lang="en-US" sz="11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B914BE7-5701-968F-68EE-831AD923B6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5029" y="1633259"/>
            <a:ext cx="4820357" cy="27114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54C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4183F8-A652-7A8E-1E8F-BFB72B966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6321C3E-E0EE-79AB-C24B-83CE0B47F730}"/>
              </a:ext>
            </a:extLst>
          </p:cNvPr>
          <p:cNvSpPr/>
          <p:nvPr/>
        </p:nvSpPr>
        <p:spPr>
          <a:xfrm>
            <a:off x="9906000" y="-1524000"/>
            <a:ext cx="4445000" cy="4445000"/>
          </a:xfrm>
          <a:prstGeom prst="ellipse">
            <a:avLst/>
          </a:prstGeom>
          <a:solidFill>
            <a:srgbClr val="8A2BE2">
              <a:alpha val="18000"/>
            </a:srgbClr>
          </a:solidFill>
          <a:ln cap="flat" cmpd="sng">
            <a:solidFill>
              <a:srgbClr val="7112C9">
                <a:alpha val="1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FF3220BF-CEE7-5807-61EA-B3D672DE3C86}"/>
              </a:ext>
            </a:extLst>
          </p:cNvPr>
          <p:cNvSpPr/>
          <p:nvPr/>
        </p:nvSpPr>
        <p:spPr>
          <a:xfrm>
            <a:off x="609600" y="508000"/>
            <a:ext cx="109728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More voice…</a:t>
            </a:r>
            <a:endParaRPr lang="en-US" sz="1100" dirty="0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F0880F06-0A66-B48B-15BC-59677A7236F4}"/>
              </a:ext>
            </a:extLst>
          </p:cNvPr>
          <p:cNvSpPr/>
          <p:nvPr/>
        </p:nvSpPr>
        <p:spPr>
          <a:xfrm>
            <a:off x="231229" y="1568232"/>
            <a:ext cx="3454400" cy="4508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3CEEBAF9-F0EE-8E40-F20C-49EC0730FC74}"/>
              </a:ext>
            </a:extLst>
          </p:cNvPr>
          <p:cNvSpPr/>
          <p:nvPr/>
        </p:nvSpPr>
        <p:spPr>
          <a:xfrm>
            <a:off x="973962" y="1890990"/>
            <a:ext cx="2794000" cy="40999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 err="1">
                <a:solidFill>
                  <a:srgbClr val="FFFFFF"/>
                </a:solidFill>
                <a:latin typeface="Noto Sans SC"/>
                <a:sym typeface="Noto Sans SC"/>
              </a:rPr>
              <a:t>马滟青</a:t>
            </a:r>
            <a:r>
              <a:rPr lang="zh-CN" alt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（</a:t>
            </a:r>
            <a:r>
              <a:rPr lang="en-US" altLang="zh-CN" sz="1800" b="1" dirty="0">
                <a:solidFill>
                  <a:srgbClr val="FFFFFF"/>
                </a:solidFill>
                <a:latin typeface="Noto Sans SC"/>
                <a:sym typeface="Noto Sans SC"/>
              </a:rPr>
              <a:t>PKU</a:t>
            </a:r>
            <a:r>
              <a:rPr lang="zh-CN" alt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）</a:t>
            </a: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: </a:t>
            </a: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GDP is all you need!</a:t>
            </a:r>
          </a:p>
          <a:p>
            <a:pPr marL="0" indent="0" algn="l">
              <a:lnSpc>
                <a:spcPct val="125000"/>
              </a:lnSpc>
              <a:defRPr/>
            </a:pP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G: </a:t>
            </a:r>
            <a:r>
              <a:rPr lang="en-US" sz="1800" b="1" dirty="0" err="1">
                <a:solidFill>
                  <a:srgbClr val="FFFFFF"/>
                </a:solidFill>
                <a:latin typeface="Noto Sans SC"/>
                <a:sym typeface="Noto Sans SC"/>
              </a:rPr>
              <a:t>沟通</a:t>
            </a: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D: </a:t>
            </a:r>
            <a:r>
              <a:rPr lang="en-US" sz="1800" b="1" dirty="0" err="1">
                <a:solidFill>
                  <a:srgbClr val="FFFFFF"/>
                </a:solidFill>
                <a:latin typeface="Noto Sans SC"/>
                <a:sym typeface="Noto Sans SC"/>
              </a:rPr>
              <a:t>洞察</a:t>
            </a: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P: </a:t>
            </a:r>
            <a:r>
              <a:rPr lang="en-US" sz="1800" b="1" dirty="0" err="1">
                <a:solidFill>
                  <a:srgbClr val="FFFFFF"/>
                </a:solidFill>
                <a:latin typeface="Noto Sans SC"/>
                <a:sym typeface="Noto Sans SC"/>
              </a:rPr>
              <a:t>品味</a:t>
            </a: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MQ :  CT -&gt; CPT</a:t>
            </a:r>
            <a:endParaRPr lang="en-US" altLang="zh-CN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altLang="zh-CN" sz="1800" b="1" dirty="0">
                <a:solidFill>
                  <a:srgbClr val="FFFFFF"/>
                </a:solidFill>
                <a:latin typeface="Noto Sans SC"/>
                <a:sym typeface="Noto Sans SC"/>
              </a:rPr>
              <a:t>Critical Thinking</a:t>
            </a: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Taste</a:t>
            </a:r>
          </a:p>
          <a:p>
            <a:pPr marL="0" indent="0" algn="l">
              <a:lnSpc>
                <a:spcPct val="125000"/>
              </a:lnSpc>
              <a:defRPr/>
            </a:pPr>
            <a:endParaRPr lang="en-US" sz="1800" b="1" dirty="0">
              <a:solidFill>
                <a:srgbClr val="FFFFFF"/>
              </a:solidFill>
              <a:latin typeface="Noto Sans SC"/>
              <a:sym typeface="Noto Sans SC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 b="1" dirty="0">
                <a:solidFill>
                  <a:srgbClr val="FFFFFF"/>
                </a:solidFill>
                <a:latin typeface="Noto Sans SC"/>
                <a:sym typeface="Noto Sans SC"/>
              </a:rPr>
              <a:t>…</a:t>
            </a:r>
            <a:endParaRPr lang="en-US" sz="1100" dirty="0"/>
          </a:p>
          <a:p>
            <a:pPr marL="0" indent="0" algn="l">
              <a:lnSpc>
                <a:spcPct val="125000"/>
              </a:lnSpc>
              <a:defRPr/>
            </a:pPr>
            <a:endParaRPr lang="en-US" sz="1100" dirty="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3A730C3F-665C-C0C4-E852-9A9E39B2E178}"/>
              </a:ext>
            </a:extLst>
          </p:cNvPr>
          <p:cNvSpPr/>
          <p:nvPr/>
        </p:nvSpPr>
        <p:spPr>
          <a:xfrm>
            <a:off x="434429" y="2476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endParaRPr lang="en-US" sz="1100" dirty="0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C3CE01A-E383-3EED-1BFC-C18BEB9D00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1229" y="2032000"/>
            <a:ext cx="304800" cy="304800"/>
          </a:xfrm>
          <a:prstGeom prst="rect">
            <a:avLst/>
          </a:prstGeom>
        </p:spPr>
      </p:pic>
      <p:sp>
        <p:nvSpPr>
          <p:cNvPr id="11" name="AutoShape 11">
            <a:extLst>
              <a:ext uri="{FF2B5EF4-FFF2-40B4-BE49-F238E27FC236}">
                <a16:creationId xmlns:a16="http://schemas.microsoft.com/office/drawing/2014/main" id="{948A1801-9AF8-24BC-0BD9-F0A6F1BBEB35}"/>
              </a:ext>
            </a:extLst>
          </p:cNvPr>
          <p:cNvSpPr/>
          <p:nvPr/>
        </p:nvSpPr>
        <p:spPr>
          <a:xfrm>
            <a:off x="4447629" y="20066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锚定目标：挑战认知边界</a:t>
            </a:r>
            <a:endParaRPr lang="en-US" sz="1100"/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A7D9E5D9-68BA-0CE6-C20C-736AB51957AD}"/>
              </a:ext>
            </a:extLst>
          </p:cNvPr>
          <p:cNvSpPr/>
          <p:nvPr/>
        </p:nvSpPr>
        <p:spPr>
          <a:xfrm>
            <a:off x="4041229" y="24765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摒弃跟风式的低水平重复，设定真正有挑战性的科学目标。聚焦那些尚未被AI攻克、需要人类智慧与直觉的前沿未知领域。</a:t>
            </a:r>
            <a:endParaRPr lang="en-US" sz="1100"/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40C28D37-2E10-1B52-2C7B-63F53BDEF2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456" y="3429000"/>
            <a:ext cx="474279" cy="474279"/>
          </a:xfrm>
          <a:prstGeom prst="rect">
            <a:avLst/>
          </a:prstGeom>
        </p:spPr>
      </p:pic>
      <p:pic>
        <p:nvPicPr>
          <p:cNvPr id="18" name="Picture 18">
            <a:extLst>
              <a:ext uri="{FF2B5EF4-FFF2-40B4-BE49-F238E27FC236}">
                <a16:creationId xmlns:a16="http://schemas.microsoft.com/office/drawing/2014/main" id="{6C6D8171-25AD-8839-AA07-891964F77B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41229" y="4254500"/>
            <a:ext cx="304800" cy="304800"/>
          </a:xfrm>
          <a:prstGeom prst="rect">
            <a:avLst/>
          </a:prstGeom>
        </p:spPr>
      </p:pic>
      <p:sp>
        <p:nvSpPr>
          <p:cNvPr id="19" name="AutoShape 19">
            <a:extLst>
              <a:ext uri="{FF2B5EF4-FFF2-40B4-BE49-F238E27FC236}">
                <a16:creationId xmlns:a16="http://schemas.microsoft.com/office/drawing/2014/main" id="{AA3F276D-0FA7-FC4A-3270-26D5F736E34D}"/>
              </a:ext>
            </a:extLst>
          </p:cNvPr>
          <p:cNvSpPr/>
          <p:nvPr/>
        </p:nvSpPr>
        <p:spPr>
          <a:xfrm>
            <a:off x="4447629" y="42291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价值校准：拒绝形式主义</a:t>
            </a:r>
            <a:endParaRPr lang="en-US" sz="1100"/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CD55A5BF-04E5-8C83-E829-414D96AAE295}"/>
              </a:ext>
            </a:extLst>
          </p:cNvPr>
          <p:cNvSpPr/>
          <p:nvPr/>
        </p:nvSpPr>
        <p:spPr>
          <a:xfrm>
            <a:off x="4041229" y="4699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建立以科学贡献为核心的评估标准，杜绝“为了AI而AI”的虚假繁荣。让研究的价值回归到对真理的发现和对人类社会的实际推动。</a:t>
            </a:r>
            <a:endParaRPr lang="en-US" sz="11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B5D7B95-C1EA-8C57-59B5-A8C88E3003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2189" y="450198"/>
            <a:ext cx="8201568" cy="61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3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69E1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0" y="-1270000"/>
            <a:ext cx="5080000" cy="5080000"/>
          </a:xfrm>
          <a:prstGeom prst="ellipse">
            <a:avLst/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179786" y="4445000"/>
            <a:ext cx="3810000" cy="3810000"/>
          </a:xfrm>
          <a:prstGeom prst="ellipse">
            <a:avLst/>
          </a:prstGeom>
          <a:solidFill>
            <a:srgbClr val="FFFFFF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6607503" cy="1394372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dirty="0">
                <a:solidFill>
                  <a:srgbClr val="FFFFFF"/>
                </a:solidFill>
                <a:latin typeface="Noto Sans SC"/>
                <a:sym typeface="Noto Sans SC"/>
              </a:rPr>
              <a:t>More activities:</a:t>
            </a: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2800" b="1" dirty="0" err="1">
                <a:solidFill>
                  <a:srgbClr val="FFFFFF"/>
                </a:solidFill>
                <a:latin typeface="Noto Sans SC"/>
                <a:sym typeface="Noto Sans SC"/>
              </a:rPr>
              <a:t>白皮书撰写</a:t>
            </a:r>
            <a:r>
              <a:rPr lang="zh-CN" altLang="en-US" sz="2800" b="1" dirty="0">
                <a:solidFill>
                  <a:srgbClr val="FFFFFF"/>
                </a:solidFill>
                <a:latin typeface="Noto Sans SC"/>
                <a:sym typeface="Noto Sans SC"/>
              </a:rPr>
              <a:t> ～ </a:t>
            </a:r>
            <a:r>
              <a:rPr lang="en-US" altLang="zh-CN" sz="2800" b="1" dirty="0">
                <a:solidFill>
                  <a:srgbClr val="FFFFFF"/>
                </a:solidFill>
                <a:latin typeface="Noto Sans SC"/>
                <a:sym typeface="Noto Sans SC"/>
              </a:rPr>
              <a:t>in</a:t>
            </a:r>
            <a:r>
              <a:rPr lang="zh-CN" altLang="en-US" sz="2800" b="1" dirty="0">
                <a:solidFill>
                  <a:srgbClr val="FFFFFF"/>
                </a:solidFill>
                <a:latin typeface="Noto Sans SC"/>
                <a:sym typeface="Noto Sans SC"/>
              </a:rPr>
              <a:t> </a:t>
            </a:r>
            <a:r>
              <a:rPr lang="en-US" altLang="zh-CN" sz="2800" b="1" dirty="0">
                <a:solidFill>
                  <a:srgbClr val="FFFFFF"/>
                </a:solidFill>
                <a:latin typeface="Noto Sans SC"/>
                <a:sym typeface="Noto Sans SC"/>
              </a:rPr>
              <a:t>a few month…</a:t>
            </a:r>
          </a:p>
          <a:p>
            <a:pPr marL="0" indent="0" algn="ctr">
              <a:lnSpc>
                <a:spcPct val="125000"/>
              </a:lnSpc>
              <a:defRPr/>
            </a:pPr>
            <a:r>
              <a:rPr lang="en-US" sz="2800" b="1" dirty="0">
                <a:solidFill>
                  <a:srgbClr val="FFFFFF"/>
                </a:solidFill>
                <a:latin typeface="Noto Sans SC"/>
                <a:sym typeface="Noto Sans SC"/>
              </a:rPr>
              <a:t>…</a:t>
            </a:r>
          </a:p>
          <a:p>
            <a:pPr marL="0" indent="0" algn="ctr">
              <a:lnSpc>
                <a:spcPct val="125000"/>
              </a:lnSpc>
              <a:defRPr/>
            </a:pP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1117600" y="424180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03 在线课程与开源教程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356100" y="424180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04 联合研究与创新竞赛</a:t>
            </a:r>
            <a:endParaRPr lang="en-US" sz="11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69D047C-15A9-081E-7F79-032B8B220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028" y="171671"/>
            <a:ext cx="4458813" cy="60609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26123D8-5002-A4F5-D729-B133D62E8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79" y="2173980"/>
            <a:ext cx="7296946" cy="40586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5FCB5EF-E9D1-045D-AA15-81DA9B6E07B5}"/>
              </a:ext>
            </a:extLst>
          </p:cNvPr>
          <p:cNvSpPr txBox="1"/>
          <p:nvPr/>
        </p:nvSpPr>
        <p:spPr>
          <a:xfrm>
            <a:off x="5226867" y="5741628"/>
            <a:ext cx="2133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https://ai-</a:t>
            </a:r>
            <a:r>
              <a:rPr lang="en-US" dirty="0" err="1"/>
              <a:t>hep.github.io</a:t>
            </a:r>
            <a:endParaRPr dirty="0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707</Words>
  <Application>Microsoft Macintosh PowerPoint</Application>
  <PresentationFormat>Widescreen</PresentationFormat>
  <Paragraphs>92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Noto Sans SC</vt:lpstr>
      <vt:lpstr>Arial</vt:lpstr>
      <vt:lpstr>Century Gothic</vt:lpstr>
      <vt:lpstr>Wingdings 2</vt:lpstr>
      <vt:lpstr>Office 主题​​</vt:lpstr>
      <vt:lpstr>Quotable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10</cp:revision>
  <dcterms:modified xsi:type="dcterms:W3CDTF">2026-07-17T03:34:11Z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{"Label":"1","ContentProducer":"001191110102MACQD9K64010000","ProduceID":"7663109125518461905","ReservedCode1":"","ContentPropagator":"","PropagateID":"","ReservedCode2":""}</vt:lpwstr>
  </property>
</Properties>
</file>