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tiff" ContentType="image/tiff"/>
  <Default Extension="emf" ContentType="image/x-emf"/>
  <Default Extension="wdp" ContentType="image/vnd.ms-photo"/>
  <Default Extension="wmf" ContentType="image/x-wmf"/>
  <Default Extension="gif" ContentType="image/gi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12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3"/>
  </p:notesMasterIdLst>
  <p:handoutMasterIdLst>
    <p:handoutMasterId r:id="rId47"/>
  </p:handoutMasterIdLst>
  <p:sldIdLst>
    <p:sldId id="256" r:id="rId3"/>
    <p:sldId id="1720" r:id="rId4"/>
    <p:sldId id="2287" r:id="rId5"/>
    <p:sldId id="1752" r:id="rId6"/>
    <p:sldId id="280" r:id="rId7"/>
    <p:sldId id="1753" r:id="rId8"/>
    <p:sldId id="1750" r:id="rId9"/>
    <p:sldId id="1749" r:id="rId10"/>
    <p:sldId id="1797" r:id="rId11"/>
    <p:sldId id="1831" r:id="rId12"/>
    <p:sldId id="4905" r:id="rId13"/>
    <p:sldId id="2296" r:id="rId14"/>
    <p:sldId id="4899" r:id="rId15"/>
    <p:sldId id="4906" r:id="rId16"/>
    <p:sldId id="4900" r:id="rId17"/>
    <p:sldId id="2298" r:id="rId18"/>
    <p:sldId id="4902" r:id="rId19"/>
    <p:sldId id="4907" r:id="rId20"/>
    <p:sldId id="4926" r:id="rId21"/>
    <p:sldId id="2300" r:id="rId22"/>
    <p:sldId id="1774" r:id="rId23"/>
    <p:sldId id="1788" r:id="rId24"/>
    <p:sldId id="1789" r:id="rId25"/>
    <p:sldId id="1775" r:id="rId26"/>
    <p:sldId id="4908" r:id="rId27"/>
    <p:sldId id="4904" r:id="rId28"/>
    <p:sldId id="4925" r:id="rId29"/>
    <p:sldId id="1736" r:id="rId30"/>
    <p:sldId id="4917" r:id="rId31"/>
    <p:sldId id="4918" r:id="rId32"/>
    <p:sldId id="4919" r:id="rId34"/>
    <p:sldId id="4920" r:id="rId35"/>
    <p:sldId id="4921" r:id="rId36"/>
    <p:sldId id="4922" r:id="rId37"/>
    <p:sldId id="4923" r:id="rId38"/>
    <p:sldId id="4910" r:id="rId39"/>
    <p:sldId id="4911" r:id="rId40"/>
    <p:sldId id="4912" r:id="rId41"/>
    <p:sldId id="4913" r:id="rId42"/>
    <p:sldId id="4914" r:id="rId43"/>
    <p:sldId id="4915" r:id="rId44"/>
    <p:sldId id="4916" r:id="rId45"/>
    <p:sldId id="492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2" name="作者" initials="A" lastIdx="1" clrIdx="1"/>
  <p:cmAuthor id="3" name="zhai hua" initials="z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32"/>
    <p:restoredTop sz="94589"/>
  </p:normalViewPr>
  <p:slideViewPr>
    <p:cSldViewPr snapToGrid="0" snapToObjects="1">
      <p:cViewPr varScale="1">
        <p:scale>
          <a:sx n="137" d="100"/>
          <a:sy n="137" d="100"/>
        </p:scale>
        <p:origin x="104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1" Type="http://schemas.openxmlformats.org/officeDocument/2006/relationships/commentAuthors" Target="commentAuthors.xml"/><Relationship Id="rId50" Type="http://schemas.openxmlformats.org/officeDocument/2006/relationships/tableStyles" Target="tableStyles.xml"/><Relationship Id="rId5" Type="http://schemas.openxmlformats.org/officeDocument/2006/relationships/slide" Target="slides/slide3.xml"/><Relationship Id="rId49" Type="http://schemas.openxmlformats.org/officeDocument/2006/relationships/viewProps" Target="viewProps.xml"/><Relationship Id="rId48" Type="http://schemas.openxmlformats.org/officeDocument/2006/relationships/presProps" Target="presProps.xml"/><Relationship Id="rId47" Type="http://schemas.openxmlformats.org/officeDocument/2006/relationships/handoutMaster" Target="handoutMasters/handoutMaster1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24A2B-630F-864F-AB05-1AFA4539EF3D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64DC2-60B1-4347-B971-32FB3D61294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600" kern="1200" dirty="0">
              <a:solidFill>
                <a:schemeClr val="tx1"/>
              </a:solidFill>
              <a:effectLst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11FC198-2D83-4DFC-8CDD-7D23AF44D4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与</a:t>
            </a:r>
            <a:r>
              <a:rPr lang="en-US" altLang="zh-CN" dirty="0"/>
              <a:t>SO</a:t>
            </a:r>
            <a:r>
              <a:rPr lang="zh-CN" altLang="en-US" dirty="0"/>
              <a:t>的同步发展和竞争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5546B-E6AF-4C7E-86FB-B8F7BDC863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AliCPT</a:t>
            </a:r>
            <a:r>
              <a:rPr lang="zh-CN" altLang="en-US" dirty="0"/>
              <a:t>的焦平面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5546B-E6AF-4C7E-86FB-B8F7BDC863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9" name="幻灯片编号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/>
          <p:nvPr userDrawn="1"/>
        </p:nvSpPr>
        <p:spPr>
          <a:xfrm>
            <a:off x="11577806" y="6252496"/>
            <a:ext cx="449441" cy="467448"/>
          </a:xfrm>
          <a:prstGeom prst="rect">
            <a:avLst/>
          </a:prstGeom>
        </p:spPr>
        <p:txBody>
          <a:bodyPr vert="horz" lIns="0" tIns="0" rIns="0" bIns="60945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4FFB07-917D-5348-AE2D-F9A4E0AD1751}" type="slidenum">
              <a:rPr lang="en-US" sz="1335" smtClean="0"/>
            </a:fld>
            <a:endParaRPr lang="en-US" sz="1335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822839" y="1526846"/>
            <a:ext cx="10754967" cy="4638458"/>
          </a:xfrm>
          <a:prstGeom prst="rect">
            <a:avLst/>
          </a:prstGeom>
        </p:spPr>
        <p:txBody>
          <a:bodyPr/>
          <a:lstStyle>
            <a:lvl1pPr marL="457200" indent="-457200">
              <a:buFont typeface="Wingdings" panose="05000000000000000000" pitchFamily="2" charset="2"/>
              <a:buChar char="Ø"/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331943" y="258764"/>
            <a:ext cx="5111893" cy="566968"/>
          </a:xfrm>
          <a:prstGeom prst="roundRect">
            <a:avLst/>
          </a:prstGeom>
          <a:noFill/>
          <a:ln w="9525">
            <a:noFill/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8582" tIns="34292" rIns="68582" bIns="34292">
            <a:spAutoFit/>
          </a:bodyPr>
          <a:lstStyle>
            <a:lvl1pPr algn="l">
              <a:defRPr lang="zh-CN" altLang="en-US" sz="3200" b="1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 algn="l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3.jpeg"/><Relationship Id="rId1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hyperlink" Target="Lihong/&#26700;&#38754;/0703072.pdf" TargetMode="Externa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arxiv.org/abs/2605.27221" TargetMode="External"/><Relationship Id="rId4" Type="http://schemas.openxmlformats.org/officeDocument/2006/relationships/image" Target="../media/image22.png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3" Type="http://schemas.openxmlformats.org/officeDocument/2006/relationships/image" Target="../media/image1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50.png"/><Relationship Id="rId1" Type="http://schemas.openxmlformats.org/officeDocument/2006/relationships/image" Target="../media/image49.wmf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9.png"/><Relationship Id="rId8" Type="http://schemas.openxmlformats.org/officeDocument/2006/relationships/image" Target="../media/image58.png"/><Relationship Id="rId7" Type="http://schemas.openxmlformats.org/officeDocument/2006/relationships/image" Target="../media/image57.png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66.png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69.png"/><Relationship Id="rId2" Type="http://schemas.openxmlformats.org/officeDocument/2006/relationships/image" Target="../media/image68.wmf"/><Relationship Id="rId1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74.png"/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78.png"/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tags" Target="../tags/tag2.xml"/><Relationship Id="rId4" Type="http://schemas.openxmlformats.org/officeDocument/2006/relationships/image" Target="../media/image81.png"/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84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3.jpeg"/><Relationship Id="rId8" Type="http://schemas.openxmlformats.org/officeDocument/2006/relationships/image" Target="../media/image92.jpeg"/><Relationship Id="rId7" Type="http://schemas.openxmlformats.org/officeDocument/2006/relationships/image" Target="../media/image91.jpeg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Relationship Id="rId3" Type="http://schemas.openxmlformats.org/officeDocument/2006/relationships/image" Target="../media/image87.GIF"/><Relationship Id="rId2" Type="http://schemas.openxmlformats.org/officeDocument/2006/relationships/image" Target="../media/image86.png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98.png"/><Relationship Id="rId16" Type="http://schemas.microsoft.com/office/2007/relationships/media" Target="../media/media2.mp4"/><Relationship Id="rId15" Type="http://schemas.openxmlformats.org/officeDocument/2006/relationships/video" Target="../media/media2.mp4"/><Relationship Id="rId14" Type="http://schemas.openxmlformats.org/officeDocument/2006/relationships/image" Target="../media/image97.png"/><Relationship Id="rId13" Type="http://schemas.openxmlformats.org/officeDocument/2006/relationships/image" Target="../media/image96.png"/><Relationship Id="rId12" Type="http://schemas.openxmlformats.org/officeDocument/2006/relationships/image" Target="../media/image95.png"/><Relationship Id="rId11" Type="http://schemas.openxmlformats.org/officeDocument/2006/relationships/image" Target="../media/image94.png"/><Relationship Id="rId10" Type="http://schemas.openxmlformats.org/officeDocument/2006/relationships/tags" Target="../tags/tag3.xml"/><Relationship Id="rId1" Type="http://schemas.openxmlformats.org/officeDocument/2006/relationships/image" Target="../media/image85.GIF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7.jpeg"/><Relationship Id="rId8" Type="http://schemas.openxmlformats.org/officeDocument/2006/relationships/image" Target="../media/image106.png"/><Relationship Id="rId7" Type="http://schemas.openxmlformats.org/officeDocument/2006/relationships/image" Target="../media/image105.tiff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99.tif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09.png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image" Target="../media/image110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.xml"/><Relationship Id="rId8" Type="http://schemas.openxmlformats.org/officeDocument/2006/relationships/image" Target="../media/image117.png"/><Relationship Id="rId7" Type="http://schemas.openxmlformats.org/officeDocument/2006/relationships/image" Target="../media/image116.png"/><Relationship Id="rId6" Type="http://schemas.openxmlformats.org/officeDocument/2006/relationships/tags" Target="../tags/tag8.xml"/><Relationship Id="rId5" Type="http://schemas.openxmlformats.org/officeDocument/2006/relationships/image" Target="../media/image115.png"/><Relationship Id="rId4" Type="http://schemas.openxmlformats.org/officeDocument/2006/relationships/tags" Target="../tags/tag7.xml"/><Relationship Id="rId3" Type="http://schemas.openxmlformats.org/officeDocument/2006/relationships/image" Target="../media/image114.png"/><Relationship Id="rId2" Type="http://schemas.openxmlformats.org/officeDocument/2006/relationships/tags" Target="../tags/tag6.xml"/><Relationship Id="rId1" Type="http://schemas.openxmlformats.org/officeDocument/2006/relationships/image" Target="../media/image113.png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120.png"/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tags" Target="../tags/tag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3.xml"/><Relationship Id="rId7" Type="http://schemas.microsoft.com/office/2007/relationships/hdphoto" Target="../media/image127.wdp"/><Relationship Id="rId6" Type="http://schemas.openxmlformats.org/officeDocument/2006/relationships/image" Target="../media/image126.png"/><Relationship Id="rId5" Type="http://schemas.openxmlformats.org/officeDocument/2006/relationships/image" Target="../media/image125.svg"/><Relationship Id="rId4" Type="http://schemas.openxmlformats.org/officeDocument/2006/relationships/image" Target="../media/image124.png"/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image" Target="../media/image121.png"/></Relationships>
</file>

<file path=ppt/slides/_rels/slide4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32.png"/><Relationship Id="rId4" Type="http://schemas.openxmlformats.org/officeDocument/2006/relationships/image" Target="../media/image131.jpeg"/><Relationship Id="rId3" Type="http://schemas.openxmlformats.org/officeDocument/2006/relationships/image" Target="../media/image130.jpeg"/><Relationship Id="rId2" Type="http://schemas.openxmlformats.org/officeDocument/2006/relationships/image" Target="../media/image129.png"/><Relationship Id="rId1" Type="http://schemas.openxmlformats.org/officeDocument/2006/relationships/image" Target="../media/image128.jpeg"/></Relationships>
</file>

<file path=ppt/slides/_rels/slide4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136.png"/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image" Target="../media/image13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7" Type="http://schemas.openxmlformats.org/officeDocument/2006/relationships/image" Target="../media/image42.png"/><Relationship Id="rId6" Type="http://schemas.openxmlformats.org/officeDocument/2006/relationships/image" Target="../media/image43.png"/><Relationship Id="rId5" Type="http://schemas.openxmlformats.org/officeDocument/2006/relationships/image" Target="../media/image137.png"/><Relationship Id="rId4" Type="http://schemas.openxmlformats.org/officeDocument/2006/relationships/image" Target="../media/image20.png"/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wmf"/><Relationship Id="rId1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1565" y="674646"/>
            <a:ext cx="9989390" cy="1639570"/>
          </a:xfrm>
        </p:spPr>
        <p:txBody>
          <a:bodyPr>
            <a:normAutofit/>
          </a:bodyPr>
          <a:lstStyle/>
          <a:p>
            <a:pPr algn="ctr"/>
            <a:r>
              <a:rPr lang="zh-CN" altLang="en-US" b="1" dirty="0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暗能量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研究</a:t>
            </a:r>
            <a:r>
              <a:rPr lang="zh-CN" altLang="en-US" b="1" dirty="0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进展</a:t>
            </a:r>
            <a:endParaRPr lang="zh-CN" altLang="en-US" b="1" dirty="0">
              <a:ln>
                <a:noFill/>
              </a:ln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715" y="3429000"/>
            <a:ext cx="11168380" cy="3005455"/>
          </a:xfrm>
        </p:spPr>
        <p:txBody>
          <a:bodyPr>
            <a:normAutofit lnSpcReduction="10000"/>
          </a:bodyPr>
          <a:lstStyle/>
          <a:p>
            <a:pPr algn="ctr"/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张新民</a:t>
            </a:r>
            <a:endParaRPr lang="en-US" altLang="zh-CN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中国科学院高能物理研究所研究员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阿里原初引力波探测实验首席科学家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36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AliCPT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发言人</a:t>
            </a:r>
            <a:endParaRPr lang="en-US" altLang="zh-CN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148330" y="467360"/>
            <a:ext cx="49834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PCA方法分析结果（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III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1205865" y="5590540"/>
                <a:ext cx="9704705" cy="829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fontAlgn="auto">
                  <a:lnSpc>
                    <a:spcPct val="100000"/>
                  </a:lnSpc>
                </a:pP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1,  G. Zhao, R. Crittenden, L. </a:t>
                </a:r>
                <a:r>
                  <a:rPr lang="en-US" altLang="zh-CN" sz="1600" dirty="0" err="1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Pogosian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, X. Zhang   (PRL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,  2012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) </a:t>
                </a:r>
                <a:r>
                  <a:rPr lang="zh-CN" altLang="en-US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（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 </a:t>
                </a:r>
                <a:r>
                  <a:rPr lang="en-US" altLang="zh-CN" sz="16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2.5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  <a:sym typeface="+mn-ea"/>
                      </a:rPr>
                      <m:t>𝝈</m:t>
                    </m:r>
                  </m:oMath>
                </a14:m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)</a:t>
                </a:r>
                <a:endParaRPr lang="en-US" altLang="zh-CN" sz="16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+mn-ea"/>
                </a:endParaRPr>
              </a:p>
              <a:p>
                <a:pPr indent="0" fontAlgn="auto">
                  <a:lnSpc>
                    <a:spcPct val="100000"/>
                  </a:lnSpc>
                </a:pP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2, 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Gongbo Zhao et.al.  （BOSS 合作组）Nature Astronomy, 1, 627-632, (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2017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)( </a:t>
                </a:r>
                <a:r>
                  <a:rPr lang="en-US" altLang="zh-CN" sz="16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3.5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  <a:sym typeface="+mn-ea"/>
                      </a:rPr>
                      <m:t>𝝈</m:t>
                    </m:r>
                  </m:oMath>
                </a14:m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)</a:t>
                </a:r>
                <a:endParaRPr lang="en-US" altLang="zh-CN" sz="16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</a:endParaRPr>
              </a:p>
              <a:p>
                <a:pPr indent="0" fontAlgn="auto">
                  <a:lnSpc>
                    <a:spcPct val="100000"/>
                  </a:lnSpc>
                </a:pP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3, Gu, et al., 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（DESI 合作组）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 arXiv:2504.06118,(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2025)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(</a:t>
                </a:r>
                <a:r>
                  <a:rPr lang="en-US" altLang="zh-CN" sz="16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4.3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  <a:sym typeface="+mn-ea"/>
                      </a:rPr>
                      <m:t>𝝈</m:t>
                    </m:r>
                  </m:oMath>
                </a14:m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)</a:t>
                </a:r>
                <a:endParaRPr lang="en-US" altLang="zh-CN" sz="16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865" y="5590540"/>
                <a:ext cx="9704705" cy="82994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组合 1"/>
          <p:cNvGrpSpPr/>
          <p:nvPr/>
        </p:nvGrpSpPr>
        <p:grpSpPr>
          <a:xfrm>
            <a:off x="153672" y="1030644"/>
            <a:ext cx="5682613" cy="4376273"/>
            <a:chOff x="5562196" y="1207267"/>
            <a:chExt cx="4039162" cy="311062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19327" y="1246352"/>
              <a:ext cx="3682031" cy="307153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62196" y="1207267"/>
              <a:ext cx="400023" cy="2750933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0675" y="0"/>
            <a:ext cx="2981325" cy="4032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 l="55873" b="13381"/>
          <a:stretch>
            <a:fillRect/>
          </a:stretch>
        </p:blipFill>
        <p:spPr>
          <a:xfrm>
            <a:off x="5565775" y="1986915"/>
            <a:ext cx="3644900" cy="30143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71362" y="5344268"/>
            <a:ext cx="36233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取自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合作组文章。两条边界线以显示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Quintessence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Phantom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区域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/>
          <a:stretch>
            <a:fillRect/>
          </a:stretch>
        </p:blipFill>
        <p:spPr bwMode="auto">
          <a:xfrm>
            <a:off x="831950" y="1153983"/>
            <a:ext cx="3827182" cy="394016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4262975" y="319092"/>
            <a:ext cx="3545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 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最新观测结果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493448" y="1130477"/>
            <a:ext cx="609667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DES</a:t>
            </a:r>
            <a:r>
              <a:rPr lang="zh-CN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是一项大型成像巡天实验项目，是由美国、西班牙、巴西等七国的超过</a:t>
            </a:r>
            <a:r>
              <a:rPr lang="en-US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25</a:t>
            </a:r>
            <a:r>
              <a:rPr lang="zh-CN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个科研机构，</a:t>
            </a:r>
            <a:r>
              <a:rPr lang="en-US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400</a:t>
            </a:r>
            <a:r>
              <a:rPr lang="zh-CN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余名科学家组成的国际合作团队。它使用安装在智利托洛洛山美洲际天文台</a:t>
            </a:r>
            <a:r>
              <a:rPr lang="en-US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4</a:t>
            </a:r>
            <a:r>
              <a:rPr lang="zh-CN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米</a:t>
            </a:r>
            <a:r>
              <a:rPr lang="en-US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Blanco</a:t>
            </a:r>
            <a:r>
              <a:rPr lang="zh-CN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望远镜上的暗能量相机，对南天约</a:t>
            </a:r>
            <a:r>
              <a:rPr lang="en-US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5000</a:t>
            </a:r>
            <a:r>
              <a:rPr lang="zh-CN" altLang="zh-CN" sz="18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平方度的天区进行了深度观测，相当于覆盖了全天的大约八分之一。</a:t>
            </a:r>
            <a:endParaRPr lang="zh-CN" altLang="zh-CN" sz="1800" kern="100" dirty="0">
              <a:effectLst/>
              <a:latin typeface="等线" panose="02010600030101010101" charset="-122"/>
              <a:ea typeface="等线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09495" y="5505396"/>
            <a:ext cx="4363522" cy="8535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 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结果与 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DESI 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结果自洽，</a:t>
            </a:r>
            <a:b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独立地检验了 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 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暗能量理论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591073" y="4971009"/>
            <a:ext cx="1800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/>
              <a:t>图片取自 </a:t>
            </a:r>
            <a:r>
              <a:rPr lang="en-US" altLang="zh-CN" sz="1400" dirty="0"/>
              <a:t>DES </a:t>
            </a:r>
            <a:r>
              <a:rPr lang="zh-CN" altLang="en-US" sz="1400" dirty="0"/>
              <a:t>合作组</a:t>
            </a:r>
            <a:endParaRPr lang="zh-CN" altLang="en-US" sz="1400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665" y="2637713"/>
            <a:ext cx="3827182" cy="2324659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672622" y="998180"/>
            <a:ext cx="1052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/>
              <a:t>DES Y6, 2026</a:t>
            </a:r>
            <a:endParaRPr lang="zh-CN" altLang="en-US" sz="11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51553" y="304802"/>
            <a:ext cx="11097349" cy="1573149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68680" y="405575"/>
            <a:ext cx="5001768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zh-CN" sz="2000" b="1">
                <a:latin typeface="+mj-lt"/>
                <a:ea typeface="+mj-ea"/>
                <a:cs typeface="+mj-cs"/>
              </a:rPr>
              <a:t>2004</a:t>
            </a:r>
            <a:r>
              <a:rPr lang="zh-CN" altLang="en-US" sz="2000" b="1">
                <a:latin typeface="+mj-lt"/>
                <a:ea typeface="+mj-ea"/>
                <a:cs typeface="+mj-cs"/>
              </a:rPr>
              <a:t>年</a:t>
            </a:r>
            <a:r>
              <a:rPr lang="en-US" altLang="zh-CN" sz="2000" b="1">
                <a:latin typeface="+mj-lt"/>
                <a:ea typeface="+mj-ea"/>
                <a:cs typeface="+mj-cs"/>
              </a:rPr>
              <a:t>4</a:t>
            </a:r>
            <a:r>
              <a:rPr lang="zh-CN" altLang="en-US" sz="2000" b="1">
                <a:latin typeface="+mj-lt"/>
                <a:ea typeface="+mj-ea"/>
                <a:cs typeface="+mj-cs"/>
              </a:rPr>
              <a:t>月</a:t>
            </a:r>
            <a:r>
              <a:rPr lang="en-US" altLang="zh-CN" sz="2000" b="1">
                <a:latin typeface="+mj-lt"/>
                <a:ea typeface="+mj-ea"/>
                <a:cs typeface="+mj-cs"/>
              </a:rPr>
              <a:t>11</a:t>
            </a:r>
            <a:r>
              <a:rPr lang="zh-CN" altLang="en-US" sz="2000" b="1">
                <a:latin typeface="+mj-lt"/>
                <a:ea typeface="+mj-ea"/>
                <a:cs typeface="+mj-cs"/>
              </a:rPr>
              <a:t>日</a:t>
            </a:r>
            <a:r>
              <a:rPr lang="en-US" altLang="zh-CN" sz="2000" b="1">
                <a:latin typeface="+mj-lt"/>
                <a:ea typeface="+mj-ea"/>
                <a:cs typeface="+mj-cs"/>
              </a:rPr>
              <a:t>17:37</a:t>
            </a:r>
            <a:r>
              <a:rPr lang="zh-CN" altLang="en-US" sz="2000" b="1">
                <a:latin typeface="+mj-lt"/>
                <a:ea typeface="+mj-ea"/>
                <a:cs typeface="+mj-cs"/>
              </a:rPr>
              <a:t>，张新民团队给 </a:t>
            </a:r>
            <a:r>
              <a:rPr lang="en-US" altLang="zh-CN" sz="2000" b="1">
                <a:latin typeface="+mj-lt"/>
                <a:ea typeface="+mj-ea"/>
                <a:cs typeface="+mj-cs"/>
              </a:rPr>
              <a:t>ArXiv </a:t>
            </a:r>
            <a:r>
              <a:rPr lang="zh-CN" altLang="en-US" sz="2000" b="1">
                <a:latin typeface="+mj-lt"/>
                <a:ea typeface="+mj-ea"/>
                <a:cs typeface="+mj-cs"/>
              </a:rPr>
              <a:t>提交一篇论文，提出一种新的暗能量理论，其状态方程在演化过程中可越过宇宙学常数限 </a:t>
            </a:r>
            <a:r>
              <a:rPr lang="en-US" altLang="zh-CN" sz="2000" b="1">
                <a:latin typeface="+mj-lt"/>
                <a:ea typeface="+mj-ea"/>
                <a:cs typeface="+mj-cs"/>
              </a:rPr>
              <a:t>w=-1</a:t>
            </a:r>
            <a:r>
              <a:rPr lang="zh-CN" altLang="en-US" sz="2000" b="1">
                <a:latin typeface="+mj-lt"/>
                <a:ea typeface="+mj-ea"/>
                <a:cs typeface="+mj-cs"/>
              </a:rPr>
              <a:t>，命名为 </a:t>
            </a:r>
            <a:r>
              <a:rPr lang="en-US" altLang="zh-CN" sz="2000" b="1">
                <a:latin typeface="+mj-lt"/>
                <a:ea typeface="+mj-ea"/>
                <a:cs typeface="+mj-cs"/>
              </a:rPr>
              <a:t>Quintom</a:t>
            </a:r>
            <a:endParaRPr lang="en-US" altLang="zh-CN" sz="2000" b="1">
              <a:latin typeface="+mj-lt"/>
              <a:ea typeface="+mj-ea"/>
              <a:cs typeface="+mj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382512" y="498698"/>
            <a:ext cx="4940808" cy="11853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zh-CN" altLang="en-US" sz="2400"/>
              <a:t>引用：</a:t>
            </a:r>
            <a:r>
              <a:rPr lang="en-US" altLang="zh-CN" sz="2400"/>
              <a:t>1327</a:t>
            </a:r>
            <a:r>
              <a:rPr lang="zh-CN" altLang="en-US" sz="2400"/>
              <a:t>次</a:t>
            </a:r>
            <a:endParaRPr lang="zh-CN" altLang="en-US" sz="2400"/>
          </a:p>
        </p:txBody>
      </p:sp>
      <p:sp>
        <p:nvSpPr>
          <p:cNvPr id="23" name="Rectangle 2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4784" y="76442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5586984" y="1071836"/>
            <a:ext cx="1021458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847" y="2091095"/>
            <a:ext cx="5409957" cy="4206240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408" y="2783791"/>
            <a:ext cx="5431536" cy="28108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7555" y="227127"/>
            <a:ext cx="4052446" cy="422402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577169" y="4728883"/>
                <a:ext cx="518296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dirty="0"/>
                  <a:t>一般而言，要实现 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zh-CN" altLang="zh-CN" dirty="0"/>
                  <a:t>在 </a:t>
                </a:r>
                <a14:m>
                  <m:oMath xmlns:m="http://schemas.openxmlformats.org/officeDocument/2006/math">
                    <m:r>
                      <a:rPr lang="zh-CN" altLang="en-US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zh-CN" altLang="zh-CN" dirty="0"/>
                  <a:t>附近的跨越，需要考虑具有更复杂动力学性质、并且与引力和物质发生相互作用的暗能量模型。我们将这一类暗能量模型称为“Quintom”。它不同于 quintessence 或 phantom 模型，因为它会以不同方式决定宇宙的演化及其最终命运。</a:t>
                </a:r>
                <a:endParaRPr lang="zh-CN" altLang="en-US" dirty="0"/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69" y="4728883"/>
                <a:ext cx="5182967" cy="1754326"/>
              </a:xfrm>
              <a:prstGeom prst="rect">
                <a:avLst/>
              </a:prstGeom>
              <a:blipFill rotWithShape="1">
                <a:blip r:embed="rId2"/>
                <a:stretch>
                  <a:fillRect l="-11" t="-2" r="1" b="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704" y="516447"/>
            <a:ext cx="5271438" cy="112668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1895" y="1762677"/>
            <a:ext cx="3932659" cy="47205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xfrm>
            <a:off x="1518920" y="100155"/>
            <a:ext cx="9875520" cy="1000125"/>
          </a:xfrm>
        </p:spPr>
        <p:txBody>
          <a:bodyPr>
            <a:normAutofit/>
          </a:bodyPr>
          <a:lstStyle/>
          <a:p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 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穿越 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-1 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的暗能量理论挑战：NO-GO Theorem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459" name="内容占位符 2"/>
          <p:cNvSpPr>
            <a:spLocks noGrp="1"/>
          </p:cNvSpPr>
          <p:nvPr>
            <p:ph idx="1"/>
          </p:nvPr>
        </p:nvSpPr>
        <p:spPr>
          <a:xfrm>
            <a:off x="433705" y="893445"/>
            <a:ext cx="11111865" cy="3867785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or theory of dark energy in the 4D Friedmann-Robertson-Walker universe described by a single perfect fluid or a single scalar field with a 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Lagrangian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of 	                  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which minimally  couples to Einstein Gravity , its equation of state cannot cross over the cosmological constant boundary.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460" name="Picture 5">
            <a:hlinkClick r:id="rId1" action="ppaction://hlinkfil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627" y="1616289"/>
            <a:ext cx="1817795" cy="28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433705" y="4662170"/>
            <a:ext cx="496824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构造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模型，需要引进新的自由度：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多标量场，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费米场，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高阶导数，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修改引力，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与中微子、暗物质相互作用的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暗能量，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...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30925" y="5189441"/>
            <a:ext cx="56667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ym typeface="+mn-ea"/>
              </a:rPr>
              <a:t>见最新综述文章：</a:t>
            </a:r>
            <a:endParaRPr lang="zh-CN" altLang="en-US" dirty="0"/>
          </a:p>
          <a:p>
            <a:r>
              <a:rPr lang="en-US" altLang="zh-CN" dirty="0">
                <a:sym typeface="+mn-ea"/>
              </a:rPr>
              <a:t>Yifu Cai, Xin Ren, Taotao Qiu, Mingzhe Li, Xinmin Zhang.</a:t>
            </a:r>
            <a:endParaRPr lang="en-US" altLang="zh-CN" dirty="0">
              <a:sym typeface="+mn-ea"/>
            </a:endParaRPr>
          </a:p>
          <a:p>
            <a:r>
              <a:rPr lang="en-US" altLang="zh-CN" dirty="0">
                <a:solidFill>
                  <a:srgbClr val="00B0F0"/>
                </a:solidFill>
                <a:sym typeface="+mn-ea"/>
              </a:rPr>
              <a:t>The Quintom theory of dark energy after DESI DR2, </a:t>
            </a:r>
            <a:endParaRPr lang="en-US" altLang="zh-CN" dirty="0">
              <a:solidFill>
                <a:srgbClr val="00B0F0"/>
              </a:solidFill>
            </a:endParaRPr>
          </a:p>
          <a:p>
            <a:r>
              <a:rPr lang="en-US" altLang="zh-CN" dirty="0">
                <a:sym typeface="+mn-ea"/>
              </a:rPr>
              <a:t>arxiv:2505.24732 [astro-ph.CO]</a:t>
            </a:r>
            <a:endParaRPr lang="zh-CN" altLang="en-US" dirty="0"/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39063" r="30000" b="50000"/>
          <a:stretch>
            <a:fillRect/>
          </a:stretch>
        </p:blipFill>
        <p:spPr bwMode="auto">
          <a:xfrm>
            <a:off x="2294103" y="2995296"/>
            <a:ext cx="7809470" cy="1666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744"/>
          <a:stretch>
            <a:fillRect/>
          </a:stretch>
        </p:blipFill>
        <p:spPr>
          <a:xfrm>
            <a:off x="58741" y="3499321"/>
            <a:ext cx="5993941" cy="31330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117" y="53471"/>
            <a:ext cx="6048084" cy="48897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41" y="92369"/>
            <a:ext cx="6012143" cy="3406952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953073" y="4943256"/>
            <a:ext cx="6096772" cy="17532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zh-CN" b="0" i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We then perform a Bayesian analysis of the quintom framework with BAO, CMB and Type 1a supernovae data, finding that it is </a:t>
            </a:r>
            <a:r>
              <a:rPr lang="zh-CN" altLang="zh-CN" b="1" i="0" dirty="0">
                <a:solidFill>
                  <a:srgbClr val="2F2BEF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mildly favoured over the standard w0waCDM </a:t>
            </a:r>
            <a:r>
              <a:rPr lang="zh-CN" altLang="zh-CN" b="0" i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parametrisation, while successfully reproducing physical trends observed in the data. 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t="22460" b="16123"/>
          <a:stretch>
            <a:fillRect/>
          </a:stretch>
        </p:blipFill>
        <p:spPr>
          <a:xfrm>
            <a:off x="0" y="1960919"/>
            <a:ext cx="12192000" cy="416048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24584" y="433328"/>
            <a:ext cx="101682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2004 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 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 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月，张新民应邀在日本举行的 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SUSY04 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国际大会上做大会报告，介绍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Quintom 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暗能量理论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3805" y="1771650"/>
            <a:ext cx="7792085" cy="136398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260" y="3168650"/>
            <a:ext cx="7423785" cy="121094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495" y="4422140"/>
            <a:ext cx="7818120" cy="114427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1754505" y="440055"/>
            <a:ext cx="8754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2004年相关论文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8136890" y="2828925"/>
            <a:ext cx="1160145" cy="382905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9348470" y="5226050"/>
            <a:ext cx="1160145" cy="382905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8431530" y="4150360"/>
            <a:ext cx="1160145" cy="382905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534" y="2900611"/>
            <a:ext cx="5969091" cy="195586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l="746"/>
          <a:stretch>
            <a:fillRect/>
          </a:stretch>
        </p:blipFill>
        <p:spPr>
          <a:xfrm>
            <a:off x="55880" y="1"/>
            <a:ext cx="7432266" cy="269747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68" y="5210781"/>
            <a:ext cx="6312224" cy="113035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268" y="697872"/>
            <a:ext cx="3292291" cy="328167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文本框 14"/>
          <p:cNvSpPr txBox="1"/>
          <p:nvPr/>
        </p:nvSpPr>
        <p:spPr>
          <a:xfrm>
            <a:off x="7732268" y="3979549"/>
            <a:ext cx="42311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CN" sz="14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DES </a:t>
            </a:r>
            <a:r>
              <a:rPr lang="zh-CN" altLang="zh-CN" sz="14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合作组对暗能量状态方程的测量结果，取自</a:t>
            </a:r>
            <a:r>
              <a:rPr lang="en-US" altLang="zh-CN" sz="14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DES </a:t>
            </a:r>
            <a:r>
              <a:rPr lang="zh-CN" altLang="zh-CN" sz="14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合作组文章 </a:t>
            </a:r>
            <a:r>
              <a:rPr lang="en-US" altLang="zh-CN" sz="1400" u="sng" kern="100" dirty="0">
                <a:solidFill>
                  <a:srgbClr val="467886"/>
                </a:solidFill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  <a:hlinkClick r:id="rId5"/>
              </a:rPr>
              <a:t>https://arxiv.org/abs/2605.27221</a:t>
            </a:r>
            <a:r>
              <a:rPr lang="zh-CN" altLang="zh-CN" sz="1400" kern="100" dirty="0">
                <a:effectLst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。</a:t>
            </a:r>
            <a:endParaRPr lang="zh-CN" altLang="zh-CN" sz="1400" kern="100" dirty="0">
              <a:effectLst/>
              <a:latin typeface="等线" panose="02010600030101010101" charset="-122"/>
              <a:ea typeface="等线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452360" y="4987261"/>
            <a:ext cx="4588244" cy="140032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/>
              <a:t>文献中</a:t>
            </a:r>
            <a:r>
              <a:rPr lang="en-US" altLang="zh-CN" dirty="0"/>
              <a:t> Quintom Behavior,</a:t>
            </a:r>
            <a:r>
              <a:rPr lang="zh-CN" altLang="en-US" dirty="0"/>
              <a:t> </a:t>
            </a:r>
            <a:r>
              <a:rPr lang="en-US" altLang="zh-CN" dirty="0"/>
              <a:t> Phantom Crossing, </a:t>
            </a:r>
            <a:br>
              <a:rPr lang="en-US" altLang="zh-CN" dirty="0"/>
            </a:br>
            <a:r>
              <a:rPr lang="en-US" altLang="zh-CN" dirty="0"/>
              <a:t>Crossing Phantom Divide, </a:t>
            </a:r>
            <a:br>
              <a:rPr lang="en-US" altLang="zh-CN" dirty="0"/>
            </a:br>
            <a:r>
              <a:rPr lang="en-US" altLang="zh-CN" dirty="0"/>
              <a:t>Crossing the Cosmological Constant Boundary </a:t>
            </a:r>
            <a:br>
              <a:rPr lang="en-US" altLang="zh-CN" dirty="0"/>
            </a:br>
            <a:r>
              <a:rPr lang="zh-CN" altLang="en-US" dirty="0"/>
              <a:t>描述的都是同一现象。</a:t>
            </a:r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8021890" y="71120"/>
            <a:ext cx="3651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 最新观测结果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4006" y="3587315"/>
            <a:ext cx="6625181" cy="27049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006" y="257332"/>
            <a:ext cx="6625181" cy="266775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963160" y="1244600"/>
            <a:ext cx="843280" cy="1828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013960" y="4587240"/>
            <a:ext cx="792480" cy="1828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4077" y="371771"/>
            <a:ext cx="4126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暗能量与 DESI观测</a:t>
            </a:r>
            <a:endParaRPr kumimoji="1" lang="zh-CN" altLang="en-US" sz="3600" b="1" dirty="0">
              <a:solidFill>
                <a:srgbClr val="0432FF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82565" y="1339530"/>
            <a:ext cx="6582410" cy="1618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2000" b="1" dirty="0"/>
              <a:t>暗能量光谱巡天（</a:t>
            </a:r>
            <a:r>
              <a:rPr lang="en-US" altLang="zh-CN" sz="2000" b="1" dirty="0"/>
              <a:t>Dark Energy Spectroscopic Instrument</a:t>
            </a:r>
            <a:r>
              <a:rPr lang="zh-CN" altLang="zh-CN" sz="2000" b="1" dirty="0"/>
              <a:t>）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DESI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是一个由全球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多家机构的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余名科研人员共同参与的国际暗能量实验，由美国能源部劳伦斯伯克利国家实验室牵头。该项目利用了美国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基特峰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国家光学天文台的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米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Mayall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望远镜，通过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5,000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根光纤收集遥远星系的光线。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289_1749682034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5948044" y="3148644"/>
            <a:ext cx="5781675" cy="3459415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691515" y="1912107"/>
            <a:ext cx="4266565" cy="3396493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71145" y="1254760"/>
            <a:ext cx="2715895" cy="430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宇宙物质组分：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371793" y="5434744"/>
                <a:ext cx="5089208" cy="78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Dark matter: WIMPs, Axion, </a:t>
                </a:r>
                <a:r>
                  <a:rPr lang="en-US" altLang="zh-CN" sz="160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Steril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neutrino...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Dark energy: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𝛬</m:t>
                    </m:r>
                  </m:oMath>
                </a14:m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, Quintessence, Phantom, Quintom  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93" y="5434744"/>
                <a:ext cx="5089208" cy="787523"/>
              </a:xfrm>
              <a:prstGeom prst="rect">
                <a:avLst/>
              </a:prstGeom>
              <a:blipFill rotWithShape="1">
                <a:blip r:embed="rId5"/>
                <a:stretch>
                  <a:fillRect l="-6" t="-53" b="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63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29100" y="92075"/>
            <a:ext cx="6202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引用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200+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kumimoji="1" 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相关论文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2475" y="640715"/>
            <a:ext cx="6854190" cy="1136650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730" y="1851025"/>
            <a:ext cx="7135495" cy="1160145"/>
          </a:xfrm>
          <a:prstGeom prst="rect">
            <a:avLst/>
          </a:prstGeom>
          <a:ln w="12700">
            <a:solidFill>
              <a:srgbClr val="00B0F0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995" y="3048000"/>
            <a:ext cx="7775575" cy="1080135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740" y="4128135"/>
            <a:ext cx="7760970" cy="1219835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9495" y="5398770"/>
            <a:ext cx="7963535" cy="1316355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/>
          <p:cNvSpPr txBox="1"/>
          <p:nvPr/>
        </p:nvSpPr>
        <p:spPr>
          <a:xfrm>
            <a:off x="881698" y="358775"/>
            <a:ext cx="10516235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kumimoji="1" lang="zh-CN" altLang="en-US" sz="44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Single Scalar with Higher Derivatives</a:t>
            </a:r>
            <a:endParaRPr kumimoji="1" lang="zh-CN" altLang="en-US" sz="44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315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34380" y="2755900"/>
            <a:ext cx="4495800" cy="3316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6" name="Text Box 7"/>
          <p:cNvSpPr txBox="1"/>
          <p:nvPr/>
        </p:nvSpPr>
        <p:spPr>
          <a:xfrm>
            <a:off x="1047115" y="1786255"/>
            <a:ext cx="18459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folHlink"/>
                </a:solidFill>
                <a:latin typeface="Kabel ITC" panose="020D0602020204020304" charset="0"/>
                <a:sym typeface="Kabel ITC" panose="020D0602020204020304" charset="0"/>
              </a:rPr>
              <a:t>Action:</a:t>
            </a:r>
            <a:endParaRPr lang="en-US" altLang="zh-CN" sz="3200" dirty="0">
              <a:solidFill>
                <a:schemeClr val="folHlink"/>
              </a:solidFill>
              <a:latin typeface="Kabel ITC" panose="020D0602020204020304" charset="0"/>
              <a:sym typeface="Kabel ITC" panose="020D0602020204020304" charset="0"/>
            </a:endParaRPr>
          </a:p>
        </p:txBody>
      </p:sp>
      <p:pic>
        <p:nvPicPr>
          <p:cNvPr id="13317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1714500"/>
            <a:ext cx="6172200" cy="728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8" name="Text Box 16"/>
          <p:cNvSpPr txBox="1">
            <a:spLocks noChangeArrowheads="1"/>
          </p:cNvSpPr>
          <p:nvPr/>
        </p:nvSpPr>
        <p:spPr bwMode="auto">
          <a:xfrm>
            <a:off x="954405" y="2929255"/>
            <a:ext cx="5193030" cy="3046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800" kern="1200" cap="none" spc="0" normalizeH="0" baseline="0" noProof="0" dirty="0">
                <a:solidFill>
                  <a:schemeClr val="folHlink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Classical: w can also   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cross -1 due to HD 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operator.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Quantum:</a:t>
            </a:r>
            <a:r>
              <a:rPr kumimoji="0" lang="en-US" altLang="zh-CN" sz="3200" kern="1200" cap="none" spc="0" normalizeH="0" baseline="0" noProof="0" dirty="0">
                <a:latin typeface="+mn-lt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avoid in-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stability if taking c-term 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kern="1200" cap="none" spc="0" normalizeH="0" baseline="0" noProof="0" dirty="0" err="1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perturbatively</a:t>
            </a: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.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319" name="Text Box 8"/>
          <p:cNvSpPr txBox="1"/>
          <p:nvPr/>
        </p:nvSpPr>
        <p:spPr>
          <a:xfrm>
            <a:off x="5834063" y="5988050"/>
            <a:ext cx="42862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r"/>
            <a:r>
              <a:rPr lang="en-US" altLang="zh-CN" dirty="0">
                <a:solidFill>
                  <a:srgbClr val="3333FF"/>
                </a:solidFill>
                <a:latin typeface="Arial" panose="020B0604020202020204" pitchFamily="34" charset="0"/>
              </a:rPr>
              <a:t>Mingzhe Li, Bo Feng, and Xinmin Zhang, JCAP 0512, 002 (2005)</a:t>
            </a:r>
            <a:r>
              <a:rPr lang="en-US" altLang="zh-CN" dirty="0">
                <a:solidFill>
                  <a:srgbClr val="3333FF"/>
                </a:solidFill>
                <a:latin typeface="Cambria" panose="02040503050406030204" pitchFamily="18" charset="0"/>
                <a:ea typeface="黑体" panose="02010609060101010101" charset="-122"/>
              </a:rPr>
              <a:t> </a:t>
            </a:r>
            <a:endParaRPr lang="en-US" altLang="zh-CN" dirty="0">
              <a:solidFill>
                <a:srgbClr val="3333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9675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9270" y="1560786"/>
            <a:ext cx="6964468" cy="447806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122" y="1454506"/>
            <a:ext cx="2781300" cy="3683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896" y="2181846"/>
            <a:ext cx="2768600" cy="3683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896" y="2725036"/>
            <a:ext cx="2616200" cy="3683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9636" y="3893108"/>
            <a:ext cx="2870200" cy="7366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196" y="5199973"/>
            <a:ext cx="1282700" cy="26670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35573" y="447774"/>
            <a:ext cx="108800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Higher derivative Quintom model compared with DESI DR2 </a:t>
            </a:r>
            <a:endParaRPr kumimoji="1" lang="zh-CN" altLang="en-US" sz="28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66066" y="1128270"/>
            <a:ext cx="176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The </a:t>
            </a:r>
            <a:r>
              <a:rPr kumimoji="1" lang="en-US" altLang="zh-CN" dirty="0" err="1">
                <a:latin typeface="+mn-ea"/>
                <a:cs typeface="Wonder Arial" panose="00000500000000000000" charset="0"/>
              </a:rPr>
              <a:t>Lagrangian</a:t>
            </a:r>
            <a:r>
              <a:rPr kumimoji="1" lang="en-US" altLang="zh-CN" dirty="0">
                <a:latin typeface="+mn-ea"/>
                <a:cs typeface="Wonder Arial" panose="00000500000000000000" charset="0"/>
              </a:rPr>
              <a:t>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60672" y="2168812"/>
            <a:ext cx="168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energy density: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66756" y="2783367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pressure: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69770" y="3393140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equation of state: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66066" y="4704516"/>
            <a:ext cx="2393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Under ansatz solution: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文本框 31"/>
              <p:cNvSpPr txBox="1"/>
              <p:nvPr/>
            </p:nvSpPr>
            <p:spPr>
              <a:xfrm>
                <a:off x="2537808" y="5148657"/>
                <a:ext cx="25563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>
                    <a:latin typeface="+mn-ea"/>
                    <a:cs typeface="Wonder Arial" panose="00000500000000000000" charset="0"/>
                  </a:rPr>
                  <a:t>prime: derivative </a:t>
                </a:r>
                <a:r>
                  <a:rPr kumimoji="1" lang="en-US" altLang="zh-CN" dirty="0" err="1">
                    <a:latin typeface="+mn-ea"/>
                    <a:cs typeface="Wonder Arial" panose="00000500000000000000" charset="0"/>
                  </a:rPr>
                  <a:t>w.r.t.</a:t>
                </a:r>
                <a:r>
                  <a:rPr kumimoji="1" lang="en-US" altLang="zh-CN" dirty="0">
                    <a:latin typeface="+mn-ea"/>
                    <a:cs typeface="Wonder Arial" panose="00000500000000000000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i="1" dirty="0" smtClean="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𝑎</m:t>
                    </m:r>
                  </m:oMath>
                </a14:m>
                <a:endParaRPr kumimoji="1" lang="zh-CN" altLang="en-US" dirty="0">
                  <a:latin typeface="+mn-ea"/>
                  <a:cs typeface="Wonder Arial" panose="00000500000000000000" charset="0"/>
                </a:endParaRPr>
              </a:p>
            </p:txBody>
          </p:sp>
        </mc:Choice>
        <mc:Fallback>
          <p:sp>
            <p:nvSpPr>
              <p:cNvPr id="32" name="文本框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808" y="5148657"/>
                <a:ext cx="2556341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14" t="-21" r="7" b="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/>
          <p:cNvSpPr txBox="1"/>
          <p:nvPr/>
        </p:nvSpPr>
        <p:spPr>
          <a:xfrm>
            <a:off x="366066" y="5598371"/>
            <a:ext cx="2222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one gets the </a:t>
            </a:r>
            <a:r>
              <a:rPr kumimoji="1" lang="en-US" altLang="zh-CN" dirty="0" err="1">
                <a:latin typeface="+mn-ea"/>
                <a:cs typeface="Wonder Arial" panose="00000500000000000000" charset="0"/>
              </a:rPr>
              <a:t>EoS</a:t>
            </a:r>
            <a:r>
              <a:rPr kumimoji="1" lang="en-US" altLang="zh-CN" dirty="0">
                <a:latin typeface="+mn-ea"/>
                <a:cs typeface="Wonder Arial" panose="00000500000000000000" charset="0"/>
              </a:rPr>
              <a:t> as: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文本框 33"/>
              <p:cNvSpPr txBox="1"/>
              <p:nvPr/>
            </p:nvSpPr>
            <p:spPr>
              <a:xfrm>
                <a:off x="703812" y="6082023"/>
                <a:ext cx="37038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err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1" lang="en-US" altLang="zh-CN" i="1" dirty="0" err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34" name="文本框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812" y="6082023"/>
                <a:ext cx="3703834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6" t="-170" r="3" b="1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文本框 34"/>
          <p:cNvSpPr txBox="1"/>
          <p:nvPr/>
        </p:nvSpPr>
        <p:spPr>
          <a:xfrm>
            <a:off x="5360276" y="1124607"/>
            <a:ext cx="2863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Constraints on parameters 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6831" y="1161535"/>
            <a:ext cx="2057400" cy="292100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5557834" y="6023741"/>
            <a:ext cx="6317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Left top: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                       </a:t>
            </a:r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Right top: </a:t>
            </a:r>
            <a:r>
              <a:rPr kumimoji="1" lang="en-US" altLang="zh-CN" sz="1600" dirty="0" err="1">
                <a:latin typeface="+mn-ea"/>
                <a:cs typeface="Wonder Arial" panose="00000500000000000000" charset="0"/>
              </a:rPr>
              <a:t>DESI+CMB+Pantheon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+</a:t>
            </a:r>
            <a:endParaRPr kumimoji="1" lang="en-US" altLang="zh-CN" sz="1600" dirty="0">
              <a:latin typeface="+mn-ea"/>
              <a:cs typeface="Wonder Arial" panose="00000500000000000000" charset="0"/>
            </a:endParaRPr>
          </a:p>
          <a:p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Left bottom: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DESI+CMB+Union3  </a:t>
            </a:r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Right bottom: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DESI+CMB+DESY5 </a:t>
            </a:r>
            <a:endParaRPr kumimoji="1" lang="zh-CN" altLang="en-US" sz="1600" dirty="0">
              <a:latin typeface="+mn-ea"/>
              <a:cs typeface="Wonder Arial" panose="00000500000000000000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3434" y="1655023"/>
            <a:ext cx="3200400" cy="444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773" y="1678453"/>
            <a:ext cx="2476500" cy="3556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3329" y="1532403"/>
            <a:ext cx="3238500" cy="6477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35573" y="447774"/>
            <a:ext cx="3674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kumimoji="1" lang="en-US" altLang="zh-CN" sz="36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kumimoji="1" lang="zh-CN" altLang="en-US" sz="36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tability check </a:t>
            </a:r>
            <a:endParaRPr kumimoji="1" lang="zh-CN" altLang="en-US" sz="36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57048" y="1208690"/>
            <a:ext cx="3038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The perturbative </a:t>
            </a:r>
            <a:r>
              <a:rPr kumimoji="1" lang="en-US" altLang="zh-CN" dirty="0" err="1"/>
              <a:t>Lagrangian</a:t>
            </a:r>
            <a:r>
              <a:rPr kumimoji="1" lang="en-US" altLang="zh-CN" dirty="0"/>
              <a:t>:</a:t>
            </a:r>
            <a:endParaRPr kumimoji="1"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4593762" y="1671587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with</a:t>
            </a:r>
            <a:endParaRPr kumimoji="1"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215" y="3734493"/>
            <a:ext cx="342900" cy="3556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3023" y="3671432"/>
            <a:ext cx="355600" cy="381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3287" y="2397378"/>
            <a:ext cx="4118658" cy="381423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3668" y="2403385"/>
            <a:ext cx="4341924" cy="3808229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 rot="21098591">
            <a:off x="2978466" y="3960570"/>
            <a:ext cx="6434775" cy="584775"/>
          </a:xfrm>
          <a:prstGeom prst="rect">
            <a:avLst/>
          </a:prstGeom>
          <a:solidFill>
            <a:schemeClr val="bg1">
              <a:alpha val="49954"/>
            </a:schemeClr>
          </a:solidFill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3200" b="1" dirty="0">
                <a:solidFill>
                  <a:srgbClr val="FF0000"/>
                </a:solidFill>
              </a:rPr>
              <a:t>All positive (indicating stability)!!!</a:t>
            </a:r>
            <a:endParaRPr kumimoji="1"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39323" y="6282255"/>
            <a:ext cx="11841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Left top: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  </a:t>
            </a:r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Right top: </a:t>
            </a:r>
            <a:r>
              <a:rPr kumimoji="1" lang="en-US" altLang="zh-CN" sz="1600" dirty="0" err="1">
                <a:latin typeface="+mn-ea"/>
                <a:cs typeface="Wonder Arial" panose="00000500000000000000" charset="0"/>
              </a:rPr>
              <a:t>DESI+CMB+Pantheon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+  </a:t>
            </a:r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Left bottom: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DESI+CMB+Union3  </a:t>
            </a:r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Right bottom: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DESI+CMB+DESY5 </a:t>
            </a:r>
            <a:endParaRPr kumimoji="1" lang="zh-CN" altLang="en-US" sz="1600" dirty="0">
              <a:latin typeface="+mn-ea"/>
              <a:cs typeface="Wonder Arial" panose="000005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1688" y="3000375"/>
            <a:ext cx="4286250" cy="3214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TextBox 2"/>
          <p:cNvSpPr txBox="1"/>
          <p:nvPr/>
        </p:nvSpPr>
        <p:spPr>
          <a:xfrm>
            <a:off x="1652588" y="358775"/>
            <a:ext cx="821309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kumimoji="1" lang="zh-CN" altLang="en-US" sz="40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String-inspired Quintom Model</a:t>
            </a:r>
            <a:endParaRPr kumimoji="1" lang="zh-CN" altLang="en-US" sz="40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40" name="Text Box 4"/>
          <p:cNvSpPr txBox="1"/>
          <p:nvPr/>
        </p:nvSpPr>
        <p:spPr>
          <a:xfrm>
            <a:off x="1077595" y="1403668"/>
            <a:ext cx="18465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Action</a:t>
            </a:r>
            <a:r>
              <a:rPr lang="zh-CN" altLang="en-US" sz="32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en-US" sz="320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4341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281113"/>
            <a:ext cx="6553200" cy="828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Text Box 6"/>
          <p:cNvSpPr txBox="1"/>
          <p:nvPr/>
        </p:nvSpPr>
        <p:spPr>
          <a:xfrm>
            <a:off x="1083310" y="3215005"/>
            <a:ext cx="4998720" cy="28930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just"/>
            <a:r>
              <a:rPr lang="en-US" altLang="zh-CN" sz="20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Different from conventional single scalar field with high derivative, this Quintom model 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(beta term involves two scalars and two derivatives, the same as alpha term)</a:t>
            </a:r>
            <a:r>
              <a:rPr lang="en-US" altLang="zh-CN" sz="20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has its HD term residing in the square root. This model can be viewed as a generalization of tachyon models.</a:t>
            </a:r>
            <a:endParaRPr lang="en-US" altLang="zh-CN" sz="200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43" name="Text Box 12"/>
          <p:cNvSpPr txBox="1"/>
          <p:nvPr/>
        </p:nvSpPr>
        <p:spPr>
          <a:xfrm>
            <a:off x="1077595" y="2190750"/>
            <a:ext cx="20897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Potential:</a:t>
            </a:r>
            <a:endParaRPr lang="en-US" altLang="zh-CN" sz="320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44" name="Text Box 13"/>
          <p:cNvSpPr txBox="1"/>
          <p:nvPr/>
        </p:nvSpPr>
        <p:spPr>
          <a:xfrm>
            <a:off x="4452938" y="6121400"/>
            <a:ext cx="58293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r"/>
            <a:r>
              <a:rPr lang="en-US" altLang="zh-CN" dirty="0">
                <a:solidFill>
                  <a:srgbClr val="3333FF"/>
                </a:solidFill>
                <a:latin typeface="Arial" panose="020B0604020202020204" pitchFamily="34" charset="0"/>
              </a:rPr>
              <a:t>YiFu Cai, M.Z. Li, J.X. Lu,Y.S. Piao, T. Qiu, X.M. Zhang, Phys. Lett. B 651, 1 (2007), hep-th/0701016</a:t>
            </a:r>
            <a:r>
              <a:rPr lang="en-US" altLang="zh-CN" dirty="0">
                <a:latin typeface="Arial" panose="020B0604020202020204" pitchFamily="34" charset="0"/>
              </a:rPr>
              <a:t> </a:t>
            </a:r>
            <a:endParaRPr lang="en-US" altLang="zh-CN" dirty="0">
              <a:solidFill>
                <a:srgbClr val="3333FF"/>
              </a:solidFill>
              <a:latin typeface="Arial" panose="020B0604020202020204" pitchFamily="34" charset="0"/>
            </a:endParaRPr>
          </a:p>
        </p:txBody>
      </p:sp>
      <p:pic>
        <p:nvPicPr>
          <p:cNvPr id="14345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975" y="2214563"/>
            <a:ext cx="3295650" cy="676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advTm="143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430"/>
            <a:ext cx="12192000" cy="683514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54505" y="440055"/>
            <a:ext cx="8754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下一步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内容占位符 2"/>
          <p:cNvSpPr txBox="1"/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提升暗能量状态方程参数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w(z)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的测量精度，到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5σ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以上；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研究暗能量扰动，探索它的观测效应，区分暗能量模型；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探测暗能量与通常物质的相互作用。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5345018" y="3666518"/>
                <a:ext cx="6096670" cy="1774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zh-CN" altLang="zh-CN" dirty="0"/>
                  <a:t>受 DESI 观测结果暗示存在类 Quintom 动力学的启发，本文提出了一种有趣的方法：通过测量 CMB 偏振旋转角来探测动力学暗能量。作者采用较为真实的 AliCPT 配置给出了定量预报，报告称各向同性旋转有望达到 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zh-CN" altLang="zh-CN" dirty="0"/>
                  <a:t> 水平的探测，而各向异性分量可达到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CB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01</m:t>
                    </m:r>
                  </m:oMath>
                </a14:m>
                <a:r>
                  <a:rPr lang="zh-CN" altLang="zh-CN" dirty="0"/>
                  <a:t>。该分析具有时效性，也具有潜在相关性</a:t>
                </a:r>
                <a:r>
                  <a:rPr lang="zh-CN" altLang="en-US" dirty="0"/>
                  <a:t>。</a:t>
                </a:r>
                <a:endParaRPr lang="zh-CN" altLang="zh-CN" dirty="0"/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5018" y="3666518"/>
                <a:ext cx="6096670" cy="1774332"/>
              </a:xfrm>
              <a:prstGeom prst="rect">
                <a:avLst/>
              </a:prstGeom>
              <a:blipFill rotWithShape="1">
                <a:blip r:embed="rId1"/>
                <a:stretch>
                  <a:fillRect l="-4" t="-2" r="4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组合 11"/>
          <p:cNvGrpSpPr/>
          <p:nvPr/>
        </p:nvGrpSpPr>
        <p:grpSpPr>
          <a:xfrm>
            <a:off x="208790" y="193935"/>
            <a:ext cx="4540450" cy="6284026"/>
            <a:chOff x="1608177" y="0"/>
            <a:chExt cx="3373664" cy="4669183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rcRect l="1025"/>
            <a:stretch>
              <a:fillRect/>
            </a:stretch>
          </p:blipFill>
          <p:spPr>
            <a:xfrm>
              <a:off x="1639474" y="0"/>
              <a:ext cx="3310411" cy="255387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08177" y="2152448"/>
              <a:ext cx="3373664" cy="2516735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9267352" y="5848774"/>
            <a:ext cx="2527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To appear on JCAP</a:t>
            </a:r>
            <a:endParaRPr lang="zh-CN" altLang="en-US" sz="2400" b="1" dirty="0"/>
          </a:p>
        </p:txBody>
      </p:sp>
      <p:sp>
        <p:nvSpPr>
          <p:cNvPr id="14" name="矩形 13"/>
          <p:cNvSpPr/>
          <p:nvPr/>
        </p:nvSpPr>
        <p:spPr>
          <a:xfrm>
            <a:off x="5188314" y="778393"/>
            <a:ext cx="6485392" cy="497884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1540" y="909343"/>
            <a:ext cx="6068272" cy="211484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70"/>
            <a:ext cx="5970270" cy="31108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3336" y="3493984"/>
            <a:ext cx="6070682" cy="312017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355" y="130175"/>
            <a:ext cx="5280025" cy="29914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841" y="3172983"/>
            <a:ext cx="4434777" cy="359841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6225" y="174420"/>
            <a:ext cx="8170756" cy="988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0"/>
              </a:lnSpc>
              <a:spcAft>
                <a:spcPts val="4000"/>
              </a:spcAft>
            </a:pPr>
            <a:r>
              <a:rPr lang="zh-CN" altLang="en-US" sz="3200" b="1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阿里计划大事记：</a:t>
            </a:r>
            <a:endParaRPr lang="en-US" altLang="zh-CN" sz="3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aphicFrame>
        <p:nvGraphicFramePr>
          <p:cNvPr id="10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53132" y="1111466"/>
          <a:ext cx="9102725" cy="50622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66900"/>
                <a:gridCol w="7235580"/>
              </a:tblGrid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2014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5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张新民团队提出阿里原初引力波探测计划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10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2404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阿里计划项目经理部及项目办公室成立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12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阿里计划被列为中美高能物理会谈确定的合作项目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2017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2404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观测站奠基，时任中国科学院院长白春礼一行亲临现场，指导工作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2017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8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月：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时任中共中央政治局委员、国务院副总理刘延东亲临现场，视察并指导工作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5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2017</a:t>
                      </a: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12</a:t>
                      </a: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月：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高能所与斯坦福大学签署 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Ali CMB Polarization Telescope (AliCPT) 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望远镜接收机研制合作协议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2018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年底：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观测站建设完成（两年时间）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4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2018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~2021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年： 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完成 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AliCPT-1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望远镜及 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CMB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实验各分系统（基座、控制系统、微波准光路系统及恒温器、探测器模块、数据分析平台等）的设计和研制（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三年半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）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2021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~2024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AliCPT-1 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望远镜接收机在斯坦福大学实验室集成与测试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，办理出口许可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2024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11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30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日：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AliCPT-1 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接收机运抵阿里原初引力波观测站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2025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10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日：</a:t>
                      </a:r>
                      <a:endParaRPr lang="en-US" altLang="zh-CN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AliCPT-1 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实现首光观测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2026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AliCPT-1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首次测到</a:t>
                      </a: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CMB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信号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9477375" y="73230"/>
            <a:ext cx="2714625" cy="6610350"/>
            <a:chOff x="10145219" y="0"/>
            <a:chExt cx="2046781" cy="5490654"/>
          </a:xfrm>
        </p:grpSpPr>
        <p:pic>
          <p:nvPicPr>
            <p:cNvPr id="9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5219" y="0"/>
              <a:ext cx="2046781" cy="1396073"/>
            </a:xfrm>
            <a:prstGeom prst="rect">
              <a:avLst/>
            </a:prstGeom>
          </p:spPr>
        </p:pic>
        <p:pic>
          <p:nvPicPr>
            <p:cNvPr id="11" name="Picture 13" descr="2024-10-08 15:51:31.09500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47360" y="2657573"/>
              <a:ext cx="2044640" cy="1447225"/>
            </a:xfrm>
            <a:prstGeom prst="rect">
              <a:avLst/>
            </a:prstGeom>
          </p:spPr>
        </p:pic>
        <p:pic>
          <p:nvPicPr>
            <p:cNvPr id="12" name="图片 77"/>
            <p:cNvPicPr>
              <a:picLocks noChangeAspect="1"/>
            </p:cNvPicPr>
            <p:nvPr/>
          </p:nvPicPr>
          <p:blipFill rotWithShape="1">
            <a:blip r:embed="rId4"/>
            <a:srcRect t="25837"/>
            <a:stretch>
              <a:fillRect/>
            </a:stretch>
          </p:blipFill>
          <p:spPr>
            <a:xfrm>
              <a:off x="10145219" y="1386996"/>
              <a:ext cx="2044706" cy="1366207"/>
            </a:xfrm>
            <a:prstGeom prst="rect">
              <a:avLst/>
            </a:prstGeom>
          </p:spPr>
        </p:pic>
        <p:pic>
          <p:nvPicPr>
            <p:cNvPr id="13" name="Picture 1" descr="2023-06-06 11:42:52.09200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rcRect l="17804" t="21195" r="16008" b="13933"/>
            <a:stretch>
              <a:fillRect/>
            </a:stretch>
          </p:blipFill>
          <p:spPr>
            <a:xfrm>
              <a:off x="10145238" y="4104798"/>
              <a:ext cx="2046762" cy="1385856"/>
            </a:xfrm>
            <a:prstGeom prst="rect">
              <a:avLst/>
            </a:prstGeom>
          </p:spPr>
        </p:pic>
      </p:grpSp>
      <p:sp>
        <p:nvSpPr>
          <p:cNvPr id="15" name="矩形 14"/>
          <p:cNvSpPr/>
          <p:nvPr/>
        </p:nvSpPr>
        <p:spPr>
          <a:xfrm>
            <a:off x="514350" y="5808148"/>
            <a:ext cx="8170756" cy="988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000"/>
              </a:lnSpc>
              <a:spcAft>
                <a:spcPts val="400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我国首台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CMB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望远镜从提出到建成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~10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年！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7410" y="0"/>
            <a:ext cx="3831590" cy="41579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t="35549"/>
          <a:stretch>
            <a:fillRect/>
          </a:stretch>
        </p:blipFill>
        <p:spPr>
          <a:xfrm>
            <a:off x="851535" y="4157980"/>
            <a:ext cx="3847465" cy="25304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265" y="286385"/>
            <a:ext cx="5539740" cy="628523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001385" y="5555615"/>
            <a:ext cx="4898390" cy="71310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38100">
                <a:solidFill>
                  <a:srgbClr val="FF0000"/>
                </a:solidFill>
              </a:ln>
              <a:noFill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08" y="512064"/>
            <a:ext cx="9383352" cy="537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1463040" y="5822942"/>
            <a:ext cx="2990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（</a:t>
            </a:r>
            <a:r>
              <a:rPr lang="en-US" altLang="zh-CN" b="1" dirty="0"/>
              <a:t>CMB-S4</a:t>
            </a:r>
            <a:r>
              <a:rPr lang="zh-CN" altLang="en-US" b="1" dirty="0"/>
              <a:t>项目已被取消）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3877056" y="208526"/>
            <a:ext cx="5065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</a:t>
            </a:r>
            <a:r>
              <a:rPr lang="en-US" altLang="zh-CN" sz="32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CMB</a:t>
            </a:r>
            <a:r>
              <a:rPr lang="zh-CN" altLang="en-US" sz="32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实验三大基地</a:t>
            </a:r>
            <a:endParaRPr lang="zh-CN" altLang="en-US" sz="32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67E7-3395-4E90-873E-ACA0DB09116B}" type="slidenum">
              <a:rPr lang="zh-CN" altLang="en-US" smtClean="0"/>
            </a:fld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sz="quarter" idx="10"/>
          </p:nvPr>
        </p:nvPicPr>
        <p:blipFill>
          <a:blip r:embed="rId1"/>
          <a:stretch>
            <a:fillRect/>
          </a:stretch>
        </p:blipFill>
        <p:spPr>
          <a:xfrm>
            <a:off x="2724150" y="26670"/>
            <a:ext cx="6004560" cy="683133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0" descr="C:\Users\Kevin\Desktop\基座动图.gif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25678" y="4738327"/>
            <a:ext cx="3144922" cy="2142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8071519" y="0"/>
            <a:ext cx="4188460" cy="2669453"/>
            <a:chOff x="1415482" y="1262433"/>
            <a:chExt cx="9109107" cy="474268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5482" y="1262433"/>
              <a:ext cx="9109107" cy="4742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线形标注 1 2"/>
            <p:cNvSpPr/>
            <p:nvPr/>
          </p:nvSpPr>
          <p:spPr>
            <a:xfrm>
              <a:off x="2351584" y="4314409"/>
              <a:ext cx="792088" cy="360040"/>
            </a:xfrm>
            <a:prstGeom prst="borderCallout1">
              <a:avLst>
                <a:gd name="adj1" fmla="val 18750"/>
                <a:gd name="adj2" fmla="val -8333"/>
                <a:gd name="adj3" fmla="val 159061"/>
                <a:gd name="adj4" fmla="val -3737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箱变</a:t>
              </a:r>
              <a:endParaRPr lang="zh-CN" altLang="en-US" sz="500" dirty="0"/>
            </a:p>
          </p:txBody>
        </p:sp>
        <p:sp>
          <p:nvSpPr>
            <p:cNvPr id="7" name="线形标注 1 3"/>
            <p:cNvSpPr/>
            <p:nvPr/>
          </p:nvSpPr>
          <p:spPr>
            <a:xfrm>
              <a:off x="2279576" y="3039578"/>
              <a:ext cx="2149012" cy="360040"/>
            </a:xfrm>
            <a:prstGeom prst="borderCallout1">
              <a:avLst>
                <a:gd name="adj1" fmla="val 61079"/>
                <a:gd name="adj2" fmla="val 101898"/>
                <a:gd name="adj3" fmla="val 208269"/>
                <a:gd name="adj4" fmla="val 11897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发电及液氮机房</a:t>
              </a:r>
              <a:endParaRPr lang="zh-CN" altLang="en-US" sz="500" dirty="0"/>
            </a:p>
          </p:txBody>
        </p:sp>
        <p:sp>
          <p:nvSpPr>
            <p:cNvPr id="8" name="线形标注 1 4"/>
            <p:cNvSpPr/>
            <p:nvPr/>
          </p:nvSpPr>
          <p:spPr>
            <a:xfrm>
              <a:off x="4655840" y="2740537"/>
              <a:ext cx="984966" cy="399473"/>
            </a:xfrm>
            <a:prstGeom prst="borderCallout1">
              <a:avLst>
                <a:gd name="adj1" fmla="val 89328"/>
                <a:gd name="adj2" fmla="val 87720"/>
                <a:gd name="adj3" fmla="val 244118"/>
                <a:gd name="adj4" fmla="val 12935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水汽仪</a:t>
              </a:r>
              <a:endParaRPr lang="zh-CN" altLang="en-US" sz="500" dirty="0"/>
            </a:p>
          </p:txBody>
        </p:sp>
        <p:sp>
          <p:nvSpPr>
            <p:cNvPr id="9" name="线形标注 1 5"/>
            <p:cNvSpPr/>
            <p:nvPr/>
          </p:nvSpPr>
          <p:spPr>
            <a:xfrm>
              <a:off x="7627284" y="2722858"/>
              <a:ext cx="864096" cy="392615"/>
            </a:xfrm>
            <a:prstGeom prst="borderCallout1">
              <a:avLst>
                <a:gd name="adj1" fmla="val 18750"/>
                <a:gd name="adj2" fmla="val -8333"/>
                <a:gd name="adj3" fmla="val 207601"/>
                <a:gd name="adj4" fmla="val -7096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基座</a:t>
              </a:r>
              <a:endParaRPr lang="zh-CN" altLang="en-US" sz="500" dirty="0"/>
            </a:p>
          </p:txBody>
        </p:sp>
        <p:sp>
          <p:nvSpPr>
            <p:cNvPr id="10" name="线形标注 1 6"/>
            <p:cNvSpPr/>
            <p:nvPr/>
          </p:nvSpPr>
          <p:spPr>
            <a:xfrm>
              <a:off x="4943872" y="4671373"/>
              <a:ext cx="1224136" cy="385740"/>
            </a:xfrm>
            <a:prstGeom prst="borderCallout1">
              <a:avLst>
                <a:gd name="adj1" fmla="val -14832"/>
                <a:gd name="adj2" fmla="val 83686"/>
                <a:gd name="adj3" fmla="val -162084"/>
                <a:gd name="adj4" fmla="val 8313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太阳能板</a:t>
              </a:r>
              <a:endParaRPr lang="zh-CN" altLang="en-US" sz="500" dirty="0"/>
            </a:p>
          </p:txBody>
        </p:sp>
        <p:sp>
          <p:nvSpPr>
            <p:cNvPr id="11" name="左箭头 7"/>
            <p:cNvSpPr/>
            <p:nvPr/>
          </p:nvSpPr>
          <p:spPr>
            <a:xfrm rot="2508900">
              <a:off x="6526441" y="4078358"/>
              <a:ext cx="1240953" cy="472101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400" dirty="0"/>
                <a:t>设备入口</a:t>
              </a:r>
              <a:endParaRPr lang="zh-CN" altLang="en-US" sz="400" dirty="0"/>
            </a:p>
          </p:txBody>
        </p:sp>
        <p:sp>
          <p:nvSpPr>
            <p:cNvPr id="12" name="线形标注 1 5"/>
            <p:cNvSpPr/>
            <p:nvPr/>
          </p:nvSpPr>
          <p:spPr>
            <a:xfrm>
              <a:off x="6683896" y="2091074"/>
              <a:ext cx="1080120" cy="433439"/>
            </a:xfrm>
            <a:prstGeom prst="borderCallout1">
              <a:avLst>
                <a:gd name="adj1" fmla="val 18750"/>
                <a:gd name="adj2" fmla="val -8333"/>
                <a:gd name="adj3" fmla="val 284515"/>
                <a:gd name="adj4" fmla="val -4450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防风墙</a:t>
              </a:r>
              <a:endParaRPr lang="zh-CN" altLang="en-US" sz="500" dirty="0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589" y="2791814"/>
            <a:ext cx="3144923" cy="2094519"/>
          </a:xfrm>
          <a:prstGeom prst="rect">
            <a:avLst/>
          </a:prstGeom>
        </p:spPr>
      </p:pic>
      <p:sp>
        <p:nvSpPr>
          <p:cNvPr id="1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191C67E7-3395-4E90-873E-ACA0DB09116B}" type="slidenum">
              <a:rPr lang="zh-CN" altLang="en-US" smtClean="0"/>
            </a:fld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65405" y="2103755"/>
            <a:ext cx="1986915" cy="1231265"/>
            <a:chOff x="195930" y="1408012"/>
            <a:chExt cx="3877082" cy="2257625"/>
          </a:xfrm>
        </p:grpSpPr>
        <p:pic>
          <p:nvPicPr>
            <p:cNvPr id="14" name="Picture 2" descr="C:\Users\Kevin\Desktop\专项结题报告\2016年B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930" y="1408012"/>
              <a:ext cx="3877082" cy="2257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椭圆 14"/>
            <p:cNvSpPr/>
            <p:nvPr/>
          </p:nvSpPr>
          <p:spPr>
            <a:xfrm>
              <a:off x="1910824" y="1408012"/>
              <a:ext cx="356126" cy="26643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240" y="1000125"/>
            <a:ext cx="1920875" cy="154178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580" y="2078355"/>
            <a:ext cx="1735455" cy="1237615"/>
          </a:xfrm>
          <a:prstGeom prst="rect">
            <a:avLst/>
          </a:prstGeom>
        </p:spPr>
      </p:pic>
      <p:pic>
        <p:nvPicPr>
          <p:cNvPr id="27" name="图片 26" descr="一群人站在沙滩上&#10;&#10;描述已自动生成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94"/>
          <a:stretch>
            <a:fillRect/>
          </a:stretch>
        </p:blipFill>
        <p:spPr>
          <a:xfrm>
            <a:off x="5619115" y="1008380"/>
            <a:ext cx="2283460" cy="155194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4657"/>
            <a:ext cx="2603903" cy="347187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963" y="3335317"/>
            <a:ext cx="2642138" cy="3522850"/>
          </a:xfrm>
          <a:prstGeom prst="rect">
            <a:avLst/>
          </a:prstGeom>
        </p:spPr>
      </p:pic>
      <p:pic>
        <p:nvPicPr>
          <p:cNvPr id="35" name="Picture 1" descr="2025-01-21 14:44:59.33000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870837" y="4971838"/>
            <a:ext cx="2929953" cy="1917760"/>
          </a:xfrm>
          <a:prstGeom prst="rect">
            <a:avLst/>
          </a:prstGeom>
        </p:spPr>
      </p:pic>
      <p:pic>
        <p:nvPicPr>
          <p:cNvPr id="36" name="Picture 8" descr="2025-01-21 15:17:45.39900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70837" y="2754958"/>
            <a:ext cx="2955840" cy="2216880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8071519" y="-20876"/>
            <a:ext cx="4188460" cy="830296"/>
            <a:chOff x="-1328037" y="-4156588"/>
            <a:chExt cx="6741540" cy="1054410"/>
          </a:xfrm>
        </p:grpSpPr>
        <p:pic>
          <p:nvPicPr>
            <p:cNvPr id="39" name="图片 38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328037" y="-4156588"/>
              <a:ext cx="1576637" cy="102790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pic>
          <p:nvPicPr>
            <p:cNvPr id="40" name="图片 39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795016" y="-4130080"/>
              <a:ext cx="1618487" cy="102790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</p:grpSp>
      <p:sp>
        <p:nvSpPr>
          <p:cNvPr id="41" name="文本框 40"/>
          <p:cNvSpPr txBox="1"/>
          <p:nvPr/>
        </p:nvSpPr>
        <p:spPr>
          <a:xfrm>
            <a:off x="9442122" y="2319866"/>
            <a:ext cx="2948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AliCPT-1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首光观测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683306" y="-164989"/>
            <a:ext cx="8170756" cy="988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000"/>
              </a:lnSpc>
              <a:spcAft>
                <a:spcPts val="4000"/>
              </a:spcAft>
            </a:pP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AliCPT-1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建设发展历程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11_1746590790">
            <a:hlinkClick r:id="" action="ppaction://media"/>
          </p:cNvPr>
          <p:cNvPicPr/>
          <p:nvPr>
            <a:vide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35" y="0"/>
            <a:ext cx="3697605" cy="2080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101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938274" y="151874"/>
            <a:ext cx="1929840" cy="2268563"/>
          </a:xfrm>
          <a:prstGeom prst="rect">
            <a:avLst/>
          </a:prstGeom>
        </p:spPr>
      </p:pic>
      <p:pic>
        <p:nvPicPr>
          <p:cNvPr id="22" name="Picture 5"/>
          <p:cNvPicPr/>
          <p:nvPr/>
        </p:nvPicPr>
        <p:blipFill rotWithShape="1">
          <a:blip r:embed="rId2" cstate="email"/>
          <a:srcRect/>
          <a:stretch>
            <a:fillRect/>
          </a:stretch>
        </p:blipFill>
        <p:spPr bwMode="auto">
          <a:xfrm>
            <a:off x="2950163" y="155684"/>
            <a:ext cx="1691738" cy="2264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23765" y="151130"/>
            <a:ext cx="3065780" cy="22777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270" y="2519680"/>
            <a:ext cx="3373120" cy="20974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1585" y="4684395"/>
            <a:ext cx="2724785" cy="20326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0" y="2519680"/>
            <a:ext cx="2645410" cy="19723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0390" y="4716145"/>
            <a:ext cx="2959100" cy="199517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8"/>
          <a:stretch>
            <a:fillRect/>
          </a:stretch>
        </p:blipFill>
        <p:spPr>
          <a:xfrm>
            <a:off x="4128770" y="2519680"/>
            <a:ext cx="3942080" cy="1998345"/>
          </a:xfrm>
          <a:prstGeom prst="rect">
            <a:avLst/>
          </a:prstGeom>
        </p:spPr>
      </p:pic>
      <p:pic>
        <p:nvPicPr>
          <p:cNvPr id="13" name="图片 3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928610" y="155575"/>
            <a:ext cx="2571750" cy="222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内容占位符 1"/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822960" y="1156970"/>
                <a:ext cx="10754995" cy="5281295"/>
              </a:xfrm>
            </p:spPr>
            <p:txBody>
              <a:bodyPr>
                <a:normAutofit fontScale="90000" lnSpcReduction="20000"/>
              </a:bodyPr>
              <a:lstStyle/>
              <a:p>
                <a:pPr lvl="1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en-US" altLang="zh-CN" sz="3200" dirty="0" err="1">
                    <a:sym typeface="+mn-ea"/>
                  </a:rPr>
                  <a:t> B mode </a:t>
                </a:r>
                <a:r>
                  <a:rPr lang="zh-CN" altLang="en-US" sz="3200" dirty="0" err="1">
                    <a:sym typeface="+mn-ea"/>
                  </a:rPr>
                  <a:t>物理</a:t>
                </a:r>
                <a:endParaRPr lang="zh-CN" altLang="en-US" sz="3200" dirty="0" err="1">
                  <a:sym typeface="+mn-ea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测量</a:t>
                </a:r>
                <a:r>
                  <a:rPr lang="en-US" altLang="zh-CN" sz="2400" dirty="0" err="1">
                    <a:solidFill>
                      <a:srgbClr val="202020"/>
                    </a:solidFill>
                    <a:sym typeface="+mn-ea"/>
                  </a:rPr>
                  <a:t>BB</a:t>
                </a: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功率谱，探测原初引力波，检验</a:t>
                </a:r>
                <a:r>
                  <a:rPr lang="en-US" altLang="zh-CN" sz="2400" dirty="0" err="1">
                    <a:solidFill>
                      <a:srgbClr val="202020"/>
                    </a:solidFill>
                    <a:sym typeface="+mn-ea"/>
                  </a:rPr>
                  <a:t>Inflation, Bounce</a:t>
                </a: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理论</a:t>
                </a:r>
                <a:endParaRPr lang="zh-CN" altLang="en-US" sz="2400" dirty="0" err="1">
                  <a:solidFill>
                    <a:srgbClr val="20202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测量</a:t>
                </a:r>
                <a:r>
                  <a:rPr lang="en-US" altLang="zh-CN" sz="2400" dirty="0" err="1">
                    <a:solidFill>
                      <a:srgbClr val="202020"/>
                    </a:solidFill>
                    <a:sym typeface="+mn-ea"/>
                  </a:rPr>
                  <a:t>TB</a:t>
                </a: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，</a:t>
                </a:r>
                <a:r>
                  <a:rPr lang="en-US" altLang="zh-CN" sz="2400" dirty="0" err="1">
                    <a:solidFill>
                      <a:srgbClr val="202020"/>
                    </a:solidFill>
                    <a:sym typeface="+mn-ea"/>
                  </a:rPr>
                  <a:t>EB</a:t>
                </a:r>
                <a:r>
                  <a:rPr lang="zh-CN" altLang="en-US" sz="2400" dirty="0">
                    <a:solidFill>
                      <a:srgbClr val="202020"/>
                    </a:solidFill>
                    <a:sym typeface="+mn-ea"/>
                  </a:rPr>
                  <a:t>功率谱，</a:t>
                </a:r>
                <a:r>
                  <a:rPr lang="zh-CN" altLang="en-US" sz="2400" dirty="0">
                    <a:solidFill>
                      <a:srgbClr val="FF0000"/>
                    </a:solidFill>
                    <a:sym typeface="+mn-ea"/>
                  </a:rPr>
                  <a:t>检验暗能量场</a:t>
                </a:r>
                <a:r>
                  <a:rPr lang="en-US" altLang="zh-CN" sz="2400" dirty="0">
                    <a:solidFill>
                      <a:srgbClr val="FF0000"/>
                    </a:solidFill>
                    <a:sym typeface="+mn-ea"/>
                  </a:rPr>
                  <a:t>-</a:t>
                </a:r>
                <a:r>
                  <a:rPr lang="en-US" altLang="zh-CN" sz="2400" dirty="0" err="1">
                    <a:solidFill>
                      <a:srgbClr val="FF0000"/>
                    </a:solidFill>
                    <a:sym typeface="+mn-ea"/>
                  </a:rPr>
                  <a:t>Chern</a:t>
                </a:r>
                <a:r>
                  <a:rPr lang="en-US" altLang="zh-CN" sz="2400" dirty="0">
                    <a:solidFill>
                      <a:srgbClr val="FF0000"/>
                    </a:solidFill>
                    <a:sym typeface="+mn-ea"/>
                  </a:rPr>
                  <a:t>-Simons</a:t>
                </a:r>
                <a:r>
                  <a:rPr lang="zh-CN" altLang="en-US" sz="2400" dirty="0" err="1">
                    <a:solidFill>
                      <a:srgbClr val="FF0000"/>
                    </a:solidFill>
                    <a:sym typeface="+mn-ea"/>
                  </a:rPr>
                  <a:t>理论</a:t>
                </a:r>
                <a:endParaRPr lang="zh-CN" altLang="en-US" sz="2400" dirty="0" err="1">
                  <a:solidFill>
                    <a:srgbClr val="202020"/>
                  </a:solidFill>
                  <a:sym typeface="+mn-ea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en-US" altLang="zh-CN" sz="2400" dirty="0" err="1">
                    <a:sym typeface="+mn-ea"/>
                  </a:rPr>
                  <a:t>CMB lensing</a:t>
                </a:r>
                <a:endParaRPr lang="en-US" altLang="zh-CN" sz="2400" dirty="0" err="1">
                  <a:sym typeface="+mn-ea"/>
                </a:endParaRPr>
              </a:p>
              <a:p>
                <a:pPr lvl="1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en-US" altLang="zh-CN" sz="2880" dirty="0" err="1">
                    <a:sym typeface="+mn-ea"/>
                  </a:rPr>
                  <a:t>E mode </a:t>
                </a:r>
                <a:r>
                  <a:rPr lang="zh-CN" altLang="en-US" sz="2880" dirty="0" err="1">
                    <a:sym typeface="+mn-ea"/>
                  </a:rPr>
                  <a:t>物理</a:t>
                </a:r>
                <a:endParaRPr lang="zh-CN" altLang="en-US" sz="2880" dirty="0" err="1">
                  <a:sym typeface="+mn-ea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精确检验</a:t>
                </a:r>
                <a:r>
                  <a:rPr lang="en-US" altLang="zh-CN" sz="2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latin typeface="Cambria Math" panose="02040503050406030204" pitchFamily="18" charset="0"/>
                        <a:ea typeface="Ms.Luce" panose="00000400000000000000" charset="0"/>
                        <a:cs typeface="Cambria Math" panose="02040503050406030204" pitchFamily="18" charset="0"/>
                      </a:rPr>
                      <m:t>𝛬</m:t>
                    </m:r>
                    <m:r>
                      <m:rPr>
                        <m:sty m:val="p"/>
                      </m:rPr>
                      <a:rPr lang="en-US" altLang="zh-CN" sz="240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CDM</m:t>
                    </m:r>
                  </m:oMath>
                </a14:m>
                <a:r>
                  <a:rPr lang="en-US" altLang="zh-CN" sz="2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zh-CN" altLang="en-US" sz="2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标准宇宙学模型</a:t>
                </a:r>
                <a:endParaRPr lang="zh-CN" altLang="en-US" sz="2400" dirty="0" err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检验早期暗能量理论</a:t>
                </a:r>
                <a:endParaRPr lang="zh-CN" altLang="en-US" sz="2400" dirty="0" err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3200" dirty="0" err="1">
                    <a:sym typeface="+mn-ea"/>
                  </a:rPr>
                  <a:t>毫米波巡天</a:t>
                </a:r>
                <a:endParaRPr lang="zh-CN" altLang="en-US" sz="3200" dirty="0" err="1">
                  <a:sym typeface="+mn-ea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轴子探测</a:t>
                </a:r>
                <a:endParaRPr lang="en-US" altLang="zh-CN" sz="2400" dirty="0" err="1">
                  <a:solidFill>
                    <a:srgbClr val="20202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sym typeface="+mn-ea"/>
                  </a:rPr>
                  <a:t>银河系前景科学，银河系磁场</a:t>
                </a:r>
                <a:endParaRPr lang="zh-CN" altLang="en-US" sz="2400" dirty="0" err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sym typeface="+mn-ea"/>
                  </a:rPr>
                  <a:t>时变天文学</a:t>
                </a:r>
                <a:endParaRPr lang="zh-CN" altLang="en-US" sz="2400" dirty="0" err="1">
                  <a:sym typeface="+mn-ea"/>
                </a:endParaRPr>
              </a:p>
            </p:txBody>
          </p:sp>
        </mc:Choice>
        <mc:Fallback>
          <p:sp>
            <p:nvSpPr>
              <p:cNvPr id="2" name="内容占位符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822960" y="1156970"/>
                <a:ext cx="10754995" cy="5281295"/>
              </a:xfr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157318" y="354892"/>
            <a:ext cx="2467036" cy="566481"/>
          </a:xfrm>
        </p:spPr>
        <p:txBody>
          <a:bodyPr/>
          <a:lstStyle/>
          <a:p>
            <a:r>
              <a:t>AliCPT 科学</a:t>
            </a: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0"/>
          </p:nvPr>
        </p:nvSpPr>
        <p:spPr>
          <a:xfrm>
            <a:off x="684530" y="1112520"/>
            <a:ext cx="10754995" cy="5376770"/>
          </a:xfrm>
        </p:spPr>
        <p:txBody>
          <a:bodyPr>
            <a:noAutofit/>
          </a:bodyPr>
          <a:lstStyle/>
          <a:p>
            <a:pPr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b="1" dirty="0">
                <a:cs typeface="微软雅黑" panose="020B0503020204020204" pitchFamily="34" charset="-122"/>
                <a:sym typeface="+mn-ea"/>
              </a:rPr>
              <a:t>5sigma </a:t>
            </a:r>
            <a:r>
              <a:rPr lang="zh-CN" altLang="en-US" b="1" dirty="0">
                <a:cs typeface="微软雅黑" panose="020B0503020204020204" pitchFamily="34" charset="-122"/>
                <a:sym typeface="+mn-ea"/>
              </a:rPr>
              <a:t>置信度水平上测得极化旋转角</a:t>
            </a:r>
            <a:r>
              <a:rPr lang="zh-CN" altLang="en-US" b="1" dirty="0">
                <a:solidFill>
                  <a:srgbClr val="FF0000"/>
                </a:solidFill>
                <a:cs typeface="微软雅黑" panose="020B0503020204020204" pitchFamily="34" charset="-122"/>
                <a:sym typeface="+mn-ea"/>
              </a:rPr>
              <a:t>（属于重大成果。具有中国特色：陈省身先生的数学理论，张新民团队国际上首次测量）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cs typeface="微软雅黑" panose="020B0503020204020204" pitchFamily="34" charset="-122"/>
                <a:sym typeface="+mn-ea"/>
              </a:rPr>
              <a:t>精确测量原初引力波参数</a:t>
            </a:r>
            <a:r>
              <a:rPr lang="en-US" altLang="zh-CN" b="1" dirty="0">
                <a:cs typeface="微软雅黑" panose="020B0503020204020204" pitchFamily="34" charset="-122"/>
                <a:sym typeface="+mn-ea"/>
              </a:rPr>
              <a:t> r ~0.01 </a:t>
            </a:r>
            <a:r>
              <a:rPr lang="en-US" altLang="zh-CN" b="1" dirty="0">
                <a:solidFill>
                  <a:srgbClr val="FF0000"/>
                </a:solidFill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b="1" dirty="0" err="1">
                <a:solidFill>
                  <a:srgbClr val="FF0000"/>
                </a:solidFill>
                <a:cs typeface="微软雅黑" panose="020B0503020204020204" pitchFamily="34" charset="-122"/>
                <a:sym typeface="+mn-ea"/>
              </a:rPr>
              <a:t>属于重大成果。特色：北天</a:t>
            </a:r>
            <a:r>
              <a:rPr lang="zh-CN" altLang="en-US" b="1" dirty="0">
                <a:solidFill>
                  <a:srgbClr val="FF0000"/>
                </a:solidFill>
                <a:cs typeface="微软雅黑" panose="020B0503020204020204" pitchFamily="34" charset="-122"/>
                <a:sym typeface="+mn-ea"/>
              </a:rPr>
              <a:t>独立测量</a:t>
            </a:r>
            <a:r>
              <a:rPr lang="en-US" altLang="zh-CN" b="1" dirty="0">
                <a:solidFill>
                  <a:srgbClr val="FF0000"/>
                </a:solidFill>
                <a:cs typeface="微软雅黑" panose="020B0503020204020204" pitchFamily="34" charset="-122"/>
                <a:sym typeface="+mn-ea"/>
              </a:rPr>
              <a:t>）</a:t>
            </a:r>
            <a:endParaRPr lang="zh-CN" altLang="en-US" b="1" dirty="0"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>
                <a:cs typeface="微软雅黑" panose="020B0503020204020204" pitchFamily="34" charset="-122"/>
                <a:sym typeface="+mn-ea"/>
              </a:rPr>
              <a:t>E </a:t>
            </a:r>
            <a:r>
              <a:rPr lang="zh-CN" altLang="en-US" b="1" dirty="0">
                <a:cs typeface="微软雅黑" panose="020B0503020204020204" pitchFamily="34" charset="-122"/>
                <a:sym typeface="+mn-ea"/>
              </a:rPr>
              <a:t>模式物理、检验宇宙学标准模型</a:t>
            </a:r>
            <a:r>
              <a:rPr lang="en-US" altLang="zh-CN" b="1" dirty="0"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（特色：北天独立测量）</a:t>
            </a:r>
            <a:endParaRPr lang="zh-CN" altLang="en-US" b="1" dirty="0"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北天毫米波巡天和前景科学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（特色：北天唯一）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标题 2"/>
          <p:cNvSpPr/>
          <p:nvPr/>
        </p:nvSpPr>
        <p:spPr>
          <a:xfrm>
            <a:off x="2621168" y="258764"/>
            <a:ext cx="6949663" cy="566968"/>
          </a:xfrm>
          <a:prstGeom prst="roundRect">
            <a:avLst/>
          </a:prstGeom>
          <a:noFill/>
          <a:ln w="9525">
            <a:noFill/>
            <a:bevel/>
          </a:ln>
        </p:spPr>
        <p:txBody>
          <a:bodyPr vert="horz" wrap="none" lIns="68582" tIns="34292" rIns="68582" bIns="3429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3200" b="1" kern="1200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algn="l"/>
            <a:r>
              <a:rPr lang="en-US" altLang="zh-CN" dirty="0" err="1">
                <a:sym typeface="+mn-ea"/>
              </a:rPr>
              <a:t>AliCPT</a:t>
            </a:r>
            <a:r>
              <a:rPr lang="en-US" altLang="zh-CN" dirty="0">
                <a:sym typeface="+mn-ea"/>
              </a:rPr>
              <a:t>“</a:t>
            </a:r>
            <a:r>
              <a:rPr dirty="0">
                <a:sym typeface="+mn-ea"/>
              </a:rPr>
              <a:t>十五五</a:t>
            </a:r>
            <a:r>
              <a:rPr lang="en-US" altLang="zh-CN" dirty="0">
                <a:sym typeface="+mn-ea"/>
              </a:rPr>
              <a:t>”</a:t>
            </a:r>
            <a:r>
              <a:rPr dirty="0">
                <a:sym typeface="+mn-ea"/>
              </a:rPr>
              <a:t> 预期</a:t>
            </a:r>
            <a:r>
              <a:rPr lang="zh-CN" altLang="en-US" dirty="0">
                <a:sym typeface="+mn-ea"/>
              </a:rPr>
              <a:t>重大</a:t>
            </a:r>
            <a:r>
              <a:rPr dirty="0">
                <a:sym typeface="+mn-ea"/>
              </a:rPr>
              <a:t>科学成果</a:t>
            </a:r>
            <a:endParaRPr dirty="0">
              <a:sym typeface="+mn-e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1500" y="522739"/>
            <a:ext cx="10641330" cy="504555"/>
          </a:xfrm>
        </p:spPr>
        <p:txBody>
          <a:bodyPr wrap="square"/>
          <a:lstStyle/>
          <a:p>
            <a:pPr algn="ctr"/>
            <a:r>
              <a:rPr lang="zh-CN" altLang="en-US" sz="2800" dirty="0">
                <a:sym typeface="+mn-ea"/>
              </a:rPr>
              <a:t>暗能量</a:t>
            </a:r>
            <a:r>
              <a:rPr lang="en-US" altLang="zh-CN" sz="2800" dirty="0">
                <a:sym typeface="+mn-ea"/>
              </a:rPr>
              <a:t> </a:t>
            </a:r>
            <a:r>
              <a:rPr lang="en-US" altLang="zh-CN" sz="2800" dirty="0" err="1">
                <a:sym typeface="+mn-ea"/>
              </a:rPr>
              <a:t>Scalar-Chern（陈省身</a:t>
            </a:r>
            <a:r>
              <a:rPr lang="en-US" altLang="zh-CN" sz="2800" dirty="0">
                <a:sym typeface="+mn-ea"/>
              </a:rPr>
              <a:t>）-Simons </a:t>
            </a:r>
            <a:r>
              <a:rPr lang="en-US" altLang="zh-CN" sz="2800" dirty="0" err="1">
                <a:sym typeface="+mn-ea"/>
              </a:rPr>
              <a:t>理论</a:t>
            </a:r>
            <a:endParaRPr lang="en-US" altLang="zh-CN" sz="2800" dirty="0"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7"/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2842857" y="1546532"/>
                <a:ext cx="6214330" cy="40085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zh-CN" altLang="en-US" sz="4400" b="1" i="1" dirty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黑体" panose="02010609060101010101" charset="-122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𝑄𝐸𝐷</m:t>
                        </m:r>
                      </m:sub>
                    </m:sSub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sSup>
                      <m:sSup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den>
                    </m:f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</m:oMath>
                </a14:m>
                <a:r>
                  <a:rPr lang="en-US" altLang="zh-CN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ℱ</m:t>
                            </m:r>
                          </m:e>
                        </m:acc>
                      </m:e>
                      <m:sup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𝜇𝜈</m:t>
                        </m:r>
                      </m:sup>
                    </m:sSup>
                  </m:oMath>
                </a14:m>
                <a:endParaRPr lang="en-US" alt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>
                  <a:lnSpc>
                    <a:spcPct val="150000"/>
                  </a:lnSpc>
                </a:pP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zh-CN" altLang="en-US" sz="2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其中</a:t>
                </a:r>
                <a:r>
                  <a:rPr lang="en-US" altLang="zh-CN" sz="2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</a:t>
                </a:r>
                <a:r>
                  <a:rPr lang="zh-CN" altLang="en-US" sz="2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altLang="zh-CN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ℱ</m:t>
                            </m:r>
                          </m:e>
                        </m:acc>
                      </m:e>
                      <m:sup>
                        <m:r>
                          <a:rPr lang="en-US" altLang="zh-CN" sz="2600" i="1">
                            <a:latin typeface="Cambria Math" panose="02040503050406030204" pitchFamily="18" charset="0"/>
                          </a:rPr>
                          <m:t>𝜇𝜈</m:t>
                        </m:r>
                      </m:sup>
                    </m:sSup>
                    <m:r>
                      <a:rPr lang="en-US" altLang="zh-CN" sz="2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𝜇𝜈𝛼𝛽</m:t>
                        </m:r>
                      </m:sup>
                    </m:sSup>
                    <m:sSub>
                      <m:sSub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𝛼𝛽</m:t>
                        </m:r>
                      </m:sub>
                    </m:sSub>
                  </m:oMath>
                </a14:m>
                <a:endParaRPr lang="en-US" sz="2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>
                  <a:lnSpc>
                    <a:spcPct val="150000"/>
                  </a:lnSpc>
                </a:pPr>
                <a:endParaRPr lang="en-US" sz="2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sz="2600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</a:t>
                </a:r>
                <a:r>
                  <a:rPr lang="zh-CN" altLang="en-US" sz="2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动力学暗能量场</a:t>
                </a:r>
                <a:endParaRPr lang="en-US" altLang="zh-CN" sz="2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"/>
                </p:custDataLst>
              </p:nvPr>
            </p:nvSpPr>
            <p:spPr>
              <a:xfrm>
                <a:off x="2842857" y="1546532"/>
                <a:ext cx="6214330" cy="4008598"/>
              </a:xfrm>
              <a:prstGeom prst="rect">
                <a:avLst/>
              </a:prstGeom>
              <a:blipFill rotWithShape="1">
                <a:blip r:embed="rId3"/>
                <a:stretch>
                  <a:fillRect l="-10" t="-8" r="-1581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2864" y="316650"/>
            <a:ext cx="11855450" cy="505675"/>
          </a:xfrm>
        </p:spPr>
        <p:txBody>
          <a:bodyPr wrap="square"/>
          <a:lstStyle/>
          <a:p>
            <a:pPr algn="ctr"/>
            <a:r>
              <a:rPr lang="zh-CN" altLang="en-US" sz="2800" dirty="0">
                <a:sym typeface="+mn-ea"/>
              </a:rPr>
              <a:t>暗能量</a:t>
            </a:r>
            <a:r>
              <a:rPr lang="en-US" altLang="zh-CN" sz="2800" dirty="0">
                <a:sym typeface="+mn-ea"/>
              </a:rPr>
              <a:t> Chern-Simons </a:t>
            </a:r>
            <a:r>
              <a:rPr sz="2800" dirty="0">
                <a:sym typeface="+mn-ea"/>
              </a:rPr>
              <a:t>理论在</a:t>
            </a:r>
            <a:r>
              <a:rPr lang="en-US" altLang="zh-CN" sz="2800" dirty="0">
                <a:sym typeface="+mn-ea"/>
              </a:rPr>
              <a:t>CMB</a:t>
            </a:r>
            <a:r>
              <a:rPr sz="2800" dirty="0">
                <a:sym typeface="+mn-ea"/>
              </a:rPr>
              <a:t>中的效应：旋转</a:t>
            </a:r>
            <a:r>
              <a:rPr lang="en-US" altLang="zh-CN" sz="2800" dirty="0">
                <a:sym typeface="+mn-ea"/>
              </a:rPr>
              <a:t>CMB </a:t>
            </a:r>
            <a:r>
              <a:rPr sz="2800" dirty="0">
                <a:sym typeface="+mn-ea"/>
              </a:rPr>
              <a:t>极化</a:t>
            </a:r>
            <a:endParaRPr lang="en-US" sz="2800" dirty="0">
              <a:sym typeface="+mn-ea"/>
            </a:endParaRPr>
          </a:p>
        </p:txBody>
      </p:sp>
      <p:pic>
        <p:nvPicPr>
          <p:cNvPr id="8" name="Picture 2" descr="http://upload.wikimedia.org/wikipedia/commons/thumb/d/de/Circular.Polarization.Circularly.Polarized.Light_Without.Components_Left.Handed.svg/440px-Circular.Polarization.Circularly.Polarized.Light_Without.Components_Left.Handed.svg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966" y="1360861"/>
            <a:ext cx="2722021" cy="1596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6" name="Group 15"/>
          <p:cNvGrpSpPr/>
          <p:nvPr/>
        </p:nvGrpSpPr>
        <p:grpSpPr>
          <a:xfrm>
            <a:off x="1032510" y="1699260"/>
            <a:ext cx="4985385" cy="2896870"/>
            <a:chOff x="5229261" y="2143889"/>
            <a:chExt cx="2964851" cy="1593983"/>
          </a:xfrm>
        </p:grpSpPr>
        <p:pic>
          <p:nvPicPr>
            <p:cNvPr id="12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29261" y="2143889"/>
              <a:ext cx="2964851" cy="159398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31825" y="3081802"/>
              <a:ext cx="388124" cy="312187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1159510" y="5663565"/>
            <a:ext cx="11780520" cy="9328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600" dirty="0"/>
              <a:t>Refs</a:t>
            </a:r>
            <a:r>
              <a:rPr lang="zh-CN" altLang="en-US" sz="1600" dirty="0"/>
              <a:t>：</a:t>
            </a:r>
            <a:r>
              <a:rPr lang="en-US" altLang="zh-CN" sz="1600" dirty="0"/>
              <a:t>[1] </a:t>
            </a:r>
            <a:r>
              <a:rPr lang="en-US" altLang="zh-CN" sz="1600" b="1" dirty="0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Bo Feng, Hong Li, Ming-</a:t>
            </a:r>
            <a:r>
              <a:rPr lang="en-US" altLang="zh-CN" sz="1600" b="1" dirty="0" err="1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zhe</a:t>
            </a:r>
            <a:r>
              <a:rPr lang="en-US" altLang="zh-CN" sz="1600" b="1" dirty="0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Li, Xin-min Zhang,</a:t>
            </a:r>
            <a:r>
              <a:rPr lang="en-US" altLang="zh-CN" sz="16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Phys.Lett.B620: 27-32, 2005.  </a:t>
            </a:r>
            <a:endParaRPr lang="en-US" altLang="zh-CN" sz="1600" b="1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indent="457200"/>
            <a:r>
              <a:rPr lang="en-US" altLang="zh-CN" sz="16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 </a:t>
            </a:r>
            <a:r>
              <a:rPr lang="en-US" altLang="zh-CN" sz="1600" dirty="0"/>
              <a:t>[2] </a:t>
            </a:r>
            <a:r>
              <a:rPr lang="en-US" altLang="zh-CN" sz="1600" b="1" dirty="0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Bo Feng, Mingzhe Li , Jun-Qing Xia, </a:t>
            </a:r>
            <a:r>
              <a:rPr lang="en-US" altLang="zh-CN" sz="1600" b="1" dirty="0" err="1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Xuelei</a:t>
            </a:r>
            <a:r>
              <a:rPr lang="en-US" altLang="zh-CN" sz="1600" b="1" dirty="0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 Chen and Xinmin Zhang, P</a:t>
            </a:r>
            <a:r>
              <a:rPr lang="en-US" altLang="zh-CN" sz="16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hys. Rev. Lett. 96, 221302   (2006).</a:t>
            </a:r>
            <a:endParaRPr lang="en-US" altLang="zh-CN" sz="1600" b="1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12190" y="3383915"/>
            <a:ext cx="3086735" cy="594995"/>
          </a:xfrm>
          <a:prstGeom prst="rect">
            <a:avLst/>
          </a:prstGeom>
          <a:noFill/>
          <a:ln w="1905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4098925" y="3672840"/>
            <a:ext cx="2033905" cy="1079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6205855" y="3333750"/>
            <a:ext cx="5109210" cy="64516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/>
              <a:t>Arthur Lue, Li-Min Wang, Marc Kamionkowski</a:t>
            </a:r>
            <a:r>
              <a:rPr lang="en-US" altLang="zh-CN"/>
              <a:t>, </a:t>
            </a:r>
            <a:r>
              <a:rPr lang="zh-CN" altLang="en-US"/>
              <a:t>Phys.Rev.Lett. 83 (1999) 1506-1509</a:t>
            </a:r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30725" y="234995"/>
            <a:ext cx="4530550" cy="614505"/>
          </a:xfrm>
        </p:spPr>
        <p:txBody>
          <a:bodyPr/>
          <a:lstStyle/>
          <a:p>
            <a:pPr algn="l"/>
            <a:r>
              <a:rPr dirty="0">
                <a:cs typeface="微软雅黑" panose="020B0503020204020204" pitchFamily="34" charset="-122"/>
                <a:sym typeface="+mn-ea"/>
              </a:rPr>
              <a:t>首次测量</a:t>
            </a:r>
            <a:r>
              <a:rPr lang="en-US" altLang="zh-CN" dirty="0">
                <a:cs typeface="微软雅黑" panose="020B0503020204020204" pitchFamily="34" charset="-122"/>
                <a:sym typeface="+mn-ea"/>
              </a:rPr>
              <a:t>CMB</a:t>
            </a:r>
            <a:r>
              <a:rPr dirty="0">
                <a:cs typeface="微软雅黑" panose="020B0503020204020204" pitchFamily="34" charset="-122"/>
                <a:sym typeface="+mn-ea"/>
              </a:rPr>
              <a:t>极化旋转角</a:t>
            </a:r>
            <a:endParaRPr 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122555" y="1062355"/>
            <a:ext cx="5882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Bo Feng, </a:t>
            </a:r>
            <a:r>
              <a:rPr lang="en-US" altLang="zh-CN" sz="1400" b="1" dirty="0" err="1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Mingzhe</a:t>
            </a:r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Li , Jun-Qing Xia, </a:t>
            </a:r>
            <a:r>
              <a:rPr lang="en-US" altLang="zh-CN" sz="1400" b="1" dirty="0" err="1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Xuelei</a:t>
            </a:r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 Chen and Xinmin Zhang, </a:t>
            </a:r>
            <a:endParaRPr lang="en-US" altLang="zh-CN" sz="1400" b="1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algn="r"/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Phys. Rev. Lett. 96, 221302   (2006)</a:t>
            </a:r>
            <a:endParaRPr lang="en-US" altLang="zh-CN" sz="1400" b="1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58240" y="5648960"/>
            <a:ext cx="4064000" cy="368300"/>
          </a:xfrm>
          <a:prstGeom prst="rect">
            <a:avLst/>
          </a:prstGeom>
          <a:blipFill rotWithShape="1">
            <a:blip r:embed="rId1"/>
            <a:stretch>
              <a:fillRect/>
            </a:stretch>
          </a:blipFill>
        </p:spPr>
        <p:txBody>
          <a:bodyPr/>
          <a:lstStyle/>
          <a:p>
            <a:r>
              <a:rPr lang="zh-CN" altLang="en-US">
                <a:noFill/>
              </a:rPr>
              <a:t> </a:t>
            </a:r>
            <a:endParaRPr lang="zh-CN" altLang="en-US">
              <a:noFill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004560" y="4525010"/>
            <a:ext cx="4924425" cy="2781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941695" y="1062355"/>
            <a:ext cx="6004560" cy="44684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14010" y="5647690"/>
            <a:ext cx="6777990" cy="118618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552690" y="6299835"/>
            <a:ext cx="3314700" cy="26860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315" y="1692910"/>
            <a:ext cx="5077460" cy="395605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14263" y="235525"/>
            <a:ext cx="7594637" cy="613447"/>
          </a:xfrm>
        </p:spPr>
        <p:txBody>
          <a:bodyPr/>
          <a:lstStyle/>
          <a:p>
            <a:pPr algn="l"/>
            <a:r>
              <a:rPr dirty="0">
                <a:cs typeface="微软雅黑" panose="020B0503020204020204" pitchFamily="34" charset="-122"/>
                <a:sym typeface="+mn-ea"/>
              </a:rPr>
              <a:t>国际</a:t>
            </a:r>
            <a:r>
              <a:rPr lang="en-US" altLang="zh-CN" dirty="0">
                <a:cs typeface="微软雅黑" panose="020B0503020204020204" pitchFamily="34" charset="-122"/>
                <a:sym typeface="+mn-ea"/>
              </a:rPr>
              <a:t>CMB</a:t>
            </a:r>
            <a:r>
              <a:rPr dirty="0">
                <a:cs typeface="微软雅黑" panose="020B0503020204020204" pitchFamily="34" charset="-122"/>
                <a:sym typeface="+mn-ea"/>
              </a:rPr>
              <a:t>实验测量</a:t>
            </a:r>
            <a:r>
              <a:rPr lang="en-US" altLang="zh-CN" dirty="0">
                <a:cs typeface="微软雅黑" panose="020B0503020204020204" pitchFamily="34" charset="-122"/>
                <a:sym typeface="+mn-ea"/>
              </a:rPr>
              <a:t>CMB</a:t>
            </a:r>
            <a:r>
              <a:rPr dirty="0">
                <a:cs typeface="微软雅黑" panose="020B0503020204020204" pitchFamily="34" charset="-122"/>
                <a:sym typeface="+mn-ea"/>
              </a:rPr>
              <a:t>极化旋转角结果汇总</a:t>
            </a:r>
            <a:endParaRPr lang="en-US" dirty="0"/>
          </a:p>
        </p:txBody>
      </p:sp>
      <p:sp>
        <p:nvSpPr>
          <p:cNvPr id="8" name="矩形 4"/>
          <p:cNvSpPr/>
          <p:nvPr>
            <p:custDataLst>
              <p:tags r:id="rId1"/>
            </p:custDataLst>
          </p:nvPr>
        </p:nvSpPr>
        <p:spPr>
          <a:xfrm>
            <a:off x="1731010" y="4896485"/>
            <a:ext cx="4434840" cy="1599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1</a:t>
            </a:r>
            <a:r>
              <a:rPr lang="nb-NO" altLang="zh-CN" sz="1400" dirty="0">
                <a:latin typeface="Calibri" panose="020F0502020204030204" charset="0"/>
                <a:cs typeface="Calibri" panose="020F0502020204030204" charset="0"/>
              </a:rPr>
              <a:t>Feng, et.al., 2006, PRL 96, 221302 </a:t>
            </a:r>
            <a:endParaRPr lang="nb-NO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2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Cabella, et.al., J. 2007, PRD, 76, 123014</a:t>
            </a:r>
            <a:endParaRPr lang="da-DK" altLang="zh-CN" sz="1400" i="0" dirty="0">
              <a:solidFill>
                <a:srgbClr val="000000"/>
              </a:solidFill>
              <a:effectLst/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3</a:t>
            </a:r>
            <a:r>
              <a:rPr lang="da-DK" altLang="zh-CN" sz="1400" i="0" dirty="0">
                <a:solidFill>
                  <a:srgbClr val="000000"/>
                </a:solidFill>
                <a:effectLst/>
                <a:latin typeface="Calibri" panose="020F0502020204030204" charset="0"/>
                <a:cs typeface="Calibri" panose="020F0502020204030204" charset="0"/>
              </a:rPr>
              <a:t>Komatsu, et.al., 2009, ApJS, 180, 330-376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4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Komatsu, et.al., 2011, </a:t>
            </a:r>
            <a:r>
              <a:rPr lang="en-US" altLang="zh-CN" sz="1400" dirty="0" err="1">
                <a:latin typeface="Calibri" panose="020F0502020204030204" charset="0"/>
                <a:cs typeface="Calibri" panose="020F0502020204030204" charset="0"/>
              </a:rPr>
              <a:t>ApJS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, 192, 18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5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Hinshaw,  et.al., 2013, </a:t>
            </a:r>
            <a:r>
              <a:rPr lang="en-US" altLang="zh-CN" sz="1400" dirty="0" err="1">
                <a:latin typeface="Calibri" panose="020F0502020204030204" charset="0"/>
                <a:cs typeface="Calibri" panose="020F0502020204030204" charset="0"/>
              </a:rPr>
              <a:t>ApJS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, 208, 19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6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QUaD Collaboration, et.al., 2009, PRL, 102,</a:t>
            </a:r>
            <a:r>
              <a:rPr lang="zh-CN" altLang="en-US" sz="1400" dirty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161302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7</a:t>
            </a:r>
            <a:r>
              <a:rPr lang="it-IT" altLang="zh-CN" sz="1400" dirty="0">
                <a:latin typeface="Calibri" panose="020F0502020204030204" charset="0"/>
                <a:cs typeface="Calibri" panose="020F0502020204030204" charset="0"/>
              </a:rPr>
              <a:t>XIA, et.al., 2010, PLB 687, 129</a:t>
            </a:r>
            <a:endParaRPr lang="en-US" altLang="zh-CN" sz="1400" i="0" dirty="0">
              <a:solidFill>
                <a:srgbClr val="000000"/>
              </a:solidFill>
              <a:effectLst/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" name="文本框 2"/>
          <p:cNvSpPr txBox="1"/>
          <p:nvPr/>
        </p:nvSpPr>
        <p:spPr>
          <a:xfrm>
            <a:off x="6495415" y="4890135"/>
            <a:ext cx="5116830" cy="1599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  <a:sym typeface="+mn-ea"/>
              </a:rPr>
              <a:t>8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BICEP1 Collaboration, </a:t>
            </a:r>
            <a:r>
              <a:rPr lang="en-US" altLang="zh-CN" sz="1400" dirty="0" err="1">
                <a:latin typeface="Calibri" panose="020F0502020204030204" charset="0"/>
                <a:cs typeface="Calibri" panose="020F0502020204030204" charset="0"/>
                <a:sym typeface="+mn-ea"/>
              </a:rPr>
              <a:t>et.al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., </a:t>
            </a:r>
            <a:r>
              <a:rPr lang="en-US" altLang="zh-CN" sz="1400" dirty="0">
                <a:solidFill>
                  <a:srgbClr val="000000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2014, PRD, 89,062006</a:t>
            </a:r>
            <a:r>
              <a:rPr lang="it-IT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endParaRPr lang="en-US" altLang="zh-CN" sz="1400" i="0" dirty="0">
              <a:solidFill>
                <a:srgbClr val="000000"/>
              </a:solidFill>
              <a:effectLst/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  <a:sym typeface="+mn-ea"/>
              </a:rPr>
              <a:t>9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The POLARBEAR Collaboration, et.al., 2014, </a:t>
            </a:r>
            <a:r>
              <a:rPr lang="en-US" altLang="zh-CN" sz="1400" dirty="0" err="1">
                <a:latin typeface="Calibri" panose="020F0502020204030204" charset="0"/>
                <a:cs typeface="Calibri" panose="020F0502020204030204" charset="0"/>
                <a:sym typeface="+mn-ea"/>
              </a:rPr>
              <a:t>ApJ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, 794, 171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  <a:sym typeface="+mn-ea"/>
              </a:rPr>
              <a:t>10</a:t>
            </a:r>
            <a:r>
              <a:rPr lang="pt-BR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Naess, et.al., 2014, JCAP, 10, 007</a:t>
            </a:r>
            <a:endParaRPr lang="pt-BR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  <a:sym typeface="+mn-ea"/>
              </a:rPr>
              <a:t>11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Planck Collaboration,  arXiv:1605.08633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12Yuto,et.al., 2020, PRL. 125, 221301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13P. Diego-Palazuelos, et.al., arXiv:2203.04830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14 Johannes, et.al., 2022, PRD,106, 063503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37030" y="4909185"/>
            <a:ext cx="9782175" cy="1550670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36930" y="48304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Refs</a:t>
            </a:r>
            <a:r>
              <a:rPr lang="zh-CN" altLang="en-US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en-US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0" name="Picture 9" descr="2023-06-26 13:52:25.749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35" y="1133475"/>
            <a:ext cx="7193280" cy="3599180"/>
          </a:xfrm>
          <a:prstGeom prst="rect">
            <a:avLst/>
          </a:prstGeom>
        </p:spPr>
      </p:pic>
      <p:pic>
        <p:nvPicPr>
          <p:cNvPr id="4" name="图片 3" descr="cpt1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1284605"/>
            <a:ext cx="3543300" cy="32365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056880" y="4415790"/>
            <a:ext cx="2713355" cy="36830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zh-CN" altLang="en-US" dirty="0">
                <a:noFill/>
              </a:rPr>
              <a:t> </a:t>
            </a:r>
            <a:endParaRPr lang="zh-CN" altLang="en-US" dirty="0">
              <a:noFill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01320" y="277495"/>
            <a:ext cx="11156315" cy="630301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Drone Technology Symbol, Technology, Drone, Camera PNG Transparent ...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63" b="22152"/>
          <a:stretch>
            <a:fillRect/>
          </a:stretch>
        </p:blipFill>
        <p:spPr bwMode="auto">
          <a:xfrm>
            <a:off x="8739184" y="3416118"/>
            <a:ext cx="2172418" cy="120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本框 27"/>
          <p:cNvSpPr txBox="1"/>
          <p:nvPr/>
        </p:nvSpPr>
        <p:spPr>
          <a:xfrm rot="20395660">
            <a:off x="5925900" y="4563735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~500m</a:t>
            </a:r>
            <a:endParaRPr kumimoji="1" lang="zh-CN" altLang="en-US" dirty="0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5758" y="4748401"/>
            <a:ext cx="2405844" cy="180137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5" b="24846"/>
          <a:stretch>
            <a:fillRect/>
          </a:stretch>
        </p:blipFill>
        <p:spPr>
          <a:xfrm>
            <a:off x="725579" y="4596813"/>
            <a:ext cx="4486699" cy="2015395"/>
          </a:xfrm>
          <a:prstGeom prst="rect">
            <a:avLst/>
          </a:prstGeom>
        </p:spPr>
      </p:pic>
      <p:pic>
        <p:nvPicPr>
          <p:cNvPr id="6" name="图形 5" descr="望远镜 纯色填充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01625" y="5205423"/>
            <a:ext cx="914400" cy="914400"/>
          </a:xfrm>
          <a:prstGeom prst="rect">
            <a:avLst/>
          </a:prstGeom>
        </p:spPr>
      </p:pic>
      <p:cxnSp>
        <p:nvCxnSpPr>
          <p:cNvPr id="27" name="直线箭头连接符 26"/>
          <p:cNvCxnSpPr/>
          <p:nvPr/>
        </p:nvCxnSpPr>
        <p:spPr>
          <a:xfrm flipV="1">
            <a:off x="4103318" y="3719750"/>
            <a:ext cx="4810904" cy="1636862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21545" y="897688"/>
            <a:ext cx="112698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2000" b="1" dirty="0">
                <a:solidFill>
                  <a:srgbClr val="404040"/>
                </a:solidFill>
                <a:latin typeface="Yu Gothic UI Light" panose="020B0300000000000000" charset="-128"/>
              </a:rPr>
              <a:t>极化旋转探测难点：</a:t>
            </a:r>
            <a:endParaRPr lang="en-US" altLang="zh-CN" sz="2000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zh-CN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CMB </a:t>
            </a:r>
            <a:r>
              <a:rPr lang="zh-CN" altLang="en-US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极化旋转角和探测器自身偏振方向存在简并性</a:t>
            </a:r>
            <a:r>
              <a:rPr lang="en-US" altLang="zh-CN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	</a:t>
            </a:r>
            <a:endParaRPr lang="en-US" altLang="zh-CN" sz="2000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目前探测器</a:t>
            </a:r>
            <a:r>
              <a:rPr lang="zh-CN" altLang="en-US" sz="2000" dirty="0">
                <a:solidFill>
                  <a:srgbClr val="404040"/>
                </a:solidFill>
                <a:latin typeface="Yu Gothic UI Light" panose="020B0300000000000000" charset="-128"/>
              </a:rPr>
              <a:t>偏振方向</a:t>
            </a:r>
            <a:r>
              <a:rPr lang="zh-CN" altLang="en-US" sz="2000" b="1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绝对标定精度</a:t>
            </a:r>
            <a:r>
              <a:rPr lang="zh-CN" altLang="en-US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不足</a:t>
            </a:r>
            <a:r>
              <a:rPr lang="zh-CN" altLang="en-US" sz="2000" dirty="0">
                <a:solidFill>
                  <a:srgbClr val="404040"/>
                </a:solidFill>
                <a:latin typeface="Yu Gothic UI Light" panose="020B0300000000000000" charset="-128"/>
              </a:rPr>
              <a:t>。</a:t>
            </a:r>
            <a:r>
              <a:rPr lang="zh-CN" altLang="en-US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当前国际最好水平：</a:t>
            </a:r>
            <a:r>
              <a:rPr lang="en-US" altLang="zh-CN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~ 0.3</a:t>
            </a:r>
            <a:r>
              <a:rPr lang="en-US" altLang="zh-CN" sz="2000" dirty="0">
                <a:solidFill>
                  <a:srgbClr val="404040"/>
                </a:solidFill>
                <a:latin typeface="Yu Gothic UI Light" panose="020B0300000000000000" charset="-128"/>
              </a:rPr>
              <a:t>°</a:t>
            </a:r>
            <a:r>
              <a:rPr lang="zh-CN" altLang="en-US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。</a:t>
            </a:r>
            <a:endParaRPr lang="en-US" altLang="zh-CN" sz="2000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360347" y="2015568"/>
            <a:ext cx="6145411" cy="1207143"/>
            <a:chOff x="2667489" y="4085978"/>
            <a:chExt cx="7555010" cy="1484030"/>
          </a:xfrm>
        </p:grpSpPr>
        <p:grpSp>
          <p:nvGrpSpPr>
            <p:cNvPr id="9" name="组合 8"/>
            <p:cNvGrpSpPr/>
            <p:nvPr/>
          </p:nvGrpSpPr>
          <p:grpSpPr>
            <a:xfrm>
              <a:off x="5403137" y="4910635"/>
              <a:ext cx="764873" cy="659373"/>
              <a:chOff x="4701702" y="4797772"/>
              <a:chExt cx="1198721" cy="1033380"/>
            </a:xfrm>
          </p:grpSpPr>
          <p:sp>
            <p:nvSpPr>
              <p:cNvPr id="35" name="六边形 34"/>
              <p:cNvSpPr/>
              <p:nvPr/>
            </p:nvSpPr>
            <p:spPr>
              <a:xfrm>
                <a:off x="4701702" y="4797772"/>
                <a:ext cx="1198721" cy="1033380"/>
              </a:xfrm>
              <a:prstGeom prst="hexagon">
                <a:avLst/>
              </a:prstGeom>
              <a:noFill/>
              <a:ln w="762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6" name="直接箭头连接符 35"/>
              <p:cNvCxnSpPr/>
              <p:nvPr/>
            </p:nvCxnSpPr>
            <p:spPr>
              <a:xfrm flipV="1">
                <a:off x="5305246" y="4951563"/>
                <a:ext cx="0" cy="66571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箭头连接符 36"/>
              <p:cNvCxnSpPr/>
              <p:nvPr/>
            </p:nvCxnSpPr>
            <p:spPr>
              <a:xfrm flipH="1" flipV="1">
                <a:off x="5129187" y="5037674"/>
                <a:ext cx="343749" cy="553576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" name="Picture 8" descr="All-sky map of the CMB temperature as obtained by Planck. | Download ...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571" b="89881" l="824" r="99059">
                          <a14:foregroundMark x1="6706" y1="26587" x2="4824" y2="39286"/>
                          <a14:foregroundMark x1="4824" y1="39286" x2="5059" y2="50000"/>
                          <a14:foregroundMark x1="24941" y1="8135" x2="50941" y2="4365"/>
                          <a14:foregroundMark x1="50941" y1="4365" x2="76235" y2="7937"/>
                          <a14:foregroundMark x1="76235" y1="7937" x2="88941" y2="24603"/>
                          <a14:foregroundMark x1="88941" y1="24603" x2="95529" y2="44246"/>
                          <a14:foregroundMark x1="95529" y1="44246" x2="95059" y2="54167"/>
                          <a14:foregroundMark x1="95059" y1="54167" x2="94118" y2="55754"/>
                          <a14:foregroundMark x1="99059" y1="39683" x2="98706" y2="46825"/>
                          <a14:foregroundMark x1="941" y1="40278" x2="824" y2="46230"/>
                          <a14:foregroundMark x1="41059" y1="2579" x2="57529" y2="3770"/>
                          <a14:foregroundMark x1="57529" y1="3770" x2="61059" y2="35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151"/>
            <a:stretch>
              <a:fillRect/>
            </a:stretch>
          </p:blipFill>
          <p:spPr bwMode="auto">
            <a:xfrm>
              <a:off x="2667489" y="4169415"/>
              <a:ext cx="1117054" cy="503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直接箭头连接符 10"/>
            <p:cNvCxnSpPr/>
            <p:nvPr/>
          </p:nvCxnSpPr>
          <p:spPr>
            <a:xfrm>
              <a:off x="3955757" y="4421346"/>
              <a:ext cx="138002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/>
          </p:nvSpPr>
          <p:spPr>
            <a:xfrm>
              <a:off x="3985992" y="4113569"/>
              <a:ext cx="1566164" cy="32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/>
                <a:t>CMBP Rot:</a:t>
              </a:r>
              <a:r>
                <a:rPr lang="el-GR" altLang="zh-CN" sz="1100" b="1" dirty="0"/>
                <a:t> </a:t>
              </a:r>
              <a:r>
                <a:rPr lang="en-US" altLang="zh-CN" sz="1100" b="1" dirty="0"/>
                <a:t>β </a:t>
              </a:r>
              <a:endParaRPr lang="zh-CN" altLang="en-US" sz="1100" b="1" dirty="0"/>
            </a:p>
          </p:txBody>
        </p:sp>
        <p:cxnSp>
          <p:nvCxnSpPr>
            <p:cNvPr id="13" name="直接箭头连接符 12"/>
            <p:cNvCxnSpPr/>
            <p:nvPr/>
          </p:nvCxnSpPr>
          <p:spPr>
            <a:xfrm>
              <a:off x="6304194" y="4410991"/>
              <a:ext cx="1003333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/>
          </p:nvSpPr>
          <p:spPr>
            <a:xfrm>
              <a:off x="6397295" y="4085978"/>
              <a:ext cx="1144011" cy="32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/>
                <a:t>No</a:t>
              </a:r>
              <a:r>
                <a:rPr lang="zh-CN" altLang="en-US" sz="1100" b="1" dirty="0"/>
                <a:t> </a:t>
              </a:r>
              <a:r>
                <a:rPr lang="en-US" altLang="zh-CN" sz="1100" b="1" dirty="0"/>
                <a:t>sys</a:t>
              </a:r>
              <a:endParaRPr lang="zh-CN" altLang="en-US" sz="1100" b="1" dirty="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880180" y="4535586"/>
              <a:ext cx="1342319" cy="387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100" b="1" dirty="0"/>
                <a:t>CMB * (</a:t>
              </a:r>
              <a:r>
                <a:rPr lang="el-GR" altLang="zh-CN" sz="1100" b="1" dirty="0"/>
                <a:t>α</a:t>
              </a:r>
              <a:r>
                <a:rPr lang="en-US" altLang="zh-CN" sz="1100" b="1" dirty="0"/>
                <a:t> + </a:t>
              </a:r>
              <a:r>
                <a:rPr lang="el-GR" altLang="zh-CN" sz="1100" b="1" dirty="0"/>
                <a:t>β</a:t>
              </a:r>
              <a:r>
                <a:rPr lang="en-US" altLang="zh-CN" sz="1100" b="1" dirty="0"/>
                <a:t>)</a:t>
              </a:r>
              <a:endParaRPr lang="en-US" altLang="zh-CN" sz="1100" b="1" dirty="0"/>
            </a:p>
          </p:txBody>
        </p:sp>
        <p:sp>
          <p:nvSpPr>
            <p:cNvPr id="17" name="左大括号 16"/>
            <p:cNvSpPr/>
            <p:nvPr/>
          </p:nvSpPr>
          <p:spPr>
            <a:xfrm rot="10800000">
              <a:off x="7429689" y="4390088"/>
              <a:ext cx="62417" cy="840229"/>
            </a:xfrm>
            <a:prstGeom prst="lef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0" name="Picture 8" descr="All-sky map of the CMB temperature as obtained by Planck. | Download ...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571" b="89881" l="824" r="99059">
                          <a14:foregroundMark x1="6706" y1="26587" x2="4824" y2="39286"/>
                          <a14:foregroundMark x1="4824" y1="39286" x2="5059" y2="50000"/>
                          <a14:foregroundMark x1="24941" y1="8135" x2="50941" y2="4365"/>
                          <a14:foregroundMark x1="50941" y1="4365" x2="76235" y2="7937"/>
                          <a14:foregroundMark x1="76235" y1="7937" x2="88941" y2="24603"/>
                          <a14:foregroundMark x1="88941" y1="24603" x2="95529" y2="44246"/>
                          <a14:foregroundMark x1="95529" y1="44246" x2="95059" y2="54167"/>
                          <a14:foregroundMark x1="95059" y1="54167" x2="94118" y2="55754"/>
                          <a14:foregroundMark x1="99059" y1="39683" x2="98706" y2="46825"/>
                          <a14:foregroundMark x1="941" y1="40278" x2="824" y2="46230"/>
                          <a14:foregroundMark x1="41059" y1="2579" x2="57529" y2="3770"/>
                          <a14:foregroundMark x1="57529" y1="3770" x2="61059" y2="35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151"/>
            <a:stretch>
              <a:fillRect/>
            </a:stretch>
          </p:blipFill>
          <p:spPr bwMode="auto">
            <a:xfrm>
              <a:off x="2667489" y="4959931"/>
              <a:ext cx="1117054" cy="503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1" name="直接箭头连接符 20"/>
            <p:cNvCxnSpPr/>
            <p:nvPr/>
          </p:nvCxnSpPr>
          <p:spPr>
            <a:xfrm>
              <a:off x="3955757" y="5218413"/>
              <a:ext cx="138002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/>
          </p:nvSpPr>
          <p:spPr>
            <a:xfrm>
              <a:off x="4238954" y="4910636"/>
              <a:ext cx="927610" cy="32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/>
                <a:t>No</a:t>
              </a:r>
              <a:r>
                <a:rPr lang="zh-CN" altLang="en-US" sz="1100" b="1" dirty="0"/>
                <a:t> </a:t>
              </a:r>
              <a:r>
                <a:rPr lang="en-US" altLang="zh-CN" sz="1100" b="1" dirty="0"/>
                <a:t>Rot</a:t>
              </a:r>
              <a:endParaRPr lang="zh-CN" altLang="en-US" sz="1100" b="1" dirty="0"/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5403137" y="4085978"/>
              <a:ext cx="764873" cy="659373"/>
              <a:chOff x="4701702" y="4797772"/>
              <a:chExt cx="1198721" cy="1033380"/>
            </a:xfrm>
          </p:grpSpPr>
          <p:sp>
            <p:nvSpPr>
              <p:cNvPr id="32" name="六边形 31"/>
              <p:cNvSpPr/>
              <p:nvPr/>
            </p:nvSpPr>
            <p:spPr>
              <a:xfrm>
                <a:off x="4701702" y="4797772"/>
                <a:ext cx="1198721" cy="1033380"/>
              </a:xfrm>
              <a:prstGeom prst="hexagon">
                <a:avLst/>
              </a:prstGeom>
              <a:noFill/>
              <a:ln w="762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3" name="直接箭头连接符 32"/>
              <p:cNvCxnSpPr/>
              <p:nvPr/>
            </p:nvCxnSpPr>
            <p:spPr>
              <a:xfrm flipV="1">
                <a:off x="5177336" y="4951563"/>
                <a:ext cx="0" cy="66572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箭头连接符 33"/>
              <p:cNvCxnSpPr/>
              <p:nvPr/>
            </p:nvCxnSpPr>
            <p:spPr>
              <a:xfrm flipV="1">
                <a:off x="5345027" y="4960242"/>
                <a:ext cx="0" cy="631007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直接箭头连接符 25"/>
            <p:cNvCxnSpPr/>
            <p:nvPr/>
          </p:nvCxnSpPr>
          <p:spPr>
            <a:xfrm>
              <a:off x="6304194" y="5232196"/>
              <a:ext cx="1003333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/>
            <p:cNvSpPr txBox="1"/>
            <p:nvPr/>
          </p:nvSpPr>
          <p:spPr>
            <a:xfrm>
              <a:off x="6402557" y="4922541"/>
              <a:ext cx="1144011" cy="32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/>
                <a:t>Sys: α</a:t>
              </a:r>
              <a:r>
                <a:rPr lang="el-GR" altLang="zh-CN" sz="1100" b="1" dirty="0"/>
                <a:t> </a:t>
              </a:r>
              <a:r>
                <a:rPr lang="en-US" altLang="zh-CN" sz="1100" b="1" dirty="0"/>
                <a:t> </a:t>
              </a:r>
              <a:endParaRPr lang="zh-CN" altLang="en-US" sz="1100" b="1" dirty="0"/>
            </a:p>
          </p:txBody>
        </p:sp>
        <p:pic>
          <p:nvPicPr>
            <p:cNvPr id="31" name="Picture 8" descr="All-sky map of the CMB temperature as obtained by Planck. | Download ...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571" b="89881" l="824" r="99059">
                          <a14:foregroundMark x1="6706" y1="26587" x2="4824" y2="39286"/>
                          <a14:foregroundMark x1="4824" y1="39286" x2="5059" y2="50000"/>
                          <a14:foregroundMark x1="24941" y1="8135" x2="50941" y2="4365"/>
                          <a14:foregroundMark x1="50941" y1="4365" x2="76235" y2="7937"/>
                          <a14:foregroundMark x1="76235" y1="7937" x2="88941" y2="24603"/>
                          <a14:foregroundMark x1="88941" y1="24603" x2="95529" y2="44246"/>
                          <a14:foregroundMark x1="95529" y1="44246" x2="95059" y2="54167"/>
                          <a14:foregroundMark x1="95059" y1="54167" x2="94118" y2="55754"/>
                          <a14:foregroundMark x1="99059" y1="39683" x2="98706" y2="46825"/>
                          <a14:foregroundMark x1="941" y1="40278" x2="824" y2="46230"/>
                          <a14:foregroundMark x1="41059" y1="2579" x2="57529" y2="3770"/>
                          <a14:foregroundMark x1="57529" y1="3770" x2="61059" y2="35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151"/>
            <a:stretch>
              <a:fillRect/>
            </a:stretch>
          </p:blipFill>
          <p:spPr bwMode="auto">
            <a:xfrm>
              <a:off x="7668600" y="4537431"/>
              <a:ext cx="1117054" cy="503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" name="文本框 37"/>
          <p:cNvSpPr txBox="1"/>
          <p:nvPr/>
        </p:nvSpPr>
        <p:spPr>
          <a:xfrm>
            <a:off x="286766" y="3374837"/>
            <a:ext cx="1170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+mn-ea"/>
              </a:rPr>
              <a:t>AliCPT </a:t>
            </a:r>
            <a:r>
              <a:rPr lang="zh-CN" altLang="en-US" sz="2000" b="1" dirty="0">
                <a:latin typeface="+mn-ea"/>
              </a:rPr>
              <a:t>计划：</a:t>
            </a:r>
            <a:endParaRPr lang="en-US" altLang="zh-CN" sz="2000" b="1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+mn-ea"/>
              </a:rPr>
              <a:t>升级望远镜探测器，增加探测器数量</a:t>
            </a:r>
            <a:endParaRPr lang="en-US" altLang="zh-CN" sz="2000" b="1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+mn-ea"/>
              </a:rPr>
              <a:t>开发</a:t>
            </a:r>
            <a:r>
              <a:rPr lang="zh-CN" altLang="en-US" sz="2000" b="1" dirty="0">
                <a:latin typeface="+mn-ea"/>
              </a:rPr>
              <a:t>新的高精度标定设备（基于无人机），自主，可控。</a:t>
            </a:r>
            <a:endParaRPr lang="en-US" altLang="zh-CN" sz="2000" dirty="0">
              <a:latin typeface="+mn-ea"/>
            </a:endParaRPr>
          </a:p>
        </p:txBody>
      </p:sp>
      <p:sp>
        <p:nvSpPr>
          <p:cNvPr id="39" name="Title 2"/>
          <p:cNvSpPr txBox="1"/>
          <p:nvPr/>
        </p:nvSpPr>
        <p:spPr>
          <a:xfrm>
            <a:off x="1740078" y="208178"/>
            <a:ext cx="5933440" cy="613447"/>
          </a:xfrm>
          <a:prstGeom prst="round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汉仪雅酷黑简" panose="00020600040101010101" charset="-122"/>
                <a:ea typeface="汉仪雅酷黑简" panose="00020600040101010101" charset="-122"/>
              </a:rPr>
              <a:t>依托 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汉仪雅酷黑简" panose="00020600040101010101" charset="-122"/>
                <a:ea typeface="汉仪雅酷黑简" panose="00020600040101010101" charset="-122"/>
              </a:rPr>
              <a:t>AliCPT-1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汉仪雅酷黑简" panose="00020600040101010101" charset="-122"/>
                <a:ea typeface="汉仪雅酷黑简" panose="00020600040101010101" charset="-122"/>
              </a:rPr>
              <a:t>测量极化旋转角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汉仪雅酷黑简" panose="00020600040101010101" charset="-122"/>
              <a:ea typeface="汉仪雅酷黑简" panose="0002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451215" y="434340"/>
            <a:ext cx="3705225" cy="64516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已得到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中国科学院稳定支持基础研究领域青年团队计划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4" t="34642" r="23202" b="11110"/>
          <a:stretch>
            <a:fillRect/>
          </a:stretch>
        </p:blipFill>
        <p:spPr>
          <a:xfrm>
            <a:off x="628460" y="3731283"/>
            <a:ext cx="3606800" cy="255867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8626" y="6352145"/>
            <a:ext cx="3963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AliCPT</a:t>
            </a:r>
            <a:r>
              <a:rPr kumimoji="1"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探测器模块化便于拓展和升级</a:t>
            </a:r>
            <a:endParaRPr kumimoji="1"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2" t="5555" r="11029"/>
          <a:stretch>
            <a:fillRect/>
          </a:stretch>
        </p:blipFill>
        <p:spPr>
          <a:xfrm>
            <a:off x="4937842" y="766383"/>
            <a:ext cx="2791028" cy="360427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135852" y="4090749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国产自主研发模块设计</a:t>
            </a:r>
            <a:endParaRPr kumimoji="1" lang="zh-CN" altLang="en-US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7" r="9621"/>
          <a:stretch>
            <a:fillRect/>
          </a:stretch>
        </p:blipFill>
        <p:spPr>
          <a:xfrm>
            <a:off x="8131898" y="1732059"/>
            <a:ext cx="3733005" cy="3393882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996946" y="524485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初版探测器阵列</a:t>
            </a:r>
            <a:endParaRPr kumimoji="1"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261184" y="1083769"/>
            <a:ext cx="424843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现状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：</a:t>
            </a:r>
            <a:r>
              <a:rPr lang="en-GB" altLang="zh-CN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AliCPT-1 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目前已有一个探测器模块在运行。</a:t>
            </a:r>
            <a:endParaRPr lang="zh-CN" altLang="en-US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计划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：</a:t>
            </a:r>
            <a:r>
              <a:rPr lang="zh-CN" altLang="en-US" dirty="0">
                <a:solidFill>
                  <a:srgbClr val="404040"/>
                </a:solidFill>
                <a:latin typeface="Yu Gothic UI Light" panose="020B0300000000000000" charset="-128"/>
              </a:rPr>
              <a:t>自主研发，增加模块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。</a:t>
            </a:r>
            <a:endParaRPr lang="zh-CN" altLang="en-US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意义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：更多探测器意味着能更快地采集到更清晰的信号，是保证在</a:t>
            </a:r>
            <a:r>
              <a:rPr lang="en-US" altLang="zh-CN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5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年内取得科学发现的基础。团队已掌握此项核心技术</a:t>
            </a:r>
            <a:endParaRPr lang="zh-CN" altLang="en-US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</p:txBody>
      </p:sp>
      <p:pic>
        <p:nvPicPr>
          <p:cNvPr id="22" name="Picture 4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8" t="26432" r="24935" b="12523"/>
          <a:stretch>
            <a:fillRect/>
          </a:stretch>
        </p:blipFill>
        <p:spPr>
          <a:xfrm>
            <a:off x="4606711" y="4447404"/>
            <a:ext cx="2396810" cy="196422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37767" y="5164713"/>
            <a:ext cx="2091460" cy="62780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791982" y="6416426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硅堆叠喇叭天线阵列</a:t>
            </a:r>
            <a:endParaRPr kumimoji="1" lang="zh-CN" altLang="en-US" dirty="0"/>
          </a:p>
        </p:txBody>
      </p:sp>
      <p:sp>
        <p:nvSpPr>
          <p:cNvPr id="9" name="Title 2"/>
          <p:cNvSpPr txBox="1"/>
          <p:nvPr/>
        </p:nvSpPr>
        <p:spPr>
          <a:xfrm>
            <a:off x="4036801" y="113730"/>
            <a:ext cx="5933440" cy="613447"/>
          </a:xfrm>
          <a:prstGeom prst="round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汉仪雅酷黑简" panose="00020600040101010101" charset="-122"/>
                <a:ea typeface="汉仪雅酷黑简" panose="00020600040101010101" charset="-122"/>
              </a:rPr>
              <a:t>自主研发超导探测器阵列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汉仪雅酷黑简" panose="00020600040101010101" charset="-122"/>
              <a:ea typeface="汉仪雅酷黑简" panose="0002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288655" y="5982970"/>
            <a:ext cx="312737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来源：高能所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AliCPT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团队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331943" y="259007"/>
            <a:ext cx="5226111" cy="566481"/>
          </a:xfrm>
        </p:spPr>
        <p:txBody>
          <a:bodyPr/>
          <a:lstStyle/>
          <a:p>
            <a:r>
              <a:rPr lang="en-US" altLang="zh-CN" dirty="0"/>
              <a:t>CMB</a:t>
            </a:r>
            <a:r>
              <a:rPr dirty="0"/>
              <a:t>极化旋转角灵敏度预测</a:t>
            </a:r>
            <a:endParaRPr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7890" y="2911607"/>
            <a:ext cx="6257833" cy="782229"/>
          </a:xfrm>
          <a:prstGeom prst="rect">
            <a:avLst/>
          </a:prstGeom>
        </p:spPr>
      </p:pic>
      <p:sp>
        <p:nvSpPr>
          <p:cNvPr id="7" name="左大括号 6"/>
          <p:cNvSpPr/>
          <p:nvPr/>
        </p:nvSpPr>
        <p:spPr>
          <a:xfrm rot="16200000">
            <a:off x="2914015" y="2145030"/>
            <a:ext cx="550545" cy="3450590"/>
          </a:xfrm>
          <a:prstGeom prst="leftBrace">
            <a:avLst>
              <a:gd name="adj1" fmla="val 8333"/>
              <a:gd name="adj2" fmla="val 48529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左大括号 16"/>
          <p:cNvSpPr/>
          <p:nvPr/>
        </p:nvSpPr>
        <p:spPr>
          <a:xfrm rot="16200000">
            <a:off x="5634008" y="3398156"/>
            <a:ext cx="550604" cy="943894"/>
          </a:xfrm>
          <a:prstGeom prst="leftBrace">
            <a:avLst>
              <a:gd name="adj1" fmla="val 8333"/>
              <a:gd name="adj2" fmla="val 48529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 5"/>
          <p:cNvSpPr/>
          <p:nvPr/>
        </p:nvSpPr>
        <p:spPr>
          <a:xfrm>
            <a:off x="2700091" y="4085491"/>
            <a:ext cx="979074" cy="5073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zh-CN" altLang="en-US" sz="15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pitchFamily="34" charset="-120"/>
              </a:rPr>
              <a:t>数据</a:t>
            </a:r>
            <a:endParaRPr lang="zh-CN" altLang="en-US" sz="15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pitchFamily="34" charset="-120"/>
            </a:endParaRPr>
          </a:p>
        </p:txBody>
      </p:sp>
      <p:sp>
        <p:nvSpPr>
          <p:cNvPr id="20" name="Text 5"/>
          <p:cNvSpPr/>
          <p:nvPr/>
        </p:nvSpPr>
        <p:spPr>
          <a:xfrm>
            <a:off x="5285740" y="3998595"/>
            <a:ext cx="1247140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zh-CN" altLang="en-US" sz="15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pitchFamily="34" charset="-120"/>
              </a:rPr>
              <a:t>标定给的先验</a:t>
            </a:r>
            <a:endParaRPr lang="zh-CN" altLang="en-US" sz="15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pitchFamily="34" charset="-12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6198" y="1044147"/>
            <a:ext cx="4721802" cy="1605412"/>
          </a:xfrm>
          <a:prstGeom prst="rect">
            <a:avLst/>
          </a:prstGeom>
        </p:spPr>
      </p:pic>
      <p:sp>
        <p:nvSpPr>
          <p:cNvPr id="23" name="Text 5"/>
          <p:cNvSpPr/>
          <p:nvPr/>
        </p:nvSpPr>
        <p:spPr>
          <a:xfrm>
            <a:off x="8874913" y="2648974"/>
            <a:ext cx="1582994" cy="5944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zh-CN" altLang="en-US" sz="15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约</a:t>
            </a:r>
            <a:r>
              <a:rPr lang="en-US" altLang="zh-CN" sz="15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46%</a:t>
            </a:r>
            <a:r>
              <a:rPr lang="zh-CN" altLang="en-US" sz="15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观测天区</a:t>
            </a:r>
            <a:endParaRPr lang="zh-CN" altLang="en-US" sz="15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7521" y="3341782"/>
            <a:ext cx="4479155" cy="334038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969924" y="445219"/>
            <a:ext cx="2011516" cy="40767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chemeClr val="tx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A</a:t>
            </a:r>
            <a:r>
              <a:rPr lang="en-US" altLang="zh-CN" sz="1500" b="1" dirty="0">
                <a:solidFill>
                  <a:schemeClr val="tx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rxiv:2511.04459</a:t>
            </a:r>
            <a:endParaRPr lang="en-US" altLang="zh-CN" sz="1500" b="1" dirty="0">
              <a:solidFill>
                <a:schemeClr val="tx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562610" y="1363980"/>
                <a:ext cx="6303645" cy="829945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思路：联合前景标定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+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实验室标定测量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CMB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极化旋转角，预计无人机载极化源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+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摄影测量的标定精度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~</a:t>
                </a:r>
                <a14:m>
                  <m:oMath xmlns:m="http://schemas.openxmlformats.org/officeDocument/2006/math">
                    <m:r>
                      <a:rPr lang="en-US" altLang="zh-CN" sz="160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0</m:t>
                    </m:r>
                    <m:r>
                      <a:rPr lang="en-US" altLang="zh-CN" sz="160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altLang="zh-CN" sz="160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1</m:t>
                    </m:r>
                    <m:r>
                      <a:rPr lang="en-US" altLang="zh-CN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 </a:t>
                </a:r>
                <a:endPara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10" y="1363980"/>
                <a:ext cx="6303645" cy="829945"/>
              </a:xfrm>
              <a:prstGeom prst="rect">
                <a:avLst/>
              </a:prstGeom>
              <a:blipFill rotWithShape="1">
                <a:blip r:embed="rId4"/>
                <a:stretch>
                  <a:fillRect l="-81" t="-612" r="-71" b="-536"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/>
          <p:cNvSpPr txBox="1"/>
          <p:nvPr/>
        </p:nvSpPr>
        <p:spPr>
          <a:xfrm>
            <a:off x="609600" y="5262880"/>
            <a:ext cx="6096000" cy="8299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预测显示：联合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Planck HFI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数据，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AliCPT-1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仅需累积1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模块·年的观测，即可以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σ 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置信度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探测到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β=0.35°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CMB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极化旋转角信号。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2"/>
          <p:cNvSpPr>
            <a:spLocks noGrp="1"/>
          </p:cNvSpPr>
          <p:nvPr>
            <p:ph type="title"/>
          </p:nvPr>
        </p:nvSpPr>
        <p:spPr>
          <a:xfrm>
            <a:off x="4422841" y="211949"/>
            <a:ext cx="1005626" cy="566968"/>
          </a:xfrm>
        </p:spPr>
        <p:txBody>
          <a:bodyPr/>
          <a:lstStyle/>
          <a:p>
            <a:r>
              <a:rPr lang="zh-CN" altLang="en-US" dirty="0"/>
              <a:t>小结</a:t>
            </a:r>
            <a:endParaRPr dirty="0"/>
          </a:p>
        </p:txBody>
      </p:sp>
      <p:sp>
        <p:nvSpPr>
          <p:cNvPr id="5" name="文本框 4"/>
          <p:cNvSpPr txBox="1"/>
          <p:nvPr/>
        </p:nvSpPr>
        <p:spPr>
          <a:xfrm>
            <a:off x="1264853" y="804676"/>
            <a:ext cx="10082569" cy="5721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2014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年提出阿里原初引力波探测计划；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2025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年建成，并首光。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2004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年提出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Quintom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暗能量理论，预言暗能量状态方程演化并越过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-1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实验验证：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理论上，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Quintom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暗能量理论成为国际研究新热点。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暗能量研究具有重大科学意义，目前处于重大突破前夕。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705609" y="1850192"/>
            <a:ext cx="6388990" cy="2177447"/>
            <a:chOff x="878689" y="1918504"/>
            <a:chExt cx="6388990" cy="2177447"/>
          </a:xfrm>
        </p:grpSpPr>
        <p:grpSp>
          <p:nvGrpSpPr>
            <p:cNvPr id="12" name="组合 11"/>
            <p:cNvGrpSpPr/>
            <p:nvPr/>
          </p:nvGrpSpPr>
          <p:grpSpPr>
            <a:xfrm>
              <a:off x="878689" y="1949690"/>
              <a:ext cx="6157968" cy="2146261"/>
              <a:chOff x="3811386" y="3166160"/>
              <a:chExt cx="6511387" cy="2269440"/>
            </a:xfrm>
          </p:grpSpPr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3811386" y="3166160"/>
                <a:ext cx="4404244" cy="226944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81"/>
              <a:stretch>
                <a:fillRect/>
              </a:stretch>
            </p:blipFill>
            <p:spPr bwMode="auto">
              <a:xfrm>
                <a:off x="8273628" y="3285153"/>
                <a:ext cx="2049145" cy="210964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1" name="文本框 10"/>
            <p:cNvSpPr txBox="1"/>
            <p:nvPr/>
          </p:nvSpPr>
          <p:spPr>
            <a:xfrm>
              <a:off x="6352834" y="1918504"/>
              <a:ext cx="91484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/>
                <a:t>DES Y6, 2026</a:t>
              </a:r>
              <a:endParaRPr lang="zh-CN" altLang="en-US" sz="800" b="1" dirty="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854219" y="2048711"/>
            <a:ext cx="2796734" cy="1687118"/>
            <a:chOff x="1665611" y="2078431"/>
            <a:chExt cx="2796734" cy="1687118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65611" y="2095356"/>
              <a:ext cx="1539088" cy="167019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4941" y="2078431"/>
              <a:ext cx="1247404" cy="1687118"/>
            </a:xfrm>
            <a:prstGeom prst="rect">
              <a:avLst/>
            </a:prstGeom>
          </p:spPr>
        </p:pic>
      </p:grpSp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8362" y="161948"/>
            <a:ext cx="2175005" cy="1719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1" name="文本框 30"/>
          <p:cNvSpPr txBox="1"/>
          <p:nvPr/>
        </p:nvSpPr>
        <p:spPr>
          <a:xfrm>
            <a:off x="10277978" y="5967355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谢谢！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64288" y="4513136"/>
            <a:ext cx="3398937" cy="1368649"/>
            <a:chOff x="2404006" y="257332"/>
            <a:chExt cx="6625181" cy="266775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04006" y="257332"/>
              <a:ext cx="6625181" cy="2667759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4963160" y="1244600"/>
              <a:ext cx="843280" cy="18288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532186" y="4513136"/>
            <a:ext cx="3393778" cy="1385603"/>
            <a:chOff x="2404006" y="3587315"/>
            <a:chExt cx="6625181" cy="2704912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04006" y="3587315"/>
              <a:ext cx="6625181" cy="2704912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>
              <a:off x="5013960" y="4587240"/>
              <a:ext cx="792480" cy="18288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ext Box 3"/>
          <p:cNvSpPr txBox="1">
            <a:spLocks noChangeArrowheads="1"/>
          </p:cNvSpPr>
          <p:nvPr/>
        </p:nvSpPr>
        <p:spPr bwMode="auto">
          <a:xfrm>
            <a:off x="1080612" y="1713548"/>
            <a:ext cx="8043068" cy="32209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暗能量基本特征：</a:t>
            </a:r>
            <a:endParaRPr kumimoji="1" lang="en-US" altLang="zh-CN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en-US" altLang="zh-CN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en-US" altLang="zh-CN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en-US" altLang="zh-CN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首先是实验测量暗能量状态方程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w(z)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3800738" y="4317363"/>
          <a:ext cx="4271963" cy="426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公式" r:id="rId1" imgW="1828800" imgH="203200" progId="Equation.3">
                  <p:embed/>
                </p:oleObj>
              </mc:Choice>
              <mc:Fallback>
                <p:oleObj name="公式" r:id="rId1" imgW="1828800" imgH="203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0738" y="4317363"/>
                        <a:ext cx="4271963" cy="42673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 Box 7"/>
          <p:cNvSpPr txBox="1">
            <a:spLocks noChangeArrowheads="1"/>
          </p:cNvSpPr>
          <p:nvPr/>
        </p:nvSpPr>
        <p:spPr bwMode="auto">
          <a:xfrm rot="5400000">
            <a:off x="5578020" y="3682365"/>
            <a:ext cx="484188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方正仿宋_GB2312" panose="02000000000000000000" charset="-122"/>
                <a:sym typeface="Symbol" panose="05050102010706020507" pitchFamily="2" charset="2"/>
              </a:rPr>
              <a:t></a:t>
            </a:r>
            <a:endParaRPr kumimoji="1" lang="en-US" altLang="zh-CN" sz="2400" dirty="0">
              <a:solidFill>
                <a:schemeClr val="tx1"/>
              </a:solidFill>
              <a:latin typeface="Times New Roman" panose="02020603050405020304" pitchFamily="18" charset="0"/>
              <a:ea typeface="方正仿宋_GB2312" panose="02000000000000000000" charset="-122"/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2650660" y="551427"/>
            <a:ext cx="732951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kumimoji="1" lang="zh-CN" altLang="en-US" sz="32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</a:rPr>
              <a:t>暗能量物理性质及其检验</a:t>
            </a:r>
            <a:endParaRPr kumimoji="1" lang="zh-CN" altLang="en-US" sz="20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6020" y="2287095"/>
            <a:ext cx="3581400" cy="837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24815" y="3293494"/>
            <a:ext cx="990600" cy="36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/>
          <a:srcRect r="11921"/>
          <a:stretch>
            <a:fillRect/>
          </a:stretch>
        </p:blipFill>
        <p:spPr bwMode="auto">
          <a:xfrm>
            <a:off x="8129264" y="2397654"/>
            <a:ext cx="4024264" cy="322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6702915" y="548887"/>
            <a:ext cx="5252764" cy="5166994"/>
            <a:chOff x="262558" y="184678"/>
            <a:chExt cx="5328592" cy="6258731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62558" y="184678"/>
              <a:ext cx="5328592" cy="6258731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4125588" y="1646010"/>
              <a:ext cx="1080119" cy="1597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3200" dirty="0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精质</a:t>
              </a:r>
              <a:endParaRPr kumimoji="1" lang="zh-CN" altLang="en-US" sz="32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949947" y="4308222"/>
              <a:ext cx="1080120" cy="665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3200" dirty="0">
                  <a:latin typeface="黑体" panose="02010609060101010101" charset="-122"/>
                  <a:ea typeface="黑体" panose="02010609060101010101" charset="-122"/>
                </a:rPr>
                <a:t>幽灵</a:t>
              </a:r>
              <a:endParaRPr kumimoji="1" lang="zh-CN" altLang="en-US" sz="3200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02939" y="1646010"/>
              <a:ext cx="1080120" cy="665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3200" dirty="0">
                  <a:solidFill>
                    <a:srgbClr val="0432FF"/>
                  </a:solidFill>
                  <a:latin typeface="黑体" panose="02010609060101010101" charset="-122"/>
                  <a:ea typeface="黑体" panose="02010609060101010101" charset="-122"/>
                </a:rPr>
                <a:t>精灵</a:t>
              </a:r>
              <a:endParaRPr kumimoji="1" lang="zh-CN" altLang="en-US" sz="3200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367014" y="4308222"/>
              <a:ext cx="1080120" cy="665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3200" dirty="0">
                  <a:solidFill>
                    <a:srgbClr val="0432FF"/>
                  </a:solidFill>
                  <a:latin typeface="黑体" panose="02010609060101010101" charset="-122"/>
                  <a:ea typeface="黑体" panose="02010609060101010101" charset="-122"/>
                </a:rPr>
                <a:t>精灵</a:t>
              </a:r>
              <a:endParaRPr kumimoji="1" lang="zh-CN" altLang="en-US" sz="3200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169793" y="2753201"/>
              <a:ext cx="2429939" cy="559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2400" dirty="0">
                  <a:solidFill>
                    <a:srgbClr val="7030A0"/>
                  </a:solidFill>
                  <a:latin typeface="黑体" panose="02010609060101010101" charset="-122"/>
                  <a:ea typeface="黑体" panose="02010609060101010101" charset="-122"/>
                </a:rPr>
                <a:t>宇宙学常数</a:t>
              </a:r>
              <a:endParaRPr kumimoji="1" lang="zh-CN" altLang="en-US" sz="2400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538834" y="5772534"/>
            <a:ext cx="8813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Chevallier–</a:t>
            </a:r>
            <a:r>
              <a:rPr lang="en-US" altLang="zh-CN" sz="24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Polarski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–Linder(CPL)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暗能量状态方程参数化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w(a) = w</a:t>
            </a:r>
            <a:r>
              <a:rPr kumimoji="1" lang="zh-CN" alt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+w</a:t>
            </a:r>
            <a:r>
              <a:rPr kumimoji="1" lang="zh-CN" alt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(1-a)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47" y="1383811"/>
            <a:ext cx="5846972" cy="377264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436068" y="217610"/>
            <a:ext cx="4194646" cy="662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暗能量理论模型唯象分类：</a:t>
            </a:r>
            <a:endParaRPr kumimoji="1"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357250" y="5210024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/>
              <a:t>图片取自国台发布会报告</a:t>
            </a:r>
            <a:endParaRPr lang="zh-CN" altLang="en-US" sz="1400" dirty="0"/>
          </a:p>
        </p:txBody>
      </p:sp>
      <p:sp>
        <p:nvSpPr>
          <p:cNvPr id="13" name="椭圆 12"/>
          <p:cNvSpPr/>
          <p:nvPr/>
        </p:nvSpPr>
        <p:spPr>
          <a:xfrm>
            <a:off x="8392776" y="2815706"/>
            <a:ext cx="185297" cy="185297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.</a:t>
            </a:r>
            <a:endParaRPr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39C34-4DC7-4F05-9ABD-CE44E40B4658}" type="slidenum">
              <a:rPr lang="en-US" altLang="zh-CN"/>
            </a:fld>
            <a:endParaRPr lang="en-US" altLang="zh-CN"/>
          </a:p>
        </p:txBody>
      </p:sp>
      <p:pic>
        <p:nvPicPr>
          <p:cNvPr id="17410" name="Picture 13" descr="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158218" y="795509"/>
            <a:ext cx="9234516" cy="488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443188" y="5338908"/>
            <a:ext cx="8664575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Observing dark energy dynamics with supernova, microwave background </a:t>
            </a:r>
            <a:endParaRPr lang="en-US" altLang="zh-C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galaxy clustering </a:t>
            </a:r>
            <a:endParaRPr lang="en-US" altLang="zh-C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Jun-Qing Xia, Gong-Bo Zhao, Bo Feng, Hong Li and </a:t>
            </a:r>
            <a:r>
              <a:rPr lang="en-US" altLang="zh-CN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Xinmin</a:t>
            </a:r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Zhang </a:t>
            </a:r>
            <a:endParaRPr lang="en-US" altLang="zh-C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Phys.Rev.D73, 063521, 2006</a:t>
            </a:r>
            <a:endParaRPr lang="en-US" altLang="zh-C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271965" y="416309"/>
            <a:ext cx="732951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kumimoji="1" lang="zh-CN" altLang="en-US" sz="3200" b="1" dirty="0">
                <a:solidFill>
                  <a:srgbClr val="0432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过去的二十多年中，标准理论是 </a:t>
            </a:r>
            <a:r>
              <a:rPr kumimoji="1" lang="en-US" altLang="zh-CN" sz="3200" b="1" dirty="0">
                <a:solidFill>
                  <a:srgbClr val="0432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ΛCDM </a:t>
            </a:r>
            <a:endParaRPr kumimoji="1" lang="en-US" altLang="zh-CN" sz="3200" b="1" dirty="0">
              <a:solidFill>
                <a:srgbClr val="0432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83722" y="502920"/>
            <a:ext cx="36518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DESI 观测结果（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2330" y="1513840"/>
            <a:ext cx="10239375" cy="42386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610995" y="5752465"/>
            <a:ext cx="91973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取自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DESI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合作组文章。画了两条线以显示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Quintessence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Phantom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区域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12210" y="6247765"/>
            <a:ext cx="47682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Yifu Cai, et al. 2505.24732 [astro-ph.CO]</a:t>
            </a:r>
            <a:endParaRPr lang="en-US" altLang="zh-C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0990" y="1438910"/>
            <a:ext cx="5996940" cy="35375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89784" y="512445"/>
            <a:ext cx="84855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Gaussian process regression 方法（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II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97000" y="5187950"/>
            <a:ext cx="9871075" cy="9366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DESI collaboration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K. Lodha, et al., Extended Dark Energy analysis using DESI DR2 BAO measurements (3 2025). arXiv:2503.14743.</a:t>
            </a:r>
            <a:endParaRPr lang="en-US" altLang="zh-CN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742*400"/>
  <p:tag name="TABLE_ENDDRAG_RECT" val="13*82*742*400"/>
</p:tagLst>
</file>

<file path=ppt/tags/tag2.xml><?xml version="1.0" encoding="utf-8"?>
<p:tagLst xmlns:p="http://schemas.openxmlformats.org/presentationml/2006/main">
  <p:tag name="KSO_WM_DIAGRAM_VIRTUALLY_FRAME" val="{&quot;height&quot;:332.26320996822795,&quot;left&quot;:368.8567945664641,&quot;top&quot;:165.98679003177202,&quot;width&quot;:351.1432054335359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7127</Words>
  <Application>WPS 演示</Application>
  <PresentationFormat>宽屏</PresentationFormat>
  <Paragraphs>412</Paragraphs>
  <Slides>43</Slides>
  <Notes>3</Notes>
  <HiddenSlides>0</HiddenSlides>
  <MMClips>2</MMClips>
  <ScaleCrop>false</ScaleCrop>
  <HeadingPairs>
    <vt:vector size="8" baseType="variant">
      <vt:variant>
        <vt:lpstr>已用的字体</vt:lpstr>
      </vt:variant>
      <vt:variant>
        <vt:i4>38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83" baseType="lpstr">
      <vt:lpstr>Arial</vt:lpstr>
      <vt:lpstr>宋体</vt:lpstr>
      <vt:lpstr>Wingdings</vt:lpstr>
      <vt:lpstr>微软雅黑</vt:lpstr>
      <vt:lpstr>黑体</vt:lpstr>
      <vt:lpstr>Cambria Math</vt:lpstr>
      <vt:lpstr>MS Mincho</vt:lpstr>
      <vt:lpstr>Segoe Print</vt:lpstr>
      <vt:lpstr>Times New Roman</vt:lpstr>
      <vt:lpstr>方正仿宋_GB2312</vt:lpstr>
      <vt:lpstr>仿宋</vt:lpstr>
      <vt:lpstr>Symbol</vt:lpstr>
      <vt:lpstr>MS PGothic</vt:lpstr>
      <vt:lpstr>Arial Unicode MS</vt:lpstr>
      <vt:lpstr>Calibri Light</vt:lpstr>
      <vt:lpstr>Calibri</vt:lpstr>
      <vt:lpstr>等线</vt:lpstr>
      <vt:lpstr>Calibri</vt:lpstr>
      <vt:lpstr>Wingdings</vt:lpstr>
      <vt:lpstr>-apple-system</vt:lpstr>
      <vt:lpstr>Kabel ITC</vt:lpstr>
      <vt:lpstr>Comic Sans MS</vt:lpstr>
      <vt:lpstr>Cambria</vt:lpstr>
      <vt:lpstr>Wonder Arial</vt:lpstr>
      <vt:lpstr>Ms.Luce</vt:lpstr>
      <vt:lpstr>Yu Gothic UI Light</vt:lpstr>
      <vt:lpstr>汉仪雅酷黑简</vt:lpstr>
      <vt:lpstr>Microsoft YaHei UI</vt:lpstr>
      <vt:lpstr>Noto Sans SC</vt:lpstr>
      <vt:lpstr>思源黑体 CN Bold</vt:lpstr>
      <vt:lpstr>等线 Light</vt:lpstr>
      <vt:lpstr>KSOFD72470BC</vt:lpstr>
      <vt:lpstr>-apple-system</vt:lpstr>
      <vt:lpstr>Noto Sans SC</vt:lpstr>
      <vt:lpstr>Symbol</vt:lpstr>
      <vt:lpstr>思源黑体 CN Bold</vt:lpstr>
      <vt:lpstr>方正仿宋_GB2312</vt:lpstr>
      <vt:lpstr>汉仪雅酷黑简</vt:lpstr>
      <vt:lpstr>Office Theme</vt:lpstr>
      <vt:lpstr>Equation.3</vt:lpstr>
      <vt:lpstr>暗能量研究进展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 穿越 -1 的暗能量理论挑战：NO-GO Theorem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AliCPT 科学</vt:lpstr>
      <vt:lpstr>PowerPoint 演示文稿</vt:lpstr>
      <vt:lpstr>暗能量 Scalar-Chern（陈省身）-Simons 理论</vt:lpstr>
      <vt:lpstr>暗能量 Chern-Simons 理论在CMB中的效应：旋转CMB 极化</vt:lpstr>
      <vt:lpstr>首次测量CMB极化旋转角</vt:lpstr>
      <vt:lpstr>国际CMB实验测量CMB极化旋转角结果汇总</vt:lpstr>
      <vt:lpstr>PowerPoint 演示文稿</vt:lpstr>
      <vt:lpstr>PowerPoint 演示文稿</vt:lpstr>
      <vt:lpstr>CMB极化旋转角灵敏度预测</vt:lpstr>
      <vt:lpstr>小结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宇宙起源与命运</dc:title>
  <dc:creator>Microsoft Office User</dc:creator>
  <cp:lastModifiedBy>Wl</cp:lastModifiedBy>
  <cp:revision>657</cp:revision>
  <dcterms:created xsi:type="dcterms:W3CDTF">2025-10-11T12:38:00Z</dcterms:created>
  <dcterms:modified xsi:type="dcterms:W3CDTF">2026-07-13T07:09:38Z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451D2A5E424C4A2A9F0337D4E2015384_13</vt:lpwstr>
  </property>
  <property fmtid="{D5CDD505-2E9C-101B-9397-08002B2CF9AE}" pid="3" name="KSOProductBuildVer">
    <vt:lpwstr>2052-12.1.0.26895</vt:lpwstr>
  </property>
</Properties>
</file>