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tags/tag13.xml" ContentType="application/vnd.openxmlformats-officedocument.presentationml.tags+xml"/>
  <Override PartName="/ppt/notesSlides/notesSlide13.xml" ContentType="application/vnd.openxmlformats-officedocument.presentationml.notesSlide+xml"/>
  <Override PartName="/ppt/tags/tag14.xml" ContentType="application/vnd.openxmlformats-officedocument.presentationml.tags+xml"/>
  <Override PartName="/ppt/notesSlides/notesSlide14.xml" ContentType="application/vnd.openxmlformats-officedocument.presentationml.notesSlide+xml"/>
  <Override PartName="/ppt/tags/tag15.xml" ContentType="application/vnd.openxmlformats-officedocument.presentationml.tags+xml"/>
  <Override PartName="/ppt/notesSlides/notesSlide15.xml" ContentType="application/vnd.openxmlformats-officedocument.presentationml.notesSlide+xml"/>
  <Override PartName="/ppt/tags/tag16.xml" ContentType="application/vnd.openxmlformats-officedocument.presentationml.tags+xml"/>
  <Override PartName="/ppt/notesSlides/notesSlide16.xml" ContentType="application/vnd.openxmlformats-officedocument.presentationml.notesSlide+xml"/>
  <Override PartName="/ppt/tags/tag17.xml" ContentType="application/vnd.openxmlformats-officedocument.presentationml.tags+xml"/>
  <Override PartName="/ppt/notesSlides/notesSlide17.xml" ContentType="application/vnd.openxmlformats-officedocument.presentationml.notesSlide+xml"/>
  <Override PartName="/ppt/tags/tag18.xml" ContentType="application/vnd.openxmlformats-officedocument.presentationml.tags+xml"/>
  <Override PartName="/ppt/notesSlides/notesSlide18.xml" ContentType="application/vnd.openxmlformats-officedocument.presentationml.notesSlide+xml"/>
  <Override PartName="/ppt/tags/tag19.xml" ContentType="application/vnd.openxmlformats-officedocument.presentationml.tags+xml"/>
  <Override PartName="/ppt/notesSlides/notesSlide19.xml" ContentType="application/vnd.openxmlformats-officedocument.presentationml.notesSlide+xml"/>
  <Override PartName="/ppt/tags/tag20.xml" ContentType="application/vnd.openxmlformats-officedocument.presentationml.tags+xml"/>
  <Override PartName="/ppt/notesSlides/notesSlide20.xml" ContentType="application/vnd.openxmlformats-officedocument.presentationml.notesSlide+xml"/>
  <Override PartName="/ppt/tags/tag21.xml" ContentType="application/vnd.openxmlformats-officedocument.presentationml.tags+xml"/>
  <Override PartName="/ppt/notesSlides/notesSlide21.xml" ContentType="application/vnd.openxmlformats-officedocument.presentationml.notesSlide+xml"/>
  <Override PartName="/ppt/tags/tag22.xml" ContentType="application/vnd.openxmlformats-officedocument.presentationml.tags+xml"/>
  <Override PartName="/ppt/notesSlides/notesSlide22.xml" ContentType="application/vnd.openxmlformats-officedocument.presentationml.notesSlide+xml"/>
  <Override PartName="/ppt/tags/tag23.xml" ContentType="application/vnd.openxmlformats-officedocument.presentationml.tags+xml"/>
  <Override PartName="/ppt/notesSlides/notesSlide23.xml" ContentType="application/vnd.openxmlformats-officedocument.presentationml.notesSlide+xml"/>
  <Override PartName="/ppt/tags/tag24.xml" ContentType="application/vnd.openxmlformats-officedocument.presentationml.tags+xml"/>
  <Override PartName="/ppt/notesSlides/notesSlide24.xml" ContentType="application/vnd.openxmlformats-officedocument.presentationml.notesSlide+xml"/>
  <Override PartName="/ppt/tags/tag25.xml" ContentType="application/vnd.openxmlformats-officedocument.presentationml.tags+xml"/>
  <Override PartName="/ppt/notesSlides/notesSlide25.xml" ContentType="application/vnd.openxmlformats-officedocument.presentationml.notesSlide+xml"/>
  <Override PartName="/ppt/tags/tag26.xml" ContentType="application/vnd.openxmlformats-officedocument.presentationml.tags+xml"/>
  <Override PartName="/ppt/notesSlides/notesSlide26.xml" ContentType="application/vnd.openxmlformats-officedocument.presentationml.notesSlide+xml"/>
  <Override PartName="/ppt/tags/tag27.xml" ContentType="application/vnd.openxmlformats-officedocument.presentationml.tags+xml"/>
  <Override PartName="/ppt/notesSlides/notesSlide27.xml" ContentType="application/vnd.openxmlformats-officedocument.presentationml.notesSlide+xml"/>
  <Override PartName="/ppt/tags/tag28.xml" ContentType="application/vnd.openxmlformats-officedocument.presentationml.tags+xml"/>
  <Override PartName="/ppt/notesSlides/notesSlide28.xml" ContentType="application/vnd.openxmlformats-officedocument.presentationml.notesSlide+xml"/>
  <Override PartName="/ppt/tags/tag29.xml" ContentType="application/vnd.openxmlformats-officedocument.presentationml.tags+xml"/>
  <Override PartName="/ppt/notesSlides/notesSlide29.xml" ContentType="application/vnd.openxmlformats-officedocument.presentationml.notesSlide+xml"/>
  <Override PartName="/ppt/tags/tag30.xml" ContentType="application/vnd.openxmlformats-officedocument.presentationml.tags+xml"/>
  <Override PartName="/ppt/notesSlides/notesSlide30.xml" ContentType="application/vnd.openxmlformats-officedocument.presentationml.notesSlide+xml"/>
  <Override PartName="/ppt/tags/tag31.xml" ContentType="application/vnd.openxmlformats-officedocument.presentationml.tags+xml"/>
  <Override PartName="/ppt/notesSlides/notesSlide31.xml" ContentType="application/vnd.openxmlformats-officedocument.presentationml.notesSlide+xml"/>
  <Override PartName="/ppt/tags/tag32.xml" ContentType="application/vnd.openxmlformats-officedocument.presentationml.tags+xml"/>
  <Override PartName="/ppt/notesSlides/notesSlide32.xml" ContentType="application/vnd.openxmlformats-officedocument.presentationml.notesSlide+xml"/>
  <Override PartName="/ppt/tags/tag33.xml" ContentType="application/vnd.openxmlformats-officedocument.presentationml.tags+xml"/>
  <Override PartName="/ppt/notesSlides/notesSlide33.xml" ContentType="application/vnd.openxmlformats-officedocument.presentationml.notesSlide+xml"/>
  <Override PartName="/ppt/tags/tag34.xml" ContentType="application/vnd.openxmlformats-officedocument.presentationml.tags+xml"/>
  <Override PartName="/ppt/notesSlides/notesSlide34.xml" ContentType="application/vnd.openxmlformats-officedocument.presentationml.notesSlide+xml"/>
  <Override PartName="/ppt/tags/tag35.xml" ContentType="application/vnd.openxmlformats-officedocument.presentationml.tags+xml"/>
  <Override PartName="/ppt/notesSlides/notesSlide35.xml" ContentType="application/vnd.openxmlformats-officedocument.presentationml.notesSlide+xml"/>
  <Override PartName="/ppt/tags/tag36.xml" ContentType="application/vnd.openxmlformats-officedocument.presentationml.tags+xml"/>
  <Override PartName="/ppt/notesSlides/notesSlide36.xml" ContentType="application/vnd.openxmlformats-officedocument.presentationml.notesSlide+xml"/>
  <Override PartName="/ppt/tags/tag37.xml" ContentType="application/vnd.openxmlformats-officedocument.presentationml.tags+xml"/>
  <Override PartName="/ppt/notesSlides/notesSlide37.xml" ContentType="application/vnd.openxmlformats-officedocument.presentationml.notesSlide+xml"/>
  <Override PartName="/ppt/tags/tag38.xml" ContentType="application/vnd.openxmlformats-officedocument.presentationml.tags+xml"/>
  <Override PartName="/ppt/notesSlides/notesSlide38.xml" ContentType="application/vnd.openxmlformats-officedocument.presentationml.notesSlide+xml"/>
  <Override PartName="/ppt/tags/tag39.xml" ContentType="application/vnd.openxmlformats-officedocument.presentationml.tags+xml"/>
  <Override PartName="/ppt/notesSlides/notesSlide39.xml" ContentType="application/vnd.openxmlformats-officedocument.presentationml.notesSlide+xml"/>
  <Override PartName="/ppt/tags/tag40.xml" ContentType="application/vnd.openxmlformats-officedocument.presentationml.tags+xml"/>
  <Override PartName="/ppt/notesSlides/notesSlide40.xml" ContentType="application/vnd.openxmlformats-officedocument.presentationml.notesSlide+xml"/>
  <Override PartName="/ppt/tags/tag41.xml" ContentType="application/vnd.openxmlformats-officedocument.presentationml.tags+xml"/>
  <Override PartName="/ppt/notesSlides/notesSlide41.xml" ContentType="application/vnd.openxmlformats-officedocument.presentationml.notesSlide+xml"/>
  <Override PartName="/ppt/tags/tag42.xml" ContentType="application/vnd.openxmlformats-officedocument.presentationml.tags+xml"/>
  <Override PartName="/ppt/notesSlides/notesSlide42.xml" ContentType="application/vnd.openxmlformats-officedocument.presentationml.notesSlide+xml"/>
  <Override PartName="/ppt/tags/tag43.xml" ContentType="application/vnd.openxmlformats-officedocument.presentationml.tags+xml"/>
  <Override PartName="/ppt/notesSlides/notesSlide43.xml" ContentType="application/vnd.openxmlformats-officedocument.presentationml.notesSlide+xml"/>
  <Override PartName="/ppt/tags/tag44.xml" ContentType="application/vnd.openxmlformats-officedocument.presentationml.tags+xml"/>
  <Override PartName="/ppt/notesSlides/notesSlide44.xml" ContentType="application/vnd.openxmlformats-officedocument.presentationml.notesSlide+xml"/>
  <Override PartName="/ppt/tags/tag45.xml" ContentType="application/vnd.openxmlformats-officedocument.presentationml.tags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50.xml" ContentType="application/vnd.openxmlformats-officedocument.presentationml.notesSlide+xml"/>
  <Override PartName="/ppt/tags/tag48.xml" ContentType="application/vnd.openxmlformats-officedocument.presentationml.tags+xml"/>
  <Override PartName="/ppt/notesSlides/notesSlide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6"/>
  </p:notesMasterIdLst>
  <p:sldIdLst>
    <p:sldId id="257" r:id="rId2"/>
    <p:sldId id="286" r:id="rId3"/>
    <p:sldId id="1216" r:id="rId4"/>
    <p:sldId id="340" r:id="rId5"/>
    <p:sldId id="334" r:id="rId6"/>
    <p:sldId id="335" r:id="rId7"/>
    <p:sldId id="336" r:id="rId8"/>
    <p:sldId id="337" r:id="rId9"/>
    <p:sldId id="1217" r:id="rId10"/>
    <p:sldId id="322" r:id="rId11"/>
    <p:sldId id="308" r:id="rId12"/>
    <p:sldId id="1225" r:id="rId13"/>
    <p:sldId id="1224" r:id="rId14"/>
    <p:sldId id="310" r:id="rId15"/>
    <p:sldId id="311" r:id="rId16"/>
    <p:sldId id="312" r:id="rId17"/>
    <p:sldId id="1218" r:id="rId18"/>
    <p:sldId id="313" r:id="rId19"/>
    <p:sldId id="316" r:id="rId20"/>
    <p:sldId id="1219" r:id="rId21"/>
    <p:sldId id="260" r:id="rId22"/>
    <p:sldId id="327" r:id="rId23"/>
    <p:sldId id="292" r:id="rId24"/>
    <p:sldId id="295" r:id="rId25"/>
    <p:sldId id="291" r:id="rId26"/>
    <p:sldId id="293" r:id="rId27"/>
    <p:sldId id="314" r:id="rId28"/>
    <p:sldId id="317" r:id="rId29"/>
    <p:sldId id="318" r:id="rId30"/>
    <p:sldId id="328" r:id="rId31"/>
    <p:sldId id="329" r:id="rId32"/>
    <p:sldId id="1220" r:id="rId33"/>
    <p:sldId id="294" r:id="rId34"/>
    <p:sldId id="330" r:id="rId35"/>
    <p:sldId id="302" r:id="rId36"/>
    <p:sldId id="321" r:id="rId37"/>
    <p:sldId id="1221" r:id="rId38"/>
    <p:sldId id="1203" r:id="rId39"/>
    <p:sldId id="1202" r:id="rId40"/>
    <p:sldId id="1222" r:id="rId41"/>
    <p:sldId id="296" r:id="rId42"/>
    <p:sldId id="339" r:id="rId43"/>
    <p:sldId id="304" r:id="rId44"/>
    <p:sldId id="297" r:id="rId45"/>
    <p:sldId id="298" r:id="rId46"/>
    <p:sldId id="299" r:id="rId47"/>
    <p:sldId id="300" r:id="rId48"/>
    <p:sldId id="1223" r:id="rId49"/>
    <p:sldId id="331" r:id="rId50"/>
    <p:sldId id="332" r:id="rId51"/>
    <p:sldId id="341" r:id="rId52"/>
    <p:sldId id="333" r:id="rId53"/>
    <p:sldId id="1201" r:id="rId54"/>
    <p:sldId id="338" r:id="rId55"/>
  </p:sldIdLst>
  <p:sldSz cx="12192000" cy="6858000"/>
  <p:notesSz cx="6858000" cy="9144000"/>
  <p:defaultTextStyle>
    <a:defPPr>
      <a:defRPr lang="en-US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98"/>
    <p:restoredTop sz="94692"/>
  </p:normalViewPr>
  <p:slideViewPr>
    <p:cSldViewPr snapToGrid="0">
      <p:cViewPr varScale="1">
        <p:scale>
          <a:sx n="114" d="100"/>
          <a:sy n="114" d="100"/>
        </p:scale>
        <p:origin x="3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CA11CA-03FE-BB4F-9053-DFDA6B162970}" type="datetimeFigureOut">
              <a:rPr lang="en-US" smtClean="0"/>
              <a:t>7/18/26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9B2B5A-E83B-B042-9FB1-EA57AAD97C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248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BA571-7E9D-B3B5-B422-CCA8726FB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63A90F0-5D0B-0B63-11C0-1A75D1FD61E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F4EE989-EE2D-EA9D-D5C1-7FCF4235F4E5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我们为什么要做亮度测量。</a:t>
            </a:r>
          </a:p>
          <a:p>
            <a:endParaRPr lang="en-US" altLang="zh-CN"/>
          </a:p>
          <a:p>
            <a:r>
              <a:rPr lang="zh-CN" altLang="en-US"/>
              <a:t>首先，亮度是衡量对撞机数据产出能力的核心指标。简单来说，瞬时亮度反映了单位时间内对撞的“密集程度”，而积分亮度就是它累积出来的结果，直接决定了我们手头数据样本的总大小。</a:t>
            </a:r>
          </a:p>
          <a:p>
            <a:endParaRPr lang="en-US" altLang="zh-CN"/>
          </a:p>
          <a:p>
            <a:r>
              <a:rPr lang="zh-CN" altLang="en-US"/>
              <a:t>那为什么需要专门去测这个亮度呢？因为在实际实验中，我们没法直接数出发生了多少次对撞。所以我们用一个“标准过程”来反推——比如大角度巴曼散射，它的理论截面计算得非常精确。我们只要在实验里数出这个过程中选到的事例数，再除以理论截面，就能反推出亮度。</a:t>
            </a:r>
          </a:p>
          <a:p>
            <a:endParaRPr lang="en-US" altLang="zh-CN"/>
          </a:p>
          <a:p>
            <a:r>
              <a:rPr lang="zh-CN" altLang="en-US"/>
              <a:t>最后想强调一点，亮度测不准，后续所有测量——比如分支比、截面等等——都会跟着偏。所以亮度测量的精度，直接决定了整个分析的可信度。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85BE38E-52C2-C0A1-C78D-819881E363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DC9EC65-0A05-FDF3-82C3-2557494B3C6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71378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我们为什么要做亮度测量。</a:t>
            </a:r>
          </a:p>
          <a:p>
            <a:endParaRPr lang="en-US" altLang="zh-CN"/>
          </a:p>
          <a:p>
            <a:r>
              <a:rPr lang="zh-CN" altLang="en-US"/>
              <a:t>首先，亮度是衡量对撞机数据产出能力的核心指标。简单来说，瞬时亮度反映了单位时间内对撞的“密集程度”，而积分亮度就是它累积出来的结果，直接决定了我们手头数据样本的总大小。</a:t>
            </a:r>
          </a:p>
          <a:p>
            <a:endParaRPr lang="en-US" altLang="zh-CN"/>
          </a:p>
          <a:p>
            <a:r>
              <a:rPr lang="zh-CN" altLang="en-US"/>
              <a:t>那为什么需要专门去测这个亮度呢？因为在实际实验中，我们没法直接数出发生了多少次对撞。所以我们用一个“标准过程”来反推——比如大角度巴曼散射，它的理论截面计算得非常精确。我们只要在实验里数出这个过程中选到的事例数，再除以理论截面，就能反推出亮度。</a:t>
            </a:r>
          </a:p>
          <a:p>
            <a:endParaRPr lang="en-US" altLang="zh-CN"/>
          </a:p>
          <a:p>
            <a:r>
              <a:rPr lang="zh-CN" altLang="en-US"/>
              <a:t>最后想强调一点，亮度测不准，后续所有测量——比如分支比、截面等等——都会跟着偏。所以亮度测量的精度，直接决定了整个分析的可信度。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我们为什么要做亮度测量。</a:t>
            </a:r>
          </a:p>
          <a:p>
            <a:endParaRPr lang="en-US" altLang="zh-CN"/>
          </a:p>
          <a:p>
            <a:r>
              <a:rPr lang="zh-CN" altLang="en-US"/>
              <a:t>首先，亮度是衡量对撞机数据产出能力的核心指标。简单来说，瞬时亮度反映了单位时间内对撞的“密集程度”，而积分亮度就是它累积出来的结果，直接决定了我们手头数据样本的总大小。</a:t>
            </a:r>
          </a:p>
          <a:p>
            <a:endParaRPr lang="en-US" altLang="zh-CN"/>
          </a:p>
          <a:p>
            <a:r>
              <a:rPr lang="zh-CN" altLang="en-US"/>
              <a:t>那为什么需要专门去测这个亮度呢？因为在实际实验中，我们没法直接数出发生了多少次对撞。所以我们用一个“标准过程”来反推——比如大角度巴曼散射，它的理论截面计算得非常精确。我们只要在实验里数出这个过程中选到的事例数，再除以理论截面，就能反推出亮度。</a:t>
            </a:r>
          </a:p>
          <a:p>
            <a:endParaRPr lang="en-US" altLang="zh-CN"/>
          </a:p>
          <a:p>
            <a:r>
              <a:rPr lang="zh-CN" altLang="en-US"/>
              <a:t>最后想强调一点，亮度测不准，后续所有测量——比如分支比、截面等等——都会跟着偏。所以亮度测量的精度，直接决定了整个分析的可信度。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我们为什么要做亮度测量。</a:t>
            </a:r>
          </a:p>
          <a:p>
            <a:endParaRPr lang="en-US" altLang="zh-CN"/>
          </a:p>
          <a:p>
            <a:r>
              <a:rPr lang="zh-CN" altLang="en-US"/>
              <a:t>首先，亮度是衡量对撞机数据产出能力的核心指标。简单来说，瞬时亮度反映了单位时间内对撞的“密集程度”，而积分亮度就是它累积出来的结果，直接决定了我们手头数据样本的总大小。</a:t>
            </a:r>
          </a:p>
          <a:p>
            <a:endParaRPr lang="en-US" altLang="zh-CN"/>
          </a:p>
          <a:p>
            <a:r>
              <a:rPr lang="zh-CN" altLang="en-US"/>
              <a:t>那为什么需要专门去测这个亮度呢？因为在实际实验中，我们没法直接数出发生了多少次对撞。所以我们用一个“标准过程”来反推——比如大角度巴曼散射，它的理论截面计算得非常精确。我们只要在实验里数出这个过程中选到的事例数，再除以理论截面，就能反推出亮度。</a:t>
            </a:r>
          </a:p>
          <a:p>
            <a:endParaRPr lang="en-US" altLang="zh-CN"/>
          </a:p>
          <a:p>
            <a:r>
              <a:rPr lang="zh-CN" altLang="en-US"/>
              <a:t>最后想强调一点，亮度测不准，后续所有测量——比如分支比、截面等等——都会跟着偏。所以亮度测量的精度，直接决定了整个分析的可信度。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7948C5-B40D-7041-CA9E-CA21295E2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12A99D3-112F-B57C-D381-31C3F00F497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F54BE6E-F7AA-E2A6-1E94-A69D7384724A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C798FB4-98E0-FE88-408C-0C0B1CE738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08F3CF3-8423-5480-63AA-CE0DB0E88B8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72114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我们为什么要做亮度测量。</a:t>
            </a:r>
          </a:p>
          <a:p>
            <a:endParaRPr lang="en-US" altLang="zh-CN"/>
          </a:p>
          <a:p>
            <a:r>
              <a:rPr lang="zh-CN" altLang="en-US"/>
              <a:t>首先，亮度是衡量对撞机数据产出能力的核心指标。简单来说，瞬时亮度反映了单位时间内对撞的“密集程度”，而积分亮度就是它累积出来的结果，直接决定了我们手头数据样本的总大小。</a:t>
            </a:r>
          </a:p>
          <a:p>
            <a:endParaRPr lang="en-US" altLang="zh-CN"/>
          </a:p>
          <a:p>
            <a:r>
              <a:rPr lang="zh-CN" altLang="en-US"/>
              <a:t>那为什么需要专门去测这个亮度呢？因为在实际实验中，我们没法直接数出发生了多少次对撞。所以我们用一个“标准过程”来反推——比如大角度巴曼散射，它的理论截面计算得非常精确。我们只要在实验里数出这个过程中选到的事例数，再除以理论截面，就能反推出亮度。</a:t>
            </a:r>
          </a:p>
          <a:p>
            <a:endParaRPr lang="en-US" altLang="zh-CN"/>
          </a:p>
          <a:p>
            <a:r>
              <a:rPr lang="zh-CN" altLang="en-US"/>
              <a:t>最后想强调一点，亮度测不准，后续所有测量——比如分支比、截面等等——都会跟着偏。所以亮度测量的精度，直接决定了整个分析的可信度。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  <a:p>
            <a:endParaRPr lang="en-US" altLang="zh-CN" dirty="0"/>
          </a:p>
          <a:p>
            <a:r>
              <a:rPr lang="zh-CN" altLang="en-US" dirty="0"/>
              <a:t>首先，亮度是衡量对撞机数据产出能力的核心指标。简单来说，瞬时亮度反映了单位时间内对撞的“密集程度”，而积分亮度就是它累积出来的结果，直接决定了我们手头数据样本的总大小。</a:t>
            </a:r>
          </a:p>
          <a:p>
            <a:endParaRPr lang="en-US" altLang="zh-CN" dirty="0"/>
          </a:p>
          <a:p>
            <a:r>
              <a:rPr lang="zh-CN" altLang="en-US" dirty="0"/>
              <a:t>那为什么需要专门去测这个亮度呢？因为在实际实验中，我们没法直接数出发生了多少次对撞。所以我们用一个“标准过程”来反推——比如大角度巴曼散射，它的理论截面计算得非常精确。我们只要在实验里数出这个过程中选到的事例数，再除以理论截面，就能反推出亮度。</a:t>
            </a:r>
          </a:p>
          <a:p>
            <a:endParaRPr lang="en-US" altLang="zh-CN" dirty="0"/>
          </a:p>
          <a:p>
            <a:r>
              <a:rPr lang="zh-CN" altLang="en-US" dirty="0"/>
              <a:t>最后想强调一点，亮度测不准，后续所有测量——比如分支比、截面等等——都会跟着偏。所以亮度测量的精度，直接决定了整个分析的可信度。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31929F-1E59-0192-AF4C-6451F6A0E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A9D004B-FCFB-3F71-34EA-B7B63666FB3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B99677F-C9EC-14F9-9E22-B73C1FAE2D70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580598F-5A64-9320-2130-8F32A9E6BF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5FBF658-3EEA-B753-BE72-036AB4B42DD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59588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我们为什么要做亮度测量。</a:t>
            </a:r>
          </a:p>
          <a:p>
            <a:endParaRPr lang="en-US" altLang="zh-CN"/>
          </a:p>
          <a:p>
            <a:r>
              <a:rPr lang="zh-CN" altLang="en-US"/>
              <a:t>首先，亮度是衡量对撞机数据产出能力的核心指标。简单来说，瞬时亮度反映了单位时间内对撞的“密集程度”，而积分亮度就是它累积出来的结果，直接决定了我们手头数据样本的总大小。</a:t>
            </a:r>
          </a:p>
          <a:p>
            <a:endParaRPr lang="en-US" altLang="zh-CN"/>
          </a:p>
          <a:p>
            <a:r>
              <a:rPr lang="zh-CN" altLang="en-US"/>
              <a:t>那为什么需要专门去测这个亮度呢？因为在实际实验中，我们没法直接数出发生了多少次对撞。所以我们用一个“标准过程”来反推——比如大角度巴曼散射，它的理论截面计算得非常精确。我们只要在实验里数出这个过程中选到的事例数，再除以理论截面，就能反推出亮度。</a:t>
            </a:r>
          </a:p>
          <a:p>
            <a:endParaRPr lang="en-US" altLang="zh-CN"/>
          </a:p>
          <a:p>
            <a:r>
              <a:rPr lang="zh-CN" altLang="en-US"/>
              <a:t>最后想强调一点，亮度测不准，后续所有测量——比如分支比、截面等等——都会跟着偏。所以亮度测量的精度，直接决定了整个分析的可信度。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我们为什么要做亮度测量。</a:t>
            </a:r>
          </a:p>
          <a:p>
            <a:endParaRPr lang="en-US" altLang="zh-CN"/>
          </a:p>
          <a:p>
            <a:r>
              <a:rPr lang="zh-CN" altLang="en-US"/>
              <a:t>首先，亮度是衡量对撞机数据产出能力的核心指标。简单来说，瞬时亮度反映了单位时间内对撞的“密集程度”，而积分亮度就是它累积出来的结果，直接决定了我们手头数据样本的总大小。</a:t>
            </a:r>
          </a:p>
          <a:p>
            <a:endParaRPr lang="en-US" altLang="zh-CN"/>
          </a:p>
          <a:p>
            <a:r>
              <a:rPr lang="zh-CN" altLang="en-US"/>
              <a:t>那为什么需要专门去测这个亮度呢？因为在实际实验中，我们没法直接数出发生了多少次对撞。所以我们用一个“标准过程”来反推——比如大角度巴曼散射，它的理论截面计算得非常精确。我们只要在实验里数出这个过程中选到的事例数，再除以理论截面，就能反推出亮度。</a:t>
            </a:r>
          </a:p>
          <a:p>
            <a:endParaRPr lang="en-US" altLang="zh-CN"/>
          </a:p>
          <a:p>
            <a:r>
              <a:rPr lang="zh-CN" altLang="en-US"/>
              <a:t>最后想强调一点，亮度测不准，后续所有测量——比如分支比、截面等等——都会跟着偏。所以亮度测量的精度，直接决定了整个分析的可信度。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我们为什么要做亮度测量。</a:t>
            </a:r>
          </a:p>
          <a:p>
            <a:endParaRPr lang="en-US" altLang="zh-CN"/>
          </a:p>
          <a:p>
            <a:r>
              <a:rPr lang="zh-CN" altLang="en-US"/>
              <a:t>首先，亮度是衡量对撞机数据产出能力的核心指标。简单来说，瞬时亮度反映了单位时间内对撞的“密集程度”，而积分亮度就是它累积出来的结果，直接决定了我们手头数据样本的总大小。</a:t>
            </a:r>
          </a:p>
          <a:p>
            <a:endParaRPr lang="en-US" altLang="zh-CN"/>
          </a:p>
          <a:p>
            <a:r>
              <a:rPr lang="zh-CN" altLang="en-US"/>
              <a:t>那为什么需要专门去测这个亮度呢？因为在实际实验中，我们没法直接数出发生了多少次对撞。所以我们用一个“标准过程”来反推——比如大角度巴曼散射，它的理论截面计算得非常精确。我们只要在实验里数出这个过程中选到的事例数，再除以理论截面，就能反推出亮度。</a:t>
            </a:r>
          </a:p>
          <a:p>
            <a:endParaRPr lang="en-US" altLang="zh-CN"/>
          </a:p>
          <a:p>
            <a:r>
              <a:rPr lang="zh-CN" altLang="en-US"/>
              <a:t>最后想强调一点，亮度测不准，后续所有测量——比如分支比、截面等等——都会跟着偏。所以亮度测量的精度，直接决定了整个分析的可信度。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我们为什么要做亮度测量。</a:t>
            </a:r>
          </a:p>
          <a:p>
            <a:endParaRPr lang="en-US" altLang="zh-CN"/>
          </a:p>
          <a:p>
            <a:r>
              <a:rPr lang="zh-CN" altLang="en-US"/>
              <a:t>首先，亮度是衡量对撞机数据产出能力的核心指标。简单来说，瞬时亮度反映了单位时间内对撞的“密集程度”，而积分亮度就是它累积出来的结果，直接决定了我们手头数据样本的总大小。</a:t>
            </a:r>
          </a:p>
          <a:p>
            <a:endParaRPr lang="en-US" altLang="zh-CN"/>
          </a:p>
          <a:p>
            <a:r>
              <a:rPr lang="zh-CN" altLang="en-US"/>
              <a:t>那为什么需要专门去测这个亮度呢？因为在实际实验中，我们没法直接数出发生了多少次对撞。所以我们用一个“标准过程”来反推——比如大角度巴曼散射，它的理论截面计算得非常精确。我们只要在实验里数出这个过程中选到的事例数，再除以理论截面，就能反推出亮度。</a:t>
            </a:r>
          </a:p>
          <a:p>
            <a:endParaRPr lang="en-US" altLang="zh-CN"/>
          </a:p>
          <a:p>
            <a:r>
              <a:rPr lang="zh-CN" altLang="en-US"/>
              <a:t>最后想强调一点，亮度测不准，后续所有测量——比如分支比、截面等等——都会跟着偏。所以亮度测量的精度，直接决定了整个分析的可信度。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我们为什么要做亮度测量。</a:t>
            </a:r>
          </a:p>
          <a:p>
            <a:endParaRPr lang="en-US" altLang="zh-CN"/>
          </a:p>
          <a:p>
            <a:r>
              <a:rPr lang="zh-CN" altLang="en-US"/>
              <a:t>首先，亮度是衡量对撞机数据产出能力的核心指标。简单来说，瞬时亮度反映了单位时间内对撞的“密集程度”，而积分亮度就是它累积出来的结果，直接决定了我们手头数据样本的总大小。</a:t>
            </a:r>
          </a:p>
          <a:p>
            <a:endParaRPr lang="en-US" altLang="zh-CN"/>
          </a:p>
          <a:p>
            <a:r>
              <a:rPr lang="zh-CN" altLang="en-US"/>
              <a:t>那为什么需要专门去测这个亮度呢？因为在实际实验中，我们没法直接数出发生了多少次对撞。所以我们用一个“标准过程”来反推——比如大角度巴曼散射，它的理论截面计算得非常精确。我们只要在实验里数出这个过程中选到的事例数，再除以理论截面，就能反推出亮度。</a:t>
            </a:r>
          </a:p>
          <a:p>
            <a:endParaRPr lang="en-US" altLang="zh-CN"/>
          </a:p>
          <a:p>
            <a:r>
              <a:rPr lang="zh-CN" altLang="en-US"/>
              <a:t>最后想强调一点，亮度测不准，后续所有测量——比如分支比、截面等等——都会跟着偏。所以亮度测量的精度，直接决定了整个分析的可信度。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我们为什么要做亮度测量。</a:t>
            </a:r>
          </a:p>
          <a:p>
            <a:endParaRPr lang="en-US" altLang="zh-CN"/>
          </a:p>
          <a:p>
            <a:r>
              <a:rPr lang="zh-CN" altLang="en-US"/>
              <a:t>首先，亮度是衡量对撞机数据产出能力的核心指标。简单来说，瞬时亮度反映了单位时间内对撞的“密集程度”，而积分亮度就是它累积出来的结果，直接决定了我们手头数据样本的总大小。</a:t>
            </a:r>
          </a:p>
          <a:p>
            <a:endParaRPr lang="en-US" altLang="zh-CN"/>
          </a:p>
          <a:p>
            <a:r>
              <a:rPr lang="zh-CN" altLang="en-US"/>
              <a:t>那为什么需要专门去测这个亮度呢？因为在实际实验中，我们没法直接数出发生了多少次对撞。所以我们用一个“标准过程”来反推——比如大角度巴曼散射，它的理论截面计算得非常精确。我们只要在实验里数出这个过程中选到的事例数，再除以理论截面，就能反推出亮度。</a:t>
            </a:r>
          </a:p>
          <a:p>
            <a:endParaRPr lang="en-US" altLang="zh-CN"/>
          </a:p>
          <a:p>
            <a:r>
              <a:rPr lang="zh-CN" altLang="en-US"/>
              <a:t>最后想强调一点，亮度测不准，后续所有测量——比如分支比、截面等等——都会跟着偏。所以亮度测量的精度，直接决定了整个分析的可信度。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我们为什么要做亮度测量。</a:t>
            </a:r>
          </a:p>
          <a:p>
            <a:endParaRPr lang="en-US" altLang="zh-CN"/>
          </a:p>
          <a:p>
            <a:r>
              <a:rPr lang="zh-CN" altLang="en-US"/>
              <a:t>首先，亮度是衡量对撞机数据产出能力的核心指标。简单来说，瞬时亮度反映了单位时间内对撞的“密集程度”，而积分亮度就是它累积出来的结果，直接决定了我们手头数据样本的总大小。</a:t>
            </a:r>
          </a:p>
          <a:p>
            <a:endParaRPr lang="en-US" altLang="zh-CN"/>
          </a:p>
          <a:p>
            <a:r>
              <a:rPr lang="zh-CN" altLang="en-US"/>
              <a:t>那为什么需要专门去测这个亮度呢？因为在实际实验中，我们没法直接数出发生了多少次对撞。所以我们用一个“标准过程”来反推——比如大角度巴曼散射，它的理论截面计算得非常精确。我们只要在实验里数出这个过程中选到的事例数，再除以理论截面，就能反推出亮度。</a:t>
            </a:r>
          </a:p>
          <a:p>
            <a:endParaRPr lang="en-US" altLang="zh-CN"/>
          </a:p>
          <a:p>
            <a:r>
              <a:rPr lang="zh-CN" altLang="en-US"/>
              <a:t>最后想强调一点，亮度测不准，后续所有测量——比如分支比、截面等等——都会跟着偏。所以亮度测量的精度，直接决定了整个分析的可信度。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我们为什么要做亮度测量。</a:t>
            </a:r>
          </a:p>
          <a:p>
            <a:endParaRPr lang="en-US" altLang="zh-CN"/>
          </a:p>
          <a:p>
            <a:r>
              <a:rPr lang="zh-CN" altLang="en-US"/>
              <a:t>首先，亮度是衡量对撞机数据产出能力的核心指标。简单来说，瞬时亮度反映了单位时间内对撞的“密集程度”，而积分亮度就是它累积出来的结果，直接决定了我们手头数据样本的总大小。</a:t>
            </a:r>
          </a:p>
          <a:p>
            <a:endParaRPr lang="en-US" altLang="zh-CN"/>
          </a:p>
          <a:p>
            <a:r>
              <a:rPr lang="zh-CN" altLang="en-US"/>
              <a:t>那为什么需要专门去测这个亮度呢？因为在实际实验中，我们没法直接数出发生了多少次对撞。所以我们用一个“标准过程”来反推——比如大角度巴曼散射，它的理论截面计算得非常精确。我们只要在实验里数出这个过程中选到的事例数，再除以理论截面，就能反推出亮度。</a:t>
            </a:r>
          </a:p>
          <a:p>
            <a:endParaRPr lang="en-US" altLang="zh-CN"/>
          </a:p>
          <a:p>
            <a:r>
              <a:rPr lang="zh-CN" altLang="en-US"/>
              <a:t>最后想强调一点，亮度测不准，后续所有测量——比如分支比、截面等等——都会跟着偏。所以亮度测量的精度，直接决定了整个分析的可信度。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BD4E3D-4BB1-1B67-0A3A-75AB62A461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598F92FC-2B13-D45C-ECB7-9261F9B3527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5A48880-9D14-17FF-B3C5-D8FA06000ADF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636A8D6-F0D5-6496-5CB7-AB1D561AD5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CBEF3F-F2DF-C170-4C1C-E8CCC855DA5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97714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D57873-E2DD-01F3-8ADD-B3E651A18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16292C3E-3926-4EA3-FD92-12DFA6CEAA3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633C0D7-286A-27E7-2A7C-56A44FED5B28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5B64EF8-93A0-3EA0-5664-EC5F039622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32C4109-CEC1-2F59-C271-E99612ABD26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73668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我们为什么要做亮度测量。</a:t>
            </a:r>
          </a:p>
          <a:p>
            <a:endParaRPr lang="en-US" altLang="zh-CN"/>
          </a:p>
          <a:p>
            <a:r>
              <a:rPr lang="zh-CN" altLang="en-US"/>
              <a:t>首先，亮度是衡量对撞机数据产出能力的核心指标。简单来说，瞬时亮度反映了单位时间内对撞的“密集程度”，而积分亮度就是它累积出来的结果，直接决定了我们手头数据样本的总大小。</a:t>
            </a:r>
          </a:p>
          <a:p>
            <a:endParaRPr lang="en-US" altLang="zh-CN"/>
          </a:p>
          <a:p>
            <a:r>
              <a:rPr lang="zh-CN" altLang="en-US"/>
              <a:t>那为什么需要专门去测这个亮度呢？因为在实际实验中，我们没法直接数出发生了多少次对撞。所以我们用一个“标准过程”来反推——比如大角度巴曼散射，它的理论截面计算得非常精确。我们只要在实验里数出这个过程中选到的事例数，再除以理论截面，就能反推出亮度。</a:t>
            </a:r>
          </a:p>
          <a:p>
            <a:endParaRPr lang="en-US" altLang="zh-CN"/>
          </a:p>
          <a:p>
            <a:r>
              <a:rPr lang="zh-CN" altLang="en-US"/>
              <a:t>最后想强调一点，亮度测不准，后续所有测量——比如分支比、截面等等——都会跟着偏。所以亮度测量的精度，直接决定了整个分析的可信度。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我们为什么要做亮度测量。</a:t>
            </a:r>
          </a:p>
          <a:p>
            <a:endParaRPr lang="en-US" altLang="zh-CN"/>
          </a:p>
          <a:p>
            <a:r>
              <a:rPr lang="zh-CN" altLang="en-US"/>
              <a:t>首先，亮度是衡量对撞机数据产出能力的核心指标。简单来说，瞬时亮度反映了单位时间内对撞的“密集程度”，而积分亮度就是它累积出来的结果，直接决定了我们手头数据样本的总大小。</a:t>
            </a:r>
          </a:p>
          <a:p>
            <a:endParaRPr lang="en-US" altLang="zh-CN"/>
          </a:p>
          <a:p>
            <a:r>
              <a:rPr lang="zh-CN" altLang="en-US"/>
              <a:t>那为什么需要专门去测这个亮度呢？因为在实际实验中，我们没法直接数出发生了多少次对撞。所以我们用一个“标准过程”来反推——比如大角度巴曼散射，它的理论截面计算得非常精确。我们只要在实验里数出这个过程中选到的事例数，再除以理论截面，就能反推出亮度。</a:t>
            </a:r>
          </a:p>
          <a:p>
            <a:endParaRPr lang="en-US" altLang="zh-CN"/>
          </a:p>
          <a:p>
            <a:r>
              <a:rPr lang="zh-CN" altLang="en-US"/>
              <a:t>最后想强调一点，亮度测不准，后续所有测量——比如分支比、截面等等——都会跟着偏。所以亮度测量的精度，直接决定了整个分析的可信度。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我们为什么要做亮度测量。</a:t>
            </a:r>
          </a:p>
          <a:p>
            <a:endParaRPr lang="en-US" altLang="zh-CN"/>
          </a:p>
          <a:p>
            <a:r>
              <a:rPr lang="zh-CN" altLang="en-US"/>
              <a:t>首先，亮度是衡量对撞机数据产出能力的核心指标。简单来说，瞬时亮度反映了单位时间内对撞的“密集程度”，而积分亮度就是它累积出来的结果，直接决定了我们手头数据样本的总大小。</a:t>
            </a:r>
          </a:p>
          <a:p>
            <a:endParaRPr lang="en-US" altLang="zh-CN"/>
          </a:p>
          <a:p>
            <a:r>
              <a:rPr lang="zh-CN" altLang="en-US"/>
              <a:t>那为什么需要专门去测这个亮度呢？因为在实际实验中，我们没法直接数出发生了多少次对撞。所以我们用一个“标准过程”来反推——比如大角度巴曼散射，它的理论截面计算得非常精确。我们只要在实验里数出这个过程中选到的事例数，再除以理论截面，就能反推出亮度。</a:t>
            </a:r>
          </a:p>
          <a:p>
            <a:endParaRPr lang="en-US" altLang="zh-CN"/>
          </a:p>
          <a:p>
            <a:r>
              <a:rPr lang="zh-CN" altLang="en-US"/>
              <a:t>最后想强调一点，亮度测不准，后续所有测量——比如分支比、截面等等——都会跟着偏。所以亮度测量的精度，直接决定了整个分析的可信度。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我们为什么要做亮度测量。</a:t>
            </a:r>
          </a:p>
          <a:p>
            <a:endParaRPr lang="en-US" altLang="zh-CN"/>
          </a:p>
          <a:p>
            <a:r>
              <a:rPr lang="zh-CN" altLang="en-US"/>
              <a:t>首先，亮度是衡量对撞机数据产出能力的核心指标。简单来说，瞬时亮度反映了单位时间内对撞的“密集程度”，而积分亮度就是它累积出来的结果，直接决定了我们手头数据样本的总大小。</a:t>
            </a:r>
          </a:p>
          <a:p>
            <a:endParaRPr lang="en-US" altLang="zh-CN"/>
          </a:p>
          <a:p>
            <a:r>
              <a:rPr lang="zh-CN" altLang="en-US"/>
              <a:t>那为什么需要专门去测这个亮度呢？因为在实际实验中，我们没法直接数出发生了多少次对撞。所以我们用一个“标准过程”来反推——比如大角度巴曼散射，它的理论截面计算得非常精确。我们只要在实验里数出这个过程中选到的事例数，再除以理论截面，就能反推出亮度。</a:t>
            </a:r>
          </a:p>
          <a:p>
            <a:endParaRPr lang="en-US" altLang="zh-CN"/>
          </a:p>
          <a:p>
            <a:r>
              <a:rPr lang="zh-CN" altLang="en-US"/>
              <a:t>最后想强调一点，亮度测不准，后续所有测量——比如分支比、截面等等——都会跟着偏。所以亮度测量的精度，直接决定了整个分析的可信度。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D88EB1-DB95-ACDC-4D16-31B6F1204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9AA4884-752C-1A4F-9C8C-8DC5B35671B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C26B3C4-CBD1-80DF-5A2A-0DE4E632CF0C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1194F02-6FE1-F409-7F75-66F0126972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6F009BD-C98D-9138-2A97-CE8888CA07E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94583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AC0E8D-D2D6-A035-A73C-2673B7293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E2F282F-5DA1-27E0-2CE9-D09B58C32CA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36E4B9F-7E0E-1C1F-981F-5C79C64C2F8F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我们为什么要做亮度测量。</a:t>
            </a:r>
          </a:p>
          <a:p>
            <a:endParaRPr lang="en-US" altLang="zh-CN"/>
          </a:p>
          <a:p>
            <a:r>
              <a:rPr lang="zh-CN" altLang="en-US"/>
              <a:t>首先，亮度是衡量对撞机数据产出能力的核心指标。简单来说，瞬时亮度反映了单位时间内对撞的“密集程度”，而积分亮度就是它累积出来的结果，直接决定了我们手头数据样本的总大小。</a:t>
            </a:r>
          </a:p>
          <a:p>
            <a:endParaRPr lang="en-US" altLang="zh-CN"/>
          </a:p>
          <a:p>
            <a:r>
              <a:rPr lang="zh-CN" altLang="en-US"/>
              <a:t>那为什么需要专门去测这个亮度呢？因为在实际实验中，我们没法直接数出发生了多少次对撞。所以我们用一个“标准过程”来反推——比如大角度巴曼散射，它的理论截面计算得非常精确。我们只要在实验里数出这个过程中选到的事例数，再除以理论截面，就能反推出亮度。</a:t>
            </a:r>
          </a:p>
          <a:p>
            <a:endParaRPr lang="en-US" altLang="zh-CN"/>
          </a:p>
          <a:p>
            <a:r>
              <a:rPr lang="zh-CN" altLang="en-US"/>
              <a:t>最后想强调一点，亮度测不准，后续所有测量——比如分支比、截面等等——都会跟着偏。所以亮度测量的精度，直接决定了整个分析的可信度。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CD214D0-9D6D-F6AE-D3E8-60D491E700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C0D7337-9474-9CDA-6336-F4414F04D94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034839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87735-FF97-A6E3-B3A2-D989B6599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EF57CB6-C5AA-F6A2-8DF8-65E93CDBE7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B75E260-F77B-48E6-9192-B546C1346770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我们为什么要做亮度测量。</a:t>
            </a:r>
          </a:p>
          <a:p>
            <a:endParaRPr lang="en-US" altLang="zh-CN"/>
          </a:p>
          <a:p>
            <a:r>
              <a:rPr lang="zh-CN" altLang="en-US"/>
              <a:t>首先，亮度是衡量对撞机数据产出能力的核心指标。简单来说，瞬时亮度反映了单位时间内对撞的“密集程度”，而积分亮度就是它累积出来的结果，直接决定了我们手头数据样本的总大小。</a:t>
            </a:r>
          </a:p>
          <a:p>
            <a:endParaRPr lang="en-US" altLang="zh-CN"/>
          </a:p>
          <a:p>
            <a:r>
              <a:rPr lang="zh-CN" altLang="en-US"/>
              <a:t>那为什么需要专门去测这个亮度呢？因为在实际实验中，我们没法直接数出发生了多少次对撞。所以我们用一个“标准过程”来反推——比如大角度巴曼散射，它的理论截面计算得非常精确。我们只要在实验里数出这个过程中选到的事例数，再除以理论截面，就能反推出亮度。</a:t>
            </a:r>
          </a:p>
          <a:p>
            <a:endParaRPr lang="en-US" altLang="zh-CN"/>
          </a:p>
          <a:p>
            <a:r>
              <a:rPr lang="zh-CN" altLang="en-US"/>
              <a:t>最后想强调一点，亮度测不准，后续所有测量——比如分支比、截面等等——都会跟着偏。所以亮度测量的精度，直接决定了整个分析的可信度。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7A3BEB5-ED1D-2042-5CC6-78AE7B4A89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75D5845-84BC-16D7-0E76-FEF91DF5EC5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582103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5F9015-63B5-BF52-AFC5-F6A531CBF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9AD0E80-880E-2B73-5F13-BE68255A677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2E27BF9-E22D-4472-95FE-3E362013D8D8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D8FF45D-A10C-9484-9C4E-BE48776901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043DCEC-7223-824B-FFFC-2355053F411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151542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我们为什么要做亮度测量。</a:t>
            </a:r>
          </a:p>
          <a:p>
            <a:endParaRPr lang="en-US" altLang="zh-CN"/>
          </a:p>
          <a:p>
            <a:r>
              <a:rPr lang="zh-CN" altLang="en-US"/>
              <a:t>首先，亮度是衡量对撞机数据产出能力的核心指标。简单来说，瞬时亮度反映了单位时间内对撞的“密集程度”，而积分亮度就是它累积出来的结果，直接决定了我们手头数据样本的总大小。</a:t>
            </a:r>
          </a:p>
          <a:p>
            <a:endParaRPr lang="en-US" altLang="zh-CN"/>
          </a:p>
          <a:p>
            <a:r>
              <a:rPr lang="zh-CN" altLang="en-US"/>
              <a:t>那为什么需要专门去测这个亮度呢？因为在实际实验中，我们没法直接数出发生了多少次对撞。所以我们用一个“标准过程”来反推——比如大角度巴曼散射，它的理论截面计算得非常精确。我们只要在实验里数出这个过程中选到的事例数，再除以理论截面，就能反推出亮度。</a:t>
            </a:r>
          </a:p>
          <a:p>
            <a:endParaRPr lang="en-US" altLang="zh-CN"/>
          </a:p>
          <a:p>
            <a:r>
              <a:rPr lang="zh-CN" altLang="en-US"/>
              <a:t>最后想强调一点，亮度测不准，后续所有测量——比如分支比、截面等等——都会跟着偏。所以亮度测量的精度，直接决定了整个分析的可信度。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我们为什么要做亮度测量。</a:t>
            </a:r>
          </a:p>
          <a:p>
            <a:endParaRPr lang="en-US" altLang="zh-CN"/>
          </a:p>
          <a:p>
            <a:r>
              <a:rPr lang="zh-CN" altLang="en-US"/>
              <a:t>首先，亮度是衡量对撞机数据产出能力的核心指标。简单来说，瞬时亮度反映了单位时间内对撞的“密集程度”，而积分亮度就是它累积出来的结果，直接决定了我们手头数据样本的总大小。</a:t>
            </a:r>
          </a:p>
          <a:p>
            <a:endParaRPr lang="en-US" altLang="zh-CN"/>
          </a:p>
          <a:p>
            <a:r>
              <a:rPr lang="zh-CN" altLang="en-US"/>
              <a:t>那为什么需要专门去测这个亮度呢？因为在实际实验中，我们没法直接数出发生了多少次对撞。所以我们用一个“标准过程”来反推——比如大角度巴曼散射，它的理论截面计算得非常精确。我们只要在实验里数出这个过程中选到的事例数，再除以理论截面，就能反推出亮度。</a:t>
            </a:r>
          </a:p>
          <a:p>
            <a:endParaRPr lang="en-US" altLang="zh-CN"/>
          </a:p>
          <a:p>
            <a:r>
              <a:rPr lang="zh-CN" altLang="en-US"/>
              <a:t>最后想强调一点，亮度测不准，后续所有测量——比如分支比、截面等等——都会跟着偏。所以亮度测量的精度，直接决定了整个分析的可信度。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我们为什么要做亮度测量。</a:t>
            </a:r>
          </a:p>
          <a:p>
            <a:endParaRPr lang="en-US" altLang="zh-CN"/>
          </a:p>
          <a:p>
            <a:r>
              <a:rPr lang="zh-CN" altLang="en-US"/>
              <a:t>首先，亮度是衡量对撞机数据产出能力的核心指标。简单来说，瞬时亮度反映了单位时间内对撞的“密集程度”，而积分亮度就是它累积出来的结果，直接决定了我们手头数据样本的总大小。</a:t>
            </a:r>
          </a:p>
          <a:p>
            <a:endParaRPr lang="en-US" altLang="zh-CN"/>
          </a:p>
          <a:p>
            <a:r>
              <a:rPr lang="zh-CN" altLang="en-US"/>
              <a:t>那为什么需要专门去测这个亮度呢？因为在实际实验中，我们没法直接数出发生了多少次对撞。所以我们用一个“标准过程”来反推——比如大角度巴曼散射，它的理论截面计算得非常精确。我们只要在实验里数出这个过程中选到的事例数，再除以理论截面，就能反推出亮度。</a:t>
            </a:r>
          </a:p>
          <a:p>
            <a:endParaRPr lang="en-US" altLang="zh-CN"/>
          </a:p>
          <a:p>
            <a:r>
              <a:rPr lang="zh-CN" altLang="en-US"/>
              <a:t>最后想强调一点，亮度测不准，后续所有测量——比如分支比、截面等等——都会跟着偏。所以亮度测量的精度，直接决定了整个分析的可信度。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我们为什么要做亮度测量。</a:t>
            </a:r>
          </a:p>
          <a:p>
            <a:endParaRPr lang="en-US" altLang="zh-CN"/>
          </a:p>
          <a:p>
            <a:r>
              <a:rPr lang="zh-CN" altLang="en-US"/>
              <a:t>首先，亮度是衡量对撞机数据产出能力的核心指标。简单来说，瞬时亮度反映了单位时间内对撞的“密集程度”，而积分亮度就是它累积出来的结果，直接决定了我们手头数据样本的总大小。</a:t>
            </a:r>
          </a:p>
          <a:p>
            <a:endParaRPr lang="en-US" altLang="zh-CN"/>
          </a:p>
          <a:p>
            <a:r>
              <a:rPr lang="zh-CN" altLang="en-US"/>
              <a:t>那为什么需要专门去测这个亮度呢？因为在实际实验中，我们没法直接数出发生了多少次对撞。所以我们用一个“标准过程”来反推——比如大角度巴曼散射，它的理论截面计算得非常精确。我们只要在实验里数出这个过程中选到的事例数，再除以理论截面，就能反推出亮度。</a:t>
            </a:r>
          </a:p>
          <a:p>
            <a:endParaRPr lang="en-US" altLang="zh-CN"/>
          </a:p>
          <a:p>
            <a:r>
              <a:rPr lang="zh-CN" altLang="en-US"/>
              <a:t>最后想强调一点，亮度测不准，后续所有测量——比如分支比、截面等等——都会跟着偏。所以亮度测量的精度，直接决定了整个分析的可信度。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我们为什么要做亮度测量。</a:t>
            </a:r>
          </a:p>
          <a:p>
            <a:endParaRPr lang="en-US" altLang="zh-CN"/>
          </a:p>
          <a:p>
            <a:r>
              <a:rPr lang="zh-CN" altLang="en-US"/>
              <a:t>首先，亮度是衡量对撞机数据产出能力的核心指标。简单来说，瞬时亮度反映了单位时间内对撞的“密集程度”，而积分亮度就是它累积出来的结果，直接决定了我们手头数据样本的总大小。</a:t>
            </a:r>
          </a:p>
          <a:p>
            <a:endParaRPr lang="en-US" altLang="zh-CN"/>
          </a:p>
          <a:p>
            <a:r>
              <a:rPr lang="zh-CN" altLang="en-US"/>
              <a:t>那为什么需要专门去测这个亮度呢？因为在实际实验中，我们没法直接数出发生了多少次对撞。所以我们用一个“标准过程”来反推——比如大角度巴曼散射，它的理论截面计算得非常精确。我们只要在实验里数出这个过程中选到的事例数，再除以理论截面，就能反推出亮度。</a:t>
            </a:r>
          </a:p>
          <a:p>
            <a:endParaRPr lang="en-US" altLang="zh-CN"/>
          </a:p>
          <a:p>
            <a:r>
              <a:rPr lang="zh-CN" altLang="en-US"/>
              <a:t>最后想强调一点，亮度测不准，后续所有测量——比如分支比、截面等等——都会跟着偏。所以亮度测量的精度，直接决定了整个分析的可信度。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我们为什么要做亮度测量。</a:t>
            </a:r>
          </a:p>
          <a:p>
            <a:endParaRPr lang="en-US" altLang="zh-CN"/>
          </a:p>
          <a:p>
            <a:r>
              <a:rPr lang="zh-CN" altLang="en-US"/>
              <a:t>首先，亮度是衡量对撞机数据产出能力的核心指标。简单来说，瞬时亮度反映了单位时间内对撞的“密集程度”，而积分亮度就是它累积出来的结果，直接决定了我们手头数据样本的总大小。</a:t>
            </a:r>
          </a:p>
          <a:p>
            <a:endParaRPr lang="en-US" altLang="zh-CN"/>
          </a:p>
          <a:p>
            <a:r>
              <a:rPr lang="zh-CN" altLang="en-US"/>
              <a:t>那为什么需要专门去测这个亮度呢？因为在实际实验中，我们没法直接数出发生了多少次对撞。所以我们用一个“标准过程”来反推——比如大角度巴曼散射，它的理论截面计算得非常精确。我们只要在实验里数出这个过程中选到的事例数，再除以理论截面，就能反推出亮度。</a:t>
            </a:r>
          </a:p>
          <a:p>
            <a:endParaRPr lang="en-US" altLang="zh-CN"/>
          </a:p>
          <a:p>
            <a:r>
              <a:rPr lang="zh-CN" altLang="en-US"/>
              <a:t>最后想强调一点，亮度测不准，后续所有测量——比如分支比、截面等等——都会跟着偏。所以亮度测量的精度，直接决定了整个分析的可信度。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我们为什么要做亮度测量。</a:t>
            </a:r>
          </a:p>
          <a:p>
            <a:endParaRPr lang="en-US" altLang="zh-CN"/>
          </a:p>
          <a:p>
            <a:r>
              <a:rPr lang="zh-CN" altLang="en-US"/>
              <a:t>首先，亮度是衡量对撞机数据产出能力的核心指标。简单来说，瞬时亮度反映了单位时间内对撞的“密集程度”，而积分亮度就是它累积出来的结果，直接决定了我们手头数据样本的总大小。</a:t>
            </a:r>
          </a:p>
          <a:p>
            <a:endParaRPr lang="en-US" altLang="zh-CN"/>
          </a:p>
          <a:p>
            <a:r>
              <a:rPr lang="zh-CN" altLang="en-US"/>
              <a:t>那为什么需要专门去测这个亮度呢？因为在实际实验中，我们没法直接数出发生了多少次对撞。所以我们用一个“标准过程”来反推——比如大角度巴曼散射，它的理论截面计算得非常精确。我们只要在实验里数出这个过程中选到的事例数，再除以理论截面，就能反推出亮度。</a:t>
            </a:r>
          </a:p>
          <a:p>
            <a:endParaRPr lang="en-US" altLang="zh-CN"/>
          </a:p>
          <a:p>
            <a:r>
              <a:rPr lang="zh-CN" altLang="en-US"/>
              <a:t>最后想强调一点，亮度测不准，后续所有测量——比如分支比、截面等等——都会跟着偏。所以亮度测量的精度，直接决定了整个分析的可信度。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我们为什么要做亮度测量。</a:t>
            </a:r>
          </a:p>
          <a:p>
            <a:endParaRPr lang="en-US" altLang="zh-CN"/>
          </a:p>
          <a:p>
            <a:r>
              <a:rPr lang="zh-CN" altLang="en-US"/>
              <a:t>首先，亮度是衡量对撞机数据产出能力的核心指标。简单来说，瞬时亮度反映了单位时间内对撞的“密集程度”，而积分亮度就是它累积出来的结果，直接决定了我们手头数据样本的总大小。</a:t>
            </a:r>
          </a:p>
          <a:p>
            <a:endParaRPr lang="en-US" altLang="zh-CN"/>
          </a:p>
          <a:p>
            <a:r>
              <a:rPr lang="zh-CN" altLang="en-US"/>
              <a:t>那为什么需要专门去测这个亮度呢？因为在实际实验中，我们没法直接数出发生了多少次对撞。所以我们用一个“标准过程”来反推——比如大角度巴曼散射，它的理论截面计算得非常精确。我们只要在实验里数出这个过程中选到的事例数，再除以理论截面，就能反推出亮度。</a:t>
            </a:r>
          </a:p>
          <a:p>
            <a:endParaRPr lang="en-US" altLang="zh-CN"/>
          </a:p>
          <a:p>
            <a:r>
              <a:rPr lang="zh-CN" altLang="en-US"/>
              <a:t>最后想强调一点，亮度测不准，后续所有测量——比如分支比、截面等等——都会跟着偏。所以亮度测量的精度，直接决定了整个分析的可信度。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591608-5D69-22F4-7510-5AC71D778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39ECAB1-E700-6553-4340-584B646DA74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287B6FC-7509-0B49-AA3D-7BAC181FD1E3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85D394C-7B52-C063-5254-ACD254241A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3A7A51F-272B-FB98-5721-912CA4C0897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329121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8046D1-8A5A-D152-128F-46CB2D9BC6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DE35E94-2197-3027-20F1-462F50C70FC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6F8B841-D2A4-AEDA-C0A2-5FBCABBAB4E1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139010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我们为什么要做亮度测量。</a:t>
            </a:r>
          </a:p>
          <a:p>
            <a:endParaRPr lang="en-US" altLang="zh-CN"/>
          </a:p>
          <a:p>
            <a:r>
              <a:rPr lang="zh-CN" altLang="en-US"/>
              <a:t>首先，亮度是衡量对撞机数据产出能力的核心指标。简单来说，瞬时亮度反映了单位时间内对撞的“密集程度”，而积分亮度就是它累积出来的结果，直接决定了我们手头数据样本的总大小。</a:t>
            </a:r>
          </a:p>
          <a:p>
            <a:endParaRPr lang="en-US" altLang="zh-CN"/>
          </a:p>
          <a:p>
            <a:r>
              <a:rPr lang="zh-CN" altLang="en-US"/>
              <a:t>那为什么需要专门去测这个亮度呢？因为在实际实验中，我们没法直接数出发生了多少次对撞。所以我们用一个“标准过程”来反推——比如大角度巴曼散射，它的理论截面计算得非常精确。我们只要在实验里数出这个过程中选到的事例数，再除以理论截面，就能反推出亮度。</a:t>
            </a:r>
          </a:p>
          <a:p>
            <a:endParaRPr lang="en-US" altLang="zh-CN"/>
          </a:p>
          <a:p>
            <a:r>
              <a:rPr lang="zh-CN" altLang="en-US"/>
              <a:t>最后想强调一点，亮度测不准，后续所有测量——比如分支比、截面等等——都会跟着偏。所以亮度测量的精度，直接决定了整个分析的可信度。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自</a:t>
            </a:r>
            <a:r>
              <a:rPr lang="en-US" altLang="zh-CN" dirty="0"/>
              <a:t>2020</a:t>
            </a:r>
            <a:r>
              <a:rPr lang="zh-CN" altLang="en-US" dirty="0"/>
              <a:t>年以来，人工智能与高能物理实验的融合迅猛发展，相关成果持续涌现，其应用已贯穿实验的整个链条。</a:t>
            </a: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54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B78558-D202-78BB-7BEB-75A02EE93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3B91F49-D7D6-BFC5-6B53-B0066E190F6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AC4C595-0E7B-8F96-CBAA-798293520842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60C1DF3-137C-01D0-B1C0-6B95736D65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A29D8E3-5E5F-E412-C8D5-F1C58F0EB2E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96208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我们为什么要做亮度测量。</a:t>
            </a:r>
          </a:p>
          <a:p>
            <a:endParaRPr lang="en-US" altLang="zh-CN"/>
          </a:p>
          <a:p>
            <a:r>
              <a:rPr lang="zh-CN" altLang="en-US"/>
              <a:t>首先，亮度是衡量对撞机数据产出能力的核心指标。简单来说，瞬时亮度反映了单位时间内对撞的“密集程度”，而积分亮度就是它累积出来的结果，直接决定了我们手头数据样本的总大小。</a:t>
            </a:r>
          </a:p>
          <a:p>
            <a:endParaRPr lang="en-US" altLang="zh-CN"/>
          </a:p>
          <a:p>
            <a:r>
              <a:rPr lang="zh-CN" altLang="en-US"/>
              <a:t>那为什么需要专门去测这个亮度呢？因为在实际实验中，我们没法直接数出发生了多少次对撞。所以我们用一个“标准过程”来反推——比如大角度巴曼散射，它的理论截面计算得非常精确。我们只要在实验里数出这个过程中选到的事例数，再除以理论截面，就能反推出亮度。</a:t>
            </a:r>
          </a:p>
          <a:p>
            <a:endParaRPr lang="en-US" altLang="zh-CN"/>
          </a:p>
          <a:p>
            <a:r>
              <a:rPr lang="zh-CN" altLang="en-US"/>
              <a:t>最后想强调一点，亮度测不准，后续所有测量——比如分支比、截面等等——都会跟着偏。所以亮度测量的精度，直接决定了整个分析的可信度。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我们为什么要做亮度测量。</a:t>
            </a:r>
          </a:p>
          <a:p>
            <a:endParaRPr lang="en-US" altLang="zh-CN"/>
          </a:p>
          <a:p>
            <a:r>
              <a:rPr lang="zh-CN" altLang="en-US"/>
              <a:t>首先，亮度是衡量对撞机数据产出能力的核心指标。简单来说，瞬时亮度反映了单位时间内对撞的“密集程度”，而积分亮度就是它累积出来的结果，直接决定了我们手头数据样本的总大小。</a:t>
            </a:r>
          </a:p>
          <a:p>
            <a:endParaRPr lang="en-US" altLang="zh-CN"/>
          </a:p>
          <a:p>
            <a:r>
              <a:rPr lang="zh-CN" altLang="en-US"/>
              <a:t>那为什么需要专门去测这个亮度呢？因为在实际实验中，我们没法直接数出发生了多少次对撞。所以我们用一个“标准过程”来反推——比如大角度巴曼散射，它的理论截面计算得非常精确。我们只要在实验里数出这个过程中选到的事例数，再除以理论截面，就能反推出亮度。</a:t>
            </a:r>
          </a:p>
          <a:p>
            <a:endParaRPr lang="en-US" altLang="zh-CN"/>
          </a:p>
          <a:p>
            <a:r>
              <a:rPr lang="zh-CN" altLang="en-US"/>
              <a:t>最后想强调一点，亮度测不准，后续所有测量——比如分支比、截面等等——都会跟着偏。所以亮度测量的精度，直接决定了整个分析的可信度。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9B950-F116-549D-F5AB-8DA32AE9B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AC7C515-22EB-DDC3-ECA3-D11F01D26D4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5FAFB00-1815-107F-4C1E-8C1593951049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我们为什么要做亮度测量。</a:t>
            </a:r>
          </a:p>
          <a:p>
            <a:endParaRPr lang="en-US" altLang="zh-CN"/>
          </a:p>
          <a:p>
            <a:r>
              <a:rPr lang="zh-CN" altLang="en-US"/>
              <a:t>首先，亮度是衡量对撞机数据产出能力的核心指标。简单来说，瞬时亮度反映了单位时间内对撞的“密集程度”，而积分亮度就是它累积出来的结果，直接决定了我们手头数据样本的总大小。</a:t>
            </a:r>
          </a:p>
          <a:p>
            <a:endParaRPr lang="en-US" altLang="zh-CN"/>
          </a:p>
          <a:p>
            <a:r>
              <a:rPr lang="zh-CN" altLang="en-US"/>
              <a:t>那为什么需要专门去测这个亮度呢？因为在实际实验中，我们没法直接数出发生了多少次对撞。所以我们用一个“标准过程”来反推——比如大角度巴曼散射，它的理论截面计算得非常精确。我们只要在实验里数出这个过程中选到的事例数，再除以理论截面，就能反推出亮度。</a:t>
            </a:r>
          </a:p>
          <a:p>
            <a:endParaRPr lang="en-US" altLang="zh-CN"/>
          </a:p>
          <a:p>
            <a:r>
              <a:rPr lang="zh-CN" altLang="en-US"/>
              <a:t>最后想强调一点，亮度测不准，后续所有测量——比如分支比、截面等等——都会跟着偏。所以亮度测量的精度，直接决定了整个分析的可信度。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6C1DA91-E5C4-5B69-0D9E-9916CA1726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739D1A1-C179-7756-4D6C-0930D2320B0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0007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6F7C6-49EB-1686-179D-91FAB8ABCA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00FDA2-6A33-A8B2-30B3-5E503D8A22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A06B69-DFB6-B1AC-7282-9F0EA20F0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E09-6B88-4249-BB48-BFF82D37659B}" type="datetimeFigureOut">
              <a:rPr lang="en-US" smtClean="0"/>
              <a:t>7/18/26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F854A9-3F11-768D-4F98-D9692BA0F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A668C5-D32C-5A83-98B3-15E73655B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221F7-C146-7E41-B6A5-68AA523B71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765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6E0DB-13D0-A688-990E-E808A4C88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DE3DD2-846C-7938-9B82-45137694EC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191EB1-3EDF-BCD9-E487-24CF1BCEE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E09-6B88-4249-BB48-BFF82D37659B}" type="datetimeFigureOut">
              <a:rPr lang="en-US" smtClean="0"/>
              <a:t>7/18/26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395E33-0A0B-440E-401F-E87C01EC5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5AC22F-F530-8725-2211-03B62B2C4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221F7-C146-7E41-B6A5-68AA523B71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945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4AF76A2-BE65-13CA-E9E4-0C7491E5A2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4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B8D32E-AE12-8027-EDC5-570FA79BC2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4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AE9E47-93B9-FDFE-F095-482EA4939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E09-6B88-4249-BB48-BFF82D37659B}" type="datetimeFigureOut">
              <a:rPr lang="en-US" smtClean="0"/>
              <a:t>7/18/26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66CC9-E9CF-AB66-E59E-7357F0BB5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35B69B-7D0C-A70D-D3E8-D947273DF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221F7-C146-7E41-B6A5-68AA523B71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3138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218743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5D1A8A-D520-5AD8-4648-5777B0E07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1204D1-F98D-EF04-A342-D9E879998B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7B37AE-AD15-7F7B-1689-ADCAB9022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E09-6B88-4249-BB48-BFF82D37659B}" type="datetimeFigureOut">
              <a:rPr lang="en-US" smtClean="0"/>
              <a:t>7/18/26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4A26E2-E457-345D-271F-BCAD37844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6A6239-07FE-EEB9-E1EE-4101C77E5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221F7-C146-7E41-B6A5-68AA523B71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463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F7C62-9163-014D-B797-0C5D3392A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3C6D0E-9899-0702-288E-C5D557239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49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012B64-6B66-F153-CE0A-ACD9224EA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E09-6B88-4249-BB48-BFF82D37659B}" type="datetimeFigureOut">
              <a:rPr lang="en-US" smtClean="0"/>
              <a:t>7/18/26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F52E39-B4A0-DA5B-58AA-1259818C3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0BEB52-7919-161F-C0F2-52ED11ECA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221F7-C146-7E41-B6A5-68AA523B71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759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38964-7812-E1DF-BE00-84E6BEB1A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E45EE1-3396-F02E-3FBA-874ED863AD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F46024-3466-E91A-A086-3D3E85EC31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DBD591-0C72-14E9-C85A-32EE2A4D2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E09-6B88-4249-BB48-BFF82D37659B}" type="datetimeFigureOut">
              <a:rPr lang="en-US" smtClean="0"/>
              <a:t>7/18/26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86A35C-DE96-538C-CC84-F3DE88236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5662F3-C56F-A9EE-F2F5-A8A41E426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221F7-C146-7E41-B6A5-68AA523B71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57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A0AEC-6725-229D-2AD2-EDCCE0A8C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49358E-F592-61FB-2609-8C1B28EBA0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A9032D-935A-6F40-FA12-95D8FFD654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829AE2-5E73-15A1-FADB-77A5DFA963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1974DD-ADD2-16FF-4DA7-80EF37C8C6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8A0B12-1E8D-B59A-0ECF-9995B214C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E09-6B88-4249-BB48-BFF82D37659B}" type="datetimeFigureOut">
              <a:rPr lang="en-US" smtClean="0"/>
              <a:t>7/18/26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D435342-BEA9-59D2-F9C3-266E9A462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3D6320-5E87-5639-B8A7-39ECDDDDD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221F7-C146-7E41-B6A5-68AA523B71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836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0B560-0816-C260-1047-97B21BE5F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BC97A5-0819-705B-86BF-4C8EB1409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E09-6B88-4249-BB48-BFF82D37659B}" type="datetimeFigureOut">
              <a:rPr lang="en-US" smtClean="0"/>
              <a:t>7/18/26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C4ABFB-89AA-F7F5-0DC0-F31E45A59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34DFD2-6529-590F-BB1F-BE04A6463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221F7-C146-7E41-B6A5-68AA523B71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597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D15E2B-5A96-119E-4F83-DD5670BC2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E09-6B88-4249-BB48-BFF82D37659B}" type="datetimeFigureOut">
              <a:rPr lang="en-US" smtClean="0"/>
              <a:t>7/18/26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09546D-0584-E03E-0C69-7CB6DDDD6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E5F1FA-4B50-FC28-8D71-A6736815C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221F7-C146-7E41-B6A5-68AA523B71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297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8841-F9AD-F06A-C1B5-82D73FE18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7B56B7-08E8-E61E-91EB-0B725B3BE2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C56412-3F9B-F9A3-ED6C-8F980620F8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9A3B38-3583-FCC1-D7EF-D2289D2ED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E09-6B88-4249-BB48-BFF82D37659B}" type="datetimeFigureOut">
              <a:rPr lang="en-US" smtClean="0"/>
              <a:t>7/18/26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2F04B1-343B-0761-64AC-601EF6193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02DC47-8AAD-59A6-F82C-DFE094449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221F7-C146-7E41-B6A5-68AA523B71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30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22B51-CDCF-1885-EE15-9851DB5E7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2DA297-4152-5C2D-2C16-B705889EA0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EB7C91-3000-C2A9-3E69-F39943D671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876168-A107-F8F7-6172-4CA17C612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E09-6B88-4249-BB48-BFF82D37659B}" type="datetimeFigureOut">
              <a:rPr lang="en-US" smtClean="0"/>
              <a:t>7/18/26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96261F-FC5E-E901-C78E-9799C73A7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08C21F-ECD7-DF08-BA61-4905C7649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221F7-C146-7E41-B6A5-68AA523B71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396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A47987C-3FD5-C46C-F812-06CB21090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AD3E89-A06C-2A42-EF03-CC46C94DDA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EA9311-E4C2-EFA2-3973-1AECCA29AD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0D3E09-6B88-4249-BB48-BFF82D37659B}" type="datetimeFigureOut">
              <a:rPr lang="en-US" smtClean="0"/>
              <a:t>7/18/26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83DB6B-706F-8289-E610-6370908A6A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7C2810-B317-1973-EB8D-C181B62044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F3221F7-C146-7E41-B6A5-68AA523B71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511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24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image" Target="../media/image33.png"/><Relationship Id="rId5" Type="http://schemas.openxmlformats.org/officeDocument/2006/relationships/image" Target="../media/image31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6" Type="http://schemas.openxmlformats.org/officeDocument/2006/relationships/image" Target="../media/image40.png"/><Relationship Id="rId5" Type="http://schemas.openxmlformats.org/officeDocument/2006/relationships/image" Target="../media/image36.pn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42.emf"/><Relationship Id="rId12" Type="http://schemas.openxmlformats.org/officeDocument/2006/relationships/image" Target="../media/image1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6" Type="http://schemas.openxmlformats.org/officeDocument/2006/relationships/image" Target="../media/image45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3.png"/><Relationship Id="rId9" Type="http://schemas.openxmlformats.org/officeDocument/2006/relationships/image" Target="../media/image45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5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6" Type="http://schemas.openxmlformats.org/officeDocument/2006/relationships/image" Target="../media/image48.png"/><Relationship Id="rId5" Type="http://schemas.openxmlformats.org/officeDocument/2006/relationships/image" Target="../media/image52.png"/><Relationship Id="rId10" Type="http://schemas.openxmlformats.org/officeDocument/2006/relationships/image" Target="../media/image19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5" Type="http://schemas.openxmlformats.org/officeDocument/2006/relationships/image" Target="../media/image58.png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6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Relationship Id="rId6" Type="http://schemas.openxmlformats.org/officeDocument/2006/relationships/image" Target="../media/image61.png"/><Relationship Id="rId5" Type="http://schemas.openxmlformats.org/officeDocument/2006/relationships/image" Target="../media/image55.png"/><Relationship Id="rId10" Type="http://schemas.openxmlformats.org/officeDocument/2006/relationships/image" Target="../media/image28.png"/><Relationship Id="rId4" Type="http://schemas.openxmlformats.org/officeDocument/2006/relationships/image" Target="../media/image53.png"/><Relationship Id="rId9" Type="http://schemas.openxmlformats.org/officeDocument/2006/relationships/image" Target="../media/image6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5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57.png"/><Relationship Id="rId9" Type="http://schemas.openxmlformats.org/officeDocument/2006/relationships/image" Target="../media/image7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9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10" Type="http://schemas.openxmlformats.org/officeDocument/2006/relationships/image" Target="../media/image76.png"/><Relationship Id="rId4" Type="http://schemas.openxmlformats.org/officeDocument/2006/relationships/image" Target="../media/image65.png"/><Relationship Id="rId9" Type="http://schemas.openxmlformats.org/officeDocument/2006/relationships/image" Target="../media/image6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image" Target="../media/image85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74.png"/><Relationship Id="rId12" Type="http://schemas.openxmlformats.org/officeDocument/2006/relationships/image" Target="../media/image75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88.png"/><Relationship Id="rId1" Type="http://schemas.openxmlformats.org/officeDocument/2006/relationships/tags" Target="../tags/tag20.xml"/><Relationship Id="rId6" Type="http://schemas.openxmlformats.org/officeDocument/2006/relationships/image" Target="../media/image71.png"/><Relationship Id="rId11" Type="http://schemas.openxmlformats.org/officeDocument/2006/relationships/image" Target="../media/image83.png"/><Relationship Id="rId5" Type="http://schemas.openxmlformats.org/officeDocument/2006/relationships/image" Target="../media/image19.png"/><Relationship Id="rId15" Type="http://schemas.openxmlformats.org/officeDocument/2006/relationships/image" Target="../media/image87.png"/><Relationship Id="rId10" Type="http://schemas.openxmlformats.org/officeDocument/2006/relationships/image" Target="../media/image82.png"/><Relationship Id="rId4" Type="http://schemas.openxmlformats.org/officeDocument/2006/relationships/image" Target="../media/image77.png"/><Relationship Id="rId9" Type="http://schemas.openxmlformats.org/officeDocument/2006/relationships/image" Target="../media/image81.png"/><Relationship Id="rId14" Type="http://schemas.openxmlformats.org/officeDocument/2006/relationships/image" Target="../media/image7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0.pn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83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1.xml"/><Relationship Id="rId6" Type="http://schemas.openxmlformats.org/officeDocument/2006/relationships/image" Target="../media/image820.png"/><Relationship Id="rId11" Type="http://schemas.openxmlformats.org/officeDocument/2006/relationships/image" Target="../media/image19.png"/><Relationship Id="rId5" Type="http://schemas.openxmlformats.org/officeDocument/2006/relationships/image" Target="../media/image79.png"/><Relationship Id="rId10" Type="http://schemas.openxmlformats.org/officeDocument/2006/relationships/image" Target="../media/image84.png"/><Relationship Id="rId4" Type="http://schemas.openxmlformats.org/officeDocument/2006/relationships/image" Target="../media/image77.png"/><Relationship Id="rId9" Type="http://schemas.openxmlformats.org/officeDocument/2006/relationships/image" Target="../media/image85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89.png"/><Relationship Id="rId12" Type="http://schemas.openxmlformats.org/officeDocument/2006/relationships/image" Target="../media/image9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2.xml"/><Relationship Id="rId6" Type="http://schemas.openxmlformats.org/officeDocument/2006/relationships/image" Target="../media/image86.png"/><Relationship Id="rId11" Type="http://schemas.openxmlformats.org/officeDocument/2006/relationships/image" Target="../media/image98.png"/><Relationship Id="rId5" Type="http://schemas.openxmlformats.org/officeDocument/2006/relationships/image" Target="../media/image92.png"/><Relationship Id="rId10" Type="http://schemas.openxmlformats.org/officeDocument/2006/relationships/image" Target="../media/image97.png"/><Relationship Id="rId4" Type="http://schemas.openxmlformats.org/officeDocument/2006/relationships/image" Target="../media/image91.png"/><Relationship Id="rId9" Type="http://schemas.openxmlformats.org/officeDocument/2006/relationships/image" Target="../media/image9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9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3.xml"/><Relationship Id="rId6" Type="http://schemas.openxmlformats.org/officeDocument/2006/relationships/image" Target="../media/image93.png"/><Relationship Id="rId5" Type="http://schemas.openxmlformats.org/officeDocument/2006/relationships/image" Target="../media/image90.png"/><Relationship Id="rId4" Type="http://schemas.openxmlformats.org/officeDocument/2006/relationships/image" Target="../media/image10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10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4.xml"/><Relationship Id="rId6" Type="http://schemas.openxmlformats.org/officeDocument/2006/relationships/image" Target="../media/image101.png"/><Relationship Id="rId5" Type="http://schemas.openxmlformats.org/officeDocument/2006/relationships/image" Target="../media/image105.png"/><Relationship Id="rId10" Type="http://schemas.openxmlformats.org/officeDocument/2006/relationships/image" Target="../media/image110.png"/><Relationship Id="rId4" Type="http://schemas.openxmlformats.org/officeDocument/2006/relationships/image" Target="../media/image104.png"/><Relationship Id="rId9" Type="http://schemas.openxmlformats.org/officeDocument/2006/relationships/image" Target="../media/image10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13" Type="http://schemas.openxmlformats.org/officeDocument/2006/relationships/image" Target="../media/image120.png"/><Relationship Id="rId18" Type="http://schemas.openxmlformats.org/officeDocument/2006/relationships/image" Target="../media/image20.png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109.png"/><Relationship Id="rId12" Type="http://schemas.openxmlformats.org/officeDocument/2006/relationships/image" Target="../media/image119.png"/><Relationship Id="rId17" Type="http://schemas.openxmlformats.org/officeDocument/2006/relationships/image" Target="../media/image124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17.png"/><Relationship Id="rId1" Type="http://schemas.openxmlformats.org/officeDocument/2006/relationships/tags" Target="../tags/tag25.xml"/><Relationship Id="rId6" Type="http://schemas.openxmlformats.org/officeDocument/2006/relationships/image" Target="../media/image108.png"/><Relationship Id="rId11" Type="http://schemas.openxmlformats.org/officeDocument/2006/relationships/image" Target="../media/image114.png"/><Relationship Id="rId5" Type="http://schemas.openxmlformats.org/officeDocument/2006/relationships/image" Target="../media/image107.png"/><Relationship Id="rId15" Type="http://schemas.openxmlformats.org/officeDocument/2006/relationships/image" Target="../media/image115.png"/><Relationship Id="rId10" Type="http://schemas.openxmlformats.org/officeDocument/2006/relationships/image" Target="../media/image113.png"/><Relationship Id="rId4" Type="http://schemas.openxmlformats.org/officeDocument/2006/relationships/image" Target="../media/image111.png"/><Relationship Id="rId9" Type="http://schemas.openxmlformats.org/officeDocument/2006/relationships/image" Target="../media/image116.png"/><Relationship Id="rId14" Type="http://schemas.openxmlformats.org/officeDocument/2006/relationships/image" Target="../media/image12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13" Type="http://schemas.openxmlformats.org/officeDocument/2006/relationships/image" Target="../media/image134.png"/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128.png"/><Relationship Id="rId12" Type="http://schemas.openxmlformats.org/officeDocument/2006/relationships/image" Target="../media/image133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0.png"/><Relationship Id="rId1" Type="http://schemas.openxmlformats.org/officeDocument/2006/relationships/tags" Target="../tags/tag26.xml"/><Relationship Id="rId6" Type="http://schemas.openxmlformats.org/officeDocument/2006/relationships/image" Target="../media/image127.png"/><Relationship Id="rId11" Type="http://schemas.openxmlformats.org/officeDocument/2006/relationships/image" Target="../media/image132.png"/><Relationship Id="rId5" Type="http://schemas.openxmlformats.org/officeDocument/2006/relationships/image" Target="../media/image126.png"/><Relationship Id="rId15" Type="http://schemas.openxmlformats.org/officeDocument/2006/relationships/image" Target="../media/image28.png"/><Relationship Id="rId10" Type="http://schemas.openxmlformats.org/officeDocument/2006/relationships/image" Target="../media/image131.png"/><Relationship Id="rId4" Type="http://schemas.openxmlformats.org/officeDocument/2006/relationships/image" Target="../media/image125.png"/><Relationship Id="rId9" Type="http://schemas.openxmlformats.org/officeDocument/2006/relationships/image" Target="../media/image130.png"/><Relationship Id="rId1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13" Type="http://schemas.openxmlformats.org/officeDocument/2006/relationships/image" Target="../media/image20.png"/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138.png"/><Relationship Id="rId12" Type="http://schemas.openxmlformats.org/officeDocument/2006/relationships/image" Target="../media/image2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7.xml"/><Relationship Id="rId6" Type="http://schemas.openxmlformats.org/officeDocument/2006/relationships/image" Target="../media/image137.png"/><Relationship Id="rId11" Type="http://schemas.openxmlformats.org/officeDocument/2006/relationships/image" Target="../media/image19.png"/><Relationship Id="rId5" Type="http://schemas.openxmlformats.org/officeDocument/2006/relationships/image" Target="../media/image122.png"/><Relationship Id="rId10" Type="http://schemas.openxmlformats.org/officeDocument/2006/relationships/image" Target="../media/image141.png"/><Relationship Id="rId4" Type="http://schemas.openxmlformats.org/officeDocument/2006/relationships/image" Target="../media/image135.png"/><Relationship Id="rId9" Type="http://schemas.openxmlformats.org/officeDocument/2006/relationships/image" Target="../media/image129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png"/><Relationship Id="rId13" Type="http://schemas.openxmlformats.org/officeDocument/2006/relationships/image" Target="../media/image19.png"/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144.png"/><Relationship Id="rId12" Type="http://schemas.openxmlformats.org/officeDocument/2006/relationships/image" Target="../media/image14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8.xml"/><Relationship Id="rId6" Type="http://schemas.openxmlformats.org/officeDocument/2006/relationships/image" Target="../media/image143.png"/><Relationship Id="rId11" Type="http://schemas.openxmlformats.org/officeDocument/2006/relationships/image" Target="../media/image130.svg"/><Relationship Id="rId5" Type="http://schemas.openxmlformats.org/officeDocument/2006/relationships/image" Target="../media/image122.png"/><Relationship Id="rId10" Type="http://schemas.openxmlformats.org/officeDocument/2006/relationships/image" Target="../media/image147.png"/><Relationship Id="rId4" Type="http://schemas.openxmlformats.org/officeDocument/2006/relationships/image" Target="../media/image142.png"/><Relationship Id="rId9" Type="http://schemas.openxmlformats.org/officeDocument/2006/relationships/image" Target="../media/image14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7" Type="http://schemas.openxmlformats.org/officeDocument/2006/relationships/image" Target="../media/image14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0.xml"/><Relationship Id="rId6" Type="http://schemas.openxmlformats.org/officeDocument/2006/relationships/image" Target="../media/image139.png"/><Relationship Id="rId5" Type="http://schemas.openxmlformats.org/officeDocument/2006/relationships/image" Target="../media/image136.png"/><Relationship Id="rId4" Type="http://schemas.openxmlformats.org/officeDocument/2006/relationships/image" Target="../media/image15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png"/><Relationship Id="rId13" Type="http://schemas.openxmlformats.org/officeDocument/2006/relationships/image" Target="../media/image20.png"/><Relationship Id="rId3" Type="http://schemas.openxmlformats.org/officeDocument/2006/relationships/notesSlide" Target="../notesSlides/notesSlide31.xml"/><Relationship Id="rId7" Type="http://schemas.openxmlformats.org/officeDocument/2006/relationships/image" Target="../media/image151.png"/><Relationship Id="rId12" Type="http://schemas.openxmlformats.org/officeDocument/2006/relationships/image" Target="../media/image16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1.xml"/><Relationship Id="rId6" Type="http://schemas.openxmlformats.org/officeDocument/2006/relationships/image" Target="../media/image156.png"/><Relationship Id="rId11" Type="http://schemas.openxmlformats.org/officeDocument/2006/relationships/image" Target="../media/image161.png"/><Relationship Id="rId5" Type="http://schemas.openxmlformats.org/officeDocument/2006/relationships/image" Target="../media/image148.png"/><Relationship Id="rId10" Type="http://schemas.openxmlformats.org/officeDocument/2006/relationships/image" Target="../media/image153.png"/><Relationship Id="rId4" Type="http://schemas.openxmlformats.org/officeDocument/2006/relationships/image" Target="../media/image154.png"/><Relationship Id="rId9" Type="http://schemas.openxmlformats.org/officeDocument/2006/relationships/image" Target="../media/image152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png"/><Relationship Id="rId3" Type="http://schemas.openxmlformats.org/officeDocument/2006/relationships/notesSlide" Target="../notesSlides/notesSlide32.xml"/><Relationship Id="rId7" Type="http://schemas.openxmlformats.org/officeDocument/2006/relationships/image" Target="../media/image16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2.xml"/><Relationship Id="rId5" Type="http://schemas.openxmlformats.org/officeDocument/2006/relationships/image" Target="../media/image155.png"/><Relationship Id="rId10" Type="http://schemas.openxmlformats.org/officeDocument/2006/relationships/image" Target="../media/image28.png"/><Relationship Id="rId4" Type="http://schemas.openxmlformats.org/officeDocument/2006/relationships/image" Target="../media/image163.png"/><Relationship Id="rId9" Type="http://schemas.openxmlformats.org/officeDocument/2006/relationships/image" Target="../media/image168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png"/><Relationship Id="rId3" Type="http://schemas.openxmlformats.org/officeDocument/2006/relationships/notesSlide" Target="../notesSlides/notesSlide33.xml"/><Relationship Id="rId7" Type="http://schemas.openxmlformats.org/officeDocument/2006/relationships/image" Target="../media/image17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3.xml"/><Relationship Id="rId6" Type="http://schemas.openxmlformats.org/officeDocument/2006/relationships/image" Target="../media/image20.png"/><Relationship Id="rId5" Type="http://schemas.openxmlformats.org/officeDocument/2006/relationships/image" Target="../media/image159.png"/><Relationship Id="rId4" Type="http://schemas.openxmlformats.org/officeDocument/2006/relationships/image" Target="../media/image169.png"/><Relationship Id="rId9" Type="http://schemas.openxmlformats.org/officeDocument/2006/relationships/image" Target="../media/image16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4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6.png"/><Relationship Id="rId3" Type="http://schemas.openxmlformats.org/officeDocument/2006/relationships/notesSlide" Target="../notesSlides/notesSlide35.xml"/><Relationship Id="rId7" Type="http://schemas.openxmlformats.org/officeDocument/2006/relationships/image" Target="../media/image164.png"/><Relationship Id="rId12" Type="http://schemas.openxmlformats.org/officeDocument/2006/relationships/image" Target="../media/image17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5.xml"/><Relationship Id="rId6" Type="http://schemas.openxmlformats.org/officeDocument/2006/relationships/image" Target="../media/image19.png"/><Relationship Id="rId11" Type="http://schemas.openxmlformats.org/officeDocument/2006/relationships/image" Target="../media/image179.png"/><Relationship Id="rId5" Type="http://schemas.openxmlformats.org/officeDocument/2006/relationships/image" Target="../media/image174.png"/><Relationship Id="rId10" Type="http://schemas.openxmlformats.org/officeDocument/2006/relationships/image" Target="../media/image167.png"/><Relationship Id="rId4" Type="http://schemas.openxmlformats.org/officeDocument/2006/relationships/image" Target="../media/image74.png"/><Relationship Id="rId9" Type="http://schemas.openxmlformats.org/officeDocument/2006/relationships/image" Target="../media/image165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7.png"/><Relationship Id="rId3" Type="http://schemas.openxmlformats.org/officeDocument/2006/relationships/notesSlide" Target="../notesSlides/notesSlide36.xml"/><Relationship Id="rId7" Type="http://schemas.openxmlformats.org/officeDocument/2006/relationships/image" Target="../media/image184.png"/><Relationship Id="rId12" Type="http://schemas.openxmlformats.org/officeDocument/2006/relationships/image" Target="../media/image1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6.xml"/><Relationship Id="rId6" Type="http://schemas.openxmlformats.org/officeDocument/2006/relationships/image" Target="../media/image183.png"/><Relationship Id="rId11" Type="http://schemas.openxmlformats.org/officeDocument/2006/relationships/image" Target="../media/image28.png"/><Relationship Id="rId5" Type="http://schemas.openxmlformats.org/officeDocument/2006/relationships/image" Target="../media/image175.png"/><Relationship Id="rId10" Type="http://schemas.openxmlformats.org/officeDocument/2006/relationships/image" Target="../media/image20.png"/><Relationship Id="rId4" Type="http://schemas.openxmlformats.org/officeDocument/2006/relationships/image" Target="../media/image173.png"/><Relationship Id="rId9" Type="http://schemas.openxmlformats.org/officeDocument/2006/relationships/image" Target="../media/image18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8.xml"/><Relationship Id="rId6" Type="http://schemas.openxmlformats.org/officeDocument/2006/relationships/image" Target="../media/image189.png"/><Relationship Id="rId5" Type="http://schemas.openxmlformats.org/officeDocument/2006/relationships/image" Target="../media/image180.png"/><Relationship Id="rId4" Type="http://schemas.openxmlformats.org/officeDocument/2006/relationships/image" Target="../media/image178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4.png"/><Relationship Id="rId13" Type="http://schemas.openxmlformats.org/officeDocument/2006/relationships/image" Target="../media/image199.png"/><Relationship Id="rId3" Type="http://schemas.openxmlformats.org/officeDocument/2006/relationships/notesSlide" Target="../notesSlides/notesSlide39.xml"/><Relationship Id="rId7" Type="http://schemas.openxmlformats.org/officeDocument/2006/relationships/image" Target="../media/image193.png"/><Relationship Id="rId12" Type="http://schemas.openxmlformats.org/officeDocument/2006/relationships/image" Target="../media/image198.png"/><Relationship Id="rId17" Type="http://schemas.openxmlformats.org/officeDocument/2006/relationships/image" Target="../media/image19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02.png"/><Relationship Id="rId1" Type="http://schemas.openxmlformats.org/officeDocument/2006/relationships/tags" Target="../tags/tag39.xml"/><Relationship Id="rId6" Type="http://schemas.openxmlformats.org/officeDocument/2006/relationships/image" Target="../media/image182.jpeg"/><Relationship Id="rId11" Type="http://schemas.openxmlformats.org/officeDocument/2006/relationships/image" Target="../media/image197.png"/><Relationship Id="rId5" Type="http://schemas.openxmlformats.org/officeDocument/2006/relationships/image" Target="../media/image181.emf"/><Relationship Id="rId15" Type="http://schemas.openxmlformats.org/officeDocument/2006/relationships/image" Target="../media/image201.png"/><Relationship Id="rId10" Type="http://schemas.openxmlformats.org/officeDocument/2006/relationships/image" Target="../media/image196.png"/><Relationship Id="rId4" Type="http://schemas.openxmlformats.org/officeDocument/2006/relationships/image" Target="../media/image190.png"/><Relationship Id="rId9" Type="http://schemas.openxmlformats.org/officeDocument/2006/relationships/image" Target="../media/image195.png"/><Relationship Id="rId14" Type="http://schemas.openxmlformats.org/officeDocument/2006/relationships/image" Target="../media/image183.emf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7.png"/><Relationship Id="rId13" Type="http://schemas.openxmlformats.org/officeDocument/2006/relationships/image" Target="../media/image19.png"/><Relationship Id="rId3" Type="http://schemas.openxmlformats.org/officeDocument/2006/relationships/notesSlide" Target="../notesSlides/notesSlide40.xml"/><Relationship Id="rId7" Type="http://schemas.openxmlformats.org/officeDocument/2006/relationships/image" Target="../media/image206.png"/><Relationship Id="rId12" Type="http://schemas.openxmlformats.org/officeDocument/2006/relationships/image" Target="../media/image21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0.xml"/><Relationship Id="rId6" Type="http://schemas.openxmlformats.org/officeDocument/2006/relationships/image" Target="../media/image205.png"/><Relationship Id="rId11" Type="http://schemas.openxmlformats.org/officeDocument/2006/relationships/image" Target="../media/image210.png"/><Relationship Id="rId5" Type="http://schemas.openxmlformats.org/officeDocument/2006/relationships/image" Target="../media/image204.png"/><Relationship Id="rId10" Type="http://schemas.openxmlformats.org/officeDocument/2006/relationships/image" Target="../media/image188.png"/><Relationship Id="rId4" Type="http://schemas.openxmlformats.org/officeDocument/2006/relationships/image" Target="../media/image185.png"/><Relationship Id="rId9" Type="http://schemas.openxmlformats.org/officeDocument/2006/relationships/image" Target="../media/image187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notesSlide" Target="../notesSlides/notesSlide41.xml"/><Relationship Id="rId7" Type="http://schemas.openxmlformats.org/officeDocument/2006/relationships/image" Target="../media/image19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1.xml"/><Relationship Id="rId6" Type="http://schemas.openxmlformats.org/officeDocument/2006/relationships/image" Target="../media/image191.png"/><Relationship Id="rId5" Type="http://schemas.openxmlformats.org/officeDocument/2006/relationships/image" Target="../media/image213.png"/><Relationship Id="rId4" Type="http://schemas.openxmlformats.org/officeDocument/2006/relationships/image" Target="../media/image212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notesSlide" Target="../notesSlides/notesSlide42.xml"/><Relationship Id="rId7" Type="http://schemas.openxmlformats.org/officeDocument/2006/relationships/image" Target="../media/image20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2.xml"/><Relationship Id="rId6" Type="http://schemas.openxmlformats.org/officeDocument/2006/relationships/image" Target="../media/image200.png"/><Relationship Id="rId5" Type="http://schemas.openxmlformats.org/officeDocument/2006/relationships/image" Target="../media/image217.png"/><Relationship Id="rId4" Type="http://schemas.openxmlformats.org/officeDocument/2006/relationships/image" Target="../media/image216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4.png"/><Relationship Id="rId3" Type="http://schemas.openxmlformats.org/officeDocument/2006/relationships/notesSlide" Target="../notesSlides/notesSlide43.xml"/><Relationship Id="rId7" Type="http://schemas.openxmlformats.org/officeDocument/2006/relationships/image" Target="../media/image22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3.xml"/><Relationship Id="rId6" Type="http://schemas.openxmlformats.org/officeDocument/2006/relationships/image" Target="../media/image209.png"/><Relationship Id="rId5" Type="http://schemas.openxmlformats.org/officeDocument/2006/relationships/image" Target="../media/image208.png"/><Relationship Id="rId10" Type="http://schemas.openxmlformats.org/officeDocument/2006/relationships/image" Target="../media/image225.png"/><Relationship Id="rId4" Type="http://schemas.openxmlformats.org/officeDocument/2006/relationships/image" Target="../media/image220.png"/><Relationship Id="rId9" Type="http://schemas.openxmlformats.org/officeDocument/2006/relationships/hyperlink" Target="https://www.nature.com/" TargetMode="Externa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9.png"/><Relationship Id="rId3" Type="http://schemas.openxmlformats.org/officeDocument/2006/relationships/notesSlide" Target="../notesSlides/notesSlide44.xml"/><Relationship Id="rId7" Type="http://schemas.openxmlformats.org/officeDocument/2006/relationships/image" Target="../media/image21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4.xml"/><Relationship Id="rId6" Type="http://schemas.openxmlformats.org/officeDocument/2006/relationships/image" Target="../media/image215.png"/><Relationship Id="rId5" Type="http://schemas.openxmlformats.org/officeDocument/2006/relationships/image" Target="../media/image214.png"/><Relationship Id="rId4" Type="http://schemas.openxmlformats.org/officeDocument/2006/relationships/image" Target="../media/image226.png"/><Relationship Id="rId9" Type="http://schemas.openxmlformats.org/officeDocument/2006/relationships/image" Target="../media/image2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5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21.png"/><Relationship Id="rId7" Type="http://schemas.openxmlformats.org/officeDocument/2006/relationships/image" Target="../media/image227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2.png"/><Relationship Id="rId5" Type="http://schemas.openxmlformats.org/officeDocument/2006/relationships/image" Target="../media/image20.png"/><Relationship Id="rId4" Type="http://schemas.openxmlformats.org/officeDocument/2006/relationships/image" Target="../media/image232.png"/><Relationship Id="rId9" Type="http://schemas.openxmlformats.org/officeDocument/2006/relationships/image" Target="../media/image22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0.png"/><Relationship Id="rId3" Type="http://schemas.openxmlformats.org/officeDocument/2006/relationships/image" Target="../media/image236.png"/><Relationship Id="rId7" Type="http://schemas.openxmlformats.org/officeDocument/2006/relationships/image" Target="../media/image23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229.png"/><Relationship Id="rId4" Type="http://schemas.openxmlformats.org/officeDocument/2006/relationships/image" Target="../media/image23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4.png"/><Relationship Id="rId7" Type="http://schemas.openxmlformats.org/officeDocument/2006/relationships/image" Target="../media/image239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8.png"/><Relationship Id="rId5" Type="http://schemas.openxmlformats.org/officeDocument/2006/relationships/image" Target="../media/image235.png"/><Relationship Id="rId4" Type="http://schemas.openxmlformats.org/officeDocument/2006/relationships/image" Target="../media/image24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43.png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242.png"/><Relationship Id="rId5" Type="http://schemas.openxmlformats.org/officeDocument/2006/relationships/image" Target="../media/image241.png"/><Relationship Id="rId4" Type="http://schemas.openxmlformats.org/officeDocument/2006/relationships/notesSlide" Target="../notesSlides/notesSlide50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5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圆角矩形 42"/>
          <p:cNvSpPr/>
          <p:nvPr/>
        </p:nvSpPr>
        <p:spPr>
          <a:xfrm>
            <a:off x="5687695" y="3275331"/>
            <a:ext cx="432000" cy="432000"/>
          </a:xfrm>
          <a:prstGeom prst="roundRect">
            <a:avLst/>
          </a:prstGeom>
          <a:solidFill>
            <a:srgbClr val="263A3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/>
          </a:p>
        </p:txBody>
      </p:sp>
      <p:sp>
        <p:nvSpPr>
          <p:cNvPr id="6" name="标题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副标题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半闭框 3"/>
          <p:cNvSpPr/>
          <p:nvPr/>
        </p:nvSpPr>
        <p:spPr>
          <a:xfrm>
            <a:off x="-13335" y="-7620"/>
            <a:ext cx="12172315" cy="6912000"/>
          </a:xfrm>
          <a:prstGeom prst="halfFrame">
            <a:avLst/>
          </a:prstGeom>
          <a:solidFill>
            <a:srgbClr val="68181B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CN" altLang="en-US" sz="1351">
              <a:solidFill>
                <a:schemeClr val="tx1"/>
              </a:solidFill>
            </a:endParaRPr>
          </a:p>
        </p:txBody>
      </p:sp>
      <p:sp>
        <p:nvSpPr>
          <p:cNvPr id="5" name="半闭框 4"/>
          <p:cNvSpPr/>
          <p:nvPr/>
        </p:nvSpPr>
        <p:spPr>
          <a:xfrm rot="10800000">
            <a:off x="31115" y="-43425"/>
            <a:ext cx="12172315" cy="6912000"/>
          </a:xfrm>
          <a:prstGeom prst="halfFrame">
            <a:avLst/>
          </a:prstGeom>
          <a:solidFill>
            <a:srgbClr val="263A3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>
              <a:solidFill>
                <a:schemeClr val="tx1"/>
              </a:solidFill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977266" y="548640"/>
            <a:ext cx="10172700" cy="5780405"/>
          </a:xfrm>
          <a:custGeom>
            <a:avLst/>
            <a:gdLst/>
            <a:ahLst/>
            <a:cxnLst/>
            <a:rect l="l" t="t" r="r" b="b"/>
            <a:pathLst>
              <a:path w="4519680" h="2397575">
                <a:moveTo>
                  <a:pt x="0" y="0"/>
                </a:moveTo>
                <a:lnTo>
                  <a:pt x="4519680" y="0"/>
                </a:lnTo>
                <a:lnTo>
                  <a:pt x="4519680" y="2397575"/>
                </a:lnTo>
                <a:lnTo>
                  <a:pt x="0" y="2397575"/>
                </a:ln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pPr algn="ctr"/>
            <a:endParaRPr lang="en-US" sz="2800">
              <a:solidFill>
                <a:srgbClr val="263A38"/>
              </a:solidFill>
              <a:latin typeface="黑体" charset="0"/>
              <a:ea typeface="黑体" charset="0"/>
              <a:cs typeface="字由点字倔强黑" charset="-122"/>
              <a:sym typeface="字由点字倔强黑" charset="-122"/>
            </a:endParaRPr>
          </a:p>
          <a:p>
            <a:pPr algn="ctr"/>
            <a:endParaRPr lang="zh-CN" altLang="en-US" sz="2800">
              <a:solidFill>
                <a:srgbClr val="263A38"/>
              </a:solidFill>
              <a:latin typeface="黑体" charset="0"/>
              <a:ea typeface="黑体" charset="0"/>
              <a:cs typeface="字由点字倔强黑" charset="-122"/>
              <a:sym typeface="字由点字倔强黑" charset="-122"/>
            </a:endParaRPr>
          </a:p>
        </p:txBody>
      </p:sp>
      <p:sp>
        <p:nvSpPr>
          <p:cNvPr id="30" name="TextBox 13"/>
          <p:cNvSpPr txBox="1"/>
          <p:nvPr/>
        </p:nvSpPr>
        <p:spPr>
          <a:xfrm>
            <a:off x="1805941" y="1517015"/>
            <a:ext cx="8668385" cy="3948431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4400">
                <a:solidFill>
                  <a:srgbClr val="263A38"/>
                </a:solidFill>
                <a:latin typeface="Times New Roman" panose="02020503050405090304" charset="0"/>
                <a:ea typeface="黑体" charset="0"/>
                <a:cs typeface="Times New Roman" panose="02020503050405090304" charset="0"/>
                <a:sym typeface="字由点字倔强黑" charset="-122"/>
              </a:rPr>
              <a:t>强子物理与味物理实验</a:t>
            </a:r>
          </a:p>
          <a:p>
            <a:pPr algn="ctr">
              <a:lnSpc>
                <a:spcPct val="130000"/>
              </a:lnSpc>
            </a:pPr>
            <a:r>
              <a:rPr lang="zh-CN" altLang="en-US" sz="4400">
                <a:solidFill>
                  <a:srgbClr val="263A38"/>
                </a:solidFill>
                <a:latin typeface="Times New Roman" panose="02020503050405090304" charset="0"/>
                <a:ea typeface="黑体" charset="0"/>
                <a:cs typeface="Times New Roman" panose="02020503050405090304" charset="0"/>
                <a:sym typeface="字由点字倔强黑" charset="-122"/>
              </a:rPr>
              <a:t>研究进展</a:t>
            </a:r>
          </a:p>
          <a:p>
            <a:pPr algn="ctr"/>
            <a:endParaRPr lang="zh-CN" altLang="en-US" sz="2400">
              <a:solidFill>
                <a:srgbClr val="263A38"/>
              </a:solidFill>
              <a:latin typeface="Times New Roman" panose="02020503050405090304" charset="0"/>
              <a:ea typeface="黑体" charset="0"/>
              <a:cs typeface="Times New Roman" panose="02020503050405090304" charset="0"/>
              <a:sym typeface="字由点字倔强黑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3200">
                <a:solidFill>
                  <a:srgbClr val="263A38"/>
                </a:solidFill>
                <a:latin typeface="Times New Roman" panose="02020503050405090304" charset="0"/>
                <a:ea typeface="黑体" charset="0"/>
                <a:cs typeface="Times New Roman" panose="02020503050405090304" charset="0"/>
                <a:sym typeface="字由点字倔强黑" charset="-122"/>
              </a:rPr>
              <a:t>柯百谦</a:t>
            </a:r>
          </a:p>
          <a:p>
            <a:pPr algn="ctr">
              <a:lnSpc>
                <a:spcPct val="120000"/>
              </a:lnSpc>
            </a:pPr>
            <a:r>
              <a:rPr lang="en-US" altLang="zh-CN" sz="3200">
                <a:solidFill>
                  <a:srgbClr val="263A38"/>
                </a:solidFill>
                <a:latin typeface="Times New Roman Regular" panose="02020503050405090304" charset="0"/>
                <a:ea typeface="黑体" charset="0"/>
                <a:cs typeface="Times New Roman Regular" panose="02020503050405090304" charset="0"/>
                <a:sym typeface="字由点字倔强黑" charset="-122"/>
              </a:rPr>
              <a:t>2026.7.18 @</a:t>
            </a:r>
            <a:r>
              <a:rPr lang="zh-CN" altLang="en-US" sz="3200">
                <a:solidFill>
                  <a:srgbClr val="263A38"/>
                </a:solidFill>
                <a:latin typeface="Times New Roman Regular" panose="02020503050405090304" charset="0"/>
                <a:ea typeface="黑体" charset="0"/>
                <a:cs typeface="Times New Roman Regular" panose="02020503050405090304" charset="0"/>
                <a:sym typeface="字由点字倔强黑" charset="-122"/>
              </a:rPr>
              <a:t>广州</a:t>
            </a:r>
          </a:p>
        </p:txBody>
      </p:sp>
      <p:sp>
        <p:nvSpPr>
          <p:cNvPr id="38" name="TextBox 25"/>
          <p:cNvSpPr txBox="1"/>
          <p:nvPr/>
        </p:nvSpPr>
        <p:spPr>
          <a:xfrm>
            <a:off x="1082676" y="5826761"/>
            <a:ext cx="10114915" cy="397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105"/>
              </a:lnSpc>
            </a:pPr>
            <a:r>
              <a:rPr lang="zh-CN" altLang="en-US" sz="2600">
                <a:solidFill>
                  <a:srgbClr val="1E1E1E"/>
                </a:solidFill>
                <a:latin typeface="思源黑体 2" panose="020B0500000000000000" charset="-122"/>
                <a:ea typeface="思源黑体 2" panose="020B0500000000000000" charset="-122"/>
                <a:cs typeface="思源黑体 2" panose="020B0500000000000000" charset="-122"/>
                <a:sym typeface="思源黑体 2" panose="020B0500000000000000" charset="-122"/>
              </a:rPr>
              <a:t>中国物理学会高能物理分会第十二届全国会员代表大会暨学术年会</a:t>
            </a:r>
            <a:endParaRPr lang="en-US" altLang="zh-CN" sz="2600">
              <a:solidFill>
                <a:srgbClr val="1E1E1E"/>
              </a:solidFill>
              <a:latin typeface="思源黑体 2" panose="020B0500000000000000" charset="-122"/>
              <a:ea typeface="思源黑体 2" panose="020B0500000000000000" charset="-122"/>
              <a:cs typeface="思源黑体 2" panose="020B0500000000000000" charset="-122"/>
              <a:sym typeface="思源黑体 2" panose="020B05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22225" y="36831"/>
            <a:ext cx="12161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研究动机</a:t>
            </a:r>
            <a:r>
              <a:rPr lang="en-US" altLang="zh-CN" sz="3200">
                <a:solidFill>
                  <a:schemeClr val="bg1"/>
                </a:solidFill>
                <a:latin typeface="黑体" charset="0"/>
                <a:ea typeface="黑体" charset="0"/>
              </a:rPr>
              <a:t>-</a:t>
            </a:r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亮度的测量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-17780" y="0"/>
            <a:ext cx="12209780" cy="583565"/>
          </a:xfrm>
          <a:prstGeom prst="rect">
            <a:avLst/>
          </a:prstGeom>
          <a:solidFill>
            <a:srgbClr val="68181B"/>
          </a:solidFill>
        </p:spPr>
        <p:txBody>
          <a:bodyPr wrap="square" rtlCol="0">
            <a:noAutofit/>
          </a:bodyPr>
          <a:lstStyle/>
          <a:p>
            <a:pPr algn="ctr"/>
            <a:r>
              <a:rPr lang="en-US" altLang="zh-TW" sz="3400" dirty="0">
                <a:solidFill>
                  <a:schemeClr val="bg1"/>
                </a:solidFill>
                <a:sym typeface="+mn-ea"/>
              </a:rPr>
              <a:t>Hadron Spectrum and Exotic Hadrons</a:t>
            </a:r>
            <a:endParaRPr lang="en-US" altLang="zh-TW" sz="3400" dirty="0">
              <a:solidFill>
                <a:schemeClr val="bg1"/>
              </a:solidFill>
            </a:endParaRPr>
          </a:p>
          <a:p>
            <a:pPr algn="ctr"/>
            <a:endParaRPr kumimoji="1" lang="zh-CN" altLang="en-US" sz="3400" b="1" dirty="0"/>
          </a:p>
          <a:p>
            <a:pPr algn="ctr"/>
            <a:endParaRPr lang="en-US" sz="3400" dirty="0"/>
          </a:p>
          <a:p>
            <a:pPr algn="ctr"/>
            <a:r>
              <a:rPr lang="en-US" sz="3400" dirty="0">
                <a:sym typeface="+mn-ea"/>
              </a:rPr>
              <a:t> </a:t>
            </a:r>
            <a:endParaRPr lang="en-US" sz="3400" dirty="0"/>
          </a:p>
          <a:p>
            <a:pPr algn="ctr"/>
            <a:r>
              <a:rPr lang="en-US" altLang="zh-CN" sz="34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" y="6493511"/>
            <a:ext cx="12209780" cy="368300"/>
          </a:xfrm>
          <a:prstGeom prst="rect">
            <a:avLst/>
          </a:prstGeom>
          <a:solidFill>
            <a:srgbClr val="263A38"/>
          </a:solidFill>
        </p:spPr>
        <p:txBody>
          <a:bodyPr wrap="square" rtlCol="0">
            <a:noAutofit/>
          </a:bodyPr>
          <a:lstStyle/>
          <a:p>
            <a:r>
              <a:rPr lang="en-US" altLang="zh-CN" sz="2000" dirty="0">
                <a:solidFill>
                  <a:schemeClr val="bg1"/>
                </a:solidFill>
              </a:rPr>
              <a:t> </a:t>
            </a:r>
            <a:r>
              <a:rPr lang="zh-CN" altLang="en-US" sz="2000" dirty="0">
                <a:solidFill>
                  <a:schemeClr val="bg1"/>
                </a:solidFill>
              </a:rPr>
              <a:t>柯百谦 </a:t>
            </a:r>
            <a:r>
              <a:rPr lang="en-US" altLang="zh-CN" sz="2000" dirty="0">
                <a:solidFill>
                  <a:schemeClr val="bg1"/>
                </a:solidFill>
              </a:rPr>
              <a:t>                                                               </a:t>
            </a:r>
            <a:r>
              <a:rPr lang="zh-CN" altLang="en-US" sz="2000" dirty="0">
                <a:solidFill>
                  <a:schemeClr val="bg1"/>
                </a:solidFill>
              </a:rPr>
              <a:t>强子物理与味物理的实验进展</a:t>
            </a:r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715751" y="6493511"/>
            <a:ext cx="468000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0DB2DC-4C9A-4742-B13C-FB6460FD3503}" type="slidenum">
              <a:rPr lang="en-US" altLang="zh-CN" sz="1351">
                <a:solidFill>
                  <a:schemeClr val="bg1"/>
                </a:solidFill>
              </a:rPr>
              <a:t>10</a:t>
            </a:fld>
            <a:endParaRPr lang="en-US" altLang="zh-CN" sz="1351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/>
              <p:cNvSpPr txBox="1"/>
              <p:nvPr/>
            </p:nvSpPr>
            <p:spPr>
              <a:xfrm>
                <a:off x="301625" y="657226"/>
                <a:ext cx="11552555" cy="25797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891" indent="-342891">
                  <a:lnSpc>
                    <a:spcPct val="150000"/>
                  </a:lnSpc>
                  <a:buFont typeface="Wingdings" panose="05000000000000000000" charset="0"/>
                  <a:buChar char=""/>
                  <a:defRPr/>
                </a:pPr>
                <a:r>
                  <a:rPr kumimoji="1" lang="en-US" altLang="zh-CN" sz="22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The existence of exotic hadrons was debated for decades. </a:t>
                </a:r>
              </a:p>
              <a:p>
                <a:pPr marL="342891" indent="-342891">
                  <a:lnSpc>
                    <a:spcPct val="150000"/>
                  </a:lnSpc>
                  <a:buFont typeface="Wingdings" panose="05000000000000000000" charset="0"/>
                  <a:buChar char=""/>
                  <a:defRPr/>
                </a:pPr>
                <a:r>
                  <a:rPr kumimoji="1" lang="en-US" altLang="zh-CN" sz="22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Early 2000s observations (</a:t>
                </a:r>
                <a:r>
                  <a:rPr kumimoji="1" lang="en-US" altLang="zh-CN" sz="2200" dirty="0" err="1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BaBar</a:t>
                </a:r>
                <a:r>
                  <a:rPr kumimoji="1" lang="en-US" altLang="zh-CN" sz="22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/Belle)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sSubSup>
                          <m:sSubSupPr>
                            <m:ctrlPr>
                              <a:rPr kumimoji="1" lang="en-US" altLang="zh-CN" sz="2200" i="1" dirty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Cambria Math" panose="02040503050406030204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200" i="1" dirty="0">
                                <a:solidFill>
                                  <a:prstClr val="black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𝐷</m:t>
                            </m:r>
                          </m:e>
                          <m:sub>
                            <m:r>
                              <a:rPr kumimoji="1" lang="en-US" altLang="zh-CN" sz="2200" i="1" dirty="0">
                                <a:solidFill>
                                  <a:prstClr val="black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𝑠</m:t>
                            </m:r>
                            <m:r>
                              <a:rPr kumimoji="1" lang="en-US" altLang="zh-CN" sz="2200" i="1" dirty="0">
                                <a:solidFill>
                                  <a:prstClr val="black"/>
                                </a:solidFill>
                                <a:latin typeface="Cambria Math" panose="02040503050406030204" charset="0"/>
                                <a:ea typeface="宋体" charset="0"/>
                                <a:cs typeface="Cambria Math" panose="02040503050406030204" charset="0"/>
                              </a:rPr>
                              <m:t>0</m:t>
                            </m:r>
                          </m:sub>
                          <m:sup>
                            <m:r>
                              <a:rPr kumimoji="1" lang="en-US" altLang="zh-CN" sz="2200" i="1" dirty="0">
                                <a:solidFill>
                                  <a:prstClr val="black"/>
                                </a:solidFill>
                                <a:latin typeface="Cambria Math" panose="02040503050406030204" charset="0"/>
                                <a:ea typeface="宋体" charset="0"/>
                                <a:cs typeface="Cambria Math" panose="02040503050406030204" charset="0"/>
                              </a:rPr>
                              <m:t>∗</m:t>
                            </m:r>
                          </m:sup>
                        </m:sSubSup>
                        <m:r>
                          <a:rPr kumimoji="1" lang="en-US" altLang="zh-CN" sz="2200" i="1" dirty="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 (2317) </m:t>
                        </m:r>
                      </m:e>
                      <m:sup>
                        <m:r>
                          <a:rPr kumimoji="1" lang="en-US" altLang="zh-CN" sz="2200" i="1" dirty="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kumimoji="1" lang="en-US" altLang="zh-CN" sz="22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kumimoji="1" lang="en-US" altLang="zh-CN" sz="2200" i="0" dirty="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等线" panose="02010600030101010101" pitchFamily="2" charset="-122"/>
                            <a:cs typeface="Cambria Math" panose="02040503050406030204" charset="0"/>
                          </a:rPr>
                          <m:t>χ</m:t>
                        </m:r>
                      </m:e>
                      <m:sub>
                        <m:r>
                          <a:rPr kumimoji="1" lang="en-US" altLang="zh-CN" sz="2200" i="1">
                            <a:solidFill>
                              <a:prstClr val="black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𝑐</m:t>
                        </m:r>
                        <m:r>
                          <a:rPr kumimoji="1" lang="en-US" altLang="zh-CN" sz="2200" i="1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1</m:t>
                        </m:r>
                      </m:sub>
                    </m:sSub>
                    <m:r>
                      <a:rPr kumimoji="1" lang="en-US" altLang="zh-CN" sz="2200" i="1">
                        <a:solidFill>
                          <a:prstClr val="black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(3872)</m:t>
                    </m:r>
                  </m:oMath>
                </a14:m>
                <a:r>
                  <a:rPr kumimoji="1" lang="en-US" altLang="zh-CN" sz="22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 provided first hints, and Belle's 2007 discovery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2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kumimoji="1" lang="en-US" altLang="zh-CN" sz="2200" i="1" dirty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200" i="1" dirty="0">
                                <a:solidFill>
                                  <a:prstClr val="black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𝑍</m:t>
                            </m:r>
                          </m:e>
                          <m:sub>
                            <m:r>
                              <a:rPr kumimoji="1" lang="en-US" altLang="zh-CN" sz="2200" i="1" dirty="0">
                                <a:solidFill>
                                  <a:prstClr val="black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𝑐</m:t>
                            </m:r>
                          </m:sub>
                        </m:sSub>
                        <m:r>
                          <a:rPr kumimoji="1" lang="en-US" altLang="zh-CN" sz="2200" i="1" dirty="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 (4430)</m:t>
                        </m:r>
                      </m:e>
                      <m:sup>
                        <m:r>
                          <a:rPr kumimoji="1" lang="en-US" altLang="zh-CN" sz="2200" i="1" dirty="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+</m:t>
                        </m:r>
                      </m:sup>
                    </m:sSup>
                    <m:r>
                      <a:rPr kumimoji="1" lang="en-US" altLang="zh-CN" sz="2200" i="1" dirty="0">
                        <a:solidFill>
                          <a:prstClr val="black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 </m:t>
                    </m:r>
                  </m:oMath>
                </a14:m>
                <a:r>
                  <a:rPr kumimoji="1" lang="en-US" altLang="zh-CN" sz="22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confirmed non-</a:t>
                </a:r>
                <a14:m>
                  <m:oMath xmlns:m="http://schemas.openxmlformats.org/officeDocument/2006/math">
                    <m:r>
                      <a:rPr kumimoji="1" lang="en-US" altLang="zh-CN" sz="2200" i="1" dirty="0" err="1">
                        <a:latin typeface="Cambria Math" panose="02040503050406030204" charset="0"/>
                        <a:ea typeface="等线" panose="02010600030101010101" pitchFamily="2" charset="-122"/>
                        <a:cs typeface="Cambria Math" panose="02040503050406030204" charset="0"/>
                      </a:rPr>
                      <m:t>𝑞</m:t>
                    </m:r>
                    <m:acc>
                      <m:accPr>
                        <m:chr m:val="̅"/>
                        <m:ctrlPr>
                          <a:rPr lang="en-US" altLang="zh-CN" sz="2200" i="1" kern="0">
                            <a:latin typeface="Cambria Math" panose="02040503050406030204" pitchFamily="18" charset="0"/>
                            <a:ea typeface="Helvetica Neue" panose="02000503000000020004"/>
                            <a:cs typeface="Cambria Math" panose="02040503050406030204" charset="0"/>
                          </a:rPr>
                        </m:ctrlPr>
                      </m:accPr>
                      <m:e>
                        <m:r>
                          <a:rPr lang="en-US" altLang="zh-CN" sz="2200" i="1" kern="0">
                            <a:latin typeface="Cambria Math" panose="02040503050406030204" charset="0"/>
                            <a:ea typeface="Helvetica Neue" panose="02000503000000020004"/>
                            <a:cs typeface="Cambria Math" panose="02040503050406030204" charset="0"/>
                          </a:rPr>
                          <m:t>𝑞</m:t>
                        </m:r>
                      </m:e>
                    </m:acc>
                  </m:oMath>
                </a14:m>
                <a:r>
                  <a:rPr kumimoji="1" lang="en-US" altLang="zh-CN" sz="22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 quark structures.</a:t>
                </a:r>
              </a:p>
              <a:p>
                <a:pPr marL="342891" indent="-342891">
                  <a:lnSpc>
                    <a:spcPct val="150000"/>
                  </a:lnSpc>
                  <a:buFont typeface="Wingdings" panose="05000000000000000000" charset="0"/>
                  <a:buChar char=""/>
                  <a:defRPr/>
                </a:pPr>
                <a:r>
                  <a:rPr kumimoji="1" lang="en-US" altLang="zh-CN" sz="22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Subsequently, more and more exotic hadrons were discovered that could not be explained by the conventional quark model.</a:t>
                </a:r>
              </a:p>
            </p:txBody>
          </p:sp>
        </mc:Choice>
        <mc:Fallback xmlns="">
          <p:sp>
            <p:nvSpPr>
              <p:cNvPr id="17" name="文本框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625" y="657226"/>
                <a:ext cx="11552555" cy="2579745"/>
              </a:xfrm>
              <a:prstGeom prst="rect">
                <a:avLst/>
              </a:prstGeom>
              <a:blipFill>
                <a:blip r:embed="rId4"/>
                <a:stretch>
                  <a:fillRect l="-549" r="-1098" b="-39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236" y="3375344"/>
            <a:ext cx="5538765" cy="307586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3517" y="3452122"/>
            <a:ext cx="5424887" cy="292231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200000">
            <a:off x="10798313" y="3945919"/>
            <a:ext cx="424555" cy="9263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29568" y="3946594"/>
            <a:ext cx="658291" cy="50039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22225" y="36831"/>
            <a:ext cx="12161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研究动机</a:t>
            </a:r>
            <a:r>
              <a:rPr lang="en-US" altLang="zh-CN" sz="3200">
                <a:solidFill>
                  <a:schemeClr val="bg1"/>
                </a:solidFill>
                <a:latin typeface="黑体" charset="0"/>
                <a:ea typeface="黑体" charset="0"/>
              </a:rPr>
              <a:t>-</a:t>
            </a:r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亮度的测量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-17780" y="0"/>
            <a:ext cx="12209780" cy="583565"/>
          </a:xfrm>
          <a:prstGeom prst="rect">
            <a:avLst/>
          </a:prstGeom>
          <a:solidFill>
            <a:srgbClr val="68181B"/>
          </a:solidFill>
        </p:spPr>
        <p:txBody>
          <a:bodyPr wrap="square" rtlCol="0">
            <a:noAutofit/>
          </a:bodyPr>
          <a:lstStyle/>
          <a:p>
            <a:pPr algn="ctr"/>
            <a:r>
              <a:rPr lang="en-US" altLang="zh-TW" sz="3400" dirty="0">
                <a:solidFill>
                  <a:schemeClr val="bg1"/>
                </a:solidFill>
                <a:sym typeface="+mn-ea"/>
              </a:rPr>
              <a:t>New Hadrons Found at Belle, BESIII and LHC</a:t>
            </a:r>
            <a:endParaRPr lang="zh-CN" altLang="en-US" sz="3400" dirty="0">
              <a:solidFill>
                <a:prstClr val="black"/>
              </a:solidFill>
              <a:latin typeface="等线" panose="020F0502020204030204"/>
              <a:ea typeface="等线" panose="02010600030101010101" pitchFamily="2" charset="-122"/>
            </a:endParaRPr>
          </a:p>
          <a:p>
            <a:pPr algn="ctr"/>
            <a:endParaRPr lang="en-US" altLang="zh-TW" sz="3400" dirty="0">
              <a:solidFill>
                <a:schemeClr val="bg1"/>
              </a:solidFill>
            </a:endParaRPr>
          </a:p>
          <a:p>
            <a:pPr algn="ctr"/>
            <a:endParaRPr kumimoji="1" lang="zh-CN" altLang="en-US" sz="3400" b="1" dirty="0"/>
          </a:p>
          <a:p>
            <a:pPr algn="ctr"/>
            <a:endParaRPr lang="en-US" sz="3400" dirty="0"/>
          </a:p>
          <a:p>
            <a:pPr algn="ctr"/>
            <a:r>
              <a:rPr lang="en-US" sz="3400" dirty="0">
                <a:sym typeface="+mn-ea"/>
              </a:rPr>
              <a:t> </a:t>
            </a:r>
            <a:endParaRPr lang="en-US" sz="3400" dirty="0"/>
          </a:p>
          <a:p>
            <a:pPr algn="ctr"/>
            <a:r>
              <a:rPr lang="en-US" altLang="zh-CN" sz="34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" y="6493511"/>
            <a:ext cx="12209780" cy="368300"/>
          </a:xfrm>
          <a:prstGeom prst="rect">
            <a:avLst/>
          </a:prstGeom>
          <a:solidFill>
            <a:srgbClr val="263A38"/>
          </a:solidFill>
        </p:spPr>
        <p:txBody>
          <a:bodyPr wrap="square" rtlCol="0">
            <a:noAutofit/>
          </a:bodyPr>
          <a:lstStyle/>
          <a:p>
            <a:r>
              <a:rPr lang="en-US" altLang="zh-CN" sz="2000" dirty="0">
                <a:solidFill>
                  <a:schemeClr val="bg1"/>
                </a:solidFill>
              </a:rPr>
              <a:t> </a:t>
            </a:r>
            <a:r>
              <a:rPr lang="zh-CN" altLang="en-US" sz="2000" dirty="0">
                <a:solidFill>
                  <a:schemeClr val="bg1"/>
                </a:solidFill>
              </a:rPr>
              <a:t>柯百谦 </a:t>
            </a:r>
            <a:r>
              <a:rPr lang="en-US" altLang="zh-CN" sz="2000" dirty="0">
                <a:solidFill>
                  <a:schemeClr val="bg1"/>
                </a:solidFill>
              </a:rPr>
              <a:t>                                                               </a:t>
            </a:r>
            <a:r>
              <a:rPr lang="zh-CN" altLang="en-US" sz="2000" dirty="0">
                <a:solidFill>
                  <a:schemeClr val="bg1"/>
                </a:solidFill>
              </a:rPr>
              <a:t>强子物理与味物理的实验进展</a:t>
            </a:r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715751" y="6493511"/>
            <a:ext cx="468000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0DB2DC-4C9A-4742-B13C-FB6460FD3503}" type="slidenum">
              <a:rPr lang="en-US" altLang="zh-CN" sz="1351">
                <a:solidFill>
                  <a:schemeClr val="bg1"/>
                </a:solidFill>
              </a:rPr>
              <a:t>11</a:t>
            </a:fld>
            <a:endParaRPr lang="en-US" altLang="zh-CN" sz="1351">
              <a:solidFill>
                <a:schemeClr val="bg1"/>
              </a:solidFill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001" y="1076937"/>
            <a:ext cx="8177487" cy="4508531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8759192" y="2557146"/>
            <a:ext cx="3410585" cy="200342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>
              <a:lnSpc>
                <a:spcPct val="150000"/>
              </a:lnSpc>
              <a:defRPr/>
            </a:pPr>
            <a:r>
              <a:rPr kumimoji="1" lang="en-US" altLang="zh-CN" sz="2000" dirty="0">
                <a:solidFill>
                  <a:prstClr val="black"/>
                </a:solidFill>
                <a:latin typeface="Cambria Math" panose="02040503050406030204" charset="0"/>
                <a:ea typeface="等线" panose="02010600030101010101" pitchFamily="2" charset="-122"/>
                <a:cs typeface="Cambria Math" panose="02040503050406030204" charset="0"/>
              </a:rPr>
              <a:t>More than 150 new hadrons have been discovered by the BESIII, Belle and LHC.</a:t>
            </a:r>
            <a:endParaRPr kumimoji="1" lang="zh-CN" altLang="en-US" sz="2000" dirty="0">
              <a:solidFill>
                <a:prstClr val="black"/>
              </a:solidFill>
              <a:latin typeface="Cambria Math" panose="02040503050406030204" charset="0"/>
              <a:ea typeface="等线" panose="02010600030101010101" pitchFamily="2" charset="-122"/>
              <a:cs typeface="Cambria Math" panose="02040503050406030204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2785267" y="5926239"/>
            <a:ext cx="75867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kumimoji="1" lang="en-US" altLang="zh-CN" sz="2800" dirty="0">
                <a:solidFill>
                  <a:srgbClr val="68181B"/>
                </a:solidFill>
                <a:latin typeface="Arial" panose="020B0704020202020204" pitchFamily="34" charset="0"/>
                <a:ea typeface="等线" panose="02010600030101010101" pitchFamily="2" charset="-122"/>
                <a:cs typeface="Arial" panose="020B0704020202020204" pitchFamily="34" charset="0"/>
              </a:rPr>
              <a:t>What is the structure of exotic hadrons ?</a:t>
            </a:r>
          </a:p>
        </p:txBody>
      </p:sp>
    </p:spTree>
    <p:custDataLst>
      <p:tags r:id="rId1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89A6F-863E-4754-D990-2635BA0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>
            <a:extLst>
              <a:ext uri="{FF2B5EF4-FFF2-40B4-BE49-F238E27FC236}">
                <a16:creationId xmlns:a16="http://schemas.microsoft.com/office/drawing/2014/main" id="{46316763-73A1-0016-9BA7-19BD15218C8D}"/>
              </a:ext>
            </a:extLst>
          </p:cNvPr>
          <p:cNvSpPr txBox="1"/>
          <p:nvPr/>
        </p:nvSpPr>
        <p:spPr>
          <a:xfrm>
            <a:off x="22225" y="36831"/>
            <a:ext cx="12161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研究动机</a:t>
            </a:r>
            <a:r>
              <a:rPr lang="en-US" altLang="zh-CN" sz="3200">
                <a:solidFill>
                  <a:schemeClr val="bg1"/>
                </a:solidFill>
                <a:latin typeface="黑体" charset="0"/>
                <a:ea typeface="黑体" charset="0"/>
              </a:rPr>
              <a:t>-</a:t>
            </a:r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亮度的测量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8CBB8AD5-495A-F6D5-A92A-44ACDBDB484A}"/>
                  </a:ext>
                </a:extLst>
              </p:cNvPr>
              <p:cNvSpPr txBox="1"/>
              <p:nvPr/>
            </p:nvSpPr>
            <p:spPr>
              <a:xfrm>
                <a:off x="-17780" y="0"/>
                <a:ext cx="12209780" cy="583565"/>
              </a:xfrm>
              <a:prstGeom prst="rect">
                <a:avLst/>
              </a:prstGeom>
              <a:solidFill>
                <a:srgbClr val="68181B"/>
              </a:solidFill>
            </p:spPr>
            <p:txBody>
              <a:bodyPr wrap="square" rtlCol="0">
                <a:no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altLang="zh-TW" sz="3400" dirty="0">
                    <a:solidFill>
                      <a:schemeClr val="bg1"/>
                    </a:solidFill>
                    <a:sym typeface="+mn-ea"/>
                  </a:rPr>
                  <a:t>Observation of Doubly Charmed Baryon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34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3400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</a:rPr>
                          <m:t>𝚵</m:t>
                        </m:r>
                      </m:e>
                      <m:sub>
                        <m:r>
                          <a:rPr lang="en-US" altLang="zh-TW" sz="3400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</a:rPr>
                          <m:t>𝒄𝒄</m:t>
                        </m:r>
                      </m:sub>
                      <m:sup>
                        <m:r>
                          <a:rPr lang="en-US" altLang="zh-TW" sz="3400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</a:rPr>
                          <m:t>+</m:t>
                        </m:r>
                      </m:sup>
                    </m:sSubSup>
                  </m:oMath>
                </a14:m>
                <a:r>
                  <a:rPr lang="en-US" altLang="zh-TW" sz="3400" dirty="0">
                    <a:solidFill>
                      <a:schemeClr val="bg1"/>
                    </a:solidFill>
                    <a:sym typeface="+mn-ea"/>
                  </a:rPr>
                  <a:t>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34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3400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</a:rPr>
                          <m:t>𝛀</m:t>
                        </m:r>
                      </m:e>
                      <m:sub>
                        <m:r>
                          <a:rPr lang="en-US" altLang="zh-TW" sz="3400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</a:rPr>
                          <m:t>𝒄𝒄</m:t>
                        </m:r>
                      </m:sub>
                      <m:sup>
                        <m:r>
                          <a:rPr lang="en-US" altLang="zh-TW" sz="3400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</a:rPr>
                          <m:t>+</m:t>
                        </m:r>
                      </m:sup>
                    </m:sSubSup>
                  </m:oMath>
                </a14:m>
                <a:endParaRPr lang="en-US" altLang="zh-TW" sz="3400" dirty="0">
                  <a:solidFill>
                    <a:schemeClr val="bg1"/>
                  </a:solidFill>
                </a:endParaRPr>
              </a:p>
              <a:p>
                <a:pPr algn="ctr">
                  <a:lnSpc>
                    <a:spcPct val="90000"/>
                  </a:lnSpc>
                </a:pPr>
                <a:endParaRPr lang="zh-CN" altLang="en-US" sz="3400" b="1" dirty="0">
                  <a:solidFill>
                    <a:srgbClr val="0070C0"/>
                  </a:solidFill>
                  <a:latin typeface="Optima" panose="02000503060000020004" pitchFamily="2" charset="0"/>
                  <a:ea typeface="微软雅黑" charset="-122"/>
                  <a:cs typeface="David" panose="020E0502060401010101" pitchFamily="34" charset="-79"/>
                </a:endParaRPr>
              </a:p>
              <a:p>
                <a:pPr algn="ctr">
                  <a:lnSpc>
                    <a:spcPct val="90000"/>
                  </a:lnSpc>
                </a:pPr>
                <a:endParaRPr lang="zh-CN" altLang="en-US" sz="3400" dirty="0">
                  <a:solidFill>
                    <a:prstClr val="black"/>
                  </a:solidFill>
                  <a:latin typeface="等线" panose="020F0502020204030204"/>
                  <a:ea typeface="等线" panose="02010600030101010101" pitchFamily="2" charset="-122"/>
                </a:endParaRPr>
              </a:p>
              <a:p>
                <a:pPr algn="ctr">
                  <a:lnSpc>
                    <a:spcPct val="90000"/>
                  </a:lnSpc>
                </a:pPr>
                <a:endParaRPr lang="en-US" altLang="zh-TW" sz="3400" dirty="0">
                  <a:solidFill>
                    <a:schemeClr val="bg1"/>
                  </a:solidFill>
                </a:endParaRPr>
              </a:p>
              <a:p>
                <a:pPr algn="ctr">
                  <a:lnSpc>
                    <a:spcPct val="90000"/>
                  </a:lnSpc>
                </a:pPr>
                <a:endParaRPr kumimoji="1" lang="zh-CN" altLang="en-US" sz="3400" b="1" dirty="0"/>
              </a:p>
              <a:p>
                <a:pPr algn="ctr">
                  <a:lnSpc>
                    <a:spcPct val="90000"/>
                  </a:lnSpc>
                </a:pPr>
                <a:endParaRPr lang="en-US" sz="3400" dirty="0"/>
              </a:p>
              <a:p>
                <a:pPr algn="ctr">
                  <a:lnSpc>
                    <a:spcPct val="90000"/>
                  </a:lnSpc>
                </a:pPr>
                <a:r>
                  <a:rPr lang="en-US" sz="3400" dirty="0">
                    <a:sym typeface="+mn-ea"/>
                  </a:rPr>
                  <a:t> </a:t>
                </a:r>
                <a:endParaRPr lang="en-US" sz="3400" dirty="0"/>
              </a:p>
              <a:p>
                <a:pPr algn="ctr">
                  <a:lnSpc>
                    <a:spcPct val="90000"/>
                  </a:lnSpc>
                </a:pPr>
                <a:r>
                  <a:rPr lang="en-US" altLang="zh-CN" sz="3400" dirty="0">
                    <a:solidFill>
                      <a:schemeClr val="bg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8CBB8AD5-495A-F6D5-A92A-44ACDBDB48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7780" y="0"/>
                <a:ext cx="12209780" cy="583565"/>
              </a:xfrm>
              <a:prstGeom prst="rect">
                <a:avLst/>
              </a:prstGeom>
              <a:blipFill>
                <a:blip r:embed="rId4"/>
                <a:stretch>
                  <a:fillRect t="-23404" b="-319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文本框 2">
            <a:extLst>
              <a:ext uri="{FF2B5EF4-FFF2-40B4-BE49-F238E27FC236}">
                <a16:creationId xmlns:a16="http://schemas.microsoft.com/office/drawing/2014/main" id="{92BCABE7-3E71-2657-715E-3EDF8EA7B7E7}"/>
              </a:ext>
            </a:extLst>
          </p:cNvPr>
          <p:cNvSpPr txBox="1"/>
          <p:nvPr/>
        </p:nvSpPr>
        <p:spPr>
          <a:xfrm>
            <a:off x="1" y="6493511"/>
            <a:ext cx="12209780" cy="368300"/>
          </a:xfrm>
          <a:prstGeom prst="rect">
            <a:avLst/>
          </a:prstGeom>
          <a:solidFill>
            <a:srgbClr val="263A38"/>
          </a:solidFill>
        </p:spPr>
        <p:txBody>
          <a:bodyPr wrap="square" rtlCol="0">
            <a:noAutofit/>
          </a:bodyPr>
          <a:lstStyle/>
          <a:p>
            <a:r>
              <a:rPr lang="en-US" altLang="zh-CN" sz="2000" dirty="0">
                <a:solidFill>
                  <a:schemeClr val="bg1"/>
                </a:solidFill>
              </a:rPr>
              <a:t> </a:t>
            </a:r>
            <a:r>
              <a:rPr lang="zh-CN" altLang="en-US" sz="2000" dirty="0">
                <a:solidFill>
                  <a:schemeClr val="bg1"/>
                </a:solidFill>
              </a:rPr>
              <a:t>柯百谦 </a:t>
            </a:r>
            <a:r>
              <a:rPr lang="en-US" altLang="zh-CN" sz="2000" dirty="0">
                <a:solidFill>
                  <a:schemeClr val="bg1"/>
                </a:solidFill>
              </a:rPr>
              <a:t>                                                               </a:t>
            </a:r>
            <a:r>
              <a:rPr lang="zh-CN" altLang="en-US" sz="2000" dirty="0">
                <a:solidFill>
                  <a:schemeClr val="bg1"/>
                </a:solidFill>
              </a:rPr>
              <a:t>强子物理与味物理的实验进展</a:t>
            </a:r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C59F7D7C-01E7-B624-E125-F01A80D610A0}"/>
              </a:ext>
            </a:extLst>
          </p:cNvPr>
          <p:cNvSpPr txBox="1"/>
          <p:nvPr/>
        </p:nvSpPr>
        <p:spPr>
          <a:xfrm>
            <a:off x="11715751" y="6493511"/>
            <a:ext cx="468000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0DB2DC-4C9A-4742-B13C-FB6460FD3503}" type="slidenum">
              <a:rPr lang="en-US" altLang="zh-CN" sz="1351">
                <a:solidFill>
                  <a:schemeClr val="bg1"/>
                </a:solidFill>
              </a:rPr>
              <a:t>12</a:t>
            </a:fld>
            <a:endParaRPr lang="en-US" altLang="zh-CN" sz="1351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18D49105-7975-F80A-011C-A96DFD1E26B2}"/>
                  </a:ext>
                </a:extLst>
              </p:cNvPr>
              <p:cNvSpPr txBox="1"/>
              <p:nvPr/>
            </p:nvSpPr>
            <p:spPr>
              <a:xfrm>
                <a:off x="5915286" y="984546"/>
                <a:ext cx="6405527" cy="16992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891" indent="-342891" eaLnBrk="0" fontAlgn="base" hangingPunct="0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  <a:buFont typeface="Wingdings" panose="05000000000000000000" charset="0"/>
                  <a:buChar char=""/>
                  <a:defRPr/>
                </a:pPr>
                <a:r>
                  <a:rPr kumimoji="1" lang="en-US" altLang="zh-CN" sz="22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The decay channel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SupPr>
                      <m:e>
                        <m:r>
                          <a:rPr kumimoji="1" lang="zh-CN" altLang="en-US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𝛺</m:t>
                        </m:r>
                      </m:e>
                      <m:sub>
                        <m: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𝑐𝑐</m:t>
                        </m:r>
                      </m:sub>
                      <m:sup>
                        <m: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+</m:t>
                        </m:r>
                      </m:sup>
                    </m:sSubSup>
                    <m:r>
                      <a:rPr kumimoji="1" lang="en-US" altLang="zh-CN" sz="2200">
                        <a:solidFill>
                          <a:prstClr val="black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→</m:t>
                    </m:r>
                    <m:sSubSup>
                      <m:sSubSupPr>
                        <m:ctrlPr>
                          <a:rPr kumimoji="1" lang="en-US" altLang="zh-CN" sz="2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SupPr>
                      <m:e>
                        <m:r>
                          <a:rPr kumimoji="1" lang="zh-CN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𝛺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c</m:t>
                        </m:r>
                      </m:sub>
                      <m:sup>
                        <m: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0</m:t>
                        </m:r>
                      </m:sup>
                    </m:sSubSup>
                    <m:sSup>
                      <m:sSupPr>
                        <m:ctrlPr>
                          <a:rPr kumimoji="1" lang="en-US" altLang="zh-CN" sz="2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𝜋</m:t>
                        </m:r>
                      </m:e>
                      <m:sup>
                        <m: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+</m:t>
                        </m:r>
                      </m:sup>
                    </m:sSup>
                    <m:r>
                      <a:rPr kumimoji="1" lang="en-US" altLang="zh-CN" sz="2200">
                        <a:solidFill>
                          <a:prstClr val="black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,</m:t>
                    </m:r>
                    <m:sSubSup>
                      <m:sSubSupPr>
                        <m:ctrlPr>
                          <a:rPr kumimoji="1" lang="en-US" altLang="zh-CN" sz="2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SupPr>
                      <m:e>
                        <m:r>
                          <a:rPr kumimoji="1" lang="zh-CN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𝛺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c</m:t>
                        </m:r>
                      </m:sub>
                      <m:sup>
                        <m: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0</m:t>
                        </m:r>
                      </m:sup>
                    </m:sSubSup>
                    <m:r>
                      <a:rPr kumimoji="1" lang="en-US" altLang="zh-CN" sz="2200">
                        <a:solidFill>
                          <a:prstClr val="black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→</m:t>
                    </m:r>
                    <m:r>
                      <a:rPr kumimoji="1" lang="en-US" altLang="zh-CN" sz="2200">
                        <a:solidFill>
                          <a:prstClr val="black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𝑝</m:t>
                    </m:r>
                    <m:sSup>
                      <m:sSupPr>
                        <m:ctrlPr>
                          <a:rPr kumimoji="1" lang="en-US" altLang="zh-CN" sz="2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𝐾</m:t>
                        </m:r>
                      </m:e>
                      <m:sup>
                        <m: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</m:t>
                        </m:r>
                      </m:sup>
                    </m:sSup>
                    <m:sSup>
                      <m:sSupPr>
                        <m:ctrlPr>
                          <a:rPr kumimoji="1" lang="en-US" altLang="zh-CN" sz="2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𝐾</m:t>
                        </m:r>
                      </m:e>
                      <m:sup>
                        <m: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</m:t>
                        </m:r>
                      </m:sup>
                    </m:sSup>
                    <m:sSup>
                      <m:sSupPr>
                        <m:ctrlPr>
                          <a:rPr kumimoji="1" lang="en-US" altLang="zh-CN" sz="2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𝜋</m:t>
                        </m:r>
                      </m:e>
                      <m:sup>
                        <m: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+</m:t>
                        </m:r>
                      </m:sup>
                    </m:sSup>
                  </m:oMath>
                </a14:m>
                <a:endParaRPr kumimoji="1" lang="en-US" altLang="zh-CN" sz="2200" dirty="0">
                  <a:solidFill>
                    <a:prstClr val="black"/>
                  </a:solidFill>
                  <a:latin typeface="Cambria Math" panose="02040503050406030204" charset="0"/>
                  <a:ea typeface="宋体" charset="0"/>
                  <a:cs typeface="Cambria Math" panose="02040503050406030204" charset="0"/>
                </a:endParaRPr>
              </a:p>
              <a:p>
                <a:pPr marL="342891" indent="-342891" eaLnBrk="0" fontAlgn="base" hangingPunct="0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  <a:buFont typeface="Wingdings" panose="05000000000000000000" charset="0"/>
                  <a:buChar char=""/>
                  <a:defRPr/>
                </a:pPr>
                <a:r>
                  <a:rPr kumimoji="1" lang="en-US" altLang="zh-CN" sz="22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O</a:t>
                </a:r>
                <a:r>
                  <a:rPr kumimoji="1" lang="en-US" altLang="zh-CN" sz="2200" dirty="0" err="1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bserved</a:t>
                </a:r>
                <a:r>
                  <a:rPr kumimoji="1" lang="en-US" altLang="zh-CN" sz="22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 with &gt;8</a:t>
                </a:r>
                <a14:m>
                  <m:oMath xmlns:m="http://schemas.openxmlformats.org/officeDocument/2006/math">
                    <m:r>
                      <a:rPr kumimoji="1" lang="zh-CN" altLang="en-US" sz="2200">
                        <a:solidFill>
                          <a:prstClr val="black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𝜎</m:t>
                    </m:r>
                  </m:oMath>
                </a14:m>
                <a:r>
                  <a:rPr kumimoji="1" lang="en-US" altLang="zh-CN" sz="22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 significance.</a:t>
                </a:r>
              </a:p>
              <a:p>
                <a:pPr marL="342891" indent="-342891" eaLnBrk="0" fontAlgn="base" hangingPunct="0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  <a:buFont typeface="Wingdings" panose="05000000000000000000" charset="0"/>
                  <a:buChar char=""/>
                  <a:defRPr/>
                </a:pPr>
                <a14:m>
                  <m:oMath xmlns:m="http://schemas.openxmlformats.org/officeDocument/2006/math">
                    <m:r>
                      <a:rPr lang="en-US" altLang="zh-CN" sz="2200" b="1">
                        <a:solidFill>
                          <a:srgbClr val="68181B"/>
                        </a:solidFill>
                        <a:latin typeface="Cambria Math" panose="02040503050406030204" charset="0"/>
                      </a:rPr>
                      <m:t>𝐌</m:t>
                    </m:r>
                    <m:d>
                      <m:dPr>
                        <m:ctrlPr>
                          <a:rPr lang="en-US" altLang="zh-CN" sz="2200" b="1" i="1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CN" sz="2200" b="1" i="1">
                                <a:solidFill>
                                  <a:srgbClr val="68181B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zh-CN" altLang="en-US" sz="2200" b="1">
                                <a:solidFill>
                                  <a:srgbClr val="68181B"/>
                                </a:solidFill>
                                <a:latin typeface="Cambria Math" panose="02040503050406030204" charset="0"/>
                              </a:rPr>
                              <m:t>𝛀</m:t>
                            </m:r>
                          </m:e>
                          <m:sub>
                            <m:r>
                              <a:rPr lang="en-US" altLang="zh-CN" sz="2200" b="1">
                                <a:solidFill>
                                  <a:srgbClr val="68181B"/>
                                </a:solidFill>
                                <a:latin typeface="Cambria Math" panose="02040503050406030204" charset="0"/>
                              </a:rPr>
                              <m:t>𝐜𝐜</m:t>
                            </m:r>
                          </m:sub>
                          <m:sup>
                            <m:r>
                              <a:rPr lang="en-US" altLang="zh-CN" sz="2200" b="1">
                                <a:solidFill>
                                  <a:srgbClr val="68181B"/>
                                </a:solidFill>
                                <a:latin typeface="Cambria Math" panose="02040503050406030204" charset="0"/>
                              </a:rPr>
                              <m:t>+</m:t>
                            </m:r>
                          </m:sup>
                        </m:sSubSup>
                        <m:r>
                          <a:rPr lang="en-US" altLang="zh-CN" sz="2200" b="1" i="1">
                            <a:solidFill>
                              <a:srgbClr val="68181B"/>
                            </a:solidFill>
                            <a:latin typeface="Cambria Math" panose="02040503050406030204" charset="0"/>
                          </a:rPr>
                          <m:t>−</m:t>
                        </m:r>
                        <m:sSubSup>
                          <m:sSubSupPr>
                            <m:ctrlPr>
                              <a:rPr lang="en-US" altLang="zh-CN" sz="2200" b="1" i="1">
                                <a:solidFill>
                                  <a:srgbClr val="68181B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zh-CN" altLang="en-US" sz="2200" b="1">
                                <a:solidFill>
                                  <a:srgbClr val="68181B"/>
                                </a:solidFill>
                                <a:latin typeface="Cambria Math" panose="02040503050406030204" charset="0"/>
                              </a:rPr>
                              <m:t>𝚵</m:t>
                            </m:r>
                          </m:e>
                          <m:sub>
                            <m:r>
                              <a:rPr lang="en-US" altLang="zh-CN" sz="2200" b="1">
                                <a:solidFill>
                                  <a:srgbClr val="68181B"/>
                                </a:solidFill>
                                <a:latin typeface="Cambria Math" panose="02040503050406030204" charset="0"/>
                              </a:rPr>
                              <m:t>𝐜𝐜</m:t>
                            </m:r>
                          </m:sub>
                          <m:sup>
                            <m:r>
                              <a:rPr lang="en-US" altLang="zh-CN" sz="2200" b="1">
                                <a:solidFill>
                                  <a:srgbClr val="68181B"/>
                                </a:solidFill>
                                <a:latin typeface="Cambria Math" panose="02040503050406030204" charset="0"/>
                              </a:rPr>
                              <m:t>++</m:t>
                            </m:r>
                          </m:sup>
                        </m:sSubSup>
                      </m:e>
                    </m:d>
                    <m:r>
                      <a:rPr lang="en-US" altLang="zh-CN" sz="2200" b="1">
                        <a:solidFill>
                          <a:srgbClr val="68181B"/>
                        </a:solidFill>
                        <a:latin typeface="Cambria Math" panose="02040503050406030204" charset="0"/>
                      </a:rPr>
                      <m:t>=</m:t>
                    </m:r>
                    <m:r>
                      <a:rPr lang="en-US" altLang="zh-CN" sz="2200" b="1">
                        <a:solidFill>
                          <a:srgbClr val="68181B"/>
                        </a:solidFill>
                        <a:latin typeface="Cambria Math" panose="02040503050406030204" charset="0"/>
                      </a:rPr>
                      <m:t>𝟏𝟎𝟒</m:t>
                    </m:r>
                    <m:r>
                      <a:rPr lang="en-US" altLang="zh-CN" sz="2200" b="1">
                        <a:solidFill>
                          <a:srgbClr val="68181B"/>
                        </a:solidFill>
                        <a:latin typeface="Cambria Math" panose="02040503050406030204" charset="0"/>
                      </a:rPr>
                      <m:t>.</m:t>
                    </m:r>
                    <m:r>
                      <a:rPr lang="en-US" altLang="zh-CN" sz="2200" b="1">
                        <a:solidFill>
                          <a:srgbClr val="68181B"/>
                        </a:solidFill>
                        <a:latin typeface="Cambria Math" panose="02040503050406030204" charset="0"/>
                      </a:rPr>
                      <m:t>𝟑</m:t>
                    </m:r>
                    <m:r>
                      <a:rPr lang="en-US" altLang="zh-CN" sz="2200" b="1">
                        <a:solidFill>
                          <a:srgbClr val="68181B"/>
                        </a:solidFill>
                        <a:latin typeface="Cambria Math" panose="02040503050406030204" charset="0"/>
                      </a:rPr>
                      <m:t>±</m:t>
                    </m:r>
                    <m:r>
                      <a:rPr lang="en-US" altLang="zh-CN" sz="2200" b="1" i="1">
                        <a:solidFill>
                          <a:srgbClr val="68181B"/>
                        </a:solidFill>
                        <a:latin typeface="Cambria Math" panose="02040503050406030204" charset="0"/>
                      </a:rPr>
                      <m:t>𝟏</m:t>
                    </m:r>
                    <m:r>
                      <a:rPr lang="en-US" altLang="zh-CN" sz="2200" b="1" i="1">
                        <a:solidFill>
                          <a:srgbClr val="68181B"/>
                        </a:solidFill>
                        <a:latin typeface="Cambria Math" panose="02040503050406030204" charset="0"/>
                      </a:rPr>
                      <m:t>.</m:t>
                    </m:r>
                    <m:r>
                      <a:rPr lang="en-US" altLang="zh-CN" sz="2200" b="1">
                        <a:solidFill>
                          <a:srgbClr val="68181B"/>
                        </a:solidFill>
                        <a:latin typeface="Cambria Math" panose="02040503050406030204" pitchFamily="18" charset="0"/>
                      </a:rPr>
                      <m:t>𝟐𝟓</m:t>
                    </m:r>
                    <m:r>
                      <a:rPr lang="en-US" altLang="zh-CN" sz="2200" b="1">
                        <a:solidFill>
                          <a:srgbClr val="68181B"/>
                        </a:solidFill>
                        <a:latin typeface="Cambria Math" panose="02040503050406030204" charset="0"/>
                      </a:rPr>
                      <m:t> </m:t>
                    </m:r>
                    <m:r>
                      <a:rPr lang="en-US" altLang="zh-CN" sz="2200" b="1">
                        <a:solidFill>
                          <a:srgbClr val="68181B"/>
                        </a:solidFill>
                        <a:latin typeface="Cambria Math" panose="02040503050406030204" charset="0"/>
                      </a:rPr>
                      <m:t>𝐌𝐞𝐕</m:t>
                    </m:r>
                    <m:r>
                      <a:rPr lang="en-US" altLang="zh-CN" sz="2200" b="1">
                        <a:solidFill>
                          <a:srgbClr val="68181B"/>
                        </a:solidFill>
                        <a:latin typeface="Cambria Math" panose="02040503050406030204" charset="0"/>
                      </a:rPr>
                      <m:t>/</m:t>
                    </m:r>
                    <m:sSup>
                      <m:sSupPr>
                        <m:ctrlPr>
                          <a:rPr lang="en-US" altLang="zh-CN" sz="2200" b="1" i="1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200" b="1">
                            <a:solidFill>
                              <a:srgbClr val="68181B"/>
                            </a:solidFill>
                            <a:latin typeface="Cambria Math" panose="02040503050406030204" charset="0"/>
                          </a:rPr>
                          <m:t>𝐜</m:t>
                        </m:r>
                      </m:e>
                      <m:sup>
                        <m:r>
                          <a:rPr lang="en-US" altLang="zh-CN" sz="2200" b="1">
                            <a:solidFill>
                              <a:srgbClr val="68181B"/>
                            </a:solidFill>
                            <a:latin typeface="Cambria Math" panose="02040503050406030204" charset="0"/>
                          </a:rPr>
                          <m:t>𝟐</m:t>
                        </m:r>
                      </m:sup>
                    </m:sSup>
                  </m:oMath>
                </a14:m>
                <a:endParaRPr kumimoji="1" lang="en-US" altLang="zh-CN" sz="2200" dirty="0">
                  <a:solidFill>
                    <a:prstClr val="black"/>
                  </a:solidFill>
                  <a:latin typeface="Cambria Math" panose="02040503050406030204" charset="0"/>
                  <a:ea typeface="等线" panose="02010600030101010101" pitchFamily="2" charset="-122"/>
                  <a:cs typeface="Cambria Math" panose="02040503050406030204" charset="0"/>
                </a:endParaRPr>
              </a:p>
              <a:p>
                <a:pPr marL="342891" indent="-342891" eaLnBrk="0" fontAlgn="base" hangingPunct="0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  <a:buFont typeface="Wingdings" panose="05000000000000000000" charset="0"/>
                  <a:buChar char=""/>
                  <a:defRPr/>
                </a:pPr>
                <a:r>
                  <a:rPr kumimoji="1" lang="en-US" altLang="zh-CN" sz="22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S</a:t>
                </a:r>
                <a:r>
                  <a:rPr kumimoji="1" lang="en-US" altLang="zh-CN" sz="2200" dirty="0" err="1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ignificant</a:t>
                </a:r>
                <a:r>
                  <a:rPr kumimoji="1" lang="en-US" altLang="zh-CN" sz="22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 for </a:t>
                </a:r>
                <a14:m>
                  <m:oMath xmlns:m="http://schemas.openxmlformats.org/officeDocument/2006/math">
                    <m:r>
                      <a:rPr kumimoji="1" lang="en-US" altLang="zh-CN" sz="2200" i="1">
                        <a:solidFill>
                          <a:prstClr val="black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𝑡</m:t>
                    </m:r>
                    <m:r>
                      <a:rPr kumimoji="1" lang="en-US" altLang="zh-CN" sz="2200" i="1">
                        <a:solidFill>
                          <a:prstClr val="black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&gt;170 </m:t>
                    </m:r>
                    <m:r>
                      <m:rPr>
                        <m:sty m:val="p"/>
                      </m:rPr>
                      <a:rPr kumimoji="1" lang="en-US" altLang="zh-CN" sz="2200">
                        <a:solidFill>
                          <a:prstClr val="black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fs</m:t>
                    </m:r>
                  </m:oMath>
                </a14:m>
                <a:r>
                  <a:rPr kumimoji="1" lang="en-US" altLang="zh-CN" sz="2200" dirty="0">
                    <a:solidFill>
                      <a:srgbClr val="FF0000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CN" sz="2200">
                        <a:solidFill>
                          <a:prstClr val="black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→</m:t>
                    </m:r>
                    <m:r>
                      <a:rPr kumimoji="1" lang="en-US" altLang="zh-CN" sz="2200" i="1">
                        <a:solidFill>
                          <a:prstClr val="black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 </m:t>
                    </m:r>
                  </m:oMath>
                </a14:m>
                <a:r>
                  <a:rPr kumimoji="1" lang="en-US" altLang="zh-CN" sz="2200" dirty="0">
                    <a:solidFill>
                      <a:srgbClr val="FF0000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weakly-decaying</a:t>
                </a:r>
                <a:endParaRPr kumimoji="1" lang="en-US" altLang="zh-CN" sz="2200" dirty="0">
                  <a:solidFill>
                    <a:prstClr val="black"/>
                  </a:solidFill>
                  <a:latin typeface="Cambria Math" panose="02040503050406030204" charset="0"/>
                  <a:ea typeface="等线" panose="02010600030101010101" pitchFamily="2" charset="-122"/>
                  <a:cs typeface="Cambria Math" panose="02040503050406030204" charset="0"/>
                </a:endParaRPr>
              </a:p>
            </p:txBody>
          </p:sp>
        </mc:Choice>
        <mc:Fallback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18D49105-7975-F80A-011C-A96DFD1E26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5286" y="984546"/>
                <a:ext cx="6405527" cy="1699248"/>
              </a:xfrm>
              <a:prstGeom prst="rect">
                <a:avLst/>
              </a:prstGeom>
              <a:blipFill>
                <a:blip r:embed="rId5"/>
                <a:stretch>
                  <a:fillRect l="-988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组合 15">
            <a:extLst>
              <a:ext uri="{FF2B5EF4-FFF2-40B4-BE49-F238E27FC236}">
                <a16:creationId xmlns:a16="http://schemas.microsoft.com/office/drawing/2014/main" id="{DD0B60B6-013F-75CE-17FE-AEBBE9FA9EBD}"/>
              </a:ext>
            </a:extLst>
          </p:cNvPr>
          <p:cNvGrpSpPr/>
          <p:nvPr/>
        </p:nvGrpSpPr>
        <p:grpSpPr>
          <a:xfrm>
            <a:off x="7839075" y="3351851"/>
            <a:ext cx="4028440" cy="2895600"/>
            <a:chOff x="2547" y="5346"/>
            <a:chExt cx="6344" cy="4560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3C078851-AB97-7507-CB73-AFF2D8F924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r="49678"/>
            <a:stretch>
              <a:fillRect/>
            </a:stretch>
          </p:blipFill>
          <p:spPr>
            <a:xfrm>
              <a:off x="2547" y="5346"/>
              <a:ext cx="6344" cy="4560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" name="文本框 6">
                  <a:extLst>
                    <a:ext uri="{FF2B5EF4-FFF2-40B4-BE49-F238E27FC236}">
                      <a16:creationId xmlns:a16="http://schemas.microsoft.com/office/drawing/2014/main" id="{C7D9F00A-552E-5F61-E955-D22EA386B6DA}"/>
                    </a:ext>
                  </a:extLst>
                </p:cNvPr>
                <p:cNvSpPr txBox="1"/>
                <p:nvPr/>
              </p:nvSpPr>
              <p:spPr>
                <a:xfrm>
                  <a:off x="5254" y="5695"/>
                  <a:ext cx="680" cy="582"/>
                </a:xfrm>
                <a:prstGeom prst="rect">
                  <a:avLst/>
                </a:prstGeom>
                <a:solidFill>
                  <a:srgbClr val="FFFF00"/>
                </a:solidFill>
              </p:spPr>
              <p:txBody>
                <a:bodyPr wrap="square">
                  <a:spAutoFit/>
                </a:bodyPr>
                <a:lstStyle/>
                <a:p>
                  <a:pPr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zh-CN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kumimoji="1" lang="zh-CN" altLang="en-US" b="1" i="1">
                                <a:solidFill>
                                  <a:prstClr val="black"/>
                                </a:solidFill>
                                <a:latin typeface="Cambria Math" panose="02040503050406030204" charset="0"/>
                              </a:rPr>
                              <m:t>𝛀</m:t>
                            </m:r>
                          </m:e>
                          <m:sub>
                            <m:r>
                              <a:rPr lang="en-US" altLang="zh-CN" b="1" i="1">
                                <a:solidFill>
                                  <a:prstClr val="black"/>
                                </a:solidFill>
                                <a:latin typeface="Cambria Math" panose="02040503050406030204" charset="0"/>
                              </a:rPr>
                              <m:t>𝒄𝒄</m:t>
                            </m:r>
                          </m:sub>
                          <m:sup>
                            <m:r>
                              <a:rPr lang="en-US" altLang="zh-CN" b="1">
                                <a:solidFill>
                                  <a:prstClr val="black"/>
                                </a:solidFill>
                                <a:latin typeface="Cambria Math" panose="02040503050406030204" charset="0"/>
                              </a:rPr>
                              <m:t>+</m:t>
                            </m:r>
                          </m:sup>
                        </m:sSubSup>
                      </m:oMath>
                    </m:oMathPara>
                  </a14:m>
                  <a:endParaRPr lang="zh-CN" altLang="en-US" b="1" dirty="0">
                    <a:solidFill>
                      <a:prstClr val="black"/>
                    </a:solidFill>
                    <a:latin typeface="等线" panose="020F0502020204030204"/>
                    <a:ea typeface="等线" panose="02010600030101010101" pitchFamily="2" charset="-122"/>
                  </a:endParaRPr>
                </a:p>
              </p:txBody>
            </p:sp>
          </mc:Choice>
          <mc:Fallback>
            <p:sp>
              <p:nvSpPr>
                <p:cNvPr id="7" name="文本框 6">
                  <a:extLst>
                    <a:ext uri="{FF2B5EF4-FFF2-40B4-BE49-F238E27FC236}">
                      <a16:creationId xmlns:a16="http://schemas.microsoft.com/office/drawing/2014/main" id="{C7D9F00A-552E-5F61-E955-D22EA386B6D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54" y="5695"/>
                  <a:ext cx="680" cy="582"/>
                </a:xfrm>
                <a:prstGeom prst="rect">
                  <a:avLst/>
                </a:prstGeom>
                <a:blipFill>
                  <a:blip r:embed="rId7"/>
                  <a:stretch>
                    <a:fillRect r="-8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" name="文本框 8">
            <a:extLst>
              <a:ext uri="{FF2B5EF4-FFF2-40B4-BE49-F238E27FC236}">
                <a16:creationId xmlns:a16="http://schemas.microsoft.com/office/drawing/2014/main" id="{F5E81313-2F74-40E0-6479-02EEC635D8BB}"/>
              </a:ext>
            </a:extLst>
          </p:cNvPr>
          <p:cNvSpPr txBox="1"/>
          <p:nvPr/>
        </p:nvSpPr>
        <p:spPr>
          <a:xfrm>
            <a:off x="9773920" y="2972285"/>
            <a:ext cx="233045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1600" dirty="0">
                <a:solidFill>
                  <a:srgbClr val="263A38"/>
                </a:solidFill>
                <a:latin typeface="Cambria Math" panose="02040503050406030204" charset="0"/>
                <a:ea typeface="等线" panose="02010600030101010101" pitchFamily="2" charset="-122"/>
                <a:cs typeface="Cambria Math" panose="02040503050406030204" charset="0"/>
              </a:rPr>
              <a:t> Beauty 2026 conference</a:t>
            </a:r>
          </a:p>
        </p:txBody>
      </p:sp>
      <p:pic>
        <p:nvPicPr>
          <p:cNvPr id="12" name="图片 34">
            <a:extLst>
              <a:ext uri="{FF2B5EF4-FFF2-40B4-BE49-F238E27FC236}">
                <a16:creationId xmlns:a16="http://schemas.microsoft.com/office/drawing/2014/main" id="{96CDF214-15D8-2A19-77CF-E60C74F9062F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BFAFA"/>
              </a:clrFrom>
              <a:clrTo>
                <a:srgbClr val="FBFAFA">
                  <a:alpha val="0"/>
                </a:srgbClr>
              </a:clrTo>
            </a:clrChange>
          </a:blip>
          <a:srcRect t="3473" b="13055"/>
          <a:stretch>
            <a:fillRect/>
          </a:stretch>
        </p:blipFill>
        <p:spPr>
          <a:xfrm>
            <a:off x="4277864" y="2972283"/>
            <a:ext cx="3650243" cy="3046939"/>
          </a:xfrm>
          <a:prstGeom prst="rect">
            <a:avLst/>
          </a:prstGeom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658F979-8F48-306F-D6D8-C145A6317B98}"/>
              </a:ext>
            </a:extLst>
          </p:cNvPr>
          <p:cNvSpPr txBox="1"/>
          <p:nvPr/>
        </p:nvSpPr>
        <p:spPr>
          <a:xfrm>
            <a:off x="5148598" y="6097479"/>
            <a:ext cx="1778051" cy="300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1" dirty="0">
                <a:latin typeface="Apple Chancery" panose="03020702040506060504" pitchFamily="66" charset="-79"/>
                <a:cs typeface="Apple Chancery" panose="03020702040506060504" pitchFamily="66" charset="-79"/>
              </a:rPr>
              <a:t>More in Jibo He’s talk</a:t>
            </a:r>
          </a:p>
        </p:txBody>
      </p:sp>
      <p:pic>
        <p:nvPicPr>
          <p:cNvPr id="10" name="图片 11">
            <a:extLst>
              <a:ext uri="{FF2B5EF4-FFF2-40B4-BE49-F238E27FC236}">
                <a16:creationId xmlns:a16="http://schemas.microsoft.com/office/drawing/2014/main" id="{C14B1F3E-3999-D58E-F89C-69A9FA8281C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1751" y="3351850"/>
            <a:ext cx="3761176" cy="28312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5">
                <a:extLst>
                  <a:ext uri="{FF2B5EF4-FFF2-40B4-BE49-F238E27FC236}">
                    <a16:creationId xmlns:a16="http://schemas.microsoft.com/office/drawing/2014/main" id="{141BBEF5-FAB1-5C6D-1867-2F431A4A43E2}"/>
                  </a:ext>
                </a:extLst>
              </p:cNvPr>
              <p:cNvSpPr txBox="1"/>
              <p:nvPr/>
            </p:nvSpPr>
            <p:spPr>
              <a:xfrm>
                <a:off x="0" y="619625"/>
                <a:ext cx="5915285" cy="25096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891" indent="-342891" eaLnBrk="0" fontAlgn="base" hangingPunct="0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  <a:buFont typeface="Wingdings" panose="05000000000000000000" charset="0"/>
                  <a:buChar char=""/>
                  <a:defRPr/>
                </a:pPr>
                <a:r>
                  <a:rPr lang="en-US" altLang="zh-CN" sz="22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SELEX claimed observation earlier of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SupPr>
                      <m:e>
                        <m:r>
                          <a:rPr kumimoji="1" lang="zh-CN" altLang="en-US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𝚵</m:t>
                        </m:r>
                      </m:e>
                      <m:sub>
                        <m: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𝒄𝒄</m:t>
                        </m:r>
                      </m:sub>
                      <m:sup>
                        <m: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+</m:t>
                        </m:r>
                      </m:sup>
                    </m:sSubSup>
                  </m:oMath>
                </a14:m>
                <a:r>
                  <a:rPr kumimoji="1" lang="en-US" altLang="zh-CN" sz="22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  <a:sym typeface="+mn-ea"/>
                  </a:rPr>
                  <a:t>, but not confirmed by other experiments</a:t>
                </a:r>
                <a:r>
                  <a:rPr kumimoji="1" lang="zh-CN" altLang="zh-CN" sz="22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  <a:sym typeface="+mn-ea"/>
                  </a:rPr>
                  <a:t>.</a:t>
                </a:r>
                <a:endParaRPr kumimoji="1" lang="en-US" altLang="zh-CN" sz="2200" dirty="0">
                  <a:solidFill>
                    <a:prstClr val="black"/>
                  </a:solidFill>
                  <a:latin typeface="Cambria Math" panose="02040503050406030204" charset="0"/>
                  <a:ea typeface="等线" panose="02010600030101010101" pitchFamily="2" charset="-122"/>
                  <a:cs typeface="Cambria Math" panose="02040503050406030204" charset="0"/>
                </a:endParaRPr>
              </a:p>
              <a:p>
                <a:pPr marL="342891" indent="-342891" eaLnBrk="0" fontAlgn="base" hangingPunct="0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  <a:buFont typeface="Wingdings" panose="05000000000000000000" charset="0"/>
                  <a:buChar char=""/>
                  <a:defRPr/>
                </a:pPr>
                <a:r>
                  <a:rPr kumimoji="1" lang="en-US" altLang="zh-CN" sz="22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The decay channel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Ξ</m:t>
                        </m:r>
                      </m:e>
                      <m:sub>
                        <m: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𝑐𝑐</m:t>
                        </m:r>
                      </m:sub>
                      <m:sup>
                        <m: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+</m:t>
                        </m:r>
                      </m:sup>
                    </m:sSubSup>
                    <m:r>
                      <a:rPr kumimoji="1" lang="en-US" altLang="zh-CN" sz="2200">
                        <a:solidFill>
                          <a:prstClr val="black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→</m:t>
                    </m:r>
                    <m:sSubSup>
                      <m:sSubSupPr>
                        <m:ctrlPr>
                          <a:rPr kumimoji="1" lang="en-US" altLang="zh-CN" sz="2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Λ</m:t>
                        </m:r>
                      </m:e>
                      <m:sub>
                        <m: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𝑐</m:t>
                        </m:r>
                      </m:sub>
                      <m:sup>
                        <m: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+</m:t>
                        </m:r>
                      </m:sup>
                    </m:sSubSup>
                    <m:sSup>
                      <m:sSupPr>
                        <m:ctrlPr>
                          <a:rPr kumimoji="1" lang="en-US" altLang="zh-CN" sz="2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𝐾</m:t>
                        </m:r>
                      </m:e>
                      <m:sup>
                        <m: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</m:t>
                        </m:r>
                      </m:sup>
                    </m:sSup>
                    <m:sSup>
                      <m:sSupPr>
                        <m:ctrlPr>
                          <a:rPr kumimoji="1" lang="en-US" altLang="zh-CN" sz="2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𝜋</m:t>
                        </m:r>
                      </m:e>
                      <m:sup>
                        <m: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+</m:t>
                        </m:r>
                      </m:sup>
                    </m:sSup>
                    <m:r>
                      <a:rPr kumimoji="1" lang="en-US" altLang="zh-CN" sz="2200">
                        <a:solidFill>
                          <a:prstClr val="black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,  </m:t>
                    </m:r>
                    <m:sSubSup>
                      <m:sSubSupPr>
                        <m:ctrlPr>
                          <a:rPr kumimoji="1" lang="en-US" altLang="zh-CN" sz="2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Λ</m:t>
                        </m:r>
                      </m:e>
                      <m:sub>
                        <m: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𝑐</m:t>
                        </m:r>
                      </m:sub>
                      <m:sup>
                        <m: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+</m:t>
                        </m:r>
                      </m:sup>
                    </m:sSubSup>
                    <m:r>
                      <a:rPr kumimoji="1" lang="en-US" altLang="zh-CN" sz="2200">
                        <a:solidFill>
                          <a:prstClr val="black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→</m:t>
                    </m:r>
                    <m:r>
                      <a:rPr kumimoji="1" lang="en-US" altLang="zh-CN" sz="2200">
                        <a:solidFill>
                          <a:prstClr val="black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𝑝</m:t>
                    </m:r>
                    <m:sSup>
                      <m:sSupPr>
                        <m:ctrlPr>
                          <a:rPr kumimoji="1" lang="en-US" altLang="zh-CN" sz="2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𝐾</m:t>
                        </m:r>
                      </m:e>
                      <m:sup>
                        <m: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</m:t>
                        </m:r>
                      </m:sup>
                    </m:sSup>
                    <m:sSup>
                      <m:sSupPr>
                        <m:ctrlPr>
                          <a:rPr kumimoji="1" lang="en-US" altLang="zh-CN" sz="2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𝜋</m:t>
                        </m:r>
                      </m:e>
                      <m:sup>
                        <m: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kumimoji="1" lang="en-US" altLang="zh-CN" sz="22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 are utilized for the search.</a:t>
                </a:r>
              </a:p>
              <a:p>
                <a:pPr marL="342891" indent="-342891" eaLnBrk="0" fontAlgn="base" hangingPunct="0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  <a:buFont typeface="Wingdings" panose="05000000000000000000" charset="0"/>
                  <a:buChar char=""/>
                  <a:defRPr/>
                </a:pPr>
                <a:r>
                  <a:rPr kumimoji="1" lang="en-US" altLang="zh-CN" sz="22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&gt;7</a:t>
                </a:r>
                <a14:m>
                  <m:oMath xmlns:m="http://schemas.openxmlformats.org/officeDocument/2006/math">
                    <m:r>
                      <a:rPr kumimoji="1" lang="zh-CN" altLang="en-US" sz="2200">
                        <a:solidFill>
                          <a:prstClr val="black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𝜎</m:t>
                    </m:r>
                  </m:oMath>
                </a14:m>
                <a:r>
                  <a:rPr kumimoji="1" lang="en-US" altLang="zh-CN" sz="22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 significance, with </a:t>
                </a:r>
                <a14:m>
                  <m:oMath xmlns:m="http://schemas.openxmlformats.org/officeDocument/2006/math">
                    <m:r>
                      <a:rPr kumimoji="1" lang="en-US" altLang="zh-CN" sz="2200">
                        <a:solidFill>
                          <a:prstClr val="black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𝑀</m:t>
                    </m:r>
                    <m:d>
                      <m:dPr>
                        <m:ctrlPr>
                          <a:rPr kumimoji="1" lang="en-US" altLang="zh-CN" sz="2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kumimoji="1" lang="en-US" altLang="zh-CN" sz="2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Cambria Math" panose="02040503050406030204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kumimoji="1" lang="zh-CN" altLang="en-US" sz="2200">
                                <a:solidFill>
                                  <a:prstClr val="black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Ξ</m:t>
                            </m:r>
                          </m:e>
                          <m:sub>
                            <m:r>
                              <a:rPr kumimoji="1" lang="en-US" altLang="zh-CN" sz="2200">
                                <a:solidFill>
                                  <a:prstClr val="black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𝑐𝑐</m:t>
                            </m:r>
                          </m:sub>
                          <m:sup>
                            <m:r>
                              <a:rPr kumimoji="1" lang="en-US" altLang="zh-CN" sz="2200">
                                <a:solidFill>
                                  <a:prstClr val="black"/>
                                </a:solidFill>
                                <a:latin typeface="Cambria Math" panose="02040503050406030204" charset="0"/>
                                <a:ea typeface="宋体" charset="0"/>
                                <a:cs typeface="Cambria Math" panose="02040503050406030204" charset="0"/>
                              </a:rPr>
                              <m:t>+</m:t>
                            </m:r>
                          </m:sup>
                        </m:sSubSup>
                      </m:e>
                    </m:d>
                    <m:r>
                      <a:rPr kumimoji="1" lang="en-US" altLang="zh-CN" sz="2200">
                        <a:solidFill>
                          <a:prstClr val="black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=3619.97±0.83±</m:t>
                    </m:r>
                    <m:sSubSup>
                      <m:sSubSupPr>
                        <m:ctrlPr>
                          <a:rPr kumimoji="1" lang="en-US" altLang="zh-CN" sz="2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SupPr>
                      <m:e>
                        <m: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0.26</m:t>
                        </m:r>
                      </m:e>
                      <m:sub>
                        <m: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−1.30</m:t>
                        </m:r>
                      </m:sub>
                      <m:sup>
                        <m: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+1.90</m:t>
                        </m:r>
                      </m:sup>
                    </m:sSubSup>
                    <m:r>
                      <a:rPr kumimoji="1" lang="en-US" altLang="zh-CN" sz="2200">
                        <a:solidFill>
                          <a:prstClr val="black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 </m:t>
                    </m:r>
                    <m:r>
                      <m:rPr>
                        <m:sty m:val="p"/>
                      </m:rPr>
                      <a:rPr kumimoji="1" lang="en-US" altLang="zh-CN" sz="2200">
                        <a:solidFill>
                          <a:prstClr val="black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MeV</m:t>
                    </m:r>
                    <m:r>
                      <a:rPr kumimoji="1" lang="en-US" altLang="zh-CN" sz="2200">
                        <a:solidFill>
                          <a:prstClr val="black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/</m:t>
                    </m:r>
                    <m:sSup>
                      <m:sSupPr>
                        <m:ctrlPr>
                          <a:rPr kumimoji="1" lang="en-US" altLang="zh-CN" sz="2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𝑐</m:t>
                        </m:r>
                      </m:e>
                      <m:sup>
                        <m: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1" lang="en-US" altLang="zh-CN" sz="2200" dirty="0">
                    <a:solidFill>
                      <a:srgbClr val="68181B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3" name="文本框 15">
                <a:extLst>
                  <a:ext uri="{FF2B5EF4-FFF2-40B4-BE49-F238E27FC236}">
                    <a16:creationId xmlns:a16="http://schemas.microsoft.com/office/drawing/2014/main" id="{141BBEF5-FAB1-5C6D-1867-2F431A4A43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619625"/>
                <a:ext cx="5915285" cy="2509661"/>
              </a:xfrm>
              <a:prstGeom prst="rect">
                <a:avLst/>
              </a:prstGeom>
              <a:blipFill>
                <a:blip r:embed="rId10"/>
                <a:stretch>
                  <a:fillRect l="-1073" r="-1931" b="-40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8" descr="LHCb">
            <a:extLst>
              <a:ext uri="{FF2B5EF4-FFF2-40B4-BE49-F238E27FC236}">
                <a16:creationId xmlns:a16="http://schemas.microsoft.com/office/drawing/2014/main" id="{F98DC9EE-01E0-FB10-B462-D88125CBD8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5077" y="34189"/>
            <a:ext cx="721347" cy="480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E5537ECA-0FBF-5E24-8C13-384F4A68BFD7}"/>
              </a:ext>
            </a:extLst>
          </p:cNvPr>
          <p:cNvSpPr txBox="1"/>
          <p:nvPr/>
        </p:nvSpPr>
        <p:spPr>
          <a:xfrm>
            <a:off x="8249882" y="666815"/>
            <a:ext cx="382654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  <a:defRPr/>
            </a:pPr>
            <a:r>
              <a:rPr lang="en-US" sz="1400" dirty="0">
                <a:solidFill>
                  <a:srgbClr val="263A38"/>
                </a:solidFill>
                <a:latin typeface="Dubai" panose="020B0503030403030204" pitchFamily="34" charset="-78"/>
                <a:ea typeface="等线" panose="02010600030101010101" pitchFamily="2" charset="-122"/>
                <a:cs typeface="Dubai" panose="020B0503030403030204" pitchFamily="34" charset="-78"/>
              </a:rPr>
              <a:t>PRL 137 (2026) 021902; </a:t>
            </a:r>
            <a:r>
              <a:rPr lang="zh-CN" altLang="en-US" sz="1400" dirty="0">
                <a:solidFill>
                  <a:srgbClr val="263A38"/>
                </a:solidFill>
                <a:latin typeface="Dubai" panose="020B0503030403030204" pitchFamily="34" charset="-78"/>
                <a:ea typeface="等线" panose="02010600030101010101" pitchFamily="2" charset="-122"/>
                <a:cs typeface="Dubai" panose="020B0503030403030204" pitchFamily="34" charset="-78"/>
              </a:rPr>
              <a:t>Beauty 2026 conference</a:t>
            </a:r>
            <a:r>
              <a:rPr lang="en-US" sz="1400" dirty="0">
                <a:solidFill>
                  <a:srgbClr val="263A38"/>
                </a:solidFill>
                <a:latin typeface="Dubai" panose="020B0503030403030204" pitchFamily="34" charset="-78"/>
                <a:ea typeface="等线" panose="02010600030101010101" pitchFamily="2" charset="-122"/>
                <a:cs typeface="Dubai" panose="020B0503030403030204" pitchFamily="34" charset="-78"/>
              </a:rPr>
              <a:t>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文本框 27">
                <a:extLst>
                  <a:ext uri="{FF2B5EF4-FFF2-40B4-BE49-F238E27FC236}">
                    <a16:creationId xmlns:a16="http://schemas.microsoft.com/office/drawing/2014/main" id="{2DE78D90-38AD-E2EE-D757-00BDCF53D733}"/>
                  </a:ext>
                </a:extLst>
              </p:cNvPr>
              <p:cNvSpPr txBox="1"/>
              <p:nvPr/>
            </p:nvSpPr>
            <p:spPr>
              <a:xfrm>
                <a:off x="2743723" y="4716824"/>
                <a:ext cx="427839" cy="369332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>
                              <a:solidFill>
                                <a:srgbClr val="263A38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zh-CN" altLang="en-US">
                              <a:solidFill>
                                <a:srgbClr val="263A38"/>
                              </a:solidFill>
                              <a:latin typeface="Cambria Math" panose="02040503050406030204" charset="0"/>
                            </a:rPr>
                            <m:t>𝚵</m:t>
                          </m:r>
                        </m:e>
                        <m:sub>
                          <m:r>
                            <a:rPr lang="en-US" altLang="zh-CN">
                              <a:solidFill>
                                <a:srgbClr val="263A38"/>
                              </a:solidFill>
                              <a:latin typeface="Cambria Math" panose="02040503050406030204" charset="0"/>
                            </a:rPr>
                            <m:t>𝒄𝒄</m:t>
                          </m:r>
                        </m:sub>
                        <m:sup>
                          <m:r>
                            <a:rPr lang="en-US" altLang="zh-CN">
                              <a:solidFill>
                                <a:srgbClr val="263A38"/>
                              </a:solidFill>
                              <a:latin typeface="Cambria Math" panose="02040503050406030204" charset="0"/>
                            </a:rPr>
                            <m:t>+</m:t>
                          </m:r>
                        </m:sup>
                      </m:sSubSup>
                    </m:oMath>
                  </m:oMathPara>
                </a14:m>
                <a:endParaRPr lang="en-US" altLang="zh-CN" dirty="0">
                  <a:solidFill>
                    <a:srgbClr val="263A38"/>
                  </a:solidFill>
                  <a:latin typeface="Cambria Math" panose="02040503050406030204" charset="0"/>
                  <a:ea typeface="等线" panose="02010600030101010101" pitchFamily="2" charset="-122"/>
                  <a:cs typeface="Cambria Math" panose="02040503050406030204" charset="0"/>
                </a:endParaRPr>
              </a:p>
            </p:txBody>
          </p:sp>
        </mc:Choice>
        <mc:Fallback>
          <p:sp>
            <p:nvSpPr>
              <p:cNvPr id="22" name="文本框 27">
                <a:extLst>
                  <a:ext uri="{FF2B5EF4-FFF2-40B4-BE49-F238E27FC236}">
                    <a16:creationId xmlns:a16="http://schemas.microsoft.com/office/drawing/2014/main" id="{2DE78D90-38AD-E2EE-D757-00BDCF53D7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723" y="4716824"/>
                <a:ext cx="427839" cy="369332"/>
              </a:xfrm>
              <a:prstGeom prst="rect">
                <a:avLst/>
              </a:prstGeom>
              <a:blipFill>
                <a:blip r:embed="rId12"/>
                <a:stretch>
                  <a:fillRect r="-2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42099A2-EA6D-5ED2-66E8-077A2AA7E499}"/>
              </a:ext>
            </a:extLst>
          </p:cNvPr>
          <p:cNvCxnSpPr>
            <a:cxnSpLocks/>
          </p:cNvCxnSpPr>
          <p:nvPr/>
        </p:nvCxnSpPr>
        <p:spPr>
          <a:xfrm flipV="1">
            <a:off x="3271235" y="3309468"/>
            <a:ext cx="2092503" cy="978477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A8368708-D114-D29C-3068-28A014CD476F}"/>
              </a:ext>
            </a:extLst>
          </p:cNvPr>
          <p:cNvCxnSpPr>
            <a:cxnSpLocks/>
          </p:cNvCxnSpPr>
          <p:nvPr/>
        </p:nvCxnSpPr>
        <p:spPr>
          <a:xfrm flipH="1" flipV="1">
            <a:off x="6283684" y="3673619"/>
            <a:ext cx="3628920" cy="726847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755260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24ACDC-A2BE-B62D-564F-49023383CB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>
            <a:extLst>
              <a:ext uri="{FF2B5EF4-FFF2-40B4-BE49-F238E27FC236}">
                <a16:creationId xmlns:a16="http://schemas.microsoft.com/office/drawing/2014/main" id="{77D454DA-8BC7-0487-47E3-C77F6C834007}"/>
              </a:ext>
            </a:extLst>
          </p:cNvPr>
          <p:cNvSpPr txBox="1"/>
          <p:nvPr/>
        </p:nvSpPr>
        <p:spPr>
          <a:xfrm>
            <a:off x="22225" y="36831"/>
            <a:ext cx="12161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研究动机</a:t>
            </a:r>
            <a:r>
              <a:rPr lang="en-US" altLang="zh-CN" sz="3200">
                <a:solidFill>
                  <a:schemeClr val="bg1"/>
                </a:solidFill>
                <a:latin typeface="黑体" charset="0"/>
                <a:ea typeface="黑体" charset="0"/>
              </a:rPr>
              <a:t>-</a:t>
            </a:r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亮度的测量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57E6760E-4685-C35C-4A9D-085A6A8B0D4A}"/>
              </a:ext>
            </a:extLst>
          </p:cNvPr>
          <p:cNvSpPr txBox="1"/>
          <p:nvPr/>
        </p:nvSpPr>
        <p:spPr>
          <a:xfrm>
            <a:off x="-17780" y="0"/>
            <a:ext cx="12209780" cy="583565"/>
          </a:xfrm>
          <a:prstGeom prst="rect">
            <a:avLst/>
          </a:prstGeom>
          <a:solidFill>
            <a:srgbClr val="68181B"/>
          </a:solidFill>
        </p:spPr>
        <p:txBody>
          <a:bodyPr wrap="square" rtlCol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altLang="zh-TW" sz="3400" dirty="0">
                <a:solidFill>
                  <a:schemeClr val="bg1"/>
                </a:solidFill>
                <a:sym typeface="+mn-ea"/>
              </a:rPr>
              <a:t>All-Charm Tetraquarks</a:t>
            </a:r>
            <a:endParaRPr kumimoji="1" lang="zh-CN" altLang="en-US" sz="3400" b="1" dirty="0"/>
          </a:p>
          <a:p>
            <a:pPr algn="ctr">
              <a:lnSpc>
                <a:spcPct val="90000"/>
              </a:lnSpc>
            </a:pPr>
            <a:endParaRPr lang="en-US" sz="3400" dirty="0"/>
          </a:p>
          <a:p>
            <a:pPr algn="ctr">
              <a:lnSpc>
                <a:spcPct val="90000"/>
              </a:lnSpc>
            </a:pPr>
            <a:r>
              <a:rPr lang="en-US" sz="3400" dirty="0">
                <a:sym typeface="+mn-ea"/>
              </a:rPr>
              <a:t> </a:t>
            </a:r>
            <a:endParaRPr lang="en-US" sz="3400" dirty="0"/>
          </a:p>
          <a:p>
            <a:pPr algn="ctr">
              <a:lnSpc>
                <a:spcPct val="90000"/>
              </a:lnSpc>
            </a:pPr>
            <a:r>
              <a:rPr lang="en-US" altLang="zh-CN" sz="34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F4C4822C-DB79-BC7F-5C0D-283A7DE6CE47}"/>
              </a:ext>
            </a:extLst>
          </p:cNvPr>
          <p:cNvSpPr txBox="1"/>
          <p:nvPr/>
        </p:nvSpPr>
        <p:spPr>
          <a:xfrm>
            <a:off x="1" y="6493511"/>
            <a:ext cx="12209780" cy="368300"/>
          </a:xfrm>
          <a:prstGeom prst="rect">
            <a:avLst/>
          </a:prstGeom>
          <a:solidFill>
            <a:srgbClr val="263A38"/>
          </a:solidFill>
        </p:spPr>
        <p:txBody>
          <a:bodyPr wrap="square" rtlCol="0">
            <a:noAutofit/>
          </a:bodyPr>
          <a:lstStyle/>
          <a:p>
            <a:r>
              <a:rPr lang="en-US" altLang="zh-CN" sz="2000" dirty="0">
                <a:solidFill>
                  <a:schemeClr val="bg1"/>
                </a:solidFill>
              </a:rPr>
              <a:t> </a:t>
            </a:r>
            <a:r>
              <a:rPr lang="zh-CN" altLang="en-US" sz="2000" dirty="0">
                <a:solidFill>
                  <a:schemeClr val="bg1"/>
                </a:solidFill>
              </a:rPr>
              <a:t>柯百谦 </a:t>
            </a:r>
            <a:r>
              <a:rPr lang="en-US" altLang="zh-CN" sz="2000" dirty="0">
                <a:solidFill>
                  <a:schemeClr val="bg1"/>
                </a:solidFill>
              </a:rPr>
              <a:t>                                                               </a:t>
            </a:r>
            <a:r>
              <a:rPr lang="zh-CN" altLang="en-US" sz="2000" dirty="0">
                <a:solidFill>
                  <a:schemeClr val="bg1"/>
                </a:solidFill>
              </a:rPr>
              <a:t>强子物理与味物理的实验进展</a:t>
            </a:r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A502D684-D47C-1900-DA8B-D58314A7BF61}"/>
              </a:ext>
            </a:extLst>
          </p:cNvPr>
          <p:cNvSpPr txBox="1"/>
          <p:nvPr/>
        </p:nvSpPr>
        <p:spPr>
          <a:xfrm>
            <a:off x="11715751" y="6493511"/>
            <a:ext cx="468000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0DB2DC-4C9A-4742-B13C-FB6460FD3503}" type="slidenum">
              <a:rPr lang="en-US" altLang="zh-CN" sz="1351">
                <a:solidFill>
                  <a:schemeClr val="bg1"/>
                </a:solidFill>
              </a:rPr>
              <a:t>13</a:t>
            </a:fld>
            <a:endParaRPr lang="en-US" altLang="zh-CN" sz="1351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B0D08785-5069-387D-628C-C8181275F730}"/>
                  </a:ext>
                </a:extLst>
              </p:cNvPr>
              <p:cNvSpPr txBox="1"/>
              <p:nvPr/>
            </p:nvSpPr>
            <p:spPr>
              <a:xfrm>
                <a:off x="1368812" y="4858707"/>
                <a:ext cx="9273925" cy="10935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891" indent="-342891" eaLnBrk="0" fontAlgn="base" hangingPunct="0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  <a:buFont typeface="Wingdings" panose="05000000000000000000" charset="0"/>
                  <a:buChar char=""/>
                  <a:defRPr/>
                </a:pPr>
                <a:r>
                  <a:rPr lang="en-US" sz="2800" dirty="0">
                    <a:latin typeface="Cambria Math" panose="02040503050406030204" charset="0"/>
                  </a:rPr>
                  <a:t>Observation of </a:t>
                </a:r>
                <a14:m>
                  <m:oMath xmlns:m="http://schemas.openxmlformats.org/officeDocument/2006/math">
                    <m:r>
                      <a:rPr kumimoji="1" lang="en-US" altLang="zh-CN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宋体" charset="0"/>
                        <a:cs typeface="Cambria Math" panose="02040503050406030204" charset="0"/>
                      </a:rPr>
                      <m:t>𝑋</m:t>
                    </m:r>
                    <m:d>
                      <m:dPr>
                        <m:ctrlPr>
                          <a:rPr kumimoji="1" lang="en-US" altLang="zh-CN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宋体" charset="0"/>
                            <a:cs typeface="Cambria Math" panose="02040503050406030204" charset="0"/>
                          </a:rPr>
                        </m:ctrlPr>
                      </m:dPr>
                      <m:e>
                        <m:r>
                          <a:rPr kumimoji="1" lang="en-US" altLang="zh-CN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宋体" charset="0"/>
                            <a:cs typeface="Cambria Math" panose="02040503050406030204" charset="0"/>
                          </a:rPr>
                          <m:t>6600</m:t>
                        </m:r>
                      </m:e>
                    </m:d>
                    <m:r>
                      <a:rPr kumimoji="1" lang="en-US" altLang="zh-CN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宋体" charset="0"/>
                        <a:cs typeface="Cambria Math" panose="02040503050406030204" charset="0"/>
                      </a:rPr>
                      <m:t>, </m:t>
                    </m:r>
                    <m:r>
                      <a:rPr kumimoji="1" lang="en-US" altLang="zh-CN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宋体" charset="0"/>
                        <a:cs typeface="Cambria Math" panose="02040503050406030204" charset="0"/>
                      </a:rPr>
                      <m:t>𝑋</m:t>
                    </m:r>
                    <m:d>
                      <m:dPr>
                        <m:ctrlPr>
                          <a:rPr kumimoji="1" lang="en-US" altLang="zh-CN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宋体" charset="0"/>
                            <a:cs typeface="Cambria Math" panose="02040503050406030204" charset="0"/>
                          </a:rPr>
                        </m:ctrlPr>
                      </m:dPr>
                      <m:e>
                        <m:r>
                          <a:rPr kumimoji="1" lang="en-US" altLang="zh-CN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宋体" charset="0"/>
                            <a:cs typeface="Cambria Math" panose="02040503050406030204" charset="0"/>
                          </a:rPr>
                          <m:t>6900</m:t>
                        </m:r>
                      </m:e>
                    </m:d>
                    <m:r>
                      <a:rPr kumimoji="1" lang="en-US" altLang="zh-CN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宋体" charset="0"/>
                        <a:cs typeface="Cambria Math" panose="02040503050406030204" charset="0"/>
                      </a:rPr>
                      <m:t>, </m:t>
                    </m:r>
                    <m:r>
                      <a:rPr kumimoji="1" lang="en-US" altLang="zh-CN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宋体" charset="0"/>
                        <a:cs typeface="Cambria Math" panose="02040503050406030204" charset="0"/>
                      </a:rPr>
                      <m:t>𝑋</m:t>
                    </m:r>
                    <m:r>
                      <a:rPr kumimoji="1" lang="en-US" altLang="zh-CN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宋体" charset="0"/>
                        <a:cs typeface="Cambria Math" panose="02040503050406030204" charset="0"/>
                      </a:rPr>
                      <m:t>(7100)</m:t>
                    </m:r>
                  </m:oMath>
                </a14:m>
                <a:endParaRPr lang="en-US" sz="2800" dirty="0">
                  <a:latin typeface="Cambria Math" panose="02040503050406030204" charset="0"/>
                </a:endParaRPr>
              </a:p>
              <a:p>
                <a:pPr marL="342891" indent="-342891" eaLnBrk="0" fontAlgn="base" hangingPunct="0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  <a:buFont typeface="Wingdings" panose="05000000000000000000" charset="0"/>
                  <a:buChar char=""/>
                  <a:defRPr/>
                </a:pPr>
                <a:r>
                  <a:rPr lang="en-US" sz="2800" dirty="0">
                    <a:latin typeface="Cambria Math" panose="02040503050406030204" charset="0"/>
                  </a:rPr>
                  <a:t>First measurement of spin-parity reveals their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宋体" charset="0"/>
                          </a:rPr>
                        </m:ctrlPr>
                      </m:sSupPr>
                      <m:e>
                        <m:r>
                          <a:rPr kumimoji="1" lang="en-US" altLang="zh-CN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宋体" charset="0"/>
                          </a:rPr>
                          <m:t>𝐽</m:t>
                        </m:r>
                      </m:e>
                      <m:sup>
                        <m:r>
                          <a:rPr kumimoji="1" lang="en-US" altLang="zh-CN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宋体" charset="0"/>
                          </a:rPr>
                          <m:t>𝑃𝐶</m:t>
                        </m:r>
                      </m:sup>
                    </m:sSup>
                    <m:r>
                      <a:rPr kumimoji="1" lang="en-US" altLang="zh-CN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宋体" charset="0"/>
                      </a:rPr>
                      <m:t>=</m:t>
                    </m:r>
                    <m:sSup>
                      <m:sSupPr>
                        <m:ctrlPr>
                          <a:rPr kumimoji="1" lang="en-US" altLang="zh-CN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宋体" charset="0"/>
                          </a:rPr>
                        </m:ctrlPr>
                      </m:sSupPr>
                      <m:e>
                        <m:r>
                          <a:rPr kumimoji="1" lang="en-US" altLang="zh-CN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宋体" charset="0"/>
                          </a:rPr>
                          <m:t>2</m:t>
                        </m:r>
                      </m:e>
                      <m:sup>
                        <m:r>
                          <a:rPr kumimoji="1" lang="en-US" altLang="zh-CN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宋体" charset="0"/>
                          </a:rPr>
                          <m:t>++</m:t>
                        </m:r>
                      </m:sup>
                    </m:sSup>
                  </m:oMath>
                </a14:m>
                <a:endParaRPr lang="en-US" sz="1351" dirty="0"/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B0D08785-5069-387D-628C-C8181275F7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8812" y="4858707"/>
                <a:ext cx="9273925" cy="1093569"/>
              </a:xfrm>
              <a:prstGeom prst="rect">
                <a:avLst/>
              </a:prstGeom>
              <a:blipFill>
                <a:blip r:embed="rId4"/>
                <a:stretch>
                  <a:fillRect l="-1231" t="-1149" b="-149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文本框 8">
            <a:extLst>
              <a:ext uri="{FF2B5EF4-FFF2-40B4-BE49-F238E27FC236}">
                <a16:creationId xmlns:a16="http://schemas.microsoft.com/office/drawing/2014/main" id="{BFB4CD62-6B79-E704-C9BD-34C6E69DD38E}"/>
              </a:ext>
            </a:extLst>
          </p:cNvPr>
          <p:cNvSpPr txBox="1"/>
          <p:nvPr/>
        </p:nvSpPr>
        <p:spPr>
          <a:xfrm>
            <a:off x="8677796" y="730468"/>
            <a:ext cx="316480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1400" dirty="0">
                <a:solidFill>
                  <a:srgbClr val="263A38"/>
                </a:solidFill>
                <a:latin typeface="Dubai" panose="020B0503030403030204" pitchFamily="34" charset="-78"/>
                <a:ea typeface="等线" panose="02010600030101010101" pitchFamily="2" charset="-122"/>
                <a:cs typeface="Dubai" panose="020B0503030403030204" pitchFamily="34" charset="-78"/>
              </a:rPr>
              <a:t>Nature 648, 58(2025); arXiv:2602.02252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0DF785-F19E-5577-DA47-94268F8A2915}"/>
              </a:ext>
            </a:extLst>
          </p:cNvPr>
          <p:cNvSpPr txBox="1"/>
          <p:nvPr/>
        </p:nvSpPr>
        <p:spPr>
          <a:xfrm>
            <a:off x="9721212" y="6089888"/>
            <a:ext cx="22942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pple Chancery" panose="03020702040506060504" pitchFamily="66" charset="-79"/>
                <a:cs typeface="Apple Chancery" panose="03020702040506060504" pitchFamily="66" charset="-79"/>
              </a:rPr>
              <a:t>More in Zheng Hu’s talk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C1B22BD-520F-1199-C458-D67C04502D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58287" y="45860"/>
            <a:ext cx="514128" cy="50341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21E4BE3-F2CC-4E2B-65ED-B096D9510D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09000" y="1134560"/>
            <a:ext cx="5574805" cy="278252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88EDD824-142C-4C11-0141-84D553BA329E}"/>
              </a:ext>
            </a:extLst>
          </p:cNvPr>
          <p:cNvSpPr txBox="1"/>
          <p:nvPr/>
        </p:nvSpPr>
        <p:spPr>
          <a:xfrm>
            <a:off x="7605736" y="4017816"/>
            <a:ext cx="41198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Data are consistent with 2</a:t>
            </a:r>
            <a:r>
              <a:rPr lang="en-US" sz="2000" baseline="30000" dirty="0"/>
              <a:t>++</a:t>
            </a:r>
            <a:r>
              <a:rPr lang="en-US" sz="2000" dirty="0"/>
              <a:t> model, </a:t>
            </a:r>
          </a:p>
          <a:p>
            <a:r>
              <a:rPr lang="en-US" sz="2000" dirty="0"/>
              <a:t>inconsistent with others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E52235B2-64E3-4923-C2D6-923CFC52F5A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1423" y="1287545"/>
            <a:ext cx="3073731" cy="306318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C8ECA1AD-AA4B-7497-4C4B-7B220C0297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42253" y="1320803"/>
            <a:ext cx="3116552" cy="3063187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541A4828-AAAB-D430-D440-D6D96BB9CA26}"/>
              </a:ext>
            </a:extLst>
          </p:cNvPr>
          <p:cNvSpPr txBox="1"/>
          <p:nvPr/>
        </p:nvSpPr>
        <p:spPr>
          <a:xfrm>
            <a:off x="1486762" y="2634473"/>
            <a:ext cx="6384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>
                <a:solidFill>
                  <a:srgbClr val="FF0000"/>
                </a:solidFill>
                <a:latin typeface="CambriaMath"/>
              </a:rPr>
              <a:t>7.7𝜎 </a:t>
            </a:r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3851B31-F44B-BB61-9A58-19C5F67372E9}"/>
              </a:ext>
            </a:extLst>
          </p:cNvPr>
          <p:cNvSpPr txBox="1"/>
          <p:nvPr/>
        </p:nvSpPr>
        <p:spPr>
          <a:xfrm>
            <a:off x="1368811" y="1843718"/>
            <a:ext cx="10956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>
                <a:solidFill>
                  <a:srgbClr val="FF0000"/>
                </a:solidFill>
                <a:latin typeface="ArialMT"/>
              </a:rPr>
              <a:t>X(7100)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070C2AE-3A27-A997-727C-68E56679CA68}"/>
                  </a:ext>
                </a:extLst>
              </p:cNvPr>
              <p:cNvSpPr txBox="1"/>
              <p:nvPr/>
            </p:nvSpPr>
            <p:spPr>
              <a:xfrm>
                <a:off x="671931" y="743956"/>
                <a:ext cx="178739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400" i="1">
                          <a:latin typeface="Cambria Math" panose="02040503050406030204" pitchFamily="18" charset="0"/>
                          <a:cs typeface="Cambria Math" panose="02040503050406030204" charset="0"/>
                        </a:rPr>
                        <m:t>𝑋</m:t>
                      </m:r>
                      <m:r>
                        <a:rPr kumimoji="1" lang="en-US" altLang="zh-CN" sz="2400">
                          <a:latin typeface="Cambria Math" panose="02040503050406030204" charset="0"/>
                          <a:ea typeface="宋体" charset="0"/>
                          <a:cs typeface="Cambria Math" panose="02040503050406030204" charset="0"/>
                        </a:rPr>
                        <m:t>→</m:t>
                      </m:r>
                      <m:r>
                        <m:rPr>
                          <m:sty m:val="p"/>
                        </m:rPr>
                        <a:rPr kumimoji="1" lang="en-US" altLang="zh-CN" sz="2400">
                          <a:latin typeface="Cambria Math" panose="02040503050406030204" pitchFamily="18" charset="0"/>
                          <a:ea typeface="宋体" charset="0"/>
                          <a:cs typeface="Cambria Math" panose="02040503050406030204" charset="0"/>
                        </a:rPr>
                        <m:t>J</m:t>
                      </m:r>
                      <m:r>
                        <a:rPr kumimoji="1" lang="en-US" altLang="zh-CN" sz="2400">
                          <a:latin typeface="Cambria Math" panose="02040503050406030204" pitchFamily="18" charset="0"/>
                          <a:ea typeface="宋体" charset="0"/>
                          <a:cs typeface="Cambria Math" panose="02040503050406030204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kumimoji="1" lang="el-GR" altLang="zh-CN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panose="02040503050406030204" charset="0"/>
                        </a:rPr>
                        <m:t>ψ</m:t>
                      </m:r>
                      <m:r>
                        <m:rPr>
                          <m:sty m:val="p"/>
                        </m:rPr>
                        <a:rPr kumimoji="1" lang="en-US" altLang="zh-CN" sz="2400">
                          <a:latin typeface="Cambria Math" panose="02040503050406030204" pitchFamily="18" charset="0"/>
                          <a:ea typeface="宋体" charset="0"/>
                          <a:cs typeface="Cambria Math" panose="02040503050406030204" charset="0"/>
                        </a:rPr>
                        <m:t>J</m:t>
                      </m:r>
                      <m:r>
                        <a:rPr kumimoji="1" lang="en-US" altLang="zh-CN" sz="2400">
                          <a:latin typeface="Cambria Math" panose="02040503050406030204" pitchFamily="18" charset="0"/>
                          <a:ea typeface="宋体" charset="0"/>
                          <a:cs typeface="Cambria Math" panose="02040503050406030204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kumimoji="1" lang="el-GR" altLang="zh-CN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panose="02040503050406030204" charset="0"/>
                        </a:rPr>
                        <m:t>ψ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070C2AE-3A27-A997-727C-68E56679CA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931" y="743956"/>
                <a:ext cx="1787391" cy="461665"/>
              </a:xfrm>
              <a:prstGeom prst="rect">
                <a:avLst/>
              </a:prstGeom>
              <a:blipFill>
                <a:blip r:embed="rId9"/>
                <a:stretch>
                  <a:fillRect r="-704" b="-131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DF304CD6-407D-934E-3124-E0CC07C6BC06}"/>
                  </a:ext>
                </a:extLst>
              </p:cNvPr>
              <p:cNvSpPr txBox="1"/>
              <p:nvPr/>
            </p:nvSpPr>
            <p:spPr>
              <a:xfrm>
                <a:off x="3756660" y="761269"/>
                <a:ext cx="233045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400" i="1">
                          <a:latin typeface="Cambria Math" panose="02040503050406030204" pitchFamily="18" charset="0"/>
                          <a:cs typeface="Cambria Math" panose="02040503050406030204" charset="0"/>
                        </a:rPr>
                        <m:t>𝑋</m:t>
                      </m:r>
                      <m:r>
                        <a:rPr kumimoji="1" lang="en-US" altLang="zh-CN" sz="2400">
                          <a:latin typeface="Cambria Math" panose="02040503050406030204" charset="0"/>
                          <a:ea typeface="宋体" charset="0"/>
                          <a:cs typeface="Cambria Math" panose="02040503050406030204" charset="0"/>
                        </a:rPr>
                        <m:t>→</m:t>
                      </m:r>
                      <m:r>
                        <m:rPr>
                          <m:sty m:val="p"/>
                        </m:rPr>
                        <a:rPr kumimoji="1" lang="en-US" altLang="zh-CN" sz="2400">
                          <a:latin typeface="Cambria Math" panose="02040503050406030204" pitchFamily="18" charset="0"/>
                          <a:ea typeface="宋体" charset="0"/>
                          <a:cs typeface="Cambria Math" panose="02040503050406030204" charset="0"/>
                        </a:rPr>
                        <m:t>J</m:t>
                      </m:r>
                      <m:r>
                        <a:rPr kumimoji="1" lang="en-US" altLang="zh-CN" sz="2400">
                          <a:latin typeface="Cambria Math" panose="02040503050406030204" pitchFamily="18" charset="0"/>
                          <a:ea typeface="宋体" charset="0"/>
                          <a:cs typeface="Cambria Math" panose="02040503050406030204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kumimoji="1" lang="el-GR" altLang="zh-CN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panose="02040503050406030204" charset="0"/>
                        </a:rPr>
                        <m:t>ψψ</m:t>
                      </m:r>
                      <m:r>
                        <a:rPr kumimoji="1" lang="en-US" altLang="zh-CN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panose="02040503050406030204" charset="0"/>
                        </a:rPr>
                        <m:t>(2</m:t>
                      </m:r>
                      <m:r>
                        <a:rPr kumimoji="1" lang="en-US" altLang="zh-CN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panose="02040503050406030204" charset="0"/>
                        </a:rPr>
                        <m:t>𝑆</m:t>
                      </m:r>
                      <m:r>
                        <a:rPr kumimoji="1" lang="en-US" altLang="zh-CN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panose="02040503050406030204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DF304CD6-407D-934E-3124-E0CC07C6BC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6660" y="761269"/>
                <a:ext cx="2330451" cy="461665"/>
              </a:xfrm>
              <a:prstGeom prst="rect">
                <a:avLst/>
              </a:prstGeom>
              <a:blipFill>
                <a:blip r:embed="rId10"/>
                <a:stretch>
                  <a:fillRect b="-135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3608788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22225" y="36831"/>
            <a:ext cx="12161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研究动机</a:t>
            </a:r>
            <a:r>
              <a:rPr lang="en-US" altLang="zh-CN" sz="3200">
                <a:solidFill>
                  <a:schemeClr val="bg1"/>
                </a:solidFill>
                <a:latin typeface="黑体" charset="0"/>
                <a:ea typeface="黑体" charset="0"/>
              </a:rPr>
              <a:t>-</a:t>
            </a:r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亮度的测量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/>
              <p:cNvSpPr txBox="1"/>
              <p:nvPr/>
            </p:nvSpPr>
            <p:spPr>
              <a:xfrm>
                <a:off x="-17780" y="0"/>
                <a:ext cx="12209780" cy="583565"/>
              </a:xfrm>
              <a:prstGeom prst="rect">
                <a:avLst/>
              </a:prstGeom>
              <a:solidFill>
                <a:srgbClr val="68181B"/>
              </a:solidFill>
            </p:spPr>
            <p:txBody>
              <a:bodyPr wrap="square" rtlCol="0">
                <a:no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altLang="zh-TW" sz="3400" dirty="0">
                    <a:solidFill>
                      <a:schemeClr val="bg1"/>
                    </a:solidFill>
                    <a:sym typeface="+mn-ea"/>
                  </a:rPr>
                  <a:t>Observation of Orbitally Excited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34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3400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</a:rPr>
                          <m:t>𝑩</m:t>
                        </m:r>
                      </m:e>
                      <m:sub>
                        <m:r>
                          <a:rPr lang="en-US" altLang="zh-TW" sz="3400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</a:rPr>
                          <m:t>𝒄</m:t>
                        </m:r>
                      </m:sub>
                      <m:sup>
                        <m:r>
                          <a:rPr lang="en-US" altLang="zh-TW" sz="3400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</a:rPr>
                          <m:t>+</m:t>
                        </m:r>
                      </m:sup>
                    </m:sSubSup>
                  </m:oMath>
                </a14:m>
                <a:endParaRPr lang="en-US" altLang="zh-TW" sz="3400" dirty="0">
                  <a:solidFill>
                    <a:schemeClr val="bg1"/>
                  </a:solidFill>
                </a:endParaRPr>
              </a:p>
              <a:p>
                <a:pPr algn="ctr">
                  <a:lnSpc>
                    <a:spcPct val="90000"/>
                  </a:lnSpc>
                </a:pPr>
                <a:endParaRPr lang="en-US" altLang="zh-TW" sz="3400" dirty="0">
                  <a:solidFill>
                    <a:schemeClr val="bg1"/>
                  </a:solidFill>
                </a:endParaRPr>
              </a:p>
              <a:p>
                <a:pPr algn="ctr">
                  <a:lnSpc>
                    <a:spcPct val="90000"/>
                  </a:lnSpc>
                </a:pPr>
                <a:endParaRPr lang="zh-CN" altLang="en-US" sz="3400" b="1" dirty="0">
                  <a:solidFill>
                    <a:srgbClr val="0070C0"/>
                  </a:solidFill>
                  <a:latin typeface="Optima" panose="02000503060000020004" pitchFamily="2" charset="0"/>
                  <a:ea typeface="微软雅黑" charset="-122"/>
                  <a:cs typeface="David" panose="020E0502060401010101" pitchFamily="34" charset="-79"/>
                </a:endParaRPr>
              </a:p>
              <a:p>
                <a:pPr algn="ctr">
                  <a:lnSpc>
                    <a:spcPct val="90000"/>
                  </a:lnSpc>
                </a:pPr>
                <a:endParaRPr lang="zh-CN" altLang="en-US" sz="3400" dirty="0">
                  <a:solidFill>
                    <a:prstClr val="black"/>
                  </a:solidFill>
                  <a:latin typeface="等线" panose="020F0502020204030204"/>
                  <a:ea typeface="等线" panose="02010600030101010101" pitchFamily="2" charset="-122"/>
                </a:endParaRPr>
              </a:p>
              <a:p>
                <a:pPr algn="ctr">
                  <a:lnSpc>
                    <a:spcPct val="90000"/>
                  </a:lnSpc>
                </a:pPr>
                <a:endParaRPr lang="en-US" altLang="zh-TW" sz="3400" dirty="0">
                  <a:solidFill>
                    <a:schemeClr val="bg1"/>
                  </a:solidFill>
                </a:endParaRPr>
              </a:p>
              <a:p>
                <a:pPr algn="ctr">
                  <a:lnSpc>
                    <a:spcPct val="90000"/>
                  </a:lnSpc>
                </a:pPr>
                <a:endParaRPr kumimoji="1" lang="zh-CN" altLang="en-US" sz="3400" b="1" dirty="0"/>
              </a:p>
              <a:p>
                <a:pPr algn="ctr">
                  <a:lnSpc>
                    <a:spcPct val="90000"/>
                  </a:lnSpc>
                </a:pPr>
                <a:endParaRPr lang="en-US" sz="3400" dirty="0"/>
              </a:p>
              <a:p>
                <a:pPr algn="ctr">
                  <a:lnSpc>
                    <a:spcPct val="90000"/>
                  </a:lnSpc>
                </a:pPr>
                <a:r>
                  <a:rPr lang="en-US" sz="3400" dirty="0">
                    <a:sym typeface="+mn-ea"/>
                  </a:rPr>
                  <a:t> </a:t>
                </a:r>
                <a:endParaRPr lang="en-US" sz="3400" dirty="0"/>
              </a:p>
              <a:p>
                <a:pPr algn="ctr">
                  <a:lnSpc>
                    <a:spcPct val="90000"/>
                  </a:lnSpc>
                </a:pPr>
                <a:r>
                  <a:rPr lang="en-US" altLang="zh-CN" sz="3400" dirty="0">
                    <a:solidFill>
                      <a:schemeClr val="bg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" name="文本框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7780" y="0"/>
                <a:ext cx="12209780" cy="583565"/>
              </a:xfrm>
              <a:prstGeom prst="rect">
                <a:avLst/>
              </a:prstGeom>
              <a:blipFill>
                <a:blip r:embed="rId4"/>
                <a:stretch>
                  <a:fillRect t="-23404" b="-319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文本框 2"/>
          <p:cNvSpPr txBox="1"/>
          <p:nvPr/>
        </p:nvSpPr>
        <p:spPr>
          <a:xfrm>
            <a:off x="1" y="6493511"/>
            <a:ext cx="12209780" cy="368300"/>
          </a:xfrm>
          <a:prstGeom prst="rect">
            <a:avLst/>
          </a:prstGeom>
          <a:solidFill>
            <a:srgbClr val="263A38"/>
          </a:solidFill>
        </p:spPr>
        <p:txBody>
          <a:bodyPr wrap="square" rtlCol="0">
            <a:noAutofit/>
          </a:bodyPr>
          <a:lstStyle/>
          <a:p>
            <a:r>
              <a:rPr lang="en-US" altLang="zh-CN" sz="2000" dirty="0">
                <a:solidFill>
                  <a:schemeClr val="bg1"/>
                </a:solidFill>
              </a:rPr>
              <a:t> </a:t>
            </a:r>
            <a:r>
              <a:rPr lang="zh-CN" altLang="en-US" sz="2000" dirty="0">
                <a:solidFill>
                  <a:schemeClr val="bg1"/>
                </a:solidFill>
              </a:rPr>
              <a:t>柯百谦 </a:t>
            </a:r>
            <a:r>
              <a:rPr lang="en-US" altLang="zh-CN" sz="2000" dirty="0">
                <a:solidFill>
                  <a:schemeClr val="bg1"/>
                </a:solidFill>
              </a:rPr>
              <a:t>                                                               </a:t>
            </a:r>
            <a:r>
              <a:rPr lang="zh-CN" altLang="en-US" sz="2000" dirty="0">
                <a:solidFill>
                  <a:schemeClr val="bg1"/>
                </a:solidFill>
              </a:rPr>
              <a:t>强子物理与味物理的实验进展</a:t>
            </a:r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715751" y="6493511"/>
            <a:ext cx="468000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0DB2DC-4C9A-4742-B13C-FB6460FD3503}" type="slidenum">
              <a:rPr lang="en-US" altLang="zh-CN" sz="1351">
                <a:solidFill>
                  <a:schemeClr val="bg1"/>
                </a:solidFill>
              </a:rPr>
              <a:t>14</a:t>
            </a:fld>
            <a:endParaRPr lang="en-US" altLang="zh-CN" sz="1351">
              <a:solidFill>
                <a:schemeClr val="bg1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8782" y="3344237"/>
            <a:ext cx="4063599" cy="3060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7930" y="3272092"/>
            <a:ext cx="4011209" cy="3060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/>
              <p:cNvSpPr txBox="1"/>
              <p:nvPr/>
            </p:nvSpPr>
            <p:spPr>
              <a:xfrm>
                <a:off x="929951" y="620396"/>
                <a:ext cx="10314320" cy="2794635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marL="342891" indent="-342891" algn="just" eaLnBrk="0" fontAlgn="base" hangingPunct="0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  <a:buFont typeface="Wingdings" panose="05000000000000000000" charset="0"/>
                  <a:buChar char=""/>
                  <a:defRPr/>
                </a:pPr>
                <a:r>
                  <a:rPr kumimoji="1" lang="en-US" altLang="zh-CN" sz="22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The ground state and radial excited states of the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SupPr>
                      <m:e>
                        <m:r>
                          <a:rPr kumimoji="1" lang="en-US" altLang="zh-CN" sz="2200" i="1">
                            <a:solidFill>
                              <a:prstClr val="black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𝐵</m:t>
                        </m:r>
                      </m:e>
                      <m:sub>
                        <m:r>
                          <a:rPr kumimoji="1" lang="en-US" altLang="zh-CN" sz="2200" i="1">
                            <a:solidFill>
                              <a:prstClr val="black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𝑐</m:t>
                        </m:r>
                      </m:sub>
                      <m:sup>
                        <m: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+</m:t>
                        </m:r>
                      </m:sup>
                    </m:sSubSup>
                  </m:oMath>
                </a14:m>
                <a:r>
                  <a:rPr kumimoji="1" lang="en-US" altLang="zh-CN" sz="22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 meson have been observed, but the P-wave states of the orbital excitation have not been searched for yet.</a:t>
                </a:r>
              </a:p>
              <a:p>
                <a:pPr marL="342891" indent="-342891" algn="just" eaLnBrk="0" fontAlgn="base" hangingPunct="0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  <a:buFont typeface="Wingdings" panose="05000000000000000000" charset="0"/>
                  <a:buChar char=""/>
                  <a:defRPr/>
                </a:pPr>
                <a:r>
                  <a:rPr kumimoji="1" lang="en-US" altLang="zh-CN" sz="22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The decay channel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kumimoji="1" lang="en-US" altLang="zh-CN" sz="2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2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𝐵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kumimoji="1" lang="en-US" altLang="zh-CN" sz="22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c</m:t>
                            </m:r>
                          </m:sub>
                        </m:sSub>
                        <m:r>
                          <a:rPr kumimoji="1" lang="en-US" altLang="zh-CN" sz="22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(1</m:t>
                        </m:r>
                        <m:r>
                          <a:rPr kumimoji="1" lang="en-US" altLang="zh-CN" sz="22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𝑃</m:t>
                        </m:r>
                        <m:r>
                          <a:rPr kumimoji="1" lang="en-US" altLang="zh-CN" sz="22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)</m:t>
                        </m:r>
                      </m:e>
                      <m:sup>
                        <m:r>
                          <a:rPr kumimoji="1" lang="en-US" altLang="zh-CN" sz="22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+</m:t>
                        </m:r>
                      </m:sup>
                    </m:sSup>
                    <m:r>
                      <a:rPr kumimoji="1" lang="en-US" altLang="zh-CN" sz="2200">
                        <a:solidFill>
                          <a:srgbClr val="FF0000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→</m:t>
                    </m:r>
                    <m:sSup>
                      <m:sSupPr>
                        <m:ctrlPr>
                          <a:rPr kumimoji="1" lang="en-US" altLang="zh-CN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kumimoji="1" lang="en-US" altLang="zh-CN" sz="2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2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𝐵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kumimoji="1" lang="en-US" altLang="zh-CN" sz="22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c</m:t>
                            </m:r>
                          </m:sub>
                        </m:sSub>
                      </m:e>
                      <m:sup>
                        <m:r>
                          <a:rPr kumimoji="1" lang="en-US" altLang="zh-CN" sz="22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+</m:t>
                        </m:r>
                      </m:sup>
                    </m:sSup>
                    <m:r>
                      <a:rPr kumimoji="1" lang="zh-CN" altLang="en-US" sz="2200">
                        <a:solidFill>
                          <a:srgbClr val="FF0000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𝛾</m:t>
                    </m:r>
                  </m:oMath>
                </a14:m>
                <a:r>
                  <a:rPr kumimoji="1" lang="en-US" altLang="zh-CN" sz="2200" dirty="0">
                    <a:solidFill>
                      <a:srgbClr val="FF0000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 </a:t>
                </a:r>
                <a:r>
                  <a:rPr kumimoji="1" lang="en-US" altLang="zh-CN" sz="22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are utilized for the search.</a:t>
                </a:r>
              </a:p>
              <a:p>
                <a:pPr marL="342891" indent="-342891" algn="just" eaLnBrk="0" fontAlgn="base" hangingPunct="0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  <a:buFont typeface="Wingdings" panose="05000000000000000000" charset="0"/>
                  <a:buChar char=""/>
                  <a:defRPr/>
                </a:pPr>
                <a:r>
                  <a:rPr kumimoji="1" lang="en-US" altLang="zh-CN" sz="2200" dirty="0">
                    <a:solidFill>
                      <a:srgbClr val="FF0000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First observation </a:t>
                </a:r>
                <a:r>
                  <a:rPr kumimoji="1" lang="en-US" altLang="zh-CN" sz="22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of orbitally excited beauty-charm.</a:t>
                </a:r>
              </a:p>
              <a:p>
                <a:pPr marL="342891" indent="-342891" algn="just" eaLnBrk="0" fontAlgn="base" hangingPunct="0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  <a:buFont typeface="Wingdings" panose="05000000000000000000" charset="0"/>
                  <a:buChar char=""/>
                  <a:defRPr/>
                </a:pPr>
                <a:r>
                  <a:rPr kumimoji="1" lang="en-US" altLang="zh-CN" sz="22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The particle is observed with over 7</a:t>
                </a:r>
                <a14:m>
                  <m:oMath xmlns:m="http://schemas.openxmlformats.org/officeDocument/2006/math">
                    <m:r>
                      <a:rPr kumimoji="1" lang="zh-CN" altLang="zh-CN" sz="2200">
                        <a:solidFill>
                          <a:prstClr val="black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𝜎</m:t>
                    </m:r>
                  </m:oMath>
                </a14:m>
                <a:r>
                  <a:rPr kumimoji="1" lang="en-US" altLang="zh-CN" sz="22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 significance, its width far exceeds the expectation of a single peak.</a:t>
                </a:r>
              </a:p>
            </p:txBody>
          </p:sp>
        </mc:Choice>
        <mc:Fallback xmlns=""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951" y="620396"/>
                <a:ext cx="10314320" cy="2794635"/>
              </a:xfrm>
              <a:prstGeom prst="rect">
                <a:avLst/>
              </a:prstGeom>
              <a:blipFill>
                <a:blip r:embed="rId7"/>
                <a:stretch>
                  <a:fillRect l="-615" r="-7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文本框 11"/>
          <p:cNvSpPr txBox="1"/>
          <p:nvPr/>
        </p:nvSpPr>
        <p:spPr>
          <a:xfrm>
            <a:off x="4003117" y="3199883"/>
            <a:ext cx="1908000" cy="1116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noAutofit/>
          </a:bodyPr>
          <a:lstStyle/>
          <a:p>
            <a:pPr algn="just">
              <a:defRPr/>
            </a:pPr>
            <a:r>
              <a:rPr kumimoji="1" lang="en-US" altLang="zh-CN" dirty="0">
                <a:solidFill>
                  <a:prstClr val="black"/>
                </a:solidFill>
                <a:highlight>
                  <a:srgbClr val="000000">
                    <a:alpha val="0"/>
                  </a:srgbClr>
                </a:highlight>
                <a:latin typeface="Cambria Math" panose="02040503050406030204" charset="0"/>
                <a:ea typeface="等线" panose="02010600030101010101" pitchFamily="2" charset="-122"/>
                <a:cs typeface="Cambria Math" panose="02040503050406030204" charset="0"/>
              </a:rPr>
              <a:t>effective minimal model consisting of two narrow peaks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9835979" y="3272094"/>
            <a:ext cx="1775460" cy="115633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noAutofit/>
          </a:bodyPr>
          <a:lstStyle/>
          <a:p>
            <a:pPr algn="just">
              <a:defRPr/>
            </a:pPr>
            <a:r>
              <a:rPr kumimoji="1" lang="en-US" altLang="zh-CN" dirty="0">
                <a:solidFill>
                  <a:prstClr val="black"/>
                </a:solidFill>
                <a:highlight>
                  <a:srgbClr val="000000">
                    <a:alpha val="0"/>
                  </a:srgbClr>
                </a:highlight>
                <a:latin typeface="Cambria Math" panose="02040503050406030204" charset="0"/>
                <a:ea typeface="等线" panose="02010600030101010101" pitchFamily="2" charset="-122"/>
                <a:cs typeface="Cambria Math" panose="02040503050406030204" charset="0"/>
              </a:rPr>
              <a:t>Six-peak model based on the predictions of lattice QCD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9644380" y="1567815"/>
            <a:ext cx="25133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1400" dirty="0">
                <a:solidFill>
                  <a:srgbClr val="263A38"/>
                </a:solidFill>
                <a:latin typeface="Dubai" panose="020B0503030403030204" pitchFamily="34" charset="-78"/>
                <a:ea typeface="等线" panose="02010600030101010101" pitchFamily="2" charset="-122"/>
                <a:cs typeface="Dubai" panose="020B0503030403030204" pitchFamily="34" charset="-78"/>
              </a:rPr>
              <a:t>PRL 135</a:t>
            </a:r>
            <a:r>
              <a:rPr lang="zh-CN" altLang="en-US" sz="1400" dirty="0">
                <a:solidFill>
                  <a:srgbClr val="263A38"/>
                </a:solidFill>
                <a:latin typeface="Dubai" panose="020B0503030403030204" pitchFamily="34" charset="-78"/>
                <a:ea typeface="等线" panose="02010600030101010101" pitchFamily="2" charset="-122"/>
                <a:cs typeface="Dubai" panose="020B0503030403030204" pitchFamily="34" charset="-78"/>
              </a:rPr>
              <a:t>, </a:t>
            </a:r>
            <a:r>
              <a:rPr lang="en-US" altLang="zh-CN" sz="1400" dirty="0">
                <a:solidFill>
                  <a:srgbClr val="263A38"/>
                </a:solidFill>
                <a:latin typeface="Dubai" panose="020B0503030403030204" pitchFamily="34" charset="-78"/>
                <a:ea typeface="等线" panose="02010600030101010101" pitchFamily="2" charset="-122"/>
                <a:cs typeface="Dubai" panose="020B0503030403030204" pitchFamily="34" charset="-78"/>
              </a:rPr>
              <a:t>231902</a:t>
            </a:r>
            <a:r>
              <a:rPr lang="zh-CN" altLang="en-US" sz="1400" dirty="0">
                <a:solidFill>
                  <a:srgbClr val="263A38"/>
                </a:solidFill>
                <a:latin typeface="Dubai" panose="020B0503030403030204" pitchFamily="34" charset="-78"/>
                <a:ea typeface="等线" panose="02010600030101010101" pitchFamily="2" charset="-122"/>
                <a:cs typeface="Dubai" panose="020B0503030403030204" pitchFamily="34" charset="-78"/>
              </a:rPr>
              <a:t> (20</a:t>
            </a:r>
            <a:r>
              <a:rPr lang="en-US" altLang="zh-CN" sz="1400" dirty="0">
                <a:solidFill>
                  <a:srgbClr val="263A38"/>
                </a:solidFill>
                <a:latin typeface="Dubai" panose="020B0503030403030204" pitchFamily="34" charset="-78"/>
                <a:ea typeface="等线" panose="02010600030101010101" pitchFamily="2" charset="-122"/>
                <a:cs typeface="Dubai" panose="020B0503030403030204" pitchFamily="34" charset="-78"/>
              </a:rPr>
              <a:t>24</a:t>
            </a:r>
            <a:r>
              <a:rPr lang="zh-CN" altLang="en-US" sz="1400" dirty="0">
                <a:solidFill>
                  <a:srgbClr val="263A38"/>
                </a:solidFill>
                <a:latin typeface="Dubai" panose="020B0503030403030204" pitchFamily="34" charset="-78"/>
                <a:ea typeface="等线" panose="02010600030101010101" pitchFamily="2" charset="-122"/>
                <a:cs typeface="Dubai" panose="020B0503030403030204" pitchFamily="34" charset="-78"/>
              </a:rPr>
              <a:t>)</a:t>
            </a:r>
            <a:endParaRPr lang="en-US" altLang="zh-CN" sz="1400" dirty="0">
              <a:solidFill>
                <a:srgbClr val="263A38"/>
              </a:solidFill>
              <a:latin typeface="Dubai" panose="020B0503030403030204" pitchFamily="34" charset="-78"/>
              <a:ea typeface="等线" panose="02010600030101010101" pitchFamily="2" charset="-122"/>
              <a:cs typeface="Dubai" panose="020B0503030403030204" pitchFamily="34" charset="-78"/>
            </a:endParaRPr>
          </a:p>
          <a:p>
            <a:pPr>
              <a:defRPr/>
            </a:pPr>
            <a:r>
              <a:rPr lang="en-US" altLang="zh-CN" sz="1400" dirty="0">
                <a:solidFill>
                  <a:srgbClr val="263A38"/>
                </a:solidFill>
                <a:latin typeface="Dubai" panose="020B0503030403030204" pitchFamily="34" charset="-78"/>
                <a:ea typeface="等线" panose="02010600030101010101" pitchFamily="2" charset="-122"/>
                <a:cs typeface="Dubai" panose="020B0503030403030204" pitchFamily="34" charset="-78"/>
              </a:rPr>
              <a:t>PRD 112</a:t>
            </a:r>
            <a:r>
              <a:rPr lang="zh-CN" altLang="en-US" sz="1400" dirty="0">
                <a:solidFill>
                  <a:srgbClr val="263A38"/>
                </a:solidFill>
                <a:latin typeface="Dubai" panose="020B0503030403030204" pitchFamily="34" charset="-78"/>
                <a:ea typeface="等线" panose="02010600030101010101" pitchFamily="2" charset="-122"/>
                <a:cs typeface="Dubai" panose="020B0503030403030204" pitchFamily="34" charset="-78"/>
              </a:rPr>
              <a:t>, </a:t>
            </a:r>
            <a:r>
              <a:rPr lang="en-US" altLang="zh-CN" sz="1400" dirty="0">
                <a:solidFill>
                  <a:srgbClr val="263A38"/>
                </a:solidFill>
                <a:latin typeface="Dubai" panose="020B0503030403030204" pitchFamily="34" charset="-78"/>
                <a:ea typeface="等线" panose="02010600030101010101" pitchFamily="2" charset="-122"/>
                <a:cs typeface="Dubai" panose="020B0503030403030204" pitchFamily="34" charset="-78"/>
              </a:rPr>
              <a:t>112003</a:t>
            </a:r>
            <a:r>
              <a:rPr lang="zh-CN" altLang="en-US" sz="1400" dirty="0">
                <a:solidFill>
                  <a:srgbClr val="263A38"/>
                </a:solidFill>
                <a:latin typeface="Dubai" panose="020B0503030403030204" pitchFamily="34" charset="-78"/>
                <a:ea typeface="等线" panose="02010600030101010101" pitchFamily="2" charset="-122"/>
                <a:cs typeface="Dubai" panose="020B0503030403030204" pitchFamily="34" charset="-78"/>
              </a:rPr>
              <a:t> (20</a:t>
            </a:r>
            <a:r>
              <a:rPr lang="en-US" altLang="zh-CN" sz="1400" dirty="0">
                <a:solidFill>
                  <a:srgbClr val="263A38"/>
                </a:solidFill>
                <a:latin typeface="Dubai" panose="020B0503030403030204" pitchFamily="34" charset="-78"/>
                <a:ea typeface="等线" panose="02010600030101010101" pitchFamily="2" charset="-122"/>
                <a:cs typeface="Dubai" panose="020B0503030403030204" pitchFamily="34" charset="-78"/>
              </a:rPr>
              <a:t>25</a:t>
            </a:r>
            <a:r>
              <a:rPr lang="zh-CN" altLang="en-US" sz="1400" dirty="0">
                <a:solidFill>
                  <a:srgbClr val="263A38"/>
                </a:solidFill>
                <a:latin typeface="Dubai" panose="020B0503030403030204" pitchFamily="34" charset="-78"/>
                <a:ea typeface="等线" panose="02010600030101010101" pitchFamily="2" charset="-122"/>
                <a:cs typeface="Dubai" panose="020B0503030403030204" pitchFamily="34" charset="-78"/>
              </a:rPr>
              <a:t>)</a:t>
            </a:r>
          </a:p>
        </p:txBody>
      </p:sp>
      <p:pic>
        <p:nvPicPr>
          <p:cNvPr id="8" name="Picture 8" descr="LHCb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5077" y="34189"/>
            <a:ext cx="721347" cy="480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22225" y="36831"/>
            <a:ext cx="12161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研究动机</a:t>
            </a:r>
            <a:r>
              <a:rPr lang="en-US" altLang="zh-CN" sz="3200">
                <a:solidFill>
                  <a:schemeClr val="bg1"/>
                </a:solidFill>
                <a:latin typeface="黑体" charset="0"/>
                <a:ea typeface="黑体" charset="0"/>
              </a:rPr>
              <a:t>-</a:t>
            </a:r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亮度的测量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/>
              <p:cNvSpPr txBox="1"/>
              <p:nvPr/>
            </p:nvSpPr>
            <p:spPr>
              <a:xfrm>
                <a:off x="-17780" y="0"/>
                <a:ext cx="12209780" cy="583565"/>
              </a:xfrm>
              <a:prstGeom prst="rect">
                <a:avLst/>
              </a:prstGeom>
              <a:solidFill>
                <a:srgbClr val="68181B"/>
              </a:solidFill>
            </p:spPr>
            <p:txBody>
              <a:bodyPr wrap="square" rtlCol="0">
                <a:no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altLang="zh-TW" sz="3400" dirty="0">
                    <a:solidFill>
                      <a:schemeClr val="bg1"/>
                    </a:solidFill>
                    <a:sym typeface="+mn-ea"/>
                  </a:rPr>
                  <a:t>Evidence for Two Excited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34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3400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</a:rPr>
                          <m:t>𝛀</m:t>
                        </m:r>
                      </m:e>
                      <m:sup>
                        <m:r>
                          <a:rPr lang="en-US" altLang="zh-TW" sz="3400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altLang="zh-TW" sz="3400" dirty="0">
                    <a:solidFill>
                      <a:schemeClr val="bg1"/>
                    </a:solidFill>
                    <a:sym typeface="+mn-ea"/>
                  </a:rPr>
                  <a:t> Hyperons</a:t>
                </a:r>
                <a:endParaRPr lang="en-US" altLang="zh-TW" sz="3400" dirty="0">
                  <a:solidFill>
                    <a:schemeClr val="bg1"/>
                  </a:solidFill>
                </a:endParaRPr>
              </a:p>
              <a:p>
                <a:pPr algn="ctr">
                  <a:lnSpc>
                    <a:spcPct val="90000"/>
                  </a:lnSpc>
                </a:pPr>
                <a:endParaRPr lang="en-US" altLang="zh-TW" sz="3400" dirty="0">
                  <a:solidFill>
                    <a:schemeClr val="bg1"/>
                  </a:solidFill>
                </a:endParaRPr>
              </a:p>
              <a:p>
                <a:pPr algn="ctr">
                  <a:lnSpc>
                    <a:spcPct val="90000"/>
                  </a:lnSpc>
                </a:pPr>
                <a:endParaRPr lang="zh-CN" altLang="en-US" sz="3400" b="1" dirty="0">
                  <a:solidFill>
                    <a:srgbClr val="0070C0"/>
                  </a:solidFill>
                  <a:latin typeface="Optima" panose="02000503060000020004" pitchFamily="2" charset="0"/>
                  <a:ea typeface="微软雅黑" charset="-122"/>
                  <a:cs typeface="David" panose="020E0502060401010101" pitchFamily="34" charset="-79"/>
                </a:endParaRPr>
              </a:p>
              <a:p>
                <a:pPr algn="ctr">
                  <a:lnSpc>
                    <a:spcPct val="90000"/>
                  </a:lnSpc>
                </a:pPr>
                <a:endParaRPr lang="zh-CN" altLang="en-US" sz="3400" dirty="0">
                  <a:solidFill>
                    <a:prstClr val="black"/>
                  </a:solidFill>
                  <a:latin typeface="等线" panose="020F0502020204030204"/>
                  <a:ea typeface="等线" panose="02010600030101010101" pitchFamily="2" charset="-122"/>
                </a:endParaRPr>
              </a:p>
              <a:p>
                <a:pPr algn="ctr">
                  <a:lnSpc>
                    <a:spcPct val="90000"/>
                  </a:lnSpc>
                </a:pPr>
                <a:endParaRPr lang="en-US" altLang="zh-TW" sz="3400" dirty="0">
                  <a:solidFill>
                    <a:schemeClr val="bg1"/>
                  </a:solidFill>
                </a:endParaRPr>
              </a:p>
              <a:p>
                <a:pPr algn="ctr">
                  <a:lnSpc>
                    <a:spcPct val="90000"/>
                  </a:lnSpc>
                </a:pPr>
                <a:endParaRPr kumimoji="1" lang="zh-CN" altLang="en-US" sz="3400" b="1" dirty="0"/>
              </a:p>
              <a:p>
                <a:pPr algn="ctr">
                  <a:lnSpc>
                    <a:spcPct val="90000"/>
                  </a:lnSpc>
                </a:pPr>
                <a:endParaRPr lang="en-US" sz="3400" dirty="0"/>
              </a:p>
              <a:p>
                <a:pPr algn="ctr">
                  <a:lnSpc>
                    <a:spcPct val="90000"/>
                  </a:lnSpc>
                </a:pPr>
                <a:r>
                  <a:rPr lang="en-US" sz="3400" dirty="0">
                    <a:sym typeface="+mn-ea"/>
                  </a:rPr>
                  <a:t> </a:t>
                </a:r>
                <a:endParaRPr lang="en-US" sz="3400" dirty="0"/>
              </a:p>
              <a:p>
                <a:pPr algn="ctr">
                  <a:lnSpc>
                    <a:spcPct val="90000"/>
                  </a:lnSpc>
                </a:pPr>
                <a:r>
                  <a:rPr lang="en-US" altLang="zh-CN" sz="3400" dirty="0">
                    <a:solidFill>
                      <a:schemeClr val="bg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" name="文本框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7780" y="0"/>
                <a:ext cx="12209780" cy="583565"/>
              </a:xfrm>
              <a:prstGeom prst="rect">
                <a:avLst/>
              </a:prstGeom>
              <a:blipFill>
                <a:blip r:embed="rId4"/>
                <a:stretch>
                  <a:fillRect t="-23404" b="-319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文本框 2"/>
          <p:cNvSpPr txBox="1"/>
          <p:nvPr/>
        </p:nvSpPr>
        <p:spPr>
          <a:xfrm>
            <a:off x="1" y="6493511"/>
            <a:ext cx="12209780" cy="368300"/>
          </a:xfrm>
          <a:prstGeom prst="rect">
            <a:avLst/>
          </a:prstGeom>
          <a:solidFill>
            <a:srgbClr val="263A38"/>
          </a:solidFill>
        </p:spPr>
        <p:txBody>
          <a:bodyPr wrap="square" rtlCol="0">
            <a:noAutofit/>
          </a:bodyPr>
          <a:lstStyle/>
          <a:p>
            <a:r>
              <a:rPr lang="en-US" altLang="zh-CN" sz="2000" dirty="0">
                <a:solidFill>
                  <a:schemeClr val="bg1"/>
                </a:solidFill>
              </a:rPr>
              <a:t> </a:t>
            </a:r>
            <a:r>
              <a:rPr lang="zh-CN" altLang="en-US" sz="2000" dirty="0">
                <a:solidFill>
                  <a:schemeClr val="bg1"/>
                </a:solidFill>
              </a:rPr>
              <a:t>柯百谦 </a:t>
            </a:r>
            <a:r>
              <a:rPr lang="en-US" altLang="zh-CN" sz="2000" dirty="0">
                <a:solidFill>
                  <a:schemeClr val="bg1"/>
                </a:solidFill>
              </a:rPr>
              <a:t>                                                               </a:t>
            </a:r>
            <a:r>
              <a:rPr lang="zh-CN" altLang="en-US" sz="2000" dirty="0">
                <a:solidFill>
                  <a:schemeClr val="bg1"/>
                </a:solidFill>
              </a:rPr>
              <a:t>强子物理与味物理的实验进展</a:t>
            </a:r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715751" y="6493511"/>
            <a:ext cx="468000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0DB2DC-4C9A-4742-B13C-FB6460FD3503}" type="slidenum">
              <a:rPr lang="en-US" altLang="zh-CN" sz="1351">
                <a:solidFill>
                  <a:schemeClr val="bg1"/>
                </a:solidFill>
              </a:rPr>
              <a:t>15</a:t>
            </a:fld>
            <a:endParaRPr lang="en-US" altLang="zh-CN" sz="1351">
              <a:solidFill>
                <a:schemeClr val="bg1"/>
              </a:solidFill>
            </a:endParaRP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158" y="3382470"/>
            <a:ext cx="2805593" cy="256783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/>
              <p:cNvSpPr txBox="1"/>
              <p:nvPr/>
            </p:nvSpPr>
            <p:spPr>
              <a:xfrm>
                <a:off x="897635" y="696917"/>
                <a:ext cx="10410701" cy="25025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891" indent="-342891" eaLnBrk="0" fontAlgn="base" hangingPunct="0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  <a:buFont typeface="Wingdings" panose="05000000000000000000" charset="0"/>
                  <a:buChar char=""/>
                  <a:defRPr/>
                </a:pPr>
                <a:r>
                  <a:rPr kumimoji="1" lang="en-US" altLang="zh-CN" sz="22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A new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CN" sz="2200" i="1">
                        <a:solidFill>
                          <a:prstClr val="black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Ω</m:t>
                    </m:r>
                  </m:oMath>
                </a14:m>
                <a:r>
                  <a:rPr kumimoji="1" lang="en-US" altLang="zh-CN" sz="22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 hyperon excitation,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kumimoji="1" lang="el-GR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kumimoji="1" lang="en-US" altLang="zh-CN" sz="2200" i="1">
                            <a:solidFill>
                              <a:prstClr val="black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Ω</m:t>
                        </m:r>
                        <m: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(</m:t>
                        </m:r>
                        <m:r>
                          <a:rPr kumimoji="1" lang="en-US" altLang="zh-CN" sz="2200" i="1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2109</m:t>
                        </m:r>
                        <m: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)</m:t>
                        </m:r>
                      </m:e>
                      <m:sup>
                        <m: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kumimoji="1" lang="en-US" altLang="zh-CN" sz="22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, is evidenced with </a:t>
                </a:r>
                <a:r>
                  <a:rPr kumimoji="1" lang="en-US" altLang="zh-CN" sz="2200" dirty="0">
                    <a:solidFill>
                      <a:srgbClr val="68181B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4.1</a:t>
                </a:r>
                <a14:m>
                  <m:oMath xmlns:m="http://schemas.openxmlformats.org/officeDocument/2006/math">
                    <m:r>
                      <a:rPr kumimoji="1" lang="zh-CN" altLang="zh-CN" sz="2200">
                        <a:solidFill>
                          <a:srgbClr val="68181B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𝜎</m:t>
                    </m:r>
                  </m:oMath>
                </a14:m>
                <a:r>
                  <a:rPr kumimoji="1" lang="en-US" altLang="zh-CN" sz="22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. </a:t>
                </a:r>
              </a:p>
              <a:p>
                <a:pPr marL="342891" indent="-342891" eaLnBrk="0" fontAlgn="base" hangingPunct="0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  <a:buFont typeface="Wingdings" panose="05000000000000000000" charset="0"/>
                  <a:buChar char=""/>
                  <a:defRPr/>
                </a:pPr>
                <a:r>
                  <a:rPr kumimoji="1" lang="en-US" altLang="zh-CN" sz="22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Evidence for a new production mechanism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1" lang="en-US" altLang="zh-CN" sz="2200" i="1">
                            <a:solidFill>
                              <a:prstClr val="black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Ω</m:t>
                        </m:r>
                        <m: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(</m:t>
                        </m:r>
                        <m:r>
                          <a:rPr kumimoji="1" lang="en-US" altLang="zh-CN" sz="2200" i="1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2012</m:t>
                        </m:r>
                        <m: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)</m:t>
                        </m:r>
                      </m:e>
                      <m:sup>
                        <m: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</m:t>
                        </m:r>
                      </m:sup>
                    </m:sSup>
                    <m:r>
                      <a:rPr kumimoji="1" lang="en-US" altLang="zh-CN" sz="2200">
                        <a:solidFill>
                          <a:prstClr val="black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 </m:t>
                    </m:r>
                  </m:oMath>
                </a14:m>
                <a:r>
                  <a:rPr kumimoji="1" lang="en-US" altLang="zh-CN" sz="22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is also found with 3.5</a:t>
                </a:r>
                <a14:m>
                  <m:oMath xmlns:m="http://schemas.openxmlformats.org/officeDocument/2006/math">
                    <m:r>
                      <a:rPr kumimoji="1" lang="zh-CN" altLang="zh-CN" sz="2200">
                        <a:solidFill>
                          <a:prstClr val="black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𝜎</m:t>
                    </m:r>
                  </m:oMath>
                </a14:m>
                <a:r>
                  <a:rPr kumimoji="1" lang="en-US" altLang="zh-CN" sz="22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.</a:t>
                </a:r>
              </a:p>
              <a:p>
                <a:pPr marL="342891" indent="-342891" eaLnBrk="0" fontAlgn="base" hangingPunct="0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  <a:buFont typeface="Wingdings" panose="05000000000000000000" charset="0"/>
                  <a:buChar char=""/>
                  <a:defRPr/>
                </a:pPr>
                <a:r>
                  <a:rPr kumimoji="1" lang="en-US" altLang="zh-CN" sz="22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LQCD predicts the </a:t>
                </a:r>
                <a:r>
                  <a:rPr kumimoji="1" lang="en-US" altLang="zh-CN" sz="2200" dirty="0" err="1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exisitence</a:t>
                </a:r>
                <a:r>
                  <a:rPr kumimoji="1" lang="en-US" altLang="zh-CN" sz="22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 of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kumimoji="1" lang="el-GR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kumimoji="1" lang="en-US" altLang="zh-CN" sz="2200" i="1">
                            <a:solidFill>
                              <a:prstClr val="black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Ω</m:t>
                        </m:r>
                        <m: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(</m:t>
                        </m:r>
                        <m:r>
                          <a:rPr kumimoji="1" lang="en-US" altLang="zh-CN" sz="2200" i="1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2109</m:t>
                        </m:r>
                        <m: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)</m:t>
                        </m:r>
                      </m:e>
                      <m:sup>
                        <m: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kumimoji="1" lang="en-US" altLang="zh-CN" sz="22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 and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1" lang="en-US" altLang="zh-CN" sz="2200" i="1">
                            <a:solidFill>
                              <a:prstClr val="black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Ω</m:t>
                        </m:r>
                        <m: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(</m:t>
                        </m:r>
                        <m:r>
                          <a:rPr kumimoji="1" lang="en-US" altLang="zh-CN" sz="2200" i="1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2012</m:t>
                        </m:r>
                        <m: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)</m:t>
                        </m:r>
                      </m:e>
                      <m:sup>
                        <m: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kumimoji="1" lang="en-US" altLang="zh-CN" sz="22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, but only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1" lang="en-US" altLang="zh-CN" sz="2200" i="1">
                            <a:solidFill>
                              <a:prstClr val="black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Ω</m:t>
                        </m:r>
                        <m: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(</m:t>
                        </m:r>
                        <m:r>
                          <a:rPr kumimoji="1" lang="en-US" altLang="zh-CN" sz="2200" i="1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2012</m:t>
                        </m:r>
                        <m: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)</m:t>
                        </m:r>
                      </m:e>
                      <m:sup>
                        <m:r>
                          <a:rPr kumimoji="1" lang="en-US" altLang="zh-CN" sz="22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kumimoji="1" lang="en-US" altLang="zh-CN" sz="22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 was observed in its decaying into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CN" sz="2200">
                        <a:solidFill>
                          <a:prstClr val="black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Ξ</m:t>
                    </m:r>
                    <m:r>
                      <a:rPr kumimoji="1" lang="en-US" altLang="zh-CN" sz="2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ambria Math" panose="02040503050406030204" charset="0"/>
                      </a:rPr>
                      <m:t>𝐾</m:t>
                    </m:r>
                  </m:oMath>
                </a14:m>
                <a:r>
                  <a:rPr kumimoji="1" lang="en-US" altLang="zh-CN" sz="22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.</a:t>
                </a:r>
              </a:p>
              <a:p>
                <a:pPr marL="342891" indent="-342891" eaLnBrk="0" fontAlgn="base" hangingPunct="0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  <a:buFont typeface="Wingdings" panose="05000000000000000000" charset="0"/>
                  <a:buChar char=""/>
                  <a:defRPr/>
                </a:pPr>
                <a:r>
                  <a:rPr kumimoji="1" lang="en-US" altLang="zh-CN" sz="22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Helps resolve the puzzle of the "missing" excited baryons and reveals the internal structure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1" lang="en-US" altLang="zh-CN" sz="2200" i="1">
                            <a:solidFill>
                              <a:srgbClr val="000000"/>
                            </a:solidFill>
                            <a:latin typeface="Cambria Math" panose="02040503050406030204" charset="0"/>
                            <a:ea typeface="等线" panose="02010600030101010101" pitchFamily="2" charset="-122"/>
                            <a:cs typeface="Cambria Math" panose="02040503050406030204" charset="0"/>
                          </a:rPr>
                          <m:t>Ω</m:t>
                        </m:r>
                        <m:r>
                          <a:rPr kumimoji="1" lang="en-US" altLang="zh-CN" sz="2200">
                            <a:solidFill>
                              <a:srgbClr val="000000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(</m:t>
                        </m:r>
                        <m:r>
                          <a:rPr kumimoji="1" lang="en-US" altLang="zh-CN" sz="2200" i="1">
                            <a:solidFill>
                              <a:srgbClr val="000000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2012</m:t>
                        </m:r>
                        <m:r>
                          <a:rPr kumimoji="1" lang="en-US" altLang="zh-CN" sz="2200">
                            <a:solidFill>
                              <a:srgbClr val="000000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)</m:t>
                        </m:r>
                      </m:e>
                      <m:sup>
                        <m:r>
                          <a:rPr kumimoji="1" lang="en-US" altLang="zh-CN" sz="2200">
                            <a:solidFill>
                              <a:srgbClr val="000000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</m:t>
                        </m:r>
                      </m:sup>
                    </m:sSup>
                    <m:r>
                      <a:rPr kumimoji="1" lang="en-US" altLang="zh-CN" sz="2200" i="1">
                        <a:solidFill>
                          <a:srgbClr val="000000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 </m:t>
                    </m:r>
                  </m:oMath>
                </a14:m>
                <a:r>
                  <a:rPr kumimoji="1" lang="en-US" altLang="zh-CN" sz="22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635" y="696917"/>
                <a:ext cx="10410701" cy="2502545"/>
              </a:xfrm>
              <a:prstGeom prst="rect">
                <a:avLst/>
              </a:prstGeom>
              <a:blipFill>
                <a:blip r:embed="rId6"/>
                <a:stretch>
                  <a:fillRect l="-609" b="-35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组合 5"/>
          <p:cNvGrpSpPr/>
          <p:nvPr/>
        </p:nvGrpSpPr>
        <p:grpSpPr>
          <a:xfrm>
            <a:off x="416561" y="3289301"/>
            <a:ext cx="4100195" cy="2943225"/>
            <a:chOff x="652" y="5738"/>
            <a:chExt cx="6457" cy="4635"/>
          </a:xfrm>
        </p:grpSpPr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52" y="5738"/>
              <a:ext cx="6457" cy="4635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文本框 11"/>
                <p:cNvSpPr txBox="1"/>
                <p:nvPr/>
              </p:nvSpPr>
              <p:spPr>
                <a:xfrm>
                  <a:off x="3130" y="7272"/>
                  <a:ext cx="3645" cy="583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pPr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kumimoji="1" lang="en-US" altLang="zh-CN" i="1" dirty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Dubai" panose="020B0503030403030204" pitchFamily="34" charset="-78"/>
                              </a:rPr>
                            </m:ctrlPr>
                          </m:sSupPr>
                          <m:e>
                            <m:r>
                              <a:rPr kumimoji="1" lang="en-US" altLang="zh-CN" i="1" dirty="0">
                                <a:solidFill>
                                  <a:prstClr val="black"/>
                                </a:solidFill>
                                <a:latin typeface="Cambria Math" panose="02040503050406030204" charset="0"/>
                                <a:cs typeface="Dubai" panose="020B0503030403030204" pitchFamily="34" charset="-78"/>
                              </a:rPr>
                              <m:t>𝑒</m:t>
                            </m:r>
                          </m:e>
                          <m:sup>
                            <m:r>
                              <a:rPr kumimoji="1" lang="en-US" altLang="zh-CN" i="1" dirty="0">
                                <a:solidFill>
                                  <a:prstClr val="black"/>
                                </a:solidFill>
                                <a:latin typeface="Cambria Math" panose="02040503050406030204" charset="0"/>
                                <a:cs typeface="Dubai" panose="020B0503030403030204" pitchFamily="34" charset="-78"/>
                              </a:rPr>
                              <m:t>+</m:t>
                            </m:r>
                          </m:sup>
                        </m:sSup>
                        <m:sSup>
                          <m:sSupPr>
                            <m:ctrlPr>
                              <a:rPr kumimoji="1" lang="en-US" altLang="zh-CN" i="1" dirty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Dubai" panose="020B0503030403030204" pitchFamily="34" charset="-78"/>
                              </a:rPr>
                            </m:ctrlPr>
                          </m:sSupPr>
                          <m:e>
                            <m:r>
                              <a:rPr kumimoji="1" lang="en-US" altLang="zh-CN" i="1" dirty="0">
                                <a:solidFill>
                                  <a:prstClr val="black"/>
                                </a:solidFill>
                                <a:latin typeface="Cambria Math" panose="02040503050406030204" charset="0"/>
                                <a:cs typeface="Dubai" panose="020B0503030403030204" pitchFamily="34" charset="-78"/>
                              </a:rPr>
                              <m:t>𝑒</m:t>
                            </m:r>
                          </m:e>
                          <m:sup>
                            <m:r>
                              <a:rPr kumimoji="1" lang="en-US" altLang="zh-CN" i="1" dirty="0">
                                <a:solidFill>
                                  <a:prstClr val="black"/>
                                </a:solidFill>
                                <a:latin typeface="Cambria Math" panose="02040503050406030204" charset="0"/>
                                <a:cs typeface="Dubai" panose="020B0503030403030204" pitchFamily="34" charset="-78"/>
                              </a:rPr>
                              <m:t>−</m:t>
                            </m:r>
                          </m:sup>
                        </m:sSup>
                        <m:r>
                          <a:rPr kumimoji="1" lang="zh-CN" altLang="en-US" i="1" dirty="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cs typeface="Dubai" panose="020B0503030403030204" pitchFamily="34" charset="-78"/>
                          </a:rPr>
                          <m:t>→</m:t>
                        </m:r>
                        <m:sSup>
                          <m:sSupPr>
                            <m:ctrlPr>
                              <a:rPr kumimoji="1" lang="en-US" altLang="zh-CN" i="1" dirty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Dubai" panose="020B0503030403030204" pitchFamily="34" charset="-78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1" lang="el-GR" altLang="zh-CN" i="1" dirty="0">
                                <a:solidFill>
                                  <a:prstClr val="black"/>
                                </a:solidFill>
                                <a:latin typeface="Cambria Math" panose="02040503050406030204" charset="0"/>
                                <a:ea typeface="Cambria Math" panose="02040503050406030204" charset="0"/>
                                <a:cs typeface="Dubai" panose="020B0503030403030204" pitchFamily="34" charset="-78"/>
                              </a:rPr>
                              <m:t>Ω</m:t>
                            </m:r>
                            <m:r>
                              <a:rPr kumimoji="1" lang="en-US" altLang="zh-CN" i="1" dirty="0">
                                <a:solidFill>
                                  <a:prstClr val="black"/>
                                </a:solidFill>
                                <a:latin typeface="Cambria Math" panose="02040503050406030204" charset="0"/>
                                <a:ea typeface="Cambria Math" panose="02040503050406030204" charset="0"/>
                                <a:cs typeface="Dubai" panose="020B0503030403030204" pitchFamily="34" charset="-78"/>
                              </a:rPr>
                              <m:t>(2109)</m:t>
                            </m:r>
                          </m:e>
                          <m:sup>
                            <m:r>
                              <a:rPr kumimoji="1" lang="en-US" altLang="zh-CN" i="1" dirty="0">
                                <a:solidFill>
                                  <a:prstClr val="black"/>
                                </a:solidFill>
                                <a:latin typeface="Cambria Math" panose="02040503050406030204" charset="0"/>
                                <a:cs typeface="Dubai" panose="020B0503030403030204" pitchFamily="34" charset="-78"/>
                              </a:rPr>
                              <m:t>−</m:t>
                            </m:r>
                          </m:sup>
                        </m:sSup>
                        <m:sSup>
                          <m:sSupPr>
                            <m:ctrlPr>
                              <a:rPr kumimoji="1" lang="en-US" altLang="zh-CN" i="1" dirty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Dubai" panose="020B0503030403030204" pitchFamily="34" charset="-78"/>
                              </a:rPr>
                            </m:ctrlPr>
                          </m:sSupPr>
                          <m:e>
                            <m:acc>
                              <m:accPr>
                                <m:chr m:val="̅"/>
                                <m:ctrlPr>
                                  <a:rPr kumimoji="1" lang="en-US" altLang="zh-CN" i="1" dirty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Dubai" panose="020B0503030403030204" pitchFamily="34" charset="-78"/>
                                  </a:rPr>
                                </m:ctrlPr>
                              </m:accPr>
                              <m:e>
                                <m:r>
                                  <m:rPr>
                                    <m:sty m:val="p"/>
                                  </m:rPr>
                                  <a:rPr kumimoji="1" lang="el-GR" altLang="zh-CN" i="1" dirty="0">
                                    <a:solidFill>
                                      <a:prstClr val="black"/>
                                    </a:solidFill>
                                    <a:latin typeface="Cambria Math" panose="02040503050406030204" charset="0"/>
                                    <a:ea typeface="Cambria Math" panose="02040503050406030204" charset="0"/>
                                    <a:cs typeface="Dubai" panose="020B0503030403030204" pitchFamily="34" charset="-78"/>
                                  </a:rPr>
                                  <m:t>Ω</m:t>
                                </m:r>
                              </m:e>
                            </m:acc>
                          </m:e>
                          <m:sup>
                            <m:r>
                              <a:rPr kumimoji="1" lang="en-US" altLang="zh-CN" i="1" dirty="0">
                                <a:solidFill>
                                  <a:prstClr val="black"/>
                                </a:solidFill>
                                <a:latin typeface="Cambria Math" panose="02040503050406030204" charset="0"/>
                                <a:cs typeface="Dubai" panose="020B0503030403030204" pitchFamily="34" charset="-78"/>
                              </a:rPr>
                              <m:t>−</m:t>
                            </m:r>
                          </m:sup>
                        </m:sSup>
                      </m:oMath>
                    </m:oMathPara>
                  </a14:m>
                  <a:endParaRPr kumimoji="1" lang="zh-CN" altLang="en-US" dirty="0">
                    <a:solidFill>
                      <a:prstClr val="black"/>
                    </a:solidFill>
                    <a:latin typeface="Dubai" panose="020B0503030403030204" pitchFamily="34" charset="-78"/>
                    <a:ea typeface="等线" panose="02010600030101010101" pitchFamily="2" charset="-122"/>
                    <a:cs typeface="Dubai" panose="020B0503030403030204" pitchFamily="34" charset="-78"/>
                  </a:endParaRPr>
                </a:p>
              </p:txBody>
            </p:sp>
          </mc:Choice>
          <mc:Fallback>
            <p:sp>
              <p:nvSpPr>
                <p:cNvPr id="12" name="文本框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30" y="7272"/>
                  <a:ext cx="3645" cy="583"/>
                </a:xfrm>
                <a:prstGeom prst="rect">
                  <a:avLst/>
                </a:prstGeom>
                <a:blipFill>
                  <a:blip r:embed="rId8"/>
                  <a:stretch>
                    <a:fillRect b="-1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" name="组合 7"/>
          <p:cNvGrpSpPr/>
          <p:nvPr/>
        </p:nvGrpSpPr>
        <p:grpSpPr>
          <a:xfrm>
            <a:off x="4518025" y="3147060"/>
            <a:ext cx="4890771" cy="3001011"/>
            <a:chOff x="7349" y="5860"/>
            <a:chExt cx="7702" cy="4726"/>
          </a:xfrm>
        </p:grpSpPr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349" y="5860"/>
              <a:ext cx="6301" cy="4726"/>
            </a:xfrm>
            <a:prstGeom prst="rect">
              <a:avLst/>
            </a:prstGeom>
          </p:spPr>
        </p:pic>
        <p:grpSp>
          <p:nvGrpSpPr>
            <p:cNvPr id="5" name="组合 4"/>
            <p:cNvGrpSpPr/>
            <p:nvPr/>
          </p:nvGrpSpPr>
          <p:grpSpPr>
            <a:xfrm>
              <a:off x="8069" y="6236"/>
              <a:ext cx="6983" cy="4349"/>
              <a:chOff x="8069" y="6236"/>
              <a:chExt cx="6983" cy="4349"/>
            </a:xfrm>
          </p:grpSpPr>
          <p:sp>
            <p:nvSpPr>
              <p:cNvPr id="18" name="矩形 17"/>
              <p:cNvSpPr/>
              <p:nvPr/>
            </p:nvSpPr>
            <p:spPr>
              <a:xfrm>
                <a:off x="11992" y="6236"/>
                <a:ext cx="1097" cy="4349"/>
              </a:xfrm>
              <a:prstGeom prst="rect">
                <a:avLst/>
              </a:prstGeom>
              <a:solidFill>
                <a:srgbClr val="FF0000">
                  <a:alpha val="20000"/>
                </a:srgbClr>
              </a:solidFill>
              <a:ln w="12700">
                <a:solidFill>
                  <a:srgbClr val="FF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4377">
                  <a:defRPr/>
                </a:pPr>
                <a:endParaRPr kumimoji="1" lang="zh-CN" altLang="en-US" dirty="0">
                  <a:solidFill>
                    <a:prstClr val="white"/>
                  </a:solidFill>
                  <a:latin typeface="等线" panose="020F0502020204030204"/>
                  <a:ea typeface="等线" panose="02010600030101010101" pitchFamily="2" charset="-122"/>
                </a:endParaRPr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1" name="文本框 20"/>
                  <p:cNvSpPr txBox="1"/>
                  <p:nvPr/>
                </p:nvSpPr>
                <p:spPr>
                  <a:xfrm>
                    <a:off x="12850" y="6627"/>
                    <a:ext cx="2202" cy="58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CN" b="1" i="1">
                                  <a:solidFill>
                                    <a:srgbClr val="68181B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altLang="zh-CN" b="1" i="1">
                                  <a:solidFill>
                                    <a:srgbClr val="68181B"/>
                                  </a:solidFill>
                                  <a:latin typeface="Cambria Math" panose="02040503050406030204" charset="0"/>
                                  <a:ea typeface="Cambria Math" panose="02040503050406030204" charset="0"/>
                                </a:rPr>
                                <m:t> </m:t>
                              </m:r>
                              <m:r>
                                <a:rPr lang="en-US" altLang="zh-CN" b="1">
                                  <a:solidFill>
                                    <a:srgbClr val="68181B"/>
                                  </a:solidFill>
                                  <a:latin typeface="Cambria Math" panose="02040503050406030204" charset="0"/>
                                  <a:ea typeface="Cambria Math" panose="02040503050406030204" charset="0"/>
                                </a:rPr>
                                <m:t>𝛀</m:t>
                              </m:r>
                              <m:r>
                                <a:rPr lang="en-US" altLang="zh-CN" b="1">
                                  <a:solidFill>
                                    <a:srgbClr val="68181B"/>
                                  </a:solidFill>
                                  <a:latin typeface="Cambria Math" panose="02040503050406030204" charset="0"/>
                                  <a:ea typeface="Cambria Math" panose="02040503050406030204" charset="0"/>
                                </a:rPr>
                                <m:t>(</m:t>
                              </m:r>
                              <m:r>
                                <a:rPr lang="en-US" altLang="zh-CN" b="1">
                                  <a:solidFill>
                                    <a:srgbClr val="68181B"/>
                                  </a:solidFill>
                                  <a:latin typeface="Cambria Math" panose="02040503050406030204" charset="0"/>
                                  <a:ea typeface="Cambria Math" panose="02040503050406030204" charset="0"/>
                                </a:rPr>
                                <m:t>𝟐𝟏𝟎𝟗</m:t>
                              </m:r>
                              <m:r>
                                <a:rPr lang="en-US" altLang="zh-CN" b="1">
                                  <a:solidFill>
                                    <a:srgbClr val="68181B"/>
                                  </a:solidFill>
                                  <a:latin typeface="Cambria Math" panose="02040503050406030204" charset="0"/>
                                  <a:ea typeface="Cambria Math" panose="02040503050406030204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altLang="zh-CN" b="1">
                                  <a:solidFill>
                                    <a:srgbClr val="68181B"/>
                                  </a:solidFill>
                                  <a:latin typeface="Cambria Math" panose="02040503050406030204" charset="0"/>
                                </a:rPr>
                                <m:t>−</m:t>
                              </m:r>
                            </m:sup>
                          </m:sSup>
                        </m:oMath>
                      </m:oMathPara>
                    </a14:m>
                    <a:endParaRPr lang="en-US" altLang="zh-CN" b="1" dirty="0">
                      <a:solidFill>
                        <a:srgbClr val="68181B"/>
                      </a:solidFill>
                      <a:latin typeface="Cambria Math" panose="02040503050406030204" charset="0"/>
                      <a:ea typeface="微软雅黑" charset="-122"/>
                      <a:cs typeface="Cambria Math" panose="02040503050406030204" charset="0"/>
                    </a:endParaRPr>
                  </a:p>
                </p:txBody>
              </p:sp>
            </mc:Choice>
            <mc:Fallback>
              <p:sp>
                <p:nvSpPr>
                  <p:cNvPr id="21" name="文本框 2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850" y="6627"/>
                    <a:ext cx="2202" cy="582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b="-1666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22" name="直线连接符 67"/>
              <p:cNvCxnSpPr/>
              <p:nvPr/>
            </p:nvCxnSpPr>
            <p:spPr>
              <a:xfrm>
                <a:off x="8069" y="6916"/>
                <a:ext cx="5029" cy="0"/>
              </a:xfrm>
              <a:prstGeom prst="line">
                <a:avLst/>
              </a:prstGeom>
              <a:ln>
                <a:solidFill>
                  <a:srgbClr val="FF00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线连接符 67"/>
              <p:cNvCxnSpPr/>
              <p:nvPr/>
            </p:nvCxnSpPr>
            <p:spPr>
              <a:xfrm>
                <a:off x="8069" y="7563"/>
                <a:ext cx="5029" cy="0"/>
              </a:xfrm>
              <a:prstGeom prst="line">
                <a:avLst/>
              </a:prstGeom>
              <a:ln>
                <a:solidFill>
                  <a:srgbClr val="FF00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5" name="文本框 24"/>
                  <p:cNvSpPr txBox="1"/>
                  <p:nvPr/>
                </p:nvSpPr>
                <p:spPr>
                  <a:xfrm>
                    <a:off x="12913" y="7207"/>
                    <a:ext cx="2139" cy="58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CN" b="1" i="1">
                                  <a:solidFill>
                                    <a:srgbClr val="68181B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1">
                                  <a:solidFill>
                                    <a:srgbClr val="68181B"/>
                                  </a:solidFill>
                                  <a:latin typeface="Cambria Math" panose="02040503050406030204" charset="0"/>
                                </a:rPr>
                                <m:t>𝛀</m:t>
                              </m:r>
                              <m:r>
                                <a:rPr lang="en-US" altLang="zh-CN" b="1">
                                  <a:solidFill>
                                    <a:srgbClr val="68181B"/>
                                  </a:solidFill>
                                  <a:latin typeface="Cambria Math" panose="02040503050406030204" charset="0"/>
                                  <a:ea typeface="Cambria Math" panose="02040503050406030204" charset="0"/>
                                </a:rPr>
                                <m:t>(</m:t>
                              </m:r>
                              <m:r>
                                <a:rPr lang="en-US" altLang="zh-CN" b="1">
                                  <a:solidFill>
                                    <a:srgbClr val="68181B"/>
                                  </a:solidFill>
                                  <a:latin typeface="Cambria Math" panose="02040503050406030204" charset="0"/>
                                  <a:ea typeface="Cambria Math" panose="02040503050406030204" charset="0"/>
                                </a:rPr>
                                <m:t>𝟐𝟎𝟏𝟐</m:t>
                              </m:r>
                              <m:r>
                                <a:rPr lang="en-US" altLang="zh-CN" b="1">
                                  <a:solidFill>
                                    <a:srgbClr val="68181B"/>
                                  </a:solidFill>
                                  <a:latin typeface="Cambria Math" panose="02040503050406030204" charset="0"/>
                                  <a:ea typeface="Cambria Math" panose="02040503050406030204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altLang="zh-CN" b="1">
                                  <a:solidFill>
                                    <a:srgbClr val="68181B"/>
                                  </a:solidFill>
                                  <a:latin typeface="Cambria Math" panose="02040503050406030204" charset="0"/>
                                </a:rPr>
                                <m:t>−</m:t>
                              </m:r>
                            </m:sup>
                          </m:sSup>
                        </m:oMath>
                      </m:oMathPara>
                    </a14:m>
                    <a:endParaRPr lang="en-US" altLang="zh-CN" b="1" dirty="0">
                      <a:solidFill>
                        <a:srgbClr val="68181B"/>
                      </a:solidFill>
                      <a:latin typeface="Cambria Math" panose="02040503050406030204" charset="0"/>
                      <a:ea typeface="等线" panose="02010600030101010101" pitchFamily="2" charset="-122"/>
                      <a:cs typeface="Cambria Math" panose="02040503050406030204" charset="0"/>
                    </a:endParaRPr>
                  </a:p>
                </p:txBody>
              </p:sp>
            </mc:Choice>
            <mc:Fallback>
              <p:sp>
                <p:nvSpPr>
                  <p:cNvPr id="25" name="文本框 2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913" y="7207"/>
                    <a:ext cx="2139" cy="582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 b="-13333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9" name="文本框 8"/>
          <p:cNvSpPr txBox="1"/>
          <p:nvPr/>
        </p:nvSpPr>
        <p:spPr>
          <a:xfrm>
            <a:off x="9181482" y="6038902"/>
            <a:ext cx="260647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1600" dirty="0">
                <a:solidFill>
                  <a:srgbClr val="263A38"/>
                </a:solidFill>
                <a:latin typeface="Dubai" panose="020B0503030403030204" pitchFamily="34" charset="-78"/>
                <a:ea typeface="等线" panose="02010600030101010101" pitchFamily="2" charset="-122"/>
                <a:cs typeface="Dubai" panose="020B0503030403030204" pitchFamily="34" charset="-78"/>
              </a:rPr>
              <a:t>PRL</a:t>
            </a:r>
            <a:r>
              <a:rPr lang="zh-CN" altLang="en-US" sz="1600" dirty="0">
                <a:solidFill>
                  <a:srgbClr val="263A38"/>
                </a:solidFill>
                <a:latin typeface="Dubai" panose="020B0503030403030204" pitchFamily="34" charset="-78"/>
                <a:ea typeface="等线" panose="02010600030101010101" pitchFamily="2" charset="-122"/>
                <a:cs typeface="Dubai" panose="020B0503030403030204" pitchFamily="34" charset="-78"/>
              </a:rPr>
              <a:t> </a:t>
            </a:r>
            <a:r>
              <a:rPr lang="en-US" altLang="zh-CN" sz="1600" dirty="0">
                <a:solidFill>
                  <a:srgbClr val="263A38"/>
                </a:solidFill>
                <a:latin typeface="Dubai" panose="020B0503030403030204" pitchFamily="34" charset="-78"/>
                <a:ea typeface="等线" panose="02010600030101010101" pitchFamily="2" charset="-122"/>
                <a:cs typeface="Dubai" panose="020B0503030403030204" pitchFamily="34" charset="-78"/>
              </a:rPr>
              <a:t>134,131903 (2025)</a:t>
            </a:r>
          </a:p>
        </p:txBody>
      </p:sp>
      <p:pic>
        <p:nvPicPr>
          <p:cNvPr id="10" name="图片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6200000">
            <a:off x="11447728" y="-184799"/>
            <a:ext cx="424554" cy="9263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22225" y="36831"/>
            <a:ext cx="12161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研究动机</a:t>
            </a:r>
            <a:r>
              <a:rPr lang="en-US" altLang="zh-CN" sz="3200">
                <a:solidFill>
                  <a:schemeClr val="bg1"/>
                </a:solidFill>
                <a:latin typeface="黑体" charset="0"/>
                <a:ea typeface="黑体" charset="0"/>
              </a:rPr>
              <a:t>-</a:t>
            </a:r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亮度的测量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/>
              <p:cNvSpPr txBox="1"/>
              <p:nvPr/>
            </p:nvSpPr>
            <p:spPr>
              <a:xfrm>
                <a:off x="-17780" y="0"/>
                <a:ext cx="12209780" cy="583565"/>
              </a:xfrm>
              <a:prstGeom prst="rect">
                <a:avLst/>
              </a:prstGeom>
              <a:solidFill>
                <a:srgbClr val="68181B"/>
              </a:solidFill>
            </p:spPr>
            <p:txBody>
              <a:bodyPr wrap="square" rtlCol="0">
                <a:no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altLang="zh-TW" sz="3400" dirty="0">
                    <a:solidFill>
                      <a:schemeClr val="bg1"/>
                    </a:solidFill>
                    <a:sym typeface="+mn-ea"/>
                  </a:rPr>
                  <a:t>Observation of Glueball-Like State </a:t>
                </a:r>
                <a14:m>
                  <m:oMath xmlns:m="http://schemas.openxmlformats.org/officeDocument/2006/math">
                    <m:r>
                      <a:rPr lang="en-US" altLang="zh-TW" sz="3400" dirty="0">
                        <a:solidFill>
                          <a:schemeClr val="bg1"/>
                        </a:solidFill>
                        <a:latin typeface="Cambria Math" panose="02040503050406030204" charset="0"/>
                      </a:rPr>
                      <m:t>𝑿</m:t>
                    </m:r>
                    <m:r>
                      <a:rPr lang="en-US" altLang="zh-TW" sz="3400" dirty="0">
                        <a:solidFill>
                          <a:schemeClr val="bg1"/>
                        </a:solidFill>
                        <a:latin typeface="Cambria Math" panose="02040503050406030204" charset="0"/>
                      </a:rPr>
                      <m:t>(</m:t>
                    </m:r>
                    <m:r>
                      <a:rPr lang="en-US" altLang="zh-TW" sz="3400" dirty="0">
                        <a:solidFill>
                          <a:schemeClr val="bg1"/>
                        </a:solidFill>
                        <a:latin typeface="Cambria Math" panose="02040503050406030204" charset="0"/>
                      </a:rPr>
                      <m:t>𝟐𝟑𝟕𝟎</m:t>
                    </m:r>
                    <m:r>
                      <a:rPr lang="en-US" altLang="zh-TW" sz="3400" dirty="0">
                        <a:solidFill>
                          <a:schemeClr val="bg1"/>
                        </a:solidFill>
                        <a:latin typeface="Cambria Math" panose="02040503050406030204" charset="0"/>
                      </a:rPr>
                      <m:t>)</m:t>
                    </m:r>
                  </m:oMath>
                </a14:m>
                <a:endParaRPr lang="en-US" altLang="zh-TW" sz="3400" dirty="0">
                  <a:solidFill>
                    <a:schemeClr val="bg1"/>
                  </a:solidFill>
                </a:endParaRPr>
              </a:p>
              <a:p>
                <a:pPr algn="ctr">
                  <a:lnSpc>
                    <a:spcPct val="90000"/>
                  </a:lnSpc>
                </a:pPr>
                <a:endParaRPr lang="zh-CN" altLang="en-US" sz="3400" b="1" dirty="0">
                  <a:solidFill>
                    <a:srgbClr val="0070C0"/>
                  </a:solidFill>
                  <a:latin typeface="Optima" panose="02000503060000020004" pitchFamily="2" charset="0"/>
                  <a:ea typeface="微软雅黑" charset="-122"/>
                  <a:cs typeface="David" panose="020E0502060401010101" pitchFamily="34" charset="-79"/>
                </a:endParaRPr>
              </a:p>
              <a:p>
                <a:pPr algn="ctr">
                  <a:lnSpc>
                    <a:spcPct val="90000"/>
                  </a:lnSpc>
                </a:pPr>
                <a:endParaRPr lang="zh-CN" altLang="en-US" sz="3400" dirty="0">
                  <a:solidFill>
                    <a:prstClr val="black"/>
                  </a:solidFill>
                  <a:latin typeface="等线" panose="020F0502020204030204"/>
                  <a:ea typeface="等线" panose="02010600030101010101" pitchFamily="2" charset="-122"/>
                </a:endParaRPr>
              </a:p>
              <a:p>
                <a:pPr algn="ctr">
                  <a:lnSpc>
                    <a:spcPct val="90000"/>
                  </a:lnSpc>
                </a:pPr>
                <a:endParaRPr lang="en-US" altLang="zh-TW" sz="3400" dirty="0">
                  <a:solidFill>
                    <a:schemeClr val="bg1"/>
                  </a:solidFill>
                </a:endParaRPr>
              </a:p>
              <a:p>
                <a:pPr algn="ctr">
                  <a:lnSpc>
                    <a:spcPct val="90000"/>
                  </a:lnSpc>
                </a:pPr>
                <a:endParaRPr kumimoji="1" lang="zh-CN" altLang="en-US" sz="3400" b="1" dirty="0"/>
              </a:p>
              <a:p>
                <a:pPr algn="ctr">
                  <a:lnSpc>
                    <a:spcPct val="90000"/>
                  </a:lnSpc>
                </a:pPr>
                <a:endParaRPr lang="en-US" sz="3400" dirty="0"/>
              </a:p>
              <a:p>
                <a:pPr algn="ctr">
                  <a:lnSpc>
                    <a:spcPct val="90000"/>
                  </a:lnSpc>
                </a:pPr>
                <a:r>
                  <a:rPr lang="en-US" sz="3400" dirty="0">
                    <a:sym typeface="+mn-ea"/>
                  </a:rPr>
                  <a:t> </a:t>
                </a:r>
                <a:endParaRPr lang="en-US" sz="3400" dirty="0"/>
              </a:p>
              <a:p>
                <a:pPr algn="ctr">
                  <a:lnSpc>
                    <a:spcPct val="90000"/>
                  </a:lnSpc>
                </a:pPr>
                <a:r>
                  <a:rPr lang="en-US" altLang="zh-CN" sz="3400" dirty="0">
                    <a:solidFill>
                      <a:schemeClr val="bg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" name="文本框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7780" y="0"/>
                <a:ext cx="12209780" cy="583565"/>
              </a:xfrm>
              <a:prstGeom prst="rect">
                <a:avLst/>
              </a:prstGeom>
              <a:blipFill>
                <a:blip r:embed="rId4"/>
                <a:stretch>
                  <a:fillRect t="-23404" b="-319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文本框 2"/>
          <p:cNvSpPr txBox="1"/>
          <p:nvPr/>
        </p:nvSpPr>
        <p:spPr>
          <a:xfrm>
            <a:off x="1" y="6493511"/>
            <a:ext cx="12209780" cy="368300"/>
          </a:xfrm>
          <a:prstGeom prst="rect">
            <a:avLst/>
          </a:prstGeom>
          <a:solidFill>
            <a:srgbClr val="263A38"/>
          </a:solidFill>
        </p:spPr>
        <p:txBody>
          <a:bodyPr wrap="square" rtlCol="0">
            <a:noAutofit/>
          </a:bodyPr>
          <a:lstStyle/>
          <a:p>
            <a:r>
              <a:rPr lang="en-US" altLang="zh-CN" sz="2000" dirty="0">
                <a:solidFill>
                  <a:schemeClr val="bg1"/>
                </a:solidFill>
              </a:rPr>
              <a:t> </a:t>
            </a:r>
            <a:r>
              <a:rPr lang="zh-CN" altLang="en-US" sz="2000" dirty="0">
                <a:solidFill>
                  <a:schemeClr val="bg1"/>
                </a:solidFill>
              </a:rPr>
              <a:t>柯百谦 </a:t>
            </a:r>
            <a:r>
              <a:rPr lang="en-US" altLang="zh-CN" sz="2000" dirty="0">
                <a:solidFill>
                  <a:schemeClr val="bg1"/>
                </a:solidFill>
              </a:rPr>
              <a:t>                                                               </a:t>
            </a:r>
            <a:r>
              <a:rPr lang="zh-CN" altLang="en-US" sz="2000" dirty="0">
                <a:solidFill>
                  <a:schemeClr val="bg1"/>
                </a:solidFill>
              </a:rPr>
              <a:t>强子物理与味物理的实验进展</a:t>
            </a:r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715751" y="6493511"/>
            <a:ext cx="468000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0DB2DC-4C9A-4742-B13C-FB6460FD3503}" type="slidenum">
              <a:rPr lang="en-US" altLang="zh-CN" sz="1351">
                <a:solidFill>
                  <a:schemeClr val="bg1"/>
                </a:solidFill>
              </a:rPr>
              <a:t>16</a:t>
            </a:fld>
            <a:endParaRPr lang="en-US" altLang="zh-CN" sz="1351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/>
              <p:cNvSpPr txBox="1"/>
              <p:nvPr/>
            </p:nvSpPr>
            <p:spPr>
              <a:xfrm>
                <a:off x="92076" y="772796"/>
                <a:ext cx="7792421" cy="53977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891" indent="-342891" eaLnBrk="0" fontAlgn="base" hangingPunct="0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  <a:buFont typeface="Wingdings" panose="05000000000000000000" charset="0"/>
                  <a:buChar char=""/>
                  <a:defRPr/>
                </a:pPr>
                <a:r>
                  <a:rPr kumimoji="1" lang="en-US" altLang="zh-CN" sz="24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Charmonium decays provide an ideal laboratory for exploring glueballs.</a:t>
                </a:r>
              </a:p>
              <a:p>
                <a:pPr marL="342891" indent="-342891" eaLnBrk="0" fontAlgn="base" hangingPunct="0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  <a:buFont typeface="Wingdings" panose="05000000000000000000" charset="0"/>
                  <a:buChar char=""/>
                  <a:defRPr/>
                </a:pPr>
                <a:r>
                  <a:rPr kumimoji="1" lang="en-US" altLang="zh-CN" sz="24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Discovered by BESIII in the </a:t>
                </a:r>
                <a14:m>
                  <m:oMath xmlns:m="http://schemas.openxmlformats.org/officeDocument/2006/math">
                    <m:r>
                      <a:rPr kumimoji="1" lang="en-US" altLang="zh-CN" sz="2400" dirty="0">
                        <a:solidFill>
                          <a:prstClr val="black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𝐽</m:t>
                    </m:r>
                    <m:r>
                      <a:rPr kumimoji="1" lang="en-US" altLang="zh-CN" sz="2400" dirty="0">
                        <a:solidFill>
                          <a:prstClr val="black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/</m:t>
                    </m:r>
                    <m:r>
                      <a:rPr kumimoji="1" lang="zh-CN" altLang="en-US" sz="2400" dirty="0">
                        <a:solidFill>
                          <a:prstClr val="black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𝜓</m:t>
                    </m:r>
                    <m:r>
                      <a:rPr kumimoji="1" lang="zh-CN" altLang="en-US" sz="2400" dirty="0">
                        <a:solidFill>
                          <a:prstClr val="black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→</m:t>
                    </m:r>
                    <m:r>
                      <a:rPr kumimoji="1" lang="zh-CN" altLang="en-US" sz="2400" dirty="0">
                        <a:solidFill>
                          <a:prstClr val="black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𝛾</m:t>
                    </m:r>
                    <m:sSup>
                      <m:sSupPr>
                        <m:ctrlPr>
                          <a:rPr kumimoji="1" lang="en-US" altLang="zh-CN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kumimoji="1" lang="zh-CN" altLang="en-US" sz="2400" dirty="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𝜂</m:t>
                        </m:r>
                      </m:e>
                      <m:sup>
                        <m:r>
                          <a:rPr kumimoji="1" lang="en-US" altLang="zh-CN" sz="2400" dirty="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′</m:t>
                        </m:r>
                      </m:sup>
                    </m:sSup>
                    <m:sSup>
                      <m:sSupPr>
                        <m:ctrlPr>
                          <a:rPr kumimoji="1" lang="en-US" altLang="zh-CN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kumimoji="1" lang="zh-CN" altLang="en-US" sz="2400" dirty="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𝜋</m:t>
                        </m:r>
                      </m:e>
                      <m:sup>
                        <m:r>
                          <a:rPr kumimoji="1" lang="en-US" altLang="zh-CN" sz="2400" dirty="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kumimoji="1" lang="en-US" altLang="zh-CN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kumimoji="1" lang="zh-CN" altLang="en-US" sz="2400" dirty="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𝜋</m:t>
                        </m:r>
                      </m:e>
                      <m:sup>
                        <m:r>
                          <a:rPr kumimoji="1" lang="en-US" altLang="zh-CN" sz="2400" dirty="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kumimoji="1" lang="zh-CN" altLang="en-US" sz="24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 </a:t>
                </a:r>
                <a:r>
                  <a:rPr kumimoji="1" lang="en-US" altLang="zh-CN" sz="24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channel in 2011, </a:t>
                </a:r>
                <a14:m>
                  <m:oMath xmlns:m="http://schemas.openxmlformats.org/officeDocument/2006/math">
                    <m:r>
                      <a:rPr kumimoji="1" lang="en-US" altLang="zh-CN" sz="2400" i="1">
                        <a:solidFill>
                          <a:prstClr val="black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𝑋</m:t>
                    </m:r>
                    <m:r>
                      <a:rPr kumimoji="1" lang="en-US" altLang="zh-CN" sz="2400" i="1">
                        <a:solidFill>
                          <a:prstClr val="black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(2370)</m:t>
                    </m:r>
                  </m:oMath>
                </a14:m>
                <a:r>
                  <a:rPr kumimoji="1" lang="en-US" altLang="zh-CN" sz="2400" i="1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 </a:t>
                </a:r>
                <a:r>
                  <a:rPr kumimoji="1" lang="en-US" altLang="zh-CN" sz="24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is regarded as a promising glueball candidate.</a:t>
                </a:r>
              </a:p>
              <a:p>
                <a:pPr marL="342891" indent="-342891" eaLnBrk="0" fontAlgn="base" hangingPunct="0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  <a:buFont typeface="Wingdings" panose="05000000000000000000" charset="0"/>
                  <a:buChar char=""/>
                  <a:defRPr/>
                </a:pPr>
                <a:r>
                  <a:rPr kumimoji="1" lang="en-US" altLang="zh-CN" sz="24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A</a:t>
                </a:r>
                <a:r>
                  <a:rPr kumimoji="1" lang="en-US" altLang="zh-CN" sz="2400" dirty="0">
                    <a:solidFill>
                      <a:srgbClr val="68181B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 first-time determination</a:t>
                </a:r>
                <a:r>
                  <a:rPr kumimoji="1" lang="en-US" altLang="zh-CN" sz="2400" dirty="0">
                    <a:solidFill>
                      <a:srgbClr val="FF0000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 </a:t>
                </a:r>
                <a:r>
                  <a:rPr kumimoji="1" lang="en-US" altLang="zh-CN" sz="24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kumimoji="1" lang="en-US" altLang="zh-CN" sz="24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𝐽</m:t>
                        </m:r>
                      </m:e>
                      <m:sup>
                        <m:r>
                          <a:rPr kumimoji="1" lang="en-US" altLang="zh-CN" sz="24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𝑃𝐶</m:t>
                        </m:r>
                      </m:sup>
                    </m:sSup>
                    <m:r>
                      <a:rPr kumimoji="1" lang="en-US" altLang="zh-CN" sz="2400">
                        <a:solidFill>
                          <a:prstClr val="black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=</m:t>
                    </m:r>
                    <m:sSup>
                      <m:sSupPr>
                        <m:ctrlPr>
                          <a:rPr kumimoji="1" lang="en-US" altLang="zh-CN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kumimoji="1" lang="en-US" altLang="zh-CN" sz="24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0</m:t>
                        </m:r>
                      </m:e>
                      <m:sup>
                        <m:r>
                          <a:rPr kumimoji="1" lang="en-US" altLang="zh-CN" sz="24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−+</m:t>
                        </m:r>
                      </m:sup>
                    </m:sSup>
                  </m:oMath>
                </a14:m>
                <a:r>
                  <a:rPr kumimoji="1" lang="en-US" altLang="zh-CN" sz="24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.</a:t>
                </a:r>
              </a:p>
              <a:p>
                <a:pPr marL="347337" indent="-347337" eaLnBrk="0" fontAlgn="base" hangingPunct="0">
                  <a:lnSpc>
                    <a:spcPct val="120000"/>
                  </a:lnSpc>
                  <a:buSzPts val="2000"/>
                  <a:buFont typeface="Wingdings" panose="05000000000000000000" charset="0"/>
                  <a:buChar char=""/>
                  <a:defRPr/>
                </a:pPr>
                <a:r>
                  <a:rPr kumimoji="1" lang="en-US" altLang="zh-CN" sz="24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Observed decay channels include </a:t>
                </a:r>
                <a14:m>
                  <m:oMath xmlns:m="http://schemas.openxmlformats.org/officeDocument/2006/math">
                    <m:r>
                      <a:rPr kumimoji="1" lang="en-US" altLang="zh-CN" sz="2400" i="1">
                        <a:solidFill>
                          <a:prstClr val="black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𝑋</m:t>
                    </m:r>
                    <m:r>
                      <a:rPr kumimoji="1" lang="en-US" altLang="zh-CN" sz="2400">
                        <a:solidFill>
                          <a:prstClr val="black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(</m:t>
                    </m:r>
                    <m:r>
                      <a:rPr kumimoji="1" lang="en-US" altLang="zh-CN" sz="2400" i="1">
                        <a:solidFill>
                          <a:prstClr val="black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2370</m:t>
                    </m:r>
                    <m:r>
                      <a:rPr kumimoji="1" lang="en-US" altLang="zh-CN" sz="2400">
                        <a:solidFill>
                          <a:prstClr val="black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)</m:t>
                    </m:r>
                    <m:r>
                      <a:rPr kumimoji="1" lang="zh-CN" altLang="en-US" sz="2400" dirty="0">
                        <a:solidFill>
                          <a:prstClr val="black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→</m:t>
                    </m:r>
                    <m:sSup>
                      <m:sSupPr>
                        <m:ctrlPr>
                          <a:rPr kumimoji="1" lang="en-US" altLang="zh-CN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kumimoji="1" lang="zh-CN" altLang="zh-CN" sz="24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𝜂</m:t>
                        </m:r>
                      </m:e>
                      <m:sup>
                        <m:r>
                          <a:rPr kumimoji="1" lang="en-US" altLang="zh-CN" sz="24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′</m:t>
                        </m:r>
                      </m:sup>
                    </m:sSup>
                    <m:r>
                      <a:rPr kumimoji="1" lang="zh-CN" altLang="zh-CN" sz="2400">
                        <a:solidFill>
                          <a:prstClr val="black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𝜋𝜋</m:t>
                    </m:r>
                  </m:oMath>
                </a14:m>
                <a:r>
                  <a:rPr kumimoji="1" lang="en-US" altLang="zh-CN" sz="24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kumimoji="1" lang="zh-CN" altLang="zh-CN" sz="24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𝜂</m:t>
                        </m:r>
                      </m:e>
                      <m:sup>
                        <m:r>
                          <a:rPr kumimoji="1" lang="en-US" altLang="zh-CN" sz="24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′</m:t>
                        </m:r>
                      </m:sup>
                    </m:sSup>
                    <m:r>
                      <a:rPr kumimoji="1" lang="en-US" altLang="zh-CN" sz="2400">
                        <a:solidFill>
                          <a:prstClr val="black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𝐾𝐾</m:t>
                    </m:r>
                  </m:oMath>
                </a14:m>
                <a:r>
                  <a:rPr kumimoji="1" lang="en-US" altLang="zh-CN" sz="24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, </a:t>
                </a:r>
                <a14:m>
                  <m:oMath xmlns:m="http://schemas.openxmlformats.org/officeDocument/2006/math">
                    <m:r>
                      <a:rPr kumimoji="1" lang="zh-CN" altLang="zh-CN" sz="2400">
                        <a:solidFill>
                          <a:prstClr val="black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𝜂</m:t>
                    </m:r>
                    <m:sSubSup>
                      <m:sSubSupPr>
                        <m:ctrlPr>
                          <a:rPr kumimoji="1" lang="en-US" altLang="zh-CN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SupPr>
                      <m:e>
                        <m:r>
                          <a:rPr kumimoji="1" lang="en-US" altLang="zh-CN" sz="24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𝐾</m:t>
                        </m:r>
                      </m:e>
                      <m:sub>
                        <m:r>
                          <a:rPr kumimoji="1" lang="en-US" altLang="zh-CN" sz="24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𝑆</m:t>
                        </m:r>
                      </m:sub>
                      <m:sup>
                        <m:r>
                          <a:rPr kumimoji="1" lang="en-US" altLang="zh-CN" sz="24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0</m:t>
                        </m:r>
                      </m:sup>
                    </m:sSubSup>
                    <m:sSubSup>
                      <m:sSubSupPr>
                        <m:ctrlPr>
                          <a:rPr kumimoji="1" lang="en-US" altLang="zh-CN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SupPr>
                      <m:e>
                        <m:r>
                          <a:rPr kumimoji="1" lang="en-US" altLang="zh-CN" sz="24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𝐾</m:t>
                        </m:r>
                      </m:e>
                      <m:sub>
                        <m:r>
                          <a:rPr kumimoji="1" lang="en-US" altLang="zh-CN" sz="24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𝑆</m:t>
                        </m:r>
                      </m:sub>
                      <m:sup>
                        <m:r>
                          <a:rPr kumimoji="1" lang="en-US" altLang="zh-CN" sz="240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0</m:t>
                        </m:r>
                      </m:sup>
                    </m:sSubSup>
                  </m:oMath>
                </a14:m>
                <a:r>
                  <a:rPr kumimoji="1" lang="en-US" altLang="zh-CN" sz="24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, </a:t>
                </a:r>
                <a14:m>
                  <m:oMath xmlns:m="http://schemas.openxmlformats.org/officeDocument/2006/math">
                    <m:r>
                      <a:rPr kumimoji="1" lang="en-US" altLang="zh-CN" sz="2400">
                        <a:solidFill>
                          <a:prstClr val="black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 </m:t>
                    </m:r>
                    <m:r>
                      <a:rPr kumimoji="1" lang="zh-CN" altLang="zh-CN" sz="2400">
                        <a:solidFill>
                          <a:prstClr val="black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𝜂</m:t>
                    </m:r>
                    <m:sSup>
                      <m:sSupPr>
                        <m:ctrlPr>
                          <a:rPr kumimoji="1" lang="en-US" altLang="zh-CN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kumimoji="1" lang="zh-CN" altLang="en-US" sz="2400" dirty="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𝜋</m:t>
                        </m:r>
                      </m:e>
                      <m:sup>
                        <m:r>
                          <a:rPr kumimoji="1" lang="en-US" altLang="zh-CN" sz="2400" dirty="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0</m:t>
                        </m:r>
                      </m:sup>
                    </m:sSup>
                    <m:sSup>
                      <m:sSupPr>
                        <m:ctrlPr>
                          <a:rPr kumimoji="1" lang="en-US" altLang="zh-CN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kumimoji="1" lang="zh-CN" altLang="en-US" sz="2400" dirty="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𝜋</m:t>
                        </m:r>
                      </m:e>
                      <m:sup>
                        <m:r>
                          <a:rPr kumimoji="1" lang="en-US" altLang="zh-CN" sz="2400" dirty="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kumimoji="1" lang="en-US" altLang="zh-CN" sz="24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 etc.(BESIII arXiv:2605.26495).</a:t>
                </a:r>
              </a:p>
              <a:p>
                <a:pPr marL="347337" indent="-347337" eaLnBrk="0" fontAlgn="base" hangingPunct="0">
                  <a:lnSpc>
                    <a:spcPct val="120000"/>
                  </a:lnSpc>
                  <a:buSzPts val="2000"/>
                  <a:buFont typeface="Wingdings" panose="05000000000000000000" charset="0"/>
                  <a:buChar char=""/>
                  <a:defRPr/>
                </a:pPr>
                <a:r>
                  <a:rPr kumimoji="1" lang="en-US" altLang="zh-CN" sz="2400" dirty="0">
                    <a:solidFill>
                      <a:prstClr val="black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The measured mass and production rate agree well with lattice QCD predictions, supporting its interpretation as a glueball candidate (PRD 100, 054511 (2019)).</a:t>
                </a:r>
              </a:p>
            </p:txBody>
          </p:sp>
        </mc:Choice>
        <mc:Fallback xmlns=""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76" y="772796"/>
                <a:ext cx="7792421" cy="5397760"/>
              </a:xfrm>
              <a:prstGeom prst="rect">
                <a:avLst/>
              </a:prstGeom>
              <a:blipFill>
                <a:blip r:embed="rId5"/>
                <a:stretch>
                  <a:fillRect l="-1140" b="-16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44496" y="1137517"/>
            <a:ext cx="3550315" cy="2520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/>
              <p:cNvSpPr txBox="1"/>
              <p:nvPr/>
            </p:nvSpPr>
            <p:spPr>
              <a:xfrm>
                <a:off x="9958039" y="1101726"/>
                <a:ext cx="2008556" cy="40011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000" i="1" dirty="0">
                          <a:solidFill>
                            <a:prstClr val="black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𝐽</m:t>
                      </m:r>
                      <m:r>
                        <a:rPr kumimoji="1" lang="en-US" altLang="zh-CN" sz="2000" i="1" dirty="0">
                          <a:solidFill>
                            <a:prstClr val="black"/>
                          </a:solidFill>
                          <a:latin typeface="Cambria Math" panose="02040503050406030204" charset="0"/>
                          <a:ea typeface="宋体" charset="0"/>
                          <a:cs typeface="Cambria Math" panose="02040503050406030204" charset="0"/>
                        </a:rPr>
                        <m:t>/</m:t>
                      </m:r>
                      <m:r>
                        <a:rPr kumimoji="1" lang="zh-CN" altLang="en-US" sz="2000" i="1" dirty="0">
                          <a:solidFill>
                            <a:prstClr val="black"/>
                          </a:solidFill>
                          <a:latin typeface="Cambria Math" panose="02040503050406030204" charset="0"/>
                          <a:ea typeface="宋体" charset="0"/>
                          <a:cs typeface="Cambria Math" panose="02040503050406030204" charset="0"/>
                        </a:rPr>
                        <m:t>𝜓</m:t>
                      </m:r>
                      <m:r>
                        <a:rPr kumimoji="1" lang="zh-CN" altLang="en-US" sz="2000" i="1" dirty="0">
                          <a:solidFill>
                            <a:prstClr val="black"/>
                          </a:solidFill>
                          <a:latin typeface="Cambria Math" panose="02040503050406030204" charset="0"/>
                          <a:ea typeface="宋体" charset="0"/>
                          <a:cs typeface="Cambria Math" panose="02040503050406030204" charset="0"/>
                        </a:rPr>
                        <m:t>→</m:t>
                      </m:r>
                      <m:r>
                        <a:rPr kumimoji="1" lang="zh-CN" altLang="en-US" sz="2000" i="1" dirty="0">
                          <a:solidFill>
                            <a:prstClr val="black"/>
                          </a:solidFill>
                          <a:latin typeface="Cambria Math" panose="02040503050406030204" charset="0"/>
                          <a:ea typeface="宋体" charset="0"/>
                          <a:cs typeface="Cambria Math" panose="02040503050406030204" charset="0"/>
                        </a:rPr>
                        <m:t>𝛾</m:t>
                      </m:r>
                      <m:sSup>
                        <m:sSupPr>
                          <m:ctrlPr>
                            <a:rPr kumimoji="1" lang="en-US" altLang="zh-CN" sz="20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pPr>
                        <m:e>
                          <m:r>
                            <a:rPr kumimoji="1" lang="zh-CN" altLang="en-US" sz="2000" i="1" dirty="0">
                              <a:solidFill>
                                <a:prstClr val="black"/>
                              </a:solidFill>
                              <a:latin typeface="Cambria Math" panose="02040503050406030204" charset="0"/>
                              <a:ea typeface="宋体" charset="0"/>
                              <a:cs typeface="Cambria Math" panose="02040503050406030204" charset="0"/>
                            </a:rPr>
                            <m:t>𝜂</m:t>
                          </m:r>
                        </m:e>
                        <m:sup>
                          <m:r>
                            <a:rPr kumimoji="1" lang="en-US" altLang="zh-CN" sz="2000" i="1" dirty="0">
                              <a:solidFill>
                                <a:prstClr val="black"/>
                              </a:solidFill>
                              <a:latin typeface="Cambria Math" panose="02040503050406030204" charset="0"/>
                              <a:ea typeface="宋体" charset="0"/>
                              <a:cs typeface="Cambria Math" panose="02040503050406030204" charset="0"/>
                            </a:rPr>
                            <m:t>′</m:t>
                          </m:r>
                        </m:sup>
                      </m:sSup>
                      <m:sSup>
                        <m:sSupPr>
                          <m:ctrlPr>
                            <a:rPr kumimoji="1" lang="en-US" altLang="zh-CN" sz="20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pPr>
                        <m:e>
                          <m:r>
                            <a:rPr kumimoji="1" lang="zh-CN" altLang="en-US" sz="2000" i="1" dirty="0">
                              <a:solidFill>
                                <a:prstClr val="black"/>
                              </a:solidFill>
                              <a:latin typeface="Cambria Math" panose="02040503050406030204" charset="0"/>
                              <a:ea typeface="宋体" charset="0"/>
                              <a:cs typeface="Cambria Math" panose="02040503050406030204" charset="0"/>
                            </a:rPr>
                            <m:t>𝜋</m:t>
                          </m:r>
                        </m:e>
                        <m:sup>
                          <m:r>
                            <a:rPr kumimoji="1" lang="en-US" altLang="zh-CN" sz="2000" i="1" dirty="0">
                              <a:solidFill>
                                <a:prstClr val="black"/>
                              </a:solidFill>
                              <a:latin typeface="Cambria Math" panose="02040503050406030204" charset="0"/>
                              <a:ea typeface="宋体" charset="0"/>
                              <a:cs typeface="Cambria Math" panose="02040503050406030204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kumimoji="1" lang="en-US" altLang="zh-CN" sz="20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pPr>
                        <m:e>
                          <m:r>
                            <a:rPr kumimoji="1" lang="zh-CN" altLang="en-US" sz="2000" i="1" dirty="0">
                              <a:solidFill>
                                <a:prstClr val="black"/>
                              </a:solidFill>
                              <a:latin typeface="Cambria Math" panose="02040503050406030204" charset="0"/>
                              <a:ea typeface="宋体" charset="0"/>
                              <a:cs typeface="Cambria Math" panose="02040503050406030204" charset="0"/>
                            </a:rPr>
                            <m:t>𝜋</m:t>
                          </m:r>
                        </m:e>
                        <m:sup>
                          <m:r>
                            <a:rPr kumimoji="1" lang="en-US" altLang="zh-CN" sz="2000" i="1" dirty="0">
                              <a:solidFill>
                                <a:prstClr val="black"/>
                              </a:solidFill>
                              <a:latin typeface="Cambria Math" panose="02040503050406030204" charset="0"/>
                              <a:ea typeface="宋体" charset="0"/>
                              <a:cs typeface="Cambria Math" panose="02040503050406030204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kumimoji="1" lang="zh-CN" altLang="en-US" sz="2000" dirty="0">
                  <a:solidFill>
                    <a:prstClr val="black"/>
                  </a:solidFill>
                  <a:latin typeface="Dubai" panose="020B0503030403030204" pitchFamily="34" charset="-78"/>
                  <a:ea typeface="等线" panose="02010600030101010101" pitchFamily="2" charset="-122"/>
                  <a:cs typeface="Cambria Math" panose="02040503050406030204" charset="0"/>
                </a:endParaRPr>
              </a:p>
            </p:txBody>
          </p:sp>
        </mc:Choice>
        <mc:Fallback xmlns="">
          <p:sp>
            <p:nvSpPr>
              <p:cNvPr id="12" name="文本框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8039" y="1101726"/>
                <a:ext cx="2008556" cy="400110"/>
              </a:xfrm>
              <a:prstGeom prst="rect">
                <a:avLst/>
              </a:prstGeom>
              <a:blipFill>
                <a:blip r:embed="rId7"/>
                <a:stretch>
                  <a:fillRect b="-60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文本框 5"/>
          <p:cNvSpPr txBox="1"/>
          <p:nvPr/>
        </p:nvSpPr>
        <p:spPr>
          <a:xfrm>
            <a:off x="9827261" y="584201"/>
            <a:ext cx="213931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1500" dirty="0">
                <a:solidFill>
                  <a:srgbClr val="263A38"/>
                </a:solidFill>
                <a:latin typeface="Cambria Math" panose="02040503050406030204" charset="0"/>
                <a:ea typeface="等线" panose="02010600030101010101" pitchFamily="2" charset="-122"/>
                <a:cs typeface="Cambria Math" panose="02040503050406030204" charset="0"/>
              </a:rPr>
              <a:t>PRL 106, 072002 (2011)</a:t>
            </a:r>
            <a:endParaRPr lang="en-US" altLang="zh-CN" sz="1500" dirty="0">
              <a:solidFill>
                <a:srgbClr val="263A38"/>
              </a:solidFill>
              <a:latin typeface="Cambria Math" panose="02040503050406030204" charset="0"/>
              <a:ea typeface="等线" panose="02010600030101010101" pitchFamily="2" charset="-122"/>
              <a:cs typeface="Cambria Math" panose="02040503050406030204" charset="0"/>
            </a:endParaRPr>
          </a:p>
          <a:p>
            <a:pPr>
              <a:defRPr/>
            </a:pPr>
            <a:r>
              <a:rPr lang="zh-CN" altLang="en-US" sz="1500" dirty="0">
                <a:solidFill>
                  <a:srgbClr val="263A38"/>
                </a:solidFill>
                <a:latin typeface="Cambria Math" panose="02040503050406030204" charset="0"/>
                <a:ea typeface="等线" panose="02010600030101010101" pitchFamily="2" charset="-122"/>
                <a:cs typeface="Cambria Math" panose="02040503050406030204" charset="0"/>
              </a:rPr>
              <a:t>PRL </a:t>
            </a:r>
            <a:r>
              <a:rPr lang="en-US" altLang="zh-CN" sz="1500" dirty="0">
                <a:solidFill>
                  <a:srgbClr val="263A38"/>
                </a:solidFill>
                <a:latin typeface="Cambria Math" panose="02040503050406030204" charset="0"/>
                <a:ea typeface="等线" panose="02010600030101010101" pitchFamily="2" charset="-122"/>
                <a:cs typeface="Cambria Math" panose="02040503050406030204" charset="0"/>
              </a:rPr>
              <a:t>132</a:t>
            </a:r>
            <a:r>
              <a:rPr lang="zh-CN" altLang="en-US" sz="1500" dirty="0">
                <a:solidFill>
                  <a:srgbClr val="263A38"/>
                </a:solidFill>
                <a:latin typeface="Cambria Math" panose="02040503050406030204" charset="0"/>
                <a:ea typeface="等线" panose="02010600030101010101" pitchFamily="2" charset="-122"/>
                <a:cs typeface="Cambria Math" panose="02040503050406030204" charset="0"/>
              </a:rPr>
              <a:t>, </a:t>
            </a:r>
            <a:r>
              <a:rPr lang="en-US" altLang="zh-CN" sz="1500" dirty="0">
                <a:solidFill>
                  <a:srgbClr val="263A38"/>
                </a:solidFill>
                <a:latin typeface="Cambria Math" panose="02040503050406030204" charset="0"/>
                <a:ea typeface="等线" panose="02010600030101010101" pitchFamily="2" charset="-122"/>
                <a:cs typeface="Cambria Math" panose="02040503050406030204" charset="0"/>
              </a:rPr>
              <a:t>181901</a:t>
            </a:r>
            <a:r>
              <a:rPr lang="zh-CN" altLang="en-US" sz="1500" dirty="0">
                <a:solidFill>
                  <a:srgbClr val="263A38"/>
                </a:solidFill>
                <a:latin typeface="Cambria Math" panose="02040503050406030204" charset="0"/>
                <a:ea typeface="等线" panose="02010600030101010101" pitchFamily="2" charset="-122"/>
                <a:cs typeface="Cambria Math" panose="02040503050406030204" charset="0"/>
              </a:rPr>
              <a:t> (20</a:t>
            </a:r>
            <a:r>
              <a:rPr lang="en-US" altLang="zh-CN" sz="1500" dirty="0">
                <a:solidFill>
                  <a:srgbClr val="263A38"/>
                </a:solidFill>
                <a:latin typeface="Cambria Math" panose="02040503050406030204" charset="0"/>
                <a:ea typeface="等线" panose="02010600030101010101" pitchFamily="2" charset="-122"/>
                <a:cs typeface="Cambria Math" panose="02040503050406030204" charset="0"/>
              </a:rPr>
              <a:t>24</a:t>
            </a:r>
            <a:r>
              <a:rPr lang="zh-CN" altLang="en-US" sz="1500" dirty="0">
                <a:solidFill>
                  <a:srgbClr val="263A38"/>
                </a:solidFill>
                <a:latin typeface="Cambria Math" panose="02040503050406030204" charset="0"/>
                <a:ea typeface="等线" panose="02010600030101010101" pitchFamily="2" charset="-122"/>
                <a:cs typeface="Cambria Math" panose="02040503050406030204" charset="0"/>
              </a:rPr>
              <a:t>)</a:t>
            </a: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01665" y="3865389"/>
            <a:ext cx="3096011" cy="2628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0" name="文本框 29"/>
              <p:cNvSpPr txBox="1"/>
              <p:nvPr/>
            </p:nvSpPr>
            <p:spPr>
              <a:xfrm>
                <a:off x="9958039" y="3657601"/>
                <a:ext cx="2108887" cy="410112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000" i="1" dirty="0">
                          <a:solidFill>
                            <a:prstClr val="black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𝐽</m:t>
                      </m:r>
                      <m:r>
                        <a:rPr kumimoji="1" lang="en-US" altLang="zh-CN" sz="2000" i="1" dirty="0">
                          <a:solidFill>
                            <a:prstClr val="black"/>
                          </a:solidFill>
                          <a:latin typeface="Cambria Math" panose="02040503050406030204" charset="0"/>
                          <a:ea typeface="宋体" charset="0"/>
                          <a:cs typeface="Cambria Math" panose="02040503050406030204" charset="0"/>
                        </a:rPr>
                        <m:t>/</m:t>
                      </m:r>
                      <m:r>
                        <a:rPr kumimoji="1" lang="zh-CN" altLang="en-US" sz="2000" i="1" dirty="0">
                          <a:solidFill>
                            <a:prstClr val="black"/>
                          </a:solidFill>
                          <a:latin typeface="Cambria Math" panose="02040503050406030204" charset="0"/>
                          <a:ea typeface="宋体" charset="0"/>
                          <a:cs typeface="Cambria Math" panose="02040503050406030204" charset="0"/>
                        </a:rPr>
                        <m:t>𝜓</m:t>
                      </m:r>
                      <m:r>
                        <a:rPr kumimoji="1" lang="zh-CN" altLang="en-US" sz="2000" i="1" dirty="0">
                          <a:solidFill>
                            <a:prstClr val="black"/>
                          </a:solidFill>
                          <a:latin typeface="Cambria Math" panose="02040503050406030204" charset="0"/>
                          <a:ea typeface="宋体" charset="0"/>
                          <a:cs typeface="Cambria Math" panose="02040503050406030204" charset="0"/>
                        </a:rPr>
                        <m:t>→</m:t>
                      </m:r>
                      <m:r>
                        <a:rPr kumimoji="1" lang="zh-CN" altLang="en-US" sz="2000" i="1" dirty="0">
                          <a:solidFill>
                            <a:prstClr val="black"/>
                          </a:solidFill>
                          <a:latin typeface="Cambria Math" panose="02040503050406030204" charset="0"/>
                          <a:ea typeface="宋体" charset="0"/>
                          <a:cs typeface="Cambria Math" panose="02040503050406030204" charset="0"/>
                        </a:rPr>
                        <m:t>𝛾</m:t>
                      </m:r>
                      <m:sSup>
                        <m:sSupPr>
                          <m:ctrlPr>
                            <a:rPr kumimoji="1" lang="en-US" altLang="zh-CN" sz="20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pPr>
                        <m:e>
                          <m:r>
                            <a:rPr kumimoji="1" lang="zh-CN" altLang="en-US" sz="2000" i="1" dirty="0">
                              <a:solidFill>
                                <a:prstClr val="black"/>
                              </a:solidFill>
                              <a:latin typeface="Cambria Math" panose="02040503050406030204" charset="0"/>
                              <a:ea typeface="宋体" charset="0"/>
                              <a:cs typeface="Cambria Math" panose="02040503050406030204" charset="0"/>
                            </a:rPr>
                            <m:t>𝜂</m:t>
                          </m:r>
                        </m:e>
                        <m:sup>
                          <m:r>
                            <a:rPr kumimoji="1" lang="en-US" altLang="zh-CN" sz="2000" i="1" dirty="0">
                              <a:solidFill>
                                <a:prstClr val="black"/>
                              </a:solidFill>
                              <a:latin typeface="Cambria Math" panose="02040503050406030204" charset="0"/>
                              <a:ea typeface="宋体" charset="0"/>
                              <a:cs typeface="Cambria Math" panose="02040503050406030204" charset="0"/>
                            </a:rPr>
                            <m:t>′</m:t>
                          </m:r>
                        </m:sup>
                      </m:sSup>
                      <m:sSubSup>
                        <m:sSubSupPr>
                          <m:ctrlPr>
                            <a:rPr kumimoji="1" lang="en-US" altLang="zh-CN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bSupPr>
                        <m:e>
                          <m:r>
                            <a:rPr kumimoji="1" lang="en-US" altLang="zh-CN" sz="2000" i="1">
                              <a:solidFill>
                                <a:prstClr val="black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𝐾</m:t>
                          </m:r>
                        </m:e>
                        <m:sub>
                          <m:r>
                            <a:rPr kumimoji="1" lang="en-US" altLang="zh-CN" sz="2000" i="1">
                              <a:solidFill>
                                <a:prstClr val="black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𝑆</m:t>
                          </m:r>
                        </m:sub>
                        <m:sup>
                          <m:r>
                            <a:rPr kumimoji="1" lang="en-US" altLang="zh-CN" sz="2000" i="1">
                              <a:solidFill>
                                <a:prstClr val="black"/>
                              </a:solidFill>
                              <a:latin typeface="Cambria Math" panose="02040503050406030204" charset="0"/>
                              <a:ea typeface="宋体" charset="0"/>
                              <a:cs typeface="Cambria Math" panose="02040503050406030204" charset="0"/>
                            </a:rPr>
                            <m:t>0</m:t>
                          </m:r>
                        </m:sup>
                      </m:sSubSup>
                      <m:sSubSup>
                        <m:sSubSupPr>
                          <m:ctrlPr>
                            <a:rPr kumimoji="1" lang="en-US" altLang="zh-CN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bSupPr>
                        <m:e>
                          <m:r>
                            <a:rPr kumimoji="1" lang="en-US" altLang="zh-CN" sz="2000" i="1">
                              <a:solidFill>
                                <a:prstClr val="black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𝐾</m:t>
                          </m:r>
                        </m:e>
                        <m:sub>
                          <m:r>
                            <a:rPr kumimoji="1" lang="en-US" altLang="zh-CN" sz="2000" i="1">
                              <a:solidFill>
                                <a:prstClr val="black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𝑆</m:t>
                          </m:r>
                        </m:sub>
                        <m:sup>
                          <m:r>
                            <a:rPr kumimoji="1" lang="en-US" altLang="zh-CN" sz="2000" i="1">
                              <a:solidFill>
                                <a:prstClr val="black"/>
                              </a:solidFill>
                              <a:latin typeface="Cambria Math" panose="02040503050406030204" charset="0"/>
                              <a:ea typeface="宋体" charset="0"/>
                              <a:cs typeface="Cambria Math" panose="02040503050406030204" charset="0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kumimoji="1" lang="zh-CN" altLang="en-US" sz="2000" dirty="0">
                  <a:solidFill>
                    <a:prstClr val="black"/>
                  </a:solidFill>
                  <a:latin typeface="Dubai" panose="020B0503030403030204" pitchFamily="34" charset="-78"/>
                  <a:ea typeface="等线" panose="02010600030101010101" pitchFamily="2" charset="-122"/>
                  <a:cs typeface="Cambria Math" panose="02040503050406030204" charset="0"/>
                </a:endParaRPr>
              </a:p>
            </p:txBody>
          </p:sp>
        </mc:Choice>
        <mc:Fallback xmlns="">
          <p:sp>
            <p:nvSpPr>
              <p:cNvPr id="30" name="文本框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8039" y="3657601"/>
                <a:ext cx="2108887" cy="410112"/>
              </a:xfrm>
              <a:prstGeom prst="rect">
                <a:avLst/>
              </a:prstGeom>
              <a:blipFill>
                <a:blip r:embed="rId9"/>
                <a:stretch>
                  <a:fillRect b="-9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图片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6200000">
            <a:off x="11447728" y="-184799"/>
            <a:ext cx="424554" cy="9263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2D4F70F-956E-0FD3-D81B-5EE66F9C82D3}"/>
              </a:ext>
            </a:extLst>
          </p:cNvPr>
          <p:cNvSpPr txBox="1"/>
          <p:nvPr/>
        </p:nvSpPr>
        <p:spPr>
          <a:xfrm>
            <a:off x="3491368" y="5939452"/>
            <a:ext cx="2404826" cy="300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1" dirty="0">
                <a:latin typeface="Apple Chancery" panose="03020702040506060504" pitchFamily="66" charset="-79"/>
                <a:cs typeface="Apple Chancery" panose="03020702040506060504" pitchFamily="66" charset="-79"/>
              </a:rPr>
              <a:t>More in Yanping Huang’s talk</a:t>
            </a:r>
          </a:p>
        </p:txBody>
      </p:sp>
    </p:spTree>
    <p:custDataLst>
      <p:tags r:id="rId1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1ECCD3-2F32-E9A7-8CF6-32AD84345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圆角矩形 42">
            <a:extLst>
              <a:ext uri="{FF2B5EF4-FFF2-40B4-BE49-F238E27FC236}">
                <a16:creationId xmlns:a16="http://schemas.microsoft.com/office/drawing/2014/main" id="{735983DC-0513-2981-7C43-3DF95BDAC482}"/>
              </a:ext>
            </a:extLst>
          </p:cNvPr>
          <p:cNvSpPr/>
          <p:nvPr/>
        </p:nvSpPr>
        <p:spPr>
          <a:xfrm>
            <a:off x="5687695" y="3275331"/>
            <a:ext cx="432000" cy="432000"/>
          </a:xfrm>
          <a:prstGeom prst="roundRect">
            <a:avLst/>
          </a:prstGeom>
          <a:solidFill>
            <a:srgbClr val="263A3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/>
          </a:p>
        </p:txBody>
      </p:sp>
      <p:sp>
        <p:nvSpPr>
          <p:cNvPr id="6" name="标题 5">
            <a:extLst>
              <a:ext uri="{FF2B5EF4-FFF2-40B4-BE49-F238E27FC236}">
                <a16:creationId xmlns:a16="http://schemas.microsoft.com/office/drawing/2014/main" id="{F3201372-F7CD-1FB2-657B-306E0B946E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副标题 6">
            <a:extLst>
              <a:ext uri="{FF2B5EF4-FFF2-40B4-BE49-F238E27FC236}">
                <a16:creationId xmlns:a16="http://schemas.microsoft.com/office/drawing/2014/main" id="{8497F605-4EE9-DFDC-CC84-F101883AE00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半闭框 3">
            <a:extLst>
              <a:ext uri="{FF2B5EF4-FFF2-40B4-BE49-F238E27FC236}">
                <a16:creationId xmlns:a16="http://schemas.microsoft.com/office/drawing/2014/main" id="{B8567B92-A081-3CBC-0970-7BBD5D32542D}"/>
              </a:ext>
            </a:extLst>
          </p:cNvPr>
          <p:cNvSpPr/>
          <p:nvPr/>
        </p:nvSpPr>
        <p:spPr>
          <a:xfrm>
            <a:off x="-13335" y="-7620"/>
            <a:ext cx="12172315" cy="6912000"/>
          </a:xfrm>
          <a:prstGeom prst="halfFrame">
            <a:avLst/>
          </a:prstGeom>
          <a:solidFill>
            <a:srgbClr val="68181B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CN" altLang="en-US" sz="1351">
              <a:solidFill>
                <a:schemeClr val="tx1"/>
              </a:solidFill>
            </a:endParaRPr>
          </a:p>
        </p:txBody>
      </p:sp>
      <p:sp>
        <p:nvSpPr>
          <p:cNvPr id="5" name="半闭框 4">
            <a:extLst>
              <a:ext uri="{FF2B5EF4-FFF2-40B4-BE49-F238E27FC236}">
                <a16:creationId xmlns:a16="http://schemas.microsoft.com/office/drawing/2014/main" id="{CB72918F-B45B-FFD5-74D5-26C789D29DDE}"/>
              </a:ext>
            </a:extLst>
          </p:cNvPr>
          <p:cNvSpPr/>
          <p:nvPr/>
        </p:nvSpPr>
        <p:spPr>
          <a:xfrm rot="10800000">
            <a:off x="31115" y="-43425"/>
            <a:ext cx="12172315" cy="6912000"/>
          </a:xfrm>
          <a:prstGeom prst="halfFrame">
            <a:avLst/>
          </a:prstGeom>
          <a:solidFill>
            <a:srgbClr val="263A3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>
              <a:solidFill>
                <a:schemeClr val="tx1"/>
              </a:solidFill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C64086B7-5408-D8D2-5C34-821CE845E4D2}"/>
              </a:ext>
            </a:extLst>
          </p:cNvPr>
          <p:cNvSpPr/>
          <p:nvPr/>
        </p:nvSpPr>
        <p:spPr>
          <a:xfrm>
            <a:off x="863600" y="726440"/>
            <a:ext cx="10440000" cy="5652000"/>
          </a:xfrm>
          <a:custGeom>
            <a:avLst/>
            <a:gdLst/>
            <a:ahLst/>
            <a:cxnLst/>
            <a:rect l="l" t="t" r="r" b="b"/>
            <a:pathLst>
              <a:path w="4519680" h="2397575">
                <a:moveTo>
                  <a:pt x="0" y="0"/>
                </a:moveTo>
                <a:lnTo>
                  <a:pt x="4519680" y="0"/>
                </a:lnTo>
                <a:lnTo>
                  <a:pt x="4519680" y="2397575"/>
                </a:lnTo>
                <a:lnTo>
                  <a:pt x="0" y="2397575"/>
                </a:ln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pPr algn="ctr"/>
            <a:endParaRPr lang="en-US" sz="2800">
              <a:solidFill>
                <a:srgbClr val="263A38"/>
              </a:solidFill>
              <a:latin typeface="黑体" charset="0"/>
              <a:ea typeface="黑体" charset="0"/>
              <a:cs typeface="字由点字倔强黑" charset="-122"/>
              <a:sym typeface="字由点字倔强黑" charset="-122"/>
            </a:endParaRPr>
          </a:p>
          <a:p>
            <a:pPr algn="ctr"/>
            <a:endParaRPr lang="zh-CN" altLang="en-US" sz="2800">
              <a:solidFill>
                <a:srgbClr val="263A38"/>
              </a:solidFill>
              <a:latin typeface="黑体" charset="0"/>
              <a:ea typeface="黑体" charset="0"/>
              <a:cs typeface="字由点字倔强黑" charset="-122"/>
              <a:sym typeface="字由点字倔强黑" charset="-122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303EB1CE-8276-EA95-DD5C-B1A13D274067}"/>
              </a:ext>
            </a:extLst>
          </p:cNvPr>
          <p:cNvSpPr txBox="1"/>
          <p:nvPr/>
        </p:nvSpPr>
        <p:spPr>
          <a:xfrm>
            <a:off x="8255" y="85725"/>
            <a:ext cx="12151360" cy="6407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zh-CN" sz="3200">
                <a:solidFill>
                  <a:schemeClr val="bg1"/>
                </a:solidFill>
                <a:latin typeface="Arial" panose="020B0704020202020204" pitchFamily="34" charset="0"/>
                <a:ea typeface="黑体" charset="0"/>
                <a:cs typeface="Arial" panose="020B0704020202020204" pitchFamily="34" charset="0"/>
              </a:rPr>
              <a:t>Outline of the talk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8FD0C9-8BF9-0D94-EE6A-E7A9656940CC}"/>
              </a:ext>
            </a:extLst>
          </p:cNvPr>
          <p:cNvSpPr txBox="1"/>
          <p:nvPr/>
        </p:nvSpPr>
        <p:spPr>
          <a:xfrm>
            <a:off x="7419085" y="5527464"/>
            <a:ext cx="3928967" cy="508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51" i="1" dirty="0">
                <a:solidFill>
                  <a:srgbClr val="002060"/>
                </a:solidFill>
                <a:latin typeface="Helvetica" pitchFamily="2" charset="0"/>
              </a:rPr>
              <a:t>Disclaimer: many interesting results,</a:t>
            </a:r>
            <a:endParaRPr lang="en-US" sz="1351" dirty="0">
              <a:solidFill>
                <a:srgbClr val="002060"/>
              </a:solidFill>
              <a:latin typeface="Helvetica" pitchFamily="2" charset="0"/>
            </a:endParaRPr>
          </a:p>
          <a:p>
            <a:r>
              <a:rPr lang="en-US" sz="1351" i="1" dirty="0">
                <a:solidFill>
                  <a:srgbClr val="002060"/>
                </a:solidFill>
                <a:latin typeface="Helvetica" pitchFamily="2" charset="0"/>
              </a:rPr>
              <a:t>only a tiny fraction selected</a:t>
            </a:r>
            <a:endParaRPr lang="en-US" sz="1351" dirty="0">
              <a:solidFill>
                <a:srgbClr val="002060"/>
              </a:solidFill>
              <a:latin typeface="Helvetica" pitchFamily="2" charset="0"/>
            </a:endParaRPr>
          </a:p>
        </p:txBody>
      </p:sp>
      <p:sp>
        <p:nvSpPr>
          <p:cNvPr id="10" name="Introduction…">
            <a:extLst>
              <a:ext uri="{FF2B5EF4-FFF2-40B4-BE49-F238E27FC236}">
                <a16:creationId xmlns:a16="http://schemas.microsoft.com/office/drawing/2014/main" id="{CDD44280-6321-5272-6881-BAC5F317BB40}"/>
              </a:ext>
            </a:extLst>
          </p:cNvPr>
          <p:cNvSpPr txBox="1"/>
          <p:nvPr/>
        </p:nvSpPr>
        <p:spPr>
          <a:xfrm>
            <a:off x="2001422" y="832097"/>
            <a:ext cx="7804548" cy="5142819"/>
          </a:xfrm>
          <a:prstGeom prst="rect">
            <a:avLst/>
          </a:prstGeom>
          <a:ln w="12700">
            <a:miter lim="400000"/>
          </a:ln>
        </p:spPr>
        <p:txBody>
          <a:bodyPr lIns="35719" tIns="35719" rIns="35719" bIns="35719" anchor="ctr">
            <a:spAutoFit/>
          </a:bodyPr>
          <a:lstStyle/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Introduction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Hadron Spectrum and Exotic Hadrons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accent6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Baryon CP Violation  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CKM Physics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Lepton-Flavor Universality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SU(3) and (non-</a:t>
            </a:r>
            <a:r>
              <a:rPr kumimoji="1" lang="en-US" sz="3200" dirty="0" err="1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purterbative</a:t>
            </a: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) QCD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 Hyperon Physics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Prospect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04243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22225" y="36831"/>
            <a:ext cx="12161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研究动机</a:t>
            </a:r>
            <a:r>
              <a:rPr lang="en-US" altLang="zh-CN" sz="3200">
                <a:solidFill>
                  <a:schemeClr val="bg1"/>
                </a:solidFill>
                <a:latin typeface="黑体" charset="0"/>
                <a:ea typeface="黑体" charset="0"/>
              </a:rPr>
              <a:t>-</a:t>
            </a:r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亮度的测量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-17780" y="0"/>
            <a:ext cx="12209780" cy="583565"/>
          </a:xfrm>
          <a:prstGeom prst="rect">
            <a:avLst/>
          </a:prstGeom>
          <a:solidFill>
            <a:srgbClr val="68181B"/>
          </a:solidFill>
        </p:spPr>
        <p:txBody>
          <a:bodyPr wrap="square" rtlCol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altLang="zh-TW" sz="3400" dirty="0">
                <a:solidFill>
                  <a:schemeClr val="bg1"/>
                </a:solidFill>
                <a:sym typeface="+mn-ea"/>
              </a:rPr>
              <a:t>CP Violation </a:t>
            </a:r>
            <a:endParaRPr lang="en-US" sz="3400" dirty="0"/>
          </a:p>
          <a:p>
            <a:pPr algn="ctr">
              <a:lnSpc>
                <a:spcPct val="90000"/>
              </a:lnSpc>
            </a:pPr>
            <a:endParaRPr lang="en-US" altLang="zh-TW" sz="34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</a:pPr>
            <a:endParaRPr lang="zh-CN" altLang="en-US" sz="3400" b="1" dirty="0">
              <a:solidFill>
                <a:srgbClr val="0070C0"/>
              </a:solidFill>
              <a:latin typeface="Optima" panose="02000503060000020004" pitchFamily="2" charset="0"/>
              <a:ea typeface="微软雅黑" charset="-122"/>
              <a:cs typeface="David" panose="020E0502060401010101" pitchFamily="34" charset="-79"/>
            </a:endParaRPr>
          </a:p>
          <a:p>
            <a:pPr algn="ctr">
              <a:lnSpc>
                <a:spcPct val="90000"/>
              </a:lnSpc>
            </a:pPr>
            <a:endParaRPr lang="zh-CN" altLang="en-US" sz="3400" dirty="0">
              <a:solidFill>
                <a:prstClr val="black"/>
              </a:solidFill>
              <a:latin typeface="等线" panose="020F0502020204030204"/>
              <a:ea typeface="等线" panose="02010600030101010101" pitchFamily="2" charset="-122"/>
            </a:endParaRPr>
          </a:p>
          <a:p>
            <a:pPr algn="ctr">
              <a:lnSpc>
                <a:spcPct val="90000"/>
              </a:lnSpc>
            </a:pPr>
            <a:endParaRPr lang="en-US" altLang="zh-TW" sz="34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</a:pPr>
            <a:endParaRPr kumimoji="1" lang="zh-CN" altLang="en-US" sz="3400" b="1" dirty="0"/>
          </a:p>
          <a:p>
            <a:pPr algn="ctr">
              <a:lnSpc>
                <a:spcPct val="90000"/>
              </a:lnSpc>
            </a:pPr>
            <a:endParaRPr lang="en-US" sz="3400" dirty="0"/>
          </a:p>
          <a:p>
            <a:pPr algn="ctr">
              <a:lnSpc>
                <a:spcPct val="90000"/>
              </a:lnSpc>
            </a:pPr>
            <a:r>
              <a:rPr lang="en-US" sz="3400" dirty="0">
                <a:sym typeface="+mn-ea"/>
              </a:rPr>
              <a:t> </a:t>
            </a:r>
            <a:endParaRPr lang="en-US" sz="3400" dirty="0"/>
          </a:p>
          <a:p>
            <a:pPr algn="ctr">
              <a:lnSpc>
                <a:spcPct val="90000"/>
              </a:lnSpc>
            </a:pPr>
            <a:r>
              <a:rPr lang="en-US" altLang="zh-CN" sz="34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" y="6493511"/>
            <a:ext cx="12209780" cy="368300"/>
          </a:xfrm>
          <a:prstGeom prst="rect">
            <a:avLst/>
          </a:prstGeom>
          <a:solidFill>
            <a:srgbClr val="263A38"/>
          </a:solidFill>
        </p:spPr>
        <p:txBody>
          <a:bodyPr wrap="square" rtlCol="0">
            <a:noAutofit/>
          </a:bodyPr>
          <a:lstStyle/>
          <a:p>
            <a:r>
              <a:rPr lang="en-US" altLang="zh-CN" sz="2000" dirty="0">
                <a:solidFill>
                  <a:schemeClr val="bg1"/>
                </a:solidFill>
              </a:rPr>
              <a:t> </a:t>
            </a:r>
            <a:r>
              <a:rPr lang="zh-CN" altLang="en-US" sz="2000" dirty="0">
                <a:solidFill>
                  <a:schemeClr val="bg1"/>
                </a:solidFill>
              </a:rPr>
              <a:t>柯百谦 </a:t>
            </a:r>
            <a:r>
              <a:rPr lang="en-US" altLang="zh-CN" sz="2000" dirty="0">
                <a:solidFill>
                  <a:schemeClr val="bg1"/>
                </a:solidFill>
              </a:rPr>
              <a:t>                                                               </a:t>
            </a:r>
            <a:r>
              <a:rPr lang="zh-CN" altLang="en-US" sz="2000" dirty="0">
                <a:solidFill>
                  <a:schemeClr val="bg1"/>
                </a:solidFill>
              </a:rPr>
              <a:t>强子物理与味物理的实验进展</a:t>
            </a:r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715751" y="6493511"/>
            <a:ext cx="468000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0DB2DC-4C9A-4742-B13C-FB6460FD3503}" type="slidenum">
              <a:rPr lang="en-US" altLang="zh-CN" sz="1351">
                <a:solidFill>
                  <a:schemeClr val="bg1"/>
                </a:solidFill>
              </a:rPr>
              <a:t>18</a:t>
            </a:fld>
            <a:endParaRPr lang="en-US" altLang="zh-CN" sz="1351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7802" y="620397"/>
            <a:ext cx="11854815" cy="2454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30000"/>
              </a:lnSpc>
              <a:buFont typeface="Wingdings" panose="05000000000000000000" charset="0"/>
              <a:buChar char=""/>
            </a:pPr>
            <a:r>
              <a:rPr lang="en-US" sz="2400" dirty="0">
                <a:latin typeface="Cambria Math" panose="02040503050406030204" charset="0"/>
                <a:cs typeface="Cambria Math" panose="02040503050406030204" charset="0"/>
              </a:rPr>
              <a:t>CP violation are required for the </a:t>
            </a:r>
            <a:r>
              <a:rPr lang="en-US" sz="2400" b="1" dirty="0">
                <a:latin typeface="Cambria Math" panose="02040503050406030204" charset="0"/>
                <a:cs typeface="Cambria Math" panose="02040503050406030204" charset="0"/>
              </a:rPr>
              <a:t>matter-antimatter asymmetry in the Universe</a:t>
            </a:r>
            <a:r>
              <a:rPr lang="en-US" sz="2400" dirty="0">
                <a:latin typeface="Cambria Math" panose="02040503050406030204" charset="0"/>
                <a:cs typeface="Cambria Math" panose="02040503050406030204" charset="0"/>
              </a:rPr>
              <a:t>, but the </a:t>
            </a:r>
            <a:r>
              <a:rPr lang="en-US" sz="2400" b="1" dirty="0">
                <a:latin typeface="Cambria Math" panose="02040503050406030204" charset="0"/>
                <a:cs typeface="Cambria Math" panose="02040503050406030204" charset="0"/>
              </a:rPr>
              <a:t>SM CPV is much smaller </a:t>
            </a:r>
            <a:r>
              <a:rPr lang="en-US" sz="2400" dirty="0">
                <a:latin typeface="Cambria Math" panose="02040503050406030204" charset="0"/>
                <a:cs typeface="Cambria Math" panose="02040503050406030204" charset="0"/>
              </a:rPr>
              <a:t>than required. </a:t>
            </a:r>
          </a:p>
          <a:p>
            <a:pPr marL="285744" indent="-285744">
              <a:lnSpc>
                <a:spcPct val="130000"/>
              </a:lnSpc>
              <a:buFont typeface="Wingdings" panose="05000000000000000000" charset="0"/>
              <a:buChar char=""/>
            </a:pPr>
            <a:r>
              <a:rPr lang="en-US" altLang="zh-CN" sz="2400" dirty="0">
                <a:latin typeface="Cambria Math" panose="02040503050406030204" charset="0"/>
                <a:cs typeface="Cambria Math" panose="02040503050406030204" charset="0"/>
                <a:sym typeface="+mn-ea"/>
              </a:rPr>
              <a:t>Understanding CP violation within the SM and searching for CP violation beyond are important frontiers in particle physics</a:t>
            </a:r>
          </a:p>
          <a:p>
            <a:pPr marL="285744" indent="-285744">
              <a:lnSpc>
                <a:spcPct val="130000"/>
              </a:lnSpc>
              <a:buFont typeface="Wingdings" panose="05000000000000000000" charset="0"/>
              <a:buChar char=""/>
            </a:pPr>
            <a:r>
              <a:rPr lang="en-US" sz="2400" dirty="0">
                <a:latin typeface="Cambria Math" panose="02040503050406030204" charset="0"/>
                <a:cs typeface="Cambria Math" panose="02040503050406030204" charset="0"/>
                <a:sym typeface="+mn-ea"/>
              </a:rPr>
              <a:t>CP violation well-established in all types of meson systems</a:t>
            </a:r>
            <a:endParaRPr lang="en-US" sz="1351" dirty="0">
              <a:latin typeface="Cambria Math" panose="02040503050406030204" charset="0"/>
              <a:cs typeface="Cambria Math" panose="0204050305040603020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1426" y="3105861"/>
            <a:ext cx="4443095" cy="297053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113275" y="6030765"/>
            <a:ext cx="1932773" cy="300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1" dirty="0">
                <a:solidFill>
                  <a:srgbClr val="263A38"/>
                </a:solidFill>
              </a:rPr>
              <a:t>Diagram by Fu-Shen Yu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/>
              <p:cNvSpPr txBox="1"/>
              <p:nvPr/>
            </p:nvSpPr>
            <p:spPr>
              <a:xfrm>
                <a:off x="828675" y="3618230"/>
                <a:ext cx="5034280" cy="1493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-313047">
                  <a:lnSpc>
                    <a:spcPct val="130000"/>
                  </a:lnSpc>
                  <a:buFont typeface="Arial" panose="020B0704020202020204" pitchFamily="34" charset="0"/>
                </a:pPr>
                <a:r>
                  <a:rPr lang="en-US" sz="24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1964: CP violation in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charset="0"/>
                        <a:cs typeface="Cambria Math" panose="02040503050406030204" charset="0"/>
                      </a:rPr>
                      <m:t>𝐾</m:t>
                    </m:r>
                  </m:oMath>
                </a14:m>
                <a:r>
                  <a:rPr lang="en-US" sz="24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-meson</a:t>
                </a:r>
              </a:p>
              <a:p>
                <a:pPr indent="-313047">
                  <a:lnSpc>
                    <a:spcPct val="130000"/>
                  </a:lnSpc>
                  <a:buFont typeface="Arial" panose="020B0704020202020204" pitchFamily="34" charset="0"/>
                </a:pPr>
                <a:r>
                  <a:rPr lang="en-US" sz="24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2001: CP violation in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charset="0"/>
                        <a:cs typeface="Cambria Math" panose="02040503050406030204" charset="0"/>
                      </a:rPr>
                      <m:t>𝐵</m:t>
                    </m:r>
                  </m:oMath>
                </a14:m>
                <a:r>
                  <a:rPr lang="en-US" altLang="zh-CN" sz="24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-meson</a:t>
                </a:r>
              </a:p>
              <a:p>
                <a:pPr indent="-313047">
                  <a:lnSpc>
                    <a:spcPct val="130000"/>
                  </a:lnSpc>
                  <a:buFont typeface="Arial" panose="020B0704020202020204" pitchFamily="34" charset="0"/>
                </a:pPr>
                <a:r>
                  <a:rPr lang="en-US" sz="24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2019: CP violation in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latin typeface="Cambria Math" panose="02040503050406030204" charset="0"/>
                        <a:cs typeface="Cambria Math" panose="02040503050406030204" charset="0"/>
                      </a:rPr>
                      <m:t>𝐷</m:t>
                    </m:r>
                  </m:oMath>
                </a14:m>
                <a:r>
                  <a:rPr lang="en-US" altLang="zh-CN" sz="24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-meson</a:t>
                </a:r>
                <a:endParaRPr lang="zh-CN" altLang="en-US" sz="2400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=""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675" y="3618230"/>
                <a:ext cx="5034280" cy="1493550"/>
              </a:xfrm>
              <a:prstGeom prst="rect">
                <a:avLst/>
              </a:prstGeom>
              <a:blipFill>
                <a:blip r:embed="rId5"/>
                <a:stretch>
                  <a:fillRect l="-2015" b="-8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22225" y="36831"/>
            <a:ext cx="12161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研究动机</a:t>
            </a:r>
            <a:r>
              <a:rPr lang="en-US" altLang="zh-CN" sz="3200">
                <a:solidFill>
                  <a:schemeClr val="bg1"/>
                </a:solidFill>
                <a:latin typeface="黑体" charset="0"/>
                <a:ea typeface="黑体" charset="0"/>
              </a:rPr>
              <a:t>-</a:t>
            </a:r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亮度的测量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-17780" y="0"/>
            <a:ext cx="12209780" cy="583565"/>
          </a:xfrm>
          <a:prstGeom prst="rect">
            <a:avLst/>
          </a:prstGeom>
          <a:solidFill>
            <a:srgbClr val="68181B"/>
          </a:solidFill>
        </p:spPr>
        <p:txBody>
          <a:bodyPr wrap="square" rtlCol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altLang="zh-TW" sz="3400" dirty="0">
                <a:solidFill>
                  <a:schemeClr val="bg1"/>
                </a:solidFill>
                <a:sym typeface="+mn-ea"/>
              </a:rPr>
              <a:t>First Observation of Baryon CP Violation </a:t>
            </a:r>
            <a:endParaRPr lang="en-US" sz="3400" dirty="0"/>
          </a:p>
          <a:p>
            <a:pPr algn="ctr">
              <a:lnSpc>
                <a:spcPct val="90000"/>
              </a:lnSpc>
            </a:pPr>
            <a:endParaRPr lang="en-US" altLang="zh-TW" sz="34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</a:pPr>
            <a:endParaRPr lang="zh-CN" altLang="en-US" sz="3400" b="1" dirty="0">
              <a:solidFill>
                <a:srgbClr val="0070C0"/>
              </a:solidFill>
              <a:latin typeface="Optima" panose="02000503060000020004" pitchFamily="2" charset="0"/>
              <a:ea typeface="微软雅黑" charset="-122"/>
              <a:cs typeface="David" panose="020E0502060401010101" pitchFamily="34" charset="-79"/>
            </a:endParaRPr>
          </a:p>
          <a:p>
            <a:pPr algn="ctr">
              <a:lnSpc>
                <a:spcPct val="90000"/>
              </a:lnSpc>
            </a:pPr>
            <a:endParaRPr lang="zh-CN" altLang="en-US" sz="3400" dirty="0">
              <a:solidFill>
                <a:prstClr val="black"/>
              </a:solidFill>
              <a:latin typeface="等线" panose="020F0502020204030204"/>
              <a:ea typeface="等线" panose="02010600030101010101" pitchFamily="2" charset="-122"/>
            </a:endParaRPr>
          </a:p>
          <a:p>
            <a:pPr algn="ctr">
              <a:lnSpc>
                <a:spcPct val="90000"/>
              </a:lnSpc>
            </a:pPr>
            <a:endParaRPr lang="en-US" altLang="zh-TW" sz="34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</a:pPr>
            <a:endParaRPr kumimoji="1" lang="zh-CN" altLang="en-US" sz="3400" b="1" dirty="0"/>
          </a:p>
          <a:p>
            <a:pPr algn="ctr">
              <a:lnSpc>
                <a:spcPct val="90000"/>
              </a:lnSpc>
            </a:pPr>
            <a:endParaRPr lang="en-US" sz="3400" dirty="0"/>
          </a:p>
          <a:p>
            <a:pPr algn="ctr">
              <a:lnSpc>
                <a:spcPct val="90000"/>
              </a:lnSpc>
            </a:pPr>
            <a:r>
              <a:rPr lang="en-US" sz="3400" dirty="0">
                <a:sym typeface="+mn-ea"/>
              </a:rPr>
              <a:t> </a:t>
            </a:r>
            <a:endParaRPr lang="en-US" sz="3400" dirty="0"/>
          </a:p>
          <a:p>
            <a:pPr algn="ctr">
              <a:lnSpc>
                <a:spcPct val="90000"/>
              </a:lnSpc>
            </a:pPr>
            <a:r>
              <a:rPr lang="en-US" altLang="zh-CN" sz="34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" y="6493511"/>
            <a:ext cx="12209780" cy="368300"/>
          </a:xfrm>
          <a:prstGeom prst="rect">
            <a:avLst/>
          </a:prstGeom>
          <a:solidFill>
            <a:srgbClr val="263A38"/>
          </a:solidFill>
        </p:spPr>
        <p:txBody>
          <a:bodyPr wrap="square" rtlCol="0">
            <a:noAutofit/>
          </a:bodyPr>
          <a:lstStyle/>
          <a:p>
            <a:r>
              <a:rPr lang="en-US" altLang="zh-CN" sz="2000" dirty="0">
                <a:solidFill>
                  <a:schemeClr val="bg1"/>
                </a:solidFill>
              </a:rPr>
              <a:t> </a:t>
            </a:r>
            <a:r>
              <a:rPr lang="zh-CN" altLang="en-US" sz="2000" dirty="0">
                <a:solidFill>
                  <a:schemeClr val="bg1"/>
                </a:solidFill>
              </a:rPr>
              <a:t>柯百谦 </a:t>
            </a:r>
            <a:r>
              <a:rPr lang="en-US" altLang="zh-CN" sz="2000" dirty="0">
                <a:solidFill>
                  <a:schemeClr val="bg1"/>
                </a:solidFill>
              </a:rPr>
              <a:t>                                                               </a:t>
            </a:r>
            <a:r>
              <a:rPr lang="zh-CN" altLang="en-US" sz="2000" dirty="0">
                <a:solidFill>
                  <a:schemeClr val="bg1"/>
                </a:solidFill>
              </a:rPr>
              <a:t>强子物理与味物理的实验进展</a:t>
            </a:r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715751" y="6493511"/>
            <a:ext cx="468000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0DB2DC-4C9A-4742-B13C-FB6460FD3503}" type="slidenum">
              <a:rPr lang="en-US" altLang="zh-CN" sz="1351">
                <a:solidFill>
                  <a:schemeClr val="bg1"/>
                </a:solidFill>
              </a:rPr>
              <a:t>19</a:t>
            </a:fld>
            <a:endParaRPr lang="en-US" altLang="zh-CN" sz="1351">
              <a:solidFill>
                <a:schemeClr val="bg1"/>
              </a:solidFill>
            </a:endParaRPr>
          </a:p>
        </p:txBody>
      </p:sp>
      <p:pic>
        <p:nvPicPr>
          <p:cNvPr id="7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272" y="999276"/>
            <a:ext cx="6009489" cy="2664000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6339632" y="927500"/>
            <a:ext cx="6009489" cy="2753893"/>
            <a:chOff x="5887382" y="3825461"/>
            <a:chExt cx="6107842" cy="2707291"/>
          </a:xfrm>
        </p:grpSpPr>
        <p:pic>
          <p:nvPicPr>
            <p:cNvPr id="12" name="图片 4"/>
            <p:cNvPicPr>
              <a:picLocks noChangeAspect="1"/>
            </p:cNvPicPr>
            <p:nvPr/>
          </p:nvPicPr>
          <p:blipFill>
            <a:blip r:embed="rId5"/>
            <a:srcRect t="-1" b="57"/>
            <a:stretch>
              <a:fillRect/>
            </a:stretch>
          </p:blipFill>
          <p:spPr>
            <a:xfrm>
              <a:off x="5926132" y="3825461"/>
              <a:ext cx="5592651" cy="2707291"/>
            </a:xfrm>
            <a:prstGeom prst="rect">
              <a:avLst/>
            </a:prstGeom>
          </p:spPr>
        </p:pic>
        <p:sp>
          <p:nvSpPr>
            <p:cNvPr id="13" name="矩形: 圆角 11"/>
            <p:cNvSpPr/>
            <p:nvPr/>
          </p:nvSpPr>
          <p:spPr bwMode="auto">
            <a:xfrm>
              <a:off x="5926132" y="4190184"/>
              <a:ext cx="5477427" cy="677903"/>
            </a:xfrm>
            <a:prstGeom prst="roundRect">
              <a:avLst/>
            </a:prstGeom>
            <a:noFill/>
            <a:ln w="2857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4000">
                <a:solidFill>
                  <a:srgbClr val="FF6600"/>
                </a:solidFill>
                <a:latin typeface="Times New Roman" panose="02020503050405090304" charset="0"/>
              </a:endParaRPr>
            </a:p>
          </p:txBody>
        </p:sp>
        <p:sp>
          <p:nvSpPr>
            <p:cNvPr id="15" name="矩形: 圆角 11"/>
            <p:cNvSpPr/>
            <p:nvPr/>
          </p:nvSpPr>
          <p:spPr bwMode="auto">
            <a:xfrm>
              <a:off x="5887382" y="5798860"/>
              <a:ext cx="5516177" cy="373215"/>
            </a:xfrm>
            <a:prstGeom prst="roundRect">
              <a:avLst/>
            </a:prstGeom>
            <a:noFill/>
            <a:ln w="28575" cap="flat" cmpd="sng" algn="ctr">
              <a:solidFill>
                <a:schemeClr val="accent4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4000">
                <a:solidFill>
                  <a:srgbClr val="FF6600"/>
                </a:solidFill>
                <a:latin typeface="Times New Roman" panose="0202050305040509030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4"/>
                <p:cNvSpPr txBox="1"/>
                <p:nvPr/>
              </p:nvSpPr>
              <p:spPr>
                <a:xfrm>
                  <a:off x="11406757" y="4344544"/>
                  <a:ext cx="511528" cy="3328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b="1" dirty="0">
                      <a:solidFill>
                        <a:srgbClr val="C00000"/>
                      </a:solidFill>
                    </a:rPr>
                    <a:t>4</a:t>
                  </a:r>
                  <a14:m>
                    <m:oMath xmlns:m="http://schemas.openxmlformats.org/officeDocument/2006/math">
                      <m:r>
                        <a:rPr lang="en-US" sz="1600" b="1" i="1" dirty="0">
                          <a:solidFill>
                            <a:srgbClr val="C00000"/>
                          </a:solidFill>
                          <a:latin typeface="Cambria Math" panose="02040503050406030204" charset="0"/>
                          <a:ea typeface="宋体" charset="0"/>
                          <a:cs typeface="Cambria Math" panose="02040503050406030204" charset="0"/>
                        </a:rPr>
                        <m:t>𝝈</m:t>
                      </m:r>
                    </m:oMath>
                  </a14:m>
                  <a:endParaRPr lang="en-US" sz="1600" b="1" i="1" dirty="0">
                    <a:solidFill>
                      <a:srgbClr val="C00000"/>
                    </a:solidFill>
                    <a:latin typeface="Cambria Math" panose="02040503050406030204" charset="0"/>
                  </a:endParaRPr>
                </a:p>
              </p:txBody>
            </p:sp>
          </mc:Choice>
          <mc:Fallback xmlns="">
            <p:sp>
              <p:nvSpPr>
                <p:cNvPr id="16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406757" y="4344544"/>
                  <a:ext cx="511528" cy="332825"/>
                </a:xfrm>
                <a:prstGeom prst="rect">
                  <a:avLst/>
                </a:prstGeom>
                <a:blipFill>
                  <a:blip r:embed="rId6"/>
                  <a:stretch>
                    <a:fillRect l="-4878" t="-3571" b="-1785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5"/>
                <p:cNvSpPr txBox="1"/>
                <p:nvPr/>
              </p:nvSpPr>
              <p:spPr>
                <a:xfrm>
                  <a:off x="11484389" y="5798947"/>
                  <a:ext cx="510835" cy="3328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b="1" dirty="0">
                      <a:solidFill>
                        <a:schemeClr val="accent4">
                          <a:lumMod val="50000"/>
                        </a:schemeClr>
                      </a:solidFill>
                    </a:rPr>
                    <a:t>6</a:t>
                  </a:r>
                  <a14:m>
                    <m:oMath xmlns:m="http://schemas.openxmlformats.org/officeDocument/2006/math">
                      <m:r>
                        <a:rPr lang="en-US" sz="1600" b="1" i="1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 Math" panose="02040503050406030204" charset="0"/>
                          <a:ea typeface="宋体" charset="0"/>
                          <a:cs typeface="Cambria Math" panose="02040503050406030204" charset="0"/>
                        </a:rPr>
                        <m:t>𝝈</m:t>
                      </m:r>
                    </m:oMath>
                  </a14:m>
                  <a:endParaRPr lang="en-US" sz="1600" b="1" i="1" dirty="0">
                    <a:solidFill>
                      <a:schemeClr val="accent4">
                        <a:lumMod val="50000"/>
                      </a:schemeClr>
                    </a:solidFill>
                    <a:latin typeface="Cambria Math" panose="02040503050406030204" charset="0"/>
                  </a:endParaRPr>
                </a:p>
              </p:txBody>
            </p:sp>
          </mc:Choice>
          <mc:Fallback xmlns="">
            <p:sp>
              <p:nvSpPr>
                <p:cNvPr id="18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484389" y="5798947"/>
                  <a:ext cx="510835" cy="332825"/>
                </a:xfrm>
                <a:prstGeom prst="rect">
                  <a:avLst/>
                </a:prstGeom>
                <a:blipFill>
                  <a:blip r:embed="rId7"/>
                  <a:stretch>
                    <a:fillRect l="-4878" t="-3571" b="-214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8"/>
              <p:cNvSpPr txBox="1"/>
              <p:nvPr/>
            </p:nvSpPr>
            <p:spPr>
              <a:xfrm>
                <a:off x="6643167" y="4209413"/>
                <a:ext cx="5123815" cy="2045335"/>
              </a:xfrm>
              <a:prstGeom prst="rect">
                <a:avLst/>
              </a:prstGeom>
              <a:noFill/>
              <a:ln w="28575">
                <a:solidFill>
                  <a:srgbClr val="263A38"/>
                </a:solidFill>
              </a:ln>
            </p:spPr>
            <p:txBody>
              <a:bodyPr wrap="square" rtlCol="0">
                <a:noAutofit/>
              </a:bodyPr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400" dirty="0">
                    <a:latin typeface="Arial Regular" panose="020B0704020202020204" charset="0"/>
                    <a:cs typeface="Arial Regular" panose="020B0704020202020204" charset="0"/>
                    <a:sym typeface="+mn-ea"/>
                  </a:rPr>
                  <a:t>Next goal for CPV?</a:t>
                </a:r>
                <a:endParaRPr lang="en-US" sz="2400" dirty="0">
                  <a:latin typeface="Arial Regular" panose="020B0704020202020204" charset="0"/>
                  <a:cs typeface="Arial Regular" panose="020B0704020202020204" charset="0"/>
                </a:endParaRP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200" dirty="0">
                    <a:latin typeface="Arial Regular" panose="020B0704020202020204" charset="0"/>
                    <a:cs typeface="Arial Regular" panose="020B0704020202020204" charset="0"/>
                  </a:rPr>
                  <a:t>CPV of charmed baryon can be  enhanced to be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200" i="1">
                            <a:latin typeface="Cambria Math" panose="02040503050406030204" pitchFamily="18" charset="0"/>
                            <a:cs typeface="Arial Regular" panose="020B0704020202020204" charset="0"/>
                          </a:rPr>
                        </m:ctrlPr>
                      </m:sSupPr>
                      <m:e>
                        <m:r>
                          <a:rPr lang="en-US" altLang="zh-CN" sz="2200">
                            <a:latin typeface="Cambria Math" panose="02040503050406030204" pitchFamily="18" charset="0"/>
                            <a:cs typeface="Arial Regular" panose="020B0704020202020204" charset="0"/>
                          </a:rPr>
                          <m:t>10</m:t>
                        </m:r>
                      </m:e>
                      <m:sup>
                        <m:r>
                          <a:rPr lang="en-US" altLang="zh-CN" sz="2200">
                            <a:latin typeface="Cambria Math" panose="02040503050406030204" pitchFamily="18" charset="0"/>
                            <a:cs typeface="Arial Regular" panose="020B0704020202020204" charset="0"/>
                          </a:rPr>
                          <m:t>−3</m:t>
                        </m:r>
                      </m:sup>
                    </m:sSup>
                  </m:oMath>
                </a14:m>
                <a:r>
                  <a:rPr lang="en-US" sz="2200" dirty="0">
                    <a:latin typeface="Arial Regular" panose="020B0704020202020204" charset="0"/>
                    <a:cs typeface="Arial Regular" panose="020B0704020202020204" charset="0"/>
                  </a:rPr>
                  <a:t> by the final-state-interaction effects [He, Liu, 2024][Jia, Jiang, Wang, FSY, 2024] </a:t>
                </a:r>
              </a:p>
            </p:txBody>
          </p:sp>
        </mc:Choice>
        <mc:Fallback xmlns="">
          <p:sp>
            <p:nvSpPr>
              <p:cNvPr id="20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3167" y="4209413"/>
                <a:ext cx="5123815" cy="2045335"/>
              </a:xfrm>
              <a:prstGeom prst="rect">
                <a:avLst/>
              </a:prstGeom>
              <a:blipFill>
                <a:blip r:embed="rId8"/>
                <a:stretch>
                  <a:fillRect l="-1724" t="-1829" b="-610"/>
                </a:stretch>
              </a:blipFill>
              <a:ln w="28575">
                <a:solidFill>
                  <a:srgbClr val="263A38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/>
              <p:cNvSpPr txBox="1"/>
              <p:nvPr/>
            </p:nvSpPr>
            <p:spPr>
              <a:xfrm>
                <a:off x="673737" y="3699510"/>
                <a:ext cx="5809615" cy="272331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200" b="1" i="1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SupPr>
                      <m:e>
                        <m:r>
                          <a:rPr kumimoji="1" lang="en-US" altLang="zh-CN" sz="2200" b="1" i="1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𝜦</m:t>
                        </m:r>
                      </m:e>
                      <m:sub>
                        <m:r>
                          <a:rPr kumimoji="1" lang="en-US" altLang="zh-CN" sz="2200" b="1" i="1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𝒃</m:t>
                        </m:r>
                      </m:sub>
                      <m:sup>
                        <m:r>
                          <a:rPr kumimoji="1" lang="en-US" altLang="zh-CN" sz="2200" b="1" i="1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𝟎</m:t>
                        </m:r>
                      </m:sup>
                    </m:sSubSup>
                    <m:r>
                      <a:rPr kumimoji="1" lang="en-US" altLang="zh-CN" sz="2200" b="1">
                        <a:solidFill>
                          <a:srgbClr val="68181B"/>
                        </a:solidFill>
                        <a:latin typeface="Cambria Math" panose="02040503050406030204" charset="0"/>
                        <a:cs typeface="Dubai" panose="020B0503030403030204" pitchFamily="34" charset="-78"/>
                      </a:rPr>
                      <m:t>→</m:t>
                    </m:r>
                    <m:r>
                      <a:rPr kumimoji="1" lang="en-US" altLang="zh-CN" sz="2200" b="1" i="1">
                        <a:solidFill>
                          <a:srgbClr val="68181B"/>
                        </a:solidFill>
                        <a:latin typeface="Cambria Math" panose="02040503050406030204" charset="0"/>
                        <a:cs typeface="Dubai" panose="020B0503030403030204" pitchFamily="34" charset="-78"/>
                      </a:rPr>
                      <m:t>𝒑</m:t>
                    </m:r>
                    <m:sSup>
                      <m:sSupPr>
                        <m:ctrlPr>
                          <a:rPr kumimoji="1" lang="en-US" altLang="zh-CN" sz="2200" b="1" i="1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kumimoji="1" lang="en-US" altLang="zh-CN" sz="2200" b="1" i="1">
                                <a:solidFill>
                                  <a:srgbClr val="68181B"/>
                                </a:solidFill>
                                <a:latin typeface="Cambria Math" panose="02040503050406030204" pitchFamily="18" charset="0"/>
                                <a:cs typeface="Dubai" panose="020B0503030403030204" pitchFamily="34" charset="-78"/>
                              </a:rPr>
                            </m:ctrlPr>
                          </m:sSubPr>
                          <m:e>
                            <m:r>
                              <a:rPr kumimoji="1" lang="en-US" altLang="zh-CN" sz="2200" b="1" i="1">
                                <a:solidFill>
                                  <a:srgbClr val="68181B"/>
                                </a:solidFill>
                                <a:latin typeface="Cambria Math" panose="02040503050406030204" charset="0"/>
                                <a:cs typeface="Dubai" panose="020B0503030403030204" pitchFamily="34" charset="-78"/>
                              </a:rPr>
                              <m:t>𝑲</m:t>
                            </m:r>
                          </m:e>
                          <m:sub>
                            <m:r>
                              <a:rPr kumimoji="1" lang="en-US" altLang="zh-CN" sz="2200" b="1">
                                <a:solidFill>
                                  <a:srgbClr val="68181B"/>
                                </a:solidFill>
                                <a:latin typeface="Cambria Math" panose="02040503050406030204" charset="0"/>
                                <a:cs typeface="Dubai" panose="020B0503030403030204" pitchFamily="34" charset="-78"/>
                              </a:rPr>
                              <m:t> </m:t>
                            </m:r>
                          </m:sub>
                        </m:sSub>
                      </m:e>
                      <m:sup>
                        <m:r>
                          <a:rPr kumimoji="1" lang="en-US" altLang="zh-CN" sz="2200" b="1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cs typeface="Dubai" panose="020B0503030403030204" pitchFamily="34" charset="-78"/>
                          </a:rPr>
                          <m:t>−</m:t>
                        </m:r>
                      </m:sup>
                    </m:sSup>
                    <m:sSup>
                      <m:sSupPr>
                        <m:ctrlPr>
                          <a:rPr kumimoji="1" lang="en-US" altLang="zh-CN" sz="2200" b="1" i="1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kumimoji="1" lang="en-US" altLang="zh-CN" sz="2200" b="1" i="1">
                                <a:solidFill>
                                  <a:srgbClr val="68181B"/>
                                </a:solidFill>
                                <a:latin typeface="Cambria Math" panose="02040503050406030204" pitchFamily="18" charset="0"/>
                                <a:cs typeface="Dubai" panose="020B0503030403030204" pitchFamily="34" charset="-78"/>
                              </a:rPr>
                            </m:ctrlPr>
                          </m:sSubPr>
                          <m:e>
                            <m:r>
                              <a:rPr kumimoji="1" lang="en-US" altLang="zh-CN" sz="2200" b="1" i="1">
                                <a:solidFill>
                                  <a:srgbClr val="68181B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𝝅</m:t>
                            </m:r>
                          </m:e>
                          <m:sub>
                            <m:r>
                              <a:rPr kumimoji="1" lang="en-US" altLang="zh-CN" sz="2200" b="1">
                                <a:solidFill>
                                  <a:srgbClr val="68181B"/>
                                </a:solidFill>
                                <a:latin typeface="Cambria Math" panose="02040503050406030204" charset="0"/>
                                <a:cs typeface="Dubai" panose="020B0503030403030204" pitchFamily="34" charset="-78"/>
                              </a:rPr>
                              <m:t> </m:t>
                            </m:r>
                          </m:sub>
                        </m:sSub>
                      </m:e>
                      <m:sup>
                        <m:r>
                          <a:rPr kumimoji="1" lang="en-US" altLang="zh-CN" sz="2200" b="1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cs typeface="Dubai" panose="020B0503030403030204" pitchFamily="34" charset="-78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kumimoji="1" lang="en-US" altLang="zh-CN" sz="2200" b="1" i="1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  <a:cs typeface="Dubai" panose="020B0503030403030204" pitchFamily="34" charset="-78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kumimoji="1" lang="en-US" altLang="zh-CN" sz="2200" b="1" i="1">
                                <a:solidFill>
                                  <a:srgbClr val="68181B"/>
                                </a:solidFill>
                                <a:latin typeface="Cambria Math" panose="02040503050406030204" pitchFamily="18" charset="0"/>
                                <a:cs typeface="Dubai" panose="020B0503030403030204" pitchFamily="34" charset="-78"/>
                              </a:rPr>
                            </m:ctrlPr>
                          </m:sSubPr>
                          <m:e>
                            <m:r>
                              <a:rPr kumimoji="1" lang="en-US" altLang="zh-CN" sz="2200" b="1" i="1">
                                <a:solidFill>
                                  <a:srgbClr val="68181B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𝝅</m:t>
                            </m:r>
                          </m:e>
                          <m:sub>
                            <m:r>
                              <a:rPr kumimoji="1" lang="en-US" altLang="zh-CN" sz="2200" b="1">
                                <a:solidFill>
                                  <a:srgbClr val="68181B"/>
                                </a:solidFill>
                                <a:latin typeface="Cambria Math" panose="02040503050406030204" charset="0"/>
                                <a:cs typeface="Dubai" panose="020B0503030403030204" pitchFamily="34" charset="-78"/>
                              </a:rPr>
                              <m:t> </m:t>
                            </m:r>
                          </m:sub>
                        </m:sSub>
                      </m:e>
                      <m:sup>
                        <m:r>
                          <a:rPr kumimoji="1" lang="en-US" altLang="zh-CN" sz="2200" b="1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cs typeface="Dubai" panose="020B0503030403030204" pitchFamily="34" charset="-78"/>
                          </a:rPr>
                          <m:t>−</m:t>
                        </m:r>
                      </m:sup>
                    </m:sSup>
                  </m:oMath>
                </a14:m>
                <a:r>
                  <a:rPr kumimoji="1" lang="en-US" altLang="zh-CN" sz="2200" b="1">
                    <a:solidFill>
                      <a:srgbClr val="68181B"/>
                    </a:solidFill>
                    <a:latin typeface="Cambria Math" panose="02040503050406030204" charset="0"/>
                    <a:cs typeface="Dubai" panose="020B0503030403030204" pitchFamily="34" charset="-78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200" b="1" i="1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kumimoji="1" lang="en-US" altLang="zh-CN" sz="2200" b="1" i="1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𝓐</m:t>
                        </m:r>
                      </m:e>
                      <m:sub>
                        <m:r>
                          <a:rPr kumimoji="1" lang="en-US" altLang="zh-CN" sz="2200" b="1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𝐂𝐏</m:t>
                        </m:r>
                      </m:sub>
                    </m:sSub>
                    <m:r>
                      <a:rPr kumimoji="1" lang="en-US" altLang="zh-CN" sz="2200" b="1" i="1">
                        <a:solidFill>
                          <a:srgbClr val="68181B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=(</m:t>
                    </m:r>
                    <m:r>
                      <a:rPr kumimoji="1" lang="en-US" altLang="zh-CN" sz="2200" b="1" i="1">
                        <a:solidFill>
                          <a:srgbClr val="68181B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𝟐</m:t>
                    </m:r>
                    <m:r>
                      <a:rPr kumimoji="1" lang="en-US" altLang="zh-CN" sz="2200" b="1" i="1">
                        <a:solidFill>
                          <a:srgbClr val="68181B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.</m:t>
                    </m:r>
                    <m:r>
                      <a:rPr kumimoji="1" lang="en-US" altLang="zh-CN" sz="2200" b="1" i="1">
                        <a:solidFill>
                          <a:srgbClr val="68181B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𝟒𝟓</m:t>
                    </m:r>
                    <m:r>
                      <a:rPr kumimoji="1" lang="en-US" altLang="zh-CN" sz="2200" b="1" i="1">
                        <a:solidFill>
                          <a:srgbClr val="68181B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±</m:t>
                    </m:r>
                    <m:r>
                      <a:rPr kumimoji="1" lang="en-US" altLang="zh-CN" sz="2200" b="1" i="1">
                        <a:solidFill>
                          <a:srgbClr val="68181B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𝟎</m:t>
                    </m:r>
                    <m:r>
                      <a:rPr kumimoji="1" lang="en-US" altLang="zh-CN" sz="2200" b="1" i="1">
                        <a:solidFill>
                          <a:srgbClr val="68181B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.</m:t>
                    </m:r>
                    <m:r>
                      <a:rPr kumimoji="1" lang="en-US" altLang="zh-CN" sz="2200" b="1" i="1">
                        <a:solidFill>
                          <a:srgbClr val="68181B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𝟒𝟔</m:t>
                    </m:r>
                    <m:r>
                      <a:rPr kumimoji="1" lang="en-US" altLang="zh-CN" sz="2200" b="1" i="1">
                        <a:solidFill>
                          <a:srgbClr val="68181B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±</m:t>
                    </m:r>
                    <m:r>
                      <a:rPr kumimoji="1" lang="en-US" altLang="zh-CN" sz="2200" b="1" i="1">
                        <a:solidFill>
                          <a:srgbClr val="68181B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𝟎</m:t>
                    </m:r>
                    <m:r>
                      <a:rPr kumimoji="1" lang="en-US" altLang="zh-CN" sz="2200" b="1" i="1">
                        <a:solidFill>
                          <a:srgbClr val="68181B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.</m:t>
                    </m:r>
                    <m:r>
                      <a:rPr kumimoji="1" lang="en-US" altLang="zh-CN" sz="2200" b="1" i="1">
                        <a:solidFill>
                          <a:srgbClr val="68181B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𝟏𝟎</m:t>
                    </m:r>
                    <m:r>
                      <a:rPr kumimoji="1" lang="en-US" altLang="zh-CN" sz="2200" b="1" i="1">
                        <a:solidFill>
                          <a:srgbClr val="68181B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)%    </m:t>
                    </m:r>
                    <m:r>
                      <a:rPr kumimoji="1" lang="en-US" altLang="zh-CN" sz="2200" b="1" i="1">
                        <a:solidFill>
                          <a:srgbClr val="68181B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𝟓</m:t>
                    </m:r>
                    <m:r>
                      <a:rPr kumimoji="1" lang="en-US" altLang="zh-CN" sz="2200" b="1" i="1">
                        <a:solidFill>
                          <a:srgbClr val="68181B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.</m:t>
                    </m:r>
                    <m:r>
                      <a:rPr kumimoji="1" lang="en-US" altLang="zh-CN" sz="2200" b="1" i="1">
                        <a:solidFill>
                          <a:srgbClr val="68181B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𝟐</m:t>
                    </m:r>
                    <m:r>
                      <a:rPr kumimoji="1" lang="en-US" altLang="zh-CN" sz="2200" b="1" i="1">
                        <a:solidFill>
                          <a:srgbClr val="68181B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 </m:t>
                    </m:r>
                    <m:r>
                      <a:rPr kumimoji="1" lang="en-US" altLang="zh-CN" sz="2200" b="1" i="1">
                        <a:solidFill>
                          <a:srgbClr val="68181B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𝝈</m:t>
                    </m:r>
                  </m:oMath>
                </a14:m>
                <a:r>
                  <a:rPr kumimoji="1" lang="en-US" altLang="zh-CN" sz="2200" b="1" i="1">
                    <a:solidFill>
                      <a:srgbClr val="68181B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 </a:t>
                </a:r>
              </a:p>
              <a:p>
                <a:pPr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en-US" sz="22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Local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200" i="1" dirty="0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kumimoji="1" lang="en-US" altLang="zh-CN" sz="2200" i="1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𝒜</m:t>
                        </m:r>
                      </m:e>
                      <m:sub>
                        <m:r>
                          <a:rPr lang="en-US" altLang="zh-CN" sz="2200" i="1" dirty="0">
                            <a:latin typeface="Cambria Math" panose="02040503050406030204" charset="0"/>
                            <a:cs typeface="Cambria Math" panose="02040503050406030204" charset="0"/>
                          </a:rPr>
                          <m:t>𝐶𝑃</m:t>
                        </m:r>
                      </m:sub>
                    </m:sSub>
                  </m:oMath>
                </a14:m>
                <a:r>
                  <a:rPr lang="zh-CN" altLang="en-US" sz="22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 </a:t>
                </a:r>
                <a:r>
                  <a:rPr lang="en-US" altLang="zh-CN" sz="22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reaching</a:t>
                </a:r>
                <a:r>
                  <a:rPr lang="zh-CN" altLang="en-US" sz="22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 </a:t>
                </a:r>
                <a:r>
                  <a:rPr lang="en-US" altLang="zh-CN" sz="22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6</a:t>
                </a:r>
                <a14:m>
                  <m:oMath xmlns:m="http://schemas.openxmlformats.org/officeDocument/2006/math">
                    <m:r>
                      <a:rPr kumimoji="1" lang="zh-CN" altLang="zh-CN" sz="2200">
                        <a:solidFill>
                          <a:prstClr val="black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𝜎</m:t>
                    </m:r>
                  </m:oMath>
                </a14:m>
                <a:endParaRPr lang="en-US" sz="2200" i="1" dirty="0">
                  <a:latin typeface="Cambria Math" panose="02040503050406030204" charset="0"/>
                  <a:cs typeface="Cambria Math" panose="02040503050406030204" charset="0"/>
                </a:endParaRPr>
              </a:p>
              <a:p>
                <a:pPr marL="342891" indent="-342891">
                  <a:buFont typeface="Arial" panose="020B0704020202020204" pitchFamily="34" charset="0"/>
                  <a:buChar char="•"/>
                </a:pPr>
                <a:r>
                  <a:rPr lang="en-US" sz="22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Interference between resonance states induces phase-space-dependent CPV</a:t>
                </a:r>
              </a:p>
              <a:p>
                <a:pPr marL="342891" indent="-342891">
                  <a:buFont typeface="Arial" panose="020B0704020202020204" pitchFamily="34" charset="0"/>
                  <a:buChar char="•"/>
                </a:pPr>
                <a:r>
                  <a:rPr lang="en-US" sz="22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Most significant local CPV found in</a:t>
                </a:r>
                <a:r>
                  <a:rPr lang="en-US" altLang="zh-CN" sz="22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200" i="1" dirty="0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CN" sz="2200" i="1" dirty="0">
                            <a:latin typeface="Cambria Math" panose="02040503050406030204" charset="0"/>
                            <a:cs typeface="Cambria Math" panose="02040503050406030204" charset="0"/>
                          </a:rPr>
                          <m:t>𝑁</m:t>
                        </m:r>
                      </m:e>
                      <m:sup>
                        <m:r>
                          <a:rPr lang="zh-CN" altLang="en-US" sz="22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∗</m:t>
                        </m:r>
                        <m:r>
                          <a:rPr lang="en-US" altLang="zh-CN" sz="22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∗+</m:t>
                        </m:r>
                      </m:sup>
                    </m:sSup>
                  </m:oMath>
                </a14:m>
                <a:r>
                  <a:rPr lang="en-US" altLang="zh-CN" sz="2200" dirty="0">
                    <a:latin typeface="Cambria Math" panose="02040503050406030204" charset="0"/>
                    <a:ea typeface="微软雅黑" charset="-122"/>
                    <a:cs typeface="Cambria Math" panose="02040503050406030204" charset="0"/>
                    <a:sym typeface="+mn-ea"/>
                  </a:rPr>
                  <a:t> </a:t>
                </a:r>
                <a:r>
                  <a:rPr lang="en-US" altLang="zh-CN" sz="22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resonances regions</a:t>
                </a:r>
                <a:endParaRPr kumimoji="1" lang="en-US" altLang="zh-CN" sz="2200">
                  <a:solidFill>
                    <a:srgbClr val="68181B"/>
                  </a:solidFill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="">
          <p:sp>
            <p:nvSpPr>
              <p:cNvPr id="22" name="文本框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737" y="3699510"/>
                <a:ext cx="5809615" cy="2723310"/>
              </a:xfrm>
              <a:prstGeom prst="rect">
                <a:avLst/>
              </a:prstGeom>
              <a:blipFill>
                <a:blip r:embed="rId9"/>
                <a:stretch>
                  <a:fillRect l="-1310" b="-37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直线连接符 11"/>
          <p:cNvCxnSpPr/>
          <p:nvPr/>
        </p:nvCxnSpPr>
        <p:spPr>
          <a:xfrm>
            <a:off x="1060855" y="1447357"/>
            <a:ext cx="4315147" cy="0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8" descr="LHCb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5077" y="34189"/>
            <a:ext cx="721347" cy="480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5462D32-7F16-4303-C896-0D4917FAB2EA}"/>
              </a:ext>
            </a:extLst>
          </p:cNvPr>
          <p:cNvSpPr txBox="1"/>
          <p:nvPr/>
        </p:nvSpPr>
        <p:spPr>
          <a:xfrm>
            <a:off x="8517121" y="3673912"/>
            <a:ext cx="2837955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1" dirty="0">
                <a:latin typeface="Apple Chancery" panose="03020702040506060504" pitchFamily="66" charset="-79"/>
                <a:cs typeface="Apple Chancery" panose="03020702040506060504" pitchFamily="66" charset="-79"/>
              </a:rPr>
              <a:t>More in Yanxi Zhang’s talk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941B5E24-E8F9-E334-626E-688142A6BBDD}"/>
              </a:ext>
            </a:extLst>
          </p:cNvPr>
          <p:cNvSpPr txBox="1"/>
          <p:nvPr/>
        </p:nvSpPr>
        <p:spPr>
          <a:xfrm>
            <a:off x="9706548" y="654624"/>
            <a:ext cx="20050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1400" dirty="0">
                <a:solidFill>
                  <a:srgbClr val="263A38"/>
                </a:solidFill>
                <a:latin typeface="Dubai" panose="020B0503030403030204" pitchFamily="34" charset="-78"/>
                <a:ea typeface="等线" panose="02010600030101010101" pitchFamily="2" charset="-122"/>
                <a:cs typeface="Dubai" panose="020B0503030403030204" pitchFamily="34" charset="-78"/>
              </a:rPr>
              <a:t>Nature 643 (2025) 1223 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圆角矩形 42"/>
          <p:cNvSpPr/>
          <p:nvPr/>
        </p:nvSpPr>
        <p:spPr>
          <a:xfrm>
            <a:off x="5687695" y="3275331"/>
            <a:ext cx="432000" cy="432000"/>
          </a:xfrm>
          <a:prstGeom prst="roundRect">
            <a:avLst/>
          </a:prstGeom>
          <a:solidFill>
            <a:srgbClr val="263A3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/>
          </a:p>
        </p:txBody>
      </p:sp>
      <p:sp>
        <p:nvSpPr>
          <p:cNvPr id="6" name="标题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副标题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半闭框 3"/>
          <p:cNvSpPr/>
          <p:nvPr/>
        </p:nvSpPr>
        <p:spPr>
          <a:xfrm>
            <a:off x="-13335" y="-7620"/>
            <a:ext cx="12172315" cy="6912000"/>
          </a:xfrm>
          <a:prstGeom prst="halfFrame">
            <a:avLst/>
          </a:prstGeom>
          <a:solidFill>
            <a:srgbClr val="68181B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CN" altLang="en-US" sz="1351">
              <a:solidFill>
                <a:schemeClr val="tx1"/>
              </a:solidFill>
            </a:endParaRPr>
          </a:p>
        </p:txBody>
      </p:sp>
      <p:sp>
        <p:nvSpPr>
          <p:cNvPr id="5" name="半闭框 4"/>
          <p:cNvSpPr/>
          <p:nvPr/>
        </p:nvSpPr>
        <p:spPr>
          <a:xfrm rot="10800000">
            <a:off x="31115" y="-43425"/>
            <a:ext cx="12172315" cy="6912000"/>
          </a:xfrm>
          <a:prstGeom prst="halfFrame">
            <a:avLst/>
          </a:prstGeom>
          <a:solidFill>
            <a:srgbClr val="263A3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>
              <a:solidFill>
                <a:schemeClr val="tx1"/>
              </a:solidFill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863600" y="726440"/>
            <a:ext cx="10440000" cy="5652000"/>
          </a:xfrm>
          <a:custGeom>
            <a:avLst/>
            <a:gdLst/>
            <a:ahLst/>
            <a:cxnLst/>
            <a:rect l="l" t="t" r="r" b="b"/>
            <a:pathLst>
              <a:path w="4519680" h="2397575">
                <a:moveTo>
                  <a:pt x="0" y="0"/>
                </a:moveTo>
                <a:lnTo>
                  <a:pt x="4519680" y="0"/>
                </a:lnTo>
                <a:lnTo>
                  <a:pt x="4519680" y="2397575"/>
                </a:lnTo>
                <a:lnTo>
                  <a:pt x="0" y="2397575"/>
                </a:ln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pPr algn="ctr"/>
            <a:endParaRPr lang="en-US" sz="2800">
              <a:solidFill>
                <a:srgbClr val="263A38"/>
              </a:solidFill>
              <a:latin typeface="黑体" charset="0"/>
              <a:ea typeface="黑体" charset="0"/>
              <a:cs typeface="字由点字倔强黑" charset="-122"/>
              <a:sym typeface="字由点字倔强黑" charset="-122"/>
            </a:endParaRPr>
          </a:p>
          <a:p>
            <a:pPr algn="ctr"/>
            <a:endParaRPr lang="zh-CN" altLang="en-US" sz="2800">
              <a:solidFill>
                <a:srgbClr val="263A38"/>
              </a:solidFill>
              <a:latin typeface="黑体" charset="0"/>
              <a:ea typeface="黑体" charset="0"/>
              <a:cs typeface="字由点字倔强黑" charset="-122"/>
              <a:sym typeface="字由点字倔强黑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255" y="85725"/>
            <a:ext cx="12151360" cy="6407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zh-CN" sz="3200">
                <a:solidFill>
                  <a:schemeClr val="bg1"/>
                </a:solidFill>
                <a:latin typeface="Arial" panose="020B0704020202020204" pitchFamily="34" charset="0"/>
                <a:ea typeface="黑体" charset="0"/>
                <a:cs typeface="Arial" panose="020B0704020202020204" pitchFamily="34" charset="0"/>
              </a:rPr>
              <a:t>Outline of the talk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ACD219-3ADF-1221-B529-5AE7AF700ACA}"/>
              </a:ext>
            </a:extLst>
          </p:cNvPr>
          <p:cNvSpPr txBox="1"/>
          <p:nvPr/>
        </p:nvSpPr>
        <p:spPr>
          <a:xfrm>
            <a:off x="7419085" y="5527464"/>
            <a:ext cx="3928967" cy="508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51" i="1" dirty="0">
                <a:solidFill>
                  <a:srgbClr val="002060"/>
                </a:solidFill>
                <a:latin typeface="Helvetica" pitchFamily="2" charset="0"/>
              </a:rPr>
              <a:t>Disclaimer: many interesting results,</a:t>
            </a:r>
            <a:endParaRPr lang="en-US" sz="1351" dirty="0">
              <a:solidFill>
                <a:srgbClr val="002060"/>
              </a:solidFill>
              <a:latin typeface="Helvetica" pitchFamily="2" charset="0"/>
            </a:endParaRPr>
          </a:p>
          <a:p>
            <a:r>
              <a:rPr lang="en-US" sz="1351" i="1" dirty="0">
                <a:solidFill>
                  <a:srgbClr val="002060"/>
                </a:solidFill>
                <a:latin typeface="Helvetica" pitchFamily="2" charset="0"/>
              </a:rPr>
              <a:t>only a tiny fraction selected</a:t>
            </a:r>
            <a:endParaRPr lang="en-US" sz="1351" dirty="0">
              <a:solidFill>
                <a:srgbClr val="002060"/>
              </a:solidFill>
              <a:latin typeface="Helvetica" pitchFamily="2" charset="0"/>
            </a:endParaRPr>
          </a:p>
        </p:txBody>
      </p:sp>
      <p:sp>
        <p:nvSpPr>
          <p:cNvPr id="10" name="Introduction…">
            <a:extLst>
              <a:ext uri="{FF2B5EF4-FFF2-40B4-BE49-F238E27FC236}">
                <a16:creationId xmlns:a16="http://schemas.microsoft.com/office/drawing/2014/main" id="{6AAE2C57-E78E-D0A5-6D36-106581286E67}"/>
              </a:ext>
            </a:extLst>
          </p:cNvPr>
          <p:cNvSpPr txBox="1"/>
          <p:nvPr/>
        </p:nvSpPr>
        <p:spPr>
          <a:xfrm>
            <a:off x="2001422" y="832097"/>
            <a:ext cx="7804548" cy="5142819"/>
          </a:xfrm>
          <a:prstGeom prst="rect">
            <a:avLst/>
          </a:prstGeom>
          <a:ln w="12700">
            <a:miter lim="400000"/>
          </a:ln>
        </p:spPr>
        <p:txBody>
          <a:bodyPr lIns="35719" tIns="35719" rIns="35719" bIns="35719" anchor="ctr">
            <a:spAutoFit/>
          </a:bodyPr>
          <a:lstStyle/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accent6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Introduction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accent6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Hadron Spectrum and Exotic Hadrons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accent6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Baryon CP Violation  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accent6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CKM Physics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accent6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Lepton-Flavor Universality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accent6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SU(3) and (non-</a:t>
            </a:r>
            <a:r>
              <a:rPr kumimoji="1" lang="en-US" sz="3200" dirty="0" err="1">
                <a:solidFill>
                  <a:schemeClr val="accent6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purterbative</a:t>
            </a:r>
            <a:r>
              <a:rPr kumimoji="1" lang="en-US" sz="3200" dirty="0">
                <a:solidFill>
                  <a:schemeClr val="accent6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) QCD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accent6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Hyperon Physics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accent6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Prospect</a:t>
            </a:r>
          </a:p>
        </p:txBody>
      </p:sp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C901BD-E8FB-C060-D0AB-3F483E837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圆角矩形 42">
            <a:extLst>
              <a:ext uri="{FF2B5EF4-FFF2-40B4-BE49-F238E27FC236}">
                <a16:creationId xmlns:a16="http://schemas.microsoft.com/office/drawing/2014/main" id="{74076BF9-435A-2F3C-0C43-AEE63D33D342}"/>
              </a:ext>
            </a:extLst>
          </p:cNvPr>
          <p:cNvSpPr/>
          <p:nvPr/>
        </p:nvSpPr>
        <p:spPr>
          <a:xfrm>
            <a:off x="5687695" y="3275331"/>
            <a:ext cx="432000" cy="432000"/>
          </a:xfrm>
          <a:prstGeom prst="roundRect">
            <a:avLst/>
          </a:prstGeom>
          <a:solidFill>
            <a:srgbClr val="263A3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/>
          </a:p>
        </p:txBody>
      </p:sp>
      <p:sp>
        <p:nvSpPr>
          <p:cNvPr id="6" name="标题 5">
            <a:extLst>
              <a:ext uri="{FF2B5EF4-FFF2-40B4-BE49-F238E27FC236}">
                <a16:creationId xmlns:a16="http://schemas.microsoft.com/office/drawing/2014/main" id="{E4076726-12E1-48C2-70EB-9D7C5A38770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副标题 6">
            <a:extLst>
              <a:ext uri="{FF2B5EF4-FFF2-40B4-BE49-F238E27FC236}">
                <a16:creationId xmlns:a16="http://schemas.microsoft.com/office/drawing/2014/main" id="{3206E984-A591-768D-C2D0-7C1834159B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半闭框 3">
            <a:extLst>
              <a:ext uri="{FF2B5EF4-FFF2-40B4-BE49-F238E27FC236}">
                <a16:creationId xmlns:a16="http://schemas.microsoft.com/office/drawing/2014/main" id="{64A05E8D-B14E-3E26-D401-6AEFC8F0ACAB}"/>
              </a:ext>
            </a:extLst>
          </p:cNvPr>
          <p:cNvSpPr/>
          <p:nvPr/>
        </p:nvSpPr>
        <p:spPr>
          <a:xfrm>
            <a:off x="-13335" y="-7620"/>
            <a:ext cx="12172315" cy="6912000"/>
          </a:xfrm>
          <a:prstGeom prst="halfFrame">
            <a:avLst/>
          </a:prstGeom>
          <a:solidFill>
            <a:srgbClr val="68181B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CN" altLang="en-US" sz="1351">
              <a:solidFill>
                <a:schemeClr val="tx1"/>
              </a:solidFill>
            </a:endParaRPr>
          </a:p>
        </p:txBody>
      </p:sp>
      <p:sp>
        <p:nvSpPr>
          <p:cNvPr id="5" name="半闭框 4">
            <a:extLst>
              <a:ext uri="{FF2B5EF4-FFF2-40B4-BE49-F238E27FC236}">
                <a16:creationId xmlns:a16="http://schemas.microsoft.com/office/drawing/2014/main" id="{99035A60-F139-98AD-7359-5CDBC07D79C8}"/>
              </a:ext>
            </a:extLst>
          </p:cNvPr>
          <p:cNvSpPr/>
          <p:nvPr/>
        </p:nvSpPr>
        <p:spPr>
          <a:xfrm rot="10800000">
            <a:off x="31115" y="-43425"/>
            <a:ext cx="12172315" cy="6912000"/>
          </a:xfrm>
          <a:prstGeom prst="halfFrame">
            <a:avLst/>
          </a:prstGeom>
          <a:solidFill>
            <a:srgbClr val="263A3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>
              <a:solidFill>
                <a:schemeClr val="tx1"/>
              </a:solidFill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2DA17723-E74E-29B4-D1BE-DC36C4BA1E3B}"/>
              </a:ext>
            </a:extLst>
          </p:cNvPr>
          <p:cNvSpPr/>
          <p:nvPr/>
        </p:nvSpPr>
        <p:spPr>
          <a:xfrm>
            <a:off x="863600" y="726440"/>
            <a:ext cx="10440000" cy="5652000"/>
          </a:xfrm>
          <a:custGeom>
            <a:avLst/>
            <a:gdLst/>
            <a:ahLst/>
            <a:cxnLst/>
            <a:rect l="l" t="t" r="r" b="b"/>
            <a:pathLst>
              <a:path w="4519680" h="2397575">
                <a:moveTo>
                  <a:pt x="0" y="0"/>
                </a:moveTo>
                <a:lnTo>
                  <a:pt x="4519680" y="0"/>
                </a:lnTo>
                <a:lnTo>
                  <a:pt x="4519680" y="2397575"/>
                </a:lnTo>
                <a:lnTo>
                  <a:pt x="0" y="2397575"/>
                </a:ln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pPr algn="ctr"/>
            <a:endParaRPr lang="en-US" sz="2800">
              <a:solidFill>
                <a:srgbClr val="263A38"/>
              </a:solidFill>
              <a:latin typeface="黑体" charset="0"/>
              <a:ea typeface="黑体" charset="0"/>
              <a:cs typeface="字由点字倔强黑" charset="-122"/>
              <a:sym typeface="字由点字倔强黑" charset="-122"/>
            </a:endParaRPr>
          </a:p>
          <a:p>
            <a:pPr algn="ctr"/>
            <a:endParaRPr lang="zh-CN" altLang="en-US" sz="2800">
              <a:solidFill>
                <a:srgbClr val="263A38"/>
              </a:solidFill>
              <a:latin typeface="黑体" charset="0"/>
              <a:ea typeface="黑体" charset="0"/>
              <a:cs typeface="字由点字倔强黑" charset="-122"/>
              <a:sym typeface="字由点字倔强黑" charset="-122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AF6EF71B-E6B1-813E-B2E3-6F6225C1BBA3}"/>
              </a:ext>
            </a:extLst>
          </p:cNvPr>
          <p:cNvSpPr txBox="1"/>
          <p:nvPr/>
        </p:nvSpPr>
        <p:spPr>
          <a:xfrm>
            <a:off x="8255" y="85725"/>
            <a:ext cx="12151360" cy="6407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zh-CN" sz="3200">
                <a:solidFill>
                  <a:schemeClr val="bg1"/>
                </a:solidFill>
                <a:latin typeface="Arial" panose="020B0704020202020204" pitchFamily="34" charset="0"/>
                <a:ea typeface="黑体" charset="0"/>
                <a:cs typeface="Arial" panose="020B0704020202020204" pitchFamily="34" charset="0"/>
              </a:rPr>
              <a:t>Outline of the talk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D54A1E-143D-6B0E-1060-5AD1397C39E5}"/>
              </a:ext>
            </a:extLst>
          </p:cNvPr>
          <p:cNvSpPr txBox="1"/>
          <p:nvPr/>
        </p:nvSpPr>
        <p:spPr>
          <a:xfrm>
            <a:off x="7419085" y="5527464"/>
            <a:ext cx="3928967" cy="508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51" i="1" dirty="0">
                <a:solidFill>
                  <a:srgbClr val="002060"/>
                </a:solidFill>
                <a:latin typeface="Helvetica" pitchFamily="2" charset="0"/>
              </a:rPr>
              <a:t>Disclaimer: many interesting results,</a:t>
            </a:r>
            <a:endParaRPr lang="en-US" sz="1351" dirty="0">
              <a:solidFill>
                <a:srgbClr val="002060"/>
              </a:solidFill>
              <a:latin typeface="Helvetica" pitchFamily="2" charset="0"/>
            </a:endParaRPr>
          </a:p>
          <a:p>
            <a:r>
              <a:rPr lang="en-US" sz="1351" i="1" dirty="0">
                <a:solidFill>
                  <a:srgbClr val="002060"/>
                </a:solidFill>
                <a:latin typeface="Helvetica" pitchFamily="2" charset="0"/>
              </a:rPr>
              <a:t>only a tiny fraction selected</a:t>
            </a:r>
            <a:endParaRPr lang="en-US" sz="1351" dirty="0">
              <a:solidFill>
                <a:srgbClr val="002060"/>
              </a:solidFill>
              <a:latin typeface="Helvetica" pitchFamily="2" charset="0"/>
            </a:endParaRPr>
          </a:p>
        </p:txBody>
      </p:sp>
      <p:sp>
        <p:nvSpPr>
          <p:cNvPr id="10" name="Introduction…">
            <a:extLst>
              <a:ext uri="{FF2B5EF4-FFF2-40B4-BE49-F238E27FC236}">
                <a16:creationId xmlns:a16="http://schemas.microsoft.com/office/drawing/2014/main" id="{24CF1AA1-D182-7316-1EEC-88CC4FECB5EB}"/>
              </a:ext>
            </a:extLst>
          </p:cNvPr>
          <p:cNvSpPr txBox="1"/>
          <p:nvPr/>
        </p:nvSpPr>
        <p:spPr>
          <a:xfrm>
            <a:off x="2001422" y="832097"/>
            <a:ext cx="7804548" cy="5142819"/>
          </a:xfrm>
          <a:prstGeom prst="rect">
            <a:avLst/>
          </a:prstGeom>
          <a:ln w="12700">
            <a:miter lim="400000"/>
          </a:ln>
        </p:spPr>
        <p:txBody>
          <a:bodyPr lIns="35719" tIns="35719" rIns="35719" bIns="35719" anchor="ctr">
            <a:spAutoFit/>
          </a:bodyPr>
          <a:lstStyle/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Introduction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Hadron Spectrum and Exotic Hadrons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Baryon CP Violation  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accent6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CKM Physics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Lepton-Flavor Universality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SU(3) and (non-</a:t>
            </a:r>
            <a:r>
              <a:rPr kumimoji="1" lang="en-US" sz="3200" dirty="0" err="1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purterbative</a:t>
            </a: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) QCD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Hyperon Physics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Prospect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204035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22225" y="36831"/>
            <a:ext cx="12161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研究动机</a:t>
            </a:r>
            <a:r>
              <a:rPr lang="en-US" altLang="zh-CN" sz="3200">
                <a:solidFill>
                  <a:schemeClr val="bg1"/>
                </a:solidFill>
                <a:latin typeface="黑体" charset="0"/>
                <a:ea typeface="黑体" charset="0"/>
              </a:rPr>
              <a:t>-</a:t>
            </a:r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亮度的测量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-17780" y="0"/>
            <a:ext cx="12209780" cy="583565"/>
          </a:xfrm>
          <a:prstGeom prst="rect">
            <a:avLst/>
          </a:prstGeom>
          <a:solidFill>
            <a:srgbClr val="68181B"/>
          </a:solidFill>
        </p:spPr>
        <p:txBody>
          <a:bodyPr wrap="square" rtlCol="0">
            <a:noAutofit/>
          </a:bodyPr>
          <a:lstStyle/>
          <a:p>
            <a:pPr algn="ctr"/>
            <a:r>
              <a:rPr lang="en-US" sz="3400" dirty="0">
                <a:solidFill>
                  <a:schemeClr val="bg1"/>
                </a:solidFill>
                <a:sym typeface="+mn-ea"/>
              </a:rPr>
              <a:t>CKM Unitarity Triangle</a:t>
            </a:r>
            <a:endParaRPr lang="en-US" sz="3400" dirty="0"/>
          </a:p>
          <a:p>
            <a:pPr algn="ctr"/>
            <a:endParaRPr lang="en-US" altLang="zh-CN" sz="3400">
              <a:solidFill>
                <a:schemeClr val="bg1"/>
              </a:solidFill>
            </a:endParaRPr>
          </a:p>
        </p:txBody>
      </p:sp>
      <p:pic>
        <p:nvPicPr>
          <p:cNvPr id="10" name="Content Placeholder 4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742599" y="3920369"/>
            <a:ext cx="3849460" cy="2380287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1724005" y="6493511"/>
            <a:ext cx="468000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0DB2DC-4C9A-4742-B13C-FB6460FD3503}" type="slidenum">
              <a:rPr lang="en-US" altLang="zh-CN" sz="1351">
                <a:solidFill>
                  <a:schemeClr val="bg1"/>
                </a:solidFill>
              </a:rPr>
              <a:t>21</a:t>
            </a:fld>
            <a:endParaRPr lang="en-US" altLang="zh-CN" sz="1351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/>
              <p:cNvSpPr txBox="1"/>
              <p:nvPr/>
            </p:nvSpPr>
            <p:spPr>
              <a:xfrm>
                <a:off x="294067" y="725082"/>
                <a:ext cx="12002771" cy="37223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891" indent="-342891">
                  <a:lnSpc>
                    <a:spcPct val="120000"/>
                  </a:lnSpc>
                  <a:buFont typeface="Wingdings" panose="05000000000000000000" charset="0"/>
                  <a:buChar char=""/>
                </a:pPr>
                <a:r>
                  <a:rPr lang="en-US" altLang="zh-CN" sz="2200" dirty="0">
                    <a:latin typeface="Cambria Math" panose="02040503050406030204" charset="0"/>
                    <a:cs typeface="Cambria Math" panose="02040503050406030204" charset="0"/>
                  </a:rPr>
                  <a:t>The CKM matrix is a 3×3 unitary matrix describing quark </a:t>
                </a:r>
                <a:r>
                  <a:rPr lang="en-US" altLang="zh-CN" sz="2200" dirty="0" err="1">
                    <a:latin typeface="Cambria Math" panose="02040503050406030204" charset="0"/>
                    <a:cs typeface="Cambria Math" panose="02040503050406030204" charset="0"/>
                  </a:rPr>
                  <a:t>flavour</a:t>
                </a:r>
                <a:r>
                  <a:rPr lang="en-US" altLang="zh-CN" sz="2200" dirty="0">
                    <a:latin typeface="Cambria Math" panose="02040503050406030204" charset="0"/>
                    <a:cs typeface="Cambria Math" panose="02040503050406030204" charset="0"/>
                  </a:rPr>
                  <a:t>-changing charged-current interactions.</a:t>
                </a:r>
              </a:p>
              <a:p>
                <a:pPr marL="342891" indent="-342891">
                  <a:lnSpc>
                    <a:spcPct val="120000"/>
                  </a:lnSpc>
                  <a:buFont typeface="Wingdings" panose="05000000000000000000" charset="0"/>
                  <a:buChar char=""/>
                </a:pPr>
                <a:endParaRPr lang="en-US" altLang="zh-CN" sz="2200" dirty="0">
                  <a:latin typeface="Cambria Math" panose="02040503050406030204" charset="0"/>
                  <a:cs typeface="Cambria Math" panose="02040503050406030204" charset="0"/>
                </a:endParaRPr>
              </a:p>
              <a:p>
                <a:pPr marL="342891" indent="-342891">
                  <a:lnSpc>
                    <a:spcPct val="120000"/>
                  </a:lnSpc>
                  <a:buFont typeface="Wingdings" panose="05000000000000000000" charset="0"/>
                  <a:buChar char=""/>
                </a:pPr>
                <a:endParaRPr lang="en-US" altLang="zh-CN" sz="2200" dirty="0">
                  <a:latin typeface="Cambria Math" panose="02040503050406030204" charset="0"/>
                  <a:cs typeface="Cambria Math" panose="02040503050406030204" charset="0"/>
                </a:endParaRPr>
              </a:p>
              <a:p>
                <a:pPr fontAlgn="auto">
                  <a:lnSpc>
                    <a:spcPct val="120000"/>
                  </a:lnSpc>
                </a:pPr>
                <a:endParaRPr lang="en-US" altLang="zh-CN" sz="2200" dirty="0">
                  <a:latin typeface="Cambria Math" panose="02040503050406030204" charset="0"/>
                  <a:cs typeface="Cambria Math" panose="02040503050406030204" charset="0"/>
                </a:endParaRPr>
              </a:p>
              <a:p>
                <a:pPr marL="342891" indent="-342891">
                  <a:lnSpc>
                    <a:spcPct val="120000"/>
                  </a:lnSpc>
                  <a:buFont typeface="Wingdings" panose="05000000000000000000" charset="0"/>
                  <a:buChar char=""/>
                </a:pPr>
                <a:endParaRPr lang="en-US" altLang="zh-CN" sz="2200" dirty="0">
                  <a:latin typeface="Cambria Math" panose="02040503050406030204" charset="0"/>
                  <a:cs typeface="Cambria Math" panose="02040503050406030204" charset="0"/>
                </a:endParaRPr>
              </a:p>
              <a:p>
                <a:pPr marL="342891" indent="-342891">
                  <a:lnSpc>
                    <a:spcPct val="120000"/>
                  </a:lnSpc>
                  <a:buFont typeface="Wingdings" panose="05000000000000000000" charset="0"/>
                  <a:buChar char=""/>
                </a:pPr>
                <a:r>
                  <a:rPr lang="en-US" altLang="zh-CN" sz="2200" dirty="0">
                    <a:latin typeface="Cambria Math" panose="02040503050406030204" charset="0"/>
                    <a:cs typeface="Cambria Math" panose="02040503050406030204" charset="0"/>
                  </a:rPr>
                  <a:t>One of six triangle relations derived from the unitarity condition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200" i="1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CN" sz="22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𝑉</m:t>
                        </m:r>
                      </m:e>
                      <m:sup>
                        <m:r>
                          <a:rPr lang="en-US" altLang="zh-CN" sz="2200" i="1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+</m:t>
                        </m:r>
                      </m:sup>
                    </m:sSup>
                    <m:r>
                      <a:rPr lang="en-US" altLang="zh-CN" sz="2200" i="1">
                        <a:latin typeface="Cambria Math" panose="02040503050406030204" charset="0"/>
                        <a:cs typeface="Cambria Math" panose="02040503050406030204" charset="0"/>
                      </a:rPr>
                      <m:t>𝑉</m:t>
                    </m:r>
                    <m:r>
                      <a:rPr lang="en-US" altLang="zh-CN" sz="2200" i="1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=</m:t>
                    </m:r>
                    <m:r>
                      <a:rPr lang="en-US" altLang="zh-CN" sz="2200" i="1">
                        <a:latin typeface="Cambria Math" panose="02040503050406030204" charset="0"/>
                        <a:cs typeface="Cambria Math" panose="02040503050406030204" charset="0"/>
                      </a:rPr>
                      <m:t>𝐼</m:t>
                    </m:r>
                  </m:oMath>
                </a14:m>
                <a:r>
                  <a:rPr lang="en-US" altLang="zh-CN" sz="2200" dirty="0">
                    <a:latin typeface="Cambria Math" panose="02040503050406030204" charset="0"/>
                    <a:cs typeface="Cambria Math" panose="02040503050406030204" charset="0"/>
                  </a:rPr>
                  <a:t>: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altLang="zh-CN" sz="2200" dirty="0">
                    <a:latin typeface="Cambria Math" panose="02040503050406030204" charset="0"/>
                    <a:cs typeface="Cambria Math" panose="02040503050406030204" charset="0"/>
                  </a:rPr>
                  <a:t>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200" i="1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22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𝑉</m:t>
                        </m:r>
                      </m:e>
                      <m:sub>
                        <m:r>
                          <a:rPr lang="en-US" altLang="zh-CN" sz="22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𝑢𝑑</m:t>
                        </m:r>
                      </m:sub>
                    </m:sSub>
                    <m:sSubSup>
                      <m:sSubSupPr>
                        <m:ctrlPr>
                          <a:rPr lang="en-US" altLang="zh-CN" sz="2200" i="1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SupPr>
                      <m:e>
                        <m:r>
                          <a:rPr lang="en-US" altLang="zh-CN" sz="22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𝑉</m:t>
                        </m:r>
                      </m:e>
                      <m:sub>
                        <m:r>
                          <a:rPr lang="en-US" altLang="zh-CN" sz="22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𝑢𝑏</m:t>
                        </m:r>
                      </m:sub>
                      <m:sup>
                        <m:r>
                          <a:rPr lang="en-US" altLang="zh-CN" sz="2200" i="1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∗</m:t>
                        </m:r>
                      </m:sup>
                    </m:sSubSup>
                    <m:r>
                      <a:rPr lang="en-US" altLang="zh-CN" sz="2200" i="1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+</m:t>
                    </m:r>
                    <m:sSub>
                      <m:sSubPr>
                        <m:ctrlPr>
                          <a:rPr lang="en-US" altLang="zh-CN" sz="2200" i="1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22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𝑉</m:t>
                        </m:r>
                      </m:e>
                      <m:sub>
                        <m:r>
                          <a:rPr lang="en-US" altLang="zh-CN" sz="22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𝑐𝑑</m:t>
                        </m:r>
                      </m:sub>
                    </m:sSub>
                    <m:sSubSup>
                      <m:sSubSupPr>
                        <m:ctrlPr>
                          <a:rPr lang="en-US" altLang="zh-CN" sz="2200" i="1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SupPr>
                      <m:e>
                        <m:r>
                          <a:rPr lang="en-US" altLang="zh-CN" sz="22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𝑉</m:t>
                        </m:r>
                      </m:e>
                      <m:sub>
                        <m:r>
                          <a:rPr lang="en-US" altLang="zh-CN" sz="22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𝑐𝑏</m:t>
                        </m:r>
                      </m:sub>
                      <m:sup>
                        <m:r>
                          <a:rPr lang="en-US" altLang="zh-CN" sz="2200" i="1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∗</m:t>
                        </m:r>
                      </m:sup>
                    </m:sSubSup>
                    <m:r>
                      <a:rPr lang="en-US" altLang="zh-CN" sz="2200" i="1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+</m:t>
                    </m:r>
                    <m:sSub>
                      <m:sSubPr>
                        <m:ctrlPr>
                          <a:rPr lang="en-US" altLang="zh-CN" sz="2200" i="1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22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𝑉</m:t>
                        </m:r>
                      </m:e>
                      <m:sub>
                        <m:r>
                          <a:rPr lang="en-US" altLang="zh-CN" sz="22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𝑡𝑑</m:t>
                        </m:r>
                      </m:sub>
                    </m:sSub>
                    <m:sSubSup>
                      <m:sSubSupPr>
                        <m:ctrlPr>
                          <a:rPr lang="en-US" altLang="zh-CN" sz="2200" i="1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SupPr>
                      <m:e>
                        <m:r>
                          <a:rPr lang="en-US" altLang="zh-CN" sz="22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𝑉</m:t>
                        </m:r>
                      </m:e>
                      <m:sub>
                        <m:r>
                          <a:rPr lang="en-US" altLang="zh-CN" sz="22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𝑡𝑏</m:t>
                        </m:r>
                      </m:sub>
                      <m:sup>
                        <m:r>
                          <a:rPr lang="en-US" altLang="zh-CN" sz="2200" i="1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∗</m:t>
                        </m:r>
                      </m:sup>
                    </m:sSubSup>
                    <m:r>
                      <a:rPr lang="en-US" altLang="zh-CN" sz="2200" i="1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=0</m:t>
                    </m:r>
                  </m:oMath>
                </a14:m>
                <a:endParaRPr lang="en-US" altLang="zh-CN" sz="2200" dirty="0">
                  <a:latin typeface="Cambria Math" panose="02040503050406030204" charset="0"/>
                  <a:cs typeface="Cambria Math" panose="02040503050406030204" charset="0"/>
                </a:endParaRPr>
              </a:p>
              <a:p>
                <a:pPr marL="342891" indent="-342891">
                  <a:lnSpc>
                    <a:spcPct val="120000"/>
                  </a:lnSpc>
                  <a:buFont typeface="Wingdings" panose="05000000000000000000" charset="0"/>
                  <a:buChar char=""/>
                </a:pPr>
                <a:r>
                  <a:rPr lang="en-US" altLang="zh-CN" sz="2200" dirty="0">
                    <a:latin typeface="Cambria Math" panose="02040503050406030204" charset="0"/>
                    <a:cs typeface="Cambria Math" panose="02040503050406030204" charset="0"/>
                  </a:rPr>
                  <a:t>This complex-plane relation forms the </a:t>
                </a:r>
                <a:r>
                  <a:rPr lang="en-US" altLang="zh-CN" sz="2200" dirty="0">
                    <a:solidFill>
                      <a:srgbClr val="68181B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Unitarity Triangle.</a:t>
                </a:r>
              </a:p>
            </p:txBody>
          </p:sp>
        </mc:Choice>
        <mc:Fallback xmlns=""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067" y="725082"/>
                <a:ext cx="12002771" cy="3722366"/>
              </a:xfrm>
              <a:prstGeom prst="rect">
                <a:avLst/>
              </a:prstGeom>
              <a:blipFill>
                <a:blip r:embed="rId5"/>
                <a:stretch>
                  <a:fillRect l="-529" b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/>
              <p:cNvSpPr txBox="1"/>
              <p:nvPr/>
            </p:nvSpPr>
            <p:spPr>
              <a:xfrm>
                <a:off x="1213006" y="4694096"/>
                <a:ext cx="5647473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200" b="1" dirty="0">
                    <a:solidFill>
                      <a:srgbClr val="263A38"/>
                    </a:solidFill>
                    <a:latin typeface="Cambria Math" panose="02040503050406030204" charset="0"/>
                    <a:ea typeface="quote-cjk-patch"/>
                    <a:cs typeface="Cambria Math" panose="02040503050406030204" charset="0"/>
                  </a:rPr>
                  <a:t>Key Parameters:  Three angles </a:t>
                </a:r>
                <a14:m>
                  <m:oMath xmlns:m="http://schemas.openxmlformats.org/officeDocument/2006/math">
                    <m:r>
                      <a:rPr lang="en-US" altLang="zh-CN" sz="2200" b="1" i="1">
                        <a:solidFill>
                          <a:srgbClr val="263A38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𝜶</m:t>
                    </m:r>
                    <m:r>
                      <a:rPr lang="en-US" altLang="zh-CN" sz="2200" b="1" i="1">
                        <a:solidFill>
                          <a:srgbClr val="263A38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, </m:t>
                    </m:r>
                    <m:r>
                      <a:rPr lang="en-US" altLang="zh-CN" sz="2200" b="1" i="1">
                        <a:solidFill>
                          <a:srgbClr val="263A38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𝜷</m:t>
                    </m:r>
                    <m:r>
                      <a:rPr lang="en-US" altLang="zh-CN" sz="2200" b="1" i="1">
                        <a:solidFill>
                          <a:srgbClr val="263A38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, </m:t>
                    </m:r>
                    <m:r>
                      <a:rPr lang="en-US" altLang="zh-CN" sz="2200" b="1" i="1">
                        <a:solidFill>
                          <a:srgbClr val="263A38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𝜸</m:t>
                    </m:r>
                  </m:oMath>
                </a14:m>
                <a:endParaRPr lang="en-US" altLang="zh-CN" sz="2200" b="1" i="1" dirty="0">
                  <a:solidFill>
                    <a:srgbClr val="263A38"/>
                  </a:solidFill>
                  <a:latin typeface="Cambria Math" panose="02040503050406030204" charset="0"/>
                  <a:ea typeface="quote-cjk-patch"/>
                  <a:cs typeface="Cambria Math" panose="02040503050406030204" charset="0"/>
                </a:endParaRPr>
              </a:p>
              <a:p>
                <a:r>
                  <a:rPr lang="en-US" altLang="zh-CN" sz="2200" b="1" i="1" dirty="0">
                    <a:solidFill>
                      <a:srgbClr val="263A38"/>
                    </a:solidFill>
                    <a:latin typeface="Cambria Math" panose="02040503050406030204" charset="0"/>
                    <a:ea typeface="quote-cjk-patch"/>
                    <a:cs typeface="Cambria Math" panose="02040503050406030204" charset="0"/>
                  </a:rPr>
                  <a:t>                                   </a:t>
                </a:r>
                <a:r>
                  <a:rPr lang="en-US" altLang="zh-CN" sz="2200" b="1" dirty="0">
                    <a:solidFill>
                      <a:srgbClr val="263A38"/>
                    </a:solidFill>
                    <a:latin typeface="Cambria Math" panose="02040503050406030204" charset="0"/>
                    <a:ea typeface="quote-cjk-patch"/>
                    <a:cs typeface="Cambria Math" panose="02040503050406030204" charset="0"/>
                  </a:rPr>
                  <a:t> (also denoted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200" b="1" i="1">
                            <a:solidFill>
                              <a:srgbClr val="263A38"/>
                            </a:solidFill>
                            <a:latin typeface="Cambria Math" panose="02040503050406030204" pitchFamily="18" charset="0"/>
                            <a:ea typeface="quote-cjk-patch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2200" b="1" i="1">
                            <a:solidFill>
                              <a:srgbClr val="263A38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𝝓</m:t>
                        </m:r>
                      </m:e>
                      <m:sub>
                        <m:r>
                          <a:rPr lang="en-US" altLang="zh-CN" sz="2200" b="1" i="1">
                            <a:solidFill>
                              <a:srgbClr val="263A38"/>
                            </a:solidFill>
                            <a:latin typeface="Cambria Math" panose="02040503050406030204" pitchFamily="18" charset="0"/>
                            <a:ea typeface="宋体" charset="0"/>
                            <a:cs typeface="Cambria Math" panose="02040503050406030204" charset="0"/>
                          </a:rPr>
                          <m:t>𝟐</m:t>
                        </m:r>
                      </m:sub>
                    </m:sSub>
                    <m:r>
                      <a:rPr lang="en-US" altLang="zh-CN" sz="2200" b="1" i="1">
                        <a:solidFill>
                          <a:srgbClr val="263A38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, </m:t>
                    </m:r>
                    <m:sSub>
                      <m:sSubPr>
                        <m:ctrlPr>
                          <a:rPr lang="en-US" altLang="zh-CN" sz="2200" b="1" i="1">
                            <a:solidFill>
                              <a:srgbClr val="263A38"/>
                            </a:solidFill>
                            <a:latin typeface="Cambria Math" panose="02040503050406030204" pitchFamily="18" charset="0"/>
                            <a:ea typeface="quote-cjk-patch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2200" b="1" i="1">
                            <a:solidFill>
                              <a:srgbClr val="263A38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𝝓</m:t>
                        </m:r>
                      </m:e>
                      <m:sub>
                        <m:r>
                          <a:rPr lang="en-US" altLang="zh-CN" sz="2200" b="1" i="1">
                            <a:solidFill>
                              <a:srgbClr val="263A38"/>
                            </a:solidFill>
                            <a:latin typeface="Cambria Math" panose="02040503050406030204" pitchFamily="18" charset="0"/>
                            <a:ea typeface="宋体" charset="0"/>
                            <a:cs typeface="Cambria Math" panose="02040503050406030204" charset="0"/>
                          </a:rPr>
                          <m:t>𝟏</m:t>
                        </m:r>
                      </m:sub>
                    </m:sSub>
                    <m:r>
                      <a:rPr lang="en-US" altLang="zh-CN" sz="2200" b="1" i="1">
                        <a:solidFill>
                          <a:srgbClr val="263A38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, </m:t>
                    </m:r>
                    <m:sSub>
                      <m:sSubPr>
                        <m:ctrlPr>
                          <a:rPr lang="en-US" altLang="zh-CN" sz="2200" b="1" i="1">
                            <a:solidFill>
                              <a:srgbClr val="263A38"/>
                            </a:solidFill>
                            <a:latin typeface="Cambria Math" panose="02040503050406030204" pitchFamily="18" charset="0"/>
                            <a:ea typeface="quote-cjk-patch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2200" b="1" i="1">
                            <a:solidFill>
                              <a:srgbClr val="263A38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𝝓</m:t>
                        </m:r>
                      </m:e>
                      <m:sub>
                        <m:r>
                          <a:rPr lang="en-US" altLang="zh-CN" sz="2200" b="1" i="1">
                            <a:solidFill>
                              <a:srgbClr val="263A38"/>
                            </a:solidFill>
                            <a:latin typeface="Cambria Math" panose="02040503050406030204" charset="0"/>
                            <a:ea typeface="quote-cjk-patch"/>
                            <a:cs typeface="Cambria Math" panose="02040503050406030204" charset="0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en-US" altLang="zh-CN" sz="2200" b="1" dirty="0">
                    <a:solidFill>
                      <a:srgbClr val="263A38"/>
                    </a:solidFill>
                    <a:latin typeface="Cambria Math" panose="02040503050406030204" charset="0"/>
                    <a:ea typeface="quote-cjk-patch"/>
                    <a:cs typeface="Cambria Math" panose="02040503050406030204" charset="0"/>
                  </a:rPr>
                  <a:t> ) </a:t>
                </a:r>
              </a:p>
            </p:txBody>
          </p:sp>
        </mc:Choice>
        <mc:Fallback xmlns=""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3006" y="4694096"/>
                <a:ext cx="5647473" cy="769441"/>
              </a:xfrm>
              <a:prstGeom prst="rect">
                <a:avLst/>
              </a:prstGeom>
              <a:blipFill>
                <a:blip r:embed="rId6"/>
                <a:stretch>
                  <a:fillRect l="-1348" t="-4839" b="-145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roup 20">
            <a:extLst>
              <a:ext uri="{FF2B5EF4-FFF2-40B4-BE49-F238E27FC236}">
                <a16:creationId xmlns:a16="http://schemas.microsoft.com/office/drawing/2014/main" id="{357D1BF1-021A-AAC1-371C-19475A721B9A}"/>
              </a:ext>
            </a:extLst>
          </p:cNvPr>
          <p:cNvGrpSpPr/>
          <p:nvPr/>
        </p:nvGrpSpPr>
        <p:grpSpPr>
          <a:xfrm>
            <a:off x="609153" y="1685550"/>
            <a:ext cx="10876879" cy="1364473"/>
            <a:chOff x="834264" y="1510675"/>
            <a:chExt cx="10876879" cy="136447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48B94FD-A3A4-8AD9-C94F-D4648F5DB0C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390793" y="1517536"/>
              <a:ext cx="6525191" cy="1197984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8AD174B-399A-067D-0C5F-5570AAF9AA2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t="24555" r="76023" b="25627"/>
            <a:stretch>
              <a:fillRect/>
            </a:stretch>
          </p:blipFill>
          <p:spPr>
            <a:xfrm>
              <a:off x="834264" y="1821767"/>
              <a:ext cx="972235" cy="532507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4F506613-7109-1F4D-074A-3450FB62B80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52048" t="-1428" r="105" b="974"/>
            <a:stretch>
              <a:fillRect/>
            </a:stretch>
          </p:blipFill>
          <p:spPr>
            <a:xfrm>
              <a:off x="1976615" y="1510675"/>
              <a:ext cx="2060128" cy="1140168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2D821C71-7785-7C95-A136-8FDA1DB43E44}"/>
                    </a:ext>
                  </a:extLst>
                </p:cNvPr>
                <p:cNvSpPr txBox="1"/>
                <p:nvPr/>
              </p:nvSpPr>
              <p:spPr>
                <a:xfrm>
                  <a:off x="4036743" y="1867632"/>
                  <a:ext cx="354051" cy="43088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2200" i="1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=</m:t>
                        </m:r>
                      </m:oMath>
                    </m:oMathPara>
                  </a14:m>
                  <a:endParaRPr lang="en-US" sz="1351" dirty="0"/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2D821C71-7785-7C95-A136-8FDA1DB43E4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6743" y="1867632"/>
                  <a:ext cx="354051" cy="430887"/>
                </a:xfrm>
                <a:prstGeom prst="rect">
                  <a:avLst/>
                </a:prstGeom>
                <a:blipFill>
                  <a:blip r:embed="rId9"/>
                  <a:stretch>
                    <a:fillRect r="-3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BFF2F65-F9CC-1666-E062-8857774AAC8E}"/>
                </a:ext>
              </a:extLst>
            </p:cNvPr>
            <p:cNvSpPr txBox="1"/>
            <p:nvPr/>
          </p:nvSpPr>
          <p:spPr>
            <a:xfrm>
              <a:off x="10777874" y="2574938"/>
              <a:ext cx="933269" cy="3002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1" dirty="0"/>
                <a:t>PDG 2026</a:t>
              </a:r>
            </a:p>
          </p:txBody>
        </p:sp>
      </p:grpSp>
      <p:sp>
        <p:nvSpPr>
          <p:cNvPr id="19" name="文本框 2">
            <a:extLst>
              <a:ext uri="{FF2B5EF4-FFF2-40B4-BE49-F238E27FC236}">
                <a16:creationId xmlns:a16="http://schemas.microsoft.com/office/drawing/2014/main" id="{2F37A9A9-ADFD-1850-7C9C-3DDB476223F0}"/>
              </a:ext>
            </a:extLst>
          </p:cNvPr>
          <p:cNvSpPr txBox="1"/>
          <p:nvPr/>
        </p:nvSpPr>
        <p:spPr>
          <a:xfrm>
            <a:off x="1" y="6493511"/>
            <a:ext cx="12209780" cy="368300"/>
          </a:xfrm>
          <a:prstGeom prst="rect">
            <a:avLst/>
          </a:prstGeom>
          <a:solidFill>
            <a:srgbClr val="263A38"/>
          </a:solidFill>
        </p:spPr>
        <p:txBody>
          <a:bodyPr wrap="square" rtlCol="0">
            <a:noAutofit/>
          </a:bodyPr>
          <a:lstStyle/>
          <a:p>
            <a:r>
              <a:rPr lang="en-US" altLang="zh-CN" sz="2000" dirty="0">
                <a:solidFill>
                  <a:schemeClr val="bg1"/>
                </a:solidFill>
              </a:rPr>
              <a:t> </a:t>
            </a:r>
            <a:r>
              <a:rPr lang="zh-CN" altLang="en-US" sz="2000" dirty="0">
                <a:solidFill>
                  <a:schemeClr val="bg1"/>
                </a:solidFill>
              </a:rPr>
              <a:t>柯百谦 </a:t>
            </a:r>
            <a:r>
              <a:rPr lang="en-US" altLang="zh-CN" sz="2000" dirty="0">
                <a:solidFill>
                  <a:schemeClr val="bg1"/>
                </a:solidFill>
              </a:rPr>
              <a:t>                                                               </a:t>
            </a:r>
            <a:r>
              <a:rPr lang="zh-CN" altLang="en-US" sz="2000" dirty="0">
                <a:solidFill>
                  <a:schemeClr val="bg1"/>
                </a:solidFill>
              </a:rPr>
              <a:t>强子物理与味物理的实验进展</a:t>
            </a:r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0" name="文本框 9">
            <a:extLst>
              <a:ext uri="{FF2B5EF4-FFF2-40B4-BE49-F238E27FC236}">
                <a16:creationId xmlns:a16="http://schemas.microsoft.com/office/drawing/2014/main" id="{F6D9E996-AE41-BAFE-08FD-B9CABF40ED2F}"/>
              </a:ext>
            </a:extLst>
          </p:cNvPr>
          <p:cNvSpPr txBox="1"/>
          <p:nvPr/>
        </p:nvSpPr>
        <p:spPr>
          <a:xfrm>
            <a:off x="11732893" y="6508039"/>
            <a:ext cx="468000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0DB2DC-4C9A-4742-B13C-FB6460FD3503}" type="slidenum">
              <a:rPr lang="en-US" altLang="zh-CN" sz="1351">
                <a:solidFill>
                  <a:schemeClr val="bg1"/>
                </a:solidFill>
              </a:rPr>
              <a:t>21</a:t>
            </a:fld>
            <a:endParaRPr lang="en-US" altLang="zh-CN" sz="1351" dirty="0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005" y="1272785"/>
            <a:ext cx="3807099" cy="5213625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22225" y="36831"/>
            <a:ext cx="12161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研究动机</a:t>
            </a:r>
            <a:r>
              <a:rPr lang="en-US" altLang="zh-CN" sz="3200">
                <a:solidFill>
                  <a:schemeClr val="bg1"/>
                </a:solidFill>
                <a:latin typeface="黑体" charset="0"/>
                <a:ea typeface="黑体" charset="0"/>
              </a:rPr>
              <a:t>-</a:t>
            </a:r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亮度的测量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1715751" y="6493511"/>
            <a:ext cx="468000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0DB2DC-4C9A-4742-B13C-FB6460FD3503}" type="slidenum">
              <a:rPr lang="en-US" altLang="zh-CN" sz="1351">
                <a:solidFill>
                  <a:schemeClr val="bg1"/>
                </a:solidFill>
              </a:rPr>
              <a:t>22</a:t>
            </a:fld>
            <a:endParaRPr lang="en-US" altLang="zh-CN" sz="1351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/>
              <p:cNvSpPr txBox="1"/>
              <p:nvPr/>
            </p:nvSpPr>
            <p:spPr>
              <a:xfrm>
                <a:off x="-17780" y="0"/>
                <a:ext cx="12209780" cy="583565"/>
              </a:xfrm>
              <a:prstGeom prst="rect">
                <a:avLst/>
              </a:prstGeom>
              <a:solidFill>
                <a:srgbClr val="68181B"/>
              </a:solidFill>
            </p:spPr>
            <p:txBody>
              <a:bodyPr wrap="square" rtlCol="0">
                <a:noAutofit/>
              </a:bodyPr>
              <a:lstStyle/>
              <a:p>
                <a:pPr algn="ctr"/>
                <a:r>
                  <a:rPr lang="en-US" sz="3400" dirty="0">
                    <a:solidFill>
                      <a:schemeClr val="bg1"/>
                    </a:solidFill>
                    <a:sym typeface="+mn-ea"/>
                  </a:rPr>
                  <a:t>CKM</a:t>
                </a:r>
                <a:r>
                  <a:rPr lang="zh-TW" altLang="en-US" sz="3400" dirty="0">
                    <a:solidFill>
                      <a:schemeClr val="bg1"/>
                    </a:solidFill>
                    <a:sym typeface="+mn-ea"/>
                  </a:rPr>
                  <a:t> </a:t>
                </a:r>
                <a:r>
                  <a:rPr lang="en-US" altLang="zh-TW" sz="3400" dirty="0">
                    <a:solidFill>
                      <a:schemeClr val="bg1"/>
                    </a:solidFill>
                    <a:sym typeface="+mn-ea"/>
                  </a:rPr>
                  <a:t>matrix element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4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3400" i="1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𝑉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3400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ub</m:t>
                        </m:r>
                      </m:sub>
                    </m:sSub>
                  </m:oMath>
                </a14:m>
                <a:r>
                  <a:rPr lang="en-US" sz="3400" dirty="0">
                    <a:sym typeface="+mn-ea"/>
                  </a:rPr>
                  <a:t> </a:t>
                </a:r>
                <a:endParaRPr lang="en-US" sz="3400" dirty="0"/>
              </a:p>
              <a:p>
                <a:pPr algn="ctr"/>
                <a:r>
                  <a:rPr lang="en-US" altLang="zh-CN" sz="3400">
                    <a:solidFill>
                      <a:schemeClr val="bg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" name="文本框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7780" y="0"/>
                <a:ext cx="12209780" cy="583565"/>
              </a:xfrm>
              <a:prstGeom prst="rect">
                <a:avLst/>
              </a:prstGeom>
              <a:blipFill>
                <a:blip r:embed="rId5"/>
                <a:stretch>
                  <a:fillRect t="-12766" b="-404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文本框 2"/>
          <p:cNvSpPr txBox="1"/>
          <p:nvPr/>
        </p:nvSpPr>
        <p:spPr>
          <a:xfrm>
            <a:off x="1" y="6493511"/>
            <a:ext cx="12209780" cy="368300"/>
          </a:xfrm>
          <a:prstGeom prst="rect">
            <a:avLst/>
          </a:prstGeom>
          <a:solidFill>
            <a:srgbClr val="263A38"/>
          </a:solidFill>
        </p:spPr>
        <p:txBody>
          <a:bodyPr wrap="square" rtlCol="0">
            <a:noAutofit/>
          </a:bodyPr>
          <a:lstStyle/>
          <a:p>
            <a:r>
              <a:rPr lang="en-US" altLang="zh-CN" sz="2000" dirty="0">
                <a:solidFill>
                  <a:schemeClr val="bg1"/>
                </a:solidFill>
              </a:rPr>
              <a:t> </a:t>
            </a:r>
            <a:r>
              <a:rPr lang="zh-CN" altLang="en-US" sz="2000" dirty="0">
                <a:solidFill>
                  <a:schemeClr val="bg1"/>
                </a:solidFill>
              </a:rPr>
              <a:t>柯百谦 </a:t>
            </a:r>
            <a:r>
              <a:rPr lang="en-US" altLang="zh-CN" sz="2000" dirty="0">
                <a:solidFill>
                  <a:schemeClr val="bg1"/>
                </a:solidFill>
              </a:rPr>
              <a:t>                                                               </a:t>
            </a:r>
            <a:r>
              <a:rPr lang="zh-CN" altLang="en-US" sz="2000" dirty="0">
                <a:solidFill>
                  <a:schemeClr val="bg1"/>
                </a:solidFill>
              </a:rPr>
              <a:t>强子物理与味物理的实验进展</a:t>
            </a:r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99979" y="1023467"/>
            <a:ext cx="22926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PRD 113, 032004 (2026)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35700" y="625730"/>
                <a:ext cx="269657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2400" b="1" dirty="0">
                    <a:solidFill>
                      <a:srgbClr val="68181B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inclusive </a:t>
                </a:r>
                <a14:m>
                  <m:oMath xmlns:m="http://schemas.openxmlformats.org/officeDocument/2006/math">
                    <m:r>
                      <a:rPr lang="en-US" altLang="zh-CN" sz="2400" b="1" i="1">
                        <a:solidFill>
                          <a:srgbClr val="68181B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𝑩</m:t>
                    </m:r>
                    <m:r>
                      <a:rPr lang="en-US" altLang="zh-CN" sz="2400" b="1" i="1">
                        <a:solidFill>
                          <a:srgbClr val="68181B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→</m:t>
                    </m:r>
                    <m:sSub>
                      <m:sSubPr>
                        <m:ctrlPr>
                          <a:rPr lang="en-US" altLang="zh-CN" sz="2400" b="1" i="1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2400" b="1" i="1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𝑿</m:t>
                        </m:r>
                      </m:e>
                      <m:sub>
                        <m:r>
                          <a:rPr lang="en-US" altLang="zh-CN" sz="2400" b="1" i="1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𝒖</m:t>
                        </m:r>
                      </m:sub>
                    </m:sSub>
                    <m:r>
                      <a:rPr lang="en-US" altLang="zh-CN" sz="2400" b="1" i="1">
                        <a:solidFill>
                          <a:srgbClr val="68181B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𝒍</m:t>
                    </m:r>
                    <m:r>
                      <a:rPr lang="en-US" altLang="zh-CN" sz="2400" b="1" i="1">
                        <a:solidFill>
                          <a:srgbClr val="68181B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𝝂</m:t>
                    </m:r>
                  </m:oMath>
                </a14:m>
                <a:endParaRPr lang="en-US" altLang="zh-CN" sz="2400" b="1" i="1" dirty="0">
                  <a:solidFill>
                    <a:srgbClr val="68181B"/>
                  </a:solidFill>
                  <a:latin typeface="Cambria Math" panose="02040503050406030204" charset="0"/>
                  <a:ea typeface="宋体" charset="0"/>
                  <a:cs typeface="Cambria Math" panose="0204050305040603020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00" y="625730"/>
                <a:ext cx="2696572" cy="461665"/>
              </a:xfrm>
              <a:prstGeom prst="rect">
                <a:avLst/>
              </a:prstGeom>
              <a:blipFill>
                <a:blip r:embed="rId6"/>
                <a:stretch>
                  <a:fillRect l="-3756" t="-10811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文本框 9"/>
          <p:cNvSpPr txBox="1"/>
          <p:nvPr/>
        </p:nvSpPr>
        <p:spPr>
          <a:xfrm>
            <a:off x="11724005" y="6493511"/>
            <a:ext cx="468000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0DB2DC-4C9A-4742-B13C-FB6460FD3503}" type="slidenum">
              <a:rPr lang="en-US" altLang="zh-CN" sz="1351">
                <a:solidFill>
                  <a:schemeClr val="bg1"/>
                </a:solidFill>
              </a:rPr>
              <a:t>22</a:t>
            </a:fld>
            <a:endParaRPr lang="en-US" altLang="zh-CN" sz="1351" dirty="0">
              <a:solidFill>
                <a:schemeClr val="bg1"/>
              </a:solidFill>
            </a:endParaRPr>
          </a:p>
        </p:txBody>
      </p:sp>
      <p:pic>
        <p:nvPicPr>
          <p:cNvPr id="8" name="图片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86605" y="33230"/>
            <a:ext cx="658291" cy="50039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640" y="625581"/>
            <a:ext cx="2818897" cy="212488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537" y="793279"/>
            <a:ext cx="5376001" cy="178914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21"/>
              <p:cNvSpPr txBox="1"/>
              <p:nvPr/>
            </p:nvSpPr>
            <p:spPr>
              <a:xfrm>
                <a:off x="4844035" y="2666771"/>
                <a:ext cx="6701728" cy="3639820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342891" indent="-342891">
                  <a:lnSpc>
                    <a:spcPct val="11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2200" b="1" dirty="0">
                    <a:solidFill>
                      <a:srgbClr val="68181B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Belle II data: </a:t>
                </a:r>
                <a:r>
                  <a:rPr lang="en-US" sz="2200" b="1" dirty="0">
                    <a:solidFill>
                      <a:srgbClr val="68181B"/>
                    </a:solidFill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365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en-US" sz="2200" b="1" i="1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CN" sz="2200" b="1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𝐟𝐛</m:t>
                        </m:r>
                      </m:e>
                      <m:sup>
                        <m:r>
                          <a:rPr lang="en-US" altLang="zh-CN" sz="2200" b="1" i="1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</m:t>
                        </m:r>
                        <m:r>
                          <a:rPr lang="en-US" altLang="zh-CN" sz="2200" b="1" i="1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𝟏</m:t>
                        </m:r>
                      </m:sup>
                    </m:sSup>
                  </m:oMath>
                </a14:m>
                <a:endParaRPr lang="en-US" altLang="zh-CN" sz="2200" b="1" i="1" dirty="0">
                  <a:solidFill>
                    <a:srgbClr val="68181B"/>
                  </a:solidFill>
                  <a:latin typeface="Cambria Math" panose="02040503050406030204" charset="0"/>
                  <a:cs typeface="Cambria Math" panose="02040503050406030204" charset="0"/>
                </a:endParaRPr>
              </a:p>
              <a:p>
                <a:pPr marL="342891" indent="-342891">
                  <a:lnSpc>
                    <a:spcPct val="110000"/>
                  </a:lnSpc>
                  <a:buFont typeface="Arial" panose="020B0604020202020204" pitchFamily="34" charset="0"/>
                  <a:buChar char="•"/>
                </a:pPr>
                <a:r>
                  <a:rPr lang="en-US" sz="2200" dirty="0">
                    <a:latin typeface="Cambria Math" panose="02040503050406030204" charset="0"/>
                    <a:cs typeface="Cambria Math" panose="02040503050406030204" charset="0"/>
                  </a:rPr>
                  <a:t>Achieved similar precision as the Belle measurement using 711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en-US" sz="2200" i="1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sz="2200">
                            <a:latin typeface="Cambria Math" panose="02040503050406030204" charset="0"/>
                            <a:cs typeface="Cambria Math" panose="02040503050406030204" charset="0"/>
                          </a:rPr>
                          <m:t>fb</m:t>
                        </m:r>
                      </m:e>
                      <m:sup>
                        <m:r>
                          <a:rPr lang="en-US" altLang="zh-CN" sz="2200" i="1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sz="22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 </a:t>
                </a:r>
              </a:p>
              <a:p>
                <a:pPr marL="171446" indent="-171446">
                  <a:lnSpc>
                    <a:spcPct val="110000"/>
                  </a:lnSpc>
                  <a:buFont typeface="Arial" panose="020B0604020202020204" pitchFamily="34" charset="0"/>
                  <a:buChar char="•"/>
                </a:pPr>
                <a:endParaRPr lang="en-US" altLang="zh-CN" sz="700" dirty="0">
                  <a:latin typeface="Cambria Math" panose="02040503050406030204" charset="0"/>
                  <a:cs typeface="Cambria Math" panose="02040503050406030204" charset="0"/>
                </a:endParaRPr>
              </a:p>
              <a:p>
                <a:pPr marL="342891" indent="-342891">
                  <a:lnSpc>
                    <a:spcPct val="11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2200" dirty="0">
                    <a:latin typeface="Cambria Math" panose="02040503050406030204" charset="0"/>
                    <a:cs typeface="Cambria Math" panose="02040503050406030204" charset="0"/>
                  </a:rPr>
                  <a:t>Partial BF in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200" i="1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SupPr>
                      <m:e>
                        <m:r>
                          <a:rPr lang="en-US" altLang="zh-CN" sz="22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𝐸</m:t>
                        </m:r>
                      </m:e>
                      <m:sub>
                        <m:r>
                          <a:rPr lang="en-US" altLang="zh-CN" sz="22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𝑙</m:t>
                        </m:r>
                      </m:sub>
                      <m:sup>
                        <m:r>
                          <a:rPr lang="en-US" altLang="zh-CN" sz="22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𝐵</m:t>
                        </m:r>
                      </m:sup>
                    </m:sSubSup>
                    <m:r>
                      <a:rPr lang="en-US" altLang="zh-CN" sz="2200" i="1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&gt;1 </m:t>
                    </m:r>
                    <m:r>
                      <m:rPr>
                        <m:sty m:val="p"/>
                      </m:rPr>
                      <a:rPr lang="en-US" altLang="zh-CN" sz="2200">
                        <a:latin typeface="Cambria Math" panose="02040503050406030204" charset="0"/>
                        <a:cs typeface="Cambria Math" panose="02040503050406030204" charset="0"/>
                      </a:rPr>
                      <m:t>GeV</m:t>
                    </m:r>
                  </m:oMath>
                </a14:m>
                <a:r>
                  <a:rPr lang="en-US" altLang="zh-CN" sz="2200" dirty="0">
                    <a:latin typeface="Cambria Math" panose="02040503050406030204" charset="0"/>
                    <a:cs typeface="Cambria Math" panose="02040503050406030204" charset="0"/>
                  </a:rPr>
                  <a:t> </a:t>
                </a:r>
              </a:p>
              <a:p>
                <a:pPr algn="l" fontAlgn="auto">
                  <a:lnSpc>
                    <a:spcPct val="110000"/>
                  </a:lnSpc>
                </a:pPr>
                <a:r>
                  <a:rPr lang="en-US" altLang="zh-CN" sz="2200" dirty="0">
                    <a:latin typeface="Cambria Math" panose="02040503050406030204" charset="0"/>
                    <a:cs typeface="Cambria Math" panose="02040503050406030204" charset="0"/>
                  </a:rPr>
                  <a:t>              ​</a:t>
                </a:r>
                <a14:m>
                  <m:oMath xmlns:m="http://schemas.openxmlformats.org/officeDocument/2006/math">
                    <m:r>
                      <a:rPr lang="en-US" altLang="zh-CN" sz="2200" i="1" dirty="0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ℬ</m:t>
                    </m:r>
                    <m:r>
                      <a:rPr lang="en-US" altLang="zh-CN" sz="2200" i="1" dirty="0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(</m:t>
                    </m:r>
                    <m:r>
                      <a:rPr lang="en-US" altLang="zh-CN" sz="2200" i="1">
                        <a:latin typeface="Cambria Math" panose="02040503050406030204" charset="0"/>
                        <a:cs typeface="Cambria Math" panose="02040503050406030204" charset="0"/>
                      </a:rPr>
                      <m:t>𝐵</m:t>
                    </m:r>
                    <m:r>
                      <a:rPr lang="en-US" altLang="zh-CN" sz="2200" i="1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→</m:t>
                    </m:r>
                    <m:sSub>
                      <m:sSubPr>
                        <m:ctrlPr>
                          <a:rPr lang="en-US" altLang="zh-CN" sz="2200" i="1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22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𝑋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200">
                            <a:latin typeface="Cambria Math" panose="02040503050406030204" charset="0"/>
                            <a:cs typeface="Cambria Math" panose="02040503050406030204" charset="0"/>
                          </a:rPr>
                          <m:t>u</m:t>
                        </m:r>
                      </m:sub>
                    </m:sSub>
                    <m:r>
                      <a:rPr lang="en-US" altLang="zh-CN" sz="2200" i="1">
                        <a:latin typeface="Cambria Math" panose="02040503050406030204" charset="0"/>
                        <a:cs typeface="Cambria Math" panose="02040503050406030204" charset="0"/>
                      </a:rPr>
                      <m:t>𝑙</m:t>
                    </m:r>
                    <m:r>
                      <a:rPr lang="en-US" altLang="zh-CN" sz="2200" i="1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𝜈</m:t>
                    </m:r>
                    <m:r>
                      <a:rPr lang="en-US" altLang="zh-CN" sz="2200" i="1" dirty="0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)=(1.54±0.08±0.12)×</m:t>
                    </m:r>
                    <m:sSup>
                      <m:sSupPr>
                        <m:ctrlPr>
                          <a:rPr lang="en-US" altLang="zh-CN" sz="2200" i="1" dirty="0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CN" sz="22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10</m:t>
                        </m:r>
                      </m:e>
                      <m:sup>
                        <m:r>
                          <a:rPr lang="en-US" altLang="zh-CN" sz="22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−3</m:t>
                        </m:r>
                      </m:sup>
                    </m:sSup>
                  </m:oMath>
                </a14:m>
                <a:endParaRPr lang="en-US" altLang="zh-CN" sz="2200" i="1" dirty="0">
                  <a:latin typeface="Cambria Math" panose="02040503050406030204" charset="0"/>
                  <a:cs typeface="Cambria Math" panose="02040503050406030204" charset="0"/>
                </a:endParaRPr>
              </a:p>
              <a:p>
                <a:pPr marL="171446" indent="-171446">
                  <a:lnSpc>
                    <a:spcPct val="110000"/>
                  </a:lnSpc>
                  <a:buFont typeface="Arial" panose="020B0604020202020204" pitchFamily="34" charset="0"/>
                  <a:buChar char="•"/>
                </a:pPr>
                <a:endParaRPr lang="en-US" sz="700" dirty="0">
                  <a:latin typeface="Cambria Math" panose="02040503050406030204" charset="0"/>
                  <a:cs typeface="Cambria Math" panose="02040503050406030204" charset="0"/>
                </a:endParaRPr>
              </a:p>
              <a:p>
                <a:pPr marL="342891" indent="-342891">
                  <a:lnSpc>
                    <a:spcPct val="110000"/>
                  </a:lnSpc>
                  <a:buFont typeface="Arial" panose="020B0604020202020204" pitchFamily="34" charset="0"/>
                  <a:buChar char="•"/>
                </a:pPr>
                <a:r>
                  <a:rPr lang="en-US" sz="2200" dirty="0">
                    <a:latin typeface="Cambria Math" panose="02040503050406030204" charset="0"/>
                    <a:cs typeface="Cambria Math" panose="02040503050406030204" charset="0"/>
                  </a:rPr>
                  <a:t>Using GGOU theoretical framework: </a:t>
                </a:r>
              </a:p>
              <a:p>
                <a:pPr algn="l" fontAlgn="auto"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200" i="1" dirty="0">
                          <a:latin typeface="Cambria Math" panose="02040503050406030204" charset="0"/>
                          <a:ea typeface="宋体" charset="0"/>
                          <a:cs typeface="Cambria Math" panose="02040503050406030204" charset="0"/>
                        </a:rPr>
                        <m:t>|</m:t>
                      </m:r>
                      <m:sSub>
                        <m:sSubPr>
                          <m:ctrlPr>
                            <a:rPr lang="en-US" altLang="zh-CN" sz="2200" i="1" dirty="0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sz="2200" i="1" dirty="0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𝑉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200" dirty="0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ub</m:t>
                          </m:r>
                        </m:sub>
                      </m:sSub>
                      <m:r>
                        <a:rPr lang="en-US" altLang="zh-CN" sz="2200" i="1" dirty="0">
                          <a:latin typeface="Cambria Math" panose="02040503050406030204" charset="0"/>
                          <a:ea typeface="宋体" charset="0"/>
                          <a:cs typeface="Cambria Math" panose="02040503050406030204" charset="0"/>
                        </a:rPr>
                        <m:t>|=(4.01±0.11±0.1</m:t>
                      </m:r>
                      <m:sSubSup>
                        <m:sSubSupPr>
                          <m:ctrlPr>
                            <a:rPr lang="en-US" altLang="zh-CN" sz="2200" i="1" dirty="0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bSupPr>
                        <m:e>
                          <m:r>
                            <a:rPr lang="en-US" altLang="zh-CN" sz="2200" i="1" dirty="0">
                              <a:latin typeface="Cambria Math" panose="02040503050406030204" charset="0"/>
                              <a:ea typeface="宋体" charset="0"/>
                              <a:cs typeface="Cambria Math" panose="02040503050406030204" charset="0"/>
                            </a:rPr>
                            <m:t>6</m:t>
                          </m:r>
                        </m:e>
                        <m:sub>
                          <m:r>
                            <a:rPr lang="en-US" altLang="zh-CN" sz="2200" i="1" dirty="0">
                              <a:latin typeface="Cambria Math" panose="02040503050406030204" charset="0"/>
                              <a:ea typeface="宋体" charset="0"/>
                              <a:cs typeface="Cambria Math" panose="02040503050406030204" charset="0"/>
                            </a:rPr>
                            <m:t>−0.08</m:t>
                          </m:r>
                        </m:sub>
                        <m:sup>
                          <m:r>
                            <a:rPr lang="en-US" altLang="zh-CN" sz="2200" i="1" dirty="0">
                              <a:latin typeface="Cambria Math" panose="02040503050406030204" charset="0"/>
                              <a:ea typeface="宋体" charset="0"/>
                              <a:cs typeface="Cambria Math" panose="02040503050406030204" charset="0"/>
                            </a:rPr>
                            <m:t>+0.07</m:t>
                          </m:r>
                        </m:sup>
                      </m:sSubSup>
                      <m:r>
                        <a:rPr lang="en-US" altLang="zh-CN" sz="2200" i="1" dirty="0">
                          <a:latin typeface="Cambria Math" panose="02040503050406030204" charset="0"/>
                          <a:ea typeface="宋体" charset="0"/>
                          <a:cs typeface="Cambria Math" panose="02040503050406030204" charset="0"/>
                        </a:rPr>
                        <m:t>)×</m:t>
                      </m:r>
                      <m:sSup>
                        <m:sSupPr>
                          <m:ctrlPr>
                            <a:rPr lang="en-US" altLang="zh-CN" sz="2200" i="1" dirty="0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pPr>
                        <m:e>
                          <m:r>
                            <a:rPr lang="en-US" altLang="zh-CN" sz="2200" i="1" dirty="0">
                              <a:latin typeface="Cambria Math" panose="02040503050406030204" charset="0"/>
                              <a:ea typeface="宋体" charset="0"/>
                              <a:cs typeface="Cambria Math" panose="02040503050406030204" charset="0"/>
                            </a:rPr>
                            <m:t>10</m:t>
                          </m:r>
                        </m:e>
                        <m:sup>
                          <m:r>
                            <a:rPr lang="en-US" altLang="zh-CN" sz="2200" i="1" dirty="0">
                              <a:latin typeface="Cambria Math" panose="02040503050406030204" charset="0"/>
                              <a:ea typeface="宋体" charset="0"/>
                              <a:cs typeface="Cambria Math" panose="02040503050406030204" charset="0"/>
                            </a:rPr>
                            <m:t>−3</m:t>
                          </m:r>
                        </m:sup>
                      </m:sSup>
                    </m:oMath>
                  </m:oMathPara>
                </a14:m>
                <a:endParaRPr lang="en-US" sz="2200" dirty="0">
                  <a:latin typeface="Cambria Math" panose="02040503050406030204" charset="0"/>
                  <a:cs typeface="Cambria Math" panose="02040503050406030204" charset="0"/>
                </a:endParaRPr>
              </a:p>
              <a:p>
                <a:pPr marL="342891" indent="-342891">
                  <a:lnSpc>
                    <a:spcPct val="110000"/>
                  </a:lnSpc>
                  <a:buFont typeface="Arial" panose="020B0604020202020204" pitchFamily="34" charset="0"/>
                  <a:buChar char="•"/>
                </a:pPr>
                <a:r>
                  <a:rPr lang="en-US" sz="2200" b="1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consistent with the HFLAF inclusive average</a:t>
                </a:r>
                <a:r>
                  <a:rPr lang="en-US" sz="22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 and exclusive </a:t>
                </a:r>
                <a14:m>
                  <m:oMath xmlns:m="http://schemas.openxmlformats.org/officeDocument/2006/math">
                    <m:r>
                      <a:rPr lang="en-US" altLang="zh-CN" sz="2200" i="1">
                        <a:latin typeface="Cambria Math" panose="02040503050406030204" charset="0"/>
                        <a:cs typeface="Cambria Math" panose="02040503050406030204" charset="0"/>
                      </a:rPr>
                      <m:t>𝐵</m:t>
                    </m:r>
                    <m:r>
                      <a:rPr lang="en-US" altLang="zh-CN" sz="2200" i="1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→</m:t>
                    </m:r>
                    <m:r>
                      <a:rPr lang="en-US" altLang="zh-CN" sz="2200" i="1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𝜋</m:t>
                    </m:r>
                    <m:r>
                      <a:rPr lang="en-US" altLang="zh-CN" sz="2200" i="1">
                        <a:latin typeface="Cambria Math" panose="02040503050406030204" charset="0"/>
                        <a:cs typeface="Cambria Math" panose="02040503050406030204" charset="0"/>
                      </a:rPr>
                      <m:t>𝑙</m:t>
                    </m:r>
                    <m:r>
                      <a:rPr lang="en-US" altLang="zh-CN" sz="2200" i="1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𝜈</m:t>
                    </m:r>
                  </m:oMath>
                </a14:m>
                <a:r>
                  <a:rPr lang="en-US" sz="22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.</a:t>
                </a:r>
                <a:endParaRPr lang="en-US" sz="2200" dirty="0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="">
          <p:sp>
            <p:nvSpPr>
              <p:cNvPr id="11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4035" y="2666771"/>
                <a:ext cx="6701728" cy="3639820"/>
              </a:xfrm>
              <a:prstGeom prst="rect">
                <a:avLst/>
              </a:prstGeom>
              <a:blipFill>
                <a:blip r:embed="rId10"/>
                <a:stretch>
                  <a:fillRect l="-1134" t="-694" b="-59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0AB6B384-1230-63EC-0402-C2408AC18119}"/>
              </a:ext>
            </a:extLst>
          </p:cNvPr>
          <p:cNvSpPr txBox="1"/>
          <p:nvPr/>
        </p:nvSpPr>
        <p:spPr>
          <a:xfrm>
            <a:off x="9078451" y="6095673"/>
            <a:ext cx="1757212" cy="300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1" dirty="0">
                <a:latin typeface="Apple Chancery" panose="03020702040506060504" pitchFamily="66" charset="-79"/>
                <a:cs typeface="Apple Chancery" panose="03020702040506060504" pitchFamily="66" charset="-79"/>
              </a:rPr>
              <a:t>More in Lu Cao’s talk</a:t>
            </a:r>
          </a:p>
        </p:txBody>
      </p:sp>
    </p:spTree>
    <p:custDataLst>
      <p:tags r:id="rId1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">
                <a:extLst>
                  <a:ext uri="{FF2B5EF4-FFF2-40B4-BE49-F238E27FC236}">
                    <a16:creationId xmlns:a16="http://schemas.microsoft.com/office/drawing/2014/main" id="{01013C8A-2DAD-3252-1A09-000FF886E10F}"/>
                  </a:ext>
                </a:extLst>
              </p:cNvPr>
              <p:cNvSpPr txBox="1"/>
              <p:nvPr/>
            </p:nvSpPr>
            <p:spPr>
              <a:xfrm>
                <a:off x="-17780" y="0"/>
                <a:ext cx="12209780" cy="583565"/>
              </a:xfrm>
              <a:prstGeom prst="rect">
                <a:avLst/>
              </a:prstGeom>
              <a:solidFill>
                <a:srgbClr val="68181B"/>
              </a:solidFill>
            </p:spPr>
            <p:txBody>
              <a:bodyPr wrap="square" rtlCol="0">
                <a:noAutofit/>
              </a:bodyPr>
              <a:lstStyle/>
              <a:p>
                <a:pPr algn="ctr"/>
                <a:r>
                  <a:rPr lang="en-US" sz="3400" dirty="0">
                    <a:solidFill>
                      <a:schemeClr val="bg1"/>
                    </a:solidFill>
                    <a:sym typeface="+mn-ea"/>
                  </a:rPr>
                  <a:t>CKM</a:t>
                </a:r>
                <a:r>
                  <a:rPr lang="zh-TW" altLang="en-US" sz="3400" dirty="0">
                    <a:solidFill>
                      <a:schemeClr val="bg1"/>
                    </a:solidFill>
                    <a:sym typeface="+mn-ea"/>
                  </a:rPr>
                  <a:t> </a:t>
                </a:r>
                <a:r>
                  <a:rPr lang="en-US" altLang="zh-TW" sz="3400" dirty="0">
                    <a:solidFill>
                      <a:schemeClr val="bg1"/>
                    </a:solidFill>
                    <a:sym typeface="+mn-ea"/>
                  </a:rPr>
                  <a:t>matrix element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4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3400" i="1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𝑉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3400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cd</m:t>
                        </m:r>
                      </m:sub>
                    </m:sSub>
                  </m:oMath>
                </a14:m>
                <a:r>
                  <a:rPr lang="en-US" sz="3400" dirty="0">
                    <a:solidFill>
                      <a:schemeClr val="bg1"/>
                    </a:solidFill>
                    <a:sym typeface="+mn-ea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4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3400" i="1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𝑉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3400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cs</m:t>
                        </m:r>
                      </m:sub>
                    </m:sSub>
                  </m:oMath>
                </a14:m>
                <a:r>
                  <a:rPr lang="en-US" sz="3400" dirty="0">
                    <a:solidFill>
                      <a:schemeClr val="bg1"/>
                    </a:solidFill>
                    <a:sym typeface="+mn-ea"/>
                  </a:rPr>
                  <a:t> </a:t>
                </a:r>
                <a:r>
                  <a:rPr lang="en-US" altLang="zh-CN" sz="3400">
                    <a:solidFill>
                      <a:schemeClr val="bg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2" name="文本框 1">
                <a:extLst>
                  <a:ext uri="{FF2B5EF4-FFF2-40B4-BE49-F238E27FC236}">
                    <a16:creationId xmlns:a16="http://schemas.microsoft.com/office/drawing/2014/main" id="{01013C8A-2DAD-3252-1A09-000FF886E1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7780" y="0"/>
                <a:ext cx="12209780" cy="583565"/>
              </a:xfrm>
              <a:prstGeom prst="rect">
                <a:avLst/>
              </a:prstGeom>
              <a:blipFill>
                <a:blip r:embed="rId4"/>
                <a:stretch>
                  <a:fillRect t="-12766" b="-404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图片 12">
            <a:extLst>
              <a:ext uri="{FF2B5EF4-FFF2-40B4-BE49-F238E27FC236}">
                <a16:creationId xmlns:a16="http://schemas.microsoft.com/office/drawing/2014/main" id="{86BD7C9E-822A-8EFE-93E9-41F83DC395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11447728" y="-184799"/>
            <a:ext cx="424554" cy="9263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4AD5FAF-664C-096B-BB9B-63BA8A3A9C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839" y="1469160"/>
            <a:ext cx="4345884" cy="3081763"/>
          </a:xfrm>
          <a:prstGeom prst="rect">
            <a:avLst/>
          </a:prstGeom>
        </p:spPr>
      </p:pic>
      <p:pic>
        <p:nvPicPr>
          <p:cNvPr id="3" name="图片 10">
            <a:extLst>
              <a:ext uri="{FF2B5EF4-FFF2-40B4-BE49-F238E27FC236}">
                <a16:creationId xmlns:a16="http://schemas.microsoft.com/office/drawing/2014/main" id="{3E5625A3-384D-F98D-493F-6A819DC4F0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58941" y="1911724"/>
            <a:ext cx="4910183" cy="2520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标题 2">
                <a:extLst>
                  <a:ext uri="{FF2B5EF4-FFF2-40B4-BE49-F238E27FC236}">
                    <a16:creationId xmlns:a16="http://schemas.microsoft.com/office/drawing/2014/main" id="{954B3180-E794-BD8A-A86F-0D727D3F340E}"/>
                  </a:ext>
                </a:extLst>
              </p:cNvPr>
              <p:cNvSpPr>
                <a:spLocks noGrp="1"/>
              </p:cNvSpPr>
              <p:nvPr/>
            </p:nvSpPr>
            <p:spPr>
              <a:xfrm>
                <a:off x="363855" y="683895"/>
                <a:ext cx="3346451" cy="541020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b="1" kern="1200">
                    <a:solidFill>
                      <a:srgbClr val="0032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sz="2800" i="1">
                              <a:solidFill>
                                <a:srgbClr val="68181B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800" i="1">
                              <a:solidFill>
                                <a:srgbClr val="68181B"/>
                              </a:solidFill>
                              <a:effectLst/>
                              <a:latin typeface="Cambria Math" panose="02040503050406030204" charset="0"/>
                            </a:rPr>
                            <m:t>𝑫</m:t>
                          </m:r>
                        </m:e>
                        <m:sup>
                          <m:r>
                            <a:rPr lang="en-US" altLang="zh-CN" sz="2800" i="1">
                              <a:solidFill>
                                <a:srgbClr val="68181B"/>
                              </a:solidFill>
                              <a:effectLst/>
                              <a:latin typeface="Cambria Math" panose="02040503050406030204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sz="2800" i="1" dirty="0">
                          <a:solidFill>
                            <a:srgbClr val="68181B"/>
                          </a:solidFill>
                          <a:effectLst/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→</m:t>
                      </m:r>
                      <m:sSup>
                        <m:sSupPr>
                          <m:ctrlPr>
                            <a:rPr lang="en-US" altLang="zh-CN" sz="2800" i="1" dirty="0">
                              <a:solidFill>
                                <a:srgbClr val="68181B"/>
                              </a:solidFill>
                              <a:effectLst/>
                              <a:latin typeface="Cambria Math" panose="02040503050406030204" pitchFamily="18" charset="0"/>
                              <a:cs typeface="Cambria Math" panose="02040503050406030204" charset="0"/>
                              <a:sym typeface="+mn-ea"/>
                            </a:rPr>
                          </m:ctrlPr>
                        </m:sSupPr>
                        <m:e>
                          <m:r>
                            <a:rPr lang="en-US" altLang="zh-CN" sz="2800" i="1" dirty="0">
                              <a:solidFill>
                                <a:srgbClr val="68181B"/>
                              </a:solidFill>
                              <a:effectLst/>
                              <a:latin typeface="Cambria Math" panose="02040503050406030204" charset="0"/>
                              <a:ea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𝝁</m:t>
                          </m:r>
                        </m:e>
                        <m:sup>
                          <m:r>
                            <a:rPr lang="en-US" altLang="zh-CN" sz="2800" i="1" dirty="0">
                              <a:solidFill>
                                <a:srgbClr val="68181B"/>
                              </a:solidFill>
                              <a:effectLst/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+</m:t>
                          </m:r>
                        </m:sup>
                      </m:sSup>
                      <m:sSub>
                        <m:sSubPr>
                          <m:ctrlPr>
                            <a:rPr lang="en-US" altLang="zh-CN" sz="2800" i="1" dirty="0">
                              <a:solidFill>
                                <a:srgbClr val="68181B"/>
                              </a:solidFill>
                              <a:effectLst/>
                              <a:latin typeface="Cambria Math" panose="02040503050406030204" pitchFamily="18" charset="0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zh-CN" sz="2800" i="1" dirty="0">
                              <a:solidFill>
                                <a:srgbClr val="68181B"/>
                              </a:solidFill>
                              <a:effectLst/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𝝂</m:t>
                          </m:r>
                        </m:e>
                        <m:sub>
                          <m:r>
                            <a:rPr lang="en-US" altLang="zh-CN" sz="2800" i="1" dirty="0">
                              <a:solidFill>
                                <a:srgbClr val="68181B"/>
                              </a:solidFill>
                              <a:effectLst/>
                              <a:latin typeface="Cambria Math" panose="02040503050406030204" charset="0"/>
                              <a:ea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𝝁</m:t>
                          </m:r>
                        </m:sub>
                      </m:sSub>
                    </m:oMath>
                  </m:oMathPara>
                </a14:m>
                <a:endParaRPr lang="en-US" altLang="zh-CN" sz="2800" i="1" dirty="0">
                  <a:solidFill>
                    <a:srgbClr val="68181B"/>
                  </a:solidFill>
                  <a:effectLst/>
                  <a:latin typeface="Cambria Math" panose="02040503050406030204" charset="0"/>
                  <a:ea typeface="Cambria Math" panose="02040503050406030204" charset="0"/>
                  <a:cs typeface="Cambria Math" panose="02040503050406030204" charset="0"/>
                  <a:sym typeface="+mn-ea"/>
                </a:endParaRPr>
              </a:p>
            </p:txBody>
          </p:sp>
        </mc:Choice>
        <mc:Fallback xmlns="">
          <p:sp>
            <p:nvSpPr>
              <p:cNvPr id="4" name="标题 2">
                <a:extLst>
                  <a:ext uri="{FF2B5EF4-FFF2-40B4-BE49-F238E27FC236}">
                    <a16:creationId xmlns:a16="http://schemas.microsoft.com/office/drawing/2014/main" id="{954B3180-E794-BD8A-A86F-0D727D3F340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855" y="683895"/>
                <a:ext cx="3346451" cy="541020"/>
              </a:xfrm>
              <a:prstGeom prst="rect">
                <a:avLst/>
              </a:prstGeom>
              <a:blipFill>
                <a:blip r:embed="rId8"/>
                <a:stretch>
                  <a:fillRect b="-4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36">
                <a:extLst>
                  <a:ext uri="{FF2B5EF4-FFF2-40B4-BE49-F238E27FC236}">
                    <a16:creationId xmlns:a16="http://schemas.microsoft.com/office/drawing/2014/main" id="{2AB09578-12B2-6FA4-9B73-D5BF7158B30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06130" y="655984"/>
                <a:ext cx="4345884" cy="5251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7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charset="0"/>
                    <a:ea typeface="宋体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7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charset="0"/>
                    <a:ea typeface="宋体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7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charset="0"/>
                    <a:ea typeface="宋体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7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charset="0"/>
                    <a:ea typeface="宋体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7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7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7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7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7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charset="0"/>
                    <a:ea typeface="宋体" pitchFamily="2" charset="-122"/>
                  </a:defRPr>
                </a:lvl9pPr>
              </a:lstStyle>
              <a:p>
                <a:pPr algn="ctr">
                  <a:buNone/>
                  <a:defRPr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700" b="1" i="1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700" b="1" i="1">
                            <a:solidFill>
                              <a:srgbClr val="68181B"/>
                            </a:solidFill>
                            <a:latin typeface="Cambria Math" panose="02040503050406030204" charset="0"/>
                          </a:rPr>
                          <m:t>𝑫</m:t>
                        </m:r>
                      </m:e>
                      <m:sup>
                        <m:r>
                          <a:rPr lang="en-US" altLang="zh-CN" sz="2700" b="1" i="1">
                            <a:solidFill>
                              <a:srgbClr val="68181B"/>
                            </a:solidFill>
                            <a:latin typeface="Cambria Math" panose="02040503050406030204" charset="0"/>
                          </a:rPr>
                          <m:t>𝟎</m:t>
                        </m:r>
                        <m:r>
                          <a:rPr lang="en-US" altLang="zh-CN" sz="2700" b="1" i="1">
                            <a:solidFill>
                              <a:srgbClr val="68181B"/>
                            </a:solidFill>
                            <a:latin typeface="Cambria Math" panose="02040503050406030204" charset="0"/>
                          </a:rPr>
                          <m:t>(+)</m:t>
                        </m:r>
                      </m:sup>
                    </m:sSup>
                    <m:r>
                      <a:rPr lang="zh-CN" altLang="zh-CN" sz="2700" b="1" i="1">
                        <a:solidFill>
                          <a:srgbClr val="68181B"/>
                        </a:solidFill>
                        <a:latin typeface="Cambria Math" panose="02040503050406030204" charset="0"/>
                      </a:rPr>
                      <m:t>→</m:t>
                    </m:r>
                    <m:acc>
                      <m:accPr>
                        <m:chr m:val="̅"/>
                        <m:ctrlPr>
                          <a:rPr lang="en-US" altLang="zh-CN" sz="2700" b="1" i="1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2700" b="1" i="1">
                            <a:solidFill>
                              <a:srgbClr val="68181B"/>
                            </a:solidFill>
                            <a:latin typeface="Cambria Math" panose="02040503050406030204" charset="0"/>
                          </a:rPr>
                          <m:t>𝑲</m:t>
                        </m:r>
                      </m:e>
                    </m:acc>
                    <m:sSup>
                      <m:sSupPr>
                        <m:ctrlPr>
                          <a:rPr lang="en-US" altLang="zh-CN" sz="2700" b="1" i="1" dirty="0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pPr>
                      <m:e>
                        <m:r>
                          <a:rPr lang="en-US" altLang="zh-CN" sz="2700" b="1" i="1" dirty="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sym typeface="Wingdings" panose="05000000000000000000" pitchFamily="2" charset="2"/>
                          </a:rPr>
                          <m:t>ℓ</m:t>
                        </m:r>
                      </m:e>
                      <m:sup>
                        <m:r>
                          <a:rPr lang="en-US" altLang="zh-CN" sz="2700" b="1" i="1" dirty="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sym typeface="Wingdings" panose="05000000000000000000" pitchFamily="2" charset="2"/>
                          </a:rPr>
                          <m:t>+</m:t>
                        </m:r>
                      </m:sup>
                    </m:sSup>
                    <m:sSub>
                      <m:sSubPr>
                        <m:ctrlPr>
                          <a:rPr lang="zh-CN" altLang="zh-CN" sz="2700" b="1" i="1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700" b="1" i="1">
                            <a:solidFill>
                              <a:srgbClr val="68181B"/>
                            </a:solidFill>
                            <a:latin typeface="Cambria Math" panose="02040503050406030204" charset="0"/>
                          </a:rPr>
                          <m:t>𝝂</m:t>
                        </m:r>
                      </m:e>
                      <m:sub>
                        <m:r>
                          <a:rPr lang="en-US" altLang="zh-CN" sz="2700" b="1" i="1">
                            <a:solidFill>
                              <a:srgbClr val="68181B"/>
                            </a:solidFill>
                            <a:latin typeface="Cambria Math" panose="02040503050406030204" charset="0"/>
                          </a:rPr>
                          <m:t>ℓ</m:t>
                        </m:r>
                      </m:sub>
                    </m:sSub>
                  </m:oMath>
                </a14:m>
                <a:r>
                  <a:rPr lang="en-US" altLang="zh-CN" sz="2700" dirty="0">
                    <a:solidFill>
                      <a:srgbClr val="68181B"/>
                    </a:solidFill>
                  </a:rPr>
                  <a:t> (</a:t>
                </a:r>
                <a14:m>
                  <m:oMath xmlns:m="http://schemas.openxmlformats.org/officeDocument/2006/math">
                    <m:r>
                      <a:rPr lang="en-US" altLang="zh-CN" sz="2700" b="1" i="1" dirty="0">
                        <a:solidFill>
                          <a:srgbClr val="68181B"/>
                        </a:solidFill>
                        <a:latin typeface="Cambria Math" panose="02040503050406030204" charset="0"/>
                        <a:sym typeface="Wingdings" panose="05000000000000000000" pitchFamily="2" charset="2"/>
                      </a:rPr>
                      <m:t>ℓ=</m:t>
                    </m:r>
                    <m:r>
                      <a:rPr lang="en-US" altLang="zh-CN" sz="2700" b="1" i="1" dirty="0">
                        <a:solidFill>
                          <a:srgbClr val="68181B"/>
                        </a:solidFill>
                        <a:latin typeface="Cambria Math" panose="02040503050406030204" charset="0"/>
                        <a:sym typeface="Wingdings" panose="05000000000000000000" pitchFamily="2" charset="2"/>
                      </a:rPr>
                      <m:t>𝒆</m:t>
                    </m:r>
                    <m:r>
                      <a:rPr lang="en-US" altLang="zh-CN" sz="2700" b="1" i="1" dirty="0">
                        <a:solidFill>
                          <a:srgbClr val="68181B"/>
                        </a:solidFill>
                        <a:latin typeface="Cambria Math" panose="02040503050406030204" charset="0"/>
                        <a:sym typeface="Wingdings" panose="05000000000000000000" pitchFamily="2" charset="2"/>
                      </a:rPr>
                      <m:t>,</m:t>
                    </m:r>
                    <m:r>
                      <a:rPr lang="en-US" altLang="zh-CN" sz="2700" b="1" i="1" dirty="0">
                        <a:solidFill>
                          <a:srgbClr val="68181B"/>
                        </a:solidFill>
                        <a:latin typeface="Cambria Math" panose="02040503050406030204" charset="0"/>
                        <a:sym typeface="Wingdings" panose="05000000000000000000" pitchFamily="2" charset="2"/>
                      </a:rPr>
                      <m:t>𝝁</m:t>
                    </m:r>
                  </m:oMath>
                </a14:m>
                <a:r>
                  <a:rPr lang="en-US" altLang="zh-CN" sz="2700" dirty="0">
                    <a:solidFill>
                      <a:srgbClr val="68181B"/>
                    </a:solidFill>
                  </a:rPr>
                  <a:t>)</a:t>
                </a:r>
                <a:endParaRPr lang="en-US" altLang="zh-CN" sz="2700" i="1" dirty="0">
                  <a:solidFill>
                    <a:srgbClr val="68181B"/>
                  </a:solidFill>
                </a:endParaRPr>
              </a:p>
            </p:txBody>
          </p:sp>
        </mc:Choice>
        <mc:Fallback xmlns="">
          <p:sp>
            <p:nvSpPr>
              <p:cNvPr id="5" name="Text Box 36">
                <a:extLst>
                  <a:ext uri="{FF2B5EF4-FFF2-40B4-BE49-F238E27FC236}">
                    <a16:creationId xmlns:a16="http://schemas.microsoft.com/office/drawing/2014/main" id="{2AB09578-12B2-6FA4-9B73-D5BF7158B3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06130" y="655984"/>
                <a:ext cx="4345884" cy="525144"/>
              </a:xfrm>
              <a:prstGeom prst="rect">
                <a:avLst/>
              </a:prstGeom>
              <a:blipFill>
                <a:blip r:embed="rId9"/>
                <a:stretch>
                  <a:fillRect t="-6977" b="-2790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文本框 3">
            <a:extLst>
              <a:ext uri="{FF2B5EF4-FFF2-40B4-BE49-F238E27FC236}">
                <a16:creationId xmlns:a16="http://schemas.microsoft.com/office/drawing/2014/main" id="{0445D8CA-9AE8-68A4-DD22-A97AC38EB0CE}"/>
              </a:ext>
            </a:extLst>
          </p:cNvPr>
          <p:cNvSpPr txBox="1"/>
          <p:nvPr/>
        </p:nvSpPr>
        <p:spPr>
          <a:xfrm>
            <a:off x="2564765" y="1136017"/>
            <a:ext cx="282321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solidFill>
                  <a:srgbClr val="263A38"/>
                </a:solidFill>
                <a:latin typeface="Cambria Math" panose="02040503050406030204" charset="0"/>
                <a:ea typeface="Calibri-Bold"/>
                <a:cs typeface="Cambria Math" panose="02040503050406030204" charset="0"/>
              </a:rPr>
              <a:t>PRL 135, 061081 (2025)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10">
                <a:extLst>
                  <a:ext uri="{FF2B5EF4-FFF2-40B4-BE49-F238E27FC236}">
                    <a16:creationId xmlns:a16="http://schemas.microsoft.com/office/drawing/2014/main" id="{BA78A779-D1D9-613C-B5CB-3990ACA56F3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382001" y="1136015"/>
                <a:ext cx="3436620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7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charset="0"/>
                    <a:ea typeface="宋体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7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charset="0"/>
                    <a:ea typeface="宋体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7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charset="0"/>
                    <a:ea typeface="宋体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7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charset="0"/>
                    <a:ea typeface="宋体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7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7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7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7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7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宋体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None/>
                </a:pPr>
                <a:r>
                  <a:rPr lang="en-US" altLang="zh-CN" sz="1800" b="1" dirty="0">
                    <a:solidFill>
                      <a:srgbClr val="263A38"/>
                    </a:solidFill>
                    <a:latin typeface="Cambria Math" panose="02040503050406030204" charset="0"/>
                    <a:ea typeface="微软雅黑" charset="-122"/>
                    <a:cs typeface="Cambria Math" panose="02040503050406030204" charset="0"/>
                  </a:rPr>
                  <a:t>7.9</a:t>
                </a:r>
                <a:r>
                  <a:rPr lang="en-US" altLang="zh-CN" sz="1800" b="1" dirty="0">
                    <a:solidFill>
                      <a:srgbClr val="263A38"/>
                    </a:solidFill>
                    <a:latin typeface="Cambria Math" panose="02040503050406030204" charset="0"/>
                    <a:ea typeface="微软雅黑" charset="-122"/>
                    <a:cs typeface="Cambria Math" panose="02040503050406030204" charset="0"/>
                    <a:sym typeface="+mn-ea"/>
                  </a:rPr>
                  <a:t>fb</a:t>
                </a:r>
                <a:r>
                  <a:rPr lang="en-US" altLang="zh-CN" sz="1800" b="1" baseline="30000" dirty="0">
                    <a:solidFill>
                      <a:srgbClr val="263A38"/>
                    </a:solidFill>
                    <a:latin typeface="Cambria Math" panose="02040503050406030204" charset="0"/>
                    <a:ea typeface="微软雅黑" charset="-122"/>
                    <a:cs typeface="Cambria Math" panose="02040503050406030204" charset="0"/>
                    <a:sym typeface="+mn-ea"/>
                  </a:rPr>
                  <a:t>-1 </a:t>
                </a:r>
                <a14:m>
                  <m:oMath xmlns:m="http://schemas.openxmlformats.org/officeDocument/2006/math">
                    <m:r>
                      <a:rPr lang="en-US" altLang="zh-CN" sz="1800" dirty="0">
                        <a:solidFill>
                          <a:srgbClr val="263A38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→</m:t>
                    </m:r>
                  </m:oMath>
                </a14:m>
                <a:r>
                  <a:rPr lang="en-US" altLang="zh-CN" sz="1800" b="1" dirty="0">
                    <a:solidFill>
                      <a:srgbClr val="263A38"/>
                    </a:solidFill>
                    <a:latin typeface="Cambria Math" panose="02040503050406030204" charset="0"/>
                    <a:ea typeface="微软雅黑" charset="-122"/>
                    <a:cs typeface="Cambria Math" panose="02040503050406030204" charset="0"/>
                    <a:sym typeface="Wingdings" panose="05000000000000000000" pitchFamily="2" charset="2"/>
                  </a:rPr>
                  <a:t>20.3</a:t>
                </a:r>
                <a:r>
                  <a:rPr lang="en-US" altLang="zh-CN" sz="1800" b="1" dirty="0">
                    <a:solidFill>
                      <a:srgbClr val="263A38"/>
                    </a:solidFill>
                    <a:latin typeface="Cambria Math" panose="02040503050406030204" charset="0"/>
                    <a:ea typeface="微软雅黑" charset="-122"/>
                    <a:cs typeface="Cambria Math" panose="02040503050406030204" charset="0"/>
                  </a:rPr>
                  <a:t> fb</a:t>
                </a:r>
                <a:r>
                  <a:rPr lang="en-US" altLang="zh-CN" sz="1800" b="1" baseline="30000" dirty="0">
                    <a:solidFill>
                      <a:srgbClr val="263A38"/>
                    </a:solidFill>
                    <a:latin typeface="Cambria Math" panose="02040503050406030204" charset="0"/>
                    <a:ea typeface="微软雅黑" charset="-122"/>
                    <a:cs typeface="Cambria Math" panose="02040503050406030204" charset="0"/>
                  </a:rPr>
                  <a:t>-1 </a:t>
                </a:r>
                <a:r>
                  <a:rPr lang="en-US" altLang="zh-CN" sz="1800" b="1" dirty="0">
                    <a:solidFill>
                      <a:srgbClr val="263A38"/>
                    </a:solidFill>
                    <a:latin typeface="Cambria Math" panose="02040503050406030204" charset="0"/>
                    <a:ea typeface="微软雅黑" charset="-122"/>
                    <a:cs typeface="Cambria Math" panose="02040503050406030204" charset="0"/>
                  </a:rPr>
                  <a:t>@3.773 GeV</a:t>
                </a:r>
              </a:p>
            </p:txBody>
          </p:sp>
        </mc:Choice>
        <mc:Fallback xmlns="">
          <p:sp>
            <p:nvSpPr>
              <p:cNvPr id="7" name="TextBox 10">
                <a:extLst>
                  <a:ext uri="{FF2B5EF4-FFF2-40B4-BE49-F238E27FC236}">
                    <a16:creationId xmlns:a16="http://schemas.microsoft.com/office/drawing/2014/main" id="{BA78A779-D1D9-613C-B5CB-3990ACA56F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382001" y="1136015"/>
                <a:ext cx="3436620" cy="369332"/>
              </a:xfrm>
              <a:prstGeom prst="rect">
                <a:avLst/>
              </a:prstGeom>
              <a:blipFill>
                <a:blip r:embed="rId10"/>
                <a:stretch>
                  <a:fillRect l="-1476" t="-6667" b="-26667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10">
                <a:extLst>
                  <a:ext uri="{FF2B5EF4-FFF2-40B4-BE49-F238E27FC236}">
                    <a16:creationId xmlns:a16="http://schemas.microsoft.com/office/drawing/2014/main" id="{9FAD257E-FF09-815B-CCA6-1D08256F54E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301106" y="1536066"/>
                <a:ext cx="5757545" cy="275525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>
                  <a:lnSpc>
                    <a:spcPct val="70000"/>
                  </a:lnSpc>
                  <a:defRPr/>
                </a:pPr>
                <a:r>
                  <a:rPr lang="en-US" altLang="zh-CN" sz="1600" b="1" dirty="0">
                    <a:solidFill>
                      <a:srgbClr val="263A38"/>
                    </a:solidFill>
                    <a:latin typeface="Cambria Math" panose="02040503050406030204" charset="0"/>
                    <a:ea typeface="微软雅黑" charset="-122"/>
                    <a:cs typeface="Cambria Math" panose="02040503050406030204" charset="0"/>
                  </a:rPr>
                  <a:t>PRD110(2024)112006 </a:t>
                </a:r>
                <a14:m>
                  <m:oMath xmlns:m="http://schemas.openxmlformats.org/officeDocument/2006/math">
                    <m:r>
                      <a:rPr lang="en-US" altLang="zh-CN" sz="1600" dirty="0">
                        <a:solidFill>
                          <a:srgbClr val="263A38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→</m:t>
                    </m:r>
                  </m:oMath>
                </a14:m>
                <a:r>
                  <a:rPr lang="en-US" altLang="zh-CN" sz="1600" b="1" dirty="0">
                    <a:solidFill>
                      <a:srgbClr val="263A38"/>
                    </a:solidFill>
                    <a:latin typeface="Cambria Math" panose="02040503050406030204" charset="0"/>
                    <a:ea typeface="微软雅黑" charset="-122"/>
                    <a:cs typeface="Cambria Math" panose="02040503050406030204" charset="0"/>
                    <a:sym typeface="Wingdings" panose="05000000000000000000" pitchFamily="2" charset="2"/>
                  </a:rPr>
                  <a:t> arXiv:2601.21185, 2601.21196</a:t>
                </a:r>
              </a:p>
            </p:txBody>
          </p:sp>
        </mc:Choice>
        <mc:Fallback xmlns="">
          <p:sp>
            <p:nvSpPr>
              <p:cNvPr id="8" name="Text Box 10">
                <a:extLst>
                  <a:ext uri="{FF2B5EF4-FFF2-40B4-BE49-F238E27FC236}">
                    <a16:creationId xmlns:a16="http://schemas.microsoft.com/office/drawing/2014/main" id="{9FAD257E-FF09-815B-CCA6-1D08256F54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01106" y="1536066"/>
                <a:ext cx="5757545" cy="275525"/>
              </a:xfrm>
              <a:prstGeom prst="rect">
                <a:avLst/>
              </a:prstGeom>
              <a:blipFill>
                <a:blip r:embed="rId11"/>
                <a:stretch>
                  <a:fillRect l="-661" t="-26087" b="-26087"/>
                </a:stretch>
              </a:blipFill>
              <a:ln w="9525">
                <a:noFill/>
                <a:miter lim="8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D03A212A-1F61-A3B9-B434-4F790CD9AA7E}"/>
              </a:ext>
            </a:extLst>
          </p:cNvPr>
          <p:cNvSpPr txBox="1"/>
          <p:nvPr/>
        </p:nvSpPr>
        <p:spPr>
          <a:xfrm>
            <a:off x="1525789" y="4884067"/>
            <a:ext cx="3216009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1" dirty="0">
                <a:latin typeface="Cambria Math" panose="02040503050406030204" charset="0"/>
              </a:rPr>
              <a:t>Precision is improved by 2.4x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1174876-B678-30B3-A291-02B4AE86F7B0}"/>
                  </a:ext>
                </a:extLst>
              </p:cNvPr>
              <p:cNvSpPr txBox="1"/>
              <p:nvPr/>
            </p:nvSpPr>
            <p:spPr>
              <a:xfrm>
                <a:off x="151446" y="5213097"/>
                <a:ext cx="5964695" cy="394247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lIns="35719" tIns="35719" rIns="35719" bIns="35719" anchor="ctr">
                <a:noAutofit/>
              </a:bodyPr>
              <a:lstStyle>
                <a:lvl1pPr defTabSz="1300480">
                  <a:defRPr b="0">
                    <a:solidFill>
                      <a:schemeClr val="accent5">
                        <a:hueOff val="106375"/>
                        <a:satOff val="9554"/>
                        <a:lumOff val="-13508"/>
                      </a:schemeClr>
                    </a:solidFill>
                    <a:latin typeface="Arial" panose="020B0704020202020204"/>
                    <a:ea typeface="Arial" panose="020B0704020202020204"/>
                    <a:cs typeface="Arial" panose="020B0704020202020204"/>
                    <a:sym typeface="Arial" panose="020B0704020202020204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ar-AE" b="1" i="1">
                          <a:solidFill>
                            <a:schemeClr val="tx1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𝓑</m:t>
                      </m:r>
                      <m:r>
                        <a:rPr lang="en-US" altLang="ar-AE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</a:rPr>
                            <m:t>𝑫</m:t>
                          </m:r>
                        </m:e>
                        <m:sup>
                          <m:r>
                            <a:rPr lang="en-US" altLang="zh-CN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i="1" dirty="0">
                          <a:solidFill>
                            <a:schemeClr val="tx1"/>
                          </a:solidFill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→</m:t>
                      </m:r>
                      <m:sSup>
                        <m:sSupPr>
                          <m:ctrlPr>
                            <a:rPr lang="en-US" altLang="zh-CN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  <a:sym typeface="+mn-ea"/>
                            </a:rPr>
                          </m:ctrlPr>
                        </m:sSupPr>
                        <m:e>
                          <m:r>
                            <a:rPr lang="en-US" altLang="zh-CN" i="1" dirty="0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𝝁</m:t>
                          </m:r>
                        </m:e>
                        <m:sup>
                          <m:r>
                            <a:rPr lang="en-US" altLang="zh-CN" i="1" dirty="0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+</m:t>
                          </m:r>
                        </m:sup>
                      </m:sSup>
                      <m:sSub>
                        <m:sSubPr>
                          <m:ctrlPr>
                            <a:rPr lang="en-US" altLang="zh-CN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zh-CN" b="1" i="1" dirty="0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𝝂</m:t>
                          </m:r>
                        </m:e>
                        <m:sub>
                          <m:r>
                            <a:rPr lang="en-US" altLang="zh-CN" i="1" dirty="0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𝝁</m:t>
                          </m:r>
                        </m:sub>
                      </m:sSub>
                      <m:r>
                        <a:rPr lang="en-US" altLang="ar-AE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charset="0"/>
                        </a:rPr>
                        <m:t>)</m:t>
                      </m:r>
                      <m:r>
                        <a:rPr lang="en-US" altLang="ar-AE" b="1" i="1">
                          <a:solidFill>
                            <a:schemeClr val="tx1"/>
                          </a:solidFill>
                          <a:latin typeface="Cambria Math" panose="02040503050406030204" charset="0"/>
                          <a:ea typeface="宋体" charset="0"/>
                          <a:cs typeface="Cambria Math" panose="02040503050406030204" charset="0"/>
                        </a:rPr>
                        <m:t>=</m:t>
                      </m:r>
                      <m:r>
                        <a:rPr lang="en-US" altLang="ar-AE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charset="0"/>
                          <a:cs typeface="Cambria Math" panose="02040503050406030204" charset="0"/>
                        </a:rPr>
                        <m:t>(</m:t>
                      </m:r>
                      <m:r>
                        <a:rPr lang="en-US" altLang="ar-AE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charset="0"/>
                          <a:cs typeface="Cambria Math" panose="02040503050406030204" charset="0"/>
                        </a:rPr>
                        <m:t>𝟒</m:t>
                      </m:r>
                      <m:r>
                        <a:rPr lang="en-US" altLang="ar-AE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charset="0"/>
                          <a:cs typeface="Cambria Math" panose="02040503050406030204" charset="0"/>
                        </a:rPr>
                        <m:t>.</m:t>
                      </m:r>
                      <m:r>
                        <a:rPr lang="en-US" altLang="ar-AE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charset="0"/>
                          <a:cs typeface="Cambria Math" panose="02040503050406030204" charset="0"/>
                        </a:rPr>
                        <m:t>𝟎𝟑𝟒</m:t>
                      </m:r>
                      <m:r>
                        <a:rPr lang="ar-AE" b="1" i="1">
                          <a:solidFill>
                            <a:schemeClr val="tx1"/>
                          </a:solidFill>
                          <a:latin typeface="Cambria Math" panose="02040503050406030204" charset="0"/>
                          <a:ea typeface="宋体" charset="0"/>
                          <a:cs typeface="Cambria Math" panose="02040503050406030204" charset="0"/>
                        </a:rPr>
                        <m:t>±</m:t>
                      </m:r>
                      <m:r>
                        <a:rPr lang="en-US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charset="0"/>
                          <a:cs typeface="Cambria Math" panose="02040503050406030204" charset="0"/>
                        </a:rPr>
                        <m:t>𝟎</m:t>
                      </m:r>
                      <m:r>
                        <a:rPr lang="en-US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charset="0"/>
                          <a:cs typeface="Cambria Math" panose="02040503050406030204" charset="0"/>
                        </a:rPr>
                        <m:t>.</m:t>
                      </m:r>
                      <m:r>
                        <a:rPr lang="en-US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charset="0"/>
                          <a:cs typeface="Cambria Math" panose="02040503050406030204" charset="0"/>
                        </a:rPr>
                        <m:t>𝟎𝟖𝟎</m:t>
                      </m:r>
                      <m:r>
                        <a:rPr lang="ar-AE" b="1" i="1">
                          <a:solidFill>
                            <a:schemeClr val="tx1"/>
                          </a:solidFill>
                          <a:latin typeface="Cambria Math" panose="02040503050406030204" charset="0"/>
                          <a:ea typeface="宋体" charset="0"/>
                          <a:cs typeface="Cambria Math" panose="02040503050406030204" charset="0"/>
                        </a:rPr>
                        <m:t>±</m:t>
                      </m:r>
                      <m:r>
                        <a:rPr lang="en-US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charset="0"/>
                          <a:cs typeface="Cambria Math" panose="02040503050406030204" charset="0"/>
                        </a:rPr>
                        <m:t>𝟎</m:t>
                      </m:r>
                      <m:r>
                        <a:rPr lang="en-US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charset="0"/>
                          <a:cs typeface="Cambria Math" panose="02040503050406030204" charset="0"/>
                        </a:rPr>
                        <m:t>.</m:t>
                      </m:r>
                      <m:r>
                        <a:rPr lang="en-US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charset="0"/>
                          <a:cs typeface="Cambria Math" panose="02040503050406030204" charset="0"/>
                        </a:rPr>
                        <m:t>𝟎𝟒𝟎</m:t>
                      </m:r>
                      <m:r>
                        <a:rPr lang="en-US" altLang="ar-AE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charset="0"/>
                          <a:cs typeface="Cambria Math" panose="02040503050406030204" charset="0"/>
                        </a:rPr>
                        <m:t>)</m:t>
                      </m:r>
                      <m:r>
                        <a:rPr lang="en-US" altLang="ar-AE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panose="02040503050406030204" charset="0"/>
                        </a:rPr>
                        <m:t>×</m:t>
                      </m:r>
                      <m:sSup>
                        <m:sSupPr>
                          <m:ctrlPr>
                            <a:rPr lang="en-US" altLang="ar-AE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ar-AE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ar-AE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ar-AE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altLang="ar-AE" b="1" i="1">
                          <a:solidFill>
                            <a:schemeClr val="tx1"/>
                          </a:solidFill>
                          <a:latin typeface="Cambria Math" panose="02040503050406030204" charset="0"/>
                          <a:ea typeface="宋体" charset="0"/>
                          <a:cs typeface="Cambria Math" panose="02040503050406030204" charset="0"/>
                        </a:rPr>
                        <m:t> </m:t>
                      </m:r>
                    </m:oMath>
                  </m:oMathPara>
                </a14:m>
                <a:endParaRPr lang="en-US" b="1" dirty="0">
                  <a:solidFill>
                    <a:schemeClr val="tx1"/>
                  </a:solidFill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1174876-B678-30B3-A291-02B4AE86F7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446" y="5213097"/>
                <a:ext cx="5964695" cy="394247"/>
              </a:xfrm>
              <a:prstGeom prst="rect">
                <a:avLst/>
              </a:prstGeom>
              <a:blipFill>
                <a:blip r:embed="rId12"/>
                <a:stretch>
                  <a:fillRect b="-9375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0">
                <a:extLst>
                  <a:ext uri="{FF2B5EF4-FFF2-40B4-BE49-F238E27FC236}">
                    <a16:creationId xmlns:a16="http://schemas.microsoft.com/office/drawing/2014/main" id="{C9946A2C-0ABF-5DD8-D19B-286B9D482A9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488023" y="4692994"/>
                <a:ext cx="5570628" cy="4308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None/>
                  <a:defRPr/>
                </a:pPr>
                <a:r>
                  <a:rPr lang="en-US" altLang="zh-CN" sz="2200" b="1" dirty="0">
                    <a:solidFill>
                      <a:srgbClr val="FF0000"/>
                    </a:solidFill>
                    <a:latin typeface="Cambria Math" panose="02040503050406030204" charset="0"/>
                    <a:ea typeface="+mn-ea"/>
                    <a:cs typeface="Cambria Math" panose="02040503050406030204" charset="0"/>
                  </a:rPr>
                  <a:t>Most precise </a:t>
                </a:r>
                <a14:m>
                  <m:oMath xmlns:m="http://schemas.openxmlformats.org/officeDocument/2006/math">
                    <m:r>
                      <a:rPr lang="en-US" altLang="zh-CN" sz="2200" b="1">
                        <a:solidFill>
                          <a:srgbClr val="FF0000"/>
                        </a:solidFill>
                        <a:latin typeface="Cambria Math" panose="02040503050406030204" charset="0"/>
                        <a:ea typeface="+mn-ea"/>
                        <a:cs typeface="Cambria Math" panose="02040503050406030204" charset="0"/>
                      </a:rPr>
                      <m:t>𝑫</m:t>
                    </m:r>
                    <m:r>
                      <a:rPr lang="zh-CN" altLang="zh-CN" sz="2200" b="1">
                        <a:solidFill>
                          <a:srgbClr val="FF0000"/>
                        </a:solidFill>
                        <a:latin typeface="Cambria Math" panose="02040503050406030204" charset="0"/>
                        <a:ea typeface="+mn-ea"/>
                        <a:cs typeface="Cambria Math" panose="02040503050406030204" charset="0"/>
                      </a:rPr>
                      <m:t>→</m:t>
                    </m:r>
                    <m:r>
                      <a:rPr lang="en-US" altLang="zh-CN" sz="2200" b="1">
                        <a:solidFill>
                          <a:srgbClr val="FF0000"/>
                        </a:solidFill>
                        <a:latin typeface="Cambria Math" panose="02040503050406030204" charset="0"/>
                        <a:ea typeface="+mn-ea"/>
                        <a:cs typeface="Cambria Math" panose="02040503050406030204" charset="0"/>
                      </a:rPr>
                      <m:t>𝑲</m:t>
                    </m:r>
                  </m:oMath>
                </a14:m>
                <a:r>
                  <a:rPr lang="en-US" altLang="zh-CN" sz="2200" b="1" dirty="0">
                    <a:solidFill>
                      <a:srgbClr val="FF0000"/>
                    </a:solidFill>
                    <a:latin typeface="Cambria Math" panose="02040503050406030204" charset="0"/>
                    <a:ea typeface="+mn-ea"/>
                    <a:cs typeface="Cambria Math" panose="02040503050406030204" charset="0"/>
                  </a:rPr>
                  <a:t> Form factor and </a:t>
                </a:r>
                <a14:m>
                  <m:oMath xmlns:m="http://schemas.openxmlformats.org/officeDocument/2006/math">
                    <m:r>
                      <a:rPr lang="en-US" altLang="zh-CN" sz="22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mbria Math" panose="02040503050406030204" charset="0"/>
                      </a:rPr>
                      <m:t>|</m:t>
                    </m:r>
                    <m:sSub>
                      <m:sSubPr>
                        <m:ctrlPr>
                          <a:rPr lang="en-US" altLang="zh-CN" sz="2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altLang="zh-CN" sz="2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𝒄𝒔</m:t>
                        </m:r>
                      </m:sub>
                    </m:sSub>
                    <m:r>
                      <a:rPr lang="en-US" altLang="zh-CN" sz="22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mbria Math" panose="02040503050406030204" charset="0"/>
                      </a:rPr>
                      <m:t>|</m:t>
                    </m:r>
                  </m:oMath>
                </a14:m>
                <a:endParaRPr lang="en-US" altLang="zh-CN" sz="2200" b="1" dirty="0">
                  <a:solidFill>
                    <a:srgbClr val="FF0000"/>
                  </a:solidFill>
                  <a:latin typeface="Cambria Math" panose="02040503050406030204" charset="0"/>
                  <a:ea typeface="+mn-ea"/>
                  <a:cs typeface="Cambria Math" panose="02040503050406030204" charset="0"/>
                </a:endParaRPr>
              </a:p>
            </p:txBody>
          </p:sp>
        </mc:Choice>
        <mc:Fallback xmlns="">
          <p:sp>
            <p:nvSpPr>
              <p:cNvPr id="17" name="TextBox 10">
                <a:extLst>
                  <a:ext uri="{FF2B5EF4-FFF2-40B4-BE49-F238E27FC236}">
                    <a16:creationId xmlns:a16="http://schemas.microsoft.com/office/drawing/2014/main" id="{C9946A2C-0ABF-5DD8-D19B-286B9D482A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488023" y="4692994"/>
                <a:ext cx="5570628" cy="430887"/>
              </a:xfrm>
              <a:prstGeom prst="rect">
                <a:avLst/>
              </a:prstGeom>
              <a:blipFill>
                <a:blip r:embed="rId13"/>
                <a:stretch>
                  <a:fillRect l="-1364" t="-8571" b="-28571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E4AA618-D165-5B66-04E0-D1E72DF6CAC4}"/>
                  </a:ext>
                </a:extLst>
              </p:cNvPr>
              <p:cNvSpPr txBox="1"/>
              <p:nvPr/>
            </p:nvSpPr>
            <p:spPr>
              <a:xfrm>
                <a:off x="6301105" y="5186176"/>
                <a:ext cx="600061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ar-AE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b>
                        <m:r>
                          <a:rPr lang="en-US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b>
                    </m:sSub>
                    <m:r>
                      <a:rPr lang="en-US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)|</m:t>
                    </m:r>
                    <m:sSub>
                      <m:sSubPr>
                        <m:ctrlPr>
                          <a:rPr lang="ar-AE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ar-AE" b="1" i="1">
                            <a:solidFill>
                              <a:srgbClr val="C0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𝑽</m:t>
                        </m:r>
                      </m:e>
                      <m:sub>
                        <m:r>
                          <a:rPr lang="en-US" altLang="ar-AE" b="1">
                            <a:solidFill>
                              <a:srgbClr val="C0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𝐜</m:t>
                        </m:r>
                        <m:r>
                          <a:rPr lang="en-US" altLang="ar-AE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  <m:t>𝒔</m:t>
                        </m:r>
                      </m:sub>
                    </m:sSub>
                    <m:r>
                      <a:rPr lang="en-US" altLang="ar-AE" b="1" i="1">
                        <a:solidFill>
                          <a:srgbClr val="C00000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|=(</m:t>
                    </m:r>
                    <m:r>
                      <a:rPr lang="en-US" altLang="ar-AE" b="1" i="1">
                        <a:solidFill>
                          <a:srgbClr val="C00000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𝟎</m:t>
                    </m:r>
                    <m:r>
                      <a:rPr lang="ar-AE" b="1" i="1">
                        <a:solidFill>
                          <a:srgbClr val="C00000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.</m:t>
                    </m:r>
                    <m:r>
                      <a:rPr lang="en-US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宋体" charset="0"/>
                        <a:cs typeface="Cambria Math" panose="02040503050406030204" charset="0"/>
                      </a:rPr>
                      <m:t>𝟕𝟏𝟖𝟑</m:t>
                    </m:r>
                    <m:r>
                      <a:rPr lang="ar-AE" b="1" i="1">
                        <a:solidFill>
                          <a:srgbClr val="C00000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±</m:t>
                    </m:r>
                    <m:r>
                      <a:rPr lang="en-US" altLang="ar-AE" b="1" i="1">
                        <a:solidFill>
                          <a:srgbClr val="C00000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𝟎</m:t>
                    </m:r>
                    <m:r>
                      <a:rPr lang="ar-AE" b="1" i="1">
                        <a:solidFill>
                          <a:srgbClr val="C00000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.</m:t>
                    </m:r>
                    <m:r>
                      <a:rPr lang="en-US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宋体" charset="0"/>
                        <a:cs typeface="Cambria Math" panose="02040503050406030204" charset="0"/>
                      </a:rPr>
                      <m:t>𝟎</m:t>
                    </m:r>
                    <m:r>
                      <a:rPr lang="ar-AE" b="1" i="1">
                        <a:solidFill>
                          <a:srgbClr val="C00000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𝟎𝟎</m:t>
                    </m:r>
                    <m:r>
                      <a:rPr lang="en-US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宋体" charset="0"/>
                        <a:cs typeface="Cambria Math" panose="02040503050406030204" charset="0"/>
                      </a:rPr>
                      <m:t>𝟕</m:t>
                    </m:r>
                    <m:r>
                      <a:rPr lang="ar-AE" b="1" i="1">
                        <a:solidFill>
                          <a:srgbClr val="C00000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±</m:t>
                    </m:r>
                    <m:r>
                      <a:rPr lang="en-US" altLang="ar-AE" b="1" i="1">
                        <a:solidFill>
                          <a:srgbClr val="C00000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𝟎</m:t>
                    </m:r>
                    <m:r>
                      <a:rPr lang="ar-AE" b="1" i="1">
                        <a:solidFill>
                          <a:srgbClr val="C00000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.</m:t>
                    </m:r>
                    <m:r>
                      <a:rPr lang="ar-AE" b="1" i="1">
                        <a:solidFill>
                          <a:srgbClr val="C00000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𝟎𝟎𝟏𝟒</m:t>
                    </m:r>
                    <m:r>
                      <a:rPr lang="en-US" altLang="ar-AE" b="1" i="1">
                        <a:solidFill>
                          <a:srgbClr val="C00000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)</m:t>
                    </m:r>
                  </m:oMath>
                </a14:m>
                <a:r>
                  <a:rPr lang="en-US" b="1" dirty="0">
                    <a:solidFill>
                      <a:srgbClr val="C00000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 </a:t>
                </a:r>
                <a:r>
                  <a:rPr lang="en-US" dirty="0">
                    <a:solidFill>
                      <a:srgbClr val="C00000"/>
                    </a:solidFill>
                  </a:rPr>
                  <a:t>MeV</a:t>
                </a:r>
                <a:r>
                  <a:rPr lang="en-US" b="1" dirty="0">
                    <a:solidFill>
                      <a:srgbClr val="C00000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 (~0.2%)</a:t>
                </a:r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E4AA618-D165-5B66-04E0-D1E72DF6CA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1105" y="5186176"/>
                <a:ext cx="6000617" cy="369332"/>
              </a:xfrm>
              <a:prstGeom prst="rect">
                <a:avLst/>
              </a:prstGeom>
              <a:blipFill>
                <a:blip r:embed="rId14"/>
                <a:stretch>
                  <a:fillRect l="-423" t="-6667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15E4597D-7E3A-A7CC-1303-12AFEC9243BC}"/>
              </a:ext>
            </a:extLst>
          </p:cNvPr>
          <p:cNvSpPr txBox="1"/>
          <p:nvPr/>
        </p:nvSpPr>
        <p:spPr>
          <a:xfrm>
            <a:off x="7283690" y="5904028"/>
            <a:ext cx="4613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Uncertainty introduced by LQCD calculation 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F0E0E52E-E5B1-7692-5FBF-E160BC7B91C8}"/>
              </a:ext>
            </a:extLst>
          </p:cNvPr>
          <p:cNvCxnSpPr>
            <a:cxnSpLocks/>
          </p:cNvCxnSpPr>
          <p:nvPr/>
        </p:nvCxnSpPr>
        <p:spPr>
          <a:xfrm flipH="1" flipV="1">
            <a:off x="6913757" y="5588637"/>
            <a:ext cx="490655" cy="300415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10">
                <a:extLst>
                  <a:ext uri="{FF2B5EF4-FFF2-40B4-BE49-F238E27FC236}">
                    <a16:creationId xmlns:a16="http://schemas.microsoft.com/office/drawing/2014/main" id="{749CC230-CD04-D9E6-90D6-50E69B5EB2A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66785" y="4549445"/>
                <a:ext cx="5021267" cy="4308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lvl="0">
                  <a:spcBef>
                    <a:spcPct val="0"/>
                  </a:spcBef>
                  <a:buNone/>
                  <a:defRPr/>
                </a:pPr>
                <a:r>
                  <a:rPr lang="en-US" altLang="zh-CN" sz="2200" b="1" dirty="0">
                    <a:solidFill>
                      <a:srgbClr val="FF0000"/>
                    </a:solidFill>
                    <a:latin typeface="Cambria Math" panose="02040503050406030204" charset="0"/>
                    <a:ea typeface="+mn-ea"/>
                    <a:cs typeface="Cambria Math" panose="02040503050406030204" charset="0"/>
                  </a:rPr>
                  <a:t>Most precise </a:t>
                </a:r>
                <a14:m>
                  <m:oMath xmlns:m="http://schemas.openxmlformats.org/officeDocument/2006/math">
                    <m:r>
                      <a:rPr lang="en-US" altLang="zh-CN" sz="2200" b="1">
                        <a:solidFill>
                          <a:srgbClr val="FF0000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𝑫</m:t>
                    </m:r>
                  </m:oMath>
                </a14:m>
                <a:r>
                  <a:rPr lang="en-US" altLang="zh-CN" sz="2200" b="1" dirty="0">
                    <a:solidFill>
                      <a:srgbClr val="FF0000"/>
                    </a:solidFill>
                    <a:latin typeface="Cambria Math" panose="02040503050406030204" charset="0"/>
                    <a:ea typeface="+mn-ea"/>
                    <a:cs typeface="Cambria Math" panose="02040503050406030204" charset="0"/>
                  </a:rPr>
                  <a:t> decay constant and </a:t>
                </a:r>
                <a14:m>
                  <m:oMath xmlns:m="http://schemas.openxmlformats.org/officeDocument/2006/math">
                    <m:r>
                      <a:rPr lang="en-US" altLang="zh-CN" sz="22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mbria Math" panose="02040503050406030204" charset="0"/>
                      </a:rPr>
                      <m:t>|</m:t>
                    </m:r>
                    <m:sSub>
                      <m:sSubPr>
                        <m:ctrlPr>
                          <a:rPr lang="en-US" altLang="zh-CN" sz="2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altLang="zh-CN" sz="2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𝒄𝒅</m:t>
                        </m:r>
                      </m:sub>
                    </m:sSub>
                    <m:r>
                      <a:rPr lang="en-US" altLang="zh-CN" sz="22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mbria Math" panose="02040503050406030204" charset="0"/>
                      </a:rPr>
                      <m:t>|</m:t>
                    </m:r>
                  </m:oMath>
                </a14:m>
                <a:endParaRPr lang="en-US" altLang="zh-CN" sz="2200" b="1" dirty="0">
                  <a:solidFill>
                    <a:srgbClr val="FF0000"/>
                  </a:solidFill>
                  <a:latin typeface="Cambria Math" panose="02040503050406030204" charset="0"/>
                  <a:ea typeface="+mn-ea"/>
                  <a:cs typeface="Cambria Math" panose="02040503050406030204" charset="0"/>
                </a:endParaRPr>
              </a:p>
            </p:txBody>
          </p:sp>
        </mc:Choice>
        <mc:Fallback xmlns="">
          <p:sp>
            <p:nvSpPr>
              <p:cNvPr id="27" name="TextBox 10">
                <a:extLst>
                  <a:ext uri="{FF2B5EF4-FFF2-40B4-BE49-F238E27FC236}">
                    <a16:creationId xmlns:a16="http://schemas.microsoft.com/office/drawing/2014/main" id="{749CC230-CD04-D9E6-90D6-50E69B5EB2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66785" y="4549445"/>
                <a:ext cx="5021267" cy="430887"/>
              </a:xfrm>
              <a:prstGeom prst="rect">
                <a:avLst/>
              </a:prstGeom>
              <a:blipFill>
                <a:blip r:embed="rId15"/>
                <a:stretch>
                  <a:fillRect l="-1511" t="-8571" b="-28571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">
                <a:extLst>
                  <a:ext uri="{FF2B5EF4-FFF2-40B4-BE49-F238E27FC236}">
                    <a16:creationId xmlns:a16="http://schemas.microsoft.com/office/drawing/2014/main" id="{3E79E356-817B-E91D-F887-0C7B7C72FC3E}"/>
                  </a:ext>
                </a:extLst>
              </p:cNvPr>
              <p:cNvSpPr txBox="1"/>
              <p:nvPr/>
            </p:nvSpPr>
            <p:spPr>
              <a:xfrm>
                <a:off x="566785" y="5538047"/>
                <a:ext cx="5308937" cy="394247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lIns="35719" tIns="35719" rIns="35719" bIns="35719" anchor="ctr">
                <a:noAutofit/>
              </a:bodyPr>
              <a:lstStyle>
                <a:lvl1pPr defTabSz="1300480">
                  <a:defRPr b="0">
                    <a:solidFill>
                      <a:schemeClr val="accent5">
                        <a:hueOff val="106375"/>
                        <a:satOff val="9554"/>
                        <a:lumOff val="-13513"/>
                      </a:schemeClr>
                    </a:solidFill>
                    <a:latin typeface="Arial" panose="020B0604020202020204"/>
                    <a:ea typeface="Arial" panose="020B0604020202020204"/>
                    <a:cs typeface="Arial" panose="020B0604020202020204"/>
                    <a:sym typeface="Arial" panose="020B0604020202020204"/>
                  </a:defRPr>
                </a:lvl1pPr>
              </a:lstStyle>
              <a:p>
                <a14:m>
                  <m:oMath xmlns:m="http://schemas.openxmlformats.org/officeDocument/2006/math">
                    <m:sSub>
                      <m:sSubPr>
                        <m:ctrlPr>
                          <a:rPr lang="ar-AE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sSup>
                          <m:sSupPr>
                            <m:ctrlPr>
                              <a:rPr lang="ar-AE" sz="20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ar-AE" sz="20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p>
                            <m:r>
                              <a:rPr lang="ar-AE" sz="20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sub>
                    </m:sSub>
                    <m:r>
                      <a:rPr lang="ar-AE" sz="20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|</m:t>
                    </m:r>
                    <m:sSub>
                      <m:sSubPr>
                        <m:ctrlPr>
                          <a:rPr lang="ar-AE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ar-AE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𝑐𝑑</m:t>
                        </m:r>
                      </m:sub>
                    </m:sSub>
                    <m:r>
                      <a:rPr lang="ar-AE" sz="20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|=(48.02±0.48±0.</m:t>
                    </m:r>
                    <m:r>
                      <a:rPr lang="en-US" sz="20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31</m:t>
                    </m:r>
                    <m:r>
                      <a:rPr lang="ar-AE" sz="20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ar-AE" sz="2000" dirty="0">
                    <a:solidFill>
                      <a:srgbClr val="C00000"/>
                    </a:solidFill>
                  </a:rPr>
                  <a:t> </a:t>
                </a:r>
                <a:r>
                  <a:rPr lang="en-US" sz="2000" dirty="0">
                    <a:solidFill>
                      <a:srgbClr val="C00000"/>
                    </a:solidFill>
                  </a:rPr>
                  <a:t>MeV (~1.2%)</a:t>
                </a:r>
              </a:p>
            </p:txBody>
          </p:sp>
        </mc:Choice>
        <mc:Fallback xmlns="">
          <p:sp>
            <p:nvSpPr>
              <p:cNvPr id="28" name="Rectangle">
                <a:extLst>
                  <a:ext uri="{FF2B5EF4-FFF2-40B4-BE49-F238E27FC236}">
                    <a16:creationId xmlns:a16="http://schemas.microsoft.com/office/drawing/2014/main" id="{3E79E356-817B-E91D-F887-0C7B7C72FC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785" y="5538047"/>
                <a:ext cx="5308937" cy="394247"/>
              </a:xfrm>
              <a:prstGeom prst="rect">
                <a:avLst/>
              </a:prstGeom>
              <a:blipFill>
                <a:blip r:embed="rId16"/>
                <a:stretch>
                  <a:fillRect l="-1432" t="-6061" r="-1432" b="-24242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9FC174E-EFA9-A072-3E52-7207EC37E63B}"/>
              </a:ext>
            </a:extLst>
          </p:cNvPr>
          <p:cNvCxnSpPr>
            <a:cxnSpLocks/>
          </p:cNvCxnSpPr>
          <p:nvPr/>
        </p:nvCxnSpPr>
        <p:spPr>
          <a:xfrm flipV="1">
            <a:off x="3557239" y="5837123"/>
            <a:ext cx="345688" cy="270077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F6ABCF8A-F6F6-7098-0001-723007EE7295}"/>
              </a:ext>
            </a:extLst>
          </p:cNvPr>
          <p:cNvSpPr txBox="1"/>
          <p:nvPr/>
        </p:nvSpPr>
        <p:spPr>
          <a:xfrm>
            <a:off x="809727" y="6057376"/>
            <a:ext cx="4823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Including uncertainty from radiative correction</a:t>
            </a:r>
          </a:p>
        </p:txBody>
      </p:sp>
      <p:sp>
        <p:nvSpPr>
          <p:cNvPr id="45" name="文本框 2">
            <a:extLst>
              <a:ext uri="{FF2B5EF4-FFF2-40B4-BE49-F238E27FC236}">
                <a16:creationId xmlns:a16="http://schemas.microsoft.com/office/drawing/2014/main" id="{67BCBB8D-992F-448B-A6CB-7BF13A021948}"/>
              </a:ext>
            </a:extLst>
          </p:cNvPr>
          <p:cNvSpPr txBox="1"/>
          <p:nvPr/>
        </p:nvSpPr>
        <p:spPr>
          <a:xfrm>
            <a:off x="1" y="6493511"/>
            <a:ext cx="12209780" cy="368300"/>
          </a:xfrm>
          <a:prstGeom prst="rect">
            <a:avLst/>
          </a:prstGeom>
          <a:solidFill>
            <a:srgbClr val="263A38"/>
          </a:solidFill>
        </p:spPr>
        <p:txBody>
          <a:bodyPr wrap="square" rtlCol="0">
            <a:noAutofit/>
          </a:bodyPr>
          <a:lstStyle/>
          <a:p>
            <a:r>
              <a:rPr lang="en-US" altLang="zh-CN" sz="2000" dirty="0">
                <a:solidFill>
                  <a:schemeClr val="bg1"/>
                </a:solidFill>
              </a:rPr>
              <a:t> </a:t>
            </a:r>
            <a:r>
              <a:rPr lang="zh-CN" altLang="en-US" sz="2000" dirty="0">
                <a:solidFill>
                  <a:schemeClr val="bg1"/>
                </a:solidFill>
              </a:rPr>
              <a:t>柯百谦 </a:t>
            </a:r>
            <a:r>
              <a:rPr lang="en-US" altLang="zh-CN" sz="2000" dirty="0">
                <a:solidFill>
                  <a:schemeClr val="bg1"/>
                </a:solidFill>
              </a:rPr>
              <a:t>                                                               </a:t>
            </a:r>
            <a:r>
              <a:rPr lang="zh-CN" altLang="en-US" sz="2000" dirty="0">
                <a:solidFill>
                  <a:schemeClr val="bg1"/>
                </a:solidFill>
              </a:rPr>
              <a:t>强子物理与味物理的实验进展</a:t>
            </a:r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6" name="文本框 9">
            <a:extLst>
              <a:ext uri="{FF2B5EF4-FFF2-40B4-BE49-F238E27FC236}">
                <a16:creationId xmlns:a16="http://schemas.microsoft.com/office/drawing/2014/main" id="{786CB79C-4BC3-5DDE-8ACC-F349DCBE7EA2}"/>
              </a:ext>
            </a:extLst>
          </p:cNvPr>
          <p:cNvSpPr txBox="1"/>
          <p:nvPr/>
        </p:nvSpPr>
        <p:spPr>
          <a:xfrm>
            <a:off x="11724005" y="6493511"/>
            <a:ext cx="468000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0DB2DC-4C9A-4742-B13C-FB6460FD3503}" type="slidenum">
              <a:rPr lang="en-US" altLang="zh-CN" sz="1351">
                <a:solidFill>
                  <a:schemeClr val="bg1"/>
                </a:solidFill>
              </a:rPr>
              <a:t>23</a:t>
            </a:fld>
            <a:endParaRPr lang="en-US" altLang="zh-CN" sz="1351" dirty="0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22225" y="36831"/>
            <a:ext cx="12161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研究动机</a:t>
            </a:r>
            <a:r>
              <a:rPr lang="en-US" altLang="zh-CN" sz="3200">
                <a:solidFill>
                  <a:schemeClr val="bg1"/>
                </a:solidFill>
                <a:latin typeface="黑体" charset="0"/>
                <a:ea typeface="黑体" charset="0"/>
              </a:rPr>
              <a:t>-</a:t>
            </a:r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亮度的测量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/>
              <p:cNvSpPr txBox="1"/>
              <p:nvPr/>
            </p:nvSpPr>
            <p:spPr>
              <a:xfrm>
                <a:off x="-17780" y="0"/>
                <a:ext cx="12209780" cy="583565"/>
              </a:xfrm>
              <a:prstGeom prst="rect">
                <a:avLst/>
              </a:prstGeom>
              <a:solidFill>
                <a:srgbClr val="68181B"/>
              </a:solidFill>
            </p:spPr>
            <p:txBody>
              <a:bodyPr wrap="square" rtlCol="0">
                <a:noAutofit/>
              </a:bodyPr>
              <a:lstStyle/>
              <a:p>
                <a:pPr algn="ctr"/>
                <a:r>
                  <a:rPr lang="en-US" sz="3400" dirty="0">
                    <a:solidFill>
                      <a:schemeClr val="bg1"/>
                    </a:solidFill>
                    <a:sym typeface="+mn-ea"/>
                  </a:rPr>
                  <a:t>CKM</a:t>
                </a:r>
                <a:r>
                  <a:rPr lang="zh-TW" altLang="en-US" sz="3400" dirty="0">
                    <a:solidFill>
                      <a:schemeClr val="bg1"/>
                    </a:solidFill>
                    <a:sym typeface="+mn-ea"/>
                  </a:rPr>
                  <a:t> </a:t>
                </a:r>
                <a:r>
                  <a:rPr lang="en-US" altLang="zh-TW" sz="3400" dirty="0">
                    <a:solidFill>
                      <a:schemeClr val="bg1"/>
                    </a:solidFill>
                    <a:sym typeface="+mn-ea"/>
                  </a:rPr>
                  <a:t>matrix element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4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3400" i="1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𝑉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3400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cd</m:t>
                        </m:r>
                      </m:sub>
                    </m:sSub>
                  </m:oMath>
                </a14:m>
                <a:r>
                  <a:rPr lang="en-US" sz="3400" dirty="0">
                    <a:solidFill>
                      <a:schemeClr val="bg1"/>
                    </a:solidFill>
                    <a:sym typeface="+mn-ea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4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3400" i="1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𝑉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3400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cs</m:t>
                        </m:r>
                      </m:sub>
                    </m:sSub>
                  </m:oMath>
                </a14:m>
                <a:r>
                  <a:rPr lang="en-US" sz="3400" dirty="0">
                    <a:solidFill>
                      <a:schemeClr val="bg1"/>
                    </a:solidFill>
                    <a:sym typeface="+mn-ea"/>
                  </a:rPr>
                  <a:t> </a:t>
                </a:r>
                <a:r>
                  <a:rPr lang="en-US" altLang="zh-CN" sz="3400">
                    <a:solidFill>
                      <a:schemeClr val="bg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" name="文本框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7780" y="0"/>
                <a:ext cx="12209780" cy="583565"/>
              </a:xfrm>
              <a:prstGeom prst="rect">
                <a:avLst/>
              </a:prstGeom>
              <a:blipFill>
                <a:blip r:embed="rId4"/>
                <a:stretch>
                  <a:fillRect t="-12766" b="-404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/>
          <p:cNvSpPr txBox="1"/>
          <p:nvPr/>
        </p:nvSpPr>
        <p:spPr>
          <a:xfrm>
            <a:off x="5583386" y="5971107"/>
            <a:ext cx="66025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68181B"/>
                </a:solidFill>
                <a:latin typeface="Cambria Math" panose="02040503050406030204" charset="0"/>
                <a:cs typeface="Cambria Math" panose="02040503050406030204" charset="0"/>
              </a:rPr>
              <a:t>Lead by Semi-Leptonic, but exist tension with leptonic.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71221" y="5350277"/>
            <a:ext cx="41271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68181B"/>
                </a:solidFill>
                <a:latin typeface="Cambria Math" panose="02040503050406030204" charset="0"/>
                <a:cs typeface="Cambria Math" panose="02040503050406030204" charset="0"/>
              </a:rPr>
              <a:t>Statistical uncertainty dominates.</a:t>
            </a:r>
          </a:p>
        </p:txBody>
      </p:sp>
      <p:sp>
        <p:nvSpPr>
          <p:cNvPr id="24" name="标题 2"/>
          <p:cNvSpPr>
            <a:spLocks noGrp="1"/>
          </p:cNvSpPr>
          <p:nvPr/>
        </p:nvSpPr>
        <p:spPr>
          <a:xfrm>
            <a:off x="1035686" y="2911475"/>
            <a:ext cx="2186305" cy="3048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32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altLang="zh-CN" sz="1600" dirty="0">
                <a:solidFill>
                  <a:srgbClr val="C00000"/>
                </a:solidFill>
                <a:effectLst>
                  <a:outerShdw sx="1000" sy="1000" algn="tl">
                    <a:srgbClr val="000000"/>
                  </a:outerShdw>
                </a:effectLst>
                <a:latin typeface="Calibri" charset="0"/>
                <a:ea typeface="微软雅黑"/>
                <a:cs typeface="Calibri" charset="0"/>
                <a:sym typeface="+mn-ea"/>
              </a:rPr>
              <a:t>D Semi-</a:t>
            </a:r>
          </a:p>
          <a:p>
            <a:pPr algn="ctr">
              <a:defRPr/>
            </a:pPr>
            <a:r>
              <a:rPr lang="en-US" altLang="zh-CN" sz="1600" dirty="0">
                <a:solidFill>
                  <a:srgbClr val="C00000"/>
                </a:solidFill>
                <a:effectLst>
                  <a:outerShdw sx="1000" sy="1000" algn="tl">
                    <a:srgbClr val="000000"/>
                  </a:outerShdw>
                </a:effectLst>
                <a:latin typeface="Calibri" charset="0"/>
                <a:ea typeface="微软雅黑"/>
                <a:cs typeface="Calibri" charset="0"/>
                <a:sym typeface="+mn-ea"/>
              </a:rPr>
              <a:t>Leptonic</a:t>
            </a:r>
          </a:p>
        </p:txBody>
      </p:sp>
      <p:sp>
        <p:nvSpPr>
          <p:cNvPr id="40" name="Rectangle 12"/>
          <p:cNvSpPr/>
          <p:nvPr/>
        </p:nvSpPr>
        <p:spPr>
          <a:xfrm>
            <a:off x="1871981" y="4067175"/>
            <a:ext cx="579755" cy="3378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grpSp>
        <p:nvGrpSpPr>
          <p:cNvPr id="50" name="组合 49"/>
          <p:cNvGrpSpPr/>
          <p:nvPr/>
        </p:nvGrpSpPr>
        <p:grpSpPr>
          <a:xfrm>
            <a:off x="6250306" y="963297"/>
            <a:ext cx="4859655" cy="4965065"/>
            <a:chOff x="10380" y="1941"/>
            <a:chExt cx="7653" cy="7819"/>
          </a:xfrm>
        </p:grpSpPr>
        <p:grpSp>
          <p:nvGrpSpPr>
            <p:cNvPr id="46" name="组合 45"/>
            <p:cNvGrpSpPr/>
            <p:nvPr/>
          </p:nvGrpSpPr>
          <p:grpSpPr>
            <a:xfrm>
              <a:off x="10380" y="1941"/>
              <a:ext cx="7653" cy="7819"/>
              <a:chOff x="10380" y="1941"/>
              <a:chExt cx="7653" cy="7819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380" y="1941"/>
                <a:ext cx="7653" cy="7819"/>
              </a:xfrm>
              <a:prstGeom prst="rect">
                <a:avLst/>
              </a:prstGeom>
            </p:spPr>
          </p:pic>
          <p:sp>
            <p:nvSpPr>
              <p:cNvPr id="33" name="Rectangle 12"/>
              <p:cNvSpPr/>
              <p:nvPr/>
            </p:nvSpPr>
            <p:spPr>
              <a:xfrm>
                <a:off x="12046" y="3868"/>
                <a:ext cx="1552" cy="136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1"/>
              </a:p>
            </p:txBody>
          </p:sp>
          <p:sp>
            <p:nvSpPr>
              <p:cNvPr id="34" name="Rectangle 12"/>
              <p:cNvSpPr/>
              <p:nvPr/>
            </p:nvSpPr>
            <p:spPr>
              <a:xfrm>
                <a:off x="12046" y="5407"/>
                <a:ext cx="1644" cy="131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1"/>
              </a:p>
            </p:txBody>
          </p:sp>
          <p:sp>
            <p:nvSpPr>
              <p:cNvPr id="35" name="Rectangle 12"/>
              <p:cNvSpPr/>
              <p:nvPr/>
            </p:nvSpPr>
            <p:spPr>
              <a:xfrm>
                <a:off x="11925" y="6937"/>
                <a:ext cx="1757" cy="128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1"/>
              </a:p>
            </p:txBody>
          </p:sp>
          <p:sp>
            <p:nvSpPr>
              <p:cNvPr id="36" name="Rectangle 12"/>
              <p:cNvSpPr/>
              <p:nvPr/>
            </p:nvSpPr>
            <p:spPr>
              <a:xfrm>
                <a:off x="12154" y="3040"/>
                <a:ext cx="1247" cy="60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1"/>
              </a:p>
            </p:txBody>
          </p:sp>
          <p:sp>
            <p:nvSpPr>
              <p:cNvPr id="38" name="Rectangle 12"/>
              <p:cNvSpPr/>
              <p:nvPr/>
            </p:nvSpPr>
            <p:spPr>
              <a:xfrm>
                <a:off x="12154" y="2212"/>
                <a:ext cx="1247" cy="60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1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标题 2"/>
                <p:cNvSpPr>
                  <a:spLocks noGrp="1"/>
                </p:cNvSpPr>
                <p:nvPr/>
              </p:nvSpPr>
              <p:spPr>
                <a:xfrm>
                  <a:off x="11736" y="5661"/>
                  <a:ext cx="2030" cy="480"/>
                </a:xfrm>
                <a:prstGeom prst="rect">
                  <a:avLst/>
                </a:prstGeom>
              </p:spPr>
              <p:txBody>
                <a:bodyPr/>
                <a:lstStyle>
                  <a:lvl1pPr algn="l" defTabSz="914400" rtl="0" eaLnBrk="1" latinLnBrk="0" hangingPunct="1">
                    <a:lnSpc>
                      <a:spcPct val="90000"/>
                    </a:lnSpc>
                    <a:spcBef>
                      <a:spcPct val="0"/>
                    </a:spcBef>
                    <a:buNone/>
                    <a:defRPr sz="4400" b="1" kern="1200">
                      <a:solidFill>
                        <a:srgbClr val="003296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+mj-lt"/>
                      <a:ea typeface="+mj-ea"/>
                      <a:cs typeface="+mj-cs"/>
                    </a:defRPr>
                  </a:lvl1pPr>
                </a:lstStyle>
                <a:p>
                  <a:pPr lvl="0" algn="ctr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zh-CN" sz="1800" i="1" dirty="0">
                                <a:solidFill>
                                  <a:srgbClr val="68181B"/>
                                </a:solidFill>
                                <a:effectLst/>
                                <a:latin typeface="Cambria Math" panose="02040503050406030204" pitchFamily="18" charset="0"/>
                                <a:sym typeface="+mn-ea"/>
                              </a:rPr>
                            </m:ctrlPr>
                          </m:sSubSupPr>
                          <m:e>
                            <m:r>
                              <a:rPr lang="en-US" altLang="zh-CN" sz="1800" i="1" dirty="0">
                                <a:solidFill>
                                  <a:srgbClr val="68181B"/>
                                </a:solidFill>
                                <a:effectLst/>
                                <a:latin typeface="Cambria Math" panose="02040503050406030204" charset="0"/>
                                <a:sym typeface="+mn-ea"/>
                              </a:rPr>
                              <m:t>𝑫</m:t>
                            </m:r>
                          </m:e>
                          <m:sub>
                            <m:r>
                              <a:rPr lang="en-US" altLang="zh-CN" sz="1800" i="1" dirty="0">
                                <a:solidFill>
                                  <a:srgbClr val="68181B"/>
                                </a:solidFill>
                                <a:effectLst/>
                                <a:latin typeface="Cambria Math" panose="02040503050406030204" charset="0"/>
                                <a:sym typeface="+mn-ea"/>
                              </a:rPr>
                              <m:t>𝒔</m:t>
                            </m:r>
                          </m:sub>
                          <m:sup>
                            <m:r>
                              <a:rPr lang="en-US" altLang="zh-CN" sz="1800" i="1" dirty="0">
                                <a:solidFill>
                                  <a:srgbClr val="68181B"/>
                                </a:solidFill>
                                <a:effectLst/>
                                <a:latin typeface="Cambria Math" panose="02040503050406030204" charset="0"/>
                                <a:sym typeface="+mn-ea"/>
                              </a:rPr>
                              <m:t>+</m:t>
                            </m:r>
                          </m:sup>
                        </m:sSubSup>
                        <m:r>
                          <a:rPr lang="en-US" altLang="zh-CN" sz="1800" i="1" dirty="0">
                            <a:solidFill>
                              <a:srgbClr val="68181B"/>
                            </a:solidFill>
                            <a:effectLst/>
                            <a:latin typeface="Cambria Math" panose="02040503050406030204" charset="0"/>
                            <a:cs typeface="Cambria Math" panose="02040503050406030204" charset="0"/>
                            <a:sym typeface="+mn-ea"/>
                          </a:rPr>
                          <m:t>→</m:t>
                        </m:r>
                        <m:sSup>
                          <m:sSupPr>
                            <m:ctrlPr>
                              <a:rPr lang="en-US" altLang="zh-CN" sz="1800" i="1" dirty="0">
                                <a:solidFill>
                                  <a:srgbClr val="68181B"/>
                                </a:solidFill>
                                <a:effectLst/>
                                <a:latin typeface="Cambria Math" panose="02040503050406030204" pitchFamily="18" charset="0"/>
                                <a:cs typeface="Cambria Math" panose="02040503050406030204" charset="0"/>
                                <a:sym typeface="+mn-ea"/>
                              </a:rPr>
                            </m:ctrlPr>
                          </m:sSupPr>
                          <m:e>
                            <m:r>
                              <a:rPr lang="en-US" altLang="zh-CN" sz="1800" i="1" dirty="0">
                                <a:solidFill>
                                  <a:srgbClr val="68181B"/>
                                </a:solidFill>
                                <a:effectLst/>
                                <a:latin typeface="Cambria Math" panose="02040503050406030204" charset="0"/>
                                <a:ea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𝝉</m:t>
                            </m:r>
                          </m:e>
                          <m:sup>
                            <m:r>
                              <a:rPr lang="en-US" altLang="zh-CN" sz="1800" i="1" dirty="0">
                                <a:solidFill>
                                  <a:srgbClr val="68181B"/>
                                </a:solidFill>
                                <a:effectLst/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+</m:t>
                            </m:r>
                          </m:sup>
                        </m:sSup>
                        <m:sSub>
                          <m:sSubPr>
                            <m:ctrlPr>
                              <a:rPr lang="en-US" altLang="zh-CN" sz="1800" i="1" dirty="0">
                                <a:solidFill>
                                  <a:srgbClr val="68181B"/>
                                </a:solidFill>
                                <a:effectLst/>
                                <a:latin typeface="Cambria Math" panose="02040503050406030204" pitchFamily="18" charset="0"/>
                                <a:cs typeface="Cambria Math" panose="02040503050406030204" charset="0"/>
                                <a:sym typeface="+mn-ea"/>
                              </a:rPr>
                            </m:ctrlPr>
                          </m:sSubPr>
                          <m:e>
                            <m:r>
                              <a:rPr lang="en-US" altLang="zh-CN" sz="1800" i="1" dirty="0">
                                <a:solidFill>
                                  <a:srgbClr val="68181B"/>
                                </a:solidFill>
                                <a:effectLst/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𝝊</m:t>
                            </m:r>
                          </m:e>
                          <m:sub>
                            <m:r>
                              <a:rPr lang="en-US" altLang="zh-CN" sz="1800" i="1" dirty="0">
                                <a:solidFill>
                                  <a:srgbClr val="68181B"/>
                                </a:solidFill>
                                <a:effectLst/>
                                <a:latin typeface="Cambria Math" panose="02040503050406030204" charset="0"/>
                                <a:ea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𝝉</m:t>
                            </m:r>
                          </m:sub>
                        </m:sSub>
                      </m:oMath>
                    </m:oMathPara>
                  </a14:m>
                  <a:endParaRPr lang="en-US" altLang="zh-CN" sz="1800" i="1" dirty="0">
                    <a:solidFill>
                      <a:srgbClr val="68181B"/>
                    </a:solidFill>
                    <a:effectLst/>
                    <a:latin typeface="Cambria Math" panose="02040503050406030204" charset="0"/>
                    <a:ea typeface="Cambria Math" panose="02040503050406030204" charset="0"/>
                    <a:cs typeface="Cambria Math" panose="02040503050406030204" charset="0"/>
                    <a:sym typeface="+mn-ea"/>
                  </a:endParaRPr>
                </a:p>
              </p:txBody>
            </p:sp>
          </mc:Choice>
          <mc:Fallback xmlns="">
            <p:sp>
              <p:nvSpPr>
                <p:cNvPr id="27" name="标题 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736" y="5661"/>
                  <a:ext cx="2030" cy="480"/>
                </a:xfrm>
                <a:prstGeom prst="rect">
                  <a:avLst/>
                </a:prstGeom>
                <a:blipFill rotWithShape="1">
                  <a:blip r:embed="rId6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标题 2"/>
                <p:cNvSpPr>
                  <a:spLocks noGrp="1"/>
                </p:cNvSpPr>
                <p:nvPr/>
              </p:nvSpPr>
              <p:spPr>
                <a:xfrm>
                  <a:off x="11528" y="7106"/>
                  <a:ext cx="2447" cy="480"/>
                </a:xfrm>
                <a:prstGeom prst="rect">
                  <a:avLst/>
                </a:prstGeom>
              </p:spPr>
              <p:txBody>
                <a:bodyPr/>
                <a:lstStyle>
                  <a:lvl1pPr algn="l" defTabSz="914400" rtl="0" eaLnBrk="1" latinLnBrk="0" hangingPunct="1">
                    <a:lnSpc>
                      <a:spcPct val="90000"/>
                    </a:lnSpc>
                    <a:spcBef>
                      <a:spcPct val="0"/>
                    </a:spcBef>
                    <a:buNone/>
                    <a:defRPr sz="4400" b="1" kern="1200">
                      <a:solidFill>
                        <a:srgbClr val="003296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+mj-lt"/>
                      <a:ea typeface="+mj-ea"/>
                      <a:cs typeface="+mj-cs"/>
                    </a:defRPr>
                  </a:lvl1pPr>
                </a:lstStyle>
                <a:p>
                  <a:pPr lvl="0" algn="ctr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zh-CN" sz="1800" i="1" dirty="0">
                                <a:solidFill>
                                  <a:srgbClr val="68181B"/>
                                </a:solidFill>
                                <a:effectLst/>
                                <a:latin typeface="Cambria Math" panose="02040503050406030204" pitchFamily="18" charset="0"/>
                                <a:sym typeface="+mn-ea"/>
                              </a:rPr>
                            </m:ctrlPr>
                          </m:sSubSupPr>
                          <m:e>
                            <m:r>
                              <a:rPr lang="en-US" altLang="zh-CN" sz="1800" i="1" dirty="0">
                                <a:solidFill>
                                  <a:srgbClr val="68181B"/>
                                </a:solidFill>
                                <a:effectLst/>
                                <a:latin typeface="Cambria Math" panose="02040503050406030204" charset="0"/>
                                <a:sym typeface="+mn-ea"/>
                              </a:rPr>
                              <m:t>𝑫</m:t>
                            </m:r>
                          </m:e>
                          <m:sub>
                            <m:r>
                              <a:rPr lang="en-US" altLang="zh-CN" sz="1800" i="1" dirty="0">
                                <a:solidFill>
                                  <a:srgbClr val="68181B"/>
                                </a:solidFill>
                                <a:effectLst/>
                                <a:latin typeface="Cambria Math" panose="02040503050406030204" charset="0"/>
                                <a:sym typeface="+mn-ea"/>
                              </a:rPr>
                              <m:t>𝒔</m:t>
                            </m:r>
                          </m:sub>
                          <m:sup>
                            <m:r>
                              <a:rPr lang="en-US" altLang="zh-CN" sz="1800" i="1" dirty="0">
                                <a:solidFill>
                                  <a:srgbClr val="68181B"/>
                                </a:solidFill>
                                <a:effectLst/>
                                <a:latin typeface="Cambria Math" panose="02040503050406030204" charset="0"/>
                                <a:sym typeface="+mn-ea"/>
                              </a:rPr>
                              <m:t>+</m:t>
                            </m:r>
                          </m:sup>
                        </m:sSubSup>
                        <m:r>
                          <a:rPr lang="en-US" altLang="zh-CN" sz="1800" i="1" dirty="0">
                            <a:solidFill>
                              <a:srgbClr val="68181B"/>
                            </a:solidFill>
                            <a:effectLst/>
                            <a:latin typeface="Cambria Math" panose="02040503050406030204" charset="0"/>
                            <a:cs typeface="Cambria Math" panose="02040503050406030204" charset="0"/>
                            <a:sym typeface="+mn-ea"/>
                          </a:rPr>
                          <m:t>→</m:t>
                        </m:r>
                        <m:sSup>
                          <m:sSupPr>
                            <m:ctrlPr>
                              <a:rPr lang="en-US" altLang="zh-CN" sz="1800" i="1" dirty="0">
                                <a:solidFill>
                                  <a:srgbClr val="68181B"/>
                                </a:solidFill>
                                <a:effectLst/>
                                <a:latin typeface="Cambria Math" panose="02040503050406030204" pitchFamily="18" charset="0"/>
                                <a:cs typeface="Cambria Math" panose="02040503050406030204" charset="0"/>
                                <a:sym typeface="+mn-ea"/>
                              </a:rPr>
                            </m:ctrlPr>
                          </m:sSupPr>
                          <m:e>
                            <m:r>
                              <a:rPr lang="en-US" altLang="zh-CN" sz="1800" i="1" dirty="0">
                                <a:solidFill>
                                  <a:srgbClr val="68181B"/>
                                </a:solidFill>
                                <a:effectLst/>
                                <a:latin typeface="Cambria Math" panose="02040503050406030204" charset="0"/>
                                <a:ea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𝝁</m:t>
                            </m:r>
                          </m:e>
                          <m:sup>
                            <m:r>
                              <a:rPr lang="en-US" altLang="zh-CN" sz="1800" i="1" dirty="0">
                                <a:solidFill>
                                  <a:srgbClr val="68181B"/>
                                </a:solidFill>
                                <a:effectLst/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+</m:t>
                            </m:r>
                          </m:sup>
                        </m:sSup>
                        <m:sSub>
                          <m:sSubPr>
                            <m:ctrlPr>
                              <a:rPr lang="en-US" altLang="zh-CN" sz="1800" i="1" dirty="0">
                                <a:solidFill>
                                  <a:srgbClr val="68181B"/>
                                </a:solidFill>
                                <a:effectLst/>
                                <a:latin typeface="Cambria Math" panose="02040503050406030204" pitchFamily="18" charset="0"/>
                                <a:cs typeface="Cambria Math" panose="02040503050406030204" charset="0"/>
                                <a:sym typeface="+mn-ea"/>
                              </a:rPr>
                            </m:ctrlPr>
                          </m:sSubPr>
                          <m:e>
                            <m:r>
                              <a:rPr lang="en-US" altLang="zh-CN" sz="1800" i="1" dirty="0">
                                <a:solidFill>
                                  <a:srgbClr val="68181B"/>
                                </a:solidFill>
                                <a:effectLst/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𝝊</m:t>
                            </m:r>
                          </m:e>
                          <m:sub>
                            <m:r>
                              <a:rPr lang="en-US" altLang="zh-CN" sz="1800" i="1" dirty="0">
                                <a:solidFill>
                                  <a:srgbClr val="68181B"/>
                                </a:solidFill>
                                <a:effectLst/>
                                <a:latin typeface="Cambria Math" panose="02040503050406030204" charset="0"/>
                                <a:ea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𝝁</m:t>
                            </m:r>
                          </m:sub>
                        </m:sSub>
                      </m:oMath>
                    </m:oMathPara>
                  </a14:m>
                  <a:endParaRPr lang="en-US" altLang="zh-CN" sz="1800" i="1" dirty="0">
                    <a:solidFill>
                      <a:srgbClr val="68181B"/>
                    </a:solidFill>
                    <a:effectLst/>
                    <a:latin typeface="Cambria Math" panose="02040503050406030204" charset="0"/>
                    <a:ea typeface="Cambria Math" panose="02040503050406030204" charset="0"/>
                    <a:cs typeface="Cambria Math" panose="02040503050406030204" charset="0"/>
                    <a:sym typeface="+mn-ea"/>
                  </a:endParaRPr>
                </a:p>
              </p:txBody>
            </p:sp>
          </mc:Choice>
          <mc:Fallback xmlns="">
            <p:sp>
              <p:nvSpPr>
                <p:cNvPr id="26" name="标题 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528" y="7106"/>
                  <a:ext cx="2447" cy="480"/>
                </a:xfrm>
                <a:prstGeom prst="rect">
                  <a:avLst/>
                </a:prstGeom>
                <a:blipFill rotWithShape="1">
                  <a:blip r:embed="rId7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标题 2"/>
                <p:cNvSpPr>
                  <a:spLocks noGrp="1"/>
                </p:cNvSpPr>
                <p:nvPr/>
              </p:nvSpPr>
              <p:spPr>
                <a:xfrm>
                  <a:off x="11652" y="4056"/>
                  <a:ext cx="2114" cy="770"/>
                </a:xfrm>
                <a:prstGeom prst="rect">
                  <a:avLst/>
                </a:prstGeom>
              </p:spPr>
              <p:txBody>
                <a:bodyPr/>
                <a:lstStyle>
                  <a:lvl1pPr algn="l" defTabSz="914400" rtl="0" eaLnBrk="1" latinLnBrk="0" hangingPunct="1">
                    <a:lnSpc>
                      <a:spcPct val="90000"/>
                    </a:lnSpc>
                    <a:spcBef>
                      <a:spcPct val="0"/>
                    </a:spcBef>
                    <a:buNone/>
                    <a:defRPr sz="4400" b="1" kern="1200">
                      <a:solidFill>
                        <a:srgbClr val="003296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+mj-lt"/>
                      <a:ea typeface="+mj-ea"/>
                      <a:cs typeface="+mj-cs"/>
                    </a:defRPr>
                  </a:lvl1pPr>
                </a:lstStyle>
                <a:p>
                  <a:pPr algn="ctr">
                    <a:defRPr/>
                  </a:pPr>
                  <a14:m>
                    <m:oMath xmlns:m="http://schemas.openxmlformats.org/officeDocument/2006/math">
                      <m:r>
                        <a:rPr lang="en-US" altLang="zh-CN" sz="1800" i="1" dirty="0">
                          <a:solidFill>
                            <a:srgbClr val="68181B"/>
                          </a:solidFill>
                          <a:effectLst/>
                          <a:latin typeface="Cambria Math" panose="02040503050406030204" charset="0"/>
                          <a:sym typeface="+mn-ea"/>
                        </a:rPr>
                        <m:t>𝑫</m:t>
                      </m:r>
                    </m:oMath>
                  </a14:m>
                  <a:r>
                    <a:rPr lang="en-US" altLang="zh-CN" sz="1800" dirty="0">
                      <a:solidFill>
                        <a:srgbClr val="68181B"/>
                      </a:solidFill>
                      <a:effectLst>
                        <a:outerShdw sx="1000" sy="1000" algn="tl">
                          <a:srgbClr val="000000"/>
                        </a:outerShdw>
                      </a:effectLst>
                      <a:latin typeface="Calibri" charset="0"/>
                      <a:ea typeface="微软雅黑"/>
                      <a:cs typeface="Calibri" charset="0"/>
                      <a:sym typeface="+mn-ea"/>
                    </a:rPr>
                    <a:t> </a:t>
                  </a:r>
                  <a:r>
                    <a:rPr lang="en-US" altLang="zh-CN" sz="1600" dirty="0">
                      <a:solidFill>
                        <a:srgbClr val="68181B"/>
                      </a:solidFill>
                      <a:effectLst>
                        <a:outerShdw sx="1000" sy="1000" algn="tl">
                          <a:srgbClr val="000000"/>
                        </a:outerShdw>
                      </a:effectLst>
                      <a:latin typeface="Calibri" charset="0"/>
                      <a:ea typeface="微软雅黑"/>
                      <a:cs typeface="Calibri" charset="0"/>
                      <a:sym typeface="+mn-ea"/>
                    </a:rPr>
                    <a:t>Semi-</a:t>
                  </a:r>
                </a:p>
                <a:p>
                  <a:pPr algn="ctr">
                    <a:defRPr/>
                  </a:pPr>
                  <a:r>
                    <a:rPr lang="en-US" altLang="zh-CN" sz="1600" dirty="0">
                      <a:solidFill>
                        <a:srgbClr val="68181B"/>
                      </a:solidFill>
                      <a:effectLst>
                        <a:outerShdw sx="1000" sy="1000" algn="tl">
                          <a:srgbClr val="000000"/>
                        </a:outerShdw>
                      </a:effectLst>
                      <a:latin typeface="Calibri" charset="0"/>
                      <a:ea typeface="微软雅黑"/>
                      <a:cs typeface="Calibri" charset="0"/>
                      <a:sym typeface="+mn-ea"/>
                    </a:rPr>
                    <a:t>Leptonic</a:t>
                  </a:r>
                </a:p>
              </p:txBody>
            </p:sp>
          </mc:Choice>
          <mc:Fallback xmlns="">
            <p:sp>
              <p:nvSpPr>
                <p:cNvPr id="47" name="标题 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652" y="4056"/>
                  <a:ext cx="2114" cy="770"/>
                </a:xfrm>
                <a:prstGeom prst="rect">
                  <a:avLst/>
                </a:prstGeom>
                <a:blipFill rotWithShape="1">
                  <a:blip r:embed="rId8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标题 2"/>
                <p:cNvSpPr>
                  <a:spLocks noGrp="1"/>
                </p:cNvSpPr>
                <p:nvPr/>
              </p:nvSpPr>
              <p:spPr>
                <a:xfrm>
                  <a:off x="11771" y="2887"/>
                  <a:ext cx="1919" cy="886"/>
                </a:xfrm>
                <a:prstGeom prst="rect">
                  <a:avLst/>
                </a:prstGeom>
              </p:spPr>
              <p:txBody>
                <a:bodyPr/>
                <a:lstStyle>
                  <a:lvl1pPr algn="l" defTabSz="914400" rtl="0" eaLnBrk="1" latinLnBrk="0" hangingPunct="1">
                    <a:lnSpc>
                      <a:spcPct val="90000"/>
                    </a:lnSpc>
                    <a:spcBef>
                      <a:spcPct val="0"/>
                    </a:spcBef>
                    <a:buNone/>
                    <a:defRPr sz="4400" b="1" kern="1200">
                      <a:solidFill>
                        <a:srgbClr val="003296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+mj-lt"/>
                      <a:ea typeface="+mj-ea"/>
                      <a:cs typeface="+mj-cs"/>
                    </a:defRPr>
                  </a:lvl1pPr>
                </a:lstStyle>
                <a:p>
                  <a:pPr algn="ctr">
                    <a:defRPr/>
                  </a:pP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altLang="zh-CN" sz="1800" i="1" dirty="0">
                              <a:solidFill>
                                <a:srgbClr val="68181B"/>
                              </a:solidFill>
                              <a:effectLst/>
                              <a:latin typeface="Cambria Math" panose="02040503050406030204" pitchFamily="18" charset="0"/>
                              <a:sym typeface="+mn-ea"/>
                            </a:rPr>
                          </m:ctrlPr>
                        </m:sSubSupPr>
                        <m:e>
                          <m:r>
                            <a:rPr lang="en-US" altLang="zh-CN" sz="1800" i="1" dirty="0">
                              <a:solidFill>
                                <a:srgbClr val="68181B"/>
                              </a:solidFill>
                              <a:effectLst/>
                              <a:latin typeface="Cambria Math" panose="02040503050406030204" charset="0"/>
                              <a:sym typeface="+mn-ea"/>
                            </a:rPr>
                            <m:t>𝑫</m:t>
                          </m:r>
                        </m:e>
                        <m:sub>
                          <m:r>
                            <a:rPr lang="en-US" altLang="zh-CN" sz="1800" i="1" dirty="0">
                              <a:solidFill>
                                <a:srgbClr val="68181B"/>
                              </a:solidFill>
                              <a:effectLst/>
                              <a:latin typeface="Cambria Math" panose="02040503050406030204" charset="0"/>
                              <a:sym typeface="+mn-ea"/>
                            </a:rPr>
                            <m:t>𝒔</m:t>
                          </m:r>
                        </m:sub>
                        <m:sup>
                          <m:r>
                            <a:rPr lang="en-US" altLang="zh-CN" sz="1800" i="1" dirty="0">
                              <a:solidFill>
                                <a:srgbClr val="68181B"/>
                              </a:solidFill>
                              <a:effectLst/>
                              <a:latin typeface="Cambria Math" panose="02040503050406030204" charset="0"/>
                              <a:sym typeface="+mn-ea"/>
                            </a:rPr>
                            <m:t> </m:t>
                          </m:r>
                        </m:sup>
                      </m:sSubSup>
                    </m:oMath>
                  </a14:m>
                  <a:r>
                    <a:rPr lang="en-US" altLang="zh-CN" sz="1600" dirty="0">
                      <a:solidFill>
                        <a:srgbClr val="68181B"/>
                      </a:solidFill>
                      <a:effectLst>
                        <a:outerShdw sx="1000" sy="1000" algn="tl">
                          <a:srgbClr val="000000"/>
                        </a:outerShdw>
                      </a:effectLst>
                      <a:latin typeface="Calibri" charset="0"/>
                      <a:ea typeface="微软雅黑"/>
                      <a:cs typeface="Calibri" charset="0"/>
                      <a:sym typeface="+mn-ea"/>
                    </a:rPr>
                    <a:t> Semi-</a:t>
                  </a:r>
                </a:p>
                <a:p>
                  <a:pPr algn="ctr">
                    <a:defRPr/>
                  </a:pPr>
                  <a:r>
                    <a:rPr lang="en-US" altLang="zh-CN" sz="1600" dirty="0">
                      <a:solidFill>
                        <a:srgbClr val="68181B"/>
                      </a:solidFill>
                      <a:effectLst>
                        <a:outerShdw sx="1000" sy="1000" algn="tl">
                          <a:srgbClr val="000000"/>
                        </a:outerShdw>
                      </a:effectLst>
                      <a:latin typeface="Calibri" charset="0"/>
                      <a:ea typeface="微软雅黑"/>
                      <a:cs typeface="Calibri" charset="0"/>
                      <a:sym typeface="+mn-ea"/>
                    </a:rPr>
                    <a:t>Leptonic</a:t>
                  </a:r>
                </a:p>
              </p:txBody>
            </p:sp>
          </mc:Choice>
          <mc:Fallback xmlns="">
            <p:sp>
              <p:nvSpPr>
                <p:cNvPr id="49" name="标题 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771" y="2887"/>
                  <a:ext cx="1919" cy="886"/>
                </a:xfrm>
                <a:prstGeom prst="rect">
                  <a:avLst/>
                </a:prstGeom>
                <a:blipFill rotWithShape="1">
                  <a:blip r:embed="rId9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8" name="组合 57"/>
          <p:cNvGrpSpPr/>
          <p:nvPr/>
        </p:nvGrpSpPr>
        <p:grpSpPr>
          <a:xfrm>
            <a:off x="336549" y="1571626"/>
            <a:ext cx="5266691" cy="3711575"/>
            <a:chOff x="1204" y="1913"/>
            <a:chExt cx="8294" cy="5845"/>
          </a:xfrm>
        </p:grpSpPr>
        <p:grpSp>
          <p:nvGrpSpPr>
            <p:cNvPr id="45" name="组合 44"/>
            <p:cNvGrpSpPr/>
            <p:nvPr/>
          </p:nvGrpSpPr>
          <p:grpSpPr>
            <a:xfrm>
              <a:off x="1204" y="1913"/>
              <a:ext cx="8294" cy="5845"/>
              <a:chOff x="1488" y="2736"/>
              <a:chExt cx="7627" cy="5650"/>
            </a:xfrm>
          </p:grpSpPr>
          <p:grpSp>
            <p:nvGrpSpPr>
              <p:cNvPr id="41" name="组合 40"/>
              <p:cNvGrpSpPr/>
              <p:nvPr/>
            </p:nvGrpSpPr>
            <p:grpSpPr>
              <a:xfrm>
                <a:off x="1488" y="2736"/>
                <a:ext cx="7627" cy="5650"/>
                <a:chOff x="1488" y="2736"/>
                <a:chExt cx="7627" cy="5650"/>
              </a:xfrm>
            </p:grpSpPr>
            <p:pic>
              <p:nvPicPr>
                <p:cNvPr id="16" name="Picture 3"/>
                <p:cNvPicPr>
                  <a:picLocks noChangeAspect="1"/>
                </p:cNvPicPr>
                <p:nvPr/>
              </p:nvPicPr>
              <p:blipFill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488" y="2736"/>
                  <a:ext cx="7627" cy="5650"/>
                </a:xfrm>
                <a:prstGeom prst="rect">
                  <a:avLst/>
                </a:prstGeom>
              </p:spPr>
            </p:pic>
            <p:sp>
              <p:nvSpPr>
                <p:cNvPr id="37" name="Rectangle 12"/>
                <p:cNvSpPr/>
                <p:nvPr/>
              </p:nvSpPr>
              <p:spPr>
                <a:xfrm>
                  <a:off x="2948" y="3040"/>
                  <a:ext cx="825" cy="60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1"/>
                </a:p>
              </p:txBody>
            </p:sp>
            <p:sp>
              <p:nvSpPr>
                <p:cNvPr id="39" name="Rectangle 12"/>
                <p:cNvSpPr/>
                <p:nvPr/>
              </p:nvSpPr>
              <p:spPr>
                <a:xfrm>
                  <a:off x="3035" y="3849"/>
                  <a:ext cx="825" cy="233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1"/>
                </a:p>
              </p:txBody>
            </p:sp>
          </p:grpSp>
          <p:sp>
            <p:nvSpPr>
              <p:cNvPr id="44" name="Rectangle 12"/>
              <p:cNvSpPr/>
              <p:nvPr/>
            </p:nvSpPr>
            <p:spPr>
              <a:xfrm>
                <a:off x="3035" y="6405"/>
                <a:ext cx="825" cy="66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1"/>
              </a:p>
            </p:txBody>
          </p:sp>
        </p:grpSp>
        <p:sp>
          <p:nvSpPr>
            <p:cNvPr id="57" name="文本框 56"/>
            <p:cNvSpPr txBox="1"/>
            <p:nvPr/>
          </p:nvSpPr>
          <p:spPr>
            <a:xfrm>
              <a:off x="1599" y="5603"/>
              <a:ext cx="3283" cy="815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algn="ctr">
                <a:defRPr/>
              </a:pPr>
              <a:r>
                <a:rPr lang="en-US" altLang="zh-CN" sz="1600" b="1">
                  <a:solidFill>
                    <a:srgbClr val="68181B"/>
                  </a:solidFill>
                  <a:sym typeface="+mn-ea"/>
                </a:rPr>
                <a:t>D </a:t>
              </a:r>
            </a:p>
            <a:p>
              <a:pPr algn="ctr">
                <a:defRPr/>
              </a:pPr>
              <a:r>
                <a:rPr lang="en-US" altLang="zh-CN" sz="1600" b="1">
                  <a:solidFill>
                    <a:srgbClr val="68181B"/>
                  </a:solidFill>
                  <a:sym typeface="+mn-ea"/>
                </a:rPr>
                <a:t>Leptonic</a:t>
              </a:r>
            </a:p>
          </p:txBody>
        </p:sp>
        <p:sp>
          <p:nvSpPr>
            <p:cNvPr id="43" name="文本框 42"/>
            <p:cNvSpPr txBox="1"/>
            <p:nvPr/>
          </p:nvSpPr>
          <p:spPr>
            <a:xfrm>
              <a:off x="2336" y="3757"/>
              <a:ext cx="2032" cy="9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>
                  <a:solidFill>
                    <a:srgbClr val="68181B"/>
                  </a:solidFill>
                </a:rPr>
                <a:t>D Semi-</a:t>
              </a:r>
            </a:p>
            <a:p>
              <a:r>
                <a:rPr lang="en-US" altLang="zh-CN" sz="1600" b="1">
                  <a:solidFill>
                    <a:srgbClr val="68181B"/>
                  </a:solidFill>
                </a:rPr>
                <a:t>Leptonic</a:t>
              </a: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11724005" y="6493511"/>
            <a:ext cx="468000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0DB2DC-4C9A-4742-B13C-FB6460FD3503}" type="slidenum">
              <a:rPr lang="en-US" altLang="zh-CN" sz="1351">
                <a:solidFill>
                  <a:schemeClr val="bg1"/>
                </a:solidFill>
              </a:rPr>
              <a:t>24</a:t>
            </a:fld>
            <a:endParaRPr lang="en-US" altLang="zh-CN" sz="1351">
              <a:solidFill>
                <a:schemeClr val="bg1"/>
              </a:solidFill>
            </a:endParaRPr>
          </a:p>
        </p:txBody>
      </p:sp>
      <p:pic>
        <p:nvPicPr>
          <p:cNvPr id="8" name="图片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6200000">
            <a:off x="11447728" y="-184799"/>
            <a:ext cx="424554" cy="926300"/>
          </a:xfrm>
          <a:prstGeom prst="rect">
            <a:avLst/>
          </a:prstGeom>
        </p:spPr>
      </p:pic>
      <p:sp>
        <p:nvSpPr>
          <p:cNvPr id="4" name="文本框 2">
            <a:extLst>
              <a:ext uri="{FF2B5EF4-FFF2-40B4-BE49-F238E27FC236}">
                <a16:creationId xmlns:a16="http://schemas.microsoft.com/office/drawing/2014/main" id="{F9CCEF73-2EBF-33F3-937D-5EC8224E2D97}"/>
              </a:ext>
            </a:extLst>
          </p:cNvPr>
          <p:cNvSpPr txBox="1"/>
          <p:nvPr/>
        </p:nvSpPr>
        <p:spPr>
          <a:xfrm>
            <a:off x="1" y="6493511"/>
            <a:ext cx="12209780" cy="368300"/>
          </a:xfrm>
          <a:prstGeom prst="rect">
            <a:avLst/>
          </a:prstGeom>
          <a:solidFill>
            <a:srgbClr val="263A38"/>
          </a:solidFill>
        </p:spPr>
        <p:txBody>
          <a:bodyPr wrap="square" rtlCol="0">
            <a:noAutofit/>
          </a:bodyPr>
          <a:lstStyle/>
          <a:p>
            <a:r>
              <a:rPr lang="en-US" altLang="zh-CN" sz="2000" dirty="0">
                <a:solidFill>
                  <a:schemeClr val="bg1"/>
                </a:solidFill>
              </a:rPr>
              <a:t> </a:t>
            </a:r>
            <a:r>
              <a:rPr lang="zh-CN" altLang="en-US" sz="2000" dirty="0">
                <a:solidFill>
                  <a:schemeClr val="bg1"/>
                </a:solidFill>
              </a:rPr>
              <a:t>柯百谦 </a:t>
            </a:r>
            <a:r>
              <a:rPr lang="en-US" altLang="zh-CN" sz="2000" dirty="0">
                <a:solidFill>
                  <a:schemeClr val="bg1"/>
                </a:solidFill>
              </a:rPr>
              <a:t>                                                               </a:t>
            </a:r>
            <a:r>
              <a:rPr lang="zh-CN" altLang="en-US" sz="2000" dirty="0">
                <a:solidFill>
                  <a:schemeClr val="bg1"/>
                </a:solidFill>
              </a:rPr>
              <a:t>强子物理与味物理的实验进展</a:t>
            </a:r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" name="文本框 9">
            <a:extLst>
              <a:ext uri="{FF2B5EF4-FFF2-40B4-BE49-F238E27FC236}">
                <a16:creationId xmlns:a16="http://schemas.microsoft.com/office/drawing/2014/main" id="{25DFF479-A676-D409-6089-F97842304C5F}"/>
              </a:ext>
            </a:extLst>
          </p:cNvPr>
          <p:cNvSpPr txBox="1"/>
          <p:nvPr/>
        </p:nvSpPr>
        <p:spPr>
          <a:xfrm>
            <a:off x="11741780" y="6508039"/>
            <a:ext cx="468000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0DB2DC-4C9A-4742-B13C-FB6460FD3503}" type="slidenum">
              <a:rPr lang="en-US" altLang="zh-CN" sz="1351">
                <a:solidFill>
                  <a:schemeClr val="bg1"/>
                </a:solidFill>
              </a:rPr>
              <a:t>24</a:t>
            </a:fld>
            <a:endParaRPr lang="en-US" altLang="zh-CN" sz="1351" dirty="0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22225" y="36831"/>
            <a:ext cx="12161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研究动机</a:t>
            </a:r>
            <a:r>
              <a:rPr lang="en-US" altLang="zh-CN" sz="3200">
                <a:solidFill>
                  <a:schemeClr val="bg1"/>
                </a:solidFill>
                <a:latin typeface="黑体" charset="0"/>
                <a:ea typeface="黑体" charset="0"/>
              </a:rPr>
              <a:t>-</a:t>
            </a:r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亮度的测量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/>
              <p:cNvSpPr txBox="1"/>
              <p:nvPr/>
            </p:nvSpPr>
            <p:spPr>
              <a:xfrm>
                <a:off x="-17780" y="0"/>
                <a:ext cx="12209780" cy="583565"/>
              </a:xfrm>
              <a:prstGeom prst="rect">
                <a:avLst/>
              </a:prstGeom>
              <a:solidFill>
                <a:srgbClr val="68181B"/>
              </a:solidFill>
            </p:spPr>
            <p:txBody>
              <a:bodyPr wrap="square" rtlCol="0">
                <a:noAutofit/>
              </a:bodyPr>
              <a:lstStyle/>
              <a:p>
                <a:pPr algn="ctr"/>
                <a:r>
                  <a:rPr lang="en-US" sz="3400" dirty="0">
                    <a:solidFill>
                      <a:schemeClr val="bg1"/>
                    </a:solidFill>
                    <a:sym typeface="+mn-ea"/>
                  </a:rPr>
                  <a:t>Time dependent measurements of </a:t>
                </a:r>
                <a14:m>
                  <m:oMath xmlns:m="http://schemas.openxmlformats.org/officeDocument/2006/math">
                    <m:r>
                      <a:rPr lang="en-US" sz="3400" dirty="0">
                        <a:solidFill>
                          <a:schemeClr val="bg1"/>
                        </a:solidFill>
                        <a:latin typeface="Cambria Math" panose="02040503050406030204" charset="0"/>
                      </a:rPr>
                      <m:t>𝐵</m:t>
                    </m:r>
                  </m:oMath>
                </a14:m>
                <a:r>
                  <a:rPr lang="en-US" sz="3400" dirty="0">
                    <a:solidFill>
                      <a:schemeClr val="bg1"/>
                    </a:solidFill>
                    <a:sym typeface="+mn-ea"/>
                  </a:rPr>
                  <a:t> decays</a:t>
                </a:r>
                <a:endParaRPr lang="en-US" sz="3400" dirty="0">
                  <a:solidFill>
                    <a:schemeClr val="bg1"/>
                  </a:solidFill>
                </a:endParaRPr>
              </a:p>
              <a:p>
                <a:pPr algn="ctr"/>
                <a:r>
                  <a:rPr lang="en-US" sz="3400" dirty="0">
                    <a:solidFill>
                      <a:schemeClr val="bg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" name="文本框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7780" y="0"/>
                <a:ext cx="12209780" cy="583565"/>
              </a:xfrm>
              <a:prstGeom prst="rect">
                <a:avLst/>
              </a:prstGeom>
              <a:blipFill>
                <a:blip r:embed="rId4"/>
                <a:stretch>
                  <a:fillRect t="-12766" b="-404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文本框 2"/>
          <p:cNvSpPr txBox="1"/>
          <p:nvPr/>
        </p:nvSpPr>
        <p:spPr>
          <a:xfrm>
            <a:off x="1" y="6493511"/>
            <a:ext cx="12209780" cy="368300"/>
          </a:xfrm>
          <a:prstGeom prst="rect">
            <a:avLst/>
          </a:prstGeom>
          <a:solidFill>
            <a:srgbClr val="263A38"/>
          </a:solidFill>
        </p:spPr>
        <p:txBody>
          <a:bodyPr wrap="square" rtlCol="0">
            <a:noAutofit/>
          </a:bodyPr>
          <a:lstStyle/>
          <a:p>
            <a:r>
              <a:rPr lang="en-US" altLang="zh-CN" sz="2000" dirty="0">
                <a:solidFill>
                  <a:schemeClr val="bg1"/>
                </a:solidFill>
              </a:rPr>
              <a:t> </a:t>
            </a:r>
            <a:r>
              <a:rPr lang="zh-CN" altLang="en-US" sz="2000" dirty="0">
                <a:solidFill>
                  <a:schemeClr val="bg1"/>
                </a:solidFill>
              </a:rPr>
              <a:t>柯百谦 </a:t>
            </a:r>
            <a:r>
              <a:rPr lang="en-US" altLang="zh-CN" sz="2000" dirty="0">
                <a:solidFill>
                  <a:schemeClr val="bg1"/>
                </a:solidFill>
              </a:rPr>
              <a:t>                                                               </a:t>
            </a:r>
            <a:r>
              <a:rPr lang="zh-CN" altLang="en-US" sz="2000" dirty="0">
                <a:solidFill>
                  <a:schemeClr val="bg1"/>
                </a:solidFill>
              </a:rPr>
              <a:t>强子物理与味物理的实验进展</a:t>
            </a:r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87351" y="5535295"/>
                <a:ext cx="4244975" cy="488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400" i="1">
                            <a:solidFill>
                              <a:srgbClr val="263A38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SupPr>
                      <m:e>
                        <m:r>
                          <a:rPr lang="en-US" altLang="zh-CN" sz="2400" i="1">
                            <a:solidFill>
                              <a:srgbClr val="263A38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𝜙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rgbClr val="263A38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𝑑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rgbClr val="263A38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SM</m:t>
                        </m:r>
                      </m:sup>
                    </m:sSubSup>
                    <m:r>
                      <a:rPr lang="en-US" altLang="zh-CN" sz="2400" i="1">
                        <a:solidFill>
                          <a:srgbClr val="263A38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=2</m:t>
                    </m:r>
                    <m:r>
                      <a:rPr lang="en-US" altLang="zh-CN" sz="2400" i="1">
                        <a:solidFill>
                          <a:srgbClr val="263A38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𝛽</m:t>
                    </m:r>
                  </m:oMath>
                </a14:m>
                <a:r>
                  <a:rPr lang="en-US" sz="2400" i="1" dirty="0">
                    <a:solidFill>
                      <a:srgbClr val="263A38"/>
                    </a:solidFill>
                    <a:latin typeface="Helvetica Neue" panose="02000503000000020004" charset="0"/>
                  </a:rPr>
                  <a:t>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400" i="1">
                            <a:solidFill>
                              <a:srgbClr val="263A38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SupPr>
                      <m:e>
                        <m:r>
                          <a:rPr lang="en-US" altLang="zh-CN" sz="2400" i="1">
                            <a:solidFill>
                              <a:srgbClr val="263A38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𝜙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rgbClr val="263A38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𝑠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rgbClr val="263A38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SM</m:t>
                        </m:r>
                      </m:sup>
                    </m:sSubSup>
                    <m:r>
                      <a:rPr lang="en-US" altLang="zh-CN" sz="2400">
                        <a:solidFill>
                          <a:srgbClr val="263A38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=−2</m:t>
                    </m:r>
                    <m:sSup>
                      <m:sSupPr>
                        <m:ctrlPr>
                          <a:rPr lang="en-US" altLang="zh-CN" sz="2400" i="1">
                            <a:solidFill>
                              <a:srgbClr val="263A38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rgbClr val="263A38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𝜆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rgbClr val="263A38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2</m:t>
                        </m:r>
                      </m:sup>
                    </m:sSup>
                    <m:r>
                      <a:rPr lang="en-US" altLang="zh-CN" sz="2400" i="1">
                        <a:solidFill>
                          <a:srgbClr val="263A38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𝜂</m:t>
                    </m:r>
                  </m:oMath>
                </a14:m>
                <a:r>
                  <a:rPr lang="en-US" sz="2400" i="1" dirty="0">
                    <a:solidFill>
                      <a:srgbClr val="263A38"/>
                    </a:solidFill>
                    <a:latin typeface="Helvetica Neue" panose="02000503000000020004" charset="0"/>
                  </a:rPr>
                  <a:t> </a:t>
                </a:r>
                <a:endParaRPr lang="el-GR" sz="2400" i="1" dirty="0">
                  <a:solidFill>
                    <a:srgbClr val="263A38"/>
                  </a:solidFill>
                  <a:latin typeface="Helvetica Neue" panose="0200050300000002000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351" y="5535295"/>
                <a:ext cx="4244975" cy="488660"/>
              </a:xfrm>
              <a:prstGeom prst="rect">
                <a:avLst/>
              </a:prstGeom>
              <a:blipFill>
                <a:blip r:embed="rId5"/>
                <a:stretch>
                  <a:fillRect l="-1194" b="-1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1667" y="1824683"/>
            <a:ext cx="3881380" cy="1800000"/>
          </a:xfrm>
          <a:prstGeom prst="rect">
            <a:avLst/>
          </a:prstGeom>
        </p:spPr>
      </p:pic>
      <p:pic>
        <p:nvPicPr>
          <p:cNvPr id="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1660" y="3625253"/>
            <a:ext cx="3954989" cy="1800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679315" y="2494496"/>
            <a:ext cx="66387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mbria Math" panose="02040503050406030204" charset="0"/>
                <a:cs typeface="Cambria Math" panose="02040503050406030204" charset="0"/>
              </a:rPr>
              <a:t>At leading order, Time-dependent CP asymmetry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632326" y="4023127"/>
            <a:ext cx="73894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mbria Math" panose="02040503050406030204" charset="0"/>
                <a:cs typeface="Cambria Math" panose="02040503050406030204" charset="0"/>
              </a:rPr>
              <a:t>Aiming for high precision, penguin-induced phases must be controlled.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/>
              <p:cNvSpPr txBox="1"/>
              <p:nvPr/>
            </p:nvSpPr>
            <p:spPr>
              <a:xfrm>
                <a:off x="376555" y="712471"/>
                <a:ext cx="4302760" cy="4785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400" i="1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SupPr>
                      <m:e>
                        <m:r>
                          <a:rPr lang="en-US" altLang="zh-CN" sz="2400" i="1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𝐵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𝑑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0</m:t>
                        </m:r>
                      </m:sup>
                    </m:sSubSup>
                    <m:r>
                      <a:rPr lang="en-US" altLang="zh-CN" sz="2400" i="1">
                        <a:solidFill>
                          <a:srgbClr val="68181B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−</m:t>
                    </m:r>
                    <m:sSubSup>
                      <m:sSubSupPr>
                        <m:ctrlPr>
                          <a:rPr lang="en-US" altLang="zh-CN" sz="2400" i="1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lang="en-US" altLang="zh-CN" sz="2400" i="1">
                                <a:solidFill>
                                  <a:srgbClr val="68181B"/>
                                </a:solidFill>
                                <a:latin typeface="Cambria Math" panose="02040503050406030204" pitchFamily="18" charset="0"/>
                                <a:cs typeface="Cambria Math" panose="02040503050406030204" charset="0"/>
                              </a:rPr>
                            </m:ctrlPr>
                          </m:accPr>
                          <m:e>
                            <m:r>
                              <a:rPr lang="en-US" altLang="zh-CN" sz="2400" i="1">
                                <a:solidFill>
                                  <a:srgbClr val="68181B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𝐵</m:t>
                            </m:r>
                          </m:e>
                        </m:acc>
                      </m:e>
                      <m:sub>
                        <m:r>
                          <a:rPr lang="en-US" altLang="zh-CN" sz="2400" i="1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𝑑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0</m:t>
                        </m:r>
                      </m:sup>
                    </m:sSubSup>
                  </m:oMath>
                </a14:m>
                <a:r>
                  <a:rPr lang="en-US" altLang="zh-CN" sz="2400" dirty="0">
                    <a:solidFill>
                      <a:srgbClr val="68181B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 </a:t>
                </a:r>
                <a:r>
                  <a:rPr lang="zh-TW" altLang="en-US" sz="2400" dirty="0">
                    <a:solidFill>
                      <a:srgbClr val="68181B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 </a:t>
                </a:r>
                <a:r>
                  <a:rPr lang="en-US" altLang="zh-CN" sz="2400" dirty="0">
                    <a:solidFill>
                      <a:srgbClr val="68181B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Mixing phase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𝜙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n-US" altLang="zh-CN" sz="2400" dirty="0">
                    <a:solidFill>
                      <a:srgbClr val="68181B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6" name="文本框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555" y="712471"/>
                <a:ext cx="4302760" cy="478593"/>
              </a:xfrm>
              <a:prstGeom prst="rect">
                <a:avLst/>
              </a:prstGeom>
              <a:blipFill>
                <a:blip r:embed="rId8"/>
                <a:stretch>
                  <a:fillRect l="-294" t="-5263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/>
              <p:cNvSpPr txBox="1"/>
              <p:nvPr/>
            </p:nvSpPr>
            <p:spPr>
              <a:xfrm>
                <a:off x="387985" y="1240790"/>
                <a:ext cx="4291331" cy="531749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>
                  <a:lnSpc>
                    <a:spcPct val="130000"/>
                  </a:lnSpc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400" i="1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SupPr>
                      <m:e>
                        <m:r>
                          <a:rPr lang="en-US" altLang="zh-CN" sz="2400" i="1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𝐵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𝑠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0</m:t>
                        </m:r>
                      </m:sup>
                    </m:sSubSup>
                    <m:r>
                      <a:rPr lang="en-US" altLang="zh-CN" sz="2400" i="1">
                        <a:solidFill>
                          <a:srgbClr val="68181B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−</m:t>
                    </m:r>
                    <m:sSubSup>
                      <m:sSubSupPr>
                        <m:ctrlPr>
                          <a:rPr lang="en-US" altLang="zh-CN" sz="2400" i="1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lang="en-US" altLang="zh-CN" sz="2400" i="1">
                                <a:solidFill>
                                  <a:srgbClr val="68181B"/>
                                </a:solidFill>
                                <a:latin typeface="Cambria Math" panose="02040503050406030204" pitchFamily="18" charset="0"/>
                                <a:cs typeface="Cambria Math" panose="02040503050406030204" charset="0"/>
                              </a:rPr>
                            </m:ctrlPr>
                          </m:accPr>
                          <m:e>
                            <m:r>
                              <a:rPr lang="en-US" altLang="zh-CN" sz="2400" i="1">
                                <a:solidFill>
                                  <a:srgbClr val="68181B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𝐵</m:t>
                            </m:r>
                          </m:e>
                        </m:acc>
                      </m:e>
                      <m:sub>
                        <m:r>
                          <a:rPr lang="en-US" altLang="zh-CN" sz="2400" i="1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𝑠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0</m:t>
                        </m:r>
                      </m:sup>
                    </m:sSubSup>
                    <m:r>
                      <a:rPr lang="en-US" altLang="zh-CN" sz="2400" i="1">
                        <a:solidFill>
                          <a:srgbClr val="68181B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 </m:t>
                    </m:r>
                  </m:oMath>
                </a14:m>
                <a:r>
                  <a:rPr lang="zh-TW" altLang="en-US" sz="2400" dirty="0">
                    <a:solidFill>
                      <a:srgbClr val="68181B"/>
                    </a:solidFill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 </a:t>
                </a:r>
                <a:r>
                  <a:rPr lang="en-US" altLang="zh-CN" sz="2400" dirty="0">
                    <a:solidFill>
                      <a:srgbClr val="68181B"/>
                    </a:solidFill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Mixing phase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𝜙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𝑠</m:t>
                        </m:r>
                      </m:sub>
                    </m:sSub>
                  </m:oMath>
                </a14:m>
                <a:endParaRPr lang="en-US" altLang="zh-CN" sz="2400" i="1" dirty="0">
                  <a:solidFill>
                    <a:srgbClr val="68181B"/>
                  </a:solidFill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="">
          <p:sp>
            <p:nvSpPr>
              <p:cNvPr id="10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985" y="1240790"/>
                <a:ext cx="4291331" cy="531749"/>
              </a:xfrm>
              <a:prstGeom prst="rect">
                <a:avLst/>
              </a:prstGeom>
              <a:blipFill>
                <a:blip r:embed="rId9"/>
                <a:stretch>
                  <a:fillRect l="-295" b="-25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/>
              <p:cNvSpPr txBox="1"/>
              <p:nvPr/>
            </p:nvSpPr>
            <p:spPr>
              <a:xfrm>
                <a:off x="4632325" y="777066"/>
                <a:ext cx="7959091" cy="1657351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r>
                  <a:rPr lang="en-US" altLang="zh-CN" sz="2400" dirty="0">
                    <a:solidFill>
                      <a:srgbClr val="0F1115"/>
                    </a:solidFill>
                    <a:latin typeface="Cambria Math" panose="02040503050406030204" charset="0"/>
                    <a:ea typeface="quote-cjk-patch"/>
                    <a:cs typeface="Cambria Math" panose="02040503050406030204" charset="0"/>
                  </a:rPr>
                  <a:t>Experimentally looking for: high yield &amp; “simple” interpretation</a:t>
                </a:r>
                <a:endParaRPr lang="zh-CN" altLang="en-US" sz="2400" dirty="0">
                  <a:solidFill>
                    <a:srgbClr val="0F1115"/>
                  </a:solidFill>
                  <a:latin typeface="Cambria Math" panose="02040503050406030204" charset="0"/>
                  <a:ea typeface="宋体" charset="0"/>
                  <a:cs typeface="Cambria Math" panose="02040503050406030204" charset="0"/>
                </a:endParaRPr>
              </a:p>
              <a:p>
                <a:pPr marL="342891" indent="306063">
                  <a:spcBef>
                    <a:spcPts val="600"/>
                  </a:spcBef>
                  <a:buFont typeface="Wingdings" panose="05000000000000000000" charset="0"/>
                  <a:buChar char=""/>
                </a:pPr>
                <a:r>
                  <a:rPr lang="en-US" altLang="zh-CN" sz="2200" dirty="0">
                    <a:solidFill>
                      <a:srgbClr val="0F1115"/>
                    </a:solidFill>
                    <a:latin typeface="Cambria Math" panose="02040503050406030204" charset="0"/>
                    <a:ea typeface="宋体" charset="0"/>
                    <a:cs typeface="Cambria Math" panose="02040503050406030204" charset="0"/>
                  </a:rPr>
                  <a:t>Measuring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200" i="1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2200" i="1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𝜙</m:t>
                        </m:r>
                      </m:e>
                      <m:sub>
                        <m:r>
                          <a:rPr lang="en-US" altLang="zh-CN" sz="2200" i="1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n-US" altLang="zh-CN" sz="2200" dirty="0">
                    <a:solidFill>
                      <a:srgbClr val="0F1115"/>
                    </a:solidFill>
                    <a:latin typeface="Cambria Math" panose="02040503050406030204" charset="0"/>
                    <a:ea typeface="宋体" charset="0"/>
                    <a:cs typeface="Cambria Math" panose="02040503050406030204" charset="0"/>
                  </a:rPr>
                  <a:t>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200" i="1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SupPr>
                      <m:e>
                        <m:r>
                          <a:rPr lang="en-US" altLang="zh-CN" sz="2200" i="1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𝐵</m:t>
                        </m:r>
                      </m:e>
                      <m:sub>
                        <m:r>
                          <a:rPr lang="en-US" altLang="zh-CN" sz="2200" i="1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𝑑</m:t>
                        </m:r>
                      </m:sub>
                      <m:sup>
                        <m:r>
                          <a:rPr lang="en-US" altLang="zh-CN" sz="2200" i="1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0</m:t>
                        </m:r>
                      </m:sup>
                    </m:sSubSup>
                    <m:r>
                      <a:rPr lang="en-US" altLang="zh-CN" sz="2200" i="1">
                        <a:solidFill>
                          <a:srgbClr val="68181B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→</m:t>
                    </m:r>
                    <m:r>
                      <a:rPr lang="en-US" altLang="zh-CN" sz="2200" i="1">
                        <a:solidFill>
                          <a:srgbClr val="68181B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𝐽</m:t>
                    </m:r>
                    <m:r>
                      <a:rPr lang="en-US" altLang="zh-CN" sz="2200" i="1">
                        <a:solidFill>
                          <a:srgbClr val="68181B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/</m:t>
                    </m:r>
                    <m:r>
                      <a:rPr lang="en-US" altLang="zh-CN" sz="2200" i="1">
                        <a:solidFill>
                          <a:srgbClr val="68181B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𝜓</m:t>
                    </m:r>
                    <m:sSup>
                      <m:sSupPr>
                        <m:ctrlPr>
                          <a:rPr lang="en-US" altLang="zh-CN" sz="2200" i="1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  <a:ea typeface="宋体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CN" sz="2200" i="1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𝐾</m:t>
                        </m:r>
                      </m:e>
                      <m:sup>
                        <m:r>
                          <a:rPr lang="en-US" altLang="zh-CN" sz="2200" i="1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0</m:t>
                        </m:r>
                      </m:sup>
                    </m:sSup>
                  </m:oMath>
                </a14:m>
                <a:endParaRPr lang="en-US" altLang="zh-CN" sz="2200" dirty="0">
                  <a:solidFill>
                    <a:srgbClr val="0F1115"/>
                  </a:solidFill>
                  <a:latin typeface="Cambria Math" panose="02040503050406030204" charset="0"/>
                  <a:ea typeface="宋体" charset="0"/>
                  <a:cs typeface="Cambria Math" panose="02040503050406030204" charset="0"/>
                </a:endParaRPr>
              </a:p>
              <a:p>
                <a:pPr marL="342891" indent="306063">
                  <a:buFont typeface="Wingdings" panose="05000000000000000000" charset="0"/>
                  <a:buChar char=""/>
                </a:pPr>
                <a:r>
                  <a:rPr lang="en-US" altLang="zh-CN" sz="2200" dirty="0">
                    <a:solidFill>
                      <a:srgbClr val="0F1115"/>
                    </a:solidFill>
                    <a:latin typeface="Cambria Math" panose="02040503050406030204" charset="0"/>
                    <a:ea typeface="宋体" charset="0"/>
                    <a:cs typeface="Cambria Math" panose="02040503050406030204" charset="0"/>
                  </a:rPr>
                  <a:t>​Measuring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200" i="1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2200" i="1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𝜙</m:t>
                        </m:r>
                      </m:e>
                      <m:sub>
                        <m:r>
                          <a:rPr lang="en-US" altLang="zh-CN" sz="2200" i="1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sz="2200" dirty="0">
                    <a:solidFill>
                      <a:srgbClr val="0F1115"/>
                    </a:solidFill>
                    <a:latin typeface="Cambria Math" panose="02040503050406030204" charset="0"/>
                    <a:ea typeface="宋体" charset="0"/>
                    <a:cs typeface="Cambria Math" panose="02040503050406030204" charset="0"/>
                  </a:rPr>
                  <a:t>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200" i="1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SupPr>
                      <m:e>
                        <m:r>
                          <a:rPr lang="en-US" altLang="zh-CN" sz="2200" i="1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𝐵</m:t>
                        </m:r>
                      </m:e>
                      <m:sub>
                        <m:r>
                          <a:rPr lang="en-US" altLang="zh-CN" sz="2200" i="1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𝑠</m:t>
                        </m:r>
                      </m:sub>
                      <m:sup>
                        <m:r>
                          <a:rPr lang="en-US" altLang="zh-CN" sz="2200" i="1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0</m:t>
                        </m:r>
                      </m:sup>
                    </m:sSubSup>
                    <m:r>
                      <a:rPr lang="en-US" altLang="zh-CN" sz="2200" i="1">
                        <a:solidFill>
                          <a:srgbClr val="68181B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→</m:t>
                    </m:r>
                    <m:r>
                      <a:rPr lang="en-US" altLang="zh-CN" sz="2200" i="1">
                        <a:solidFill>
                          <a:srgbClr val="68181B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𝐽</m:t>
                    </m:r>
                    <m:r>
                      <a:rPr lang="en-US" altLang="zh-CN" sz="2200" i="1">
                        <a:solidFill>
                          <a:srgbClr val="68181B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/</m:t>
                    </m:r>
                    <m:r>
                      <a:rPr lang="en-US" altLang="zh-CN" sz="2200" i="1">
                        <a:solidFill>
                          <a:srgbClr val="68181B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𝜓𝜙</m:t>
                    </m:r>
                  </m:oMath>
                </a14:m>
                <a:endParaRPr lang="en-US" sz="2200" dirty="0">
                  <a:solidFill>
                    <a:srgbClr val="0F1115"/>
                  </a:solidFill>
                  <a:latin typeface="Cambria Math" panose="02040503050406030204" charset="0"/>
                  <a:ea typeface="宋体" charset="0"/>
                  <a:cs typeface="Cambria Math" panose="02040503050406030204" charset="0"/>
                </a:endParaRPr>
              </a:p>
            </p:txBody>
          </p:sp>
        </mc:Choice>
        <mc:Fallback xmlns="">
          <p:sp>
            <p:nvSpPr>
              <p:cNvPr id="13" name="文本框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2325" y="777066"/>
                <a:ext cx="7959091" cy="1657351"/>
              </a:xfrm>
              <a:prstGeom prst="rect">
                <a:avLst/>
              </a:prstGeom>
              <a:blipFill>
                <a:blip r:embed="rId10"/>
                <a:stretch>
                  <a:fillRect l="-1115" t="-2273" b="-3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/>
              <p:cNvSpPr txBox="1"/>
              <p:nvPr/>
            </p:nvSpPr>
            <p:spPr>
              <a:xfrm>
                <a:off x="4535974" y="3138806"/>
                <a:ext cx="7085965" cy="5820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1351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sz="1351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𝑎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135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CP</m:t>
                          </m:r>
                        </m:sub>
                      </m:sSub>
                      <m:r>
                        <a:rPr lang="en-US" altLang="zh-CN" sz="1351" i="1">
                          <a:latin typeface="Cambria Math" panose="02040503050406030204" charset="0"/>
                          <a:cs typeface="Cambria Math" panose="02040503050406030204" charset="0"/>
                        </a:rPr>
                        <m:t>(</m:t>
                      </m:r>
                      <m:r>
                        <a:rPr lang="en-US" altLang="zh-CN" sz="1351" i="1">
                          <a:latin typeface="Cambria Math" panose="02040503050406030204" charset="0"/>
                          <a:cs typeface="Cambria Math" panose="02040503050406030204" charset="0"/>
                        </a:rPr>
                        <m:t>𝑡</m:t>
                      </m:r>
                      <m:r>
                        <a:rPr lang="en-US" altLang="zh-CN" sz="1351" i="1">
                          <a:latin typeface="Cambria Math" panose="02040503050406030204" charset="0"/>
                          <a:cs typeface="Cambria Math" panose="02040503050406030204" charset="0"/>
                        </a:rPr>
                        <m:t>)≡</m:t>
                      </m:r>
                      <m:f>
                        <m:fPr>
                          <m:ctrlPr>
                            <a:rPr lang="en-US" altLang="zh-CN" sz="1351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sz="1351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|</m:t>
                          </m:r>
                          <m:r>
                            <a:rPr lang="en-US" altLang="zh-CN" sz="1351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𝐴</m:t>
                          </m:r>
                          <m:r>
                            <a:rPr lang="en-US" altLang="zh-CN" sz="1351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(</m:t>
                          </m:r>
                          <m:sSubSup>
                            <m:sSubSupPr>
                              <m:ctrlPr>
                                <a:rPr lang="en-US" altLang="zh-CN" sz="1351" i="1">
                                  <a:latin typeface="Cambria Math" panose="02040503050406030204" pitchFamily="18" charset="0"/>
                                  <a:cs typeface="Cambria Math" panose="02040503050406030204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1351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altLang="zh-CN" sz="1351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𝑞</m:t>
                              </m:r>
                            </m:sub>
                            <m:sup>
                              <m:r>
                                <a:rPr lang="en-US" altLang="zh-CN" sz="1351" i="1">
                                  <a:latin typeface="Cambria Math" panose="02040503050406030204" charset="0"/>
                                  <a:ea typeface="宋体" charset="0"/>
                                  <a:cs typeface="Cambria Math" panose="02040503050406030204" charset="0"/>
                                </a:rPr>
                                <m:t>0</m:t>
                              </m:r>
                            </m:sup>
                          </m:sSubSup>
                          <m:r>
                            <a:rPr lang="en-US" altLang="zh-CN" sz="1351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(</m:t>
                          </m:r>
                          <m:r>
                            <a:rPr lang="en-US" altLang="zh-CN" sz="1351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𝑡</m:t>
                          </m:r>
                          <m:r>
                            <a:rPr lang="en-US" altLang="zh-CN" sz="1351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)→</m:t>
                          </m:r>
                          <m:r>
                            <a:rPr lang="en-US" altLang="zh-CN" sz="1351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𝑓</m:t>
                          </m:r>
                          <m:r>
                            <a:rPr lang="en-US" altLang="zh-CN" sz="1351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)</m:t>
                          </m:r>
                          <m:sSup>
                            <m:sSupPr>
                              <m:ctrlPr>
                                <a:rPr lang="en-US" altLang="zh-CN" sz="1351" i="1">
                                  <a:latin typeface="Cambria Math" panose="02040503050406030204" pitchFamily="18" charset="0"/>
                                  <a:cs typeface="Cambria Math" panose="02040503050406030204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351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|</m:t>
                              </m:r>
                            </m:e>
                            <m:sup>
                              <m:r>
                                <a:rPr lang="en-US" altLang="zh-CN" sz="1351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1351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−|</m:t>
                          </m:r>
                          <m:r>
                            <a:rPr lang="en-US" altLang="zh-CN" sz="1351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𝐴</m:t>
                          </m:r>
                          <m:r>
                            <a:rPr lang="en-US" altLang="zh-CN" sz="1351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(</m:t>
                          </m:r>
                          <m:sSubSup>
                            <m:sSubSupPr>
                              <m:ctrlPr>
                                <a:rPr lang="en-US" altLang="zh-CN" sz="1351" i="1">
                                  <a:latin typeface="Cambria Math" panose="02040503050406030204" pitchFamily="18" charset="0"/>
                                  <a:cs typeface="Cambria Math" panose="02040503050406030204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̅"/>
                                  <m:ctrlPr>
                                    <a:rPr lang="en-US" altLang="zh-CN" sz="1351" i="1">
                                      <a:latin typeface="Cambria Math" panose="02040503050406030204" pitchFamily="18" charset="0"/>
                                      <a:cs typeface="Cambria Math" panose="02040503050406030204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1351" i="1">
                                      <a:latin typeface="Cambria Math" panose="02040503050406030204" charset="0"/>
                                      <a:cs typeface="Cambria Math" panose="02040503050406030204" charset="0"/>
                                    </a:rPr>
                                    <m:t>𝐵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altLang="zh-CN" sz="1351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𝑞</m:t>
                              </m:r>
                            </m:sub>
                            <m:sup>
                              <m:r>
                                <a:rPr lang="en-US" altLang="zh-CN" sz="1351" i="1">
                                  <a:latin typeface="Cambria Math" panose="02040503050406030204" charset="0"/>
                                  <a:ea typeface="宋体" charset="0"/>
                                  <a:cs typeface="Cambria Math" panose="02040503050406030204" charset="0"/>
                                </a:rPr>
                                <m:t>0</m:t>
                              </m:r>
                            </m:sup>
                          </m:sSubSup>
                          <m:r>
                            <a:rPr lang="en-US" altLang="zh-CN" sz="1351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(</m:t>
                          </m:r>
                          <m:r>
                            <a:rPr lang="en-US" altLang="zh-CN" sz="1351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𝑡</m:t>
                          </m:r>
                          <m:r>
                            <a:rPr lang="en-US" altLang="zh-CN" sz="1351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)→</m:t>
                          </m:r>
                          <m:r>
                            <a:rPr lang="en-US" altLang="zh-CN" sz="1351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𝑓</m:t>
                          </m:r>
                          <m:r>
                            <a:rPr lang="en-US" altLang="zh-CN" sz="1351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)</m:t>
                          </m:r>
                          <m:sSup>
                            <m:sSupPr>
                              <m:ctrlPr>
                                <a:rPr lang="en-US" altLang="zh-CN" sz="1351" i="1">
                                  <a:latin typeface="Cambria Math" panose="02040503050406030204" pitchFamily="18" charset="0"/>
                                  <a:cs typeface="Cambria Math" panose="02040503050406030204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351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|</m:t>
                              </m:r>
                            </m:e>
                            <m:sup>
                              <m:r>
                                <a:rPr lang="en-US" altLang="zh-CN" sz="1351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altLang="zh-CN" sz="1351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|</m:t>
                          </m:r>
                          <m:r>
                            <a:rPr lang="en-US" altLang="zh-CN" sz="1351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𝐴</m:t>
                          </m:r>
                          <m:r>
                            <a:rPr lang="en-US" altLang="zh-CN" sz="1351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(</m:t>
                          </m:r>
                          <m:sSubSup>
                            <m:sSubSupPr>
                              <m:ctrlPr>
                                <a:rPr lang="en-US" altLang="zh-CN" sz="1351" i="1">
                                  <a:latin typeface="Cambria Math" panose="02040503050406030204" pitchFamily="18" charset="0"/>
                                  <a:cs typeface="Cambria Math" panose="02040503050406030204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1351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altLang="zh-CN" sz="1351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𝑞</m:t>
                              </m:r>
                            </m:sub>
                            <m:sup>
                              <m:r>
                                <a:rPr lang="en-US" altLang="zh-CN" sz="1351" i="1">
                                  <a:latin typeface="Cambria Math" panose="02040503050406030204" charset="0"/>
                                  <a:ea typeface="宋体" charset="0"/>
                                  <a:cs typeface="Cambria Math" panose="02040503050406030204" charset="0"/>
                                </a:rPr>
                                <m:t>0</m:t>
                              </m:r>
                            </m:sup>
                          </m:sSubSup>
                          <m:r>
                            <a:rPr lang="en-US" altLang="zh-CN" sz="1351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(</m:t>
                          </m:r>
                          <m:r>
                            <a:rPr lang="en-US" altLang="zh-CN" sz="1351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𝑡</m:t>
                          </m:r>
                          <m:r>
                            <a:rPr lang="en-US" altLang="zh-CN" sz="1351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)→</m:t>
                          </m:r>
                          <m:r>
                            <a:rPr lang="en-US" altLang="zh-CN" sz="1351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𝑓</m:t>
                          </m:r>
                          <m:r>
                            <a:rPr lang="en-US" altLang="zh-CN" sz="1351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)</m:t>
                          </m:r>
                          <m:sSup>
                            <m:sSupPr>
                              <m:ctrlPr>
                                <a:rPr lang="en-US" altLang="zh-CN" sz="1351" i="1">
                                  <a:latin typeface="Cambria Math" panose="02040503050406030204" pitchFamily="18" charset="0"/>
                                  <a:cs typeface="Cambria Math" panose="02040503050406030204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351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|</m:t>
                              </m:r>
                            </m:e>
                            <m:sup>
                              <m:r>
                                <a:rPr lang="en-US" altLang="zh-CN" sz="1351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1351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+|</m:t>
                          </m:r>
                          <m:r>
                            <a:rPr lang="en-US" altLang="zh-CN" sz="1351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𝐴</m:t>
                          </m:r>
                          <m:r>
                            <a:rPr lang="en-US" altLang="zh-CN" sz="1351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(</m:t>
                          </m:r>
                          <m:sSubSup>
                            <m:sSubSupPr>
                              <m:ctrlPr>
                                <a:rPr lang="en-US" altLang="zh-CN" sz="1351" i="1">
                                  <a:latin typeface="Cambria Math" panose="02040503050406030204" pitchFamily="18" charset="0"/>
                                  <a:cs typeface="Cambria Math" panose="02040503050406030204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̅"/>
                                  <m:ctrlPr>
                                    <a:rPr lang="en-US" altLang="zh-CN" sz="1351" i="1">
                                      <a:latin typeface="Cambria Math" panose="02040503050406030204" pitchFamily="18" charset="0"/>
                                      <a:cs typeface="Cambria Math" panose="02040503050406030204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1351" i="1">
                                      <a:latin typeface="Cambria Math" panose="02040503050406030204" charset="0"/>
                                      <a:cs typeface="Cambria Math" panose="02040503050406030204" charset="0"/>
                                    </a:rPr>
                                    <m:t>𝐵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altLang="zh-CN" sz="1351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𝑞</m:t>
                              </m:r>
                            </m:sub>
                            <m:sup>
                              <m:r>
                                <a:rPr lang="en-US" altLang="zh-CN" sz="1351" i="1">
                                  <a:latin typeface="Cambria Math" panose="02040503050406030204" charset="0"/>
                                  <a:ea typeface="宋体" charset="0"/>
                                  <a:cs typeface="Cambria Math" panose="02040503050406030204" charset="0"/>
                                </a:rPr>
                                <m:t>0</m:t>
                              </m:r>
                            </m:sup>
                          </m:sSubSup>
                          <m:r>
                            <a:rPr lang="en-US" altLang="zh-CN" sz="1351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(</m:t>
                          </m:r>
                          <m:r>
                            <a:rPr lang="en-US" altLang="zh-CN" sz="1351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𝑡</m:t>
                          </m:r>
                          <m:r>
                            <a:rPr lang="en-US" altLang="zh-CN" sz="1351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)→</m:t>
                          </m:r>
                          <m:r>
                            <a:rPr lang="en-US" altLang="zh-CN" sz="1351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𝑓</m:t>
                          </m:r>
                          <m:r>
                            <a:rPr lang="en-US" altLang="zh-CN" sz="1351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)</m:t>
                          </m:r>
                          <m:sSup>
                            <m:sSupPr>
                              <m:ctrlPr>
                                <a:rPr lang="en-US" altLang="zh-CN" sz="1351" i="1">
                                  <a:latin typeface="Cambria Math" panose="02040503050406030204" pitchFamily="18" charset="0"/>
                                  <a:cs typeface="Cambria Math" panose="02040503050406030204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351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|</m:t>
                              </m:r>
                            </m:e>
                            <m:sup>
                              <m:r>
                                <a:rPr lang="en-US" altLang="zh-CN" sz="1351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zh-CN" sz="1351" i="1">
                          <a:latin typeface="Cambria Math" panose="02040503050406030204" charset="0"/>
                          <a:cs typeface="Cambria Math" panose="02040503050406030204" charset="0"/>
                        </a:rPr>
                        <m:t> ∝ </m:t>
                      </m:r>
                      <m:r>
                        <m:rPr>
                          <m:sty m:val="p"/>
                        </m:rPr>
                        <a:rPr lang="en-US" altLang="zh-CN" sz="1351">
                          <a:latin typeface="Cambria Math" panose="02040503050406030204" charset="0"/>
                          <a:cs typeface="Cambria Math" panose="02040503050406030204" charset="0"/>
                        </a:rPr>
                        <m:t>sin</m:t>
                      </m:r>
                      <m:sSub>
                        <m:sSubPr>
                          <m:ctrlPr>
                            <a:rPr lang="en-US" altLang="zh-CN" sz="1351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sz="1351" i="1">
                              <a:latin typeface="Cambria Math" panose="02040503050406030204" charset="0"/>
                              <a:ea typeface="宋体" charset="0"/>
                              <a:cs typeface="Cambria Math" panose="02040503050406030204" charset="0"/>
                            </a:rPr>
                            <m:t>𝜙</m:t>
                          </m:r>
                        </m:e>
                        <m:sub>
                          <m:r>
                            <a:rPr lang="en-US" altLang="zh-CN" sz="1351" i="1">
                              <a:latin typeface="Cambria Math" panose="02040503050406030204" charset="0"/>
                              <a:ea typeface="宋体" charset="0"/>
                              <a:cs typeface="Cambria Math" panose="02040503050406030204" charset="0"/>
                            </a:rPr>
                            <m:t>𝑞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1351">
                          <a:latin typeface="Cambria Math" panose="02040503050406030204" charset="0"/>
                          <a:cs typeface="Cambria Math" panose="02040503050406030204" charset="0"/>
                        </a:rPr>
                        <m:t>sin</m:t>
                      </m:r>
                      <m:r>
                        <a:rPr lang="en-US" altLang="zh-CN" sz="1351">
                          <a:latin typeface="Cambria Math" panose="02040503050406030204" charset="0"/>
                          <a:cs typeface="Cambria Math" panose="02040503050406030204" charset="0"/>
                        </a:rPr>
                        <m:t>(∆</m:t>
                      </m:r>
                      <m:sSub>
                        <m:sSubPr>
                          <m:ctrlPr>
                            <a:rPr lang="en-US" altLang="zh-CN" sz="1351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sz="1351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zh-CN" sz="1351" i="1">
                              <a:latin typeface="Cambria Math" panose="02040503050406030204" charset="0"/>
                              <a:ea typeface="宋体" charset="0"/>
                              <a:cs typeface="Cambria Math" panose="02040503050406030204" charset="0"/>
                            </a:rPr>
                            <m:t>𝑞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1351">
                          <a:latin typeface="Cambria Math" panose="02040503050406030204" charset="0"/>
                          <a:cs typeface="Cambria Math" panose="02040503050406030204" charset="0"/>
                        </a:rPr>
                        <m:t>t</m:t>
                      </m:r>
                      <m:r>
                        <a:rPr lang="en-US" altLang="zh-CN" sz="1351">
                          <a:latin typeface="Cambria Math" panose="02040503050406030204" charset="0"/>
                          <a:cs typeface="Cambria Math" panose="02040503050406030204" charset="0"/>
                        </a:rPr>
                        <m:t>)</m:t>
                      </m:r>
                    </m:oMath>
                  </m:oMathPara>
                </a14:m>
                <a:endParaRPr lang="en-US" altLang="zh-CN" sz="1351" dirty="0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="">
          <p:sp>
            <p:nvSpPr>
              <p:cNvPr id="15" name="文本框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5974" y="3138806"/>
                <a:ext cx="7085965" cy="582082"/>
              </a:xfrm>
              <a:prstGeom prst="rect">
                <a:avLst/>
              </a:prstGeom>
              <a:blipFill>
                <a:blip r:embed="rId11"/>
                <a:stretch>
                  <a:fillRect b="-21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/>
              <p:cNvSpPr txBox="1"/>
              <p:nvPr/>
            </p:nvSpPr>
            <p:spPr>
              <a:xfrm>
                <a:off x="4881245" y="5011420"/>
                <a:ext cx="6096000" cy="1325556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>
                  <a:spcBef>
                    <a:spcPts val="12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000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sz="20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𝑎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000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CP</m:t>
                          </m:r>
                        </m:sub>
                      </m:sSub>
                      <m:r>
                        <a:rPr lang="en-US" altLang="zh-CN" sz="2000" i="1">
                          <a:latin typeface="Cambria Math" panose="02040503050406030204" charset="0"/>
                          <a:cs typeface="Cambria Math" panose="02040503050406030204" charset="0"/>
                        </a:rPr>
                        <m:t>(</m:t>
                      </m:r>
                      <m:r>
                        <a:rPr lang="en-US" altLang="zh-CN" sz="2000" i="1">
                          <a:latin typeface="Cambria Math" panose="02040503050406030204" charset="0"/>
                          <a:cs typeface="Cambria Math" panose="02040503050406030204" charset="0"/>
                        </a:rPr>
                        <m:t>𝑡</m:t>
                      </m:r>
                      <m:r>
                        <a:rPr lang="en-US" altLang="zh-CN" sz="2000" i="1">
                          <a:latin typeface="Cambria Math" panose="02040503050406030204" charset="0"/>
                          <a:cs typeface="Cambria Math" panose="02040503050406030204" charset="0"/>
                        </a:rPr>
                        <m:t>)≡</m:t>
                      </m:r>
                      <m:f>
                        <m:fPr>
                          <m:ctrlPr>
                            <a:rPr lang="en-US" altLang="zh-CN" sz="2000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sz="2000" b="1" i="1">
                              <a:solidFill>
                                <a:srgbClr val="68181B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𝑺</m:t>
                          </m:r>
                          <m:r>
                            <m:rPr>
                              <m:sty m:val="p"/>
                            </m:rPr>
                            <a:rPr lang="en-US" altLang="zh-CN" sz="2000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sin</m:t>
                          </m:r>
                          <m:r>
                            <a:rPr lang="en-US" altLang="zh-CN" sz="2000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(∆</m:t>
                          </m:r>
                          <m:sSub>
                            <m:sSubPr>
                              <m:ctrlPr>
                                <a:rPr lang="en-US" altLang="zh-CN" sz="2000" i="1">
                                  <a:latin typeface="Cambria Math" panose="02040503050406030204" pitchFamily="18" charset="0"/>
                                  <a:cs typeface="Cambria Math" panose="02040503050406030204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zh-CN" sz="2000" i="1">
                                  <a:latin typeface="Cambria Math" panose="02040503050406030204" charset="0"/>
                                  <a:ea typeface="宋体" charset="0"/>
                                  <a:cs typeface="Cambria Math" panose="02040503050406030204" charset="0"/>
                                </a:rPr>
                                <m:t>𝑞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US" altLang="zh-CN" sz="2000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t</m:t>
                          </m:r>
                          <m:r>
                            <a:rPr lang="en-US" altLang="zh-CN" sz="2000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)−</m:t>
                          </m:r>
                          <m:r>
                            <a:rPr lang="en-US" altLang="zh-CN" sz="2000" b="1" i="1">
                              <a:solidFill>
                                <a:srgbClr val="263A38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𝑪</m:t>
                          </m:r>
                          <m:r>
                            <m:rPr>
                              <m:sty m:val="p"/>
                            </m:rPr>
                            <a:rPr lang="en-US" altLang="zh-CN" sz="2000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cos</m:t>
                          </m:r>
                          <m:r>
                            <a:rPr lang="en-US" altLang="zh-CN" sz="2000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(∆</m:t>
                          </m:r>
                          <m:sSub>
                            <m:sSubPr>
                              <m:ctrlPr>
                                <a:rPr lang="en-US" altLang="zh-CN" sz="2000" i="1">
                                  <a:latin typeface="Cambria Math" panose="02040503050406030204" pitchFamily="18" charset="0"/>
                                  <a:cs typeface="Cambria Math" panose="02040503050406030204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zh-CN" sz="2000" i="1">
                                  <a:latin typeface="Cambria Math" panose="02040503050406030204" charset="0"/>
                                  <a:ea typeface="宋体" charset="0"/>
                                  <a:cs typeface="Cambria Math" panose="02040503050406030204" charset="0"/>
                                </a:rPr>
                                <m:t>𝑞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US" altLang="zh-CN" sz="2000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t</m:t>
                          </m:r>
                          <m:r>
                            <a:rPr lang="en-US" altLang="zh-CN" sz="2000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)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000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cosh</m:t>
                          </m:r>
                          <m:r>
                            <a:rPr lang="en-US" altLang="zh-CN" sz="2000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(∆</m:t>
                          </m:r>
                          <m:sSub>
                            <m:sSubPr>
                              <m:ctrlPr>
                                <a:rPr lang="en-US" altLang="zh-CN" sz="2000" i="1">
                                  <a:latin typeface="Cambria Math" panose="02040503050406030204" pitchFamily="18" charset="0"/>
                                  <a:cs typeface="Cambria Math" panose="02040503050406030204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𝛤</m:t>
                              </m:r>
                            </m:e>
                            <m:sub>
                              <m:r>
                                <a:rPr lang="en-US" altLang="zh-CN" sz="2000" i="1">
                                  <a:latin typeface="Cambria Math" panose="02040503050406030204" charset="0"/>
                                  <a:ea typeface="宋体" charset="0"/>
                                  <a:cs typeface="Cambria Math" panose="02040503050406030204" charset="0"/>
                                </a:rPr>
                                <m:t>𝑞</m:t>
                              </m:r>
                            </m:sub>
                          </m:sSub>
                          <m:r>
                            <a:rPr lang="en-US" altLang="zh-CN" sz="20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𝑡</m:t>
                          </m:r>
                          <m:r>
                            <a:rPr lang="en-US" altLang="zh-CN" sz="2000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/2)+</m:t>
                          </m:r>
                          <m:sSub>
                            <m:sSubPr>
                              <m:ctrlPr>
                                <a:rPr lang="en-US" altLang="zh-CN" sz="2000" i="1">
                                  <a:latin typeface="Cambria Math" panose="02040503050406030204" pitchFamily="18" charset="0"/>
                                  <a:cs typeface="Cambria Math" panose="02040503050406030204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zh-CN" sz="2000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∆</m:t>
                              </m:r>
                              <m:sSub>
                                <m:sSubPr>
                                  <m:ctrlPr>
                                    <a:rPr lang="en-US" altLang="zh-CN" sz="2000" i="1">
                                      <a:latin typeface="Cambria Math" panose="02040503050406030204" pitchFamily="18" charset="0"/>
                                      <a:cs typeface="Cambria Math" panose="0204050305040603020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>
                                      <a:latin typeface="Cambria Math" panose="02040503050406030204" charset="0"/>
                                      <a:cs typeface="Cambria Math" panose="02040503050406030204" charset="0"/>
                                    </a:rPr>
                                    <m:t>𝛤</m:t>
                                  </m:r>
                                </m:e>
                                <m:sub>
                                  <m:r>
                                    <a:rPr lang="en-US" altLang="zh-CN" sz="2000">
                                      <a:latin typeface="Cambria Math" panose="02040503050406030204" charset="0"/>
                                      <a:cs typeface="Cambria Math" panose="02040503050406030204" charset="0"/>
                                    </a:rPr>
                                    <m:t> </m:t>
                                  </m:r>
                                </m:sub>
                              </m:sSub>
                            </m:sub>
                          </m:sSub>
                          <m:r>
                            <m:rPr>
                              <m:sty m:val="p"/>
                            </m:rPr>
                            <a:rPr lang="en-US" altLang="zh-CN" sz="2000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sinh</m:t>
                          </m:r>
                          <m:r>
                            <a:rPr lang="en-US" altLang="zh-CN" sz="2000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(∆</m:t>
                          </m:r>
                          <m:sSub>
                            <m:sSubPr>
                              <m:ctrlPr>
                                <a:rPr lang="en-US" altLang="zh-CN" sz="2000" i="1">
                                  <a:latin typeface="Cambria Math" panose="02040503050406030204" pitchFamily="18" charset="0"/>
                                  <a:cs typeface="Cambria Math" panose="02040503050406030204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𝛤</m:t>
                              </m:r>
                            </m:e>
                            <m:sub>
                              <m:r>
                                <a:rPr lang="en-US" altLang="zh-CN" sz="2000" i="1">
                                  <a:latin typeface="Cambria Math" panose="02040503050406030204" charset="0"/>
                                  <a:ea typeface="宋体" charset="0"/>
                                  <a:cs typeface="Cambria Math" panose="02040503050406030204" charset="0"/>
                                </a:rPr>
                                <m:t>𝑞</m:t>
                              </m:r>
                            </m:sub>
                          </m:sSub>
                          <m:r>
                            <a:rPr lang="en-US" altLang="zh-CN" sz="20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𝑡</m:t>
                          </m:r>
                          <m:r>
                            <a:rPr lang="en-US" altLang="zh-CN" sz="2000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/2)</m:t>
                          </m:r>
                        </m:den>
                      </m:f>
                    </m:oMath>
                  </m:oMathPara>
                </a14:m>
                <a:endParaRPr lang="en-US" altLang="zh-CN" sz="2000" i="1" dirty="0">
                  <a:latin typeface="Cambria Math" panose="02040503050406030204" charset="0"/>
                  <a:cs typeface="Cambria Math" panose="02040503050406030204" charset="0"/>
                </a:endParaRPr>
              </a:p>
              <a:p>
                <a:pPr>
                  <a:spcBef>
                    <a:spcPts val="12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sz="2000" i="1">
                              <a:solidFill>
                                <a:srgbClr val="263A38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bSupPr>
                        <m:e>
                          <m:r>
                            <a:rPr lang="en-US" altLang="zh-CN" sz="2000" i="1">
                              <a:solidFill>
                                <a:srgbClr val="263A38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𝜙</m:t>
                          </m:r>
                        </m:e>
                        <m:sub>
                          <m:r>
                            <a:rPr lang="en-US" altLang="zh-CN" sz="2000" i="1">
                              <a:solidFill>
                                <a:srgbClr val="263A38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𝑞</m:t>
                          </m:r>
                          <m:r>
                            <a:rPr lang="en-US" altLang="zh-CN" sz="2000" i="1">
                              <a:solidFill>
                                <a:srgbClr val="263A38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, </m:t>
                          </m:r>
                          <m:r>
                            <a:rPr lang="en-US" altLang="zh-CN" sz="2000" i="1">
                              <a:solidFill>
                                <a:srgbClr val="263A38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𝑓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altLang="zh-CN" sz="2000">
                              <a:solidFill>
                                <a:srgbClr val="263A38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eff</m:t>
                          </m:r>
                        </m:sup>
                      </m:sSubSup>
                      <m:r>
                        <a:rPr lang="en-US" altLang="zh-CN" sz="2000">
                          <a:solidFill>
                            <a:srgbClr val="263A38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≡</m:t>
                      </m:r>
                      <m:sSub>
                        <m:sSubPr>
                          <m:ctrlPr>
                            <a:rPr lang="en-US" altLang="zh-CN" sz="2000" i="1">
                              <a:solidFill>
                                <a:srgbClr val="263A38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sz="2000" i="1">
                              <a:solidFill>
                                <a:srgbClr val="263A38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𝜙</m:t>
                          </m:r>
                        </m:e>
                        <m:sub>
                          <m:r>
                            <a:rPr lang="en-US" altLang="zh-CN" sz="2000" i="1">
                              <a:solidFill>
                                <a:srgbClr val="263A38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𝑞</m:t>
                          </m:r>
                        </m:sub>
                      </m:sSub>
                      <m:r>
                        <a:rPr lang="en-US" altLang="zh-CN" sz="2000" i="1">
                          <a:solidFill>
                            <a:srgbClr val="263A38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+</m:t>
                      </m:r>
                      <m:r>
                        <a:rPr lang="en-US" altLang="zh-CN" sz="2000">
                          <a:latin typeface="Cambria Math" panose="02040503050406030204" charset="0"/>
                          <a:cs typeface="Cambria Math" panose="02040503050406030204" charset="0"/>
                        </a:rPr>
                        <m:t>∆</m:t>
                      </m:r>
                      <m:sSubSup>
                        <m:sSubSupPr>
                          <m:ctrlPr>
                            <a:rPr lang="en-US" altLang="zh-CN" sz="2000" i="1">
                              <a:solidFill>
                                <a:srgbClr val="263A38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bSupPr>
                        <m:e>
                          <m:r>
                            <a:rPr lang="en-US" altLang="zh-CN" sz="2000" i="1">
                              <a:solidFill>
                                <a:srgbClr val="263A38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𝜙</m:t>
                          </m:r>
                        </m:e>
                        <m:sub>
                          <m:r>
                            <a:rPr lang="en-US" altLang="zh-CN" sz="2000" i="1">
                              <a:solidFill>
                                <a:srgbClr val="263A38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𝑞</m:t>
                          </m:r>
                        </m:sub>
                        <m:sup>
                          <m:r>
                            <a:rPr lang="en-US" altLang="zh-CN" sz="2000" i="1">
                              <a:solidFill>
                                <a:srgbClr val="263A38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𝑓</m:t>
                          </m:r>
                        </m:sup>
                      </m:sSubSup>
                    </m:oMath>
                  </m:oMathPara>
                </a14:m>
                <a:endParaRPr lang="en-US" altLang="zh-CN" sz="2000" i="1" dirty="0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="">
          <p:sp>
            <p:nvSpPr>
              <p:cNvPr id="18" name="文本框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1245" y="5011420"/>
                <a:ext cx="6096000" cy="132555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文本框 4"/>
          <p:cNvSpPr txBox="1"/>
          <p:nvPr/>
        </p:nvSpPr>
        <p:spPr>
          <a:xfrm>
            <a:off x="11724005" y="6493511"/>
            <a:ext cx="468000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0DB2DC-4C9A-4742-B13C-FB6460FD3503}" type="slidenum">
              <a:rPr lang="en-US" altLang="zh-CN" sz="1351">
                <a:solidFill>
                  <a:schemeClr val="bg1"/>
                </a:solidFill>
              </a:rPr>
              <a:t>25</a:t>
            </a:fld>
            <a:endParaRPr lang="en-US" altLang="zh-CN" sz="1351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22225" y="36831"/>
            <a:ext cx="12161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研究动机</a:t>
            </a:r>
            <a:r>
              <a:rPr lang="en-US" altLang="zh-CN" sz="3200">
                <a:solidFill>
                  <a:schemeClr val="bg1"/>
                </a:solidFill>
                <a:latin typeface="黑体" charset="0"/>
                <a:ea typeface="黑体" charset="0"/>
              </a:rPr>
              <a:t>-</a:t>
            </a:r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亮度的测量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1787505" y="6493511"/>
            <a:ext cx="468000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0DB2DC-4C9A-4742-B13C-FB6460FD3503}" type="slidenum">
              <a:rPr lang="en-US" altLang="zh-CN" sz="1351">
                <a:solidFill>
                  <a:schemeClr val="bg1"/>
                </a:solidFill>
              </a:rPr>
              <a:t>26</a:t>
            </a:fld>
            <a:endParaRPr lang="en-US" altLang="zh-CN" sz="1351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/>
              <p:cNvSpPr txBox="1"/>
              <p:nvPr/>
            </p:nvSpPr>
            <p:spPr>
              <a:xfrm>
                <a:off x="-17780" y="0"/>
                <a:ext cx="12209780" cy="583565"/>
              </a:xfrm>
              <a:prstGeom prst="rect">
                <a:avLst/>
              </a:prstGeom>
              <a:solidFill>
                <a:srgbClr val="68181B"/>
              </a:solidFill>
            </p:spPr>
            <p:txBody>
              <a:bodyPr wrap="square" rtlCol="0">
                <a:no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altLang="zh-TW" sz="3400" dirty="0">
                    <a:solidFill>
                      <a:schemeClr val="bg1"/>
                    </a:solidFill>
                    <a:sym typeface="+mn-ea"/>
                  </a:rPr>
                  <a:t>How can we determine </a:t>
                </a:r>
                <a14:m>
                  <m:oMath xmlns:m="http://schemas.openxmlformats.org/officeDocument/2006/math">
                    <m:r>
                      <a:rPr lang="en-US" altLang="zh-TW" sz="3400" dirty="0">
                        <a:solidFill>
                          <a:schemeClr val="bg1"/>
                        </a:solidFill>
                        <a:latin typeface="Cambria Math" panose="02040503050406030204" charset="0"/>
                      </a:rPr>
                      <m:t>∆</m:t>
                    </m:r>
                    <m:r>
                      <a:rPr lang="en-US" altLang="zh-TW" sz="3400" dirty="0">
                        <a:solidFill>
                          <a:schemeClr val="bg1"/>
                        </a:solidFill>
                        <a:latin typeface="Cambria Math" panose="02040503050406030204" charset="0"/>
                      </a:rPr>
                      <m:t>𝜙</m:t>
                    </m:r>
                  </m:oMath>
                </a14:m>
                <a:r>
                  <a:rPr lang="en-US" altLang="zh-TW" sz="3400" dirty="0">
                    <a:solidFill>
                      <a:schemeClr val="bg1"/>
                    </a:solidFill>
                    <a:sym typeface="+mn-ea"/>
                  </a:rPr>
                  <a:t> for 𝛽</a:t>
                </a:r>
                <a:endParaRPr lang="en-US" altLang="zh-TW" sz="3400" dirty="0">
                  <a:solidFill>
                    <a:schemeClr val="bg1"/>
                  </a:solidFill>
                </a:endParaRPr>
              </a:p>
              <a:p>
                <a:pPr algn="ctr"/>
                <a:r>
                  <a:rPr lang="en-US" altLang="zh-CN" sz="3400" dirty="0">
                    <a:solidFill>
                      <a:schemeClr val="bg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" name="文本框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7780" y="0"/>
                <a:ext cx="12209780" cy="583565"/>
              </a:xfrm>
              <a:prstGeom prst="rect">
                <a:avLst/>
              </a:prstGeom>
              <a:blipFill>
                <a:blip r:embed="rId4"/>
                <a:stretch>
                  <a:fillRect t="-25532" b="-319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文本框 2"/>
          <p:cNvSpPr txBox="1"/>
          <p:nvPr/>
        </p:nvSpPr>
        <p:spPr>
          <a:xfrm>
            <a:off x="1" y="6493511"/>
            <a:ext cx="12209780" cy="368300"/>
          </a:xfrm>
          <a:prstGeom prst="rect">
            <a:avLst/>
          </a:prstGeom>
          <a:solidFill>
            <a:srgbClr val="263A38"/>
          </a:solidFill>
        </p:spPr>
        <p:txBody>
          <a:bodyPr wrap="square" rtlCol="0">
            <a:noAutofit/>
          </a:bodyPr>
          <a:lstStyle/>
          <a:p>
            <a:r>
              <a:rPr lang="en-US" altLang="zh-CN" sz="2000" dirty="0">
                <a:solidFill>
                  <a:schemeClr val="bg1"/>
                </a:solidFill>
              </a:rPr>
              <a:t> </a:t>
            </a:r>
            <a:r>
              <a:rPr lang="zh-CN" altLang="en-US" sz="2000" dirty="0">
                <a:solidFill>
                  <a:schemeClr val="bg1"/>
                </a:solidFill>
              </a:rPr>
              <a:t>柯百谦 </a:t>
            </a:r>
            <a:r>
              <a:rPr lang="en-US" altLang="zh-CN" sz="2000" dirty="0">
                <a:solidFill>
                  <a:schemeClr val="bg1"/>
                </a:solidFill>
              </a:rPr>
              <a:t>                                                               </a:t>
            </a:r>
            <a:r>
              <a:rPr lang="zh-CN" altLang="en-US" sz="2000" dirty="0">
                <a:solidFill>
                  <a:schemeClr val="bg1"/>
                </a:solidFill>
              </a:rPr>
              <a:t>强子物理与味物理的实验进展</a:t>
            </a:r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9737" y="3063587"/>
            <a:ext cx="5537375" cy="3060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80945" y="6123883"/>
            <a:ext cx="2774093" cy="300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1" dirty="0"/>
              <a:t>by Kristof De Bruyn on beauty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7955" y="549275"/>
            <a:ext cx="6553200" cy="2503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891" indent="-342891" algn="just">
              <a:lnSpc>
                <a:spcPct val="120000"/>
              </a:lnSpc>
              <a:buFont typeface="Wingdings" panose="05000000000000000000" charset="0"/>
              <a:buChar char=""/>
            </a:pPr>
            <a:r>
              <a:rPr lang="en-US" sz="2200" dirty="0">
                <a:latin typeface="Cambria Math" panose="02040503050406030204" charset="0"/>
                <a:cs typeface="Cambria Math" panose="02040503050406030204" charset="0"/>
              </a:rPr>
              <a:t>Data-driven techniques relying on SU(3) </a:t>
            </a:r>
            <a:r>
              <a:rPr lang="en-US" sz="2200" dirty="0" err="1">
                <a:latin typeface="Cambria Math" panose="02040503050406030204" charset="0"/>
                <a:cs typeface="Cambria Math" panose="02040503050406030204" charset="0"/>
              </a:rPr>
              <a:t>flavour</a:t>
            </a:r>
            <a:r>
              <a:rPr lang="en-US" sz="2200" dirty="0">
                <a:latin typeface="Cambria Math" panose="02040503050406030204" charset="0"/>
                <a:cs typeface="Cambria Math" panose="02040503050406030204" charset="0"/>
              </a:rPr>
              <a:t> symmetry arguments.</a:t>
            </a:r>
          </a:p>
          <a:p>
            <a:pPr marL="342891" indent="-342891" algn="just">
              <a:lnSpc>
                <a:spcPct val="120000"/>
              </a:lnSpc>
              <a:buFont typeface="Wingdings" panose="05000000000000000000" charset="0"/>
              <a:buChar char=""/>
            </a:pPr>
            <a:r>
              <a:rPr lang="en-US" sz="2200" dirty="0">
                <a:latin typeface="Cambria Math" panose="02040503050406030204" charset="0"/>
                <a:cs typeface="Cambria Math" panose="02040503050406030204" charset="0"/>
                <a:sym typeface="+mn-ea"/>
              </a:rPr>
              <a:t>Find a control channel where contributions from penguin topologies are not suppressed.</a:t>
            </a:r>
          </a:p>
          <a:p>
            <a:pPr marL="342891" indent="-342891" algn="just">
              <a:lnSpc>
                <a:spcPct val="120000"/>
              </a:lnSpc>
              <a:buFont typeface="Wingdings" panose="05000000000000000000" charset="0"/>
              <a:buChar char=""/>
            </a:pPr>
            <a:r>
              <a:rPr lang="en-US" sz="2200" dirty="0">
                <a:latin typeface="Cambria Math" panose="02040503050406030204" charset="0"/>
                <a:cs typeface="Cambria Math" panose="02040503050406030204" charset="0"/>
                <a:sym typeface="+mn-ea"/>
              </a:rPr>
              <a:t>Main systematic uncertainty: SU(3) symmetry breaking.</a:t>
            </a:r>
            <a:endParaRPr lang="en-US" sz="2200" dirty="0">
              <a:latin typeface="Cambria Math" panose="02040503050406030204" charset="0"/>
              <a:cs typeface="Cambria Math" panose="0204050305040603020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15214" y="719264"/>
            <a:ext cx="4827049" cy="337507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695597" y="6124187"/>
            <a:ext cx="2028497" cy="300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351" dirty="0">
                <a:solidFill>
                  <a:srgbClr val="263A38"/>
                </a:solidFill>
                <a:latin typeface="Helvetica" pitchFamily="2" charset="0"/>
              </a:rPr>
              <a:t>arXiv:2601.15646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文本框 16"/>
              <p:cNvSpPr txBox="1"/>
              <p:nvPr/>
            </p:nvSpPr>
            <p:spPr>
              <a:xfrm>
                <a:off x="6395725" y="4165106"/>
                <a:ext cx="5859780" cy="18351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240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𝛥</m:t>
                        </m:r>
                        <m:r>
                          <a:rPr lang="en-US" altLang="zh-CN" sz="2400" i="1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𝜙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altLang="zh-CN" sz="2400" dirty="0">
                    <a:latin typeface="Cambria Math" panose="02040503050406030204" charset="0"/>
                    <a:cs typeface="Cambria Math" panose="02040503050406030204" charset="0"/>
                  </a:rPr>
                  <a:t> in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400" i="1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SupPr>
                      <m:e>
                        <m:r>
                          <a:rPr lang="en-US" altLang="zh-CN" sz="24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𝐵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𝑠</m:t>
                        </m:r>
                      </m:sub>
                      <m:sup>
                        <m:r>
                          <a:rPr lang="en-US" altLang="zh-CN" sz="2400" i="1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0</m:t>
                        </m:r>
                      </m:sup>
                    </m:sSubSup>
                    <m:r>
                      <a:rPr lang="en-US" altLang="zh-CN" sz="2400" i="1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→</m:t>
                    </m:r>
                    <m:r>
                      <a:rPr lang="en-US" altLang="zh-CN" sz="2400" i="1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𝐽</m:t>
                    </m:r>
                    <m:r>
                      <a:rPr lang="en-US" altLang="zh-CN" sz="2400" i="1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/</m:t>
                    </m:r>
                    <m:r>
                      <a:rPr lang="en-US" altLang="zh-CN" sz="2400" i="1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𝜓𝜙</m:t>
                    </m:r>
                  </m:oMath>
                </a14:m>
                <a:r>
                  <a:rPr lang="en-US" altLang="zh-CN" sz="2400" dirty="0">
                    <a:latin typeface="Cambria Math" panose="02040503050406030204" charset="0"/>
                    <a:cs typeface="Cambria Math" panose="02040503050406030204" charset="0"/>
                  </a:rPr>
                  <a:t> can be estimated from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400" i="1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SupPr>
                      <m:e>
                        <m:r>
                          <a:rPr lang="en-US" altLang="zh-CN" sz="24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𝐵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 </m:t>
                        </m:r>
                      </m:sub>
                      <m:sup>
                        <m:r>
                          <a:rPr lang="en-US" altLang="zh-CN" sz="2400" i="1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0</m:t>
                        </m:r>
                      </m:sup>
                    </m:sSubSup>
                    <m:r>
                      <a:rPr lang="en-US" altLang="zh-CN" sz="2400" i="1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→</m:t>
                    </m:r>
                    <m:r>
                      <a:rPr lang="en-US" altLang="zh-CN" sz="2400" i="1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𝐽</m:t>
                    </m:r>
                    <m:r>
                      <a:rPr lang="en-US" altLang="zh-CN" sz="2400" i="1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/</m:t>
                    </m:r>
                    <m:r>
                      <a:rPr lang="en-US" altLang="zh-CN" sz="2400" i="1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𝜓𝜌</m:t>
                    </m:r>
                    <m:r>
                      <a:rPr lang="en-US" altLang="zh-CN" sz="2400" i="1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(770)</m:t>
                    </m:r>
                  </m:oMath>
                </a14:m>
                <a:r>
                  <a:rPr lang="en-US" altLang="zh-CN" sz="24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 and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400" i="1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SupPr>
                      <m:e>
                        <m:r>
                          <a:rPr lang="en-US" altLang="zh-CN" sz="24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𝐵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𝑠</m:t>
                        </m:r>
                      </m:sub>
                      <m:sup>
                        <m:r>
                          <a:rPr lang="en-US" altLang="zh-CN" sz="2400" i="1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0</m:t>
                        </m:r>
                      </m:sup>
                    </m:sSubSup>
                    <m:r>
                      <a:rPr lang="en-US" altLang="zh-CN" sz="2400" i="1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→</m:t>
                    </m:r>
                    <m:r>
                      <a:rPr lang="en-US" altLang="zh-CN" sz="2400" i="1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𝐽</m:t>
                    </m:r>
                    <m:r>
                      <a:rPr lang="en-US" altLang="zh-CN" sz="2400" i="1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/</m:t>
                    </m:r>
                    <m:r>
                      <a:rPr lang="en-US" altLang="zh-CN" sz="2400" i="1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𝜓</m:t>
                    </m:r>
                    <m:sSup>
                      <m:sSupPr>
                        <m:ctrlPr>
                          <a:rPr lang="en-US" altLang="zh-CN" sz="2400" i="1">
                            <a:latin typeface="Cambria Math" panose="02040503050406030204" pitchFamily="18" charset="0"/>
                            <a:ea typeface="宋体" charset="0"/>
                            <a:cs typeface="Cambria Math" panose="02040503050406030204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  <a:ea typeface="宋体" charset="0"/>
                                <a:cs typeface="Cambria Math" panose="02040503050406030204" charset="0"/>
                              </a:rPr>
                            </m:ctrlPr>
                          </m:accPr>
                          <m:e>
                            <m:r>
                              <a:rPr lang="en-US" altLang="zh-CN" sz="2400" i="1">
                                <a:latin typeface="Cambria Math" panose="02040503050406030204" charset="0"/>
                                <a:ea typeface="宋体" charset="0"/>
                                <a:cs typeface="Cambria Math" panose="02040503050406030204" charset="0"/>
                              </a:rPr>
                              <m:t>𝐾</m:t>
                            </m:r>
                          </m:e>
                        </m:acc>
                      </m:e>
                      <m:sup>
                        <m:r>
                          <a:rPr lang="en-US" altLang="zh-CN" sz="2400" i="1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∗0</m:t>
                        </m:r>
                      </m:sup>
                    </m:sSup>
                    <m:r>
                      <a:rPr lang="en-US" altLang="zh-CN" sz="2400" i="1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.</m:t>
                    </m:r>
                  </m:oMath>
                </a14:m>
                <a:endParaRPr lang="en-US" altLang="zh-CN" sz="2400" i="1" dirty="0">
                  <a:latin typeface="Cambria Math" panose="02040503050406030204" charset="0"/>
                  <a:ea typeface="宋体" charset="0"/>
                  <a:cs typeface="Cambria Math" panose="02040503050406030204" charset="0"/>
                </a:endParaRPr>
              </a:p>
              <a:p>
                <a:pPr>
                  <a:lnSpc>
                    <a:spcPct val="120000"/>
                  </a:lnSpc>
                </a:pPr>
                <a:r>
                  <a:rPr lang="en-US" sz="24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constraint of penguin contributions to</a:t>
                </a:r>
                <a:r>
                  <a:rPr lang="en-US" sz="2400" i="1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𝜙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sz="2400" i="1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 .</a:t>
                </a:r>
                <a:endParaRPr lang="en-US" sz="2400" i="1" dirty="0">
                  <a:latin typeface="Cambria Math" panose="02040503050406030204" charset="0"/>
                  <a:cs typeface="Cambria Math" panose="02040503050406030204" charset="0"/>
                </a:endParaRPr>
              </a:p>
              <a:p>
                <a:pPr>
                  <a:lnSpc>
                    <a:spcPct val="12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240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𝛥</m:t>
                        </m:r>
                        <m:r>
                          <a:rPr lang="en-US" altLang="zh-CN" sz="2400" i="1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𝜙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𝑠</m:t>
                        </m:r>
                      </m:sub>
                    </m:sSub>
                    <m:r>
                      <a:rPr lang="en-US" altLang="zh-CN" sz="2400" i="1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=5.0±4.2</m:t>
                    </m:r>
                  </m:oMath>
                </a14:m>
                <a:r>
                  <a:rPr lang="en-US" sz="2400" i="1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 </a:t>
                </a:r>
                <a:r>
                  <a:rPr lang="en-US" sz="24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mrad.</a:t>
                </a:r>
                <a:endParaRPr lang="en-US" altLang="zh-CN" sz="2400" dirty="0">
                  <a:latin typeface="Cambria Math" panose="02040503050406030204" charset="0"/>
                  <a:cs typeface="Cambria Math" panose="02040503050406030204" charset="0"/>
                  <a:sym typeface="+mn-ea"/>
                </a:endParaRPr>
              </a:p>
            </p:txBody>
          </p:sp>
        </mc:Choice>
        <mc:Fallback>
          <p:sp>
            <p:nvSpPr>
              <p:cNvPr id="17" name="文本框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5725" y="4165106"/>
                <a:ext cx="5859780" cy="1835182"/>
              </a:xfrm>
              <a:prstGeom prst="rect">
                <a:avLst/>
              </a:prstGeom>
              <a:blipFill>
                <a:blip r:embed="rId7"/>
                <a:stretch>
                  <a:fillRect l="-1732" b="-68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文本框 3"/>
          <p:cNvSpPr txBox="1"/>
          <p:nvPr/>
        </p:nvSpPr>
        <p:spPr>
          <a:xfrm>
            <a:off x="11724005" y="6493511"/>
            <a:ext cx="468000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0DB2DC-4C9A-4742-B13C-FB6460FD3503}" type="slidenum">
              <a:rPr lang="en-US" altLang="zh-CN" sz="1351">
                <a:solidFill>
                  <a:schemeClr val="bg1"/>
                </a:solidFill>
              </a:rPr>
              <a:t>26</a:t>
            </a:fld>
            <a:endParaRPr lang="en-US" altLang="zh-CN" sz="1351">
              <a:solidFill>
                <a:schemeClr val="bg1"/>
              </a:solidFill>
            </a:endParaRPr>
          </a:p>
        </p:txBody>
      </p:sp>
      <p:pic>
        <p:nvPicPr>
          <p:cNvPr id="8" name="Picture 8" descr="LHCb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5077" y="34189"/>
            <a:ext cx="721347" cy="480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22225" y="36831"/>
            <a:ext cx="12161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研究动机</a:t>
            </a:r>
            <a:r>
              <a:rPr lang="en-US" altLang="zh-CN" sz="3200">
                <a:solidFill>
                  <a:schemeClr val="bg1"/>
                </a:solidFill>
                <a:latin typeface="黑体" charset="0"/>
                <a:ea typeface="黑体" charset="0"/>
              </a:rPr>
              <a:t>-</a:t>
            </a:r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亮度的测量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/>
              <p:cNvSpPr txBox="1"/>
              <p:nvPr/>
            </p:nvSpPr>
            <p:spPr>
              <a:xfrm>
                <a:off x="-17780" y="0"/>
                <a:ext cx="12209780" cy="583565"/>
              </a:xfrm>
              <a:prstGeom prst="rect">
                <a:avLst/>
              </a:prstGeom>
              <a:solidFill>
                <a:srgbClr val="68181B"/>
              </a:solidFill>
            </p:spPr>
            <p:txBody>
              <a:bodyPr wrap="square" rtlCol="0">
                <a:no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altLang="zh-TW" sz="3400" dirty="0">
                    <a:solidFill>
                      <a:schemeClr val="bg1"/>
                    </a:solidFill>
                    <a:sym typeface="+mn-ea"/>
                  </a:rPr>
                  <a:t>How can we determine </a:t>
                </a:r>
                <a14:m>
                  <m:oMath xmlns:m="http://schemas.openxmlformats.org/officeDocument/2006/math">
                    <m:r>
                      <a:rPr lang="en-US" altLang="zh-TW" sz="3400" i="1" dirty="0">
                        <a:solidFill>
                          <a:schemeClr val="bg1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𝛼</m:t>
                    </m:r>
                  </m:oMath>
                </a14:m>
                <a:endParaRPr lang="en-US" altLang="zh-TW" sz="3400" dirty="0">
                  <a:solidFill>
                    <a:schemeClr val="bg1"/>
                  </a:solidFill>
                </a:endParaRPr>
              </a:p>
              <a:p>
                <a:pPr algn="ctr">
                  <a:lnSpc>
                    <a:spcPct val="90000"/>
                  </a:lnSpc>
                </a:pPr>
                <a:endParaRPr lang="zh-CN" altLang="en-US" sz="3400" b="1" dirty="0">
                  <a:solidFill>
                    <a:srgbClr val="0070C0"/>
                  </a:solidFill>
                  <a:latin typeface="Optima" panose="02000503060000020004" pitchFamily="2" charset="0"/>
                  <a:ea typeface="微软雅黑" charset="-122"/>
                  <a:cs typeface="David" panose="020E0502060401010101" pitchFamily="34" charset="-79"/>
                </a:endParaRPr>
              </a:p>
              <a:p>
                <a:pPr algn="ctr">
                  <a:lnSpc>
                    <a:spcPct val="90000"/>
                  </a:lnSpc>
                </a:pPr>
                <a:endParaRPr lang="zh-CN" altLang="en-US" sz="3400" dirty="0">
                  <a:solidFill>
                    <a:prstClr val="black"/>
                  </a:solidFill>
                  <a:latin typeface="等线" panose="020F0502020204030204"/>
                  <a:ea typeface="等线" panose="02010600030101010101" pitchFamily="2" charset="-122"/>
                </a:endParaRPr>
              </a:p>
              <a:p>
                <a:pPr algn="ctr">
                  <a:lnSpc>
                    <a:spcPct val="90000"/>
                  </a:lnSpc>
                </a:pPr>
                <a:endParaRPr lang="en-US" altLang="zh-TW" sz="3400" dirty="0">
                  <a:solidFill>
                    <a:schemeClr val="bg1"/>
                  </a:solidFill>
                </a:endParaRPr>
              </a:p>
              <a:p>
                <a:pPr algn="ctr">
                  <a:lnSpc>
                    <a:spcPct val="90000"/>
                  </a:lnSpc>
                </a:pPr>
                <a:endParaRPr kumimoji="1" lang="zh-CN" altLang="en-US" sz="3400" b="1" dirty="0"/>
              </a:p>
              <a:p>
                <a:pPr algn="ctr">
                  <a:lnSpc>
                    <a:spcPct val="90000"/>
                  </a:lnSpc>
                </a:pPr>
                <a:endParaRPr lang="en-US" sz="3400" dirty="0"/>
              </a:p>
              <a:p>
                <a:pPr algn="ctr">
                  <a:lnSpc>
                    <a:spcPct val="90000"/>
                  </a:lnSpc>
                </a:pPr>
                <a:r>
                  <a:rPr lang="en-US" sz="3400" dirty="0">
                    <a:sym typeface="+mn-ea"/>
                  </a:rPr>
                  <a:t> </a:t>
                </a:r>
                <a:endParaRPr lang="en-US" sz="3400" dirty="0"/>
              </a:p>
              <a:p>
                <a:pPr algn="ctr">
                  <a:lnSpc>
                    <a:spcPct val="90000"/>
                  </a:lnSpc>
                </a:pPr>
                <a:r>
                  <a:rPr lang="en-US" altLang="zh-CN" sz="3400">
                    <a:solidFill>
                      <a:schemeClr val="bg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" name="文本框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7780" y="0"/>
                <a:ext cx="12209780" cy="583565"/>
              </a:xfrm>
              <a:prstGeom prst="rect">
                <a:avLst/>
              </a:prstGeom>
              <a:blipFill>
                <a:blip r:embed="rId4"/>
                <a:stretch>
                  <a:fillRect t="-23404" b="-319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文本框 2"/>
          <p:cNvSpPr txBox="1"/>
          <p:nvPr/>
        </p:nvSpPr>
        <p:spPr>
          <a:xfrm>
            <a:off x="1" y="6493511"/>
            <a:ext cx="12209780" cy="368300"/>
          </a:xfrm>
          <a:prstGeom prst="rect">
            <a:avLst/>
          </a:prstGeom>
          <a:solidFill>
            <a:srgbClr val="263A38"/>
          </a:solidFill>
        </p:spPr>
        <p:txBody>
          <a:bodyPr wrap="square" rtlCol="0">
            <a:noAutofit/>
          </a:bodyPr>
          <a:lstStyle/>
          <a:p>
            <a:r>
              <a:rPr lang="en-US" altLang="zh-CN" sz="2000" dirty="0">
                <a:solidFill>
                  <a:schemeClr val="bg1"/>
                </a:solidFill>
              </a:rPr>
              <a:t> </a:t>
            </a:r>
            <a:r>
              <a:rPr lang="zh-CN" altLang="en-US" sz="2000" dirty="0">
                <a:solidFill>
                  <a:schemeClr val="bg1"/>
                </a:solidFill>
              </a:rPr>
              <a:t>柯百谦 </a:t>
            </a:r>
            <a:r>
              <a:rPr lang="en-US" altLang="zh-CN" sz="2000" dirty="0">
                <a:solidFill>
                  <a:schemeClr val="bg1"/>
                </a:solidFill>
              </a:rPr>
              <a:t>                                                               </a:t>
            </a:r>
            <a:r>
              <a:rPr lang="zh-CN" altLang="en-US" sz="2000" dirty="0">
                <a:solidFill>
                  <a:schemeClr val="bg1"/>
                </a:solidFill>
              </a:rPr>
              <a:t>强子物理与味物理的实验进展</a:t>
            </a:r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715751" y="6493511"/>
            <a:ext cx="468000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0DB2DC-4C9A-4742-B13C-FB6460FD3503}" type="slidenum">
              <a:rPr lang="en-US" altLang="zh-CN" sz="1351">
                <a:solidFill>
                  <a:schemeClr val="bg1"/>
                </a:solidFill>
              </a:rPr>
              <a:t>27</a:t>
            </a:fld>
            <a:endParaRPr lang="en-US" altLang="zh-CN" sz="1351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541" y="620396"/>
                <a:ext cx="8677911" cy="17679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891" indent="-342891">
                  <a:lnSpc>
                    <a:spcPct val="110000"/>
                  </a:lnSpc>
                  <a:buFont typeface="Wingdings" panose="05000000000000000000" charset="0"/>
                  <a:buChar char="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l-GR" sz="2000" i="1" dirty="0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el-GR" sz="20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𝜙</m:t>
                        </m:r>
                      </m:e>
                      <m:sub>
                        <m:r>
                          <a:rPr lang="en-US" altLang="el-GR" sz="20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2</m:t>
                        </m:r>
                      </m:sub>
                    </m:sSub>
                    <m:r>
                      <a:rPr lang="en-US" altLang="zh-TW" sz="2000" i="1" dirty="0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/</m:t>
                    </m:r>
                    <m:r>
                      <a:rPr lang="en-US" altLang="zh-TW" sz="2000" i="1" dirty="0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𝛼</m:t>
                    </m:r>
                  </m:oMath>
                </a14:m>
                <a:r>
                  <a:rPr lang="el-GR" sz="2000" dirty="0">
                    <a:latin typeface="Cambria Math" panose="02040503050406030204" charset="0"/>
                    <a:cs typeface="Cambria Math" panose="02040503050406030204" charset="0"/>
                  </a:rPr>
                  <a:t> </a:t>
                </a:r>
                <a:r>
                  <a:rPr lang="en-US" sz="2000" dirty="0">
                    <a:latin typeface="Cambria Math" panose="02040503050406030204" charset="0"/>
                    <a:cs typeface="Cambria Math" panose="02040503050406030204" charset="0"/>
                  </a:rPr>
                  <a:t>is the least known angle of the UT.</a:t>
                </a:r>
              </a:p>
              <a:p>
                <a:pPr marL="342891" indent="-342891">
                  <a:lnSpc>
                    <a:spcPct val="110000"/>
                  </a:lnSpc>
                  <a:buFont typeface="Wingdings" panose="05000000000000000000" charset="0"/>
                  <a:buChar char=""/>
                </a:pPr>
                <a:r>
                  <a:rPr lang="en-US" sz="20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Tree-level </a:t>
                </a:r>
                <a14:m>
                  <m:oMath xmlns:m="http://schemas.openxmlformats.org/officeDocument/2006/math">
                    <m:r>
                      <a:rPr lang="en-US" altLang="zh-TW" sz="2000" i="1" dirty="0">
                        <a:latin typeface="Cambria Math" panose="02040503050406030204" charset="0"/>
                        <a:cs typeface="Cambria Math" panose="02040503050406030204" charset="0"/>
                      </a:rPr>
                      <m:t>𝑏</m:t>
                    </m:r>
                    <m:r>
                      <a:rPr lang="en-US" altLang="zh-TW" sz="2000" i="1" dirty="0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→</m:t>
                    </m:r>
                    <m:r>
                      <a:rPr lang="en-US" altLang="zh-TW" sz="2000" i="1" dirty="0">
                        <a:latin typeface="Cambria Math" panose="02040503050406030204" charset="0"/>
                        <a:cs typeface="Cambria Math" panose="02040503050406030204" charset="0"/>
                      </a:rPr>
                      <m:t>𝑢𝑢𝑑</m:t>
                    </m:r>
                  </m:oMath>
                </a14:m>
                <a:r>
                  <a:rPr lang="en-US" sz="20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 transition: S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dirty="0">
                            <a:latin typeface="Cambria Math" panose="02040503050406030204" pitchFamily="18" charset="0"/>
                            <a:cs typeface="Cambria Math" panose="02040503050406030204" charset="0"/>
                            <a:sym typeface="+mn-ea"/>
                          </a:rPr>
                        </m:ctrlPr>
                      </m:sSupPr>
                      <m:e>
                        <m:r>
                          <a:rPr lang="en-US" sz="2000" i="1" dirty="0">
                            <a:latin typeface="Cambria Math" panose="02040503050406030204" charset="0"/>
                            <a:cs typeface="Cambria Math" panose="02040503050406030204" charset="0"/>
                            <a:sym typeface="+mn-ea"/>
                          </a:rPr>
                          <m:t>𝑠𝑖𝑛</m:t>
                        </m:r>
                      </m:e>
                      <m:sup>
                        <m:r>
                          <a:rPr lang="en-US" sz="20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  <a:sym typeface="+mn-ea"/>
                          </a:rPr>
                          <m:t>2</m:t>
                        </m:r>
                      </m:sup>
                    </m:sSup>
                    <m:sSub>
                      <m:sSubPr>
                        <m:ctrlPr>
                          <a:rPr lang="el-GR" sz="2000" i="1" dirty="0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el-GR" sz="20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𝜙</m:t>
                        </m:r>
                      </m:e>
                      <m:sub>
                        <m:r>
                          <a:rPr lang="en-US" altLang="el-GR" sz="20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l-GR" sz="20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 </a:t>
                </a:r>
                <a:r>
                  <a:rPr lang="en-US" sz="20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and C = 0</a:t>
                </a:r>
                <a:endParaRPr lang="en-US" sz="2000" dirty="0">
                  <a:latin typeface="Cambria Math" panose="02040503050406030204" charset="0"/>
                  <a:cs typeface="Cambria Math" panose="02040503050406030204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altLang="el-GR" sz="2000" dirty="0">
                    <a:latin typeface="Cambria Math" panose="02040503050406030204" charset="0"/>
                    <a:cs typeface="Cambria Math" panose="02040503050406030204" charset="0"/>
                  </a:rPr>
                  <a:t>     </a:t>
                </a:r>
                <a:r>
                  <a:rPr lang="en-US" altLang="el-GR" sz="2000" dirty="0">
                    <a:latin typeface="Cambria Math" panose="02040503050406030204" charset="0"/>
                    <a:ea typeface="Apple SD Gothic Neo Bold" panose="02000300000000000000" charset="-127"/>
                    <a:cs typeface="Cambria Math" panose="02040503050406030204" charset="0"/>
                  </a:rPr>
                  <a:t>•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l-GR" sz="2000" i="1" dirty="0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el-GR" sz="2000" i="1" dirty="0">
                            <a:latin typeface="Cambria Math" panose="02040503050406030204" charset="0"/>
                            <a:cs typeface="Cambria Math" panose="02040503050406030204" charset="0"/>
                          </a:rPr>
                          <m:t>𝐵</m:t>
                        </m:r>
                      </m:e>
                      <m:sup>
                        <m:r>
                          <a:rPr lang="en-US" altLang="el-GR" sz="20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0</m:t>
                        </m:r>
                      </m:sup>
                    </m:sSup>
                    <m:r>
                      <a:rPr lang="en-US" altLang="el-GR" sz="2000" i="1" dirty="0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→</m:t>
                    </m:r>
                    <m:sSup>
                      <m:sSupPr>
                        <m:ctrlPr>
                          <a:rPr lang="en-US" altLang="el-GR" sz="2000" i="1" dirty="0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el-GR" sz="20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𝜋</m:t>
                        </m:r>
                      </m:e>
                      <m:sup>
                        <m:r>
                          <a:rPr lang="en-US" altLang="el-GR" sz="20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el-GR" sz="2000" i="1" dirty="0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el-GR" sz="20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𝜋</m:t>
                        </m:r>
                      </m:e>
                      <m:sup>
                        <m:r>
                          <a:rPr lang="en-US" altLang="el-GR" sz="20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sz="20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l-GR" sz="2000" i="1" dirty="0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el-GR" sz="2000" i="1" dirty="0">
                            <a:latin typeface="Cambria Math" panose="02040503050406030204" charset="0"/>
                            <a:cs typeface="Cambria Math" panose="02040503050406030204" charset="0"/>
                          </a:rPr>
                          <m:t>𝐵</m:t>
                        </m:r>
                      </m:e>
                      <m:sup>
                        <m:r>
                          <a:rPr lang="en-US" altLang="el-GR" sz="20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0</m:t>
                        </m:r>
                      </m:sup>
                    </m:sSup>
                    <m:r>
                      <a:rPr lang="en-US" altLang="el-GR" sz="2000" i="1" dirty="0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→</m:t>
                    </m:r>
                    <m:sSup>
                      <m:sSupPr>
                        <m:ctrlPr>
                          <a:rPr lang="en-US" altLang="el-GR" sz="2000" i="1" dirty="0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el-GR" sz="20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𝜌</m:t>
                        </m:r>
                      </m:e>
                      <m:sup>
                        <m:r>
                          <a:rPr lang="en-US" altLang="el-GR" sz="20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el-GR" sz="2000" i="1" dirty="0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el-GR" sz="20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𝜌</m:t>
                        </m:r>
                      </m:e>
                      <m:sup>
                        <m:r>
                          <a:rPr lang="en-US" altLang="el-GR" sz="20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</m:t>
                        </m:r>
                      </m:sup>
                    </m:sSup>
                  </m:oMath>
                </a14:m>
                <a:endParaRPr lang="el-GR" sz="2000" dirty="0">
                  <a:latin typeface="Cambria Math" panose="02040503050406030204" charset="0"/>
                  <a:cs typeface="Cambria Math" panose="02040503050406030204" charset="0"/>
                  <a:sym typeface="+mn-ea"/>
                </a:endParaRPr>
              </a:p>
              <a:p>
                <a:pPr marL="342891" indent="-342891">
                  <a:lnSpc>
                    <a:spcPct val="110000"/>
                  </a:lnSpc>
                  <a:buFont typeface="Wingdings" panose="05000000000000000000" charset="0"/>
                  <a:buChar char=""/>
                </a:pPr>
                <a:r>
                  <a:rPr lang="en-US" sz="20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Due to the interference with </a:t>
                </a:r>
                <a14:m>
                  <m:oMath xmlns:m="http://schemas.openxmlformats.org/officeDocument/2006/math">
                    <m:r>
                      <a:rPr lang="en-US" altLang="zh-TW" sz="2000" i="1" dirty="0">
                        <a:latin typeface="Cambria Math" panose="02040503050406030204" charset="0"/>
                        <a:cs typeface="Cambria Math" panose="02040503050406030204" charset="0"/>
                      </a:rPr>
                      <m:t>𝑏</m:t>
                    </m:r>
                    <m:r>
                      <a:rPr lang="en-US" altLang="zh-TW" sz="2000" i="1" dirty="0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→</m:t>
                    </m:r>
                    <m:r>
                      <a:rPr lang="en-US" altLang="zh-TW" sz="2000" i="1" dirty="0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𝑑</m:t>
                    </m:r>
                  </m:oMath>
                </a14:m>
                <a:r>
                  <a:rPr lang="en-US" sz="20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 loops</a:t>
                </a:r>
                <a:r>
                  <a:rPr lang="zh-TW" altLang="en-US" sz="20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 </a:t>
                </a:r>
                <a:r>
                  <a:rPr lang="en-US" altLang="zh-TW" sz="20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(</a:t>
                </a:r>
                <a:r>
                  <a:rPr lang="en-US" sz="20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Penguin diagram</a:t>
                </a:r>
                <a:r>
                  <a:rPr lang="en-US" altLang="zh-TW" sz="20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)</a:t>
                </a:r>
                <a:r>
                  <a:rPr lang="en-US" sz="20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: </a:t>
                </a:r>
              </a:p>
              <a:p>
                <a:pPr>
                  <a:lnSpc>
                    <a:spcPct val="110000"/>
                  </a:lnSpc>
                </a:pPr>
                <a:r>
                  <a:rPr lang="en-US" sz="20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    S = sin(</a:t>
                </a:r>
                <a14:m>
                  <m:oMath xmlns:m="http://schemas.openxmlformats.org/officeDocument/2006/math">
                    <m:r>
                      <a:rPr lang="en-US" sz="2000" dirty="0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  <a:sym typeface="+mn-ea"/>
                      </a:rPr>
                      <m:t>2</m:t>
                    </m:r>
                    <m:sSub>
                      <m:sSubPr>
                        <m:ctrlPr>
                          <a:rPr lang="el-GR" sz="2000" i="1" dirty="0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el-GR" sz="20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𝜙</m:t>
                        </m:r>
                      </m:e>
                      <m:sub>
                        <m:r>
                          <a:rPr lang="en-US" altLang="el-GR" sz="20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2</m:t>
                        </m:r>
                      </m:sub>
                    </m:sSub>
                    <m:r>
                      <a:rPr lang="en-US" altLang="el-GR" sz="2000" dirty="0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  <a:sym typeface="+mn-ea"/>
                      </a:rPr>
                      <m:t>+2</m:t>
                    </m:r>
                    <m:sSub>
                      <m:sSubPr>
                        <m:ctrlPr>
                          <a:rPr lang="el-GR" sz="2000" i="1" dirty="0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el-GR" sz="20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∆</m:t>
                        </m:r>
                        <m:r>
                          <a:rPr lang="en-US" altLang="el-GR" sz="20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𝜙</m:t>
                        </m:r>
                      </m:e>
                      <m:sub>
                        <m:r>
                          <a:rPr lang="en-US" altLang="el-GR" sz="20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l-GR" sz="20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) </a:t>
                </a:r>
                <a:r>
                  <a:rPr lang="en-US" sz="20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and C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  <a:sym typeface="+mn-ea"/>
                      </a:rPr>
                      <m:t>≠</m:t>
                    </m:r>
                  </m:oMath>
                </a14:m>
                <a:r>
                  <a:rPr lang="en-US" sz="20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 0</a:t>
                </a:r>
                <a:endParaRPr lang="en-US" altLang="zh-CN" sz="2000" dirty="0">
                  <a:solidFill>
                    <a:srgbClr val="263A38"/>
                  </a:solidFill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1" y="620396"/>
                <a:ext cx="8677911" cy="1767920"/>
              </a:xfrm>
              <a:prstGeom prst="rect">
                <a:avLst/>
              </a:prstGeom>
              <a:blipFill>
                <a:blip r:embed="rId5"/>
                <a:stretch>
                  <a:fillRect l="-585" t="-709" b="-42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rcRect r="30357"/>
          <a:stretch>
            <a:fillRect/>
          </a:stretch>
        </p:blipFill>
        <p:spPr>
          <a:xfrm>
            <a:off x="6639561" y="620397"/>
            <a:ext cx="1906905" cy="111569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98077" y="2359647"/>
            <a:ext cx="5779323" cy="101425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13696" y="1385644"/>
            <a:ext cx="3096000" cy="152078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13696" y="3273077"/>
            <a:ext cx="3096000" cy="17459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/>
              <p:cNvSpPr txBox="1"/>
              <p:nvPr/>
            </p:nvSpPr>
            <p:spPr>
              <a:xfrm>
                <a:off x="-17780" y="3355087"/>
                <a:ext cx="9342120" cy="30901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891" indent="-342891">
                  <a:lnSpc>
                    <a:spcPct val="110000"/>
                  </a:lnSpc>
                  <a:buFont typeface="Wingdings" panose="05000000000000000000" charset="0"/>
                  <a:buChar char="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l-GR" sz="2000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el-GR" sz="2000" i="1" dirty="0">
                            <a:solidFill>
                              <a:srgbClr val="C00000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𝜙</m:t>
                        </m:r>
                      </m:e>
                      <m:sub>
                        <m:r>
                          <a:rPr lang="en-US" altLang="el-GR" sz="2000" i="1" dirty="0">
                            <a:solidFill>
                              <a:srgbClr val="C00000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2</m:t>
                        </m:r>
                      </m:sub>
                    </m:sSub>
                    <m:r>
                      <a:rPr lang="en-US" altLang="zh-TW" sz="2000" i="1" dirty="0">
                        <a:solidFill>
                          <a:srgbClr val="C00000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/</m:t>
                    </m:r>
                    <m:r>
                      <a:rPr lang="en-US" altLang="zh-TW" sz="2000" i="1" dirty="0">
                        <a:solidFill>
                          <a:srgbClr val="C00000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𝛼</m:t>
                    </m:r>
                  </m:oMath>
                </a14:m>
                <a:r>
                  <a:rPr lang="en-US" altLang="zh-CN" sz="2000" dirty="0">
                    <a:solidFill>
                      <a:srgbClr val="C00000"/>
                    </a:solidFill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 is determined with a global analysis of BFs and CP asymmetries of decays related by isospin symmetry [Phys. Rev. Lett. 65 (1990) 3381]</a:t>
                </a:r>
                <a:endParaRPr lang="en-US" altLang="zh-CN" sz="2000" dirty="0">
                  <a:solidFill>
                    <a:srgbClr val="C00000"/>
                  </a:solidFill>
                  <a:latin typeface="Cambria Math" panose="02040503050406030204" charset="0"/>
                  <a:cs typeface="Cambria Math" panose="02040503050406030204" charset="0"/>
                </a:endParaRPr>
              </a:p>
              <a:p>
                <a:pPr>
                  <a:lnSpc>
                    <a:spcPct val="11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altLang="zh-CN" sz="2000" dirty="0">
                    <a:solidFill>
                      <a:srgbClr val="C00000"/>
                    </a:solidFill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      </a:t>
                </a:r>
                <a:r>
                  <a:rPr lang="en-US" altLang="el-GR" sz="2000" dirty="0">
                    <a:solidFill>
                      <a:srgbClr val="C00000"/>
                    </a:solidFill>
                    <a:latin typeface="Cambria Math" panose="02040503050406030204" charset="0"/>
                    <a:ea typeface="Apple SD Gothic Neo Bold" panose="02000300000000000000" charset="-127"/>
                    <a:cs typeface="Cambria Math" panose="02040503050406030204" charset="0"/>
                    <a:sym typeface="+mn-ea"/>
                  </a:rPr>
                  <a:t>•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l-GR" sz="2000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el-GR" sz="2000" i="1" dirty="0">
                            <a:solidFill>
                              <a:srgbClr val="C0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𝐵</m:t>
                        </m:r>
                      </m:e>
                      <m:sup>
                        <m:r>
                          <a:rPr lang="en-US" altLang="el-GR" sz="2000" i="1" dirty="0">
                            <a:solidFill>
                              <a:srgbClr val="C00000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0</m:t>
                        </m:r>
                      </m:sup>
                    </m:sSup>
                    <m:r>
                      <a:rPr lang="en-US" altLang="el-GR" sz="2000" i="1" dirty="0">
                        <a:solidFill>
                          <a:srgbClr val="C00000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→</m:t>
                    </m:r>
                    <m:sSup>
                      <m:sSupPr>
                        <m:ctrlPr>
                          <a:rPr lang="en-US" altLang="el-GR" sz="2000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el-GR" sz="2000" i="1" dirty="0">
                            <a:solidFill>
                              <a:srgbClr val="C00000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𝜋</m:t>
                        </m:r>
                      </m:e>
                      <m:sup>
                        <m:r>
                          <a:rPr lang="en-US" altLang="el-GR" sz="2000" i="1" dirty="0">
                            <a:solidFill>
                              <a:srgbClr val="C00000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el-GR" sz="2000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el-GR" sz="2000" i="1" dirty="0">
                            <a:solidFill>
                              <a:srgbClr val="C00000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𝜋</m:t>
                        </m:r>
                      </m:e>
                      <m:sup>
                        <m:r>
                          <a:rPr lang="en-US" altLang="el-GR" sz="2000" i="1" dirty="0">
                            <a:solidFill>
                              <a:srgbClr val="C00000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altLang="el-GR" sz="2000" dirty="0">
                    <a:solidFill>
                      <a:srgbClr val="C00000"/>
                    </a:solidFill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l-GR" sz="2000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el-GR" sz="2000" i="1" dirty="0">
                            <a:solidFill>
                              <a:srgbClr val="C00000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𝜋</m:t>
                        </m:r>
                      </m:e>
                      <m:sup>
                        <m:r>
                          <a:rPr lang="en-US" altLang="el-GR" sz="2000" i="1" dirty="0">
                            <a:solidFill>
                              <a:srgbClr val="C00000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el-GR" sz="2000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el-GR" sz="2000" i="1" dirty="0">
                            <a:solidFill>
                              <a:srgbClr val="C00000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𝜋</m:t>
                        </m:r>
                      </m:e>
                      <m:sup>
                        <m:r>
                          <a:rPr lang="en-US" altLang="el-GR" sz="2000" i="1" dirty="0">
                            <a:solidFill>
                              <a:srgbClr val="C00000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altLang="el-GR" sz="2000" dirty="0">
                    <a:solidFill>
                      <a:srgbClr val="C00000"/>
                    </a:solidFill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l-GR" sz="2000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el-GR" sz="2000" i="1" dirty="0">
                            <a:solidFill>
                              <a:srgbClr val="C00000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𝜋</m:t>
                        </m:r>
                      </m:e>
                      <m:sup>
                        <m:r>
                          <a:rPr lang="en-US" altLang="el-GR" sz="2000" i="1" dirty="0">
                            <a:solidFill>
                              <a:srgbClr val="C00000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0</m:t>
                        </m:r>
                      </m:sup>
                    </m:sSup>
                    <m:sSup>
                      <m:sSupPr>
                        <m:ctrlPr>
                          <a:rPr lang="en-US" altLang="el-GR" sz="2000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el-GR" sz="2000" i="1" dirty="0">
                            <a:solidFill>
                              <a:srgbClr val="C00000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𝜋</m:t>
                        </m:r>
                      </m:e>
                      <m:sup>
                        <m:r>
                          <a:rPr lang="en-US" altLang="el-GR" sz="2000" i="1" dirty="0">
                            <a:solidFill>
                              <a:srgbClr val="C00000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l-GR" sz="2000" dirty="0">
                    <a:solidFill>
                      <a:srgbClr val="C00000"/>
                    </a:solidFill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 </a:t>
                </a:r>
              </a:p>
              <a:p>
                <a:pPr>
                  <a:lnSpc>
                    <a:spcPct val="110000"/>
                  </a:lnSpc>
                </a:pPr>
                <a:r>
                  <a:rPr lang="en-US" altLang="zh-CN" sz="2000" dirty="0">
                    <a:solidFill>
                      <a:srgbClr val="263A38"/>
                    </a:solidFill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      </a:t>
                </a:r>
                <a:r>
                  <a:rPr lang="en-US" altLang="zh-CN" sz="2000" dirty="0">
                    <a:solidFill>
                      <a:srgbClr val="263A38"/>
                    </a:solidFill>
                    <a:latin typeface="Cambria Math" panose="02040503050406030204" charset="0"/>
                    <a:cs typeface="Cambria Math" panose="02040503050406030204" charset="0"/>
                    <a:sym typeface="Wingdings" panose="05000000000000000000" charset="0"/>
                  </a:rPr>
                  <a:t></a:t>
                </a:r>
                <a:r>
                  <a:rPr lang="en-US" altLang="zh-CN" sz="2000" dirty="0">
                    <a:solidFill>
                      <a:srgbClr val="263A38"/>
                    </a:solidFill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Simple two-body system </a:t>
                </a:r>
                <a:r>
                  <a:rPr lang="en-US" altLang="zh-CN" sz="2000" dirty="0">
                    <a:solidFill>
                      <a:srgbClr val="263A38"/>
                    </a:solidFill>
                    <a:latin typeface="Cambria Math" panose="02040503050406030204" charset="0"/>
                    <a:cs typeface="Cambria Math" panose="02040503050406030204" charset="0"/>
                    <a:sym typeface="Wingdings" panose="05000000000000000000" charset="0"/>
                  </a:rPr>
                  <a:t></a:t>
                </a:r>
                <a:r>
                  <a:rPr lang="en-US" altLang="zh-CN" sz="2000" dirty="0">
                    <a:solidFill>
                      <a:srgbClr val="263A38"/>
                    </a:solidFill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Large penguin pollution </a:t>
                </a:r>
                <a:r>
                  <a:rPr lang="en-US" altLang="zh-CN" sz="2000" dirty="0">
                    <a:solidFill>
                      <a:srgbClr val="C00000"/>
                    </a:solidFill>
                    <a:latin typeface="Cambria Math" panose="02040503050406030204" charset="0"/>
                    <a:cs typeface="Cambria Math" panose="02040503050406030204" charset="0"/>
                    <a:sym typeface="Wingdings" panose="05000000000000000000" charset="0"/>
                  </a:rPr>
                  <a:t></a:t>
                </a:r>
                <a:r>
                  <a:rPr lang="en-US" altLang="zh-CN" sz="2000" dirty="0">
                    <a:solidFill>
                      <a:srgbClr val="263A38"/>
                    </a:solidFill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 </a:t>
                </a:r>
                <a:r>
                  <a:rPr lang="en-US" altLang="zh-CN" sz="2000" dirty="0">
                    <a:solidFill>
                      <a:srgbClr val="C00000"/>
                    </a:solidFill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S(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l-GR" sz="2000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el-GR" sz="2000" i="1" dirty="0">
                            <a:solidFill>
                              <a:srgbClr val="C00000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𝜋</m:t>
                        </m:r>
                      </m:e>
                      <m:sup>
                        <m:r>
                          <a:rPr lang="en-US" altLang="el-GR" sz="2000" i="1" dirty="0">
                            <a:solidFill>
                              <a:srgbClr val="C00000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0</m:t>
                        </m:r>
                      </m:sup>
                    </m:sSup>
                    <m:sSup>
                      <m:sSupPr>
                        <m:ctrlPr>
                          <a:rPr lang="en-US" altLang="el-GR" sz="2000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el-GR" sz="2000" i="1" dirty="0">
                            <a:solidFill>
                              <a:srgbClr val="C00000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𝜋</m:t>
                        </m:r>
                      </m:e>
                      <m:sup>
                        <m:r>
                          <a:rPr lang="en-US" altLang="el-GR" sz="2000" i="1" dirty="0">
                            <a:solidFill>
                              <a:srgbClr val="C00000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altLang="zh-CN" sz="2000" dirty="0">
                    <a:solidFill>
                      <a:srgbClr val="C00000"/>
                    </a:solidFill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) was missing</a:t>
                </a:r>
                <a:endParaRPr lang="en-US" altLang="zh-CN" sz="2000" dirty="0">
                  <a:solidFill>
                    <a:srgbClr val="263A38"/>
                  </a:solidFill>
                  <a:latin typeface="Cambria Math" panose="02040503050406030204" charset="0"/>
                  <a:cs typeface="Cambria Math" panose="02040503050406030204" charset="0"/>
                </a:endParaRPr>
              </a:p>
              <a:p>
                <a:pPr>
                  <a:lnSpc>
                    <a:spcPct val="11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altLang="el-GR" sz="2000" dirty="0">
                    <a:latin typeface="Cambria Math" panose="02040503050406030204" charset="0"/>
                    <a:ea typeface="Apple SD Gothic Neo Bold" panose="02000300000000000000" charset="-127"/>
                    <a:cs typeface="Cambria Math" panose="02040503050406030204" charset="0"/>
                    <a:sym typeface="+mn-ea"/>
                  </a:rPr>
                  <a:t>      •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l-GR" sz="2000" i="1" dirty="0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el-GR" sz="2000" i="1" dirty="0">
                            <a:latin typeface="Cambria Math" panose="02040503050406030204" charset="0"/>
                            <a:cs typeface="Cambria Math" panose="02040503050406030204" charset="0"/>
                          </a:rPr>
                          <m:t>𝐵</m:t>
                        </m:r>
                      </m:e>
                      <m:sup>
                        <m:r>
                          <a:rPr lang="en-US" altLang="el-GR" sz="20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0</m:t>
                        </m:r>
                      </m:sup>
                    </m:sSup>
                    <m:r>
                      <a:rPr lang="en-US" altLang="el-GR" sz="2000" i="1" dirty="0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→</m:t>
                    </m:r>
                    <m:sSup>
                      <m:sSupPr>
                        <m:ctrlPr>
                          <a:rPr lang="en-US" altLang="el-GR" sz="2000" i="1" dirty="0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el-GR" sz="20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𝜌</m:t>
                        </m:r>
                      </m:e>
                      <m:sup>
                        <m:r>
                          <a:rPr lang="en-US" altLang="el-GR" sz="20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el-GR" sz="2000" i="1" dirty="0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el-GR" sz="20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𝜌</m:t>
                        </m:r>
                      </m:e>
                      <m:sup>
                        <m:r>
                          <a:rPr lang="en-US" altLang="el-GR" sz="20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altLang="el-GR" sz="20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l-GR" sz="2000" i="1" dirty="0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el-GR" sz="20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𝜌</m:t>
                        </m:r>
                      </m:e>
                      <m:sup>
                        <m:r>
                          <a:rPr lang="en-US" altLang="el-GR" sz="20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el-GR" sz="2000" i="1" dirty="0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el-GR" sz="20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𝜌</m:t>
                        </m:r>
                      </m:e>
                      <m:sup>
                        <m:r>
                          <a:rPr lang="en-US" altLang="el-GR" sz="20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altLang="el-GR" sz="20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l-GR" sz="2000" i="1" dirty="0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el-GR" sz="20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𝜌</m:t>
                        </m:r>
                      </m:e>
                      <m:sup>
                        <m:r>
                          <a:rPr lang="en-US" altLang="el-GR" sz="20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0</m:t>
                        </m:r>
                      </m:sup>
                    </m:sSup>
                    <m:sSup>
                      <m:sSupPr>
                        <m:ctrlPr>
                          <a:rPr lang="en-US" altLang="el-GR" sz="2000" i="1" dirty="0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el-GR" sz="20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𝜌</m:t>
                        </m:r>
                      </m:e>
                      <m:sup>
                        <m:r>
                          <a:rPr lang="en-US" altLang="el-GR" sz="20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l-GR" sz="20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 </a:t>
                </a:r>
              </a:p>
              <a:p>
                <a:pPr>
                  <a:lnSpc>
                    <a:spcPct val="110000"/>
                  </a:lnSpc>
                </a:pPr>
                <a:r>
                  <a:rPr lang="en-US" altLang="zh-CN" sz="2000" dirty="0">
                    <a:solidFill>
                      <a:srgbClr val="263A38"/>
                    </a:solidFill>
                    <a:latin typeface="Cambria Math" panose="02040503050406030204" charset="0"/>
                    <a:cs typeface="Cambria Math" panose="02040503050406030204" charset="0"/>
                    <a:sym typeface="Wingdings" panose="05000000000000000000" charset="0"/>
                  </a:rPr>
                  <a:t>      </a:t>
                </a:r>
                <a:r>
                  <a:rPr lang="en-US" altLang="zh-CN" sz="2000" dirty="0">
                    <a:solidFill>
                      <a:srgbClr val="263A38"/>
                    </a:solidFill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Smaller penguin pollution, so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2000" i="1" dirty="0">
                            <a:solidFill>
                              <a:srgbClr val="263A38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el-GR" sz="2000" i="1" dirty="0">
                            <a:solidFill>
                              <a:srgbClr val="263A38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∆</m:t>
                        </m:r>
                        <m:r>
                          <a:rPr lang="en-US" altLang="el-GR" sz="2000" i="1" dirty="0">
                            <a:solidFill>
                              <a:srgbClr val="263A38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𝜙</m:t>
                        </m:r>
                      </m:e>
                      <m:sub>
                        <m:r>
                          <a:rPr lang="en-US" altLang="el-GR" sz="2000" i="1" dirty="0">
                            <a:solidFill>
                              <a:srgbClr val="263A38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2000" dirty="0">
                    <a:solidFill>
                      <a:srgbClr val="263A38"/>
                    </a:solidFill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 is smaller</a:t>
                </a:r>
                <a:endParaRPr lang="en-US" altLang="zh-CN" sz="2000" dirty="0">
                  <a:solidFill>
                    <a:srgbClr val="263A38"/>
                  </a:solidFill>
                  <a:latin typeface="Cambria Math" panose="02040503050406030204" charset="0"/>
                  <a:cs typeface="Cambria Math" panose="02040503050406030204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altLang="zh-CN" sz="2000" dirty="0">
                    <a:solidFill>
                      <a:srgbClr val="263A38"/>
                    </a:solidFill>
                    <a:latin typeface="Cambria Math" panose="02040503050406030204" charset="0"/>
                    <a:cs typeface="Cambria Math" panose="02040503050406030204" charset="0"/>
                    <a:sym typeface="Wingdings" panose="05000000000000000000" charset="0"/>
                  </a:rPr>
                  <a:t>      </a:t>
                </a:r>
                <a:r>
                  <a:rPr lang="en-US" altLang="zh-CN" sz="2000" dirty="0">
                    <a:solidFill>
                      <a:srgbClr val="263A38"/>
                    </a:solidFill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The measurement of S(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l-GR" sz="2000" i="1" dirty="0">
                            <a:solidFill>
                              <a:srgbClr val="263A38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el-GR" sz="2000" i="1" dirty="0">
                            <a:solidFill>
                              <a:srgbClr val="263A38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𝜌</m:t>
                        </m:r>
                      </m:e>
                      <m:sup>
                        <m:r>
                          <a:rPr lang="en-US" altLang="el-GR" sz="2000" i="1" dirty="0">
                            <a:solidFill>
                              <a:srgbClr val="263A38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0</m:t>
                        </m:r>
                      </m:sup>
                    </m:sSup>
                    <m:sSup>
                      <m:sSupPr>
                        <m:ctrlPr>
                          <a:rPr lang="en-US" altLang="el-GR" sz="2000" i="1" dirty="0">
                            <a:solidFill>
                              <a:srgbClr val="263A38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el-GR" sz="2000" i="1" dirty="0">
                            <a:solidFill>
                              <a:srgbClr val="263A38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𝜌</m:t>
                        </m:r>
                      </m:e>
                      <m:sup>
                        <m:r>
                          <a:rPr lang="en-US" altLang="el-GR" sz="2000" i="1" dirty="0">
                            <a:solidFill>
                              <a:srgbClr val="263A38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altLang="zh-CN" sz="2000" dirty="0">
                    <a:solidFill>
                      <a:srgbClr val="263A38"/>
                    </a:solidFill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) reduces the degeneracy of the solutions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2000" i="1" dirty="0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el-GR" sz="20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𝜙</m:t>
                        </m:r>
                      </m:e>
                      <m:sub>
                        <m:r>
                          <a:rPr lang="en-US" altLang="el-GR" sz="20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2</m:t>
                        </m:r>
                      </m:sub>
                    </m:sSub>
                    <m:r>
                      <a:rPr lang="en-US" altLang="zh-TW" sz="2000" i="1" dirty="0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/</m:t>
                    </m:r>
                    <m:r>
                      <a:rPr lang="en-US" altLang="zh-TW" sz="2000" i="1" dirty="0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𝛼</m:t>
                    </m:r>
                  </m:oMath>
                </a14:m>
                <a:endParaRPr lang="en-US" altLang="zh-CN" sz="2000" dirty="0">
                  <a:solidFill>
                    <a:srgbClr val="263A38"/>
                  </a:solidFill>
                  <a:latin typeface="Cambria Math" panose="02040503050406030204" charset="0"/>
                  <a:cs typeface="Cambria Math" panose="02040503050406030204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altLang="zh-CN" sz="2000" dirty="0">
                    <a:solidFill>
                      <a:srgbClr val="263A38"/>
                    </a:solidFill>
                    <a:latin typeface="Cambria Math" panose="02040503050406030204" charset="0"/>
                    <a:cs typeface="Cambria Math" panose="02040503050406030204" charset="0"/>
                    <a:sym typeface="Wingdings" panose="05000000000000000000" charset="0"/>
                  </a:rPr>
                  <a:t>      </a:t>
                </a:r>
                <a:r>
                  <a:rPr lang="en-US" altLang="zh-CN" sz="2000" dirty="0">
                    <a:solidFill>
                      <a:srgbClr val="263A38"/>
                    </a:solidFill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Experimentally difficult (decay of a pseudo-scalar into two vector mesons)</a:t>
                </a:r>
                <a:endParaRPr lang="zh-CN" altLang="en-US" sz="2000" dirty="0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=""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7780" y="3355087"/>
                <a:ext cx="9342120" cy="3090141"/>
              </a:xfrm>
              <a:prstGeom prst="rect">
                <a:avLst/>
              </a:prstGeom>
              <a:blipFill>
                <a:blip r:embed="rId10"/>
                <a:stretch>
                  <a:fillRect l="-543" t="-820" b="-28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文本框 6"/>
          <p:cNvSpPr txBox="1"/>
          <p:nvPr/>
        </p:nvSpPr>
        <p:spPr>
          <a:xfrm>
            <a:off x="7608571" y="1581786"/>
            <a:ext cx="1368000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1600"/>
              <a:t>From HFLAV</a:t>
            </a:r>
          </a:p>
        </p:txBody>
      </p:sp>
    </p:spTree>
    <p:custDataLst>
      <p:tags r:id="rId1"/>
    </p:custData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22225" y="36831"/>
            <a:ext cx="12161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研究动机</a:t>
            </a:r>
            <a:r>
              <a:rPr lang="en-US" altLang="zh-CN" sz="3200">
                <a:solidFill>
                  <a:schemeClr val="bg1"/>
                </a:solidFill>
                <a:latin typeface="黑体" charset="0"/>
                <a:ea typeface="黑体" charset="0"/>
              </a:rPr>
              <a:t>-</a:t>
            </a:r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亮度的测量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/>
              <p:cNvSpPr txBox="1"/>
              <p:nvPr/>
            </p:nvSpPr>
            <p:spPr>
              <a:xfrm>
                <a:off x="-17780" y="0"/>
                <a:ext cx="12209780" cy="583565"/>
              </a:xfrm>
              <a:prstGeom prst="rect">
                <a:avLst/>
              </a:prstGeom>
              <a:solidFill>
                <a:srgbClr val="68181B"/>
              </a:solidFill>
            </p:spPr>
            <p:txBody>
              <a:bodyPr wrap="square" rtlCol="0">
                <a:noAutofit/>
              </a:bodyPr>
              <a:lstStyle/>
              <a:p>
                <a:pPr algn="ctr">
                  <a:lnSpc>
                    <a:spcPct val="90000"/>
                  </a:lnSpc>
                </a:pPr>
                <a14:m>
                  <m:oMath xmlns:m="http://schemas.openxmlformats.org/officeDocument/2006/math">
                    <m:r>
                      <a:rPr lang="en-US" altLang="zh-TW" sz="3400" i="1" dirty="0">
                        <a:solidFill>
                          <a:schemeClr val="bg1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𝛼</m:t>
                    </m:r>
                  </m:oMath>
                </a14:m>
                <a:r>
                  <a:rPr lang="en-US" altLang="zh-TW" sz="3400" dirty="0">
                    <a:solidFill>
                      <a:schemeClr val="bg1"/>
                    </a:solidFill>
                  </a:rPr>
                  <a:t> measurements</a:t>
                </a:r>
              </a:p>
              <a:p>
                <a:pPr algn="ctr">
                  <a:lnSpc>
                    <a:spcPct val="90000"/>
                  </a:lnSpc>
                </a:pPr>
                <a:endParaRPr lang="zh-CN" altLang="en-US" sz="3400" b="1" dirty="0">
                  <a:solidFill>
                    <a:srgbClr val="0070C0"/>
                  </a:solidFill>
                  <a:latin typeface="Optima" panose="02000503060000020004" pitchFamily="2" charset="0"/>
                  <a:ea typeface="微软雅黑" charset="-122"/>
                  <a:cs typeface="David" panose="020E0502060401010101" pitchFamily="34" charset="-79"/>
                </a:endParaRPr>
              </a:p>
              <a:p>
                <a:pPr algn="ctr">
                  <a:lnSpc>
                    <a:spcPct val="90000"/>
                  </a:lnSpc>
                </a:pPr>
                <a:endParaRPr lang="zh-CN" altLang="en-US" sz="3400" dirty="0">
                  <a:solidFill>
                    <a:prstClr val="black"/>
                  </a:solidFill>
                  <a:latin typeface="等线" panose="020F0502020204030204"/>
                  <a:ea typeface="等线" panose="02010600030101010101" pitchFamily="2" charset="-122"/>
                </a:endParaRPr>
              </a:p>
              <a:p>
                <a:pPr algn="ctr">
                  <a:lnSpc>
                    <a:spcPct val="90000"/>
                  </a:lnSpc>
                </a:pPr>
                <a:endParaRPr lang="en-US" altLang="zh-TW" sz="3400" dirty="0">
                  <a:solidFill>
                    <a:schemeClr val="bg1"/>
                  </a:solidFill>
                </a:endParaRPr>
              </a:p>
              <a:p>
                <a:pPr algn="ctr">
                  <a:lnSpc>
                    <a:spcPct val="90000"/>
                  </a:lnSpc>
                </a:pPr>
                <a:endParaRPr kumimoji="1" lang="zh-CN" altLang="en-US" sz="3400" b="1" dirty="0"/>
              </a:p>
              <a:p>
                <a:pPr algn="ctr">
                  <a:lnSpc>
                    <a:spcPct val="90000"/>
                  </a:lnSpc>
                </a:pPr>
                <a:endParaRPr lang="en-US" sz="3400" dirty="0"/>
              </a:p>
              <a:p>
                <a:pPr algn="ctr">
                  <a:lnSpc>
                    <a:spcPct val="90000"/>
                  </a:lnSpc>
                </a:pPr>
                <a:r>
                  <a:rPr lang="en-US" sz="3400" dirty="0">
                    <a:sym typeface="+mn-ea"/>
                  </a:rPr>
                  <a:t> </a:t>
                </a:r>
                <a:endParaRPr lang="en-US" sz="3400" dirty="0"/>
              </a:p>
              <a:p>
                <a:pPr algn="ctr">
                  <a:lnSpc>
                    <a:spcPct val="90000"/>
                  </a:lnSpc>
                </a:pPr>
                <a:r>
                  <a:rPr lang="en-US" altLang="zh-CN" sz="3400" dirty="0">
                    <a:solidFill>
                      <a:schemeClr val="bg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" name="文本框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7780" y="0"/>
                <a:ext cx="12209780" cy="583565"/>
              </a:xfrm>
              <a:prstGeom prst="rect">
                <a:avLst/>
              </a:prstGeom>
              <a:blipFill>
                <a:blip r:embed="rId4"/>
                <a:stretch>
                  <a:fillRect t="-23404" b="-319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文本框 2"/>
          <p:cNvSpPr txBox="1"/>
          <p:nvPr/>
        </p:nvSpPr>
        <p:spPr>
          <a:xfrm>
            <a:off x="1" y="6493511"/>
            <a:ext cx="12209780" cy="368300"/>
          </a:xfrm>
          <a:prstGeom prst="rect">
            <a:avLst/>
          </a:prstGeom>
          <a:solidFill>
            <a:srgbClr val="263A38"/>
          </a:solidFill>
        </p:spPr>
        <p:txBody>
          <a:bodyPr wrap="square" rtlCol="0">
            <a:noAutofit/>
          </a:bodyPr>
          <a:lstStyle/>
          <a:p>
            <a:r>
              <a:rPr lang="en-US" altLang="zh-CN" sz="2000" dirty="0">
                <a:solidFill>
                  <a:schemeClr val="bg1"/>
                </a:solidFill>
              </a:rPr>
              <a:t> </a:t>
            </a:r>
            <a:r>
              <a:rPr lang="zh-CN" altLang="en-US" sz="2000" dirty="0">
                <a:solidFill>
                  <a:schemeClr val="bg1"/>
                </a:solidFill>
              </a:rPr>
              <a:t>柯百谦 </a:t>
            </a:r>
            <a:r>
              <a:rPr lang="en-US" altLang="zh-CN" sz="2000" dirty="0">
                <a:solidFill>
                  <a:schemeClr val="bg1"/>
                </a:solidFill>
              </a:rPr>
              <a:t>                                                               </a:t>
            </a:r>
            <a:r>
              <a:rPr lang="zh-CN" altLang="en-US" sz="2000" dirty="0">
                <a:solidFill>
                  <a:schemeClr val="bg1"/>
                </a:solidFill>
              </a:rPr>
              <a:t>强子物理与味物理的实验进展</a:t>
            </a:r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715751" y="6493511"/>
            <a:ext cx="468000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0DB2DC-4C9A-4742-B13C-FB6460FD3503}" type="slidenum">
              <a:rPr lang="en-US" altLang="zh-CN" sz="1351">
                <a:solidFill>
                  <a:schemeClr val="bg1"/>
                </a:solidFill>
              </a:rPr>
              <a:t>28</a:t>
            </a:fld>
            <a:endParaRPr lang="en-US" altLang="zh-CN" sz="1351">
              <a:solidFill>
                <a:schemeClr val="bg1"/>
              </a:solidFill>
            </a:endParaRPr>
          </a:p>
        </p:txBody>
      </p:sp>
      <p:pic>
        <p:nvPicPr>
          <p:cNvPr id="9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390" y="1296262"/>
            <a:ext cx="2145205" cy="2129015"/>
          </a:xfrm>
          <a:prstGeom prst="rect">
            <a:avLst/>
          </a:prstGeom>
        </p:spPr>
      </p:pic>
      <p:pic>
        <p:nvPicPr>
          <p:cNvPr id="10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568" y="3641237"/>
            <a:ext cx="3789035" cy="2664000"/>
          </a:xfrm>
          <a:prstGeom prst="rect">
            <a:avLst/>
          </a:prstGeom>
        </p:spPr>
      </p:pic>
      <p:sp>
        <p:nvSpPr>
          <p:cNvPr id="13" name="TextBox 8"/>
          <p:cNvSpPr txBox="1"/>
          <p:nvPr/>
        </p:nvSpPr>
        <p:spPr>
          <a:xfrm>
            <a:off x="2141855" y="805180"/>
            <a:ext cx="225679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400" dirty="0">
                <a:solidFill>
                  <a:srgbClr val="263A38"/>
                </a:solidFill>
                <a:latin typeface="Calibri" charset="0"/>
              </a:rPr>
              <a:t>PRD 111, 092001 (2025)</a:t>
            </a:r>
          </a:p>
        </p:txBody>
      </p:sp>
      <p:pic>
        <p:nvPicPr>
          <p:cNvPr id="19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55789" y="2912567"/>
            <a:ext cx="3411395" cy="25560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16"/>
              <p:cNvSpPr txBox="1"/>
              <p:nvPr/>
            </p:nvSpPr>
            <p:spPr>
              <a:xfrm>
                <a:off x="8247380" y="5466081"/>
                <a:ext cx="393636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Font typeface="Arial" panose="020B0704020202020204" pitchFamily="34" charset="0"/>
                  <a:buChar char="•"/>
                </a:pPr>
                <a:r>
                  <a:rPr lang="en-US" sz="2000" dirty="0">
                    <a:solidFill>
                      <a:srgbClr val="000000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Impact on angle: 8 fold ambiguity </a:t>
                </a:r>
                <a14:m>
                  <m:oMath xmlns:m="http://schemas.openxmlformats.org/officeDocument/2006/math">
                    <m:r>
                      <a:rPr lang="en-US" altLang="el-GR" sz="2000" i="1" dirty="0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→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6 solutions</a:t>
                </a:r>
              </a:p>
            </p:txBody>
          </p:sp>
        </mc:Choice>
        <mc:Fallback>
          <p:sp>
            <p:nvSpPr>
              <p:cNvPr id="22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7380" y="5466081"/>
                <a:ext cx="3936365" cy="707886"/>
              </a:xfrm>
              <a:prstGeom prst="rect">
                <a:avLst/>
              </a:prstGeom>
              <a:blipFill>
                <a:blip r:embed="rId8"/>
                <a:stretch>
                  <a:fillRect l="-1286" t="-5263" r="-1608" b="-140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17"/>
              <p:cNvSpPr txBox="1"/>
              <p:nvPr/>
            </p:nvSpPr>
            <p:spPr>
              <a:xfrm>
                <a:off x="4938395" y="594995"/>
                <a:ext cx="704977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l-GR" sz="2000" i="1" dirty="0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el-GR" sz="2000" i="1" dirty="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𝐵</m:t>
                        </m:r>
                      </m:e>
                      <m:sup>
                        <m:r>
                          <a:rPr lang="en-US" altLang="el-GR" sz="2000" i="1" dirty="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0</m:t>
                        </m:r>
                      </m:sup>
                    </m:sSup>
                    <m:r>
                      <a:rPr lang="en-US" altLang="el-GR" sz="2000" i="1" dirty="0">
                        <a:solidFill>
                          <a:srgbClr val="68181B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→</m:t>
                    </m:r>
                    <m:sSup>
                      <m:sSupPr>
                        <m:ctrlPr>
                          <a:rPr lang="en-US" altLang="el-GR" sz="2000" i="1" dirty="0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el-GR" sz="2000" i="1" dirty="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𝜋</m:t>
                        </m:r>
                      </m:e>
                      <m:sup>
                        <m:r>
                          <a:rPr lang="en-US" altLang="el-GR" sz="2000" i="1" dirty="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0</m:t>
                        </m:r>
                      </m:sup>
                    </m:sSup>
                    <m:sSup>
                      <m:sSupPr>
                        <m:ctrlPr>
                          <a:rPr lang="en-US" altLang="el-GR" sz="2000" i="1" dirty="0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el-GR" sz="2000" i="1" dirty="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𝜋</m:t>
                        </m:r>
                      </m:e>
                      <m:sup>
                        <m:r>
                          <a:rPr lang="en-US" altLang="el-GR" sz="2000" i="1" dirty="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0</m:t>
                        </m:r>
                      </m:sup>
                    </m:sSup>
                    <m:r>
                      <a:rPr lang="en-US" altLang="el-GR" sz="2000" i="1" dirty="0">
                        <a:solidFill>
                          <a:srgbClr val="68181B"/>
                        </a:solidFill>
                        <a:latin typeface="Cambria Math" panose="02040503050406030204" pitchFamily="18" charset="0"/>
                        <a:ea typeface="宋体" charset="0"/>
                        <a:cs typeface="Cambria Math" panose="02040503050406030204" charset="0"/>
                      </a:rPr>
                      <m:t> </m:t>
                    </m:r>
                  </m:oMath>
                </a14:m>
                <a:r>
                  <a:rPr lang="en-US" sz="2000" dirty="0">
                    <a:solidFill>
                      <a:srgbClr val="68181B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: First measurement of mixing induced CP-violation without signal vertex</a:t>
                </a:r>
              </a:p>
            </p:txBody>
          </p:sp>
        </mc:Choice>
        <mc:Fallback xmlns="">
          <p:sp>
            <p:nvSpPr>
              <p:cNvPr id="23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8395" y="594995"/>
                <a:ext cx="7049771" cy="707886"/>
              </a:xfrm>
              <a:prstGeom prst="rect">
                <a:avLst/>
              </a:prstGeom>
              <a:blipFill>
                <a:blip r:embed="rId9"/>
                <a:stretch>
                  <a:fillRect l="-718" t="-5357" r="-718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Picture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44658" y="1397853"/>
            <a:ext cx="3375053" cy="1523737"/>
          </a:xfrm>
          <a:prstGeom prst="rect">
            <a:avLst/>
          </a:prstGeom>
        </p:spPr>
      </p:pic>
      <p:sp>
        <p:nvSpPr>
          <p:cNvPr id="25" name="TextBox 20"/>
          <p:cNvSpPr txBox="1"/>
          <p:nvPr/>
        </p:nvSpPr>
        <p:spPr>
          <a:xfrm>
            <a:off x="4725150" y="1262063"/>
            <a:ext cx="33750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600" dirty="0">
                <a:latin typeface="Helvetica Neue" panose="02000503000000020004" charset="0"/>
              </a:rPr>
              <a:t>Conventional </a:t>
            </a:r>
            <a:r>
              <a:rPr lang="el-GR" sz="1600" dirty="0">
                <a:latin typeface="Helvetica Neue" panose="02000503000000020004" charset="0"/>
              </a:rPr>
              <a:t>Δ</a:t>
            </a:r>
            <a:r>
              <a:rPr lang="en-US" sz="1600" dirty="0">
                <a:latin typeface="Helvetica Neue" panose="02000503000000020004" charset="0"/>
              </a:rPr>
              <a:t>t measurement </a:t>
            </a:r>
          </a:p>
        </p:txBody>
      </p:sp>
      <p:pic>
        <p:nvPicPr>
          <p:cNvPr id="26" name="Picture 2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32153" y="1496085"/>
            <a:ext cx="3040456" cy="142564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6"/>
              <p:cNvSpPr txBox="1"/>
              <p:nvPr/>
            </p:nvSpPr>
            <p:spPr>
              <a:xfrm>
                <a:off x="630622" y="634277"/>
                <a:ext cx="148329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l-GR" sz="2000" i="1" dirty="0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pPr>
                        <m:e>
                          <m:r>
                            <a:rPr lang="en-US" altLang="el-GR" sz="2000" i="1" dirty="0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𝐵</m:t>
                          </m:r>
                        </m:e>
                        <m:sup>
                          <m:r>
                            <a:rPr lang="en-US" altLang="el-GR" sz="2000" i="1" dirty="0">
                              <a:latin typeface="Cambria Math" panose="02040503050406030204" charset="0"/>
                              <a:ea typeface="宋体" charset="0"/>
                              <a:cs typeface="Cambria Math" panose="02040503050406030204" charset="0"/>
                            </a:rPr>
                            <m:t>0</m:t>
                          </m:r>
                        </m:sup>
                      </m:sSup>
                      <m:r>
                        <a:rPr lang="en-US" altLang="el-GR" sz="2000" i="1" dirty="0">
                          <a:latin typeface="Cambria Math" panose="02040503050406030204" charset="0"/>
                          <a:ea typeface="宋体" charset="0"/>
                          <a:cs typeface="Cambria Math" panose="02040503050406030204" charset="0"/>
                        </a:rPr>
                        <m:t>→</m:t>
                      </m:r>
                      <m:sSup>
                        <m:sSupPr>
                          <m:ctrlPr>
                            <a:rPr lang="en-US" altLang="el-GR" sz="2000" i="1" dirty="0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pPr>
                        <m:e>
                          <m:r>
                            <a:rPr lang="en-US" altLang="el-GR" sz="2000" i="1" dirty="0">
                              <a:latin typeface="Cambria Math" panose="02040503050406030204" charset="0"/>
                              <a:ea typeface="宋体" charset="0"/>
                              <a:cs typeface="Cambria Math" panose="02040503050406030204" charset="0"/>
                            </a:rPr>
                            <m:t>𝜌</m:t>
                          </m:r>
                        </m:e>
                        <m:sup>
                          <m:r>
                            <a:rPr lang="en-US" altLang="el-GR" sz="2000" i="1" dirty="0">
                              <a:latin typeface="Cambria Math" panose="02040503050406030204" charset="0"/>
                              <a:ea typeface="宋体" charset="0"/>
                              <a:cs typeface="Cambria Math" panose="02040503050406030204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altLang="el-GR" sz="2000" i="1" dirty="0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pPr>
                        <m:e>
                          <m:r>
                            <a:rPr lang="en-US" altLang="el-GR" sz="2000" i="1" dirty="0">
                              <a:latin typeface="Cambria Math" panose="02040503050406030204" charset="0"/>
                              <a:ea typeface="宋体" charset="0"/>
                              <a:cs typeface="Cambria Math" panose="02040503050406030204" charset="0"/>
                            </a:rPr>
                            <m:t>𝜌</m:t>
                          </m:r>
                        </m:e>
                        <m:sup>
                          <m:r>
                            <a:rPr lang="en-US" altLang="el-GR" sz="2000" i="1" dirty="0">
                              <a:latin typeface="Cambria Math" panose="02040503050406030204" charset="0"/>
                              <a:ea typeface="宋体" charset="0"/>
                              <a:cs typeface="Cambria Math" panose="02040503050406030204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8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622" y="634277"/>
                <a:ext cx="1483290" cy="400110"/>
              </a:xfrm>
              <a:prstGeom prst="rect">
                <a:avLst/>
              </a:prstGeom>
              <a:blipFill>
                <a:blip r:embed="rId12"/>
                <a:stretch>
                  <a:fillRect b="-60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/>
              <p:cNvSpPr txBox="1"/>
              <p:nvPr/>
            </p:nvSpPr>
            <p:spPr>
              <a:xfrm>
                <a:off x="2216785" y="1496060"/>
                <a:ext cx="2232000" cy="553998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l-GR" sz="1500" i="1" dirty="0">
                          <a:latin typeface="Cambria Math" panose="02040503050406030204" charset="0"/>
                          <a:ea typeface="宋体" charset="0"/>
                          <a:cs typeface="Cambria Math" panose="02040503050406030204" charset="0"/>
                        </a:rPr>
                        <m:t>𝑆</m:t>
                      </m:r>
                      <m:r>
                        <a:rPr lang="en-US" altLang="el-GR" sz="1500" i="1" dirty="0">
                          <a:latin typeface="Cambria Math" panose="02040503050406030204" charset="0"/>
                          <a:ea typeface="宋体" charset="0"/>
                          <a:cs typeface="Cambria Math" panose="02040503050406030204" charset="0"/>
                        </a:rPr>
                        <m:t>=−0.26±0.19±0.08</m:t>
                      </m:r>
                    </m:oMath>
                  </m:oMathPara>
                </a14:m>
                <a:endParaRPr lang="en-US" altLang="el-GR" sz="1500" i="1" dirty="0">
                  <a:latin typeface="Cambria Math" panose="02040503050406030204" charset="0"/>
                  <a:ea typeface="宋体" charset="0"/>
                  <a:cs typeface="Cambria Math" panose="0204050305040603020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l-GR" sz="1500" i="1" dirty="0">
                          <a:latin typeface="Cambria Math" panose="02040503050406030204" charset="0"/>
                          <a:ea typeface="宋体" charset="0"/>
                          <a:cs typeface="Cambria Math" panose="02040503050406030204" charset="0"/>
                        </a:rPr>
                        <m:t>𝐶</m:t>
                      </m:r>
                      <m:r>
                        <a:rPr lang="en-US" altLang="el-GR" sz="1500" i="1" dirty="0">
                          <a:latin typeface="Cambria Math" panose="02040503050406030204" charset="0"/>
                          <a:ea typeface="宋体" charset="0"/>
                          <a:cs typeface="Cambria Math" panose="02040503050406030204" charset="0"/>
                        </a:rPr>
                        <m:t>=−0.02±0.12±0.05</m:t>
                      </m:r>
                    </m:oMath>
                  </m:oMathPara>
                </a14:m>
                <a:endParaRPr lang="en-US" altLang="zh-CN" sz="1500"/>
              </a:p>
            </p:txBody>
          </p:sp>
        </mc:Choice>
        <mc:Fallback xmlns="">
          <p:sp>
            <p:nvSpPr>
              <p:cNvPr id="29" name="文本框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6785" y="1496060"/>
                <a:ext cx="2232000" cy="55399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文本框 29"/>
              <p:cNvSpPr txBox="1"/>
              <p:nvPr/>
            </p:nvSpPr>
            <p:spPr>
              <a:xfrm>
                <a:off x="2253615" y="2276475"/>
                <a:ext cx="2145031" cy="847348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l-GR" sz="1600" i="1" dirty="0">
                          <a:latin typeface="Cambria Math" panose="02040503050406030204" charset="0"/>
                          <a:ea typeface="宋体" charset="0"/>
                          <a:cs typeface="Cambria Math" panose="02040503050406030204" charset="0"/>
                        </a:rPr>
                        <m:t>ℬ</m:t>
                      </m:r>
                      <m:r>
                        <a:rPr lang="en-US" altLang="el-GR" sz="1600" i="1" dirty="0">
                          <a:latin typeface="Cambria Math" panose="02040503050406030204" charset="0"/>
                          <a:ea typeface="宋体" charset="0"/>
                          <a:cs typeface="Cambria Math" panose="02040503050406030204" charset="0"/>
                        </a:rPr>
                        <m:t>(</m:t>
                      </m:r>
                      <m:sSup>
                        <m:sSupPr>
                          <m:ctrlPr>
                            <a:rPr lang="el-GR" sz="1600" i="1" dirty="0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pPr>
                        <m:e>
                          <m:r>
                            <a:rPr lang="en-US" altLang="el-GR" sz="1600" i="1" dirty="0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𝐵</m:t>
                          </m:r>
                        </m:e>
                        <m:sup>
                          <m:r>
                            <a:rPr lang="en-US" altLang="el-GR" sz="1600" i="1" dirty="0">
                              <a:latin typeface="Cambria Math" panose="02040503050406030204" charset="0"/>
                              <a:ea typeface="宋体" charset="0"/>
                              <a:cs typeface="Cambria Math" panose="02040503050406030204" charset="0"/>
                            </a:rPr>
                            <m:t>0</m:t>
                          </m:r>
                        </m:sup>
                      </m:sSup>
                      <m:r>
                        <a:rPr lang="en-US" altLang="el-GR" sz="1600" i="1" dirty="0">
                          <a:latin typeface="Cambria Math" panose="02040503050406030204" charset="0"/>
                          <a:ea typeface="宋体" charset="0"/>
                          <a:cs typeface="Cambria Math" panose="02040503050406030204" charset="0"/>
                        </a:rPr>
                        <m:t>→</m:t>
                      </m:r>
                      <m:sSup>
                        <m:sSupPr>
                          <m:ctrlPr>
                            <a:rPr lang="en-US" altLang="el-GR" sz="1600" i="1" dirty="0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pPr>
                        <m:e>
                          <m:r>
                            <a:rPr lang="en-US" altLang="el-GR" sz="1600" i="1" dirty="0">
                              <a:latin typeface="Cambria Math" panose="02040503050406030204" charset="0"/>
                              <a:ea typeface="宋体" charset="0"/>
                              <a:cs typeface="Cambria Math" panose="02040503050406030204" charset="0"/>
                            </a:rPr>
                            <m:t>𝜌</m:t>
                          </m:r>
                        </m:e>
                        <m:sup>
                          <m:r>
                            <a:rPr lang="en-US" altLang="el-GR" sz="1600" i="1" dirty="0">
                              <a:latin typeface="Cambria Math" panose="02040503050406030204" charset="0"/>
                              <a:ea typeface="宋体" charset="0"/>
                              <a:cs typeface="Cambria Math" panose="02040503050406030204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altLang="el-GR" sz="1600" i="1" dirty="0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pPr>
                        <m:e>
                          <m:r>
                            <a:rPr lang="en-US" altLang="el-GR" sz="1600" i="1" dirty="0">
                              <a:latin typeface="Cambria Math" panose="02040503050406030204" charset="0"/>
                              <a:ea typeface="宋体" charset="0"/>
                              <a:cs typeface="Cambria Math" panose="02040503050406030204" charset="0"/>
                            </a:rPr>
                            <m:t>𝜌</m:t>
                          </m:r>
                        </m:e>
                        <m:sup>
                          <m:r>
                            <a:rPr lang="en-US" altLang="el-GR" sz="1600" i="1" dirty="0">
                              <a:latin typeface="Cambria Math" panose="02040503050406030204" charset="0"/>
                              <a:ea typeface="宋体" charset="0"/>
                              <a:cs typeface="Cambria Math" panose="02040503050406030204" charset="0"/>
                            </a:rPr>
                            <m:t>−</m:t>
                          </m:r>
                        </m:sup>
                      </m:sSup>
                      <m:r>
                        <a:rPr lang="en-US" altLang="el-GR" sz="1600" i="1" dirty="0">
                          <a:latin typeface="Cambria Math" panose="02040503050406030204" charset="0"/>
                          <a:ea typeface="宋体" charset="0"/>
                          <a:cs typeface="Cambria Math" panose="02040503050406030204" charset="0"/>
                        </a:rPr>
                        <m:t>)=        </m:t>
                      </m:r>
                    </m:oMath>
                  </m:oMathPara>
                </a14:m>
                <a:endParaRPr lang="en-US" altLang="el-GR" sz="1600" i="1" dirty="0">
                  <a:latin typeface="Cambria Math" panose="02040503050406030204" charset="0"/>
                  <a:ea typeface="宋体" charset="0"/>
                  <a:cs typeface="Cambria Math" panose="0204050305040603020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l-GR" sz="1600" i="1" dirty="0">
                          <a:latin typeface="Cambria Math" panose="02040503050406030204" charset="0"/>
                          <a:ea typeface="宋体" charset="0"/>
                          <a:cs typeface="Cambria Math" panose="02040503050406030204" charset="0"/>
                        </a:rPr>
                        <m:t>(</m:t>
                      </m:r>
                      <m:sSubSup>
                        <m:sSubSupPr>
                          <m:ctrlPr>
                            <a:rPr lang="en-US" altLang="el-GR" sz="1600" i="1" dirty="0">
                              <a:latin typeface="Cambria Math" panose="02040503050406030204" pitchFamily="18" charset="0"/>
                              <a:ea typeface="宋体" charset="0"/>
                              <a:cs typeface="Cambria Math" panose="02040503050406030204" charset="0"/>
                            </a:rPr>
                          </m:ctrlPr>
                        </m:sSubSupPr>
                        <m:e>
                          <m:r>
                            <a:rPr lang="en-US" altLang="el-GR" sz="1600" i="1" dirty="0">
                              <a:latin typeface="Cambria Math" panose="02040503050406030204" charset="0"/>
                              <a:ea typeface="宋体" charset="0"/>
                              <a:cs typeface="Cambria Math" panose="02040503050406030204" charset="0"/>
                            </a:rPr>
                            <m:t>2.89</m:t>
                          </m:r>
                        </m:e>
                        <m:sub>
                          <m:r>
                            <a:rPr lang="en-US" altLang="el-GR" sz="1600" i="1" dirty="0">
                              <a:latin typeface="Cambria Math" panose="02040503050406030204" charset="0"/>
                              <a:ea typeface="宋体" charset="0"/>
                              <a:cs typeface="Cambria Math" panose="02040503050406030204" charset="0"/>
                            </a:rPr>
                            <m:t>−0.35</m:t>
                          </m:r>
                        </m:sub>
                        <m:sup>
                          <m:r>
                            <a:rPr lang="en-US" altLang="el-GR" sz="1600" i="1" dirty="0">
                              <a:latin typeface="Cambria Math" panose="02040503050406030204" charset="0"/>
                              <a:ea typeface="宋体" charset="0"/>
                              <a:cs typeface="Cambria Math" panose="02040503050406030204" charset="0"/>
                            </a:rPr>
                            <m:t>+0.37</m:t>
                          </m:r>
                        </m:sup>
                      </m:sSubSup>
                      <m:r>
                        <a:rPr lang="en-US" altLang="el-GR" sz="1600" i="1" dirty="0">
                          <a:latin typeface="Cambria Math" panose="02040503050406030204" charset="0"/>
                          <a:ea typeface="宋体" charset="0"/>
                          <a:cs typeface="Cambria Math" panose="02040503050406030204" charset="0"/>
                        </a:rPr>
                        <m:t>)×</m:t>
                      </m:r>
                      <m:sSup>
                        <m:sSupPr>
                          <m:ctrlPr>
                            <a:rPr lang="en-US" altLang="el-GR" sz="1600" i="1" dirty="0">
                              <a:latin typeface="Cambria Math" panose="02040503050406030204" pitchFamily="18" charset="0"/>
                              <a:ea typeface="宋体" charset="0"/>
                              <a:cs typeface="Cambria Math" panose="02040503050406030204" charset="0"/>
                            </a:rPr>
                          </m:ctrlPr>
                        </m:sSupPr>
                        <m:e>
                          <m:r>
                            <a:rPr lang="en-US" altLang="el-GR" sz="1600" i="1" dirty="0">
                              <a:latin typeface="Cambria Math" panose="02040503050406030204" charset="0"/>
                              <a:ea typeface="宋体" charset="0"/>
                              <a:cs typeface="Cambria Math" panose="02040503050406030204" charset="0"/>
                            </a:rPr>
                            <m:t>10</m:t>
                          </m:r>
                        </m:e>
                        <m:sup>
                          <m:r>
                            <a:rPr lang="en-US" altLang="el-GR" sz="1600" i="1" dirty="0">
                              <a:latin typeface="Cambria Math" panose="02040503050406030204" charset="0"/>
                              <a:ea typeface="宋体" charset="0"/>
                              <a:cs typeface="Cambria Math" panose="02040503050406030204" charset="0"/>
                            </a:rPr>
                            <m:t>−5</m:t>
                          </m:r>
                        </m:sup>
                      </m:sSup>
                    </m:oMath>
                  </m:oMathPara>
                </a14:m>
                <a:endParaRPr lang="en-US" altLang="el-GR" sz="1600" i="1" dirty="0">
                  <a:latin typeface="Cambria Math" panose="02040503050406030204" charset="0"/>
                  <a:ea typeface="宋体" charset="0"/>
                  <a:cs typeface="Cambria Math" panose="0204050305040603020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l-GR" sz="1600" i="1" dirty="0">
                              <a:latin typeface="Cambria Math" panose="02040503050406030204" pitchFamily="18" charset="0"/>
                              <a:ea typeface="宋体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el-GR" sz="1600" i="1" dirty="0">
                              <a:latin typeface="Cambria Math" panose="02040503050406030204" charset="0"/>
                              <a:ea typeface="宋体" charset="0"/>
                              <a:cs typeface="Cambria Math" panose="02040503050406030204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el-GR" sz="1600" i="1" dirty="0">
                              <a:latin typeface="Cambria Math" panose="02040503050406030204" charset="0"/>
                              <a:ea typeface="宋体" charset="0"/>
                              <a:cs typeface="Cambria Math" panose="02040503050406030204" charset="0"/>
                            </a:rPr>
                            <m:t>𝐿</m:t>
                          </m:r>
                        </m:sub>
                      </m:sSub>
                      <m:r>
                        <a:rPr lang="en-US" altLang="el-GR" sz="1600" i="1" dirty="0">
                          <a:latin typeface="Cambria Math" panose="02040503050406030204" charset="0"/>
                          <a:ea typeface="宋体" charset="0"/>
                          <a:cs typeface="Cambria Math" panose="02040503050406030204" charset="0"/>
                        </a:rPr>
                        <m:t>=</m:t>
                      </m:r>
                      <m:sSubSup>
                        <m:sSubSupPr>
                          <m:ctrlPr>
                            <a:rPr lang="en-US" altLang="el-GR" sz="1600" i="1" dirty="0">
                              <a:latin typeface="Cambria Math" panose="02040503050406030204" pitchFamily="18" charset="0"/>
                              <a:ea typeface="宋体" charset="0"/>
                              <a:cs typeface="Cambria Math" panose="02040503050406030204" charset="0"/>
                            </a:rPr>
                          </m:ctrlPr>
                        </m:sSubSupPr>
                        <m:e>
                          <m:r>
                            <a:rPr lang="en-US" altLang="el-GR" sz="1600" i="1" dirty="0">
                              <a:latin typeface="Cambria Math" panose="02040503050406030204" charset="0"/>
                              <a:ea typeface="宋体" charset="0"/>
                              <a:cs typeface="Cambria Math" panose="02040503050406030204" charset="0"/>
                            </a:rPr>
                            <m:t>0.921</m:t>
                          </m:r>
                        </m:e>
                        <m:sub>
                          <m:r>
                            <a:rPr lang="en-US" altLang="el-GR" sz="1600" i="1" dirty="0">
                              <a:latin typeface="Cambria Math" panose="02040503050406030204" charset="0"/>
                              <a:ea typeface="宋体" charset="0"/>
                              <a:cs typeface="Cambria Math" panose="02040503050406030204" charset="0"/>
                            </a:rPr>
                            <m:t>−0.029</m:t>
                          </m:r>
                        </m:sub>
                        <m:sup>
                          <m:r>
                            <a:rPr lang="en-US" altLang="el-GR" sz="1600" i="1" dirty="0">
                              <a:latin typeface="Cambria Math" panose="02040503050406030204" charset="0"/>
                              <a:ea typeface="宋体" charset="0"/>
                              <a:cs typeface="Cambria Math" panose="02040503050406030204" charset="0"/>
                            </a:rPr>
                            <m:t>+0.029</m:t>
                          </m:r>
                        </m:sup>
                      </m:sSubSup>
                    </m:oMath>
                  </m:oMathPara>
                </a14:m>
                <a:endParaRPr lang="en-US" altLang="zh-CN" sz="1600"/>
              </a:p>
            </p:txBody>
          </p:sp>
        </mc:Choice>
        <mc:Fallback xmlns="">
          <p:sp>
            <p:nvSpPr>
              <p:cNvPr id="30" name="文本框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3615" y="2276475"/>
                <a:ext cx="2145031" cy="847348"/>
              </a:xfrm>
              <a:prstGeom prst="rect">
                <a:avLst/>
              </a:prstGeom>
              <a:blipFill>
                <a:blip r:embed="rId14"/>
                <a:stretch>
                  <a:fillRect b="-44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64384" y="2934288"/>
            <a:ext cx="2096555" cy="2901363"/>
          </a:xfrm>
          <a:prstGeom prst="rect">
            <a:avLst/>
          </a:prstGeom>
        </p:spPr>
      </p:pic>
      <p:sp>
        <p:nvSpPr>
          <p:cNvPr id="31" name="TextBox 25"/>
          <p:cNvSpPr txBox="1"/>
          <p:nvPr/>
        </p:nvSpPr>
        <p:spPr>
          <a:xfrm>
            <a:off x="9926827" y="1024143"/>
            <a:ext cx="225691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400" dirty="0">
                <a:latin typeface="Helvetica Neue" panose="02000503000000020004" charset="0"/>
              </a:rPr>
              <a:t>Belle II Preliminary </a:t>
            </a:r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731886" y="1397637"/>
            <a:ext cx="1195071" cy="4032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3" name="文本框 32"/>
              <p:cNvSpPr txBox="1"/>
              <p:nvPr/>
            </p:nvSpPr>
            <p:spPr>
              <a:xfrm>
                <a:off x="5318380" y="5848351"/>
                <a:ext cx="2427605" cy="594715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l-GR" sz="1600" i="1" dirty="0">
                              <a:latin typeface="Cambria Math" panose="02040503050406030204" pitchFamily="18" charset="0"/>
                              <a:ea typeface="宋体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el-GR" sz="1600" i="1" dirty="0">
                              <a:latin typeface="Cambria Math" panose="02040503050406030204" charset="0"/>
                              <a:ea typeface="宋体" charset="0"/>
                              <a:cs typeface="Cambria Math" panose="02040503050406030204" charset="0"/>
                            </a:rPr>
                            <m:t>𝑆</m:t>
                          </m:r>
                        </m:e>
                        <m:sub>
                          <m:r>
                            <a:rPr lang="en-US" altLang="el-GR" sz="1600" i="1" dirty="0">
                              <a:latin typeface="Cambria Math" panose="02040503050406030204" charset="0"/>
                              <a:ea typeface="宋体" charset="0"/>
                              <a:cs typeface="Cambria Math" panose="02040503050406030204" charset="0"/>
                            </a:rPr>
                            <m:t>00</m:t>
                          </m:r>
                        </m:sub>
                      </m:sSub>
                      <m:r>
                        <a:rPr lang="en-US" altLang="el-GR" sz="1600" i="1" dirty="0">
                          <a:latin typeface="Cambria Math" panose="02040503050406030204" charset="0"/>
                          <a:ea typeface="宋体" charset="0"/>
                          <a:cs typeface="Cambria Math" panose="02040503050406030204" charset="0"/>
                        </a:rPr>
                        <m:t>=</m:t>
                      </m:r>
                      <m:sSubSup>
                        <m:sSubSupPr>
                          <m:ctrlPr>
                            <a:rPr lang="en-US" altLang="el-GR" sz="1600" i="1" dirty="0">
                              <a:latin typeface="Cambria Math" panose="02040503050406030204" pitchFamily="18" charset="0"/>
                              <a:ea typeface="宋体" charset="0"/>
                              <a:cs typeface="Cambria Math" panose="02040503050406030204" charset="0"/>
                            </a:rPr>
                          </m:ctrlPr>
                        </m:sSubSupPr>
                        <m:e>
                          <m:r>
                            <a:rPr lang="en-US" altLang="el-GR" sz="1600" i="1" dirty="0">
                              <a:latin typeface="Cambria Math" panose="02040503050406030204" charset="0"/>
                              <a:ea typeface="宋体" charset="0"/>
                              <a:cs typeface="Cambria Math" panose="02040503050406030204" charset="0"/>
                            </a:rPr>
                            <m:t>2.89</m:t>
                          </m:r>
                        </m:e>
                        <m:sub>
                          <m:r>
                            <a:rPr lang="en-US" altLang="el-GR" sz="1600" i="1" dirty="0">
                              <a:latin typeface="Cambria Math" panose="02040503050406030204" charset="0"/>
                              <a:ea typeface="宋体" charset="0"/>
                              <a:cs typeface="Cambria Math" panose="02040503050406030204" charset="0"/>
                            </a:rPr>
                            <m:t>−0.79</m:t>
                          </m:r>
                        </m:sub>
                        <m:sup>
                          <m:r>
                            <a:rPr lang="en-US" altLang="el-GR" sz="1600" i="1" dirty="0">
                              <a:latin typeface="Cambria Math" panose="02040503050406030204" charset="0"/>
                              <a:ea typeface="宋体" charset="0"/>
                              <a:cs typeface="Cambria Math" panose="02040503050406030204" charset="0"/>
                            </a:rPr>
                            <m:t>+0.75</m:t>
                          </m:r>
                        </m:sup>
                      </m:sSubSup>
                      <m:r>
                        <a:rPr lang="en-US" altLang="el-GR" sz="1600" i="1" dirty="0">
                          <a:latin typeface="Cambria Math" panose="02040503050406030204" charset="0"/>
                          <a:ea typeface="宋体" charset="0"/>
                          <a:cs typeface="Cambria Math" panose="02040503050406030204" charset="0"/>
                        </a:rPr>
                        <m:t>±0.11</m:t>
                      </m:r>
                    </m:oMath>
                  </m:oMathPara>
                </a14:m>
                <a:endParaRPr lang="en-US" altLang="el-GR" sz="1600" i="1" dirty="0">
                  <a:latin typeface="Cambria Math" panose="02040503050406030204" charset="0"/>
                  <a:ea typeface="宋体" charset="0"/>
                  <a:cs typeface="Cambria Math" panose="0204050305040603020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l-GR" sz="1600" i="1" dirty="0">
                              <a:latin typeface="Cambria Math" panose="02040503050406030204" pitchFamily="18" charset="0"/>
                              <a:ea typeface="宋体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el-GR" sz="1600" i="1" dirty="0">
                              <a:latin typeface="Cambria Math" panose="02040503050406030204" charset="0"/>
                              <a:ea typeface="宋体" charset="0"/>
                              <a:cs typeface="Cambria Math" panose="02040503050406030204" charset="0"/>
                            </a:rPr>
                            <m:t>𝐶</m:t>
                          </m:r>
                        </m:e>
                        <m:sub>
                          <m:r>
                            <a:rPr lang="en-US" altLang="el-GR" sz="1600" i="1" dirty="0">
                              <a:latin typeface="Cambria Math" panose="02040503050406030204" charset="0"/>
                              <a:ea typeface="宋体" charset="0"/>
                              <a:cs typeface="Cambria Math" panose="02040503050406030204" charset="0"/>
                            </a:rPr>
                            <m:t>00</m:t>
                          </m:r>
                        </m:sub>
                      </m:sSub>
                      <m:r>
                        <a:rPr lang="en-US" altLang="el-GR" sz="1600" i="1" dirty="0">
                          <a:latin typeface="Cambria Math" panose="02040503050406030204" charset="0"/>
                          <a:ea typeface="宋体" charset="0"/>
                          <a:cs typeface="Cambria Math" panose="02040503050406030204" charset="0"/>
                        </a:rPr>
                        <m:t>=0.05±0.28±0.07</m:t>
                      </m:r>
                    </m:oMath>
                  </m:oMathPara>
                </a14:m>
                <a:endParaRPr lang="en-US" altLang="zh-CN" sz="1600" dirty="0"/>
              </a:p>
            </p:txBody>
          </p:sp>
        </mc:Choice>
        <mc:Fallback xmlns="">
          <p:sp>
            <p:nvSpPr>
              <p:cNvPr id="33" name="文本框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8380" y="5848351"/>
                <a:ext cx="2427605" cy="59471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386605" y="33230"/>
            <a:ext cx="658291" cy="500399"/>
          </a:xfrm>
          <a:prstGeom prst="rect">
            <a:avLst/>
          </a:prstGeom>
        </p:spPr>
      </p:pic>
      <p:sp>
        <p:nvSpPr>
          <p:cNvPr id="6" name="右箭头 10">
            <a:extLst>
              <a:ext uri="{FF2B5EF4-FFF2-40B4-BE49-F238E27FC236}">
                <a16:creationId xmlns:a16="http://schemas.microsoft.com/office/drawing/2014/main" id="{8FFD7A76-CB7B-319F-7AEF-8CF7701B6D4A}"/>
              </a:ext>
            </a:extLst>
          </p:cNvPr>
          <p:cNvSpPr/>
          <p:nvPr/>
        </p:nvSpPr>
        <p:spPr>
          <a:xfrm>
            <a:off x="8159196" y="2118356"/>
            <a:ext cx="360045" cy="288000"/>
          </a:xfrm>
          <a:prstGeom prst="rightArrow">
            <a:avLst/>
          </a:prstGeom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351"/>
          </a:p>
        </p:txBody>
      </p:sp>
    </p:spTree>
    <p:custDataLst>
      <p:tags r:id="rId1"/>
    </p:custData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22225" y="36831"/>
            <a:ext cx="12161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研究动机</a:t>
            </a:r>
            <a:r>
              <a:rPr lang="en-US" altLang="zh-CN" sz="3200">
                <a:solidFill>
                  <a:schemeClr val="bg1"/>
                </a:solidFill>
                <a:latin typeface="黑体" charset="0"/>
                <a:ea typeface="黑体" charset="0"/>
              </a:rPr>
              <a:t>-</a:t>
            </a:r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亮度的测量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/>
              <p:cNvSpPr txBox="1"/>
              <p:nvPr/>
            </p:nvSpPr>
            <p:spPr>
              <a:xfrm>
                <a:off x="-17780" y="0"/>
                <a:ext cx="12209780" cy="583565"/>
              </a:xfrm>
              <a:prstGeom prst="rect">
                <a:avLst/>
              </a:prstGeom>
              <a:solidFill>
                <a:srgbClr val="68181B"/>
              </a:solidFill>
            </p:spPr>
            <p:txBody>
              <a:bodyPr wrap="square" rtlCol="0">
                <a:noAutofit/>
              </a:bodyPr>
              <a:lstStyle/>
              <a:p>
                <a:pPr algn="ctr">
                  <a:lnSpc>
                    <a:spcPct val="90000"/>
                  </a:lnSpc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3400" dirty="0">
                        <a:solidFill>
                          <a:schemeClr val="bg1"/>
                        </a:solidFill>
                        <a:latin typeface="Cambria Math" panose="02040503050406030204" charset="0"/>
                        <a:cs typeface="Cambria Math" panose="02040503050406030204" charset="0"/>
                        <a:sym typeface="+mn-ea"/>
                      </a:rPr>
                      <m:t>γ</m:t>
                    </m:r>
                  </m:oMath>
                </a14:m>
                <a:r>
                  <a:rPr lang="en-US" altLang="zh-TW" sz="3400" dirty="0">
                    <a:solidFill>
                      <a:schemeClr val="bg1"/>
                    </a:solidFill>
                  </a:rPr>
                  <a:t>  measurements</a:t>
                </a:r>
              </a:p>
              <a:p>
                <a:pPr algn="ctr">
                  <a:lnSpc>
                    <a:spcPct val="90000"/>
                  </a:lnSpc>
                </a:pPr>
                <a:endParaRPr lang="zh-CN" altLang="en-US" sz="3400" b="1" dirty="0">
                  <a:solidFill>
                    <a:srgbClr val="0070C0"/>
                  </a:solidFill>
                  <a:latin typeface="Optima" panose="02000503060000020004" pitchFamily="2" charset="0"/>
                  <a:ea typeface="微软雅黑" charset="-122"/>
                  <a:cs typeface="David" panose="020E0502060401010101" pitchFamily="34" charset="-79"/>
                </a:endParaRPr>
              </a:p>
              <a:p>
                <a:pPr algn="ctr">
                  <a:lnSpc>
                    <a:spcPct val="90000"/>
                  </a:lnSpc>
                </a:pPr>
                <a:endParaRPr lang="zh-CN" altLang="en-US" sz="3400" dirty="0">
                  <a:solidFill>
                    <a:prstClr val="black"/>
                  </a:solidFill>
                  <a:latin typeface="等线" panose="020F0502020204030204"/>
                  <a:ea typeface="等线" panose="02010600030101010101" pitchFamily="2" charset="-122"/>
                </a:endParaRPr>
              </a:p>
              <a:p>
                <a:pPr algn="ctr">
                  <a:lnSpc>
                    <a:spcPct val="90000"/>
                  </a:lnSpc>
                </a:pPr>
                <a:endParaRPr lang="en-US" altLang="zh-TW" sz="3400" dirty="0">
                  <a:solidFill>
                    <a:schemeClr val="bg1"/>
                  </a:solidFill>
                </a:endParaRPr>
              </a:p>
              <a:p>
                <a:pPr algn="ctr">
                  <a:lnSpc>
                    <a:spcPct val="90000"/>
                  </a:lnSpc>
                </a:pPr>
                <a:endParaRPr kumimoji="1" lang="zh-CN" altLang="en-US" sz="3400" b="1" dirty="0"/>
              </a:p>
              <a:p>
                <a:pPr algn="ctr">
                  <a:lnSpc>
                    <a:spcPct val="90000"/>
                  </a:lnSpc>
                </a:pPr>
                <a:endParaRPr lang="en-US" sz="3400" dirty="0"/>
              </a:p>
              <a:p>
                <a:pPr algn="ctr">
                  <a:lnSpc>
                    <a:spcPct val="90000"/>
                  </a:lnSpc>
                </a:pPr>
                <a:r>
                  <a:rPr lang="en-US" sz="3400" dirty="0">
                    <a:sym typeface="+mn-ea"/>
                  </a:rPr>
                  <a:t> </a:t>
                </a:r>
                <a:endParaRPr lang="en-US" sz="3400" dirty="0"/>
              </a:p>
              <a:p>
                <a:pPr algn="ctr">
                  <a:lnSpc>
                    <a:spcPct val="90000"/>
                  </a:lnSpc>
                </a:pPr>
                <a:r>
                  <a:rPr lang="en-US" altLang="zh-CN" sz="3400" dirty="0">
                    <a:solidFill>
                      <a:schemeClr val="bg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" name="文本框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7780" y="0"/>
                <a:ext cx="12209780" cy="583565"/>
              </a:xfrm>
              <a:prstGeom prst="rect">
                <a:avLst/>
              </a:prstGeom>
              <a:blipFill>
                <a:blip r:embed="rId4"/>
                <a:stretch>
                  <a:fillRect t="-23404" b="-319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文本框 2"/>
          <p:cNvSpPr txBox="1"/>
          <p:nvPr/>
        </p:nvSpPr>
        <p:spPr>
          <a:xfrm>
            <a:off x="1" y="6493511"/>
            <a:ext cx="12209780" cy="368300"/>
          </a:xfrm>
          <a:prstGeom prst="rect">
            <a:avLst/>
          </a:prstGeom>
          <a:solidFill>
            <a:srgbClr val="263A38"/>
          </a:solidFill>
        </p:spPr>
        <p:txBody>
          <a:bodyPr wrap="square" rtlCol="0">
            <a:noAutofit/>
          </a:bodyPr>
          <a:lstStyle/>
          <a:p>
            <a:r>
              <a:rPr lang="en-US" altLang="zh-CN" sz="2000" dirty="0">
                <a:solidFill>
                  <a:schemeClr val="bg1"/>
                </a:solidFill>
              </a:rPr>
              <a:t> </a:t>
            </a:r>
            <a:r>
              <a:rPr lang="zh-CN" altLang="en-US" sz="2000" dirty="0">
                <a:solidFill>
                  <a:schemeClr val="bg1"/>
                </a:solidFill>
              </a:rPr>
              <a:t>柯百谦 </a:t>
            </a:r>
            <a:r>
              <a:rPr lang="en-US" altLang="zh-CN" sz="2000" dirty="0">
                <a:solidFill>
                  <a:schemeClr val="bg1"/>
                </a:solidFill>
              </a:rPr>
              <a:t>                                                               </a:t>
            </a:r>
            <a:r>
              <a:rPr lang="zh-CN" altLang="en-US" sz="2000" dirty="0">
                <a:solidFill>
                  <a:schemeClr val="bg1"/>
                </a:solidFill>
              </a:rPr>
              <a:t>强子物理与味物理的实验进展</a:t>
            </a:r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715751" y="6493511"/>
            <a:ext cx="468000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0DB2DC-4C9A-4742-B13C-FB6460FD3503}" type="slidenum">
              <a:rPr lang="en-US" altLang="zh-CN" sz="1351">
                <a:solidFill>
                  <a:schemeClr val="bg1"/>
                </a:solidFill>
              </a:rPr>
              <a:t>29</a:t>
            </a:fld>
            <a:endParaRPr lang="en-US" altLang="zh-CN" sz="1351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23"/>
              <p:cNvSpPr txBox="1"/>
              <p:nvPr/>
            </p:nvSpPr>
            <p:spPr>
              <a:xfrm>
                <a:off x="5111749" y="688342"/>
                <a:ext cx="6430011" cy="83099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algn="ctr" defTabSz="410835" hangingPunct="0"/>
                <a:r>
                  <a:rPr lang="en-US" altLang="pt-BR" sz="2400" kern="0" dirty="0">
                    <a:solidFill>
                      <a:srgbClr val="1DB100">
                        <a:lumMod val="50000"/>
                      </a:srgbClr>
                    </a:solidFill>
                    <a:latin typeface="Helvetica Neue" panose="02000503000000020004" charset="0"/>
                    <a:ea typeface="Helvetica Neue" panose="02000503000000020004"/>
                    <a:cs typeface="Helvetica Neue" panose="02000503000000020004" charset="0"/>
                    <a:sym typeface="Helvetica Neue" panose="02000503000000020004"/>
                  </a:rPr>
                  <a:t>BESIII Quantum correlated data: </a:t>
                </a:r>
              </a:p>
              <a:p>
                <a:pPr algn="ctr" defTabSz="410835" hangingPunct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pt-BR" sz="2400" i="1" kern="0" dirty="0">
                              <a:solidFill>
                                <a:srgbClr val="1DB100">
                                  <a:lumMod val="50000"/>
                                </a:srgbClr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  <a:sym typeface="Helvetica Neue" panose="02000503000000020004"/>
                            </a:rPr>
                          </m:ctrlPr>
                        </m:sSupPr>
                        <m:e>
                          <m:r>
                            <a:rPr lang="en-US" altLang="pt-BR" sz="2400" i="1" kern="0" dirty="0">
                              <a:solidFill>
                                <a:srgbClr val="1DB100">
                                  <a:lumMod val="50000"/>
                                </a:srgbClr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Helvetica Neue" panose="02000503000000020004"/>
                            </a:rPr>
                            <m:t>𝑒</m:t>
                          </m:r>
                        </m:e>
                        <m:sup>
                          <m:r>
                            <a:rPr lang="en-US" altLang="pt-BR" sz="2400" i="1" kern="0" dirty="0">
                              <a:solidFill>
                                <a:srgbClr val="1DB100">
                                  <a:lumMod val="50000"/>
                                </a:srgbClr>
                              </a:solidFill>
                              <a:latin typeface="Cambria Math" panose="02040503050406030204" charset="0"/>
                              <a:ea typeface="宋体" charset="0"/>
                              <a:cs typeface="Cambria Math" panose="02040503050406030204" charset="0"/>
                              <a:sym typeface="Helvetica Neue" panose="02000503000000020004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altLang="pt-BR" sz="2400" i="1" kern="0" dirty="0">
                              <a:solidFill>
                                <a:srgbClr val="1DB100">
                                  <a:lumMod val="50000"/>
                                </a:srgbClr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  <a:sym typeface="Helvetica Neue" panose="02000503000000020004"/>
                            </a:rPr>
                          </m:ctrlPr>
                        </m:sSupPr>
                        <m:e>
                          <m:r>
                            <a:rPr lang="en-US" altLang="pt-BR" sz="2400" i="1" kern="0" dirty="0">
                              <a:solidFill>
                                <a:srgbClr val="1DB100">
                                  <a:lumMod val="50000"/>
                                </a:srgbClr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Helvetica Neue" panose="02000503000000020004"/>
                            </a:rPr>
                            <m:t>𝑒</m:t>
                          </m:r>
                        </m:e>
                        <m:sup>
                          <m:r>
                            <a:rPr lang="en-US" altLang="pt-BR" sz="2400" i="1" kern="0" dirty="0">
                              <a:solidFill>
                                <a:srgbClr val="1DB100">
                                  <a:lumMod val="50000"/>
                                </a:srgbClr>
                              </a:solidFill>
                              <a:latin typeface="Cambria Math" panose="02040503050406030204" charset="0"/>
                              <a:ea typeface="宋体" charset="0"/>
                              <a:cs typeface="Cambria Math" panose="02040503050406030204" charset="0"/>
                              <a:sym typeface="Helvetica Neue" panose="02000503000000020004"/>
                            </a:rPr>
                            <m:t>−</m:t>
                          </m:r>
                        </m:sup>
                      </m:sSup>
                      <m:r>
                        <a:rPr lang="en-US" altLang="pt-BR" sz="2400" i="1" kern="0" dirty="0">
                          <a:solidFill>
                            <a:srgbClr val="1DB100">
                              <a:lumMod val="50000"/>
                            </a:srgbClr>
                          </a:solidFill>
                          <a:latin typeface="Cambria Math" panose="02040503050406030204" charset="0"/>
                          <a:ea typeface="宋体" charset="0"/>
                          <a:cs typeface="Cambria Math" panose="02040503050406030204" charset="0"/>
                          <a:sym typeface="Helvetica Neue" panose="02000503000000020004"/>
                        </a:rPr>
                        <m:t>→</m:t>
                      </m:r>
                      <m:r>
                        <a:rPr lang="en-US" altLang="pt-BR" sz="2400" i="1" kern="0" dirty="0">
                          <a:solidFill>
                            <a:srgbClr val="1DB100">
                              <a:lumMod val="50000"/>
                            </a:srgbClr>
                          </a:solidFill>
                          <a:latin typeface="Cambria Math" panose="02040503050406030204" charset="0"/>
                          <a:ea typeface="宋体" charset="0"/>
                          <a:cs typeface="Cambria Math" panose="02040503050406030204" charset="0"/>
                          <a:sym typeface="Helvetica Neue" panose="02000503000000020004"/>
                        </a:rPr>
                        <m:t>𝜓</m:t>
                      </m:r>
                      <m:r>
                        <a:rPr lang="en-US" altLang="pt-BR" sz="2400" i="1" kern="0" dirty="0">
                          <a:solidFill>
                            <a:srgbClr val="1DB100">
                              <a:lumMod val="50000"/>
                            </a:srgbClr>
                          </a:solidFill>
                          <a:latin typeface="Cambria Math" panose="02040503050406030204" charset="0"/>
                          <a:ea typeface="宋体" charset="0"/>
                          <a:cs typeface="Cambria Math" panose="02040503050406030204" charset="0"/>
                          <a:sym typeface="Helvetica Neue" panose="02000503000000020004"/>
                        </a:rPr>
                        <m:t>(3770)→</m:t>
                      </m:r>
                      <m:sSup>
                        <m:sSupPr>
                          <m:ctrlPr>
                            <a:rPr lang="en-US" altLang="pt-BR" sz="2400" i="1" kern="0" dirty="0">
                              <a:solidFill>
                                <a:srgbClr val="1DB100">
                                  <a:lumMod val="50000"/>
                                </a:srgbClr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  <a:sym typeface="Helvetica Neue" panose="02000503000000020004"/>
                            </a:rPr>
                          </m:ctrlPr>
                        </m:sSupPr>
                        <m:e>
                          <m:r>
                            <a:rPr lang="en-US" altLang="pt-BR" sz="2400" i="1" kern="0" dirty="0">
                              <a:solidFill>
                                <a:srgbClr val="1DB100">
                                  <a:lumMod val="50000"/>
                                </a:srgbClr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Helvetica Neue" panose="02000503000000020004"/>
                            </a:rPr>
                            <m:t>𝐷</m:t>
                          </m:r>
                        </m:e>
                        <m:sup>
                          <m:r>
                            <a:rPr lang="en-US" altLang="pt-BR" sz="2400" i="1" kern="0" dirty="0">
                              <a:solidFill>
                                <a:srgbClr val="1DB100">
                                  <a:lumMod val="50000"/>
                                </a:srgbClr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Helvetica Neue" panose="02000503000000020004"/>
                            </a:rPr>
                            <m:t>0</m:t>
                          </m:r>
                        </m:sup>
                      </m:sSup>
                      <m:sSup>
                        <m:sSupPr>
                          <m:ctrlPr>
                            <a:rPr lang="ar-AE" altLang="pt-BR" sz="2400" i="1" kern="0" dirty="0">
                              <a:solidFill>
                                <a:srgbClr val="1DB100">
                                  <a:lumMod val="50000"/>
                                </a:srgbClr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  <a:sym typeface="Helvetica Neue" panose="02000503000000020004"/>
                            </a:rPr>
                          </m:ctrlPr>
                        </m:sSupPr>
                        <m:e>
                          <m:acc>
                            <m:accPr>
                              <m:chr m:val="̅"/>
                              <m:ctrlPr>
                                <a:rPr lang="ar-AE" altLang="pt-BR" sz="2400" i="1" kern="0" dirty="0">
                                  <a:solidFill>
                                    <a:srgbClr val="1DB100">
                                      <a:lumMod val="50000"/>
                                    </a:srgbClr>
                                  </a:solidFill>
                                  <a:latin typeface="Cambria Math" panose="02040503050406030204" pitchFamily="18" charset="0"/>
                                  <a:cs typeface="Cambria Math" panose="02040503050406030204" charset="0"/>
                                  <a:sym typeface="Helvetica Neue" panose="02000503000000020004"/>
                                </a:rPr>
                              </m:ctrlPr>
                            </m:accPr>
                            <m:e>
                              <m:r>
                                <a:rPr lang="en-US" altLang="pt-BR" sz="2400" i="1" kern="0" dirty="0">
                                  <a:solidFill>
                                    <a:srgbClr val="1DB100">
                                      <a:lumMod val="50000"/>
                                    </a:srgbClr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  <a:sym typeface="Helvetica Neue" panose="02000503000000020004"/>
                                </a:rPr>
                                <m:t>𝐷</m:t>
                              </m:r>
                            </m:e>
                          </m:acc>
                        </m:e>
                        <m:sup>
                          <m:r>
                            <a:rPr lang="en-US" altLang="pt-BR" sz="2400" i="1" kern="0" dirty="0">
                              <a:solidFill>
                                <a:srgbClr val="1DB100">
                                  <a:lumMod val="50000"/>
                                </a:srgbClr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Helvetica Neue" panose="02000503000000020004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en-US" sz="2400" i="1" kern="0" dirty="0">
                  <a:solidFill>
                    <a:srgbClr val="FFFFFF"/>
                  </a:solidFill>
                  <a:latin typeface="Helvetica Neue" panose="02000503000000020004" charset="0"/>
                  <a:ea typeface="Helvetica Neue" panose="02000503000000020004"/>
                  <a:cs typeface="Helvetica Neue" panose="02000503000000020004" charset="0"/>
                  <a:sym typeface="Helvetica Neue" panose="02000503000000020004"/>
                </a:endParaRPr>
              </a:p>
            </p:txBody>
          </p:sp>
        </mc:Choice>
        <mc:Fallback xmlns="">
          <p:sp>
            <p:nvSpPr>
              <p:cNvPr id="6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1749" y="688342"/>
                <a:ext cx="6430011" cy="830997"/>
              </a:xfrm>
              <a:prstGeom prst="rect">
                <a:avLst/>
              </a:prstGeom>
              <a:blipFill>
                <a:blip r:embed="rId5"/>
                <a:stretch>
                  <a:fillRect t="-6061" b="-10606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26"/>
              <p:cNvSpPr txBox="1"/>
              <p:nvPr/>
            </p:nvSpPr>
            <p:spPr>
              <a:xfrm>
                <a:off x="5091108" y="3629425"/>
                <a:ext cx="6661785" cy="223075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none"/>
            </p:style>
            <p:txBody>
              <a:bodyPr wrap="square">
                <a:noAutofit/>
              </a:bodyPr>
              <a:lstStyle/>
              <a:p>
                <a:pPr defTabSz="410835" hangingPunct="0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200" b="1" kern="0" dirty="0">
                    <a:solidFill>
                      <a:srgbClr val="434343">
                        <a:lumMod val="50000"/>
                      </a:srgbClr>
                    </a:solidFill>
                    <a:latin typeface="Cambria Math" panose="02040503050406030204" charset="0"/>
                    <a:ea typeface="Helvetica Neue" panose="02000503000000020004"/>
                    <a:cs typeface="Cambria Math" panose="02040503050406030204" charset="0"/>
                    <a:sym typeface="Helvetica Neue" panose="02000503000000020004"/>
                  </a:rPr>
                  <a:t>self-conjugated decay: </a:t>
                </a:r>
              </a:p>
              <a:p>
                <a:pPr marL="342891" indent="-342891" defTabSz="410835" hangingPunct="0">
                  <a:buFont typeface="Arial" panose="020B0704020202020204" pitchFamily="34" charset="0"/>
                  <a:buChar char="•"/>
                </a:pPr>
                <a:r>
                  <a:rPr lang="en-US" sz="2200" b="1" kern="0" dirty="0">
                    <a:solidFill>
                      <a:srgbClr val="434343">
                        <a:lumMod val="50000"/>
                      </a:srgbClr>
                    </a:solidFill>
                    <a:latin typeface="Cambria Math" panose="02040503050406030204" charset="0"/>
                    <a:ea typeface="Helvetica Neue" panose="02000503000000020004"/>
                    <a:cs typeface="Cambria Math" panose="02040503050406030204" charset="0"/>
                    <a:sym typeface="Helvetica Neue" panose="02000503000000020004"/>
                  </a:rPr>
                  <a:t>CP fraction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pt-BR" sz="2200" i="1" kern="0" dirty="0">
                            <a:solidFill>
                              <a:srgbClr val="434343">
                                <a:lumMod val="50000"/>
                              </a:srgbClr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  <a:sym typeface="Helvetica Neue" panose="02000503000000020004"/>
                          </a:rPr>
                        </m:ctrlPr>
                      </m:sSubPr>
                      <m:e>
                        <m:r>
                          <a:rPr lang="en-US" altLang="pt-BR" sz="2200" i="1" kern="0" dirty="0">
                            <a:solidFill>
                              <a:srgbClr val="434343">
                                <a:lumMod val="50000"/>
                              </a:srgbClr>
                            </a:solidFill>
                            <a:latin typeface="Cambria Math" panose="02040503050406030204" charset="0"/>
                            <a:cs typeface="Cambria Math" panose="02040503050406030204" charset="0"/>
                            <a:sym typeface="Helvetica Neue" panose="02000503000000020004"/>
                          </a:rPr>
                          <m:t>𝐹</m:t>
                        </m:r>
                      </m:e>
                      <m:sub>
                        <m:r>
                          <a:rPr lang="en-US" altLang="pt-BR" sz="2200" i="1" kern="0" dirty="0">
                            <a:solidFill>
                              <a:srgbClr val="434343">
                                <a:lumMod val="50000"/>
                              </a:srgbClr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  <a:sym typeface="Helvetica Neue" panose="02000503000000020004"/>
                          </a:rPr>
                          <m:t>+</m:t>
                        </m:r>
                      </m:sub>
                    </m:sSub>
                    <m:r>
                      <a:rPr lang="en-US" sz="2200" b="1" i="1" kern="0" dirty="0">
                        <a:solidFill>
                          <a:srgbClr val="434343">
                            <a:lumMod val="50000"/>
                          </a:srgbClr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  <a:sym typeface="Helvetica Neue" panose="02000503000000020004"/>
                      </a:rPr>
                      <m:t>→</m:t>
                    </m:r>
                  </m:oMath>
                </a14:m>
                <a:r>
                  <a:rPr lang="en-US" sz="2200" b="1" kern="0" dirty="0">
                    <a:solidFill>
                      <a:srgbClr val="434343">
                        <a:lumMod val="50000"/>
                      </a:srgbClr>
                    </a:solidFill>
                    <a:latin typeface="Cambria Math" panose="02040503050406030204" charset="0"/>
                    <a:ea typeface="Helvetica Neue" panose="02000503000000020004"/>
                    <a:cs typeface="Cambria Math" panose="02040503050406030204" charset="0"/>
                    <a:sym typeface="Helvetica Neue" panose="02000503000000020004"/>
                  </a:rPr>
                  <a:t> GLW/GGSZ method</a:t>
                </a:r>
              </a:p>
              <a:p>
                <a:pPr marL="342891" indent="-342891" defTabSz="410835" hangingPunct="0">
                  <a:buFont typeface="Arial" panose="020B0704020202020204" pitchFamily="34" charset="0"/>
                  <a:buChar char="•"/>
                </a:pPr>
                <a:r>
                  <a:rPr lang="en-US" sz="2200" b="1" kern="0" dirty="0">
                    <a:solidFill>
                      <a:srgbClr val="434343">
                        <a:lumMod val="50000"/>
                      </a:srgbClr>
                    </a:solidFill>
                    <a:latin typeface="Cambria Math" panose="02040503050406030204" charset="0"/>
                    <a:ea typeface="Helvetica Neue" panose="02000503000000020004"/>
                    <a:cs typeface="Cambria Math" panose="02040503050406030204" charset="0"/>
                    <a:sym typeface="Helvetica Neue" panose="02000503000000020004"/>
                  </a:rPr>
                  <a:t>trong phase 𝑐𝑖(′)</a:t>
                </a:r>
                <a:r>
                  <a:rPr lang="zh-TW" altLang="en-US" sz="2200" b="1" kern="0" dirty="0">
                    <a:solidFill>
                      <a:srgbClr val="434343">
                        <a:lumMod val="50000"/>
                      </a:srgbClr>
                    </a:solidFill>
                    <a:latin typeface="Cambria Math" panose="02040503050406030204" charset="0"/>
                    <a:cs typeface="Cambria Math" panose="02040503050406030204" charset="0"/>
                    <a:sym typeface="Helvetica Neue" panose="02000503000000020004"/>
                  </a:rPr>
                  <a:t> </a:t>
                </a:r>
                <a:r>
                  <a:rPr lang="en-US" altLang="zh-TW" sz="2200" b="1" kern="0" dirty="0">
                    <a:solidFill>
                      <a:srgbClr val="434343">
                        <a:lumMod val="50000"/>
                      </a:srgbClr>
                    </a:solidFill>
                    <a:latin typeface="Cambria Math" panose="02040503050406030204" charset="0"/>
                    <a:ea typeface="Helvetica Neue" panose="02000503000000020004"/>
                    <a:cs typeface="Cambria Math" panose="02040503050406030204" charset="0"/>
                    <a:sym typeface="Helvetica Neue" panose="02000503000000020004"/>
                  </a:rPr>
                  <a:t>and </a:t>
                </a:r>
                <a:r>
                  <a:rPr lang="en-US" sz="2200" b="1" kern="0" dirty="0">
                    <a:solidFill>
                      <a:srgbClr val="434343">
                        <a:lumMod val="50000"/>
                      </a:srgbClr>
                    </a:solidFill>
                    <a:latin typeface="Cambria Math" panose="02040503050406030204" charset="0"/>
                    <a:ea typeface="Helvetica Neue" panose="02000503000000020004"/>
                    <a:cs typeface="Cambria Math" panose="02040503050406030204" charset="0"/>
                    <a:sym typeface="Helvetica Neue" panose="02000503000000020004"/>
                  </a:rPr>
                  <a:t>𝑠𝑖(′) </a:t>
                </a:r>
                <a14:m>
                  <m:oMath xmlns:m="http://schemas.openxmlformats.org/officeDocument/2006/math">
                    <m:r>
                      <a:rPr lang="en-US" sz="2200" b="1" i="1" kern="0" dirty="0">
                        <a:solidFill>
                          <a:srgbClr val="434343">
                            <a:lumMod val="50000"/>
                          </a:srgbClr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  <a:sym typeface="Helvetica Neue" panose="02000503000000020004"/>
                      </a:rPr>
                      <m:t>→</m:t>
                    </m:r>
                  </m:oMath>
                </a14:m>
                <a:r>
                  <a:rPr lang="en-US" sz="2200" b="1" kern="0" dirty="0">
                    <a:solidFill>
                      <a:srgbClr val="434343">
                        <a:lumMod val="50000"/>
                      </a:srgbClr>
                    </a:solidFill>
                    <a:latin typeface="Cambria Math" panose="02040503050406030204" charset="0"/>
                    <a:ea typeface="Helvetica Neue" panose="02000503000000020004"/>
                    <a:cs typeface="Cambria Math" panose="02040503050406030204" charset="0"/>
                    <a:sym typeface="Helvetica Neue" panose="02000503000000020004"/>
                  </a:rPr>
                  <a:t> GGSZ method</a:t>
                </a:r>
              </a:p>
              <a:p>
                <a:pPr defTabSz="410835" hangingPunct="0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200" b="1" kern="0" dirty="0">
                    <a:solidFill>
                      <a:srgbClr val="434343">
                        <a:lumMod val="50000"/>
                      </a:srgbClr>
                    </a:solidFill>
                    <a:latin typeface="Cambria Math" panose="02040503050406030204" charset="0"/>
                    <a:ea typeface="Helvetica Neue" panose="02000503000000020004"/>
                    <a:cs typeface="Cambria Math" panose="02040503050406030204" charset="0"/>
                    <a:sym typeface="Helvetica Neue" panose="02000503000000020004"/>
                  </a:rPr>
                  <a:t>non-self-conjugated decay: </a:t>
                </a:r>
              </a:p>
              <a:p>
                <a:pPr marL="342891" indent="-342891" defTabSz="410835" hangingPunct="0">
                  <a:buFont typeface="Arial" panose="020B0704020202020204" pitchFamily="34" charset="0"/>
                  <a:buChar char="•"/>
                </a:pPr>
                <a:r>
                  <a:rPr lang="en-US" sz="2200" b="1" kern="0" dirty="0">
                    <a:solidFill>
                      <a:srgbClr val="434343">
                        <a:lumMod val="50000"/>
                      </a:srgbClr>
                    </a:solidFill>
                    <a:latin typeface="Cambria Math" panose="02040503050406030204" charset="0"/>
                    <a:ea typeface="Helvetica Neue" panose="02000503000000020004"/>
                    <a:cs typeface="Cambria Math" panose="02040503050406030204" charset="0"/>
                    <a:sym typeface="Helvetica Neue" panose="02000503000000020004"/>
                  </a:rPr>
                  <a:t>the coherence factor R and averaged         </a:t>
                </a:r>
              </a:p>
              <a:p>
                <a:pPr marL="342891" indent="-342891" defTabSz="410835" hangingPunct="0">
                  <a:buFont typeface="Arial" panose="020B0704020202020204" pitchFamily="34" charset="0"/>
                  <a:buChar char="•"/>
                </a:pPr>
                <a:r>
                  <a:rPr lang="en-US" sz="2200" b="1" kern="0" dirty="0">
                    <a:solidFill>
                      <a:srgbClr val="434343">
                        <a:lumMod val="50000"/>
                      </a:srgbClr>
                    </a:solidFill>
                    <a:latin typeface="Cambria Math" panose="02040503050406030204" charset="0"/>
                    <a:ea typeface="Helvetica Neue" panose="02000503000000020004"/>
                    <a:cs typeface="Cambria Math" panose="02040503050406030204" charset="0"/>
                    <a:sym typeface="Helvetica Neue" panose="02000503000000020004"/>
                  </a:rPr>
                  <a:t>strong phase difference </a:t>
                </a:r>
                <a14:m>
                  <m:oMath xmlns:m="http://schemas.openxmlformats.org/officeDocument/2006/math">
                    <m:r>
                      <a:rPr lang="en-US" altLang="zh-CN" sz="2200" b="1" kern="0" dirty="0">
                        <a:solidFill>
                          <a:srgbClr val="434343">
                            <a:lumMod val="50000"/>
                          </a:srgbClr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  <a:sym typeface="Helvetica Neue" panose="02000503000000020004"/>
                      </a:rPr>
                      <m:t>𝜹</m:t>
                    </m:r>
                  </m:oMath>
                </a14:m>
                <a:r>
                  <a:rPr lang="en-US" sz="2200" b="1" kern="0" dirty="0">
                    <a:solidFill>
                      <a:srgbClr val="434343">
                        <a:lumMod val="50000"/>
                      </a:srgbClr>
                    </a:solidFill>
                    <a:latin typeface="Cambria Math" panose="02040503050406030204" charset="0"/>
                    <a:ea typeface="Helvetica Neue" panose="02000503000000020004"/>
                    <a:cs typeface="Cambria Math" panose="02040503050406030204" charset="0"/>
                    <a:sym typeface="Helvetica Neue" panose="02000503000000020004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1" i="1" kern="0" dirty="0">
                        <a:solidFill>
                          <a:srgbClr val="434343">
                            <a:lumMod val="50000"/>
                          </a:srgbClr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  <a:sym typeface="Helvetica Neue" panose="02000503000000020004"/>
                      </a:rPr>
                      <m:t>→</m:t>
                    </m:r>
                  </m:oMath>
                </a14:m>
                <a:r>
                  <a:rPr lang="en-US" sz="2200" b="1" kern="0" dirty="0">
                    <a:solidFill>
                      <a:srgbClr val="434343">
                        <a:lumMod val="50000"/>
                      </a:srgbClr>
                    </a:solidFill>
                    <a:latin typeface="Cambria Math" panose="02040503050406030204" charset="0"/>
                    <a:ea typeface="Helvetica Neue" panose="02000503000000020004"/>
                    <a:cs typeface="Cambria Math" panose="02040503050406030204" charset="0"/>
                    <a:sym typeface="Helvetica Neue" panose="02000503000000020004"/>
                  </a:rPr>
                  <a:t> ADS method </a:t>
                </a:r>
              </a:p>
            </p:txBody>
          </p:sp>
        </mc:Choice>
        <mc:Fallback xmlns="">
          <p:sp>
            <p:nvSpPr>
              <p:cNvPr id="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1108" y="3629425"/>
                <a:ext cx="6661785" cy="2230755"/>
              </a:xfrm>
              <a:prstGeom prst="rect">
                <a:avLst/>
              </a:prstGeom>
              <a:blipFill>
                <a:blip r:embed="rId6"/>
                <a:stretch>
                  <a:fillRect l="-951" t="-1695" b="-10169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Straight Arrow Connector 32"/>
          <p:cNvCxnSpPr/>
          <p:nvPr/>
        </p:nvCxnSpPr>
        <p:spPr>
          <a:xfrm flipH="1" flipV="1">
            <a:off x="6159688" y="3159063"/>
            <a:ext cx="216187" cy="283016"/>
          </a:xfrm>
          <a:prstGeom prst="straightConnector1">
            <a:avLst/>
          </a:prstGeom>
          <a:noFill/>
          <a:ln w="50800" cap="flat">
            <a:solidFill>
              <a:schemeClr val="bg1"/>
            </a:solidFill>
            <a:prstDash val="solid"/>
            <a:miter lim="400000"/>
            <a:tailEnd type="triangle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</p:cxnSp>
      <p:sp>
        <p:nvSpPr>
          <p:cNvPr id="38" name="TextBox 37"/>
          <p:cNvSpPr txBox="1"/>
          <p:nvPr/>
        </p:nvSpPr>
        <p:spPr>
          <a:xfrm>
            <a:off x="8653436" y="3053910"/>
            <a:ext cx="1300036" cy="41069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spcFirstLastPara="1" vertOverflow="overflow" horzOverflow="overflow" vert="horz" wrap="none" lIns="35719" tIns="35719" rIns="35719" bIns="35719" numCol="1" spcCol="38100" rtlCol="0" anchor="ctr">
            <a:spAutoFit/>
          </a:bodyPr>
          <a:lstStyle/>
          <a:p>
            <a:pPr algn="ctr" defTabSz="410835" hangingPunct="0"/>
            <a:r>
              <a:rPr lang="en-US" sz="2200" b="1" kern="0" dirty="0">
                <a:solidFill>
                  <a:srgbClr val="434343">
                    <a:lumMod val="50000"/>
                  </a:srgbClr>
                </a:solidFill>
                <a:latin typeface="Helvetica Neue" panose="02000503000000020004" charset="0"/>
                <a:ea typeface="Helvetica Neue" panose="02000503000000020004"/>
                <a:cs typeface="Helvetica Neue" panose="02000503000000020004" charset="0"/>
                <a:sym typeface="Helvetica Neue" panose="02000503000000020004"/>
              </a:rPr>
              <a:t>CP-even 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0862946" y="3048635"/>
            <a:ext cx="1118871" cy="415291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spcFirstLastPara="1" vertOverflow="overflow" horzOverflow="overflow" vert="horz" wrap="none" lIns="35719" tIns="35719" rIns="35719" bIns="35719" numCol="1" spcCol="38100" rtlCol="0" anchor="ctr">
            <a:noAutofit/>
          </a:bodyPr>
          <a:lstStyle/>
          <a:p>
            <a:pPr algn="ctr" defTabSz="410835" hangingPunct="0"/>
            <a:r>
              <a:rPr lang="en-US" sz="2100" b="1" kern="0" dirty="0">
                <a:solidFill>
                  <a:srgbClr val="434343">
                    <a:lumMod val="50000"/>
                  </a:srgbClr>
                </a:solidFill>
                <a:latin typeface="Helvetica Neue" panose="02000503000000020004" charset="0"/>
                <a:ea typeface="Helvetica Neue" panose="02000503000000020004"/>
                <a:cs typeface="Helvetica Neue" panose="02000503000000020004" charset="0"/>
                <a:sym typeface="Helvetica Neue" panose="02000503000000020004"/>
              </a:rPr>
              <a:t>CP-odd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5111751" y="2762886"/>
                <a:ext cx="1890395" cy="4320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algn="ctr" defTabSz="410835" hangingPunct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pt-BR" sz="2200" i="1" kern="0" dirty="0">
                              <a:solidFill>
                                <a:srgbClr val="434343">
                                  <a:lumMod val="50000"/>
                                </a:srgbClr>
                              </a:solidFill>
                              <a:latin typeface="Cambria Math" panose="02040503050406030204" pitchFamily="18" charset="0"/>
                              <a:sym typeface="Helvetica Neue" panose="02000503000000020004"/>
                            </a:rPr>
                          </m:ctrlPr>
                        </m:sSupPr>
                        <m:e>
                          <m:r>
                            <a:rPr lang="en-US" altLang="pt-BR" sz="2200" i="1" kern="0" dirty="0">
                              <a:solidFill>
                                <a:srgbClr val="434343">
                                  <a:lumMod val="50000"/>
                                </a:srgbClr>
                              </a:solidFill>
                              <a:latin typeface="Cambria Math" panose="02040503050406030204" charset="0"/>
                              <a:sym typeface="Helvetica Neue" panose="02000503000000020004"/>
                            </a:rPr>
                            <m:t>𝐽</m:t>
                          </m:r>
                        </m:e>
                        <m:sup>
                          <m:r>
                            <a:rPr lang="en-US" altLang="pt-BR" sz="2200" i="1" kern="0" dirty="0">
                              <a:solidFill>
                                <a:srgbClr val="434343">
                                  <a:lumMod val="50000"/>
                                </a:srgbClr>
                              </a:solidFill>
                              <a:latin typeface="Cambria Math" panose="02040503050406030204" charset="0"/>
                              <a:sym typeface="Helvetica Neue" panose="02000503000000020004"/>
                            </a:rPr>
                            <m:t>𝑃𝐶</m:t>
                          </m:r>
                        </m:sup>
                      </m:sSup>
                      <m:r>
                        <a:rPr lang="en-US" altLang="pt-BR" sz="2200" i="1" kern="0" dirty="0">
                          <a:solidFill>
                            <a:srgbClr val="434343">
                              <a:lumMod val="50000"/>
                            </a:srgbClr>
                          </a:solidFill>
                          <a:latin typeface="Cambria Math" panose="02040503050406030204" charset="0"/>
                          <a:sym typeface="Helvetica Neue" panose="02000503000000020004"/>
                        </a:rPr>
                        <m:t>=</m:t>
                      </m:r>
                      <m:sSup>
                        <m:sSupPr>
                          <m:ctrlPr>
                            <a:rPr lang="en-US" altLang="pt-BR" sz="2200" i="1" kern="0" dirty="0">
                              <a:solidFill>
                                <a:srgbClr val="434343">
                                  <a:lumMod val="50000"/>
                                </a:srgbClr>
                              </a:solidFill>
                              <a:latin typeface="Cambria Math" panose="02040503050406030204" pitchFamily="18" charset="0"/>
                              <a:sym typeface="Helvetica Neue" panose="02000503000000020004"/>
                            </a:rPr>
                          </m:ctrlPr>
                        </m:sSupPr>
                        <m:e>
                          <m:r>
                            <a:rPr lang="en-US" altLang="pt-BR" sz="2200" i="1" kern="0" dirty="0">
                              <a:solidFill>
                                <a:srgbClr val="434343">
                                  <a:lumMod val="50000"/>
                                </a:srgbClr>
                              </a:solidFill>
                              <a:latin typeface="Cambria Math" panose="02040503050406030204" charset="0"/>
                              <a:sym typeface="Helvetica Neue" panose="02000503000000020004"/>
                            </a:rPr>
                            <m:t>1</m:t>
                          </m:r>
                        </m:e>
                        <m:sup>
                          <m:r>
                            <a:rPr lang="en-US" altLang="pt-BR" sz="2200" i="1" kern="0" dirty="0">
                              <a:solidFill>
                                <a:srgbClr val="434343">
                                  <a:lumMod val="50000"/>
                                </a:srgbClr>
                              </a:solidFill>
                              <a:latin typeface="Cambria Math" panose="02040503050406030204" charset="0"/>
                              <a:sym typeface="Helvetica Neue" panose="02000503000000020004"/>
                            </a:rPr>
                            <m:t>−−</m:t>
                          </m:r>
                        </m:sup>
                      </m:sSup>
                    </m:oMath>
                  </m:oMathPara>
                </a14:m>
                <a:endParaRPr lang="en-US" sz="2200" b="1" kern="0" dirty="0">
                  <a:solidFill>
                    <a:srgbClr val="FFFFFF"/>
                  </a:solidFill>
                  <a:latin typeface="Helvetica Neue" panose="02000503000000020004"/>
                  <a:ea typeface="Helvetica Neue" panose="02000503000000020004"/>
                  <a:cs typeface="Helvetica Neue" panose="02000503000000020004"/>
                  <a:sym typeface="Helvetica Neue" panose="02000503000000020004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1751" y="2762886"/>
                <a:ext cx="1890395" cy="432041"/>
              </a:xfrm>
              <a:prstGeom prst="rect">
                <a:avLst/>
              </a:prstGeom>
              <a:blipFill>
                <a:blip r:embed="rId7"/>
                <a:stretch>
                  <a:fillRect b="-14286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组合 19"/>
          <p:cNvGrpSpPr/>
          <p:nvPr/>
        </p:nvGrpSpPr>
        <p:grpSpPr>
          <a:xfrm>
            <a:off x="128905" y="687677"/>
            <a:ext cx="4680000" cy="2308419"/>
            <a:chOff x="374" y="2656"/>
            <a:chExt cx="7574" cy="3635"/>
          </a:xfrm>
        </p:grpSpPr>
        <p:pic>
          <p:nvPicPr>
            <p:cNvPr id="5" name="Picture 1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93" y="2656"/>
              <a:ext cx="6755" cy="3635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0"/>
                <p:cNvSpPr txBox="1"/>
                <p:nvPr/>
              </p:nvSpPr>
              <p:spPr>
                <a:xfrm>
                  <a:off x="374" y="4635"/>
                  <a:ext cx="1548" cy="743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</p:spPr>
              <p:style>
                <a:lnRef idx="0">
                  <a:srgbClr val="FFFFFF"/>
                </a:lnRef>
                <a:fillRef idx="0">
                  <a:srgbClr val="FFFFFF"/>
                </a:fillRef>
                <a:effectRef idx="0">
                  <a:srgbClr val="FFFFFF"/>
                </a:effectRef>
                <a:fontRef idx="none"/>
              </p:style>
              <p:txBody>
                <a:bodyPr rot="0" spcFirstLastPara="1" vertOverflow="overflow" horzOverflow="overflow" vert="horz" wrap="none" lIns="50800" tIns="50800" rIns="50800" bIns="50800" numCol="1" spcCol="38100" rtlCol="0" anchor="ctr">
                  <a:spAutoFit/>
                </a:bodyPr>
                <a:lstStyle/>
                <a:p>
                  <a:pPr algn="l"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2400" i="1">
                            <a:solidFill>
                              <a:srgbClr val="263A38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𝑏</m:t>
                        </m:r>
                        <m:r>
                          <a:rPr lang="en-US" altLang="zh-CN" sz="2400" i="1">
                            <a:solidFill>
                              <a:srgbClr val="263A38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→</m:t>
                        </m:r>
                        <m:r>
                          <a:rPr lang="en-US" altLang="zh-CN" sz="2400" i="1">
                            <a:solidFill>
                              <a:srgbClr val="263A38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𝑢</m:t>
                        </m:r>
                      </m:oMath>
                    </m:oMathPara>
                  </a14:m>
                  <a:endParaRPr lang="en-US" altLang="zh-CN" sz="2400" i="1" dirty="0">
                    <a:solidFill>
                      <a:srgbClr val="263A38"/>
                    </a:solidFill>
                    <a:latin typeface="Cambria Math" panose="02040503050406030204" charset="0"/>
                    <a:cs typeface="Cambria Math" panose="02040503050406030204" charset="0"/>
                  </a:endParaRPr>
                </a:p>
              </p:txBody>
            </p:sp>
          </mc:Choice>
          <mc:Fallback xmlns="">
            <p:sp>
              <p:nvSpPr>
                <p:cNvPr id="18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4" y="4635"/>
                  <a:ext cx="1548" cy="743"/>
                </a:xfrm>
                <a:prstGeom prst="rect">
                  <a:avLst/>
                </a:prstGeom>
                <a:blipFill>
                  <a:blip r:embed="rId9"/>
                  <a:stretch>
                    <a:fillRect l="-2632"/>
                  </a:stretch>
                </a:blipFill>
                <a:ln w="12700" cap="flat">
                  <a:noFill/>
                  <a:miter lim="400000"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0" name="TextBox 29"/>
          <p:cNvSpPr txBox="1"/>
          <p:nvPr/>
        </p:nvSpPr>
        <p:spPr>
          <a:xfrm>
            <a:off x="634968" y="3869947"/>
            <a:ext cx="3526606" cy="4719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>
              <a:buNone/>
            </a:pPr>
            <a:r>
              <a:rPr lang="en-US" sz="2400" dirty="0">
                <a:solidFill>
                  <a:srgbClr val="263A38"/>
                </a:solidFill>
                <a:latin typeface="Helvetica" pitchFamily="2" charset="0"/>
              </a:rPr>
              <a:t>Charm inputs are crucial!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/>
              <p:cNvSpPr txBox="1"/>
              <p:nvPr/>
            </p:nvSpPr>
            <p:spPr>
              <a:xfrm>
                <a:off x="810198" y="2940305"/>
                <a:ext cx="1615763" cy="555024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351" i="1">
                          <a:latin typeface="Cambria Math" panose="02040503050406030204" charset="0"/>
                          <a:cs typeface="Cambria Math" panose="02040503050406030204" charset="0"/>
                        </a:rPr>
                        <m:t>𝛾</m:t>
                      </m:r>
                      <m:r>
                        <a:rPr lang="en-US" altLang="zh-CN" sz="1351" i="1">
                          <a:latin typeface="Cambria Math" panose="02040503050406030204" charset="0"/>
                          <a:cs typeface="Cambria Math" panose="02040503050406030204" charset="0"/>
                        </a:rPr>
                        <m:t>≡</m:t>
                      </m:r>
                      <m:r>
                        <m:rPr>
                          <m:sty m:val="p"/>
                        </m:rPr>
                        <a:rPr lang="en-US" altLang="zh-CN" sz="1351">
                          <a:latin typeface="Cambria Math" panose="02040503050406030204" charset="0"/>
                          <a:cs typeface="Cambria Math" panose="02040503050406030204" charset="0"/>
                        </a:rPr>
                        <m:t>arg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CN" sz="1351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dPr>
                        <m:e>
                          <m:r>
                            <a:rPr lang="en-US" altLang="zh-CN" sz="1351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zh-CN" sz="1351" i="1">
                                  <a:latin typeface="Cambria Math" panose="02040503050406030204" pitchFamily="18" charset="0"/>
                                  <a:cs typeface="Cambria Math" panose="02040503050406030204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zh-CN" sz="1351" i="1">
                                      <a:latin typeface="Cambria Math" panose="02040503050406030204" pitchFamily="18" charset="0"/>
                                      <a:cs typeface="Cambria Math" panose="0204050305040603020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351" i="1">
                                      <a:latin typeface="Cambria Math" panose="02040503050406030204" charset="0"/>
                                      <a:cs typeface="Cambria Math" panose="02040503050406030204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CN" sz="1351" i="1">
                                      <a:latin typeface="Cambria Math" panose="02040503050406030204" charset="0"/>
                                      <a:cs typeface="Cambria Math" panose="02040503050406030204" charset="0"/>
                                    </a:rPr>
                                    <m:t>𝑢𝑑</m:t>
                                  </m:r>
                                </m:sub>
                              </m:sSub>
                              <m:sSubSup>
                                <m:sSubSupPr>
                                  <m:ctrlPr>
                                    <a:rPr lang="en-US" altLang="zh-CN" sz="1351" i="1">
                                      <a:latin typeface="Cambria Math" panose="02040503050406030204" pitchFamily="18" charset="0"/>
                                      <a:cs typeface="Cambria Math" panose="02040503050406030204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1351" i="1">
                                      <a:latin typeface="Cambria Math" panose="02040503050406030204" charset="0"/>
                                      <a:cs typeface="Cambria Math" panose="02040503050406030204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CN" sz="1351" i="1">
                                      <a:latin typeface="Cambria Math" panose="02040503050406030204" charset="0"/>
                                      <a:cs typeface="Cambria Math" panose="02040503050406030204" charset="0"/>
                                    </a:rPr>
                                    <m:t>𝑢𝑏</m:t>
                                  </m:r>
                                </m:sub>
                                <m:sup>
                                  <m:r>
                                    <a:rPr lang="en-US" altLang="zh-CN" sz="1351" i="1">
                                      <a:latin typeface="Cambria Math" panose="02040503050406030204" charset="0"/>
                                      <a:cs typeface="Cambria Math" panose="02040503050406030204" charset="0"/>
                                    </a:rPr>
                                    <m:t>∗</m:t>
                                  </m:r>
                                </m:sup>
                              </m:sSubSup>
                            </m:num>
                            <m:den>
                              <m:sSub>
                                <m:sSubPr>
                                  <m:ctrlPr>
                                    <a:rPr lang="en-US" altLang="zh-CN" sz="1351" i="1">
                                      <a:latin typeface="Cambria Math" panose="02040503050406030204" pitchFamily="18" charset="0"/>
                                      <a:cs typeface="Cambria Math" panose="0204050305040603020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351" i="1">
                                      <a:latin typeface="Cambria Math" panose="02040503050406030204" charset="0"/>
                                      <a:cs typeface="Cambria Math" panose="02040503050406030204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CN" sz="1351" i="1">
                                      <a:latin typeface="Cambria Math" panose="02040503050406030204" charset="0"/>
                                      <a:cs typeface="Cambria Math" panose="02040503050406030204" charset="0"/>
                                    </a:rPr>
                                    <m:t>𝑐𝑑</m:t>
                                  </m:r>
                                </m:sub>
                              </m:sSub>
                              <m:sSubSup>
                                <m:sSubSupPr>
                                  <m:ctrlPr>
                                    <a:rPr lang="en-US" altLang="zh-CN" sz="1351" i="1">
                                      <a:latin typeface="Cambria Math" panose="02040503050406030204" pitchFamily="18" charset="0"/>
                                      <a:cs typeface="Cambria Math" panose="02040503050406030204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1351" i="1">
                                      <a:latin typeface="Cambria Math" panose="02040503050406030204" charset="0"/>
                                      <a:cs typeface="Cambria Math" panose="02040503050406030204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CN" sz="1351" i="1">
                                      <a:latin typeface="Cambria Math" panose="02040503050406030204" charset="0"/>
                                      <a:cs typeface="Cambria Math" panose="02040503050406030204" charset="0"/>
                                    </a:rPr>
                                    <m:t>𝑐𝑏</m:t>
                                  </m:r>
                                </m:sub>
                                <m:sup>
                                  <m:r>
                                    <a:rPr lang="en-US" altLang="zh-CN" sz="1351" i="1">
                                      <a:latin typeface="Cambria Math" panose="02040503050406030204" charset="0"/>
                                      <a:cs typeface="Cambria Math" panose="02040503050406030204" charset="0"/>
                                    </a:rPr>
                                    <m:t>∗</m:t>
                                  </m:r>
                                </m:sup>
                              </m:sSubSup>
                            </m:den>
                          </m:f>
                        </m:e>
                      </m:d>
                    </m:oMath>
                  </m:oMathPara>
                </a14:m>
                <a:endParaRPr lang="zh-CN" altLang="en-US" sz="1351"/>
              </a:p>
            </p:txBody>
          </p:sp>
        </mc:Choice>
        <mc:Fallback xmlns="">
          <p:sp>
            <p:nvSpPr>
              <p:cNvPr id="34" name="文本框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198" y="2940305"/>
                <a:ext cx="1615763" cy="55502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10"/>
              <p:cNvSpPr txBox="1"/>
              <p:nvPr/>
            </p:nvSpPr>
            <p:spPr>
              <a:xfrm>
                <a:off x="128906" y="914342"/>
                <a:ext cx="923201" cy="47192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none"/>
            </p:style>
            <p:txBody>
              <a:bodyPr rot="0" spcFirstLastPara="1" vertOverflow="overflow" horzOverflow="overflow" vert="horz" wrap="none" lIns="50800" tIns="50800" rIns="50800" bIns="50800" numCol="1" spcCol="38100" rtlCol="0" anchor="ctr">
                <a:spAutoFit/>
              </a:bodyPr>
              <a:lstStyle/>
              <a:p>
                <a:pPr algn="l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solidFill>
                            <a:srgbClr val="263A38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𝑏</m:t>
                      </m:r>
                      <m:r>
                        <a:rPr lang="en-US" altLang="zh-CN" sz="2400" i="1">
                          <a:solidFill>
                            <a:srgbClr val="263A38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→</m:t>
                      </m:r>
                      <m:r>
                        <a:rPr lang="en-US" altLang="zh-CN" sz="2400" i="1">
                          <a:solidFill>
                            <a:srgbClr val="263A38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𝑐</m:t>
                      </m:r>
                    </m:oMath>
                  </m:oMathPara>
                </a14:m>
                <a:endParaRPr lang="en-US" altLang="zh-CN" sz="2400" i="1" dirty="0">
                  <a:solidFill>
                    <a:srgbClr val="263A38"/>
                  </a:solidFill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="">
          <p:sp>
            <p:nvSpPr>
              <p:cNvPr id="35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906" y="914342"/>
                <a:ext cx="923201" cy="471924"/>
              </a:xfrm>
              <a:prstGeom prst="rect">
                <a:avLst/>
              </a:prstGeom>
              <a:blipFill>
                <a:blip r:embed="rId11"/>
                <a:stretch>
                  <a:fillRect l="-2703"/>
                </a:stretch>
              </a:blipFill>
              <a:ln w="12700" cap="flat">
                <a:noFill/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4808856" y="1463040"/>
                <a:ext cx="7289165" cy="117602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defTabSz="410835" hangingPunct="0"/>
                <a:r>
                  <a:rPr lang="en-US" sz="2251" kern="0" dirty="0">
                    <a:latin typeface="Cambria Math" panose="02040503050406030204" charset="0"/>
                    <a:ea typeface="Helvetica Neue" panose="02000503000000020004"/>
                    <a:cs typeface="Cambria Math" panose="02040503050406030204" charset="0"/>
                    <a:sym typeface="Helvetica Neue" panose="02000503000000020004"/>
                  </a:rPr>
                  <a:t>Best </a:t>
                </a:r>
                <a:r>
                  <a:rPr lang="en-US" sz="2000" kern="0" dirty="0">
                    <a:latin typeface="Cambria Math" panose="02040503050406030204" charset="0"/>
                    <a:ea typeface="Helvetica Neue" panose="02000503000000020004"/>
                    <a:cs typeface="Cambria Math" panose="02040503050406030204" charset="0"/>
                    <a:sym typeface="Helvetica Neue" panose="02000503000000020004"/>
                  </a:rPr>
                  <a:t>laboratory </a:t>
                </a:r>
                <a:r>
                  <a:rPr lang="en-US" sz="2251" kern="0" dirty="0">
                    <a:latin typeface="Cambria Math" panose="02040503050406030204" charset="0"/>
                    <a:ea typeface="Helvetica Neue" panose="02000503000000020004"/>
                    <a:cs typeface="Cambria Math" panose="02040503050406030204" charset="0"/>
                    <a:sym typeface="Helvetica Neue" panose="02000503000000020004"/>
                  </a:rPr>
                  <a:t>to measure strong-phase parameters of  neutral D </a:t>
                </a:r>
              </a:p>
              <a:p>
                <a:pPr algn="ctr" defTabSz="410835" hangingPunct="0"/>
                <a:r>
                  <a:rPr lang="en-US" sz="2251" kern="0" dirty="0">
                    <a:latin typeface="Cambria Math" panose="02040503050406030204" charset="0"/>
                    <a:ea typeface="Helvetica Neue" panose="02000503000000020004"/>
                    <a:cs typeface="Cambria Math" panose="02040503050406030204" charset="0"/>
                    <a:sym typeface="Helvetica Neue" panose="02000503000000020004"/>
                  </a:rPr>
                  <a:t>CP-odd: </a:t>
                </a:r>
                <a14:m>
                  <m:oMath xmlns:m="http://schemas.openxmlformats.org/officeDocument/2006/math">
                    <m:r>
                      <a:rPr lang="en-US" altLang="pt-BR" sz="2251" b="1" i="1" kern="0" dirty="0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  <a:sym typeface="Helvetica Neue" panose="02000503000000020004"/>
                      </a:rPr>
                      <m:t>𝝍</m:t>
                    </m:r>
                    <m:r>
                      <a:rPr lang="en-US" altLang="pt-BR" sz="2251" b="1" i="1" kern="0" dirty="0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  <a:sym typeface="Helvetica Neue" panose="02000503000000020004"/>
                      </a:rPr>
                      <m:t>(</m:t>
                    </m:r>
                    <m:r>
                      <a:rPr lang="en-US" altLang="pt-BR" sz="2251" b="1" i="1" kern="0" dirty="0">
                        <a:latin typeface="Cambria Math" panose="02040503050406030204" charset="0"/>
                        <a:cs typeface="Cambria Math" panose="02040503050406030204" charset="0"/>
                        <a:sym typeface="Helvetica Neue" panose="02000503000000020004"/>
                      </a:rPr>
                      <m:t>𝟑𝟕𝟕𝟎</m:t>
                    </m:r>
                    <m:r>
                      <a:rPr lang="en-US" altLang="pt-BR" sz="2251" b="1" i="1" kern="0" dirty="0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  <a:sym typeface="Helvetica Neue" panose="02000503000000020004"/>
                      </a:rPr>
                      <m:t>)</m:t>
                    </m:r>
                    <m:r>
                      <a:rPr lang="en-US" altLang="pt-BR" sz="2251" b="1" kern="0" dirty="0">
                        <a:latin typeface="Cambria Math" panose="02040503050406030204" charset="0"/>
                        <a:sym typeface="Helvetica Neue" panose="02000503000000020004"/>
                      </a:rPr>
                      <m:t>=</m:t>
                    </m:r>
                    <m:d>
                      <m:dPr>
                        <m:ctrlPr>
                          <a:rPr lang="en-US" altLang="pt-BR" sz="2251" b="1" i="1" kern="0" dirty="0">
                            <a:latin typeface="Cambria Math" panose="02040503050406030204" pitchFamily="18" charset="0"/>
                            <a:sym typeface="Helvetica Neue" panose="02000503000000020004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pt-BR" sz="2251" b="1" i="1" kern="0" dirty="0">
                                <a:latin typeface="Cambria Math" panose="02040503050406030204" pitchFamily="18" charset="0"/>
                                <a:sym typeface="Helvetica Neue" panose="02000503000000020004"/>
                              </a:rPr>
                            </m:ctrlPr>
                          </m:sSupPr>
                          <m:e>
                            <m:r>
                              <a:rPr lang="en-US" altLang="pt-BR" sz="2251" b="1" i="1" kern="0" dirty="0">
                                <a:latin typeface="Cambria Math" panose="02040503050406030204" charset="0"/>
                                <a:sym typeface="Helvetica Neue" panose="02000503000000020004"/>
                              </a:rPr>
                              <m:t>𝑫</m:t>
                            </m:r>
                          </m:e>
                          <m:sup>
                            <m:r>
                              <a:rPr lang="en-US" altLang="pt-BR" sz="2251" b="1" i="1" kern="0" dirty="0">
                                <a:latin typeface="Cambria Math" panose="02040503050406030204" charset="0"/>
                                <a:sym typeface="Helvetica Neue" panose="02000503000000020004"/>
                              </a:rPr>
                              <m:t>𝟎</m:t>
                            </m:r>
                          </m:sup>
                        </m:sSup>
                        <m:sSup>
                          <m:sSupPr>
                            <m:ctrlPr>
                              <a:rPr lang="ar-AE" altLang="pt-BR" sz="2251" b="1" i="1" kern="0" dirty="0">
                                <a:latin typeface="Cambria Math" panose="02040503050406030204" pitchFamily="18" charset="0"/>
                                <a:sym typeface="Helvetica Neue" panose="02000503000000020004"/>
                              </a:rPr>
                            </m:ctrlPr>
                          </m:sSupPr>
                          <m:e>
                            <m:acc>
                              <m:accPr>
                                <m:chr m:val="̅"/>
                                <m:ctrlPr>
                                  <a:rPr lang="ar-AE" altLang="pt-BR" sz="2251" b="1" i="1" kern="0" dirty="0">
                                    <a:latin typeface="Cambria Math" panose="02040503050406030204" pitchFamily="18" charset="0"/>
                                    <a:sym typeface="Helvetica Neue" panose="02000503000000020004"/>
                                  </a:rPr>
                                </m:ctrlPr>
                              </m:accPr>
                              <m:e>
                                <m:r>
                                  <a:rPr lang="en-US" altLang="pt-BR" sz="2251" b="1" i="1" kern="0" dirty="0">
                                    <a:latin typeface="Cambria Math" panose="02040503050406030204" charset="0"/>
                                    <a:sym typeface="Helvetica Neue" panose="02000503000000020004"/>
                                  </a:rPr>
                                  <m:t>𝑫</m:t>
                                </m:r>
                              </m:e>
                            </m:acc>
                          </m:e>
                          <m:sup>
                            <m:r>
                              <a:rPr lang="en-US" altLang="pt-BR" sz="2251" b="1" i="1" kern="0" dirty="0">
                                <a:latin typeface="Cambria Math" panose="02040503050406030204" charset="0"/>
                                <a:sym typeface="Helvetica Neue" panose="02000503000000020004"/>
                              </a:rPr>
                              <m:t>𝟎</m:t>
                            </m:r>
                          </m:sup>
                        </m:sSup>
                        <m:sSup>
                          <m:sSupPr>
                            <m:ctrlPr>
                              <a:rPr lang="en-US" altLang="pt-BR" sz="2251" b="1" i="1" kern="0" dirty="0">
                                <a:latin typeface="Cambria Math" panose="02040503050406030204" pitchFamily="18" charset="0"/>
                                <a:sym typeface="Helvetica Neue" panose="02000503000000020004"/>
                              </a:rPr>
                            </m:ctrlPr>
                          </m:sSupPr>
                          <m:e>
                            <m:r>
                              <a:rPr lang="en-US" altLang="pt-BR" sz="2251" b="1" i="1" kern="0" dirty="0">
                                <a:latin typeface="Cambria Math" panose="02040503050406030204" charset="0"/>
                                <a:sym typeface="Helvetica Neue" panose="02000503000000020004"/>
                              </a:rPr>
                              <m:t>−</m:t>
                            </m:r>
                            <m:r>
                              <a:rPr lang="en-US" altLang="pt-BR" sz="2251" b="1" i="1" kern="0" dirty="0">
                                <a:latin typeface="Cambria Math" panose="02040503050406030204" charset="0"/>
                                <a:sym typeface="Helvetica Neue" panose="02000503000000020004"/>
                              </a:rPr>
                              <m:t>𝑫</m:t>
                            </m:r>
                          </m:e>
                          <m:sup>
                            <m:r>
                              <a:rPr lang="en-US" altLang="pt-BR" sz="2251" b="1" i="1" kern="0" dirty="0">
                                <a:latin typeface="Cambria Math" panose="02040503050406030204" charset="0"/>
                                <a:sym typeface="Helvetica Neue" panose="02000503000000020004"/>
                              </a:rPr>
                              <m:t>𝟎</m:t>
                            </m:r>
                          </m:sup>
                        </m:sSup>
                        <m:sSup>
                          <m:sSupPr>
                            <m:ctrlPr>
                              <a:rPr lang="ar-AE" altLang="pt-BR" sz="2251" b="1" i="1" kern="0" dirty="0">
                                <a:latin typeface="Cambria Math" panose="02040503050406030204" pitchFamily="18" charset="0"/>
                                <a:sym typeface="Helvetica Neue" panose="02000503000000020004"/>
                              </a:rPr>
                            </m:ctrlPr>
                          </m:sSupPr>
                          <m:e>
                            <m:acc>
                              <m:accPr>
                                <m:chr m:val="̅"/>
                                <m:ctrlPr>
                                  <a:rPr lang="ar-AE" altLang="pt-BR" sz="2251" b="1" i="1" kern="0" dirty="0">
                                    <a:latin typeface="Cambria Math" panose="02040503050406030204" pitchFamily="18" charset="0"/>
                                    <a:sym typeface="Helvetica Neue" panose="02000503000000020004"/>
                                  </a:rPr>
                                </m:ctrlPr>
                              </m:accPr>
                              <m:e>
                                <m:r>
                                  <a:rPr lang="en-US" altLang="pt-BR" sz="2251" b="1" i="1" kern="0" dirty="0">
                                    <a:latin typeface="Cambria Math" panose="02040503050406030204" charset="0"/>
                                    <a:sym typeface="Helvetica Neue" panose="02000503000000020004"/>
                                  </a:rPr>
                                  <m:t>𝑫</m:t>
                                </m:r>
                              </m:e>
                            </m:acc>
                          </m:e>
                          <m:sup>
                            <m:r>
                              <a:rPr lang="en-US" altLang="pt-BR" sz="2251" b="1" i="1" kern="0" dirty="0">
                                <a:latin typeface="Cambria Math" panose="02040503050406030204" charset="0"/>
                                <a:sym typeface="Helvetica Neue" panose="02000503000000020004"/>
                              </a:rPr>
                              <m:t>𝟎</m:t>
                            </m:r>
                          </m:sup>
                        </m:sSup>
                      </m:e>
                    </m:d>
                    <m:r>
                      <a:rPr lang="en-US" altLang="pt-BR" sz="2251" b="1" i="1" kern="0" dirty="0">
                        <a:latin typeface="Cambria Math" panose="02040503050406030204" charset="0"/>
                        <a:sym typeface="Helvetica Neue" panose="02000503000000020004"/>
                      </a:rPr>
                      <m:t>=(</m:t>
                    </m:r>
                    <m:sSub>
                      <m:sSubPr>
                        <m:ctrlPr>
                          <a:rPr lang="en-US" altLang="pt-BR" sz="2251" b="1" i="1" kern="0" dirty="0">
                            <a:latin typeface="Cambria Math" panose="02040503050406030204" pitchFamily="18" charset="0"/>
                            <a:cs typeface="Cambria Math" panose="02040503050406030204" charset="0"/>
                            <a:sym typeface="Helvetica Neue" panose="02000503000000020004"/>
                          </a:rPr>
                        </m:ctrlPr>
                      </m:sSubPr>
                      <m:e>
                        <m:r>
                          <a:rPr lang="en-US" altLang="pt-BR" sz="2251" b="1" i="1" kern="0" dirty="0">
                            <a:latin typeface="Cambria Math" panose="02040503050406030204" charset="0"/>
                            <a:cs typeface="Cambria Math" panose="02040503050406030204" charset="0"/>
                            <a:sym typeface="Helvetica Neue" panose="02000503000000020004"/>
                          </a:rPr>
                          <m:t>𝑫</m:t>
                        </m:r>
                      </m:e>
                      <m:sub>
                        <m:r>
                          <a:rPr lang="en-US" altLang="pt-BR" sz="2251" b="1" i="1" kern="0" dirty="0">
                            <a:latin typeface="Cambria Math" panose="02040503050406030204" charset="0"/>
                            <a:cs typeface="Cambria Math" panose="02040503050406030204" charset="0"/>
                            <a:sym typeface="Helvetica Neue" panose="02000503000000020004"/>
                          </a:rPr>
                          <m:t>+</m:t>
                        </m:r>
                      </m:sub>
                    </m:sSub>
                    <m:sSub>
                      <m:sSubPr>
                        <m:ctrlPr>
                          <a:rPr lang="en-US" altLang="pt-BR" sz="2251" b="1" i="1" kern="0" dirty="0">
                            <a:latin typeface="Cambria Math" panose="02040503050406030204" pitchFamily="18" charset="0"/>
                            <a:cs typeface="Cambria Math" panose="02040503050406030204" charset="0"/>
                            <a:sym typeface="Helvetica Neue" panose="02000503000000020004"/>
                          </a:rPr>
                        </m:ctrlPr>
                      </m:sSubPr>
                      <m:e>
                        <m:r>
                          <a:rPr lang="en-US" altLang="pt-BR" sz="2251" b="1" i="1" kern="0" dirty="0">
                            <a:latin typeface="Cambria Math" panose="02040503050406030204" charset="0"/>
                            <a:cs typeface="Cambria Math" panose="02040503050406030204" charset="0"/>
                            <a:sym typeface="Helvetica Neue" panose="02000503000000020004"/>
                          </a:rPr>
                          <m:t>𝑫</m:t>
                        </m:r>
                      </m:e>
                      <m:sub>
                        <m:r>
                          <a:rPr lang="en-US" altLang="pt-BR" sz="2251" b="1" i="1" kern="0" dirty="0">
                            <a:latin typeface="Cambria Math" panose="02040503050406030204" charset="0"/>
                            <a:cs typeface="Cambria Math" panose="02040503050406030204" charset="0"/>
                            <a:sym typeface="Helvetica Neue" panose="02000503000000020004"/>
                          </a:rPr>
                          <m:t>−</m:t>
                        </m:r>
                      </m:sub>
                    </m:sSub>
                    <m:r>
                      <a:rPr lang="en-US" altLang="pt-BR" sz="2251" b="1" i="1" kern="0" dirty="0">
                        <a:latin typeface="Cambria Math" panose="02040503050406030204" charset="0"/>
                        <a:sym typeface="Helvetica Neue" panose="02000503000000020004"/>
                      </a:rPr>
                      <m:t>−</m:t>
                    </m:r>
                    <m:sSub>
                      <m:sSubPr>
                        <m:ctrlPr>
                          <a:rPr lang="en-US" altLang="pt-BR" sz="2251" b="1" i="1" kern="0" dirty="0">
                            <a:latin typeface="Cambria Math" panose="02040503050406030204" pitchFamily="18" charset="0"/>
                            <a:cs typeface="Cambria Math" panose="02040503050406030204" charset="0"/>
                            <a:sym typeface="Helvetica Neue" panose="02000503000000020004"/>
                          </a:rPr>
                        </m:ctrlPr>
                      </m:sSubPr>
                      <m:e>
                        <m:r>
                          <a:rPr lang="en-US" altLang="pt-BR" sz="2251" b="1" i="1" kern="0" dirty="0">
                            <a:latin typeface="Cambria Math" panose="02040503050406030204" charset="0"/>
                            <a:cs typeface="Cambria Math" panose="02040503050406030204" charset="0"/>
                            <a:sym typeface="Helvetica Neue" panose="02000503000000020004"/>
                          </a:rPr>
                          <m:t>𝑫</m:t>
                        </m:r>
                      </m:e>
                      <m:sub>
                        <m:r>
                          <a:rPr lang="en-US" altLang="pt-BR" sz="2251" b="1" i="1" kern="0" dirty="0">
                            <a:latin typeface="Cambria Math" panose="02040503050406030204" charset="0"/>
                            <a:cs typeface="Cambria Math" panose="02040503050406030204" charset="0"/>
                            <a:sym typeface="Helvetica Neue" panose="02000503000000020004"/>
                          </a:rPr>
                          <m:t>−</m:t>
                        </m:r>
                      </m:sub>
                    </m:sSub>
                    <m:sSub>
                      <m:sSubPr>
                        <m:ctrlPr>
                          <a:rPr lang="en-US" altLang="pt-BR" sz="2251" b="1" i="1" kern="0" dirty="0">
                            <a:latin typeface="Cambria Math" panose="02040503050406030204" pitchFamily="18" charset="0"/>
                            <a:cs typeface="Cambria Math" panose="02040503050406030204" charset="0"/>
                            <a:sym typeface="Helvetica Neue" panose="02000503000000020004"/>
                          </a:rPr>
                        </m:ctrlPr>
                      </m:sSubPr>
                      <m:e>
                        <m:r>
                          <a:rPr lang="en-US" altLang="pt-BR" sz="2251" b="1" i="1" kern="0" dirty="0">
                            <a:latin typeface="Cambria Math" panose="02040503050406030204" charset="0"/>
                            <a:cs typeface="Cambria Math" panose="02040503050406030204" charset="0"/>
                            <a:sym typeface="Helvetica Neue" panose="02000503000000020004"/>
                          </a:rPr>
                          <m:t>𝑫</m:t>
                        </m:r>
                      </m:e>
                      <m:sub>
                        <m:r>
                          <a:rPr lang="en-US" altLang="pt-BR" sz="2251" b="1" i="1" kern="0" dirty="0">
                            <a:latin typeface="Cambria Math" panose="02040503050406030204" charset="0"/>
                            <a:cs typeface="Cambria Math" panose="02040503050406030204" charset="0"/>
                            <a:sym typeface="Helvetica Neue" panose="02000503000000020004"/>
                          </a:rPr>
                          <m:t>+</m:t>
                        </m:r>
                      </m:sub>
                    </m:sSub>
                    <m:r>
                      <a:rPr lang="en-US" altLang="pt-BR" sz="2251" b="1" i="1" kern="0" dirty="0">
                        <a:latin typeface="Cambria Math" panose="02040503050406030204" charset="0"/>
                        <a:sym typeface="Helvetica Neue" panose="02000503000000020004"/>
                      </a:rPr>
                      <m:t>)</m:t>
                    </m:r>
                  </m:oMath>
                </a14:m>
                <a:endParaRPr lang="en-US" altLang="pt-BR" sz="2251" b="1" i="1" kern="0" dirty="0">
                  <a:latin typeface="Cambria Math" panose="02040503050406030204" charset="0"/>
                  <a:ea typeface="Helvetica Neue" panose="02000503000000020004"/>
                  <a:cs typeface="Cambria Math" panose="02040503050406030204" charset="0"/>
                  <a:sym typeface="Helvetica Neue" panose="02000503000000020004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8856" y="1463040"/>
                <a:ext cx="7289165" cy="1176028"/>
              </a:xfrm>
              <a:prstGeom prst="rect">
                <a:avLst/>
              </a:prstGeom>
              <a:blipFill>
                <a:blip r:embed="rId12"/>
                <a:stretch>
                  <a:fillRect l="-1043" t="-4301" b="-8602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31"/>
              <p:cNvSpPr txBox="1"/>
              <p:nvPr/>
            </p:nvSpPr>
            <p:spPr>
              <a:xfrm>
                <a:off x="582263" y="4524754"/>
                <a:ext cx="3595371" cy="1542415"/>
              </a:xfrm>
              <a:prstGeom prst="rect">
                <a:avLst/>
              </a:prstGeom>
              <a:noFill/>
              <a:ln w="19050" cap="flat">
                <a:solidFill>
                  <a:srgbClr val="263A38"/>
                </a:solidFill>
                <a:miter lim="400000"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noAutofit/>
              </a:bodyPr>
              <a:lstStyle/>
              <a:p>
                <a:pPr defTabSz="584185" hangingPunct="0"/>
                <a:r>
                  <a:rPr lang="en-US" altLang="zh-CN" sz="2200" kern="0" dirty="0">
                    <a:solidFill>
                      <a:srgbClr val="68181B"/>
                    </a:solidFill>
                    <a:latin typeface="Cambria Math" panose="02040503050406030204" charset="0"/>
                    <a:cs typeface="Cambria Math" panose="02040503050406030204" charset="0"/>
                    <a:sym typeface="Helvetica Neue" panose="02000503000000020004"/>
                  </a:rPr>
                  <a:t>  </a:t>
                </a:r>
                <a14:m>
                  <m:oMath xmlns:m="http://schemas.openxmlformats.org/officeDocument/2006/math">
                    <m:r>
                      <a:rPr lang="en-US" altLang="zh-CN" sz="2200" b="1" kern="0" dirty="0">
                        <a:solidFill>
                          <a:srgbClr val="68181B"/>
                        </a:solidFill>
                        <a:latin typeface="Cambria Math" panose="02040503050406030204" charset="0"/>
                        <a:cs typeface="Cambria Math" panose="02040503050406030204" charset="0"/>
                        <a:sym typeface="Helvetica Neue" panose="02000503000000020004"/>
                      </a:rPr>
                      <m:t>𝛄</m:t>
                    </m:r>
                  </m:oMath>
                </a14:m>
                <a:r>
                  <a:rPr lang="en-US" sz="2200" b="1" kern="0" dirty="0">
                    <a:solidFill>
                      <a:srgbClr val="68181B"/>
                    </a:solidFill>
                    <a:latin typeface="SourceSansPro"/>
                    <a:ea typeface="Helvetica Neue" panose="02000503000000020004"/>
                    <a:cs typeface="Helvetica Neue" panose="02000503000000020004"/>
                    <a:sym typeface="Helvetica Neue" panose="02000503000000020004"/>
                  </a:rPr>
                  <a:t> </a:t>
                </a:r>
                <a:r>
                  <a:rPr lang="en-US" sz="2200" dirty="0">
                    <a:solidFill>
                      <a:srgbClr val="68181B"/>
                    </a:solidFill>
                    <a:latin typeface="Times New Roman" panose="02020503050405090304" charset="0"/>
                    <a:cs typeface="Times New Roman" panose="02020503050405090304" charset="0"/>
                  </a:rPr>
                  <a:t>measurement</a:t>
                </a:r>
                <a:r>
                  <a:rPr lang="zh-TW" altLang="en-US" sz="2200" dirty="0">
                    <a:solidFill>
                      <a:srgbClr val="68181B"/>
                    </a:solidFill>
                    <a:latin typeface="Times New Roman" panose="02020503050405090304" charset="0"/>
                    <a:cs typeface="Times New Roman" panose="02020503050405090304" charset="0"/>
                  </a:rPr>
                  <a:t> </a:t>
                </a:r>
                <a:r>
                  <a:rPr lang="en-US" sz="2200" dirty="0">
                    <a:solidFill>
                      <a:srgbClr val="68181B"/>
                    </a:solidFill>
                    <a:latin typeface="Times New Roman" panose="02020503050405090304" charset="0"/>
                    <a:cs typeface="Times New Roman" panose="02020503050405090304" charset="0"/>
                  </a:rPr>
                  <a:t>relies on complementary collaboration among LHCb, Belle II, and BESIII.</a:t>
                </a:r>
              </a:p>
            </p:txBody>
          </p:sp>
        </mc:Choice>
        <mc:Fallback xmlns="">
          <p:sp>
            <p:nvSpPr>
              <p:cNvPr id="8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263" y="4524754"/>
                <a:ext cx="3595371" cy="1542415"/>
              </a:xfrm>
              <a:prstGeom prst="rect">
                <a:avLst/>
              </a:prstGeom>
              <a:blipFill>
                <a:blip r:embed="rId13"/>
                <a:stretch>
                  <a:fillRect l="-3158" b="-3226"/>
                </a:stretch>
              </a:blipFill>
              <a:ln w="19050" cap="flat">
                <a:solidFill>
                  <a:srgbClr val="263A38"/>
                </a:solidFill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直接箭头连接符 8"/>
          <p:cNvCxnSpPr>
            <a:stCxn id="38" idx="0"/>
          </p:cNvCxnSpPr>
          <p:nvPr/>
        </p:nvCxnSpPr>
        <p:spPr>
          <a:xfrm flipV="1">
            <a:off x="9303454" y="2708671"/>
            <a:ext cx="755932" cy="34523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0" name="直接箭头连接符 9"/>
          <p:cNvCxnSpPr>
            <a:stCxn id="39" idx="0"/>
          </p:cNvCxnSpPr>
          <p:nvPr/>
        </p:nvCxnSpPr>
        <p:spPr>
          <a:xfrm flipH="1" flipV="1">
            <a:off x="10671745" y="2696761"/>
            <a:ext cx="750571" cy="35179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12" name="图片 1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16200000">
            <a:off x="11266880" y="-245857"/>
            <a:ext cx="478500" cy="1044000"/>
          </a:xfrm>
          <a:prstGeom prst="rect">
            <a:avLst/>
          </a:prstGeom>
        </p:spPr>
      </p:pic>
      <p:pic>
        <p:nvPicPr>
          <p:cNvPr id="13" name="Picture 8" descr="LHCb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9531" y="36525"/>
            <a:ext cx="721347" cy="480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图片 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73082" y="36792"/>
            <a:ext cx="663029" cy="504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D773008-674C-066B-DF26-C575D1CDF9EF}"/>
              </a:ext>
            </a:extLst>
          </p:cNvPr>
          <p:cNvSpPr txBox="1"/>
          <p:nvPr/>
        </p:nvSpPr>
        <p:spPr>
          <a:xfrm>
            <a:off x="9078452" y="6095673"/>
            <a:ext cx="26035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pple Chancery" panose="03020702040506060504" pitchFamily="66" charset="-79"/>
                <a:cs typeface="Apple Chancery" panose="03020702040506060504" pitchFamily="66" charset="-79"/>
              </a:rPr>
              <a:t>More in </a:t>
            </a:r>
            <a:r>
              <a:rPr lang="en-US" sz="1600" dirty="0" err="1">
                <a:latin typeface="Apple Chancery" panose="03020702040506060504" pitchFamily="66" charset="-79"/>
                <a:cs typeface="Apple Chancery" panose="03020702040506060504" pitchFamily="66" charset="-79"/>
              </a:rPr>
              <a:t>Wenhan</a:t>
            </a:r>
            <a:r>
              <a:rPr lang="en-US" sz="1600" dirty="0">
                <a:latin typeface="Apple Chancery" panose="03020702040506060504" pitchFamily="66" charset="-79"/>
                <a:cs typeface="Apple Chancery" panose="03020702040506060504" pitchFamily="66" charset="-79"/>
              </a:rPr>
              <a:t> Shen’s talk</a:t>
            </a: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51F332-68BD-078F-B188-E41A783A50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圆角矩形 42">
            <a:extLst>
              <a:ext uri="{FF2B5EF4-FFF2-40B4-BE49-F238E27FC236}">
                <a16:creationId xmlns:a16="http://schemas.microsoft.com/office/drawing/2014/main" id="{B618B2AC-0D4C-9FC3-84DD-A64BBB1B076E}"/>
              </a:ext>
            </a:extLst>
          </p:cNvPr>
          <p:cNvSpPr/>
          <p:nvPr/>
        </p:nvSpPr>
        <p:spPr>
          <a:xfrm>
            <a:off x="5687695" y="3275331"/>
            <a:ext cx="432000" cy="432000"/>
          </a:xfrm>
          <a:prstGeom prst="roundRect">
            <a:avLst/>
          </a:prstGeom>
          <a:solidFill>
            <a:srgbClr val="263A3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/>
          </a:p>
        </p:txBody>
      </p:sp>
      <p:sp>
        <p:nvSpPr>
          <p:cNvPr id="6" name="标题 5">
            <a:extLst>
              <a:ext uri="{FF2B5EF4-FFF2-40B4-BE49-F238E27FC236}">
                <a16:creationId xmlns:a16="http://schemas.microsoft.com/office/drawing/2014/main" id="{F8564E8D-9F3C-6D54-7E4A-7EE759D2750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副标题 6">
            <a:extLst>
              <a:ext uri="{FF2B5EF4-FFF2-40B4-BE49-F238E27FC236}">
                <a16:creationId xmlns:a16="http://schemas.microsoft.com/office/drawing/2014/main" id="{ED0B346E-3657-1088-8111-E07B398E25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半闭框 3">
            <a:extLst>
              <a:ext uri="{FF2B5EF4-FFF2-40B4-BE49-F238E27FC236}">
                <a16:creationId xmlns:a16="http://schemas.microsoft.com/office/drawing/2014/main" id="{843CDF55-4D77-FB75-9BFE-9AE539036DC0}"/>
              </a:ext>
            </a:extLst>
          </p:cNvPr>
          <p:cNvSpPr/>
          <p:nvPr/>
        </p:nvSpPr>
        <p:spPr>
          <a:xfrm>
            <a:off x="-13335" y="-7620"/>
            <a:ext cx="12172315" cy="6912000"/>
          </a:xfrm>
          <a:prstGeom prst="halfFrame">
            <a:avLst/>
          </a:prstGeom>
          <a:solidFill>
            <a:srgbClr val="68181B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CN" altLang="en-US" sz="1351">
              <a:solidFill>
                <a:schemeClr val="tx1"/>
              </a:solidFill>
            </a:endParaRPr>
          </a:p>
        </p:txBody>
      </p:sp>
      <p:sp>
        <p:nvSpPr>
          <p:cNvPr id="5" name="半闭框 4">
            <a:extLst>
              <a:ext uri="{FF2B5EF4-FFF2-40B4-BE49-F238E27FC236}">
                <a16:creationId xmlns:a16="http://schemas.microsoft.com/office/drawing/2014/main" id="{F27767AB-6D50-F948-7DCE-50EE2DC52267}"/>
              </a:ext>
            </a:extLst>
          </p:cNvPr>
          <p:cNvSpPr/>
          <p:nvPr/>
        </p:nvSpPr>
        <p:spPr>
          <a:xfrm rot="10800000">
            <a:off x="31115" y="-43425"/>
            <a:ext cx="12172315" cy="6912000"/>
          </a:xfrm>
          <a:prstGeom prst="halfFrame">
            <a:avLst/>
          </a:prstGeom>
          <a:solidFill>
            <a:srgbClr val="263A3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>
              <a:solidFill>
                <a:schemeClr val="tx1"/>
              </a:solidFill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266417DD-64D1-3C2F-B826-1EB744B6A996}"/>
              </a:ext>
            </a:extLst>
          </p:cNvPr>
          <p:cNvSpPr/>
          <p:nvPr/>
        </p:nvSpPr>
        <p:spPr>
          <a:xfrm>
            <a:off x="863600" y="726440"/>
            <a:ext cx="10440000" cy="5652000"/>
          </a:xfrm>
          <a:custGeom>
            <a:avLst/>
            <a:gdLst/>
            <a:ahLst/>
            <a:cxnLst/>
            <a:rect l="l" t="t" r="r" b="b"/>
            <a:pathLst>
              <a:path w="4519680" h="2397575">
                <a:moveTo>
                  <a:pt x="0" y="0"/>
                </a:moveTo>
                <a:lnTo>
                  <a:pt x="4519680" y="0"/>
                </a:lnTo>
                <a:lnTo>
                  <a:pt x="4519680" y="2397575"/>
                </a:lnTo>
                <a:lnTo>
                  <a:pt x="0" y="2397575"/>
                </a:ln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pPr algn="ctr"/>
            <a:endParaRPr lang="en-US" sz="2800">
              <a:solidFill>
                <a:srgbClr val="263A38"/>
              </a:solidFill>
              <a:latin typeface="黑体" charset="0"/>
              <a:ea typeface="黑体" charset="0"/>
              <a:cs typeface="字由点字倔强黑" charset="-122"/>
              <a:sym typeface="字由点字倔强黑" charset="-122"/>
            </a:endParaRPr>
          </a:p>
          <a:p>
            <a:pPr algn="ctr"/>
            <a:endParaRPr lang="zh-CN" altLang="en-US" sz="2800">
              <a:solidFill>
                <a:srgbClr val="263A38"/>
              </a:solidFill>
              <a:latin typeface="黑体" charset="0"/>
              <a:ea typeface="黑体" charset="0"/>
              <a:cs typeface="字由点字倔强黑" charset="-122"/>
              <a:sym typeface="字由点字倔强黑" charset="-122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61A2A48C-5FE6-477F-2D43-0B5B9C1ADA8E}"/>
              </a:ext>
            </a:extLst>
          </p:cNvPr>
          <p:cNvSpPr txBox="1"/>
          <p:nvPr/>
        </p:nvSpPr>
        <p:spPr>
          <a:xfrm>
            <a:off x="8255" y="85725"/>
            <a:ext cx="12151360" cy="6407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zh-CN" sz="3200">
                <a:solidFill>
                  <a:schemeClr val="bg1"/>
                </a:solidFill>
                <a:latin typeface="Arial" panose="020B0704020202020204" pitchFamily="34" charset="0"/>
                <a:ea typeface="黑体" charset="0"/>
                <a:cs typeface="Arial" panose="020B0704020202020204" pitchFamily="34" charset="0"/>
              </a:rPr>
              <a:t>Outline of the talk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60E075-9D52-14C8-B33A-68056FAF0536}"/>
              </a:ext>
            </a:extLst>
          </p:cNvPr>
          <p:cNvSpPr txBox="1"/>
          <p:nvPr/>
        </p:nvSpPr>
        <p:spPr>
          <a:xfrm>
            <a:off x="7419085" y="5527464"/>
            <a:ext cx="3928967" cy="508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51" i="1" dirty="0">
                <a:solidFill>
                  <a:srgbClr val="002060"/>
                </a:solidFill>
                <a:latin typeface="Helvetica" pitchFamily="2" charset="0"/>
              </a:rPr>
              <a:t>Disclaimer: many interesting results,</a:t>
            </a:r>
            <a:endParaRPr lang="en-US" sz="1351" dirty="0">
              <a:solidFill>
                <a:srgbClr val="002060"/>
              </a:solidFill>
              <a:latin typeface="Helvetica" pitchFamily="2" charset="0"/>
            </a:endParaRPr>
          </a:p>
          <a:p>
            <a:r>
              <a:rPr lang="en-US" sz="1351" i="1" dirty="0">
                <a:solidFill>
                  <a:srgbClr val="002060"/>
                </a:solidFill>
                <a:latin typeface="Helvetica" pitchFamily="2" charset="0"/>
              </a:rPr>
              <a:t>only a tiny fraction selected</a:t>
            </a:r>
            <a:endParaRPr lang="en-US" sz="1351" dirty="0">
              <a:solidFill>
                <a:srgbClr val="002060"/>
              </a:solidFill>
              <a:latin typeface="Helvetica" pitchFamily="2" charset="0"/>
            </a:endParaRPr>
          </a:p>
        </p:txBody>
      </p:sp>
      <p:sp>
        <p:nvSpPr>
          <p:cNvPr id="10" name="Introduction…">
            <a:extLst>
              <a:ext uri="{FF2B5EF4-FFF2-40B4-BE49-F238E27FC236}">
                <a16:creationId xmlns:a16="http://schemas.microsoft.com/office/drawing/2014/main" id="{8A7FCE6F-5CE8-651F-D2CF-88B31F970AF2}"/>
              </a:ext>
            </a:extLst>
          </p:cNvPr>
          <p:cNvSpPr txBox="1"/>
          <p:nvPr/>
        </p:nvSpPr>
        <p:spPr>
          <a:xfrm>
            <a:off x="2001422" y="832097"/>
            <a:ext cx="7804548" cy="5142819"/>
          </a:xfrm>
          <a:prstGeom prst="rect">
            <a:avLst/>
          </a:prstGeom>
          <a:ln w="12700">
            <a:miter lim="400000"/>
          </a:ln>
        </p:spPr>
        <p:txBody>
          <a:bodyPr lIns="35719" tIns="35719" rIns="35719" bIns="35719" anchor="ctr">
            <a:spAutoFit/>
          </a:bodyPr>
          <a:lstStyle/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accent6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Introduction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Hadron Spectrum and Exotic Hadrons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Baryon CP Violation  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CKM Physics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Lepton-Flavor Universality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SU(3) and (non-</a:t>
            </a:r>
            <a:r>
              <a:rPr kumimoji="1" lang="en-US" sz="3200" dirty="0" err="1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purterbative</a:t>
            </a: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) QCD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Hyperon Physics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Prospect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043111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/>
              <p:cNvSpPr txBox="1"/>
              <p:nvPr/>
            </p:nvSpPr>
            <p:spPr>
              <a:xfrm>
                <a:off x="871249" y="4072450"/>
                <a:ext cx="9955185" cy="24821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891" indent="-342891">
                  <a:lnSpc>
                    <a:spcPct val="110000"/>
                  </a:lnSpc>
                  <a:buFont typeface="Wingdings" panose="05000000000000000000" charset="0"/>
                  <a:buChar char=""/>
                </a:pPr>
                <a14:m>
                  <m:oMath xmlns:m="http://schemas.openxmlformats.org/officeDocument/2006/math">
                    <m:r>
                      <a:rPr lang="en-US" altLang="zh-CN" sz="2000" i="1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𝛾</m:t>
                    </m:r>
                  </m:oMath>
                </a14:m>
                <a:r>
                  <a:rPr lang="zh-TW" altLang="en-US" sz="2000" dirty="0">
                    <a:latin typeface="Cambria Math" panose="02040503050406030204" charset="0"/>
                    <a:ea typeface="Cambria" panose="02040503050406030204" pitchFamily="18" charset="0"/>
                    <a:cs typeface="Cambria Math" panose="02040503050406030204" charset="0"/>
                  </a:rPr>
                  <a:t> </a:t>
                </a:r>
                <a:r>
                  <a:rPr lang="en-US" altLang="zh-CN" sz="2000" dirty="0">
                    <a:latin typeface="Cambria Math" panose="02040503050406030204" charset="0"/>
                    <a:ea typeface="Cambria" panose="02040503050406030204" pitchFamily="18" charset="0"/>
                    <a:cs typeface="Cambria Math" panose="02040503050406030204" charset="0"/>
                  </a:rPr>
                  <a:t>measurement is </a:t>
                </a:r>
                <a:r>
                  <a:rPr lang="en-US" altLang="zh-CN" sz="2000" b="1" dirty="0">
                    <a:latin typeface="Cambria Math" panose="02040503050406030204" charset="0"/>
                    <a:ea typeface="Cambria" panose="02040503050406030204" pitchFamily="18" charset="0"/>
                    <a:cs typeface="Cambria Math" panose="02040503050406030204" charset="0"/>
                  </a:rPr>
                  <a:t>dominated by the </a:t>
                </a:r>
                <a14:m>
                  <m:oMath xmlns:m="http://schemas.openxmlformats.org/officeDocument/2006/math">
                    <m:r>
                      <a:rPr lang="en-US" altLang="zh-CN" sz="2000" b="1" i="1">
                        <a:latin typeface="Cambria Math" panose="02040503050406030204" charset="0"/>
                        <a:ea typeface="Cambria" panose="02040503050406030204" pitchFamily="18" charset="0"/>
                        <a:cs typeface="Cambria Math" panose="02040503050406030204" charset="0"/>
                      </a:rPr>
                      <m:t>𝑩</m:t>
                    </m:r>
                    <m:r>
                      <a:rPr lang="en-US" altLang="zh-CN" sz="2000" b="1" i="1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→</m:t>
                    </m:r>
                    <m:r>
                      <a:rPr lang="en-US" altLang="zh-CN" sz="2000" b="1" i="1">
                        <a:latin typeface="Cambria Math" panose="02040503050406030204" charset="0"/>
                        <a:ea typeface="Cambria" panose="02040503050406030204" pitchFamily="18" charset="0"/>
                        <a:cs typeface="Cambria Math" panose="02040503050406030204" charset="0"/>
                      </a:rPr>
                      <m:t>𝑫𝑲</m:t>
                    </m:r>
                    <m:r>
                      <a:rPr lang="en-US" altLang="zh-CN" sz="2000" b="1" i="1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, </m:t>
                    </m:r>
                    <m:r>
                      <a:rPr lang="en-US" altLang="zh-CN" sz="2000" b="1" i="1">
                        <a:latin typeface="Cambria Math" panose="02040503050406030204" charset="0"/>
                        <a:ea typeface="Cambria" panose="02040503050406030204" pitchFamily="18" charset="0"/>
                        <a:cs typeface="Cambria Math" panose="02040503050406030204" charset="0"/>
                      </a:rPr>
                      <m:t>𝑫</m:t>
                    </m:r>
                    <m:r>
                      <a:rPr lang="en-US" altLang="zh-CN" sz="2000" b="1" i="1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→</m:t>
                    </m:r>
                    <m:sSubSup>
                      <m:sSubSupPr>
                        <m:ctrlPr>
                          <a:rPr lang="en-US" altLang="zh-CN" sz="2000" b="1" i="1"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Cambria Math" panose="02040503050406030204" charset="0"/>
                          </a:rPr>
                        </m:ctrlPr>
                      </m:sSubSupPr>
                      <m:e>
                        <m:r>
                          <a:rPr lang="en-US" altLang="zh-CN" sz="2000" b="1" i="1">
                            <a:latin typeface="Cambria Math" panose="02040503050406030204" charset="0"/>
                            <a:ea typeface="Cambria" panose="02040503050406030204" pitchFamily="18" charset="0"/>
                            <a:cs typeface="Cambria Math" panose="02040503050406030204" charset="0"/>
                          </a:rPr>
                          <m:t>𝑲</m:t>
                        </m:r>
                      </m:e>
                      <m:sub>
                        <m:r>
                          <a:rPr lang="en-US" altLang="zh-CN" sz="2000" b="1" i="1">
                            <a:latin typeface="Cambria Math" panose="02040503050406030204" charset="0"/>
                            <a:ea typeface="Cambria" panose="02040503050406030204" pitchFamily="18" charset="0"/>
                            <a:cs typeface="Cambria Math" panose="02040503050406030204" charset="0"/>
                          </a:rPr>
                          <m:t>𝑺</m:t>
                        </m:r>
                      </m:sub>
                      <m:sup>
                        <m:r>
                          <a:rPr lang="en-US" altLang="zh-CN" sz="2000" b="1" i="1">
                            <a:latin typeface="Cambria Math" panose="02040503050406030204" charset="0"/>
                            <a:ea typeface="Cambria" panose="02040503050406030204" pitchFamily="18" charset="0"/>
                            <a:cs typeface="Cambria Math" panose="02040503050406030204" charset="0"/>
                          </a:rPr>
                          <m:t>𝟎</m:t>
                        </m:r>
                      </m:sup>
                    </m:sSubSup>
                    <m:sSup>
                      <m:sSupPr>
                        <m:ctrlPr>
                          <a:rPr lang="en-US" altLang="zh-CN" sz="2000" b="1" i="1"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CN" sz="2000" b="1" i="1">
                            <a:latin typeface="Cambria Math" panose="02040503050406030204" charset="0"/>
                            <a:ea typeface="Cambria" panose="02040503050406030204" pitchFamily="18" charset="0"/>
                            <a:cs typeface="Cambria Math" panose="02040503050406030204" charset="0"/>
                          </a:rPr>
                          <m:t>𝒉</m:t>
                        </m:r>
                      </m:e>
                      <m:sup>
                        <m:r>
                          <a:rPr lang="en-US" altLang="zh-CN" sz="2000" b="1" i="1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2000" b="1" i="1"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CN" sz="2000" b="1" i="1">
                            <a:latin typeface="Cambria Math" panose="02040503050406030204" charset="0"/>
                            <a:ea typeface="Cambria" panose="02040503050406030204" pitchFamily="18" charset="0"/>
                            <a:cs typeface="Cambria Math" panose="02040503050406030204" charset="0"/>
                          </a:rPr>
                          <m:t>𝒉</m:t>
                        </m:r>
                      </m:e>
                      <m:sup>
                        <m:r>
                          <a:rPr lang="en-US" altLang="zh-CN" sz="2000" b="1" i="1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</m:t>
                        </m:r>
                      </m:sup>
                    </m:sSup>
                    <m:r>
                      <a:rPr lang="en-US" altLang="zh-CN" sz="2000" b="1" i="1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/</m:t>
                    </m:r>
                    <m:sSup>
                      <m:sSupPr>
                        <m:ctrlPr>
                          <a:rPr lang="en-US" altLang="zh-CN" sz="2000" b="1" i="1"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CN" sz="2000" b="1" i="1">
                            <a:latin typeface="Cambria Math" panose="02040503050406030204" charset="0"/>
                            <a:ea typeface="Cambria" panose="02040503050406030204" pitchFamily="18" charset="0"/>
                            <a:cs typeface="Cambria Math" panose="02040503050406030204" charset="0"/>
                          </a:rPr>
                          <m:t>𝑲</m:t>
                        </m:r>
                      </m:e>
                      <m:sup>
                        <m:r>
                          <a:rPr lang="en-US" altLang="zh-CN" sz="2000" b="1" i="1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±</m:t>
                        </m:r>
                      </m:sup>
                    </m:sSup>
                    <m:r>
                      <a:rPr lang="en-US" altLang="zh-CN" sz="2000" b="1" i="1">
                        <a:latin typeface="Cambria Math" panose="02040503050406030204" charset="0"/>
                        <a:ea typeface="Cambria" panose="02040503050406030204" pitchFamily="18" charset="0"/>
                        <a:cs typeface="Cambria Math" panose="02040503050406030204" charset="0"/>
                      </a:rPr>
                      <m:t>𝒏</m:t>
                    </m:r>
                    <m:r>
                      <a:rPr lang="en-US" altLang="zh-CN" sz="2000" b="1" i="1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𝝅</m:t>
                    </m:r>
                  </m:oMath>
                </a14:m>
                <a:r>
                  <a:rPr lang="en-US" altLang="zh-CN" sz="2000" dirty="0">
                    <a:latin typeface="Cambria Math" panose="02040503050406030204" charset="0"/>
                    <a:ea typeface="Cambria" panose="02040503050406030204" pitchFamily="18" charset="0"/>
                    <a:cs typeface="Cambria Math" panose="02040503050406030204" charset="0"/>
                  </a:rPr>
                  <a:t> channels</a:t>
                </a:r>
              </a:p>
              <a:p>
                <a:pPr marL="800080" lvl="1" indent="-342891">
                  <a:lnSpc>
                    <a:spcPct val="110000"/>
                  </a:lnSpc>
                  <a:buFont typeface="Arial" panose="020B0704020202020204" pitchFamily="34" charset="0"/>
                  <a:buChar char="•"/>
                  <a:defRPr/>
                </a:pPr>
                <a:r>
                  <a:rPr lang="en-US" altLang="zh-CN" sz="2000" dirty="0">
                    <a:latin typeface="Cambria Math" panose="02040503050406030204" charset="0"/>
                    <a:ea typeface="Cambria" panose="02040503050406030204" pitchFamily="18" charset="0"/>
                    <a:cs typeface="Cambria Math" panose="02040503050406030204" charset="0"/>
                  </a:rPr>
                  <a:t>LHCb yields </a:t>
                </a:r>
                <a14:m>
                  <m:oMath xmlns:m="http://schemas.openxmlformats.org/officeDocument/2006/math">
                    <m:r>
                      <a:rPr lang="en-US" altLang="zh-CN" sz="2000" b="1" i="1">
                        <a:solidFill>
                          <a:srgbClr val="68181B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𝜸</m:t>
                    </m:r>
                    <m:r>
                      <a:rPr lang="en-US" altLang="zh-CN" sz="2000" b="1" i="1">
                        <a:solidFill>
                          <a:srgbClr val="68181B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=</m:t>
                    </m:r>
                    <m:sSup>
                      <m:sSupPr>
                        <m:ctrlPr>
                          <a:rPr lang="en-US" altLang="zh-CN" sz="2000" b="1" i="1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CN" sz="2000" b="1" i="1">
                                <a:solidFill>
                                  <a:srgbClr val="68181B"/>
                                </a:solidFill>
                                <a:latin typeface="Cambria Math" panose="02040503050406030204" pitchFamily="18" charset="0"/>
                                <a:ea typeface="Cambria" panose="02040503050406030204" pitchFamily="18" charset="0"/>
                                <a:cs typeface="Cambria Math" panose="02040503050406030204" charset="0"/>
                              </a:rPr>
                            </m:ctrlPr>
                          </m:dPr>
                          <m:e>
                            <m:r>
                              <a:rPr lang="en-US" altLang="zh-CN" sz="2000" b="1" i="1">
                                <a:solidFill>
                                  <a:srgbClr val="68181B"/>
                                </a:solidFill>
                                <a:latin typeface="Cambria Math" panose="02040503050406030204" charset="0"/>
                                <a:ea typeface="Cambria" panose="02040503050406030204" pitchFamily="18" charset="0"/>
                                <a:cs typeface="Cambria Math" panose="02040503050406030204" charset="0"/>
                              </a:rPr>
                              <m:t>𝟔𝟐</m:t>
                            </m:r>
                            <m:r>
                              <a:rPr lang="en-US" altLang="zh-CN" sz="2000" b="1" i="1">
                                <a:solidFill>
                                  <a:srgbClr val="68181B"/>
                                </a:solidFill>
                                <a:latin typeface="Cambria Math" panose="02040503050406030204" charset="0"/>
                                <a:ea typeface="宋体" charset="0"/>
                                <a:cs typeface="Cambria Math" panose="02040503050406030204" charset="0"/>
                              </a:rPr>
                              <m:t>.</m:t>
                            </m:r>
                            <m:r>
                              <a:rPr lang="en-US" altLang="zh-CN" sz="2000" b="1" i="1">
                                <a:solidFill>
                                  <a:srgbClr val="68181B"/>
                                </a:solidFill>
                                <a:latin typeface="Cambria Math" panose="02040503050406030204" charset="0"/>
                                <a:ea typeface="Cambria" panose="02040503050406030204" pitchFamily="18" charset="0"/>
                                <a:cs typeface="Cambria Math" panose="02040503050406030204" charset="0"/>
                              </a:rPr>
                              <m:t>𝟖</m:t>
                            </m:r>
                            <m:r>
                              <a:rPr lang="en-US" altLang="zh-CN" sz="2000" b="1" i="1">
                                <a:solidFill>
                                  <a:srgbClr val="68181B"/>
                                </a:solidFill>
                                <a:latin typeface="Cambria Math" panose="02040503050406030204" charset="0"/>
                                <a:ea typeface="宋体" charset="0"/>
                                <a:cs typeface="Cambria Math" panose="02040503050406030204" charset="0"/>
                              </a:rPr>
                              <m:t>±</m:t>
                            </m:r>
                            <m:r>
                              <a:rPr lang="en-US" altLang="zh-CN" sz="2000" b="1" i="1">
                                <a:solidFill>
                                  <a:srgbClr val="68181B"/>
                                </a:solidFill>
                                <a:latin typeface="Cambria Math" panose="02040503050406030204" charset="0"/>
                                <a:ea typeface="Cambria" panose="02040503050406030204" pitchFamily="18" charset="0"/>
                                <a:cs typeface="Cambria Math" panose="02040503050406030204" charset="0"/>
                              </a:rPr>
                              <m:t>𝟐</m:t>
                            </m:r>
                            <m:r>
                              <a:rPr lang="en-US" altLang="zh-CN" sz="2000" b="1" i="1">
                                <a:solidFill>
                                  <a:srgbClr val="68181B"/>
                                </a:solidFill>
                                <a:latin typeface="Cambria Math" panose="02040503050406030204" charset="0"/>
                                <a:ea typeface="宋体" charset="0"/>
                                <a:cs typeface="Cambria Math" panose="02040503050406030204" charset="0"/>
                              </a:rPr>
                              <m:t>.</m:t>
                            </m:r>
                            <m:r>
                              <a:rPr lang="en-US" altLang="zh-CN" sz="2000" b="1" i="1">
                                <a:solidFill>
                                  <a:srgbClr val="68181B"/>
                                </a:solidFill>
                                <a:latin typeface="Cambria Math" panose="02040503050406030204" charset="0"/>
                                <a:ea typeface="Cambria" panose="02040503050406030204" pitchFamily="18" charset="0"/>
                                <a:cs typeface="Cambria Math" panose="02040503050406030204" charset="0"/>
                              </a:rPr>
                              <m:t>𝟔</m:t>
                            </m:r>
                          </m:e>
                        </m:d>
                      </m:e>
                      <m:sup>
                        <m:r>
                          <a:rPr lang="en-US" altLang="zh-CN" sz="2000" b="1" i="1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∘</m:t>
                        </m:r>
                      </m:sup>
                    </m:sSup>
                  </m:oMath>
                </a14:m>
                <a:r>
                  <a:rPr lang="en-US" altLang="zh-CN" sz="2000" dirty="0">
                    <a:latin typeface="Cambria Math" panose="02040503050406030204" charset="0"/>
                    <a:ea typeface="Cambria" panose="02040503050406030204" pitchFamily="18" charset="0"/>
                    <a:cs typeface="Cambria Math" panose="02040503050406030204" charset="0"/>
                  </a:rPr>
                  <a:t> using Run 1+2</a:t>
                </a:r>
              </a:p>
              <a:p>
                <a:pPr marL="800080" lvl="1" indent="-342891">
                  <a:lnSpc>
                    <a:spcPct val="110000"/>
                  </a:lnSpc>
                  <a:buFont typeface="Arial" panose="020B0704020202020204" pitchFamily="34" charset="0"/>
                  <a:buChar char="•"/>
                  <a:defRPr/>
                </a:pPr>
                <a:r>
                  <a:rPr lang="en-US" altLang="zh-CN" sz="2000" dirty="0">
                    <a:latin typeface="Cambria Math" panose="02040503050406030204" charset="0"/>
                    <a:ea typeface="Cambria" panose="02040503050406030204" pitchFamily="18" charset="0"/>
                    <a:cs typeface="Cambria Math" panose="02040503050406030204" charset="0"/>
                  </a:rPr>
                  <a:t>LHCb r</a:t>
                </a:r>
                <a:r>
                  <a:rPr lang="en-US" altLang="zh-CN" sz="2000" dirty="0" err="1">
                    <a:latin typeface="Cambria Math" panose="02040503050406030204" charset="0"/>
                    <a:ea typeface="Cambria" panose="02040503050406030204" pitchFamily="18" charset="0"/>
                    <a:cs typeface="Cambria Math" panose="02040503050406030204" charset="0"/>
                  </a:rPr>
                  <a:t>esults</a:t>
                </a:r>
                <a:r>
                  <a:rPr lang="en-US" altLang="zh-CN" sz="2000" dirty="0">
                    <a:latin typeface="Cambria Math" panose="02040503050406030204" charset="0"/>
                    <a:ea typeface="Cambria" panose="02040503050406030204" pitchFamily="18" charset="0"/>
                    <a:cs typeface="Cambria Math" panose="02040503050406030204" charset="0"/>
                  </a:rPr>
                  <a:t> with partial Run 3 dataset [</a:t>
                </a:r>
                <a:r>
                  <a:rPr lang="zh-CN" altLang="zh-CN" sz="2000" dirty="0"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arXiv:2605.03501</a:t>
                </a:r>
                <a:r>
                  <a:rPr lang="en-US" altLang="zh-CN" sz="2000" dirty="0"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]</a:t>
                </a:r>
              </a:p>
              <a:p>
                <a:pPr marL="800080" lvl="1" indent="-342891">
                  <a:lnSpc>
                    <a:spcPct val="110000"/>
                  </a:lnSpc>
                  <a:buFont typeface="Arial" panose="020B0704020202020204" pitchFamily="34" charset="0"/>
                  <a:buChar char="•"/>
                  <a:defRPr/>
                </a:pPr>
                <a:r>
                  <a:rPr lang="en-US" altLang="zh-CN" sz="2000" dirty="0">
                    <a:latin typeface="Cambria Math" panose="02040503050406030204" charset="0"/>
                    <a:ea typeface="Cambria" panose="02040503050406030204" pitchFamily="18" charset="0"/>
                    <a:cs typeface="Cambria Math" panose="02040503050406030204" charset="0"/>
                  </a:rPr>
                  <a:t>Belle (II) provides complementary </a:t>
                </a:r>
                <a14:m>
                  <m:oMath xmlns:m="http://schemas.openxmlformats.org/officeDocument/2006/math">
                    <m:r>
                      <a:rPr lang="en-US" altLang="zh-CN" sz="2000" b="1" i="1">
                        <a:solidFill>
                          <a:srgbClr val="68181B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𝜸</m:t>
                    </m:r>
                    <m:r>
                      <a:rPr lang="en-US" altLang="zh-CN" sz="2000" b="1" i="1">
                        <a:solidFill>
                          <a:srgbClr val="68181B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=</m:t>
                    </m:r>
                    <m:sSup>
                      <m:sSupPr>
                        <m:ctrlPr>
                          <a:rPr lang="en-US" altLang="zh-CN" sz="2000" b="1" i="1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CN" sz="2000" b="1" i="1">
                                <a:solidFill>
                                  <a:srgbClr val="68181B"/>
                                </a:solidFill>
                                <a:latin typeface="Cambria Math" panose="02040503050406030204" pitchFamily="18" charset="0"/>
                                <a:ea typeface="Cambria" panose="02040503050406030204" pitchFamily="18" charset="0"/>
                                <a:cs typeface="Cambria Math" panose="02040503050406030204" charset="0"/>
                              </a:rPr>
                            </m:ctrlPr>
                          </m:dPr>
                          <m:e>
                            <m:r>
                              <a:rPr lang="en-US" altLang="zh-CN" sz="2000" b="1" i="1">
                                <a:solidFill>
                                  <a:srgbClr val="68181B"/>
                                </a:solidFill>
                                <a:latin typeface="Cambria Math" panose="02040503050406030204" charset="0"/>
                                <a:ea typeface="Cambria" panose="02040503050406030204" pitchFamily="18" charset="0"/>
                                <a:cs typeface="Cambria Math" panose="02040503050406030204" charset="0"/>
                              </a:rPr>
                              <m:t>𝟕𝟓</m:t>
                            </m:r>
                            <m:r>
                              <a:rPr lang="en-US" altLang="zh-CN" sz="2000" b="1" i="1">
                                <a:solidFill>
                                  <a:srgbClr val="68181B"/>
                                </a:solidFill>
                                <a:latin typeface="Cambria Math" panose="02040503050406030204" charset="0"/>
                                <a:ea typeface="宋体" charset="0"/>
                                <a:cs typeface="Cambria Math" panose="02040503050406030204" charset="0"/>
                              </a:rPr>
                              <m:t>.</m:t>
                            </m:r>
                            <m:r>
                              <a:rPr lang="en-US" altLang="zh-CN" sz="2000" b="1" i="1">
                                <a:solidFill>
                                  <a:srgbClr val="68181B"/>
                                </a:solidFill>
                                <a:latin typeface="Cambria Math" panose="02040503050406030204" charset="0"/>
                                <a:ea typeface="Cambria" panose="02040503050406030204" pitchFamily="18" charset="0"/>
                                <a:cs typeface="Cambria Math" panose="02040503050406030204" charset="0"/>
                              </a:rPr>
                              <m:t>𝟐</m:t>
                            </m:r>
                            <m:r>
                              <a:rPr lang="en-US" altLang="zh-CN" sz="2000" b="1" i="1">
                                <a:solidFill>
                                  <a:srgbClr val="68181B"/>
                                </a:solidFill>
                                <a:latin typeface="Cambria Math" panose="02040503050406030204" charset="0"/>
                                <a:ea typeface="宋体" charset="0"/>
                                <a:cs typeface="Cambria Math" panose="02040503050406030204" charset="0"/>
                              </a:rPr>
                              <m:t>±</m:t>
                            </m:r>
                            <m:r>
                              <a:rPr lang="en-US" altLang="zh-CN" sz="2000" b="1" i="1">
                                <a:solidFill>
                                  <a:srgbClr val="68181B"/>
                                </a:solidFill>
                                <a:latin typeface="Cambria Math" panose="02040503050406030204" charset="0"/>
                                <a:ea typeface="Cambria" panose="02040503050406030204" pitchFamily="18" charset="0"/>
                                <a:cs typeface="Cambria Math" panose="02040503050406030204" charset="0"/>
                              </a:rPr>
                              <m:t>𝟕</m:t>
                            </m:r>
                            <m:r>
                              <a:rPr lang="en-US" altLang="zh-CN" sz="2000" b="1" i="1">
                                <a:solidFill>
                                  <a:srgbClr val="68181B"/>
                                </a:solidFill>
                                <a:latin typeface="Cambria Math" panose="02040503050406030204" charset="0"/>
                                <a:ea typeface="宋体" charset="0"/>
                                <a:cs typeface="Cambria Math" panose="02040503050406030204" charset="0"/>
                              </a:rPr>
                              <m:t>.</m:t>
                            </m:r>
                            <m:r>
                              <a:rPr lang="en-US" altLang="zh-CN" sz="2000" b="1" i="1">
                                <a:solidFill>
                                  <a:srgbClr val="68181B"/>
                                </a:solidFill>
                                <a:latin typeface="Cambria Math" panose="02040503050406030204" charset="0"/>
                                <a:ea typeface="Cambria" panose="02040503050406030204" pitchFamily="18" charset="0"/>
                                <a:cs typeface="Cambria Math" panose="02040503050406030204" charset="0"/>
                              </a:rPr>
                              <m:t>𝟔</m:t>
                            </m:r>
                          </m:e>
                        </m:d>
                      </m:e>
                      <m:sup>
                        <m:r>
                          <a:rPr lang="en-US" altLang="zh-CN" sz="2000" b="1" i="1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∘</m:t>
                        </m:r>
                      </m:sup>
                    </m:sSup>
                  </m:oMath>
                </a14:m>
                <a:r>
                  <a:rPr lang="en-US" altLang="zh-CN" sz="2000" dirty="0">
                    <a:latin typeface="Cambria Math" panose="02040503050406030204" charset="0"/>
                    <a:ea typeface="Cambria" panose="02040503050406030204" pitchFamily="18" charset="0"/>
                    <a:cs typeface="Cambria Math" panose="02040503050406030204" charset="0"/>
                  </a:rPr>
                  <a:t> [J</a:t>
                </a:r>
                <a:r>
                  <a:rPr lang="zh-CN" altLang="zh-CN" sz="2000" dirty="0">
                    <a:latin typeface="Cambria Math" panose="02040503050406030204" charset="0"/>
                    <a:ea typeface="Cambria" panose="02040503050406030204" pitchFamily="18" charset="0"/>
                    <a:cs typeface="Cambria Math" panose="02040503050406030204" charset="0"/>
                  </a:rPr>
                  <a:t>HEP 10 (2024) 143</a:t>
                </a:r>
                <a:r>
                  <a:rPr lang="en-US" altLang="zh-CN" sz="2000" dirty="0">
                    <a:latin typeface="Cambria Math" panose="02040503050406030204" charset="0"/>
                    <a:ea typeface="Cambria" panose="02040503050406030204" pitchFamily="18" charset="0"/>
                    <a:cs typeface="Cambria Math" panose="02040503050406030204" charset="0"/>
                  </a:rPr>
                  <a:t>]</a:t>
                </a:r>
              </a:p>
              <a:p>
                <a:pPr marL="342891" indent="-342891">
                  <a:lnSpc>
                    <a:spcPct val="110000"/>
                  </a:lnSpc>
                  <a:buFont typeface="Wingdings" panose="05000000000000000000" charset="0"/>
                  <a:buChar char=""/>
                  <a:defRPr/>
                </a:pPr>
                <a:r>
                  <a:rPr lang="en-US" altLang="zh-CN" sz="2000" dirty="0">
                    <a:latin typeface="Cambria Math" panose="02040503050406030204" charset="0"/>
                    <a:ea typeface="Cambria" panose="02040503050406030204" pitchFamily="18" charset="0"/>
                    <a:cs typeface="Cambria Math" panose="02040503050406030204" charset="0"/>
                  </a:rPr>
                  <a:t>Based on a </a:t>
                </a:r>
                <a:r>
                  <a:rPr lang="en-US" altLang="zh-CN" sz="2000" b="1" dirty="0">
                    <a:solidFill>
                      <a:srgbClr val="68181B"/>
                    </a:solidFill>
                    <a:latin typeface="Cambria Math" panose="02040503050406030204" charset="0"/>
                    <a:ea typeface="Cambria" panose="02040503050406030204" pitchFamily="18" charset="0"/>
                    <a:cs typeface="Cambria Math" panose="02040503050406030204" charset="0"/>
                  </a:rPr>
                  <a:t>novel </a:t>
                </a:r>
                <a:r>
                  <a:rPr lang="en-US" altLang="zh-CN" sz="2000" b="1" dirty="0" err="1">
                    <a:solidFill>
                      <a:srgbClr val="68181B"/>
                    </a:solidFill>
                    <a:latin typeface="Cambria Math" panose="02040503050406030204" charset="0"/>
                    <a:ea typeface="Cambria" panose="02040503050406030204" pitchFamily="18" charset="0"/>
                    <a:cs typeface="Cambria Math" panose="02040503050406030204" charset="0"/>
                  </a:rPr>
                  <a:t>unbinned</a:t>
                </a:r>
                <a:r>
                  <a:rPr lang="en-US" altLang="zh-CN" sz="2000" b="1" dirty="0">
                    <a:solidFill>
                      <a:srgbClr val="68181B"/>
                    </a:solidFill>
                    <a:latin typeface="Cambria Math" panose="02040503050406030204" charset="0"/>
                    <a:ea typeface="Cambria" panose="02040503050406030204" pitchFamily="18" charset="0"/>
                    <a:cs typeface="Cambria Math" panose="02040503050406030204" charset="0"/>
                  </a:rPr>
                  <a:t> method</a:t>
                </a:r>
                <a:r>
                  <a:rPr lang="en-US" altLang="zh-CN" sz="2000" dirty="0">
                    <a:solidFill>
                      <a:srgbClr val="68181B"/>
                    </a:solidFill>
                    <a:latin typeface="Cambria Math" panose="02040503050406030204" charset="0"/>
                    <a:ea typeface="Cambria" panose="02040503050406030204" pitchFamily="18" charset="0"/>
                    <a:cs typeface="Cambria Math" panose="02040503050406030204" charset="0"/>
                  </a:rPr>
                  <a:t>, </a:t>
                </a:r>
                <a:r>
                  <a:rPr lang="en-US" altLang="zh-CN" sz="2000" dirty="0">
                    <a:latin typeface="Cambria Math" panose="02040503050406030204" charset="0"/>
                    <a:ea typeface="Cambria" panose="02040503050406030204" pitchFamily="18" charset="0"/>
                    <a:cs typeface="Cambria Math" panose="02040503050406030204" charset="0"/>
                  </a:rPr>
                  <a:t> the stat. uncertainty can be reduced by about 5% for the </a:t>
                </a:r>
                <a14:m>
                  <m:oMath xmlns:m="http://schemas.openxmlformats.org/officeDocument/2006/math">
                    <m:r>
                      <a:rPr lang="en-US" altLang="zh-CN" sz="2000" i="1">
                        <a:latin typeface="Cambria Math" panose="02040503050406030204" charset="0"/>
                        <a:ea typeface="Cambria" panose="02040503050406030204" pitchFamily="18" charset="0"/>
                        <a:cs typeface="Cambria Math" panose="02040503050406030204" charset="0"/>
                      </a:rPr>
                      <m:t>𝐷</m:t>
                    </m:r>
                    <m:r>
                      <a:rPr lang="en-US" altLang="zh-CN" sz="2000" i="1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→</m:t>
                    </m:r>
                    <m:sSubSup>
                      <m:sSubSupPr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Cambria Math" panose="02040503050406030204" charset="0"/>
                          </a:rPr>
                        </m:ctrlPr>
                      </m:sSubSupPr>
                      <m:e>
                        <m:r>
                          <a:rPr lang="en-US" altLang="zh-CN" sz="2000" i="1">
                            <a:latin typeface="Cambria Math" panose="02040503050406030204" charset="0"/>
                            <a:ea typeface="Cambria" panose="02040503050406030204" pitchFamily="18" charset="0"/>
                            <a:cs typeface="Cambria Math" panose="02040503050406030204" charset="0"/>
                          </a:rPr>
                          <m:t>𝐾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charset="0"/>
                            <a:ea typeface="Cambria" panose="02040503050406030204" pitchFamily="18" charset="0"/>
                            <a:cs typeface="Cambria Math" panose="02040503050406030204" charset="0"/>
                          </a:rPr>
                          <m:t>𝑆</m:t>
                        </m:r>
                      </m:sub>
                      <m:sup>
                        <m:r>
                          <a:rPr lang="en-US" altLang="zh-CN" sz="2000" i="1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0</m:t>
                        </m:r>
                      </m:sup>
                    </m:sSubSup>
                    <m:sSup>
                      <m:sSupPr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latin typeface="Cambria Math" panose="02040503050406030204" charset="0"/>
                            <a:ea typeface="Cambria" panose="02040503050406030204" pitchFamily="18" charset="0"/>
                            <a:cs typeface="Cambria Math" panose="02040503050406030204" charset="0"/>
                          </a:rPr>
                          <m:t>h</m:t>
                        </m:r>
                      </m:e>
                      <m:sup>
                        <m:r>
                          <a:rPr lang="en-US" altLang="zh-CN" sz="2000" i="1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latin typeface="Cambria Math" panose="02040503050406030204" charset="0"/>
                            <a:ea typeface="Cambria" panose="02040503050406030204" pitchFamily="18" charset="0"/>
                            <a:cs typeface="Cambria Math" panose="02040503050406030204" charset="0"/>
                          </a:rPr>
                          <m:t>h</m:t>
                        </m:r>
                      </m:e>
                      <m:sup>
                        <m:r>
                          <a:rPr lang="en-US" altLang="zh-CN" sz="2000" i="1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altLang="zh-CN" sz="2000" dirty="0">
                    <a:latin typeface="Cambria Math" panose="02040503050406030204" charset="0"/>
                    <a:ea typeface="Cambria" panose="02040503050406030204" pitchFamily="18" charset="0"/>
                    <a:cs typeface="Cambria Math" panose="02040503050406030204" charset="0"/>
                  </a:rPr>
                  <a:t> channels with LHCb Run 1+2 [</a:t>
                </a:r>
                <a:r>
                  <a:rPr lang="en-US" altLang="zh-CN" sz="2000" dirty="0" err="1">
                    <a:latin typeface="Cambria Math" panose="02040503050406030204" charset="0"/>
                    <a:ea typeface="Cambria" panose="02040503050406030204" pitchFamily="18" charset="0"/>
                    <a:cs typeface="Cambria Math" panose="02040503050406030204" charset="0"/>
                  </a:rPr>
                  <a:t>arXiv</a:t>
                </a:r>
                <a:r>
                  <a:rPr lang="en-US" altLang="zh-CN" sz="2000" dirty="0">
                    <a:latin typeface="Cambria Math" panose="02040503050406030204" charset="0"/>
                    <a:ea typeface="Cambria" panose="02040503050406030204" pitchFamily="18" charset="0"/>
                    <a:cs typeface="Cambria Math" panose="02040503050406030204" charset="0"/>
                  </a:rPr>
                  <a:t>: 2604.05701, 2604.05712]</a:t>
                </a:r>
              </a:p>
              <a:p>
                <a:pPr marL="342891" indent="-342891">
                  <a:lnSpc>
                    <a:spcPct val="110000"/>
                  </a:lnSpc>
                  <a:buFont typeface="Wingdings" panose="05000000000000000000" charset="0"/>
                  <a:buChar char=""/>
                  <a:defRPr/>
                </a:pPr>
                <a:r>
                  <a:rPr lang="en-US" altLang="zh-CN" sz="2000" b="1" dirty="0">
                    <a:solidFill>
                      <a:srgbClr val="68181B"/>
                    </a:solidFill>
                    <a:latin typeface="Cambria Math" panose="02040503050406030204" charset="0"/>
                    <a:ea typeface="Cambria" panose="02040503050406030204" pitchFamily="18" charset="0"/>
                    <a:cs typeface="Cambria Math" panose="02040503050406030204" charset="0"/>
                  </a:rPr>
                  <a:t>Require precise charm strong-phase inputs</a:t>
                </a:r>
                <a:r>
                  <a:rPr lang="en-US" altLang="zh-CN" sz="2000" b="1" dirty="0">
                    <a:latin typeface="Cambria Math" panose="02040503050406030204" charset="0"/>
                    <a:ea typeface="Cambria" panose="02040503050406030204" pitchFamily="18" charset="0"/>
                    <a:cs typeface="Cambria Math" panose="02040503050406030204" charset="0"/>
                  </a:rPr>
                  <a:t> </a:t>
                </a:r>
                <a:r>
                  <a:rPr lang="en-US" altLang="zh-CN" sz="2000" dirty="0">
                    <a:latin typeface="Cambria Math" panose="02040503050406030204" charset="0"/>
                    <a:ea typeface="Cambria" panose="02040503050406030204" pitchFamily="18" charset="0"/>
                    <a:cs typeface="Cambria Math" panose="02040503050406030204" charset="0"/>
                  </a:rPr>
                  <a:t>in the era of LHCb upgrade and Belle II. </a:t>
                </a:r>
              </a:p>
            </p:txBody>
          </p:sp>
        </mc:Choice>
        <mc:Fallback xmlns=""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249" y="4072450"/>
                <a:ext cx="9955185" cy="2482154"/>
              </a:xfrm>
              <a:prstGeom prst="rect">
                <a:avLst/>
              </a:prstGeom>
              <a:blipFill>
                <a:blip r:embed="rId4"/>
                <a:stretch>
                  <a:fillRect l="-510" b="-3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组合 4"/>
          <p:cNvGrpSpPr/>
          <p:nvPr/>
        </p:nvGrpSpPr>
        <p:grpSpPr>
          <a:xfrm>
            <a:off x="7550121" y="993805"/>
            <a:ext cx="3630737" cy="3170147"/>
            <a:chOff x="6152183" y="1715391"/>
            <a:chExt cx="3586347" cy="3077832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52183" y="1996820"/>
              <a:ext cx="3586347" cy="2796403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文本框 14"/>
                <p:cNvSpPr txBox="1"/>
                <p:nvPr/>
              </p:nvSpPr>
              <p:spPr>
                <a:xfrm>
                  <a:off x="6303613" y="1715391"/>
                  <a:ext cx="1699081" cy="36729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14377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i="1">
                            <a:solidFill>
                              <a:srgbClr val="002060"/>
                            </a:solidFill>
                            <a:latin typeface="Cambria Math" panose="02040503050406030204" charset="0"/>
                          </a:rPr>
                          <m:t>𝐷</m:t>
                        </m:r>
                        <m:r>
                          <a:rPr lang="en-US" altLang="zh-CN" i="1">
                            <a:solidFill>
                              <a:srgbClr val="002060"/>
                            </a:solidFill>
                            <a:latin typeface="Cambria Math" panose="02040503050406030204" charset="0"/>
                          </a:rPr>
                          <m:t>→</m:t>
                        </m:r>
                        <m:sSubSup>
                          <m:sSubSupPr>
                            <m:ctrlPr>
                              <a:rPr lang="en-US" altLang="zh-CN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i="1">
                                <a:solidFill>
                                  <a:srgbClr val="002060"/>
                                </a:solidFill>
                                <a:latin typeface="Cambria Math" panose="02040503050406030204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en-US" altLang="zh-CN" i="1">
                                <a:solidFill>
                                  <a:srgbClr val="002060"/>
                                </a:solidFill>
                                <a:latin typeface="Cambria Math" panose="02040503050406030204" charset="0"/>
                              </a:rPr>
                              <m:t>𝑆</m:t>
                            </m:r>
                          </m:sub>
                          <m:sup>
                            <m:r>
                              <a:rPr lang="en-US" altLang="zh-CN" i="1">
                                <a:solidFill>
                                  <a:srgbClr val="002060"/>
                                </a:solidFill>
                                <a:latin typeface="Cambria Math" panose="02040503050406030204" charset="0"/>
                              </a:rPr>
                              <m:t>0</m:t>
                            </m:r>
                          </m:sup>
                        </m:sSubSup>
                        <m:sSup>
                          <m:sSupPr>
                            <m:ctrlPr>
                              <a:rPr lang="en-US" altLang="zh-CN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i="1">
                                <a:solidFill>
                                  <a:srgbClr val="002060"/>
                                </a:solidFill>
                                <a:latin typeface="Cambria Math" panose="02040503050406030204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altLang="zh-CN" i="1">
                                <a:solidFill>
                                  <a:srgbClr val="002060"/>
                                </a:solidFill>
                                <a:latin typeface="Cambria Math" panose="02040503050406030204" charset="0"/>
                              </a:rPr>
                              <m:t>+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CN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i="1">
                                <a:solidFill>
                                  <a:srgbClr val="002060"/>
                                </a:solidFill>
                                <a:latin typeface="Cambria Math" panose="02040503050406030204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altLang="zh-CN" i="1">
                                <a:solidFill>
                                  <a:srgbClr val="002060"/>
                                </a:solidFill>
                                <a:latin typeface="Cambria Math" panose="02040503050406030204" charset="0"/>
                              </a:rPr>
                              <m:t>−</m:t>
                            </m:r>
                          </m:sup>
                        </m:sSup>
                      </m:oMath>
                    </m:oMathPara>
                  </a14:m>
                  <a:endParaRPr lang="zh-CN" altLang="en-US" dirty="0">
                    <a:solidFill>
                      <a:prstClr val="black"/>
                    </a:solidFill>
                    <a:latin typeface="等线" panose="020F0502020204030204"/>
                    <a:ea typeface="等线" panose="02010600030101010101" pitchFamily="2" charset="-122"/>
                  </a:endParaRPr>
                </a:p>
              </p:txBody>
            </p:sp>
          </mc:Choice>
          <mc:Fallback xmlns="">
            <p:sp>
              <p:nvSpPr>
                <p:cNvPr id="8" name="文本框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03613" y="1715391"/>
                  <a:ext cx="1699081" cy="36729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" name="文本框 13"/>
          <p:cNvSpPr txBox="1"/>
          <p:nvPr/>
        </p:nvSpPr>
        <p:spPr>
          <a:xfrm>
            <a:off x="9457057" y="1006539"/>
            <a:ext cx="2258695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600" b="1" dirty="0">
                <a:solidFill>
                  <a:srgbClr val="004C5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[arXiv: 1808.08865]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标题 1"/>
              <p:cNvSpPr txBox="1"/>
              <p:nvPr/>
            </p:nvSpPr>
            <p:spPr>
              <a:xfrm>
                <a:off x="3158783" y="2"/>
                <a:ext cx="5874435" cy="604911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rmAutofit fontScale="87500"/>
              </a:bodyPr>
              <a:lstStyle>
                <a:lvl1pPr algn="ctr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60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 defTabSz="914377">
                  <a:defRPr/>
                </a:pPr>
                <a:r>
                  <a:rPr lang="en-US" altLang="zh-CN" sz="3600" b="1" dirty="0">
                    <a:solidFill>
                      <a:prstClr val="white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Determination of CKM angle </a:t>
                </a:r>
                <a14:m>
                  <m:oMath xmlns:m="http://schemas.openxmlformats.org/officeDocument/2006/math">
                    <m:r>
                      <a:rPr lang="en-US" altLang="zh-CN" sz="3600" b="1" i="1">
                        <a:solidFill>
                          <a:prstClr val="white"/>
                        </a:solidFill>
                        <a:latin typeface="Cambria Math" panose="02040503050406030204" charset="0"/>
                        <a:ea typeface="Cambria" panose="02040503050406030204" pitchFamily="18" charset="0"/>
                      </a:rPr>
                      <m:t>𝜸</m:t>
                    </m:r>
                  </m:oMath>
                </a14:m>
                <a:r>
                  <a:rPr lang="en-US" altLang="zh-CN" sz="3600" b="1" i="1" dirty="0">
                    <a:solidFill>
                      <a:prstClr val="white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mbria Math" panose="0204050305040603020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4" name="标题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8783" y="2"/>
                <a:ext cx="5874435" cy="604911"/>
              </a:xfrm>
              <a:prstGeom prst="rect">
                <a:avLst/>
              </a:prstGeom>
              <a:blipFill>
                <a:blip r:embed="rId7"/>
                <a:stretch>
                  <a:fillRect l="-2586" t="-10417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pPr>
              <a:defRPr/>
            </a:pPr>
            <a:fld id="{565CE74E-AB26-4998-AD42-012C4C1AD076}" type="slidenum">
              <a:rPr lang="zh-CN" altLang="en-US">
                <a:solidFill>
                  <a:prstClr val="black">
                    <a:tint val="82000"/>
                  </a:prstClr>
                </a:solidFill>
                <a:latin typeface="等线" panose="020F0502020204030204"/>
                <a:ea typeface="等线" panose="02010600030101010101" pitchFamily="2" charset="-122"/>
              </a:rPr>
              <a:pPr>
                <a:defRPr/>
              </a:pPr>
              <a:t>30</a:t>
            </a:fld>
            <a:endParaRPr lang="zh-CN" altLang="en-US" dirty="0">
              <a:solidFill>
                <a:prstClr val="black">
                  <a:tint val="82000"/>
                </a:prstClr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7918" y="1335035"/>
            <a:ext cx="3578087" cy="2672644"/>
          </a:xfrm>
          <a:prstGeom prst="rect">
            <a:avLst/>
          </a:prstGeom>
        </p:spPr>
      </p:pic>
      <p:sp>
        <p:nvSpPr>
          <p:cNvPr id="10" name="文本框 13"/>
          <p:cNvSpPr txBox="1"/>
          <p:nvPr/>
        </p:nvSpPr>
        <p:spPr>
          <a:xfrm>
            <a:off x="1056007" y="942854"/>
            <a:ext cx="2532072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600" b="1" dirty="0">
                <a:solidFill>
                  <a:srgbClr val="004C55"/>
                </a:solidFill>
                <a:latin typeface="Cambria" panose="02040503050406030204" pitchFamily="18" charset="0"/>
                <a:ea typeface="等线" panose="02010600030101010101" pitchFamily="2" charset="-122"/>
              </a:rPr>
              <a:t>[</a:t>
            </a:r>
            <a:r>
              <a:rPr lang="zh-CN" altLang="zh-CN" sz="1600" b="1" dirty="0">
                <a:solidFill>
                  <a:srgbClr val="004C55"/>
                </a:solidFill>
                <a:latin typeface="Cambria" panose="02040503050406030204" pitchFamily="18" charset="0"/>
                <a:ea typeface="等线" panose="02010600030101010101" pitchFamily="2" charset="-122"/>
              </a:rPr>
              <a:t>LHCb-CONF-2025</a:t>
            </a:r>
            <a:r>
              <a:rPr lang="en-US" altLang="zh-CN" sz="1600" b="1" dirty="0">
                <a:solidFill>
                  <a:srgbClr val="004C55"/>
                </a:solidFill>
                <a:latin typeface="Cambria" panose="02040503050406030204" pitchFamily="18" charset="0"/>
                <a:ea typeface="等线" panose="02010600030101010101" pitchFamily="2" charset="-122"/>
              </a:rPr>
              <a:t>-</a:t>
            </a:r>
            <a:r>
              <a:rPr lang="zh-CN" altLang="zh-CN" sz="1600" b="1" dirty="0">
                <a:solidFill>
                  <a:srgbClr val="004C55"/>
                </a:solidFill>
                <a:latin typeface="Cambria" panose="02040503050406030204" pitchFamily="18" charset="0"/>
                <a:ea typeface="等线" panose="02010600030101010101" pitchFamily="2" charset="-122"/>
              </a:rPr>
              <a:t>003</a:t>
            </a:r>
            <a:r>
              <a:rPr lang="en-US" altLang="zh-CN" sz="1600" b="1" dirty="0">
                <a:solidFill>
                  <a:srgbClr val="004C55"/>
                </a:solidFill>
                <a:latin typeface="Cambria" panose="02040503050406030204" pitchFamily="18" charset="0"/>
                <a:ea typeface="等线" panose="02010600030101010101" pitchFamily="2" charset="-122"/>
              </a:rPr>
              <a:t>]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51022" y="1354200"/>
            <a:ext cx="3729541" cy="2721891"/>
          </a:xfrm>
          <a:prstGeom prst="rect">
            <a:avLst/>
          </a:prstGeom>
        </p:spPr>
      </p:pic>
      <p:sp>
        <p:nvSpPr>
          <p:cNvPr id="13" name="文本框 13"/>
          <p:cNvSpPr txBox="1"/>
          <p:nvPr/>
        </p:nvSpPr>
        <p:spPr>
          <a:xfrm>
            <a:off x="4357230" y="1000866"/>
            <a:ext cx="3269543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600" b="1" dirty="0">
                <a:solidFill>
                  <a:srgbClr val="004C55"/>
                </a:solidFill>
                <a:latin typeface="Cambria" panose="02040503050406030204" pitchFamily="18" charset="0"/>
                <a:ea typeface="等线" panose="02010600030101010101" pitchFamily="2" charset="-122"/>
              </a:rPr>
              <a:t>[</a:t>
            </a:r>
            <a:r>
              <a:rPr lang="en-US" altLang="zh-CN" sz="1600" b="1" dirty="0" err="1">
                <a:solidFill>
                  <a:srgbClr val="004C55"/>
                </a:solidFill>
                <a:latin typeface="Cambria" panose="02040503050406030204" pitchFamily="18" charset="0"/>
                <a:ea typeface="等线" panose="02010600030101010101" pitchFamily="2" charset="-122"/>
              </a:rPr>
              <a:t>arXiv</a:t>
            </a:r>
            <a:r>
              <a:rPr lang="en-US" altLang="zh-CN" sz="1600" b="1" dirty="0">
                <a:solidFill>
                  <a:srgbClr val="004C55"/>
                </a:solidFill>
                <a:latin typeface="Cambria" panose="02040503050406030204" pitchFamily="18" charset="0"/>
                <a:ea typeface="等线" panose="02010600030101010101" pitchFamily="2" charset="-122"/>
              </a:rPr>
              <a:t>: 2604.05701, 2604.05712]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"/>
              <p:cNvSpPr txBox="1"/>
              <p:nvPr/>
            </p:nvSpPr>
            <p:spPr>
              <a:xfrm>
                <a:off x="-17780" y="0"/>
                <a:ext cx="12209780" cy="583565"/>
              </a:xfrm>
              <a:prstGeom prst="rect">
                <a:avLst/>
              </a:prstGeom>
              <a:solidFill>
                <a:srgbClr val="68181B"/>
              </a:solidFill>
            </p:spPr>
            <p:txBody>
              <a:bodyPr wrap="square" rtlCol="0">
                <a:no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altLang="zh-CN" sz="3200" b="1" dirty="0">
                    <a:solidFill>
                      <a:prstClr val="white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Determination of CKM angle </a:t>
                </a:r>
                <a14:m>
                  <m:oMath xmlns:m="http://schemas.openxmlformats.org/officeDocument/2006/math">
                    <m:r>
                      <a:rPr lang="en-US" altLang="zh-CN" sz="3200" b="1" i="1">
                        <a:solidFill>
                          <a:prstClr val="white"/>
                        </a:solidFill>
                        <a:latin typeface="Cambria Math" panose="02040503050406030204" charset="0"/>
                        <a:ea typeface="Cambria" panose="02040503050406030204" pitchFamily="18" charset="0"/>
                      </a:rPr>
                      <m:t>𝜸</m:t>
                    </m:r>
                  </m:oMath>
                </a14:m>
                <a:endParaRPr lang="en-US" sz="3400" dirty="0"/>
              </a:p>
              <a:p>
                <a:pPr algn="ctr">
                  <a:lnSpc>
                    <a:spcPct val="90000"/>
                  </a:lnSpc>
                </a:pPr>
                <a:r>
                  <a:rPr lang="en-US" sz="3400" dirty="0">
                    <a:sym typeface="+mn-ea"/>
                  </a:rPr>
                  <a:t> </a:t>
                </a:r>
                <a:endParaRPr lang="en-US" sz="3400" dirty="0"/>
              </a:p>
              <a:p>
                <a:pPr algn="ctr">
                  <a:lnSpc>
                    <a:spcPct val="90000"/>
                  </a:lnSpc>
                </a:pPr>
                <a:r>
                  <a:rPr lang="en-US" altLang="zh-CN" sz="3400" dirty="0">
                    <a:solidFill>
                      <a:schemeClr val="bg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1" name="文本框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7780" y="0"/>
                <a:ext cx="12209780" cy="583565"/>
              </a:xfrm>
              <a:prstGeom prst="rect">
                <a:avLst/>
              </a:prstGeom>
              <a:blipFill>
                <a:blip r:embed="rId10"/>
                <a:stretch>
                  <a:fillRect t="-25532" b="-191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文本框 2"/>
          <p:cNvSpPr txBox="1"/>
          <p:nvPr/>
        </p:nvSpPr>
        <p:spPr>
          <a:xfrm>
            <a:off x="1" y="6493511"/>
            <a:ext cx="12209780" cy="368300"/>
          </a:xfrm>
          <a:prstGeom prst="rect">
            <a:avLst/>
          </a:prstGeom>
          <a:solidFill>
            <a:srgbClr val="263A38"/>
          </a:solidFill>
        </p:spPr>
        <p:txBody>
          <a:bodyPr wrap="square" rtlCol="0">
            <a:noAutofit/>
          </a:bodyPr>
          <a:lstStyle/>
          <a:p>
            <a:r>
              <a:rPr lang="en-US" altLang="zh-CN" sz="2000" dirty="0">
                <a:solidFill>
                  <a:schemeClr val="bg1"/>
                </a:solidFill>
              </a:rPr>
              <a:t> </a:t>
            </a:r>
            <a:r>
              <a:rPr lang="zh-CN" altLang="en-US" sz="2000" dirty="0">
                <a:solidFill>
                  <a:schemeClr val="bg1"/>
                </a:solidFill>
              </a:rPr>
              <a:t>柯百谦 </a:t>
            </a:r>
            <a:r>
              <a:rPr lang="en-US" altLang="zh-CN" sz="2000" dirty="0">
                <a:solidFill>
                  <a:schemeClr val="bg1"/>
                </a:solidFill>
              </a:rPr>
              <a:t>                                                               </a:t>
            </a:r>
            <a:r>
              <a:rPr lang="zh-CN" altLang="en-US" sz="2000" dirty="0">
                <a:solidFill>
                  <a:schemeClr val="bg1"/>
                </a:solidFill>
              </a:rPr>
              <a:t>强子物理与味物理的实验进展</a:t>
            </a:r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7" name="文本框 3"/>
          <p:cNvSpPr txBox="1"/>
          <p:nvPr/>
        </p:nvSpPr>
        <p:spPr>
          <a:xfrm>
            <a:off x="11715751" y="6493511"/>
            <a:ext cx="468000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0DB2DC-4C9A-4742-B13C-FB6460FD3503}" type="slidenum">
              <a:rPr lang="en-US" altLang="zh-CN" sz="1351">
                <a:solidFill>
                  <a:schemeClr val="bg1"/>
                </a:solidFill>
              </a:rPr>
              <a:t>30</a:t>
            </a:fld>
            <a:endParaRPr lang="en-US" altLang="zh-CN" sz="1351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518151" y="560071"/>
            <a:ext cx="65100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Thanks prof. Yu Zhang for for his valuable input on the slides</a:t>
            </a:r>
          </a:p>
        </p:txBody>
      </p:sp>
      <p:pic>
        <p:nvPicPr>
          <p:cNvPr id="7" name="图片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6200000">
            <a:off x="11266880" y="-245857"/>
            <a:ext cx="478500" cy="1044000"/>
          </a:xfrm>
          <a:prstGeom prst="rect">
            <a:avLst/>
          </a:prstGeom>
        </p:spPr>
      </p:pic>
      <p:pic>
        <p:nvPicPr>
          <p:cNvPr id="14" name="Picture 8" descr="LHCb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9531" y="36525"/>
            <a:ext cx="721347" cy="480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图片 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473082" y="36792"/>
            <a:ext cx="663029" cy="504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/>
              <p:cNvSpPr txBox="1"/>
              <p:nvPr/>
            </p:nvSpPr>
            <p:spPr>
              <a:xfrm>
                <a:off x="271537" y="4574907"/>
                <a:ext cx="12098867" cy="1796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44" indent="-285744">
                  <a:buFont typeface="Wingdings" panose="05000000000000000000" charset="0"/>
                  <a:buChar char=""/>
                  <a:defRPr/>
                </a:pPr>
                <a:r>
                  <a:rPr lang="en-US" altLang="zh-CN" sz="2200" dirty="0">
                    <a:solidFill>
                      <a:srgbClr val="1E386B"/>
                    </a:solidFill>
                    <a:latin typeface="Cambria Math" panose="02040503050406030204" charset="0"/>
                    <a:ea typeface="Cambria" panose="02040503050406030204" pitchFamily="18" charset="0"/>
                    <a:cs typeface="Cambria Math" panose="02040503050406030204" charset="0"/>
                  </a:rPr>
                  <a:t>S</a:t>
                </a:r>
                <a:r>
                  <a:rPr lang="en-US" altLang="zh-CN" sz="2200" dirty="0">
                    <a:latin typeface="Cambria Math" panose="02040503050406030204" charset="0"/>
                    <a:ea typeface="Cambria" panose="02040503050406030204" pitchFamily="18" charset="0"/>
                    <a:cs typeface="Cambria Math" panose="02040503050406030204" charset="0"/>
                  </a:rPr>
                  <a:t>trong-phase inputs measured under </a:t>
                </a:r>
                <a:r>
                  <a:rPr lang="en-US" altLang="zh-CN" sz="2200" b="1" dirty="0">
                    <a:solidFill>
                      <a:srgbClr val="FF0000"/>
                    </a:solidFill>
                    <a:latin typeface="Cambria Math" panose="02040503050406030204" charset="0"/>
                    <a:ea typeface="Cambria" panose="02040503050406030204" pitchFamily="18" charset="0"/>
                    <a:cs typeface="Cambria Math" panose="02040503050406030204" charset="0"/>
                  </a:rPr>
                  <a:t>new binning schemes and in Fourier forms </a:t>
                </a:r>
                <a:r>
                  <a:rPr lang="en-US" altLang="zh-CN" sz="2200" dirty="0">
                    <a:solidFill>
                      <a:srgbClr val="1E386B"/>
                    </a:solidFill>
                    <a:latin typeface="Cambria Math" panose="02040503050406030204" charset="0"/>
                    <a:ea typeface="Cambria" panose="02040503050406030204" pitchFamily="18" charset="0"/>
                    <a:cs typeface="Cambria Math" panose="02040503050406030204" charset="0"/>
                  </a:rPr>
                  <a:t>are required</a:t>
                </a:r>
              </a:p>
              <a:p>
                <a:pPr marL="742932" lvl="1" indent="-285744">
                  <a:buFont typeface="Arial" panose="020B0704020202020204" pitchFamily="34" charset="0"/>
                  <a:buChar char="•"/>
                  <a:defRPr/>
                </a:pPr>
                <a:r>
                  <a:rPr lang="en-US" altLang="zh-CN" sz="2200" dirty="0">
                    <a:latin typeface="Cambria Math" panose="02040503050406030204" charset="0"/>
                    <a:ea typeface="Cambria" panose="02040503050406030204" pitchFamily="18" charset="0"/>
                    <a:cs typeface="Cambria Math" panose="02040503050406030204" charset="0"/>
                  </a:rPr>
                  <a:t>New optimal binning schemes for </a:t>
                </a:r>
                <a14:m>
                  <m:oMath xmlns:m="http://schemas.openxmlformats.org/officeDocument/2006/math">
                    <m:r>
                      <a:rPr lang="en-US" altLang="zh-CN" sz="2200" i="1">
                        <a:latin typeface="Cambria Math" panose="02040503050406030204" charset="0"/>
                        <a:ea typeface="Cambria" panose="02040503050406030204" pitchFamily="18" charset="0"/>
                        <a:cs typeface="Cambria Math" panose="02040503050406030204" charset="0"/>
                      </a:rPr>
                      <m:t>𝐷</m:t>
                    </m:r>
                    <m:r>
                      <a:rPr lang="en-US" altLang="zh-CN" sz="2200" i="1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→</m:t>
                    </m:r>
                    <m:sSubSup>
                      <m:sSubSupPr>
                        <m:ctrlPr>
                          <a:rPr lang="en-US" altLang="zh-CN" sz="2200" i="1"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Cambria Math" panose="02040503050406030204" charset="0"/>
                          </a:rPr>
                        </m:ctrlPr>
                      </m:sSubSupPr>
                      <m:e>
                        <m:r>
                          <a:rPr lang="en-US" altLang="zh-CN" sz="2200" i="1">
                            <a:latin typeface="Cambria Math" panose="02040503050406030204" charset="0"/>
                            <a:ea typeface="Cambria" panose="02040503050406030204" pitchFamily="18" charset="0"/>
                            <a:cs typeface="Cambria Math" panose="02040503050406030204" charset="0"/>
                          </a:rPr>
                          <m:t>𝐾</m:t>
                        </m:r>
                      </m:e>
                      <m:sub>
                        <m:r>
                          <a:rPr lang="en-US" altLang="zh-CN" sz="2200" i="1">
                            <a:latin typeface="Cambria Math" panose="02040503050406030204" charset="0"/>
                            <a:ea typeface="Cambria" panose="02040503050406030204" pitchFamily="18" charset="0"/>
                            <a:cs typeface="Cambria Math" panose="02040503050406030204" charset="0"/>
                          </a:rPr>
                          <m:t>𝑆</m:t>
                        </m:r>
                      </m:sub>
                      <m:sup>
                        <m:r>
                          <a:rPr lang="en-US" altLang="zh-CN" sz="2200" i="1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0</m:t>
                        </m:r>
                      </m:sup>
                    </m:sSubSup>
                    <m:sSup>
                      <m:sSupPr>
                        <m:ctrlPr>
                          <a:rPr lang="en-US" altLang="zh-CN" sz="2200" i="1"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CN" sz="2200" i="1">
                            <a:latin typeface="Cambria Math" panose="02040503050406030204" charset="0"/>
                            <a:ea typeface="Cambria" panose="02040503050406030204" pitchFamily="18" charset="0"/>
                            <a:cs typeface="Cambria Math" panose="02040503050406030204" charset="0"/>
                          </a:rPr>
                          <m:t>h</m:t>
                        </m:r>
                      </m:e>
                      <m:sup>
                        <m:r>
                          <a:rPr lang="en-US" altLang="zh-CN" sz="2200" i="1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2200" i="1"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CN" sz="2200" i="1">
                            <a:latin typeface="Cambria Math" panose="02040503050406030204" charset="0"/>
                            <a:ea typeface="Cambria" panose="02040503050406030204" pitchFamily="18" charset="0"/>
                            <a:cs typeface="Cambria Math" panose="02040503050406030204" charset="0"/>
                          </a:rPr>
                          <m:t>h</m:t>
                        </m:r>
                      </m:e>
                      <m:sup>
                        <m:r>
                          <a:rPr lang="en-US" altLang="zh-CN" sz="2200" i="1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altLang="zh-CN" sz="2200" dirty="0">
                    <a:latin typeface="Cambria Math" panose="02040503050406030204" charset="0"/>
                    <a:ea typeface="Cambria" panose="02040503050406030204" pitchFamily="18" charset="0"/>
                    <a:cs typeface="Cambria Math" panose="02040503050406030204" charset="0"/>
                  </a:rPr>
                  <a:t> [</a:t>
                </a:r>
                <a:r>
                  <a:rPr lang="en-US" altLang="zh-CN" sz="2200" dirty="0" err="1">
                    <a:latin typeface="Cambria Math" panose="02040503050406030204" charset="0"/>
                    <a:ea typeface="Cambria" panose="02040503050406030204" pitchFamily="18" charset="0"/>
                    <a:cs typeface="Cambria Math" panose="02040503050406030204" charset="0"/>
                  </a:rPr>
                  <a:t>arXiv</a:t>
                </a:r>
                <a:r>
                  <a:rPr lang="en-US" altLang="zh-CN" sz="2200" dirty="0">
                    <a:latin typeface="Cambria Math" panose="02040503050406030204" charset="0"/>
                    <a:ea typeface="Cambria" panose="02040503050406030204" pitchFamily="18" charset="0"/>
                    <a:cs typeface="Cambria Math" panose="02040503050406030204" charset="0"/>
                  </a:rPr>
                  <a:t>: 2606.13948]</a:t>
                </a:r>
                <a:endParaRPr lang="en-US" altLang="zh-CN" sz="2200" b="1" dirty="0">
                  <a:latin typeface="Cambria Math" panose="02040503050406030204" charset="0"/>
                  <a:ea typeface="Cambria" panose="02040503050406030204" pitchFamily="18" charset="0"/>
                  <a:cs typeface="Cambria Math" panose="02040503050406030204" charset="0"/>
                </a:endParaRPr>
              </a:p>
              <a:p>
                <a:pPr marL="742932" lvl="1" indent="-285744">
                  <a:buFont typeface="Arial" panose="020B0704020202020204" pitchFamily="34" charset="0"/>
                  <a:buChar char="•"/>
                  <a:defRPr/>
                </a:pPr>
                <a:r>
                  <a:rPr lang="en-US" altLang="zh-CN" sz="2200" dirty="0">
                    <a:latin typeface="Cambria Math" panose="02040503050406030204" charset="0"/>
                    <a:ea typeface="Cambria" panose="02040503050406030204" pitchFamily="18" charset="0"/>
                    <a:cs typeface="Cambria Math" panose="02040503050406030204" charset="0"/>
                  </a:rPr>
                  <a:t>In </a:t>
                </a:r>
                <a:r>
                  <a:rPr lang="en-US" altLang="zh-CN" sz="2200" b="1" dirty="0">
                    <a:latin typeface="Cambria Math" panose="02040503050406030204" charset="0"/>
                    <a:ea typeface="Cambria" panose="02040503050406030204" pitchFamily="18" charset="0"/>
                    <a:cs typeface="Cambria Math" panose="02040503050406030204" charset="0"/>
                  </a:rPr>
                  <a:t>Fourier forms</a:t>
                </a:r>
                <a:r>
                  <a:rPr lang="en-US" altLang="zh-CN" sz="2200" dirty="0">
                    <a:latin typeface="Cambria Math" panose="02040503050406030204" charset="0"/>
                    <a:ea typeface="Cambria" panose="02040503050406030204" pitchFamily="18" charset="0"/>
                    <a:cs typeface="Cambria Math" panose="02040503050406030204" charset="0"/>
                  </a:rPr>
                  <a:t> </a:t>
                </a:r>
                <a:r>
                  <a:rPr lang="zh-TW" altLang="en-US" sz="2200" dirty="0">
                    <a:latin typeface="Cambria Math" panose="02040503050406030204" charset="0"/>
                    <a:ea typeface="Cambria" panose="02040503050406030204" pitchFamily="18" charset="0"/>
                    <a:cs typeface="Cambria Math" panose="02040503050406030204" charset="0"/>
                  </a:rPr>
                  <a:t> </a:t>
                </a:r>
                <a:r>
                  <a:rPr lang="en-US" altLang="zh-CN" sz="2200" dirty="0">
                    <a:latin typeface="Cambria Math" panose="02040503050406030204" charset="0"/>
                    <a:ea typeface="Cambria" panose="02040503050406030204" pitchFamily="18" charset="0"/>
                    <a:cs typeface="Cambria Math" panose="02040503050406030204" charset="0"/>
                  </a:rPr>
                  <a:t>[</a:t>
                </a:r>
                <a:r>
                  <a:rPr lang="en-US" altLang="zh-CN" sz="2200" dirty="0" err="1">
                    <a:latin typeface="Cambria Math" panose="02040503050406030204" charset="0"/>
                    <a:ea typeface="Cambria" panose="02040503050406030204" pitchFamily="18" charset="0"/>
                    <a:cs typeface="Cambria Math" panose="02040503050406030204" charset="0"/>
                  </a:rPr>
                  <a:t>arXiv</a:t>
                </a:r>
                <a:r>
                  <a:rPr lang="en-US" altLang="zh-CN" sz="2200" dirty="0">
                    <a:latin typeface="Cambria Math" panose="02040503050406030204" charset="0"/>
                    <a:ea typeface="Cambria" panose="02040503050406030204" pitchFamily="18" charset="0"/>
                    <a:cs typeface="Cambria Math" panose="02040503050406030204" charset="0"/>
                  </a:rPr>
                  <a:t>: 2604.05701, 2604.05712]</a:t>
                </a:r>
              </a:p>
              <a:p>
                <a:pPr marL="285744" indent="-285744">
                  <a:buFont typeface="Wingdings" panose="05000000000000000000" charset="0"/>
                  <a:buChar char=""/>
                  <a:defRPr/>
                </a:pPr>
                <a:r>
                  <a:rPr lang="en-US" altLang="zh-CN" sz="2200" b="1" dirty="0"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L</a:t>
                </a:r>
                <a:r>
                  <a:rPr lang="en-US" altLang="zh-CN" sz="2200" b="1" dirty="0">
                    <a:latin typeface="Cambria Math" panose="02040503050406030204" charset="0"/>
                    <a:ea typeface="Cambria" panose="02040503050406030204" pitchFamily="18" charset="0"/>
                    <a:cs typeface="Cambria Math" panose="02040503050406030204" charset="0"/>
                  </a:rPr>
                  <a:t>arger data samples </a:t>
                </a:r>
                <a:r>
                  <a:rPr lang="en-US" altLang="zh-CN" sz="2200" dirty="0">
                    <a:latin typeface="Cambria Math" panose="02040503050406030204" charset="0"/>
                    <a:ea typeface="Cambria" panose="02040503050406030204" pitchFamily="18" charset="0"/>
                    <a:cs typeface="Cambria Math" panose="02040503050406030204" charset="0"/>
                  </a:rPr>
                  <a:t>at BESIII and future STCF are required [Front. Phys. 19 (2024) 1, 14701]</a:t>
                </a:r>
              </a:p>
              <a:p>
                <a:pPr marL="742932" lvl="1" indent="-285744">
                  <a:buFont typeface="Arial" panose="020B0704020202020204" pitchFamily="34" charset="0"/>
                  <a:buChar char="•"/>
                  <a:defRPr/>
                </a:pPr>
                <a:r>
                  <a:rPr lang="en-US" altLang="zh-CN" sz="2200" dirty="0">
                    <a:latin typeface="Cambria Math" panose="02040503050406030204" charset="0"/>
                    <a:ea typeface="Cambria" panose="02040503050406030204" pitchFamily="18" charset="0"/>
                    <a:cs typeface="Cambria Math" panose="02040503050406030204" charset="0"/>
                  </a:rPr>
                  <a:t>Being of great importance in the era of LHCb upgrade and Belle II</a:t>
                </a:r>
              </a:p>
            </p:txBody>
          </p:sp>
        </mc:Choice>
        <mc:Fallback xmlns=""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537" y="4574907"/>
                <a:ext cx="12098867" cy="1796133"/>
              </a:xfrm>
              <a:prstGeom prst="rect">
                <a:avLst/>
              </a:prstGeom>
              <a:blipFill>
                <a:blip r:embed="rId4"/>
                <a:stretch>
                  <a:fillRect l="-525" t="-2113" b="-63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组合 4"/>
          <p:cNvGrpSpPr/>
          <p:nvPr/>
        </p:nvGrpSpPr>
        <p:grpSpPr>
          <a:xfrm>
            <a:off x="7301135" y="1170165"/>
            <a:ext cx="3826099" cy="3236959"/>
            <a:chOff x="5898081" y="1715391"/>
            <a:chExt cx="3779320" cy="3142699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898081" y="1911219"/>
              <a:ext cx="3779320" cy="2946871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文本框 14"/>
                <p:cNvSpPr txBox="1"/>
                <p:nvPr/>
              </p:nvSpPr>
              <p:spPr>
                <a:xfrm>
                  <a:off x="6303614" y="1715391"/>
                  <a:ext cx="1699082" cy="36729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14377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i="1">
                            <a:solidFill>
                              <a:srgbClr val="263A38"/>
                            </a:solidFill>
                            <a:latin typeface="Cambria Math" panose="02040503050406030204" charset="0"/>
                          </a:rPr>
                          <m:t>𝐷</m:t>
                        </m:r>
                        <m:r>
                          <a:rPr lang="en-US" altLang="zh-CN" i="1">
                            <a:solidFill>
                              <a:srgbClr val="263A38"/>
                            </a:solidFill>
                            <a:latin typeface="Cambria Math" panose="02040503050406030204" charset="0"/>
                          </a:rPr>
                          <m:t>→</m:t>
                        </m:r>
                        <m:sSubSup>
                          <m:sSubSupPr>
                            <m:ctrlPr>
                              <a:rPr lang="en-US" altLang="zh-CN" i="1">
                                <a:solidFill>
                                  <a:srgbClr val="263A3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i="1">
                                <a:solidFill>
                                  <a:srgbClr val="263A38"/>
                                </a:solidFill>
                                <a:latin typeface="Cambria Math" panose="02040503050406030204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en-US" altLang="zh-CN" i="1">
                                <a:solidFill>
                                  <a:srgbClr val="263A38"/>
                                </a:solidFill>
                                <a:latin typeface="Cambria Math" panose="02040503050406030204" charset="0"/>
                              </a:rPr>
                              <m:t>𝑆</m:t>
                            </m:r>
                          </m:sub>
                          <m:sup>
                            <m:r>
                              <a:rPr lang="en-US" altLang="zh-CN" i="1">
                                <a:solidFill>
                                  <a:srgbClr val="263A38"/>
                                </a:solidFill>
                                <a:latin typeface="Cambria Math" panose="02040503050406030204" charset="0"/>
                              </a:rPr>
                              <m:t>0</m:t>
                            </m:r>
                          </m:sup>
                        </m:sSubSup>
                        <m:sSup>
                          <m:sSupPr>
                            <m:ctrlPr>
                              <a:rPr lang="en-US" altLang="zh-CN" i="1">
                                <a:solidFill>
                                  <a:srgbClr val="263A3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i="1">
                                <a:solidFill>
                                  <a:srgbClr val="263A38"/>
                                </a:solidFill>
                                <a:latin typeface="Cambria Math" panose="02040503050406030204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altLang="zh-CN" i="1">
                                <a:solidFill>
                                  <a:srgbClr val="263A38"/>
                                </a:solidFill>
                                <a:latin typeface="Cambria Math" panose="02040503050406030204" charset="0"/>
                              </a:rPr>
                              <m:t>+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CN" i="1">
                                <a:solidFill>
                                  <a:srgbClr val="263A3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i="1">
                                <a:solidFill>
                                  <a:srgbClr val="263A38"/>
                                </a:solidFill>
                                <a:latin typeface="Cambria Math" panose="02040503050406030204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altLang="zh-CN" i="1">
                                <a:solidFill>
                                  <a:srgbClr val="263A38"/>
                                </a:solidFill>
                                <a:latin typeface="Cambria Math" panose="02040503050406030204" charset="0"/>
                              </a:rPr>
                              <m:t>−</m:t>
                            </m:r>
                          </m:sup>
                        </m:sSup>
                      </m:oMath>
                    </m:oMathPara>
                  </a14:m>
                  <a:endParaRPr lang="en-US" altLang="zh-CN" i="1" dirty="0">
                    <a:solidFill>
                      <a:srgbClr val="263A38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endParaRPr>
                </a:p>
              </p:txBody>
            </p:sp>
          </mc:Choice>
          <mc:Fallback xmlns="">
            <p:sp>
              <p:nvSpPr>
                <p:cNvPr id="8" name="文本框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03614" y="1715391"/>
                  <a:ext cx="1699082" cy="367293"/>
                </a:xfrm>
                <a:prstGeom prst="rect">
                  <a:avLst/>
                </a:prstGeom>
                <a:blipFill>
                  <a:blip r:embed="rId6"/>
                  <a:stretch>
                    <a:fillRect b="-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" name="文本框 13"/>
          <p:cNvSpPr txBox="1"/>
          <p:nvPr/>
        </p:nvSpPr>
        <p:spPr>
          <a:xfrm>
            <a:off x="9501898" y="1170165"/>
            <a:ext cx="2258695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600" b="1" dirty="0">
                <a:solidFill>
                  <a:srgbClr val="004C5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[arXiv: 1808.08865]</a:t>
            </a:r>
          </a:p>
        </p:txBody>
      </p:sp>
      <p:cxnSp>
        <p:nvCxnSpPr>
          <p:cNvPr id="21" name="直接连接符 20"/>
          <p:cNvCxnSpPr/>
          <p:nvPr/>
        </p:nvCxnSpPr>
        <p:spPr>
          <a:xfrm flipH="1" flipV="1">
            <a:off x="7941212" y="2883818"/>
            <a:ext cx="3037957" cy="5676"/>
          </a:xfrm>
          <a:prstGeom prst="line">
            <a:avLst/>
          </a:prstGeom>
          <a:ln w="22225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 flipH="1">
            <a:off x="7919448" y="2501644"/>
            <a:ext cx="3059723" cy="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本框 26"/>
              <p:cNvSpPr txBox="1"/>
              <p:nvPr/>
            </p:nvSpPr>
            <p:spPr>
              <a:xfrm>
                <a:off x="7868531" y="2265544"/>
                <a:ext cx="1901483" cy="2811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defRPr/>
                </a:pPr>
                <a14:m>
                  <m:oMath xmlns:m="http://schemas.openxmlformats.org/officeDocument/2006/math">
                    <m:r>
                      <a:rPr lang="en-US" altLang="zh-CN" sz="1200" b="1" i="1">
                        <a:solidFill>
                          <a:srgbClr val="156082"/>
                        </a:solidFill>
                        <a:latin typeface="Cambria Math" panose="02040503050406030204" charset="0"/>
                      </a:rPr>
                      <m:t>𝟕</m:t>
                    </m:r>
                    <m:r>
                      <a:rPr lang="en-US" altLang="zh-CN" sz="1200" b="1" i="1">
                        <a:solidFill>
                          <a:srgbClr val="156082"/>
                        </a:solidFill>
                        <a:latin typeface="Cambria Math" panose="02040503050406030204" charset="0"/>
                      </a:rPr>
                      <m:t>.</m:t>
                    </m:r>
                    <m:r>
                      <a:rPr lang="en-US" altLang="zh-CN" sz="1200" b="1" i="1">
                        <a:solidFill>
                          <a:srgbClr val="156082"/>
                        </a:solidFill>
                        <a:latin typeface="Cambria Math" panose="02040503050406030204" charset="0"/>
                      </a:rPr>
                      <m:t>𝟗𝟑</m:t>
                    </m:r>
                    <m:r>
                      <a:rPr lang="en-US" altLang="zh-CN" sz="1200" b="1" i="1">
                        <a:solidFill>
                          <a:srgbClr val="156082"/>
                        </a:solidFill>
                        <a:latin typeface="Cambria Math" panose="02040503050406030204" charset="0"/>
                      </a:rPr>
                      <m:t> </m:t>
                    </m:r>
                    <m:r>
                      <a:rPr lang="en-US" altLang="zh-CN" sz="1200" b="1">
                        <a:solidFill>
                          <a:srgbClr val="156082"/>
                        </a:solidFill>
                        <a:latin typeface="Cambria Math" panose="02040503050406030204" charset="0"/>
                      </a:rPr>
                      <m:t>𝐟</m:t>
                    </m:r>
                    <m:sSup>
                      <m:sSupPr>
                        <m:ctrlPr>
                          <a:rPr lang="en-US" altLang="zh-CN" sz="1200" b="1" i="1">
                            <a:solidFill>
                              <a:srgbClr val="15608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200" b="1">
                            <a:solidFill>
                              <a:srgbClr val="156082"/>
                            </a:solidFill>
                            <a:latin typeface="Cambria Math" panose="02040503050406030204" charset="0"/>
                          </a:rPr>
                          <m:t>𝐛</m:t>
                        </m:r>
                      </m:e>
                      <m:sup>
                        <m:r>
                          <a:rPr lang="en-US" altLang="zh-CN" sz="1200" b="1">
                            <a:solidFill>
                              <a:srgbClr val="156082"/>
                            </a:solidFill>
                            <a:latin typeface="Cambria Math" panose="02040503050406030204" charset="0"/>
                          </a:rPr>
                          <m:t>−</m:t>
                        </m:r>
                        <m:r>
                          <a:rPr lang="en-US" altLang="zh-CN" sz="1200" b="1">
                            <a:solidFill>
                              <a:srgbClr val="156082"/>
                            </a:solidFill>
                            <a:latin typeface="Cambria Math" panose="02040503050406030204" charset="0"/>
                          </a:rPr>
                          <m:t>𝟏</m:t>
                        </m:r>
                      </m:sup>
                    </m:sSup>
                  </m:oMath>
                </a14:m>
                <a:r>
                  <a:rPr lang="zh-CN" altLang="en-US" sz="1200" b="1" dirty="0">
                    <a:solidFill>
                      <a:srgbClr val="156082"/>
                    </a:solidFill>
                    <a:latin typeface="等线" panose="020F0502020204030204"/>
                    <a:ea typeface="等线" panose="02010600030101010101" pitchFamily="2" charset="-122"/>
                  </a:rPr>
                  <a:t> </a:t>
                </a:r>
                <a:r>
                  <a:rPr lang="en-US" altLang="zh-CN" sz="1200" b="1" dirty="0">
                    <a:solidFill>
                      <a:srgbClr val="156082"/>
                    </a:solidFill>
                    <a:latin typeface="等线" panose="020F0502020204030204"/>
                    <a:ea typeface="等线" panose="02010600030101010101" pitchFamily="2" charset="-122"/>
                  </a:rPr>
                  <a:t>unconstrained</a:t>
                </a:r>
                <a:endParaRPr lang="zh-CN" altLang="en-US" sz="1200" b="1" dirty="0">
                  <a:solidFill>
                    <a:srgbClr val="156082"/>
                  </a:solidFill>
                  <a:latin typeface="等线" panose="020F0502020204030204"/>
                  <a:ea typeface="等线" panose="02010600030101010101" pitchFamily="2" charset="-122"/>
                </a:endParaRPr>
              </a:p>
            </p:txBody>
          </p:sp>
        </mc:Choice>
        <mc:Fallback xmlns="">
          <p:sp>
            <p:nvSpPr>
              <p:cNvPr id="27" name="文本框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8531" y="2265544"/>
                <a:ext cx="1901483" cy="281167"/>
              </a:xfrm>
              <a:prstGeom prst="rect">
                <a:avLst/>
              </a:prstGeom>
              <a:blipFill>
                <a:blip r:embed="rId7"/>
                <a:stretch>
                  <a:fillRect b="-173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直接连接符 27"/>
          <p:cNvCxnSpPr/>
          <p:nvPr/>
        </p:nvCxnSpPr>
        <p:spPr>
          <a:xfrm flipH="1">
            <a:off x="7919447" y="2822856"/>
            <a:ext cx="3059723" cy="0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/>
              <p:cNvSpPr txBox="1"/>
              <p:nvPr/>
            </p:nvSpPr>
            <p:spPr>
              <a:xfrm>
                <a:off x="7868530" y="2869788"/>
                <a:ext cx="1901483" cy="2811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defRPr/>
                </a:pPr>
                <a14:m>
                  <m:oMath xmlns:m="http://schemas.openxmlformats.org/officeDocument/2006/math">
                    <m:r>
                      <a:rPr lang="en-US" altLang="zh-CN" sz="1200" b="1" i="1">
                        <a:solidFill>
                          <a:srgbClr val="C00000"/>
                        </a:solidFill>
                        <a:latin typeface="Cambria Math" panose="02040503050406030204" charset="0"/>
                      </a:rPr>
                      <m:t>𝟐𝟎</m:t>
                    </m:r>
                    <m:r>
                      <a:rPr lang="en-US" altLang="zh-CN" sz="1200" b="1" i="1">
                        <a:solidFill>
                          <a:srgbClr val="C00000"/>
                        </a:solidFill>
                        <a:latin typeface="Cambria Math" panose="02040503050406030204" charset="0"/>
                      </a:rPr>
                      <m:t>.</m:t>
                    </m:r>
                    <m:r>
                      <a:rPr lang="en-US" altLang="zh-CN" sz="1200" b="1" i="1">
                        <a:solidFill>
                          <a:srgbClr val="C00000"/>
                        </a:solidFill>
                        <a:latin typeface="Cambria Math" panose="02040503050406030204" charset="0"/>
                      </a:rPr>
                      <m:t>𝟑</m:t>
                    </m:r>
                    <m:r>
                      <a:rPr lang="en-US" altLang="zh-CN" sz="1200" b="1" i="1">
                        <a:solidFill>
                          <a:srgbClr val="C00000"/>
                        </a:solidFill>
                        <a:latin typeface="Cambria Math" panose="02040503050406030204" charset="0"/>
                      </a:rPr>
                      <m:t> </m:t>
                    </m:r>
                    <m:r>
                      <a:rPr lang="en-US" altLang="zh-CN" sz="1200" b="1">
                        <a:solidFill>
                          <a:srgbClr val="C00000"/>
                        </a:solidFill>
                        <a:latin typeface="Cambria Math" panose="02040503050406030204" charset="0"/>
                      </a:rPr>
                      <m:t>𝐟</m:t>
                    </m:r>
                    <m:sSup>
                      <m:sSupPr>
                        <m:ctrlPr>
                          <a:rPr lang="en-US" altLang="zh-CN" sz="1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200" b="1">
                            <a:solidFill>
                              <a:srgbClr val="C00000"/>
                            </a:solidFill>
                            <a:latin typeface="Cambria Math" panose="02040503050406030204" charset="0"/>
                          </a:rPr>
                          <m:t>𝐛</m:t>
                        </m:r>
                      </m:e>
                      <m:sup>
                        <m:r>
                          <a:rPr lang="en-US" altLang="zh-CN" sz="1200" b="1">
                            <a:solidFill>
                              <a:srgbClr val="C00000"/>
                            </a:solidFill>
                            <a:latin typeface="Cambria Math" panose="02040503050406030204" charset="0"/>
                          </a:rPr>
                          <m:t>−</m:t>
                        </m:r>
                        <m:r>
                          <a:rPr lang="en-US" altLang="zh-CN" sz="1200" b="1">
                            <a:solidFill>
                              <a:srgbClr val="C00000"/>
                            </a:solidFill>
                            <a:latin typeface="Cambria Math" panose="02040503050406030204" charset="0"/>
                          </a:rPr>
                          <m:t>𝟏</m:t>
                        </m:r>
                      </m:sup>
                    </m:sSup>
                  </m:oMath>
                </a14:m>
                <a:r>
                  <a:rPr lang="zh-CN" altLang="en-US" sz="1200" b="1" dirty="0">
                    <a:solidFill>
                      <a:srgbClr val="C00000"/>
                    </a:solidFill>
                    <a:latin typeface="等线" panose="020F0502020204030204"/>
                    <a:ea typeface="等线" panose="02010600030101010101" pitchFamily="2" charset="-122"/>
                  </a:rPr>
                  <a:t> </a:t>
                </a:r>
                <a:r>
                  <a:rPr lang="en-US" altLang="zh-CN" sz="1200" b="1" dirty="0">
                    <a:solidFill>
                      <a:srgbClr val="C00000"/>
                    </a:solidFill>
                    <a:latin typeface="等线" panose="020F0502020204030204"/>
                    <a:ea typeface="等线" panose="02010600030101010101" pitchFamily="2" charset="-122"/>
                  </a:rPr>
                  <a:t>unconstrained</a:t>
                </a:r>
                <a:endParaRPr lang="zh-CN" altLang="en-US" sz="1200" b="1" dirty="0">
                  <a:solidFill>
                    <a:srgbClr val="C00000"/>
                  </a:solidFill>
                  <a:latin typeface="等线" panose="020F0502020204030204"/>
                  <a:ea typeface="等线" panose="02010600030101010101" pitchFamily="2" charset="-122"/>
                </a:endParaRPr>
              </a:p>
            </p:txBody>
          </p:sp>
        </mc:Choice>
        <mc:Fallback xmlns="">
          <p:sp>
            <p:nvSpPr>
              <p:cNvPr id="29" name="文本框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8530" y="2869788"/>
                <a:ext cx="1901483" cy="281167"/>
              </a:xfrm>
              <a:prstGeom prst="rect">
                <a:avLst/>
              </a:prstGeom>
              <a:blipFill>
                <a:blip r:embed="rId8"/>
                <a:stretch>
                  <a:fillRect b="-173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文本框 29"/>
              <p:cNvSpPr txBox="1"/>
              <p:nvPr/>
            </p:nvSpPr>
            <p:spPr>
              <a:xfrm>
                <a:off x="7868529" y="2581605"/>
                <a:ext cx="1721946" cy="2811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defRPr/>
                </a:pPr>
                <a14:m>
                  <m:oMath xmlns:m="http://schemas.openxmlformats.org/officeDocument/2006/math">
                    <m:r>
                      <a:rPr lang="en-US" altLang="zh-CN" sz="1200" b="1" i="1">
                        <a:solidFill>
                          <a:srgbClr val="0F9ED5"/>
                        </a:solidFill>
                        <a:latin typeface="Cambria Math" panose="02040503050406030204" charset="0"/>
                      </a:rPr>
                      <m:t>𝟕</m:t>
                    </m:r>
                    <m:r>
                      <a:rPr lang="en-US" altLang="zh-CN" sz="1200" b="1" i="1">
                        <a:solidFill>
                          <a:srgbClr val="0F9ED5"/>
                        </a:solidFill>
                        <a:latin typeface="Cambria Math" panose="02040503050406030204" charset="0"/>
                      </a:rPr>
                      <m:t>.</m:t>
                    </m:r>
                    <m:r>
                      <a:rPr lang="en-US" altLang="zh-CN" sz="1200" b="1" i="1">
                        <a:solidFill>
                          <a:srgbClr val="0F9ED5"/>
                        </a:solidFill>
                        <a:latin typeface="Cambria Math" panose="02040503050406030204" charset="0"/>
                      </a:rPr>
                      <m:t>𝟗𝟑</m:t>
                    </m:r>
                    <m:r>
                      <a:rPr lang="en-US" altLang="zh-CN" sz="1200" b="1" i="1">
                        <a:solidFill>
                          <a:srgbClr val="0F9ED5"/>
                        </a:solidFill>
                        <a:latin typeface="Cambria Math" panose="02040503050406030204" charset="0"/>
                      </a:rPr>
                      <m:t> </m:t>
                    </m:r>
                    <m:r>
                      <a:rPr lang="en-US" altLang="zh-CN" sz="1200" b="1">
                        <a:solidFill>
                          <a:srgbClr val="0F9ED5"/>
                        </a:solidFill>
                        <a:latin typeface="Cambria Math" panose="02040503050406030204" charset="0"/>
                      </a:rPr>
                      <m:t>𝐟</m:t>
                    </m:r>
                    <m:sSup>
                      <m:sSupPr>
                        <m:ctrlPr>
                          <a:rPr lang="en-US" altLang="zh-CN" sz="1200" b="1" i="1">
                            <a:solidFill>
                              <a:srgbClr val="0F9ED5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200" b="1">
                            <a:solidFill>
                              <a:srgbClr val="0F9ED5"/>
                            </a:solidFill>
                            <a:latin typeface="Cambria Math" panose="02040503050406030204" charset="0"/>
                          </a:rPr>
                          <m:t>𝐛</m:t>
                        </m:r>
                      </m:e>
                      <m:sup>
                        <m:r>
                          <a:rPr lang="en-US" altLang="zh-CN" sz="1200" b="1">
                            <a:solidFill>
                              <a:srgbClr val="0F9ED5"/>
                            </a:solidFill>
                            <a:latin typeface="Cambria Math" panose="02040503050406030204" charset="0"/>
                          </a:rPr>
                          <m:t>−</m:t>
                        </m:r>
                        <m:r>
                          <a:rPr lang="en-US" altLang="zh-CN" sz="1200" b="1">
                            <a:solidFill>
                              <a:srgbClr val="0F9ED5"/>
                            </a:solidFill>
                            <a:latin typeface="Cambria Math" panose="02040503050406030204" charset="0"/>
                          </a:rPr>
                          <m:t>𝟏</m:t>
                        </m:r>
                      </m:sup>
                    </m:sSup>
                  </m:oMath>
                </a14:m>
                <a:r>
                  <a:rPr lang="zh-CN" altLang="en-US" sz="1200" b="1" dirty="0">
                    <a:solidFill>
                      <a:srgbClr val="0F9ED5"/>
                    </a:solidFill>
                    <a:latin typeface="等线" panose="020F0502020204030204"/>
                    <a:ea typeface="等线" panose="02010600030101010101" pitchFamily="2" charset="-122"/>
                  </a:rPr>
                  <a:t> </a:t>
                </a:r>
                <a:r>
                  <a:rPr lang="en-US" altLang="zh-CN" sz="1200" b="1" dirty="0">
                    <a:solidFill>
                      <a:srgbClr val="0F9ED5"/>
                    </a:solidFill>
                    <a:latin typeface="等线" panose="020F0502020204030204"/>
                    <a:ea typeface="等线" panose="02010600030101010101" pitchFamily="2" charset="-122"/>
                  </a:rPr>
                  <a:t>constrained</a:t>
                </a:r>
                <a:endParaRPr lang="zh-CN" altLang="en-US" sz="1200" b="1" dirty="0">
                  <a:solidFill>
                    <a:srgbClr val="0F9ED5"/>
                  </a:solidFill>
                  <a:latin typeface="等线" panose="020F0502020204030204"/>
                  <a:ea typeface="等线" panose="02010600030101010101" pitchFamily="2" charset="-122"/>
                </a:endParaRPr>
              </a:p>
            </p:txBody>
          </p:sp>
        </mc:Choice>
        <mc:Fallback xmlns="">
          <p:sp>
            <p:nvSpPr>
              <p:cNvPr id="30" name="文本框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8529" y="2581605"/>
                <a:ext cx="1721946" cy="281167"/>
              </a:xfrm>
              <a:prstGeom prst="rect">
                <a:avLst/>
              </a:prstGeom>
              <a:blipFill>
                <a:blip r:embed="rId9"/>
                <a:stretch>
                  <a:fillRect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直接连接符 30"/>
          <p:cNvCxnSpPr/>
          <p:nvPr/>
        </p:nvCxnSpPr>
        <p:spPr>
          <a:xfrm flipH="1">
            <a:off x="7941212" y="3261300"/>
            <a:ext cx="3059723" cy="0"/>
          </a:xfrm>
          <a:prstGeom prst="line">
            <a:avLst/>
          </a:prstGeom>
          <a:ln w="9525" cap="flat" cmpd="sng" algn="ctr">
            <a:solidFill>
              <a:srgbClr val="1E386B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31"/>
              <p:cNvSpPr txBox="1"/>
              <p:nvPr/>
            </p:nvSpPr>
            <p:spPr>
              <a:xfrm>
                <a:off x="7868529" y="3023676"/>
                <a:ext cx="1721946" cy="2811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defRPr/>
                </a:pPr>
                <a14:m>
                  <m:oMath xmlns:m="http://schemas.openxmlformats.org/officeDocument/2006/math">
                    <m:r>
                      <a:rPr lang="en-US" altLang="zh-CN" sz="1200" b="1" i="1">
                        <a:solidFill>
                          <a:srgbClr val="1E386B"/>
                        </a:solidFill>
                        <a:latin typeface="Cambria Math" panose="02040503050406030204" charset="0"/>
                      </a:rPr>
                      <m:t>𝟐𝟎</m:t>
                    </m:r>
                    <m:r>
                      <a:rPr lang="en-US" altLang="zh-CN" sz="1200" b="1" i="1">
                        <a:solidFill>
                          <a:srgbClr val="1E386B"/>
                        </a:solidFill>
                        <a:latin typeface="Cambria Math" panose="02040503050406030204" charset="0"/>
                      </a:rPr>
                      <m:t>.</m:t>
                    </m:r>
                    <m:r>
                      <a:rPr lang="en-US" altLang="zh-CN" sz="1200" b="1" i="1">
                        <a:solidFill>
                          <a:srgbClr val="1E386B"/>
                        </a:solidFill>
                        <a:latin typeface="Cambria Math" panose="02040503050406030204" charset="0"/>
                      </a:rPr>
                      <m:t>𝟑</m:t>
                    </m:r>
                    <m:r>
                      <a:rPr lang="en-US" altLang="zh-CN" sz="1200" b="1" i="1">
                        <a:solidFill>
                          <a:srgbClr val="1E386B"/>
                        </a:solidFill>
                        <a:latin typeface="Cambria Math" panose="02040503050406030204" charset="0"/>
                      </a:rPr>
                      <m:t> </m:t>
                    </m:r>
                    <m:r>
                      <a:rPr lang="en-US" altLang="zh-CN" sz="1200" b="1">
                        <a:solidFill>
                          <a:srgbClr val="1E386B"/>
                        </a:solidFill>
                        <a:latin typeface="Cambria Math" panose="02040503050406030204" charset="0"/>
                      </a:rPr>
                      <m:t>𝐟</m:t>
                    </m:r>
                    <m:sSup>
                      <m:sSupPr>
                        <m:ctrlPr>
                          <a:rPr lang="en-US" altLang="zh-CN" sz="1200" b="1" i="1">
                            <a:solidFill>
                              <a:srgbClr val="1E386B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200" b="1">
                            <a:solidFill>
                              <a:srgbClr val="1E386B"/>
                            </a:solidFill>
                            <a:latin typeface="Cambria Math" panose="02040503050406030204" charset="0"/>
                          </a:rPr>
                          <m:t>𝐛</m:t>
                        </m:r>
                      </m:e>
                      <m:sup>
                        <m:r>
                          <a:rPr lang="en-US" altLang="zh-CN" sz="1200" b="1">
                            <a:solidFill>
                              <a:srgbClr val="1E386B"/>
                            </a:solidFill>
                            <a:latin typeface="Cambria Math" panose="02040503050406030204" charset="0"/>
                          </a:rPr>
                          <m:t>−</m:t>
                        </m:r>
                        <m:r>
                          <a:rPr lang="en-US" altLang="zh-CN" sz="1200" b="1">
                            <a:solidFill>
                              <a:srgbClr val="1E386B"/>
                            </a:solidFill>
                            <a:latin typeface="Cambria Math" panose="02040503050406030204" charset="0"/>
                          </a:rPr>
                          <m:t>𝟏</m:t>
                        </m:r>
                      </m:sup>
                    </m:sSup>
                  </m:oMath>
                </a14:m>
                <a:r>
                  <a:rPr lang="zh-CN" altLang="en-US" sz="1200" b="1" dirty="0">
                    <a:solidFill>
                      <a:srgbClr val="1E386B"/>
                    </a:solidFill>
                    <a:latin typeface="等线" panose="020F0502020204030204"/>
                    <a:ea typeface="等线" panose="02010600030101010101" pitchFamily="2" charset="-122"/>
                  </a:rPr>
                  <a:t> </a:t>
                </a:r>
                <a:r>
                  <a:rPr lang="en-US" altLang="zh-CN" sz="1200" b="1" dirty="0">
                    <a:solidFill>
                      <a:srgbClr val="1E386B"/>
                    </a:solidFill>
                    <a:latin typeface="等线" panose="020F0502020204030204"/>
                    <a:ea typeface="等线" panose="02010600030101010101" pitchFamily="2" charset="-122"/>
                  </a:rPr>
                  <a:t>constrained</a:t>
                </a:r>
                <a:endParaRPr lang="zh-CN" altLang="en-US" sz="1200" b="1" dirty="0">
                  <a:solidFill>
                    <a:srgbClr val="1E386B"/>
                  </a:solidFill>
                  <a:latin typeface="等线" panose="020F0502020204030204"/>
                  <a:ea typeface="等线" panose="02010600030101010101" pitchFamily="2" charset="-122"/>
                </a:endParaRPr>
              </a:p>
            </p:txBody>
          </p:sp>
        </mc:Choice>
        <mc:Fallback xmlns="">
          <p:sp>
            <p:nvSpPr>
              <p:cNvPr id="32" name="文本框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8529" y="3023676"/>
                <a:ext cx="1721946" cy="281167"/>
              </a:xfrm>
              <a:prstGeom prst="rect">
                <a:avLst/>
              </a:prstGeom>
              <a:blipFill>
                <a:blip r:embed="rId10"/>
                <a:stretch>
                  <a:fillRect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标题 1"/>
          <p:cNvSpPr txBox="1"/>
          <p:nvPr/>
        </p:nvSpPr>
        <p:spPr>
          <a:xfrm>
            <a:off x="3158783" y="17662"/>
            <a:ext cx="5874435" cy="60491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914377">
              <a:defRPr/>
            </a:pPr>
            <a:endParaRPr lang="en-US" altLang="zh-CN" sz="3600" b="1" i="1" dirty="0">
              <a:solidFill>
                <a:prstClr val="white"/>
              </a:solidFill>
              <a:latin typeface="Cambria" panose="02040503050406030204" pitchFamily="18" charset="0"/>
              <a:ea typeface="Cambria" panose="02040503050406030204" pitchFamily="18" charset="0"/>
              <a:cs typeface="Cambria Math" panose="02040503050406030204" charset="0"/>
            </a:endParaRPr>
          </a:p>
        </p:txBody>
      </p:sp>
      <p:sp>
        <p:nvSpPr>
          <p:cNvPr id="2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pPr>
              <a:defRPr/>
            </a:pPr>
            <a:fld id="{565CE74E-AB26-4998-AD42-012C4C1AD076}" type="slidenum">
              <a:rPr lang="zh-CN" altLang="en-US">
                <a:solidFill>
                  <a:prstClr val="black">
                    <a:tint val="82000"/>
                  </a:prstClr>
                </a:solidFill>
                <a:latin typeface="等线" panose="020F0502020204030204"/>
                <a:ea typeface="等线" panose="02010600030101010101" pitchFamily="2" charset="-122"/>
              </a:rPr>
              <a:pPr>
                <a:defRPr/>
              </a:pPr>
              <a:t>31</a:t>
            </a:fld>
            <a:endParaRPr lang="zh-CN" altLang="en-US">
              <a:solidFill>
                <a:prstClr val="black">
                  <a:tint val="82000"/>
                </a:prstClr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pic>
        <p:nvPicPr>
          <p:cNvPr id="14" name="图形 13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16372" y="1200151"/>
            <a:ext cx="6518051" cy="3265163"/>
          </a:xfrm>
          <a:prstGeom prst="rect">
            <a:avLst/>
          </a:prstGeom>
        </p:spPr>
      </p:pic>
      <p:sp>
        <p:nvSpPr>
          <p:cNvPr id="4" name="圆角矩形 3"/>
          <p:cNvSpPr/>
          <p:nvPr/>
        </p:nvSpPr>
        <p:spPr>
          <a:xfrm>
            <a:off x="4234304" y="1158011"/>
            <a:ext cx="1720113" cy="3307303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 sz="2400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/>
              <p:cNvSpPr txBox="1"/>
              <p:nvPr/>
            </p:nvSpPr>
            <p:spPr>
              <a:xfrm>
                <a:off x="271538" y="680529"/>
                <a:ext cx="1209886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en-US" altLang="zh-CN" sz="2400" dirty="0">
                    <a:solidFill>
                      <a:srgbClr val="68181B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BESIII has accumulated 20.3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rgbClr val="68181B"/>
                        </a:solidFill>
                        <a:latin typeface="Cambria Math" panose="02040503050406030204" charset="0"/>
                        <a:ea typeface="Cambria" panose="02040503050406030204" pitchFamily="18" charset="0"/>
                      </a:rPr>
                      <m:t>f</m:t>
                    </m:r>
                    <m:sSup>
                      <m:sSupPr>
                        <m:ctrlPr>
                          <a:rPr lang="en-US" altLang="zh-CN" sz="2400" i="1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Cambria" panose="02040503050406030204" pitchFamily="18" charset="0"/>
                          </a:rPr>
                          <m:t>b</m:t>
                        </m:r>
                      </m:e>
                      <m:sup>
                        <m:r>
                          <a:rPr lang="en-US" altLang="zh-CN" sz="240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Cambria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altLang="zh-CN" sz="2400" dirty="0">
                    <a:solidFill>
                      <a:srgbClr val="68181B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quantum correlated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rgbClr val="68181B"/>
                        </a:solidFill>
                        <a:latin typeface="Cambria Math" panose="02040503050406030204" charset="0"/>
                        <a:ea typeface="Cambria" panose="02040503050406030204" pitchFamily="18" charset="0"/>
                      </a:rPr>
                      <m:t>𝐷</m:t>
                    </m:r>
                    <m:acc>
                      <m:accPr>
                        <m:chr m:val="̅"/>
                        <m:ctrlPr>
                          <a:rPr lang="en-US" altLang="zh-CN" sz="2400" i="1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2400" i="1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Cambria" panose="02040503050406030204" pitchFamily="18" charset="0"/>
                          </a:rPr>
                          <m:t>𝐷</m:t>
                        </m:r>
                      </m:e>
                    </m:acc>
                  </m:oMath>
                </a14:m>
                <a:r>
                  <a:rPr lang="en-US" altLang="zh-CN" sz="2400" dirty="0">
                    <a:solidFill>
                      <a:srgbClr val="68181B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for strong-phase measurements</a:t>
                </a:r>
              </a:p>
            </p:txBody>
          </p:sp>
        </mc:Choice>
        <mc:Fallback xmlns="">
          <p:sp>
            <p:nvSpPr>
              <p:cNvPr id="11" name="文本框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538" y="680529"/>
                <a:ext cx="12098868" cy="461665"/>
              </a:xfrm>
              <a:prstGeom prst="rect">
                <a:avLst/>
              </a:prstGeom>
              <a:blipFill>
                <a:blip r:embed="rId12"/>
                <a:stretch>
                  <a:fillRect l="-839" t="-10811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文本框 1"/>
          <p:cNvSpPr txBox="1"/>
          <p:nvPr/>
        </p:nvSpPr>
        <p:spPr>
          <a:xfrm>
            <a:off x="-17780" y="0"/>
            <a:ext cx="12209780" cy="583565"/>
          </a:xfrm>
          <a:prstGeom prst="rect">
            <a:avLst/>
          </a:prstGeom>
          <a:solidFill>
            <a:srgbClr val="68181B"/>
          </a:solidFill>
        </p:spPr>
        <p:txBody>
          <a:bodyPr wrap="square" rtlCol="0">
            <a:noAutofit/>
          </a:bodyPr>
          <a:lstStyle/>
          <a:p>
            <a:pPr algn="ctr"/>
            <a:r>
              <a:rPr lang="en-US" altLang="zh-CN" sz="3200" b="1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Strong-phase measurements</a:t>
            </a:r>
            <a:endParaRPr lang="en-US" sz="3400" dirty="0"/>
          </a:p>
        </p:txBody>
      </p:sp>
      <p:sp>
        <p:nvSpPr>
          <p:cNvPr id="12" name="文本框 2"/>
          <p:cNvSpPr txBox="1"/>
          <p:nvPr/>
        </p:nvSpPr>
        <p:spPr>
          <a:xfrm>
            <a:off x="1" y="6493511"/>
            <a:ext cx="12209780" cy="368300"/>
          </a:xfrm>
          <a:prstGeom prst="rect">
            <a:avLst/>
          </a:prstGeom>
          <a:solidFill>
            <a:srgbClr val="263A38"/>
          </a:solidFill>
        </p:spPr>
        <p:txBody>
          <a:bodyPr wrap="square" rtlCol="0">
            <a:noAutofit/>
          </a:bodyPr>
          <a:lstStyle/>
          <a:p>
            <a:r>
              <a:rPr lang="en-US" altLang="zh-CN" sz="2000" dirty="0">
                <a:solidFill>
                  <a:schemeClr val="bg1"/>
                </a:solidFill>
              </a:rPr>
              <a:t> </a:t>
            </a:r>
            <a:r>
              <a:rPr lang="zh-CN" altLang="en-US" sz="2000" dirty="0">
                <a:solidFill>
                  <a:schemeClr val="bg1"/>
                </a:solidFill>
              </a:rPr>
              <a:t>柯百谦 </a:t>
            </a:r>
            <a:r>
              <a:rPr lang="en-US" altLang="zh-CN" sz="2000" dirty="0">
                <a:solidFill>
                  <a:schemeClr val="bg1"/>
                </a:solidFill>
              </a:rPr>
              <a:t>                                                               </a:t>
            </a:r>
            <a:r>
              <a:rPr lang="zh-CN" altLang="en-US" sz="2000" dirty="0">
                <a:solidFill>
                  <a:schemeClr val="bg1"/>
                </a:solidFill>
              </a:rPr>
              <a:t>强子物理与味物理的实验进展</a:t>
            </a:r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6200000">
            <a:off x="11447728" y="-184799"/>
            <a:ext cx="424554" cy="926300"/>
          </a:xfrm>
          <a:prstGeom prst="rect">
            <a:avLst/>
          </a:prstGeom>
        </p:spPr>
      </p:pic>
      <p:sp>
        <p:nvSpPr>
          <p:cNvPr id="17" name="文本框 3"/>
          <p:cNvSpPr txBox="1"/>
          <p:nvPr/>
        </p:nvSpPr>
        <p:spPr>
          <a:xfrm>
            <a:off x="11715751" y="6493511"/>
            <a:ext cx="468000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0DB2DC-4C9A-4742-B13C-FB6460FD3503}" type="slidenum">
              <a:rPr lang="en-US" altLang="zh-CN" sz="1351">
                <a:solidFill>
                  <a:schemeClr val="bg1"/>
                </a:solidFill>
              </a:rPr>
              <a:t>31</a:t>
            </a:fld>
            <a:endParaRPr lang="en-US" altLang="zh-CN" sz="135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F37F5B-BA06-B595-6CCA-57CD8B771BD3}"/>
              </a:ext>
            </a:extLst>
          </p:cNvPr>
          <p:cNvSpPr txBox="1"/>
          <p:nvPr/>
        </p:nvSpPr>
        <p:spPr>
          <a:xfrm>
            <a:off x="9195594" y="6110817"/>
            <a:ext cx="26035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pple Chancery" panose="03020702040506060504" pitchFamily="66" charset="-79"/>
                <a:cs typeface="Apple Chancery" panose="03020702040506060504" pitchFamily="66" charset="-79"/>
              </a:rPr>
              <a:t>More in </a:t>
            </a:r>
            <a:r>
              <a:rPr lang="en-US" sz="1600" dirty="0" err="1">
                <a:latin typeface="Apple Chancery" panose="03020702040506060504" pitchFamily="66" charset="-79"/>
                <a:cs typeface="Apple Chancery" panose="03020702040506060504" pitchFamily="66" charset="-79"/>
              </a:rPr>
              <a:t>Wenhan</a:t>
            </a:r>
            <a:r>
              <a:rPr lang="en-US" sz="1600" dirty="0">
                <a:latin typeface="Apple Chancery" panose="03020702040506060504" pitchFamily="66" charset="-79"/>
                <a:cs typeface="Apple Chancery" panose="03020702040506060504" pitchFamily="66" charset="-79"/>
              </a:rPr>
              <a:t> Shen’s talk</a:t>
            </a:r>
          </a:p>
        </p:txBody>
      </p:sp>
    </p:spTree>
    <p:custDataLst>
      <p:tags r:id="rId1"/>
    </p:custData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60FA1-80A9-41C7-6529-CA54D0E56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圆角矩形 42">
            <a:extLst>
              <a:ext uri="{FF2B5EF4-FFF2-40B4-BE49-F238E27FC236}">
                <a16:creationId xmlns:a16="http://schemas.microsoft.com/office/drawing/2014/main" id="{1844B1E1-EF63-E801-5D58-C8DFDB3CF2AD}"/>
              </a:ext>
            </a:extLst>
          </p:cNvPr>
          <p:cNvSpPr/>
          <p:nvPr/>
        </p:nvSpPr>
        <p:spPr>
          <a:xfrm>
            <a:off x="5687695" y="3275331"/>
            <a:ext cx="432000" cy="432000"/>
          </a:xfrm>
          <a:prstGeom prst="roundRect">
            <a:avLst/>
          </a:prstGeom>
          <a:solidFill>
            <a:srgbClr val="263A3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/>
          </a:p>
        </p:txBody>
      </p:sp>
      <p:sp>
        <p:nvSpPr>
          <p:cNvPr id="6" name="标题 5">
            <a:extLst>
              <a:ext uri="{FF2B5EF4-FFF2-40B4-BE49-F238E27FC236}">
                <a16:creationId xmlns:a16="http://schemas.microsoft.com/office/drawing/2014/main" id="{914CCC6D-5E0F-C3C3-E432-F33F25B4DC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副标题 6">
            <a:extLst>
              <a:ext uri="{FF2B5EF4-FFF2-40B4-BE49-F238E27FC236}">
                <a16:creationId xmlns:a16="http://schemas.microsoft.com/office/drawing/2014/main" id="{C68B54EA-A158-9C89-804D-A3B7598E2FA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半闭框 3">
            <a:extLst>
              <a:ext uri="{FF2B5EF4-FFF2-40B4-BE49-F238E27FC236}">
                <a16:creationId xmlns:a16="http://schemas.microsoft.com/office/drawing/2014/main" id="{76618643-0324-FDA2-35C7-8B28F91F4396}"/>
              </a:ext>
            </a:extLst>
          </p:cNvPr>
          <p:cNvSpPr/>
          <p:nvPr/>
        </p:nvSpPr>
        <p:spPr>
          <a:xfrm>
            <a:off x="-13335" y="-7620"/>
            <a:ext cx="12172315" cy="6912000"/>
          </a:xfrm>
          <a:prstGeom prst="halfFrame">
            <a:avLst/>
          </a:prstGeom>
          <a:solidFill>
            <a:srgbClr val="68181B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CN" altLang="en-US" sz="1351">
              <a:solidFill>
                <a:schemeClr val="tx1"/>
              </a:solidFill>
            </a:endParaRPr>
          </a:p>
        </p:txBody>
      </p:sp>
      <p:sp>
        <p:nvSpPr>
          <p:cNvPr id="5" name="半闭框 4">
            <a:extLst>
              <a:ext uri="{FF2B5EF4-FFF2-40B4-BE49-F238E27FC236}">
                <a16:creationId xmlns:a16="http://schemas.microsoft.com/office/drawing/2014/main" id="{62D4D449-93BB-B30F-8CB4-1B73E3603AB0}"/>
              </a:ext>
            </a:extLst>
          </p:cNvPr>
          <p:cNvSpPr/>
          <p:nvPr/>
        </p:nvSpPr>
        <p:spPr>
          <a:xfrm rot="10800000">
            <a:off x="31115" y="-43425"/>
            <a:ext cx="12172315" cy="6912000"/>
          </a:xfrm>
          <a:prstGeom prst="halfFrame">
            <a:avLst/>
          </a:prstGeom>
          <a:solidFill>
            <a:srgbClr val="263A3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>
              <a:solidFill>
                <a:schemeClr val="tx1"/>
              </a:solidFill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FB75FEEA-CCE1-0476-115B-EA854972DDF2}"/>
              </a:ext>
            </a:extLst>
          </p:cNvPr>
          <p:cNvSpPr/>
          <p:nvPr/>
        </p:nvSpPr>
        <p:spPr>
          <a:xfrm>
            <a:off x="863600" y="726440"/>
            <a:ext cx="10440000" cy="5652000"/>
          </a:xfrm>
          <a:custGeom>
            <a:avLst/>
            <a:gdLst/>
            <a:ahLst/>
            <a:cxnLst/>
            <a:rect l="l" t="t" r="r" b="b"/>
            <a:pathLst>
              <a:path w="4519680" h="2397575">
                <a:moveTo>
                  <a:pt x="0" y="0"/>
                </a:moveTo>
                <a:lnTo>
                  <a:pt x="4519680" y="0"/>
                </a:lnTo>
                <a:lnTo>
                  <a:pt x="4519680" y="2397575"/>
                </a:lnTo>
                <a:lnTo>
                  <a:pt x="0" y="2397575"/>
                </a:ln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pPr algn="ctr"/>
            <a:endParaRPr lang="en-US" sz="2800">
              <a:solidFill>
                <a:srgbClr val="263A38"/>
              </a:solidFill>
              <a:latin typeface="黑体" charset="0"/>
              <a:ea typeface="黑体" charset="0"/>
              <a:cs typeface="字由点字倔强黑" charset="-122"/>
              <a:sym typeface="字由点字倔强黑" charset="-122"/>
            </a:endParaRPr>
          </a:p>
          <a:p>
            <a:pPr algn="ctr"/>
            <a:endParaRPr lang="zh-CN" altLang="en-US" sz="2800">
              <a:solidFill>
                <a:srgbClr val="263A38"/>
              </a:solidFill>
              <a:latin typeface="黑体" charset="0"/>
              <a:ea typeface="黑体" charset="0"/>
              <a:cs typeface="字由点字倔强黑" charset="-122"/>
              <a:sym typeface="字由点字倔强黑" charset="-122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8A2E05E3-8C63-4970-CD84-FD6A9828D153}"/>
              </a:ext>
            </a:extLst>
          </p:cNvPr>
          <p:cNvSpPr txBox="1"/>
          <p:nvPr/>
        </p:nvSpPr>
        <p:spPr>
          <a:xfrm>
            <a:off x="8255" y="85725"/>
            <a:ext cx="12151360" cy="6407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zh-CN" sz="3200">
                <a:solidFill>
                  <a:schemeClr val="bg1"/>
                </a:solidFill>
                <a:latin typeface="Arial" panose="020B0704020202020204" pitchFamily="34" charset="0"/>
                <a:ea typeface="黑体" charset="0"/>
                <a:cs typeface="Arial" panose="020B0704020202020204" pitchFamily="34" charset="0"/>
              </a:rPr>
              <a:t>Outline of the talk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4F0701-630D-E44F-5EC5-6B96325B4C9C}"/>
              </a:ext>
            </a:extLst>
          </p:cNvPr>
          <p:cNvSpPr txBox="1"/>
          <p:nvPr/>
        </p:nvSpPr>
        <p:spPr>
          <a:xfrm>
            <a:off x="7419085" y="5527464"/>
            <a:ext cx="3928967" cy="508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51" i="1" dirty="0">
                <a:solidFill>
                  <a:srgbClr val="002060"/>
                </a:solidFill>
                <a:latin typeface="Helvetica" pitchFamily="2" charset="0"/>
              </a:rPr>
              <a:t>Disclaimer: many interesting results,</a:t>
            </a:r>
            <a:endParaRPr lang="en-US" sz="1351" dirty="0">
              <a:solidFill>
                <a:srgbClr val="002060"/>
              </a:solidFill>
              <a:latin typeface="Helvetica" pitchFamily="2" charset="0"/>
            </a:endParaRPr>
          </a:p>
          <a:p>
            <a:r>
              <a:rPr lang="en-US" sz="1351" i="1" dirty="0">
                <a:solidFill>
                  <a:srgbClr val="002060"/>
                </a:solidFill>
                <a:latin typeface="Helvetica" pitchFamily="2" charset="0"/>
              </a:rPr>
              <a:t>only a tiny fraction selected</a:t>
            </a:r>
            <a:endParaRPr lang="en-US" sz="1351" dirty="0">
              <a:solidFill>
                <a:srgbClr val="002060"/>
              </a:solidFill>
              <a:latin typeface="Helvetica" pitchFamily="2" charset="0"/>
            </a:endParaRPr>
          </a:p>
        </p:txBody>
      </p:sp>
      <p:sp>
        <p:nvSpPr>
          <p:cNvPr id="10" name="Introduction…">
            <a:extLst>
              <a:ext uri="{FF2B5EF4-FFF2-40B4-BE49-F238E27FC236}">
                <a16:creationId xmlns:a16="http://schemas.microsoft.com/office/drawing/2014/main" id="{4A57A3D1-EA23-CBF4-DE73-93D7F09A032F}"/>
              </a:ext>
            </a:extLst>
          </p:cNvPr>
          <p:cNvSpPr txBox="1"/>
          <p:nvPr/>
        </p:nvSpPr>
        <p:spPr>
          <a:xfrm>
            <a:off x="2001422" y="832097"/>
            <a:ext cx="7804548" cy="5142819"/>
          </a:xfrm>
          <a:prstGeom prst="rect">
            <a:avLst/>
          </a:prstGeom>
          <a:ln w="12700">
            <a:miter lim="400000"/>
          </a:ln>
        </p:spPr>
        <p:txBody>
          <a:bodyPr lIns="35719" tIns="35719" rIns="35719" bIns="35719" anchor="ctr">
            <a:spAutoFit/>
          </a:bodyPr>
          <a:lstStyle/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Introduction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Hadron Spectrum and Exotic Hadrons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Baryon CP Violation  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CKM Physics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accent6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Lepton-Flavor Universality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SU(3) and (non-</a:t>
            </a:r>
            <a:r>
              <a:rPr kumimoji="1" lang="en-US" sz="3200" dirty="0" err="1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purterbative</a:t>
            </a: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) QCD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Hyperon Physics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Prospect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561607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22225" y="36831"/>
            <a:ext cx="12161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研究动机</a:t>
            </a:r>
            <a:r>
              <a:rPr lang="en-US" altLang="zh-CN" sz="3200">
                <a:solidFill>
                  <a:schemeClr val="bg1"/>
                </a:solidFill>
                <a:latin typeface="黑体" charset="0"/>
                <a:ea typeface="黑体" charset="0"/>
              </a:rPr>
              <a:t>-</a:t>
            </a:r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亮度的测量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-17780" y="0"/>
            <a:ext cx="12209780" cy="583565"/>
          </a:xfrm>
          <a:prstGeom prst="rect">
            <a:avLst/>
          </a:prstGeom>
          <a:solidFill>
            <a:srgbClr val="68181B"/>
          </a:solidFill>
        </p:spPr>
        <p:txBody>
          <a:bodyPr wrap="square" rtlCol="0">
            <a:noAutofit/>
          </a:bodyPr>
          <a:lstStyle/>
          <a:p>
            <a:pPr algn="ctr"/>
            <a:r>
              <a:rPr lang="en-US" altLang="zh-TW" sz="3400" dirty="0">
                <a:solidFill>
                  <a:schemeClr val="bg1"/>
                </a:solidFill>
                <a:sym typeface="+mn-ea"/>
              </a:rPr>
              <a:t>Lepton-Flavor Universality Test</a:t>
            </a:r>
            <a:endParaRPr lang="en-US" sz="3400" dirty="0"/>
          </a:p>
          <a:p>
            <a:pPr algn="ctr"/>
            <a:r>
              <a:rPr lang="en-US" sz="3400" dirty="0">
                <a:sym typeface="+mn-ea"/>
              </a:rPr>
              <a:t> </a:t>
            </a:r>
            <a:endParaRPr lang="en-US" sz="3400" dirty="0"/>
          </a:p>
          <a:p>
            <a:pPr algn="ctr"/>
            <a:r>
              <a:rPr lang="en-US" altLang="zh-CN" sz="34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" y="6493511"/>
            <a:ext cx="12209780" cy="368300"/>
          </a:xfrm>
          <a:prstGeom prst="rect">
            <a:avLst/>
          </a:prstGeom>
          <a:solidFill>
            <a:srgbClr val="263A38"/>
          </a:solidFill>
        </p:spPr>
        <p:txBody>
          <a:bodyPr wrap="square" rtlCol="0">
            <a:noAutofit/>
          </a:bodyPr>
          <a:lstStyle/>
          <a:p>
            <a:r>
              <a:rPr lang="en-US" altLang="zh-CN" sz="2000" dirty="0">
                <a:solidFill>
                  <a:schemeClr val="bg1"/>
                </a:solidFill>
              </a:rPr>
              <a:t> </a:t>
            </a:r>
            <a:r>
              <a:rPr lang="zh-CN" altLang="en-US" sz="2000" dirty="0">
                <a:solidFill>
                  <a:schemeClr val="bg1"/>
                </a:solidFill>
              </a:rPr>
              <a:t>柯百谦 </a:t>
            </a:r>
            <a:r>
              <a:rPr lang="en-US" altLang="zh-CN" sz="2000" dirty="0">
                <a:solidFill>
                  <a:schemeClr val="bg1"/>
                </a:solidFill>
              </a:rPr>
              <a:t>                                                               </a:t>
            </a:r>
            <a:r>
              <a:rPr lang="zh-CN" altLang="en-US" sz="2000" dirty="0">
                <a:solidFill>
                  <a:schemeClr val="bg1"/>
                </a:solidFill>
              </a:rPr>
              <a:t>强子物理与味物理的实验进展</a:t>
            </a:r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715751" y="6493511"/>
            <a:ext cx="468000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0DB2DC-4C9A-4742-B13C-FB6460FD3503}" type="slidenum">
              <a:rPr lang="en-US" altLang="zh-CN" sz="1351">
                <a:solidFill>
                  <a:schemeClr val="bg1"/>
                </a:solidFill>
              </a:rPr>
              <a:t>33</a:t>
            </a:fld>
            <a:endParaRPr lang="en-US" altLang="zh-CN" sz="1351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48591" y="671831"/>
                <a:ext cx="11913235" cy="26961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44" indent="-285744">
                  <a:lnSpc>
                    <a:spcPct val="120000"/>
                  </a:lnSpc>
                  <a:buFont typeface="Wingdings" panose="05000000000000000000" charset="0"/>
                  <a:buChar char=""/>
                </a:pPr>
                <a:r>
                  <a:rPr lang="en-US" sz="2200" dirty="0">
                    <a:latin typeface="Cambria Math" panose="02040503050406030204" charset="0"/>
                    <a:cs typeface="Cambria Math" panose="02040503050406030204" charset="0"/>
                  </a:rPr>
                  <a:t>In SM, the W boson couples equally to leptons =&gt; Lepton-Flavor Universality (LFU)</a:t>
                </a:r>
              </a:p>
              <a:p>
                <a:pPr marL="285744" indent="-285744">
                  <a:lnSpc>
                    <a:spcPct val="120000"/>
                  </a:lnSpc>
                  <a:buFont typeface="Wingdings" panose="05000000000000000000" charset="0"/>
                  <a:buChar char=""/>
                </a:pPr>
                <a:r>
                  <a:rPr lang="en-US" sz="2200" dirty="0" err="1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Semileptonic</a:t>
                </a:r>
                <a:r>
                  <a:rPr lang="en-US" sz="22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 B decays are sensitive to new physics beyond SM</a:t>
                </a:r>
              </a:p>
              <a:p>
                <a:pPr marL="285744" indent="-285744">
                  <a:lnSpc>
                    <a:spcPct val="120000"/>
                  </a:lnSpc>
                  <a:buFont typeface="Wingdings" panose="05000000000000000000" charset="0"/>
                  <a:buChar char=""/>
                </a:pPr>
                <a:r>
                  <a:rPr lang="en-US" sz="22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With the </a:t>
                </a:r>
                <a14:m>
                  <m:oMath xmlns:m="http://schemas.openxmlformats.org/officeDocument/2006/math">
                    <m:r>
                      <a:rPr lang="en-US" sz="2200" i="1" dirty="0">
                        <a:latin typeface="Cambria Math" panose="02040503050406030204" charset="0"/>
                        <a:cs typeface="Cambria Math" panose="02040503050406030204" charset="0"/>
                        <a:sym typeface="+mn-ea"/>
                      </a:rPr>
                      <m:t>𝑅</m:t>
                    </m:r>
                    <m:r>
                      <a:rPr lang="en-US" sz="2200" i="1" dirty="0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  <a:sym typeface="+mn-ea"/>
                      </a:rPr>
                      <m:t>(</m:t>
                    </m:r>
                    <m:r>
                      <a:rPr lang="en-US" sz="2200" i="1" dirty="0">
                        <a:latin typeface="Cambria Math" panose="02040503050406030204" charset="0"/>
                        <a:cs typeface="Cambria Math" panose="02040503050406030204" charset="0"/>
                        <a:sym typeface="+mn-ea"/>
                      </a:rPr>
                      <m:t>𝐾</m:t>
                    </m:r>
                    <m:r>
                      <a:rPr lang="en-US" sz="2200" i="1" dirty="0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  <a:sym typeface="+mn-ea"/>
                      </a:rPr>
                      <m:t>)−</m:t>
                    </m:r>
                    <m:r>
                      <a:rPr lang="en-US" sz="2200" i="1" dirty="0">
                        <a:latin typeface="Cambria Math" panose="02040503050406030204" charset="0"/>
                        <a:cs typeface="Cambria Math" panose="02040503050406030204" charset="0"/>
                        <a:sym typeface="+mn-ea"/>
                      </a:rPr>
                      <m:t>𝑅</m:t>
                    </m:r>
                    <m:r>
                      <a:rPr lang="en-US" sz="2200" i="1" dirty="0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  <a:sym typeface="+mn-ea"/>
                      </a:rPr>
                      <m:t>(</m:t>
                    </m:r>
                    <m:sSup>
                      <m:sSupPr>
                        <m:ctrlPr>
                          <a:rPr lang="en-US" sz="2200" i="1" dirty="0">
                            <a:latin typeface="Cambria Math" panose="02040503050406030204" pitchFamily="18" charset="0"/>
                            <a:cs typeface="Cambria Math" panose="02040503050406030204" charset="0"/>
                            <a:sym typeface="+mn-ea"/>
                          </a:rPr>
                        </m:ctrlPr>
                      </m:sSupPr>
                      <m:e>
                        <m:r>
                          <a:rPr lang="en-US" sz="2200" i="1" dirty="0">
                            <a:latin typeface="Cambria Math" panose="02040503050406030204" charset="0"/>
                            <a:cs typeface="Cambria Math" panose="02040503050406030204" charset="0"/>
                            <a:sym typeface="+mn-ea"/>
                          </a:rPr>
                          <m:t>𝐾</m:t>
                        </m:r>
                      </m:e>
                      <m:sup>
                        <m:r>
                          <a:rPr lang="en-US" sz="22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  <a:sym typeface="+mn-ea"/>
                          </a:rPr>
                          <m:t>∗</m:t>
                        </m:r>
                      </m:sup>
                    </m:sSup>
                    <m:r>
                      <a:rPr lang="en-US" sz="2200" i="1" dirty="0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  <a:sym typeface="+mn-ea"/>
                      </a:rPr>
                      <m:t>)</m:t>
                    </m:r>
                  </m:oMath>
                </a14:m>
                <a:r>
                  <a:rPr lang="en-US" sz="22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 anomaly resolved by precise measurements, attention has now turned to the </a:t>
                </a:r>
                <a14:m>
                  <m:oMath xmlns:m="http://schemas.openxmlformats.org/officeDocument/2006/math">
                    <m:r>
                      <a:rPr lang="en-US" sz="2200" i="1" dirty="0">
                        <a:latin typeface="Cambria Math" panose="02040503050406030204" charset="0"/>
                        <a:cs typeface="Cambria Math" panose="02040503050406030204" charset="0"/>
                        <a:sym typeface="+mn-ea"/>
                      </a:rPr>
                      <m:t>𝑅</m:t>
                    </m:r>
                    <m:r>
                      <a:rPr lang="en-US" sz="2200" i="1" dirty="0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  <a:sym typeface="+mn-ea"/>
                      </a:rPr>
                      <m:t>(</m:t>
                    </m:r>
                    <m:r>
                      <a:rPr lang="en-US" sz="2200" i="1" dirty="0">
                        <a:latin typeface="Cambria Math" panose="02040503050406030204" charset="0"/>
                        <a:cs typeface="Cambria Math" panose="02040503050406030204" charset="0"/>
                        <a:sym typeface="+mn-ea"/>
                      </a:rPr>
                      <m:t>𝐷</m:t>
                    </m:r>
                    <m:r>
                      <a:rPr lang="en-US" sz="2200" i="1" dirty="0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  <a:sym typeface="+mn-ea"/>
                      </a:rPr>
                      <m:t>)−</m:t>
                    </m:r>
                    <m:r>
                      <a:rPr lang="en-US" sz="2200" i="1" dirty="0">
                        <a:latin typeface="Cambria Math" panose="02040503050406030204" charset="0"/>
                        <a:cs typeface="Cambria Math" panose="02040503050406030204" charset="0"/>
                        <a:sym typeface="+mn-ea"/>
                      </a:rPr>
                      <m:t>𝑅</m:t>
                    </m:r>
                    <m:r>
                      <a:rPr lang="en-US" sz="2200" i="1" dirty="0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  <a:sym typeface="+mn-ea"/>
                      </a:rPr>
                      <m:t>(</m:t>
                    </m:r>
                    <m:sSup>
                      <m:sSupPr>
                        <m:ctrlPr>
                          <a:rPr lang="en-US" sz="2200" i="1" dirty="0">
                            <a:latin typeface="Cambria Math" panose="02040503050406030204" pitchFamily="18" charset="0"/>
                            <a:cs typeface="Cambria Math" panose="02040503050406030204" charset="0"/>
                            <a:sym typeface="+mn-ea"/>
                          </a:rPr>
                        </m:ctrlPr>
                      </m:sSupPr>
                      <m:e>
                        <m:r>
                          <a:rPr lang="en-US" sz="2200" i="1" dirty="0">
                            <a:latin typeface="Cambria Math" panose="02040503050406030204" charset="0"/>
                            <a:cs typeface="Cambria Math" panose="02040503050406030204" charset="0"/>
                            <a:sym typeface="+mn-ea"/>
                          </a:rPr>
                          <m:t>𝐷</m:t>
                        </m:r>
                      </m:e>
                      <m:sup>
                        <m:r>
                          <a:rPr lang="en-US" sz="22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  <a:sym typeface="+mn-ea"/>
                          </a:rPr>
                          <m:t>∗</m:t>
                        </m:r>
                      </m:sup>
                    </m:sSup>
                    <m:r>
                      <a:rPr lang="en-US" sz="2200" i="1" dirty="0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  <a:sym typeface="+mn-ea"/>
                      </a:rPr>
                      <m:t>)</m:t>
                    </m:r>
                  </m:oMath>
                </a14:m>
                <a:r>
                  <a:rPr lang="en-US" sz="22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  puzzle.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sz="22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                         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charset="0"/>
                        <a:cs typeface="Cambria Math" panose="02040503050406030204" charset="0"/>
                        <a:sym typeface="+mn-ea"/>
                      </a:rPr>
                      <m:t>𝑅</m:t>
                    </m:r>
                    <m:r>
                      <a:rPr lang="en-US" sz="2400" i="1" dirty="0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  <a:sym typeface="+mn-ea"/>
                      </a:rPr>
                      <m:t>(</m:t>
                    </m:r>
                    <m:sSup>
                      <m:sSupPr>
                        <m:ctrlPr>
                          <a:rPr lang="en-US" sz="2400" i="1" dirty="0">
                            <a:latin typeface="Cambria Math" panose="02040503050406030204" pitchFamily="18" charset="0"/>
                            <a:cs typeface="Cambria Math" panose="02040503050406030204" charset="0"/>
                            <a:sym typeface="+mn-ea"/>
                          </a:rPr>
                        </m:ctrlPr>
                      </m:sSupPr>
                      <m:e>
                        <m:r>
                          <a:rPr lang="en-US" sz="2400" i="1" dirty="0">
                            <a:latin typeface="Cambria Math" panose="02040503050406030204" charset="0"/>
                            <a:cs typeface="Cambria Math" panose="02040503050406030204" charset="0"/>
                            <a:sym typeface="+mn-ea"/>
                          </a:rPr>
                          <m:t>𝐷</m:t>
                        </m:r>
                      </m:e>
                      <m:sup>
                        <m:r>
                          <a:rPr lang="en-US" sz="24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  <a:sym typeface="+mn-ea"/>
                          </a:rPr>
                          <m:t>∗</m:t>
                        </m:r>
                      </m:sup>
                    </m:sSup>
                    <m:r>
                      <a:rPr lang="en-US" sz="2400" i="1" dirty="0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  <a:sym typeface="+mn-ea"/>
                      </a:rPr>
                      <m:t>)=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cs typeface="Cambria Math" panose="02040503050406030204" charset="0"/>
                            <a:sym typeface="+mn-ea"/>
                          </a:rPr>
                        </m:ctrlPr>
                      </m:fPr>
                      <m:num>
                        <m:r>
                          <a:rPr lang="en-US" sz="24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  <a:sym typeface="+mn-ea"/>
                          </a:rPr>
                          <m:t>ℬ</m:t>
                        </m:r>
                        <m:r>
                          <a:rPr lang="en-US" sz="24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  <a:sym typeface="+mn-ea"/>
                          </a:rPr>
                          <m:t>(</m:t>
                        </m:r>
                        <m:r>
                          <a:rPr lang="en-US" sz="2400" i="1" dirty="0">
                            <a:latin typeface="Cambria Math" panose="02040503050406030204" charset="0"/>
                            <a:cs typeface="Cambria Math" panose="02040503050406030204" charset="0"/>
                            <a:sym typeface="+mn-ea"/>
                          </a:rPr>
                          <m:t>𝐵</m:t>
                        </m:r>
                        <m:r>
                          <a:rPr lang="en-US" sz="24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  <a:sym typeface="+mn-ea"/>
                          </a:rPr>
                          <m:t>→</m:t>
                        </m:r>
                        <m:sSup>
                          <m:sSupPr>
                            <m:ctrlPr>
                              <a:rPr lang="en-US" sz="2400" i="1" dirty="0">
                                <a:latin typeface="Cambria Math" panose="02040503050406030204" pitchFamily="18" charset="0"/>
                                <a:cs typeface="Cambria Math" panose="02040503050406030204" charset="0"/>
                                <a:sym typeface="+mn-ea"/>
                              </a:rPr>
                            </m:ctrlPr>
                          </m:sSupPr>
                          <m:e>
                            <m:r>
                              <a:rPr lang="en-US" sz="2400" i="1" dirty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400" i="1" dirty="0">
                                <a:latin typeface="Cambria Math" panose="02040503050406030204" charset="0"/>
                                <a:ea typeface="宋体" charset="0"/>
                                <a:cs typeface="Cambria Math" panose="02040503050406030204" charset="0"/>
                                <a:sym typeface="+mn-ea"/>
                              </a:rPr>
                              <m:t>(∗)−</m:t>
                            </m:r>
                          </m:sup>
                        </m:sSup>
                        <m:sSup>
                          <m:sSupPr>
                            <m:ctrlPr>
                              <a:rPr lang="en-US" sz="2400" i="1" dirty="0">
                                <a:latin typeface="Cambria Math" panose="02040503050406030204" pitchFamily="18" charset="0"/>
                                <a:cs typeface="Cambria Math" panose="02040503050406030204" charset="0"/>
                                <a:sym typeface="+mn-ea"/>
                              </a:rPr>
                            </m:ctrlPr>
                          </m:sSupPr>
                          <m:e>
                            <m:r>
                              <a:rPr lang="en-US" sz="2400" i="1" dirty="0">
                                <a:latin typeface="Cambria Math" panose="02040503050406030204" charset="0"/>
                                <a:ea typeface="宋体" charset="0"/>
                                <a:cs typeface="Cambria Math" panose="02040503050406030204" charset="0"/>
                                <a:sym typeface="+mn-ea"/>
                              </a:rPr>
                              <m:t>𝜏</m:t>
                            </m:r>
                          </m:e>
                          <m:sup>
                            <m:r>
                              <a:rPr lang="en-US" sz="2400" i="1" dirty="0">
                                <a:latin typeface="Cambria Math" panose="02040503050406030204" charset="0"/>
                                <a:ea typeface="宋体" charset="0"/>
                                <a:cs typeface="Cambria Math" panose="02040503050406030204" charset="0"/>
                                <a:sym typeface="+mn-ea"/>
                              </a:rPr>
                              <m:t>+</m:t>
                            </m:r>
                          </m:sup>
                        </m:sSup>
                        <m:sSub>
                          <m:sSubPr>
                            <m:ctrlPr>
                              <a:rPr lang="en-US" sz="2400" i="1" dirty="0">
                                <a:latin typeface="Cambria Math" panose="02040503050406030204" pitchFamily="18" charset="0"/>
                                <a:cs typeface="Cambria Math" panose="02040503050406030204" charset="0"/>
                                <a:sym typeface="+mn-ea"/>
                              </a:rPr>
                            </m:ctrlPr>
                          </m:sSubPr>
                          <m:e>
                            <m:r>
                              <a:rPr lang="en-US" sz="2400" i="1" dirty="0">
                                <a:latin typeface="Cambria Math" panose="02040503050406030204" charset="0"/>
                                <a:ea typeface="宋体" charset="0"/>
                                <a:cs typeface="Cambria Math" panose="02040503050406030204" charset="0"/>
                                <a:sym typeface="+mn-ea"/>
                              </a:rPr>
                              <m:t>𝜈</m:t>
                            </m:r>
                          </m:e>
                          <m:sub>
                            <m:r>
                              <a:rPr lang="en-US" sz="2400" i="1" dirty="0">
                                <a:latin typeface="Cambria Math" panose="02040503050406030204" charset="0"/>
                                <a:ea typeface="宋体" charset="0"/>
                                <a:cs typeface="Cambria Math" panose="02040503050406030204" charset="0"/>
                                <a:sym typeface="+mn-ea"/>
                              </a:rPr>
                              <m:t>𝜏</m:t>
                            </m:r>
                          </m:sub>
                        </m:sSub>
                        <m:r>
                          <a:rPr lang="en-US" sz="24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  <a:sym typeface="+mn-ea"/>
                          </a:rPr>
                          <m:t>)</m:t>
                        </m:r>
                      </m:num>
                      <m:den>
                        <m:r>
                          <a:rPr lang="en-US" sz="24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  <a:sym typeface="+mn-ea"/>
                          </a:rPr>
                          <m:t>ℬ</m:t>
                        </m:r>
                        <m:r>
                          <a:rPr lang="en-US" sz="24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  <a:sym typeface="+mn-ea"/>
                          </a:rPr>
                          <m:t>(</m:t>
                        </m:r>
                        <m:r>
                          <a:rPr lang="en-US" sz="2400" i="1" dirty="0">
                            <a:latin typeface="Cambria Math" panose="02040503050406030204" charset="0"/>
                            <a:cs typeface="Cambria Math" panose="02040503050406030204" charset="0"/>
                            <a:sym typeface="+mn-ea"/>
                          </a:rPr>
                          <m:t>𝐵</m:t>
                        </m:r>
                        <m:r>
                          <a:rPr lang="en-US" sz="24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  <a:sym typeface="+mn-ea"/>
                          </a:rPr>
                          <m:t>→</m:t>
                        </m:r>
                        <m:sSup>
                          <m:sSupPr>
                            <m:ctrlPr>
                              <a:rPr lang="en-US" sz="2400" i="1" dirty="0">
                                <a:latin typeface="Cambria Math" panose="02040503050406030204" pitchFamily="18" charset="0"/>
                                <a:cs typeface="Cambria Math" panose="02040503050406030204" charset="0"/>
                                <a:sym typeface="+mn-ea"/>
                              </a:rPr>
                            </m:ctrlPr>
                          </m:sSupPr>
                          <m:e>
                            <m:r>
                              <a:rPr lang="en-US" sz="2400" i="1" dirty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400" i="1" dirty="0">
                                <a:latin typeface="Cambria Math" panose="02040503050406030204" charset="0"/>
                                <a:ea typeface="宋体" charset="0"/>
                                <a:cs typeface="Cambria Math" panose="02040503050406030204" charset="0"/>
                                <a:sym typeface="+mn-ea"/>
                              </a:rPr>
                              <m:t>(∗)−</m:t>
                            </m:r>
                          </m:sup>
                        </m:sSup>
                        <m:sSup>
                          <m:sSupPr>
                            <m:ctrlPr>
                              <a:rPr lang="en-US" sz="2400" i="1" dirty="0">
                                <a:latin typeface="Cambria Math" panose="02040503050406030204" pitchFamily="18" charset="0"/>
                                <a:cs typeface="Cambria Math" panose="02040503050406030204" charset="0"/>
                                <a:sym typeface="+mn-ea"/>
                              </a:rPr>
                            </m:ctrlPr>
                          </m:sSupPr>
                          <m:e>
                            <m:r>
                              <a:rPr lang="en-US" sz="2400" i="1" dirty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𝑙</m:t>
                            </m:r>
                          </m:e>
                          <m:sup>
                            <m:r>
                              <a:rPr lang="en-US" sz="2400" i="1" dirty="0">
                                <a:latin typeface="Cambria Math" panose="02040503050406030204" charset="0"/>
                                <a:ea typeface="宋体" charset="0"/>
                                <a:cs typeface="Cambria Math" panose="02040503050406030204" charset="0"/>
                                <a:sym typeface="+mn-ea"/>
                              </a:rPr>
                              <m:t>+</m:t>
                            </m:r>
                          </m:sup>
                        </m:sSup>
                        <m:sSub>
                          <m:sSubPr>
                            <m:ctrlPr>
                              <a:rPr lang="en-US" sz="2400" i="1" dirty="0">
                                <a:latin typeface="Cambria Math" panose="02040503050406030204" pitchFamily="18" charset="0"/>
                                <a:cs typeface="Cambria Math" panose="02040503050406030204" charset="0"/>
                                <a:sym typeface="+mn-ea"/>
                              </a:rPr>
                            </m:ctrlPr>
                          </m:sSubPr>
                          <m:e>
                            <m:r>
                              <a:rPr lang="en-US" sz="2400" i="1" dirty="0">
                                <a:latin typeface="Cambria Math" panose="02040503050406030204" charset="0"/>
                                <a:ea typeface="宋体" charset="0"/>
                                <a:cs typeface="Cambria Math" panose="02040503050406030204" charset="0"/>
                                <a:sym typeface="+mn-ea"/>
                              </a:rPr>
                              <m:t>𝜈</m:t>
                            </m:r>
                          </m:e>
                          <m:sub>
                            <m:r>
                              <a:rPr lang="en-US" sz="2400" i="1" dirty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𝑙</m:t>
                            </m:r>
                          </m:sub>
                        </m:sSub>
                        <m:r>
                          <a:rPr lang="en-US" sz="24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  <a:sym typeface="+mn-ea"/>
                          </a:rPr>
                          <m:t>)</m:t>
                        </m:r>
                      </m:den>
                    </m:f>
                  </m:oMath>
                </a14:m>
                <a:endParaRPr lang="en-US" sz="1351" dirty="0">
                  <a:latin typeface="Cambria Math" panose="02040503050406030204" charset="0"/>
                  <a:cs typeface="Cambria Math" panose="02040503050406030204" charset="0"/>
                </a:endParaRPr>
              </a:p>
              <a:p>
                <a:pPr>
                  <a:buNone/>
                </a:pPr>
                <a:endParaRPr lang="en-US" sz="1351" dirty="0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591" y="671831"/>
                <a:ext cx="11913235" cy="2696123"/>
              </a:xfrm>
              <a:prstGeom prst="rect">
                <a:avLst/>
              </a:prstGeom>
              <a:blipFill>
                <a:blip r:embed="rId4"/>
                <a:stretch>
                  <a:fillRect l="-5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8017" y="2137556"/>
            <a:ext cx="5454003" cy="36360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5828031" y="5593081"/>
                <a:ext cx="6045200" cy="8542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solidFill>
                      <a:srgbClr val="C00000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Deviation from SM:</a:t>
                </a:r>
                <a:r>
                  <a:rPr lang="en-US" sz="2000" i="1" dirty="0">
                    <a:solidFill>
                      <a:srgbClr val="C00000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 </a:t>
                </a:r>
                <a:r>
                  <a:rPr lang="en-US" sz="2000" b="1" dirty="0">
                    <a:solidFill>
                      <a:srgbClr val="68181B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2</a:t>
                </a:r>
                <a14:m>
                  <m:oMath xmlns:m="http://schemas.openxmlformats.org/officeDocument/2006/math">
                    <m:r>
                      <a:rPr kumimoji="1" lang="zh-CN" altLang="zh-CN" sz="2000" b="1" i="1">
                        <a:solidFill>
                          <a:srgbClr val="68181B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𝝈</m:t>
                    </m:r>
                  </m:oMath>
                </a14:m>
                <a:endParaRPr lang="en-US" sz="2000" i="1" dirty="0">
                  <a:solidFill>
                    <a:srgbClr val="C00000"/>
                  </a:solidFill>
                  <a:latin typeface="Cambria Math" panose="02040503050406030204" charset="0"/>
                  <a:cs typeface="Cambria Math" panose="02040503050406030204" charset="0"/>
                </a:endParaRPr>
              </a:p>
              <a:p>
                <a:r>
                  <a:rPr lang="en-US" sz="1351" dirty="0">
                    <a:latin typeface="Cambria Math" panose="02040503050406030204" charset="0"/>
                    <a:cs typeface="Cambria Math" panose="02040503050406030204" charset="0"/>
                  </a:rPr>
                  <a:t>including Belle II SL/Had tag and </a:t>
                </a:r>
                <a:r>
                  <a:rPr lang="en-US" sz="1351" dirty="0" err="1">
                    <a:latin typeface="Cambria Math" panose="02040503050406030204" charset="0"/>
                    <a:cs typeface="Cambria Math" panose="02040503050406030204" charset="0"/>
                  </a:rPr>
                  <a:t>BaBar</a:t>
                </a:r>
                <a:r>
                  <a:rPr lang="en-US" sz="1351" dirty="0">
                    <a:latin typeface="Cambria Math" panose="02040503050406030204" charset="0"/>
                    <a:cs typeface="Cambria Math" panose="02040503050406030204" charset="0"/>
                  </a:rPr>
                  <a:t> SL tag results</a:t>
                </a:r>
              </a:p>
              <a:p>
                <a:r>
                  <a:rPr lang="en-US" sz="1600" u="sng" dirty="0"/>
                  <a:t>https://</a:t>
                </a:r>
                <a:r>
                  <a:rPr lang="en-US" sz="1600" u="sng" dirty="0" err="1"/>
                  <a:t>indico.cern.ch</a:t>
                </a:r>
                <a:r>
                  <a:rPr lang="en-US" sz="1600" u="sng" dirty="0"/>
                  <a:t>/event/1648766/contributions/6963034/</a:t>
                </a:r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8031" y="5593081"/>
                <a:ext cx="6045200" cy="854208"/>
              </a:xfrm>
              <a:prstGeom prst="rect">
                <a:avLst/>
              </a:prstGeom>
              <a:blipFill>
                <a:blip r:embed="rId6"/>
                <a:stretch>
                  <a:fillRect l="-837" t="-4412" b="-73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Picture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271" y="3322625"/>
            <a:ext cx="4230559" cy="28800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837277" y="3202149"/>
            <a:ext cx="845103" cy="461665"/>
          </a:xfrm>
          <a:prstGeom prst="rect">
            <a:avLst/>
          </a:prstGeom>
          <a:solidFill>
            <a:schemeClr val="bg1"/>
          </a:solidFill>
          <a:ln>
            <a:solidFill>
              <a:srgbClr val="263A38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263A38"/>
                </a:solidFill>
              </a:rPr>
              <a:t>2024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854958" y="2137709"/>
            <a:ext cx="845103" cy="461665"/>
          </a:xfrm>
          <a:prstGeom prst="rect">
            <a:avLst/>
          </a:prstGeom>
          <a:solidFill>
            <a:schemeClr val="bg1"/>
          </a:solidFill>
          <a:ln>
            <a:solidFill>
              <a:srgbClr val="263A38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263A38"/>
                </a:solidFill>
              </a:rPr>
              <a:t>2026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4472256" y="4149037"/>
            <a:ext cx="641131" cy="416999"/>
          </a:xfrm>
          <a:prstGeom prst="rightArrow">
            <a:avLst/>
          </a:prstGeom>
          <a:solidFill>
            <a:schemeClr val="bg1"/>
          </a:solidFill>
          <a:ln>
            <a:solidFill>
              <a:srgbClr val="263A38"/>
            </a:solidFill>
          </a:ln>
        </p:spPr>
        <p:style>
          <a:lnRef idx="2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26" name="Rounded Rectangle 25"/>
          <p:cNvSpPr/>
          <p:nvPr/>
        </p:nvSpPr>
        <p:spPr>
          <a:xfrm>
            <a:off x="8256272" y="4869180"/>
            <a:ext cx="641985" cy="25273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SL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9401811" y="3451861"/>
            <a:ext cx="576000" cy="21082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SL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9244332" y="4149089"/>
            <a:ext cx="509905" cy="25273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Had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97195" y="6016255"/>
            <a:ext cx="28893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Deviation from SM: 3.3 𝛔</a:t>
            </a:r>
          </a:p>
        </p:txBody>
      </p:sp>
    </p:spTree>
    <p:custDataLst>
      <p:tags r:id="rId1"/>
    </p:custData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"/>
              <p:cNvSpPr txBox="1"/>
              <p:nvPr/>
            </p:nvSpPr>
            <p:spPr>
              <a:xfrm>
                <a:off x="-17780" y="0"/>
                <a:ext cx="12209780" cy="583565"/>
              </a:xfrm>
              <a:prstGeom prst="rect">
                <a:avLst/>
              </a:prstGeom>
              <a:solidFill>
                <a:srgbClr val="68181B"/>
              </a:solidFill>
            </p:spPr>
            <p:txBody>
              <a:bodyPr wrap="square" rtlCol="0">
                <a:no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3400" i="1" dirty="0">
                        <a:solidFill>
                          <a:schemeClr val="bg1"/>
                        </a:solidFill>
                        <a:latin typeface="Cambria Math" panose="02040503050406030204" charset="0"/>
                        <a:cs typeface="Cambria Math" panose="02040503050406030204" charset="0"/>
                        <a:sym typeface="+mn-ea"/>
                      </a:rPr>
                      <m:t>𝑅</m:t>
                    </m:r>
                    <m:r>
                      <a:rPr lang="en-US" sz="3400" i="1" dirty="0">
                        <a:solidFill>
                          <a:schemeClr val="bg1"/>
                        </a:solidFill>
                        <a:latin typeface="Cambria Math" panose="02040503050406030204" charset="0"/>
                        <a:cs typeface="Cambria Math" panose="02040503050406030204" charset="0"/>
                        <a:sym typeface="+mn-ea"/>
                      </a:rPr>
                      <m:t>(</m:t>
                    </m:r>
                    <m:sSup>
                      <m:sSupPr>
                        <m:ctrlPr>
                          <a:rPr lang="en-US" sz="34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  <a:sym typeface="+mn-ea"/>
                          </a:rPr>
                        </m:ctrlPr>
                      </m:sSupPr>
                      <m:e>
                        <m:r>
                          <a:rPr lang="en-US" sz="3400" i="1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  <a:sym typeface="+mn-ea"/>
                          </a:rPr>
                          <m:t>𝐷</m:t>
                        </m:r>
                      </m:e>
                      <m:sup>
                        <m:r>
                          <a:rPr lang="en-US" sz="3400" i="1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  <a:sym typeface="+mn-ea"/>
                          </a:rPr>
                          <m:t>(∗)</m:t>
                        </m:r>
                      </m:sup>
                    </m:sSup>
                    <m:r>
                      <a:rPr lang="en-US" sz="3400" i="1" dirty="0">
                        <a:solidFill>
                          <a:schemeClr val="bg1"/>
                        </a:solidFill>
                        <a:latin typeface="Cambria Math" panose="02040503050406030204" charset="0"/>
                        <a:cs typeface="Cambria Math" panose="02040503050406030204" charset="0"/>
                        <a:sym typeface="+mn-ea"/>
                      </a:rPr>
                      <m:t>)</m:t>
                    </m:r>
                  </m:oMath>
                </a14:m>
                <a:r>
                  <a:rPr lang="en-US" altLang="zh-TW" sz="3400" dirty="0">
                    <a:solidFill>
                      <a:schemeClr val="bg1"/>
                    </a:solidFill>
                    <a:sym typeface="+mn-ea"/>
                  </a:rPr>
                  <a:t> with </a:t>
                </a:r>
                <a:r>
                  <a:rPr lang="en-US" altLang="zh-TW" sz="3400" dirty="0" err="1">
                    <a:solidFill>
                      <a:schemeClr val="bg1"/>
                    </a:solidFill>
                    <a:sym typeface="+mn-ea"/>
                  </a:rPr>
                  <a:t>Semileptonic</a:t>
                </a:r>
                <a:r>
                  <a:rPr lang="en-US" altLang="zh-TW" sz="3400" dirty="0">
                    <a:solidFill>
                      <a:schemeClr val="bg1"/>
                    </a:solidFill>
                    <a:sym typeface="+mn-ea"/>
                  </a:rPr>
                  <a:t> and Hadronic Tag </a:t>
                </a:r>
              </a:p>
              <a:p>
                <a:pPr algn="ctr"/>
                <a:r>
                  <a:rPr lang="en-US" sz="3400" dirty="0">
                    <a:sym typeface="+mn-ea"/>
                  </a:rPr>
                  <a:t> </a:t>
                </a:r>
                <a:endParaRPr lang="en-US" sz="3400" dirty="0"/>
              </a:p>
              <a:p>
                <a:pPr algn="ctr"/>
                <a:r>
                  <a:rPr lang="en-US" altLang="zh-CN" sz="3400" dirty="0">
                    <a:solidFill>
                      <a:schemeClr val="bg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7" name="文本框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7780" y="0"/>
                <a:ext cx="12209780" cy="583565"/>
              </a:xfrm>
              <a:prstGeom prst="rect">
                <a:avLst/>
              </a:prstGeom>
              <a:blipFill>
                <a:blip r:embed="rId4"/>
                <a:stretch>
                  <a:fillRect t="-10638" b="-425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文本框 2"/>
          <p:cNvSpPr txBox="1"/>
          <p:nvPr/>
        </p:nvSpPr>
        <p:spPr>
          <a:xfrm>
            <a:off x="1" y="6493511"/>
            <a:ext cx="12209780" cy="368300"/>
          </a:xfrm>
          <a:prstGeom prst="rect">
            <a:avLst/>
          </a:prstGeom>
          <a:solidFill>
            <a:srgbClr val="263A38"/>
          </a:solidFill>
        </p:spPr>
        <p:txBody>
          <a:bodyPr wrap="square" rtlCol="0">
            <a:noAutofit/>
          </a:bodyPr>
          <a:lstStyle/>
          <a:p>
            <a:r>
              <a:rPr lang="en-US" altLang="zh-CN" sz="2000" dirty="0">
                <a:solidFill>
                  <a:schemeClr val="bg1"/>
                </a:solidFill>
              </a:rPr>
              <a:t> </a:t>
            </a:r>
            <a:r>
              <a:rPr lang="zh-CN" altLang="en-US" sz="2000" dirty="0">
                <a:solidFill>
                  <a:schemeClr val="bg1"/>
                </a:solidFill>
              </a:rPr>
              <a:t>柯百谦 </a:t>
            </a:r>
            <a:r>
              <a:rPr lang="en-US" altLang="zh-CN" sz="2000" dirty="0">
                <a:solidFill>
                  <a:schemeClr val="bg1"/>
                </a:solidFill>
              </a:rPr>
              <a:t>                                                               </a:t>
            </a:r>
            <a:r>
              <a:rPr lang="zh-CN" altLang="en-US" sz="2000" dirty="0">
                <a:solidFill>
                  <a:schemeClr val="bg1"/>
                </a:solidFill>
              </a:rPr>
              <a:t>强子物理与味物理的实验进展</a:t>
            </a:r>
            <a:endParaRPr lang="en-US" sz="2000" dirty="0"/>
          </a:p>
          <a:p>
            <a:pPr algn="ctr"/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715751" y="6493511"/>
            <a:ext cx="468000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0DB2DC-4C9A-4742-B13C-FB6460FD3503}" type="slidenum">
              <a:rPr lang="en-US" altLang="zh-CN" sz="1351">
                <a:solidFill>
                  <a:schemeClr val="bg1"/>
                </a:solidFill>
              </a:rPr>
              <a:t>34</a:t>
            </a:fld>
            <a:endParaRPr lang="en-US" altLang="zh-CN" sz="1351">
              <a:solidFill>
                <a:schemeClr val="bg1"/>
              </a:solidFill>
            </a:endParaRPr>
          </a:p>
        </p:txBody>
      </p:sp>
      <p:sp>
        <p:nvSpPr>
          <p:cNvPr id="5" name="TextBox 3"/>
          <p:cNvSpPr txBox="1"/>
          <p:nvPr/>
        </p:nvSpPr>
        <p:spPr>
          <a:xfrm>
            <a:off x="3835258" y="890578"/>
            <a:ext cx="22926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263A38"/>
                </a:solidFill>
              </a:rPr>
              <a:t>PRD 112, 032010 (2025)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0257" y="1172367"/>
            <a:ext cx="4387307" cy="340153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283970" y="533627"/>
                <a:ext cx="4212307" cy="4769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68181B"/>
                        </a:solidFill>
                        <a:latin typeface="Cambria Math" panose="02040503050406030204" charset="0"/>
                        <a:cs typeface="Cambria Math" panose="02040503050406030204" charset="0"/>
                        <a:sym typeface="+mn-ea"/>
                      </a:rPr>
                      <m:t>𝑅</m:t>
                    </m:r>
                    <m:r>
                      <a:rPr lang="en-US" sz="2400" i="1" dirty="0">
                        <a:solidFill>
                          <a:srgbClr val="68181B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  <a:sym typeface="+mn-ea"/>
                      </a:rPr>
                      <m:t>(</m:t>
                    </m:r>
                    <m:sSup>
                      <m:sSupPr>
                        <m:ctrlPr>
                          <a:rPr lang="en-US" sz="2400" i="1" dirty="0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  <a:sym typeface="+mn-ea"/>
                          </a:rPr>
                        </m:ctrlPr>
                      </m:sSupPr>
                      <m:e>
                        <m:r>
                          <a:rPr lang="en-US" sz="2400" i="1" dirty="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  <a:sym typeface="+mn-ea"/>
                          </a:rPr>
                          <m:t>𝐷</m:t>
                        </m:r>
                      </m:e>
                      <m:sup>
                        <m:r>
                          <a:rPr lang="en-US" sz="2400" i="1" dirty="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  <a:sym typeface="+mn-ea"/>
                          </a:rPr>
                          <m:t>(∗)</m:t>
                        </m:r>
                      </m:sup>
                    </m:sSup>
                    <m:r>
                      <a:rPr lang="en-US" sz="2400" i="1" dirty="0">
                        <a:solidFill>
                          <a:srgbClr val="68181B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  <a:sym typeface="+mn-ea"/>
                      </a:rPr>
                      <m:t>)</m:t>
                    </m:r>
                  </m:oMath>
                </a14:m>
                <a:r>
                  <a:rPr lang="en-US" sz="2400" dirty="0">
                    <a:solidFill>
                      <a:srgbClr val="68181B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 with </a:t>
                </a:r>
                <a:r>
                  <a:rPr lang="en-US" sz="2400" dirty="0" err="1">
                    <a:solidFill>
                      <a:srgbClr val="68181B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Semileptonic</a:t>
                </a:r>
                <a:r>
                  <a:rPr lang="en-US" sz="2400" dirty="0">
                    <a:solidFill>
                      <a:srgbClr val="68181B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 Tag 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3970" y="533627"/>
                <a:ext cx="4212307" cy="476990"/>
              </a:xfrm>
              <a:prstGeom prst="rect">
                <a:avLst/>
              </a:prstGeom>
              <a:blipFill>
                <a:blip r:embed="rId6"/>
                <a:stretch>
                  <a:fillRect l="-602" t="-5263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11"/>
              <p:cNvSpPr txBox="1"/>
              <p:nvPr/>
            </p:nvSpPr>
            <p:spPr>
              <a:xfrm>
                <a:off x="1532440" y="5599124"/>
                <a:ext cx="321857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2000" b="1" dirty="0">
                    <a:latin typeface="Cambria Math" panose="02040503050406030204" charset="0"/>
                    <a:cs typeface="Cambria Math" panose="02040503050406030204" charset="0"/>
                  </a:rPr>
                  <a:t>Agrees with SM within 1.7 </a:t>
                </a:r>
                <a14:m>
                  <m:oMath xmlns:m="http://schemas.openxmlformats.org/officeDocument/2006/math">
                    <m:r>
                      <a:rPr kumimoji="1" lang="zh-CN" altLang="zh-CN" sz="2000" b="1" i="1">
                        <a:solidFill>
                          <a:prstClr val="black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𝝈</m:t>
                    </m:r>
                  </m:oMath>
                </a14:m>
                <a:endParaRPr kumimoji="1" lang="zh-CN" altLang="zh-CN" sz="2000" b="1" i="1" dirty="0">
                  <a:solidFill>
                    <a:prstClr val="black"/>
                  </a:solidFill>
                  <a:latin typeface="Cambria Math" panose="02040503050406030204" charset="0"/>
                  <a:ea typeface="宋体" charset="0"/>
                  <a:cs typeface="Cambria Math" panose="02040503050406030204" charset="0"/>
                </a:endParaRPr>
              </a:p>
            </p:txBody>
          </p:sp>
        </mc:Choice>
        <mc:Fallback>
          <p:sp>
            <p:nvSpPr>
              <p:cNvPr id="7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2440" y="5599124"/>
                <a:ext cx="3218573" cy="400110"/>
              </a:xfrm>
              <a:prstGeom prst="rect">
                <a:avLst/>
              </a:prstGeom>
              <a:blipFill>
                <a:blip r:embed="rId7"/>
                <a:stretch>
                  <a:fillRect l="-1969" t="-6061" b="-24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231669" y="575715"/>
                <a:ext cx="3675109" cy="4769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68181B"/>
                        </a:solidFill>
                        <a:latin typeface="Cambria Math" panose="02040503050406030204" charset="0"/>
                        <a:cs typeface="Cambria Math" panose="02040503050406030204" charset="0"/>
                        <a:sym typeface="+mn-ea"/>
                      </a:rPr>
                      <m:t>𝑅</m:t>
                    </m:r>
                    <m:r>
                      <a:rPr lang="en-US" sz="2400" i="1" dirty="0">
                        <a:solidFill>
                          <a:srgbClr val="68181B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  <a:sym typeface="+mn-ea"/>
                      </a:rPr>
                      <m:t>(</m:t>
                    </m:r>
                    <m:sSup>
                      <m:sSupPr>
                        <m:ctrlPr>
                          <a:rPr lang="en-US" sz="2400" i="1" dirty="0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  <a:sym typeface="+mn-ea"/>
                          </a:rPr>
                        </m:ctrlPr>
                      </m:sSupPr>
                      <m:e>
                        <m:r>
                          <a:rPr lang="en-US" sz="2400" i="1" dirty="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  <a:sym typeface="+mn-ea"/>
                          </a:rPr>
                          <m:t>𝐷</m:t>
                        </m:r>
                      </m:e>
                      <m:sup>
                        <m:r>
                          <a:rPr lang="en-US" sz="2400" i="1" dirty="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  <a:sym typeface="+mn-ea"/>
                          </a:rPr>
                          <m:t>(∗)</m:t>
                        </m:r>
                      </m:sup>
                    </m:sSup>
                    <m:r>
                      <a:rPr lang="en-US" sz="2400" i="1" dirty="0">
                        <a:solidFill>
                          <a:srgbClr val="68181B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  <a:sym typeface="+mn-ea"/>
                      </a:rPr>
                      <m:t>)</m:t>
                    </m:r>
                  </m:oMath>
                </a14:m>
                <a:r>
                  <a:rPr lang="en-US" sz="2400" dirty="0">
                    <a:solidFill>
                      <a:srgbClr val="68181B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 with hadronic Tag 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1669" y="575715"/>
                <a:ext cx="3675109" cy="476990"/>
              </a:xfrm>
              <a:prstGeom prst="rect">
                <a:avLst/>
              </a:prstGeom>
              <a:blipFill>
                <a:blip r:embed="rId8"/>
                <a:stretch>
                  <a:fillRect l="-345" t="-5128" b="-256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18"/>
          <p:cNvPicPr/>
          <p:nvPr/>
        </p:nvPicPr>
        <p:blipFill>
          <a:blip r:embed="rId9"/>
          <a:stretch>
            <a:fillRect/>
          </a:stretch>
        </p:blipFill>
        <p:spPr>
          <a:xfrm>
            <a:off x="6547856" y="1076451"/>
            <a:ext cx="4570353" cy="352004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7535998" y="5541024"/>
                <a:ext cx="321857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2000" b="1" dirty="0">
                    <a:latin typeface="Cambria Math" panose="02040503050406030204" charset="0"/>
                    <a:cs typeface="Cambria Math" panose="02040503050406030204" charset="0"/>
                  </a:rPr>
                  <a:t>Agrees with SM within 1.5 </a:t>
                </a:r>
                <a14:m>
                  <m:oMath xmlns:m="http://schemas.openxmlformats.org/officeDocument/2006/math">
                    <m:r>
                      <a:rPr kumimoji="1" lang="zh-CN" altLang="zh-CN" sz="2000" b="1" i="1">
                        <a:solidFill>
                          <a:prstClr val="black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𝝈</m:t>
                    </m:r>
                  </m:oMath>
                </a14:m>
                <a:endParaRPr kumimoji="1" lang="zh-CN" altLang="zh-CN" sz="2000" b="1" i="1" dirty="0">
                  <a:solidFill>
                    <a:prstClr val="black"/>
                  </a:solidFill>
                  <a:latin typeface="Cambria Math" panose="02040503050406030204" charset="0"/>
                  <a:ea typeface="宋体" charset="0"/>
                  <a:cs typeface="Cambria Math" panose="02040503050406030204" charset="0"/>
                </a:endParaRPr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5998" y="5541024"/>
                <a:ext cx="3218573" cy="400110"/>
              </a:xfrm>
              <a:prstGeom prst="rect">
                <a:avLst/>
              </a:prstGeom>
              <a:blipFill>
                <a:blip r:embed="rId10"/>
                <a:stretch>
                  <a:fillRect l="-1969" t="-9091" b="-24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10659561" y="5458299"/>
            <a:ext cx="1031244" cy="300210"/>
          </a:xfrm>
          <a:prstGeom prst="rect">
            <a:avLst/>
          </a:prstGeom>
          <a:noFill/>
          <a:ln>
            <a:solidFill>
              <a:srgbClr val="263A38"/>
            </a:solidFill>
          </a:ln>
        </p:spPr>
        <p:txBody>
          <a:bodyPr wrap="none" rtlCol="0">
            <a:spAutoFit/>
          </a:bodyPr>
          <a:lstStyle/>
          <a:p>
            <a:r>
              <a:rPr lang="en-US" sz="1351" dirty="0"/>
              <a:t>Preliminary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/>
              <p:cNvSpPr txBox="1"/>
              <p:nvPr/>
            </p:nvSpPr>
            <p:spPr>
              <a:xfrm>
                <a:off x="708471" y="4690206"/>
                <a:ext cx="5106671" cy="799386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dirty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𝑅</m:t>
                      </m:r>
                      <m:r>
                        <a:rPr lang="en-US" sz="2200" i="1" dirty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(</m:t>
                      </m:r>
                      <m:sSup>
                        <m:sSupPr>
                          <m:ctrlPr>
                            <a:rPr lang="en-US" sz="2200" i="1" dirty="0">
                              <a:latin typeface="Cambria Math" panose="02040503050406030204" pitchFamily="18" charset="0"/>
                              <a:cs typeface="Cambria Math" panose="02040503050406030204" charset="0"/>
                              <a:sym typeface="+mn-ea"/>
                            </a:rPr>
                          </m:ctrlPr>
                        </m:sSupPr>
                        <m:e>
                          <m:r>
                            <a:rPr lang="en-US" sz="2200" i="1" dirty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𝐷</m:t>
                          </m:r>
                        </m:e>
                        <m:sup>
                          <m:r>
                            <a:rPr lang="en-US" sz="2200" i="1" dirty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+</m:t>
                          </m:r>
                        </m:sup>
                      </m:sSup>
                      <m:r>
                        <a:rPr lang="en-US" sz="2200" i="1" dirty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)=</m:t>
                      </m:r>
                      <m:sSubSup>
                        <m:sSubSupPr>
                          <m:ctrlPr>
                            <a:rPr lang="en-US" sz="2200" i="1" dirty="0">
                              <a:latin typeface="Cambria Math" panose="02040503050406030204" pitchFamily="18" charset="0"/>
                              <a:cs typeface="Cambria Math" panose="02040503050406030204" charset="0"/>
                              <a:sym typeface="+mn-ea"/>
                            </a:rPr>
                          </m:ctrlPr>
                        </m:sSubSupPr>
                        <m:e>
                          <m:r>
                            <a:rPr lang="en-US" sz="2200" i="1" dirty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0.418</m:t>
                          </m:r>
                        </m:e>
                        <m:sub>
                          <m:r>
                            <a:rPr lang="en-US" sz="2200" i="1" dirty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−0.073</m:t>
                          </m:r>
                        </m:sub>
                        <m:sup>
                          <m:r>
                            <a:rPr lang="en-US" sz="2200" i="1" dirty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+0.075</m:t>
                          </m:r>
                        </m:sup>
                      </m:sSubSup>
                      <m:r>
                        <a:rPr lang="en-US" sz="2200" i="1" dirty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sz="2200" dirty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stat</m:t>
                      </m:r>
                      <m:r>
                        <a:rPr lang="en-US" sz="2200" dirty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.</m:t>
                      </m:r>
                      <m:sSubSup>
                        <m:sSubSupPr>
                          <m:ctrlPr>
                            <a:rPr lang="en-US" sz="2200" i="1" dirty="0">
                              <a:latin typeface="Cambria Math" panose="02040503050406030204" pitchFamily="18" charset="0"/>
                              <a:cs typeface="Cambria Math" panose="02040503050406030204" charset="0"/>
                              <a:sym typeface="+mn-ea"/>
                            </a:rPr>
                          </m:ctrlPr>
                        </m:sSubSupPr>
                        <m:e>
                          <m:r>
                            <a:rPr lang="en-US" sz="2200" i="1" dirty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)</m:t>
                          </m:r>
                        </m:e>
                        <m:sub>
                          <m:r>
                            <a:rPr lang="en-US" sz="2200" i="1" dirty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−0.056</m:t>
                          </m:r>
                        </m:sub>
                        <m:sup>
                          <m:r>
                            <a:rPr lang="en-US" sz="2200" i="1" dirty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+0.049</m:t>
                          </m:r>
                        </m:sup>
                      </m:sSubSup>
                      <m:r>
                        <a:rPr lang="en-US" sz="2200" i="1" dirty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sz="2200" dirty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syst</m:t>
                      </m:r>
                      <m:r>
                        <a:rPr lang="en-US" sz="2200" dirty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.</m:t>
                      </m:r>
                      <m:r>
                        <a:rPr lang="en-US" sz="2200" i="1" dirty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)</m:t>
                      </m:r>
                    </m:oMath>
                  </m:oMathPara>
                </a14:m>
                <a:endParaRPr lang="en-US" sz="2200" i="1" dirty="0">
                  <a:latin typeface="Cambria Math" panose="02040503050406030204" charset="0"/>
                  <a:cs typeface="Cambria Math" panose="02040503050406030204" charset="0"/>
                  <a:sym typeface="+mn-ea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dirty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𝑅</m:t>
                      </m:r>
                      <m:r>
                        <a:rPr lang="en-US" sz="2200" i="1" dirty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(</m:t>
                      </m:r>
                      <m:sSup>
                        <m:sSupPr>
                          <m:ctrlPr>
                            <a:rPr lang="en-US" sz="2200" i="1" dirty="0">
                              <a:latin typeface="Cambria Math" panose="02040503050406030204" pitchFamily="18" charset="0"/>
                              <a:cs typeface="Cambria Math" panose="02040503050406030204" charset="0"/>
                              <a:sym typeface="+mn-ea"/>
                            </a:rPr>
                          </m:ctrlPr>
                        </m:sSupPr>
                        <m:e>
                          <m:r>
                            <a:rPr lang="en-US" sz="2200" i="1" dirty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𝐷</m:t>
                          </m:r>
                        </m:e>
                        <m:sup>
                          <m:r>
                            <a:rPr lang="en-US" sz="2200" i="1" dirty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∗+</m:t>
                          </m:r>
                        </m:sup>
                      </m:sSup>
                      <m:r>
                        <a:rPr lang="en-US" sz="2200" i="1" dirty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)=</m:t>
                      </m:r>
                      <m:sSubSup>
                        <m:sSubSupPr>
                          <m:ctrlPr>
                            <a:rPr lang="en-US" sz="2200" i="1" dirty="0">
                              <a:latin typeface="Cambria Math" panose="02040503050406030204" pitchFamily="18" charset="0"/>
                              <a:cs typeface="Cambria Math" panose="02040503050406030204" charset="0"/>
                              <a:sym typeface="+mn-ea"/>
                            </a:rPr>
                          </m:ctrlPr>
                        </m:sSubSupPr>
                        <m:e>
                          <m:r>
                            <a:rPr lang="en-US" sz="2200" i="1" dirty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0.306</m:t>
                          </m:r>
                        </m:e>
                        <m:sub>
                          <m:r>
                            <a:rPr lang="en-US" sz="2200" i="1" dirty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−0.033</m:t>
                          </m:r>
                        </m:sub>
                        <m:sup>
                          <m:r>
                            <a:rPr lang="en-US" sz="2200" i="1" dirty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+0.035</m:t>
                          </m:r>
                        </m:sup>
                      </m:sSubSup>
                      <m:r>
                        <a:rPr lang="en-US" sz="2200" i="1" dirty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sz="2200" dirty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stat</m:t>
                      </m:r>
                      <m:r>
                        <a:rPr lang="en-US" sz="2200" dirty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.</m:t>
                      </m:r>
                      <m:sSubSup>
                        <m:sSubSupPr>
                          <m:ctrlPr>
                            <a:rPr lang="en-US" sz="2200" i="1" dirty="0">
                              <a:latin typeface="Cambria Math" panose="02040503050406030204" pitchFamily="18" charset="0"/>
                              <a:cs typeface="Cambria Math" panose="02040503050406030204" charset="0"/>
                              <a:sym typeface="+mn-ea"/>
                            </a:rPr>
                          </m:ctrlPr>
                        </m:sSubSupPr>
                        <m:e>
                          <m:r>
                            <a:rPr lang="en-US" sz="2200" i="1" dirty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)</m:t>
                          </m:r>
                        </m:e>
                        <m:sub>
                          <m:r>
                            <a:rPr lang="en-US" sz="2200" i="1" dirty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−0.018</m:t>
                          </m:r>
                        </m:sub>
                        <m:sup>
                          <m:r>
                            <a:rPr lang="en-US" sz="2200" i="1" dirty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+0.016</m:t>
                          </m:r>
                        </m:sup>
                      </m:sSubSup>
                      <m:r>
                        <a:rPr lang="en-US" sz="2200" i="1" dirty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sz="2200" dirty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syst</m:t>
                      </m:r>
                      <m:r>
                        <a:rPr lang="en-US" sz="2200" dirty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.</m:t>
                      </m:r>
                      <m:r>
                        <a:rPr lang="en-US" sz="2200" i="1" dirty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)</m:t>
                      </m:r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13" name="文本框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471" y="4690206"/>
                <a:ext cx="5106671" cy="799386"/>
              </a:xfrm>
              <a:prstGeom prst="rect">
                <a:avLst/>
              </a:prstGeom>
              <a:blipFill>
                <a:blip r:embed="rId11"/>
                <a:stretch>
                  <a:fillRect r="-248" b="-78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/>
              <p:cNvSpPr txBox="1"/>
              <p:nvPr/>
            </p:nvSpPr>
            <p:spPr>
              <a:xfrm>
                <a:off x="6351210" y="4640289"/>
                <a:ext cx="5604511" cy="769441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dirty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𝑅</m:t>
                      </m:r>
                      <m:r>
                        <a:rPr lang="en-US" sz="2200" i="1" dirty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(</m:t>
                      </m:r>
                      <m:sSup>
                        <m:sSupPr>
                          <m:ctrlPr>
                            <a:rPr lang="en-US" sz="2200" i="1" dirty="0">
                              <a:latin typeface="Cambria Math" panose="02040503050406030204" pitchFamily="18" charset="0"/>
                              <a:cs typeface="Cambria Math" panose="02040503050406030204" charset="0"/>
                              <a:sym typeface="+mn-ea"/>
                            </a:rPr>
                          </m:ctrlPr>
                        </m:sSupPr>
                        <m:e>
                          <m:r>
                            <a:rPr lang="en-US" sz="2200" i="1" dirty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𝐷</m:t>
                          </m:r>
                        </m:e>
                        <m:sup>
                          <m:r>
                            <a:rPr lang="en-US" sz="2200" i="1" dirty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∗</m:t>
                          </m:r>
                        </m:sup>
                      </m:sSup>
                      <m:r>
                        <a:rPr lang="en-US" sz="2200" i="1" dirty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)=0.242±0.019(</m:t>
                      </m:r>
                      <m:r>
                        <m:rPr>
                          <m:sty m:val="p"/>
                        </m:rPr>
                        <a:rPr lang="en-US" sz="2200" dirty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stat</m:t>
                      </m:r>
                      <m:r>
                        <a:rPr lang="en-US" sz="2200" dirty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.)</m:t>
                      </m:r>
                      <m:r>
                        <a:rPr lang="en-US" sz="2200" i="1" dirty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±0.016(</m:t>
                      </m:r>
                      <m:r>
                        <m:rPr>
                          <m:sty m:val="p"/>
                        </m:rPr>
                        <a:rPr lang="en-US" sz="2200" dirty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syst</m:t>
                      </m:r>
                      <m:r>
                        <a:rPr lang="en-US" sz="2200" dirty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.</m:t>
                      </m:r>
                      <m:r>
                        <a:rPr lang="en-US" sz="2200" i="1" dirty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)</m:t>
                      </m:r>
                    </m:oMath>
                  </m:oMathPara>
                </a14:m>
                <a:endParaRPr lang="en-US" sz="2200" i="1" dirty="0">
                  <a:latin typeface="Cambria Math" panose="02040503050406030204" charset="0"/>
                  <a:cs typeface="Cambria Math" panose="02040503050406030204" charset="0"/>
                  <a:sym typeface="+mn-ea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dirty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𝑅</m:t>
                      </m:r>
                      <m:r>
                        <a:rPr lang="en-US" sz="2200" i="1" dirty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(</m:t>
                      </m:r>
                      <m:r>
                        <a:rPr lang="en-US" sz="2200" i="1" dirty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𝐷</m:t>
                      </m:r>
                      <m:r>
                        <a:rPr lang="en-US" sz="2200" i="1" dirty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)=0.439±0.055(</m:t>
                      </m:r>
                      <m:r>
                        <m:rPr>
                          <m:sty m:val="p"/>
                        </m:rPr>
                        <a:rPr lang="en-US" sz="2200" dirty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stat</m:t>
                      </m:r>
                      <m:r>
                        <a:rPr lang="en-US" sz="2200" dirty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.)</m:t>
                      </m:r>
                      <m:r>
                        <a:rPr lang="en-US" sz="2200" i="1" dirty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±0.046(</m:t>
                      </m:r>
                      <m:r>
                        <m:rPr>
                          <m:sty m:val="p"/>
                        </m:rPr>
                        <a:rPr lang="en-US" sz="2200" dirty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syst</m:t>
                      </m:r>
                      <m:r>
                        <a:rPr lang="en-US" sz="2200" dirty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.</m:t>
                      </m:r>
                      <m:r>
                        <a:rPr lang="en-US" sz="2200" i="1" dirty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)</m:t>
                      </m:r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16" name="文本框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1210" y="4640289"/>
                <a:ext cx="5604511" cy="769441"/>
              </a:xfrm>
              <a:prstGeom prst="rect">
                <a:avLst/>
              </a:prstGeom>
              <a:blipFill>
                <a:blip r:embed="rId12"/>
                <a:stretch>
                  <a:fillRect r="-226" b="-98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图片 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386605" y="33230"/>
            <a:ext cx="658291" cy="50039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831866" y="6002660"/>
            <a:ext cx="2747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mbria Math" panose="02040503050406030204" charset="0"/>
                <a:cs typeface="Cambria Math" panose="02040503050406030204" charset="0"/>
              </a:rPr>
              <a:t>First Belle II R(D</a:t>
            </a:r>
            <a:r>
              <a:rPr lang="en-US" baseline="30000" dirty="0">
                <a:latin typeface="Cambria Math" panose="02040503050406030204" charset="0"/>
                <a:cs typeface="Cambria Math" panose="02040503050406030204" charset="0"/>
              </a:rPr>
              <a:t>(*)</a:t>
            </a:r>
            <a:r>
              <a:rPr lang="en-US" dirty="0">
                <a:latin typeface="Cambria Math" panose="02040503050406030204" charset="0"/>
                <a:cs typeface="Cambria Math" panose="02040503050406030204" charset="0"/>
              </a:rPr>
              <a:t>) result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707055" y="5954609"/>
            <a:ext cx="35203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mbria Math" panose="02040503050406030204" charset="0"/>
                <a:cs typeface="Cambria Math" panose="02040503050406030204" charset="0"/>
              </a:rPr>
              <a:t>Most precise R(D</a:t>
            </a:r>
            <a:r>
              <a:rPr lang="en-US" baseline="30000" dirty="0">
                <a:latin typeface="Cambria Math" panose="02040503050406030204" charset="0"/>
                <a:cs typeface="Cambria Math" panose="02040503050406030204" charset="0"/>
              </a:rPr>
              <a:t>(*)</a:t>
            </a:r>
            <a:r>
              <a:rPr lang="en-US" dirty="0">
                <a:latin typeface="Cambria Math" panose="02040503050406030204" charset="0"/>
                <a:cs typeface="Cambria Math" panose="02040503050406030204" charset="0"/>
              </a:rPr>
              <a:t>) with Had. tag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4EF15D-BFEC-05DB-F837-1983EFA8A020}"/>
              </a:ext>
            </a:extLst>
          </p:cNvPr>
          <p:cNvSpPr txBox="1"/>
          <p:nvPr/>
        </p:nvSpPr>
        <p:spPr>
          <a:xfrm>
            <a:off x="5003174" y="6061792"/>
            <a:ext cx="20569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pple Chancery" panose="03020702040506060504" pitchFamily="66" charset="-79"/>
                <a:cs typeface="Apple Chancery" panose="03020702040506060504" pitchFamily="66" charset="-79"/>
              </a:rPr>
              <a:t>More in Lu Cao’s talk</a:t>
            </a:r>
          </a:p>
        </p:txBody>
      </p:sp>
    </p:spTree>
    <p:custDataLst>
      <p:tags r:id="rId1"/>
    </p:custData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22225" y="36831"/>
            <a:ext cx="12161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研究动机</a:t>
            </a:r>
            <a:r>
              <a:rPr lang="en-US" altLang="zh-CN" sz="3200">
                <a:solidFill>
                  <a:schemeClr val="bg1"/>
                </a:solidFill>
                <a:latin typeface="黑体" charset="0"/>
                <a:ea typeface="黑体" charset="0"/>
              </a:rPr>
              <a:t>-</a:t>
            </a:r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亮度的测量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/>
              <p:cNvSpPr txBox="1"/>
              <p:nvPr/>
            </p:nvSpPr>
            <p:spPr>
              <a:xfrm>
                <a:off x="-17780" y="0"/>
                <a:ext cx="12209780" cy="583565"/>
              </a:xfrm>
              <a:prstGeom prst="rect">
                <a:avLst/>
              </a:prstGeom>
              <a:solidFill>
                <a:srgbClr val="68181B"/>
              </a:solidFill>
            </p:spPr>
            <p:txBody>
              <a:bodyPr wrap="square" rtlCol="0">
                <a:no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3400" b="1" dirty="0">
                    <a:solidFill>
                      <a:schemeClr val="bg1"/>
                    </a:solidFill>
                    <a:sym typeface="+mn-ea"/>
                  </a:rPr>
                  <a:t>LFU in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400" b="1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400" b="1" i="1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</a:rPr>
                          <m:t>𝑩</m:t>
                        </m:r>
                      </m:e>
                      <m:sub>
                        <m:r>
                          <a:rPr lang="en-US" sz="3400" b="1" i="1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</a:rPr>
                          <m:t> </m:t>
                        </m:r>
                      </m:sub>
                      <m:sup>
                        <m:r>
                          <a:rPr lang="en-US" sz="3400" b="1" i="1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</a:rPr>
                          <m:t>𝟎</m:t>
                        </m:r>
                      </m:sup>
                    </m:sSubSup>
                    <m:r>
                      <a:rPr lang="en-US" sz="3400" b="1" dirty="0">
                        <a:solidFill>
                          <a:schemeClr val="bg1"/>
                        </a:solidFill>
                        <a:latin typeface="Cambria Math" panose="02040503050406030204" charset="0"/>
                      </a:rPr>
                      <m:t>→</m:t>
                    </m:r>
                    <m:sSubSup>
                      <m:sSubSupPr>
                        <m:ctrlPr>
                          <a:rPr lang="en-US" sz="3400" b="1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400" b="1" i="1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</a:rPr>
                          <m:t>𝑲</m:t>
                        </m:r>
                      </m:e>
                      <m:sub>
                        <m:r>
                          <a:rPr lang="en-US" sz="3400" b="1" i="1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</a:rPr>
                          <m:t> </m:t>
                        </m:r>
                      </m:sub>
                      <m:sup>
                        <m:r>
                          <a:rPr lang="en-US" sz="3400" b="1" i="1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</a:rPr>
                          <m:t>∗</m:t>
                        </m:r>
                        <m:r>
                          <a:rPr lang="en-US" sz="3400" b="1" i="1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</a:rPr>
                          <m:t>𝟎</m:t>
                        </m:r>
                      </m:sup>
                    </m:sSubSup>
                    <m:sSup>
                      <m:sSupPr>
                        <m:ctrlPr>
                          <a:rPr lang="en-US" sz="3400" b="1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400" b="1" i="1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</a:rPr>
                          <m:t>𝒍</m:t>
                        </m:r>
                      </m:e>
                      <m:sup>
                        <m:r>
                          <a:rPr lang="en-US" sz="3400" b="1" i="1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sz="3400" b="1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400" b="1" i="1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</a:rPr>
                          <m:t>𝒍</m:t>
                        </m:r>
                      </m:e>
                      <m:sup>
                        <m:r>
                          <a:rPr lang="en-US" sz="3400" b="1" i="1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sz="3400" b="1" dirty="0">
                    <a:solidFill>
                      <a:schemeClr val="bg1"/>
                    </a:solidFill>
                    <a:sym typeface="+mn-ea"/>
                  </a:rPr>
                  <a:t>at high at high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400" b="1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400" b="1" i="1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</a:rPr>
                          <m:t>𝒒</m:t>
                        </m:r>
                      </m:e>
                      <m:sub>
                        <m:r>
                          <a:rPr lang="en-US" sz="3400" b="1" i="1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</a:rPr>
                          <m:t> </m:t>
                        </m:r>
                      </m:sub>
                      <m:sup>
                        <m:r>
                          <a:rPr lang="en-US" sz="3400" b="1" i="1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</a:rPr>
                          <m:t>𝟐</m:t>
                        </m:r>
                      </m:sup>
                    </m:sSubSup>
                  </m:oMath>
                </a14:m>
                <a:endParaRPr lang="en-US" sz="3400" b="1" i="1" dirty="0">
                  <a:solidFill>
                    <a:schemeClr val="bg1"/>
                  </a:solidFill>
                  <a:sym typeface="+mn-ea"/>
                </a:endParaRPr>
              </a:p>
            </p:txBody>
          </p:sp>
        </mc:Choice>
        <mc:Fallback xmlns="">
          <p:sp>
            <p:nvSpPr>
              <p:cNvPr id="2" name="文本框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7780" y="0"/>
                <a:ext cx="12209780" cy="583565"/>
              </a:xfrm>
              <a:prstGeom prst="rect">
                <a:avLst/>
              </a:prstGeom>
              <a:blipFill>
                <a:blip r:embed="rId4"/>
                <a:stretch>
                  <a:fillRect t="-21277" b="-34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文本框 2"/>
          <p:cNvSpPr txBox="1"/>
          <p:nvPr/>
        </p:nvSpPr>
        <p:spPr>
          <a:xfrm>
            <a:off x="1" y="6493511"/>
            <a:ext cx="12209780" cy="368300"/>
          </a:xfrm>
          <a:prstGeom prst="rect">
            <a:avLst/>
          </a:prstGeom>
          <a:solidFill>
            <a:srgbClr val="263A38"/>
          </a:solidFill>
        </p:spPr>
        <p:txBody>
          <a:bodyPr wrap="square" rtlCol="0">
            <a:noAutofit/>
          </a:bodyPr>
          <a:lstStyle/>
          <a:p>
            <a:r>
              <a:rPr lang="en-US" altLang="zh-CN" sz="2000" dirty="0">
                <a:solidFill>
                  <a:schemeClr val="bg1"/>
                </a:solidFill>
              </a:rPr>
              <a:t> </a:t>
            </a:r>
            <a:r>
              <a:rPr lang="zh-CN" altLang="en-US" sz="2000" dirty="0">
                <a:solidFill>
                  <a:schemeClr val="bg1"/>
                </a:solidFill>
              </a:rPr>
              <a:t>柯百谦 </a:t>
            </a:r>
            <a:r>
              <a:rPr lang="en-US" altLang="zh-CN" sz="2000" dirty="0">
                <a:solidFill>
                  <a:schemeClr val="bg1"/>
                </a:solidFill>
              </a:rPr>
              <a:t>                                                               </a:t>
            </a:r>
            <a:r>
              <a:rPr lang="zh-CN" altLang="en-US" sz="2000" dirty="0">
                <a:solidFill>
                  <a:schemeClr val="bg1"/>
                </a:solidFill>
              </a:rPr>
              <a:t>强子物理与味物理的实验进展</a:t>
            </a:r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715751" y="6493511"/>
            <a:ext cx="468000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0DB2DC-4C9A-4742-B13C-FB6460FD3503}" type="slidenum">
              <a:rPr lang="en-US" altLang="zh-CN" sz="1351">
                <a:solidFill>
                  <a:schemeClr val="bg1"/>
                </a:solidFill>
              </a:rPr>
              <a:t>35</a:t>
            </a:fld>
            <a:endParaRPr lang="en-US" altLang="zh-CN" sz="1351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696" y="1306746"/>
            <a:ext cx="7890067" cy="288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268506" y="859682"/>
            <a:ext cx="23150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263A38"/>
                </a:solidFill>
                <a:latin typeface="Arial" panose="020B0704020202020204" pitchFamily="34" charset="0"/>
                <a:cs typeface="Arial" panose="020B0704020202020204" pitchFamily="34" charset="0"/>
              </a:rPr>
              <a:t>LHCb, arXiv:2604.0863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015808" y="5047611"/>
                <a:ext cx="8174355" cy="10562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891" indent="-342891">
                  <a:lnSpc>
                    <a:spcPct val="150000"/>
                  </a:lnSpc>
                  <a:buFont typeface="Wingdings" panose="05000000000000000000" charset="0"/>
                  <a:buChar char=""/>
                </a:pPr>
                <a:r>
                  <a:rPr lang="en-US" sz="2200" dirty="0">
                    <a:latin typeface="Cambria Math" panose="02040503050406030204" charset="0"/>
                    <a:cs typeface="Cambria Math" panose="02040503050406030204" charset="0"/>
                  </a:rPr>
                  <a:t>Consistent with the Standard Model prediction ≈0.5</a:t>
                </a:r>
                <a14:m>
                  <m:oMath xmlns:m="http://schemas.openxmlformats.org/officeDocument/2006/math">
                    <m:r>
                      <a:rPr kumimoji="1" lang="zh-CN" altLang="zh-CN" sz="2200">
                        <a:solidFill>
                          <a:prstClr val="black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𝜎</m:t>
                    </m:r>
                  </m:oMath>
                </a14:m>
                <a:r>
                  <a:rPr lang="el-GR" sz="2200" dirty="0">
                    <a:latin typeface="Cambria Math" panose="02040503050406030204" charset="0"/>
                    <a:cs typeface="Cambria Math" panose="02040503050406030204" charset="0"/>
                  </a:rPr>
                  <a:t>.</a:t>
                </a:r>
              </a:p>
              <a:p>
                <a:pPr marL="342891" indent="-342891">
                  <a:lnSpc>
                    <a:spcPct val="150000"/>
                  </a:lnSpc>
                  <a:buFont typeface="Wingdings" panose="05000000000000000000" charset="0"/>
                  <a:buChar char=""/>
                </a:pPr>
                <a:r>
                  <a:rPr lang="en-US" sz="22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three times more precise than the previous Belle measurement.</a:t>
                </a:r>
                <a:endParaRPr lang="el-GR" sz="2200" dirty="0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5808" y="5047611"/>
                <a:ext cx="8174355" cy="1056251"/>
              </a:xfrm>
              <a:prstGeom prst="rect">
                <a:avLst/>
              </a:prstGeom>
              <a:blipFill>
                <a:blip r:embed="rId7"/>
                <a:stretch>
                  <a:fillRect l="-775" b="-10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68795" y="1387084"/>
            <a:ext cx="3579247" cy="2736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/>
              <p:cNvSpPr txBox="1"/>
              <p:nvPr/>
            </p:nvSpPr>
            <p:spPr>
              <a:xfrm>
                <a:off x="2186305" y="4433571"/>
                <a:ext cx="7508240" cy="574388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>
                              <a:solidFill>
                                <a:srgbClr val="263A38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sz="2800" b="1" i="1" dirty="0">
                              <a:solidFill>
                                <a:srgbClr val="263A38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𝑹</m:t>
                          </m:r>
                        </m:e>
                        <m:sub>
                          <m:sSup>
                            <m:sSupPr>
                              <m:ctrlPr>
                                <a:rPr lang="en-US" sz="2800" b="1" i="1" dirty="0">
                                  <a:solidFill>
                                    <a:srgbClr val="263A38"/>
                                  </a:solidFill>
                                  <a:latin typeface="Cambria Math" panose="02040503050406030204" pitchFamily="18" charset="0"/>
                                  <a:cs typeface="Cambria Math" panose="02040503050406030204" charset="0"/>
                                  <a:sym typeface="+mn-ea"/>
                                </a:rPr>
                              </m:ctrlPr>
                            </m:sSupPr>
                            <m:e>
                              <m:r>
                                <a:rPr lang="en-US" sz="2800" b="1" i="1" dirty="0">
                                  <a:solidFill>
                                    <a:srgbClr val="263A38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𝑲</m:t>
                              </m:r>
                            </m:e>
                            <m:sup>
                              <m:r>
                                <a:rPr lang="en-US" sz="2800" b="1" i="1" dirty="0">
                                  <a:solidFill>
                                    <a:srgbClr val="263A38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∗</m:t>
                              </m:r>
                              <m:r>
                                <a:rPr lang="en-US" sz="2800" b="1" i="1" dirty="0">
                                  <a:solidFill>
                                    <a:srgbClr val="263A38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𝟎</m:t>
                              </m:r>
                            </m:sup>
                          </m:sSup>
                        </m:sub>
                      </m:sSub>
                      <m:r>
                        <a:rPr lang="en-US" sz="2800" b="1" i="1" dirty="0">
                          <a:solidFill>
                            <a:srgbClr val="263A38"/>
                          </a:solidFill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=</m:t>
                      </m:r>
                      <m:sSubSup>
                        <m:sSubSupPr>
                          <m:ctrlPr>
                            <a:rPr lang="en-US" sz="2800" b="1" i="1" dirty="0">
                              <a:solidFill>
                                <a:srgbClr val="263A38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  <a:sym typeface="+mn-ea"/>
                            </a:rPr>
                          </m:ctrlPr>
                        </m:sSubSupPr>
                        <m:e>
                          <m:r>
                            <a:rPr lang="en-US" sz="2800" b="1" i="1" dirty="0">
                              <a:solidFill>
                                <a:srgbClr val="263A38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𝟏</m:t>
                          </m:r>
                          <m:r>
                            <a:rPr lang="en-US" sz="2800" b="1" i="1" dirty="0">
                              <a:solidFill>
                                <a:srgbClr val="263A38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.</m:t>
                          </m:r>
                          <m:r>
                            <a:rPr lang="en-US" sz="2800" b="1" i="1" dirty="0">
                              <a:solidFill>
                                <a:srgbClr val="263A38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𝟎𝟖</m:t>
                          </m:r>
                        </m:e>
                        <m:sub>
                          <m:r>
                            <a:rPr lang="en-US" sz="2800" b="1" i="1" dirty="0">
                              <a:solidFill>
                                <a:srgbClr val="263A38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−</m:t>
                          </m:r>
                          <m:r>
                            <a:rPr lang="en-US" sz="2800" b="1" i="1" dirty="0">
                              <a:solidFill>
                                <a:srgbClr val="263A38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𝟎</m:t>
                          </m:r>
                          <m:r>
                            <a:rPr lang="en-US" sz="2800" b="1" i="1" dirty="0">
                              <a:solidFill>
                                <a:srgbClr val="263A38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.</m:t>
                          </m:r>
                          <m:r>
                            <a:rPr lang="en-US" sz="2800" b="1" i="1" dirty="0">
                              <a:solidFill>
                                <a:srgbClr val="263A38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𝟏𝟐</m:t>
                          </m:r>
                        </m:sub>
                        <m:sup>
                          <m:r>
                            <a:rPr lang="en-US" sz="2800" b="1" i="1" dirty="0">
                              <a:solidFill>
                                <a:srgbClr val="263A38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+</m:t>
                          </m:r>
                          <m:r>
                            <a:rPr lang="en-US" sz="2800" b="1" i="1" dirty="0">
                              <a:solidFill>
                                <a:srgbClr val="263A38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𝟎</m:t>
                          </m:r>
                          <m:r>
                            <a:rPr lang="en-US" sz="2800" b="1" i="1" dirty="0">
                              <a:solidFill>
                                <a:srgbClr val="263A38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.</m:t>
                          </m:r>
                          <m:r>
                            <a:rPr lang="en-US" sz="2800" b="1" i="1" dirty="0">
                              <a:solidFill>
                                <a:srgbClr val="263A38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𝟏𝟒</m:t>
                          </m:r>
                        </m:sup>
                      </m:sSubSup>
                      <m:r>
                        <a:rPr lang="en-US" sz="2800" b="1" i="1" dirty="0">
                          <a:solidFill>
                            <a:srgbClr val="263A38"/>
                          </a:solidFill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(</m:t>
                      </m:r>
                      <m:r>
                        <a:rPr lang="en-US" sz="2800" b="1" dirty="0">
                          <a:solidFill>
                            <a:srgbClr val="263A38"/>
                          </a:solidFill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𝐬𝐭𝐚𝐭</m:t>
                      </m:r>
                      <m:r>
                        <a:rPr lang="en-US" sz="2800" b="1" dirty="0">
                          <a:solidFill>
                            <a:srgbClr val="263A38"/>
                          </a:solidFill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.</m:t>
                      </m:r>
                      <m:r>
                        <a:rPr lang="en-US" sz="2800" b="1" i="1" dirty="0">
                          <a:solidFill>
                            <a:srgbClr val="263A38"/>
                          </a:solidFill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)±</m:t>
                      </m:r>
                      <m:r>
                        <a:rPr lang="en-US" sz="2800" b="1" i="1" dirty="0">
                          <a:solidFill>
                            <a:srgbClr val="263A38"/>
                          </a:solidFill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𝟎</m:t>
                      </m:r>
                      <m:r>
                        <a:rPr lang="en-US" sz="2800" b="1" i="1" dirty="0">
                          <a:solidFill>
                            <a:srgbClr val="263A38"/>
                          </a:solidFill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.</m:t>
                      </m:r>
                      <m:r>
                        <a:rPr lang="en-US" sz="2800" b="1" i="1" dirty="0">
                          <a:solidFill>
                            <a:srgbClr val="263A38"/>
                          </a:solidFill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𝟎𝟕</m:t>
                      </m:r>
                      <m:r>
                        <a:rPr lang="en-US" sz="2800" b="1" i="1" dirty="0">
                          <a:solidFill>
                            <a:srgbClr val="263A38"/>
                          </a:solidFill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(</m:t>
                      </m:r>
                      <m:r>
                        <a:rPr lang="en-US" sz="2800" b="1" dirty="0">
                          <a:solidFill>
                            <a:srgbClr val="263A38"/>
                          </a:solidFill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𝐬𝐲𝐬𝐭</m:t>
                      </m:r>
                      <m:r>
                        <a:rPr lang="en-US" sz="2800" b="1" i="1" dirty="0">
                          <a:solidFill>
                            <a:srgbClr val="263A38"/>
                          </a:solidFill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)</m:t>
                      </m:r>
                    </m:oMath>
                  </m:oMathPara>
                </a14:m>
                <a:endParaRPr lang="en-US" altLang="en-US" sz="2800" b="1" i="1" dirty="0">
                  <a:solidFill>
                    <a:srgbClr val="263A38"/>
                  </a:solidFill>
                  <a:latin typeface="Cambria Math" panose="02040503050406030204" charset="0"/>
                  <a:cs typeface="Cambria Math" panose="02040503050406030204" charset="0"/>
                  <a:sym typeface="+mn-ea"/>
                </a:endParaRPr>
              </a:p>
            </p:txBody>
          </p:sp>
        </mc:Choice>
        <mc:Fallback xmlns="">
          <p:sp>
            <p:nvSpPr>
              <p:cNvPr id="10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6305" y="4433571"/>
                <a:ext cx="7508240" cy="574388"/>
              </a:xfrm>
              <a:prstGeom prst="rect">
                <a:avLst/>
              </a:prstGeom>
              <a:blipFill>
                <a:blip r:embed="rId9"/>
                <a:stretch>
                  <a:fillRect b="-127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8" descr="LHCb">
            <a:extLst>
              <a:ext uri="{FF2B5EF4-FFF2-40B4-BE49-F238E27FC236}">
                <a16:creationId xmlns:a16="http://schemas.microsoft.com/office/drawing/2014/main" id="{7CE41E71-0D04-EE1C-FBEB-AA19D22684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5077" y="51333"/>
            <a:ext cx="721347" cy="480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491E1FF-4E7B-0C38-1379-A90B5E4B61A0}"/>
              </a:ext>
            </a:extLst>
          </p:cNvPr>
          <p:cNvSpPr txBox="1"/>
          <p:nvPr/>
        </p:nvSpPr>
        <p:spPr>
          <a:xfrm>
            <a:off x="9254818" y="6161008"/>
            <a:ext cx="25298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pple Chancery" panose="03020702040506060504" pitchFamily="66" charset="-79"/>
                <a:cs typeface="Apple Chancery" panose="03020702040506060504" pitchFamily="66" charset="-79"/>
              </a:rPr>
              <a:t>More in Jie Sheng Yu’s talk</a:t>
            </a:r>
          </a:p>
        </p:txBody>
      </p:sp>
    </p:spTree>
    <p:custDataLst>
      <p:tags r:id="rId1"/>
    </p:custData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22225" y="36831"/>
            <a:ext cx="12161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研究动机</a:t>
            </a:r>
            <a:r>
              <a:rPr lang="en-US" altLang="zh-CN" sz="3200">
                <a:solidFill>
                  <a:schemeClr val="bg1"/>
                </a:solidFill>
                <a:latin typeface="黑体" charset="0"/>
                <a:ea typeface="黑体" charset="0"/>
              </a:rPr>
              <a:t>-</a:t>
            </a:r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亮度的测量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/>
              <p:cNvSpPr txBox="1"/>
              <p:nvPr/>
            </p:nvSpPr>
            <p:spPr>
              <a:xfrm>
                <a:off x="-17780" y="0"/>
                <a:ext cx="12209780" cy="583565"/>
              </a:xfrm>
              <a:prstGeom prst="rect">
                <a:avLst/>
              </a:prstGeom>
              <a:solidFill>
                <a:srgbClr val="68181B"/>
              </a:solidFill>
            </p:spPr>
            <p:txBody>
              <a:bodyPr wrap="square" rtlCol="0">
                <a:no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altLang="zh-TW" sz="3400" dirty="0">
                    <a:solidFill>
                      <a:schemeClr val="bg1"/>
                    </a:solidFill>
                    <a:sym typeface="+mn-ea"/>
                  </a:rPr>
                  <a:t>Branching Fractions and LFU Test in </a:t>
                </a:r>
                <a14:m>
                  <m:oMath xmlns:m="http://schemas.openxmlformats.org/officeDocument/2006/math">
                    <m:r>
                      <a:rPr lang="en-US" altLang="zh-TW" sz="3400" i="1" dirty="0">
                        <a:solidFill>
                          <a:schemeClr val="bg1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𝐵</m:t>
                    </m:r>
                    <m:r>
                      <a:rPr lang="en-US" altLang="zh-TW" sz="3400" i="1" dirty="0">
                        <a:solidFill>
                          <a:schemeClr val="bg1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→</m:t>
                    </m:r>
                    <m:sSub>
                      <m:sSubPr>
                        <m:ctrlPr>
                          <a:rPr lang="en-US" altLang="zh-TW" sz="34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TW" sz="3400" i="1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𝑋</m:t>
                        </m:r>
                      </m:e>
                      <m:sub>
                        <m:r>
                          <a:rPr lang="en-US" altLang="zh-TW" sz="3400" i="1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𝑠</m:t>
                        </m:r>
                      </m:sub>
                    </m:sSub>
                    <m:sSup>
                      <m:sSupPr>
                        <m:ctrlPr>
                          <a:rPr lang="en-US" altLang="zh-TW" sz="34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TW" sz="3400" i="1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𝑙</m:t>
                        </m:r>
                      </m:e>
                      <m:sup>
                        <m:r>
                          <a:rPr lang="en-US" altLang="zh-TW" sz="3400" i="1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TW" sz="34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TW" sz="3400" i="1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𝑙</m:t>
                        </m:r>
                      </m:e>
                      <m:sup>
                        <m:r>
                          <a:rPr lang="en-US" altLang="zh-TW" sz="3400" i="1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−</m:t>
                        </m:r>
                      </m:sup>
                    </m:sSup>
                  </m:oMath>
                </a14:m>
                <a:endParaRPr lang="en-US" altLang="zh-TW" sz="3400" dirty="0">
                  <a:solidFill>
                    <a:schemeClr val="bg1"/>
                  </a:solidFill>
                </a:endParaRPr>
              </a:p>
              <a:p>
                <a:pPr algn="ctr">
                  <a:lnSpc>
                    <a:spcPct val="90000"/>
                  </a:lnSpc>
                </a:pPr>
                <a:endParaRPr lang="en-US" altLang="zh-CN" sz="1600" dirty="0">
                  <a:solidFill>
                    <a:srgbClr val="263A38"/>
                  </a:solidFill>
                  <a:latin typeface="Cambria Math" panose="02040503050406030204" charset="0"/>
                  <a:ea typeface="微软雅黑" charset="-122"/>
                  <a:cs typeface="Cambria Math" panose="02040503050406030204" charset="0"/>
                </a:endParaRPr>
              </a:p>
              <a:p>
                <a:pPr algn="ctr">
                  <a:lnSpc>
                    <a:spcPct val="90000"/>
                  </a:lnSpc>
                </a:pPr>
                <a:r>
                  <a:rPr lang="en-US" altLang="zh-CN" sz="1600" dirty="0">
                    <a:solidFill>
                      <a:srgbClr val="263A38"/>
                    </a:solidFill>
                    <a:latin typeface="Cambria Math" panose="02040503050406030204" charset="0"/>
                    <a:ea typeface="微软雅黑" charset="-122"/>
                    <a:cs typeface="Cambria Math" panose="02040503050406030204" charset="0"/>
                  </a:rPr>
                  <a:t>      </a:t>
                </a:r>
                <a:endParaRPr lang="zh-CN" altLang="en-US" sz="3400" dirty="0">
                  <a:solidFill>
                    <a:prstClr val="black"/>
                  </a:solidFill>
                  <a:latin typeface="等线" panose="020F0502020204030204"/>
                  <a:ea typeface="等线" panose="02010600030101010101" pitchFamily="2" charset="-122"/>
                </a:endParaRPr>
              </a:p>
              <a:p>
                <a:pPr algn="ctr">
                  <a:lnSpc>
                    <a:spcPct val="90000"/>
                  </a:lnSpc>
                </a:pPr>
                <a:endParaRPr lang="en-US" altLang="zh-TW" sz="3400" dirty="0">
                  <a:solidFill>
                    <a:schemeClr val="bg1"/>
                  </a:solidFill>
                </a:endParaRPr>
              </a:p>
              <a:p>
                <a:pPr algn="ctr">
                  <a:lnSpc>
                    <a:spcPct val="90000"/>
                  </a:lnSpc>
                </a:pPr>
                <a:endParaRPr kumimoji="1" lang="zh-CN" altLang="en-US" sz="3400" b="1" dirty="0"/>
              </a:p>
              <a:p>
                <a:pPr algn="ctr">
                  <a:lnSpc>
                    <a:spcPct val="90000"/>
                  </a:lnSpc>
                </a:pPr>
                <a:endParaRPr lang="en-US" sz="3400" dirty="0"/>
              </a:p>
              <a:p>
                <a:pPr algn="ctr">
                  <a:lnSpc>
                    <a:spcPct val="90000"/>
                  </a:lnSpc>
                </a:pPr>
                <a:r>
                  <a:rPr lang="en-US" sz="3400" dirty="0">
                    <a:sym typeface="+mn-ea"/>
                  </a:rPr>
                  <a:t> </a:t>
                </a:r>
                <a:endParaRPr lang="en-US" sz="3400" dirty="0"/>
              </a:p>
              <a:p>
                <a:pPr algn="ctr">
                  <a:lnSpc>
                    <a:spcPct val="90000"/>
                  </a:lnSpc>
                </a:pPr>
                <a:r>
                  <a:rPr lang="en-US" altLang="zh-CN" sz="3400">
                    <a:solidFill>
                      <a:schemeClr val="bg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" name="文本框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7780" y="0"/>
                <a:ext cx="12209780" cy="583565"/>
              </a:xfrm>
              <a:prstGeom prst="rect">
                <a:avLst/>
              </a:prstGeom>
              <a:blipFill>
                <a:blip r:embed="rId4"/>
                <a:stretch>
                  <a:fillRect t="-23404" b="-319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文本框 2"/>
          <p:cNvSpPr txBox="1"/>
          <p:nvPr/>
        </p:nvSpPr>
        <p:spPr>
          <a:xfrm>
            <a:off x="1" y="6493511"/>
            <a:ext cx="12209780" cy="368300"/>
          </a:xfrm>
          <a:prstGeom prst="rect">
            <a:avLst/>
          </a:prstGeom>
          <a:solidFill>
            <a:srgbClr val="263A38"/>
          </a:solidFill>
        </p:spPr>
        <p:txBody>
          <a:bodyPr wrap="square" rtlCol="0">
            <a:noAutofit/>
          </a:bodyPr>
          <a:lstStyle/>
          <a:p>
            <a:r>
              <a:rPr lang="en-US" altLang="zh-CN" sz="2000" dirty="0">
                <a:solidFill>
                  <a:schemeClr val="bg1"/>
                </a:solidFill>
              </a:rPr>
              <a:t> </a:t>
            </a:r>
            <a:r>
              <a:rPr lang="zh-CN" altLang="en-US" sz="2000" dirty="0">
                <a:solidFill>
                  <a:schemeClr val="bg1"/>
                </a:solidFill>
              </a:rPr>
              <a:t>柯百谦 </a:t>
            </a:r>
            <a:r>
              <a:rPr lang="en-US" altLang="zh-CN" sz="2000" dirty="0">
                <a:solidFill>
                  <a:schemeClr val="bg1"/>
                </a:solidFill>
              </a:rPr>
              <a:t>                                                               </a:t>
            </a:r>
            <a:r>
              <a:rPr lang="zh-CN" altLang="en-US" sz="2000" dirty="0">
                <a:solidFill>
                  <a:schemeClr val="bg1"/>
                </a:solidFill>
              </a:rPr>
              <a:t>强子物理与味物理的实验进展</a:t>
            </a:r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715751" y="6493511"/>
            <a:ext cx="468000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0DB2DC-4C9A-4742-B13C-FB6460FD3503}" type="slidenum">
              <a:rPr lang="en-US" altLang="zh-CN" sz="1351">
                <a:solidFill>
                  <a:schemeClr val="bg1"/>
                </a:solidFill>
              </a:rPr>
              <a:t>36</a:t>
            </a:fld>
            <a:endParaRPr lang="en-US" altLang="zh-CN" sz="1351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627245" y="594362"/>
            <a:ext cx="72599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rgbClr val="263A38"/>
                </a:solidFill>
                <a:latin typeface="Cambria Math" panose="02040503050406030204" charset="0"/>
                <a:ea typeface="微软雅黑" charset="-122"/>
                <a:cs typeface="Cambria Math" panose="02040503050406030204" charset="0"/>
                <a:sym typeface="+mn-ea"/>
              </a:rPr>
              <a:t>To be subm. to Phys.Rev.Lett., [1] arXiv:hep-ph/0210183,  [2]arXiv:2404.03517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本框 6"/>
              <p:cNvSpPr txBox="1"/>
              <p:nvPr/>
            </p:nvSpPr>
            <p:spPr>
              <a:xfrm>
                <a:off x="184152" y="2971800"/>
                <a:ext cx="5168432" cy="3309689"/>
              </a:xfrm>
              <a:prstGeom prst="rect">
                <a:avLst/>
              </a:prstGeom>
              <a:noFill/>
              <a:ln w="19050">
                <a:solidFill>
                  <a:srgbClr val="263A38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altLang="zh-CN" sz="2400" b="1" dirty="0">
                    <a:solidFill>
                      <a:srgbClr val="68181B"/>
                    </a:solidFill>
                    <a:latin typeface="Arial Regular" panose="020B0704020202020204" charset="0"/>
                    <a:cs typeface="Arial Regular" panose="020B0704020202020204" charset="0"/>
                  </a:rPr>
                  <a:t>Analysis Methodology</a:t>
                </a:r>
              </a:p>
              <a:p>
                <a:pPr marL="342891" indent="-342891">
                  <a:lnSpc>
                    <a:spcPct val="120000"/>
                  </a:lnSpc>
                  <a:buFont typeface="Wingdings" panose="05000000000000000000" charset="0"/>
                  <a:buChar char="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200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2200">
                            <a:latin typeface="Cambria Math" panose="02040503050406030204" charset="0"/>
                            <a:cs typeface="Cambria Math" panose="02040503050406030204" charset="0"/>
                          </a:rPr>
                          <m:t>𝐵</m:t>
                        </m:r>
                      </m:e>
                      <m:sub>
                        <m:r>
                          <a:rPr lang="en-US" altLang="zh-CN" sz="2200">
                            <a:latin typeface="Cambria Math" panose="02040503050406030204" charset="0"/>
                            <a:cs typeface="Cambria Math" panose="02040503050406030204" charset="0"/>
                          </a:rPr>
                          <m:t>𝑠𝑖𝑔</m:t>
                        </m:r>
                      </m:sub>
                    </m:sSub>
                  </m:oMath>
                </a14:m>
                <a:r>
                  <a:rPr lang="en-US" altLang="zh-CN" sz="2200" dirty="0">
                    <a:latin typeface="Cambria Math" panose="02040503050406030204" charset="0"/>
                    <a:cs typeface="Cambria Math" panose="02040503050406030204" charset="0"/>
                  </a:rPr>
                  <a:t> reconstructed using sum of 20 exclusive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200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2200">
                            <a:latin typeface="Cambria Math" panose="02040503050406030204" charset="0"/>
                            <a:cs typeface="Cambria Math" panose="02040503050406030204" charset="0"/>
                          </a:rPr>
                          <m:t>𝑋</m:t>
                        </m:r>
                      </m:e>
                      <m:sub>
                        <m:r>
                          <a:rPr lang="en-US" altLang="zh-CN" sz="2200">
                            <a:latin typeface="Cambria Math" panose="02040503050406030204" charset="0"/>
                            <a:cs typeface="Cambria Math" panose="02040503050406030204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altLang="zh-CN" sz="22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 </a:t>
                </a:r>
                <a:r>
                  <a:rPr lang="en-US" altLang="zh-CN" sz="2200" dirty="0">
                    <a:latin typeface="Cambria Math" panose="02040503050406030204" charset="0"/>
                    <a:cs typeface="Cambria Math" panose="02040503050406030204" charset="0"/>
                  </a:rPr>
                  <a:t>decay modes and </a:t>
                </a:r>
                <a14:m>
                  <m:oMath xmlns:m="http://schemas.openxmlformats.org/officeDocument/2006/math">
                    <m:r>
                      <a:rPr lang="en-US" altLang="zh-CN" sz="2200">
                        <a:latin typeface="Cambria Math" panose="02040503050406030204" charset="0"/>
                        <a:cs typeface="Cambria Math" panose="02040503050406030204" charset="0"/>
                      </a:rPr>
                      <m:t>𝑒</m:t>
                    </m:r>
                    <m:r>
                      <a:rPr lang="en-US" altLang="zh-CN" sz="2200">
                        <a:latin typeface="Cambria Math" panose="02040503050406030204" charset="0"/>
                        <a:cs typeface="Cambria Math" panose="02040503050406030204" charset="0"/>
                      </a:rPr>
                      <m:t>/</m:t>
                    </m:r>
                    <m:r>
                      <a:rPr lang="en-US" altLang="zh-CN" sz="2200">
                        <a:latin typeface="Cambria Math" panose="02040503050406030204" charset="0"/>
                        <a:cs typeface="Cambria Math" panose="02040503050406030204" charset="0"/>
                      </a:rPr>
                      <m:t>𝜇</m:t>
                    </m:r>
                  </m:oMath>
                </a14:m>
                <a:r>
                  <a:rPr lang="en-US" altLang="zh-CN" sz="2200" dirty="0">
                    <a:latin typeface="Cambria Math" panose="02040503050406030204" charset="0"/>
                    <a:cs typeface="Cambria Math" panose="02040503050406030204" charset="0"/>
                  </a:rPr>
                  <a:t> pair</a:t>
                </a:r>
              </a:p>
              <a:p>
                <a:pPr marL="342891" indent="-342891">
                  <a:lnSpc>
                    <a:spcPct val="120000"/>
                  </a:lnSpc>
                  <a:buFont typeface="Wingdings" panose="05000000000000000000" charset="0"/>
                  <a:buChar char=""/>
                </a:pPr>
                <a:r>
                  <a:rPr lang="en-US" altLang="zh-CN" sz="2200" dirty="0">
                    <a:latin typeface="Cambria Math" panose="02040503050406030204" charset="0"/>
                    <a:cs typeface="Cambria Math" panose="02040503050406030204" charset="0"/>
                  </a:rPr>
                  <a:t>MVA classifiers for background rejection </a:t>
                </a:r>
              </a:p>
              <a:p>
                <a:pPr marL="342891" indent="-342891">
                  <a:lnSpc>
                    <a:spcPct val="120000"/>
                  </a:lnSpc>
                  <a:buFont typeface="Wingdings" panose="05000000000000000000" charset="0"/>
                  <a:buChar char=""/>
                </a:pPr>
                <a:r>
                  <a:rPr lang="en-US" altLang="zh-CN" sz="2200" dirty="0">
                    <a:latin typeface="Cambria Math" panose="02040503050406030204" charset="0"/>
                    <a:cs typeface="Cambria Math" panose="02040503050406030204" charset="0"/>
                  </a:rPr>
                  <a:t>Differential B.F. extracted using </a:t>
                </a:r>
                <a:r>
                  <a:rPr lang="en-US" altLang="zh-CN" sz="2200" dirty="0" err="1">
                    <a:latin typeface="Cambria Math" panose="02040503050406030204" charset="0"/>
                    <a:cs typeface="Cambria Math" panose="02040503050406030204" charset="0"/>
                  </a:rPr>
                  <a:t>unbinned</a:t>
                </a:r>
                <a:r>
                  <a:rPr lang="en-US" altLang="zh-CN" sz="2200" dirty="0">
                    <a:latin typeface="Cambria Math" panose="02040503050406030204" charset="0"/>
                    <a:cs typeface="Cambria Math" panose="02040503050406030204" charset="0"/>
                  </a:rPr>
                  <a:t> maximum likelihood fits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200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200">
                            <a:latin typeface="Cambria Math" panose="02040503050406030204" charset="0"/>
                            <a:cs typeface="Cambria Math" panose="02040503050406030204" charset="0"/>
                          </a:rPr>
                          <m:t>M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200">
                            <a:latin typeface="Cambria Math" panose="02040503050406030204" charset="0"/>
                            <a:cs typeface="Cambria Math" panose="02040503050406030204" charset="0"/>
                          </a:rPr>
                          <m:t>bc</m:t>
                        </m:r>
                      </m:sub>
                    </m:sSub>
                  </m:oMath>
                </a14:m>
                <a:r>
                  <a:rPr lang="en-US" altLang="zh-CN" sz="2200" dirty="0">
                    <a:latin typeface="Cambria Math" panose="02040503050406030204" charset="0"/>
                    <a:cs typeface="Cambria Math" panose="02040503050406030204" charset="0"/>
                  </a:rPr>
                  <a:t> across various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200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CN" sz="2200">
                            <a:latin typeface="Cambria Math" panose="02040503050406030204" charset="0"/>
                            <a:cs typeface="Cambria Math" panose="02040503050406030204" charset="0"/>
                          </a:rPr>
                          <m:t>𝑞</m:t>
                        </m:r>
                      </m:e>
                      <m:sup>
                        <m:r>
                          <a:rPr lang="en-US" altLang="zh-CN" sz="2200">
                            <a:latin typeface="Cambria Math" panose="02040503050406030204" charset="0"/>
                            <a:cs typeface="Cambria Math" panose="0204050305040603020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sz="2200" dirty="0">
                    <a:latin typeface="Cambria Math" panose="02040503050406030204" charset="0"/>
                    <a:cs typeface="Cambria Math" panose="02040503050406030204" charset="0"/>
                  </a:rPr>
                  <a:t>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200">
                        <a:latin typeface="Cambria Math" panose="02040503050406030204" charset="0"/>
                        <a:cs typeface="Cambria Math" panose="02040503050406030204" charset="0"/>
                      </a:rPr>
                      <m:t>m</m:t>
                    </m:r>
                    <m:r>
                      <a:rPr lang="en-US" altLang="zh-CN" sz="2200">
                        <a:latin typeface="Cambria Math" panose="02040503050406030204" charset="0"/>
                        <a:cs typeface="Cambria Math" panose="02040503050406030204" charset="0"/>
                      </a:rPr>
                      <m:t>(</m:t>
                    </m:r>
                    <m:sSub>
                      <m:sSubPr>
                        <m:ctrlPr>
                          <a:rPr lang="en-US" altLang="zh-CN" sz="2200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2200">
                            <a:latin typeface="Cambria Math" panose="02040503050406030204" charset="0"/>
                            <a:cs typeface="Cambria Math" panose="02040503050406030204" charset="0"/>
                          </a:rPr>
                          <m:t>𝑋</m:t>
                        </m:r>
                      </m:e>
                      <m:sub>
                        <m:r>
                          <a:rPr lang="en-US" altLang="zh-CN" sz="2200">
                            <a:latin typeface="Cambria Math" panose="02040503050406030204" charset="0"/>
                            <a:cs typeface="Cambria Math" panose="02040503050406030204" charset="0"/>
                          </a:rPr>
                          <m:t>𝑠</m:t>
                        </m:r>
                      </m:sub>
                    </m:sSub>
                    <m:r>
                      <a:rPr lang="en-US" altLang="zh-CN" sz="2200">
                        <a:latin typeface="Cambria Math" panose="02040503050406030204" charset="0"/>
                        <a:cs typeface="Cambria Math" panose="02040503050406030204" charset="0"/>
                      </a:rPr>
                      <m:t>)</m:t>
                    </m:r>
                  </m:oMath>
                </a14:m>
                <a:r>
                  <a:rPr lang="en-US" altLang="zh-CN" sz="2200" dirty="0">
                    <a:latin typeface="Cambria Math" panose="02040503050406030204" charset="0"/>
                    <a:cs typeface="Cambria Math" panose="02040503050406030204" charset="0"/>
                  </a:rPr>
                  <a:t> bins</a:t>
                </a:r>
              </a:p>
            </p:txBody>
          </p:sp>
        </mc:Choice>
        <mc:Fallback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152" y="2971800"/>
                <a:ext cx="5168432" cy="3309689"/>
              </a:xfrm>
              <a:prstGeom prst="rect">
                <a:avLst/>
              </a:prstGeom>
              <a:blipFill>
                <a:blip r:embed="rId5"/>
                <a:stretch>
                  <a:fillRect l="-1463" t="-1521" r="-244" b="-2281"/>
                </a:stretch>
              </a:blipFill>
              <a:ln w="19050">
                <a:solidFill>
                  <a:srgbClr val="263A38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86605" y="33230"/>
            <a:ext cx="658291" cy="50039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/>
              <p:cNvSpPr txBox="1"/>
              <p:nvPr/>
            </p:nvSpPr>
            <p:spPr>
              <a:xfrm>
                <a:off x="184149" y="942341"/>
                <a:ext cx="5168435" cy="156718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 rtlCol="0">
                <a:noAutofit/>
              </a:bodyPr>
              <a:lstStyle/>
              <a:p>
                <a:pPr marL="342891" indent="-342891">
                  <a:lnSpc>
                    <a:spcPct val="120000"/>
                  </a:lnSpc>
                  <a:buFont typeface="Arial" panose="020B0704020202020204" pitchFamily="34" charset="0"/>
                  <a:buChar char="•"/>
                </a:pPr>
                <a:r>
                  <a:rPr lang="en-US" altLang="zh-CN" sz="20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Smaller theoretical uncertainties than exclusive decays</a:t>
                </a:r>
                <a:r>
                  <a:rPr lang="en-US" altLang="zh-CN" sz="2000" baseline="300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[1,2]</a:t>
                </a:r>
                <a:endParaRPr lang="en-US" altLang="zh-CN" sz="2000" dirty="0">
                  <a:latin typeface="Cambria Math" panose="02040503050406030204" charset="0"/>
                  <a:cs typeface="Cambria Math" panose="02040503050406030204" charset="0"/>
                </a:endParaRPr>
              </a:p>
              <a:p>
                <a:pPr marL="342891" indent="-342891">
                  <a:lnSpc>
                    <a:spcPct val="120000"/>
                  </a:lnSpc>
                  <a:buFont typeface="Arial" panose="020B0704020202020204" pitchFamily="34" charset="0"/>
                  <a:buChar char="•"/>
                </a:pPr>
                <a:r>
                  <a:rPr lang="en-US" altLang="zh-CN" sz="20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First-ever test of LFU in inclusive </a:t>
                </a:r>
              </a:p>
              <a:p>
                <a:pPr algn="l" fontAlgn="auto">
                  <a:lnSpc>
                    <a:spcPct val="120000"/>
                  </a:lnSpc>
                </a:pPr>
                <a:r>
                  <a:rPr lang="en-US" altLang="zh-TW" sz="20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       </a:t>
                </a:r>
                <a14:m>
                  <m:oMath xmlns:m="http://schemas.openxmlformats.org/officeDocument/2006/math">
                    <m:r>
                      <a:rPr lang="en-US" altLang="zh-TW" sz="2000" i="1" dirty="0">
                        <a:latin typeface="Cambria Math" panose="02040503050406030204" charset="0"/>
                        <a:cs typeface="Cambria Math" panose="02040503050406030204" charset="0"/>
                      </a:rPr>
                      <m:t>𝑏</m:t>
                    </m:r>
                    <m:r>
                      <a:rPr lang="en-US" altLang="zh-TW" sz="2000" i="1" dirty="0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→</m:t>
                    </m:r>
                    <m:r>
                      <a:rPr lang="en-US" altLang="zh-TW" sz="2000" i="1" dirty="0">
                        <a:latin typeface="Cambria Math" panose="02040503050406030204" charset="0"/>
                        <a:cs typeface="Cambria Math" panose="02040503050406030204" charset="0"/>
                      </a:rPr>
                      <m:t>𝑠</m:t>
                    </m:r>
                    <m:sSup>
                      <m:sSupPr>
                        <m:ctrlPr>
                          <a:rPr lang="en-US" altLang="zh-TW" sz="2000" i="1" dirty="0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TW" sz="2000" i="1" dirty="0">
                            <a:latin typeface="Cambria Math" panose="02040503050406030204" charset="0"/>
                            <a:cs typeface="Cambria Math" panose="02040503050406030204" charset="0"/>
                          </a:rPr>
                          <m:t>𝑙</m:t>
                        </m:r>
                      </m:e>
                      <m:sup>
                        <m:r>
                          <a:rPr lang="en-US" altLang="zh-TW" sz="20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TW" sz="2000" i="1" dirty="0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TW" sz="2000" i="1" dirty="0">
                            <a:latin typeface="Cambria Math" panose="02040503050406030204" charset="0"/>
                            <a:cs typeface="Cambria Math" panose="02040503050406030204" charset="0"/>
                          </a:rPr>
                          <m:t>𝑙</m:t>
                        </m:r>
                      </m:e>
                      <m:sup>
                        <m:r>
                          <a:rPr lang="en-US" altLang="zh-TW" sz="20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altLang="zh-CN" sz="20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  decays</a:t>
                </a:r>
                <a:endParaRPr lang="zh-CN" altLang="en-US" sz="2000" dirty="0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="">
          <p:sp>
            <p:nvSpPr>
              <p:cNvPr id="9" name="文本框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149" y="942341"/>
                <a:ext cx="5168435" cy="1567180"/>
              </a:xfrm>
              <a:prstGeom prst="rect">
                <a:avLst/>
              </a:prstGeom>
              <a:blipFill>
                <a:blip r:embed="rId7"/>
                <a:stretch>
                  <a:fillRect l="-980" b="-48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/>
              <p:cNvSpPr txBox="1"/>
              <p:nvPr/>
            </p:nvSpPr>
            <p:spPr>
              <a:xfrm>
                <a:off x="5726429" y="4191831"/>
                <a:ext cx="6160771" cy="1068562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sz="2200" dirty="0">
                    <a:latin typeface="Cambria Math" panose="02040503050406030204" charset="0"/>
                    <a:cs typeface="Cambria Math" panose="02040503050406030204" charset="0"/>
                  </a:rPr>
                  <a:t>Flavor-averaged B.F.: </a:t>
                </a:r>
                <a14:m>
                  <m:oMath xmlns:m="http://schemas.openxmlformats.org/officeDocument/2006/math">
                    <m:r>
                      <a:rPr lang="en-US" altLang="zh-CN" sz="2200" i="1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(3.91±0.4</m:t>
                    </m:r>
                    <m:sSubSup>
                      <m:sSubSupPr>
                        <m:ctrlPr>
                          <a:rPr lang="en-US" altLang="zh-CN" sz="2200" i="1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SupPr>
                      <m:e>
                        <m:r>
                          <a:rPr lang="en-US" altLang="zh-CN" sz="2200" i="1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9</m:t>
                        </m:r>
                      </m:e>
                      <m:sub>
                        <m:r>
                          <a:rPr lang="en-US" altLang="zh-CN" sz="2200" i="1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−0.26</m:t>
                        </m:r>
                      </m:sub>
                      <m:sup>
                        <m:r>
                          <a:rPr lang="en-US" altLang="zh-CN" sz="2200" i="1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+0.34</m:t>
                        </m:r>
                      </m:sup>
                    </m:sSubSup>
                    <m:r>
                      <a:rPr lang="en-US" altLang="zh-CN" sz="2200" i="1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)×</m:t>
                    </m:r>
                    <m:sSup>
                      <m:sSupPr>
                        <m:ctrlPr>
                          <a:rPr lang="en-US" altLang="zh-CN" sz="2200" i="1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CN" sz="2200" i="1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10</m:t>
                        </m:r>
                      </m:e>
                      <m:sup>
                        <m:r>
                          <a:rPr lang="en-US" altLang="zh-CN" sz="2200" i="1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−6</m:t>
                        </m:r>
                      </m:sup>
                    </m:sSup>
                  </m:oMath>
                </a14:m>
                <a:endParaRPr lang="en-US" altLang="zh-CN" sz="2200" i="1" dirty="0">
                  <a:latin typeface="Cambria Math" panose="02040503050406030204" charset="0"/>
                  <a:cs typeface="Cambria Math" panose="0204050305040603020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CN" sz="2200" dirty="0">
                    <a:latin typeface="Cambria Math" panose="02040503050406030204" charset="0"/>
                    <a:cs typeface="Cambria Math" panose="02040503050406030204" charset="0"/>
                  </a:rPr>
                  <a:t>LFU ratio R(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200" i="1" kern="0">
                            <a:latin typeface="Cambria Math" panose="02040503050406030204" pitchFamily="18" charset="0"/>
                            <a:ea typeface="Helvetica Neue" panose="02000503000000020004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2200" i="1" kern="0">
                            <a:latin typeface="Cambria Math" panose="02040503050406030204" charset="0"/>
                            <a:ea typeface="Helvetica Neue" panose="02000503000000020004"/>
                            <a:cs typeface="Cambria Math" panose="02040503050406030204" charset="0"/>
                          </a:rPr>
                          <m:t>𝑋</m:t>
                        </m:r>
                      </m:e>
                      <m:sub>
                        <m:r>
                          <a:rPr lang="en-US" altLang="zh-CN" sz="2200" i="1" kern="0">
                            <a:latin typeface="Cambria Math" panose="02040503050406030204" charset="0"/>
                            <a:ea typeface="Helvetica Neue" panose="02000503000000020004"/>
                            <a:cs typeface="Cambria Math" panose="02040503050406030204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altLang="zh-CN" sz="2200" dirty="0">
                    <a:latin typeface="Cambria Math" panose="02040503050406030204" charset="0"/>
                    <a:cs typeface="Cambria Math" panose="02040503050406030204" charset="0"/>
                  </a:rPr>
                  <a:t>):       </a:t>
                </a:r>
                <a14:m>
                  <m:oMath xmlns:m="http://schemas.openxmlformats.org/officeDocument/2006/math">
                    <m:r>
                      <a:rPr lang="en-US" altLang="zh-CN" sz="2200" i="1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0.74±0.19±0.04</m:t>
                    </m:r>
                  </m:oMath>
                </a14:m>
                <a:endParaRPr lang="en-US" altLang="zh-CN" sz="2200" i="1" dirty="0">
                  <a:latin typeface="Cambria Math" panose="02040503050406030204" charset="0"/>
                  <a:ea typeface="宋体" charset="0"/>
                  <a:cs typeface="Cambria Math" panose="02040503050406030204" charset="0"/>
                </a:endParaRPr>
              </a:p>
            </p:txBody>
          </p:sp>
        </mc:Choice>
        <mc:Fallback xmlns="">
          <p:sp>
            <p:nvSpPr>
              <p:cNvPr id="10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6429" y="4191831"/>
                <a:ext cx="6160771" cy="1068562"/>
              </a:xfrm>
              <a:prstGeom prst="rect">
                <a:avLst/>
              </a:prstGeom>
              <a:blipFill>
                <a:blip r:embed="rId8"/>
                <a:stretch>
                  <a:fillRect l="-1232" b="-94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89915E10-A6D1-2F09-08AA-02323DF7E8D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74610" y="1554922"/>
            <a:ext cx="6570287" cy="242262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EFDFB1-7D4E-9D5E-5CDE-19FD804540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圆角矩形 42">
            <a:extLst>
              <a:ext uri="{FF2B5EF4-FFF2-40B4-BE49-F238E27FC236}">
                <a16:creationId xmlns:a16="http://schemas.microsoft.com/office/drawing/2014/main" id="{527B8D2F-3609-8914-99E4-1DA455AF9BC1}"/>
              </a:ext>
            </a:extLst>
          </p:cNvPr>
          <p:cNvSpPr/>
          <p:nvPr/>
        </p:nvSpPr>
        <p:spPr>
          <a:xfrm>
            <a:off x="5687695" y="3275331"/>
            <a:ext cx="432000" cy="432000"/>
          </a:xfrm>
          <a:prstGeom prst="roundRect">
            <a:avLst/>
          </a:prstGeom>
          <a:solidFill>
            <a:srgbClr val="263A3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/>
          </a:p>
        </p:txBody>
      </p:sp>
      <p:sp>
        <p:nvSpPr>
          <p:cNvPr id="6" name="标题 5">
            <a:extLst>
              <a:ext uri="{FF2B5EF4-FFF2-40B4-BE49-F238E27FC236}">
                <a16:creationId xmlns:a16="http://schemas.microsoft.com/office/drawing/2014/main" id="{CBF6C66E-D101-597E-AC9F-16C64F6930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副标题 6">
            <a:extLst>
              <a:ext uri="{FF2B5EF4-FFF2-40B4-BE49-F238E27FC236}">
                <a16:creationId xmlns:a16="http://schemas.microsoft.com/office/drawing/2014/main" id="{783B5CC3-3705-9485-7DF9-C58D713818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半闭框 3">
            <a:extLst>
              <a:ext uri="{FF2B5EF4-FFF2-40B4-BE49-F238E27FC236}">
                <a16:creationId xmlns:a16="http://schemas.microsoft.com/office/drawing/2014/main" id="{55EB25DF-A1DB-D351-FC90-707780319850}"/>
              </a:ext>
            </a:extLst>
          </p:cNvPr>
          <p:cNvSpPr/>
          <p:nvPr/>
        </p:nvSpPr>
        <p:spPr>
          <a:xfrm>
            <a:off x="-13335" y="-7620"/>
            <a:ext cx="12172315" cy="6912000"/>
          </a:xfrm>
          <a:prstGeom prst="halfFrame">
            <a:avLst/>
          </a:prstGeom>
          <a:solidFill>
            <a:srgbClr val="68181B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CN" altLang="en-US" sz="1351">
              <a:solidFill>
                <a:schemeClr val="tx1"/>
              </a:solidFill>
            </a:endParaRPr>
          </a:p>
        </p:txBody>
      </p:sp>
      <p:sp>
        <p:nvSpPr>
          <p:cNvPr id="5" name="半闭框 4">
            <a:extLst>
              <a:ext uri="{FF2B5EF4-FFF2-40B4-BE49-F238E27FC236}">
                <a16:creationId xmlns:a16="http://schemas.microsoft.com/office/drawing/2014/main" id="{E9CFD83E-5EE0-CEFB-C89E-8DD0EFE8B705}"/>
              </a:ext>
            </a:extLst>
          </p:cNvPr>
          <p:cNvSpPr/>
          <p:nvPr/>
        </p:nvSpPr>
        <p:spPr>
          <a:xfrm rot="10800000">
            <a:off x="31115" y="-43425"/>
            <a:ext cx="12172315" cy="6912000"/>
          </a:xfrm>
          <a:prstGeom prst="halfFrame">
            <a:avLst/>
          </a:prstGeom>
          <a:solidFill>
            <a:srgbClr val="263A3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>
              <a:solidFill>
                <a:schemeClr val="tx1"/>
              </a:solidFill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0231710E-6603-B472-DCE3-CBD72E41C78D}"/>
              </a:ext>
            </a:extLst>
          </p:cNvPr>
          <p:cNvSpPr/>
          <p:nvPr/>
        </p:nvSpPr>
        <p:spPr>
          <a:xfrm>
            <a:off x="863600" y="726440"/>
            <a:ext cx="10440000" cy="5652000"/>
          </a:xfrm>
          <a:custGeom>
            <a:avLst/>
            <a:gdLst/>
            <a:ahLst/>
            <a:cxnLst/>
            <a:rect l="l" t="t" r="r" b="b"/>
            <a:pathLst>
              <a:path w="4519680" h="2397575">
                <a:moveTo>
                  <a:pt x="0" y="0"/>
                </a:moveTo>
                <a:lnTo>
                  <a:pt x="4519680" y="0"/>
                </a:lnTo>
                <a:lnTo>
                  <a:pt x="4519680" y="2397575"/>
                </a:lnTo>
                <a:lnTo>
                  <a:pt x="0" y="2397575"/>
                </a:ln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pPr algn="ctr"/>
            <a:endParaRPr lang="en-US" sz="2800">
              <a:solidFill>
                <a:srgbClr val="263A38"/>
              </a:solidFill>
              <a:latin typeface="黑体" charset="0"/>
              <a:ea typeface="黑体" charset="0"/>
              <a:cs typeface="字由点字倔强黑" charset="-122"/>
              <a:sym typeface="字由点字倔强黑" charset="-122"/>
            </a:endParaRPr>
          </a:p>
          <a:p>
            <a:pPr algn="ctr"/>
            <a:endParaRPr lang="zh-CN" altLang="en-US" sz="2800">
              <a:solidFill>
                <a:srgbClr val="263A38"/>
              </a:solidFill>
              <a:latin typeface="黑体" charset="0"/>
              <a:ea typeface="黑体" charset="0"/>
              <a:cs typeface="字由点字倔强黑" charset="-122"/>
              <a:sym typeface="字由点字倔强黑" charset="-122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D9E6A087-EF51-1E39-990E-778F0160EA40}"/>
              </a:ext>
            </a:extLst>
          </p:cNvPr>
          <p:cNvSpPr txBox="1"/>
          <p:nvPr/>
        </p:nvSpPr>
        <p:spPr>
          <a:xfrm>
            <a:off x="8255" y="85725"/>
            <a:ext cx="12151360" cy="6407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zh-CN" sz="3200">
                <a:solidFill>
                  <a:schemeClr val="bg1"/>
                </a:solidFill>
                <a:latin typeface="Arial" panose="020B0704020202020204" pitchFamily="34" charset="0"/>
                <a:ea typeface="黑体" charset="0"/>
                <a:cs typeface="Arial" panose="020B0704020202020204" pitchFamily="34" charset="0"/>
              </a:rPr>
              <a:t>Outline of the talk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FDCA05-49C3-4E08-9AEB-7F57FA80AA27}"/>
              </a:ext>
            </a:extLst>
          </p:cNvPr>
          <p:cNvSpPr txBox="1"/>
          <p:nvPr/>
        </p:nvSpPr>
        <p:spPr>
          <a:xfrm>
            <a:off x="7419085" y="5527464"/>
            <a:ext cx="3928967" cy="508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51" i="1" dirty="0">
                <a:solidFill>
                  <a:srgbClr val="002060"/>
                </a:solidFill>
                <a:latin typeface="Helvetica" pitchFamily="2" charset="0"/>
              </a:rPr>
              <a:t>Disclaimer: many interesting results,</a:t>
            </a:r>
            <a:endParaRPr lang="en-US" sz="1351" dirty="0">
              <a:solidFill>
                <a:srgbClr val="002060"/>
              </a:solidFill>
              <a:latin typeface="Helvetica" pitchFamily="2" charset="0"/>
            </a:endParaRPr>
          </a:p>
          <a:p>
            <a:r>
              <a:rPr lang="en-US" sz="1351" i="1" dirty="0">
                <a:solidFill>
                  <a:srgbClr val="002060"/>
                </a:solidFill>
                <a:latin typeface="Helvetica" pitchFamily="2" charset="0"/>
              </a:rPr>
              <a:t>only a tiny fraction selected</a:t>
            </a:r>
            <a:endParaRPr lang="en-US" sz="1351" dirty="0">
              <a:solidFill>
                <a:srgbClr val="002060"/>
              </a:solidFill>
              <a:latin typeface="Helvetica" pitchFamily="2" charset="0"/>
            </a:endParaRPr>
          </a:p>
        </p:txBody>
      </p:sp>
      <p:sp>
        <p:nvSpPr>
          <p:cNvPr id="10" name="Introduction…">
            <a:extLst>
              <a:ext uri="{FF2B5EF4-FFF2-40B4-BE49-F238E27FC236}">
                <a16:creationId xmlns:a16="http://schemas.microsoft.com/office/drawing/2014/main" id="{E6A9326E-8334-8843-2D9D-48341074F9A5}"/>
              </a:ext>
            </a:extLst>
          </p:cNvPr>
          <p:cNvSpPr txBox="1"/>
          <p:nvPr/>
        </p:nvSpPr>
        <p:spPr>
          <a:xfrm>
            <a:off x="2001422" y="832097"/>
            <a:ext cx="7804548" cy="5142819"/>
          </a:xfrm>
          <a:prstGeom prst="rect">
            <a:avLst/>
          </a:prstGeom>
          <a:ln w="12700">
            <a:miter lim="400000"/>
          </a:ln>
        </p:spPr>
        <p:txBody>
          <a:bodyPr lIns="35719" tIns="35719" rIns="35719" bIns="35719" anchor="ctr">
            <a:spAutoFit/>
          </a:bodyPr>
          <a:lstStyle/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Introduction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Hadron Spectrum and Exotic Hadrons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Baryon CP Violation  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CKM Physics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Lepton-Flavor Universality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accent6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SU(3) and (non-</a:t>
            </a:r>
            <a:r>
              <a:rPr kumimoji="1" lang="en-US" sz="3200" dirty="0" err="1">
                <a:solidFill>
                  <a:schemeClr val="accent6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purterbative</a:t>
            </a:r>
            <a:r>
              <a:rPr kumimoji="1" lang="en-US" sz="3200" dirty="0">
                <a:solidFill>
                  <a:schemeClr val="accent6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) QCD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Hyperon Physics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Prospect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569650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C182A-FCDE-8C60-DA2E-B5DFE272A4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>
            <a:extLst>
              <a:ext uri="{FF2B5EF4-FFF2-40B4-BE49-F238E27FC236}">
                <a16:creationId xmlns:a16="http://schemas.microsoft.com/office/drawing/2014/main" id="{DA8CB09C-C285-56DF-A080-4BC952ED1E59}"/>
              </a:ext>
            </a:extLst>
          </p:cNvPr>
          <p:cNvSpPr txBox="1"/>
          <p:nvPr/>
        </p:nvSpPr>
        <p:spPr>
          <a:xfrm>
            <a:off x="22225" y="36831"/>
            <a:ext cx="12161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研究动机</a:t>
            </a:r>
            <a:r>
              <a:rPr lang="en-US" altLang="zh-CN" sz="3200">
                <a:solidFill>
                  <a:schemeClr val="bg1"/>
                </a:solidFill>
                <a:latin typeface="黑体" charset="0"/>
                <a:ea typeface="黑体" charset="0"/>
              </a:rPr>
              <a:t>-</a:t>
            </a:r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亮度的测量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5803606A-6AC1-8A1E-1BCA-238C791AD291}"/>
              </a:ext>
            </a:extLst>
          </p:cNvPr>
          <p:cNvSpPr txBox="1"/>
          <p:nvPr/>
        </p:nvSpPr>
        <p:spPr>
          <a:xfrm>
            <a:off x="-17780" y="0"/>
            <a:ext cx="12209780" cy="583565"/>
          </a:xfrm>
          <a:prstGeom prst="rect">
            <a:avLst/>
          </a:prstGeom>
          <a:solidFill>
            <a:srgbClr val="68181B"/>
          </a:solidFill>
        </p:spPr>
        <p:txBody>
          <a:bodyPr wrap="square" rtlCol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altLang="zh-TW" sz="3400" dirty="0">
                <a:solidFill>
                  <a:schemeClr val="bg1"/>
                </a:solidFill>
                <a:sym typeface="+mn-ea"/>
              </a:rPr>
              <a:t>SU(3) symmetry</a:t>
            </a:r>
            <a:r>
              <a:rPr lang="zh-TW" altLang="en-US" sz="3400" dirty="0">
                <a:solidFill>
                  <a:schemeClr val="bg1"/>
                </a:solidFill>
                <a:sym typeface="+mn-ea"/>
              </a:rPr>
              <a:t> </a:t>
            </a:r>
            <a:r>
              <a:rPr lang="en-US" altLang="zh-TW" sz="3400" dirty="0">
                <a:solidFill>
                  <a:schemeClr val="bg1"/>
                </a:solidFill>
                <a:sym typeface="+mn-ea"/>
              </a:rPr>
              <a:t>and (non-</a:t>
            </a:r>
            <a:r>
              <a:rPr lang="en-US" altLang="zh-TW" sz="3400" dirty="0" err="1">
                <a:solidFill>
                  <a:schemeClr val="bg1"/>
                </a:solidFill>
                <a:sym typeface="+mn-ea"/>
              </a:rPr>
              <a:t>purterbative</a:t>
            </a:r>
            <a:r>
              <a:rPr lang="en-US" altLang="zh-TW" sz="3400" dirty="0">
                <a:solidFill>
                  <a:schemeClr val="bg1"/>
                </a:solidFill>
                <a:sym typeface="+mn-ea"/>
              </a:rPr>
              <a:t>) QCD</a:t>
            </a:r>
            <a:endParaRPr lang="en-US" altLang="zh-TW" sz="3400" dirty="0">
              <a:solidFill>
                <a:schemeClr val="bg1"/>
              </a:solidFill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253CD3D0-D2F1-7009-48CD-269C2B5B875E}"/>
              </a:ext>
            </a:extLst>
          </p:cNvPr>
          <p:cNvSpPr txBox="1"/>
          <p:nvPr/>
        </p:nvSpPr>
        <p:spPr>
          <a:xfrm>
            <a:off x="1" y="6493511"/>
            <a:ext cx="12209780" cy="368300"/>
          </a:xfrm>
          <a:prstGeom prst="rect">
            <a:avLst/>
          </a:prstGeom>
          <a:solidFill>
            <a:srgbClr val="263A38"/>
          </a:solidFill>
        </p:spPr>
        <p:txBody>
          <a:bodyPr wrap="square" rtlCol="0">
            <a:noAutofit/>
          </a:bodyPr>
          <a:lstStyle/>
          <a:p>
            <a:r>
              <a:rPr lang="en-US" altLang="zh-CN" sz="2000" dirty="0">
                <a:solidFill>
                  <a:schemeClr val="bg1"/>
                </a:solidFill>
              </a:rPr>
              <a:t> </a:t>
            </a:r>
            <a:r>
              <a:rPr lang="zh-CN" altLang="en-US" sz="2000" dirty="0">
                <a:solidFill>
                  <a:schemeClr val="bg1"/>
                </a:solidFill>
              </a:rPr>
              <a:t>柯百谦 </a:t>
            </a:r>
            <a:r>
              <a:rPr lang="en-US" altLang="zh-CN" sz="2000" dirty="0">
                <a:solidFill>
                  <a:schemeClr val="bg1"/>
                </a:solidFill>
              </a:rPr>
              <a:t>                                                               </a:t>
            </a:r>
            <a:r>
              <a:rPr lang="zh-CN" altLang="en-US" sz="2000" dirty="0">
                <a:solidFill>
                  <a:schemeClr val="bg1"/>
                </a:solidFill>
              </a:rPr>
              <a:t>强子物理与味物理的实验进展</a:t>
            </a:r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840EAEF7-4338-4FDA-3C4A-4E1C04E19916}"/>
              </a:ext>
            </a:extLst>
          </p:cNvPr>
          <p:cNvSpPr txBox="1"/>
          <p:nvPr/>
        </p:nvSpPr>
        <p:spPr>
          <a:xfrm>
            <a:off x="11715751" y="6493511"/>
            <a:ext cx="468000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0DB2DC-4C9A-4742-B13C-FB6460FD3503}" type="slidenum">
              <a:rPr lang="en-US" altLang="zh-CN" sz="1351">
                <a:solidFill>
                  <a:schemeClr val="bg1"/>
                </a:solidFill>
              </a:rPr>
              <a:t>38</a:t>
            </a:fld>
            <a:endParaRPr lang="en-US" altLang="zh-CN" sz="1351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51A090A-9CB9-3C7B-F984-99E9854AD2EC}"/>
              </a:ext>
            </a:extLst>
          </p:cNvPr>
          <p:cNvSpPr txBox="1"/>
          <p:nvPr/>
        </p:nvSpPr>
        <p:spPr>
          <a:xfrm>
            <a:off x="2846963" y="588134"/>
            <a:ext cx="6512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Cambria Math" panose="02040503050406030204" charset="0"/>
              </a:rPr>
              <a:t>Test LQCD calculations with high precision</a:t>
            </a:r>
          </a:p>
        </p:txBody>
      </p:sp>
      <p:pic>
        <p:nvPicPr>
          <p:cNvPr id="17" name="图片 10">
            <a:extLst>
              <a:ext uri="{FF2B5EF4-FFF2-40B4-BE49-F238E27FC236}">
                <a16:creationId xmlns:a16="http://schemas.microsoft.com/office/drawing/2014/main" id="{A06329BB-F3AD-F190-4507-51ADBE4ECE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39" y="2110893"/>
            <a:ext cx="3143211" cy="161315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36">
                <a:extLst>
                  <a:ext uri="{FF2B5EF4-FFF2-40B4-BE49-F238E27FC236}">
                    <a16:creationId xmlns:a16="http://schemas.microsoft.com/office/drawing/2014/main" id="{E85A13C6-2350-6C1E-7447-6B66CDA877C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177306" y="1688927"/>
                <a:ext cx="3691054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>
                  <a:buNone/>
                  <a:defRPr/>
                </a:pPr>
                <a14:m>
                  <m:oMath xmlns:m="http://schemas.openxmlformats.org/officeDocument/2006/math">
                    <m:r>
                      <a:rPr lang="en-US" altLang="zh-CN" sz="2000" b="1">
                        <a:latin typeface="Cambria Math" panose="02040503050406030204" charset="0"/>
                        <a:ea typeface="+mn-ea"/>
                      </a:rPr>
                      <m:t>𝑫</m:t>
                    </m:r>
                    <m:r>
                      <a:rPr lang="zh-CN" altLang="zh-CN" sz="2000" b="1">
                        <a:latin typeface="Cambria Math" panose="02040503050406030204" charset="0"/>
                        <a:ea typeface="+mn-ea"/>
                      </a:rPr>
                      <m:t>→</m:t>
                    </m:r>
                    <m:acc>
                      <m:accPr>
                        <m:chr m:val="̅"/>
                        <m:ctrlPr>
                          <a:rPr lang="en-US" altLang="zh-CN" sz="2000" b="1" i="1">
                            <a:latin typeface="Cambria Math" panose="02040503050406030204" pitchFamily="18" charset="0"/>
                            <a:ea typeface="+mn-ea"/>
                          </a:rPr>
                        </m:ctrlPr>
                      </m:accPr>
                      <m:e>
                        <m:r>
                          <a:rPr lang="en-US" altLang="zh-CN" sz="2000" b="1">
                            <a:latin typeface="Cambria Math" panose="02040503050406030204" charset="0"/>
                            <a:ea typeface="+mn-ea"/>
                          </a:rPr>
                          <m:t>𝑲</m:t>
                        </m:r>
                      </m:e>
                    </m:acc>
                  </m:oMath>
                </a14:m>
                <a:r>
                  <a:rPr lang="en-US" altLang="zh-CN" sz="2000" b="1" dirty="0">
                    <a:latin typeface="Cambria Math" panose="02040503050406030204" charset="0"/>
                    <a:ea typeface="+mn-ea"/>
                  </a:rPr>
                  <a:t> Form factor</a:t>
                </a:r>
                <a:endParaRPr lang="zh-CN" altLang="en-US" sz="2000" b="1" dirty="0">
                  <a:latin typeface="Cambria Math" panose="02040503050406030204" charset="0"/>
                  <a:ea typeface="+mn-ea"/>
                </a:endParaRPr>
              </a:p>
            </p:txBody>
          </p:sp>
        </mc:Choice>
        <mc:Fallback xmlns="">
          <p:sp>
            <p:nvSpPr>
              <p:cNvPr id="18" name="Text Box 36">
                <a:extLst>
                  <a:ext uri="{FF2B5EF4-FFF2-40B4-BE49-F238E27FC236}">
                    <a16:creationId xmlns:a16="http://schemas.microsoft.com/office/drawing/2014/main" id="{E85A13C6-2350-6C1E-7447-6B66CDA877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77306" y="1688927"/>
                <a:ext cx="3691054" cy="400110"/>
              </a:xfrm>
              <a:prstGeom prst="rect">
                <a:avLst/>
              </a:prstGeom>
              <a:blipFill>
                <a:blip r:embed="rId5"/>
                <a:stretch>
                  <a:fillRect t="-6061" b="-2424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图片 12">
            <a:extLst>
              <a:ext uri="{FF2B5EF4-FFF2-40B4-BE49-F238E27FC236}">
                <a16:creationId xmlns:a16="http://schemas.microsoft.com/office/drawing/2014/main" id="{D38CD0FD-2483-EF8B-FC17-6D9C61B415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4513799" y="1017074"/>
            <a:ext cx="424555" cy="926300"/>
          </a:xfrm>
          <a:prstGeom prst="rect">
            <a:avLst/>
          </a:prstGeom>
        </p:spPr>
      </p:pic>
      <p:pic>
        <p:nvPicPr>
          <p:cNvPr id="21" name="Picture 20" descr="A screenshot of a graph&#10;&#10;AI-generated content may be incorrect.">
            <a:extLst>
              <a:ext uri="{FF2B5EF4-FFF2-40B4-BE49-F238E27FC236}">
                <a16:creationId xmlns:a16="http://schemas.microsoft.com/office/drawing/2014/main" id="{D02D7878-5989-15AD-05A8-A7F58B235C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3749" y="2138634"/>
            <a:ext cx="3716011" cy="138886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6BB31AF-8DE1-99C4-5839-2361B2D1B106}"/>
                  </a:ext>
                </a:extLst>
              </p:cNvPr>
              <p:cNvSpPr txBox="1"/>
              <p:nvPr/>
            </p:nvSpPr>
            <p:spPr>
              <a:xfrm>
                <a:off x="3792749" y="1696085"/>
                <a:ext cx="3245303" cy="5048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altLang="zh-CN" sz="2000" b="1" dirty="0">
                        <a:latin typeface="Cambria Math" panose="02040503050406030204" charset="0"/>
                        <a:sym typeface="+mn-ea"/>
                      </a:rPr>
                      <m:t>𝑫</m:t>
                    </m:r>
                    <m:r>
                      <a:rPr lang="en-US" altLang="zh-CN" sz="2000" b="1" dirty="0">
                        <a:latin typeface="Cambria Math" panose="02040503050406030204" charset="0"/>
                        <a:sym typeface="+mn-ea"/>
                      </a:rPr>
                      <m:t>→</m:t>
                    </m:r>
                    <m:sSup>
                      <m:sSupPr>
                        <m:ctrlPr>
                          <a:rPr lang="en-US" altLang="zh-CN" sz="2000" b="1" i="1" dirty="0">
                            <a:latin typeface="Cambria Math" panose="02040503050406030204" pitchFamily="18" charset="0"/>
                            <a:sym typeface="+mn-ea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altLang="zh-CN" sz="2000" b="1" i="1" dirty="0">
                                <a:latin typeface="Cambria Math" panose="02040503050406030204" pitchFamily="18" charset="0"/>
                                <a:sym typeface="+mn-ea"/>
                              </a:rPr>
                            </m:ctrlPr>
                          </m:accPr>
                          <m:e>
                            <m:r>
                              <a:rPr lang="en-US" altLang="zh-CN" sz="2000" b="1" dirty="0">
                                <a:latin typeface="Cambria Math" panose="02040503050406030204" charset="0"/>
                                <a:sym typeface="+mn-ea"/>
                              </a:rPr>
                              <m:t>𝑲</m:t>
                            </m:r>
                          </m:e>
                        </m:acc>
                      </m:e>
                      <m:sup>
                        <m:r>
                          <a:rPr lang="en-US" altLang="zh-CN" sz="2000" b="1" dirty="0">
                            <a:latin typeface="Cambria Math" panose="02040503050406030204" charset="0"/>
                            <a:sym typeface="+mn-ea"/>
                          </a:rPr>
                          <m:t>∗</m:t>
                        </m:r>
                      </m:sup>
                    </m:sSup>
                    <m:r>
                      <a:rPr lang="en-US" altLang="zh-CN" sz="2000" b="1" dirty="0">
                        <a:latin typeface="Cambria Math" panose="02040503050406030204" charset="0"/>
                        <a:sym typeface="+mn-ea"/>
                      </a:rPr>
                      <m:t>(</m:t>
                    </m:r>
                    <m:r>
                      <a:rPr lang="en-US" altLang="zh-CN" sz="2000" b="1" dirty="0">
                        <a:latin typeface="Cambria Math" panose="02040503050406030204" charset="0"/>
                        <a:sym typeface="+mn-ea"/>
                      </a:rPr>
                      <m:t>𝟖𝟗𝟐</m:t>
                    </m:r>
                    <m:r>
                      <a:rPr lang="en-US" altLang="zh-CN" sz="2000" b="1" dirty="0">
                        <a:latin typeface="Cambria Math" panose="02040503050406030204" charset="0"/>
                        <a:sym typeface="+mn-ea"/>
                      </a:rPr>
                      <m:t>)</m:t>
                    </m:r>
                  </m:oMath>
                </a14:m>
                <a:r>
                  <a:rPr lang="en-US" altLang="zh-CN" sz="2000" b="1" dirty="0">
                    <a:latin typeface="Cambria Math" panose="02040503050406030204" charset="0"/>
                  </a:rPr>
                  <a:t> Form factor </a:t>
                </a: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6BB31AF-8DE1-99C4-5839-2361B2D1B1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2749" y="1696085"/>
                <a:ext cx="3245303" cy="504818"/>
              </a:xfrm>
              <a:prstGeom prst="rect">
                <a:avLst/>
              </a:prstGeom>
              <a:blipFill>
                <a:blip r:embed="rId8"/>
                <a:stretch>
                  <a:fillRect b="-195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文本框 2">
            <a:extLst>
              <a:ext uri="{FF2B5EF4-FFF2-40B4-BE49-F238E27FC236}">
                <a16:creationId xmlns:a16="http://schemas.microsoft.com/office/drawing/2014/main" id="{37D40547-6766-621C-4F48-BFAED2FF5671}"/>
              </a:ext>
            </a:extLst>
          </p:cNvPr>
          <p:cNvSpPr txBox="1"/>
          <p:nvPr/>
        </p:nvSpPr>
        <p:spPr>
          <a:xfrm>
            <a:off x="4001352" y="3846636"/>
            <a:ext cx="3132785" cy="129123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40000"/>
              </a:lnSpc>
              <a:defRPr/>
            </a:pPr>
            <a:r>
              <a:rPr lang="en-US" altLang="zh-CN" sz="1600" dirty="0">
                <a:solidFill>
                  <a:srgbClr val="263A38"/>
                </a:solidFill>
                <a:latin typeface="Dubai" panose="020B0503030403030204" pitchFamily="34" charset="-78"/>
                <a:cs typeface="Dubai" panose="020B0503030403030204" pitchFamily="34" charset="-78"/>
                <a:sym typeface="Wingdings" panose="05000000000000000000" pitchFamily="2" charset="2"/>
              </a:rPr>
              <a:t>arXiv:2601.21185, 2601.21196</a:t>
            </a:r>
            <a:endParaRPr lang="en-US" altLang="zh-CN" sz="1600" dirty="0">
              <a:solidFill>
                <a:srgbClr val="263A38"/>
              </a:solidFill>
              <a:latin typeface="Dubai" panose="020B0503030403030204" pitchFamily="34" charset="-78"/>
              <a:ea typeface="等线" panose="02010600030101010101" pitchFamily="2" charset="-122"/>
              <a:cs typeface="Dubai" panose="020B0503030403030204" pitchFamily="34" charset="-78"/>
            </a:endParaRPr>
          </a:p>
          <a:p>
            <a:pPr>
              <a:lnSpc>
                <a:spcPct val="140000"/>
              </a:lnSpc>
              <a:defRPr/>
            </a:pPr>
            <a:r>
              <a:rPr lang="en-US" altLang="zh-CN" sz="1600" dirty="0">
                <a:solidFill>
                  <a:srgbClr val="263A38"/>
                </a:solidFill>
                <a:latin typeface="Dubai" panose="020B0503030403030204" pitchFamily="34" charset="-78"/>
                <a:ea typeface="等线" panose="02010600030101010101" pitchFamily="2" charset="-122"/>
                <a:cs typeface="Dubai" panose="020B0503030403030204" pitchFamily="34" charset="-78"/>
              </a:rPr>
              <a:t>PRL 134, 011803 (2025)</a:t>
            </a:r>
          </a:p>
          <a:p>
            <a:pPr>
              <a:lnSpc>
                <a:spcPct val="140000"/>
              </a:lnSpc>
              <a:defRPr/>
            </a:pPr>
            <a:r>
              <a:rPr lang="en-US" altLang="zh-CN" sz="1600" dirty="0">
                <a:solidFill>
                  <a:srgbClr val="263A38"/>
                </a:solidFill>
                <a:latin typeface="Dubai" panose="020B0503030403030204" pitchFamily="34" charset="-78"/>
                <a:ea typeface="等线" panose="02010600030101010101" pitchFamily="2" charset="-122"/>
                <a:cs typeface="Dubai" panose="020B0503030403030204" pitchFamily="34" charset="-78"/>
              </a:rPr>
              <a:t>JHEP 03 (2025) 197</a:t>
            </a:r>
          </a:p>
          <a:p>
            <a:pPr>
              <a:lnSpc>
                <a:spcPct val="140000"/>
              </a:lnSpc>
              <a:defRPr/>
            </a:pPr>
            <a:r>
              <a:rPr lang="en-US" altLang="zh-CN" sz="1600" dirty="0">
                <a:solidFill>
                  <a:srgbClr val="263A38"/>
                </a:solidFill>
                <a:latin typeface="Dubai" panose="020B0503030403030204" pitchFamily="34" charset="-78"/>
                <a:ea typeface="等线" panose="02010600030101010101" pitchFamily="2" charset="-122"/>
                <a:cs typeface="Dubai" panose="020B0503030403030204" pitchFamily="34" charset="-78"/>
                <a:sym typeface="+mn-ea"/>
              </a:rPr>
              <a:t>JHEP 10 (2024) 199</a:t>
            </a:r>
          </a:p>
          <a:p>
            <a:pPr>
              <a:lnSpc>
                <a:spcPct val="140000"/>
              </a:lnSpc>
              <a:defRPr/>
            </a:pPr>
            <a:r>
              <a:rPr lang="en-US" altLang="zh-CN" sz="1600" dirty="0">
                <a:solidFill>
                  <a:srgbClr val="263A38"/>
                </a:solidFill>
                <a:latin typeface="Dubai" panose="020B0503030403030204" pitchFamily="34" charset="-78"/>
                <a:ea typeface="等线" panose="02010600030101010101" pitchFamily="2" charset="-122"/>
                <a:cs typeface="Dubai" panose="020B0503030403030204" pitchFamily="34" charset="-78"/>
              </a:rPr>
              <a:t>PRL 135, 171801 (2025)</a:t>
            </a:r>
          </a:p>
        </p:txBody>
      </p:sp>
      <p:pic>
        <p:nvPicPr>
          <p:cNvPr id="25" name="图片 12">
            <a:extLst>
              <a:ext uri="{FF2B5EF4-FFF2-40B4-BE49-F238E27FC236}">
                <a16:creationId xmlns:a16="http://schemas.microsoft.com/office/drawing/2014/main" id="{3B185439-935D-CFE0-D850-17F95F0629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1348893" y="969861"/>
            <a:ext cx="424555" cy="92630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F23AA459-E261-D7FD-C2FE-919EC5990150}"/>
              </a:ext>
            </a:extLst>
          </p:cNvPr>
          <p:cNvSpPr txBox="1"/>
          <p:nvPr/>
        </p:nvSpPr>
        <p:spPr>
          <a:xfrm>
            <a:off x="9636923" y="6124179"/>
            <a:ext cx="23423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pple Chancery" panose="03020702040506060504" pitchFamily="66" charset="-79"/>
                <a:cs typeface="Apple Chancery" panose="03020702040506060504" pitchFamily="66" charset="-79"/>
              </a:rPr>
              <a:t>More in </a:t>
            </a:r>
            <a:r>
              <a:rPr lang="en-US" sz="1600" dirty="0" err="1">
                <a:latin typeface="Apple Chancery" panose="03020702040506060504" pitchFamily="66" charset="-79"/>
                <a:cs typeface="Apple Chancery" panose="03020702040506060504" pitchFamily="66" charset="-79"/>
              </a:rPr>
              <a:t>Yanggu</a:t>
            </a:r>
            <a:r>
              <a:rPr lang="en-US" sz="1600" dirty="0">
                <a:latin typeface="Apple Chancery" panose="03020702040506060504" pitchFamily="66" charset="-79"/>
                <a:cs typeface="Apple Chancery" panose="03020702040506060504" pitchFamily="66" charset="-79"/>
              </a:rPr>
              <a:t> Li’s talk</a:t>
            </a:r>
          </a:p>
        </p:txBody>
      </p:sp>
      <p:pic>
        <p:nvPicPr>
          <p:cNvPr id="9" name="图片 5">
            <a:extLst>
              <a:ext uri="{FF2B5EF4-FFF2-40B4-BE49-F238E27FC236}">
                <a16:creationId xmlns:a16="http://schemas.microsoft.com/office/drawing/2014/main" id="{633342E6-1A9B-446E-35A5-A02EBADA7D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06278" y="1714317"/>
            <a:ext cx="4080327" cy="1671780"/>
          </a:xfrm>
          <a:prstGeom prst="rect">
            <a:avLst/>
          </a:prstGeom>
        </p:spPr>
      </p:pic>
      <p:pic>
        <p:nvPicPr>
          <p:cNvPr id="10" name="图片 7">
            <a:extLst>
              <a:ext uri="{FF2B5EF4-FFF2-40B4-BE49-F238E27FC236}">
                <a16:creationId xmlns:a16="http://schemas.microsoft.com/office/drawing/2014/main" id="{77B4EFA9-4EE4-AC5C-9C23-0C270F3E2BB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85481" y="3486801"/>
            <a:ext cx="2956417" cy="26341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DD13FD9-1093-6211-B2EC-999113292517}"/>
                  </a:ext>
                </a:extLst>
              </p:cNvPr>
              <p:cNvSpPr txBox="1"/>
              <p:nvPr/>
            </p:nvSpPr>
            <p:spPr>
              <a:xfrm>
                <a:off x="7453475" y="1185553"/>
                <a:ext cx="255114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sz="24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400" b="1">
                              <a:latin typeface="Cambria Math" panose="02040503050406030204" pitchFamily="18" charset="0"/>
                            </a:rPr>
                            <m:t>𝚲</m:t>
                          </m:r>
                        </m:e>
                        <m:sub>
                          <m:r>
                            <a:rPr lang="en-US" altLang="zh-CN" sz="2400" b="1" i="1">
                              <a:latin typeface="Cambria Math" panose="02040503050406030204" pitchFamily="18" charset="0"/>
                            </a:rPr>
                            <m:t>𝒄</m:t>
                          </m:r>
                        </m:sub>
                        <m:sup>
                          <m:r>
                            <a:rPr lang="en-US" altLang="zh-CN" sz="2400" b="1" i="1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lang="en-US" altLang="zh-CN" sz="2400" b="1" i="1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altLang="zh-CN" sz="2400" b="1" i="1">
                          <a:latin typeface="Cambria Math" panose="02040503050406030204" pitchFamily="18" charset="0"/>
                        </a:rPr>
                        <m:t>𝒏</m:t>
                      </m:r>
                      <m:sSup>
                        <m:sSupPr>
                          <m:ctrlPr>
                            <a:rPr lang="en-US" altLang="zh-CN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400" b="1" i="1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altLang="zh-CN" sz="2400" b="1" i="1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b>
                        <m:sSubPr>
                          <m:ctrlPr>
                            <a:rPr lang="en-US" altLang="zh-CN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1" i="1">
                              <a:latin typeface="Cambria Math" panose="02040503050406030204" pitchFamily="18" charset="0"/>
                            </a:rPr>
                            <m:t>𝝂</m:t>
                          </m:r>
                        </m:e>
                        <m:sub>
                          <m:r>
                            <a:rPr lang="en-US" altLang="zh-CN" sz="2400" b="1" i="1">
                              <a:latin typeface="Cambria Math" panose="02040503050406030204" pitchFamily="18" charset="0"/>
                            </a:rPr>
                            <m:t>𝒆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DD13FD9-1093-6211-B2EC-9991132925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3475" y="1185553"/>
                <a:ext cx="2551143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>
            <a:extLst>
              <a:ext uri="{FF2B5EF4-FFF2-40B4-BE49-F238E27FC236}">
                <a16:creationId xmlns:a16="http://schemas.microsoft.com/office/drawing/2014/main" id="{5B151C44-2F77-192E-403B-1AC15D29F54A}"/>
              </a:ext>
            </a:extLst>
          </p:cNvPr>
          <p:cNvSpPr txBox="1"/>
          <p:nvPr/>
        </p:nvSpPr>
        <p:spPr>
          <a:xfrm>
            <a:off x="9819487" y="825381"/>
            <a:ext cx="2449379" cy="4124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ct val="140000"/>
              </a:lnSpc>
              <a:defRPr/>
            </a:pPr>
            <a:r>
              <a:rPr lang="en-US" altLang="zh-CN" sz="1600" dirty="0" err="1">
                <a:solidFill>
                  <a:srgbClr val="263A38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NatComm</a:t>
            </a:r>
            <a:r>
              <a:rPr lang="en-US" altLang="zh-CN" sz="1600" dirty="0">
                <a:solidFill>
                  <a:srgbClr val="263A38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 16, 681 (2025)</a:t>
            </a:r>
          </a:p>
        </p:txBody>
      </p:sp>
      <p:pic>
        <p:nvPicPr>
          <p:cNvPr id="28" name="图片 12">
            <a:extLst>
              <a:ext uri="{FF2B5EF4-FFF2-40B4-BE49-F238E27FC236}">
                <a16:creationId xmlns:a16="http://schemas.microsoft.com/office/drawing/2014/main" id="{09AB0636-7AA4-2EE2-C1CA-1DDA32B719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10268341" y="988539"/>
            <a:ext cx="424555" cy="926300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5E0810A9-D760-7AB7-6D71-71DF5879FCE6}"/>
              </a:ext>
            </a:extLst>
          </p:cNvPr>
          <p:cNvGrpSpPr/>
          <p:nvPr/>
        </p:nvGrpSpPr>
        <p:grpSpPr>
          <a:xfrm>
            <a:off x="136280" y="3866430"/>
            <a:ext cx="3437211" cy="2316879"/>
            <a:chOff x="-323197" y="3331655"/>
            <a:chExt cx="4695036" cy="2784735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EC802674-6E9F-AE52-2EE4-C76475C6C7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23197" y="3331655"/>
              <a:ext cx="4695036" cy="2784735"/>
            </a:xfrm>
            <a:prstGeom prst="rect">
              <a:avLst/>
            </a:prstGeom>
          </p:spPr>
        </p:pic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DBC4DABD-C27A-903F-DB89-0665F472CB63}"/>
                </a:ext>
              </a:extLst>
            </p:cNvPr>
            <p:cNvSpPr/>
            <p:nvPr/>
          </p:nvSpPr>
          <p:spPr>
            <a:xfrm>
              <a:off x="1105266" y="4629536"/>
              <a:ext cx="841246" cy="7798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DC906AB-E93E-685D-749C-6C834FA06279}"/>
                </a:ext>
              </a:extLst>
            </p:cNvPr>
            <p:cNvSpPr/>
            <p:nvPr/>
          </p:nvSpPr>
          <p:spPr>
            <a:xfrm>
              <a:off x="1088815" y="3492388"/>
              <a:ext cx="823253" cy="9975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/>
            </a:p>
          </p:txBody>
        </p:sp>
      </p:grpSp>
      <p:sp>
        <p:nvSpPr>
          <p:cNvPr id="35" name="标题 2">
            <a:extLst>
              <a:ext uri="{FF2B5EF4-FFF2-40B4-BE49-F238E27FC236}">
                <a16:creationId xmlns:a16="http://schemas.microsoft.com/office/drawing/2014/main" id="{BF049BE2-7FEF-D689-C6C6-54A01BF0D0B7}"/>
              </a:ext>
            </a:extLst>
          </p:cNvPr>
          <p:cNvSpPr>
            <a:spLocks noGrp="1"/>
          </p:cNvSpPr>
          <p:nvPr/>
        </p:nvSpPr>
        <p:spPr>
          <a:xfrm>
            <a:off x="668778" y="4180237"/>
            <a:ext cx="1061525" cy="3048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32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 defTabSz="914377">
              <a:defRPr/>
            </a:pPr>
            <a:r>
              <a:rPr lang="en-US" altLang="zh-CN" sz="1600" dirty="0">
                <a:solidFill>
                  <a:srgbClr val="C00000"/>
                </a:solidFill>
                <a:effectLst>
                  <a:outerShdw sx="1000" sy="1000" algn="tl">
                    <a:srgbClr val="000000"/>
                  </a:outerShdw>
                </a:effectLst>
                <a:latin typeface="Calibri" panose="020F0502020204030204" charset="0"/>
                <a:ea typeface="微软雅黑"/>
                <a:cs typeface="Calibri" panose="020F0502020204030204" charset="0"/>
                <a:sym typeface="+mn-ea"/>
              </a:rPr>
              <a:t>LQCD</a:t>
            </a:r>
          </a:p>
        </p:txBody>
      </p:sp>
      <p:sp>
        <p:nvSpPr>
          <p:cNvPr id="37" name="标题 2">
            <a:extLst>
              <a:ext uri="{FF2B5EF4-FFF2-40B4-BE49-F238E27FC236}">
                <a16:creationId xmlns:a16="http://schemas.microsoft.com/office/drawing/2014/main" id="{7077449F-7D03-672C-876A-C5062600C3DA}"/>
              </a:ext>
            </a:extLst>
          </p:cNvPr>
          <p:cNvSpPr>
            <a:spLocks noGrp="1"/>
          </p:cNvSpPr>
          <p:nvPr/>
        </p:nvSpPr>
        <p:spPr>
          <a:xfrm>
            <a:off x="10143598" y="3924672"/>
            <a:ext cx="1061525" cy="3048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32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 defTabSz="914377">
              <a:defRPr/>
            </a:pPr>
            <a:r>
              <a:rPr lang="en-US" altLang="zh-CN" sz="1600" dirty="0">
                <a:solidFill>
                  <a:srgbClr val="C00000"/>
                </a:solidFill>
                <a:effectLst>
                  <a:outerShdw sx="1000" sy="1000" algn="tl">
                    <a:srgbClr val="000000"/>
                  </a:outerShdw>
                </a:effectLst>
                <a:latin typeface="Calibri" panose="020F0502020204030204" charset="0"/>
                <a:ea typeface="微软雅黑"/>
                <a:cs typeface="Calibri" panose="020F0502020204030204" charset="0"/>
                <a:sym typeface="+mn-ea"/>
              </a:rPr>
              <a:t>LQCD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F855CA0-D891-7908-75C6-02EB6E43D718}"/>
              </a:ext>
            </a:extLst>
          </p:cNvPr>
          <p:cNvSpPr txBox="1"/>
          <p:nvPr/>
        </p:nvSpPr>
        <p:spPr>
          <a:xfrm>
            <a:off x="4234821" y="5793979"/>
            <a:ext cx="2066591" cy="300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1" dirty="0">
                <a:latin typeface="Apple Chancery" panose="03020702040506060504" pitchFamily="66" charset="-79"/>
                <a:cs typeface="Apple Chancery" panose="03020702040506060504" pitchFamily="66" charset="-79"/>
              </a:rPr>
              <a:t>More in </a:t>
            </a:r>
            <a:r>
              <a:rPr lang="en-US" sz="1351" dirty="0" err="1">
                <a:latin typeface="Apple Chancery" panose="03020702040506060504" pitchFamily="66" charset="-79"/>
                <a:cs typeface="Apple Chancery" panose="03020702040506060504" pitchFamily="66" charset="-79"/>
              </a:rPr>
              <a:t>Xueyin</a:t>
            </a:r>
            <a:r>
              <a:rPr lang="en-US" sz="1351" dirty="0">
                <a:latin typeface="Apple Chancery" panose="03020702040506060504" pitchFamily="66" charset="-79"/>
                <a:cs typeface="Apple Chancery" panose="03020702040506060504" pitchFamily="66" charset="-79"/>
              </a:rPr>
              <a:t> Liu’s talk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396060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BF4D9-34E7-ADD9-E43B-ED1B989C1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>
            <a:extLst>
              <a:ext uri="{FF2B5EF4-FFF2-40B4-BE49-F238E27FC236}">
                <a16:creationId xmlns:a16="http://schemas.microsoft.com/office/drawing/2014/main" id="{21852CB1-6826-4F28-54DA-C5ACBA1EEDBD}"/>
              </a:ext>
            </a:extLst>
          </p:cNvPr>
          <p:cNvSpPr txBox="1"/>
          <p:nvPr/>
        </p:nvSpPr>
        <p:spPr>
          <a:xfrm>
            <a:off x="22225" y="36831"/>
            <a:ext cx="12161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研究动机</a:t>
            </a:r>
            <a:r>
              <a:rPr lang="en-US" altLang="zh-CN" sz="3200">
                <a:solidFill>
                  <a:schemeClr val="bg1"/>
                </a:solidFill>
                <a:latin typeface="黑体" charset="0"/>
                <a:ea typeface="黑体" charset="0"/>
              </a:rPr>
              <a:t>-</a:t>
            </a:r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亮度的测量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4118274C-3E96-F79F-388C-7E300E8FC5BD}"/>
              </a:ext>
            </a:extLst>
          </p:cNvPr>
          <p:cNvSpPr txBox="1"/>
          <p:nvPr/>
        </p:nvSpPr>
        <p:spPr>
          <a:xfrm>
            <a:off x="-17780" y="0"/>
            <a:ext cx="12209780" cy="583565"/>
          </a:xfrm>
          <a:prstGeom prst="rect">
            <a:avLst/>
          </a:prstGeom>
          <a:solidFill>
            <a:srgbClr val="68181B"/>
          </a:solidFill>
        </p:spPr>
        <p:txBody>
          <a:bodyPr wrap="square" rtlCol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altLang="zh-TW" sz="3400" dirty="0">
                <a:solidFill>
                  <a:schemeClr val="bg1"/>
                </a:solidFill>
                <a:sym typeface="+mn-ea"/>
              </a:rPr>
              <a:t>Test</a:t>
            </a:r>
            <a:r>
              <a:rPr lang="zh-TW" altLang="en-US" sz="3400" dirty="0">
                <a:solidFill>
                  <a:schemeClr val="bg1"/>
                </a:solidFill>
                <a:sym typeface="+mn-ea"/>
              </a:rPr>
              <a:t> </a:t>
            </a:r>
            <a:r>
              <a:rPr lang="en-US" altLang="zh-TW" sz="3400" dirty="0">
                <a:solidFill>
                  <a:schemeClr val="bg1"/>
                </a:solidFill>
                <a:sym typeface="+mn-ea"/>
              </a:rPr>
              <a:t>SU(3) symmetry</a:t>
            </a:r>
            <a:r>
              <a:rPr lang="zh-TW" altLang="en-US" sz="3400" dirty="0">
                <a:solidFill>
                  <a:schemeClr val="bg1"/>
                </a:solidFill>
                <a:sym typeface="+mn-ea"/>
              </a:rPr>
              <a:t> </a:t>
            </a:r>
            <a:r>
              <a:rPr lang="en-US" altLang="zh-TW" sz="3400" dirty="0">
                <a:solidFill>
                  <a:schemeClr val="bg1"/>
                </a:solidFill>
                <a:sym typeface="+mn-ea"/>
              </a:rPr>
              <a:t>and (non-</a:t>
            </a:r>
            <a:r>
              <a:rPr lang="en-US" altLang="zh-TW" sz="3400" dirty="0" err="1">
                <a:solidFill>
                  <a:schemeClr val="bg1"/>
                </a:solidFill>
                <a:sym typeface="+mn-ea"/>
              </a:rPr>
              <a:t>purterbative</a:t>
            </a:r>
            <a:r>
              <a:rPr lang="en-US" altLang="zh-TW" sz="3400" dirty="0">
                <a:solidFill>
                  <a:schemeClr val="bg1"/>
                </a:solidFill>
                <a:sym typeface="+mn-ea"/>
              </a:rPr>
              <a:t>) QCD</a:t>
            </a:r>
            <a:endParaRPr lang="en-US" altLang="zh-TW" sz="3400" dirty="0">
              <a:solidFill>
                <a:schemeClr val="bg1"/>
              </a:solidFill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CC58E3B2-B561-EEA8-3435-D944D9F39F89}"/>
              </a:ext>
            </a:extLst>
          </p:cNvPr>
          <p:cNvSpPr txBox="1"/>
          <p:nvPr/>
        </p:nvSpPr>
        <p:spPr>
          <a:xfrm>
            <a:off x="1" y="6493511"/>
            <a:ext cx="12209780" cy="368300"/>
          </a:xfrm>
          <a:prstGeom prst="rect">
            <a:avLst/>
          </a:prstGeom>
          <a:solidFill>
            <a:srgbClr val="263A38"/>
          </a:solidFill>
        </p:spPr>
        <p:txBody>
          <a:bodyPr wrap="square" rtlCol="0">
            <a:noAutofit/>
          </a:bodyPr>
          <a:lstStyle/>
          <a:p>
            <a:r>
              <a:rPr lang="en-US" altLang="zh-CN" sz="2000" dirty="0">
                <a:solidFill>
                  <a:schemeClr val="bg1"/>
                </a:solidFill>
              </a:rPr>
              <a:t> </a:t>
            </a:r>
            <a:r>
              <a:rPr lang="zh-CN" altLang="en-US" sz="2000" dirty="0">
                <a:solidFill>
                  <a:schemeClr val="bg1"/>
                </a:solidFill>
              </a:rPr>
              <a:t>柯百谦 </a:t>
            </a:r>
            <a:r>
              <a:rPr lang="en-US" altLang="zh-CN" sz="2000" dirty="0">
                <a:solidFill>
                  <a:schemeClr val="bg1"/>
                </a:solidFill>
              </a:rPr>
              <a:t>                                                               </a:t>
            </a:r>
            <a:r>
              <a:rPr lang="zh-CN" altLang="en-US" sz="2000" dirty="0">
                <a:solidFill>
                  <a:schemeClr val="bg1"/>
                </a:solidFill>
              </a:rPr>
              <a:t>强子物理与味物理的实验进展</a:t>
            </a:r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0729BF9E-7381-CA2D-99C3-86D46A8888C1}"/>
              </a:ext>
            </a:extLst>
          </p:cNvPr>
          <p:cNvSpPr txBox="1"/>
          <p:nvPr/>
        </p:nvSpPr>
        <p:spPr>
          <a:xfrm>
            <a:off x="11715751" y="6493511"/>
            <a:ext cx="468000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0DB2DC-4C9A-4742-B13C-FB6460FD3503}" type="slidenum">
              <a:rPr lang="en-US" altLang="zh-CN" sz="1351">
                <a:solidFill>
                  <a:schemeClr val="bg1"/>
                </a:solidFill>
              </a:rPr>
              <a:t>39</a:t>
            </a:fld>
            <a:endParaRPr lang="en-US" altLang="zh-CN" sz="1351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96BA2B-7062-E585-624B-B1164E092C99}"/>
              </a:ext>
            </a:extLst>
          </p:cNvPr>
          <p:cNvSpPr txBox="1"/>
          <p:nvPr/>
        </p:nvSpPr>
        <p:spPr>
          <a:xfrm>
            <a:off x="8794046" y="5621134"/>
            <a:ext cx="23968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pple Chancery" panose="03020702040506060504" pitchFamily="66" charset="-79"/>
                <a:cs typeface="Apple Chancery" panose="03020702040506060504" pitchFamily="66" charset="-79"/>
              </a:rPr>
              <a:t>More in </a:t>
            </a:r>
            <a:r>
              <a:rPr lang="en-US" sz="1600" dirty="0" err="1">
                <a:latin typeface="Apple Chancery" panose="03020702040506060504" pitchFamily="66" charset="-79"/>
                <a:cs typeface="Apple Chancery" panose="03020702040506060504" pitchFamily="66" charset="-79"/>
              </a:rPr>
              <a:t>Jiajv</a:t>
            </a:r>
            <a:r>
              <a:rPr lang="en-US" sz="1600" dirty="0">
                <a:latin typeface="Apple Chancery" panose="03020702040506060504" pitchFamily="66" charset="-79"/>
                <a:cs typeface="Apple Chancery" panose="03020702040506060504" pitchFamily="66" charset="-79"/>
              </a:rPr>
              <a:t> Wang’s talk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8387E7D-7C50-3A38-75C4-B866D8B7F3B9}"/>
              </a:ext>
            </a:extLst>
          </p:cNvPr>
          <p:cNvSpPr txBox="1"/>
          <p:nvPr/>
        </p:nvSpPr>
        <p:spPr>
          <a:xfrm>
            <a:off x="1452050" y="1111295"/>
            <a:ext cx="93018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Cambria Math" panose="02040503050406030204" charset="0"/>
              </a:rPr>
              <a:t>To perform any phenomenological studies, we need to relate topologies from different channels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2542B6F-49F5-F568-8E40-E6C517C98E9B}"/>
              </a:ext>
            </a:extLst>
          </p:cNvPr>
          <p:cNvSpPr txBox="1"/>
          <p:nvPr/>
        </p:nvSpPr>
        <p:spPr>
          <a:xfrm>
            <a:off x="1363710" y="600933"/>
            <a:ext cx="9478551" cy="533479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Cambria Math" panose="02040503050406030204" charset="0"/>
                <a:sym typeface="Helvetica Neue" panose="02000503000000020004"/>
              </a:rPr>
              <a:t>Require comprehensive measurements of B/D hadronic decays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77615BC-24CE-F022-6841-001BFCD77F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611" y="2633143"/>
            <a:ext cx="3489351" cy="27532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FB73266E-BF13-91C9-E04B-1C9685001F7C}"/>
              </a:ext>
            </a:extLst>
          </p:cNvPr>
          <p:cNvSpPr txBox="1"/>
          <p:nvPr/>
        </p:nvSpPr>
        <p:spPr>
          <a:xfrm>
            <a:off x="2616822" y="1615277"/>
            <a:ext cx="25608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Cambria Math" panose="02040503050406030204" charset="0"/>
              </a:rPr>
              <a:t>Hadronic B decays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B2BB988-B5FE-1DB3-F6F7-97300C12D80E}"/>
              </a:ext>
            </a:extLst>
          </p:cNvPr>
          <p:cNvSpPr txBox="1"/>
          <p:nvPr/>
        </p:nvSpPr>
        <p:spPr>
          <a:xfrm>
            <a:off x="8690411" y="1681709"/>
            <a:ext cx="25769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Cambria Math" panose="02040503050406030204" charset="0"/>
              </a:rPr>
              <a:t>Hadronic D decays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9EA77793-7EC8-8C62-F0EC-1A4547829D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7762" y="2681648"/>
            <a:ext cx="3923559" cy="28472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1B990857-A759-4DB4-22CC-05716EA30793}"/>
                  </a:ext>
                </a:extLst>
              </p:cNvPr>
              <p:cNvSpPr txBox="1"/>
              <p:nvPr/>
            </p:nvSpPr>
            <p:spPr>
              <a:xfrm>
                <a:off x="4685129" y="2103833"/>
                <a:ext cx="2835713" cy="47699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 dirty="0">
                          <a:latin typeface="Cambria Math" panose="02040503050406030204" pitchFamily="18" charset="0"/>
                          <a:cs typeface="Cambria Math" panose="02040503050406030204" charset="0"/>
                          <a:sym typeface="+mn-ea"/>
                        </a:rPr>
                        <m:t>𝐵</m:t>
                      </m:r>
                      <m:r>
                        <a:rPr lang="en-US" altLang="zh-CN" sz="2400" i="1" dirty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→</m:t>
                      </m:r>
                      <m:sSub>
                        <m:sSubPr>
                          <m:ctrlPr>
                            <a:rPr lang="en-US" altLang="zh-CN" sz="2400" i="1" dirty="0">
                              <a:latin typeface="Cambria Math" panose="02040503050406030204" pitchFamily="18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l-GR" altLang="zh-CN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+mn-ea"/>
                            </a:rPr>
                            <m:t>𝛴</m:t>
                          </m:r>
                        </m:e>
                        <m:sub>
                          <m:r>
                            <a:rPr lang="en-US" altLang="zh-CN" sz="2400" i="1" dirty="0">
                              <a:latin typeface="Cambria Math" panose="02040503050406030204" pitchFamily="18" charset="0"/>
                              <a:sym typeface="+mn-ea"/>
                            </a:rPr>
                            <m:t>𝑐</m:t>
                          </m:r>
                        </m:sub>
                      </m:sSub>
                      <m:r>
                        <a:rPr lang="en-US" altLang="zh-CN" sz="2400" i="1" dirty="0">
                          <a:latin typeface="Cambria Math" panose="02040503050406030204" pitchFamily="18" charset="0"/>
                          <a:sym typeface="+mn-ea"/>
                        </a:rPr>
                        <m:t>(2455)</m:t>
                      </m:r>
                      <m:r>
                        <a:rPr lang="el-GR" altLang="zh-CN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+mn-ea"/>
                        </a:rPr>
                        <m:t> </m:t>
                      </m:r>
                      <m:sSup>
                        <m:sSupPr>
                          <m:ctrlPr>
                            <a:rPr lang="en-US" altLang="zh-CN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+mn-ea"/>
                            </a:rPr>
                          </m:ctrlPr>
                        </m:sSupPr>
                        <m:e>
                          <m:r>
                            <a:rPr lang="el-GR" altLang="zh-CN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+mn-ea"/>
                            </a:rPr>
                            <m:t>𝛯</m:t>
                          </m:r>
                        </m:e>
                        <m:sup>
                          <m:r>
                            <a:rPr lang="en-US" altLang="zh-CN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+mn-ea"/>
                            </a:rPr>
                            <m:t>(′)</m:t>
                          </m:r>
                        </m:sup>
                      </m:sSup>
                    </m:oMath>
                  </m:oMathPara>
                </a14:m>
                <a:endParaRPr lang="en-US" sz="2400" i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1B990857-A759-4DB4-22CC-05716EA307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5129" y="2103833"/>
                <a:ext cx="2835713" cy="476990"/>
              </a:xfrm>
              <a:prstGeom prst="rect">
                <a:avLst/>
              </a:prstGeom>
              <a:blipFill>
                <a:blip r:embed="rId6"/>
                <a:stretch>
                  <a:fillRect b="-179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>
            <a:extLst>
              <a:ext uri="{FF2B5EF4-FFF2-40B4-BE49-F238E27FC236}">
                <a16:creationId xmlns:a16="http://schemas.microsoft.com/office/drawing/2014/main" id="{6D702AC3-1BC4-1CED-9961-F20FDB1B39AE}"/>
              </a:ext>
            </a:extLst>
          </p:cNvPr>
          <p:cNvSpPr txBox="1"/>
          <p:nvPr/>
        </p:nvSpPr>
        <p:spPr>
          <a:xfrm>
            <a:off x="4448946" y="5517380"/>
            <a:ext cx="2517121" cy="4124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defRPr/>
            </a:pPr>
            <a:r>
              <a:rPr lang="en-US" sz="1600" dirty="0">
                <a:solidFill>
                  <a:srgbClr val="263A38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PRD 112, L051101 (2025)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619BFC44-AB2F-D41C-AB4F-DD5C7C96FF62}"/>
                  </a:ext>
                </a:extLst>
              </p:cNvPr>
              <p:cNvSpPr txBox="1"/>
              <p:nvPr/>
            </p:nvSpPr>
            <p:spPr>
              <a:xfrm>
                <a:off x="8561017" y="2151431"/>
                <a:ext cx="2835713" cy="4736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sz="2400" i="1" dirty="0">
                              <a:latin typeface="Cambria Math" panose="02040503050406030204" pitchFamily="18" charset="0"/>
                              <a:sym typeface="+mn-ea"/>
                            </a:rPr>
                          </m:ctrlPr>
                        </m:sSupPr>
                        <m:e>
                          <m:r>
                            <a:rPr lang="en-US" altLang="zh-CN" sz="2400" i="1" dirty="0">
                              <a:latin typeface="Cambria Math" panose="02040503050406030204" pitchFamily="18" charset="0"/>
                              <a:sym typeface="+mn-ea"/>
                            </a:rPr>
                            <m:t>𝐷</m:t>
                          </m:r>
                        </m:e>
                        <m:sup>
                          <m:r>
                            <a:rPr lang="en-US" altLang="zh-CN" sz="2400" i="1" dirty="0">
                              <a:latin typeface="Cambria Math" panose="02040503050406030204" pitchFamily="18" charset="0"/>
                              <a:sym typeface="+mn-ea"/>
                            </a:rPr>
                            <m:t>+</m:t>
                          </m:r>
                        </m:sup>
                      </m:sSup>
                      <m:r>
                        <a:rPr lang="en-US" altLang="zh-CN" sz="2400" i="1" dirty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→</m:t>
                      </m:r>
                      <m:sSubSup>
                        <m:sSubSupPr>
                          <m:ctrlPr>
                            <a:rPr lang="en-US" altLang="zh-CN" sz="2400" i="1" dirty="0">
                              <a:latin typeface="Cambria Math" panose="02040503050406030204" pitchFamily="18" charset="0"/>
                              <a:sym typeface="+mn-ea"/>
                            </a:rPr>
                          </m:ctrlPr>
                        </m:sSubSupPr>
                        <m:e>
                          <m:r>
                            <a:rPr lang="en-US" altLang="zh-CN" sz="2400" i="1" dirty="0">
                              <a:latin typeface="Cambria Math" panose="02040503050406030204" pitchFamily="18" charset="0"/>
                              <a:sym typeface="+mn-ea"/>
                            </a:rPr>
                            <m:t>𝐾</m:t>
                          </m:r>
                        </m:e>
                        <m:sub>
                          <m:r>
                            <a:rPr lang="en-US" altLang="zh-CN" sz="2400" i="1" dirty="0">
                              <a:latin typeface="Cambria Math" panose="02040503050406030204" pitchFamily="18" charset="0"/>
                              <a:sym typeface="+mn-ea"/>
                            </a:rPr>
                            <m:t>𝑆</m:t>
                          </m:r>
                        </m:sub>
                        <m:sup>
                          <m:r>
                            <a:rPr lang="en-US" altLang="zh-CN" sz="2400" i="1" dirty="0">
                              <a:latin typeface="Cambria Math" panose="02040503050406030204" pitchFamily="18" charset="0"/>
                              <a:sym typeface="+mn-ea"/>
                            </a:rPr>
                            <m:t>0</m:t>
                          </m:r>
                        </m:sup>
                      </m:sSubSup>
                      <m:sSubSup>
                        <m:sSubSupPr>
                          <m:ctrlPr>
                            <a:rPr lang="en-US" altLang="zh-CN" sz="2400" i="1" dirty="0">
                              <a:latin typeface="Cambria Math" panose="02040503050406030204" pitchFamily="18" charset="0"/>
                              <a:sym typeface="+mn-ea"/>
                            </a:rPr>
                          </m:ctrlPr>
                        </m:sSubSupPr>
                        <m:e>
                          <m:r>
                            <a:rPr lang="en-US" altLang="zh-CN" sz="2400" i="1" dirty="0">
                              <a:latin typeface="Cambria Math" panose="02040503050406030204" pitchFamily="18" charset="0"/>
                              <a:sym typeface="+mn-ea"/>
                            </a:rPr>
                            <m:t>𝐾</m:t>
                          </m:r>
                        </m:e>
                        <m:sub>
                          <m:r>
                            <a:rPr lang="en-US" altLang="zh-CN" sz="2400" i="1" dirty="0">
                              <a:latin typeface="Cambria Math" panose="02040503050406030204" pitchFamily="18" charset="0"/>
                              <a:sym typeface="+mn-ea"/>
                            </a:rPr>
                            <m:t>𝐿</m:t>
                          </m:r>
                        </m:sub>
                        <m:sup>
                          <m:r>
                            <a:rPr lang="en-US" altLang="zh-CN" sz="2400" i="1" dirty="0">
                              <a:latin typeface="Cambria Math" panose="02040503050406030204" pitchFamily="18" charset="0"/>
                              <a:sym typeface="+mn-ea"/>
                            </a:rPr>
                            <m:t>0</m:t>
                          </m:r>
                        </m:sup>
                      </m:sSubSup>
                      <m:sSup>
                        <m:sSupPr>
                          <m:ctrlPr>
                            <a:rPr lang="en-US" altLang="zh-CN" sz="2400" i="1" dirty="0">
                              <a:latin typeface="Cambria Math" panose="02040503050406030204" pitchFamily="18" charset="0"/>
                              <a:sym typeface="+mn-ea"/>
                            </a:rPr>
                          </m:ctrlPr>
                        </m:sSupPr>
                        <m:e>
                          <m:r>
                            <a:rPr lang="en-US" altLang="zh-CN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+mn-ea"/>
                            </a:rPr>
                            <m:t>𝜋</m:t>
                          </m:r>
                        </m:e>
                        <m:sup>
                          <m:r>
                            <a:rPr lang="en-US" altLang="zh-CN" sz="2400" i="1" dirty="0">
                              <a:latin typeface="Cambria Math" panose="02040503050406030204" pitchFamily="18" charset="0"/>
                              <a:sym typeface="+mn-ea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en-US" sz="2400" i="1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619BFC44-AB2F-D41C-AB4F-DD5C7C96FF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1017" y="2151431"/>
                <a:ext cx="2835713" cy="473656"/>
              </a:xfrm>
              <a:prstGeom prst="rect">
                <a:avLst/>
              </a:prstGeom>
              <a:blipFill>
                <a:blip r:embed="rId7"/>
                <a:stretch>
                  <a:fillRect b="-5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TextBox 38">
            <a:extLst>
              <a:ext uri="{FF2B5EF4-FFF2-40B4-BE49-F238E27FC236}">
                <a16:creationId xmlns:a16="http://schemas.microsoft.com/office/drawing/2014/main" id="{DB1D0963-2A0C-1630-E608-648E239C5426}"/>
              </a:ext>
            </a:extLst>
          </p:cNvPr>
          <p:cNvSpPr txBox="1"/>
          <p:nvPr/>
        </p:nvSpPr>
        <p:spPr>
          <a:xfrm>
            <a:off x="1001144" y="5527027"/>
            <a:ext cx="2606597" cy="4124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defRPr/>
            </a:pPr>
            <a:r>
              <a:rPr lang="en-US" sz="1600" dirty="0">
                <a:solidFill>
                  <a:srgbClr val="263A38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PRD 113, 092002 (2026)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99FDDB5-A04A-ABBF-3812-3717426E3254}"/>
              </a:ext>
            </a:extLst>
          </p:cNvPr>
          <p:cNvSpPr txBox="1"/>
          <p:nvPr/>
        </p:nvSpPr>
        <p:spPr>
          <a:xfrm>
            <a:off x="9110196" y="5295501"/>
            <a:ext cx="2417027" cy="4124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defRPr/>
            </a:pPr>
            <a:r>
              <a:rPr lang="en-US" sz="1600" dirty="0" err="1">
                <a:solidFill>
                  <a:srgbClr val="263A38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arXiv</a:t>
            </a:r>
            <a:r>
              <a:rPr lang="en-US" sz="1600" dirty="0">
                <a:solidFill>
                  <a:srgbClr val="263A38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: 2605.11464 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26EE405D-D5DA-3159-EDA5-72D99A3AECF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910" y="2654486"/>
            <a:ext cx="3573295" cy="28472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6736D893-FD6A-E14E-AB3E-1C3BF50BF5C2}"/>
                  </a:ext>
                </a:extLst>
              </p:cNvPr>
              <p:cNvSpPr txBox="1"/>
              <p:nvPr/>
            </p:nvSpPr>
            <p:spPr>
              <a:xfrm>
                <a:off x="719810" y="2099050"/>
                <a:ext cx="283571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 dirty="0">
                          <a:latin typeface="Cambria Math" panose="02040503050406030204" pitchFamily="18" charset="0"/>
                          <a:cs typeface="Cambria Math" panose="02040503050406030204" charset="0"/>
                          <a:sym typeface="+mn-ea"/>
                        </a:rPr>
                        <m:t>𝐵</m:t>
                      </m:r>
                      <m:r>
                        <a:rPr lang="en-US" altLang="zh-CN" sz="2400" i="1" dirty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→</m:t>
                      </m:r>
                      <m:sSup>
                        <m:sSupPr>
                          <m:ctrlPr>
                            <a:rPr lang="en-US" altLang="zh-CN" sz="2400" i="1" dirty="0">
                              <a:latin typeface="Cambria Math" panose="02040503050406030204" pitchFamily="18" charset="0"/>
                              <a:sym typeface="+mn-ea"/>
                            </a:rPr>
                          </m:ctrlPr>
                        </m:sSupPr>
                        <m:e>
                          <m:r>
                            <a:rPr lang="en-US" altLang="zh-CN" sz="2400" i="1" dirty="0">
                              <a:latin typeface="Cambria Math" panose="02040503050406030204" pitchFamily="18" charset="0"/>
                              <a:sym typeface="+mn-ea"/>
                            </a:rPr>
                            <m:t>𝐾</m:t>
                          </m:r>
                        </m:e>
                        <m:sup>
                          <m:r>
                            <a:rPr lang="en-US" altLang="zh-CN" sz="2400" i="1" dirty="0">
                              <a:latin typeface="Cambria Math" panose="02040503050406030204" pitchFamily="18" charset="0"/>
                              <a:sym typeface="+mn-ea"/>
                            </a:rPr>
                            <m:t>∗</m:t>
                          </m:r>
                        </m:sup>
                      </m:sSup>
                      <m:sSup>
                        <m:sSupPr>
                          <m:ctrlPr>
                            <a:rPr lang="en-US" altLang="zh-CN" sz="2400" i="1" dirty="0">
                              <a:latin typeface="Cambria Math" panose="02040503050406030204" pitchFamily="18" charset="0"/>
                              <a:sym typeface="+mn-ea"/>
                            </a:rPr>
                          </m:ctrlPr>
                        </m:sSupPr>
                        <m:e>
                          <m:acc>
                            <m:accPr>
                              <m:chr m:val="̅"/>
                              <m:ctrlPr>
                                <a:rPr lang="en-US" altLang="zh-CN" sz="2400" i="1" dirty="0">
                                  <a:latin typeface="Cambria Math" panose="02040503050406030204" pitchFamily="18" charset="0"/>
                                  <a:sym typeface="+mn-ea"/>
                                </a:rPr>
                              </m:ctrlPr>
                            </m:accPr>
                            <m:e>
                              <m:r>
                                <a:rPr lang="en-US" altLang="zh-CN" sz="2400" i="1" dirty="0">
                                  <a:latin typeface="Cambria Math" panose="02040503050406030204" pitchFamily="18" charset="0"/>
                                  <a:sym typeface="+mn-ea"/>
                                </a:rPr>
                                <m:t>𝐾</m:t>
                              </m:r>
                            </m:e>
                          </m:acc>
                        </m:e>
                        <m:sup>
                          <m:r>
                            <a:rPr lang="en-US" altLang="zh-CN" sz="2400" i="1" dirty="0">
                              <a:latin typeface="Cambria Math" panose="02040503050406030204" pitchFamily="18" charset="0"/>
                              <a:sym typeface="+mn-ea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sz="2400" i="1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6736D893-FD6A-E14E-AB3E-1C3BF50BF5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810" y="2099050"/>
                <a:ext cx="2835713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图片 4">
            <a:extLst>
              <a:ext uri="{FF2B5EF4-FFF2-40B4-BE49-F238E27FC236}">
                <a16:creationId xmlns:a16="http://schemas.microsoft.com/office/drawing/2014/main" id="{CA35230C-4502-D87B-584D-3E8E8C897AB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20413" y="2783834"/>
            <a:ext cx="658291" cy="500399"/>
          </a:xfrm>
          <a:prstGeom prst="rect">
            <a:avLst/>
          </a:prstGeom>
        </p:spPr>
      </p:pic>
      <p:pic>
        <p:nvPicPr>
          <p:cNvPr id="45" name="Picture 8" descr="LHCb">
            <a:extLst>
              <a:ext uri="{FF2B5EF4-FFF2-40B4-BE49-F238E27FC236}">
                <a16:creationId xmlns:a16="http://schemas.microsoft.com/office/drawing/2014/main" id="{54D8B5B2-3A4F-F811-571A-26DFC76929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607" y="2782593"/>
            <a:ext cx="721347" cy="480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图片 12">
            <a:extLst>
              <a:ext uri="{FF2B5EF4-FFF2-40B4-BE49-F238E27FC236}">
                <a16:creationId xmlns:a16="http://schemas.microsoft.com/office/drawing/2014/main" id="{6FAABB20-3026-8C08-A4DE-F65892305A7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6200000">
            <a:off x="10691481" y="2597347"/>
            <a:ext cx="424555" cy="92630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A4D0D13B-DB88-08DB-B9C4-E1CA76F5928D}"/>
              </a:ext>
            </a:extLst>
          </p:cNvPr>
          <p:cNvSpPr/>
          <p:nvPr/>
        </p:nvSpPr>
        <p:spPr>
          <a:xfrm>
            <a:off x="105911" y="2116915"/>
            <a:ext cx="3679752" cy="3803251"/>
          </a:xfrm>
          <a:prstGeom prst="rect">
            <a:avLst/>
          </a:prstGeom>
          <a:noFill/>
          <a:ln w="22225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BD2EE89E-5E61-8132-3850-E06413031757}"/>
              </a:ext>
            </a:extLst>
          </p:cNvPr>
          <p:cNvSpPr/>
          <p:nvPr/>
        </p:nvSpPr>
        <p:spPr>
          <a:xfrm>
            <a:off x="3915952" y="2126064"/>
            <a:ext cx="3955368" cy="3803251"/>
          </a:xfrm>
          <a:prstGeom prst="rect">
            <a:avLst/>
          </a:prstGeom>
          <a:noFill/>
          <a:ln w="22225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C9F580D-841D-0CB4-B99C-D02999F3451B}"/>
              </a:ext>
            </a:extLst>
          </p:cNvPr>
          <p:cNvSpPr/>
          <p:nvPr/>
        </p:nvSpPr>
        <p:spPr>
          <a:xfrm>
            <a:off x="7965349" y="2126064"/>
            <a:ext cx="3955368" cy="3803251"/>
          </a:xfrm>
          <a:prstGeom prst="rect">
            <a:avLst/>
          </a:prstGeom>
          <a:noFill/>
          <a:ln w="22225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6B05E06-A8C7-F5BA-543C-748BC88ED60E}"/>
              </a:ext>
            </a:extLst>
          </p:cNvPr>
          <p:cNvSpPr txBox="1"/>
          <p:nvPr/>
        </p:nvSpPr>
        <p:spPr>
          <a:xfrm>
            <a:off x="4019721" y="5985648"/>
            <a:ext cx="4090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Cambria Math" panose="02040503050406030204" charset="0"/>
              </a:rPr>
              <a:t>+ many more hadronic decays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24413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22225" y="36831"/>
            <a:ext cx="12161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研究动机</a:t>
            </a:r>
            <a:r>
              <a:rPr lang="en-US" altLang="zh-CN" sz="3200">
                <a:solidFill>
                  <a:schemeClr val="bg1"/>
                </a:solidFill>
                <a:latin typeface="黑体" charset="0"/>
                <a:ea typeface="黑体" charset="0"/>
              </a:rPr>
              <a:t>-</a:t>
            </a:r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亮度的测量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-17780" y="0"/>
            <a:ext cx="12209780" cy="583565"/>
          </a:xfrm>
          <a:prstGeom prst="rect">
            <a:avLst/>
          </a:prstGeom>
          <a:solidFill>
            <a:srgbClr val="68181B"/>
          </a:solidFill>
        </p:spPr>
        <p:txBody>
          <a:bodyPr wrap="square" rtlCol="0">
            <a:noAutofit/>
          </a:bodyPr>
          <a:lstStyle/>
          <a:p>
            <a:pPr algn="ctr"/>
            <a:r>
              <a:rPr lang="en-US" altLang="zh-CN" sz="3400" dirty="0">
                <a:solidFill>
                  <a:schemeClr val="bg1"/>
                </a:solidFill>
              </a:rPr>
              <a:t>Tasks of flavor and hadron physics</a:t>
            </a:r>
          </a:p>
          <a:p>
            <a:pPr algn="ctr"/>
            <a:endParaRPr kumimoji="1" lang="zh-CN" altLang="en-US" sz="3400" b="1" dirty="0"/>
          </a:p>
          <a:p>
            <a:pPr algn="ctr"/>
            <a:endParaRPr lang="en-US" sz="3400" dirty="0"/>
          </a:p>
          <a:p>
            <a:pPr algn="ctr"/>
            <a:r>
              <a:rPr lang="en-US" sz="3400" dirty="0">
                <a:sym typeface="+mn-ea"/>
              </a:rPr>
              <a:t> </a:t>
            </a:r>
            <a:endParaRPr lang="en-US" sz="3400" dirty="0"/>
          </a:p>
          <a:p>
            <a:pPr algn="ctr"/>
            <a:r>
              <a:rPr lang="en-US" altLang="zh-CN" sz="34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" y="6493511"/>
            <a:ext cx="12209780" cy="368300"/>
          </a:xfrm>
          <a:prstGeom prst="rect">
            <a:avLst/>
          </a:prstGeom>
          <a:solidFill>
            <a:srgbClr val="263A38"/>
          </a:solidFill>
        </p:spPr>
        <p:txBody>
          <a:bodyPr wrap="square" rtlCol="0">
            <a:noAutofit/>
          </a:bodyPr>
          <a:lstStyle/>
          <a:p>
            <a:r>
              <a:rPr lang="en-US" altLang="zh-CN" sz="2000" dirty="0">
                <a:solidFill>
                  <a:schemeClr val="bg1"/>
                </a:solidFill>
              </a:rPr>
              <a:t> </a:t>
            </a:r>
            <a:r>
              <a:rPr lang="zh-CN" altLang="en-US" sz="2000" dirty="0">
                <a:solidFill>
                  <a:schemeClr val="bg1"/>
                </a:solidFill>
              </a:rPr>
              <a:t>柯百谦 </a:t>
            </a:r>
            <a:r>
              <a:rPr lang="en-US" altLang="zh-CN" sz="2000" dirty="0">
                <a:solidFill>
                  <a:schemeClr val="bg1"/>
                </a:solidFill>
              </a:rPr>
              <a:t>                                                               </a:t>
            </a:r>
            <a:r>
              <a:rPr lang="zh-CN" altLang="en-US" sz="2000" dirty="0">
                <a:solidFill>
                  <a:schemeClr val="bg1"/>
                </a:solidFill>
              </a:rPr>
              <a:t>强子物理与味物理的实验进展</a:t>
            </a:r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715751" y="6493511"/>
            <a:ext cx="468000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0DB2DC-4C9A-4742-B13C-FB6460FD3503}" type="slidenum">
              <a:rPr lang="en-US" altLang="zh-CN" sz="1351">
                <a:solidFill>
                  <a:schemeClr val="bg1"/>
                </a:solidFill>
              </a:rPr>
              <a:t>4</a:t>
            </a:fld>
            <a:endParaRPr lang="en-US" altLang="zh-CN" sz="1351">
              <a:solidFill>
                <a:schemeClr val="bg1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10833" y="841101"/>
            <a:ext cx="11552555" cy="16978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891" indent="-342891">
              <a:lnSpc>
                <a:spcPct val="150000"/>
              </a:lnSpc>
              <a:buFont typeface="Wingdings" panose="05000000000000000000" charset="0"/>
              <a:buChar char=""/>
              <a:defRPr/>
            </a:pPr>
            <a:r>
              <a:rPr kumimoji="1" lang="en-US" altLang="zh-CN" sz="2400" dirty="0">
                <a:solidFill>
                  <a:prstClr val="black"/>
                </a:solidFill>
                <a:latin typeface="Cambria Math" panose="02040503050406030204" charset="0"/>
                <a:ea typeface="等线" panose="02010600030101010101" pitchFamily="2" charset="-122"/>
              </a:rPr>
              <a:t>SM model very successful</a:t>
            </a:r>
            <a:r>
              <a:rPr kumimoji="1" lang="en-US" altLang="zh-CN" sz="2400" dirty="0">
                <a:solidFill>
                  <a:prstClr val="black"/>
                </a:solidFill>
                <a:latin typeface="Cambria Math" panose="02040503050406030204" charset="0"/>
                <a:ea typeface="等线" panose="02010600030101010101" pitchFamily="2" charset="-122"/>
                <a:cs typeface="Cambria Math" panose="02040503050406030204" charset="0"/>
              </a:rPr>
              <a:t>. </a:t>
            </a:r>
          </a:p>
          <a:p>
            <a:pPr marL="342891" indent="-342891">
              <a:lnSpc>
                <a:spcPct val="150000"/>
              </a:lnSpc>
              <a:buFont typeface="Wingdings" panose="05000000000000000000" charset="0"/>
              <a:buChar char=""/>
              <a:defRPr/>
            </a:pPr>
            <a:r>
              <a:rPr kumimoji="1" lang="en-US" altLang="zh-CN" sz="2400" dirty="0">
                <a:solidFill>
                  <a:prstClr val="black"/>
                </a:solidFill>
                <a:latin typeface="Cambria Math" panose="02040503050406030204" charset="0"/>
                <a:ea typeface="等线" panose="02010600030101010101" pitchFamily="2" charset="-122"/>
                <a:cs typeface="Cambria Math" panose="02040503050406030204" charset="0"/>
              </a:rPr>
              <a:t>Still an effective theory, many unexplained phenomena.</a:t>
            </a:r>
          </a:p>
          <a:p>
            <a:pPr marL="342891" indent="-342891">
              <a:lnSpc>
                <a:spcPct val="150000"/>
              </a:lnSpc>
              <a:buFont typeface="Wingdings" panose="05000000000000000000" charset="0"/>
              <a:buChar char=""/>
              <a:defRPr/>
            </a:pPr>
            <a:r>
              <a:rPr kumimoji="1" lang="en-US" altLang="zh-CN" sz="2400" dirty="0">
                <a:solidFill>
                  <a:prstClr val="black"/>
                </a:solidFill>
                <a:latin typeface="Cambria Math" panose="02040503050406030204" charset="0"/>
                <a:ea typeface="等线" panose="02010600030101010101" pitchFamily="2" charset="-122"/>
                <a:cs typeface="Cambria Math" panose="02040503050406030204" charset="0"/>
              </a:rPr>
              <a:t>Most related to flavor and hadron physics.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19488" y="2934060"/>
            <a:ext cx="5760000" cy="2880000"/>
          </a:xfrm>
          <a:prstGeom prst="rect">
            <a:avLst/>
          </a:prstGeom>
          <a:noFill/>
          <a:ln w="28575">
            <a:solidFill>
              <a:srgbClr val="263A38"/>
            </a:solidFill>
          </a:ln>
        </p:spPr>
        <p:txBody>
          <a:bodyPr wrap="square" rtlCol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400" dirty="0">
                <a:solidFill>
                  <a:srgbClr val="68181B"/>
                </a:solidFill>
              </a:rPr>
              <a:t>Within the Standard Model</a:t>
            </a:r>
          </a:p>
          <a:p>
            <a:pPr>
              <a:lnSpc>
                <a:spcPct val="130000"/>
              </a:lnSpc>
            </a:pPr>
            <a:r>
              <a:rPr lang="en-US" altLang="zh-CN" sz="2200" dirty="0">
                <a:latin typeface="Apple SD Gothic Neo Bold" panose="02000300000000000000" charset="-127"/>
                <a:ea typeface="Apple SD Gothic Neo Bold" panose="02000300000000000000" charset="-127"/>
              </a:rPr>
              <a:t>•</a:t>
            </a:r>
            <a:r>
              <a:rPr lang="en-US" altLang="zh-CN" sz="2200" dirty="0"/>
              <a:t>Properties of QCD confinement</a:t>
            </a:r>
          </a:p>
          <a:p>
            <a:pPr>
              <a:lnSpc>
                <a:spcPct val="130000"/>
              </a:lnSpc>
            </a:pPr>
            <a:r>
              <a:rPr lang="en-US" altLang="zh-CN" sz="2200" dirty="0">
                <a:latin typeface="Apple SD Gothic Neo Bold" panose="02000300000000000000" charset="-127"/>
                <a:ea typeface="Apple SD Gothic Neo Bold" panose="02000300000000000000" charset="-127"/>
                <a:sym typeface="+mn-ea"/>
              </a:rPr>
              <a:t>•</a:t>
            </a:r>
            <a:r>
              <a:rPr lang="en-US" altLang="zh-CN" sz="2000" dirty="0">
                <a:solidFill>
                  <a:srgbClr val="68181B"/>
                </a:solidFill>
              </a:rPr>
              <a:t>QCD at low energy</a:t>
            </a:r>
            <a:endParaRPr lang="en-US" altLang="zh-CN" sz="2200" dirty="0"/>
          </a:p>
          <a:p>
            <a:pPr>
              <a:lnSpc>
                <a:spcPct val="130000"/>
              </a:lnSpc>
            </a:pPr>
            <a:r>
              <a:rPr lang="en-US" altLang="zh-CN" sz="2200" dirty="0"/>
              <a:t>           </a:t>
            </a:r>
            <a:r>
              <a:rPr lang="en-US" altLang="zh-CN" sz="2200" dirty="0">
                <a:solidFill>
                  <a:srgbClr val="68181B"/>
                </a:solidFill>
              </a:rPr>
              <a:t>Non-perturbative!</a:t>
            </a:r>
          </a:p>
          <a:p>
            <a:pPr>
              <a:lnSpc>
                <a:spcPct val="130000"/>
              </a:lnSpc>
            </a:pPr>
            <a:r>
              <a:rPr lang="en-US" altLang="zh-CN" sz="2000" dirty="0">
                <a:latin typeface="Apple SD Gothic Neo Bold" panose="02000300000000000000" charset="-127"/>
                <a:ea typeface="Apple SD Gothic Neo Bold" panose="02000300000000000000" charset="-127"/>
                <a:sym typeface="+mn-ea"/>
              </a:rPr>
              <a:t>•</a:t>
            </a:r>
            <a:r>
              <a:rPr lang="en-US" altLang="zh-CN" sz="2000" dirty="0">
                <a:solidFill>
                  <a:srgbClr val="68181B"/>
                </a:solidFill>
              </a:rPr>
              <a:t>Structure of hadron</a:t>
            </a:r>
          </a:p>
          <a:p>
            <a:pPr>
              <a:lnSpc>
                <a:spcPct val="130000"/>
              </a:lnSpc>
            </a:pPr>
            <a:r>
              <a:rPr lang="en-US" altLang="zh-CN" sz="2000" dirty="0">
                <a:latin typeface="Apple SD Gothic Neo Bold" panose="02000300000000000000" charset="-127"/>
                <a:ea typeface="Apple SD Gothic Neo Bold" panose="02000300000000000000" charset="-127"/>
                <a:sym typeface="+mn-ea"/>
              </a:rPr>
              <a:t>•</a:t>
            </a:r>
            <a:r>
              <a:rPr lang="en-US" altLang="zh-CN" sz="2000" dirty="0">
                <a:solidFill>
                  <a:srgbClr val="68181B"/>
                </a:solidFill>
              </a:rPr>
              <a:t>Flavor mixing Mechanism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7138035" y="2934336"/>
            <a:ext cx="4716000" cy="2879725"/>
          </a:xfrm>
          <a:prstGeom prst="rect">
            <a:avLst/>
          </a:prstGeom>
          <a:noFill/>
          <a:ln w="28575">
            <a:solidFill>
              <a:srgbClr val="263A38"/>
            </a:solidFill>
          </a:ln>
        </p:spPr>
        <p:txBody>
          <a:bodyPr wrap="square" rtlCol="0">
            <a:noAutofit/>
          </a:bodyPr>
          <a:lstStyle/>
          <a:p>
            <a:pPr algn="ctr" fontAlgn="auto">
              <a:lnSpc>
                <a:spcPct val="150000"/>
              </a:lnSpc>
              <a:buClrTx/>
              <a:buSzTx/>
              <a:buFontTx/>
            </a:pPr>
            <a:r>
              <a:rPr lang="en-US" altLang="zh-CN" sz="2400" dirty="0">
                <a:solidFill>
                  <a:srgbClr val="68181B"/>
                </a:solidFill>
              </a:rPr>
              <a:t>Beyond the Standard Model</a:t>
            </a:r>
          </a:p>
          <a:p>
            <a:pPr marL="342891" indent="-342891">
              <a:lnSpc>
                <a:spcPct val="130000"/>
              </a:lnSpc>
              <a:buFont typeface="Arial" panose="020B0704020202020204" pitchFamily="34" charset="0"/>
              <a:buChar char="•"/>
            </a:pPr>
            <a:r>
              <a:rPr lang="en-US" altLang="zh-CN" sz="2200" dirty="0"/>
              <a:t>Matter and antimatter asymmetry observed in the Universe</a:t>
            </a:r>
          </a:p>
          <a:p>
            <a:pPr marL="342891" indent="-342891">
              <a:lnSpc>
                <a:spcPct val="130000"/>
              </a:lnSpc>
              <a:buFont typeface="Arial" panose="020B0704020202020204" pitchFamily="34" charset="0"/>
              <a:buChar char="•"/>
            </a:pPr>
            <a:r>
              <a:rPr lang="en-US" altLang="zh-CN" sz="2200" dirty="0"/>
              <a:t>Origin of dark matter? New particles or new forces? Flavor hierarchy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7099" y="3912031"/>
            <a:ext cx="2560739" cy="1800000"/>
          </a:xfrm>
          <a:prstGeom prst="rect">
            <a:avLst/>
          </a:prstGeom>
        </p:spPr>
      </p:pic>
      <p:sp>
        <p:nvSpPr>
          <p:cNvPr id="11" name="右箭头 10"/>
          <p:cNvSpPr/>
          <p:nvPr/>
        </p:nvSpPr>
        <p:spPr>
          <a:xfrm>
            <a:off x="3119466" y="4113865"/>
            <a:ext cx="360045" cy="288000"/>
          </a:xfrm>
          <a:prstGeom prst="rightArrow">
            <a:avLst/>
          </a:prstGeom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351"/>
          </a:p>
        </p:txBody>
      </p:sp>
    </p:spTree>
    <p:custDataLst>
      <p:tags r:id="rId1"/>
    </p:custData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917E3E-42F5-F5CF-1FD6-CD6597619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圆角矩形 42">
            <a:extLst>
              <a:ext uri="{FF2B5EF4-FFF2-40B4-BE49-F238E27FC236}">
                <a16:creationId xmlns:a16="http://schemas.microsoft.com/office/drawing/2014/main" id="{C2D6686C-3627-5020-7DCB-E7AF931F04B1}"/>
              </a:ext>
            </a:extLst>
          </p:cNvPr>
          <p:cNvSpPr/>
          <p:nvPr/>
        </p:nvSpPr>
        <p:spPr>
          <a:xfrm>
            <a:off x="5687695" y="3275331"/>
            <a:ext cx="432000" cy="432000"/>
          </a:xfrm>
          <a:prstGeom prst="roundRect">
            <a:avLst/>
          </a:prstGeom>
          <a:solidFill>
            <a:srgbClr val="263A3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/>
          </a:p>
        </p:txBody>
      </p:sp>
      <p:sp>
        <p:nvSpPr>
          <p:cNvPr id="6" name="标题 5">
            <a:extLst>
              <a:ext uri="{FF2B5EF4-FFF2-40B4-BE49-F238E27FC236}">
                <a16:creationId xmlns:a16="http://schemas.microsoft.com/office/drawing/2014/main" id="{BB6EE295-112D-C010-DFA0-34BB05EEAED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副标题 6">
            <a:extLst>
              <a:ext uri="{FF2B5EF4-FFF2-40B4-BE49-F238E27FC236}">
                <a16:creationId xmlns:a16="http://schemas.microsoft.com/office/drawing/2014/main" id="{6C2C399D-27D2-D10F-AFAB-9597E94C90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半闭框 3">
            <a:extLst>
              <a:ext uri="{FF2B5EF4-FFF2-40B4-BE49-F238E27FC236}">
                <a16:creationId xmlns:a16="http://schemas.microsoft.com/office/drawing/2014/main" id="{DFB8ED62-10BC-F0DA-EA06-75B01322D15E}"/>
              </a:ext>
            </a:extLst>
          </p:cNvPr>
          <p:cNvSpPr/>
          <p:nvPr/>
        </p:nvSpPr>
        <p:spPr>
          <a:xfrm>
            <a:off x="-13335" y="-7620"/>
            <a:ext cx="12172315" cy="6912000"/>
          </a:xfrm>
          <a:prstGeom prst="halfFrame">
            <a:avLst/>
          </a:prstGeom>
          <a:solidFill>
            <a:srgbClr val="68181B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CN" altLang="en-US" sz="1351">
              <a:solidFill>
                <a:schemeClr val="tx1"/>
              </a:solidFill>
            </a:endParaRPr>
          </a:p>
        </p:txBody>
      </p:sp>
      <p:sp>
        <p:nvSpPr>
          <p:cNvPr id="5" name="半闭框 4">
            <a:extLst>
              <a:ext uri="{FF2B5EF4-FFF2-40B4-BE49-F238E27FC236}">
                <a16:creationId xmlns:a16="http://schemas.microsoft.com/office/drawing/2014/main" id="{9C7A80C8-1C46-AA5E-9922-890B99BA4B8F}"/>
              </a:ext>
            </a:extLst>
          </p:cNvPr>
          <p:cNvSpPr/>
          <p:nvPr/>
        </p:nvSpPr>
        <p:spPr>
          <a:xfrm rot="10800000">
            <a:off x="31115" y="-43425"/>
            <a:ext cx="12172315" cy="6912000"/>
          </a:xfrm>
          <a:prstGeom prst="halfFrame">
            <a:avLst/>
          </a:prstGeom>
          <a:solidFill>
            <a:srgbClr val="263A3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>
              <a:solidFill>
                <a:schemeClr val="tx1"/>
              </a:solidFill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BC0EBD6F-38D7-9D9B-9C51-51673AC1A5EF}"/>
              </a:ext>
            </a:extLst>
          </p:cNvPr>
          <p:cNvSpPr/>
          <p:nvPr/>
        </p:nvSpPr>
        <p:spPr>
          <a:xfrm>
            <a:off x="863600" y="726440"/>
            <a:ext cx="10440000" cy="5652000"/>
          </a:xfrm>
          <a:custGeom>
            <a:avLst/>
            <a:gdLst/>
            <a:ahLst/>
            <a:cxnLst/>
            <a:rect l="l" t="t" r="r" b="b"/>
            <a:pathLst>
              <a:path w="4519680" h="2397575">
                <a:moveTo>
                  <a:pt x="0" y="0"/>
                </a:moveTo>
                <a:lnTo>
                  <a:pt x="4519680" y="0"/>
                </a:lnTo>
                <a:lnTo>
                  <a:pt x="4519680" y="2397575"/>
                </a:lnTo>
                <a:lnTo>
                  <a:pt x="0" y="2397575"/>
                </a:ln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pPr algn="ctr"/>
            <a:endParaRPr lang="en-US" sz="2800">
              <a:solidFill>
                <a:srgbClr val="263A38"/>
              </a:solidFill>
              <a:latin typeface="黑体" charset="0"/>
              <a:ea typeface="黑体" charset="0"/>
              <a:cs typeface="字由点字倔强黑" charset="-122"/>
              <a:sym typeface="字由点字倔强黑" charset="-122"/>
            </a:endParaRPr>
          </a:p>
          <a:p>
            <a:pPr algn="ctr"/>
            <a:endParaRPr lang="zh-CN" altLang="en-US" sz="2800">
              <a:solidFill>
                <a:srgbClr val="263A38"/>
              </a:solidFill>
              <a:latin typeface="黑体" charset="0"/>
              <a:ea typeface="黑体" charset="0"/>
              <a:cs typeface="字由点字倔强黑" charset="-122"/>
              <a:sym typeface="字由点字倔强黑" charset="-122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99B7CB40-C764-C504-E0B0-C7176B049616}"/>
              </a:ext>
            </a:extLst>
          </p:cNvPr>
          <p:cNvSpPr txBox="1"/>
          <p:nvPr/>
        </p:nvSpPr>
        <p:spPr>
          <a:xfrm>
            <a:off x="8255" y="85725"/>
            <a:ext cx="12151360" cy="6407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zh-CN" sz="3200">
                <a:solidFill>
                  <a:schemeClr val="bg1"/>
                </a:solidFill>
                <a:latin typeface="Arial" panose="020B0704020202020204" pitchFamily="34" charset="0"/>
                <a:ea typeface="黑体" charset="0"/>
                <a:cs typeface="Arial" panose="020B0704020202020204" pitchFamily="34" charset="0"/>
              </a:rPr>
              <a:t>Outline of the talk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3F2230-6712-F709-A0A8-3123E668C42B}"/>
              </a:ext>
            </a:extLst>
          </p:cNvPr>
          <p:cNvSpPr txBox="1"/>
          <p:nvPr/>
        </p:nvSpPr>
        <p:spPr>
          <a:xfrm>
            <a:off x="7419085" y="5527464"/>
            <a:ext cx="3928967" cy="508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51" i="1" dirty="0">
                <a:solidFill>
                  <a:srgbClr val="002060"/>
                </a:solidFill>
                <a:latin typeface="Helvetica" pitchFamily="2" charset="0"/>
              </a:rPr>
              <a:t>Disclaimer: many interesting results,</a:t>
            </a:r>
            <a:endParaRPr lang="en-US" sz="1351" dirty="0">
              <a:solidFill>
                <a:srgbClr val="002060"/>
              </a:solidFill>
              <a:latin typeface="Helvetica" pitchFamily="2" charset="0"/>
            </a:endParaRPr>
          </a:p>
          <a:p>
            <a:r>
              <a:rPr lang="en-US" sz="1351" i="1" dirty="0">
                <a:solidFill>
                  <a:srgbClr val="002060"/>
                </a:solidFill>
                <a:latin typeface="Helvetica" pitchFamily="2" charset="0"/>
              </a:rPr>
              <a:t>only a tiny fraction selected</a:t>
            </a:r>
            <a:endParaRPr lang="en-US" sz="1351" dirty="0">
              <a:solidFill>
                <a:srgbClr val="002060"/>
              </a:solidFill>
              <a:latin typeface="Helvetica" pitchFamily="2" charset="0"/>
            </a:endParaRPr>
          </a:p>
        </p:txBody>
      </p:sp>
      <p:sp>
        <p:nvSpPr>
          <p:cNvPr id="10" name="Introduction…">
            <a:extLst>
              <a:ext uri="{FF2B5EF4-FFF2-40B4-BE49-F238E27FC236}">
                <a16:creationId xmlns:a16="http://schemas.microsoft.com/office/drawing/2014/main" id="{6499FF23-1394-948B-937E-E5C641DF48B5}"/>
              </a:ext>
            </a:extLst>
          </p:cNvPr>
          <p:cNvSpPr txBox="1"/>
          <p:nvPr/>
        </p:nvSpPr>
        <p:spPr>
          <a:xfrm>
            <a:off x="2001422" y="832097"/>
            <a:ext cx="7804548" cy="5142819"/>
          </a:xfrm>
          <a:prstGeom prst="rect">
            <a:avLst/>
          </a:prstGeom>
          <a:ln w="12700">
            <a:miter lim="400000"/>
          </a:ln>
        </p:spPr>
        <p:txBody>
          <a:bodyPr lIns="35719" tIns="35719" rIns="35719" bIns="35719" anchor="ctr">
            <a:spAutoFit/>
          </a:bodyPr>
          <a:lstStyle/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Introduction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Hadron Spectrum and Exotic Hadrons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Baryon CP Violation  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CKM Physics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Lepton-Flavor Universality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SU(3) and (non-</a:t>
            </a:r>
            <a:r>
              <a:rPr kumimoji="1" lang="en-US" sz="3200" dirty="0" err="1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purterbative</a:t>
            </a: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) QCD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accent6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Hyperon Physics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Prospect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929158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22225" y="36831"/>
            <a:ext cx="12161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研究动机</a:t>
            </a:r>
            <a:r>
              <a:rPr lang="en-US" altLang="zh-CN" sz="3200">
                <a:solidFill>
                  <a:schemeClr val="bg1"/>
                </a:solidFill>
                <a:latin typeface="黑体" charset="0"/>
                <a:ea typeface="黑体" charset="0"/>
              </a:rPr>
              <a:t>-</a:t>
            </a:r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亮度的测量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-17780" y="0"/>
            <a:ext cx="12209780" cy="583565"/>
          </a:xfrm>
          <a:prstGeom prst="rect">
            <a:avLst/>
          </a:prstGeom>
          <a:solidFill>
            <a:srgbClr val="68181B"/>
          </a:solidFill>
        </p:spPr>
        <p:txBody>
          <a:bodyPr wrap="square" rtlCol="0">
            <a:noAutofit/>
          </a:bodyPr>
          <a:lstStyle/>
          <a:p>
            <a:pPr algn="ctr"/>
            <a:r>
              <a:rPr lang="en-US" altLang="zh-TW" sz="3400" dirty="0">
                <a:solidFill>
                  <a:schemeClr val="bg1"/>
                </a:solidFill>
                <a:sym typeface="+mn-ea"/>
              </a:rPr>
              <a:t>Hyperon Physics</a:t>
            </a:r>
            <a:endParaRPr kumimoji="1" lang="zh-CN" altLang="en-US" sz="3400" b="1" dirty="0"/>
          </a:p>
          <a:p>
            <a:pPr algn="ctr"/>
            <a:endParaRPr lang="en-US" sz="3400" dirty="0"/>
          </a:p>
          <a:p>
            <a:pPr algn="ctr"/>
            <a:r>
              <a:rPr lang="en-US" sz="3400" dirty="0">
                <a:sym typeface="+mn-ea"/>
              </a:rPr>
              <a:t> </a:t>
            </a:r>
            <a:endParaRPr lang="en-US" sz="3400" dirty="0"/>
          </a:p>
          <a:p>
            <a:pPr algn="ctr"/>
            <a:r>
              <a:rPr lang="en-US" altLang="zh-CN" sz="34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" y="6493511"/>
            <a:ext cx="12209780" cy="368300"/>
          </a:xfrm>
          <a:prstGeom prst="rect">
            <a:avLst/>
          </a:prstGeom>
          <a:solidFill>
            <a:srgbClr val="263A38"/>
          </a:solidFill>
        </p:spPr>
        <p:txBody>
          <a:bodyPr wrap="square" rtlCol="0">
            <a:noAutofit/>
          </a:bodyPr>
          <a:lstStyle/>
          <a:p>
            <a:r>
              <a:rPr lang="en-US" altLang="zh-CN" sz="2000" dirty="0">
                <a:solidFill>
                  <a:schemeClr val="bg1"/>
                </a:solidFill>
              </a:rPr>
              <a:t> </a:t>
            </a:r>
            <a:r>
              <a:rPr lang="zh-CN" altLang="en-US" sz="2000" dirty="0">
                <a:solidFill>
                  <a:schemeClr val="bg1"/>
                </a:solidFill>
              </a:rPr>
              <a:t>柯百谦 </a:t>
            </a:r>
            <a:r>
              <a:rPr lang="en-US" altLang="zh-CN" sz="2000" dirty="0">
                <a:solidFill>
                  <a:schemeClr val="bg1"/>
                </a:solidFill>
              </a:rPr>
              <a:t>                                                               </a:t>
            </a:r>
            <a:r>
              <a:rPr lang="zh-CN" altLang="en-US" sz="2000" dirty="0">
                <a:solidFill>
                  <a:schemeClr val="bg1"/>
                </a:solidFill>
              </a:rPr>
              <a:t>强子物理与味物理的实验进展</a:t>
            </a:r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715751" y="6493511"/>
            <a:ext cx="468000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0DB2DC-4C9A-4742-B13C-FB6460FD3503}" type="slidenum">
              <a:rPr lang="en-US" altLang="zh-CN" sz="1351">
                <a:solidFill>
                  <a:schemeClr val="bg1"/>
                </a:solidFill>
              </a:rPr>
              <a:t>41</a:t>
            </a:fld>
            <a:endParaRPr lang="en-US" altLang="zh-CN" sz="1351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843" y="2134237"/>
            <a:ext cx="9541181" cy="4002641"/>
          </a:xfrm>
          <a:prstGeom prst="rect">
            <a:avLst/>
          </a:prstGeom>
        </p:spPr>
      </p:pic>
      <p:pic>
        <p:nvPicPr>
          <p:cNvPr id="6" name="Picture 3"/>
          <p:cNvPicPr/>
          <p:nvPr/>
        </p:nvPicPr>
        <p:blipFill>
          <a:blip r:embed="rId5"/>
          <a:stretch>
            <a:fillRect/>
          </a:stretch>
        </p:blipFill>
        <p:spPr>
          <a:xfrm>
            <a:off x="9824224" y="2500409"/>
            <a:ext cx="2143325" cy="23125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85464" y="994788"/>
                <a:ext cx="10800653" cy="101341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marL="342891" indent="-342891" defTabSz="410835" hangingPunct="0">
                  <a:lnSpc>
                    <a:spcPct val="130000"/>
                  </a:lnSpc>
                  <a:buFont typeface="Wingdings" panose="05000000000000000000" charset="0"/>
                  <a:buChar char=""/>
                </a:pPr>
                <a:r>
                  <a:rPr lang="en-US" altLang="pt-BR" sz="2400" dirty="0">
                    <a:latin typeface="Cambria Math" panose="02040503050406030204" charset="0"/>
                    <a:cs typeface="Cambria Math" panose="02040503050406030204" charset="0"/>
                    <a:sym typeface="Helvetica Neue" panose="02000503000000020004"/>
                  </a:rPr>
                  <a:t>Hyperon is any baryon containing one or more squarks, but no </a:t>
                </a:r>
                <a14:m>
                  <m:oMath xmlns:m="http://schemas.openxmlformats.org/officeDocument/2006/math">
                    <m:r>
                      <a:rPr lang="en-US" altLang="pt-BR" sz="2400" dirty="0">
                        <a:latin typeface="Cambria Math" panose="02040503050406030204" charset="0"/>
                        <a:cs typeface="Cambria Math" panose="02040503050406030204" charset="0"/>
                      </a:rPr>
                      <m:t>𝒄</m:t>
                    </m:r>
                  </m:oMath>
                </a14:m>
                <a:r>
                  <a:rPr lang="en-US" altLang="pt-BR" sz="2400" dirty="0">
                    <a:latin typeface="Cambria Math" panose="02040503050406030204" charset="0"/>
                    <a:cs typeface="Cambria Math" panose="02040503050406030204" charset="0"/>
                    <a:sym typeface="Helvetica Neue" panose="02000503000000020004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pt-BR" sz="2400" dirty="0">
                        <a:latin typeface="Cambria Math" panose="02040503050406030204" charset="0"/>
                        <a:cs typeface="Cambria Math" panose="02040503050406030204" charset="0"/>
                      </a:rPr>
                      <m:t>𝒃</m:t>
                    </m:r>
                  </m:oMath>
                </a14:m>
                <a:r>
                  <a:rPr lang="en-US" altLang="pt-BR" sz="2400" dirty="0">
                    <a:latin typeface="Cambria Math" panose="02040503050406030204" charset="0"/>
                    <a:cs typeface="Cambria Math" panose="02040503050406030204" charset="0"/>
                    <a:sym typeface="Helvetica Neue" panose="02000503000000020004"/>
                  </a:rPr>
                  <a:t> or </a:t>
                </a:r>
                <a14:m>
                  <m:oMath xmlns:m="http://schemas.openxmlformats.org/officeDocument/2006/math">
                    <m:r>
                      <a:rPr lang="en-US" altLang="pt-BR" sz="2400" dirty="0">
                        <a:latin typeface="Cambria Math" panose="02040503050406030204" charset="0"/>
                        <a:cs typeface="Cambria Math" panose="02040503050406030204" charset="0"/>
                      </a:rPr>
                      <m:t>𝒕</m:t>
                    </m:r>
                  </m:oMath>
                </a14:m>
                <a:r>
                  <a:rPr lang="en-US" altLang="pt-BR" sz="2400" dirty="0">
                    <a:latin typeface="Cambria Math" panose="02040503050406030204" charset="0"/>
                    <a:cs typeface="Cambria Math" panose="02040503050406030204" charset="0"/>
                    <a:sym typeface="Helvetica Neue" panose="02000503000000020004"/>
                  </a:rPr>
                  <a:t> quark. </a:t>
                </a:r>
              </a:p>
              <a:p>
                <a:pPr marL="342891" indent="-342891" defTabSz="410835" hangingPunct="0">
                  <a:lnSpc>
                    <a:spcPct val="130000"/>
                  </a:lnSpc>
                  <a:buFont typeface="Wingdings" panose="05000000000000000000" charset="0"/>
                  <a:buChar char=""/>
                </a:pPr>
                <a:r>
                  <a:rPr lang="en-US" altLang="pt-BR" sz="2400" dirty="0">
                    <a:latin typeface="Cambria Math" panose="02040503050406030204" charset="0"/>
                    <a:cs typeface="Cambria Math" panose="02040503050406030204" charset="0"/>
                    <a:sym typeface="Helvetica Neue" panose="02000503000000020004"/>
                  </a:rPr>
                  <a:t>The 10B </a:t>
                </a:r>
                <a14:m>
                  <m:oMath xmlns:m="http://schemas.openxmlformats.org/officeDocument/2006/math">
                    <m:r>
                      <a:rPr lang="en-US" altLang="pt-BR" sz="2400" dirty="0">
                        <a:latin typeface="Cambria Math" panose="02040503050406030204" charset="0"/>
                        <a:cs typeface="Cambria Math" panose="02040503050406030204" charset="0"/>
                      </a:rPr>
                      <m:t>𝑱</m:t>
                    </m:r>
                    <m:r>
                      <a:rPr lang="en-US" altLang="pt-BR" sz="2400" dirty="0">
                        <a:latin typeface="Cambria Math" panose="02040503050406030204" charset="0"/>
                        <a:cs typeface="Cambria Math" panose="02040503050406030204" charset="0"/>
                      </a:rPr>
                      <m:t>/</m:t>
                    </m:r>
                    <m:r>
                      <a:rPr lang="en-US" altLang="pt-BR" sz="2400" dirty="0">
                        <a:latin typeface="Cambria Math" panose="02040503050406030204" charset="0"/>
                        <a:cs typeface="Cambria Math" panose="02040503050406030204" charset="0"/>
                      </a:rPr>
                      <m:t>𝝍</m:t>
                    </m:r>
                  </m:oMath>
                </a14:m>
                <a:r>
                  <a:rPr lang="en-US" altLang="pt-BR" sz="2400" dirty="0">
                    <a:latin typeface="Cambria Math" panose="02040503050406030204" charset="0"/>
                    <a:cs typeface="Cambria Math" panose="02040503050406030204" charset="0"/>
                    <a:sym typeface="Helvetica Neue" panose="02000503000000020004"/>
                  </a:rPr>
                  <a:t> at BESIII provide large samples of hyperon.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464" y="994788"/>
                <a:ext cx="10800653" cy="1013419"/>
              </a:xfrm>
              <a:prstGeom prst="rect">
                <a:avLst/>
              </a:prstGeom>
              <a:blipFill>
                <a:blip r:embed="rId6"/>
                <a:stretch>
                  <a:fillRect l="-704" b="-13750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图片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200000">
            <a:off x="11447728" y="-184799"/>
            <a:ext cx="424554" cy="9263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F5F4E78-C638-94DA-3B61-CC2E92B62087}"/>
              </a:ext>
            </a:extLst>
          </p:cNvPr>
          <p:cNvSpPr txBox="1"/>
          <p:nvPr/>
        </p:nvSpPr>
        <p:spPr>
          <a:xfrm>
            <a:off x="8340484" y="5945861"/>
            <a:ext cx="27093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pple Chancery" panose="03020702040506060504" pitchFamily="66" charset="-79"/>
                <a:cs typeface="Apple Chancery" panose="03020702040506060504" pitchFamily="66" charset="-79"/>
              </a:rPr>
              <a:t>More in Wenjing Zheng’s talk</a:t>
            </a:r>
          </a:p>
        </p:txBody>
      </p:sp>
    </p:spTree>
    <p:custDataLst>
      <p:tags r:id="rId1"/>
    </p:custData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22225" y="36831"/>
            <a:ext cx="12161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研究动机</a:t>
            </a:r>
            <a:r>
              <a:rPr lang="en-US" altLang="zh-CN" sz="3200">
                <a:solidFill>
                  <a:schemeClr val="bg1"/>
                </a:solidFill>
                <a:latin typeface="黑体" charset="0"/>
                <a:ea typeface="黑体" charset="0"/>
              </a:rPr>
              <a:t>-</a:t>
            </a:r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亮度的测量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/>
              <p:cNvSpPr txBox="1"/>
              <p:nvPr/>
            </p:nvSpPr>
            <p:spPr>
              <a:xfrm>
                <a:off x="-17780" y="0"/>
                <a:ext cx="12209780" cy="583565"/>
              </a:xfrm>
              <a:prstGeom prst="rect">
                <a:avLst/>
              </a:prstGeom>
              <a:solidFill>
                <a:srgbClr val="68181B"/>
              </a:solidFill>
            </p:spPr>
            <p:txBody>
              <a:bodyPr wrap="square" rtlCol="0">
                <a:noAutofit/>
              </a:bodyPr>
              <a:lstStyle/>
              <a:p>
                <a:pPr algn="ctr"/>
                <a:r>
                  <a:rPr kumimoji="1" lang="es-ES" altLang="zh-CN" sz="3400" dirty="0" err="1">
                    <a:solidFill>
                      <a:prstClr val="white"/>
                    </a:solidFill>
                    <a:latin typeface="Times New Roman" panose="02020503050405090304" charset="0"/>
                    <a:ea typeface="等线" panose="02010600030101010101" pitchFamily="2" charset="-122"/>
                    <a:cs typeface="Times New Roman" panose="02020503050405090304" charset="0"/>
                    <a:sym typeface="+mn-ea"/>
                  </a:rPr>
                  <a:t>First</a:t>
                </a:r>
                <a:r>
                  <a:rPr kumimoji="1" lang="es-ES" altLang="zh-CN" sz="3400" dirty="0">
                    <a:solidFill>
                      <a:prstClr val="white"/>
                    </a:solidFill>
                    <a:latin typeface="Times New Roman" panose="02020503050405090304" charset="0"/>
                    <a:ea typeface="等线" panose="02010600030101010101" pitchFamily="2" charset="-122"/>
                    <a:cs typeface="Times New Roman" panose="02020503050405090304" charset="0"/>
                    <a:sym typeface="+mn-ea"/>
                  </a:rPr>
                  <a:t> absolute BF </a:t>
                </a:r>
                <a:r>
                  <a:rPr kumimoji="1" lang="es-ES" altLang="zh-CN" sz="3400" dirty="0" err="1">
                    <a:solidFill>
                      <a:prstClr val="white"/>
                    </a:solidFill>
                    <a:latin typeface="Times New Roman" panose="02020503050405090304" charset="0"/>
                    <a:ea typeface="等线" panose="02010600030101010101" pitchFamily="2" charset="-122"/>
                    <a:cs typeface="Times New Roman" panose="02020503050405090304" charset="0"/>
                    <a:sym typeface="+mn-ea"/>
                  </a:rPr>
                  <a:t>measurement</a:t>
                </a:r>
                <a:r>
                  <a:rPr kumimoji="1" lang="es-ES" altLang="zh-CN" sz="3400" dirty="0">
                    <a:solidFill>
                      <a:prstClr val="white"/>
                    </a:solidFill>
                    <a:latin typeface="Times New Roman" panose="02020503050405090304" charset="0"/>
                    <a:ea typeface="等线" panose="02010600030101010101" pitchFamily="2" charset="-122"/>
                    <a:cs typeface="Times New Roman" panose="02020503050405090304" charset="0"/>
                    <a:sym typeface="+mn-ea"/>
                  </a:rPr>
                  <a:t> </a:t>
                </a:r>
                <a:r>
                  <a:rPr kumimoji="1" lang="es-ES" altLang="zh-CN" sz="3400" dirty="0" err="1">
                    <a:solidFill>
                      <a:prstClr val="white"/>
                    </a:solidFill>
                    <a:latin typeface="Times New Roman" panose="02020503050405090304" charset="0"/>
                    <a:ea typeface="等线" panose="02010600030101010101" pitchFamily="2" charset="-122"/>
                    <a:cs typeface="Times New Roman" panose="02020503050405090304" charset="0"/>
                    <a:sym typeface="+mn-ea"/>
                  </a:rPr>
                  <a:t>of</a:t>
                </a:r>
                <a:r>
                  <a:rPr kumimoji="1" lang="en-US" altLang="es-ES" sz="3400" dirty="0">
                    <a:solidFill>
                      <a:prstClr val="white"/>
                    </a:solidFill>
                    <a:latin typeface="Times New Roman" panose="02020503050405090304" charset="0"/>
                    <a:ea typeface="等线" panose="02010600030101010101" pitchFamily="2" charset="-122"/>
                    <a:cs typeface="Times New Roman" panose="02020503050405090304" charset="0"/>
                    <a:sym typeface="+mn-ea"/>
                  </a:rPr>
                  <a:t> </a:t>
                </a:r>
                <a14:m>
                  <m:oMath xmlns:m="http://schemas.openxmlformats.org/officeDocument/2006/math">
                    <m:r>
                      <a:rPr lang="el-GR" altLang="zh-CN" sz="3400" i="1" dirty="0">
                        <a:solidFill>
                          <a:schemeClr val="bg1"/>
                        </a:solidFill>
                        <a:latin typeface="Cambria Math" panose="02040503050406030204" charset="0"/>
                        <a:cs typeface="Cambria Math" panose="02040503050406030204" charset="0"/>
                        <a:sym typeface="+mn-ea"/>
                      </a:rPr>
                      <m:t>𝜦</m:t>
                    </m:r>
                    <m:r>
                      <a:rPr lang="en-US" altLang="zh-CN" sz="3400" i="1" dirty="0">
                        <a:solidFill>
                          <a:schemeClr val="bg1"/>
                        </a:solidFill>
                        <a:latin typeface="Cambria Math" panose="02040503050406030204" charset="0"/>
                        <a:cs typeface="Cambria Math" panose="02040503050406030204" charset="0"/>
                        <a:sym typeface="+mn-ea"/>
                      </a:rPr>
                      <m:t>→</m:t>
                    </m:r>
                    <m:r>
                      <a:rPr lang="en-US" altLang="zh-CN" sz="3400" i="1" dirty="0">
                        <a:solidFill>
                          <a:schemeClr val="bg1"/>
                        </a:solidFill>
                        <a:latin typeface="Cambria Math" panose="02040503050406030204" charset="0"/>
                        <a:cs typeface="Cambria Math" panose="02040503050406030204" charset="0"/>
                        <a:sym typeface="+mn-ea"/>
                      </a:rPr>
                      <m:t>𝒑</m:t>
                    </m:r>
                    <m:sSup>
                      <m:sSupPr>
                        <m:ctrlPr>
                          <a:rPr lang="en-US" altLang="zh-CN" sz="34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  <a:sym typeface="+mn-ea"/>
                          </a:rPr>
                        </m:ctrlPr>
                      </m:sSupPr>
                      <m:e>
                        <m:r>
                          <a:rPr lang="en-US" altLang="zh-CN" sz="3400" i="1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  <a:sym typeface="+mn-ea"/>
                          </a:rPr>
                          <m:t>𝒆</m:t>
                        </m:r>
                      </m:e>
                      <m:sup>
                        <m:r>
                          <a:rPr lang="en-US" altLang="zh-CN" sz="3400" i="1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  <a:sym typeface="+mn-ea"/>
                          </a:rPr>
                          <m:t>−</m:t>
                        </m:r>
                      </m:sup>
                    </m:sSup>
                    <m:sSub>
                      <m:sSubPr>
                        <m:ctrlPr>
                          <a:rPr lang="en-US" altLang="zh-CN" sz="34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  <a:sym typeface="+mn-ea"/>
                          </a:rPr>
                        </m:ctrlPr>
                      </m:sSubPr>
                      <m:e>
                        <m:r>
                          <a:rPr lang="en-US" altLang="zh-CN" sz="3400" i="1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  <a:sym typeface="+mn-ea"/>
                          </a:rPr>
                          <m:t>𝝂</m:t>
                        </m:r>
                      </m:e>
                      <m:sub>
                        <m:r>
                          <a:rPr lang="en-US" altLang="zh-CN" sz="3400" i="1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  <a:sym typeface="+mn-ea"/>
                          </a:rPr>
                          <m:t>𝒆</m:t>
                        </m:r>
                      </m:sub>
                    </m:sSub>
                  </m:oMath>
                </a14:m>
                <a:endParaRPr lang="en-US" altLang="zh-CN" sz="3400" i="1" dirty="0">
                  <a:solidFill>
                    <a:schemeClr val="bg1"/>
                  </a:solidFill>
                  <a:latin typeface="Cambria Math" panose="02040503050406030204" charset="0"/>
                  <a:cs typeface="Cambria Math" panose="02040503050406030204" charset="0"/>
                  <a:sym typeface="+mn-ea"/>
                </a:endParaRPr>
              </a:p>
            </p:txBody>
          </p:sp>
        </mc:Choice>
        <mc:Fallback xmlns="">
          <p:sp>
            <p:nvSpPr>
              <p:cNvPr id="2" name="文本框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7780" y="0"/>
                <a:ext cx="12209780" cy="583565"/>
              </a:xfrm>
              <a:prstGeom prst="rect">
                <a:avLst/>
              </a:prstGeom>
              <a:blipFill>
                <a:blip r:embed="rId4"/>
                <a:stretch>
                  <a:fillRect t="-17021" b="-382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文本框 3"/>
          <p:cNvSpPr txBox="1"/>
          <p:nvPr/>
        </p:nvSpPr>
        <p:spPr>
          <a:xfrm>
            <a:off x="11715751" y="6493511"/>
            <a:ext cx="468000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0DB2DC-4C9A-4742-B13C-FB6460FD3503}" type="slidenum">
              <a:rPr lang="en-US" altLang="zh-CN" sz="1351">
                <a:solidFill>
                  <a:schemeClr val="bg1"/>
                </a:solidFill>
              </a:rPr>
              <a:t>42</a:t>
            </a:fld>
            <a:endParaRPr lang="en-US" altLang="zh-CN" sz="1351">
              <a:solidFill>
                <a:schemeClr val="bg1"/>
              </a:solidFill>
            </a:endParaRPr>
          </a:p>
        </p:txBody>
      </p:sp>
      <p:grpSp>
        <p:nvGrpSpPr>
          <p:cNvPr id="10" name="组合 9"/>
          <p:cNvGrpSpPr>
            <a:grpSpLocks noChangeAspect="1"/>
          </p:cNvGrpSpPr>
          <p:nvPr/>
        </p:nvGrpSpPr>
        <p:grpSpPr>
          <a:xfrm>
            <a:off x="88271" y="3751125"/>
            <a:ext cx="3982223" cy="2880000"/>
            <a:chOff x="149968" y="3755842"/>
            <a:chExt cx="4234261" cy="3108092"/>
          </a:xfrm>
        </p:grpSpPr>
        <p:pic>
          <p:nvPicPr>
            <p:cNvPr id="29" name="图片 28"/>
            <p:cNvPicPr/>
            <p:nvPr/>
          </p:nvPicPr>
          <p:blipFill>
            <a:blip r:embed="rId5"/>
            <a:stretch>
              <a:fillRect/>
            </a:stretch>
          </p:blipFill>
          <p:spPr>
            <a:xfrm rot="5400000">
              <a:off x="713052" y="3192757"/>
              <a:ext cx="3108092" cy="4234261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86519" y="4115820"/>
              <a:ext cx="581891" cy="272752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/>
              <p:cNvSpPr txBox="1"/>
              <p:nvPr/>
            </p:nvSpPr>
            <p:spPr>
              <a:xfrm>
                <a:off x="3752216" y="583565"/>
                <a:ext cx="5090795" cy="3043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1351" b="1" i="1">
                          <a:solidFill>
                            <a:srgbClr val="68181B"/>
                          </a:solidFill>
                          <a:latin typeface="Cambria Math" panose="02040503050406030204" charset="0"/>
                          <a:ea typeface="Cambria Math" panose="02040503050406030204" charset="0"/>
                        </a:rPr>
                        <m:t>𝓑</m:t>
                      </m:r>
                      <m:d>
                        <m:dPr>
                          <m:ctrlPr>
                            <a:rPr kumimoji="1" lang="en-US" altLang="zh-CN" sz="1351" b="1" i="1">
                              <a:solidFill>
                                <a:srgbClr val="68181B"/>
                              </a:solidFill>
                              <a:latin typeface="Cambria Math" panose="02040503050406030204" pitchFamily="18" charset="0"/>
                              <a:ea typeface="Cambria Math" panose="02040503050406030204" charset="0"/>
                            </a:rPr>
                          </m:ctrlPr>
                        </m:dPr>
                        <m:e>
                          <m:r>
                            <a:rPr kumimoji="1" lang="el-GR" altLang="zh-CN" sz="1351" b="1" i="1">
                              <a:solidFill>
                                <a:srgbClr val="68181B"/>
                              </a:solidFill>
                              <a:latin typeface="Cambria Math" panose="02040503050406030204" charset="0"/>
                              <a:ea typeface="Cambria Math" panose="02040503050406030204" charset="0"/>
                            </a:rPr>
                            <m:t>𝜦</m:t>
                          </m:r>
                          <m:r>
                            <a:rPr kumimoji="1" lang="el-GR" altLang="zh-CN" sz="1351" b="1" i="1">
                              <a:solidFill>
                                <a:srgbClr val="68181B"/>
                              </a:solidFill>
                              <a:latin typeface="Cambria Math" panose="02040503050406030204" charset="0"/>
                              <a:ea typeface="Cambria Math" panose="02040503050406030204" charset="0"/>
                            </a:rPr>
                            <m:t>→</m:t>
                          </m:r>
                          <m:r>
                            <a:rPr kumimoji="1" lang="en-US" altLang="zh-CN" sz="1351" b="1" i="1">
                              <a:solidFill>
                                <a:srgbClr val="68181B"/>
                              </a:solidFill>
                              <a:latin typeface="Cambria Math" panose="02040503050406030204" charset="0"/>
                              <a:ea typeface="Cambria Math" panose="02040503050406030204" charset="0"/>
                            </a:rPr>
                            <m:t>𝒑</m:t>
                          </m:r>
                          <m:sSup>
                            <m:sSupPr>
                              <m:ctrlPr>
                                <a:rPr kumimoji="1" lang="en-US" altLang="zh-CN" sz="1351" b="1" i="1">
                                  <a:solidFill>
                                    <a:srgbClr val="68181B"/>
                                  </a:solidFill>
                                  <a:latin typeface="Cambria Math" panose="02040503050406030204" pitchFamily="18" charset="0"/>
                                  <a:ea typeface="Cambria Math" panose="02040503050406030204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1351" b="1" i="1">
                                  <a:solidFill>
                                    <a:srgbClr val="68181B"/>
                                  </a:solidFill>
                                  <a:latin typeface="Cambria Math" panose="02040503050406030204" charset="0"/>
                                  <a:ea typeface="Cambria Math" panose="02040503050406030204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kumimoji="1" lang="en-US" altLang="zh-CN" sz="1351" b="1" i="1">
                                  <a:solidFill>
                                    <a:srgbClr val="68181B"/>
                                  </a:solidFill>
                                  <a:latin typeface="Cambria Math" panose="02040503050406030204" charset="0"/>
                                  <a:ea typeface="Cambria Math" panose="02040503050406030204" charset="0"/>
                                </a:rPr>
                                <m:t>−</m:t>
                              </m:r>
                            </m:sup>
                          </m:sSup>
                          <m:sSub>
                            <m:sSubPr>
                              <m:ctrlPr>
                                <a:rPr kumimoji="1" lang="en-US" altLang="zh-CN" sz="1351" b="1" i="1">
                                  <a:solidFill>
                                    <a:srgbClr val="68181B"/>
                                  </a:solidFill>
                                  <a:latin typeface="Cambria Math" panose="02040503050406030204" pitchFamily="18" charset="0"/>
                                  <a:ea typeface="Cambria Math" panose="02040503050406030204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kumimoji="1" lang="en-US" altLang="zh-CN" sz="1351" b="1" i="1">
                                      <a:solidFill>
                                        <a:srgbClr val="68181B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charset="0"/>
                                    </a:rPr>
                                  </m:ctrlPr>
                                </m:accPr>
                                <m:e>
                                  <m:r>
                                    <a:rPr kumimoji="1" lang="en-US" altLang="zh-CN" sz="1351" b="1" i="1">
                                      <a:solidFill>
                                        <a:srgbClr val="68181B"/>
                                      </a:solidFill>
                                      <a:latin typeface="Cambria Math" panose="02040503050406030204" charset="0"/>
                                      <a:ea typeface="Cambria Math" panose="02040503050406030204" charset="0"/>
                                    </a:rPr>
                                    <m:t>𝝂</m:t>
                                  </m:r>
                                </m:e>
                              </m:acc>
                            </m:e>
                            <m:sub>
                              <m:r>
                                <a:rPr kumimoji="1" lang="en-US" altLang="zh-CN" sz="1351" b="1" i="1">
                                  <a:solidFill>
                                    <a:srgbClr val="68181B"/>
                                  </a:solidFill>
                                  <a:latin typeface="Cambria Math" panose="02040503050406030204" charset="0"/>
                                  <a:ea typeface="Cambria Math" panose="02040503050406030204" charset="0"/>
                                </a:rPr>
                                <m:t>𝒆</m:t>
                              </m:r>
                            </m:sub>
                          </m:sSub>
                        </m:e>
                      </m:d>
                      <m:r>
                        <a:rPr kumimoji="1" lang="en-US" altLang="zh-CN" sz="1351" b="1" i="1">
                          <a:solidFill>
                            <a:srgbClr val="68181B"/>
                          </a:solidFill>
                          <a:latin typeface="Cambria Math" panose="02040503050406030204" charset="0"/>
                          <a:ea typeface="Cambria Math" panose="02040503050406030204" charset="0"/>
                        </a:rPr>
                        <m:t>=(</m:t>
                      </m:r>
                      <m:r>
                        <a:rPr kumimoji="1" lang="en-US" altLang="zh-CN" sz="1351" b="1" i="1">
                          <a:solidFill>
                            <a:srgbClr val="68181B"/>
                          </a:solidFill>
                          <a:latin typeface="Cambria Math" panose="02040503050406030204" charset="0"/>
                          <a:ea typeface="Cambria Math" panose="02040503050406030204" charset="0"/>
                        </a:rPr>
                        <m:t>𝟖</m:t>
                      </m:r>
                      <m:r>
                        <a:rPr kumimoji="1" lang="en-US" altLang="zh-CN" sz="1351" b="1" i="1">
                          <a:solidFill>
                            <a:srgbClr val="68181B"/>
                          </a:solidFill>
                          <a:latin typeface="Cambria Math" panose="02040503050406030204" charset="0"/>
                          <a:ea typeface="Cambria Math" panose="02040503050406030204" charset="0"/>
                        </a:rPr>
                        <m:t>.</m:t>
                      </m:r>
                      <m:r>
                        <a:rPr kumimoji="1" lang="en-US" altLang="zh-CN" sz="1351" b="1" i="1">
                          <a:solidFill>
                            <a:srgbClr val="68181B"/>
                          </a:solidFill>
                          <a:latin typeface="Cambria Math" panose="02040503050406030204" charset="0"/>
                          <a:ea typeface="Cambria Math" panose="02040503050406030204" charset="0"/>
                        </a:rPr>
                        <m:t>𝟏𝟔</m:t>
                      </m:r>
                      <m:r>
                        <a:rPr kumimoji="1" lang="en-US" altLang="zh-CN" sz="1351" b="1" i="1">
                          <a:solidFill>
                            <a:srgbClr val="68181B"/>
                          </a:solidFill>
                          <a:latin typeface="Cambria Math" panose="02040503050406030204" charset="0"/>
                          <a:ea typeface="Cambria Math" panose="02040503050406030204" charset="0"/>
                        </a:rPr>
                        <m:t>±</m:t>
                      </m:r>
                      <m:r>
                        <a:rPr kumimoji="1" lang="en-US" altLang="zh-CN" sz="1351" b="1" i="1">
                          <a:solidFill>
                            <a:srgbClr val="68181B"/>
                          </a:solidFill>
                          <a:latin typeface="Cambria Math" panose="02040503050406030204" charset="0"/>
                          <a:ea typeface="Cambria Math" panose="02040503050406030204" charset="0"/>
                        </a:rPr>
                        <m:t>𝟎</m:t>
                      </m:r>
                      <m:r>
                        <a:rPr kumimoji="1" lang="en-US" altLang="zh-CN" sz="1351" b="1" i="1">
                          <a:solidFill>
                            <a:srgbClr val="68181B"/>
                          </a:solidFill>
                          <a:latin typeface="Cambria Math" panose="02040503050406030204" charset="0"/>
                          <a:ea typeface="Cambria Math" panose="02040503050406030204" charset="0"/>
                        </a:rPr>
                        <m:t>.</m:t>
                      </m:r>
                      <m:r>
                        <a:rPr kumimoji="1" lang="en-US" altLang="zh-CN" sz="1351" b="1" i="1">
                          <a:solidFill>
                            <a:srgbClr val="68181B"/>
                          </a:solidFill>
                          <a:latin typeface="Cambria Math" panose="02040503050406030204" charset="0"/>
                          <a:ea typeface="Cambria Math" panose="02040503050406030204" charset="0"/>
                        </a:rPr>
                        <m:t>𝟐𝟐</m:t>
                      </m:r>
                      <m:r>
                        <a:rPr kumimoji="1" lang="en-US" altLang="zh-CN" sz="1351" b="1" i="1">
                          <a:solidFill>
                            <a:srgbClr val="68181B"/>
                          </a:solidFill>
                          <a:latin typeface="Cambria Math" panose="02040503050406030204" charset="0"/>
                          <a:ea typeface="Cambria Math" panose="02040503050406030204" charset="0"/>
                        </a:rPr>
                        <m:t>±</m:t>
                      </m:r>
                      <m:r>
                        <a:rPr kumimoji="1" lang="en-US" altLang="zh-CN" sz="1351" b="1" i="1">
                          <a:solidFill>
                            <a:srgbClr val="68181B"/>
                          </a:solidFill>
                          <a:latin typeface="Cambria Math" panose="02040503050406030204" charset="0"/>
                          <a:ea typeface="Cambria Math" panose="02040503050406030204" charset="0"/>
                        </a:rPr>
                        <m:t>𝟎</m:t>
                      </m:r>
                      <m:r>
                        <a:rPr kumimoji="1" lang="en-US" altLang="zh-CN" sz="1351" b="1" i="1">
                          <a:solidFill>
                            <a:srgbClr val="68181B"/>
                          </a:solidFill>
                          <a:latin typeface="Cambria Math" panose="02040503050406030204" charset="0"/>
                          <a:ea typeface="Cambria Math" panose="02040503050406030204" charset="0"/>
                        </a:rPr>
                        <m:t>.</m:t>
                      </m:r>
                      <m:r>
                        <a:rPr kumimoji="1" lang="en-US" altLang="zh-CN" sz="1351" b="1" i="1">
                          <a:solidFill>
                            <a:srgbClr val="68181B"/>
                          </a:solidFill>
                          <a:latin typeface="Cambria Math" panose="02040503050406030204" charset="0"/>
                          <a:ea typeface="Cambria Math" panose="02040503050406030204" charset="0"/>
                        </a:rPr>
                        <m:t>𝟏𝟓</m:t>
                      </m:r>
                      <m:r>
                        <a:rPr kumimoji="1" lang="en-US" altLang="zh-CN" sz="1351" b="1" i="1">
                          <a:solidFill>
                            <a:srgbClr val="68181B"/>
                          </a:solidFill>
                          <a:latin typeface="Cambria Math" panose="02040503050406030204" charset="0"/>
                          <a:ea typeface="Cambria Math" panose="02040503050406030204" charset="0"/>
                        </a:rPr>
                        <m:t>)×</m:t>
                      </m:r>
                      <m:sSup>
                        <m:sSupPr>
                          <m:ctrlPr>
                            <a:rPr kumimoji="1" lang="en-US" altLang="zh-CN" sz="1351" b="1" i="1">
                              <a:solidFill>
                                <a:srgbClr val="68181B"/>
                              </a:solidFill>
                              <a:latin typeface="Cambria Math" panose="02040503050406030204" pitchFamily="18" charset="0"/>
                              <a:ea typeface="Cambria Math" panose="02040503050406030204" charset="0"/>
                            </a:rPr>
                          </m:ctrlPr>
                        </m:sSupPr>
                        <m:e>
                          <m:r>
                            <a:rPr kumimoji="1" lang="en-US" altLang="zh-CN" sz="1351" b="1" i="1">
                              <a:solidFill>
                                <a:srgbClr val="68181B"/>
                              </a:solidFill>
                              <a:latin typeface="Cambria Math" panose="02040503050406030204" charset="0"/>
                              <a:ea typeface="Cambria Math" panose="02040503050406030204" charset="0"/>
                            </a:rPr>
                            <m:t>𝟏𝟎</m:t>
                          </m:r>
                        </m:e>
                        <m:sup>
                          <m:r>
                            <a:rPr kumimoji="1" lang="en-US" altLang="zh-CN" sz="1351" b="1" i="1">
                              <a:solidFill>
                                <a:srgbClr val="68181B"/>
                              </a:solidFill>
                              <a:latin typeface="Cambria Math" panose="02040503050406030204" charset="0"/>
                              <a:ea typeface="Cambria Math" panose="02040503050406030204" charset="0"/>
                            </a:rPr>
                            <m:t>−</m:t>
                          </m:r>
                          <m:r>
                            <a:rPr kumimoji="1" lang="en-US" altLang="zh-CN" sz="1351" b="1" i="1">
                              <a:solidFill>
                                <a:srgbClr val="68181B"/>
                              </a:solidFill>
                              <a:latin typeface="Cambria Math" panose="02040503050406030204" charset="0"/>
                              <a:ea typeface="Cambria Math" panose="02040503050406030204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kumimoji="1" lang="en-US" altLang="zh-CN" sz="1351" b="1" i="1" dirty="0">
                  <a:solidFill>
                    <a:srgbClr val="68181B"/>
                  </a:solidFill>
                  <a:latin typeface="Cambria Math" panose="02040503050406030204" charset="0"/>
                  <a:ea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="">
          <p:sp>
            <p:nvSpPr>
              <p:cNvPr id="17" name="文本框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2216" y="583565"/>
                <a:ext cx="5090795" cy="304314"/>
              </a:xfrm>
              <a:prstGeom prst="rect">
                <a:avLst/>
              </a:prstGeom>
              <a:blipFill>
                <a:blip r:embed="rId7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4" name="表格 34"/>
              <p:cNvGraphicFramePr>
                <a:graphicFrameLocks noGrp="1"/>
              </p:cNvGraphicFramePr>
              <p:nvPr/>
            </p:nvGraphicFramePr>
            <p:xfrm>
              <a:off x="5047621" y="997384"/>
              <a:ext cx="5172711" cy="2782955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104965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952625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170431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2743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s-ES" altLang="zh-CN" sz="1200" b="0" dirty="0">
                              <a:latin typeface="Times New Roman" panose="02020503050405090304" charset="0"/>
                              <a:cs typeface="Times New Roman" panose="02020503050405090304" charset="0"/>
                            </a:rPr>
                            <a:t>Observable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0" dirty="0">
                              <a:latin typeface="Times New Roman" panose="02020503050405090304" charset="0"/>
                              <a:cs typeface="Times New Roman" panose="02020503050405090304" charset="0"/>
                            </a:rPr>
                            <a:t>This work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s-ES" altLang="zh-CN" sz="1200" b="0" dirty="0" err="1">
                              <a:latin typeface="Times New Roman" panose="02020503050405090304" charset="0"/>
                              <a:cs typeface="Times New Roman" panose="02020503050405090304" charset="0"/>
                            </a:rPr>
                            <a:t>Previous</a:t>
                          </a:r>
                          <a:r>
                            <a:rPr lang="es-ES" altLang="zh-CN" sz="1200" b="0" dirty="0">
                              <a:latin typeface="Times New Roman" panose="02020503050405090304" charset="0"/>
                              <a:cs typeface="Times New Roman" panose="02020503050405090304" charset="0"/>
                            </a:rPr>
                            <a:t> </a:t>
                          </a:r>
                          <a:r>
                            <a:rPr lang="es-ES" altLang="zh-CN" sz="1200" b="0" dirty="0" err="1">
                              <a:latin typeface="Times New Roman" panose="02020503050405090304" charset="0"/>
                              <a:cs typeface="Times New Roman" panose="02020503050405090304" charset="0"/>
                            </a:rPr>
                            <a:t>result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284353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altLang="zh-CN" sz="1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CN" sz="1200" b="0" smtClean="0">
                                        <a:latin typeface="Cambria Math" panose="02040503050406030204" charset="0"/>
                                      </a:rPr>
                                      <m:t>𝑔</m:t>
                                    </m:r>
                                  </m:e>
                                  <m:sub>
                                    <m:r>
                                      <a:rPr lang="en-US" altLang="zh-CN" sz="1200" b="0" smtClean="0">
                                        <a:latin typeface="Cambria Math" panose="02040503050406030204" charset="0"/>
                                      </a:rPr>
                                      <m:t>𝑎𝑣</m:t>
                                    </m:r>
                                  </m:sub>
                                  <m:sup>
                                    <m:r>
                                      <a:rPr lang="en-US" altLang="zh-CN" sz="1200" b="0" smtClean="0">
                                        <a:latin typeface="Cambria Math" panose="02040503050406030204" charset="0"/>
                                      </a:rPr>
                                      <m:t>−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altLang="zh-CN" sz="1200" b="0" dirty="0">
                            <a:latin typeface="Cambria Math" panose="02040503050406030204" charset="0"/>
                            <a:cs typeface="Times New Roman" panose="02020503050405090304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altLang="zh-CN" sz="1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CN" sz="1200" b="0" smtClean="0">
                                        <a:latin typeface="Cambria Math" panose="02040503050406030204" charset="0"/>
                                      </a:rPr>
                                      <m:t>0.742</m:t>
                                    </m:r>
                                  </m:e>
                                  <m:sub>
                                    <m:r>
                                      <a:rPr lang="en-US" altLang="zh-CN" sz="1200" b="0" smtClean="0">
                                        <a:latin typeface="Cambria Math" panose="02040503050406030204" charset="0"/>
                                      </a:rPr>
                                      <m:t>−0.057</m:t>
                                    </m:r>
                                  </m:sub>
                                  <m:sup>
                                    <m:r>
                                      <a:rPr lang="en-US" altLang="zh-CN" sz="1200" b="0" smtClean="0">
                                        <a:latin typeface="Cambria Math" panose="02040503050406030204" charset="0"/>
                                      </a:rPr>
                                      <m:t>+0.075</m:t>
                                    </m:r>
                                  </m:sup>
                                </m:sSubSup>
                                <m:r>
                                  <a:rPr lang="en-US" altLang="zh-CN" sz="1200" b="0" smtClean="0">
                                    <a:latin typeface="Cambria Math" panose="02040503050406030204" charset="0"/>
                                  </a:rPr>
                                  <m:t>±0.</m:t>
                                </m:r>
                                <m:r>
                                  <a:rPr lang="en-US" altLang="zh-CN" sz="1200" b="0" smtClean="0">
                                    <a:latin typeface="Cambria Math" panose="02040503050406030204" charset="0"/>
                                    <a:ea typeface="宋体" charset="0"/>
                                    <a:cs typeface="Cambria Math" panose="02040503050406030204" charset="0"/>
                                  </a:rPr>
                                  <m:t>009</m:t>
                                </m:r>
                              </m:oMath>
                            </m:oMathPara>
                          </a14:m>
                          <a:endParaRPr lang="en-US" altLang="zh-CN" sz="1200" b="0" dirty="0">
                            <a:latin typeface="Cambria Math" panose="02040503050406030204" charset="0"/>
                            <a:cs typeface="Times New Roman" panose="02020503050405090304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altLang="zh-CN" sz="1200" b="0" smtClean="0">
                                  <a:latin typeface="Cambria Math" panose="02040503050406030204" charset="0"/>
                                </a:rPr>
                                <m:t>0.718±0.015</m:t>
                              </m:r>
                            </m:oMath>
                          </a14:m>
                          <a:r>
                            <a:rPr lang="en-US" altLang="zh-CN" sz="1200" dirty="0">
                              <a:latin typeface="Times New Roman" panose="02020503050405090304" charset="0"/>
                              <a:cs typeface="Times New Roman" panose="02020503050405090304" charset="0"/>
                            </a:rPr>
                            <a:t> [PDG2024]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27914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altLang="zh-CN" sz="1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CN" sz="1200" b="0" smtClean="0">
                                        <a:latin typeface="Cambria Math" panose="02040503050406030204" charset="0"/>
                                      </a:rPr>
                                      <m:t>𝑔</m:t>
                                    </m:r>
                                  </m:e>
                                  <m:sub>
                                    <m:r>
                                      <a:rPr lang="en-US" altLang="zh-CN" sz="1200" b="0" smtClean="0">
                                        <a:latin typeface="Cambria Math" panose="02040503050406030204" charset="0"/>
                                      </a:rPr>
                                      <m:t>𝑎𝑣</m:t>
                                    </m:r>
                                  </m:sub>
                                  <m:sup>
                                    <m:r>
                                      <a:rPr lang="en-US" altLang="zh-CN" sz="1200" b="0" smtClean="0">
                                        <a:latin typeface="Cambria Math" panose="02040503050406030204" charset="0"/>
                                      </a:rPr>
                                      <m:t>+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altLang="zh-CN" sz="1200" b="0" dirty="0">
                            <a:latin typeface="Cambria Math" panose="02040503050406030204" charset="0"/>
                            <a:cs typeface="Times New Roman" panose="02020503050405090304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altLang="zh-CN" sz="1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CN" sz="1200" b="0" smtClean="0">
                                        <a:latin typeface="Cambria Math" panose="02040503050406030204" charset="0"/>
                                      </a:rPr>
                                      <m:t>−0.706</m:t>
                                    </m:r>
                                  </m:e>
                                  <m:sub>
                                    <m:r>
                                      <a:rPr lang="en-US" altLang="zh-CN" sz="1200" b="0" smtClean="0">
                                        <a:latin typeface="Cambria Math" panose="02040503050406030204" charset="0"/>
                                      </a:rPr>
                                      <m:t>−0.073</m:t>
                                    </m:r>
                                  </m:sub>
                                  <m:sup>
                                    <m:r>
                                      <a:rPr lang="en-US" altLang="zh-CN" sz="1200" b="0" smtClean="0">
                                        <a:latin typeface="Cambria Math" panose="02040503050406030204" charset="0"/>
                                      </a:rPr>
                                      <m:t>+0.069</m:t>
                                    </m:r>
                                  </m:sup>
                                </m:sSubSup>
                                <m:r>
                                  <a:rPr lang="en-US" altLang="zh-CN" sz="1200" b="0" smtClean="0">
                                    <a:latin typeface="Cambria Math" panose="02040503050406030204" charset="0"/>
                                  </a:rPr>
                                  <m:t>±0.</m:t>
                                </m:r>
                                <m:r>
                                  <a:rPr lang="en-US" altLang="zh-CN" sz="1200" b="0" smtClean="0">
                                    <a:latin typeface="Cambria Math" panose="02040503050406030204" charset="0"/>
                                    <a:ea typeface="宋体" charset="0"/>
                                    <a:cs typeface="Cambria Math" panose="02040503050406030204" charset="0"/>
                                  </a:rPr>
                                  <m:t>014</m:t>
                                </m:r>
                              </m:oMath>
                            </m:oMathPara>
                          </a14:m>
                          <a:endParaRPr lang="en-US" altLang="zh-CN" sz="1200" b="0" dirty="0">
                            <a:latin typeface="Cambria Math" panose="02040503050406030204" charset="0"/>
                            <a:cs typeface="Times New Roman" panose="02020503050405090304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dirty="0">
                              <a:latin typeface="Times New Roman" panose="02020503050405090304" charset="0"/>
                              <a:cs typeface="Times New Roman" panose="02020503050405090304" charset="0"/>
                            </a:rPr>
                            <a:t>-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279273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altLang="zh-CN" sz="1200" b="0" i="1" smtClean="0">
                                  <a:latin typeface="Cambria Math" panose="02040503050406030204" charset="0"/>
                                </a:rPr>
                                <m:t>⟨</m:t>
                              </m:r>
                              <m:sSub>
                                <m:sSubPr>
                                  <m:ctrlPr>
                                    <a:rPr lang="en-US" altLang="zh-CN" sz="1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200" b="0" smtClean="0">
                                      <a:latin typeface="Cambria Math" panose="02040503050406030204" charset="0"/>
                                    </a:rPr>
                                    <m:t>𝑔</m:t>
                                  </m:r>
                                </m:e>
                                <m:sub>
                                  <m:r>
                                    <a:rPr lang="en-US" altLang="zh-CN" sz="1200" b="0" smtClean="0">
                                      <a:latin typeface="Cambria Math" panose="02040503050406030204" charset="0"/>
                                    </a:rPr>
                                    <m:t>𝑎𝑣</m:t>
                                  </m:r>
                                </m:sub>
                              </m:sSub>
                              <m:r>
                                <a:rPr lang="en-US" altLang="zh-CN" sz="1200" b="0" i="1" smtClean="0">
                                  <a:latin typeface="Cambria Math" panose="02040503050406030204" charset="0"/>
                                </a:rPr>
                                <m:t>⟩</m:t>
                              </m:r>
                            </m:oMath>
                          </a14:m>
                          <a:r>
                            <a:rPr lang="en-US" altLang="zh-CN" sz="1200" dirty="0">
                              <a:latin typeface="Times New Roman" panose="02020503050405090304" charset="0"/>
                              <a:cs typeface="Times New Roman" panose="02020503050405090304" charset="0"/>
                            </a:rPr>
                            <a:t> 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altLang="zh-CN" sz="1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CN" sz="1200" b="0" smtClean="0">
                                        <a:latin typeface="Cambria Math" panose="02040503050406030204" charset="0"/>
                                      </a:rPr>
                                      <m:t>0.729</m:t>
                                    </m:r>
                                  </m:e>
                                  <m:sub>
                                    <m:r>
                                      <a:rPr lang="en-US" altLang="zh-CN" sz="1200" b="0" smtClean="0">
                                        <a:latin typeface="Cambria Math" panose="02040503050406030204" charset="0"/>
                                      </a:rPr>
                                      <m:t>−0.047</m:t>
                                    </m:r>
                                  </m:sub>
                                  <m:sup>
                                    <m:r>
                                      <a:rPr lang="en-US" altLang="zh-CN" sz="1200" b="0" smtClean="0">
                                        <a:latin typeface="Cambria Math" panose="02040503050406030204" charset="0"/>
                                      </a:rPr>
                                      <m:t>+0.048</m:t>
                                    </m:r>
                                  </m:sup>
                                </m:sSubSup>
                                <m:r>
                                  <a:rPr lang="en-US" altLang="zh-CN" sz="1200" b="0" smtClean="0">
                                    <a:latin typeface="Cambria Math" panose="02040503050406030204" charset="0"/>
                                  </a:rPr>
                                  <m:t>±0.</m:t>
                                </m:r>
                                <m:r>
                                  <a:rPr lang="en-US" altLang="zh-CN" sz="1200" b="0" smtClean="0">
                                    <a:latin typeface="Cambria Math" panose="02040503050406030204" charset="0"/>
                                    <a:ea typeface="宋体" charset="0"/>
                                    <a:cs typeface="Cambria Math" panose="02040503050406030204" charset="0"/>
                                  </a:rPr>
                                  <m:t>007</m:t>
                                </m:r>
                              </m:oMath>
                            </m:oMathPara>
                          </a14:m>
                          <a:endParaRPr lang="en-US" altLang="zh-CN" sz="1200" b="0" dirty="0">
                            <a:latin typeface="Cambria Math" panose="02040503050406030204" charset="0"/>
                            <a:cs typeface="Times New Roman" panose="02020503050405090304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dirty="0">
                              <a:latin typeface="Times New Roman" panose="02020503050405090304" charset="0"/>
                              <a:cs typeface="Times New Roman" panose="02020503050405090304" charset="0"/>
                            </a:rPr>
                            <a:t>-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altLang="zh-CN" sz="1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CN" sz="1200" b="0" smtClean="0">
                                        <a:latin typeface="Cambria Math" panose="02040503050406030204" charset="0"/>
                                      </a:rPr>
                                      <m:t>𝑔</m:t>
                                    </m:r>
                                  </m:e>
                                  <m:sub>
                                    <m:r>
                                      <a:rPr lang="en-US" altLang="zh-CN" sz="1200" b="0" smtClean="0">
                                        <a:latin typeface="Cambria Math" panose="02040503050406030204" charset="0"/>
                                      </a:rPr>
                                      <m:t>𝑤</m:t>
                                    </m:r>
                                  </m:sub>
                                  <m:sup>
                                    <m:r>
                                      <a:rPr lang="en-US" altLang="zh-CN" sz="1200" b="0" smtClean="0">
                                        <a:latin typeface="Cambria Math" panose="02040503050406030204" charset="0"/>
                                      </a:rPr>
                                      <m:t>−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altLang="zh-CN" sz="1200" b="0" dirty="0">
                            <a:latin typeface="Cambria Math" panose="02040503050406030204" charset="0"/>
                            <a:cs typeface="Times New Roman" panose="02020503050405090304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200" b="0" smtClean="0">
                                    <a:latin typeface="Cambria Math" panose="02040503050406030204" charset="0"/>
                                  </a:rPr>
                                  <m:t>0.93±0.51±0.</m:t>
                                </m:r>
                                <m:r>
                                  <a:rPr lang="en-US" altLang="zh-CN" sz="1200" b="0" smtClean="0">
                                    <a:latin typeface="Cambria Math" panose="02040503050406030204" charset="0"/>
                                    <a:ea typeface="宋体" charset="0"/>
                                    <a:cs typeface="Cambria Math" panose="02040503050406030204" charset="0"/>
                                  </a:rPr>
                                  <m:t>17</m:t>
                                </m:r>
                              </m:oMath>
                            </m:oMathPara>
                          </a14:m>
                          <a:endParaRPr lang="en-US" altLang="zh-CN" sz="1200" b="0" dirty="0">
                            <a:latin typeface="Cambria Math" panose="02040503050406030204" charset="0"/>
                            <a:cs typeface="Times New Roman" panose="02020503050405090304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altLang="zh-CN" sz="1200" b="0" smtClean="0">
                                  <a:latin typeface="Cambria Math" panose="02040503050406030204" charset="0"/>
                                </a:rPr>
                                <m:t>0.15±0.30</m:t>
                              </m:r>
                            </m:oMath>
                          </a14:m>
                          <a:r>
                            <a:rPr lang="en-US" altLang="zh-CN" sz="1200" dirty="0">
                              <a:latin typeface="Times New Roman" panose="02020503050405090304" charset="0"/>
                              <a:cs typeface="Times New Roman" panose="02020503050405090304" charset="0"/>
                            </a:rPr>
                            <a:t> [</a:t>
                          </a:r>
                          <a:r>
                            <a:rPr lang="es-ES" altLang="zh-CN" sz="1200" dirty="0">
                              <a:latin typeface="Times New Roman" panose="02020503050405090304" charset="0"/>
                              <a:cs typeface="Times New Roman" panose="02020503050405090304" charset="0"/>
                            </a:rPr>
                            <a:t>PR</a:t>
                          </a:r>
                          <a:r>
                            <a:rPr lang="es-ES" altLang="zh-CN" sz="1200" b="0" dirty="0">
                              <a:latin typeface="Times New Roman" panose="02020503050405090304" charset="0"/>
                              <a:cs typeface="Times New Roman" panose="02020503050405090304" charset="0"/>
                            </a:rPr>
                            <a:t>D41(199</a:t>
                          </a:r>
                          <a:r>
                            <a:rPr lang="es-ES" altLang="zh-CN" sz="1200" dirty="0">
                              <a:latin typeface="Times New Roman" panose="02020503050405090304" charset="0"/>
                              <a:cs typeface="Times New Roman" panose="02020503050405090304" charset="0"/>
                            </a:rPr>
                            <a:t>0)780</a:t>
                          </a:r>
                          <a:r>
                            <a:rPr lang="en-US" altLang="zh-CN" sz="1200" dirty="0">
                              <a:latin typeface="Times New Roman" panose="02020503050405090304" charset="0"/>
                              <a:cs typeface="Times New Roman" panose="02020503050405090304" charset="0"/>
                            </a:rPr>
                            <a:t>]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altLang="zh-CN" sz="1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CN" sz="1200" b="0" smtClean="0">
                                        <a:latin typeface="Cambria Math" panose="02040503050406030204" charset="0"/>
                                      </a:rPr>
                                      <m:t>𝑔</m:t>
                                    </m:r>
                                  </m:e>
                                  <m:sub>
                                    <m:r>
                                      <a:rPr lang="en-US" altLang="zh-CN" sz="1200" b="0" smtClean="0">
                                        <a:latin typeface="Cambria Math" panose="02040503050406030204" charset="0"/>
                                      </a:rPr>
                                      <m:t>𝑤</m:t>
                                    </m:r>
                                  </m:sub>
                                  <m:sup>
                                    <m:r>
                                      <a:rPr lang="en-US" altLang="zh-CN" sz="1200" b="0" smtClean="0">
                                        <a:latin typeface="Cambria Math" panose="02040503050406030204" charset="0"/>
                                      </a:rPr>
                                      <m:t>+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altLang="zh-CN" sz="1200" b="0" dirty="0">
                            <a:latin typeface="Cambria Math" panose="02040503050406030204" charset="0"/>
                            <a:cs typeface="Times New Roman" panose="02020503050405090304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200" b="0" smtClean="0">
                                    <a:latin typeface="Cambria Math" panose="02040503050406030204" charset="0"/>
                                  </a:rPr>
                                  <m:t>0.89±0.49±0.</m:t>
                                </m:r>
                                <m:r>
                                  <a:rPr lang="en-US" altLang="zh-CN" sz="1200" b="0" smtClean="0">
                                    <a:latin typeface="Cambria Math" panose="02040503050406030204" charset="0"/>
                                    <a:ea typeface="宋体" charset="0"/>
                                    <a:cs typeface="Cambria Math" panose="02040503050406030204" charset="0"/>
                                  </a:rPr>
                                  <m:t>20</m:t>
                                </m:r>
                              </m:oMath>
                            </m:oMathPara>
                          </a14:m>
                          <a:endParaRPr lang="en-US" altLang="zh-CN" sz="1200" b="0" dirty="0">
                            <a:latin typeface="Cambria Math" panose="02040503050406030204" charset="0"/>
                            <a:cs typeface="Times New Roman" panose="02020503050405090304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dirty="0">
                              <a:latin typeface="Times New Roman" panose="02020503050405090304" charset="0"/>
                              <a:cs typeface="Times New Roman" panose="02020503050405090304" charset="0"/>
                            </a:rPr>
                            <a:t>-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200" b="0" i="1" smtClean="0">
                                    <a:latin typeface="Cambria Math" panose="02040503050406030204" charset="0"/>
                                  </a:rPr>
                                  <m:t>⟨</m:t>
                                </m:r>
                                <m:sSub>
                                  <m:sSubPr>
                                    <m:ctrlPr>
                                      <a:rPr lang="en-US" altLang="zh-CN" sz="1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200" b="0" smtClean="0">
                                        <a:latin typeface="Cambria Math" panose="02040503050406030204" charset="0"/>
                                      </a:rPr>
                                      <m:t>𝑔</m:t>
                                    </m:r>
                                  </m:e>
                                  <m:sub>
                                    <m:r>
                                      <a:rPr lang="en-US" altLang="zh-CN" sz="1200" b="0" smtClean="0">
                                        <a:latin typeface="Cambria Math" panose="02040503050406030204" charset="0"/>
                                      </a:rPr>
                                      <m:t>𝑤</m:t>
                                    </m:r>
                                  </m:sub>
                                </m:sSub>
                                <m:r>
                                  <a:rPr lang="en-US" altLang="zh-CN" sz="1200" b="0" i="1" smtClean="0">
                                    <a:latin typeface="Cambria Math" panose="02040503050406030204" charset="0"/>
                                    <a:ea typeface="宋体" charset="0"/>
                                    <a:cs typeface="Cambria Math" panose="02040503050406030204" charset="0"/>
                                  </a:rPr>
                                  <m:t>⟩</m:t>
                                </m:r>
                              </m:oMath>
                            </m:oMathPara>
                          </a14:m>
                          <a:endParaRPr lang="en-US" altLang="zh-CN" sz="1200" b="0" i="1" dirty="0">
                            <a:latin typeface="Cambria Math" panose="02040503050406030204" charset="0"/>
                            <a:cs typeface="Times New Roman" panose="02020503050405090304" charset="0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200" b="0" smtClean="0">
                                    <a:latin typeface="Cambria Math" panose="02040503050406030204" charset="0"/>
                                  </a:rPr>
                                  <m:t>0.89±0.35±0.</m:t>
                                </m:r>
                                <m:r>
                                  <a:rPr lang="en-US" altLang="zh-CN" sz="1200" b="0" smtClean="0">
                                    <a:latin typeface="Cambria Math" panose="02040503050406030204" charset="0"/>
                                    <a:ea typeface="宋体" charset="0"/>
                                    <a:cs typeface="Cambria Math" panose="02040503050406030204" charset="0"/>
                                  </a:rPr>
                                  <m:t>14</m:t>
                                </m:r>
                              </m:oMath>
                            </m:oMathPara>
                          </a14:m>
                          <a:endParaRPr lang="en-US" altLang="zh-CN" sz="1200" b="0" dirty="0">
                            <a:latin typeface="Cambria Math" panose="02040503050406030204" charset="0"/>
                            <a:cs typeface="Times New Roman" panose="02020503050405090304" charset="0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dirty="0">
                              <a:latin typeface="Times New Roman" panose="02020503050405090304" charset="0"/>
                              <a:cs typeface="Times New Roman" panose="02020503050405090304" charset="0"/>
                            </a:rPr>
                            <a:t>-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2794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200" b="0" i="1" smtClean="0">
                                    <a:latin typeface="Cambria Math" panose="02040503050406030204" charset="0"/>
                                  </a:rPr>
                                  <m:t>⟨</m:t>
                                </m:r>
                                <m:sSub>
                                  <m:sSubPr>
                                    <m:ctrlPr>
                                      <a:rPr lang="en-US" altLang="zh-CN" sz="1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200" b="0" smtClean="0">
                                        <a:latin typeface="Cambria Math" panose="02040503050406030204" charset="0"/>
                                      </a:rPr>
                                      <m:t>𝑔</m:t>
                                    </m:r>
                                  </m:e>
                                  <m:sub>
                                    <m:r>
                                      <a:rPr lang="en-US" altLang="zh-CN" sz="1200" b="0" smtClean="0">
                                        <a:latin typeface="Cambria Math" panose="02040503050406030204" charset="0"/>
                                      </a:rPr>
                                      <m:t>𝑎𝑣</m:t>
                                    </m:r>
                                  </m:sub>
                                </m:sSub>
                                <m:r>
                                  <a:rPr lang="en-US" altLang="zh-CN" sz="1200" b="0" i="1" smtClean="0">
                                    <a:latin typeface="Cambria Math" panose="02040503050406030204" charset="0"/>
                                    <a:ea typeface="宋体" charset="0"/>
                                    <a:cs typeface="Cambria Math" panose="02040503050406030204" charset="0"/>
                                  </a:rPr>
                                  <m:t>⟩</m:t>
                                </m:r>
                              </m:oMath>
                            </m:oMathPara>
                          </a14:m>
                          <a:endParaRPr lang="en-US" altLang="zh-CN" sz="1200" b="0" i="1" dirty="0">
                            <a:latin typeface="Cambria Math" panose="02040503050406030204" charset="0"/>
                            <a:cs typeface="Times New Roman" panose="02020503050405090304" charset="0"/>
                          </a:endParaRPr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altLang="zh-CN" sz="1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CN" sz="1200" b="0" smtClean="0">
                                        <a:latin typeface="Cambria Math" panose="02040503050406030204" charset="0"/>
                                      </a:rPr>
                                      <m:t>0.706</m:t>
                                    </m:r>
                                  </m:e>
                                  <m:sub>
                                    <m:r>
                                      <a:rPr lang="en-US" altLang="zh-CN" sz="1200" b="0" smtClean="0">
                                        <a:latin typeface="Cambria Math" panose="02040503050406030204" charset="0"/>
                                      </a:rPr>
                                      <m:t>−0.086</m:t>
                                    </m:r>
                                  </m:sub>
                                  <m:sup>
                                    <m:r>
                                      <a:rPr lang="en-US" altLang="zh-CN" sz="1200" b="0" smtClean="0">
                                        <a:latin typeface="Cambria Math" panose="02040503050406030204" charset="0"/>
                                      </a:rPr>
                                      <m:t>+0.089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altLang="zh-CN" sz="1200" b="0" dirty="0">
                            <a:latin typeface="Cambria Math" panose="02040503050406030204" charset="0"/>
                            <a:cs typeface="Times New Roman" panose="02020503050405090304" charset="0"/>
                          </a:endParaRPr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dirty="0">
                              <a:latin typeface="Times New Roman" panose="02020503050405090304" charset="0"/>
                              <a:cs typeface="Times New Roman" panose="02020503050405090304" charset="0"/>
                            </a:rPr>
                            <a:t>-</a:t>
                          </a:r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28175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200" b="0" i="1" smtClean="0">
                                    <a:latin typeface="Cambria Math" panose="02040503050406030204" charset="0"/>
                                  </a:rPr>
                                  <m:t>⟨</m:t>
                                </m:r>
                                <m:sSub>
                                  <m:sSubPr>
                                    <m:ctrlPr>
                                      <a:rPr lang="en-US" altLang="zh-CN" sz="1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200" b="0" smtClean="0">
                                        <a:latin typeface="Cambria Math" panose="02040503050406030204" charset="0"/>
                                      </a:rPr>
                                      <m:t>𝑔</m:t>
                                    </m:r>
                                  </m:e>
                                  <m:sub>
                                    <m:r>
                                      <a:rPr lang="en-US" altLang="zh-CN" sz="1200" b="0" i="1" smtClean="0">
                                        <a:latin typeface="Cambria Math" panose="02040503050406030204" charset="0"/>
                                      </a:rPr>
                                      <m:t>𝑤</m:t>
                                    </m:r>
                                  </m:sub>
                                </m:sSub>
                                <m:r>
                                  <a:rPr lang="en-US" altLang="zh-CN" sz="1200" b="0" i="1" smtClean="0">
                                    <a:latin typeface="Cambria Math" panose="02040503050406030204" charset="0"/>
                                    <a:ea typeface="宋体" charset="0"/>
                                    <a:cs typeface="Cambria Math" panose="02040503050406030204" charset="0"/>
                                  </a:rPr>
                                  <m:t>⟩</m:t>
                                </m:r>
                              </m:oMath>
                            </m:oMathPara>
                          </a14:m>
                          <a:endParaRPr lang="en-US" altLang="zh-CN" sz="1200" b="0" i="1" dirty="0">
                            <a:latin typeface="Cambria Math" panose="02040503050406030204" charset="0"/>
                            <a:cs typeface="Times New Roman" panose="02020503050405090304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altLang="zh-CN" sz="1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CN" sz="1200" b="0" smtClean="0">
                                        <a:latin typeface="Cambria Math" panose="02040503050406030204" charset="0"/>
                                      </a:rPr>
                                      <m:t>0.77</m:t>
                                    </m:r>
                                  </m:e>
                                  <m:sub>
                                    <m:r>
                                      <a:rPr lang="en-US" altLang="zh-CN" sz="1200" b="0" smtClean="0">
                                        <a:latin typeface="Cambria Math" panose="02040503050406030204" charset="0"/>
                                      </a:rPr>
                                      <m:t>−0.49</m:t>
                                    </m:r>
                                  </m:sub>
                                  <m:sup>
                                    <m:r>
                                      <a:rPr lang="en-US" altLang="zh-CN" sz="1200" b="0" smtClean="0">
                                        <a:latin typeface="Cambria Math" panose="02040503050406030204" charset="0"/>
                                      </a:rPr>
                                      <m:t>+0.53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altLang="zh-CN" sz="1200" b="0" dirty="0">
                            <a:latin typeface="Cambria Math" panose="02040503050406030204" charset="0"/>
                            <a:cs typeface="Times New Roman" panose="02020503050405090304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dirty="0">
                              <a:latin typeface="Times New Roman" panose="02020503050405090304" charset="0"/>
                              <a:cs typeface="Times New Roman" panose="02020503050405090304" charset="0"/>
                            </a:rPr>
                            <a:t>-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28175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200" b="0" i="1" smtClean="0">
                                    <a:latin typeface="Cambria Math" panose="02040503050406030204" charset="0"/>
                                  </a:rPr>
                                  <m:t>⟨</m:t>
                                </m:r>
                                <m:sSub>
                                  <m:sSubPr>
                                    <m:ctrlPr>
                                      <a:rPr lang="en-US" altLang="zh-CN" sz="1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200" b="0" smtClean="0">
                                        <a:latin typeface="Cambria Math" panose="02040503050406030204" charset="0"/>
                                      </a:rPr>
                                      <m:t>𝑔</m:t>
                                    </m:r>
                                  </m:e>
                                  <m:sub>
                                    <m:r>
                                      <a:rPr lang="en-US" altLang="zh-CN" sz="1200" b="0" smtClean="0">
                                        <a:latin typeface="Cambria Math" panose="02040503050406030204" charset="0"/>
                                      </a:rPr>
                                      <m:t>𝑎𝑣</m:t>
                                    </m:r>
                                    <m:r>
                                      <a:rPr lang="en-US" altLang="zh-CN" sz="1200" b="0" smtClean="0">
                                        <a:latin typeface="Cambria Math" panose="02040503050406030204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altLang="zh-CN" sz="1200" b="0" i="1" smtClean="0">
                                    <a:latin typeface="Cambria Math" panose="02040503050406030204" charset="0"/>
                                    <a:ea typeface="宋体" charset="0"/>
                                    <a:cs typeface="Cambria Math" panose="02040503050406030204" charset="0"/>
                                  </a:rPr>
                                  <m:t>⟩</m:t>
                                </m:r>
                              </m:oMath>
                            </m:oMathPara>
                          </a14:m>
                          <a:endParaRPr lang="en-US" altLang="zh-CN" sz="1200" b="0" i="1" dirty="0">
                            <a:latin typeface="Cambria Math" panose="02040503050406030204" charset="0"/>
                            <a:cs typeface="Times New Roman" panose="02020503050405090304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altLang="zh-CN" sz="1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CN" sz="1200" b="0" smtClean="0">
                                        <a:latin typeface="Cambria Math" panose="02040503050406030204" charset="0"/>
                                      </a:rPr>
                                      <m:t>−0.19</m:t>
                                    </m:r>
                                  </m:e>
                                  <m:sub>
                                    <m:r>
                                      <a:rPr lang="en-US" altLang="zh-CN" sz="1200" b="0" smtClean="0">
                                        <a:latin typeface="Cambria Math" panose="02040503050406030204" charset="0"/>
                                      </a:rPr>
                                      <m:t>−0.63</m:t>
                                    </m:r>
                                  </m:sub>
                                  <m:sup>
                                    <m:r>
                                      <a:rPr lang="en-US" altLang="zh-CN" sz="1200" b="0" smtClean="0">
                                        <a:latin typeface="Cambria Math" panose="02040503050406030204" charset="0"/>
                                      </a:rPr>
                                      <m:t>+0.65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altLang="zh-CN" sz="1200" b="0" dirty="0">
                            <a:latin typeface="Cambria Math" panose="02040503050406030204" charset="0"/>
                            <a:cs typeface="Times New Roman" panose="02020503050405090304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dirty="0">
                              <a:latin typeface="Times New Roman" panose="02020503050405090304" charset="0"/>
                              <a:cs typeface="Times New Roman" panose="02020503050405090304" charset="0"/>
                            </a:rPr>
                            <a:t>-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4" name="表格 34"/>
              <p:cNvGraphicFramePr>
                <a:graphicFrameLocks noGrp="1"/>
              </p:cNvGraphicFramePr>
              <p:nvPr/>
            </p:nvGraphicFramePr>
            <p:xfrm>
              <a:off x="5047621" y="997384"/>
              <a:ext cx="5172711" cy="2782955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104965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952625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170431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2743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s-ES" altLang="zh-CN" sz="1200" b="0" dirty="0">
                              <a:latin typeface="Times New Roman" panose="02020503050405090304" charset="0"/>
                              <a:cs typeface="Times New Roman" panose="02020503050405090304" charset="0"/>
                            </a:rPr>
                            <a:t>Observable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0" dirty="0">
                              <a:latin typeface="Times New Roman" panose="02020503050405090304" charset="0"/>
                              <a:cs typeface="Times New Roman" panose="02020503050405090304" charset="0"/>
                            </a:rPr>
                            <a:t>This work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s-ES" altLang="zh-CN" sz="1200" b="0" dirty="0" err="1">
                              <a:latin typeface="Times New Roman" panose="02020503050405090304" charset="0"/>
                              <a:cs typeface="Times New Roman" panose="02020503050405090304" charset="0"/>
                            </a:rPr>
                            <a:t>Previous</a:t>
                          </a:r>
                          <a:r>
                            <a:rPr lang="es-ES" altLang="zh-CN" sz="1200" b="0" dirty="0">
                              <a:latin typeface="Times New Roman" panose="02020503050405090304" charset="0"/>
                              <a:cs typeface="Times New Roman" panose="02020503050405090304" charset="0"/>
                            </a:rPr>
                            <a:t> </a:t>
                          </a:r>
                          <a:r>
                            <a:rPr lang="es-ES" altLang="zh-CN" sz="1200" b="0" dirty="0" err="1">
                              <a:latin typeface="Times New Roman" panose="02020503050405090304" charset="0"/>
                              <a:cs typeface="Times New Roman" panose="02020503050405090304" charset="0"/>
                            </a:rPr>
                            <a:t>result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28435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t="-104545" r="-392771" b="-81818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53896" t="-104545" r="-111688" b="-81818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138596" t="-104545" r="-585" b="-81818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27914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t="-204545" r="-392771" b="-71818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53896" t="-204545" r="-111688" b="-71818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dirty="0">
                              <a:latin typeface="Times New Roman" panose="02020503050405090304" charset="0"/>
                              <a:cs typeface="Times New Roman" panose="02020503050405090304" charset="0"/>
                            </a:rPr>
                            <a:t>-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27927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t="-304545" r="-392771" b="-61818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53896" t="-304545" r="-111688" b="-61818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dirty="0">
                              <a:latin typeface="Times New Roman" panose="02020503050405090304" charset="0"/>
                              <a:cs typeface="Times New Roman" panose="02020503050405090304" charset="0"/>
                            </a:rPr>
                            <a:t>-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t="-404545" r="-392771" b="-51818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53896" t="-404545" r="-111688" b="-51818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138596" t="-404545" r="-585" b="-51818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t="-504545" r="-392771" b="-41818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53896" t="-504545" r="-111688" b="-41818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dirty="0">
                              <a:latin typeface="Times New Roman" panose="02020503050405090304" charset="0"/>
                              <a:cs typeface="Times New Roman" panose="02020503050405090304" charset="0"/>
                            </a:rPr>
                            <a:t>-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t="-633333" r="-392771" b="-3380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53896" t="-633333" r="-111688" b="-3380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dirty="0">
                              <a:latin typeface="Times New Roman" panose="02020503050405090304" charset="0"/>
                              <a:cs typeface="Times New Roman" panose="02020503050405090304" charset="0"/>
                            </a:rPr>
                            <a:t>-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2794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8"/>
                          <a:stretch>
                            <a:fillRect t="-700000" r="-392771" b="-22272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8"/>
                          <a:stretch>
                            <a:fillRect l="-53896" t="-700000" r="-111688" b="-22272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dirty="0">
                              <a:latin typeface="Times New Roman" panose="02020503050405090304" charset="0"/>
                              <a:cs typeface="Times New Roman" panose="02020503050405090304" charset="0"/>
                            </a:rPr>
                            <a:t>-</a:t>
                          </a:r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28175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t="-765217" r="-392771" b="-1130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53896" t="-765217" r="-111688" b="-1130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dirty="0">
                              <a:latin typeface="Times New Roman" panose="02020503050405090304" charset="0"/>
                              <a:cs typeface="Times New Roman" panose="02020503050405090304" charset="0"/>
                            </a:rPr>
                            <a:t>-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28175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t="-904545" r="-392771" b="-1818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53896" t="-904545" r="-111688" b="-1818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dirty="0">
                              <a:latin typeface="Times New Roman" panose="02020503050405090304" charset="0"/>
                              <a:cs typeface="Times New Roman" panose="02020503050405090304" charset="0"/>
                            </a:rPr>
                            <a:t>-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5" name="文本框 4"/>
          <p:cNvSpPr txBox="1"/>
          <p:nvPr/>
        </p:nvSpPr>
        <p:spPr>
          <a:xfrm>
            <a:off x="8650950" y="583431"/>
            <a:ext cx="354064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1" lang="es-ES" altLang="zh-CN" sz="1500" dirty="0">
                <a:solidFill>
                  <a:srgbClr val="263A38"/>
                </a:solidFill>
                <a:latin typeface="Times New Roman" panose="02020503050405090304" charset="0"/>
                <a:ea typeface="等线" panose="02010600030101010101" pitchFamily="2" charset="-122"/>
                <a:cs typeface="Times New Roman" panose="02020503050405090304" charset="0"/>
              </a:rPr>
              <a:t>arXiv:2509.09266, </a:t>
            </a:r>
            <a:r>
              <a:rPr kumimoji="1" lang="es-ES" altLang="zh-CN" sz="1500" dirty="0" err="1">
                <a:solidFill>
                  <a:srgbClr val="263A38"/>
                </a:solidFill>
                <a:latin typeface="Times New Roman" panose="02020503050405090304" charset="0"/>
                <a:ea typeface="等线" panose="02010600030101010101" pitchFamily="2" charset="-122"/>
                <a:cs typeface="Times New Roman" panose="02020503050405090304" charset="0"/>
              </a:rPr>
              <a:t>accepted</a:t>
            </a:r>
            <a:r>
              <a:rPr kumimoji="1" lang="es-ES" altLang="zh-CN" sz="1500" dirty="0">
                <a:solidFill>
                  <a:srgbClr val="263A38"/>
                </a:solidFill>
                <a:latin typeface="Times New Roman" panose="02020503050405090304" charset="0"/>
                <a:ea typeface="等线" panose="02010600030101010101" pitchFamily="2" charset="-122"/>
                <a:cs typeface="Times New Roman" panose="02020503050405090304" charset="0"/>
              </a:rPr>
              <a:t> </a:t>
            </a:r>
            <a:r>
              <a:rPr kumimoji="1" lang="es-ES" altLang="zh-CN" sz="1500" dirty="0" err="1">
                <a:solidFill>
                  <a:srgbClr val="263A38"/>
                </a:solidFill>
                <a:latin typeface="Times New Roman" panose="02020503050405090304" charset="0"/>
                <a:ea typeface="等线" panose="02010600030101010101" pitchFamily="2" charset="-122"/>
                <a:cs typeface="Times New Roman" panose="02020503050405090304" charset="0"/>
              </a:rPr>
              <a:t>by</a:t>
            </a:r>
            <a:r>
              <a:rPr kumimoji="1" lang="es-ES" altLang="zh-CN" sz="1500" dirty="0">
                <a:solidFill>
                  <a:srgbClr val="263A38"/>
                </a:solidFill>
                <a:latin typeface="Times New Roman" panose="02020503050405090304" charset="0"/>
                <a:ea typeface="等线" panose="02010600030101010101" pitchFamily="2" charset="-122"/>
                <a:cs typeface="Times New Roman" panose="02020503050405090304" charset="0"/>
              </a:rPr>
              <a:t> </a:t>
            </a:r>
            <a:r>
              <a:rPr kumimoji="1" lang="es-ES" altLang="zh-CN" sz="1500" dirty="0" err="1">
                <a:solidFill>
                  <a:srgbClr val="263A38"/>
                </a:solidFill>
                <a:latin typeface="Times New Roman" panose="02020503050405090304" charset="0"/>
                <a:ea typeface="等线" panose="02010600030101010101" pitchFamily="2" charset="-122"/>
                <a:cs typeface="Times New Roman" panose="02020503050405090304" charset="0"/>
              </a:rPr>
              <a:t>Nature</a:t>
            </a:r>
          </a:p>
        </p:txBody>
      </p:sp>
      <p:sp>
        <p:nvSpPr>
          <p:cNvPr id="6" name="右大括号 5"/>
          <p:cNvSpPr/>
          <p:nvPr/>
        </p:nvSpPr>
        <p:spPr>
          <a:xfrm>
            <a:off x="10286731" y="1456908"/>
            <a:ext cx="252000" cy="1728000"/>
          </a:xfrm>
          <a:prstGeom prst="rightBrac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 sz="2400">
              <a:solidFill>
                <a:prstClr val="black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/>
              <p:cNvSpPr txBox="1"/>
              <p:nvPr/>
            </p:nvSpPr>
            <p:spPr>
              <a:xfrm>
                <a:off x="10538953" y="1816696"/>
                <a:ext cx="145584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defRPr/>
                </a:pPr>
                <a:r>
                  <a:rPr kumimoji="1" lang="en-US" altLang="zh-CN" sz="2000" dirty="0">
                    <a:solidFill>
                      <a:prstClr val="black"/>
                    </a:solidFill>
                    <a:latin typeface="Times New Roman" panose="02020503050405090304" charset="0"/>
                    <a:ea typeface="等线" panose="02010600030101010101" pitchFamily="2" charset="-122"/>
                    <a:cs typeface="Times New Roman" panose="02020503050405090304" charset="0"/>
                  </a:rPr>
                  <a:t>Assuming</a:t>
                </a:r>
              </a:p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>
                              <a:solidFill>
                                <a:prstClr val="black"/>
                              </a:solidFill>
                              <a:latin typeface="Cambria Math" panose="02040503050406030204" charset="0"/>
                            </a:rPr>
                            <m:t>𝑔</m:t>
                          </m:r>
                        </m:e>
                        <m:sub>
                          <m:r>
                            <a:rPr lang="en-US" altLang="zh-CN" sz="2000">
                              <a:solidFill>
                                <a:prstClr val="black"/>
                              </a:solidFill>
                              <a:latin typeface="Cambria Math" panose="02040503050406030204" charset="0"/>
                            </a:rPr>
                            <m:t>𝑎𝑣</m:t>
                          </m:r>
                          <m:r>
                            <a:rPr lang="en-US" altLang="zh-CN" sz="2000">
                              <a:solidFill>
                                <a:prstClr val="black"/>
                              </a:solidFill>
                              <a:latin typeface="Cambria Math" panose="02040503050406030204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sz="2000" i="1">
                          <a:solidFill>
                            <a:prstClr val="black"/>
                          </a:solidFill>
                          <a:latin typeface="Cambria Math" panose="02040503050406030204" charset="0"/>
                        </a:rPr>
                        <m:t>=</m:t>
                      </m:r>
                      <m:r>
                        <a:rPr lang="en-US" altLang="zh-CN" sz="2000" i="1">
                          <a:solidFill>
                            <a:prstClr val="black"/>
                          </a:solidFill>
                          <a:latin typeface="Cambria Math" panose="02040503050406030204" charset="0"/>
                          <a:ea typeface="宋体" charset="0"/>
                          <a:cs typeface="Cambria Math" panose="02040503050406030204" charset="0"/>
                        </a:rPr>
                        <m:t>0</m:t>
                      </m:r>
                    </m:oMath>
                  </m:oMathPara>
                </a14:m>
                <a:endParaRPr lang="en-US" altLang="zh-CN" sz="2000" i="1" dirty="0">
                  <a:solidFill>
                    <a:prstClr val="black"/>
                  </a:solidFill>
                  <a:latin typeface="Cambria Math" panose="02040503050406030204" charset="0"/>
                  <a:ea typeface="宋体" charset="0"/>
                  <a:cs typeface="Cambria Math" panose="02040503050406030204" charset="0"/>
                </a:endParaRPr>
              </a:p>
            </p:txBody>
          </p:sp>
        </mc:Choice>
        <mc:Fallback xmlns=""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8953" y="1816696"/>
                <a:ext cx="1455848" cy="707886"/>
              </a:xfrm>
              <a:prstGeom prst="rect">
                <a:avLst/>
              </a:prstGeom>
              <a:blipFill>
                <a:blip r:embed="rId9"/>
                <a:stretch>
                  <a:fillRect l="-4310" t="-5357" b="-53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/>
              <p:cNvSpPr txBox="1"/>
              <p:nvPr/>
            </p:nvSpPr>
            <p:spPr>
              <a:xfrm>
                <a:off x="4373533" y="4947031"/>
                <a:ext cx="4726550" cy="3440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44" indent="-285744">
                  <a:buFont typeface="Wingdings" panose="05000000000000000000" pitchFamily="2" charset="2"/>
                  <a:buChar char="Ø"/>
                  <a:defRPr/>
                </a:pPr>
                <a:r>
                  <a:rPr kumimoji="1" lang="en-US" altLang="zh-CN" sz="1351" dirty="0">
                    <a:solidFill>
                      <a:prstClr val="black"/>
                    </a:solidFill>
                    <a:latin typeface="Times New Roman" panose="02020503050405090304" charset="0"/>
                    <a:ea typeface="等线" panose="02010600030101010101" pitchFamily="2" charset="-122"/>
                    <a:cs typeface="Times New Roman" panose="02020503050405090304" charset="0"/>
                  </a:rPr>
                  <a:t>Assume SU(3) is conserved,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135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1351" i="1">
                            <a:solidFill>
                              <a:prstClr val="black"/>
                            </a:solidFill>
                            <a:latin typeface="Cambria Math" panose="02040503050406030204" charset="0"/>
                          </a:rPr>
                          <m:t>𝑓</m:t>
                        </m:r>
                      </m:e>
                      <m:sub>
                        <m:r>
                          <a:rPr kumimoji="1" lang="en-US" altLang="zh-CN" sz="1351" i="1">
                            <a:solidFill>
                              <a:prstClr val="black"/>
                            </a:solidFill>
                            <a:latin typeface="Cambria Math" panose="02040503050406030204" charset="0"/>
                          </a:rPr>
                          <m:t>1</m:t>
                        </m:r>
                      </m:sub>
                    </m:sSub>
                    <m:r>
                      <a:rPr kumimoji="1" lang="en-US" altLang="zh-CN" sz="1351" i="1">
                        <a:solidFill>
                          <a:prstClr val="black"/>
                        </a:solidFill>
                        <a:latin typeface="Cambria Math" panose="0204050305040603020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kumimoji="1" lang="en-US" altLang="zh-CN" sz="135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kumimoji="1" lang="en-US" altLang="zh-CN" sz="1351" i="1">
                            <a:solidFill>
                              <a:prstClr val="black"/>
                            </a:solidFill>
                            <a:latin typeface="Cambria Math" panose="02040503050406030204" charset="0"/>
                          </a:rPr>
                          <m:t>3/2</m:t>
                        </m:r>
                      </m:e>
                    </m:rad>
                  </m:oMath>
                </a14:m>
                <a:r>
                  <a:rPr kumimoji="1" lang="en-US" altLang="zh-CN" sz="1600" dirty="0">
                    <a:solidFill>
                      <a:prstClr val="black"/>
                    </a:solidFill>
                    <a:latin typeface="Times New Roman" panose="02020503050405090304" charset="0"/>
                    <a:ea typeface="等线" panose="02010600030101010101" pitchFamily="2" charset="-122"/>
                    <a:cs typeface="Times New Roman" panose="02020503050405090304" charset="0"/>
                  </a:rPr>
                  <a:t> </a:t>
                </a:r>
                <a:r>
                  <a:rPr kumimoji="1" lang="en-US" altLang="zh-CN" sz="1200" dirty="0">
                    <a:solidFill>
                      <a:prstClr val="black"/>
                    </a:solidFill>
                    <a:latin typeface="Times New Roman" panose="02020503050405090304" charset="0"/>
                    <a:ea typeface="等线" panose="02010600030101010101" pitchFamily="2" charset="-122"/>
                    <a:cs typeface="Times New Roman" panose="02020503050405090304" charset="0"/>
                  </a:rPr>
                  <a:t>[PRL92(2004)251803]</a:t>
                </a:r>
                <a:endParaRPr kumimoji="1" lang="zh-CN" altLang="en-US" sz="1200" dirty="0">
                  <a:solidFill>
                    <a:prstClr val="black"/>
                  </a:solidFill>
                  <a:latin typeface="Times New Roman" panose="02020503050405090304" charset="0"/>
                  <a:ea typeface="等线" panose="02010600030101010101" pitchFamily="2" charset="-122"/>
                  <a:cs typeface="Times New Roman" panose="02020503050405090304" charset="0"/>
                </a:endParaRPr>
              </a:p>
            </p:txBody>
          </p:sp>
        </mc:Choice>
        <mc:Fallback xmlns="">
          <p:sp>
            <p:nvSpPr>
              <p:cNvPr id="12" name="文本框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3533" y="4947031"/>
                <a:ext cx="4726550" cy="344069"/>
              </a:xfrm>
              <a:prstGeom prst="rect">
                <a:avLst/>
              </a:prstGeom>
              <a:blipFill>
                <a:blip r:embed="rId10"/>
                <a:stretch>
                  <a:fillRect l="-268" b="-10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/>
              <p:cNvSpPr txBox="1"/>
              <p:nvPr/>
            </p:nvSpPr>
            <p:spPr>
              <a:xfrm>
                <a:off x="4670441" y="5357194"/>
                <a:ext cx="7075976" cy="3598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kumimoji="1" lang="en-US" altLang="zh-CN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CN" sz="1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1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kumimoji="1" lang="en-US" altLang="zh-CN" sz="1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charset="0"/>
                                    </a:rPr>
                                    <m:t>𝑢𝑠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zh-CN" sz="1600">
                              <a:solidFill>
                                <a:prstClr val="black"/>
                              </a:solidFill>
                              <a:latin typeface="Cambria Math" panose="02040503050406030204" charset="0"/>
                            </a:rPr>
                            <m:t>SU</m:t>
                          </m:r>
                          <m:d>
                            <m:dPr>
                              <m:ctrlPr>
                                <a:rPr kumimoji="1" lang="en-US" altLang="zh-CN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600">
                                  <a:solidFill>
                                    <a:prstClr val="black"/>
                                  </a:solidFill>
                                  <a:latin typeface="Cambria Math" panose="02040503050406030204" charset="0"/>
                                </a:rPr>
                                <m:t>3</m:t>
                              </m:r>
                            </m:e>
                          </m:d>
                        </m:sub>
                      </m:sSub>
                      <m:r>
                        <a:rPr kumimoji="1" lang="en-US" altLang="zh-CN" sz="1600">
                          <a:solidFill>
                            <a:prstClr val="black"/>
                          </a:solidFill>
                          <a:latin typeface="Cambria Math" panose="02040503050406030204" charset="0"/>
                        </a:rPr>
                        <m:t>=0.2199±</m:t>
                      </m:r>
                      <m:sSub>
                        <m:sSubPr>
                          <m:ctrlPr>
                            <a:rPr kumimoji="1" lang="en-US" altLang="zh-CN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1600">
                              <a:solidFill>
                                <a:prstClr val="black"/>
                              </a:solidFill>
                              <a:latin typeface="Cambria Math" panose="02040503050406030204" charset="0"/>
                            </a:rPr>
                            <m:t>0.0036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zh-CN" sz="1600">
                              <a:solidFill>
                                <a:prstClr val="black"/>
                              </a:solidFill>
                              <a:latin typeface="Cambria Math" panose="02040503050406030204" charset="0"/>
                            </a:rPr>
                            <m:t>BESIII</m:t>
                          </m:r>
                          <m:r>
                            <a:rPr kumimoji="1" lang="en-US" altLang="zh-CN" sz="1600">
                              <a:solidFill>
                                <a:prstClr val="black"/>
                              </a:solidFill>
                              <a:latin typeface="Cambria Math" panose="02040503050406030204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kumimoji="1" lang="en-US" altLang="zh-CN" sz="1600">
                              <a:solidFill>
                                <a:prstClr val="black"/>
                              </a:solidFill>
                              <a:latin typeface="Cambria Math" panose="02040503050406030204" charset="0"/>
                            </a:rPr>
                            <m:t>BF</m:t>
                          </m:r>
                        </m:sub>
                      </m:sSub>
                      <m:r>
                        <a:rPr kumimoji="1" lang="en-US" altLang="zh-CN" sz="1600">
                          <a:solidFill>
                            <a:prstClr val="black"/>
                          </a:solidFill>
                          <a:latin typeface="Cambria Math" panose="02040503050406030204" charset="0"/>
                        </a:rPr>
                        <m:t>±</m:t>
                      </m:r>
                      <m:sSub>
                        <m:sSubPr>
                          <m:ctrlPr>
                            <a:rPr kumimoji="1" lang="en-US" altLang="zh-CN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1600">
                              <a:solidFill>
                                <a:prstClr val="black"/>
                              </a:solidFill>
                              <a:latin typeface="Cambria Math" panose="02040503050406030204" charset="0"/>
                            </a:rPr>
                            <m:t>0.0087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zh-CN" sz="1600">
                              <a:solidFill>
                                <a:prstClr val="black"/>
                              </a:solidFill>
                              <a:latin typeface="Cambria Math" panose="02040503050406030204" charset="0"/>
                            </a:rPr>
                            <m:t>BESIII</m:t>
                          </m:r>
                          <m:r>
                            <a:rPr kumimoji="1" lang="en-US" altLang="zh-CN" sz="1600">
                              <a:solidFill>
                                <a:prstClr val="black"/>
                              </a:solidFill>
                              <a:latin typeface="Cambria Math" panose="02040503050406030204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kumimoji="1" lang="en-US" altLang="zh-CN" sz="1600">
                              <a:solidFill>
                                <a:prstClr val="black"/>
                              </a:solidFill>
                              <a:latin typeface="Cambria Math" panose="02040503050406030204" charset="0"/>
                            </a:rPr>
                            <m:t>FF</m:t>
                          </m:r>
                        </m:sub>
                      </m:sSub>
                      <m:r>
                        <a:rPr kumimoji="1" lang="en-US" altLang="zh-CN" sz="1600">
                          <a:solidFill>
                            <a:prstClr val="black"/>
                          </a:solidFill>
                          <a:latin typeface="Cambria Math" panose="02040503050406030204" charset="0"/>
                        </a:rPr>
                        <m:t>±</m:t>
                      </m:r>
                      <m:sSub>
                        <m:sSubPr>
                          <m:ctrlPr>
                            <a:rPr kumimoji="1" lang="en-US" altLang="zh-CN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1600">
                              <a:solidFill>
                                <a:prstClr val="black"/>
                              </a:solidFill>
                              <a:latin typeface="Cambria Math" panose="02040503050406030204" charset="0"/>
                            </a:rPr>
                            <m:t>0.0004</m:t>
                          </m:r>
                        </m:e>
                        <m:sub>
                          <m:sSub>
                            <m:sSubPr>
                              <m:ctrlPr>
                                <a:rPr kumimoji="1" lang="en-US" altLang="zh-CN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1600" i="1">
                                  <a:solidFill>
                                    <a:prstClr val="black"/>
                                  </a:solidFill>
                                  <a:latin typeface="Cambria Math" panose="02040503050406030204" charset="0"/>
                                </a:rPr>
                                <m:t>𝜏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kumimoji="1" lang="en-US" altLang="zh-CN" sz="1600">
                                  <a:solidFill>
                                    <a:prstClr val="black"/>
                                  </a:solidFill>
                                  <a:latin typeface="Cambria Math" panose="02040503050406030204" charset="0"/>
                                </a:rPr>
                                <m:t>Λ</m:t>
                              </m:r>
                            </m:sub>
                          </m:sSub>
                        </m:sub>
                      </m:sSub>
                      <m:r>
                        <a:rPr kumimoji="1" lang="en-US" altLang="zh-CN" sz="1600">
                          <a:solidFill>
                            <a:prstClr val="black"/>
                          </a:solidFill>
                          <a:latin typeface="Cambria Math" panose="02040503050406030204" charset="0"/>
                        </a:rPr>
                        <m:t>±</m:t>
                      </m:r>
                      <m:sSub>
                        <m:sSubPr>
                          <m:ctrlPr>
                            <a:rPr kumimoji="1" lang="en-US" altLang="zh-CN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1600">
                              <a:solidFill>
                                <a:prstClr val="black"/>
                              </a:solidFill>
                              <a:latin typeface="Cambria Math" panose="02040503050406030204" charset="0"/>
                            </a:rPr>
                            <m:t>0.0005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zh-CN" sz="1600">
                              <a:solidFill>
                                <a:prstClr val="black"/>
                              </a:solidFill>
                              <a:latin typeface="Cambria Math" panose="02040503050406030204" charset="0"/>
                            </a:rPr>
                            <m:t>RC</m:t>
                          </m:r>
                        </m:sub>
                      </m:sSub>
                    </m:oMath>
                  </m:oMathPara>
                </a14:m>
                <a:endParaRPr kumimoji="1" lang="zh-CN" altLang="en-US" sz="1600" dirty="0">
                  <a:solidFill>
                    <a:prstClr val="black"/>
                  </a:solidFill>
                  <a:latin typeface="等线" panose="020F0502020204030204"/>
                  <a:ea typeface="等线" panose="02010600030101010101" pitchFamily="2" charset="-122"/>
                </a:endParaRPr>
              </a:p>
            </p:txBody>
          </p:sp>
        </mc:Choice>
        <mc:Fallback xmlns="">
          <p:sp>
            <p:nvSpPr>
              <p:cNvPr id="13" name="文本框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0441" y="5357194"/>
                <a:ext cx="7075976" cy="359842"/>
              </a:xfrm>
              <a:prstGeom prst="rect">
                <a:avLst/>
              </a:prstGeom>
              <a:blipFill>
                <a:blip r:embed="rId11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文本框 8"/>
          <p:cNvSpPr txBox="1"/>
          <p:nvPr/>
        </p:nvSpPr>
        <p:spPr>
          <a:xfrm>
            <a:off x="4373532" y="5717342"/>
            <a:ext cx="36615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44" indent="-285744">
              <a:buFont typeface="Wingdings" panose="05000000000000000000" pitchFamily="2" charset="2"/>
              <a:buChar char="Ø"/>
              <a:defRPr/>
            </a:pPr>
            <a:r>
              <a:rPr kumimoji="1" lang="en-US" altLang="zh-CN" sz="1351" dirty="0">
                <a:solidFill>
                  <a:prstClr val="black"/>
                </a:solidFill>
                <a:latin typeface="Times New Roman" panose="02020503050405090304" charset="0"/>
                <a:ea typeface="等线" panose="02010600030101010101" pitchFamily="2" charset="-122"/>
                <a:cs typeface="Times New Roman" panose="02020503050405090304" charset="0"/>
              </a:rPr>
              <a:t>Using LQCD FF prediction</a:t>
            </a:r>
            <a:r>
              <a:rPr kumimoji="1" lang="en-US" altLang="zh-CN" sz="1600" dirty="0">
                <a:solidFill>
                  <a:prstClr val="black"/>
                </a:solidFill>
                <a:latin typeface="Times New Roman" panose="02020503050405090304" charset="0"/>
                <a:ea typeface="等线" panose="02010600030101010101" pitchFamily="2" charset="-122"/>
                <a:cs typeface="Times New Roman" panose="02020503050405090304" charset="0"/>
              </a:rPr>
              <a:t> </a:t>
            </a:r>
            <a:r>
              <a:rPr kumimoji="1" lang="en-US" altLang="zh-CN" sz="1200" dirty="0">
                <a:solidFill>
                  <a:prstClr val="black"/>
                </a:solidFill>
                <a:latin typeface="Times New Roman" panose="02020503050405090304" charset="0"/>
                <a:ea typeface="等线" panose="02010600030101010101" pitchFamily="2" charset="-122"/>
                <a:cs typeface="Times New Roman" panose="02020503050405090304" charset="0"/>
              </a:rPr>
              <a:t>[arXiv:2507.09970]</a:t>
            </a:r>
            <a:endParaRPr kumimoji="1" lang="zh-CN" altLang="en-US" sz="1200" dirty="0">
              <a:solidFill>
                <a:prstClr val="black"/>
              </a:solidFill>
              <a:latin typeface="Times New Roman" panose="02020503050405090304" charset="0"/>
              <a:ea typeface="等线" panose="02010600030101010101" pitchFamily="2" charset="-122"/>
              <a:cs typeface="Times New Roman" panose="0202050305040509030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/>
              <p:cNvSpPr txBox="1"/>
              <p:nvPr/>
            </p:nvSpPr>
            <p:spPr>
              <a:xfrm>
                <a:off x="4649603" y="6036278"/>
                <a:ext cx="6824945" cy="3598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kumimoji="1" lang="en-US" altLang="zh-CN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CN" sz="1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1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kumimoji="1" lang="en-US" altLang="zh-CN" sz="1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charset="0"/>
                                    </a:rPr>
                                    <m:t>𝑢𝑠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zh-CN" sz="1600">
                              <a:solidFill>
                                <a:prstClr val="black"/>
                              </a:solidFill>
                              <a:latin typeface="Cambria Math" panose="02040503050406030204" charset="0"/>
                            </a:rPr>
                            <m:t>LQCD</m:t>
                          </m:r>
                        </m:sub>
                      </m:sSub>
                      <m:r>
                        <a:rPr kumimoji="1" lang="en-US" altLang="zh-CN" sz="1600">
                          <a:solidFill>
                            <a:prstClr val="black"/>
                          </a:solidFill>
                          <a:latin typeface="Cambria Math" panose="02040503050406030204" charset="0"/>
                        </a:rPr>
                        <m:t>=0.2332±</m:t>
                      </m:r>
                      <m:sSub>
                        <m:sSubPr>
                          <m:ctrlPr>
                            <a:rPr kumimoji="1" lang="en-US" altLang="zh-CN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1600">
                              <a:solidFill>
                                <a:prstClr val="black"/>
                              </a:solidFill>
                              <a:latin typeface="Cambria Math" panose="02040503050406030204" charset="0"/>
                            </a:rPr>
                            <m:t>0.0039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zh-CN" sz="1600">
                              <a:solidFill>
                                <a:prstClr val="black"/>
                              </a:solidFill>
                              <a:latin typeface="Cambria Math" panose="02040503050406030204" charset="0"/>
                            </a:rPr>
                            <m:t>BESIII</m:t>
                          </m:r>
                          <m:r>
                            <a:rPr kumimoji="1" lang="en-US" altLang="zh-CN" sz="1600">
                              <a:solidFill>
                                <a:prstClr val="black"/>
                              </a:solidFill>
                              <a:latin typeface="Cambria Math" panose="02040503050406030204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kumimoji="1" lang="en-US" altLang="zh-CN" sz="1600">
                              <a:solidFill>
                                <a:prstClr val="black"/>
                              </a:solidFill>
                              <a:latin typeface="Cambria Math" panose="02040503050406030204" charset="0"/>
                            </a:rPr>
                            <m:t>BF</m:t>
                          </m:r>
                        </m:sub>
                      </m:sSub>
                      <m:r>
                        <a:rPr kumimoji="1" lang="en-US" altLang="zh-CN" sz="1600">
                          <a:solidFill>
                            <a:prstClr val="black"/>
                          </a:solidFill>
                          <a:latin typeface="Cambria Math" panose="02040503050406030204" charset="0"/>
                        </a:rPr>
                        <m:t>±</m:t>
                      </m:r>
                      <m:sSub>
                        <m:sSubPr>
                          <m:ctrlPr>
                            <a:rPr kumimoji="1" lang="en-US" altLang="zh-CN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1600">
                              <a:solidFill>
                                <a:prstClr val="black"/>
                              </a:solidFill>
                              <a:latin typeface="Cambria Math" panose="02040503050406030204" charset="0"/>
                            </a:rPr>
                            <m:t>0.0004</m:t>
                          </m:r>
                        </m:e>
                        <m:sub>
                          <m:sSub>
                            <m:sSubPr>
                              <m:ctrlPr>
                                <a:rPr kumimoji="1" lang="en-US" altLang="zh-CN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zh-CN" sz="1600">
                                  <a:solidFill>
                                    <a:prstClr val="black"/>
                                  </a:solidFill>
                                  <a:latin typeface="Cambria Math" panose="02040503050406030204" charset="0"/>
                                </a:rPr>
                                <m:t>τ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kumimoji="1" lang="en-US" altLang="zh-CN" sz="1600">
                                  <a:solidFill>
                                    <a:prstClr val="black"/>
                                  </a:solidFill>
                                  <a:latin typeface="Cambria Math" panose="02040503050406030204" charset="0"/>
                                </a:rPr>
                                <m:t>Λ</m:t>
                              </m:r>
                            </m:sub>
                          </m:sSub>
                        </m:sub>
                      </m:sSub>
                      <m:r>
                        <a:rPr kumimoji="1" lang="en-US" altLang="zh-CN" sz="1600">
                          <a:solidFill>
                            <a:prstClr val="black"/>
                          </a:solidFill>
                          <a:latin typeface="Cambria Math" panose="02040503050406030204" charset="0"/>
                        </a:rPr>
                        <m:t>±</m:t>
                      </m:r>
                      <m:sSub>
                        <m:sSubPr>
                          <m:ctrlPr>
                            <a:rPr kumimoji="1" lang="en-US" altLang="zh-CN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1600">
                              <a:solidFill>
                                <a:prstClr val="black"/>
                              </a:solidFill>
                              <a:latin typeface="Cambria Math" panose="02040503050406030204" charset="0"/>
                            </a:rPr>
                            <m:t>0.0006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zh-CN" sz="1600">
                              <a:solidFill>
                                <a:prstClr val="black"/>
                              </a:solidFill>
                              <a:latin typeface="Cambria Math" panose="02040503050406030204" charset="0"/>
                            </a:rPr>
                            <m:t>RC</m:t>
                          </m:r>
                        </m:sub>
                      </m:sSub>
                      <m:r>
                        <a:rPr kumimoji="1" lang="en-US" altLang="zh-CN" sz="1600">
                          <a:solidFill>
                            <a:prstClr val="black"/>
                          </a:solidFill>
                          <a:latin typeface="Cambria Math" panose="02040503050406030204" charset="0"/>
                        </a:rPr>
                        <m:t>±</m:t>
                      </m:r>
                      <m:sSub>
                        <m:sSubPr>
                          <m:ctrlPr>
                            <a:rPr kumimoji="1" lang="en-US" altLang="zh-CN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1600">
                              <a:solidFill>
                                <a:prstClr val="black"/>
                              </a:solidFill>
                              <a:latin typeface="Cambria Math" panose="02040503050406030204" charset="0"/>
                            </a:rPr>
                            <m:t>0.0014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zh-CN" sz="1600">
                              <a:solidFill>
                                <a:prstClr val="black"/>
                              </a:solidFill>
                              <a:latin typeface="Cambria Math" panose="02040503050406030204" charset="0"/>
                            </a:rPr>
                            <m:t>LQCD</m:t>
                          </m:r>
                        </m:sub>
                      </m:sSub>
                    </m:oMath>
                  </m:oMathPara>
                </a14:m>
                <a:endParaRPr kumimoji="1" lang="zh-CN" altLang="en-US" sz="1600" dirty="0">
                  <a:solidFill>
                    <a:prstClr val="black"/>
                  </a:solidFill>
                  <a:latin typeface="等线" panose="020F0502020204030204"/>
                  <a:ea typeface="等线" panose="02010600030101010101" pitchFamily="2" charset="-122"/>
                </a:endParaRPr>
              </a:p>
            </p:txBody>
          </p:sp>
        </mc:Choice>
        <mc:Fallback xmlns="">
          <p:sp>
            <p:nvSpPr>
              <p:cNvPr id="15" name="文本框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9603" y="6036278"/>
                <a:ext cx="6824945" cy="359842"/>
              </a:xfrm>
              <a:prstGeom prst="rect">
                <a:avLst/>
              </a:prstGeom>
              <a:blipFill>
                <a:blip r:embed="rId12"/>
                <a:stretch>
                  <a:fillRect b="-68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文本框 19"/>
          <p:cNvSpPr txBox="1"/>
          <p:nvPr/>
        </p:nvSpPr>
        <p:spPr>
          <a:xfrm>
            <a:off x="4051934" y="3843313"/>
            <a:ext cx="432682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kumimoji="1" lang="es-ES" altLang="zh-CN" sz="1900" dirty="0">
                <a:solidFill>
                  <a:srgbClr val="68181B"/>
                </a:solidFill>
                <a:latin typeface="Times New Roman" panose="02020503050405090304" charset="0"/>
                <a:ea typeface="等线" panose="02010600030101010101" pitchFamily="2" charset="-122"/>
                <a:cs typeface="Times New Roman" panose="02020503050405090304" charset="0"/>
              </a:rPr>
              <a:t>Used </a:t>
            </a:r>
            <a:r>
              <a:rPr kumimoji="1" lang="es-ES" altLang="zh-CN" sz="1900" dirty="0" err="1">
                <a:solidFill>
                  <a:srgbClr val="68181B"/>
                </a:solidFill>
                <a:latin typeface="Times New Roman" panose="02020503050405090304" charset="0"/>
                <a:ea typeface="等线" panose="02010600030101010101" pitchFamily="2" charset="-122"/>
                <a:cs typeface="Times New Roman" panose="02020503050405090304" charset="0"/>
              </a:rPr>
              <a:t>approach</a:t>
            </a:r>
            <a:r>
              <a:rPr kumimoji="1" lang="es-ES" altLang="zh-CN" sz="1900" dirty="0">
                <a:solidFill>
                  <a:srgbClr val="68181B"/>
                </a:solidFill>
                <a:latin typeface="Times New Roman" panose="02020503050405090304" charset="0"/>
                <a:ea typeface="等线" panose="02010600030101010101" pitchFamily="2" charset="-122"/>
                <a:cs typeface="Times New Roman" panose="02020503050405090304" charset="0"/>
              </a:rPr>
              <a:t> </a:t>
            </a:r>
            <a:r>
              <a:rPr kumimoji="1" lang="es-ES" altLang="zh-CN" sz="1900" dirty="0" err="1">
                <a:solidFill>
                  <a:srgbClr val="68181B"/>
                </a:solidFill>
                <a:latin typeface="Times New Roman" panose="02020503050405090304" charset="0"/>
                <a:ea typeface="等线" panose="02010600030101010101" pitchFamily="2" charset="-122"/>
                <a:cs typeface="Times New Roman" panose="02020503050405090304" charset="0"/>
              </a:rPr>
              <a:t>allows</a:t>
            </a:r>
            <a:r>
              <a:rPr kumimoji="1" lang="es-ES" altLang="zh-CN" sz="1900" dirty="0">
                <a:solidFill>
                  <a:srgbClr val="68181B"/>
                </a:solidFill>
                <a:latin typeface="Times New Roman" panose="02020503050405090304" charset="0"/>
                <a:ea typeface="等线" panose="02010600030101010101" pitchFamily="2" charset="-122"/>
                <a:cs typeface="Times New Roman" panose="02020503050405090304" charset="0"/>
              </a:rPr>
              <a:t> FF </a:t>
            </a:r>
            <a:r>
              <a:rPr kumimoji="1" lang="es-ES" altLang="zh-CN" sz="1900" dirty="0" err="1">
                <a:solidFill>
                  <a:srgbClr val="68181B"/>
                </a:solidFill>
                <a:latin typeface="Times New Roman" panose="02020503050405090304" charset="0"/>
                <a:ea typeface="等线" panose="02010600030101010101" pitchFamily="2" charset="-122"/>
                <a:cs typeface="Times New Roman" panose="02020503050405090304" charset="0"/>
              </a:rPr>
              <a:t>extraction</a:t>
            </a:r>
            <a:r>
              <a:rPr kumimoji="1" lang="es-ES" altLang="zh-CN" sz="1900" dirty="0">
                <a:solidFill>
                  <a:srgbClr val="68181B"/>
                </a:solidFill>
                <a:latin typeface="Times New Roman" panose="02020503050405090304" charset="0"/>
                <a:ea typeface="等线" panose="02010600030101010101" pitchFamily="2" charset="-122"/>
                <a:cs typeface="Times New Roman" panose="02020503050405090304" charset="0"/>
              </a:rPr>
              <a:t> </a:t>
            </a:r>
            <a:r>
              <a:rPr kumimoji="1" lang="es-ES" altLang="zh-CN" sz="1900" dirty="0" err="1">
                <a:solidFill>
                  <a:srgbClr val="68181B"/>
                </a:solidFill>
                <a:latin typeface="Times New Roman" panose="02020503050405090304" charset="0"/>
                <a:ea typeface="等线" panose="02010600030101010101" pitchFamily="2" charset="-122"/>
                <a:cs typeface="Times New Roman" panose="02020503050405090304" charset="0"/>
              </a:rPr>
              <a:t>with</a:t>
            </a:r>
            <a:r>
              <a:rPr kumimoji="1" lang="es-ES" altLang="zh-CN" sz="1900" dirty="0">
                <a:solidFill>
                  <a:srgbClr val="68181B"/>
                </a:solidFill>
                <a:latin typeface="Times New Roman" panose="02020503050405090304" charset="0"/>
                <a:ea typeface="等线" panose="02010600030101010101" pitchFamily="2" charset="-122"/>
                <a:cs typeface="Times New Roman" panose="02020503050405090304" charset="0"/>
              </a:rPr>
              <a:t> </a:t>
            </a:r>
          </a:p>
          <a:p>
            <a:pPr>
              <a:defRPr/>
            </a:pPr>
            <a:r>
              <a:rPr kumimoji="1" lang="es-ES" altLang="zh-CN" sz="1900" dirty="0" err="1">
                <a:solidFill>
                  <a:srgbClr val="68181B"/>
                </a:solidFill>
                <a:latin typeface="Times New Roman" panose="02020503050405090304" charset="0"/>
                <a:ea typeface="等线" panose="02010600030101010101" pitchFamily="2" charset="-122"/>
                <a:cs typeface="Times New Roman" panose="02020503050405090304" charset="0"/>
              </a:rPr>
              <a:t>reasonable</a:t>
            </a:r>
            <a:r>
              <a:rPr kumimoji="1" lang="es-ES" altLang="zh-CN" sz="1900" dirty="0">
                <a:solidFill>
                  <a:srgbClr val="68181B"/>
                </a:solidFill>
                <a:latin typeface="Times New Roman" panose="02020503050405090304" charset="0"/>
                <a:ea typeface="等线" panose="02010600030101010101" pitchFamily="2" charset="-122"/>
                <a:cs typeface="Times New Roman" panose="02020503050405090304" charset="0"/>
              </a:rPr>
              <a:t> </a:t>
            </a:r>
            <a:r>
              <a:rPr kumimoji="1" lang="es-ES" altLang="zh-CN" sz="1900" dirty="0" err="1">
                <a:solidFill>
                  <a:srgbClr val="68181B"/>
                </a:solidFill>
                <a:latin typeface="Times New Roman" panose="02020503050405090304" charset="0"/>
                <a:ea typeface="等线" panose="02010600030101010101" pitchFamily="2" charset="-122"/>
                <a:cs typeface="Times New Roman" panose="02020503050405090304" charset="0"/>
              </a:rPr>
              <a:t>uncertainties</a:t>
            </a:r>
            <a:r>
              <a:rPr kumimoji="1" lang="es-ES" altLang="zh-CN" sz="1900" dirty="0">
                <a:solidFill>
                  <a:srgbClr val="68181B"/>
                </a:solidFill>
                <a:latin typeface="Times New Roman" panose="02020503050405090304" charset="0"/>
                <a:ea typeface="等线" panose="02010600030101010101" pitchFamily="2" charset="-122"/>
                <a:cs typeface="Times New Roman" panose="02020503050405090304" charset="0"/>
              </a:rPr>
              <a:t> </a:t>
            </a:r>
            <a:r>
              <a:rPr kumimoji="1" lang="es-ES" altLang="zh-CN" sz="1900" dirty="0" err="1">
                <a:solidFill>
                  <a:srgbClr val="68181B"/>
                </a:solidFill>
                <a:latin typeface="Times New Roman" panose="02020503050405090304" charset="0"/>
                <a:ea typeface="等线" panose="02010600030101010101" pitchFamily="2" charset="-122"/>
                <a:cs typeface="Times New Roman" panose="02020503050405090304" charset="0"/>
              </a:rPr>
              <a:t>using</a:t>
            </a:r>
            <a:r>
              <a:rPr kumimoji="1" lang="es-ES" altLang="zh-CN" sz="1900" dirty="0">
                <a:solidFill>
                  <a:srgbClr val="68181B"/>
                </a:solidFill>
                <a:latin typeface="Times New Roman" panose="02020503050405090304" charset="0"/>
                <a:ea typeface="等线" panose="02010600030101010101" pitchFamily="2" charset="-122"/>
                <a:cs typeface="Times New Roman" panose="02020503050405090304" charset="0"/>
              </a:rPr>
              <a:t> </a:t>
            </a:r>
            <a:r>
              <a:rPr kumimoji="1" lang="es-ES" altLang="zh-CN" sz="1900" dirty="0" err="1">
                <a:solidFill>
                  <a:srgbClr val="68181B"/>
                </a:solidFill>
                <a:latin typeface="Times New Roman" panose="02020503050405090304" charset="0"/>
                <a:ea typeface="等线" panose="02010600030101010101" pitchFamily="2" charset="-122"/>
                <a:cs typeface="Times New Roman" panose="02020503050405090304" charset="0"/>
              </a:rPr>
              <a:t>limited</a:t>
            </a:r>
            <a:r>
              <a:rPr kumimoji="1" lang="es-ES" altLang="zh-CN" sz="1900" dirty="0">
                <a:solidFill>
                  <a:srgbClr val="68181B"/>
                </a:solidFill>
                <a:latin typeface="Times New Roman" panose="02020503050405090304" charset="0"/>
                <a:ea typeface="等线" panose="02010600030101010101" pitchFamily="2" charset="-122"/>
                <a:cs typeface="Times New Roman" panose="02020503050405090304" charset="0"/>
              </a:rPr>
              <a:t> data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本框 23"/>
              <p:cNvSpPr txBox="1"/>
              <p:nvPr/>
            </p:nvSpPr>
            <p:spPr>
              <a:xfrm>
                <a:off x="8488039" y="3770086"/>
                <a:ext cx="3812540" cy="9996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12085" indent="-212085">
                  <a:buFont typeface="Wingdings" panose="05000000000000000000" charset="0"/>
                  <a:buChar char=""/>
                  <a:defRPr/>
                </a:pPr>
                <a:r>
                  <a:rPr kumimoji="1" lang="en-US" altLang="zh-CN" sz="1351" dirty="0">
                    <a:solidFill>
                      <a:prstClr val="black"/>
                    </a:solidFill>
                    <a:latin typeface="Times New Roman" panose="02020503050405090304" charset="0"/>
                    <a:ea typeface="等线" panose="02010600030101010101" pitchFamily="2" charset="-122"/>
                    <a:cs typeface="Times New Roman" panose="02020503050405090304" charset="0"/>
                  </a:rPr>
                  <a:t>This work: </a:t>
                </a:r>
              </a:p>
              <a:p>
                <a:pPr>
                  <a:defRPr/>
                </a:pPr>
                <a:r>
                  <a:rPr kumimoji="1" lang="en-US" altLang="zh-CN" sz="1351" dirty="0">
                    <a:solidFill>
                      <a:prstClr val="black"/>
                    </a:solidFill>
                    <a:latin typeface="Times New Roman" panose="02020503050405090304" charset="0"/>
                    <a:ea typeface="等线" panose="02010600030101010101" pitchFamily="2" charset="-122"/>
                    <a:cs typeface="Times New Roman" panose="02020503050405090304" charset="0"/>
                  </a:rPr>
                  <a:t>   </a:t>
                </a:r>
                <a14:m>
                  <m:oMath xmlns:m="http://schemas.openxmlformats.org/officeDocument/2006/math">
                    <m:r>
                      <a:rPr kumimoji="1" lang="en-US" altLang="zh-CN" sz="1351" i="1">
                        <a:solidFill>
                          <a:prstClr val="black"/>
                        </a:solidFill>
                        <a:latin typeface="Cambria Math" panose="02040503050406030204" charset="0"/>
                      </a:rPr>
                      <m:t>1.8</m:t>
                    </m:r>
                    <m:r>
                      <a:rPr kumimoji="1" lang="en-US" altLang="zh-CN" sz="1351" i="1">
                        <a:solidFill>
                          <a:prstClr val="black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×</m:t>
                    </m:r>
                    <m:sSup>
                      <m:sSupPr>
                        <m:ctrlPr>
                          <a:rPr kumimoji="1" lang="en-US" altLang="zh-CN" sz="135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charset="0"/>
                          </a:rPr>
                        </m:ctrlPr>
                      </m:sSupPr>
                      <m:e>
                        <m:r>
                          <a:rPr kumimoji="1" lang="en-US" altLang="zh-CN" sz="1351" i="1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Cambria Math" panose="02040503050406030204" charset="0"/>
                          </a:rPr>
                          <m:t>10</m:t>
                        </m:r>
                      </m:e>
                      <m:sup>
                        <m:r>
                          <a:rPr kumimoji="1" lang="en-US" altLang="zh-CN" sz="1351" i="1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Cambria Math" panose="0204050305040603020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kumimoji="1" lang="en-US" altLang="zh-CN" sz="1351" dirty="0">
                    <a:solidFill>
                      <a:prstClr val="black"/>
                    </a:solidFill>
                    <a:latin typeface="Times New Roman" panose="02020503050405090304" charset="0"/>
                    <a:ea typeface="等线" panose="02010600030101010101" pitchFamily="2" charset="-122"/>
                    <a:cs typeface="Times New Roman" panose="02020503050405090304" charset="0"/>
                  </a:rPr>
                  <a:t> events </a:t>
                </a:r>
                <a14:m>
                  <m:oMath xmlns:m="http://schemas.openxmlformats.org/officeDocument/2006/math">
                    <m:r>
                      <a:rPr kumimoji="1" lang="en-US" altLang="zh-CN" sz="1351" i="1">
                        <a:solidFill>
                          <a:prstClr val="black"/>
                        </a:solidFill>
                        <a:latin typeface="Cambria Math" panose="02040503050406030204" charset="0"/>
                        <a:ea typeface="Cambria Math" panose="02040503050406030204" charset="0"/>
                      </a:rPr>
                      <m:t>→</m:t>
                    </m:r>
                  </m:oMath>
                </a14:m>
                <a:r>
                  <a:rPr kumimoji="1" lang="en-US" altLang="zh-CN" sz="1351" dirty="0">
                    <a:solidFill>
                      <a:prstClr val="black"/>
                    </a:solidFill>
                    <a:latin typeface="Times New Roman" panose="02020503050405090304" charset="0"/>
                    <a:ea typeface="等线" panose="02010600030101010101" pitchFamily="2" charset="-122"/>
                    <a:cs typeface="Times New Roman" panose="0202050305040509030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1351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503050405090304" charset="0"/>
                          </a:rPr>
                        </m:ctrlPr>
                      </m:sSubPr>
                      <m:e>
                        <m:r>
                          <a:rPr kumimoji="1" lang="en-US" altLang="zh-CN" sz="1351" i="1" dirty="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cs typeface="Times New Roman" panose="02020503050405090304" charset="0"/>
                          </a:rPr>
                          <m:t>𝜎</m:t>
                        </m:r>
                      </m:e>
                      <m:sub>
                        <m:d>
                          <m:dPr>
                            <m:begChr m:val="⟨"/>
                            <m:endChr m:val="⟩"/>
                            <m:ctrlPr>
                              <a:rPr kumimoji="1" lang="en-US" altLang="zh-CN" sz="1351" i="1" dirty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Times New Roman" panose="02020503050405090304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CN" sz="135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351">
                                    <a:solidFill>
                                      <a:prstClr val="black"/>
                                    </a:solidFill>
                                    <a:latin typeface="Cambria Math" panose="02040503050406030204" charset="0"/>
                                  </a:rPr>
                                  <m:t>𝑔</m:t>
                                </m:r>
                              </m:e>
                              <m:sub>
                                <m:r>
                                  <a:rPr lang="en-US" altLang="zh-CN" sz="1351">
                                    <a:solidFill>
                                      <a:prstClr val="black"/>
                                    </a:solidFill>
                                    <a:latin typeface="Cambria Math" panose="02040503050406030204" charset="0"/>
                                  </a:rPr>
                                  <m:t>𝑎𝑣</m:t>
                                </m:r>
                              </m:sub>
                            </m:sSub>
                          </m:e>
                        </m:d>
                      </m:sub>
                    </m:sSub>
                    <m:r>
                      <a:rPr kumimoji="1" lang="en-US" altLang="zh-CN" sz="1351" i="1" dirty="0">
                        <a:solidFill>
                          <a:prstClr val="black"/>
                        </a:solidFill>
                        <a:latin typeface="Cambria Math" panose="02040503050406030204" charset="0"/>
                      </a:rPr>
                      <m:t>=0.049</m:t>
                    </m:r>
                  </m:oMath>
                </a14:m>
                <a:r>
                  <a:rPr kumimoji="1" lang="en-US" altLang="zh-CN" sz="1351" dirty="0">
                    <a:solidFill>
                      <a:prstClr val="black"/>
                    </a:solidFill>
                    <a:latin typeface="Times New Roman" panose="02020503050405090304" charset="0"/>
                    <a:ea typeface="等线" panose="02010600030101010101" pitchFamily="2" charset="-122"/>
                    <a:cs typeface="Times New Roman" panose="02020503050405090304" charset="0"/>
                  </a:rPr>
                  <a:t> </a:t>
                </a:r>
              </a:p>
              <a:p>
                <a:pPr marL="212085" indent="-212085">
                  <a:buFont typeface="Wingdings" panose="05000000000000000000" charset="0"/>
                  <a:buChar char=""/>
                  <a:defRPr/>
                </a:pPr>
                <a:r>
                  <a:rPr kumimoji="1" lang="en-US" altLang="zh-CN" sz="1351" dirty="0">
                    <a:solidFill>
                      <a:prstClr val="black"/>
                    </a:solidFill>
                    <a:latin typeface="Times New Roman" panose="02020503050405090304" charset="0"/>
                    <a:ea typeface="等线" panose="02010600030101010101" pitchFamily="2" charset="-122"/>
                    <a:cs typeface="Times New Roman" panose="02020503050405090304" charset="0"/>
                  </a:rPr>
                  <a:t>Fermilab </a:t>
                </a:r>
                <a:r>
                  <a:rPr lang="en-US" altLang="zh-CN" sz="1600" dirty="0">
                    <a:solidFill>
                      <a:prstClr val="black"/>
                    </a:solidFill>
                    <a:latin typeface="Times New Roman" panose="02020503050405090304" charset="0"/>
                    <a:ea typeface="等线" panose="02010600030101010101" pitchFamily="2" charset="-122"/>
                    <a:cs typeface="Times New Roman" panose="02020503050405090304" charset="0"/>
                  </a:rPr>
                  <a:t>[</a:t>
                </a:r>
                <a:r>
                  <a:rPr lang="es-ES" altLang="zh-CN" sz="1600" dirty="0">
                    <a:solidFill>
                      <a:prstClr val="black"/>
                    </a:solidFill>
                    <a:latin typeface="Times New Roman" panose="02020503050405090304" charset="0"/>
                    <a:ea typeface="等线" panose="02010600030101010101" pitchFamily="2" charset="-122"/>
                    <a:cs typeface="Times New Roman" panose="02020503050405090304" charset="0"/>
                  </a:rPr>
                  <a:t>PRD41(1990)780]</a:t>
                </a:r>
                <a:r>
                  <a:rPr kumimoji="1" lang="en-US" altLang="zh-CN" sz="1351" dirty="0">
                    <a:solidFill>
                      <a:prstClr val="black"/>
                    </a:solidFill>
                    <a:latin typeface="Times New Roman" panose="02020503050405090304" charset="0"/>
                    <a:ea typeface="等线" panose="02010600030101010101" pitchFamily="2" charset="-122"/>
                    <a:cs typeface="Times New Roman" panose="02020503050405090304" charset="0"/>
                  </a:rPr>
                  <a:t>:   </a:t>
                </a:r>
              </a:p>
              <a:p>
                <a:pPr>
                  <a:defRPr/>
                </a:pPr>
                <a:r>
                  <a:rPr kumimoji="1" lang="en-US" altLang="zh-CN" sz="1351">
                    <a:solidFill>
                      <a:prstClr val="black"/>
                    </a:solidFill>
                    <a:latin typeface="Cambria Math" panose="02040503050406030204" charset="0"/>
                  </a:rPr>
                  <a:t>   </a:t>
                </a:r>
                <a14:m>
                  <m:oMath xmlns:m="http://schemas.openxmlformats.org/officeDocument/2006/math">
                    <m:r>
                      <a:rPr kumimoji="1" lang="en-US" altLang="zh-CN" sz="1351" i="1">
                        <a:solidFill>
                          <a:prstClr val="black"/>
                        </a:solidFill>
                        <a:latin typeface="Cambria Math" panose="02040503050406030204" charset="0"/>
                      </a:rPr>
                      <m:t>37</m:t>
                    </m:r>
                    <m:r>
                      <a:rPr kumimoji="1" lang="en-US" altLang="zh-CN" sz="1351" i="1">
                        <a:solidFill>
                          <a:prstClr val="black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×</m:t>
                    </m:r>
                    <m:sSup>
                      <m:sSupPr>
                        <m:ctrlPr>
                          <a:rPr kumimoji="1" lang="en-US" altLang="zh-CN" sz="135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charset="0"/>
                          </a:rPr>
                        </m:ctrlPr>
                      </m:sSupPr>
                      <m:e>
                        <m:r>
                          <a:rPr kumimoji="1" lang="en-US" altLang="zh-CN" sz="1351" i="1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Cambria Math" panose="02040503050406030204" charset="0"/>
                          </a:rPr>
                          <m:t>10</m:t>
                        </m:r>
                      </m:e>
                      <m:sup>
                        <m:r>
                          <a:rPr kumimoji="1" lang="en-US" altLang="zh-CN" sz="1351" i="1">
                            <a:solidFill>
                              <a:prstClr val="black"/>
                            </a:solidFill>
                            <a:latin typeface="Cambria Math" panose="02040503050406030204" charset="0"/>
                            <a:ea typeface="Cambria Math" panose="0204050305040603020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kumimoji="1" lang="en-US" altLang="zh-CN" sz="1351" dirty="0">
                    <a:solidFill>
                      <a:prstClr val="black"/>
                    </a:solidFill>
                    <a:latin typeface="Times New Roman" panose="02020503050405090304" charset="0"/>
                    <a:ea typeface="等线" panose="02010600030101010101" pitchFamily="2" charset="-122"/>
                    <a:cs typeface="Times New Roman" panose="02020503050405090304" charset="0"/>
                  </a:rPr>
                  <a:t> events </a:t>
                </a:r>
                <a14:m>
                  <m:oMath xmlns:m="http://schemas.openxmlformats.org/officeDocument/2006/math">
                    <m:r>
                      <a:rPr kumimoji="1" lang="en-US" altLang="zh-CN" sz="1351" i="1">
                        <a:solidFill>
                          <a:prstClr val="black"/>
                        </a:solidFill>
                        <a:latin typeface="Cambria Math" panose="02040503050406030204" charset="0"/>
                        <a:ea typeface="Cambria Math" panose="02040503050406030204" charset="0"/>
                      </a:rPr>
                      <m:t>→</m:t>
                    </m:r>
                  </m:oMath>
                </a14:m>
                <a:r>
                  <a:rPr kumimoji="1" lang="en-US" altLang="zh-CN" sz="1351" dirty="0">
                    <a:solidFill>
                      <a:prstClr val="black"/>
                    </a:solidFill>
                    <a:latin typeface="Times New Roman" panose="02020503050405090304" charset="0"/>
                    <a:ea typeface="等线" panose="02010600030101010101" pitchFamily="2" charset="-122"/>
                    <a:cs typeface="Times New Roman" panose="0202050305040509030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1351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503050405090304" charset="0"/>
                          </a:rPr>
                        </m:ctrlPr>
                      </m:sSubPr>
                      <m:e>
                        <m:r>
                          <a:rPr kumimoji="1" lang="en-US" altLang="zh-CN" sz="1351" i="1" dirty="0">
                            <a:solidFill>
                              <a:prstClr val="black"/>
                            </a:solidFill>
                            <a:latin typeface="Cambria Math" panose="02040503050406030204" charset="0"/>
                            <a:cs typeface="Times New Roman" panose="02020503050405090304" charset="0"/>
                          </a:rPr>
                          <m:t>𝜎</m:t>
                        </m:r>
                      </m:e>
                      <m:sub>
                        <m:sSub>
                          <m:sSubPr>
                            <m:ctrlPr>
                              <a:rPr kumimoji="1" lang="en-US" altLang="zh-CN" sz="1351" i="1" dirty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Times New Roman" panose="02020503050405090304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1351" i="1" dirty="0">
                                <a:solidFill>
                                  <a:prstClr val="black"/>
                                </a:solidFill>
                                <a:latin typeface="Cambria Math" panose="02040503050406030204" charset="0"/>
                                <a:cs typeface="Times New Roman" panose="02020503050405090304" charset="0"/>
                              </a:rPr>
                              <m:t>𝑔</m:t>
                            </m:r>
                          </m:e>
                          <m:sub>
                            <m:r>
                              <a:rPr kumimoji="1" lang="en-US" altLang="zh-CN" sz="1351" i="1" dirty="0">
                                <a:solidFill>
                                  <a:prstClr val="black"/>
                                </a:solidFill>
                                <a:latin typeface="Cambria Math" panose="02040503050406030204" charset="0"/>
                                <a:cs typeface="Times New Roman" panose="02020503050405090304" charset="0"/>
                              </a:rPr>
                              <m:t>𝑎𝑣</m:t>
                            </m:r>
                          </m:sub>
                        </m:sSub>
                      </m:sub>
                    </m:sSub>
                    <m:r>
                      <a:rPr kumimoji="1" lang="en-US" altLang="zh-CN" sz="1351" i="1" dirty="0">
                        <a:solidFill>
                          <a:prstClr val="black"/>
                        </a:solidFill>
                        <a:latin typeface="Cambria Math" panose="02040503050406030204" charset="0"/>
                      </a:rPr>
                      <m:t>=0.020</m:t>
                    </m:r>
                  </m:oMath>
                </a14:m>
                <a:r>
                  <a:rPr kumimoji="1" lang="en-US" altLang="zh-CN" sz="1351" dirty="0">
                    <a:solidFill>
                      <a:prstClr val="black"/>
                    </a:solidFill>
                    <a:latin typeface="Times New Roman" panose="02020503050405090304" charset="0"/>
                    <a:ea typeface="等线" panose="02010600030101010101" pitchFamily="2" charset="-122"/>
                    <a:cs typeface="Times New Roman" panose="02020503050405090304" charset="0"/>
                  </a:rPr>
                  <a:t> </a:t>
                </a:r>
                <a:endParaRPr kumimoji="1" lang="zh-CN" altLang="en-US" sz="1351" dirty="0">
                  <a:solidFill>
                    <a:prstClr val="black"/>
                  </a:solidFill>
                  <a:latin typeface="Times New Roman" panose="02020503050405090304" charset="0"/>
                  <a:ea typeface="等线" panose="02010600030101010101" pitchFamily="2" charset="-122"/>
                  <a:cs typeface="Times New Roman" panose="02020503050405090304" charset="0"/>
                </a:endParaRPr>
              </a:p>
            </p:txBody>
          </p:sp>
        </mc:Choice>
        <mc:Fallback xmlns="">
          <p:sp>
            <p:nvSpPr>
              <p:cNvPr id="24" name="文本框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8039" y="3770086"/>
                <a:ext cx="3812540" cy="999633"/>
              </a:xfrm>
              <a:prstGeom prst="rect">
                <a:avLst/>
              </a:prstGeom>
              <a:blipFill>
                <a:blip r:embed="rId13"/>
                <a:stretch>
                  <a:fillRect l="-332" b="-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右大括号 27"/>
          <p:cNvSpPr/>
          <p:nvPr/>
        </p:nvSpPr>
        <p:spPr>
          <a:xfrm rot="10800000">
            <a:off x="8272039" y="3888287"/>
            <a:ext cx="216000" cy="720000"/>
          </a:xfrm>
          <a:prstGeom prst="righ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 sz="2400">
              <a:solidFill>
                <a:prstClr val="black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132950" y="647134"/>
            <a:ext cx="3688951" cy="3116415"/>
            <a:chOff x="132950" y="647133"/>
            <a:chExt cx="3688950" cy="3116414"/>
          </a:xfrm>
        </p:grpSpPr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132950" y="647133"/>
              <a:ext cx="3688950" cy="3116414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矩形 17"/>
                <p:cNvSpPr/>
                <p:nvPr/>
              </p:nvSpPr>
              <p:spPr>
                <a:xfrm>
                  <a:off x="1166458" y="1816498"/>
                  <a:ext cx="1780772" cy="27699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>
                    <a:defRPr/>
                  </a:pPr>
                  <a:r>
                    <a:rPr kumimoji="1" lang="en-US" altLang="zh-CN" sz="1200" i="1" dirty="0">
                      <a:solidFill>
                        <a:prstClr val="black"/>
                      </a:solidFill>
                      <a:latin typeface="Times New Roman" panose="02020503050405090304" charset="0"/>
                      <a:ea typeface="等线" panose="02010600030101010101" pitchFamily="2" charset="-122"/>
                      <a:cs typeface="Times New Roman" panose="02020503050405090304" charset="0"/>
                    </a:rPr>
                    <a:t>          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1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1200" i="1">
                              <a:solidFill>
                                <a:prstClr val="black"/>
                              </a:solidFill>
                              <a:latin typeface="Cambria Math" panose="02040503050406030204" charset="0"/>
                            </a:rPr>
                            <m:t>𝑁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zh-CN" sz="1200">
                              <a:solidFill>
                                <a:prstClr val="black"/>
                              </a:solidFill>
                              <a:latin typeface="Cambria Math" panose="02040503050406030204" charset="0"/>
                            </a:rPr>
                            <m:t>DT</m:t>
                          </m:r>
                        </m:sub>
                      </m:sSub>
                      <m:r>
                        <a:rPr kumimoji="1" lang="en-US" altLang="zh-CN" sz="1200" i="1">
                          <a:solidFill>
                            <a:prstClr val="black"/>
                          </a:solidFill>
                          <a:latin typeface="Cambria Math" panose="02040503050406030204" charset="0"/>
                        </a:rPr>
                        <m:t>=1854±49</m:t>
                      </m:r>
                    </m:oMath>
                  </a14:m>
                  <a:endParaRPr kumimoji="1" lang="en-US" altLang="zh-CN" sz="1200" i="1" dirty="0">
                    <a:solidFill>
                      <a:prstClr val="black"/>
                    </a:solidFill>
                    <a:latin typeface="等线" panose="020F0502020204030204"/>
                    <a:ea typeface="Cambria Math" panose="02040503050406030204" charset="0"/>
                  </a:endParaRPr>
                </a:p>
              </p:txBody>
            </p:sp>
          </mc:Choice>
          <mc:Fallback xmlns="">
            <p:sp>
              <p:nvSpPr>
                <p:cNvPr id="18" name="矩形 1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66458" y="1816498"/>
                  <a:ext cx="1780772" cy="276999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94082" y="871801"/>
              <a:ext cx="581891" cy="272752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/>
              <p:cNvSpPr txBox="1"/>
              <p:nvPr/>
            </p:nvSpPr>
            <p:spPr>
              <a:xfrm>
                <a:off x="4203203" y="4610916"/>
                <a:ext cx="2716531" cy="30021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square" rtlCol="0" anchor="t">
                <a:spAutoFit/>
              </a:bodyPr>
              <a:lstStyle/>
              <a:p>
                <a:pPr algn="ctr">
                  <a:defRPr/>
                </a:pPr>
                <a:r>
                  <a:rPr kumimoji="1" lang="es-ES" altLang="zh-CN" sz="1351" b="1" dirty="0" err="1">
                    <a:solidFill>
                      <a:srgbClr val="263A38"/>
                    </a:solidFill>
                    <a:latin typeface="Times New Roman" panose="02020503050405090304" charset="0"/>
                    <a:ea typeface="等线" panose="02010600030101010101" pitchFamily="2" charset="-122"/>
                    <a:cs typeface="Times New Roman" panose="02020503050405090304" charset="0"/>
                    <a:sym typeface="+mn-ea"/>
                  </a:rPr>
                  <a:t>Determiantion</a:t>
                </a:r>
                <a:r>
                  <a:rPr kumimoji="1" lang="es-ES" altLang="zh-CN" sz="1351" b="1" dirty="0">
                    <a:solidFill>
                      <a:srgbClr val="263A38"/>
                    </a:solidFill>
                    <a:latin typeface="Times New Roman" panose="02020503050405090304" charset="0"/>
                    <a:ea typeface="等线" panose="02010600030101010101" pitchFamily="2" charset="-122"/>
                    <a:cs typeface="Times New Roman" panose="02020503050405090304" charset="0"/>
                    <a:sym typeface="+mn-ea"/>
                  </a:rPr>
                  <a:t> </a:t>
                </a:r>
                <a:r>
                  <a:rPr kumimoji="1" lang="es-ES" altLang="zh-CN" sz="1351" b="1" dirty="0" err="1">
                    <a:solidFill>
                      <a:srgbClr val="263A38"/>
                    </a:solidFill>
                    <a:latin typeface="Times New Roman" panose="02020503050405090304" charset="0"/>
                    <a:ea typeface="等线" panose="02010600030101010101" pitchFamily="2" charset="-122"/>
                    <a:cs typeface="Times New Roman" panose="02020503050405090304" charset="0"/>
                    <a:sym typeface="+mn-ea"/>
                  </a:rPr>
                  <a:t>of</a:t>
                </a:r>
                <a:r>
                  <a:rPr kumimoji="1" lang="es-ES" altLang="zh-CN" sz="1351" b="1" dirty="0">
                    <a:solidFill>
                      <a:srgbClr val="263A38"/>
                    </a:solidFill>
                    <a:latin typeface="Times New Roman" panose="02020503050405090304" charset="0"/>
                    <a:ea typeface="等线" panose="02010600030101010101" pitchFamily="2" charset="-122"/>
                    <a:cs typeface="Times New Roman" panose="02020503050405090304" charset="0"/>
                    <a:sym typeface="+mn-ea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CN" sz="1351" b="1" i="1">
                        <a:solidFill>
                          <a:srgbClr val="263A38"/>
                        </a:solidFill>
                        <a:latin typeface="Cambria Math" panose="02040503050406030204" charset="0"/>
                        <a:cs typeface="Times New Roman" panose="02020503050405090304" charset="0"/>
                      </a:rPr>
                      <m:t>|</m:t>
                    </m:r>
                    <m:sSub>
                      <m:sSubPr>
                        <m:ctrlPr>
                          <a:rPr kumimoji="1" lang="en-US" altLang="zh-CN" sz="1351" b="1" i="1">
                            <a:solidFill>
                              <a:srgbClr val="263A38"/>
                            </a:solidFill>
                            <a:latin typeface="Cambria Math" panose="02040503050406030204" pitchFamily="18" charset="0"/>
                            <a:cs typeface="Times New Roman" panose="02020503050405090304" charset="0"/>
                          </a:rPr>
                        </m:ctrlPr>
                      </m:sSubPr>
                      <m:e>
                        <m:r>
                          <a:rPr kumimoji="1" lang="en-US" altLang="zh-CN" sz="1351" b="1" i="1">
                            <a:solidFill>
                              <a:srgbClr val="263A38"/>
                            </a:solidFill>
                            <a:latin typeface="Cambria Math" panose="02040503050406030204" charset="0"/>
                            <a:cs typeface="Times New Roman" panose="02020503050405090304" charset="0"/>
                          </a:rPr>
                          <m:t>𝑽</m:t>
                        </m:r>
                      </m:e>
                      <m:sub>
                        <m:r>
                          <a:rPr kumimoji="1" lang="en-US" altLang="zh-CN" sz="1351" b="1" i="1">
                            <a:solidFill>
                              <a:srgbClr val="263A38"/>
                            </a:solidFill>
                            <a:latin typeface="Cambria Math" panose="02040503050406030204" charset="0"/>
                            <a:cs typeface="Times New Roman" panose="02020503050405090304" charset="0"/>
                          </a:rPr>
                          <m:t>𝒖𝒔</m:t>
                        </m:r>
                      </m:sub>
                    </m:sSub>
                    <m:r>
                      <a:rPr kumimoji="1" lang="en-US" altLang="zh-CN" sz="1351" b="1" i="1">
                        <a:solidFill>
                          <a:srgbClr val="263A38"/>
                        </a:solidFill>
                        <a:latin typeface="Cambria Math" panose="02040503050406030204" charset="0"/>
                        <a:cs typeface="Times New Roman" panose="02020503050405090304" charset="0"/>
                      </a:rPr>
                      <m:t>|</m:t>
                    </m:r>
                  </m:oMath>
                </a14:m>
                <a:endParaRPr kumimoji="1" lang="en-US" altLang="zh-CN" sz="1351" b="1" i="1">
                  <a:solidFill>
                    <a:srgbClr val="263A38"/>
                  </a:solidFill>
                  <a:latin typeface="Cambria Math" panose="02040503050406030204" charset="0"/>
                  <a:cs typeface="Times New Roman" panose="02020503050405090304" charset="0"/>
                </a:endParaRPr>
              </a:p>
            </p:txBody>
          </p:sp>
        </mc:Choice>
        <mc:Fallback xmlns="">
          <p:sp>
            <p:nvSpPr>
              <p:cNvPr id="21" name="文本框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3203" y="4610916"/>
                <a:ext cx="2716531" cy="300210"/>
              </a:xfrm>
              <a:prstGeom prst="rect">
                <a:avLst/>
              </a:prstGeom>
              <a:blipFill>
                <a:blip r:embed="rId16"/>
                <a:stretch>
                  <a:fillRect b="-1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文本框 2"/>
          <p:cNvSpPr txBox="1"/>
          <p:nvPr/>
        </p:nvSpPr>
        <p:spPr>
          <a:xfrm>
            <a:off x="11724005" y="6493511"/>
            <a:ext cx="468000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0DB2DC-4C9A-4742-B13C-FB6460FD3503}" type="slidenum">
              <a:rPr lang="en-US" altLang="zh-CN" sz="1351">
                <a:solidFill>
                  <a:srgbClr val="263A38"/>
                </a:solidFill>
              </a:rPr>
              <a:t>42</a:t>
            </a:fld>
            <a:endParaRPr lang="en-US" altLang="zh-CN" sz="1351">
              <a:solidFill>
                <a:srgbClr val="263A38"/>
              </a:solidFill>
            </a:endParaRPr>
          </a:p>
        </p:txBody>
      </p:sp>
      <p:pic>
        <p:nvPicPr>
          <p:cNvPr id="22" name="图片 12">
            <a:extLst>
              <a:ext uri="{FF2B5EF4-FFF2-40B4-BE49-F238E27FC236}">
                <a16:creationId xmlns:a16="http://schemas.microsoft.com/office/drawing/2014/main" id="{B1A8E35F-3316-0987-22DF-F093FFEC41E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16200000">
            <a:off x="11447728" y="-184799"/>
            <a:ext cx="424554" cy="926300"/>
          </a:xfrm>
          <a:prstGeom prst="rect">
            <a:avLst/>
          </a:prstGeom>
        </p:spPr>
      </p:pic>
      <p:sp>
        <p:nvSpPr>
          <p:cNvPr id="25" name="文本框 2">
            <a:extLst>
              <a:ext uri="{FF2B5EF4-FFF2-40B4-BE49-F238E27FC236}">
                <a16:creationId xmlns:a16="http://schemas.microsoft.com/office/drawing/2014/main" id="{C9C7BED2-1FC9-2265-2C1E-007801E5B411}"/>
              </a:ext>
            </a:extLst>
          </p:cNvPr>
          <p:cNvSpPr txBox="1"/>
          <p:nvPr/>
        </p:nvSpPr>
        <p:spPr>
          <a:xfrm>
            <a:off x="1" y="6493511"/>
            <a:ext cx="12209780" cy="368300"/>
          </a:xfrm>
          <a:prstGeom prst="rect">
            <a:avLst/>
          </a:prstGeom>
          <a:solidFill>
            <a:srgbClr val="263A38"/>
          </a:solidFill>
        </p:spPr>
        <p:txBody>
          <a:bodyPr wrap="square" rtlCol="0">
            <a:noAutofit/>
          </a:bodyPr>
          <a:lstStyle/>
          <a:p>
            <a:r>
              <a:rPr lang="en-US" altLang="zh-CN" sz="2000" dirty="0">
                <a:solidFill>
                  <a:schemeClr val="bg1"/>
                </a:solidFill>
              </a:rPr>
              <a:t> </a:t>
            </a:r>
            <a:r>
              <a:rPr lang="zh-CN" altLang="en-US" sz="2000" dirty="0">
                <a:solidFill>
                  <a:schemeClr val="bg1"/>
                </a:solidFill>
              </a:rPr>
              <a:t>柯百谦 </a:t>
            </a:r>
            <a:r>
              <a:rPr lang="en-US" altLang="zh-CN" sz="2000" dirty="0">
                <a:solidFill>
                  <a:schemeClr val="bg1"/>
                </a:solidFill>
              </a:rPr>
              <a:t>                                                               </a:t>
            </a:r>
            <a:r>
              <a:rPr lang="zh-CN" altLang="en-US" sz="2000" dirty="0">
                <a:solidFill>
                  <a:schemeClr val="bg1"/>
                </a:solidFill>
              </a:rPr>
              <a:t>强子物理与味物理的实验进展</a:t>
            </a:r>
            <a:r>
              <a:rPr lang="en-US" altLang="zh-CN" sz="2000" dirty="0">
                <a:solidFill>
                  <a:schemeClr val="bg1"/>
                </a:solidFill>
              </a:rPr>
              <a:t>  </a:t>
            </a:r>
          </a:p>
        </p:txBody>
      </p:sp>
      <p:sp>
        <p:nvSpPr>
          <p:cNvPr id="26" name="文本框 3">
            <a:extLst>
              <a:ext uri="{FF2B5EF4-FFF2-40B4-BE49-F238E27FC236}">
                <a16:creationId xmlns:a16="http://schemas.microsoft.com/office/drawing/2014/main" id="{AFFB552E-5D83-4298-4734-A171850391A5}"/>
              </a:ext>
            </a:extLst>
          </p:cNvPr>
          <p:cNvSpPr txBox="1"/>
          <p:nvPr/>
        </p:nvSpPr>
        <p:spPr>
          <a:xfrm>
            <a:off x="11731271" y="6508676"/>
            <a:ext cx="468000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0DB2DC-4C9A-4742-B13C-FB6460FD3503}" type="slidenum">
              <a:rPr lang="en-US" altLang="zh-CN" sz="1351">
                <a:solidFill>
                  <a:schemeClr val="bg1"/>
                </a:solidFill>
              </a:rPr>
              <a:t>42</a:t>
            </a:fld>
            <a:endParaRPr lang="en-US" altLang="zh-CN" sz="1351" dirty="0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22225" y="36831"/>
            <a:ext cx="12161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研究动机</a:t>
            </a:r>
            <a:r>
              <a:rPr lang="en-US" altLang="zh-CN" sz="3200">
                <a:solidFill>
                  <a:schemeClr val="bg1"/>
                </a:solidFill>
                <a:latin typeface="黑体" charset="0"/>
                <a:ea typeface="黑体" charset="0"/>
              </a:rPr>
              <a:t>-</a:t>
            </a:r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亮度的测量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-17780" y="0"/>
            <a:ext cx="12209780" cy="583565"/>
          </a:xfrm>
          <a:prstGeom prst="rect">
            <a:avLst/>
          </a:prstGeom>
          <a:solidFill>
            <a:srgbClr val="68181B"/>
          </a:solidFill>
        </p:spPr>
        <p:txBody>
          <a:bodyPr wrap="square" rtlCol="0">
            <a:noAutofit/>
          </a:bodyPr>
          <a:lstStyle/>
          <a:p>
            <a:pPr algn="ctr"/>
            <a:r>
              <a:rPr lang="en-US" sz="3400" dirty="0">
                <a:solidFill>
                  <a:schemeClr val="bg1"/>
                </a:solidFill>
                <a:latin typeface="Cambria Math" panose="02040503050406030204" charset="0"/>
                <a:cs typeface="Cambria Math" panose="02040503050406030204" charset="0"/>
                <a:sym typeface="+mn-ea"/>
              </a:rPr>
              <a:t>First</a:t>
            </a:r>
            <a:r>
              <a:rPr lang="zh-CN" altLang="en-US" sz="3400" dirty="0">
                <a:solidFill>
                  <a:schemeClr val="bg1"/>
                </a:solidFill>
                <a:latin typeface="Cambria Math" panose="02040503050406030204" charset="0"/>
                <a:cs typeface="Cambria Math" panose="02040503050406030204" charset="0"/>
                <a:sym typeface="+mn-ea"/>
              </a:rPr>
              <a:t> </a:t>
            </a:r>
            <a:r>
              <a:rPr lang="en-US" altLang="zh-CN" sz="3400" dirty="0">
                <a:solidFill>
                  <a:schemeClr val="bg1"/>
                </a:solidFill>
                <a:latin typeface="Cambria Math" panose="02040503050406030204" charset="0"/>
                <a:cs typeface="Cambria Math" panose="02040503050406030204" charset="0"/>
                <a:sym typeface="+mn-ea"/>
              </a:rPr>
              <a:t>o</a:t>
            </a:r>
            <a:r>
              <a:rPr lang="en-US" sz="3400" dirty="0">
                <a:solidFill>
                  <a:schemeClr val="bg1"/>
                </a:solidFill>
                <a:latin typeface="Cambria Math" panose="02040503050406030204" charset="0"/>
                <a:cs typeface="Cambria Math" panose="02040503050406030204" charset="0"/>
                <a:sym typeface="+mn-ea"/>
              </a:rPr>
              <a:t>bservation of antihyperon-proton annihilation</a:t>
            </a:r>
            <a:endParaRPr lang="en-US" altLang="zh-CN" sz="3400" dirty="0">
              <a:solidFill>
                <a:schemeClr val="bg1"/>
              </a:solidFill>
              <a:latin typeface="Cambria Math" panose="02040503050406030204" charset="0"/>
              <a:cs typeface="Cambria Math" panose="02040503050406030204" charset="0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1715751" y="6493511"/>
            <a:ext cx="468000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0DB2DC-4C9A-4742-B13C-FB6460FD3503}" type="slidenum">
              <a:rPr lang="en-US" altLang="zh-CN" sz="1351">
                <a:solidFill>
                  <a:schemeClr val="bg1"/>
                </a:solidFill>
              </a:rPr>
              <a:t>43</a:t>
            </a:fld>
            <a:endParaRPr lang="en-US" altLang="zh-CN" sz="1351">
              <a:solidFill>
                <a:schemeClr val="bg1"/>
              </a:solidFill>
            </a:endParaRPr>
          </a:p>
        </p:txBody>
      </p:sp>
      <p:pic>
        <p:nvPicPr>
          <p:cNvPr id="5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8475" y="1162160"/>
            <a:ext cx="4715008" cy="3816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690630" y="814682"/>
            <a:ext cx="351915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rgbClr val="4472C4"/>
                </a:solidFill>
                <a:latin typeface="Times New Roman" panose="02020503050405090304" charset="0"/>
                <a:cs typeface="Times New Roman" panose="02020503050405090304" charset="0"/>
              </a:rPr>
              <a:t>Phys. Rev. Lett. 136, 171904 (2026)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63132" y="650503"/>
                <a:ext cx="8839200" cy="4385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en-US" sz="2200" b="1" dirty="0">
                    <a:solidFill>
                      <a:srgbClr val="68181B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Reaction chain: </a:t>
                </a:r>
                <a14:m>
                  <m:oMath xmlns:m="http://schemas.openxmlformats.org/officeDocument/2006/math">
                    <m:r>
                      <a:rPr lang="en-US" sz="2200" b="1">
                        <a:solidFill>
                          <a:srgbClr val="68181B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𝐉</m:t>
                    </m:r>
                    <m:r>
                      <a:rPr lang="en-US" sz="2200" b="1">
                        <a:solidFill>
                          <a:srgbClr val="68181B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/</m:t>
                    </m:r>
                    <m:r>
                      <a:rPr lang="en-US" sz="2200" b="1" i="1">
                        <a:solidFill>
                          <a:srgbClr val="68181B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𝝍</m:t>
                    </m:r>
                    <m:r>
                      <a:rPr lang="en-US" sz="2200" b="1" i="1">
                        <a:solidFill>
                          <a:srgbClr val="68181B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→</m:t>
                    </m:r>
                    <m:r>
                      <a:rPr lang="en-US" sz="2200" b="1">
                        <a:solidFill>
                          <a:srgbClr val="68181B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𝚲</m:t>
                    </m:r>
                    <m:acc>
                      <m:accPr>
                        <m:chr m:val="̅"/>
                        <m:ctrlPr>
                          <a:rPr lang="en-US" sz="2200" b="1" i="1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accPr>
                      <m:e>
                        <m:r>
                          <a:rPr lang="en-US" sz="2200" b="1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𝚲</m:t>
                        </m:r>
                      </m:e>
                    </m:acc>
                    <m:r>
                      <a:rPr lang="en-US" sz="2200" b="1" i="1" dirty="0">
                        <a:solidFill>
                          <a:srgbClr val="68181B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, </m:t>
                    </m:r>
                    <m:r>
                      <a:rPr lang="zh-CN" altLang="en-US" sz="2200" b="1" dirty="0">
                        <a:solidFill>
                          <a:srgbClr val="68181B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 </m:t>
                    </m:r>
                    <m:acc>
                      <m:accPr>
                        <m:chr m:val="̅"/>
                        <m:ctrlPr>
                          <a:rPr lang="en-US" sz="2200" b="1" i="1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accPr>
                      <m:e>
                        <m:r>
                          <a:rPr lang="en-US" sz="2200" b="1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𝚲</m:t>
                        </m:r>
                      </m:e>
                    </m:acc>
                    <m:r>
                      <a:rPr lang="en-US" sz="2200" b="1" i="1" dirty="0">
                        <a:solidFill>
                          <a:srgbClr val="68181B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+</m:t>
                    </m:r>
                    <m:r>
                      <a:rPr lang="en-US" sz="2200" b="1" i="1" dirty="0">
                        <a:solidFill>
                          <a:srgbClr val="68181B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𝒑</m:t>
                    </m:r>
                    <m:r>
                      <a:rPr lang="en-US" sz="2200" b="1" i="1" dirty="0">
                        <a:solidFill>
                          <a:srgbClr val="68181B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→</m:t>
                    </m:r>
                    <m:sSup>
                      <m:sSupPr>
                        <m:ctrlPr>
                          <a:rPr lang="en-US" sz="2200" b="1" i="1" dirty="0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sz="2200" b="1" i="1" dirty="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𝑲</m:t>
                        </m:r>
                      </m:e>
                      <m:sup>
                        <m:r>
                          <a:rPr lang="en-US" sz="2200" b="1" i="1" dirty="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sz="2200" b="1" i="1" dirty="0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sz="2200" b="1" i="1" dirty="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𝝅</m:t>
                        </m:r>
                      </m:e>
                      <m:sup>
                        <m:r>
                          <a:rPr lang="en-US" sz="2200" b="1" i="1" dirty="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sz="2200" b="1" i="1" dirty="0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sz="2200" b="1" i="1" dirty="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𝝅</m:t>
                        </m:r>
                      </m:e>
                      <m:sup>
                        <m:r>
                          <a:rPr lang="en-US" sz="2200" b="1" i="1" dirty="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</m:t>
                        </m:r>
                      </m:sup>
                    </m:sSup>
                    <m:r>
                      <a:rPr lang="en-US" sz="2200" b="1" i="1" dirty="0">
                        <a:solidFill>
                          <a:srgbClr val="68181B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+</m:t>
                    </m:r>
                    <m:r>
                      <a:rPr lang="en-US" sz="2200" b="1" i="1" dirty="0">
                        <a:solidFill>
                          <a:srgbClr val="68181B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𝒌</m:t>
                    </m:r>
                    <m:sSup>
                      <m:sSupPr>
                        <m:ctrlPr>
                          <a:rPr lang="en-US" sz="2200" b="1" i="1" dirty="0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sz="2200" b="1" i="1" dirty="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𝝅</m:t>
                        </m:r>
                      </m:e>
                      <m:sup>
                        <m:r>
                          <a:rPr lang="en-US" sz="2200" b="1" i="1" dirty="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𝟎</m:t>
                        </m:r>
                      </m:sup>
                    </m:sSup>
                    <m:r>
                      <a:rPr lang="en-US" sz="2200" b="1" i="1" dirty="0">
                        <a:solidFill>
                          <a:srgbClr val="68181B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 (</m:t>
                    </m:r>
                    <m:r>
                      <a:rPr lang="en-US" sz="2200" b="1" i="1" dirty="0">
                        <a:solidFill>
                          <a:srgbClr val="68181B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𝒌</m:t>
                    </m:r>
                    <m:r>
                      <a:rPr lang="en-US" sz="2200" b="1" i="1" dirty="0">
                        <a:solidFill>
                          <a:srgbClr val="68181B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=</m:t>
                    </m:r>
                    <m:r>
                      <a:rPr lang="en-US" sz="2200" b="1" i="1" dirty="0">
                        <a:solidFill>
                          <a:srgbClr val="68181B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𝟏</m:t>
                    </m:r>
                    <m:r>
                      <a:rPr lang="en-US" sz="2200" b="1" i="1" dirty="0">
                        <a:solidFill>
                          <a:srgbClr val="68181B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,</m:t>
                    </m:r>
                    <m:r>
                      <a:rPr lang="en-US" sz="2200" b="1" i="1" dirty="0">
                        <a:solidFill>
                          <a:srgbClr val="68181B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𝟐</m:t>
                    </m:r>
                    <m:r>
                      <a:rPr lang="en-US" sz="2200" b="1" i="1" dirty="0">
                        <a:solidFill>
                          <a:srgbClr val="68181B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,</m:t>
                    </m:r>
                    <m:r>
                      <a:rPr lang="en-US" sz="2200" b="1" i="1" dirty="0">
                        <a:solidFill>
                          <a:srgbClr val="68181B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𝟑</m:t>
                    </m:r>
                    <m:r>
                      <a:rPr lang="en-US" sz="2200" b="1" i="1" dirty="0">
                        <a:solidFill>
                          <a:srgbClr val="68181B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)</m:t>
                    </m:r>
                  </m:oMath>
                </a14:m>
                <a:endParaRPr lang="en-US" sz="2200" b="1" i="1" dirty="0">
                  <a:solidFill>
                    <a:srgbClr val="68181B"/>
                  </a:solidFill>
                  <a:latin typeface="Cambria Math" panose="02040503050406030204" charset="0"/>
                  <a:ea typeface="宋体" charset="0"/>
                  <a:cs typeface="Cambria Math" panose="0204050305040603020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132" y="650503"/>
                <a:ext cx="8839200" cy="438582"/>
              </a:xfrm>
              <a:prstGeom prst="rect">
                <a:avLst/>
              </a:prstGeom>
              <a:blipFill>
                <a:blip r:embed="rId5"/>
                <a:stretch>
                  <a:fillRect l="-861" t="-8571" b="-2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612006" y="4895850"/>
                <a:ext cx="7571740" cy="4008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en-US" sz="2000" dirty="0">
                    <a:solidFill>
                      <a:srgbClr val="263A38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The c.m. energy </a:t>
                </a:r>
                <a:r>
                  <a:rPr lang="en-US" altLang="zh-CN" sz="2000" dirty="0">
                    <a:solidFill>
                      <a:srgbClr val="263A38"/>
                    </a:solidFill>
                    <a:latin typeface="Cambria Math" panose="02040503050406030204" charset="0"/>
                    <a:ea typeface="等线" panose="02010600030101010101" pitchFamily="2" charset="-122"/>
                    <a:cs typeface="Cambria Math" panose="02040503050406030204" charset="0"/>
                  </a:rPr>
                  <a:t>of</a:t>
                </a:r>
                <a:r>
                  <a:rPr lang="en-US" sz="2000" dirty="0">
                    <a:solidFill>
                      <a:srgbClr val="263A38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 the incident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000" i="1" dirty="0">
                            <a:solidFill>
                              <a:srgbClr val="263A38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2000" dirty="0">
                            <a:solidFill>
                              <a:srgbClr val="263A38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Λ</m:t>
                        </m:r>
                      </m:e>
                    </m:acc>
                  </m:oMath>
                </a14:m>
                <a:r>
                  <a:rPr lang="en-US" sz="2000" dirty="0">
                    <a:solidFill>
                      <a:srgbClr val="263A38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 and a static 𝑝 is about 2.243 GeV. 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2006" y="4895850"/>
                <a:ext cx="7571740" cy="400815"/>
              </a:xfrm>
              <a:prstGeom prst="rect">
                <a:avLst/>
              </a:prstGeom>
              <a:blipFill>
                <a:blip r:embed="rId6"/>
                <a:stretch>
                  <a:fillRect l="-838" t="-6061" b="-24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35915" y="1853566"/>
                <a:ext cx="4494531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en-US" sz="2200" dirty="0">
                    <a:solidFill>
                      <a:srgbClr val="ED7D31">
                        <a:lumMod val="75000"/>
                      </a:srgbClr>
                    </a:solidFill>
                    <a:latin typeface="Cambria Math" panose="02040503050406030204" charset="0"/>
                    <a:cs typeface="Cambria Math" panose="02040503050406030204" charset="0"/>
                  </a:rPr>
                  <a:t>Two-body decay,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 dirty="0">
                            <a:solidFill>
                              <a:srgbClr val="ED7D31">
                                <a:lumMod val="75000"/>
                              </a:srgbClr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sz="2200" i="1" dirty="0">
                            <a:solidFill>
                              <a:srgbClr val="ED7D31">
                                <a:lumMod val="75000"/>
                              </a:srgbClr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𝑃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en-US" sz="2200" i="1" dirty="0">
                                <a:solidFill>
                                  <a:srgbClr val="ED7D31">
                                    <a:lumMod val="75000"/>
                                  </a:srgbClr>
                                </a:solidFill>
                                <a:latin typeface="Cambria Math" panose="02040503050406030204" pitchFamily="18" charset="0"/>
                                <a:cs typeface="Cambria Math" panose="02040503050406030204" charset="0"/>
                              </a:rPr>
                            </m:ctrlPr>
                          </m:accPr>
                          <m:e>
                            <m:r>
                              <a:rPr lang="en-US" sz="2200" i="1" dirty="0">
                                <a:solidFill>
                                  <a:srgbClr val="ED7D31">
                                    <a:lumMod val="75000"/>
                                  </a:srgbClr>
                                </a:solidFill>
                                <a:latin typeface="Cambria Math" panose="02040503050406030204" charset="0"/>
                                <a:ea typeface="宋体" charset="0"/>
                                <a:cs typeface="Cambria Math" panose="02040503050406030204" charset="0"/>
                              </a:rPr>
                              <m:t>𝛬</m:t>
                            </m:r>
                          </m:e>
                        </m:acc>
                      </m:sub>
                    </m:sSub>
                    <m:r>
                      <a:rPr lang="en-US" sz="2200" i="1" dirty="0">
                        <a:solidFill>
                          <a:srgbClr val="ED7D31">
                            <a:lumMod val="75000"/>
                          </a:srgbClr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≈1.074</m:t>
                    </m:r>
                  </m:oMath>
                </a14:m>
                <a:r>
                  <a:rPr lang="en-US" sz="2200" dirty="0">
                    <a:solidFill>
                      <a:srgbClr val="ED7D31">
                        <a:lumMod val="75000"/>
                      </a:srgbClr>
                    </a:solidFill>
                    <a:latin typeface="Cambria Math" panose="02040503050406030204" charset="0"/>
                    <a:cs typeface="Cambria Math" panose="02040503050406030204" charset="0"/>
                  </a:rPr>
                  <a:t> GeV/</a:t>
                </a:r>
                <a14:m>
                  <m:oMath xmlns:m="http://schemas.openxmlformats.org/officeDocument/2006/math">
                    <m:r>
                      <a:rPr lang="en-US" sz="2200" i="1" dirty="0">
                        <a:solidFill>
                          <a:srgbClr val="ED7D31">
                            <a:lumMod val="75000"/>
                          </a:srgbClr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𝑐</m:t>
                    </m:r>
                  </m:oMath>
                </a14:m>
                <a:r>
                  <a:rPr lang="en-US" sz="2200" dirty="0">
                    <a:solidFill>
                      <a:srgbClr val="ED7D31">
                        <a:lumMod val="75000"/>
                      </a:srgbClr>
                    </a:solidFill>
                    <a:latin typeface="Cambria Math" panose="02040503050406030204" charset="0"/>
                    <a:cs typeface="Cambria Math" panose="02040503050406030204" charset="0"/>
                  </a:rPr>
                  <a:t> 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15" y="1853566"/>
                <a:ext cx="4494531" cy="430887"/>
              </a:xfrm>
              <a:prstGeom prst="rect">
                <a:avLst/>
              </a:prstGeom>
              <a:blipFill>
                <a:blip r:embed="rId7"/>
                <a:stretch>
                  <a:fillRect l="-1690" t="-5714" b="-2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Down Arrow 12"/>
          <p:cNvSpPr/>
          <p:nvPr/>
        </p:nvSpPr>
        <p:spPr>
          <a:xfrm>
            <a:off x="2346325" y="1268731"/>
            <a:ext cx="283211" cy="481965"/>
          </a:xfrm>
          <a:prstGeom prst="downArrow">
            <a:avLst/>
          </a:prstGeom>
        </p:spPr>
        <p:style>
          <a:lnRef idx="2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52095" y="2283461"/>
            <a:ext cx="54483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200" dirty="0">
                <a:solidFill>
                  <a:prstClr val="black"/>
                </a:solidFill>
                <a:latin typeface="Cambria Math" panose="02040503050406030204" charset="0"/>
                <a:cs typeface="Cambria Math" panose="02040503050406030204" charset="0"/>
              </a:rPr>
              <a:t>hydrogen in the cooling oil</a:t>
            </a:r>
            <a:r>
              <a:rPr lang="en-US" altLang="zh-CN" sz="2200" dirty="0">
                <a:solidFill>
                  <a:prstClr val="black"/>
                </a:solidFill>
                <a:latin typeface="Cambria Math" panose="02040503050406030204" charset="0"/>
                <a:ea typeface="等线" panose="02010600030101010101" pitchFamily="2" charset="-122"/>
                <a:cs typeface="Cambria Math" panose="02040503050406030204" charset="0"/>
              </a:rPr>
              <a:t>,</a:t>
            </a:r>
            <a:r>
              <a:rPr lang="zh-CN" altLang="en-US" sz="2200" dirty="0">
                <a:solidFill>
                  <a:prstClr val="black"/>
                </a:solidFill>
                <a:latin typeface="Cambria Math" panose="02040503050406030204" charset="0"/>
                <a:ea typeface="等线" panose="02010600030101010101" pitchFamily="2" charset="-122"/>
                <a:cs typeface="Cambria Math" panose="02040503050406030204" charset="0"/>
              </a:rPr>
              <a:t> </a:t>
            </a:r>
            <a:r>
              <a:rPr lang="en-US" altLang="zh-CN" sz="2200" dirty="0">
                <a:solidFill>
                  <a:srgbClr val="ED7D31">
                    <a:lumMod val="75000"/>
                  </a:srgbClr>
                </a:solidFill>
                <a:latin typeface="Cambria Math" panose="02040503050406030204" charset="0"/>
                <a:ea typeface="等线" panose="02010600030101010101" pitchFamily="2" charset="-122"/>
                <a:cs typeface="Cambria Math" panose="02040503050406030204" charset="0"/>
              </a:rPr>
              <a:t>at</a:t>
            </a:r>
            <a:r>
              <a:rPr lang="zh-CN" altLang="en-US" sz="2200" dirty="0">
                <a:solidFill>
                  <a:srgbClr val="ED7D31">
                    <a:lumMod val="75000"/>
                  </a:srgbClr>
                </a:solidFill>
                <a:latin typeface="Cambria Math" panose="02040503050406030204" charset="0"/>
                <a:ea typeface="等线" panose="02010600030101010101" pitchFamily="2" charset="-122"/>
                <a:cs typeface="Cambria Math" panose="02040503050406030204" charset="0"/>
              </a:rPr>
              <a:t> </a:t>
            </a:r>
            <a:r>
              <a:rPr lang="en-US" altLang="zh-CN" sz="2200" dirty="0">
                <a:solidFill>
                  <a:srgbClr val="ED7D31">
                    <a:lumMod val="75000"/>
                  </a:srgbClr>
                </a:solidFill>
                <a:latin typeface="Cambria Math" panose="02040503050406030204" charset="0"/>
                <a:ea typeface="等线" panose="02010600030101010101" pitchFamily="2" charset="-122"/>
                <a:cs typeface="Cambria Math" panose="02040503050406030204" charset="0"/>
              </a:rPr>
              <a:t>rest</a:t>
            </a:r>
            <a:r>
              <a:rPr lang="zh-CN" altLang="en-US" sz="2200" dirty="0">
                <a:solidFill>
                  <a:srgbClr val="ED7D31">
                    <a:lumMod val="75000"/>
                  </a:srgbClr>
                </a:solidFill>
                <a:latin typeface="Cambria Math" panose="02040503050406030204" charset="0"/>
                <a:ea typeface="等线" panose="02010600030101010101" pitchFamily="2" charset="-122"/>
                <a:cs typeface="Cambria Math" panose="02040503050406030204" charset="0"/>
              </a:rPr>
              <a:t> </a:t>
            </a:r>
            <a:r>
              <a:rPr lang="en-US" altLang="zh-CN" sz="2200" dirty="0">
                <a:solidFill>
                  <a:srgbClr val="ED7D31">
                    <a:lumMod val="75000"/>
                  </a:srgbClr>
                </a:solidFill>
                <a:latin typeface="Cambria Math" panose="02040503050406030204" charset="0"/>
                <a:ea typeface="等线" panose="02010600030101010101" pitchFamily="2" charset="-122"/>
                <a:cs typeface="Cambria Math" panose="02040503050406030204" charset="0"/>
              </a:rPr>
              <a:t>protons</a:t>
            </a:r>
            <a:r>
              <a:rPr lang="zh-CN" altLang="en-US" sz="2200" dirty="0">
                <a:solidFill>
                  <a:srgbClr val="ED7D31">
                    <a:lumMod val="75000"/>
                  </a:srgbClr>
                </a:solidFill>
                <a:latin typeface="Cambria Math" panose="02040503050406030204" charset="0"/>
                <a:ea typeface="等线" panose="02010600030101010101" pitchFamily="2" charset="-122"/>
                <a:cs typeface="Cambria Math" panose="02040503050406030204" charset="0"/>
              </a:rPr>
              <a:t> </a:t>
            </a:r>
            <a:endParaRPr lang="en-US" sz="2200" dirty="0">
              <a:solidFill>
                <a:srgbClr val="ED7D31">
                  <a:lumMod val="75000"/>
                </a:srgbClr>
              </a:solidFill>
              <a:latin typeface="Cambria Math" panose="02040503050406030204" charset="0"/>
              <a:cs typeface="Cambria Math" panose="0204050305040603020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0511157" y="2576196"/>
                <a:ext cx="179133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en-US" sz="2000" dirty="0">
                    <a:solidFill>
                      <a:srgbClr val="263A38"/>
                    </a:solidFill>
                    <a:latin typeface="Times New Roman" panose="02020503050405090304" charset="0"/>
                    <a:cs typeface="Times New Roman" panose="02020503050405090304" charset="0"/>
                  </a:rPr>
                  <a:t>Intermediate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>
                            <a:solidFill>
                              <a:srgbClr val="263A38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>
                            <a:solidFill>
                              <a:srgbClr val="263A38"/>
                            </a:solidFill>
                            <a:latin typeface="Cambria Math" panose="02040503050406030204" charset="0"/>
                          </a:rPr>
                          <m:t>𝑲</m:t>
                        </m:r>
                      </m:e>
                      <m:sup>
                        <m:r>
                          <a:rPr lang="en-US" sz="2000" b="1" i="1">
                            <a:solidFill>
                              <a:srgbClr val="263A38"/>
                            </a:solidFill>
                            <a:latin typeface="Cambria Math" panose="02040503050406030204" charset="0"/>
                          </a:rPr>
                          <m:t>∗</m:t>
                        </m:r>
                      </m:sup>
                    </m:sSup>
                    <m:sSup>
                      <m:sSupPr>
                        <m:ctrlPr>
                          <a:rPr lang="en-US" sz="2000" b="1" i="1">
                            <a:solidFill>
                              <a:srgbClr val="263A38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000" b="1" i="1">
                                <a:solidFill>
                                  <a:srgbClr val="263A3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>
                                <a:solidFill>
                                  <a:srgbClr val="263A38"/>
                                </a:solidFill>
                                <a:latin typeface="Cambria Math" panose="02040503050406030204" charset="0"/>
                              </a:rPr>
                              <m:t>𝟖𝟗𝟐</m:t>
                            </m:r>
                          </m:e>
                        </m:d>
                      </m:e>
                      <m:sup>
                        <m:r>
                          <a:rPr lang="en-US" sz="2000" b="1" i="1">
                            <a:solidFill>
                              <a:srgbClr val="263A38"/>
                            </a:solidFill>
                            <a:latin typeface="Cambria Math" panose="02040503050406030204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sz="2000" dirty="0">
                    <a:solidFill>
                      <a:srgbClr val="263A38"/>
                    </a:solidFill>
                    <a:latin typeface="Times New Roman" panose="02020503050405090304" charset="0"/>
                    <a:cs typeface="Times New Roman" panose="0202050305040509030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1157" y="2576196"/>
                <a:ext cx="1791335" cy="707886"/>
              </a:xfrm>
              <a:prstGeom prst="rect">
                <a:avLst/>
              </a:prstGeom>
              <a:blipFill>
                <a:blip r:embed="rId8"/>
                <a:stretch>
                  <a:fillRect l="-3521" t="-53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Straight Arrow Connector 28"/>
          <p:cNvCxnSpPr/>
          <p:nvPr/>
        </p:nvCxnSpPr>
        <p:spPr>
          <a:xfrm flipV="1">
            <a:off x="9458376" y="3052597"/>
            <a:ext cx="936000" cy="540000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3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28093" y="5300137"/>
            <a:ext cx="3542095" cy="117837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163195" y="2819400"/>
            <a:ext cx="4365939" cy="3444373"/>
            <a:chOff x="257" y="4440"/>
            <a:chExt cx="6875" cy="5424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57" y="4554"/>
              <a:ext cx="6875" cy="5310"/>
            </a:xfrm>
            <a:prstGeom prst="rect">
              <a:avLst/>
            </a:prstGeom>
          </p:spPr>
        </p:pic>
        <p:cxnSp>
          <p:nvCxnSpPr>
            <p:cNvPr id="19" name="Straight Arrow Connector 18"/>
            <p:cNvCxnSpPr/>
            <p:nvPr/>
          </p:nvCxnSpPr>
          <p:spPr>
            <a:xfrm>
              <a:off x="4763" y="4440"/>
              <a:ext cx="72" cy="2098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2346" y="4963"/>
              <a:ext cx="1510" cy="7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70AD47">
                      <a:lumMod val="75000"/>
                    </a:srgbClr>
                  </a:solidFill>
                  <a:latin typeface="Times New Roman" panose="02020503050405090304" charset="0"/>
                  <a:cs typeface="Times New Roman" panose="02020503050405090304" charset="0"/>
                </a:rPr>
                <a:t>Target</a:t>
              </a: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2045" y="6704"/>
              <a:ext cx="3570" cy="811"/>
            </a:xfrm>
            <a:prstGeom prst="roundRect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3646240" y="3222583"/>
            <a:ext cx="2054469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rgbClr val="68181B"/>
                </a:solidFill>
                <a:latin typeface="Times New Roman" panose="02020503050405090304" charset="0"/>
                <a:cs typeface="Times New Roman" panose="02020503050405090304" charset="0"/>
              </a:rPr>
              <a:t>First observation</a:t>
            </a:r>
          </a:p>
        </p:txBody>
      </p:sp>
      <p:cxnSp>
        <p:nvCxnSpPr>
          <p:cNvPr id="25" name="Straight Arrow Connector 24"/>
          <p:cNvCxnSpPr>
            <a:stCxn id="35" idx="2"/>
          </p:cNvCxnSpPr>
          <p:nvPr/>
        </p:nvCxnSpPr>
        <p:spPr>
          <a:xfrm flipH="1">
            <a:off x="5360608" y="1773443"/>
            <a:ext cx="3734307" cy="1376740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198236" y="1750810"/>
                <a:ext cx="1047273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sz="1600" i="1">
                              <a:solidFill>
                                <a:srgbClr val="4472C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1600" i="1">
                              <a:solidFill>
                                <a:srgbClr val="4472C4"/>
                              </a:solidFill>
                              <a:latin typeface="Cambria Math" panose="02040503050406030204" charset="0"/>
                            </a:rPr>
                            <m:t>𝐾</m:t>
                          </m:r>
                        </m:e>
                        <m:sup>
                          <m:r>
                            <a:rPr lang="en-US" altLang="zh-CN" sz="1600" i="1">
                              <a:solidFill>
                                <a:srgbClr val="4472C4"/>
                              </a:solidFill>
                              <a:latin typeface="Cambria Math" panose="02040503050406030204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altLang="zh-CN" sz="1600" i="1">
                              <a:solidFill>
                                <a:srgbClr val="4472C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1600" i="1">
                              <a:solidFill>
                                <a:srgbClr val="4472C4"/>
                              </a:solidFill>
                              <a:latin typeface="Cambria Math" panose="02040503050406030204" charset="0"/>
                            </a:rPr>
                            <m:t>𝜋</m:t>
                          </m:r>
                        </m:e>
                        <m:sup>
                          <m:r>
                            <a:rPr lang="en-US" altLang="zh-CN" sz="1600" i="1">
                              <a:solidFill>
                                <a:srgbClr val="4472C4"/>
                              </a:solidFill>
                              <a:latin typeface="Cambria Math" panose="02040503050406030204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altLang="zh-CN" sz="1600" i="1">
                              <a:solidFill>
                                <a:srgbClr val="4472C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1600" i="1">
                              <a:solidFill>
                                <a:srgbClr val="4472C4"/>
                              </a:solidFill>
                              <a:latin typeface="Cambria Math" panose="02040503050406030204" charset="0"/>
                            </a:rPr>
                            <m:t>𝜋</m:t>
                          </m:r>
                        </m:e>
                        <m:sup>
                          <m:r>
                            <a:rPr lang="en-US" altLang="zh-CN" sz="1600" i="1">
                              <a:solidFill>
                                <a:srgbClr val="4472C4"/>
                              </a:solidFill>
                              <a:latin typeface="Cambria Math" panose="02040503050406030204" charset="0"/>
                            </a:rPr>
                            <m:t>−</m:t>
                          </m:r>
                        </m:sup>
                      </m:sSup>
                      <m:sSup>
                        <m:sSupPr>
                          <m:ctrlPr>
                            <a:rPr lang="en-US" altLang="zh-CN" sz="1600" i="1">
                              <a:solidFill>
                                <a:srgbClr val="4472C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1600" i="1">
                              <a:solidFill>
                                <a:srgbClr val="4472C4"/>
                              </a:solidFill>
                              <a:latin typeface="Cambria Math" panose="02040503050406030204" charset="0"/>
                            </a:rPr>
                            <m:t>𝜋</m:t>
                          </m:r>
                        </m:e>
                        <m:sup>
                          <m:r>
                            <a:rPr lang="en-US" altLang="zh-CN" sz="1600" i="1">
                              <a:solidFill>
                                <a:srgbClr val="4472C4"/>
                              </a:solidFill>
                              <a:latin typeface="Cambria Math" panose="02040503050406030204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en-US" sz="1600" dirty="0">
                  <a:solidFill>
                    <a:srgbClr val="4472C4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8236" y="1750810"/>
                <a:ext cx="1047273" cy="246221"/>
              </a:xfrm>
              <a:prstGeom prst="rect">
                <a:avLst/>
              </a:prstGeom>
              <a:blipFill>
                <a:blip r:embed="rId11"/>
                <a:stretch>
                  <a:fillRect l="-4819" t="-4762" r="-1205" b="-47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8514371" y="1527222"/>
                <a:ext cx="1161087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sz="1600" i="1">
                              <a:solidFill>
                                <a:srgbClr val="4472C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1600" i="1">
                              <a:solidFill>
                                <a:srgbClr val="4472C4"/>
                              </a:solidFill>
                              <a:latin typeface="Cambria Math" panose="02040503050406030204" charset="0"/>
                            </a:rPr>
                            <m:t>𝐾</m:t>
                          </m:r>
                        </m:e>
                        <m:sup>
                          <m:r>
                            <a:rPr lang="en-US" altLang="zh-CN" sz="1600" i="1">
                              <a:solidFill>
                                <a:srgbClr val="4472C4"/>
                              </a:solidFill>
                              <a:latin typeface="Cambria Math" panose="02040503050406030204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altLang="zh-CN" sz="1600" i="1">
                              <a:solidFill>
                                <a:srgbClr val="4472C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1600" i="1">
                              <a:solidFill>
                                <a:srgbClr val="4472C4"/>
                              </a:solidFill>
                              <a:latin typeface="Cambria Math" panose="02040503050406030204" charset="0"/>
                            </a:rPr>
                            <m:t>𝜋</m:t>
                          </m:r>
                        </m:e>
                        <m:sup>
                          <m:r>
                            <a:rPr lang="en-US" altLang="zh-CN" sz="1600" i="1">
                              <a:solidFill>
                                <a:srgbClr val="4472C4"/>
                              </a:solidFill>
                              <a:latin typeface="Cambria Math" panose="02040503050406030204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altLang="zh-CN" sz="1600" i="1">
                              <a:solidFill>
                                <a:srgbClr val="4472C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1600" i="1">
                              <a:solidFill>
                                <a:srgbClr val="4472C4"/>
                              </a:solidFill>
                              <a:latin typeface="Cambria Math" panose="02040503050406030204" charset="0"/>
                            </a:rPr>
                            <m:t>𝜋</m:t>
                          </m:r>
                        </m:e>
                        <m:sup>
                          <m:r>
                            <a:rPr lang="en-US" altLang="zh-CN" sz="1600" i="1">
                              <a:solidFill>
                                <a:srgbClr val="4472C4"/>
                              </a:solidFill>
                              <a:latin typeface="Cambria Math" panose="02040503050406030204" charset="0"/>
                            </a:rPr>
                            <m:t>−</m:t>
                          </m:r>
                        </m:sup>
                      </m:sSup>
                      <m:sSup>
                        <m:sSupPr>
                          <m:ctrlPr>
                            <a:rPr lang="en-US" altLang="zh-CN" sz="1600" i="1">
                              <a:solidFill>
                                <a:srgbClr val="4472C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1600" i="1">
                              <a:solidFill>
                                <a:srgbClr val="4472C4"/>
                              </a:solidFill>
                              <a:latin typeface="Cambria Math" panose="02040503050406030204" charset="0"/>
                            </a:rPr>
                            <m:t>2</m:t>
                          </m:r>
                          <m:r>
                            <a:rPr lang="en-US" altLang="zh-CN" sz="1600" i="1">
                              <a:solidFill>
                                <a:srgbClr val="4472C4"/>
                              </a:solidFill>
                              <a:latin typeface="Cambria Math" panose="02040503050406030204" charset="0"/>
                            </a:rPr>
                            <m:t>𝜋</m:t>
                          </m:r>
                        </m:e>
                        <m:sup>
                          <m:r>
                            <a:rPr lang="en-US" altLang="zh-CN" sz="1600" i="1">
                              <a:solidFill>
                                <a:srgbClr val="4472C4"/>
                              </a:solidFill>
                              <a:latin typeface="Cambria Math" panose="02040503050406030204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en-US" sz="1600" dirty="0">
                  <a:solidFill>
                    <a:srgbClr val="4472C4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4371" y="1527222"/>
                <a:ext cx="1161087" cy="246221"/>
              </a:xfrm>
              <a:prstGeom prst="rect">
                <a:avLst/>
              </a:prstGeom>
              <a:blipFill>
                <a:blip r:embed="rId12"/>
                <a:stretch>
                  <a:fillRect l="-4348" t="-5000" r="-2174"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24"/>
          <p:cNvCxnSpPr/>
          <p:nvPr/>
        </p:nvCxnSpPr>
        <p:spPr>
          <a:xfrm flipH="1">
            <a:off x="5376092" y="2037453"/>
            <a:ext cx="1152000" cy="1044000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图片 1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6200000">
            <a:off x="11447728" y="-184799"/>
            <a:ext cx="424554" cy="926300"/>
          </a:xfrm>
          <a:prstGeom prst="rect">
            <a:avLst/>
          </a:prstGeom>
        </p:spPr>
      </p:pic>
      <p:sp>
        <p:nvSpPr>
          <p:cNvPr id="16" name="文本框 2"/>
          <p:cNvSpPr txBox="1"/>
          <p:nvPr/>
        </p:nvSpPr>
        <p:spPr>
          <a:xfrm>
            <a:off x="1" y="6493511"/>
            <a:ext cx="12209780" cy="368300"/>
          </a:xfrm>
          <a:prstGeom prst="rect">
            <a:avLst/>
          </a:prstGeom>
          <a:solidFill>
            <a:srgbClr val="263A38"/>
          </a:solidFill>
        </p:spPr>
        <p:txBody>
          <a:bodyPr wrap="square" rtlCol="0">
            <a:noAutofit/>
          </a:bodyPr>
          <a:lstStyle/>
          <a:p>
            <a:r>
              <a:rPr lang="en-US" altLang="zh-CN" sz="2000" dirty="0">
                <a:solidFill>
                  <a:schemeClr val="bg1"/>
                </a:solidFill>
              </a:rPr>
              <a:t> </a:t>
            </a:r>
            <a:r>
              <a:rPr lang="zh-CN" altLang="en-US" sz="2000" dirty="0">
                <a:solidFill>
                  <a:schemeClr val="bg1"/>
                </a:solidFill>
              </a:rPr>
              <a:t>柯百谦 </a:t>
            </a:r>
            <a:r>
              <a:rPr lang="en-US" altLang="zh-CN" sz="2000" dirty="0">
                <a:solidFill>
                  <a:schemeClr val="bg1"/>
                </a:solidFill>
              </a:rPr>
              <a:t>                                                               </a:t>
            </a:r>
            <a:r>
              <a:rPr lang="zh-CN" altLang="en-US" sz="2000" dirty="0">
                <a:solidFill>
                  <a:schemeClr val="bg1"/>
                </a:solidFill>
              </a:rPr>
              <a:t>强子物理与味物理的实验进展</a:t>
            </a:r>
            <a:r>
              <a:rPr lang="en-US" altLang="zh-CN" sz="2000" dirty="0">
                <a:solidFill>
                  <a:schemeClr val="bg1"/>
                </a:solidFill>
              </a:rPr>
              <a:t>  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11716385" y="6506846"/>
            <a:ext cx="493395" cy="3784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fld id="{9A0DB2DC-4C9A-4742-B13C-FB6460FD3503}" type="slidenum">
              <a:rPr lang="en-US" altLang="zh-CN" sz="1351">
                <a:solidFill>
                  <a:schemeClr val="bg1"/>
                </a:solidFill>
              </a:rPr>
              <a:t>43</a:t>
            </a:fld>
            <a:endParaRPr lang="en-US" altLang="zh-CN" sz="1351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22225" y="36831"/>
            <a:ext cx="12161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研究动机</a:t>
            </a:r>
            <a:r>
              <a:rPr lang="en-US" altLang="zh-CN" sz="3200">
                <a:solidFill>
                  <a:schemeClr val="bg1"/>
                </a:solidFill>
                <a:latin typeface="黑体" charset="0"/>
                <a:ea typeface="黑体" charset="0"/>
              </a:rPr>
              <a:t>-</a:t>
            </a:r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亮度的测量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/>
              <p:cNvSpPr txBox="1"/>
              <p:nvPr/>
            </p:nvSpPr>
            <p:spPr>
              <a:xfrm>
                <a:off x="-17780" y="0"/>
                <a:ext cx="12209780" cy="583565"/>
              </a:xfrm>
              <a:prstGeom prst="rect">
                <a:avLst/>
              </a:prstGeom>
              <a:solidFill>
                <a:srgbClr val="68181B"/>
              </a:solidFill>
            </p:spPr>
            <p:txBody>
              <a:bodyPr wrap="square" rtlCol="0">
                <a:no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l-GR" altLang="zh-CN" sz="3400">
                        <a:solidFill>
                          <a:schemeClr val="bg1"/>
                        </a:solidFill>
                        <a:latin typeface="Cambria Math" panose="02040503050406030204" charset="0"/>
                      </a:rPr>
                      <m:t>𝜦</m:t>
                    </m:r>
                  </m:oMath>
                </a14:m>
                <a:r>
                  <a:rPr lang="en-US" altLang="zh-TW" sz="3400" dirty="0">
                    <a:solidFill>
                      <a:schemeClr val="bg1"/>
                    </a:solidFill>
                    <a:sym typeface="+mn-ea"/>
                  </a:rPr>
                  <a:t> EDM via Quantum entanglement</a:t>
                </a:r>
                <a:endParaRPr lang="en-US" sz="3400" dirty="0"/>
              </a:p>
              <a:p>
                <a:pPr algn="ctr"/>
                <a:endParaRPr kumimoji="1" lang="zh-CN" altLang="en-US" sz="3400" b="1" dirty="0"/>
              </a:p>
              <a:p>
                <a:pPr algn="ctr"/>
                <a:endParaRPr lang="en-US" sz="3400" dirty="0"/>
              </a:p>
              <a:p>
                <a:pPr algn="ctr"/>
                <a:r>
                  <a:rPr lang="en-US" sz="3400" dirty="0">
                    <a:sym typeface="+mn-ea"/>
                  </a:rPr>
                  <a:t> </a:t>
                </a:r>
                <a:endParaRPr lang="en-US" sz="3400" dirty="0"/>
              </a:p>
              <a:p>
                <a:pPr algn="ctr"/>
                <a:r>
                  <a:rPr lang="en-US" altLang="zh-CN" sz="3400">
                    <a:solidFill>
                      <a:schemeClr val="bg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" name="文本框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7780" y="0"/>
                <a:ext cx="12209780" cy="583565"/>
              </a:xfrm>
              <a:prstGeom prst="rect">
                <a:avLst/>
              </a:prstGeom>
              <a:blipFill>
                <a:blip r:embed="rId4"/>
                <a:stretch>
                  <a:fillRect t="-12766" b="-404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文本框 2"/>
          <p:cNvSpPr txBox="1"/>
          <p:nvPr/>
        </p:nvSpPr>
        <p:spPr>
          <a:xfrm>
            <a:off x="1" y="6493511"/>
            <a:ext cx="12209780" cy="368300"/>
          </a:xfrm>
          <a:prstGeom prst="rect">
            <a:avLst/>
          </a:prstGeom>
          <a:solidFill>
            <a:srgbClr val="263A38"/>
          </a:solidFill>
        </p:spPr>
        <p:txBody>
          <a:bodyPr wrap="square" rtlCol="0">
            <a:noAutofit/>
          </a:bodyPr>
          <a:lstStyle/>
          <a:p>
            <a:r>
              <a:rPr lang="en-US" altLang="zh-CN" sz="2000" dirty="0">
                <a:solidFill>
                  <a:schemeClr val="bg1"/>
                </a:solidFill>
              </a:rPr>
              <a:t> </a:t>
            </a:r>
            <a:r>
              <a:rPr lang="zh-CN" altLang="en-US" sz="2000" dirty="0">
                <a:solidFill>
                  <a:schemeClr val="bg1"/>
                </a:solidFill>
              </a:rPr>
              <a:t>柯百谦 </a:t>
            </a:r>
            <a:r>
              <a:rPr lang="en-US" altLang="zh-CN" sz="2000" dirty="0">
                <a:solidFill>
                  <a:schemeClr val="bg1"/>
                </a:solidFill>
              </a:rPr>
              <a:t>                                                               </a:t>
            </a:r>
            <a:r>
              <a:rPr lang="zh-CN" altLang="en-US" sz="2000" dirty="0">
                <a:solidFill>
                  <a:schemeClr val="bg1"/>
                </a:solidFill>
              </a:rPr>
              <a:t>强子物理与味物理的实验进展</a:t>
            </a:r>
            <a:r>
              <a:rPr lang="en-US" altLang="zh-CN" sz="2000" dirty="0">
                <a:solidFill>
                  <a:schemeClr val="bg1"/>
                </a:solidFill>
              </a:rPr>
              <a:t>  </a:t>
            </a:r>
          </a:p>
          <a:p>
            <a:pPr algn="ctr"/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715751" y="6493511"/>
            <a:ext cx="468000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0DB2DC-4C9A-4742-B13C-FB6460FD3503}" type="slidenum">
              <a:rPr lang="en-US" altLang="zh-CN" sz="1351">
                <a:solidFill>
                  <a:schemeClr val="bg1"/>
                </a:solidFill>
              </a:rPr>
              <a:t>44</a:t>
            </a:fld>
            <a:endParaRPr lang="en-US" altLang="zh-CN" sz="1351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41631" y="742317"/>
                <a:ext cx="11515725" cy="268464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marL="342891" indent="-342891" defTabSz="410835" hangingPunct="0">
                  <a:buFont typeface="Wingdings" panose="05000000000000000000" charset="0"/>
                  <a:buChar char=""/>
                </a:pPr>
                <a:r>
                  <a:rPr lang="en-US" altLang="pt-BR" sz="2400" dirty="0">
                    <a:latin typeface="Cambria Math" panose="02040503050406030204" charset="0"/>
                    <a:sym typeface="Helvetica Neue" panose="02000503000000020004"/>
                  </a:rPr>
                  <a:t>Challenges in Hyperon EDM Measurement:</a:t>
                </a:r>
              </a:p>
              <a:p>
                <a:pPr marL="800080" lvl="2" indent="-342891" defTabSz="410835" hangingPunct="0">
                  <a:buFont typeface="Arial" panose="020B0604020202020204" pitchFamily="34" charset="0"/>
                  <a:buChar char="•"/>
                </a:pPr>
                <a:r>
                  <a:rPr lang="en-US" altLang="pt-BR" sz="2000" dirty="0">
                    <a:latin typeface="Cambria Math" panose="02040503050406030204" charset="0"/>
                    <a:sym typeface="Helvetica Neue" panose="02000503000000020004"/>
                  </a:rPr>
                  <a:t>Short lifetimes make traditional spin-precession measurements impractical</a:t>
                </a:r>
              </a:p>
              <a:p>
                <a:pPr marL="800080" lvl="2" indent="-342891" defTabSz="410835" hangingPunct="0">
                  <a:buFont typeface="Arial" panose="020B0604020202020204" pitchFamily="34" charset="0"/>
                  <a:buChar char="•"/>
                </a:pPr>
                <a:r>
                  <a:rPr lang="en-US" altLang="pt-BR" sz="2000" dirty="0">
                    <a:latin typeface="Cambria Math" panose="02040503050406030204" charset="0"/>
                    <a:sym typeface="Helvetica Neue" panose="02000503000000020004"/>
                  </a:rPr>
                  <a:t>Prior direct </a:t>
                </a:r>
                <a14:m>
                  <m:oMath xmlns:m="http://schemas.openxmlformats.org/officeDocument/2006/math">
                    <m:r>
                      <a:rPr lang="el-GR" altLang="zh-CN" sz="2000">
                        <a:latin typeface="Cambria Math" panose="02040503050406030204" charset="0"/>
                      </a:rPr>
                      <m:t>𝜦</m:t>
                    </m:r>
                  </m:oMath>
                </a14:m>
                <a:r>
                  <a:rPr lang="el-GR" altLang="pt-BR" sz="2000" dirty="0">
                    <a:latin typeface="Cambria Math" panose="02040503050406030204" charset="0"/>
                    <a:sym typeface="Helvetica Neue" panose="02000503000000020004"/>
                  </a:rPr>
                  <a:t> </a:t>
                </a:r>
                <a:r>
                  <a:rPr lang="en-US" altLang="pt-BR" sz="2000" dirty="0">
                    <a:latin typeface="Cambria Math" panose="02040503050406030204" charset="0"/>
                    <a:sym typeface="Helvetica Neue" panose="02000503000000020004"/>
                  </a:rPr>
                  <a:t>EDM limit (Fermilab, 1981):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>
                            <a:latin typeface="Cambria Math" panose="02040503050406030204" charset="0"/>
                          </a:rPr>
                          <m:t>𝐝</m:t>
                        </m:r>
                        <m:r>
                          <a:rPr lang="el-GR" altLang="zh-CN" sz="2000">
                            <a:latin typeface="Cambria Math" panose="02040503050406030204" charset="0"/>
                          </a:rPr>
                          <m:t>𝚲</m:t>
                        </m:r>
                      </m:e>
                    </m:d>
                    <m:r>
                      <a:rPr lang="en-US" altLang="zh-CN" sz="2000">
                        <a:latin typeface="Cambria Math" panose="02040503050406030204" charset="0"/>
                      </a:rPr>
                      <m:t>&lt;</m:t>
                    </m:r>
                    <m:r>
                      <a:rPr lang="en-US" altLang="zh-CN" sz="2000">
                        <a:latin typeface="Cambria Math" panose="02040503050406030204" charset="0"/>
                      </a:rPr>
                      <m:t>𝟏</m:t>
                    </m:r>
                    <m:r>
                      <a:rPr lang="en-US" altLang="zh-CN" sz="2000">
                        <a:latin typeface="Cambria Math" panose="02040503050406030204" charset="0"/>
                      </a:rPr>
                      <m:t>.</m:t>
                    </m:r>
                    <m:r>
                      <a:rPr lang="en-US" altLang="zh-CN" sz="2000">
                        <a:latin typeface="Cambria Math" panose="02040503050406030204" charset="0"/>
                      </a:rPr>
                      <m:t>𝟓</m:t>
                    </m:r>
                    <m:r>
                      <a:rPr lang="en-US" altLang="zh-CN" sz="2000">
                        <a:latin typeface="Cambria Math" panose="02040503050406030204" charset="0"/>
                      </a:rPr>
                      <m:t>×</m:t>
                    </m:r>
                    <m:sSup>
                      <m:sSup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>
                            <a:latin typeface="Cambria Math" panose="02040503050406030204" charset="0"/>
                          </a:rPr>
                          <m:t>𝟏𝟎</m:t>
                        </m:r>
                      </m:e>
                      <m:sup>
                        <m:r>
                          <a:rPr lang="en-US" altLang="zh-CN" sz="2000">
                            <a:latin typeface="Cambria Math" panose="02040503050406030204" charset="0"/>
                          </a:rPr>
                          <m:t>−</m:t>
                        </m:r>
                        <m:r>
                          <a:rPr lang="en-US" altLang="zh-CN" sz="2000">
                            <a:latin typeface="Cambria Math" panose="02040503050406030204" charset="0"/>
                          </a:rPr>
                          <m:t>𝟏𝟔</m:t>
                        </m:r>
                      </m:sup>
                    </m:sSup>
                  </m:oMath>
                </a14:m>
                <a:r>
                  <a:rPr lang="zh-TW" altLang="en-US" sz="2000" dirty="0">
                    <a:latin typeface="Cambria Math" panose="02040503050406030204" charset="0"/>
                    <a:sym typeface="Helvetica Neue" panose="02000503000000020004"/>
                  </a:rPr>
                  <a:t> </a:t>
                </a:r>
                <a:r>
                  <a:rPr lang="en-US" altLang="pt-BR" sz="2000" dirty="0">
                    <a:latin typeface="Cambria Math" panose="02040503050406030204" charset="0"/>
                    <a:sym typeface="Helvetica Neue" panose="02000503000000020004"/>
                  </a:rPr>
                  <a:t>𝒆·𝐜𝐦.</a:t>
                </a:r>
              </a:p>
              <a:p>
                <a:pPr marL="342891" indent="-342891" defTabSz="410835" hangingPunct="0">
                  <a:buFont typeface="Arial" panose="020B0604020202020204" pitchFamily="34" charset="0"/>
                  <a:buChar char="•"/>
                </a:pPr>
                <a:endParaRPr lang="en-US" altLang="pt-BR" sz="2000" b="1" kern="0" dirty="0">
                  <a:latin typeface="Cambria Math" panose="02040503050406030204" charset="0"/>
                  <a:ea typeface="Helvetica Neue" panose="02000503000000020004"/>
                  <a:cs typeface="Cambria Math" panose="02040503050406030204" charset="0"/>
                  <a:sym typeface="Helvetica Neue" panose="02000503000000020004"/>
                </a:endParaRPr>
              </a:p>
              <a:p>
                <a:pPr marL="342891" indent="-342891" defTabSz="410835" hangingPunct="0">
                  <a:buFont typeface="Wingdings" panose="05000000000000000000" charset="0"/>
                  <a:buChar char=""/>
                </a:pPr>
                <a:r>
                  <a:rPr lang="en-US" altLang="pt-BR" sz="2400" dirty="0">
                    <a:latin typeface="Cambria Math" panose="02040503050406030204" charset="0"/>
                    <a:sym typeface="Helvetica Neue" panose="02000503000000020004"/>
                  </a:rPr>
                  <a:t>New Approach @ BESIII:</a:t>
                </a:r>
              </a:p>
              <a:p>
                <a:pPr marL="800080" lvl="2" indent="-342891" defTabSz="410835" hangingPunct="0">
                  <a:buFont typeface="Arial" panose="020B0604020202020204" pitchFamily="34" charset="0"/>
                  <a:buChar char="•"/>
                </a:pPr>
                <a:r>
                  <a:rPr lang="en-US" altLang="pt-BR" sz="2000" dirty="0">
                    <a:latin typeface="Cambria Math" panose="02040503050406030204" charset="0"/>
                    <a:sym typeface="Helvetica Neue" panose="02000503000000020004"/>
                  </a:rPr>
                  <a:t>Utilize entangled </a:t>
                </a:r>
                <a14:m>
                  <m:oMath xmlns:m="http://schemas.openxmlformats.org/officeDocument/2006/math">
                    <m:r>
                      <a:rPr lang="el-GR" altLang="zh-CN" sz="2000">
                        <a:latin typeface="Cambria Math" panose="02040503050406030204" charset="0"/>
                      </a:rPr>
                      <m:t>𝜦</m:t>
                    </m:r>
                    <m:r>
                      <a:rPr lang="en-US" altLang="zh-CN" sz="2000">
                        <a:latin typeface="Cambria Math" panose="02040503050406030204" charset="0"/>
                      </a:rPr>
                      <m:t>−</m:t>
                    </m:r>
                    <m:acc>
                      <m:accPr>
                        <m:chr m:val="̅"/>
                        <m:ctrlPr>
                          <a:rPr lang="el-GR" altLang="zh-CN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l-GR" altLang="zh-CN" sz="2000">
                            <a:latin typeface="Cambria Math" panose="02040503050406030204" charset="0"/>
                          </a:rPr>
                          <m:t>𝜦</m:t>
                        </m:r>
                      </m:e>
                    </m:acc>
                  </m:oMath>
                </a14:m>
                <a:r>
                  <a:rPr lang="en-US" altLang="pt-BR" sz="2000" dirty="0">
                    <a:latin typeface="Cambria Math" panose="02040503050406030204" charset="0"/>
                    <a:sym typeface="Helvetica Neue" panose="02000503000000020004"/>
                  </a:rPr>
                  <a:t> pairs produced via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>
                            <a:latin typeface="Cambria Math" panose="02040503050406030204" charset="0"/>
                          </a:rPr>
                          <m:t>𝒆</m:t>
                        </m:r>
                      </m:e>
                      <m:sup>
                        <m:r>
                          <a:rPr lang="en-US" altLang="zh-CN" sz="2000">
                            <a:latin typeface="Cambria Math" panose="02040503050406030204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>
                            <a:latin typeface="Cambria Math" panose="02040503050406030204" charset="0"/>
                          </a:rPr>
                          <m:t>𝒆</m:t>
                        </m:r>
                      </m:e>
                      <m:sup>
                        <m:r>
                          <a:rPr lang="en-US" altLang="zh-CN" sz="2000">
                            <a:latin typeface="Cambria Math" panose="02040503050406030204" charset="0"/>
                          </a:rPr>
                          <m:t>−</m:t>
                        </m:r>
                      </m:sup>
                    </m:sSup>
                    <m:r>
                      <a:rPr lang="el-GR" altLang="zh-CN" sz="2000">
                        <a:latin typeface="Cambria Math" panose="02040503050406030204" charset="0"/>
                      </a:rPr>
                      <m:t>→</m:t>
                    </m:r>
                    <m:r>
                      <a:rPr lang="en-US" altLang="zh-CN" sz="2000">
                        <a:latin typeface="Cambria Math" panose="02040503050406030204" charset="0"/>
                      </a:rPr>
                      <m:t>𝑱</m:t>
                    </m:r>
                    <m:r>
                      <a:rPr lang="en-US" altLang="zh-CN" sz="2000">
                        <a:latin typeface="Cambria Math" panose="02040503050406030204" charset="0"/>
                      </a:rPr>
                      <m:t>/</m:t>
                    </m:r>
                    <m:r>
                      <a:rPr lang="en-US" altLang="zh-CN" sz="2000">
                        <a:latin typeface="Cambria Math" panose="02040503050406030204" charset="0"/>
                      </a:rPr>
                      <m:t>𝝍</m:t>
                    </m:r>
                    <m:r>
                      <a:rPr lang="el-GR" altLang="zh-CN" sz="2000">
                        <a:latin typeface="Cambria Math" panose="02040503050406030204" charset="0"/>
                      </a:rPr>
                      <m:t>→</m:t>
                    </m:r>
                    <m:r>
                      <a:rPr lang="el-GR" altLang="zh-CN" sz="2000">
                        <a:latin typeface="Cambria Math" panose="02040503050406030204" charset="0"/>
                      </a:rPr>
                      <m:t>𝚲</m:t>
                    </m:r>
                    <m:acc>
                      <m:accPr>
                        <m:chr m:val="̅"/>
                        <m:ctrlPr>
                          <a:rPr lang="el-GR" altLang="zh-CN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l-GR" altLang="zh-CN" sz="2000">
                            <a:latin typeface="Cambria Math" panose="02040503050406030204" charset="0"/>
                          </a:rPr>
                          <m:t>𝚲</m:t>
                        </m:r>
                      </m:e>
                    </m:acc>
                  </m:oMath>
                </a14:m>
                <a:endParaRPr lang="el-GR" altLang="pt-BR" sz="2000" dirty="0">
                  <a:latin typeface="Cambria Math" panose="02040503050406030204" charset="0"/>
                  <a:sym typeface="Helvetica Neue" panose="02000503000000020004"/>
                </a:endParaRPr>
              </a:p>
              <a:p>
                <a:pPr marL="800080" lvl="2" indent="-342891" defTabSz="410835" hangingPunct="0">
                  <a:buFont typeface="Arial" panose="020B0604020202020204" pitchFamily="34" charset="0"/>
                  <a:buChar char="•"/>
                </a:pPr>
                <a:r>
                  <a:rPr lang="en-US" altLang="pt-BR" sz="2000" dirty="0">
                    <a:latin typeface="Cambria Math" panose="02040503050406030204" charset="0"/>
                    <a:sym typeface="Helvetica Neue" panose="02000503000000020004"/>
                  </a:rPr>
                  <a:t>Extract EDM from CP-odd angular correlations in decay distributions</a:t>
                </a:r>
              </a:p>
              <a:p>
                <a:pPr marL="800080" lvl="2" indent="-342891" defTabSz="410835" hangingPunct="0">
                  <a:buFont typeface="Arial" panose="020B0604020202020204" pitchFamily="34" charset="0"/>
                  <a:buChar char="•"/>
                </a:pPr>
                <a:r>
                  <a:rPr lang="en-US" altLang="pt-BR" sz="2000" dirty="0">
                    <a:latin typeface="Cambria Math" panose="02040503050406030204" charset="0"/>
                    <a:sym typeface="Helvetica Neue" panose="02000503000000020004"/>
                  </a:rPr>
                  <a:t>Angular variables sensitive to EDM via interference with CP-violating form factor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>
                            <a:latin typeface="Cambria Math" panose="02040503050406030204" charset="0"/>
                          </a:rPr>
                          <m:t>𝑯</m:t>
                        </m:r>
                      </m:e>
                      <m:sub>
                        <m:r>
                          <a:rPr lang="en-US" altLang="zh-CN" sz="2000">
                            <a:latin typeface="Cambria Math" panose="02040503050406030204" charset="0"/>
                          </a:rPr>
                          <m:t>𝑻</m:t>
                        </m:r>
                      </m:sub>
                    </m:sSub>
                  </m:oMath>
                </a14:m>
                <a:endParaRPr lang="en-US" altLang="pt-BR" sz="2000" dirty="0">
                  <a:latin typeface="Cambria Math" panose="02040503050406030204" charset="0"/>
                  <a:sym typeface="Helvetica Neue" panose="02000503000000020004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631" y="742317"/>
                <a:ext cx="11515725" cy="2684646"/>
              </a:xfrm>
              <a:prstGeom prst="rect">
                <a:avLst/>
              </a:prstGeom>
              <a:blipFill>
                <a:blip r:embed="rId5"/>
                <a:stretch>
                  <a:fillRect l="-661" t="-1887" b="-3302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2585" y="3900171"/>
            <a:ext cx="3565171" cy="1476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66585" y="3822065"/>
            <a:ext cx="2925939" cy="1620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632586" y="5720081"/>
            <a:ext cx="358838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200" b="1" dirty="0">
                <a:solidFill>
                  <a:srgbClr val="263A38"/>
                </a:solidFill>
                <a:latin typeface="Cambria Math" panose="02040503050406030204" charset="0"/>
                <a:cs typeface="Cambria Math" panose="02040503050406030204" charset="0"/>
              </a:rPr>
              <a:t>Spin precession method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341111" y="5685792"/>
            <a:ext cx="516699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200" b="1">
                <a:solidFill>
                  <a:srgbClr val="263A38"/>
                </a:solidFill>
                <a:latin typeface="Cambria Math" panose="02040503050406030204" charset="0"/>
                <a:cs typeface="Cambria Math" panose="02040503050406030204" charset="0"/>
              </a:rPr>
              <a:t>Extract EDM through CP-violating FF</a:t>
            </a:r>
            <a:endParaRPr lang="en-US" sz="2200" b="1" dirty="0">
              <a:solidFill>
                <a:srgbClr val="263A38"/>
              </a:solidFill>
              <a:latin typeface="Cambria Math" panose="02040503050406030204" charset="0"/>
              <a:cs typeface="Cambria Math" panose="0204050305040603020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975726" y="6136006"/>
            <a:ext cx="266001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charset="0"/>
              </a:rPr>
              <a:t>PLB 839(2023)137834 </a:t>
            </a:r>
          </a:p>
        </p:txBody>
      </p:sp>
      <p:sp>
        <p:nvSpPr>
          <p:cNvPr id="25" name="文本框 30"/>
          <p:cNvSpPr txBox="1"/>
          <p:nvPr/>
        </p:nvSpPr>
        <p:spPr>
          <a:xfrm>
            <a:off x="7993380" y="620397"/>
            <a:ext cx="4205605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defTabSz="410835" hangingPunct="0"/>
            <a:r>
              <a:rPr lang="en-US" altLang="zh-CN" sz="1600" kern="0" dirty="0">
                <a:solidFill>
                  <a:srgbClr val="263A38"/>
                </a:solidFill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arXiv:2506.19180, accepted by Science</a:t>
            </a:r>
          </a:p>
        </p:txBody>
      </p:sp>
      <p:pic>
        <p:nvPicPr>
          <p:cNvPr id="8" name="图片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6200000">
            <a:off x="11447728" y="-184799"/>
            <a:ext cx="424554" cy="9263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22225" y="36831"/>
            <a:ext cx="12161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研究动机</a:t>
            </a:r>
            <a:r>
              <a:rPr lang="en-US" altLang="zh-CN" sz="3200">
                <a:solidFill>
                  <a:schemeClr val="bg1"/>
                </a:solidFill>
                <a:latin typeface="黑体" charset="0"/>
                <a:ea typeface="黑体" charset="0"/>
              </a:rPr>
              <a:t>-</a:t>
            </a:r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亮度的测量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/>
              <p:cNvSpPr txBox="1"/>
              <p:nvPr/>
            </p:nvSpPr>
            <p:spPr>
              <a:xfrm>
                <a:off x="-17780" y="0"/>
                <a:ext cx="12209780" cy="583565"/>
              </a:xfrm>
              <a:prstGeom prst="rect">
                <a:avLst/>
              </a:prstGeom>
              <a:solidFill>
                <a:srgbClr val="68181B"/>
              </a:solidFill>
            </p:spPr>
            <p:txBody>
              <a:bodyPr wrap="square" rtlCol="0">
                <a:noAutofit/>
              </a:bodyPr>
              <a:lstStyle/>
              <a:p>
                <a:pPr algn="ctr"/>
                <a:r>
                  <a:rPr lang="en-US" altLang="zh-TW" sz="3400" dirty="0">
                    <a:solidFill>
                      <a:schemeClr val="bg1"/>
                    </a:solidFill>
                    <a:sym typeface="+mn-ea"/>
                  </a:rPr>
                  <a:t>Measurement of </a:t>
                </a:r>
                <a14:m>
                  <m:oMath xmlns:m="http://schemas.openxmlformats.org/officeDocument/2006/math">
                    <m:r>
                      <a:rPr lang="en-US" altLang="zh-TW" sz="3400" dirty="0">
                        <a:solidFill>
                          <a:schemeClr val="bg1"/>
                        </a:solidFill>
                        <a:latin typeface="Cambria Math" panose="02040503050406030204" charset="0"/>
                      </a:rPr>
                      <m:t>𝜦</m:t>
                    </m:r>
                  </m:oMath>
                </a14:m>
                <a:r>
                  <a:rPr lang="en-US" altLang="zh-TW" sz="3400" dirty="0">
                    <a:solidFill>
                      <a:schemeClr val="bg1"/>
                    </a:solidFill>
                    <a:sym typeface="+mn-ea"/>
                  </a:rPr>
                  <a:t> EDM at BESIII</a:t>
                </a:r>
                <a:endParaRPr lang="en-US" altLang="zh-TW" sz="3400" dirty="0">
                  <a:solidFill>
                    <a:schemeClr val="bg1"/>
                  </a:solidFill>
                </a:endParaRPr>
              </a:p>
              <a:p>
                <a:pPr algn="ctr"/>
                <a:endParaRPr lang="en-US" sz="3400" dirty="0"/>
              </a:p>
              <a:p>
                <a:pPr algn="ctr"/>
                <a:endParaRPr kumimoji="1" lang="zh-CN" altLang="en-US" sz="3400" b="1" dirty="0"/>
              </a:p>
              <a:p>
                <a:pPr algn="ctr"/>
                <a:endParaRPr lang="en-US" sz="3400" dirty="0"/>
              </a:p>
              <a:p>
                <a:pPr algn="ctr"/>
                <a:r>
                  <a:rPr lang="en-US" sz="3400" dirty="0">
                    <a:sym typeface="+mn-ea"/>
                  </a:rPr>
                  <a:t> </a:t>
                </a:r>
                <a:endParaRPr lang="en-US" sz="3400" dirty="0"/>
              </a:p>
              <a:p>
                <a:pPr algn="ctr"/>
                <a:r>
                  <a:rPr lang="en-US" altLang="zh-CN" sz="3400">
                    <a:solidFill>
                      <a:schemeClr val="bg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" name="文本框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7780" y="0"/>
                <a:ext cx="12209780" cy="583565"/>
              </a:xfrm>
              <a:prstGeom prst="rect">
                <a:avLst/>
              </a:prstGeom>
              <a:blipFill>
                <a:blip r:embed="rId4"/>
                <a:stretch>
                  <a:fillRect t="-12766" b="-404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文本框 2"/>
          <p:cNvSpPr txBox="1"/>
          <p:nvPr/>
        </p:nvSpPr>
        <p:spPr>
          <a:xfrm>
            <a:off x="1" y="6493511"/>
            <a:ext cx="12209780" cy="368300"/>
          </a:xfrm>
          <a:prstGeom prst="rect">
            <a:avLst/>
          </a:prstGeom>
          <a:solidFill>
            <a:srgbClr val="263A38"/>
          </a:solidFill>
        </p:spPr>
        <p:txBody>
          <a:bodyPr wrap="square" rtlCol="0">
            <a:noAutofit/>
          </a:bodyPr>
          <a:lstStyle/>
          <a:p>
            <a:r>
              <a:rPr lang="en-US" altLang="zh-CN" sz="2000" dirty="0">
                <a:solidFill>
                  <a:schemeClr val="bg1"/>
                </a:solidFill>
              </a:rPr>
              <a:t> </a:t>
            </a:r>
            <a:r>
              <a:rPr lang="zh-CN" altLang="en-US" sz="2000" dirty="0">
                <a:solidFill>
                  <a:schemeClr val="bg1"/>
                </a:solidFill>
              </a:rPr>
              <a:t>柯百谦 </a:t>
            </a:r>
            <a:r>
              <a:rPr lang="en-US" altLang="zh-CN" sz="2000" dirty="0">
                <a:solidFill>
                  <a:schemeClr val="bg1"/>
                </a:solidFill>
              </a:rPr>
              <a:t>                                                               </a:t>
            </a:r>
            <a:r>
              <a:rPr lang="zh-CN" altLang="en-US" sz="2000" dirty="0">
                <a:solidFill>
                  <a:schemeClr val="bg1"/>
                </a:solidFill>
              </a:rPr>
              <a:t>强子物理与味物理的实验进展</a:t>
            </a:r>
            <a:r>
              <a:rPr lang="en-US" altLang="zh-CN" sz="2000" dirty="0">
                <a:solidFill>
                  <a:schemeClr val="bg1"/>
                </a:solidFill>
              </a:rPr>
              <a:t>  </a:t>
            </a:r>
          </a:p>
          <a:p>
            <a:pPr algn="ctr"/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715751" y="6493511"/>
            <a:ext cx="468000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0DB2DC-4C9A-4742-B13C-FB6460FD3503}" type="slidenum">
              <a:rPr lang="en-US" altLang="zh-CN" sz="1351">
                <a:solidFill>
                  <a:schemeClr val="bg1"/>
                </a:solidFill>
              </a:rPr>
              <a:t>45</a:t>
            </a:fld>
            <a:endParaRPr lang="en-US" altLang="zh-CN" sz="1351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0" y="703388"/>
                <a:ext cx="11950261" cy="214462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marL="342891" indent="-342891" defTabSz="410835" hangingPunct="0">
                  <a:buFont typeface="Wingdings" panose="05000000000000000000" charset="0"/>
                  <a:buChar char=""/>
                </a:pPr>
                <a:r>
                  <a:rPr lang="en-US" altLang="pt-BR" sz="2400" dirty="0">
                    <a:latin typeface="Cambria Math" panose="02040503050406030204" charset="0"/>
                    <a:sym typeface="Helvetica Neue" panose="02000503000000020004"/>
                  </a:rPr>
                  <a:t>EDM extracted via angular analysis of entangled decays:</a:t>
                </a:r>
              </a:p>
              <a:p>
                <a:pPr marL="800080" lvl="2" indent="-342891" defTabSz="410835" hangingPunct="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CN" sz="2000">
                        <a:latin typeface="Cambria Math" panose="02040503050406030204" charset="0"/>
                      </a:rPr>
                      <m:t>𝑹𝒆</m:t>
                    </m:r>
                    <m:d>
                      <m:d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>
                            <a:latin typeface="Cambria Math" panose="02040503050406030204" charset="0"/>
                          </a:rPr>
                          <m:t>𝒅</m:t>
                        </m:r>
                        <m:r>
                          <a:rPr lang="el-GR" altLang="zh-CN" sz="2000">
                            <a:latin typeface="Cambria Math" panose="02040503050406030204" charset="0"/>
                          </a:rPr>
                          <m:t>𝚲</m:t>
                        </m:r>
                      </m:e>
                    </m:d>
                    <m:r>
                      <a:rPr lang="en-US" altLang="zh-CN" sz="2000">
                        <a:latin typeface="Cambria Math" panose="02040503050406030204" charset="0"/>
                      </a:rPr>
                      <m:t>=−</m:t>
                    </m:r>
                    <m:r>
                      <a:rPr lang="en-US" altLang="zh-CN" sz="2000">
                        <a:latin typeface="Cambria Math" panose="02040503050406030204" charset="0"/>
                      </a:rPr>
                      <m:t>𝟑</m:t>
                    </m:r>
                    <m:r>
                      <a:rPr lang="en-US" altLang="zh-CN" sz="2000">
                        <a:latin typeface="Cambria Math" panose="02040503050406030204" charset="0"/>
                      </a:rPr>
                      <m:t>.</m:t>
                    </m:r>
                    <m:r>
                      <a:rPr lang="en-US" altLang="zh-CN" sz="2000">
                        <a:latin typeface="Cambria Math" panose="02040503050406030204" charset="0"/>
                      </a:rPr>
                      <m:t>𝟏</m:t>
                    </m:r>
                    <m:r>
                      <a:rPr lang="en-US" altLang="zh-CN" sz="2000">
                        <a:latin typeface="Cambria Math" panose="02040503050406030204" charset="0"/>
                      </a:rPr>
                      <m:t>±</m:t>
                    </m:r>
                    <m:r>
                      <a:rPr lang="en-US" altLang="zh-CN" sz="2000">
                        <a:latin typeface="Cambria Math" panose="02040503050406030204" charset="0"/>
                      </a:rPr>
                      <m:t>𝟑</m:t>
                    </m:r>
                    <m:r>
                      <a:rPr lang="en-US" altLang="zh-CN" sz="2000">
                        <a:latin typeface="Cambria Math" panose="02040503050406030204" charset="0"/>
                      </a:rPr>
                      <m:t>.</m:t>
                    </m:r>
                    <m:r>
                      <a:rPr lang="en-US" altLang="zh-CN" sz="2000">
                        <a:latin typeface="Cambria Math" panose="02040503050406030204" charset="0"/>
                      </a:rPr>
                      <m:t>𝟐</m:t>
                    </m:r>
                    <m:r>
                      <a:rPr lang="en-US" altLang="zh-CN" sz="2000">
                        <a:latin typeface="Cambria Math" panose="02040503050406030204" charset="0"/>
                      </a:rPr>
                      <m:t>±</m:t>
                    </m:r>
                    <m:r>
                      <a:rPr lang="en-US" altLang="zh-CN" sz="2000">
                        <a:latin typeface="Cambria Math" panose="02040503050406030204" charset="0"/>
                      </a:rPr>
                      <m:t>𝟎</m:t>
                    </m:r>
                    <m:r>
                      <a:rPr lang="en-US" altLang="zh-CN" sz="2000">
                        <a:latin typeface="Cambria Math" panose="02040503050406030204" charset="0"/>
                      </a:rPr>
                      <m:t>.</m:t>
                    </m:r>
                    <m:r>
                      <a:rPr lang="en-US" altLang="zh-CN" sz="2000">
                        <a:latin typeface="Cambria Math" panose="02040503050406030204" charset="0"/>
                      </a:rPr>
                      <m:t>𝟓</m:t>
                    </m:r>
                    <m:r>
                      <a:rPr lang="en-US" altLang="zh-CN" sz="2000">
                        <a:latin typeface="Cambria Math" panose="02040503050406030204" charset="0"/>
                      </a:rPr>
                      <m:t>×</m:t>
                    </m:r>
                    <m:sSup>
                      <m:sSup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>
                            <a:latin typeface="Cambria Math" panose="02040503050406030204" charset="0"/>
                          </a:rPr>
                          <m:t>𝟏𝟎</m:t>
                        </m:r>
                      </m:e>
                      <m:sup>
                        <m:r>
                          <a:rPr lang="en-US" altLang="zh-CN" sz="2000">
                            <a:latin typeface="Cambria Math" panose="02040503050406030204" charset="0"/>
                          </a:rPr>
                          <m:t>−</m:t>
                        </m:r>
                        <m:r>
                          <a:rPr lang="en-US" altLang="zh-CN" sz="2000">
                            <a:latin typeface="Cambria Math" panose="02040503050406030204" charset="0"/>
                          </a:rPr>
                          <m:t>𝟏𝟗</m:t>
                        </m:r>
                      </m:sup>
                    </m:sSup>
                  </m:oMath>
                </a14:m>
                <a:r>
                  <a:rPr lang="en-US" altLang="pt-BR" sz="2000" dirty="0">
                    <a:latin typeface="Cambria Math" panose="02040503050406030204" charset="0"/>
                    <a:sym typeface="Helvetica Neue" panose="02000503000000020004"/>
                  </a:rPr>
                  <a:t> </a:t>
                </a:r>
                <a:r>
                  <a:rPr lang="el-GR" altLang="pt-BR" sz="2000" dirty="0">
                    <a:latin typeface="Cambria Math" panose="02040503050406030204" charset="0"/>
                    <a:sym typeface="Helvetica Neue" panose="02000503000000020004"/>
                  </a:rPr>
                  <a:t>𝑒</a:t>
                </a:r>
                <a:r>
                  <a:rPr lang="en-US" altLang="pt-BR" sz="2000" dirty="0">
                    <a:latin typeface="Cambria Math" panose="02040503050406030204" charset="0"/>
                    <a:sym typeface="Helvetica Neue" panose="02000503000000020004"/>
                  </a:rPr>
                  <a:t> · cm</a:t>
                </a:r>
              </a:p>
              <a:p>
                <a:pPr marL="800080" lvl="2" indent="-342891" defTabSz="410835" hangingPunct="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CN" sz="2000">
                        <a:latin typeface="Cambria Math" panose="02040503050406030204" charset="0"/>
                      </a:rPr>
                      <m:t>𝑰𝒎</m:t>
                    </m:r>
                    <m:d>
                      <m:d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>
                            <a:latin typeface="Cambria Math" panose="02040503050406030204" charset="0"/>
                          </a:rPr>
                          <m:t>𝒅</m:t>
                        </m:r>
                        <m:r>
                          <a:rPr lang="el-GR" altLang="zh-CN" sz="2000">
                            <a:latin typeface="Cambria Math" panose="02040503050406030204" charset="0"/>
                          </a:rPr>
                          <m:t>𝚲</m:t>
                        </m:r>
                      </m:e>
                    </m:d>
                    <m:r>
                      <a:rPr lang="en-US" altLang="zh-CN" sz="2000">
                        <a:latin typeface="Cambria Math" panose="02040503050406030204" charset="0"/>
                      </a:rPr>
                      <m:t>=</m:t>
                    </m:r>
                    <m:r>
                      <a:rPr lang="en-US" altLang="zh-CN" sz="2000">
                        <a:latin typeface="Cambria Math" panose="02040503050406030204" charset="0"/>
                      </a:rPr>
                      <m:t>𝟐</m:t>
                    </m:r>
                    <m:r>
                      <a:rPr lang="en-US" altLang="zh-CN" sz="2000">
                        <a:latin typeface="Cambria Math" panose="02040503050406030204" charset="0"/>
                      </a:rPr>
                      <m:t>.</m:t>
                    </m:r>
                    <m:r>
                      <a:rPr lang="en-US" altLang="zh-CN" sz="2000">
                        <a:latin typeface="Cambria Math" panose="02040503050406030204" charset="0"/>
                      </a:rPr>
                      <m:t>𝟗</m:t>
                    </m:r>
                    <m:r>
                      <a:rPr lang="en-US" altLang="zh-CN" sz="2000">
                        <a:latin typeface="Cambria Math" panose="02040503050406030204" charset="0"/>
                      </a:rPr>
                      <m:t>±</m:t>
                    </m:r>
                    <m:r>
                      <a:rPr lang="en-US" altLang="zh-CN" sz="2000">
                        <a:latin typeface="Cambria Math" panose="02040503050406030204" charset="0"/>
                      </a:rPr>
                      <m:t>𝟐</m:t>
                    </m:r>
                    <m:r>
                      <a:rPr lang="en-US" altLang="zh-CN" sz="2000">
                        <a:latin typeface="Cambria Math" panose="02040503050406030204" charset="0"/>
                      </a:rPr>
                      <m:t>.</m:t>
                    </m:r>
                    <m:r>
                      <a:rPr lang="en-US" altLang="zh-CN" sz="2000">
                        <a:latin typeface="Cambria Math" panose="02040503050406030204" charset="0"/>
                      </a:rPr>
                      <m:t>𝟔</m:t>
                    </m:r>
                    <m:r>
                      <a:rPr lang="en-US" altLang="zh-CN" sz="2000">
                        <a:latin typeface="Cambria Math" panose="02040503050406030204" charset="0"/>
                      </a:rPr>
                      <m:t>±</m:t>
                    </m:r>
                    <m:r>
                      <a:rPr lang="en-US" altLang="zh-CN" sz="2000">
                        <a:latin typeface="Cambria Math" panose="02040503050406030204" charset="0"/>
                      </a:rPr>
                      <m:t>𝟎</m:t>
                    </m:r>
                    <m:r>
                      <a:rPr lang="en-US" altLang="zh-CN" sz="2000">
                        <a:latin typeface="Cambria Math" panose="02040503050406030204" charset="0"/>
                      </a:rPr>
                      <m:t>.</m:t>
                    </m:r>
                    <m:r>
                      <a:rPr lang="en-US" altLang="zh-CN" sz="2000">
                        <a:latin typeface="Cambria Math" panose="02040503050406030204" charset="0"/>
                      </a:rPr>
                      <m:t>𝟔</m:t>
                    </m:r>
                    <m:r>
                      <a:rPr lang="en-US" altLang="zh-CN" sz="2000">
                        <a:latin typeface="Cambria Math" panose="02040503050406030204" charset="0"/>
                      </a:rPr>
                      <m:t>×</m:t>
                    </m:r>
                    <m:sSup>
                      <m:sSup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>
                            <a:latin typeface="Cambria Math" panose="02040503050406030204" charset="0"/>
                          </a:rPr>
                          <m:t>𝟏𝟎</m:t>
                        </m:r>
                      </m:e>
                      <m:sup>
                        <m:r>
                          <a:rPr lang="en-US" altLang="zh-CN" sz="2000">
                            <a:latin typeface="Cambria Math" panose="02040503050406030204" charset="0"/>
                          </a:rPr>
                          <m:t>−</m:t>
                        </m:r>
                        <m:r>
                          <a:rPr lang="en-US" altLang="zh-CN" sz="2000">
                            <a:latin typeface="Cambria Math" panose="02040503050406030204" charset="0"/>
                          </a:rPr>
                          <m:t>𝟏𝟗</m:t>
                        </m:r>
                      </m:sup>
                    </m:sSup>
                  </m:oMath>
                </a14:m>
                <a:r>
                  <a:rPr lang="en-US" altLang="pt-BR" sz="2000" dirty="0">
                    <a:latin typeface="Cambria Math" panose="02040503050406030204" charset="0"/>
                    <a:sym typeface="Helvetica Neue" panose="02000503000000020004"/>
                  </a:rPr>
                  <a:t> </a:t>
                </a:r>
                <a:r>
                  <a:rPr lang="el-GR" altLang="pt-BR" sz="2000" dirty="0">
                    <a:latin typeface="Cambria Math" panose="02040503050406030204" charset="0"/>
                    <a:sym typeface="Helvetica Neue" panose="02000503000000020004"/>
                  </a:rPr>
                  <a:t>𝑒</a:t>
                </a:r>
                <a:r>
                  <a:rPr lang="en-US" altLang="pt-BR" sz="2000" dirty="0">
                    <a:latin typeface="Cambria Math" panose="02040503050406030204" charset="0"/>
                    <a:sym typeface="Helvetica Neue" panose="02000503000000020004"/>
                  </a:rPr>
                  <a:t> · cm</a:t>
                </a:r>
              </a:p>
              <a:p>
                <a:pPr marL="800080" lvl="1" indent="-342891" defTabSz="410835" hangingPunct="0">
                  <a:buFont typeface="Arial" panose="020B0704020202020204" pitchFamily="34" charset="0"/>
                  <a:buChar char="•"/>
                </a:pPr>
                <a:r>
                  <a:rPr lang="en-US" altLang="pt-BR" sz="2000" dirty="0">
                    <a:latin typeface="Cambria Math" panose="02040503050406030204" charset="0"/>
                    <a:sym typeface="Helvetica Neue" panose="02000503000000020004"/>
                  </a:rPr>
                  <a:t>which corresponds to 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sz="2000" b="1" i="1" kern="0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  <a:ea typeface="Helvetica Neue" panose="02000503000000020004"/>
                            <a:cs typeface="Cambria Math" panose="02040503050406030204" charset="0"/>
                          </a:rPr>
                        </m:ctrlPr>
                      </m:dPr>
                      <m:e>
                        <m:r>
                          <a:rPr lang="en-US" altLang="zh-CN" sz="2000" b="1" i="1" kern="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Helvetica Neue" panose="02000503000000020004"/>
                            <a:cs typeface="Cambria Math" panose="02040503050406030204" charset="0"/>
                          </a:rPr>
                          <m:t>𝐝</m:t>
                        </m:r>
                        <m:r>
                          <a:rPr lang="el-GR" altLang="zh-CN" sz="2000" b="1" i="1" kern="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𝜦</m:t>
                        </m:r>
                      </m:e>
                    </m:d>
                    <m:r>
                      <a:rPr lang="en-US" altLang="zh-CN" sz="2000" b="1" kern="0">
                        <a:solidFill>
                          <a:srgbClr val="68181B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&lt;</m:t>
                    </m:r>
                    <m:r>
                      <a:rPr lang="en-US" altLang="zh-CN" sz="2000" b="1" kern="0">
                        <a:solidFill>
                          <a:srgbClr val="68181B"/>
                        </a:solidFill>
                        <a:latin typeface="Cambria Math" panose="02040503050406030204" charset="0"/>
                        <a:ea typeface="Helvetica Neue" panose="02000503000000020004"/>
                        <a:cs typeface="Cambria Math" panose="02040503050406030204" charset="0"/>
                      </a:rPr>
                      <m:t>𝟕</m:t>
                    </m:r>
                    <m:r>
                      <a:rPr lang="en-US" altLang="zh-CN" sz="2000" b="1" kern="0">
                        <a:solidFill>
                          <a:srgbClr val="68181B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.</m:t>
                    </m:r>
                    <m:r>
                      <a:rPr lang="en-US" altLang="zh-CN" sz="2000" b="1" kern="0">
                        <a:solidFill>
                          <a:srgbClr val="68181B"/>
                        </a:solidFill>
                        <a:latin typeface="Cambria Math" panose="02040503050406030204" charset="0"/>
                        <a:ea typeface="Helvetica Neue" panose="02000503000000020004"/>
                        <a:cs typeface="Cambria Math" panose="02040503050406030204" charset="0"/>
                      </a:rPr>
                      <m:t>𝟎</m:t>
                    </m:r>
                    <m:r>
                      <a:rPr lang="en-US" altLang="zh-CN" sz="2000" b="1" kern="0">
                        <a:solidFill>
                          <a:srgbClr val="68181B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×</m:t>
                    </m:r>
                    <m:sSup>
                      <m:sSupPr>
                        <m:ctrlPr>
                          <a:rPr lang="en-US" altLang="zh-CN" sz="2000" b="1" i="1" kern="0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  <a:ea typeface="Helvetica Neue" panose="02000503000000020004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CN" sz="2000" b="1" i="1" kern="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Helvetica Neue" panose="02000503000000020004"/>
                            <a:cs typeface="Cambria Math" panose="02040503050406030204" charset="0"/>
                          </a:rPr>
                          <m:t>𝟏𝟎</m:t>
                        </m:r>
                      </m:e>
                      <m:sup>
                        <m:r>
                          <a:rPr lang="en-US" altLang="zh-CN" sz="2000" b="1" kern="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</m:t>
                        </m:r>
                        <m:r>
                          <a:rPr lang="en-US" altLang="zh-CN" sz="2000" b="1" i="1" kern="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Helvetica Neue" panose="02000503000000020004"/>
                            <a:cs typeface="Cambria Math" panose="02040503050406030204" charset="0"/>
                          </a:rPr>
                          <m:t>𝟏𝟗</m:t>
                        </m:r>
                      </m:sup>
                    </m:sSup>
                  </m:oMath>
                </a14:m>
                <a:r>
                  <a:rPr lang="en-US" altLang="pt-BR" sz="2000" b="1" kern="0" dirty="0">
                    <a:solidFill>
                      <a:srgbClr val="68181B"/>
                    </a:solidFill>
                    <a:latin typeface="Cambria Math" panose="02040503050406030204" charset="0"/>
                    <a:ea typeface="Helvetica Neue" panose="02000503000000020004"/>
                    <a:cs typeface="Cambria Math" panose="02040503050406030204" charset="0"/>
                    <a:sym typeface="Helvetica Neue" panose="02000503000000020004"/>
                  </a:rPr>
                  <a:t> </a:t>
                </a:r>
                <a:r>
                  <a:rPr lang="el-GR" altLang="pt-BR" sz="2000" b="1" kern="0" dirty="0">
                    <a:solidFill>
                      <a:srgbClr val="68181B"/>
                    </a:solidFill>
                    <a:latin typeface="Cambria Math" panose="02040503050406030204" charset="0"/>
                    <a:ea typeface="Helvetica Neue" panose="02000503000000020004"/>
                    <a:cs typeface="Cambria Math" panose="02040503050406030204" charset="0"/>
                    <a:sym typeface="Helvetica Neue" panose="02000503000000020004"/>
                  </a:rPr>
                  <a:t>𝑒</a:t>
                </a:r>
                <a:r>
                  <a:rPr lang="en-US" altLang="pt-BR" sz="2000" b="1" kern="0" dirty="0">
                    <a:solidFill>
                      <a:srgbClr val="68181B"/>
                    </a:solidFill>
                    <a:latin typeface="Cambria Math" panose="02040503050406030204" charset="0"/>
                    <a:ea typeface="Helvetica Neue" panose="02000503000000020004"/>
                    <a:cs typeface="Cambria Math" panose="02040503050406030204" charset="0"/>
                    <a:sym typeface="Helvetica Neue" panose="02000503000000020004"/>
                  </a:rPr>
                  <a:t> · cm </a:t>
                </a:r>
                <a:r>
                  <a:rPr lang="el-GR" altLang="pt-BR" sz="2000" b="1" kern="0" dirty="0">
                    <a:solidFill>
                      <a:srgbClr val="68181B"/>
                    </a:solidFill>
                    <a:latin typeface="Cambria Math" panose="02040503050406030204" charset="0"/>
                    <a:ea typeface="Helvetica Neue" panose="02000503000000020004"/>
                    <a:cs typeface="Cambria Math" panose="02040503050406030204" charset="0"/>
                    <a:sym typeface="Helvetica Neue" panose="02000503000000020004"/>
                  </a:rPr>
                  <a:t>(95%</a:t>
                </a:r>
                <a:r>
                  <a:rPr lang="en-US" altLang="pt-BR" sz="2000" b="1" kern="0" dirty="0">
                    <a:solidFill>
                      <a:srgbClr val="68181B"/>
                    </a:solidFill>
                    <a:latin typeface="Cambria Math" panose="02040503050406030204" charset="0"/>
                    <a:ea typeface="Helvetica Neue" panose="02000503000000020004"/>
                    <a:cs typeface="Cambria Math" panose="02040503050406030204" charset="0"/>
                    <a:sym typeface="Helvetica Neue" panose="02000503000000020004"/>
                  </a:rPr>
                  <a:t> CL</a:t>
                </a:r>
                <a:r>
                  <a:rPr lang="el-GR" altLang="pt-BR" sz="2000" b="1" kern="0" dirty="0">
                    <a:solidFill>
                      <a:srgbClr val="68181B"/>
                    </a:solidFill>
                    <a:latin typeface="Cambria Math" panose="02040503050406030204" charset="0"/>
                    <a:ea typeface="Helvetica Neue" panose="02000503000000020004"/>
                    <a:cs typeface="Cambria Math" panose="02040503050406030204" charset="0"/>
                    <a:sym typeface="Helvetica Neue" panose="02000503000000020004"/>
                  </a:rPr>
                  <a:t>)</a:t>
                </a:r>
                <a:endParaRPr lang="en-US" altLang="pt-BR" sz="2000" b="1" kern="0" dirty="0">
                  <a:solidFill>
                    <a:srgbClr val="68181B"/>
                  </a:solidFill>
                  <a:latin typeface="Cambria Math" panose="02040503050406030204" charset="0"/>
                  <a:ea typeface="Helvetica Neue" panose="02000503000000020004"/>
                  <a:cs typeface="Cambria Math" panose="02040503050406030204" charset="0"/>
                  <a:sym typeface="Helvetica Neue" panose="02000503000000020004"/>
                </a:endParaRPr>
              </a:p>
              <a:p>
                <a:pPr marL="342891" indent="-342891" defTabSz="410835" hangingPunct="0">
                  <a:buFont typeface="Wingdings" panose="05000000000000000000" charset="0"/>
                  <a:buChar char=""/>
                </a:pPr>
                <a:r>
                  <a:rPr lang="en-US" altLang="pt-BR" sz="2400" dirty="0">
                    <a:solidFill>
                      <a:srgbClr val="C00000"/>
                    </a:solidFill>
                    <a:latin typeface="Cambria Math" panose="02040503050406030204" charset="0"/>
                    <a:sym typeface="Helvetica Neue" panose="02000503000000020004"/>
                  </a:rPr>
                  <a:t>Improves sensitivity by 3 orders of magnitude over previous best. </a:t>
                </a:r>
              </a:p>
              <a:p>
                <a:pPr marL="342891" indent="-342891" defTabSz="410835" hangingPunct="0">
                  <a:buFont typeface="Wingdings" panose="05000000000000000000" charset="0"/>
                  <a:buChar char=""/>
                </a:pPr>
                <a:r>
                  <a:rPr lang="en-US" altLang="pt-BR" sz="2400" dirty="0">
                    <a:latin typeface="Cambria Math" panose="02040503050406030204" charset="0"/>
                    <a:sym typeface="Helvetica Neue" panose="02000503000000020004"/>
                  </a:rPr>
                  <a:t>First EDM constraint from strange quark system using quantum entanglement.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03388"/>
                <a:ext cx="11950261" cy="2144626"/>
              </a:xfrm>
              <a:prstGeom prst="rect">
                <a:avLst/>
              </a:prstGeom>
              <a:blipFill>
                <a:blip r:embed="rId5"/>
                <a:stretch>
                  <a:fillRect l="-744" t="-2353" b="-5294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360" y="2820680"/>
            <a:ext cx="5448821" cy="3636000"/>
          </a:xfrm>
          <a:prstGeom prst="rect">
            <a:avLst/>
          </a:prstGeom>
        </p:spPr>
      </p:pic>
      <p:pic>
        <p:nvPicPr>
          <p:cNvPr id="7" name="图片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71897" y="4375402"/>
            <a:ext cx="4518633" cy="141207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578413" y="3288031"/>
            <a:ext cx="56832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pt-BR" sz="2400" b="1" kern="0" dirty="0">
                <a:latin typeface="Cambria Math" panose="02040503050406030204" charset="0"/>
                <a:ea typeface="Helvetica Neue" panose="02000503000000020004"/>
                <a:cs typeface="Cambria Math" panose="02040503050406030204" charset="0"/>
              </a:rPr>
              <a:t>Non-zero EDM could affect angular distribution</a:t>
            </a:r>
          </a:p>
        </p:txBody>
      </p:sp>
      <p:pic>
        <p:nvPicPr>
          <p:cNvPr id="8" name="图片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6200000">
            <a:off x="11447728" y="-184799"/>
            <a:ext cx="424554" cy="9263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029128C-E1F3-AE37-C4DC-D3ACBE5283AC}"/>
              </a:ext>
            </a:extLst>
          </p:cNvPr>
          <p:cNvSpPr txBox="1"/>
          <p:nvPr/>
        </p:nvSpPr>
        <p:spPr>
          <a:xfrm>
            <a:off x="9507066" y="6161008"/>
            <a:ext cx="2247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pple Chancery" panose="03020702040506060504" pitchFamily="66" charset="-79"/>
                <a:cs typeface="Apple Chancery" panose="03020702040506060504" pitchFamily="66" charset="-79"/>
              </a:rPr>
              <a:t>More in Jinlin Fu’s talk</a:t>
            </a:r>
          </a:p>
        </p:txBody>
      </p:sp>
    </p:spTree>
    <p:custDataLst>
      <p:tags r:id="rId1"/>
    </p:custData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22225" y="36831"/>
            <a:ext cx="12161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研究动机</a:t>
            </a:r>
            <a:r>
              <a:rPr lang="en-US" altLang="zh-CN" sz="3200">
                <a:solidFill>
                  <a:schemeClr val="bg1"/>
                </a:solidFill>
                <a:latin typeface="黑体" charset="0"/>
                <a:ea typeface="黑体" charset="0"/>
              </a:rPr>
              <a:t>-</a:t>
            </a:r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亮度的测量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/>
              <p:cNvSpPr txBox="1"/>
              <p:nvPr/>
            </p:nvSpPr>
            <p:spPr>
              <a:xfrm>
                <a:off x="-17780" y="0"/>
                <a:ext cx="12209780" cy="583565"/>
              </a:xfrm>
              <a:prstGeom prst="rect">
                <a:avLst/>
              </a:prstGeom>
              <a:solidFill>
                <a:srgbClr val="68181B"/>
              </a:solidFill>
            </p:spPr>
            <p:txBody>
              <a:bodyPr wrap="square" rtlCol="0">
                <a:noAutofit/>
              </a:bodyPr>
              <a:lstStyle/>
              <a:p>
                <a:pPr algn="ctr"/>
                <a:r>
                  <a:rPr lang="en-US" altLang="zh-TW" sz="3400" dirty="0">
                    <a:solidFill>
                      <a:schemeClr val="bg1"/>
                    </a:solidFill>
                    <a:sym typeface="+mn-ea"/>
                  </a:rPr>
                  <a:t>First evidence for spin correlations with </a:t>
                </a:r>
                <a14:m>
                  <m:oMath xmlns:m="http://schemas.openxmlformats.org/officeDocument/2006/math">
                    <m:r>
                      <a:rPr lang="en-US" altLang="zh-TW" sz="3400" i="1" dirty="0">
                        <a:solidFill>
                          <a:schemeClr val="bg1"/>
                        </a:solidFill>
                        <a:latin typeface="Cambria Math" panose="02040503050406030204" charset="0"/>
                      </a:rPr>
                      <m:t>𝛬</m:t>
                    </m:r>
                  </m:oMath>
                </a14:m>
                <a:r>
                  <a:rPr lang="en-US" altLang="zh-TW" sz="3400" dirty="0">
                    <a:solidFill>
                      <a:schemeClr val="bg1"/>
                    </a:solidFill>
                    <a:sym typeface="+mn-ea"/>
                  </a:rPr>
                  <a:t> hyperon pairs</a:t>
                </a:r>
                <a:endParaRPr lang="en-US" altLang="zh-TW" sz="3400" dirty="0">
                  <a:solidFill>
                    <a:schemeClr val="bg1"/>
                  </a:solidFill>
                </a:endParaRPr>
              </a:p>
              <a:p>
                <a:pPr algn="ctr"/>
                <a:endParaRPr lang="en-US" altLang="zh-TW" sz="3400" dirty="0">
                  <a:solidFill>
                    <a:schemeClr val="bg1"/>
                  </a:solidFill>
                </a:endParaRPr>
              </a:p>
              <a:p>
                <a:pPr algn="ctr"/>
                <a:endParaRPr kumimoji="1" lang="zh-CN" altLang="en-US" sz="3400" b="1" dirty="0"/>
              </a:p>
              <a:p>
                <a:pPr algn="ctr"/>
                <a:endParaRPr lang="en-US" sz="3400" dirty="0"/>
              </a:p>
              <a:p>
                <a:pPr algn="ctr"/>
                <a:r>
                  <a:rPr lang="en-US" sz="3400" dirty="0">
                    <a:sym typeface="+mn-ea"/>
                  </a:rPr>
                  <a:t> </a:t>
                </a:r>
                <a:endParaRPr lang="en-US" sz="3400" dirty="0"/>
              </a:p>
              <a:p>
                <a:pPr algn="ctr"/>
                <a:r>
                  <a:rPr lang="en-US" altLang="zh-CN" sz="3400">
                    <a:solidFill>
                      <a:schemeClr val="bg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" name="文本框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7780" y="0"/>
                <a:ext cx="12209780" cy="583565"/>
              </a:xfrm>
              <a:prstGeom prst="rect">
                <a:avLst/>
              </a:prstGeom>
              <a:blipFill>
                <a:blip r:embed="rId4"/>
                <a:stretch>
                  <a:fillRect t="-12766" b="-404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文本框 2"/>
          <p:cNvSpPr txBox="1"/>
          <p:nvPr/>
        </p:nvSpPr>
        <p:spPr>
          <a:xfrm>
            <a:off x="1" y="6493511"/>
            <a:ext cx="12209780" cy="368300"/>
          </a:xfrm>
          <a:prstGeom prst="rect">
            <a:avLst/>
          </a:prstGeom>
          <a:solidFill>
            <a:srgbClr val="263A38"/>
          </a:solidFill>
        </p:spPr>
        <p:txBody>
          <a:bodyPr wrap="square" rtlCol="0">
            <a:noAutofit/>
          </a:bodyPr>
          <a:lstStyle/>
          <a:p>
            <a:r>
              <a:rPr lang="en-US" altLang="zh-CN" sz="2000" dirty="0">
                <a:solidFill>
                  <a:schemeClr val="bg1"/>
                </a:solidFill>
              </a:rPr>
              <a:t> </a:t>
            </a:r>
            <a:r>
              <a:rPr lang="zh-CN" altLang="en-US" sz="2000" dirty="0">
                <a:solidFill>
                  <a:schemeClr val="bg1"/>
                </a:solidFill>
              </a:rPr>
              <a:t>柯百谦 </a:t>
            </a:r>
            <a:r>
              <a:rPr lang="en-US" altLang="zh-CN" sz="2000" dirty="0">
                <a:solidFill>
                  <a:schemeClr val="bg1"/>
                </a:solidFill>
              </a:rPr>
              <a:t>                                                               </a:t>
            </a:r>
            <a:r>
              <a:rPr lang="zh-CN" altLang="en-US" sz="2000" dirty="0">
                <a:solidFill>
                  <a:schemeClr val="bg1"/>
                </a:solidFill>
              </a:rPr>
              <a:t>强子物理与味物理的实验进展</a:t>
            </a:r>
            <a:r>
              <a:rPr lang="en-US" altLang="zh-CN" sz="2000" dirty="0">
                <a:solidFill>
                  <a:schemeClr val="bg1"/>
                </a:solidFill>
              </a:rPr>
              <a:t>  </a:t>
            </a:r>
          </a:p>
          <a:p>
            <a:pPr algn="ctr"/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715751" y="6493511"/>
            <a:ext cx="468000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0DB2DC-4C9A-4742-B13C-FB6460FD3503}" type="slidenum">
              <a:rPr lang="en-US" altLang="zh-CN" sz="1351">
                <a:solidFill>
                  <a:schemeClr val="bg1"/>
                </a:solidFill>
              </a:rPr>
              <a:t>46</a:t>
            </a:fld>
            <a:endParaRPr lang="en-US" altLang="zh-CN" sz="1351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9233" y="1046900"/>
            <a:ext cx="4925000" cy="2700000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335916" y="880124"/>
            <a:ext cx="5704205" cy="3053067"/>
            <a:chOff x="316" y="1825"/>
            <a:chExt cx="8983" cy="4808"/>
          </a:xfrm>
        </p:grpSpPr>
        <p:pic>
          <p:nvPicPr>
            <p:cNvPr id="5" name="Picture 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16" y="2324"/>
              <a:ext cx="8983" cy="4309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877" y="1825"/>
              <a:ext cx="2186" cy="47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351" dirty="0">
                  <a:latin typeface="Helvetica Neue" panose="02000503000000020004" charset="0"/>
                </a:rPr>
                <a:t>short-range</a:t>
              </a:r>
              <a:endParaRPr lang="en-US" sz="1351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734" y="1825"/>
              <a:ext cx="2151" cy="47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351" dirty="0">
                  <a:latin typeface="Helvetica Neue" panose="02000503000000020004" charset="0"/>
                </a:rPr>
                <a:t>long-range</a:t>
              </a:r>
              <a:endParaRPr lang="en-US" sz="1351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225540" y="3677286"/>
                <a:ext cx="57912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000" dirty="0">
                    <a:latin typeface="Cambria Math" panose="02040503050406030204" charset="0"/>
                    <a:cs typeface="Cambria Math" panose="02040503050406030204" charset="0"/>
                  </a:rPr>
                  <a:t>Spin correlation as a function of pair separation </a:t>
                </a:r>
                <a14:m>
                  <m:oMath xmlns:m="http://schemas.openxmlformats.org/officeDocument/2006/math">
                    <m:r>
                      <a:rPr lang="en-US" sz="2000" dirty="0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∆</m:t>
                    </m:r>
                    <m:r>
                      <a:rPr lang="en-US" altLang="zh-TW" sz="2000" i="1" dirty="0">
                        <a:latin typeface="Cambria Math" panose="02040503050406030204" charset="0"/>
                        <a:cs typeface="Cambria Math" panose="02040503050406030204" charset="0"/>
                      </a:rPr>
                      <m:t>𝑅</m:t>
                    </m:r>
                  </m:oMath>
                </a14:m>
                <a:r>
                  <a:rPr lang="en-US" sz="2000" dirty="0">
                    <a:latin typeface="Cambria Math" panose="02040503050406030204" charset="0"/>
                    <a:cs typeface="Cambria Math" panose="02040503050406030204" charset="0"/>
                  </a:rPr>
                  <a:t>.</a:t>
                </a:r>
              </a:p>
              <a:p>
                <a:pPr algn="just"/>
                <a:r>
                  <a:rPr lang="en-US" sz="20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As </a:t>
                </a:r>
                <a14:m>
                  <m:oMath xmlns:m="http://schemas.openxmlformats.org/officeDocument/2006/math">
                    <m:r>
                      <a:rPr lang="en-US" sz="2000" dirty="0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∆</m:t>
                    </m:r>
                    <m:r>
                      <a:rPr lang="en-US" altLang="zh-TW" sz="2000" i="1" dirty="0">
                        <a:latin typeface="Cambria Math" panose="02040503050406030204" charset="0"/>
                        <a:cs typeface="Cambria Math" panose="02040503050406030204" charset="0"/>
                      </a:rPr>
                      <m:t>𝑅</m:t>
                    </m:r>
                  </m:oMath>
                </a14:m>
                <a:r>
                  <a:rPr lang="en-US" sz="20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 increases, the spin</a:t>
                </a:r>
                <a:r>
                  <a:rPr lang="zh-TW" altLang="en-US" sz="20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 </a:t>
                </a:r>
                <a:r>
                  <a:rPr lang="en-US" sz="20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correlation decreases.</a:t>
                </a:r>
                <a:endParaRPr lang="en-US" sz="2000" dirty="0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5540" y="3677286"/>
                <a:ext cx="5791200" cy="707886"/>
              </a:xfrm>
              <a:prstGeom prst="rect">
                <a:avLst/>
              </a:prstGeom>
              <a:blipFill>
                <a:blip r:embed="rId7"/>
                <a:stretch>
                  <a:fillRect l="-1094" t="-3509" r="-219" b="-140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4"/>
              <p:cNvSpPr>
                <a:spLocks noChangeArrowheads="1"/>
              </p:cNvSpPr>
              <p:nvPr/>
            </p:nvSpPr>
            <p:spPr bwMode="auto">
              <a:xfrm>
                <a:off x="335917" y="4629595"/>
                <a:ext cx="11746865" cy="17860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2">
                        <a:lumMod val="20000"/>
                        <a:lumOff val="80000"/>
                      </a:schemeClr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7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7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7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7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7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7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7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7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704020202020204" pitchFamily="34" charset="0"/>
                  </a:defRPr>
                </a:lvl9pPr>
              </a:lstStyle>
              <a:p>
                <a:pPr marL="342891" indent="-342891" fontAlgn="b">
                  <a:buFont typeface="Wingdings" panose="05000000000000000000" charset="0"/>
                  <a:buChar char=""/>
                </a:pPr>
                <a:r>
                  <a:rPr lang="en-US" altLang="en-US" sz="2200" dirty="0">
                    <a:latin typeface="Cambria Math" panose="02040503050406030204" charset="0"/>
                    <a:ea typeface="quote-cjk-patch"/>
                    <a:cs typeface="Cambria Math" panose="02040503050406030204" charset="0"/>
                  </a:rPr>
                  <a:t>For short‑range: </a:t>
                </a:r>
                <a14:m>
                  <m:oMath xmlns:m="http://schemas.openxmlformats.org/officeDocument/2006/math">
                    <m:r>
                      <a:rPr lang="en-US" altLang="zh-TW" sz="2200" i="1" dirty="0">
                        <a:latin typeface="Cambria Math" panose="02040503050406030204" charset="0"/>
                        <a:cs typeface="Cambria Math" panose="02040503050406030204" charset="0"/>
                      </a:rPr>
                      <m:t>𝑃</m:t>
                    </m:r>
                    <m:r>
                      <a:rPr lang="en-US" altLang="zh-TW" sz="2200" i="1" dirty="0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(</m:t>
                    </m:r>
                    <m:r>
                      <a:rPr lang="en-US" altLang="zh-TW" sz="2200" i="1" dirty="0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𝛬</m:t>
                    </m:r>
                    <m:acc>
                      <m:accPr>
                        <m:chr m:val="̅"/>
                        <m:ctrlPr>
                          <a:rPr lang="en-US" altLang="zh-TW" sz="2200" i="1" dirty="0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accPr>
                      <m:e>
                        <m:r>
                          <a:rPr lang="en-US" altLang="zh-TW" sz="22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𝛬</m:t>
                        </m:r>
                      </m:e>
                    </m:acc>
                    <m:r>
                      <a:rPr lang="en-US" altLang="zh-TW" sz="2200" i="1" dirty="0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)</m:t>
                    </m:r>
                  </m:oMath>
                </a14:m>
                <a:r>
                  <a:rPr lang="en-US" altLang="en-US" sz="2200" dirty="0">
                    <a:latin typeface="Cambria Math" panose="02040503050406030204" charset="0"/>
                    <a:ea typeface="KaTeX_Main"/>
                    <a:cs typeface="Cambria Math" panose="02040503050406030204" charset="0"/>
                  </a:rPr>
                  <a:t>=0.181</a:t>
                </a:r>
                <a14:m>
                  <m:oMath xmlns:m="http://schemas.openxmlformats.org/officeDocument/2006/math">
                    <m:r>
                      <a:rPr lang="en-US" altLang="zh-CN" sz="2200" b="1" i="1" kern="0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±</m:t>
                    </m:r>
                  </m:oMath>
                </a14:m>
                <a:r>
                  <a:rPr lang="en-US" altLang="en-US" sz="2200" dirty="0">
                    <a:latin typeface="Cambria Math" panose="02040503050406030204" charset="0"/>
                    <a:ea typeface="KaTeX_Main"/>
                    <a:cs typeface="Cambria Math" panose="02040503050406030204" charset="0"/>
                  </a:rPr>
                  <a:t>0.035stat </a:t>
                </a:r>
                <a14:m>
                  <m:oMath xmlns:m="http://schemas.openxmlformats.org/officeDocument/2006/math">
                    <m:r>
                      <a:rPr lang="en-US" altLang="zh-CN" sz="2200" b="1" i="1" kern="0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±</m:t>
                    </m:r>
                  </m:oMath>
                </a14:m>
                <a:r>
                  <a:rPr lang="en-US" altLang="en-US" sz="2200" dirty="0">
                    <a:latin typeface="Cambria Math" panose="02040503050406030204" charset="0"/>
                    <a:ea typeface="KaTeX_Main"/>
                    <a:cs typeface="Cambria Math" panose="02040503050406030204" charset="0"/>
                  </a:rPr>
                  <a:t>0.022sys, ​</a:t>
                </a:r>
                <a:r>
                  <a:rPr lang="en-US" altLang="en-US" sz="2200" b="1" dirty="0">
                    <a:latin typeface="Cambria Math" panose="02040503050406030204" charset="0"/>
                    <a:ea typeface="quote-cjk-patch"/>
                    <a:cs typeface="Cambria Math" panose="02040503050406030204" charset="0"/>
                  </a:rPr>
                  <a:t>4.4</a:t>
                </a:r>
                <a14:m>
                  <m:oMath xmlns:m="http://schemas.openxmlformats.org/officeDocument/2006/math">
                    <m:r>
                      <a:rPr kumimoji="1" lang="zh-CN" altLang="zh-CN" sz="2200" b="1">
                        <a:solidFill>
                          <a:prstClr val="black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𝛔</m:t>
                    </m:r>
                  </m:oMath>
                </a14:m>
                <a:r>
                  <a:rPr lang="en-US" altLang="en-US" sz="2200" dirty="0">
                    <a:latin typeface="Cambria Math" panose="02040503050406030204" charset="0"/>
                    <a:ea typeface="quote-cjk-patch"/>
                    <a:cs typeface="Cambria Math" panose="02040503050406030204" charset="0"/>
                  </a:rPr>
                  <a:t> from zero.</a:t>
                </a:r>
              </a:p>
              <a:p>
                <a:pPr marL="342891" indent="-342891" fontAlgn="b">
                  <a:buFont typeface="Wingdings" panose="05000000000000000000" charset="0"/>
                  <a:buChar char=""/>
                </a:pPr>
                <a:r>
                  <a:rPr lang="en-US" sz="22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The polarization signal links the virtual spin-correlated quark pairs from the QCD vacuum to their final-state hadron counterparts.</a:t>
                </a:r>
                <a:endParaRPr lang="en-US" sz="2200" dirty="0">
                  <a:latin typeface="Cambria Math" panose="02040503050406030204" charset="0"/>
                  <a:cs typeface="Cambria Math" panose="02040503050406030204" charset="0"/>
                </a:endParaRPr>
              </a:p>
              <a:p>
                <a:pPr marL="342891" indent="-342891" fontAlgn="b">
                  <a:buFont typeface="Wingdings" panose="05000000000000000000" charset="0"/>
                  <a:buChar char=""/>
                </a:pPr>
                <a:r>
                  <a:rPr lang="en-US" sz="22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This new hadron-level measurement provides insights into the underlying mechanisms of QCD confinement.</a:t>
                </a:r>
                <a:endParaRPr lang="en-US" altLang="en-US" sz="2200" dirty="0">
                  <a:latin typeface="Cambria Math" panose="02040503050406030204" charset="0"/>
                  <a:cs typeface="Cambria Math" panose="02040503050406030204" charset="0"/>
                  <a:sym typeface="+mn-ea"/>
                </a:endParaRPr>
              </a:p>
            </p:txBody>
          </p:sp>
        </mc:Choice>
        <mc:Fallback xmlns="">
          <p:sp>
            <p:nvSpPr>
              <p:cNvPr id="18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5917" y="4629595"/>
                <a:ext cx="11746865" cy="1786002"/>
              </a:xfrm>
              <a:prstGeom prst="rect">
                <a:avLst/>
              </a:prstGeom>
              <a:blipFill>
                <a:blip r:embed="rId8"/>
                <a:stretch>
                  <a:fillRect l="-540" t="-1418" b="-709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2">
                        <a:lumMod val="20000"/>
                        <a:lumOff val="80000"/>
                      </a:schemeClr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9780350" y="640768"/>
            <a:ext cx="2302727" cy="36933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>
                <a:latin typeface="Helvetica" pitchFamily="2" charset="0"/>
              </a:rPr>
              <a:t>STAR Collaboration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049772" y="672886"/>
            <a:ext cx="26287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600" i="1" dirty="0">
                <a:solidFill>
                  <a:srgbClr val="263A38"/>
                </a:solidFill>
                <a:latin typeface="Helvetica Neue" panose="02000503000000020004" charset="0"/>
                <a:hlinkClick r:id="rId9"/>
              </a:rPr>
              <a:t>Nature</a:t>
            </a:r>
            <a:r>
              <a:rPr lang="en-US" sz="1600" b="1" dirty="0">
                <a:solidFill>
                  <a:srgbClr val="263A38"/>
                </a:solidFill>
                <a:latin typeface="Helvetica Neue" panose="02000503000000020004" charset="0"/>
              </a:rPr>
              <a:t> </a:t>
            </a:r>
            <a:r>
              <a:rPr lang="en-US" sz="1600" dirty="0">
                <a:solidFill>
                  <a:srgbClr val="263A38"/>
                </a:solidFill>
                <a:latin typeface="Helvetica Neue" panose="02000503000000020004" charset="0"/>
                <a:cs typeface="Helvetica Neue" panose="02000503000000020004" charset="0"/>
              </a:rPr>
              <a:t> 650, 65–71 (2026)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92151" y="3747136"/>
                <a:ext cx="5073015" cy="7087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None/>
                </a:pPr>
                <a:r>
                  <a:rPr lang="en-US" sz="2000" dirty="0">
                    <a:latin typeface="Cambria Math" panose="02040503050406030204" charset="0"/>
                    <a:cs typeface="Cambria Math" panose="02040503050406030204" charset="0"/>
                  </a:rPr>
                  <a:t>Short-range and long-range spin correlations for </a:t>
                </a:r>
                <a14:m>
                  <m:oMath xmlns:m="http://schemas.openxmlformats.org/officeDocument/2006/math">
                    <m:r>
                      <a:rPr lang="en-US" altLang="zh-TW" sz="2000" i="1" dirty="0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𝛬</m:t>
                    </m:r>
                    <m:acc>
                      <m:accPr>
                        <m:chr m:val="̅"/>
                        <m:ctrlPr>
                          <a:rPr lang="en-US" altLang="zh-TW" sz="2000" i="1" dirty="0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accPr>
                      <m:e>
                        <m:r>
                          <a:rPr lang="en-US" altLang="zh-TW" sz="20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𝛬</m:t>
                        </m:r>
                      </m:e>
                    </m:acc>
                  </m:oMath>
                </a14:m>
                <a:r>
                  <a:rPr lang="el-GR" sz="2000" dirty="0">
                    <a:latin typeface="Cambria Math" panose="02040503050406030204" charset="0"/>
                    <a:cs typeface="Cambria Math" panose="0204050305040603020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zh-TW" sz="2000" i="1" dirty="0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𝛬𝛬</m:t>
                    </m:r>
                  </m:oMath>
                </a14:m>
                <a:r>
                  <a:rPr lang="el-GR" sz="2000" dirty="0">
                    <a:latin typeface="Cambria Math" panose="02040503050406030204" charset="0"/>
                    <a:cs typeface="Cambria Math" panose="02040503050406030204" charset="0"/>
                  </a:rPr>
                  <a:t>, </a:t>
                </a:r>
                <a:r>
                  <a:rPr lang="en-US" sz="2000" dirty="0">
                    <a:latin typeface="Cambria Math" panose="02040503050406030204" charset="0"/>
                    <a:cs typeface="Cambria Math" panose="02040503050406030204" charset="0"/>
                  </a:rPr>
                  <a:t>and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TW" sz="2000" i="1" dirty="0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accPr>
                      <m:e>
                        <m:r>
                          <a:rPr lang="en-US" altLang="zh-TW" sz="20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𝛬</m:t>
                        </m:r>
                      </m:e>
                    </m:acc>
                    <m:acc>
                      <m:accPr>
                        <m:chr m:val="̅"/>
                        <m:ctrlPr>
                          <a:rPr lang="en-US" altLang="zh-TW" sz="2000" i="1" dirty="0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accPr>
                      <m:e>
                        <m:r>
                          <a:rPr lang="en-US" altLang="zh-TW" sz="20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𝛬</m:t>
                        </m:r>
                      </m:e>
                    </m:acc>
                  </m:oMath>
                </a14:m>
                <a:r>
                  <a:rPr lang="el-GR" sz="2000" dirty="0">
                    <a:latin typeface="Cambria Math" panose="02040503050406030204" charset="0"/>
                    <a:cs typeface="Cambria Math" panose="02040503050406030204" charset="0"/>
                  </a:rPr>
                  <a:t> </a:t>
                </a:r>
                <a:r>
                  <a:rPr lang="en-US" sz="2000" dirty="0">
                    <a:latin typeface="Cambria Math" panose="02040503050406030204" charset="0"/>
                    <a:cs typeface="Cambria Math" panose="02040503050406030204" charset="0"/>
                  </a:rPr>
                  <a:t>pairs.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151" y="3747136"/>
                <a:ext cx="5073015" cy="708720"/>
              </a:xfrm>
              <a:prstGeom prst="rect">
                <a:avLst/>
              </a:prstGeom>
              <a:blipFill>
                <a:blip r:embed="rId10"/>
                <a:stretch>
                  <a:fillRect l="-1247" t="-5357" r="-1496" b="-160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22225" y="36831"/>
            <a:ext cx="12161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研究动机</a:t>
            </a:r>
            <a:r>
              <a:rPr lang="en-US" altLang="zh-CN" sz="3200">
                <a:solidFill>
                  <a:schemeClr val="bg1"/>
                </a:solidFill>
                <a:latin typeface="黑体" charset="0"/>
                <a:ea typeface="黑体" charset="0"/>
              </a:rPr>
              <a:t>-</a:t>
            </a:r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亮度的测量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/>
              <p:cNvSpPr txBox="1"/>
              <p:nvPr/>
            </p:nvSpPr>
            <p:spPr>
              <a:xfrm>
                <a:off x="-17780" y="0"/>
                <a:ext cx="12209780" cy="583565"/>
              </a:xfrm>
              <a:prstGeom prst="rect">
                <a:avLst/>
              </a:prstGeom>
              <a:solidFill>
                <a:srgbClr val="68181B"/>
              </a:solidFill>
            </p:spPr>
            <p:txBody>
              <a:bodyPr wrap="square" rtlCol="0">
                <a:noAutofit/>
              </a:bodyPr>
              <a:lstStyle/>
              <a:p>
                <a:pPr algn="l"/>
                <a:r>
                  <a:rPr lang="en-US" altLang="zh-TW" sz="3400" dirty="0">
                    <a:solidFill>
                      <a:schemeClr val="bg1"/>
                    </a:solidFill>
                    <a:sym typeface="+mn-ea"/>
                  </a:rPr>
                  <a:t> First Observation of the Rare Hyperon Decay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34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  <a:sym typeface="+mn-ea"/>
                          </a:rPr>
                        </m:ctrlPr>
                      </m:sSupPr>
                      <m:e>
                        <m:r>
                          <a:rPr lang="en-US" altLang="zh-TW" sz="3400" i="1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  <a:sym typeface="+mn-ea"/>
                          </a:rPr>
                          <m:t>𝛴</m:t>
                        </m:r>
                      </m:e>
                      <m:sup>
                        <m:r>
                          <a:rPr lang="en-US" altLang="zh-TW" sz="3400" i="1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  <a:sym typeface="+mn-ea"/>
                          </a:rPr>
                          <m:t>+</m:t>
                        </m:r>
                      </m:sup>
                    </m:sSup>
                    <m:r>
                      <a:rPr lang="en-US" altLang="zh-TW" sz="3400" i="1" dirty="0">
                        <a:solidFill>
                          <a:schemeClr val="bg1"/>
                        </a:solidFill>
                        <a:latin typeface="Cambria Math" panose="02040503050406030204" charset="0"/>
                        <a:cs typeface="Cambria Math" panose="02040503050406030204" charset="0"/>
                        <a:sym typeface="+mn-ea"/>
                      </a:rPr>
                      <m:t>→</m:t>
                    </m:r>
                    <m:r>
                      <a:rPr lang="en-US" altLang="zh-TW" sz="3400" i="1" dirty="0">
                        <a:solidFill>
                          <a:schemeClr val="bg1"/>
                        </a:solidFill>
                        <a:latin typeface="Cambria Math" panose="02040503050406030204" charset="0"/>
                        <a:cs typeface="Cambria Math" panose="02040503050406030204" charset="0"/>
                        <a:sym typeface="+mn-ea"/>
                      </a:rPr>
                      <m:t>𝑝</m:t>
                    </m:r>
                    <m:sSup>
                      <m:sSupPr>
                        <m:ctrlPr>
                          <a:rPr lang="en-US" altLang="zh-TW" sz="34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  <a:sym typeface="+mn-ea"/>
                          </a:rPr>
                        </m:ctrlPr>
                      </m:sSupPr>
                      <m:e>
                        <m:r>
                          <a:rPr lang="en-US" altLang="zh-TW" sz="3400" i="1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  <a:sym typeface="+mn-ea"/>
                          </a:rPr>
                          <m:t>𝜇</m:t>
                        </m:r>
                      </m:e>
                      <m:sup>
                        <m:r>
                          <a:rPr lang="en-US" altLang="zh-TW" sz="3400" i="1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  <a:sym typeface="+mn-ea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TW" sz="34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  <a:sym typeface="+mn-ea"/>
                          </a:rPr>
                        </m:ctrlPr>
                      </m:sSupPr>
                      <m:e>
                        <m:r>
                          <a:rPr lang="en-US" altLang="zh-TW" sz="3400" i="1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  <a:sym typeface="+mn-ea"/>
                          </a:rPr>
                          <m:t>𝜇</m:t>
                        </m:r>
                      </m:e>
                      <m:sup>
                        <m:r>
                          <a:rPr lang="en-US" altLang="zh-TW" sz="3400" i="1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  <a:sym typeface="+mn-ea"/>
                          </a:rPr>
                          <m:t>−</m:t>
                        </m:r>
                      </m:sup>
                    </m:sSup>
                  </m:oMath>
                </a14:m>
                <a:endParaRPr lang="en-US" sz="3400" dirty="0"/>
              </a:p>
              <a:p>
                <a:pPr algn="ctr"/>
                <a:endParaRPr lang="en-US" altLang="zh-TW" sz="3400" dirty="0">
                  <a:solidFill>
                    <a:schemeClr val="bg1"/>
                  </a:solidFill>
                </a:endParaRPr>
              </a:p>
              <a:p>
                <a:pPr algn="ctr"/>
                <a:endParaRPr lang="en-US" altLang="zh-TW" sz="3400" dirty="0">
                  <a:solidFill>
                    <a:schemeClr val="bg1"/>
                  </a:solidFill>
                </a:endParaRPr>
              </a:p>
              <a:p>
                <a:pPr algn="ctr"/>
                <a:endParaRPr kumimoji="1" lang="zh-CN" altLang="en-US" sz="3400" b="1" dirty="0"/>
              </a:p>
              <a:p>
                <a:pPr algn="ctr"/>
                <a:endParaRPr lang="en-US" sz="3400" dirty="0"/>
              </a:p>
              <a:p>
                <a:pPr algn="ctr"/>
                <a:r>
                  <a:rPr lang="en-US" sz="3400" dirty="0">
                    <a:sym typeface="+mn-ea"/>
                  </a:rPr>
                  <a:t> </a:t>
                </a:r>
                <a:endParaRPr lang="en-US" sz="3400" dirty="0"/>
              </a:p>
              <a:p>
                <a:pPr algn="ctr"/>
                <a:r>
                  <a:rPr lang="en-US" altLang="zh-CN" sz="3400" dirty="0">
                    <a:solidFill>
                      <a:schemeClr val="bg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" name="文本框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7780" y="0"/>
                <a:ext cx="12209780" cy="583565"/>
              </a:xfrm>
              <a:prstGeom prst="rect">
                <a:avLst/>
              </a:prstGeom>
              <a:blipFill>
                <a:blip r:embed="rId4"/>
                <a:stretch>
                  <a:fillRect l="-727" t="-12766" b="-404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文本框 2"/>
          <p:cNvSpPr txBox="1"/>
          <p:nvPr/>
        </p:nvSpPr>
        <p:spPr>
          <a:xfrm>
            <a:off x="1" y="6493511"/>
            <a:ext cx="12209780" cy="368300"/>
          </a:xfrm>
          <a:prstGeom prst="rect">
            <a:avLst/>
          </a:prstGeom>
          <a:solidFill>
            <a:srgbClr val="263A38"/>
          </a:solidFill>
        </p:spPr>
        <p:txBody>
          <a:bodyPr wrap="square" rtlCol="0">
            <a:noAutofit/>
          </a:bodyPr>
          <a:lstStyle/>
          <a:p>
            <a:r>
              <a:rPr lang="en-US" altLang="zh-CN" sz="2000" dirty="0">
                <a:solidFill>
                  <a:schemeClr val="bg1"/>
                </a:solidFill>
              </a:rPr>
              <a:t> </a:t>
            </a:r>
            <a:r>
              <a:rPr lang="zh-CN" altLang="en-US" sz="2000" dirty="0">
                <a:solidFill>
                  <a:schemeClr val="bg1"/>
                </a:solidFill>
              </a:rPr>
              <a:t>柯百谦 </a:t>
            </a:r>
            <a:r>
              <a:rPr lang="en-US" altLang="zh-CN" sz="2000" dirty="0">
                <a:solidFill>
                  <a:schemeClr val="bg1"/>
                </a:solidFill>
              </a:rPr>
              <a:t>                                                               </a:t>
            </a:r>
            <a:r>
              <a:rPr lang="zh-CN" altLang="en-US" sz="2000" dirty="0">
                <a:solidFill>
                  <a:schemeClr val="bg1"/>
                </a:solidFill>
              </a:rPr>
              <a:t>强子物理与味物理的实验进展</a:t>
            </a:r>
            <a:r>
              <a:rPr lang="en-US" altLang="zh-CN" sz="2000" dirty="0">
                <a:solidFill>
                  <a:schemeClr val="bg1"/>
                </a:solidFill>
              </a:rPr>
              <a:t>  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715751" y="6493511"/>
            <a:ext cx="468000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0DB2DC-4C9A-4742-B13C-FB6460FD3503}" type="slidenum">
              <a:rPr lang="en-US" altLang="zh-CN" sz="1351">
                <a:solidFill>
                  <a:schemeClr val="bg1"/>
                </a:solidFill>
              </a:rPr>
              <a:t>47</a:t>
            </a:fld>
            <a:endParaRPr lang="en-US" altLang="zh-CN" sz="1351">
              <a:solidFill>
                <a:schemeClr val="bg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1622" y="973515"/>
            <a:ext cx="4519911" cy="3078871"/>
          </a:xfrm>
          <a:prstGeom prst="rect">
            <a:avLst/>
          </a:prstGeom>
        </p:spPr>
      </p:pic>
      <p:pic>
        <p:nvPicPr>
          <p:cNvPr id="6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00471" y="973515"/>
            <a:ext cx="4107171" cy="287021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476805" y="3813771"/>
            <a:ext cx="53583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ambria Math" panose="02040503050406030204" charset="0"/>
                <a:cs typeface="Cambria Math" panose="02040503050406030204" charset="0"/>
              </a:rPr>
              <a:t>Compare with PHSP MC. No resonant structures are visible.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rcRect t="10137" r="-2022" b="12301"/>
          <a:stretch>
            <a:fillRect/>
          </a:stretch>
        </p:blipFill>
        <p:spPr>
          <a:xfrm>
            <a:off x="6096001" y="5553075"/>
            <a:ext cx="5267455" cy="4320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/>
          <a:srcRect b="14412"/>
          <a:stretch>
            <a:fillRect/>
          </a:stretch>
        </p:blipFill>
        <p:spPr>
          <a:xfrm>
            <a:off x="407672" y="5589271"/>
            <a:ext cx="4832289" cy="396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416340" y="6053984"/>
            <a:ext cx="3858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 agreement with the SM predictions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051832" y="5161575"/>
            <a:ext cx="996042" cy="369332"/>
          </a:xfrm>
          <a:prstGeom prst="rect">
            <a:avLst/>
          </a:prstGeom>
          <a:noFill/>
          <a:ln>
            <a:solidFill>
              <a:srgbClr val="263A38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Run 1+2</a:t>
            </a:r>
          </a:p>
        </p:txBody>
      </p:sp>
      <p:sp>
        <p:nvSpPr>
          <p:cNvPr id="21" name="Right Arrow 20"/>
          <p:cNvSpPr/>
          <p:nvPr/>
        </p:nvSpPr>
        <p:spPr>
          <a:xfrm flipV="1">
            <a:off x="5375911" y="5667375"/>
            <a:ext cx="553720" cy="176531"/>
          </a:xfrm>
          <a:prstGeom prst="rightArrow">
            <a:avLst/>
          </a:prstGeom>
        </p:spPr>
        <p:style>
          <a:lnRef idx="2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23" name="TextBox 22"/>
          <p:cNvSpPr txBox="1"/>
          <p:nvPr/>
        </p:nvSpPr>
        <p:spPr>
          <a:xfrm>
            <a:off x="294640" y="4258310"/>
            <a:ext cx="11540491" cy="8785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891" indent="-342891">
              <a:lnSpc>
                <a:spcPct val="120000"/>
              </a:lnSpc>
              <a:buFont typeface="Wingdings" panose="05000000000000000000" charset="0"/>
              <a:buChar char=""/>
            </a:pPr>
            <a:r>
              <a:rPr lang="en-US" sz="2200" dirty="0">
                <a:latin typeface="Cambria Math" panose="02040503050406030204" charset="0"/>
                <a:cs typeface="Cambria Math" panose="02040503050406030204" charset="0"/>
              </a:rPr>
              <a:t>FCNC process, allowed only at loop level within the SM. </a:t>
            </a:r>
          </a:p>
          <a:p>
            <a:pPr marL="342891" indent="-342891">
              <a:lnSpc>
                <a:spcPct val="120000"/>
              </a:lnSpc>
              <a:buFont typeface="Wingdings" panose="05000000000000000000" charset="0"/>
              <a:buChar char=""/>
            </a:pPr>
            <a:r>
              <a:rPr lang="en-US" sz="2200" dirty="0">
                <a:latin typeface="Cambria Math" panose="02040503050406030204" charset="0"/>
                <a:cs typeface="Cambria Math" panose="02040503050406030204" charset="0"/>
              </a:rPr>
              <a:t>The decay rate could be significantly modified by the presence of new physics. </a:t>
            </a:r>
          </a:p>
        </p:txBody>
      </p:sp>
      <p:pic>
        <p:nvPicPr>
          <p:cNvPr id="7" name="Picture 8" descr="LHCb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5077" y="34189"/>
            <a:ext cx="721347" cy="480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ED9BB53-CD48-CA8E-D9E9-D4A22430C759}"/>
              </a:ext>
            </a:extLst>
          </p:cNvPr>
          <p:cNvSpPr txBox="1"/>
          <p:nvPr/>
        </p:nvSpPr>
        <p:spPr>
          <a:xfrm>
            <a:off x="8052323" y="664540"/>
            <a:ext cx="4024100" cy="300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51" dirty="0"/>
              <a:t>Phys. Rev. Lett. 135, 051801 (2025)</a:t>
            </a:r>
          </a:p>
        </p:txBody>
      </p:sp>
    </p:spTree>
    <p:custDataLst>
      <p:tags r:id="rId1"/>
    </p:custData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2A2E93-B7FD-C1A6-0802-E17039EA1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圆角矩形 42">
            <a:extLst>
              <a:ext uri="{FF2B5EF4-FFF2-40B4-BE49-F238E27FC236}">
                <a16:creationId xmlns:a16="http://schemas.microsoft.com/office/drawing/2014/main" id="{93096CB4-904F-7806-1238-ABBE3CAA96E0}"/>
              </a:ext>
            </a:extLst>
          </p:cNvPr>
          <p:cNvSpPr/>
          <p:nvPr/>
        </p:nvSpPr>
        <p:spPr>
          <a:xfrm>
            <a:off x="5687695" y="3275331"/>
            <a:ext cx="432000" cy="432000"/>
          </a:xfrm>
          <a:prstGeom prst="roundRect">
            <a:avLst/>
          </a:prstGeom>
          <a:solidFill>
            <a:srgbClr val="263A3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/>
          </a:p>
        </p:txBody>
      </p:sp>
      <p:sp>
        <p:nvSpPr>
          <p:cNvPr id="6" name="标题 5">
            <a:extLst>
              <a:ext uri="{FF2B5EF4-FFF2-40B4-BE49-F238E27FC236}">
                <a16:creationId xmlns:a16="http://schemas.microsoft.com/office/drawing/2014/main" id="{B07B9470-981E-385C-06ED-9267028FA94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副标题 6">
            <a:extLst>
              <a:ext uri="{FF2B5EF4-FFF2-40B4-BE49-F238E27FC236}">
                <a16:creationId xmlns:a16="http://schemas.microsoft.com/office/drawing/2014/main" id="{4BD9D30B-3D61-6DE9-CC0A-FB38928B5E8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半闭框 3">
            <a:extLst>
              <a:ext uri="{FF2B5EF4-FFF2-40B4-BE49-F238E27FC236}">
                <a16:creationId xmlns:a16="http://schemas.microsoft.com/office/drawing/2014/main" id="{B8A9FDA2-5FA7-D199-7150-61EA3407FFD2}"/>
              </a:ext>
            </a:extLst>
          </p:cNvPr>
          <p:cNvSpPr/>
          <p:nvPr/>
        </p:nvSpPr>
        <p:spPr>
          <a:xfrm>
            <a:off x="-13335" y="-7620"/>
            <a:ext cx="12172315" cy="6912000"/>
          </a:xfrm>
          <a:prstGeom prst="halfFrame">
            <a:avLst/>
          </a:prstGeom>
          <a:solidFill>
            <a:srgbClr val="68181B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CN" altLang="en-US" sz="1351">
              <a:solidFill>
                <a:schemeClr val="tx1"/>
              </a:solidFill>
            </a:endParaRPr>
          </a:p>
        </p:txBody>
      </p:sp>
      <p:sp>
        <p:nvSpPr>
          <p:cNvPr id="5" name="半闭框 4">
            <a:extLst>
              <a:ext uri="{FF2B5EF4-FFF2-40B4-BE49-F238E27FC236}">
                <a16:creationId xmlns:a16="http://schemas.microsoft.com/office/drawing/2014/main" id="{3CAC138B-865D-D325-6859-610C3EA31525}"/>
              </a:ext>
            </a:extLst>
          </p:cNvPr>
          <p:cNvSpPr/>
          <p:nvPr/>
        </p:nvSpPr>
        <p:spPr>
          <a:xfrm rot="10800000">
            <a:off x="31115" y="-43425"/>
            <a:ext cx="12172315" cy="6912000"/>
          </a:xfrm>
          <a:prstGeom prst="halfFrame">
            <a:avLst/>
          </a:prstGeom>
          <a:solidFill>
            <a:srgbClr val="263A3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>
              <a:solidFill>
                <a:schemeClr val="tx1"/>
              </a:solidFill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023457-B2C8-1C18-4E50-21C32C6B23AE}"/>
              </a:ext>
            </a:extLst>
          </p:cNvPr>
          <p:cNvSpPr/>
          <p:nvPr/>
        </p:nvSpPr>
        <p:spPr>
          <a:xfrm>
            <a:off x="863600" y="726440"/>
            <a:ext cx="10440000" cy="5652000"/>
          </a:xfrm>
          <a:custGeom>
            <a:avLst/>
            <a:gdLst/>
            <a:ahLst/>
            <a:cxnLst/>
            <a:rect l="l" t="t" r="r" b="b"/>
            <a:pathLst>
              <a:path w="4519680" h="2397575">
                <a:moveTo>
                  <a:pt x="0" y="0"/>
                </a:moveTo>
                <a:lnTo>
                  <a:pt x="4519680" y="0"/>
                </a:lnTo>
                <a:lnTo>
                  <a:pt x="4519680" y="2397575"/>
                </a:lnTo>
                <a:lnTo>
                  <a:pt x="0" y="2397575"/>
                </a:ln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pPr algn="ctr"/>
            <a:endParaRPr lang="en-US" sz="2800">
              <a:solidFill>
                <a:srgbClr val="263A38"/>
              </a:solidFill>
              <a:latin typeface="黑体" charset="0"/>
              <a:ea typeface="黑体" charset="0"/>
              <a:cs typeface="字由点字倔强黑" charset="-122"/>
              <a:sym typeface="字由点字倔强黑" charset="-122"/>
            </a:endParaRPr>
          </a:p>
          <a:p>
            <a:pPr algn="ctr"/>
            <a:endParaRPr lang="zh-CN" altLang="en-US" sz="2800">
              <a:solidFill>
                <a:srgbClr val="263A38"/>
              </a:solidFill>
              <a:latin typeface="黑体" charset="0"/>
              <a:ea typeface="黑体" charset="0"/>
              <a:cs typeface="字由点字倔强黑" charset="-122"/>
              <a:sym typeface="字由点字倔强黑" charset="-122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48EBC024-A555-738A-B0E9-FC89163828FF}"/>
              </a:ext>
            </a:extLst>
          </p:cNvPr>
          <p:cNvSpPr txBox="1"/>
          <p:nvPr/>
        </p:nvSpPr>
        <p:spPr>
          <a:xfrm>
            <a:off x="8255" y="85725"/>
            <a:ext cx="12151360" cy="6407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zh-CN" sz="3200">
                <a:solidFill>
                  <a:schemeClr val="bg1"/>
                </a:solidFill>
                <a:latin typeface="Arial" panose="020B0704020202020204" pitchFamily="34" charset="0"/>
                <a:ea typeface="黑体" charset="0"/>
                <a:cs typeface="Arial" panose="020B0704020202020204" pitchFamily="34" charset="0"/>
              </a:rPr>
              <a:t>Outline of the talk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A0BE5B-D722-8FA8-BBD2-33A14EA560DD}"/>
              </a:ext>
            </a:extLst>
          </p:cNvPr>
          <p:cNvSpPr txBox="1"/>
          <p:nvPr/>
        </p:nvSpPr>
        <p:spPr>
          <a:xfrm>
            <a:off x="7419085" y="5527464"/>
            <a:ext cx="3928967" cy="508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51" i="1" dirty="0">
                <a:solidFill>
                  <a:srgbClr val="002060"/>
                </a:solidFill>
                <a:latin typeface="Helvetica" pitchFamily="2" charset="0"/>
              </a:rPr>
              <a:t>Disclaimer: many interesting results,</a:t>
            </a:r>
            <a:endParaRPr lang="en-US" sz="1351" dirty="0">
              <a:solidFill>
                <a:srgbClr val="002060"/>
              </a:solidFill>
              <a:latin typeface="Helvetica" pitchFamily="2" charset="0"/>
            </a:endParaRPr>
          </a:p>
          <a:p>
            <a:r>
              <a:rPr lang="en-US" sz="1351" i="1" dirty="0">
                <a:solidFill>
                  <a:srgbClr val="002060"/>
                </a:solidFill>
                <a:latin typeface="Helvetica" pitchFamily="2" charset="0"/>
              </a:rPr>
              <a:t>only a tiny fraction selected</a:t>
            </a:r>
            <a:endParaRPr lang="en-US" sz="1351" dirty="0">
              <a:solidFill>
                <a:srgbClr val="002060"/>
              </a:solidFill>
              <a:latin typeface="Helvetica" pitchFamily="2" charset="0"/>
            </a:endParaRPr>
          </a:p>
        </p:txBody>
      </p:sp>
      <p:sp>
        <p:nvSpPr>
          <p:cNvPr id="10" name="Introduction…">
            <a:extLst>
              <a:ext uri="{FF2B5EF4-FFF2-40B4-BE49-F238E27FC236}">
                <a16:creationId xmlns:a16="http://schemas.microsoft.com/office/drawing/2014/main" id="{0D943ADF-CB3C-9B94-58BB-519C8D42F3FE}"/>
              </a:ext>
            </a:extLst>
          </p:cNvPr>
          <p:cNvSpPr txBox="1"/>
          <p:nvPr/>
        </p:nvSpPr>
        <p:spPr>
          <a:xfrm>
            <a:off x="2001422" y="832097"/>
            <a:ext cx="7804548" cy="5142819"/>
          </a:xfrm>
          <a:prstGeom prst="rect">
            <a:avLst/>
          </a:prstGeom>
          <a:ln w="12700">
            <a:miter lim="400000"/>
          </a:ln>
        </p:spPr>
        <p:txBody>
          <a:bodyPr lIns="35719" tIns="35719" rIns="35719" bIns="35719" anchor="ctr">
            <a:spAutoFit/>
          </a:bodyPr>
          <a:lstStyle/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Introduction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Hadron Spectrum and Exotic Hadrons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Baryon CP Violation  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CKM Physics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Lepton-Flavor Universality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SU(3) and (non-</a:t>
            </a:r>
            <a:r>
              <a:rPr kumimoji="1" lang="en-US" sz="3200" dirty="0" err="1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purterbative</a:t>
            </a: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) QCD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Hyperon Physics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accent6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Prospect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566581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4442" y="988771"/>
            <a:ext cx="4435404" cy="303744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953760" y="4064319"/>
                <a:ext cx="6847840" cy="8405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34309" indent="-234309">
                  <a:lnSpc>
                    <a:spcPct val="120000"/>
                  </a:lnSpc>
                  <a:buFont typeface="Wingdings" panose="05000000000000000000" charset="0"/>
                  <a:buChar char=""/>
                </a:pPr>
                <a:r>
                  <a:rPr lang="en-US" sz="2100" dirty="0">
                    <a:latin typeface="Cambria Math" panose="02040503050406030204" charset="0"/>
                    <a:cs typeface="Cambria Math" panose="02040503050406030204" charset="0"/>
                  </a:rPr>
                  <a:t>Until 2026, about 1</a:t>
                </a:r>
                <a:r>
                  <a:rPr lang="en-US" altLang="zh-TW" sz="2100" kern="0" dirty="0">
                    <a:latin typeface="Cambria Math" panose="02040503050406030204" charset="0"/>
                    <a:ea typeface="Helvetica Neue" panose="02000503000000020004"/>
                    <a:cs typeface="Cambria Math" panose="02040503050406030204" charset="0"/>
                    <a:sym typeface="Helvetica Neue" panose="02000503000000020004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100" i="1" kern="0">
                            <a:latin typeface="Cambria Math" panose="02040503050406030204" pitchFamily="18" charset="0"/>
                            <a:ea typeface="Helvetica Neue" panose="02000503000000020004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sz="2100" kern="0">
                            <a:latin typeface="Cambria Math" panose="02040503050406030204" charset="0"/>
                            <a:ea typeface="Helvetica Neue" panose="02000503000000020004"/>
                            <a:cs typeface="Cambria Math" panose="02040503050406030204" charset="0"/>
                          </a:rPr>
                          <m:t>ab</m:t>
                        </m:r>
                      </m:e>
                      <m:sup>
                        <m:r>
                          <a:rPr lang="en-US" altLang="zh-CN" sz="2100" i="1" kern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sz="2100" dirty="0">
                    <a:latin typeface="Cambria Math" panose="02040503050406030204" charset="0"/>
                    <a:cs typeface="Cambria Math" panose="02040503050406030204" charset="0"/>
                  </a:rPr>
                  <a:t> data, comparable to Belle </a:t>
                </a:r>
              </a:p>
              <a:p>
                <a:pPr marL="234309" indent="-234309">
                  <a:lnSpc>
                    <a:spcPct val="120000"/>
                  </a:lnSpc>
                  <a:buFont typeface="Wingdings" panose="05000000000000000000" charset="0"/>
                  <a:buChar char=""/>
                </a:pPr>
                <a:r>
                  <a:rPr lang="en-US" sz="2100" dirty="0">
                    <a:latin typeface="Cambria Math" panose="02040503050406030204" charset="0"/>
                    <a:cs typeface="Cambria Math" panose="02040503050406030204" charset="0"/>
                  </a:rPr>
                  <a:t>Until 2029, about 4</a:t>
                </a:r>
                <a:r>
                  <a:rPr lang="en-US" altLang="zh-TW" sz="2100" kern="0" dirty="0">
                    <a:latin typeface="Cambria Math" panose="02040503050406030204" charset="0"/>
                    <a:ea typeface="Helvetica Neue" panose="02000503000000020004"/>
                    <a:cs typeface="Cambria Math" panose="02040503050406030204" charset="0"/>
                    <a:sym typeface="Helvetica Neue" panose="02000503000000020004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100" i="1" kern="0">
                            <a:latin typeface="Cambria Math" panose="02040503050406030204" pitchFamily="18" charset="0"/>
                            <a:ea typeface="Helvetica Neue" panose="02000503000000020004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sz="2100" kern="0">
                            <a:latin typeface="Cambria Math" panose="02040503050406030204" charset="0"/>
                            <a:ea typeface="Helvetica Neue" panose="02000503000000020004"/>
                            <a:cs typeface="Cambria Math" panose="02040503050406030204" charset="0"/>
                          </a:rPr>
                          <m:t>ab</m:t>
                        </m:r>
                      </m:e>
                      <m:sup>
                        <m:r>
                          <a:rPr lang="en-US" altLang="zh-CN" sz="2100" i="1" kern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sz="2100" dirty="0">
                    <a:latin typeface="Cambria Math" panose="02040503050406030204" charset="0"/>
                    <a:cs typeface="Cambria Math" panose="02040503050406030204" charset="0"/>
                  </a:rPr>
                  <a:t> data.</a:t>
                </a:r>
                <a:endParaRPr lang="en-US" sz="2000" dirty="0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3760" y="4064319"/>
                <a:ext cx="6847840" cy="840551"/>
              </a:xfrm>
              <a:prstGeom prst="rect">
                <a:avLst/>
              </a:prstGeom>
              <a:blipFill>
                <a:blip r:embed="rId4"/>
                <a:stretch>
                  <a:fillRect l="-739" b="-134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08252" y="765078"/>
            <a:ext cx="841499" cy="639663"/>
          </a:xfrm>
          <a:prstGeom prst="rect">
            <a:avLst/>
          </a:prstGeom>
        </p:spPr>
      </p:pic>
      <p:sp>
        <p:nvSpPr>
          <p:cNvPr id="22" name="文本框 1"/>
          <p:cNvSpPr txBox="1"/>
          <p:nvPr/>
        </p:nvSpPr>
        <p:spPr>
          <a:xfrm>
            <a:off x="-17780" y="0"/>
            <a:ext cx="12209780" cy="583565"/>
          </a:xfrm>
          <a:prstGeom prst="rect">
            <a:avLst/>
          </a:prstGeom>
          <a:solidFill>
            <a:srgbClr val="68181B"/>
          </a:solidFill>
        </p:spPr>
        <p:txBody>
          <a:bodyPr wrap="square" rtlCol="0">
            <a:noAutofit/>
          </a:bodyPr>
          <a:lstStyle/>
          <a:p>
            <a:pPr algn="ctr"/>
            <a:r>
              <a:rPr lang="en-US" altLang="zh-TW" sz="3400" dirty="0">
                <a:solidFill>
                  <a:schemeClr val="bg1"/>
                </a:solidFill>
              </a:rPr>
              <a:t>Prospect</a:t>
            </a:r>
          </a:p>
          <a:p>
            <a:pPr algn="ctr"/>
            <a:endParaRPr lang="en-US" altLang="zh-TW" sz="3400" dirty="0">
              <a:solidFill>
                <a:schemeClr val="bg1"/>
              </a:solidFill>
            </a:endParaRPr>
          </a:p>
          <a:p>
            <a:pPr algn="ctr"/>
            <a:endParaRPr kumimoji="1" lang="zh-CN" altLang="en-US" sz="3400" b="1" dirty="0"/>
          </a:p>
          <a:p>
            <a:pPr algn="ctr"/>
            <a:endParaRPr lang="en-US" sz="3400" dirty="0"/>
          </a:p>
          <a:p>
            <a:pPr algn="ctr"/>
            <a:r>
              <a:rPr lang="en-US" sz="3400" dirty="0">
                <a:sym typeface="+mn-ea"/>
              </a:rPr>
              <a:t> </a:t>
            </a:r>
            <a:endParaRPr lang="en-US" sz="3400" dirty="0"/>
          </a:p>
          <a:p>
            <a:pPr algn="ctr"/>
            <a:r>
              <a:rPr lang="en-US" altLang="zh-CN" sz="34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3" name="文本框 2"/>
          <p:cNvSpPr txBox="1"/>
          <p:nvPr/>
        </p:nvSpPr>
        <p:spPr>
          <a:xfrm>
            <a:off x="1" y="6493511"/>
            <a:ext cx="12209780" cy="368300"/>
          </a:xfrm>
          <a:prstGeom prst="rect">
            <a:avLst/>
          </a:prstGeom>
          <a:solidFill>
            <a:srgbClr val="263A38"/>
          </a:solidFill>
        </p:spPr>
        <p:txBody>
          <a:bodyPr wrap="square" rtlCol="0">
            <a:noAutofit/>
          </a:bodyPr>
          <a:lstStyle/>
          <a:p>
            <a:r>
              <a:rPr lang="en-US" altLang="zh-CN" sz="2000" dirty="0">
                <a:solidFill>
                  <a:schemeClr val="bg1"/>
                </a:solidFill>
              </a:rPr>
              <a:t> </a:t>
            </a:r>
            <a:r>
              <a:rPr lang="zh-CN" altLang="en-US" sz="2000" dirty="0">
                <a:solidFill>
                  <a:schemeClr val="bg1"/>
                </a:solidFill>
              </a:rPr>
              <a:t>柯百谦 </a:t>
            </a:r>
            <a:r>
              <a:rPr lang="en-US" altLang="zh-CN" sz="2000" dirty="0">
                <a:solidFill>
                  <a:schemeClr val="bg1"/>
                </a:solidFill>
              </a:rPr>
              <a:t>                                                               </a:t>
            </a:r>
            <a:r>
              <a:rPr lang="zh-CN" altLang="en-US" sz="2000" dirty="0">
                <a:solidFill>
                  <a:schemeClr val="bg1"/>
                </a:solidFill>
              </a:rPr>
              <a:t>强子物理与味物理的实验进展</a:t>
            </a:r>
            <a:r>
              <a:rPr lang="en-US" altLang="zh-CN" sz="2000" dirty="0">
                <a:solidFill>
                  <a:schemeClr val="bg1"/>
                </a:solidFill>
              </a:rPr>
              <a:t>  </a:t>
            </a:r>
          </a:p>
        </p:txBody>
      </p:sp>
      <p:sp>
        <p:nvSpPr>
          <p:cNvPr id="24" name="文本框 3"/>
          <p:cNvSpPr txBox="1"/>
          <p:nvPr/>
        </p:nvSpPr>
        <p:spPr>
          <a:xfrm>
            <a:off x="11715751" y="6493511"/>
            <a:ext cx="468000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0DB2DC-4C9A-4742-B13C-FB6460FD3503}" type="slidenum">
              <a:rPr lang="en-US" altLang="zh-CN" sz="1351">
                <a:solidFill>
                  <a:schemeClr val="bg1"/>
                </a:solidFill>
              </a:rPr>
              <a:t>49</a:t>
            </a:fld>
            <a:endParaRPr lang="en-US" altLang="zh-CN" sz="1351" dirty="0">
              <a:solidFill>
                <a:schemeClr val="bg1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524442" y="5141990"/>
            <a:ext cx="537146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 dirty="0">
                <a:latin typeface="Cambria Math" panose="02040503050406030204" charset="0"/>
                <a:cs typeface="Cambria Math" panose="02040503050406030204" charset="0"/>
                <a:sym typeface="+mn-ea"/>
              </a:rPr>
              <a:t>Long shutdown starting in 2032, upgrades for the </a:t>
            </a:r>
            <a:r>
              <a:rPr lang="en-US" sz="2000" dirty="0" err="1">
                <a:latin typeface="Cambria Math" panose="02040503050406030204" charset="0"/>
                <a:cs typeface="Cambria Math" panose="02040503050406030204" charset="0"/>
                <a:sym typeface="+mn-ea"/>
              </a:rPr>
              <a:t>SuperKEKB</a:t>
            </a:r>
            <a:r>
              <a:rPr lang="en-US" sz="2000" dirty="0">
                <a:latin typeface="Cambria Math" panose="02040503050406030204" charset="0"/>
                <a:cs typeface="Cambria Math" panose="02040503050406030204" charset="0"/>
                <a:sym typeface="+mn-ea"/>
              </a:rPr>
              <a:t> and Belle II detector.</a:t>
            </a:r>
            <a:endParaRPr lang="en-US" sz="2000" dirty="0">
              <a:latin typeface="Cambria Math" panose="02040503050406030204" charset="0"/>
              <a:cs typeface="Cambria Math" panose="02040503050406030204" charset="0"/>
            </a:endParaRPr>
          </a:p>
          <a:p>
            <a:endParaRPr lang="zh-CN" altLang="en-US" sz="2000" dirty="0">
              <a:latin typeface="Cambria Math" panose="02040503050406030204" charset="0"/>
              <a:cs typeface="Cambria Math" panose="0204050305040603020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031" y="1224281"/>
            <a:ext cx="4910455" cy="276542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455055" y="4012636"/>
                <a:ext cx="5242406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None/>
                </a:pPr>
                <a:r>
                  <a:rPr lang="en-US" sz="2400" dirty="0">
                    <a:solidFill>
                      <a:srgbClr val="68181B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x5 increase in luminosity </a:t>
                </a:r>
                <a:r>
                  <a:rPr lang="en-US" sz="2400" dirty="0" err="1">
                    <a:solidFill>
                      <a:srgbClr val="68181B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w.r.t.</a:t>
                </a:r>
                <a:r>
                  <a:rPr lang="en-US" sz="2400" dirty="0">
                    <a:solidFill>
                      <a:srgbClr val="68181B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 Run 3-4</a:t>
                </a:r>
                <a:r>
                  <a:rPr lang="en-US" sz="2400" dirty="0">
                    <a:solidFill>
                      <a:srgbClr val="FF0000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 </a:t>
                </a:r>
              </a:p>
              <a:p>
                <a:r>
                  <a:rPr lang="en-US" sz="2400" dirty="0">
                    <a:latin typeface="Cambria Math" panose="02040503050406030204" charset="0"/>
                    <a:cs typeface="Cambria Math" panose="02040503050406030204" charset="0"/>
                  </a:rPr>
                  <a:t>Lint &gt; 300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i="1" kern="0">
                            <a:latin typeface="Cambria Math" panose="02040503050406030204" pitchFamily="18" charset="0"/>
                            <a:ea typeface="Helvetica Neue" panose="02000503000000020004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sz="2400" kern="0">
                            <a:latin typeface="Cambria Math" panose="02040503050406030204" charset="0"/>
                            <a:ea typeface="Helvetica Neue" panose="02000503000000020004"/>
                            <a:cs typeface="Cambria Math" panose="02040503050406030204" charset="0"/>
                          </a:rPr>
                          <m:t>fb</m:t>
                        </m:r>
                      </m:e>
                      <m:sup>
                        <m:r>
                          <a:rPr lang="en-US" altLang="zh-CN" sz="2400" i="1" kern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rgbClr val="68181B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 during Run 5 </a:t>
                </a: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055" y="4012636"/>
                <a:ext cx="5242406" cy="830997"/>
              </a:xfrm>
              <a:prstGeom prst="rect">
                <a:avLst/>
              </a:prstGeom>
              <a:blipFill>
                <a:blip r:embed="rId7"/>
                <a:stretch>
                  <a:fillRect l="-1937" t="-4478" r="-969" b="-149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8" descr="LHCb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987" y="765078"/>
            <a:ext cx="841499" cy="59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6551" y="5088892"/>
            <a:ext cx="5479415" cy="78930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602313" y="2970446"/>
            <a:ext cx="405408" cy="309893"/>
          </a:xfrm>
          <a:prstGeom prst="rect">
            <a:avLst/>
          </a:prstGeom>
          <a:solidFill>
            <a:schemeClr val="tx1"/>
          </a:solidFill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35719" tIns="35719" rIns="35719" bIns="35719" numCol="1" spcCol="38100" rtlCol="0" anchor="ctr" forceAA="0">
            <a:spAutoFit/>
          </a:bodyPr>
          <a:lstStyle/>
          <a:p>
            <a:pPr algn="ctr" defTabSz="410835" hangingPunct="0">
              <a:defRPr/>
            </a:pPr>
            <a:endParaRPr lang="zh-CN" altLang="en-US" sz="1545" kern="0">
              <a:solidFill>
                <a:srgbClr val="FFFFFF"/>
              </a:solidFill>
              <a:latin typeface="Helvetica Neue Medium" panose="02000503000000020004"/>
              <a:cs typeface="Helvetica Neue Medium" panose="02000503000000020004"/>
              <a:sym typeface="Helvetica Neue Medium" panose="02000503000000020004"/>
            </a:endParaRPr>
          </a:p>
        </p:txBody>
      </p:sp>
      <p:sp>
        <p:nvSpPr>
          <p:cNvPr id="184" name="灯片编号占位符 1"/>
          <p:cNvSpPr txBox="1"/>
          <p:nvPr/>
        </p:nvSpPr>
        <p:spPr>
          <a:xfrm>
            <a:off x="10028702" y="6245227"/>
            <a:ext cx="182099" cy="287000"/>
          </a:xfrm>
          <a:prstGeom prst="rect">
            <a:avLst/>
          </a:prstGeom>
          <a:ln w="12700">
            <a:miter lim="400000"/>
          </a:ln>
        </p:spPr>
        <p:txBody>
          <a:bodyPr wrap="none" lIns="45719" tIns="45719" rIns="45719" bIns="45719">
            <a:spAutoFit/>
          </a:bodyPr>
          <a:lstStyle>
            <a:lvl1pPr marL="0" marR="0" indent="0" algn="r" defTabSz="130048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00" b="0" i="0" u="none" strike="noStrike" cap="none" spc="0" baseline="0">
                <a:solidFill>
                  <a:srgbClr val="000000"/>
                </a:solidFill>
                <a:uFillTx/>
                <a:latin typeface="Arial" panose="020B0704020202020204"/>
                <a:ea typeface="Arial" panose="020B0704020202020204"/>
                <a:cs typeface="Arial" panose="020B0704020202020204"/>
                <a:sym typeface="Arial" panose="020B0704020202020204"/>
              </a:defRPr>
            </a:lvl1pPr>
            <a:lvl2pPr marL="0" marR="0" indent="228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6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Helvetica Neue Light" panose="02000503000000020004"/>
              </a:defRPr>
            </a:lvl2pPr>
            <a:lvl3pPr marL="0" marR="0" indent="457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6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Helvetica Neue Light" panose="02000503000000020004"/>
              </a:defRPr>
            </a:lvl3pPr>
            <a:lvl4pPr marL="0" marR="0" indent="685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6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Helvetica Neue Light" panose="02000503000000020004"/>
              </a:defRPr>
            </a:lvl4pPr>
            <a:lvl5pPr marL="0" marR="0" indent="9144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6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Helvetica Neue Light" panose="02000503000000020004"/>
              </a:defRPr>
            </a:lvl5pPr>
            <a:lvl6pPr marL="0" marR="0" indent="11430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6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Helvetica Neue Light" panose="02000503000000020004"/>
              </a:defRPr>
            </a:lvl6pPr>
            <a:lvl7pPr marL="0" marR="0" indent="1371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6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Helvetica Neue Light" panose="02000503000000020004"/>
              </a:defRPr>
            </a:lvl7pPr>
            <a:lvl8pPr marL="0" marR="0" indent="1600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6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Helvetica Neue Light" panose="02000503000000020004"/>
              </a:defRPr>
            </a:lvl8pPr>
            <a:lvl9pPr marL="0" marR="0" indent="1828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6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Helvetica Neue Light" panose="02000503000000020004"/>
              </a:defRPr>
            </a:lvl9pPr>
          </a:lstStyle>
          <a:p>
            <a:pPr defTabSz="914377" hangingPunct="0">
              <a:defRPr/>
            </a:pPr>
            <a:fld id="{86CB4B4D-7CA3-9044-876B-883B54F8677D}" type="slidenum">
              <a:rPr sz="1265" kern="0"/>
              <a:pPr defTabSz="914377" hangingPunct="0">
                <a:defRPr/>
              </a:pPr>
              <a:t>5</a:t>
            </a:fld>
            <a:endParaRPr sz="1265" kern="0"/>
          </a:p>
        </p:txBody>
      </p:sp>
      <p:sp>
        <p:nvSpPr>
          <p:cNvPr id="3" name="Rectangle 2"/>
          <p:cNvSpPr/>
          <p:nvPr/>
        </p:nvSpPr>
        <p:spPr>
          <a:xfrm>
            <a:off x="7008928" y="3000091"/>
            <a:ext cx="405408" cy="309893"/>
          </a:xfrm>
          <a:prstGeom prst="rect">
            <a:avLst/>
          </a:prstGeom>
          <a:solidFill>
            <a:schemeClr val="tx1"/>
          </a:solidFill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spcFirstLastPara="1" vertOverflow="overflow" horzOverflow="overflow" vert="horz" wrap="square" lIns="35719" tIns="35719" rIns="35719" bIns="35719" numCol="1" spcCol="38100" rtlCol="0" anchor="ctr">
            <a:spAutoFit/>
          </a:bodyPr>
          <a:lstStyle/>
          <a:p>
            <a:pPr algn="ctr" defTabSz="410835" hangingPunct="0">
              <a:defRPr/>
            </a:pPr>
            <a:endParaRPr lang="en-US" sz="1545" kern="0">
              <a:solidFill>
                <a:srgbClr val="FFFFFF"/>
              </a:solidFill>
              <a:latin typeface="Helvetica Neue Medium" panose="02000503000000020004"/>
              <a:ea typeface="Helvetica Neue Medium" panose="02000503000000020004"/>
              <a:cs typeface="Helvetica Neue Medium" panose="02000503000000020004"/>
              <a:sym typeface="Helvetica Neue Medium" panose="02000503000000020004"/>
            </a:endParaRPr>
          </a:p>
        </p:txBody>
      </p:sp>
      <p:pic>
        <p:nvPicPr>
          <p:cNvPr id="5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1161" y="1378817"/>
            <a:ext cx="8128803" cy="410036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1"/>
              <p:cNvSpPr txBox="1"/>
              <p:nvPr/>
            </p:nvSpPr>
            <p:spPr>
              <a:xfrm>
                <a:off x="-17780" y="0"/>
                <a:ext cx="12209780" cy="583565"/>
              </a:xfrm>
              <a:prstGeom prst="rect">
                <a:avLst/>
              </a:prstGeom>
              <a:solidFill>
                <a:srgbClr val="68181B"/>
              </a:solidFill>
            </p:spPr>
            <p:txBody>
              <a:bodyPr wrap="square" rtlCol="0">
                <a:noAutofit/>
              </a:bodyPr>
              <a:lstStyle/>
              <a:p>
                <a:pPr algn="ctr"/>
                <a:r>
                  <a:rPr lang="en-US" altLang="zh-CN" sz="3400" dirty="0">
                    <a:solidFill>
                      <a:schemeClr val="bg1"/>
                    </a:solidFill>
                  </a:rPr>
                  <a:t>BESIII Datasets (totally ~50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34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sz="3400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fb</m:t>
                        </m:r>
                      </m:e>
                      <m:sup>
                        <m:r>
                          <a:rPr lang="en-US" altLang="zh-CN" sz="3400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altLang="zh-CN" sz="3400" dirty="0">
                    <a:solidFill>
                      <a:schemeClr val="bg1"/>
                    </a:solidFill>
                  </a:rPr>
                  <a:t> from 1.84 - 4.95 GeV)</a:t>
                </a:r>
                <a:endParaRPr lang="zh-CN" altLang="en-US" sz="3400" dirty="0">
                  <a:solidFill>
                    <a:schemeClr val="bg1"/>
                  </a:solidFill>
                </a:endParaRPr>
              </a:p>
              <a:p>
                <a:pPr algn="ctr"/>
                <a:endParaRPr lang="en-US" altLang="zh-CN" sz="3400" dirty="0">
                  <a:solidFill>
                    <a:schemeClr val="bg1"/>
                  </a:solidFill>
                </a:endParaRPr>
              </a:p>
              <a:p>
                <a:pPr algn="ctr"/>
                <a:endParaRPr kumimoji="1" lang="zh-CN" altLang="en-US" sz="3400" b="1" dirty="0"/>
              </a:p>
              <a:p>
                <a:pPr algn="ctr"/>
                <a:endParaRPr lang="en-US" sz="3400" dirty="0"/>
              </a:p>
              <a:p>
                <a:pPr algn="ctr"/>
                <a:r>
                  <a:rPr lang="en-US" sz="3400" dirty="0">
                    <a:sym typeface="+mn-ea"/>
                  </a:rPr>
                  <a:t> </a:t>
                </a:r>
                <a:endParaRPr lang="en-US" sz="3400" dirty="0"/>
              </a:p>
              <a:p>
                <a:pPr algn="ctr"/>
                <a:r>
                  <a:rPr lang="en-US" altLang="zh-CN" sz="3400" dirty="0">
                    <a:solidFill>
                      <a:schemeClr val="bg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4" name="文本框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7780" y="0"/>
                <a:ext cx="12209780" cy="583565"/>
              </a:xfrm>
              <a:prstGeom prst="rect">
                <a:avLst/>
              </a:prstGeom>
              <a:blipFill>
                <a:blip r:embed="rId3"/>
                <a:stretch>
                  <a:fillRect t="-12766" b="-404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文本框 2"/>
          <p:cNvSpPr txBox="1"/>
          <p:nvPr/>
        </p:nvSpPr>
        <p:spPr>
          <a:xfrm>
            <a:off x="1" y="6493511"/>
            <a:ext cx="12209780" cy="368300"/>
          </a:xfrm>
          <a:prstGeom prst="rect">
            <a:avLst/>
          </a:prstGeom>
          <a:solidFill>
            <a:srgbClr val="263A38"/>
          </a:solidFill>
        </p:spPr>
        <p:txBody>
          <a:bodyPr wrap="square" rtlCol="0">
            <a:noAutofit/>
          </a:bodyPr>
          <a:lstStyle/>
          <a:p>
            <a:r>
              <a:rPr lang="en-US" altLang="zh-CN" sz="2000" dirty="0">
                <a:solidFill>
                  <a:schemeClr val="bg1"/>
                </a:solidFill>
              </a:rPr>
              <a:t> </a:t>
            </a:r>
            <a:r>
              <a:rPr lang="zh-CN" altLang="en-US" sz="2000" dirty="0">
                <a:solidFill>
                  <a:schemeClr val="bg1"/>
                </a:solidFill>
              </a:rPr>
              <a:t>柯百谦 </a:t>
            </a:r>
            <a:r>
              <a:rPr lang="en-US" altLang="zh-CN" sz="2000" dirty="0">
                <a:solidFill>
                  <a:schemeClr val="bg1"/>
                </a:solidFill>
              </a:rPr>
              <a:t>                                                               </a:t>
            </a:r>
            <a:r>
              <a:rPr lang="zh-CN" altLang="en-US" sz="2000" dirty="0">
                <a:solidFill>
                  <a:schemeClr val="bg1"/>
                </a:solidFill>
              </a:rPr>
              <a:t>强子物理与味物理的实验进展</a:t>
            </a:r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7" name="文本框 3"/>
          <p:cNvSpPr txBox="1"/>
          <p:nvPr/>
        </p:nvSpPr>
        <p:spPr>
          <a:xfrm>
            <a:off x="11715751" y="6493511"/>
            <a:ext cx="468000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0DB2DC-4C9A-4742-B13C-FB6460FD3503}" type="slidenum">
              <a:rPr lang="en-US" altLang="zh-CN" sz="1351">
                <a:solidFill>
                  <a:schemeClr val="bg1"/>
                </a:solidFill>
              </a:rPr>
              <a:t>5</a:t>
            </a:fld>
            <a:endParaRPr lang="en-US" altLang="zh-CN" sz="1351" dirty="0">
              <a:solidFill>
                <a:schemeClr val="bg1"/>
              </a:solidFill>
            </a:endParaRPr>
          </a:p>
        </p:txBody>
      </p:sp>
      <p:pic>
        <p:nvPicPr>
          <p:cNvPr id="9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16575" y="2072776"/>
            <a:ext cx="3914587" cy="2105233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1"/>
          <p:cNvSpPr txBox="1"/>
          <p:nvPr/>
        </p:nvSpPr>
        <p:spPr>
          <a:xfrm>
            <a:off x="-17780" y="0"/>
            <a:ext cx="12209780" cy="583565"/>
          </a:xfrm>
          <a:prstGeom prst="rect">
            <a:avLst/>
          </a:prstGeom>
          <a:solidFill>
            <a:srgbClr val="68181B"/>
          </a:solidFill>
        </p:spPr>
        <p:txBody>
          <a:bodyPr wrap="square" rtlCol="0">
            <a:noAutofit/>
          </a:bodyPr>
          <a:lstStyle/>
          <a:p>
            <a:pPr algn="ctr"/>
            <a:r>
              <a:rPr lang="en-US" altLang="zh-TW" sz="3400" dirty="0">
                <a:solidFill>
                  <a:schemeClr val="bg1"/>
                </a:solidFill>
              </a:rPr>
              <a:t>Prospect</a:t>
            </a:r>
          </a:p>
          <a:p>
            <a:pPr algn="ctr"/>
            <a:endParaRPr lang="en-US" altLang="zh-TW" sz="3400" dirty="0">
              <a:solidFill>
                <a:schemeClr val="bg1"/>
              </a:solidFill>
            </a:endParaRPr>
          </a:p>
          <a:p>
            <a:pPr algn="ctr"/>
            <a:endParaRPr kumimoji="1" lang="zh-CN" altLang="en-US" sz="3400" b="1" dirty="0"/>
          </a:p>
          <a:p>
            <a:pPr algn="ctr"/>
            <a:endParaRPr lang="en-US" sz="3400" dirty="0"/>
          </a:p>
          <a:p>
            <a:pPr algn="ctr"/>
            <a:r>
              <a:rPr lang="en-US" sz="3400" dirty="0">
                <a:sym typeface="+mn-ea"/>
              </a:rPr>
              <a:t> </a:t>
            </a:r>
            <a:endParaRPr lang="en-US" sz="3400" dirty="0"/>
          </a:p>
          <a:p>
            <a:pPr algn="ctr"/>
            <a:r>
              <a:rPr lang="en-US" altLang="zh-CN" sz="34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3" name="文本框 2"/>
          <p:cNvSpPr txBox="1"/>
          <p:nvPr/>
        </p:nvSpPr>
        <p:spPr>
          <a:xfrm>
            <a:off x="1" y="6493511"/>
            <a:ext cx="12209780" cy="368300"/>
          </a:xfrm>
          <a:prstGeom prst="rect">
            <a:avLst/>
          </a:prstGeom>
          <a:solidFill>
            <a:srgbClr val="263A38"/>
          </a:solidFill>
        </p:spPr>
        <p:txBody>
          <a:bodyPr wrap="square" rtlCol="0">
            <a:noAutofit/>
          </a:bodyPr>
          <a:lstStyle/>
          <a:p>
            <a:r>
              <a:rPr lang="en-US" altLang="zh-CN" sz="2000" dirty="0">
                <a:solidFill>
                  <a:schemeClr val="bg1"/>
                </a:solidFill>
              </a:rPr>
              <a:t> </a:t>
            </a:r>
            <a:r>
              <a:rPr lang="zh-CN" altLang="en-US" sz="2000" dirty="0">
                <a:solidFill>
                  <a:schemeClr val="bg1"/>
                </a:solidFill>
              </a:rPr>
              <a:t>柯百谦 </a:t>
            </a:r>
            <a:r>
              <a:rPr lang="en-US" altLang="zh-CN" sz="2000" dirty="0">
                <a:solidFill>
                  <a:schemeClr val="bg1"/>
                </a:solidFill>
              </a:rPr>
              <a:t>                                                               </a:t>
            </a:r>
            <a:r>
              <a:rPr lang="zh-CN" altLang="en-US" sz="2000" dirty="0">
                <a:solidFill>
                  <a:schemeClr val="bg1"/>
                </a:solidFill>
              </a:rPr>
              <a:t>强子物理与味物理的实验进展</a:t>
            </a:r>
            <a:r>
              <a:rPr lang="en-US" altLang="zh-CN" sz="2000" dirty="0">
                <a:solidFill>
                  <a:schemeClr val="bg1"/>
                </a:solidFill>
              </a:rPr>
              <a:t>  </a:t>
            </a:r>
          </a:p>
        </p:txBody>
      </p:sp>
      <p:sp>
        <p:nvSpPr>
          <p:cNvPr id="24" name="文本框 3"/>
          <p:cNvSpPr txBox="1"/>
          <p:nvPr/>
        </p:nvSpPr>
        <p:spPr>
          <a:xfrm>
            <a:off x="11715751" y="6493511"/>
            <a:ext cx="468000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0DB2DC-4C9A-4742-B13C-FB6460FD3503}" type="slidenum">
              <a:rPr lang="en-US" altLang="zh-CN" sz="1351">
                <a:solidFill>
                  <a:schemeClr val="bg1"/>
                </a:solidFill>
              </a:rPr>
              <a:t>50</a:t>
            </a:fld>
            <a:endParaRPr lang="en-US" altLang="zh-CN" sz="135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950807" y="3560780"/>
                <a:ext cx="4363437" cy="110799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marL="342891" indent="-342891" defTabSz="410835" hangingPunct="0">
                  <a:buFont typeface="Arial" panose="020B0704020202020204" pitchFamily="34" charset="0"/>
                  <a:buChar char="•"/>
                </a:pPr>
                <a:r>
                  <a:rPr lang="en-US" altLang="pt-BR" sz="2200" kern="0" dirty="0">
                    <a:solidFill>
                      <a:srgbClr val="263A38"/>
                    </a:solidFill>
                    <a:latin typeface="Cambria Math" panose="02040503050406030204" charset="0"/>
                    <a:ea typeface="Helvetica Neue" panose="02000503000000020004"/>
                    <a:cs typeface="Cambria Math" panose="02040503050406030204" charset="0"/>
                    <a:sym typeface="Helvetica Neue" panose="02000503000000020004"/>
                  </a:rPr>
                  <a:t>BEPCII upgrade </a:t>
                </a:r>
              </a:p>
              <a:p>
                <a:pPr marL="342891" indent="-342891" defTabSz="410835" hangingPunct="0">
                  <a:buFont typeface="Arial" panose="020B0704020202020204" pitchFamily="34" charset="0"/>
                  <a:buChar char="•"/>
                </a:pPr>
                <a:r>
                  <a:rPr lang="en-US" altLang="pt-BR" sz="2200" kern="0" dirty="0">
                    <a:solidFill>
                      <a:srgbClr val="263A38"/>
                    </a:solidFill>
                    <a:latin typeface="Cambria Math" panose="02040503050406030204" charset="0"/>
                    <a:ea typeface="Helvetica Neue" panose="02000503000000020004"/>
                    <a:cs typeface="Cambria Math" panose="02040503050406030204" charset="0"/>
                    <a:sym typeface="Helvetica Neue" panose="02000503000000020004"/>
                  </a:rPr>
                  <a:t>Highest beam energy:  2.8  GeV</a:t>
                </a:r>
              </a:p>
              <a:p>
                <a:pPr marL="342891" indent="-342891" defTabSz="410835" hangingPunct="0">
                  <a:buFont typeface="Arial" panose="020B0704020202020204" pitchFamily="34" charset="0"/>
                  <a:buChar char="•"/>
                </a:pPr>
                <a:r>
                  <a:rPr lang="en-US" altLang="pt-BR" sz="2200" kern="0" dirty="0">
                    <a:solidFill>
                      <a:srgbClr val="263A38"/>
                    </a:solidFill>
                    <a:latin typeface="Cambria Math" panose="02040503050406030204" charset="0"/>
                    <a:ea typeface="Helvetica Neue" panose="02000503000000020004"/>
                    <a:cs typeface="Cambria Math" panose="02040503050406030204" charset="0"/>
                    <a:sym typeface="Helvetica Neue" panose="02000503000000020004"/>
                  </a:rPr>
                  <a:t>Peak Lum.: </a:t>
                </a:r>
                <a14:m>
                  <m:oMath xmlns:m="http://schemas.openxmlformats.org/officeDocument/2006/math">
                    <m:r>
                      <a:rPr lang="en-US" altLang="zh-CN" sz="2200" i="1" kern="0">
                        <a:solidFill>
                          <a:srgbClr val="263A38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1.2×</m:t>
                    </m:r>
                    <m:sSup>
                      <m:sSupPr>
                        <m:ctrlPr>
                          <a:rPr lang="en-US" altLang="zh-CN" sz="2200" i="1" kern="0">
                            <a:solidFill>
                              <a:srgbClr val="263A38"/>
                            </a:solidFill>
                            <a:latin typeface="Cambria Math" panose="02040503050406030204" pitchFamily="18" charset="0"/>
                            <a:ea typeface="Helvetica Neue" panose="02000503000000020004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CN" sz="2200" i="1" kern="0">
                            <a:solidFill>
                              <a:srgbClr val="263A38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10</m:t>
                        </m:r>
                      </m:e>
                      <m:sup>
                        <m:r>
                          <a:rPr lang="en-US" altLang="zh-CN" sz="2200" i="1" kern="0">
                            <a:solidFill>
                              <a:srgbClr val="263A38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33</m:t>
                        </m:r>
                      </m:sup>
                    </m:sSup>
                    <m:r>
                      <a:rPr lang="en-US" altLang="zh-CN" sz="2200" i="1" kern="0">
                        <a:solidFill>
                          <a:srgbClr val="263A38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 </m:t>
                    </m:r>
                    <m:sSup>
                      <m:sSupPr>
                        <m:ctrlPr>
                          <a:rPr lang="en-US" altLang="zh-CN" sz="2200" i="1" kern="0">
                            <a:solidFill>
                              <a:srgbClr val="263A38"/>
                            </a:solidFill>
                            <a:latin typeface="Cambria Math" panose="02040503050406030204" pitchFamily="18" charset="0"/>
                            <a:ea typeface="Helvetica Neue" panose="02000503000000020004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sz="2200" kern="0">
                            <a:solidFill>
                              <a:srgbClr val="263A38"/>
                            </a:solidFill>
                            <a:latin typeface="Cambria Math" panose="02040503050406030204" charset="0"/>
                            <a:ea typeface="Helvetica Neue" panose="02000503000000020004"/>
                            <a:cs typeface="Cambria Math" panose="02040503050406030204" charset="0"/>
                          </a:rPr>
                          <m:t>cm</m:t>
                        </m:r>
                      </m:e>
                      <m:sup>
                        <m:r>
                          <a:rPr lang="en-US" altLang="zh-CN" sz="2200" i="1" kern="0">
                            <a:solidFill>
                              <a:srgbClr val="263A38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−2</m:t>
                        </m:r>
                      </m:sup>
                    </m:sSup>
                    <m:sSup>
                      <m:sSupPr>
                        <m:ctrlPr>
                          <a:rPr lang="en-US" altLang="zh-CN" sz="2200" i="1" kern="0">
                            <a:solidFill>
                              <a:srgbClr val="263A38"/>
                            </a:solidFill>
                            <a:latin typeface="Cambria Math" panose="02040503050406030204" pitchFamily="18" charset="0"/>
                            <a:ea typeface="Helvetica Neue" panose="02000503000000020004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CN" sz="2200" i="1" kern="0">
                            <a:solidFill>
                              <a:srgbClr val="263A38"/>
                            </a:solidFill>
                            <a:latin typeface="Cambria Math" panose="02040503050406030204" charset="0"/>
                            <a:ea typeface="Helvetica Neue" panose="02000503000000020004"/>
                            <a:cs typeface="Cambria Math" panose="02040503050406030204" charset="0"/>
                          </a:rPr>
                          <m:t>𝑠</m:t>
                        </m:r>
                      </m:e>
                      <m:sup>
                        <m:r>
                          <a:rPr lang="en-US" altLang="zh-CN" sz="2200" i="1" kern="0">
                            <a:solidFill>
                              <a:srgbClr val="263A38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−1</m:t>
                        </m:r>
                      </m:sup>
                    </m:sSup>
                  </m:oMath>
                </a14:m>
                <a:endParaRPr lang="en-US" altLang="zh-CN" sz="2200" i="1" kern="0" baseline="30000" dirty="0">
                  <a:solidFill>
                    <a:srgbClr val="263A38"/>
                  </a:solidFill>
                  <a:latin typeface="Cambria Math" panose="02040503050406030204" charset="0"/>
                  <a:ea typeface="Helvetica Neue" panose="02000503000000020004"/>
                  <a:cs typeface="Cambria Math" panose="02040503050406030204" charset="0"/>
                  <a:sym typeface="Helvetica Neue" panose="02000503000000020004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807" y="3560780"/>
                <a:ext cx="4363437" cy="1107996"/>
              </a:xfrm>
              <a:prstGeom prst="rect">
                <a:avLst/>
              </a:prstGeom>
              <a:blipFill>
                <a:blip r:embed="rId3"/>
                <a:stretch>
                  <a:fillRect l="-1449" t="-3409" b="-11364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951456" y="4587240"/>
                <a:ext cx="4009763" cy="18516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19705" indent="-219705">
                  <a:buFont typeface="Arial" panose="020B0704020202020204" pitchFamily="34" charset="0"/>
                  <a:buChar char="•"/>
                  <a:defRPr/>
                </a:pPr>
                <a:r>
                  <a:rPr lang="en-US" altLang="zh-CN" sz="2000" dirty="0">
                    <a:solidFill>
                      <a:srgbClr val="000000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Energy</a:t>
                </a:r>
                <a:r>
                  <a:rPr lang="zh-CN" altLang="en-US" sz="2000" dirty="0">
                    <a:solidFill>
                      <a:srgbClr val="000000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 </a:t>
                </a:r>
                <a:r>
                  <a:rPr lang="en-US" altLang="zh-CN" sz="2000" dirty="0">
                    <a:solidFill>
                      <a:srgbClr val="000000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thresho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SupPr>
                      <m:e>
                        <m:sSubSup>
                          <m:sSubSupPr>
                            <m:ctrlPr>
                              <a:rPr lang="en-US" altLang="zh-CN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Cambria Math" panose="02040503050406030204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n-US" altLang="zh-CN" sz="2000">
                                <a:solidFill>
                                  <a:srgbClr val="000000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Λ</m:t>
                            </m:r>
                          </m:e>
                          <m:sub>
                            <m:r>
                              <a:rPr lang="en-US" altLang="zh-CN" sz="2000" i="1">
                                <a:solidFill>
                                  <a:srgbClr val="000000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𝑐</m:t>
                            </m:r>
                          </m:sub>
                          <m:sup>
                            <m:r>
                              <a:rPr lang="en-US" altLang="zh-CN" sz="2000" i="1">
                                <a:solidFill>
                                  <a:srgbClr val="000000"/>
                                </a:solidFill>
                                <a:latin typeface="Cambria Math" panose="02040503050406030204" charset="0"/>
                                <a:ea typeface="宋体" charset="0"/>
                                <a:cs typeface="Cambria Math" panose="02040503050406030204" charset="0"/>
                              </a:rPr>
                              <m:t>+</m:t>
                            </m:r>
                          </m:sup>
                        </m:sSubSup>
                        <m:acc>
                          <m:accPr>
                            <m:chr m:val="̅"/>
                            <m:ctrlPr>
                              <a:rPr lang="en-US" altLang="zh-CN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Cambria Math" panose="02040503050406030204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n-US" altLang="zh-CN" sz="2000">
                                <a:solidFill>
                                  <a:srgbClr val="000000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Σ</m:t>
                            </m:r>
                          </m:e>
                        </m:acc>
                      </m:e>
                      <m:sub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𝑐</m:t>
                        </m:r>
                      </m:sub>
                      <m:sup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</m:t>
                        </m:r>
                      </m:sup>
                    </m:sSubSup>
                  </m:oMath>
                </a14:m>
                <a:r>
                  <a:rPr lang="en-US" altLang="zh-CN" sz="2000" dirty="0">
                    <a:solidFill>
                      <a:srgbClr val="000000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 4.74</a:t>
                </a:r>
                <a:r>
                  <a:rPr lang="zh-CN" altLang="en-US" sz="2000" dirty="0">
                    <a:solidFill>
                      <a:srgbClr val="000000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 </a:t>
                </a:r>
                <a:r>
                  <a:rPr lang="en-US" altLang="zh-CN" sz="2000" dirty="0">
                    <a:solidFill>
                      <a:srgbClr val="000000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GeV</a:t>
                </a:r>
              </a:p>
              <a:p>
                <a:pPr marL="607045" lvl="4" indent="-321303">
                  <a:lnSpc>
                    <a:spcPct val="120000"/>
                  </a:lnSpc>
                  <a:buFont typeface="Wingdings" panose="05000000000000000000" pitchFamily="2" charset="2"/>
                  <a:buChar char="ü"/>
                  <a:defRPr/>
                </a:pPr>
                <a:r>
                  <a:rPr lang="zh-CN" altLang="en-US" sz="2000" dirty="0">
                    <a:solidFill>
                      <a:srgbClr val="000000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𝑒</m:t>
                        </m:r>
                      </m:e>
                      <m:sup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𝑒</m:t>
                        </m:r>
                      </m:e>
                      <m:sup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</m:t>
                        </m:r>
                      </m:sup>
                    </m:sSup>
                    <m:r>
                      <a:rPr lang="en-US" altLang="zh-CN" sz="2000" i="1">
                        <a:solidFill>
                          <a:srgbClr val="000000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→</m:t>
                    </m:r>
                    <m:sSubSup>
                      <m:sSubSupPr>
                        <m:ctrlP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SupPr>
                      <m:e>
                        <m:sSubSup>
                          <m:sSubSupPr>
                            <m:ctrlPr>
                              <a:rPr lang="en-US" altLang="zh-CN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Cambria Math" panose="02040503050406030204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n-US" altLang="zh-CN" sz="2000">
                                <a:solidFill>
                                  <a:srgbClr val="000000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Λ</m:t>
                            </m:r>
                          </m:e>
                          <m:sub>
                            <m:r>
                              <a:rPr lang="en-US" altLang="zh-CN" sz="2000" i="1">
                                <a:solidFill>
                                  <a:srgbClr val="000000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𝑐</m:t>
                            </m:r>
                          </m:sub>
                          <m:sup>
                            <m:r>
                              <a:rPr lang="en-US" altLang="zh-CN" sz="2000" i="1">
                                <a:solidFill>
                                  <a:srgbClr val="000000"/>
                                </a:solidFill>
                                <a:latin typeface="Cambria Math" panose="02040503050406030204" charset="0"/>
                                <a:ea typeface="宋体" charset="0"/>
                                <a:cs typeface="Cambria Math" panose="02040503050406030204" charset="0"/>
                              </a:rPr>
                              <m:t>+</m:t>
                            </m:r>
                          </m:sup>
                        </m:sSubSup>
                        <m:acc>
                          <m:accPr>
                            <m:chr m:val="̅"/>
                            <m:ctrlPr>
                              <a:rPr lang="en-US" altLang="zh-CN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Cambria Math" panose="02040503050406030204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n-US" altLang="zh-CN" sz="2000">
                                <a:solidFill>
                                  <a:srgbClr val="000000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Σ</m:t>
                            </m:r>
                          </m:e>
                        </m:acc>
                      </m:e>
                      <m:sub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𝑐</m:t>
                        </m:r>
                      </m:sub>
                      <m:sup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</m:t>
                        </m:r>
                      </m:sup>
                    </m:sSubSup>
                    <m:r>
                      <a:rPr lang="en-US" altLang="zh-CN" sz="2000" i="1">
                        <a:solidFill>
                          <a:srgbClr val="000000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𝜋</m:t>
                    </m:r>
                  </m:oMath>
                </a14:m>
                <a:r>
                  <a:rPr lang="zh-CN" altLang="en-US" sz="2000" dirty="0">
                    <a:solidFill>
                      <a:srgbClr val="000000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 </a:t>
                </a:r>
                <a:r>
                  <a:rPr lang="en-US" altLang="zh-CN" sz="2000" dirty="0">
                    <a:solidFill>
                      <a:srgbClr val="000000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	4.88</a:t>
                </a:r>
                <a:r>
                  <a:rPr lang="zh-CN" altLang="en-US" sz="2000" dirty="0">
                    <a:solidFill>
                      <a:srgbClr val="000000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 </a:t>
                </a:r>
                <a:r>
                  <a:rPr lang="en-US" altLang="zh-CN" sz="2000" dirty="0">
                    <a:solidFill>
                      <a:srgbClr val="000000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GeV</a:t>
                </a:r>
              </a:p>
              <a:p>
                <a:pPr marL="607045" lvl="4" indent="-321303">
                  <a:lnSpc>
                    <a:spcPct val="120000"/>
                  </a:lnSpc>
                  <a:buFont typeface="Wingdings" panose="05000000000000000000" pitchFamily="2" charset="2"/>
                  <a:buChar char="ü"/>
                  <a:defRPr/>
                </a:pPr>
                <a:r>
                  <a:rPr lang="zh-CN" altLang="en-US" sz="2000" dirty="0">
                    <a:solidFill>
                      <a:srgbClr val="000000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𝑒</m:t>
                        </m:r>
                      </m:e>
                      <m:sup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𝑒</m:t>
                        </m:r>
                      </m:e>
                      <m:sup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</m:t>
                        </m:r>
                      </m:sup>
                    </m:sSup>
                    <m:r>
                      <a:rPr lang="en-US" altLang="zh-CN" sz="2000" i="1">
                        <a:solidFill>
                          <a:srgbClr val="000000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→</m:t>
                    </m:r>
                  </m:oMath>
                </a14:m>
                <a:r>
                  <a:rPr lang="zh-CN" altLang="en-US" sz="2000" dirty="0">
                    <a:solidFill>
                      <a:srgbClr val="000000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kumimoji="1" lang="en-US" altLang="zh-CN" sz="2000">
                            <a:solidFill>
                              <a:srgbClr val="00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Σ</m:t>
                        </m:r>
                      </m:e>
                      <m:sub>
                        <m:r>
                          <a:rPr kumimoji="1" lang="en-US" altLang="zh-CN" sz="2000" i="1">
                            <a:solidFill>
                              <a:srgbClr val="00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𝑐</m:t>
                        </m:r>
                      </m:sub>
                      <m:sup>
                        <m:r>
                          <a:rPr kumimoji="1" lang="en-US" altLang="zh-CN" sz="2000" i="1">
                            <a:solidFill>
                              <a:srgbClr val="000000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+</m:t>
                        </m:r>
                      </m:sup>
                    </m:sSubSup>
                    <m:sSubSup>
                      <m:sSubSupPr>
                        <m:ctrlPr>
                          <a:rPr kumimoji="1"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kumimoji="1" lang="en-US" altLang="zh-CN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Cambria Math" panose="02040503050406030204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kumimoji="1" lang="en-US" altLang="zh-CN" sz="2000">
                                <a:solidFill>
                                  <a:srgbClr val="000000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Σ</m:t>
                            </m:r>
                          </m:e>
                        </m:acc>
                      </m:e>
                      <m:sub>
                        <m:r>
                          <a:rPr kumimoji="1" lang="en-US" altLang="zh-CN" sz="2000" i="1">
                            <a:solidFill>
                              <a:srgbClr val="00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𝑐</m:t>
                        </m:r>
                      </m:sub>
                      <m:sup>
                        <m:r>
                          <a:rPr kumimoji="1" lang="en-US" altLang="zh-CN" sz="2000" i="1">
                            <a:solidFill>
                              <a:srgbClr val="000000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</m:t>
                        </m:r>
                      </m:sup>
                    </m:sSubSup>
                  </m:oMath>
                </a14:m>
                <a:r>
                  <a:rPr lang="zh-CN" altLang="en-US" sz="2000" dirty="0">
                    <a:solidFill>
                      <a:srgbClr val="000000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 </a:t>
                </a:r>
                <a:r>
                  <a:rPr lang="en-US" altLang="zh-CN" sz="2000" dirty="0">
                    <a:solidFill>
                      <a:srgbClr val="000000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	4.91</a:t>
                </a:r>
                <a:r>
                  <a:rPr lang="zh-CN" altLang="en-US" sz="2000" dirty="0">
                    <a:solidFill>
                      <a:srgbClr val="000000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 </a:t>
                </a:r>
                <a:r>
                  <a:rPr lang="en-US" altLang="zh-CN" sz="2000" dirty="0">
                    <a:solidFill>
                      <a:srgbClr val="000000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GeV</a:t>
                </a:r>
                <a:r>
                  <a:rPr lang="zh-CN" altLang="en-US" sz="2000" dirty="0">
                    <a:solidFill>
                      <a:srgbClr val="000000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 </a:t>
                </a:r>
                <a:endParaRPr lang="en-US" altLang="zh-CN" sz="2000" dirty="0">
                  <a:solidFill>
                    <a:srgbClr val="000000"/>
                  </a:solidFill>
                  <a:latin typeface="Cambria Math" panose="02040503050406030204" charset="0"/>
                  <a:cs typeface="Cambria Math" panose="02040503050406030204" charset="0"/>
                </a:endParaRPr>
              </a:p>
              <a:p>
                <a:pPr marL="607045" lvl="4" indent="-321303">
                  <a:lnSpc>
                    <a:spcPct val="120000"/>
                  </a:lnSpc>
                  <a:buFont typeface="Wingdings" panose="05000000000000000000" pitchFamily="2" charset="2"/>
                  <a:buChar char="ü"/>
                  <a:defRPr/>
                </a:pPr>
                <a:r>
                  <a:rPr lang="zh-CN" altLang="en-US" sz="2000" dirty="0">
                    <a:solidFill>
                      <a:srgbClr val="000000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𝑒</m:t>
                        </m:r>
                      </m:e>
                      <m:sup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𝑒</m:t>
                        </m:r>
                      </m:e>
                      <m:sup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</m:t>
                        </m:r>
                      </m:sup>
                    </m:sSup>
                    <m:r>
                      <a:rPr lang="en-US" altLang="zh-CN" sz="2000" i="1">
                        <a:solidFill>
                          <a:srgbClr val="000000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→</m:t>
                    </m:r>
                  </m:oMath>
                </a14:m>
                <a:r>
                  <a:rPr lang="zh-CN" altLang="en-US" sz="2000" dirty="0">
                    <a:solidFill>
                      <a:srgbClr val="000000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kumimoji="1" lang="en-US" altLang="zh-CN" sz="2000">
                            <a:solidFill>
                              <a:srgbClr val="00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Ξ</m:t>
                        </m:r>
                      </m:e>
                      <m:sub>
                        <m:r>
                          <a:rPr kumimoji="1" lang="en-US" altLang="zh-CN" sz="2000" i="1">
                            <a:solidFill>
                              <a:srgbClr val="00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𝑐</m:t>
                        </m:r>
                      </m:sub>
                      <m:sup>
                        <m:r>
                          <a:rPr kumimoji="1" lang="en-US" altLang="zh-CN" sz="2000" i="1">
                            <a:solidFill>
                              <a:srgbClr val="000000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+</m:t>
                        </m:r>
                      </m:sup>
                    </m:sSubSup>
                    <m:sSubSup>
                      <m:sSubSupPr>
                        <m:ctrlPr>
                          <a:rPr kumimoji="1"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kumimoji="1" lang="en-US" altLang="zh-CN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Cambria Math" panose="02040503050406030204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kumimoji="1" lang="en-US" altLang="zh-CN" sz="2000">
                                <a:solidFill>
                                  <a:srgbClr val="000000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Ξ</m:t>
                            </m:r>
                          </m:e>
                        </m:acc>
                      </m:e>
                      <m:sub>
                        <m:r>
                          <a:rPr kumimoji="1" lang="en-US" altLang="zh-CN" sz="2000" i="1">
                            <a:solidFill>
                              <a:srgbClr val="00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𝑐</m:t>
                        </m:r>
                      </m:sub>
                      <m:sup>
                        <m:r>
                          <a:rPr kumimoji="1" lang="en-US" altLang="zh-CN" sz="2000" i="1">
                            <a:solidFill>
                              <a:srgbClr val="000000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</m:t>
                        </m:r>
                      </m:sup>
                    </m:sSubSup>
                  </m:oMath>
                </a14:m>
                <a:r>
                  <a:rPr lang="zh-CN" altLang="en-US" sz="2000" dirty="0">
                    <a:solidFill>
                      <a:srgbClr val="000000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 </a:t>
                </a:r>
                <a:r>
                  <a:rPr lang="en-US" altLang="zh-CN" sz="2000" dirty="0">
                    <a:solidFill>
                      <a:srgbClr val="000000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	4.94</a:t>
                </a:r>
                <a:r>
                  <a:rPr lang="zh-CN" altLang="en-US" sz="2000" dirty="0">
                    <a:solidFill>
                      <a:srgbClr val="000000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 </a:t>
                </a:r>
                <a:r>
                  <a:rPr lang="en-US" altLang="zh-CN" sz="2000" dirty="0">
                    <a:solidFill>
                      <a:srgbClr val="000000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GeV</a:t>
                </a:r>
              </a:p>
              <a:p>
                <a:pPr marL="607045" lvl="4" indent="-321303">
                  <a:lnSpc>
                    <a:spcPct val="120000"/>
                  </a:lnSpc>
                  <a:buFont typeface="Wingdings" panose="05000000000000000000" pitchFamily="2" charset="2"/>
                  <a:buChar char="ü"/>
                  <a:defRPr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𝑒</m:t>
                        </m:r>
                      </m:e>
                      <m:sup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𝑒</m:t>
                        </m:r>
                      </m:e>
                      <m:sup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</m:t>
                        </m:r>
                      </m:sup>
                    </m:sSup>
                    <m:r>
                      <a:rPr lang="en-US" altLang="zh-CN" sz="2000" i="1">
                        <a:solidFill>
                          <a:srgbClr val="000000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→</m:t>
                    </m:r>
                  </m:oMath>
                </a14:m>
                <a:r>
                  <a:rPr lang="zh-CN" altLang="en-US" sz="2000" dirty="0">
                    <a:solidFill>
                      <a:srgbClr val="000000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kumimoji="1" lang="en-US" altLang="zh-CN" sz="2000">
                            <a:solidFill>
                              <a:srgbClr val="00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Ω</m:t>
                        </m:r>
                      </m:e>
                      <m:sub>
                        <m:r>
                          <a:rPr kumimoji="1" lang="en-US" altLang="zh-CN" sz="2000" i="1">
                            <a:solidFill>
                              <a:srgbClr val="00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𝑐</m:t>
                        </m:r>
                      </m:sub>
                      <m:sup>
                        <m:r>
                          <a:rPr kumimoji="1" lang="en-US" altLang="zh-CN" sz="2000" i="1">
                            <a:solidFill>
                              <a:srgbClr val="000000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0</m:t>
                        </m:r>
                      </m:sup>
                    </m:sSubSup>
                    <m:sSubSup>
                      <m:sSubSupPr>
                        <m:ctrlPr>
                          <a:rPr kumimoji="1"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kumimoji="1" lang="en-US" altLang="zh-CN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Cambria Math" panose="02040503050406030204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kumimoji="1" lang="en-US" altLang="zh-CN" sz="2000">
                                <a:solidFill>
                                  <a:srgbClr val="000000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Ω</m:t>
                            </m:r>
                          </m:e>
                        </m:acc>
                      </m:e>
                      <m:sub>
                        <m:r>
                          <a:rPr kumimoji="1" lang="en-US" altLang="zh-CN" sz="2000" i="1">
                            <a:solidFill>
                              <a:srgbClr val="00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𝑐</m:t>
                        </m:r>
                      </m:sub>
                      <m:sup>
                        <m:r>
                          <a:rPr kumimoji="1" lang="en-US" altLang="zh-CN" sz="2000" i="1">
                            <a:solidFill>
                              <a:srgbClr val="000000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0</m:t>
                        </m:r>
                      </m:sup>
                    </m:sSubSup>
                  </m:oMath>
                </a14:m>
                <a:r>
                  <a:rPr lang="zh-CN" altLang="en-US" sz="2000" dirty="0">
                    <a:solidFill>
                      <a:srgbClr val="000000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 </a:t>
                </a:r>
                <a:r>
                  <a:rPr lang="en-US" altLang="zh-CN" sz="2000" dirty="0">
                    <a:solidFill>
                      <a:srgbClr val="000000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	5.40</a:t>
                </a:r>
                <a:r>
                  <a:rPr lang="zh-CN" altLang="en-US" sz="2000" dirty="0">
                    <a:solidFill>
                      <a:srgbClr val="000000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 </a:t>
                </a:r>
                <a:r>
                  <a:rPr lang="en-US" altLang="zh-CN" sz="2000" dirty="0">
                    <a:solidFill>
                      <a:srgbClr val="000000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GeV</a:t>
                </a: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456" y="4587240"/>
                <a:ext cx="4009763" cy="1851661"/>
              </a:xfrm>
              <a:prstGeom prst="rect">
                <a:avLst/>
              </a:prstGeom>
              <a:blipFill>
                <a:blip r:embed="rId4"/>
                <a:stretch>
                  <a:fillRect l="-946" t="-2055" b="-54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 14"/>
          <p:cNvGrpSpPr/>
          <p:nvPr/>
        </p:nvGrpSpPr>
        <p:grpSpPr>
          <a:xfrm>
            <a:off x="125993" y="939355"/>
            <a:ext cx="5554523" cy="2621424"/>
            <a:chOff x="5094123" y="3317281"/>
            <a:chExt cx="3931920" cy="2415598"/>
          </a:xfrm>
        </p:grpSpPr>
        <p:grpSp>
          <p:nvGrpSpPr>
            <p:cNvPr id="16" name="组合 13"/>
            <p:cNvGrpSpPr/>
            <p:nvPr/>
          </p:nvGrpSpPr>
          <p:grpSpPr>
            <a:xfrm>
              <a:off x="5094123" y="3317281"/>
              <a:ext cx="3931920" cy="2415598"/>
              <a:chOff x="5065128" y="3403441"/>
              <a:chExt cx="4078872" cy="2505879"/>
            </a:xfrm>
          </p:grpSpPr>
          <p:pic>
            <p:nvPicPr>
              <p:cNvPr id="18" name="图片 16"/>
              <p:cNvPicPr>
                <a:picLocks noChangeAspect="1"/>
              </p:cNvPicPr>
              <p:nvPr/>
            </p:nvPicPr>
            <p:blipFill>
              <a:blip r:embed="rId5" cstate="screen"/>
              <a:stretch>
                <a:fillRect/>
              </a:stretch>
            </p:blipFill>
            <p:spPr>
              <a:xfrm>
                <a:off x="5065128" y="3403441"/>
                <a:ext cx="4078872" cy="2505879"/>
              </a:xfrm>
              <a:prstGeom prst="rect">
                <a:avLst/>
              </a:prstGeom>
            </p:spPr>
          </p:pic>
          <p:sp>
            <p:nvSpPr>
              <p:cNvPr id="19" name="矩形: 圆角 14"/>
              <p:cNvSpPr/>
              <p:nvPr/>
            </p:nvSpPr>
            <p:spPr>
              <a:xfrm>
                <a:off x="8247609" y="3490914"/>
                <a:ext cx="736372" cy="2089784"/>
              </a:xfrm>
              <a:prstGeom prst="roundRect">
                <a:avLst/>
              </a:prstGeom>
              <a:solidFill>
                <a:srgbClr val="80D3B9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457189">
                  <a:defRPr/>
                </a:pPr>
                <a:endParaRPr lang="zh-CN" altLang="en-US" sz="1351" dirty="0">
                  <a:solidFill>
                    <a:prstClr val="white"/>
                  </a:solidFill>
                  <a:latin typeface="Calibri" panose="020F0502020204030204"/>
                  <a:ea typeface="等线" panose="02010600030101010101" pitchFamily="2" charset="-122"/>
                  <a:sym typeface="Symbol" pitchFamily="18" charset="2"/>
                </a:endParaRPr>
              </a:p>
            </p:txBody>
          </p:sp>
        </p:grpSp>
        <p:sp>
          <p:nvSpPr>
            <p:cNvPr id="17" name="文本框 7"/>
            <p:cNvSpPr txBox="1"/>
            <p:nvPr/>
          </p:nvSpPr>
          <p:spPr>
            <a:xfrm>
              <a:off x="5677989" y="3556317"/>
              <a:ext cx="1067341" cy="36869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defTabSz="457189">
                <a:defRPr/>
              </a:pPr>
              <a:r>
                <a:rPr lang="en-US" altLang="zh-CN" sz="1000" dirty="0">
                  <a:solidFill>
                    <a:srgbClr val="069806"/>
                  </a:solidFill>
                  <a:latin typeface="Times New Roman" panose="02020503050405090304" charset="0"/>
                  <a:ea typeface="等线" panose="02010600030101010101" pitchFamily="2" charset="-122"/>
                  <a:cs typeface="Times New Roman" panose="02020503050405090304" charset="0"/>
                  <a:sym typeface="Symbol" pitchFamily="18" charset="2"/>
                </a:rPr>
                <a:t>Upgrade BEPCII</a:t>
              </a:r>
              <a:br>
                <a:rPr lang="en-US" altLang="zh-CN" sz="1000" dirty="0">
                  <a:solidFill>
                    <a:srgbClr val="069806"/>
                  </a:solidFill>
                  <a:latin typeface="Times New Roman" panose="02020503050405090304" charset="0"/>
                  <a:ea typeface="等线" panose="02010600030101010101" pitchFamily="2" charset="-122"/>
                  <a:cs typeface="Times New Roman" panose="02020503050405090304" charset="0"/>
                  <a:sym typeface="Symbol" pitchFamily="18" charset="2"/>
                </a:rPr>
              </a:br>
              <a:r>
                <a:rPr lang="en-US" altLang="zh-CN" sz="1000" dirty="0">
                  <a:solidFill>
                    <a:srgbClr val="069806"/>
                  </a:solidFill>
                  <a:latin typeface="Times New Roman" panose="02020503050405090304" charset="0"/>
                  <a:ea typeface="等线" panose="02010600030101010101" pitchFamily="2" charset="-122"/>
                  <a:cs typeface="Times New Roman" panose="02020503050405090304" charset="0"/>
                  <a:sym typeface="Symbol" pitchFamily="18" charset="2"/>
                </a:rPr>
                <a:t>(</a:t>
              </a:r>
              <a:r>
                <a:rPr lang="en-US" altLang="zh-CN" sz="1000" b="1" dirty="0">
                  <a:solidFill>
                    <a:srgbClr val="069806"/>
                  </a:solidFill>
                  <a:latin typeface="Times New Roman" panose="02020503050405090304" charset="0"/>
                  <a:ea typeface="等线" panose="02010600030101010101" pitchFamily="2" charset="-122"/>
                  <a:cs typeface="Times New Roman" panose="02020503050405090304" charset="0"/>
                  <a:sym typeface="Symbol" pitchFamily="18" charset="2"/>
                </a:rPr>
                <a:t>BEPCII-U</a:t>
              </a:r>
              <a:r>
                <a:rPr lang="en-US" altLang="zh-CN" sz="1000" dirty="0">
                  <a:solidFill>
                    <a:srgbClr val="069806"/>
                  </a:solidFill>
                  <a:latin typeface="Times New Roman" panose="02020503050405090304" charset="0"/>
                  <a:ea typeface="等线" panose="02010600030101010101" pitchFamily="2" charset="-122"/>
                  <a:cs typeface="Times New Roman" panose="02020503050405090304" charset="0"/>
                  <a:sym typeface="Symbol" pitchFamily="18" charset="2"/>
                </a:rPr>
                <a:t>)</a:t>
              </a:r>
              <a:endParaRPr lang="zh-CN" altLang="en-US" sz="1000" dirty="0">
                <a:solidFill>
                  <a:srgbClr val="069806"/>
                </a:solidFill>
                <a:latin typeface="Times New Roman" panose="02020503050405090304" charset="0"/>
                <a:ea typeface="等线" panose="02010600030101010101" pitchFamily="2" charset="-122"/>
                <a:cs typeface="Times New Roman" panose="02020503050405090304" charset="0"/>
                <a:sym typeface="Symbol" pitchFamily="18" charset="2"/>
              </a:endParaRPr>
            </a:p>
          </p:txBody>
        </p:sp>
      </p:grpSp>
      <p:pic>
        <p:nvPicPr>
          <p:cNvPr id="20" name="图片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4890113" y="442323"/>
            <a:ext cx="424555" cy="9263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6816091" y="583566"/>
            <a:ext cx="51568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rgbClr val="68181B"/>
                </a:solidFill>
              </a:rPr>
              <a:t>BEPCII upgrade with Crab Waist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7"/>
          <a:srcRect t="2107"/>
          <a:stretch>
            <a:fillRect/>
          </a:stretch>
        </p:blipFill>
        <p:spPr>
          <a:xfrm>
            <a:off x="6971859" y="1030606"/>
            <a:ext cx="4207668" cy="308962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/>
              <p:cNvSpPr txBox="1"/>
              <p:nvPr/>
            </p:nvSpPr>
            <p:spPr>
              <a:xfrm>
                <a:off x="6369705" y="4111324"/>
                <a:ext cx="6144895" cy="23283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altLang="zh-CN" sz="2200" b="1" dirty="0">
                    <a:solidFill>
                      <a:srgbClr val="68181B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Potential physics cover from </a:t>
                </a:r>
                <a14:m>
                  <m:oMath xmlns:m="http://schemas.openxmlformats.org/officeDocument/2006/math">
                    <m:r>
                      <a:rPr lang="en-US" altLang="zh-CN" sz="2200" b="1" i="1" kern="0">
                        <a:solidFill>
                          <a:srgbClr val="68181B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𝝓</m:t>
                    </m:r>
                  </m:oMath>
                </a14:m>
                <a:r>
                  <a:rPr lang="en-US" altLang="zh-CN" sz="2200" b="1" dirty="0">
                    <a:solidFill>
                      <a:srgbClr val="68181B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altLang="zh-CN" sz="2200" b="1" i="1" kern="0">
                        <a:solidFill>
                          <a:srgbClr val="68181B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𝝍</m:t>
                    </m:r>
                  </m:oMath>
                </a14:m>
                <a:r>
                  <a:rPr lang="en-US" altLang="zh-CN" sz="2200" b="1" dirty="0">
                    <a:solidFill>
                      <a:srgbClr val="68181B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:</a:t>
                </a:r>
              </a:p>
              <a:p>
                <a:pPr marL="285744" indent="-285744">
                  <a:lnSpc>
                    <a:spcPct val="120000"/>
                  </a:lnSpc>
                  <a:buFont typeface="Wingdings" panose="05000000000000000000" charset="0"/>
                  <a:buChar char=""/>
                </a:pPr>
                <a:r>
                  <a:rPr lang="en-US" altLang="zh-CN" sz="2000" dirty="0">
                    <a:latin typeface="Cambria Math" panose="02040503050406030204" charset="0"/>
                    <a:cs typeface="Cambria Math" panose="02040503050406030204" charset="0"/>
                  </a:rPr>
                  <a:t>R values ( inclusive + exclusive +AI) 1.0-2.0 GeV</a:t>
                </a:r>
              </a:p>
              <a:p>
                <a:pPr marL="285744" indent="-285744">
                  <a:lnSpc>
                    <a:spcPct val="120000"/>
                  </a:lnSpc>
                  <a:buFont typeface="Wingdings" panose="05000000000000000000" charset="0"/>
                  <a:buChar char=""/>
                </a:pPr>
                <a:r>
                  <a:rPr lang="en-US" altLang="zh-CN" sz="2000" dirty="0">
                    <a:latin typeface="Cambria Math" panose="02040503050406030204" charset="0"/>
                    <a:cs typeface="Cambria Math" panose="02040503050406030204" charset="0"/>
                  </a:rPr>
                  <a:t>di-pion cross sections on rho peak from ISR</a:t>
                </a:r>
              </a:p>
              <a:p>
                <a:pPr marL="285744" indent="-285744">
                  <a:lnSpc>
                    <a:spcPct val="120000"/>
                  </a:lnSpc>
                  <a:buFont typeface="Wingdings" panose="05000000000000000000" charset="0"/>
                  <a:buChar char=""/>
                </a:pPr>
                <a:r>
                  <a:rPr lang="en-US" altLang="en-US" sz="2000" dirty="0">
                    <a:latin typeface="Cambria Math" panose="02040503050406030204" charset="0"/>
                    <a:cs typeface="Cambria Math" panose="02040503050406030204" charset="0"/>
                  </a:rPr>
                  <a:t>30 </a:t>
                </a:r>
                <a:r>
                  <a:rPr lang="en-US" altLang="zh-CN" sz="2000" dirty="0">
                    <a:latin typeface="Cambria Math" panose="02040503050406030204" charset="0"/>
                    <a:cs typeface="Cambria Math" panose="02040503050406030204" charset="0"/>
                  </a:rPr>
                  <a:t>Billion </a:t>
                </a:r>
                <a14:m>
                  <m:oMath xmlns:m="http://schemas.openxmlformats.org/officeDocument/2006/math">
                    <m:r>
                      <a:rPr lang="en-US" altLang="zh-CN" sz="2000" i="1" kern="0">
                        <a:solidFill>
                          <a:srgbClr val="263A38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𝜓</m:t>
                    </m:r>
                  </m:oMath>
                </a14:m>
                <a:r>
                  <a:rPr lang="en-US" altLang="zh-CN" sz="2000" dirty="0">
                    <a:latin typeface="Cambria Math" panose="02040503050406030204" charset="0"/>
                    <a:cs typeface="Cambria Math" panose="02040503050406030204" charset="0"/>
                  </a:rPr>
                  <a:t>(2S): charmonium transitions + Hyperon physics</a:t>
                </a:r>
              </a:p>
              <a:p>
                <a:pPr marL="285744" indent="-285744">
                  <a:lnSpc>
                    <a:spcPct val="120000"/>
                  </a:lnSpc>
                  <a:buFont typeface="Wingdings" panose="05000000000000000000" charset="0"/>
                  <a:buChar char=""/>
                </a:pPr>
                <a:r>
                  <a:rPr lang="en-US" altLang="zh-CN" sz="2000" dirty="0">
                    <a:latin typeface="Cambria Math" panose="02040503050406030204" charset="0"/>
                    <a:cs typeface="Cambria Math" panose="02040503050406030204" charset="0"/>
                  </a:rPr>
                  <a:t>Precision charm: 200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i="1" kern="0">
                            <a:latin typeface="Cambria Math" panose="02040503050406030204" pitchFamily="18" charset="0"/>
                            <a:ea typeface="Helvetica Neue" panose="02000503000000020004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sz="2000" kern="0">
                            <a:latin typeface="Cambria Math" panose="02040503050406030204" charset="0"/>
                            <a:ea typeface="Helvetica Neue" panose="02000503000000020004"/>
                            <a:cs typeface="Cambria Math" panose="02040503050406030204" charset="0"/>
                          </a:rPr>
                          <m:t>fb</m:t>
                        </m:r>
                      </m:e>
                      <m:sup>
                        <m:r>
                          <a:rPr lang="en-US" altLang="zh-CN" sz="2000" i="1" kern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altLang="zh-CN" sz="2000" dirty="0">
                    <a:latin typeface="Cambria Math" panose="02040503050406030204" charset="0"/>
                    <a:cs typeface="Cambria Math" panose="02040503050406030204" charset="0"/>
                  </a:rPr>
                  <a:t> @</a:t>
                </a:r>
                <a14:m>
                  <m:oMath xmlns:m="http://schemas.openxmlformats.org/officeDocument/2006/math">
                    <m:r>
                      <a:rPr lang="en-US" altLang="zh-CN" sz="2000" i="1" kern="0">
                        <a:solidFill>
                          <a:srgbClr val="263A38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𝜓</m:t>
                    </m:r>
                    <m:r>
                      <a:rPr lang="en-US" altLang="zh-CN" sz="2000" i="1" kern="0">
                        <a:solidFill>
                          <a:srgbClr val="263A38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(3770)</m:t>
                    </m:r>
                  </m:oMath>
                </a14:m>
                <a:endParaRPr lang="en-US" altLang="zh-CN" sz="2000" dirty="0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="">
          <p:sp>
            <p:nvSpPr>
              <p:cNvPr id="6" name="文本框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9705" y="4111324"/>
                <a:ext cx="6144895" cy="2328394"/>
              </a:xfrm>
              <a:prstGeom prst="rect">
                <a:avLst/>
              </a:prstGeom>
              <a:blipFill>
                <a:blip r:embed="rId8"/>
                <a:stretch>
                  <a:fillRect l="-1237" t="-1630" b="-38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4133635F-72C1-1BF8-C14B-94F10E1A3844}"/>
              </a:ext>
            </a:extLst>
          </p:cNvPr>
          <p:cNvSpPr txBox="1"/>
          <p:nvPr/>
        </p:nvSpPr>
        <p:spPr>
          <a:xfrm>
            <a:off x="9829395" y="5767203"/>
            <a:ext cx="1822935" cy="300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1" dirty="0">
                <a:latin typeface="Apple Chancery" panose="03020702040506060504" pitchFamily="66" charset="-79"/>
                <a:cs typeface="Apple Chancery" panose="03020702040506060504" pitchFamily="66" charset="-79"/>
              </a:rPr>
              <a:t>More in Jun Cao’s talk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F10452-C09E-9CB8-D62D-F7C04B7A9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1">
            <a:extLst>
              <a:ext uri="{FF2B5EF4-FFF2-40B4-BE49-F238E27FC236}">
                <a16:creationId xmlns:a16="http://schemas.microsoft.com/office/drawing/2014/main" id="{2EB8D8BF-6980-F5B9-4C62-C5B7D082ABD4}"/>
              </a:ext>
            </a:extLst>
          </p:cNvPr>
          <p:cNvSpPr txBox="1"/>
          <p:nvPr/>
        </p:nvSpPr>
        <p:spPr>
          <a:xfrm>
            <a:off x="-17780" y="0"/>
            <a:ext cx="12209780" cy="583565"/>
          </a:xfrm>
          <a:prstGeom prst="rect">
            <a:avLst/>
          </a:prstGeom>
          <a:solidFill>
            <a:srgbClr val="68181B"/>
          </a:solidFill>
        </p:spPr>
        <p:txBody>
          <a:bodyPr wrap="square" rtlCol="0">
            <a:noAutofit/>
          </a:bodyPr>
          <a:lstStyle/>
          <a:p>
            <a:pPr algn="ctr"/>
            <a:r>
              <a:rPr lang="en-US" altLang="zh-TW" sz="3400" dirty="0">
                <a:solidFill>
                  <a:schemeClr val="bg1"/>
                </a:solidFill>
              </a:rPr>
              <a:t>Prospect</a:t>
            </a:r>
          </a:p>
          <a:p>
            <a:pPr algn="ctr"/>
            <a:endParaRPr lang="en-US" altLang="zh-TW" sz="3400" dirty="0">
              <a:solidFill>
                <a:schemeClr val="bg1"/>
              </a:solidFill>
            </a:endParaRPr>
          </a:p>
          <a:p>
            <a:pPr algn="ctr"/>
            <a:endParaRPr kumimoji="1" lang="zh-CN" altLang="en-US" sz="3400" b="1" dirty="0"/>
          </a:p>
          <a:p>
            <a:pPr algn="ctr"/>
            <a:endParaRPr lang="en-US" sz="3400" dirty="0"/>
          </a:p>
          <a:p>
            <a:pPr algn="ctr"/>
            <a:r>
              <a:rPr lang="en-US" sz="3400" dirty="0">
                <a:sym typeface="+mn-ea"/>
              </a:rPr>
              <a:t> </a:t>
            </a:r>
            <a:endParaRPr lang="en-US" sz="3400" dirty="0"/>
          </a:p>
          <a:p>
            <a:pPr algn="ctr"/>
            <a:r>
              <a:rPr lang="en-US" altLang="zh-CN" sz="34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3" name="文本框 2">
            <a:extLst>
              <a:ext uri="{FF2B5EF4-FFF2-40B4-BE49-F238E27FC236}">
                <a16:creationId xmlns:a16="http://schemas.microsoft.com/office/drawing/2014/main" id="{0517B274-449E-A8C7-2B0D-C710BFEB70D4}"/>
              </a:ext>
            </a:extLst>
          </p:cNvPr>
          <p:cNvSpPr txBox="1"/>
          <p:nvPr/>
        </p:nvSpPr>
        <p:spPr>
          <a:xfrm>
            <a:off x="1" y="6493511"/>
            <a:ext cx="12209780" cy="368300"/>
          </a:xfrm>
          <a:prstGeom prst="rect">
            <a:avLst/>
          </a:prstGeom>
          <a:solidFill>
            <a:srgbClr val="263A38"/>
          </a:solidFill>
        </p:spPr>
        <p:txBody>
          <a:bodyPr wrap="square" rtlCol="0">
            <a:noAutofit/>
          </a:bodyPr>
          <a:lstStyle/>
          <a:p>
            <a:r>
              <a:rPr lang="en-US" altLang="zh-CN" sz="2000" dirty="0">
                <a:solidFill>
                  <a:schemeClr val="bg1"/>
                </a:solidFill>
              </a:rPr>
              <a:t> </a:t>
            </a:r>
            <a:r>
              <a:rPr lang="zh-CN" altLang="en-US" sz="2000" dirty="0">
                <a:solidFill>
                  <a:schemeClr val="bg1"/>
                </a:solidFill>
              </a:rPr>
              <a:t>柯百谦 </a:t>
            </a:r>
            <a:r>
              <a:rPr lang="en-US" altLang="zh-CN" sz="2000" dirty="0">
                <a:solidFill>
                  <a:schemeClr val="bg1"/>
                </a:solidFill>
              </a:rPr>
              <a:t>                                                               </a:t>
            </a:r>
            <a:r>
              <a:rPr lang="zh-CN" altLang="en-US" sz="2000" dirty="0">
                <a:solidFill>
                  <a:schemeClr val="bg1"/>
                </a:solidFill>
              </a:rPr>
              <a:t>强子物理与味物理的实验进展</a:t>
            </a:r>
            <a:r>
              <a:rPr lang="en-US" altLang="zh-CN" sz="2000" dirty="0">
                <a:solidFill>
                  <a:schemeClr val="bg1"/>
                </a:solidFill>
              </a:rPr>
              <a:t>  </a:t>
            </a:r>
          </a:p>
        </p:txBody>
      </p:sp>
      <p:sp>
        <p:nvSpPr>
          <p:cNvPr id="24" name="文本框 3">
            <a:extLst>
              <a:ext uri="{FF2B5EF4-FFF2-40B4-BE49-F238E27FC236}">
                <a16:creationId xmlns:a16="http://schemas.microsoft.com/office/drawing/2014/main" id="{418185A0-353E-758C-6515-0D929E6914CF}"/>
              </a:ext>
            </a:extLst>
          </p:cNvPr>
          <p:cNvSpPr txBox="1"/>
          <p:nvPr/>
        </p:nvSpPr>
        <p:spPr>
          <a:xfrm>
            <a:off x="11715751" y="6493511"/>
            <a:ext cx="468000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0DB2DC-4C9A-4742-B13C-FB6460FD3503}" type="slidenum">
              <a:rPr lang="en-US" altLang="zh-CN" sz="1351">
                <a:solidFill>
                  <a:schemeClr val="bg1"/>
                </a:solidFill>
              </a:rPr>
              <a:t>51</a:t>
            </a:fld>
            <a:endParaRPr lang="en-US" altLang="zh-CN" sz="1351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E430F6-5A0E-F0AA-4AAA-2A0276318B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8617" y="890637"/>
            <a:ext cx="5585135" cy="3452144"/>
          </a:xfrm>
          <a:prstGeom prst="rect">
            <a:avLst/>
          </a:prstGeom>
        </p:spPr>
      </p:pic>
      <p:sp>
        <p:nvSpPr>
          <p:cNvPr id="7" name="文本框 5">
            <a:extLst>
              <a:ext uri="{FF2B5EF4-FFF2-40B4-BE49-F238E27FC236}">
                <a16:creationId xmlns:a16="http://schemas.microsoft.com/office/drawing/2014/main" id="{7A5FE523-73F4-FE2E-A0FA-2F695933E925}"/>
              </a:ext>
            </a:extLst>
          </p:cNvPr>
          <p:cNvSpPr txBox="1"/>
          <p:nvPr/>
        </p:nvSpPr>
        <p:spPr>
          <a:xfrm>
            <a:off x="134460" y="5600263"/>
            <a:ext cx="11940861" cy="46121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1600"/>
              </a:spcBef>
              <a:spcAft>
                <a:spcPts val="1600"/>
              </a:spcAft>
            </a:pPr>
            <a:r>
              <a:rPr lang="en-US" altLang="zh-CN" sz="2200" dirty="0">
                <a:solidFill>
                  <a:srgbClr val="263A38"/>
                </a:solidFill>
                <a:latin typeface="Arial" panose="020B0704020202020204" pitchFamily="34" charset="0"/>
                <a:ea typeface="quote-cjk-patch"/>
                <a:cs typeface="Arial" panose="020B0704020202020204" pitchFamily="34" charset="0"/>
                <a:sym typeface="+mn-ea"/>
              </a:rPr>
              <a:t>Higher order effects can no longer be ignored if we wish to reach the highest possible precision.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21666BB-27AE-1733-530C-2005A44722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459" y="873878"/>
            <a:ext cx="5724536" cy="3500751"/>
          </a:xfrm>
          <a:prstGeom prst="rect">
            <a:avLst/>
          </a:prstGeom>
        </p:spPr>
      </p:pic>
      <p:sp>
        <p:nvSpPr>
          <p:cNvPr id="12" name="右箭头 10">
            <a:extLst>
              <a:ext uri="{FF2B5EF4-FFF2-40B4-BE49-F238E27FC236}">
                <a16:creationId xmlns:a16="http://schemas.microsoft.com/office/drawing/2014/main" id="{5F53D974-1A3D-1BAF-2228-79202F01EE84}"/>
              </a:ext>
            </a:extLst>
          </p:cNvPr>
          <p:cNvSpPr/>
          <p:nvPr/>
        </p:nvSpPr>
        <p:spPr>
          <a:xfrm>
            <a:off x="5926284" y="2194937"/>
            <a:ext cx="605043" cy="288000"/>
          </a:xfrm>
          <a:prstGeom prst="rightArrow">
            <a:avLst/>
          </a:prstGeom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351"/>
          </a:p>
        </p:txBody>
      </p:sp>
      <p:sp>
        <p:nvSpPr>
          <p:cNvPr id="13" name="文本框 10">
            <a:extLst>
              <a:ext uri="{FF2B5EF4-FFF2-40B4-BE49-F238E27FC236}">
                <a16:creationId xmlns:a16="http://schemas.microsoft.com/office/drawing/2014/main" id="{BC46F71B-7906-8CD8-AF45-A8DAF3DF35E6}"/>
              </a:ext>
            </a:extLst>
          </p:cNvPr>
          <p:cNvSpPr txBox="1"/>
          <p:nvPr/>
        </p:nvSpPr>
        <p:spPr>
          <a:xfrm>
            <a:off x="517245" y="4251111"/>
            <a:ext cx="8873939" cy="1176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891" indent="-34289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"/>
            </a:pPr>
            <a:r>
              <a:rPr lang="en-US" altLang="zh-CN" sz="2000" dirty="0">
                <a:solidFill>
                  <a:srgbClr val="0F1115"/>
                </a:solidFill>
                <a:latin typeface="Cambria Math" panose="02040503050406030204" charset="0"/>
                <a:ea typeface="quote-cjk-patch"/>
                <a:cs typeface="Cambria Math" panose="02040503050406030204" charset="0"/>
              </a:rPr>
              <a:t>Solid </a:t>
            </a:r>
            <a:r>
              <a:rPr lang="en-US" altLang="zh-CN" sz="2000" dirty="0" err="1">
                <a:solidFill>
                  <a:srgbClr val="0F1115"/>
                </a:solidFill>
                <a:latin typeface="Cambria Math" panose="02040503050406030204" charset="0"/>
                <a:ea typeface="quote-cjk-patch"/>
                <a:cs typeface="Cambria Math" panose="02040503050406030204" charset="0"/>
              </a:rPr>
              <a:t>coloured</a:t>
            </a:r>
            <a:r>
              <a:rPr lang="en-US" altLang="zh-CN" sz="2000" dirty="0">
                <a:solidFill>
                  <a:srgbClr val="0F1115"/>
                </a:solidFill>
                <a:latin typeface="Cambria Math" panose="02040503050406030204" charset="0"/>
                <a:ea typeface="quote-cjk-patch"/>
                <a:cs typeface="Cambria Math" panose="02040503050406030204" charset="0"/>
              </a:rPr>
              <a:t> regions: Experimental uncertainties only</a:t>
            </a:r>
          </a:p>
          <a:p>
            <a:pPr marL="342891" indent="-34289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"/>
            </a:pPr>
            <a:r>
              <a:rPr lang="en-US" altLang="zh-CN" sz="2000" dirty="0">
                <a:solidFill>
                  <a:srgbClr val="C00000"/>
                </a:solidFill>
                <a:latin typeface="Cambria Math" panose="02040503050406030204" charset="0"/>
                <a:ea typeface="quote-cjk-patch"/>
                <a:cs typeface="Cambria Math" panose="02040503050406030204" charset="0"/>
              </a:rPr>
              <a:t>Dashed lines: Including theory related uncertainties in the interpretation</a:t>
            </a:r>
          </a:p>
          <a:p>
            <a:pPr marL="342891" indent="-34289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"/>
            </a:pPr>
            <a:r>
              <a:rPr lang="en-US" altLang="zh-CN" sz="2000" dirty="0">
                <a:solidFill>
                  <a:srgbClr val="0F1115"/>
                </a:solidFill>
                <a:latin typeface="Cambria Math" panose="02040503050406030204" charset="0"/>
                <a:ea typeface="quote-cjk-patch"/>
                <a:cs typeface="Cambria Math" panose="02040503050406030204" charset="0"/>
              </a:rPr>
              <a:t>A lot of work ahead for both Theory and Experiments!</a:t>
            </a:r>
            <a:endParaRPr lang="en-US" altLang="zh-CN" sz="2000" dirty="0">
              <a:solidFill>
                <a:srgbClr val="263A38"/>
              </a:solidFill>
              <a:latin typeface="Cambria Math" panose="02040503050406030204" charset="0"/>
              <a:ea typeface="quote-cjk-patch"/>
              <a:cs typeface="Cambria Math" panose="0204050305040603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0872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1"/>
          <p:cNvSpPr txBox="1"/>
          <p:nvPr/>
        </p:nvSpPr>
        <p:spPr>
          <a:xfrm>
            <a:off x="-17780" y="0"/>
            <a:ext cx="12209780" cy="583565"/>
          </a:xfrm>
          <a:prstGeom prst="rect">
            <a:avLst/>
          </a:prstGeom>
          <a:solidFill>
            <a:srgbClr val="68181B"/>
          </a:solidFill>
        </p:spPr>
        <p:txBody>
          <a:bodyPr wrap="square" rtlCol="0">
            <a:noAutofit/>
          </a:bodyPr>
          <a:lstStyle/>
          <a:p>
            <a:pPr algn="ctr"/>
            <a:r>
              <a:rPr lang="en-US" altLang="zh-TW" sz="3400" dirty="0">
                <a:solidFill>
                  <a:schemeClr val="bg1"/>
                </a:solidFill>
              </a:rPr>
              <a:t>Future Experiments</a:t>
            </a:r>
          </a:p>
          <a:p>
            <a:pPr algn="ctr"/>
            <a:endParaRPr lang="en-US" altLang="zh-TW" sz="3400" dirty="0">
              <a:solidFill>
                <a:schemeClr val="bg1"/>
              </a:solidFill>
            </a:endParaRPr>
          </a:p>
          <a:p>
            <a:pPr algn="ctr"/>
            <a:endParaRPr kumimoji="1" lang="zh-CN" altLang="en-US" sz="3400" b="1" dirty="0"/>
          </a:p>
          <a:p>
            <a:pPr algn="ctr"/>
            <a:endParaRPr lang="en-US" sz="3400" dirty="0"/>
          </a:p>
          <a:p>
            <a:pPr algn="ctr"/>
            <a:r>
              <a:rPr lang="en-US" sz="3400" dirty="0">
                <a:sym typeface="+mn-ea"/>
              </a:rPr>
              <a:t> </a:t>
            </a:r>
            <a:endParaRPr lang="en-US" sz="3400" dirty="0"/>
          </a:p>
          <a:p>
            <a:pPr algn="ctr"/>
            <a:r>
              <a:rPr lang="en-US" altLang="zh-CN" sz="34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3" name="文本框 2"/>
          <p:cNvSpPr txBox="1"/>
          <p:nvPr/>
        </p:nvSpPr>
        <p:spPr>
          <a:xfrm>
            <a:off x="1" y="6493511"/>
            <a:ext cx="12209780" cy="368300"/>
          </a:xfrm>
          <a:prstGeom prst="rect">
            <a:avLst/>
          </a:prstGeom>
          <a:solidFill>
            <a:srgbClr val="263A38"/>
          </a:solidFill>
        </p:spPr>
        <p:txBody>
          <a:bodyPr wrap="square" rtlCol="0">
            <a:noAutofit/>
          </a:bodyPr>
          <a:lstStyle/>
          <a:p>
            <a:r>
              <a:rPr lang="en-US" altLang="zh-CN" sz="2000" dirty="0">
                <a:solidFill>
                  <a:schemeClr val="bg1"/>
                </a:solidFill>
              </a:rPr>
              <a:t> </a:t>
            </a:r>
            <a:r>
              <a:rPr lang="zh-CN" altLang="en-US" sz="2000" dirty="0">
                <a:solidFill>
                  <a:schemeClr val="bg1"/>
                </a:solidFill>
              </a:rPr>
              <a:t>柯百谦 </a:t>
            </a:r>
            <a:r>
              <a:rPr lang="en-US" altLang="zh-CN" sz="2000" dirty="0">
                <a:solidFill>
                  <a:schemeClr val="bg1"/>
                </a:solidFill>
              </a:rPr>
              <a:t>                                                               </a:t>
            </a:r>
            <a:r>
              <a:rPr lang="zh-CN" altLang="en-US" sz="2000" dirty="0">
                <a:solidFill>
                  <a:schemeClr val="bg1"/>
                </a:solidFill>
              </a:rPr>
              <a:t>强子物理与味物理的实验进展</a:t>
            </a:r>
            <a:r>
              <a:rPr lang="en-US" altLang="zh-CN" sz="2000" dirty="0">
                <a:solidFill>
                  <a:schemeClr val="bg1"/>
                </a:solidFill>
              </a:rPr>
              <a:t>  </a:t>
            </a:r>
          </a:p>
        </p:txBody>
      </p:sp>
      <p:sp>
        <p:nvSpPr>
          <p:cNvPr id="24" name="文本框 3"/>
          <p:cNvSpPr txBox="1"/>
          <p:nvPr/>
        </p:nvSpPr>
        <p:spPr>
          <a:xfrm>
            <a:off x="11715751" y="6493511"/>
            <a:ext cx="468000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0DB2DC-4C9A-4742-B13C-FB6460FD3503}" type="slidenum">
              <a:rPr lang="en-US" altLang="zh-CN" sz="1351">
                <a:solidFill>
                  <a:schemeClr val="bg1"/>
                </a:solidFill>
              </a:rPr>
              <a:t>52</a:t>
            </a:fld>
            <a:endParaRPr lang="en-US" altLang="zh-CN" sz="1351" dirty="0">
              <a:solidFill>
                <a:schemeClr val="bg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0293" y="4019735"/>
            <a:ext cx="4985521" cy="192867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104890" y="1394911"/>
                <a:ext cx="5916327" cy="1662431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marL="342891" indent="-342891" defTabSz="410835" hangingPunct="0">
                  <a:buFont typeface="Wingdings" panose="05000000000000000000" charset="0"/>
                  <a:buChar char=""/>
                </a:pPr>
                <a:r>
                  <a:rPr lang="en-US" altLang="zh-CN" sz="2400" kern="0" dirty="0">
                    <a:latin typeface="Cambria Math" panose="02040503050406030204" charset="0"/>
                    <a:ea typeface="Helvetica Neue" panose="02000503000000020004"/>
                    <a:cs typeface="Cambria Math" panose="02040503050406030204" charset="0"/>
                  </a:rPr>
                  <a:t>Electron-positron collider at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l-GR" altLang="zh-CN" sz="2400" i="1" kern="0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  <a:ea typeface="Helvetica Neue" panose="02000503000000020004"/>
                            <a:cs typeface="Cambria Math" panose="02040503050406030204" charset="0"/>
                          </a:rPr>
                        </m:ctrlPr>
                      </m:radPr>
                      <m:deg/>
                      <m:e>
                        <m:r>
                          <a:rPr lang="en-US" altLang="zh-CN" sz="2400" i="1" kern="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Helvetica Neue" panose="02000503000000020004"/>
                            <a:cs typeface="Cambria Math" panose="02040503050406030204" charset="0"/>
                          </a:rPr>
                          <m:t>𝑠</m:t>
                        </m:r>
                      </m:e>
                    </m:rad>
                    <m:r>
                      <a:rPr lang="en-US" altLang="zh-CN" sz="2400" i="1" kern="0">
                        <a:solidFill>
                          <a:srgbClr val="68181B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=2~7</m:t>
                    </m:r>
                  </m:oMath>
                </a14:m>
                <a:r>
                  <a:rPr lang="en-US" altLang="zh-TW" sz="2400" kern="0" dirty="0">
                    <a:solidFill>
                      <a:srgbClr val="68181B"/>
                    </a:solidFill>
                    <a:latin typeface="Cambria Math" panose="02040503050406030204" charset="0"/>
                    <a:ea typeface="Helvetica Neue" panose="02000503000000020004"/>
                    <a:cs typeface="Cambria Math" panose="02040503050406030204" charset="0"/>
                    <a:sym typeface="Helvetica Neue" panose="02000503000000020004"/>
                  </a:rPr>
                  <a:t> </a:t>
                </a:r>
                <a:r>
                  <a:rPr lang="en-US" altLang="pt-BR" sz="2400" kern="0" dirty="0">
                    <a:solidFill>
                      <a:srgbClr val="68181B"/>
                    </a:solidFill>
                    <a:latin typeface="Cambria Math" panose="02040503050406030204" charset="0"/>
                    <a:ea typeface="Helvetica Neue" panose="02000503000000020004"/>
                    <a:cs typeface="Cambria Math" panose="02040503050406030204" charset="0"/>
                    <a:sym typeface="Helvetica Neue" panose="02000503000000020004"/>
                  </a:rPr>
                  <a:t>GeV, peak </a:t>
                </a:r>
                <a:r>
                  <a:rPr lang="en-US" altLang="pt-BR" sz="2400" kern="0" dirty="0" err="1">
                    <a:solidFill>
                      <a:srgbClr val="68181B"/>
                    </a:solidFill>
                    <a:latin typeface="Cambria Math" panose="02040503050406030204" charset="0"/>
                    <a:ea typeface="Helvetica Neue" panose="02000503000000020004"/>
                    <a:cs typeface="Cambria Math" panose="02040503050406030204" charset="0"/>
                    <a:sym typeface="Helvetica Neue" panose="02000503000000020004"/>
                  </a:rPr>
                  <a:t>lum</a:t>
                </a:r>
                <a:r>
                  <a:rPr lang="en-US" altLang="pt-BR" sz="2400" kern="0" dirty="0">
                    <a:solidFill>
                      <a:srgbClr val="68181B"/>
                    </a:solidFill>
                    <a:latin typeface="Cambria Math" panose="02040503050406030204" charset="0"/>
                    <a:ea typeface="Helvetica Neue" panose="02000503000000020004"/>
                    <a:cs typeface="Cambria Math" panose="02040503050406030204" charset="0"/>
                    <a:sym typeface="Helvetica Neue" panose="02000503000000020004"/>
                  </a:rPr>
                  <a:t>. </a:t>
                </a:r>
                <a14:m>
                  <m:oMath xmlns:m="http://schemas.openxmlformats.org/officeDocument/2006/math">
                    <m:r>
                      <a:rPr lang="en-US" altLang="zh-CN" sz="2400" i="1" kern="0">
                        <a:solidFill>
                          <a:srgbClr val="68181B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&gt;0.5×</m:t>
                    </m:r>
                    <m:sSup>
                      <m:sSupPr>
                        <m:ctrlPr>
                          <a:rPr lang="en-US" altLang="zh-CN" sz="2400" i="1" kern="0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  <a:ea typeface="Helvetica Neue" panose="02000503000000020004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CN" sz="2400" i="1" kern="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10</m:t>
                        </m:r>
                      </m:e>
                      <m:sup>
                        <m:r>
                          <a:rPr lang="en-US" altLang="zh-CN" sz="2400" i="1" kern="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35</m:t>
                        </m:r>
                      </m:sup>
                    </m:sSup>
                    <m:r>
                      <a:rPr lang="en-US" altLang="zh-CN" sz="2400" i="1" kern="0">
                        <a:solidFill>
                          <a:srgbClr val="68181B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 </m:t>
                    </m:r>
                    <m:sSup>
                      <m:sSupPr>
                        <m:ctrlPr>
                          <a:rPr lang="en-US" altLang="zh-CN" sz="2400" i="1" kern="0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  <a:ea typeface="Helvetica Neue" panose="02000503000000020004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sz="2400" kern="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Helvetica Neue" panose="02000503000000020004"/>
                            <a:cs typeface="Cambria Math" panose="02040503050406030204" charset="0"/>
                          </a:rPr>
                          <m:t>cm</m:t>
                        </m:r>
                      </m:e>
                      <m:sup>
                        <m:r>
                          <a:rPr lang="en-US" altLang="zh-CN" sz="2400" i="1" kern="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−2</m:t>
                        </m:r>
                      </m:sup>
                    </m:sSup>
                    <m:sSup>
                      <m:sSupPr>
                        <m:ctrlPr>
                          <a:rPr lang="en-US" altLang="zh-CN" sz="2400" i="1" kern="0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  <a:ea typeface="Helvetica Neue" panose="02000503000000020004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CN" sz="2400" i="1" kern="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Helvetica Neue" panose="02000503000000020004"/>
                            <a:cs typeface="Cambria Math" panose="02040503050406030204" charset="0"/>
                          </a:rPr>
                          <m:t>𝑠</m:t>
                        </m:r>
                      </m:e>
                      <m:sup>
                        <m:r>
                          <a:rPr lang="en-US" altLang="zh-CN" sz="2400" i="1" kern="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altLang="pt-BR" sz="2400" kern="0" dirty="0">
                    <a:solidFill>
                      <a:srgbClr val="68181B"/>
                    </a:solidFill>
                    <a:latin typeface="Cambria Math" panose="02040503050406030204" charset="0"/>
                    <a:ea typeface="Helvetica Neue" panose="02000503000000020004"/>
                    <a:cs typeface="Cambria Math" panose="02040503050406030204" charset="0"/>
                    <a:sym typeface="Helvetica Neue" panose="02000503000000020004"/>
                  </a:rPr>
                  <a:t>, </a:t>
                </a:r>
                <a:r>
                  <a:rPr lang="en-US" altLang="pt-BR" sz="2400" kern="0" dirty="0" err="1">
                    <a:solidFill>
                      <a:srgbClr val="68181B"/>
                    </a:solidFill>
                    <a:latin typeface="Cambria Math" panose="02040503050406030204" charset="0"/>
                    <a:ea typeface="Helvetica Neue" panose="02000503000000020004"/>
                    <a:cs typeface="Cambria Math" panose="02040503050406030204" charset="0"/>
                    <a:sym typeface="Helvetica Neue" panose="02000503000000020004"/>
                  </a:rPr>
                  <a:t>lntegrated</a:t>
                </a:r>
                <a:r>
                  <a:rPr lang="en-US" altLang="pt-BR" sz="2400" kern="0" dirty="0">
                    <a:solidFill>
                      <a:srgbClr val="68181B"/>
                    </a:solidFill>
                    <a:latin typeface="Cambria Math" panose="02040503050406030204" charset="0"/>
                    <a:ea typeface="Helvetica Neue" panose="02000503000000020004"/>
                    <a:cs typeface="Cambria Math" panose="02040503050406030204" charset="0"/>
                    <a:sym typeface="Helvetica Neue" panose="02000503000000020004"/>
                  </a:rPr>
                  <a:t> </a:t>
                </a:r>
                <a:r>
                  <a:rPr lang="en-US" altLang="pt-BR" sz="2400" kern="0" dirty="0" err="1">
                    <a:solidFill>
                      <a:srgbClr val="68181B"/>
                    </a:solidFill>
                    <a:latin typeface="Cambria Math" panose="02040503050406030204" charset="0"/>
                    <a:ea typeface="Helvetica Neue" panose="02000503000000020004"/>
                    <a:cs typeface="Cambria Math" panose="02040503050406030204" charset="0"/>
                    <a:sym typeface="Helvetica Neue" panose="02000503000000020004"/>
                  </a:rPr>
                  <a:t>lum</a:t>
                </a:r>
                <a:r>
                  <a:rPr lang="en-US" altLang="pt-BR" sz="2400" kern="0" dirty="0">
                    <a:solidFill>
                      <a:srgbClr val="68181B"/>
                    </a:solidFill>
                    <a:latin typeface="Cambria Math" panose="02040503050406030204" charset="0"/>
                    <a:ea typeface="Helvetica Neue" panose="02000503000000020004"/>
                    <a:cs typeface="Cambria Math" panose="02040503050406030204" charset="0"/>
                    <a:sym typeface="Helvetica Neue" panose="02000503000000020004"/>
                  </a:rPr>
                  <a:t>. </a:t>
                </a:r>
                <a:r>
                  <a:rPr lang="en-US" altLang="zh-TW" sz="2400" kern="0" dirty="0">
                    <a:solidFill>
                      <a:srgbClr val="68181B"/>
                    </a:solidFill>
                    <a:latin typeface="Cambria Math" panose="02040503050406030204" charset="0"/>
                    <a:ea typeface="Helvetica Neue" panose="02000503000000020004"/>
                    <a:cs typeface="Cambria Math" panose="02040503050406030204" charset="0"/>
                    <a:sym typeface="Helvetica Neue" panose="02000503000000020004"/>
                  </a:rPr>
                  <a:t>1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i="1" kern="0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  <a:ea typeface="Helvetica Neue" panose="02000503000000020004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sz="2400" kern="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Helvetica Neue" panose="02000503000000020004"/>
                            <a:cs typeface="Cambria Math" panose="02040503050406030204" charset="0"/>
                          </a:rPr>
                          <m:t>ab</m:t>
                        </m:r>
                      </m:e>
                      <m:sup>
                        <m:r>
                          <a:rPr lang="en-US" altLang="zh-CN" sz="2400" i="1" kern="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altLang="pt-BR" sz="2400" kern="0" dirty="0">
                    <a:solidFill>
                      <a:srgbClr val="68181B"/>
                    </a:solidFill>
                    <a:latin typeface="Cambria Math" panose="02040503050406030204" charset="0"/>
                    <a:ea typeface="Helvetica Neue" panose="02000503000000020004"/>
                    <a:cs typeface="Cambria Math" panose="02040503050406030204" charset="0"/>
                    <a:sym typeface="Helvetica Neue" panose="02000503000000020004"/>
                  </a:rPr>
                  <a:t> per year.</a:t>
                </a:r>
              </a:p>
              <a:p>
                <a:pPr marL="342891" indent="-342891" defTabSz="410835" hangingPunct="0">
                  <a:buFont typeface="Wingdings" panose="05000000000000000000" charset="0"/>
                  <a:buChar char=""/>
                </a:pPr>
                <a:r>
                  <a:rPr lang="en-US" altLang="pt-BR" sz="2400" kern="0" dirty="0">
                    <a:latin typeface="Cambria Math" panose="02040503050406030204" charset="0"/>
                    <a:ea typeface="Helvetica Neue" panose="02000503000000020004"/>
                    <a:cs typeface="Cambria Math" panose="02040503050406030204" charset="0"/>
                    <a:sym typeface="Helvetica Neue" panose="02000503000000020004"/>
                  </a:rPr>
                  <a:t>Generate trillions of </a:t>
                </a:r>
                <a14:m>
                  <m:oMath xmlns:m="http://schemas.openxmlformats.org/officeDocument/2006/math">
                    <m:r>
                      <a:rPr lang="en-US" altLang="zh-CN" sz="2400" i="1" kern="0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𝜓</m:t>
                    </m:r>
                  </m:oMath>
                </a14:m>
                <a:r>
                  <a:rPr lang="el-GR" altLang="pt-BR" sz="2400" kern="0" dirty="0">
                    <a:latin typeface="Cambria Math" panose="02040503050406030204" charset="0"/>
                    <a:ea typeface="Helvetica Neue" panose="02000503000000020004"/>
                    <a:cs typeface="Cambria Math" panose="02040503050406030204" charset="0"/>
                    <a:sym typeface="Helvetica Neue" panose="02000503000000020004"/>
                  </a:rPr>
                  <a:t> </a:t>
                </a:r>
                <a:r>
                  <a:rPr lang="en-US" altLang="pt-BR" sz="2400" kern="0" dirty="0">
                    <a:latin typeface="Cambria Math" panose="02040503050406030204" charset="0"/>
                    <a:ea typeface="Helvetica Neue" panose="02000503000000020004"/>
                    <a:cs typeface="Cambria Math" panose="02040503050406030204" charset="0"/>
                    <a:sym typeface="Helvetica Neue" panose="02000503000000020004"/>
                  </a:rPr>
                  <a:t>samples, billions of charmed hadron pairs and tau lepton pairs, a large number of XYZ particles.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4890" y="1394911"/>
                <a:ext cx="5916327" cy="1662431"/>
              </a:xfrm>
              <a:prstGeom prst="rect">
                <a:avLst/>
              </a:prstGeom>
              <a:blipFill>
                <a:blip r:embed="rId4"/>
                <a:stretch>
                  <a:fillRect l="-1285" t="-1515" b="-454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FB58B4C9-EED5-9B17-7A56-C7CBF118252B}"/>
              </a:ext>
            </a:extLst>
          </p:cNvPr>
          <p:cNvSpPr txBox="1"/>
          <p:nvPr/>
        </p:nvSpPr>
        <p:spPr>
          <a:xfrm>
            <a:off x="7477733" y="909588"/>
            <a:ext cx="34188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kern="0" dirty="0">
                <a:latin typeface="Cambria Math" panose="02040503050406030204" charset="0"/>
                <a:ea typeface="Helvetica Neue" panose="02000503000000020004"/>
              </a:rPr>
              <a:t>Super tau-charm factory</a:t>
            </a:r>
          </a:p>
        </p:txBody>
      </p:sp>
      <p:grpSp>
        <p:nvGrpSpPr>
          <p:cNvPr id="31" name="pasted-movie.png">
            <a:extLst>
              <a:ext uri="{FF2B5EF4-FFF2-40B4-BE49-F238E27FC236}">
                <a16:creationId xmlns:a16="http://schemas.microsoft.com/office/drawing/2014/main" id="{80D7C5FF-3899-E253-AF47-D89B90C0551E}"/>
              </a:ext>
            </a:extLst>
          </p:cNvPr>
          <p:cNvGrpSpPr/>
          <p:nvPr/>
        </p:nvGrpSpPr>
        <p:grpSpPr>
          <a:xfrm>
            <a:off x="645138" y="1467370"/>
            <a:ext cx="5231556" cy="1961631"/>
            <a:chOff x="0" y="0"/>
            <a:chExt cx="19651662" cy="4062412"/>
          </a:xfrm>
        </p:grpSpPr>
        <p:pic>
          <p:nvPicPr>
            <p:cNvPr id="32" name="pasted-movie.png" descr="pasted-movie.png">
              <a:extLst>
                <a:ext uri="{FF2B5EF4-FFF2-40B4-BE49-F238E27FC236}">
                  <a16:creationId xmlns:a16="http://schemas.microsoft.com/office/drawing/2014/main" id="{44E919F5-99E9-78A0-9E3E-63392D840FE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101600" y="101600"/>
              <a:ext cx="19448488" cy="385907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3" name="pasted-movie.png" descr="pasted-movie.png">
              <a:extLst>
                <a:ext uri="{FF2B5EF4-FFF2-40B4-BE49-F238E27FC236}">
                  <a16:creationId xmlns:a16="http://schemas.microsoft.com/office/drawing/2014/main" id="{E550B5AD-7A99-987F-E170-FBD790EEB2C6}"/>
                </a:ext>
              </a:extLst>
            </p:cNvPr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0"/>
              <a:ext cx="19651663" cy="4062413"/>
            </a:xfrm>
            <a:prstGeom prst="rect">
              <a:avLst/>
            </a:prstGeom>
            <a:effectLst/>
          </p:spPr>
        </p:pic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C6F8B439-9DAC-3B22-8F80-54F6C56E4388}"/>
              </a:ext>
            </a:extLst>
          </p:cNvPr>
          <p:cNvSpPr txBox="1"/>
          <p:nvPr/>
        </p:nvSpPr>
        <p:spPr>
          <a:xfrm>
            <a:off x="1598934" y="867206"/>
            <a:ext cx="29119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kern="0" dirty="0">
                <a:latin typeface="Cambria Math" panose="02040503050406030204" charset="0"/>
                <a:ea typeface="Helvetica Neue" panose="02000503000000020004"/>
              </a:rPr>
              <a:t>CEPC Higgs Factory </a:t>
            </a:r>
          </a:p>
        </p:txBody>
      </p:sp>
      <p:pic>
        <p:nvPicPr>
          <p:cNvPr id="36" name="图片 1" descr="图片 1">
            <a:extLst>
              <a:ext uri="{FF2B5EF4-FFF2-40B4-BE49-F238E27FC236}">
                <a16:creationId xmlns:a16="http://schemas.microsoft.com/office/drawing/2014/main" id="{DC0E2768-7E6D-13ED-EC0A-6FDD098B67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08147" y="3641893"/>
            <a:ext cx="2493571" cy="2482287"/>
          </a:xfrm>
          <a:prstGeom prst="rect">
            <a:avLst/>
          </a:prstGeom>
          <a:ln w="12700">
            <a:miter lim="400000"/>
          </a:ln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D2FB79C5-AE59-CEC0-E90D-F824548A8150}"/>
              </a:ext>
            </a:extLst>
          </p:cNvPr>
          <p:cNvSpPr txBox="1"/>
          <p:nvPr/>
        </p:nvSpPr>
        <p:spPr>
          <a:xfrm>
            <a:off x="8800619" y="6124179"/>
            <a:ext cx="28536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pple Chancery" panose="03020702040506060504" pitchFamily="66" charset="-79"/>
                <a:cs typeface="Apple Chancery" panose="03020702040506060504" pitchFamily="66" charset="-79"/>
              </a:rPr>
              <a:t>More in </a:t>
            </a:r>
            <a:r>
              <a:rPr lang="en-US" sz="1600" dirty="0" err="1">
                <a:latin typeface="Apple Chancery" panose="03020702040506060504" pitchFamily="66" charset="-79"/>
                <a:cs typeface="Apple Chancery" panose="03020702040506060504" pitchFamily="66" charset="-79"/>
              </a:rPr>
              <a:t>Yangheng</a:t>
            </a:r>
            <a:r>
              <a:rPr lang="en-US" sz="1600" dirty="0">
                <a:latin typeface="Apple Chancery" panose="03020702040506060504" pitchFamily="66" charset="-79"/>
                <a:cs typeface="Apple Chancery" panose="03020702040506060504" pitchFamily="66" charset="-79"/>
              </a:rPr>
              <a:t> Zheng’s talk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98AB87E-7B78-59E4-8788-3CC0E52A6047}"/>
              </a:ext>
            </a:extLst>
          </p:cNvPr>
          <p:cNvSpPr txBox="1"/>
          <p:nvPr/>
        </p:nvSpPr>
        <p:spPr>
          <a:xfrm>
            <a:off x="3054933" y="6075051"/>
            <a:ext cx="25346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pple Chancery" panose="03020702040506060504" pitchFamily="66" charset="-79"/>
                <a:cs typeface="Apple Chancery" panose="03020702040506060504" pitchFamily="66" charset="-79"/>
              </a:rPr>
              <a:t>More in </a:t>
            </a:r>
            <a:r>
              <a:rPr lang="en-US" sz="1600" dirty="0" err="1">
                <a:latin typeface="Apple Chancery" panose="03020702040506060504" pitchFamily="66" charset="-79"/>
                <a:cs typeface="Apple Chancery" panose="03020702040506060504" pitchFamily="66" charset="-79"/>
              </a:rPr>
              <a:t>Xinchou</a:t>
            </a:r>
            <a:r>
              <a:rPr lang="en-US" sz="1600" dirty="0">
                <a:latin typeface="Apple Chancery" panose="03020702040506060504" pitchFamily="66" charset="-79"/>
                <a:cs typeface="Apple Chancery" panose="03020702040506060504" pitchFamily="66" charset="-79"/>
              </a:rPr>
              <a:t> Lou’s talk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025166" y="222460"/>
            <a:ext cx="5873834" cy="48321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US" altLang="zh-CN" sz="2400" b="1" dirty="0">
              <a:solidFill>
                <a:srgbClr val="2E3C63"/>
              </a:solidFill>
            </a:endParaRPr>
          </a:p>
          <a:p>
            <a:endParaRPr lang="en-US" altLang="zh-CN" sz="2400" b="1" dirty="0">
              <a:solidFill>
                <a:srgbClr val="2E3C63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92548" y="4677282"/>
            <a:ext cx="5149285" cy="844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04800" indent="-304800">
              <a:lnSpc>
                <a:spcPct val="150000"/>
              </a:lnSpc>
              <a:spcAft>
                <a:spcPts val="400"/>
              </a:spcAft>
              <a:buFont typeface="Wingdings" panose="05000000000000000000" pitchFamily="2" charset="2"/>
              <a:buChar char="l"/>
            </a:pPr>
            <a:endParaRPr lang="en-US" altLang="zh-CN" sz="1865" b="1" dirty="0"/>
          </a:p>
          <a:p>
            <a:pPr marL="533400" lvl="1" indent="-228600">
              <a:lnSpc>
                <a:spcPct val="120000"/>
              </a:lnSpc>
              <a:spcAft>
                <a:spcPts val="400"/>
              </a:spcAft>
              <a:buFont typeface="Wingdings" panose="05000000000000000000" pitchFamily="2" charset="2"/>
              <a:buChar char=""/>
            </a:pPr>
            <a:endParaRPr lang="en-US" altLang="zh-CN" sz="1600" dirty="0">
              <a:latin typeface="微软雅黑" charset="-122"/>
              <a:ea typeface="微软雅黑" charset="-122"/>
              <a:cs typeface="Times New Roman" panose="0202050305040509030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9AE70B2-8BF9-45C0-BB95-33D1B9D3A854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53</a:t>
            </a:fld>
            <a:endParaRPr lang="zh-CN" altLang="en-US" strike="noStrike" noProof="1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1833" y="1934939"/>
            <a:ext cx="988153" cy="986082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88098" y="680154"/>
            <a:ext cx="8447387" cy="558000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166370" y="2703195"/>
            <a:ext cx="4044950" cy="3744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704020202020204" pitchFamily="34" charset="0"/>
              <a:buChar char="•"/>
            </a:pPr>
            <a:r>
              <a:rPr lang="en-US" altLang="zh-CN" dirty="0">
                <a:latin typeface="Cambria Math" panose="02040503050406030204" charset="0"/>
                <a:cs typeface="Cambria Math" panose="02040503050406030204" charset="0"/>
              </a:rPr>
              <a:t>Design Optimization of Experimental Apparatus</a:t>
            </a:r>
          </a:p>
          <a:p>
            <a:pPr marL="285750" indent="-285750">
              <a:lnSpc>
                <a:spcPct val="120000"/>
              </a:lnSpc>
              <a:buFont typeface="Arial" panose="020B0704020202020204" pitchFamily="34" charset="0"/>
              <a:buChar char="•"/>
            </a:pPr>
            <a:r>
              <a:rPr lang="en-US" altLang="zh-CN" dirty="0">
                <a:latin typeface="Cambria Math" panose="02040503050406030204" charset="0"/>
                <a:cs typeface="Cambria Math" panose="02040503050406030204" charset="0"/>
              </a:rPr>
              <a:t>Operational Status Monitoring</a:t>
            </a:r>
          </a:p>
          <a:p>
            <a:pPr marL="285750" indent="-285750">
              <a:lnSpc>
                <a:spcPct val="120000"/>
              </a:lnSpc>
              <a:buFont typeface="Arial" panose="020B0704020202020204" pitchFamily="34" charset="0"/>
              <a:buChar char="•"/>
            </a:pPr>
            <a:r>
              <a:rPr lang="en-US" altLang="zh-CN" dirty="0">
                <a:latin typeface="Cambria Math" panose="02040503050406030204" charset="0"/>
                <a:cs typeface="Cambria Math" panose="02040503050406030204" charset="0"/>
              </a:rPr>
              <a:t>Trigger and Data Acquisition</a:t>
            </a:r>
          </a:p>
          <a:p>
            <a:pPr marL="285750" indent="-285750">
              <a:lnSpc>
                <a:spcPct val="120000"/>
              </a:lnSpc>
              <a:buFont typeface="Arial" panose="020B0704020202020204" pitchFamily="34" charset="0"/>
              <a:buChar char="•"/>
            </a:pPr>
            <a:r>
              <a:rPr lang="en-US" altLang="zh-CN" dirty="0">
                <a:latin typeface="Cambria Math" panose="02040503050406030204" charset="0"/>
                <a:cs typeface="Cambria Math" panose="02040503050406030204" charset="0"/>
              </a:rPr>
              <a:t>Detector Calibration</a:t>
            </a:r>
          </a:p>
          <a:p>
            <a:pPr marL="285750" indent="-285750">
              <a:lnSpc>
                <a:spcPct val="120000"/>
              </a:lnSpc>
              <a:buFont typeface="Arial" panose="020B0704020202020204" pitchFamily="34" charset="0"/>
              <a:buChar char="•"/>
            </a:pPr>
            <a:r>
              <a:rPr lang="en-US" altLang="zh-CN" dirty="0">
                <a:latin typeface="Cambria Math" panose="02040503050406030204" charset="0"/>
                <a:cs typeface="Cambria Math" panose="02040503050406030204" charset="0"/>
              </a:rPr>
              <a:t>Fast Monte Carlo Simulation of Events</a:t>
            </a:r>
          </a:p>
          <a:p>
            <a:pPr marL="285750" indent="-285750">
              <a:lnSpc>
                <a:spcPct val="120000"/>
              </a:lnSpc>
              <a:buFont typeface="Arial" panose="020B0704020202020204" pitchFamily="34" charset="0"/>
              <a:buChar char="•"/>
            </a:pPr>
            <a:r>
              <a:rPr lang="en-US" altLang="zh-CN" dirty="0">
                <a:latin typeface="Cambria Math" panose="02040503050406030204" charset="0"/>
                <a:cs typeface="Cambria Math" panose="02040503050406030204" charset="0"/>
              </a:rPr>
              <a:t>Event Reconstruction</a:t>
            </a:r>
          </a:p>
          <a:p>
            <a:pPr marL="285750" indent="-285750">
              <a:lnSpc>
                <a:spcPct val="120000"/>
              </a:lnSpc>
              <a:buFont typeface="Arial" panose="020B0704020202020204" pitchFamily="34" charset="0"/>
              <a:buChar char="•"/>
            </a:pPr>
            <a:r>
              <a:rPr lang="en-US" altLang="zh-CN" dirty="0">
                <a:latin typeface="Cambria Math" panose="02040503050406030204" charset="0"/>
                <a:cs typeface="Cambria Math" panose="02040503050406030204" charset="0"/>
              </a:rPr>
              <a:t>Signal Identification / Signal Discrimination</a:t>
            </a:r>
          </a:p>
          <a:p>
            <a:pPr marL="285750" indent="-285750">
              <a:lnSpc>
                <a:spcPct val="120000"/>
              </a:lnSpc>
              <a:buFont typeface="Arial" panose="020B0704020202020204" pitchFamily="34" charset="0"/>
              <a:buChar char="•"/>
            </a:pPr>
            <a:r>
              <a:rPr lang="en-US" altLang="zh-CN" dirty="0">
                <a:latin typeface="Cambria Math" panose="02040503050406030204" charset="0"/>
                <a:cs typeface="Cambria Math" panose="02040503050406030204" charset="0"/>
              </a:rPr>
              <a:t>AI Agents ...</a:t>
            </a:r>
          </a:p>
        </p:txBody>
      </p:sp>
      <p:pic>
        <p:nvPicPr>
          <p:cNvPr id="2050" name="Picture 2" descr="Publications per Yea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9655" y="4141470"/>
            <a:ext cx="3496945" cy="2331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本框 1"/>
          <p:cNvSpPr txBox="1"/>
          <p:nvPr/>
        </p:nvSpPr>
        <p:spPr>
          <a:xfrm>
            <a:off x="-17780" y="0"/>
            <a:ext cx="12210415" cy="583565"/>
          </a:xfrm>
          <a:prstGeom prst="rect">
            <a:avLst/>
          </a:prstGeom>
          <a:solidFill>
            <a:srgbClr val="68181B"/>
          </a:solidFill>
        </p:spPr>
        <p:txBody>
          <a:bodyPr wrap="square" rtlCol="0">
            <a:noAutofit/>
          </a:bodyPr>
          <a:lstStyle/>
          <a:p>
            <a:pPr algn="ctr"/>
            <a:r>
              <a:rPr lang="en-US" altLang="zh-TW" sz="3400" dirty="0">
                <a:solidFill>
                  <a:schemeClr val="bg1"/>
                </a:solidFill>
              </a:rPr>
              <a:t> </a:t>
            </a:r>
            <a:r>
              <a:rPr lang="en-US" altLang="zh-TW" sz="3200" dirty="0">
                <a:solidFill>
                  <a:schemeClr val="bg1"/>
                </a:solidFill>
                <a:sym typeface="+mn-ea"/>
              </a:rPr>
              <a:t>AI and High-Energy Physics: A Cross-Disciplinary </a:t>
            </a:r>
            <a:r>
              <a:rPr lang="en-US" altLang="zh-CN" sz="3200" dirty="0">
                <a:solidFill>
                  <a:schemeClr val="bg1"/>
                </a:solidFill>
                <a:sym typeface="+mn-ea"/>
              </a:rPr>
              <a:t>Convergence</a:t>
            </a:r>
          </a:p>
          <a:p>
            <a:pPr algn="ctr"/>
            <a:endParaRPr lang="en-US" sz="3400" dirty="0">
              <a:solidFill>
                <a:schemeClr val="tx1"/>
              </a:solidFill>
            </a:endParaRPr>
          </a:p>
          <a:p>
            <a:pPr algn="ctr"/>
            <a:r>
              <a:rPr lang="en-US" sz="3400" dirty="0">
                <a:solidFill>
                  <a:schemeClr val="tx1"/>
                </a:solidFill>
                <a:sym typeface="+mn-ea"/>
              </a:rPr>
              <a:t> </a:t>
            </a:r>
            <a:endParaRPr lang="en-US" sz="3400" dirty="0">
              <a:solidFill>
                <a:schemeClr val="tx1"/>
              </a:solidFill>
            </a:endParaRPr>
          </a:p>
          <a:p>
            <a:pPr algn="ctr"/>
            <a:r>
              <a:rPr lang="en-US" altLang="zh-CN" sz="34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8" name="文本框 2"/>
          <p:cNvSpPr txBox="1"/>
          <p:nvPr/>
        </p:nvSpPr>
        <p:spPr>
          <a:xfrm>
            <a:off x="0" y="6493510"/>
            <a:ext cx="12209780" cy="368300"/>
          </a:xfrm>
          <a:prstGeom prst="rect">
            <a:avLst/>
          </a:prstGeom>
          <a:solidFill>
            <a:srgbClr val="263A38"/>
          </a:solidFill>
        </p:spPr>
        <p:txBody>
          <a:bodyPr wrap="square" rtlCol="0">
            <a:noAutofit/>
          </a:bodyPr>
          <a:lstStyle/>
          <a:p>
            <a:r>
              <a:rPr lang="en-US" altLang="zh-CN" sz="2000" dirty="0">
                <a:solidFill>
                  <a:schemeClr val="bg1"/>
                </a:solidFill>
              </a:rPr>
              <a:t> </a:t>
            </a:r>
            <a:r>
              <a:rPr lang="zh-CN" altLang="en-US" sz="2000" dirty="0">
                <a:solidFill>
                  <a:schemeClr val="bg1"/>
                </a:solidFill>
              </a:rPr>
              <a:t>柯百谦 </a:t>
            </a:r>
            <a:r>
              <a:rPr lang="en-US" altLang="zh-CN" sz="2000" dirty="0">
                <a:solidFill>
                  <a:schemeClr val="bg1"/>
                </a:solidFill>
              </a:rPr>
              <a:t>                                          </a:t>
            </a:r>
            <a:r>
              <a:rPr lang="zh-CN" altLang="en-US" sz="2000" dirty="0">
                <a:solidFill>
                  <a:schemeClr val="bg1"/>
                </a:solidFill>
              </a:rPr>
              <a:t>强子物理与味物理的实验进展</a:t>
            </a:r>
            <a:r>
              <a:rPr lang="en-US" altLang="zh-CN" sz="2000" dirty="0">
                <a:solidFill>
                  <a:schemeClr val="bg1"/>
                </a:solidFill>
              </a:rPr>
              <a:t>  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2865" y="2197735"/>
            <a:ext cx="36556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charset="0"/>
              <a:buChar char=""/>
            </a:pPr>
            <a:r>
              <a:rPr lang="en-US" altLang="zh-CN" sz="2400" dirty="0">
                <a:latin typeface="Cambria Math" panose="02040503050406030204" charset="0"/>
                <a:cs typeface="Cambria Math" panose="02040503050406030204" charset="0"/>
                <a:sym typeface="+mn-ea"/>
              </a:rPr>
              <a:t>AI Application Cases</a:t>
            </a:r>
            <a:endParaRPr lang="zh-CN" altLang="en-US" sz="2400"/>
          </a:p>
        </p:txBody>
      </p:sp>
      <p:sp>
        <p:nvSpPr>
          <p:cNvPr id="24" name="文本框 3"/>
          <p:cNvSpPr txBox="1"/>
          <p:nvPr/>
        </p:nvSpPr>
        <p:spPr>
          <a:xfrm>
            <a:off x="11715750" y="6493510"/>
            <a:ext cx="468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0DB2DC-4C9A-4742-B13C-FB6460FD3503}" type="slidenum">
              <a:rPr lang="en-US" altLang="zh-CN">
                <a:solidFill>
                  <a:schemeClr val="bg1"/>
                </a:solidFill>
              </a:rPr>
              <a:t>53</a:t>
            </a:fld>
            <a:endParaRPr lang="en-US" altLang="zh-CN" dirty="0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副标题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半闭框 3"/>
          <p:cNvSpPr/>
          <p:nvPr/>
        </p:nvSpPr>
        <p:spPr>
          <a:xfrm>
            <a:off x="3176" y="-7620"/>
            <a:ext cx="12172315" cy="6912000"/>
          </a:xfrm>
          <a:prstGeom prst="halfFrame">
            <a:avLst/>
          </a:prstGeom>
          <a:solidFill>
            <a:srgbClr val="68181B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>
              <a:solidFill>
                <a:schemeClr val="tx1"/>
              </a:solidFill>
            </a:endParaRPr>
          </a:p>
        </p:txBody>
      </p:sp>
      <p:sp>
        <p:nvSpPr>
          <p:cNvPr id="5" name="半闭框 4"/>
          <p:cNvSpPr/>
          <p:nvPr/>
        </p:nvSpPr>
        <p:spPr>
          <a:xfrm rot="10800000">
            <a:off x="6350" y="-42570"/>
            <a:ext cx="12193905" cy="6912000"/>
          </a:xfrm>
          <a:prstGeom prst="halfFrame">
            <a:avLst/>
          </a:prstGeom>
          <a:solidFill>
            <a:srgbClr val="263A3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>
              <a:solidFill>
                <a:schemeClr val="tx1"/>
              </a:solidFill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1117600" y="640715"/>
            <a:ext cx="9900000" cy="5616000"/>
          </a:xfrm>
          <a:custGeom>
            <a:avLst/>
            <a:gdLst/>
            <a:ahLst/>
            <a:cxnLst/>
            <a:rect l="l" t="t" r="r" b="b"/>
            <a:pathLst>
              <a:path w="4519680" h="2397575">
                <a:moveTo>
                  <a:pt x="0" y="0"/>
                </a:moveTo>
                <a:lnTo>
                  <a:pt x="4519680" y="0"/>
                </a:lnTo>
                <a:lnTo>
                  <a:pt x="4519680" y="2397575"/>
                </a:lnTo>
                <a:lnTo>
                  <a:pt x="0" y="2397575"/>
                </a:lnTo>
                <a:close/>
              </a:path>
            </a:pathLst>
          </a:custGeom>
          <a:solidFill>
            <a:srgbClr val="FFFFFF"/>
          </a:solidFill>
        </p:spPr>
      </p:sp>
      <p:sp>
        <p:nvSpPr>
          <p:cNvPr id="19" name="TextBox 16"/>
          <p:cNvSpPr txBox="1"/>
          <p:nvPr/>
        </p:nvSpPr>
        <p:spPr>
          <a:xfrm>
            <a:off x="2835911" y="2220595"/>
            <a:ext cx="6535420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altLang="zh-CN" sz="5400">
                <a:solidFill>
                  <a:srgbClr val="000000"/>
                </a:solidFill>
                <a:latin typeface="思源宋体-超粗体" panose="02020900000000000000" charset="-122"/>
                <a:ea typeface="思源宋体-超粗体" panose="02020900000000000000" charset="-122"/>
                <a:cs typeface="思源宋体-超粗体" panose="02020900000000000000" charset="-122"/>
                <a:sym typeface="思源宋体-超粗体" panose="02020900000000000000" charset="-122"/>
              </a:rPr>
              <a:t>Thank you for your attention!</a:t>
            </a:r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灯片编号占位符 1"/>
          <p:cNvSpPr txBox="1"/>
          <p:nvPr/>
        </p:nvSpPr>
        <p:spPr>
          <a:xfrm>
            <a:off x="10028702" y="6245227"/>
            <a:ext cx="182099" cy="287000"/>
          </a:xfrm>
          <a:prstGeom prst="rect">
            <a:avLst/>
          </a:prstGeom>
          <a:ln w="12700">
            <a:miter lim="400000"/>
          </a:ln>
        </p:spPr>
        <p:txBody>
          <a:bodyPr wrap="none" lIns="45719" tIns="45719" rIns="45719" bIns="45719">
            <a:spAutoFit/>
          </a:bodyPr>
          <a:lstStyle>
            <a:lvl1pPr marL="0" marR="0" indent="0" algn="r" defTabSz="130048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00" b="0" i="0" u="none" strike="noStrike" cap="none" spc="0" baseline="0">
                <a:solidFill>
                  <a:srgbClr val="000000"/>
                </a:solidFill>
                <a:uFillTx/>
                <a:latin typeface="Arial" panose="020B0704020202020204"/>
                <a:ea typeface="Arial" panose="020B0704020202020204"/>
                <a:cs typeface="Arial" panose="020B0704020202020204"/>
                <a:sym typeface="Arial" panose="020B0704020202020204"/>
              </a:defRPr>
            </a:lvl1pPr>
            <a:lvl2pPr marL="0" marR="0" indent="228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6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Helvetica Neue Light" panose="02000503000000020004"/>
              </a:defRPr>
            </a:lvl2pPr>
            <a:lvl3pPr marL="0" marR="0" indent="457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6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Helvetica Neue Light" panose="02000503000000020004"/>
              </a:defRPr>
            </a:lvl3pPr>
            <a:lvl4pPr marL="0" marR="0" indent="685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6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Helvetica Neue Light" panose="02000503000000020004"/>
              </a:defRPr>
            </a:lvl4pPr>
            <a:lvl5pPr marL="0" marR="0" indent="9144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6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Helvetica Neue Light" panose="02000503000000020004"/>
              </a:defRPr>
            </a:lvl5pPr>
            <a:lvl6pPr marL="0" marR="0" indent="11430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6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Helvetica Neue Light" panose="02000503000000020004"/>
              </a:defRPr>
            </a:lvl6pPr>
            <a:lvl7pPr marL="0" marR="0" indent="1371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6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Helvetica Neue Light" panose="02000503000000020004"/>
              </a:defRPr>
            </a:lvl7pPr>
            <a:lvl8pPr marL="0" marR="0" indent="1600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6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Helvetica Neue Light" panose="02000503000000020004"/>
              </a:defRPr>
            </a:lvl8pPr>
            <a:lvl9pPr marL="0" marR="0" indent="1828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6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Helvetica Neue Light" panose="02000503000000020004"/>
              </a:defRPr>
            </a:lvl9pPr>
          </a:lstStyle>
          <a:p>
            <a:pPr defTabSz="914377" hangingPunct="0">
              <a:defRPr/>
            </a:pPr>
            <a:fld id="{86CB4B4D-7CA3-9044-876B-883B54F8677D}" type="slidenum">
              <a:rPr sz="1265" kern="0"/>
              <a:pPr defTabSz="914377" hangingPunct="0">
                <a:defRPr/>
              </a:pPr>
              <a:t>6</a:t>
            </a:fld>
            <a:endParaRPr sz="1265" ker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1"/>
              <p:cNvSpPr txBox="1"/>
              <p:nvPr/>
            </p:nvSpPr>
            <p:spPr>
              <a:xfrm>
                <a:off x="-17780" y="0"/>
                <a:ext cx="12209780" cy="583565"/>
              </a:xfrm>
              <a:prstGeom prst="rect">
                <a:avLst/>
              </a:prstGeom>
              <a:solidFill>
                <a:srgbClr val="68181B"/>
              </a:solidFill>
            </p:spPr>
            <p:txBody>
              <a:bodyPr wrap="square" rtlCol="0">
                <a:noAutofit/>
              </a:bodyPr>
              <a:lstStyle/>
              <a:p>
                <a:pPr algn="ctr"/>
                <a:r>
                  <a:rPr lang="en-US" altLang="zh-CN" sz="3400" dirty="0">
                    <a:solidFill>
                      <a:schemeClr val="bg1"/>
                    </a:solidFill>
                  </a:rPr>
                  <a:t>Belle II</a:t>
                </a:r>
                <a:r>
                  <a:rPr lang="zh-TW" altLang="en-US" sz="3400" dirty="0">
                    <a:solidFill>
                      <a:schemeClr val="bg1"/>
                    </a:solidFill>
                  </a:rPr>
                  <a:t> </a:t>
                </a:r>
                <a:r>
                  <a:rPr lang="en-US" altLang="zh-TW" sz="3400" dirty="0">
                    <a:solidFill>
                      <a:schemeClr val="bg1"/>
                    </a:solidFill>
                  </a:rPr>
                  <a:t>and Belle</a:t>
                </a:r>
                <a:r>
                  <a:rPr lang="en-US" altLang="zh-CN" sz="3400" dirty="0">
                    <a:solidFill>
                      <a:schemeClr val="bg1"/>
                    </a:solidFill>
                  </a:rPr>
                  <a:t> Datasets (totally ~575 + 713.7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34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sz="3400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fb</m:t>
                        </m:r>
                      </m:e>
                      <m:sup>
                        <m:r>
                          <a:rPr lang="en-US" altLang="zh-CN" sz="3400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altLang="zh-CN" sz="3400" dirty="0">
                    <a:solidFill>
                      <a:schemeClr val="bg1"/>
                    </a:solidFill>
                  </a:rPr>
                  <a:t>)</a:t>
                </a:r>
                <a:endParaRPr lang="zh-CN" altLang="en-US" sz="3400" dirty="0">
                  <a:solidFill>
                    <a:schemeClr val="bg1"/>
                  </a:solidFill>
                </a:endParaRPr>
              </a:p>
              <a:p>
                <a:pPr algn="ctr"/>
                <a:endParaRPr lang="en-US" altLang="zh-CN" sz="3400" dirty="0">
                  <a:solidFill>
                    <a:schemeClr val="bg1"/>
                  </a:solidFill>
                </a:endParaRPr>
              </a:p>
              <a:p>
                <a:pPr algn="ctr"/>
                <a:endParaRPr kumimoji="1" lang="zh-CN" altLang="en-US" sz="3400" b="1" dirty="0"/>
              </a:p>
              <a:p>
                <a:pPr algn="ctr"/>
                <a:endParaRPr lang="en-US" sz="3400" dirty="0"/>
              </a:p>
              <a:p>
                <a:pPr algn="ctr"/>
                <a:r>
                  <a:rPr lang="en-US" sz="3400" dirty="0">
                    <a:sym typeface="+mn-ea"/>
                  </a:rPr>
                  <a:t> </a:t>
                </a:r>
                <a:endParaRPr lang="en-US" sz="3400" dirty="0"/>
              </a:p>
              <a:p>
                <a:pPr algn="ctr"/>
                <a:r>
                  <a:rPr lang="en-US" altLang="zh-CN" sz="3400" dirty="0">
                    <a:solidFill>
                      <a:schemeClr val="bg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4" name="文本框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7780" y="0"/>
                <a:ext cx="12209780" cy="583565"/>
              </a:xfrm>
              <a:prstGeom prst="rect">
                <a:avLst/>
              </a:prstGeom>
              <a:blipFill>
                <a:blip r:embed="rId2"/>
                <a:stretch>
                  <a:fillRect t="-12766" b="-404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8938" y="1372435"/>
            <a:ext cx="5770813" cy="431126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35981" y="3071945"/>
                <a:ext cx="5730671" cy="29300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sz="2200" dirty="0">
                    <a:solidFill>
                      <a:srgbClr val="68181B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Belle II: 575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200" i="1" dirty="0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sz="2200" dirty="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fb</m:t>
                        </m:r>
                      </m:e>
                      <m:sup>
                        <m:r>
                          <a:rPr lang="en-US" altLang="zh-CN" sz="2200" dirty="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sz="2200" dirty="0">
                    <a:solidFill>
                      <a:srgbClr val="68181B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 data collected so far</a:t>
                </a:r>
              </a:p>
              <a:p>
                <a:pPr marL="285744" indent="-285744">
                  <a:lnSpc>
                    <a:spcPct val="115000"/>
                  </a:lnSpc>
                  <a:buFont typeface="Wingdings" panose="05000000000000000000" charset="0"/>
                  <a:buChar char=""/>
                </a:pPr>
                <a:r>
                  <a:rPr lang="en-US" sz="2000" dirty="0">
                    <a:latin typeface="Cambria Math" panose="02040503050406030204" charset="0"/>
                    <a:cs typeface="Cambria Math" panose="02040503050406030204" charset="0"/>
                  </a:rPr>
                  <a:t>2019: Run 1 data collection started </a:t>
                </a:r>
              </a:p>
              <a:p>
                <a:pPr>
                  <a:lnSpc>
                    <a:spcPct val="115000"/>
                  </a:lnSpc>
                </a:pPr>
                <a:r>
                  <a:rPr lang="en-US" sz="2000" dirty="0">
                    <a:latin typeface="Cambria Math" panose="02040503050406030204" charset="0"/>
                    <a:cs typeface="Cambria Math" panose="02040503050406030204" charset="0"/>
                  </a:rPr>
                  <a:t>              (365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i="1" dirty="0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sz="2000" dirty="0">
                            <a:latin typeface="Cambria Math" panose="02040503050406030204" charset="0"/>
                            <a:cs typeface="Cambria Math" panose="02040503050406030204" charset="0"/>
                          </a:rPr>
                          <m:t>fb</m:t>
                        </m:r>
                      </m:e>
                      <m:sup>
                        <m:r>
                          <a:rPr lang="en-US" altLang="zh-CN" sz="2000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sz="2000" dirty="0">
                    <a:latin typeface="Cambria Math" panose="02040503050406030204" charset="0"/>
                    <a:cs typeface="Cambria Math" panose="02040503050406030204" charset="0"/>
                  </a:rPr>
                  <a:t> accumulated)</a:t>
                </a:r>
              </a:p>
              <a:p>
                <a:pPr marL="285744" indent="-285744">
                  <a:lnSpc>
                    <a:spcPct val="115000"/>
                  </a:lnSpc>
                  <a:buFont typeface="Wingdings" panose="05000000000000000000" charset="0"/>
                  <a:buChar char=""/>
                </a:pPr>
                <a:r>
                  <a:rPr lang="en-US" sz="2000" dirty="0">
                    <a:latin typeface="Cambria Math" panose="02040503050406030204" charset="0"/>
                    <a:cs typeface="Cambria Math" panose="02040503050406030204" charset="0"/>
                  </a:rPr>
                  <a:t>2022.06: World record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 dirty="0">
                            <a:latin typeface="Cambria Math" panose="02040503050406030204" pitchFamily="18" charset="0"/>
                            <a:ea typeface="宋体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20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𝐿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000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inst</m:t>
                        </m:r>
                      </m:sub>
                    </m:sSub>
                  </m:oMath>
                </a14:m>
                <a:r>
                  <a:rPr lang="en-US" sz="2000" dirty="0">
                    <a:latin typeface="Cambria Math" panose="02040503050406030204" charset="0"/>
                    <a:cs typeface="Cambria Math" panose="02040503050406030204" charset="0"/>
                  </a:rPr>
                  <a:t>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i="1" dirty="0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CN" sz="2000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4.7×10</m:t>
                        </m:r>
                      </m:e>
                      <m:sup>
                        <m:r>
                          <a:rPr lang="en-US" altLang="zh-CN" sz="2000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34</m:t>
                        </m:r>
                      </m:sup>
                    </m:sSup>
                  </m:oMath>
                </a14:m>
                <a:r>
                  <a:rPr lang="en-US" sz="20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i="1" kern="0">
                            <a:latin typeface="Cambria Math" panose="02040503050406030204" pitchFamily="18" charset="0"/>
                            <a:ea typeface="Helvetica Neue" panose="02000503000000020004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sz="2000" kern="0">
                            <a:latin typeface="Cambria Math" panose="02040503050406030204" charset="0"/>
                            <a:ea typeface="Helvetica Neue" panose="02000503000000020004"/>
                            <a:cs typeface="Cambria Math" panose="02040503050406030204" charset="0"/>
                          </a:rPr>
                          <m:t>cm</m:t>
                        </m:r>
                      </m:e>
                      <m:sup>
                        <m:r>
                          <a:rPr lang="en-US" altLang="zh-CN" sz="2000" i="1" kern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−2</m:t>
                        </m:r>
                      </m:sup>
                    </m:sSup>
                    <m:sSup>
                      <m:sSupPr>
                        <m:ctrlPr>
                          <a:rPr lang="en-US" altLang="zh-CN" sz="2000" i="1" kern="0">
                            <a:latin typeface="Cambria Math" panose="02040503050406030204" pitchFamily="18" charset="0"/>
                            <a:ea typeface="Helvetica Neue" panose="02000503000000020004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sz="2000" kern="0">
                            <a:latin typeface="Cambria Math" panose="02040503050406030204" charset="0"/>
                            <a:ea typeface="Helvetica Neue" panose="02000503000000020004"/>
                            <a:cs typeface="Cambria Math" panose="02040503050406030204" charset="0"/>
                          </a:rPr>
                          <m:t>s</m:t>
                        </m:r>
                      </m:e>
                      <m:sup>
                        <m:r>
                          <a:rPr lang="en-US" altLang="zh-CN" sz="2000" i="1" kern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sz="2000" dirty="0">
                    <a:latin typeface="Cambria Math" panose="02040503050406030204" charset="0"/>
                    <a:cs typeface="Cambria Math" panose="02040503050406030204" charset="0"/>
                  </a:rPr>
                  <a:t> </a:t>
                </a:r>
              </a:p>
              <a:p>
                <a:pPr marL="285744" indent="-285744">
                  <a:lnSpc>
                    <a:spcPct val="115000"/>
                  </a:lnSpc>
                  <a:buFont typeface="Wingdings" panose="05000000000000000000" charset="0"/>
                  <a:buChar char=""/>
                </a:pPr>
                <a:r>
                  <a:rPr lang="en-US" sz="2000" dirty="0">
                    <a:latin typeface="Cambria Math" panose="02040503050406030204" charset="0"/>
                    <a:cs typeface="Cambria Math" panose="02040503050406030204" charset="0"/>
                  </a:rPr>
                  <a:t>2023.12: LS1, New Collimator, 2-layer PXD, etc.</a:t>
                </a:r>
              </a:p>
              <a:p>
                <a:pPr marL="285744" indent="-285744">
                  <a:lnSpc>
                    <a:spcPct val="115000"/>
                  </a:lnSpc>
                  <a:buFont typeface="Wingdings" panose="05000000000000000000" charset="0"/>
                  <a:buChar char=""/>
                </a:pPr>
                <a:r>
                  <a:rPr lang="en-US" sz="2000" dirty="0">
                    <a:latin typeface="Cambria Math" panose="02040503050406030204" charset="0"/>
                    <a:cs typeface="Cambria Math" panose="02040503050406030204" charset="0"/>
                  </a:rPr>
                  <a:t>2024: Start of Run 2</a:t>
                </a:r>
              </a:p>
              <a:p>
                <a:pPr marL="285744" indent="-285744">
                  <a:lnSpc>
                    <a:spcPct val="115000"/>
                  </a:lnSpc>
                  <a:buFont typeface="Wingdings" panose="05000000000000000000" charset="0"/>
                  <a:buChar char=""/>
                </a:pPr>
                <a:r>
                  <a:rPr lang="en-US" sz="2000" dirty="0">
                    <a:latin typeface="Cambria Math" panose="02040503050406030204" charset="0"/>
                    <a:cs typeface="Cambria Math" panose="02040503050406030204" charset="0"/>
                  </a:rPr>
                  <a:t>2024.12: New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 dirty="0">
                            <a:latin typeface="Cambria Math" panose="02040503050406030204" pitchFamily="18" charset="0"/>
                            <a:ea typeface="宋体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2000" i="1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𝐿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000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inst</m:t>
                        </m:r>
                      </m:sub>
                    </m:sSub>
                  </m:oMath>
                </a14:m>
                <a:r>
                  <a:rPr lang="en-US" sz="2000" dirty="0">
                    <a:latin typeface="Cambria Math" panose="02040503050406030204" charset="0"/>
                    <a:cs typeface="Cambria Math" panose="02040503050406030204" charset="0"/>
                  </a:rPr>
                  <a:t> record: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i="1" dirty="0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CN" sz="2000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5.2×10</m:t>
                        </m:r>
                      </m:e>
                      <m:sup>
                        <m:r>
                          <a:rPr lang="en-US" altLang="zh-CN" sz="2000" dirty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34</m:t>
                        </m:r>
                      </m:sup>
                    </m:sSup>
                  </m:oMath>
                </a14:m>
                <a:r>
                  <a:rPr lang="en-US" sz="2000" dirty="0">
                    <a:latin typeface="Cambria Math" panose="02040503050406030204" charset="0"/>
                    <a:cs typeface="Cambria Math" panose="0204050305040603020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i="1" kern="0">
                            <a:latin typeface="Cambria Math" panose="02040503050406030204" pitchFamily="18" charset="0"/>
                            <a:ea typeface="Helvetica Neue" panose="02000503000000020004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sz="2000" kern="0">
                            <a:latin typeface="Cambria Math" panose="02040503050406030204" charset="0"/>
                            <a:ea typeface="Helvetica Neue" panose="02000503000000020004"/>
                            <a:cs typeface="Cambria Math" panose="02040503050406030204" charset="0"/>
                          </a:rPr>
                          <m:t>cm</m:t>
                        </m:r>
                      </m:e>
                      <m:sup>
                        <m:r>
                          <a:rPr lang="en-US" altLang="zh-CN" sz="2000" i="1" kern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−2</m:t>
                        </m:r>
                      </m:sup>
                    </m:sSup>
                    <m:sSup>
                      <m:sSupPr>
                        <m:ctrlPr>
                          <a:rPr lang="en-US" altLang="zh-CN" sz="2000" i="1" kern="0">
                            <a:latin typeface="Cambria Math" panose="02040503050406030204" pitchFamily="18" charset="0"/>
                            <a:ea typeface="Helvetica Neue" panose="02000503000000020004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sz="2000" kern="0">
                            <a:latin typeface="Cambria Math" panose="02040503050406030204" charset="0"/>
                            <a:ea typeface="Helvetica Neue" panose="02000503000000020004"/>
                            <a:cs typeface="Cambria Math" panose="02040503050406030204" charset="0"/>
                          </a:rPr>
                          <m:t>s</m:t>
                        </m:r>
                      </m:e>
                      <m:sup>
                        <m:r>
                          <a:rPr lang="en-US" altLang="zh-CN" sz="2000" i="1" kern="0"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−1</m:t>
                        </m:r>
                      </m:sup>
                    </m:sSup>
                  </m:oMath>
                </a14:m>
                <a:endParaRPr lang="en-US" sz="2000" dirty="0">
                  <a:latin typeface="Cambria Math" panose="02040503050406030204" charset="0"/>
                  <a:cs typeface="Cambria Math" panose="02040503050406030204" charset="0"/>
                </a:endParaRPr>
              </a:p>
              <a:p>
                <a:endParaRPr lang="en-US" sz="2000" dirty="0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81" y="3071945"/>
                <a:ext cx="5730671" cy="2930033"/>
              </a:xfrm>
              <a:prstGeom prst="rect">
                <a:avLst/>
              </a:prstGeom>
              <a:blipFill>
                <a:blip r:embed="rId4"/>
                <a:stretch>
                  <a:fillRect l="-13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35859" y="5611386"/>
                <a:ext cx="7228517" cy="8418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sz="2200" dirty="0">
                    <a:solidFill>
                      <a:srgbClr val="263A38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Belle (1999 - 2010) 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sz="2000" dirty="0">
                    <a:solidFill>
                      <a:srgbClr val="263A38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a luminosity on the Y(4S) of more than713.7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i="1" dirty="0">
                            <a:solidFill>
                              <a:srgbClr val="263A38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sz="2000" dirty="0">
                            <a:solidFill>
                              <a:srgbClr val="263A38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fb</m:t>
                        </m:r>
                      </m:e>
                      <m:sup>
                        <m:r>
                          <a:rPr lang="en-US" altLang="zh-CN" sz="2000" dirty="0">
                            <a:solidFill>
                              <a:srgbClr val="263A38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sz="2000" dirty="0">
                    <a:solidFill>
                      <a:srgbClr val="263A38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: May 17, 2026 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859" y="5611386"/>
                <a:ext cx="7228517" cy="841834"/>
              </a:xfrm>
              <a:prstGeom prst="rect">
                <a:avLst/>
              </a:prstGeom>
              <a:blipFill>
                <a:blip r:embed="rId5"/>
                <a:stretch>
                  <a:fillRect l="-1053" t="-1493" b="-104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文本框 2"/>
          <p:cNvSpPr txBox="1"/>
          <p:nvPr/>
        </p:nvSpPr>
        <p:spPr>
          <a:xfrm>
            <a:off x="1" y="6493511"/>
            <a:ext cx="12209780" cy="368300"/>
          </a:xfrm>
          <a:prstGeom prst="rect">
            <a:avLst/>
          </a:prstGeom>
          <a:solidFill>
            <a:srgbClr val="263A38"/>
          </a:solidFill>
        </p:spPr>
        <p:txBody>
          <a:bodyPr wrap="square" rtlCol="0">
            <a:noAutofit/>
          </a:bodyPr>
          <a:lstStyle/>
          <a:p>
            <a:r>
              <a:rPr lang="en-US" altLang="zh-CN" sz="2000" dirty="0">
                <a:solidFill>
                  <a:schemeClr val="bg1"/>
                </a:solidFill>
              </a:rPr>
              <a:t> </a:t>
            </a:r>
            <a:r>
              <a:rPr lang="zh-CN" altLang="en-US" sz="2000" dirty="0">
                <a:solidFill>
                  <a:schemeClr val="bg1"/>
                </a:solidFill>
              </a:rPr>
              <a:t>柯百谦 </a:t>
            </a:r>
            <a:r>
              <a:rPr lang="en-US" altLang="zh-CN" sz="2000" dirty="0">
                <a:solidFill>
                  <a:schemeClr val="bg1"/>
                </a:solidFill>
              </a:rPr>
              <a:t>                                                               </a:t>
            </a:r>
            <a:r>
              <a:rPr lang="zh-CN" altLang="en-US" sz="2000" dirty="0">
                <a:solidFill>
                  <a:schemeClr val="bg1"/>
                </a:solidFill>
              </a:rPr>
              <a:t>强子物理与味物理的实验进展</a:t>
            </a:r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2" name="文本框 3"/>
          <p:cNvSpPr txBox="1"/>
          <p:nvPr/>
        </p:nvSpPr>
        <p:spPr>
          <a:xfrm>
            <a:off x="11715751" y="6493511"/>
            <a:ext cx="468000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0DB2DC-4C9A-4742-B13C-FB6460FD3503}" type="slidenum">
              <a:rPr lang="en-US" altLang="zh-CN" sz="1351">
                <a:solidFill>
                  <a:schemeClr val="bg1"/>
                </a:solidFill>
              </a:rPr>
              <a:t>6</a:t>
            </a:fld>
            <a:endParaRPr lang="en-US" altLang="zh-CN" sz="1351" dirty="0">
              <a:solidFill>
                <a:schemeClr val="bg1"/>
              </a:solidFill>
            </a:endParaRPr>
          </a:p>
        </p:txBody>
      </p:sp>
      <p:pic>
        <p:nvPicPr>
          <p:cNvPr id="13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6634" y="583565"/>
            <a:ext cx="3454295" cy="2519851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1"/>
              <p:cNvSpPr txBox="1"/>
              <p:nvPr/>
            </p:nvSpPr>
            <p:spPr>
              <a:xfrm>
                <a:off x="-17780" y="0"/>
                <a:ext cx="12209780" cy="583565"/>
              </a:xfrm>
              <a:prstGeom prst="rect">
                <a:avLst/>
              </a:prstGeom>
              <a:solidFill>
                <a:srgbClr val="68181B"/>
              </a:solidFill>
            </p:spPr>
            <p:txBody>
              <a:bodyPr wrap="square" rtlCol="0">
                <a:noAutofit/>
              </a:bodyPr>
              <a:lstStyle/>
              <a:p>
                <a:pPr algn="ctr"/>
                <a:r>
                  <a:rPr lang="en-US" altLang="zh-CN" sz="3400" dirty="0">
                    <a:solidFill>
                      <a:schemeClr val="bg1"/>
                    </a:solidFill>
                  </a:rPr>
                  <a:t>LHCb Datasets (Run 1+2+3, total 37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34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sz="3400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</a:rPr>
                          <m:t>fb</m:t>
                        </m:r>
                      </m:e>
                      <m:sup>
                        <m:r>
                          <a:rPr lang="en-US" altLang="zh-CN" sz="3400" dirty="0">
                            <a:solidFill>
                              <a:schemeClr val="bg1"/>
                            </a:solidFill>
                            <a:latin typeface="Cambria Math" panose="02040503050406030204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altLang="zh-CN" sz="3400" dirty="0">
                    <a:solidFill>
                      <a:schemeClr val="bg1"/>
                    </a:solidFill>
                  </a:rPr>
                  <a:t>)</a:t>
                </a:r>
                <a:endParaRPr lang="zh-CN" altLang="en-US" sz="3400" dirty="0">
                  <a:solidFill>
                    <a:schemeClr val="bg1"/>
                  </a:solidFill>
                </a:endParaRPr>
              </a:p>
              <a:p>
                <a:pPr algn="ctr"/>
                <a:endParaRPr lang="en-US" altLang="zh-CN" sz="3400" dirty="0">
                  <a:solidFill>
                    <a:schemeClr val="bg1"/>
                  </a:solidFill>
                </a:endParaRPr>
              </a:p>
              <a:p>
                <a:pPr algn="ctr"/>
                <a:endParaRPr kumimoji="1" lang="zh-CN" altLang="en-US" sz="3400" b="1" dirty="0"/>
              </a:p>
              <a:p>
                <a:pPr algn="ctr"/>
                <a:endParaRPr lang="en-US" sz="3400" dirty="0"/>
              </a:p>
              <a:p>
                <a:pPr algn="ctr"/>
                <a:r>
                  <a:rPr lang="en-US" sz="3400" dirty="0">
                    <a:sym typeface="+mn-ea"/>
                  </a:rPr>
                  <a:t> </a:t>
                </a:r>
                <a:endParaRPr lang="en-US" sz="3400" dirty="0"/>
              </a:p>
              <a:p>
                <a:pPr algn="ctr"/>
                <a:r>
                  <a:rPr lang="en-US" altLang="zh-CN" sz="3400" dirty="0">
                    <a:solidFill>
                      <a:schemeClr val="bg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4" name="文本框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7780" y="0"/>
                <a:ext cx="12209780" cy="583565"/>
              </a:xfrm>
              <a:prstGeom prst="rect">
                <a:avLst/>
              </a:prstGeom>
              <a:blipFill>
                <a:blip r:embed="rId2"/>
                <a:stretch>
                  <a:fillRect t="-12766" b="-404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3859" y="1074118"/>
            <a:ext cx="6122696" cy="4709767"/>
          </a:xfrm>
          <a:prstGeom prst="rect">
            <a:avLst/>
          </a:prstGeom>
        </p:spPr>
      </p:pic>
      <p:grpSp>
        <p:nvGrpSpPr>
          <p:cNvPr id="8" name="组合 11"/>
          <p:cNvGrpSpPr/>
          <p:nvPr/>
        </p:nvGrpSpPr>
        <p:grpSpPr>
          <a:xfrm>
            <a:off x="278650" y="737057"/>
            <a:ext cx="5554980" cy="2879091"/>
            <a:chOff x="35" y="5662"/>
            <a:chExt cx="8748" cy="4534"/>
          </a:xfrm>
        </p:grpSpPr>
        <p:pic>
          <p:nvPicPr>
            <p:cNvPr id="9" name="图片 9"/>
            <p:cNvPicPr>
              <a:picLocks noChangeAspect="1"/>
            </p:cNvPicPr>
            <p:nvPr/>
          </p:nvPicPr>
          <p:blipFill>
            <a:blip r:embed="rId4"/>
            <a:srcRect t="7321"/>
            <a:stretch>
              <a:fillRect/>
            </a:stretch>
          </p:blipFill>
          <p:spPr>
            <a:xfrm>
              <a:off x="35" y="5662"/>
              <a:ext cx="8748" cy="4535"/>
            </a:xfrm>
            <a:prstGeom prst="rect">
              <a:avLst/>
            </a:prstGeom>
          </p:spPr>
        </p:pic>
        <p:sp>
          <p:nvSpPr>
            <p:cNvPr id="11" name="矩形 10"/>
            <p:cNvSpPr/>
            <p:nvPr/>
          </p:nvSpPr>
          <p:spPr>
            <a:xfrm>
              <a:off x="8613" y="5662"/>
              <a:ext cx="170" cy="15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1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" y="6493511"/>
            <a:ext cx="12209780" cy="368300"/>
          </a:xfrm>
          <a:prstGeom prst="rect">
            <a:avLst/>
          </a:prstGeom>
          <a:solidFill>
            <a:srgbClr val="263A38"/>
          </a:solidFill>
        </p:spPr>
        <p:txBody>
          <a:bodyPr wrap="square" rtlCol="0">
            <a:noAutofit/>
          </a:bodyPr>
          <a:lstStyle/>
          <a:p>
            <a:r>
              <a:rPr lang="en-US" altLang="zh-CN" sz="2000" dirty="0">
                <a:solidFill>
                  <a:schemeClr val="bg1"/>
                </a:solidFill>
              </a:rPr>
              <a:t> </a:t>
            </a:r>
            <a:r>
              <a:rPr lang="zh-CN" altLang="en-US" sz="2000" dirty="0">
                <a:solidFill>
                  <a:schemeClr val="bg1"/>
                </a:solidFill>
              </a:rPr>
              <a:t>柯百谦 </a:t>
            </a:r>
            <a:r>
              <a:rPr lang="en-US" altLang="zh-CN" sz="2000" dirty="0">
                <a:solidFill>
                  <a:schemeClr val="bg1"/>
                </a:solidFill>
              </a:rPr>
              <a:t>                                                               </a:t>
            </a:r>
            <a:r>
              <a:rPr lang="zh-CN" altLang="en-US" sz="2000" dirty="0">
                <a:solidFill>
                  <a:schemeClr val="bg1"/>
                </a:solidFill>
              </a:rPr>
              <a:t>强子物理与味物理的实验进展</a:t>
            </a:r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/>
              <p:cNvSpPr txBox="1"/>
              <p:nvPr/>
            </p:nvSpPr>
            <p:spPr>
              <a:xfrm>
                <a:off x="95886" y="5949951"/>
                <a:ext cx="9231631" cy="4437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44" indent="-285744">
                  <a:lnSpc>
                    <a:spcPct val="120000"/>
                  </a:lnSpc>
                  <a:buFont typeface="Wingdings" panose="05000000000000000000" charset="0"/>
                  <a:buChar char=""/>
                </a:pPr>
                <a:r>
                  <a:rPr lang="en-US" sz="20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Heavy-quark pairs in acceptance: ~</a:t>
                </a:r>
                <a:r>
                  <a:rPr lang="en-US" sz="2000" b="1" dirty="0">
                    <a:solidFill>
                      <a:srgbClr val="68181B"/>
                    </a:solidFill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3 trillion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CN" sz="2000" b="1" i="1" kern="0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  <a:ea typeface="Helvetica Neue" panose="02000503000000020004"/>
                            <a:cs typeface="Cambria Math" panose="02040503050406030204" charset="0"/>
                          </a:rPr>
                        </m:ctrlPr>
                      </m:accPr>
                      <m:e>
                        <m:r>
                          <a:rPr lang="en-US" altLang="zh-CN" sz="2000" b="1" i="1" kern="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Helvetica Neue" panose="02000503000000020004"/>
                            <a:cs typeface="Cambria Math" panose="02040503050406030204" charset="0"/>
                          </a:rPr>
                          <m:t>𝒃</m:t>
                        </m:r>
                      </m:e>
                    </m:acc>
                    <m:r>
                      <a:rPr lang="en-US" altLang="zh-CN" sz="2000" b="1" i="1" kern="0">
                        <a:solidFill>
                          <a:srgbClr val="68181B"/>
                        </a:solidFill>
                        <a:latin typeface="Cambria Math" panose="02040503050406030204" charset="0"/>
                        <a:ea typeface="Helvetica Neue" panose="02000503000000020004"/>
                        <a:cs typeface="Cambria Math" panose="02040503050406030204" charset="0"/>
                      </a:rPr>
                      <m:t>𝒃</m:t>
                    </m:r>
                  </m:oMath>
                </a14:m>
                <a:r>
                  <a:rPr lang="en-US" sz="2000" b="1" dirty="0">
                    <a:solidFill>
                      <a:srgbClr val="68181B"/>
                    </a:solidFill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,</a:t>
                </a:r>
                <a:r>
                  <a:rPr lang="en-US" sz="2000" dirty="0">
                    <a:solidFill>
                      <a:srgbClr val="68181B"/>
                    </a:solidFill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 and </a:t>
                </a:r>
                <a:r>
                  <a:rPr lang="en-US" sz="2000" b="1" dirty="0">
                    <a:solidFill>
                      <a:srgbClr val="68181B"/>
                    </a:solidFill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&gt;10</a:t>
                </a:r>
                <a14:m>
                  <m:oMath xmlns:m="http://schemas.openxmlformats.org/officeDocument/2006/math">
                    <m:r>
                      <a:rPr lang="en-US" altLang="zh-CN" sz="2000" b="1" dirty="0">
                        <a:solidFill>
                          <a:srgbClr val="68181B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×</m:t>
                    </m:r>
                  </m:oMath>
                </a14:m>
                <a:r>
                  <a:rPr lang="en-US" sz="2000" b="1" dirty="0">
                    <a:solidFill>
                      <a:srgbClr val="68181B"/>
                    </a:solidFill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 more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CN" sz="2000" b="1" i="1" kern="0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  <a:ea typeface="Helvetica Neue" panose="02000503000000020004"/>
                            <a:cs typeface="Cambria Math" panose="02040503050406030204" charset="0"/>
                          </a:rPr>
                        </m:ctrlPr>
                      </m:accPr>
                      <m:e>
                        <m:r>
                          <a:rPr lang="en-US" altLang="zh-CN" sz="2000" b="1" i="1" kern="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Helvetica Neue" panose="02000503000000020004"/>
                            <a:cs typeface="Cambria Math" panose="02040503050406030204" charset="0"/>
                          </a:rPr>
                          <m:t>𝒄</m:t>
                        </m:r>
                      </m:e>
                    </m:acc>
                    <m:r>
                      <a:rPr lang="en-US" altLang="zh-CN" sz="2000" b="1" i="1" kern="0">
                        <a:solidFill>
                          <a:srgbClr val="68181B"/>
                        </a:solidFill>
                        <a:latin typeface="Cambria Math" panose="02040503050406030204" charset="0"/>
                        <a:ea typeface="Helvetica Neue" panose="02000503000000020004"/>
                        <a:cs typeface="Cambria Math" panose="02040503050406030204" charset="0"/>
                      </a:rPr>
                      <m:t>𝒄</m:t>
                    </m:r>
                  </m:oMath>
                </a14:m>
                <a:r>
                  <a:rPr lang="en-US" altLang="zh-CN" sz="2000" b="1" i="1" kern="0" dirty="0">
                    <a:solidFill>
                      <a:srgbClr val="68181B"/>
                    </a:solidFill>
                    <a:latin typeface="Cambria Math" panose="02040503050406030204" charset="0"/>
                    <a:ea typeface="Helvetica Neue" panose="02000503000000020004"/>
                    <a:cs typeface="Cambria Math" panose="02040503050406030204" charset="0"/>
                    <a:sym typeface="+mn-ea"/>
                  </a:rPr>
                  <a:t>.</a:t>
                </a:r>
                <a:endParaRPr lang="zh-CN" altLang="en-US" sz="2000"/>
              </a:p>
            </p:txBody>
          </p:sp>
        </mc:Choice>
        <mc:Fallback xmlns="">
          <p:sp>
            <p:nvSpPr>
              <p:cNvPr id="6" name="文本框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86" y="5949951"/>
                <a:ext cx="9231631" cy="443711"/>
              </a:xfrm>
              <a:prstGeom prst="rect">
                <a:avLst/>
              </a:prstGeom>
              <a:blipFill>
                <a:blip r:embed="rId5"/>
                <a:stretch>
                  <a:fillRect l="-549" b="-2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5886" y="3429001"/>
                <a:ext cx="5965191" cy="26621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44" indent="-285744">
                  <a:lnSpc>
                    <a:spcPct val="120000"/>
                  </a:lnSpc>
                  <a:buFont typeface="Wingdings" panose="05000000000000000000" charset="0"/>
                  <a:buChar char=""/>
                </a:pPr>
                <a:r>
                  <a:rPr lang="en-US" sz="2000" dirty="0">
                    <a:latin typeface="Cambria Math" panose="02040503050406030204" charset="0"/>
                    <a:cs typeface="Cambria Math" panose="02040503050406030204" charset="0"/>
                  </a:rPr>
                  <a:t>Instantaneous luminosity: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b="1" i="1" dirty="0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CN" sz="2000" b="1" dirty="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𝟐</m:t>
                        </m:r>
                        <m:r>
                          <a:rPr lang="en-US" altLang="zh-CN" sz="2000" b="1" dirty="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.</m:t>
                        </m:r>
                        <m:r>
                          <a:rPr lang="en-US" altLang="zh-CN" sz="2000" b="1" dirty="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𝟏</m:t>
                        </m:r>
                        <m:r>
                          <a:rPr lang="en-US" altLang="zh-CN" sz="2000" b="1" dirty="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×</m:t>
                        </m:r>
                        <m:r>
                          <a:rPr lang="en-US" altLang="zh-CN" sz="2000" b="1" dirty="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𝟏𝟎</m:t>
                        </m:r>
                      </m:e>
                      <m:sup>
                        <m:r>
                          <a:rPr lang="en-US" altLang="zh-CN" sz="2000" b="1" dirty="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𝟑𝟑</m:t>
                        </m:r>
                      </m:sup>
                    </m:sSup>
                  </m:oMath>
                </a14:m>
                <a:r>
                  <a:rPr lang="en-US" sz="2000" b="1" dirty="0">
                    <a:solidFill>
                      <a:srgbClr val="68181B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b="1" i="1" kern="0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  <a:ea typeface="Helvetica Neue" panose="02000503000000020004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CN" sz="2000" b="1" kern="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Helvetica Neue" panose="02000503000000020004"/>
                            <a:cs typeface="Cambria Math" panose="02040503050406030204" charset="0"/>
                          </a:rPr>
                          <m:t>𝐜𝐦</m:t>
                        </m:r>
                      </m:e>
                      <m:sup>
                        <m:r>
                          <a:rPr lang="en-US" altLang="zh-CN" sz="2000" b="1" i="1" kern="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</m:t>
                        </m:r>
                        <m:r>
                          <a:rPr lang="en-US" altLang="zh-CN" sz="2000" b="1" i="1" kern="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en-US" altLang="zh-CN" sz="2000" b="1" i="1" kern="0">
                            <a:solidFill>
                              <a:srgbClr val="68181B"/>
                            </a:solidFill>
                            <a:latin typeface="Cambria Math" panose="02040503050406030204" pitchFamily="18" charset="0"/>
                            <a:ea typeface="Helvetica Neue" panose="02000503000000020004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CN" sz="2000" b="1" kern="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Helvetica Neue" panose="02000503000000020004"/>
                            <a:cs typeface="Cambria Math" panose="02040503050406030204" charset="0"/>
                          </a:rPr>
                          <m:t>𝐬</m:t>
                        </m:r>
                      </m:e>
                      <m:sup>
                        <m:r>
                          <a:rPr lang="en-US" altLang="zh-CN" sz="2000" b="1" i="1" kern="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−</m:t>
                        </m:r>
                        <m:r>
                          <a:rPr lang="en-US" altLang="zh-CN" sz="2000" b="1" i="1" kern="0">
                            <a:solidFill>
                              <a:srgbClr val="68181B"/>
                            </a:solidFill>
                            <a:latin typeface="Cambria Math" panose="02040503050406030204" charset="0"/>
                            <a:ea typeface="宋体" charset="0"/>
                            <a:cs typeface="Cambria Math" panose="02040503050406030204" charset="0"/>
                          </a:rPr>
                          <m:t>𝟏</m:t>
                        </m:r>
                      </m:sup>
                    </m:sSup>
                  </m:oMath>
                </a14:m>
                <a:r>
                  <a:rPr lang="en-US" sz="2000" b="1" dirty="0">
                    <a:solidFill>
                      <a:srgbClr val="68181B"/>
                    </a:solidFill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 </a:t>
                </a:r>
                <a:r>
                  <a:rPr lang="en-US" sz="2000" b="1" dirty="0">
                    <a:solidFill>
                      <a:srgbClr val="68181B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(5</a:t>
                </a:r>
                <a14:m>
                  <m:oMath xmlns:m="http://schemas.openxmlformats.org/officeDocument/2006/math">
                    <m:r>
                      <a:rPr lang="en-US" altLang="zh-CN" sz="2000" b="1" dirty="0">
                        <a:solidFill>
                          <a:srgbClr val="68181B"/>
                        </a:solidFill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×</m:t>
                    </m:r>
                  </m:oMath>
                </a14:m>
                <a:r>
                  <a:rPr lang="en-US" sz="2000" b="1" dirty="0">
                    <a:solidFill>
                      <a:srgbClr val="68181B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Run1+2)</a:t>
                </a:r>
              </a:p>
              <a:p>
                <a:pPr marL="285744" indent="-285744">
                  <a:lnSpc>
                    <a:spcPct val="120000"/>
                  </a:lnSpc>
                  <a:buFont typeface="Wingdings" panose="05000000000000000000" charset="0"/>
                  <a:buChar char=""/>
                </a:pPr>
                <a:r>
                  <a:rPr lang="en-US" sz="2000" dirty="0">
                    <a:latin typeface="Cambria Math" panose="02040503050406030204" charset="0"/>
                    <a:cs typeface="Cambria Math" panose="02040503050406030204" charset="0"/>
                  </a:rPr>
                  <a:t>Integrated luminosity in Run 3: </a:t>
                </a:r>
                <a:r>
                  <a:rPr lang="en-US" sz="2000" b="1" dirty="0">
                    <a:solidFill>
                      <a:srgbClr val="68181B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28 fb⁻¹</a:t>
                </a:r>
              </a:p>
              <a:p>
                <a:pPr marL="285744" indent="-285744">
                  <a:lnSpc>
                    <a:spcPct val="120000"/>
                  </a:lnSpc>
                  <a:buFont typeface="Wingdings" panose="05000000000000000000" charset="0"/>
                  <a:buChar char=""/>
                </a:pPr>
                <a:r>
                  <a:rPr lang="en-US" sz="2000" dirty="0">
                    <a:latin typeface="Cambria Math" panose="02040503050406030204" charset="0"/>
                    <a:cs typeface="Cambria Math" panose="02040503050406030204" charset="0"/>
                  </a:rPr>
                  <a:t>One year of Run 3 already equals the total Run1+2 (7–8 years) </a:t>
                </a:r>
              </a:p>
              <a:p>
                <a:pPr marL="285744" indent="-285744">
                  <a:lnSpc>
                    <a:spcPct val="120000"/>
                  </a:lnSpc>
                  <a:buFont typeface="Wingdings" panose="05000000000000000000" charset="0"/>
                  <a:buChar char=""/>
                </a:pPr>
                <a:r>
                  <a:rPr lang="en-US" sz="2000" dirty="0">
                    <a:latin typeface="Cambria Math" panose="02040503050406030204" charset="0"/>
                    <a:cs typeface="Cambria Math" panose="02040503050406030204" charset="0"/>
                  </a:rPr>
                  <a:t>hadronic efficiency up to </a:t>
                </a:r>
                <a14:m>
                  <m:oMath xmlns:m="http://schemas.openxmlformats.org/officeDocument/2006/math">
                    <m:r>
                      <a:rPr lang="en-US" altLang="zh-CN" sz="2000" dirty="0">
                        <a:latin typeface="Cambria Math" panose="02040503050406030204" charset="0"/>
                        <a:ea typeface="宋体" charset="0"/>
                        <a:cs typeface="Cambria Math" panose="02040503050406030204" charset="0"/>
                      </a:rPr>
                      <m:t>2×</m:t>
                    </m:r>
                  </m:oMath>
                </a14:m>
                <a:r>
                  <a:rPr lang="en-US" sz="2000" dirty="0">
                    <a:latin typeface="Cambria Math" panose="02040503050406030204" charset="0"/>
                    <a:cs typeface="Cambria Math" panose="02040503050406030204" charset="0"/>
                  </a:rPr>
                  <a:t> higher (channel‑dependent)</a:t>
                </a:r>
                <a:endParaRPr lang="en-US" altLang="zh-CN" sz="2000" b="1" i="1" kern="0" dirty="0">
                  <a:solidFill>
                    <a:srgbClr val="68181B"/>
                  </a:solidFill>
                  <a:latin typeface="Cambria Math" panose="02040503050406030204" charset="0"/>
                  <a:ea typeface="Helvetica Neue" panose="02000503000000020004"/>
                  <a:cs typeface="Cambria Math" panose="0204050305040603020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86" y="3429001"/>
                <a:ext cx="5965191" cy="2662139"/>
              </a:xfrm>
              <a:prstGeom prst="rect">
                <a:avLst/>
              </a:prstGeom>
              <a:blipFill>
                <a:blip r:embed="rId6"/>
                <a:stretch>
                  <a:fillRect l="-849" r="-1274" b="-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22225" y="36831"/>
            <a:ext cx="12161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研究动机</a:t>
            </a:r>
            <a:r>
              <a:rPr lang="en-US" altLang="zh-CN" sz="3200">
                <a:solidFill>
                  <a:schemeClr val="bg1"/>
                </a:solidFill>
                <a:latin typeface="黑体" charset="0"/>
                <a:ea typeface="黑体" charset="0"/>
              </a:rPr>
              <a:t>-</a:t>
            </a:r>
            <a:r>
              <a:rPr lang="zh-CN" altLang="en-US" sz="3200">
                <a:solidFill>
                  <a:schemeClr val="bg1"/>
                </a:solidFill>
                <a:latin typeface="黑体" charset="0"/>
                <a:ea typeface="黑体" charset="0"/>
              </a:rPr>
              <a:t>亮度的测量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-17780" y="0"/>
            <a:ext cx="12209780" cy="583565"/>
          </a:xfrm>
          <a:prstGeom prst="rect">
            <a:avLst/>
          </a:prstGeom>
          <a:solidFill>
            <a:srgbClr val="68181B"/>
          </a:solidFill>
        </p:spPr>
        <p:txBody>
          <a:bodyPr wrap="square" rtlCol="0">
            <a:noAutofit/>
          </a:bodyPr>
          <a:lstStyle/>
          <a:p>
            <a:pPr algn="ctr"/>
            <a:r>
              <a:rPr lang="en-US" altLang="zh-CN" sz="3400" dirty="0">
                <a:solidFill>
                  <a:schemeClr val="bg1"/>
                </a:solidFill>
              </a:rPr>
              <a:t>Experiments in the world</a:t>
            </a:r>
          </a:p>
          <a:p>
            <a:pPr algn="ctr"/>
            <a:endParaRPr kumimoji="1" lang="zh-CN" altLang="en-US" sz="3400" b="1" dirty="0"/>
          </a:p>
          <a:p>
            <a:pPr algn="ctr"/>
            <a:endParaRPr lang="en-US" sz="3400" dirty="0"/>
          </a:p>
          <a:p>
            <a:pPr algn="ctr"/>
            <a:r>
              <a:rPr lang="en-US" sz="3400" dirty="0">
                <a:sym typeface="+mn-ea"/>
              </a:rPr>
              <a:t> </a:t>
            </a:r>
            <a:endParaRPr lang="en-US" sz="3400" dirty="0"/>
          </a:p>
          <a:p>
            <a:pPr algn="ctr"/>
            <a:r>
              <a:rPr lang="en-US" altLang="zh-CN" sz="34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" y="6493511"/>
            <a:ext cx="12209780" cy="368300"/>
          </a:xfrm>
          <a:prstGeom prst="rect">
            <a:avLst/>
          </a:prstGeom>
          <a:solidFill>
            <a:srgbClr val="263A38"/>
          </a:solidFill>
        </p:spPr>
        <p:txBody>
          <a:bodyPr wrap="square" rtlCol="0">
            <a:noAutofit/>
          </a:bodyPr>
          <a:lstStyle/>
          <a:p>
            <a:r>
              <a:rPr lang="en-US" altLang="zh-CN" sz="2000" dirty="0">
                <a:solidFill>
                  <a:schemeClr val="bg1"/>
                </a:solidFill>
              </a:rPr>
              <a:t> </a:t>
            </a:r>
            <a:r>
              <a:rPr lang="zh-CN" altLang="en-US" sz="2000" dirty="0">
                <a:solidFill>
                  <a:schemeClr val="bg1"/>
                </a:solidFill>
              </a:rPr>
              <a:t>柯百谦 </a:t>
            </a:r>
            <a:r>
              <a:rPr lang="en-US" altLang="zh-CN" sz="2000" dirty="0">
                <a:solidFill>
                  <a:schemeClr val="bg1"/>
                </a:solidFill>
              </a:rPr>
              <a:t>                                                               </a:t>
            </a:r>
            <a:r>
              <a:rPr lang="zh-CN" altLang="en-US" sz="2000" dirty="0">
                <a:solidFill>
                  <a:schemeClr val="bg1"/>
                </a:solidFill>
              </a:rPr>
              <a:t>强子物理与味物理的实验进展</a:t>
            </a:r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altLang="zh-CN" sz="2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715751" y="6493511"/>
            <a:ext cx="468000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0DB2DC-4C9A-4742-B13C-FB6460FD3503}" type="slidenum">
              <a:rPr lang="en-US" altLang="zh-CN" sz="1351">
                <a:solidFill>
                  <a:schemeClr val="bg1"/>
                </a:solidFill>
              </a:rPr>
              <a:t>8</a:t>
            </a:fld>
            <a:endParaRPr lang="en-US" altLang="zh-CN" sz="1351" dirty="0">
              <a:solidFill>
                <a:schemeClr val="bg1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7607" y="1979761"/>
            <a:ext cx="4187759" cy="2592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612" y="1799060"/>
            <a:ext cx="4079733" cy="2880000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9985375" y="2676321"/>
            <a:ext cx="21983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400" b="1" dirty="0">
                <a:solidFill>
                  <a:srgbClr val="68181B"/>
                </a:solidFill>
                <a:latin typeface="Cambria Math" panose="02040503050406030204" charset="0"/>
                <a:ea typeface="宋体" charset="0"/>
                <a:cs typeface="Cambria Math" panose="02040503050406030204" charset="0"/>
              </a:rPr>
              <a:t>＋  </a:t>
            </a:r>
            <a:r>
              <a:rPr lang="en-US" altLang="zh-CN" sz="2400" b="1" dirty="0">
                <a:solidFill>
                  <a:srgbClr val="68181B"/>
                </a:solidFill>
                <a:latin typeface="Cambria Math" panose="02040503050406030204" charset="0"/>
                <a:cs typeface="Cambria Math" panose="02040503050406030204" charset="0"/>
              </a:rPr>
              <a:t>many dedicated</a:t>
            </a:r>
          </a:p>
          <a:p>
            <a:r>
              <a:rPr lang="en-US" altLang="zh-CN" sz="2400" b="1" dirty="0">
                <a:solidFill>
                  <a:srgbClr val="68181B"/>
                </a:solidFill>
                <a:latin typeface="Cambria Math" panose="02040503050406030204" charset="0"/>
                <a:cs typeface="Cambria Math" panose="02040503050406030204" charset="0"/>
              </a:rPr>
              <a:t>experiments</a:t>
            </a:r>
          </a:p>
        </p:txBody>
      </p:sp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D1E61E-44E3-84CE-46A6-AFACA82A6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圆角矩形 42">
            <a:extLst>
              <a:ext uri="{FF2B5EF4-FFF2-40B4-BE49-F238E27FC236}">
                <a16:creationId xmlns:a16="http://schemas.microsoft.com/office/drawing/2014/main" id="{40557CED-8DBE-2D09-5551-BDD3569082B6}"/>
              </a:ext>
            </a:extLst>
          </p:cNvPr>
          <p:cNvSpPr/>
          <p:nvPr/>
        </p:nvSpPr>
        <p:spPr>
          <a:xfrm>
            <a:off x="5687695" y="3275331"/>
            <a:ext cx="432000" cy="432000"/>
          </a:xfrm>
          <a:prstGeom prst="roundRect">
            <a:avLst/>
          </a:prstGeom>
          <a:solidFill>
            <a:srgbClr val="263A3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/>
          </a:p>
        </p:txBody>
      </p:sp>
      <p:sp>
        <p:nvSpPr>
          <p:cNvPr id="6" name="标题 5">
            <a:extLst>
              <a:ext uri="{FF2B5EF4-FFF2-40B4-BE49-F238E27FC236}">
                <a16:creationId xmlns:a16="http://schemas.microsoft.com/office/drawing/2014/main" id="{34EDD0F1-BC44-BA6F-D740-0AD95FC7D7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副标题 6">
            <a:extLst>
              <a:ext uri="{FF2B5EF4-FFF2-40B4-BE49-F238E27FC236}">
                <a16:creationId xmlns:a16="http://schemas.microsoft.com/office/drawing/2014/main" id="{D4769E4F-5188-4684-B42E-39500F7D65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半闭框 3">
            <a:extLst>
              <a:ext uri="{FF2B5EF4-FFF2-40B4-BE49-F238E27FC236}">
                <a16:creationId xmlns:a16="http://schemas.microsoft.com/office/drawing/2014/main" id="{88D6C35F-83CB-BEE8-A781-A3DEC06009F4}"/>
              </a:ext>
            </a:extLst>
          </p:cNvPr>
          <p:cNvSpPr/>
          <p:nvPr/>
        </p:nvSpPr>
        <p:spPr>
          <a:xfrm>
            <a:off x="-13335" y="-7620"/>
            <a:ext cx="12172315" cy="6912000"/>
          </a:xfrm>
          <a:prstGeom prst="halfFrame">
            <a:avLst/>
          </a:prstGeom>
          <a:solidFill>
            <a:srgbClr val="68181B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CN" altLang="en-US" sz="1351">
              <a:solidFill>
                <a:schemeClr val="tx1"/>
              </a:solidFill>
            </a:endParaRPr>
          </a:p>
        </p:txBody>
      </p:sp>
      <p:sp>
        <p:nvSpPr>
          <p:cNvPr id="5" name="半闭框 4">
            <a:extLst>
              <a:ext uri="{FF2B5EF4-FFF2-40B4-BE49-F238E27FC236}">
                <a16:creationId xmlns:a16="http://schemas.microsoft.com/office/drawing/2014/main" id="{538FC818-D6BC-921E-B49D-085C776CCA39}"/>
              </a:ext>
            </a:extLst>
          </p:cNvPr>
          <p:cNvSpPr/>
          <p:nvPr/>
        </p:nvSpPr>
        <p:spPr>
          <a:xfrm rot="10800000">
            <a:off x="31115" y="-43425"/>
            <a:ext cx="12172315" cy="6912000"/>
          </a:xfrm>
          <a:prstGeom prst="halfFrame">
            <a:avLst/>
          </a:prstGeom>
          <a:solidFill>
            <a:srgbClr val="263A3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>
              <a:solidFill>
                <a:schemeClr val="tx1"/>
              </a:solidFill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C83D2338-5E15-5DEE-C7CB-0CC09640B79A}"/>
              </a:ext>
            </a:extLst>
          </p:cNvPr>
          <p:cNvSpPr/>
          <p:nvPr/>
        </p:nvSpPr>
        <p:spPr>
          <a:xfrm>
            <a:off x="863600" y="726440"/>
            <a:ext cx="10440000" cy="5652000"/>
          </a:xfrm>
          <a:custGeom>
            <a:avLst/>
            <a:gdLst/>
            <a:ahLst/>
            <a:cxnLst/>
            <a:rect l="l" t="t" r="r" b="b"/>
            <a:pathLst>
              <a:path w="4519680" h="2397575">
                <a:moveTo>
                  <a:pt x="0" y="0"/>
                </a:moveTo>
                <a:lnTo>
                  <a:pt x="4519680" y="0"/>
                </a:lnTo>
                <a:lnTo>
                  <a:pt x="4519680" y="2397575"/>
                </a:lnTo>
                <a:lnTo>
                  <a:pt x="0" y="2397575"/>
                </a:ln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pPr algn="ctr"/>
            <a:endParaRPr lang="en-US" sz="2800">
              <a:solidFill>
                <a:srgbClr val="263A38"/>
              </a:solidFill>
              <a:latin typeface="黑体" charset="0"/>
              <a:ea typeface="黑体" charset="0"/>
              <a:cs typeface="字由点字倔强黑" charset="-122"/>
              <a:sym typeface="字由点字倔强黑" charset="-122"/>
            </a:endParaRPr>
          </a:p>
          <a:p>
            <a:pPr algn="ctr"/>
            <a:endParaRPr lang="zh-CN" altLang="en-US" sz="2800">
              <a:solidFill>
                <a:srgbClr val="263A38"/>
              </a:solidFill>
              <a:latin typeface="黑体" charset="0"/>
              <a:ea typeface="黑体" charset="0"/>
              <a:cs typeface="字由点字倔强黑" charset="-122"/>
              <a:sym typeface="字由点字倔强黑" charset="-122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A279BFD5-BBB9-30ED-4410-48B19788EC3B}"/>
              </a:ext>
            </a:extLst>
          </p:cNvPr>
          <p:cNvSpPr txBox="1"/>
          <p:nvPr/>
        </p:nvSpPr>
        <p:spPr>
          <a:xfrm>
            <a:off x="8255" y="85725"/>
            <a:ext cx="12151360" cy="6407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zh-CN" sz="3200">
                <a:solidFill>
                  <a:schemeClr val="bg1"/>
                </a:solidFill>
                <a:latin typeface="Arial" panose="020B0704020202020204" pitchFamily="34" charset="0"/>
                <a:ea typeface="黑体" charset="0"/>
                <a:cs typeface="Arial" panose="020B0704020202020204" pitchFamily="34" charset="0"/>
              </a:rPr>
              <a:t>Outline of the talk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076A84-3F60-3F88-CA42-D54043FE27D5}"/>
              </a:ext>
            </a:extLst>
          </p:cNvPr>
          <p:cNvSpPr txBox="1"/>
          <p:nvPr/>
        </p:nvSpPr>
        <p:spPr>
          <a:xfrm>
            <a:off x="7419085" y="5527464"/>
            <a:ext cx="3928967" cy="508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51" i="1" dirty="0">
                <a:solidFill>
                  <a:srgbClr val="002060"/>
                </a:solidFill>
                <a:latin typeface="Helvetica" pitchFamily="2" charset="0"/>
              </a:rPr>
              <a:t>Disclaimer: many interesting results,</a:t>
            </a:r>
            <a:endParaRPr lang="en-US" sz="1351" dirty="0">
              <a:solidFill>
                <a:srgbClr val="002060"/>
              </a:solidFill>
              <a:latin typeface="Helvetica" pitchFamily="2" charset="0"/>
            </a:endParaRPr>
          </a:p>
          <a:p>
            <a:r>
              <a:rPr lang="en-US" sz="1351" i="1" dirty="0">
                <a:solidFill>
                  <a:srgbClr val="002060"/>
                </a:solidFill>
                <a:latin typeface="Helvetica" pitchFamily="2" charset="0"/>
              </a:rPr>
              <a:t>only a tiny fraction selected</a:t>
            </a:r>
            <a:endParaRPr lang="en-US" sz="1351" dirty="0">
              <a:solidFill>
                <a:srgbClr val="002060"/>
              </a:solidFill>
              <a:latin typeface="Helvetica" pitchFamily="2" charset="0"/>
            </a:endParaRPr>
          </a:p>
        </p:txBody>
      </p:sp>
      <p:sp>
        <p:nvSpPr>
          <p:cNvPr id="10" name="Introduction…">
            <a:extLst>
              <a:ext uri="{FF2B5EF4-FFF2-40B4-BE49-F238E27FC236}">
                <a16:creationId xmlns:a16="http://schemas.microsoft.com/office/drawing/2014/main" id="{FCB2E974-BC29-C151-C94D-32E0E65F00EB}"/>
              </a:ext>
            </a:extLst>
          </p:cNvPr>
          <p:cNvSpPr txBox="1"/>
          <p:nvPr/>
        </p:nvSpPr>
        <p:spPr>
          <a:xfrm>
            <a:off x="2001422" y="832097"/>
            <a:ext cx="7804548" cy="5142819"/>
          </a:xfrm>
          <a:prstGeom prst="rect">
            <a:avLst/>
          </a:prstGeom>
          <a:ln w="12700">
            <a:miter lim="400000"/>
          </a:ln>
        </p:spPr>
        <p:txBody>
          <a:bodyPr lIns="35719" tIns="35719" rIns="35719" bIns="35719" anchor="ctr">
            <a:spAutoFit/>
          </a:bodyPr>
          <a:lstStyle/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Introduction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accent6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Hadron Spectrum and Exotic Hadrons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Baryon CP Violation  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CKM Physics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Lepton-Flavor Universality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SU(3) and (non-</a:t>
            </a:r>
            <a:r>
              <a:rPr kumimoji="1" lang="en-US" sz="3200" dirty="0" err="1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purterbative</a:t>
            </a: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) QCD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Hyperon Physics</a:t>
            </a:r>
          </a:p>
          <a:p>
            <a:pPr marL="170993" indent="-170993" defTabSz="410740" hangingPunct="0">
              <a:lnSpc>
                <a:spcPct val="130000"/>
              </a:lnSpc>
              <a:buSzPct val="145000"/>
              <a:buFontTx/>
              <a:buChar char="•"/>
              <a:defRPr sz="4000" b="0">
                <a:solidFill>
                  <a:srgbClr val="1DB100">
                    <a:hueOff val="557972"/>
                    <a:lumOff val="-12546"/>
                  </a:srgbClr>
                </a:solidFill>
              </a:defRPr>
            </a:pPr>
            <a:r>
              <a:rPr kumimoji="1" lang="en-US" sz="3200" dirty="0">
                <a:solidFill>
                  <a:schemeClr val="bg1">
                    <a:lumMod val="50000"/>
                  </a:schemeClr>
                </a:solidFill>
                <a:latin typeface="Cambria Math" panose="02040503050406030204" charset="0"/>
                <a:ea typeface="等线" panose="02010600030101010101" pitchFamily="2" charset="-122"/>
                <a:sym typeface="Helvetica Neue" panose="02000503000000020004"/>
              </a:rPr>
              <a:t>Prospect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8372194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8647</TotalTime>
  <Words>11090</Words>
  <Application>Microsoft Macintosh PowerPoint</Application>
  <PresentationFormat>Widescreen</PresentationFormat>
  <Paragraphs>1184</Paragraphs>
  <Slides>54</Slides>
  <Notes>51</Notes>
  <HiddenSlides>0</HiddenSlides>
  <MMClips>0</MMClips>
  <ScaleCrop>false</ScaleCrop>
  <HeadingPairs>
    <vt:vector size="6" baseType="variant">
      <vt:variant>
        <vt:lpstr>Fonts Used</vt:lpstr>
      </vt:variant>
      <vt:variant>
        <vt:i4>25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80" baseType="lpstr">
      <vt:lpstr>Apple SD Gothic Neo Bold</vt:lpstr>
      <vt:lpstr>Arial Regular</vt:lpstr>
      <vt:lpstr>ArialMT</vt:lpstr>
      <vt:lpstr>CambriaMath</vt:lpstr>
      <vt:lpstr>等线</vt:lpstr>
      <vt:lpstr>微软雅黑</vt:lpstr>
      <vt:lpstr>黑体</vt:lpstr>
      <vt:lpstr>SourceSansPro</vt:lpstr>
      <vt:lpstr>Times New Roman Regular</vt:lpstr>
      <vt:lpstr>思源宋体-超粗体</vt:lpstr>
      <vt:lpstr>思源黑体 2</vt:lpstr>
      <vt:lpstr>Apple Chancery</vt:lpstr>
      <vt:lpstr>Aptos</vt:lpstr>
      <vt:lpstr>Aptos Display</vt:lpstr>
      <vt:lpstr>Arial</vt:lpstr>
      <vt:lpstr>Calibri</vt:lpstr>
      <vt:lpstr>Cambria</vt:lpstr>
      <vt:lpstr>Cambria Math</vt:lpstr>
      <vt:lpstr>Dubai</vt:lpstr>
      <vt:lpstr>Helvetica</vt:lpstr>
      <vt:lpstr>Helvetica Neue</vt:lpstr>
      <vt:lpstr>Helvetica Neue Medium</vt:lpstr>
      <vt:lpstr>Optima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Microsoft Office User</dc:creator>
  <cp:lastModifiedBy>Microsoft Office User</cp:lastModifiedBy>
  <cp:revision>48</cp:revision>
  <cp:lastPrinted>2026-07-17T19:04:04Z</cp:lastPrinted>
  <dcterms:created xsi:type="dcterms:W3CDTF">2026-07-11T19:54:37Z</dcterms:created>
  <dcterms:modified xsi:type="dcterms:W3CDTF">2026-07-17T20:10:21Z</dcterms:modified>
</cp:coreProperties>
</file>