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</p:sldMasterIdLst>
  <p:notesMasterIdLst>
    <p:notesMasterId r:id="rId17"/>
  </p:notesMasterIdLst>
  <p:sldIdLst>
    <p:sldId id="256" r:id="rId4"/>
    <p:sldId id="257" r:id="rId5"/>
    <p:sldId id="734" r:id="rId6"/>
    <p:sldId id="740" r:id="rId7"/>
    <p:sldId id="3930" r:id="rId8"/>
    <p:sldId id="741" r:id="rId9"/>
    <p:sldId id="756" r:id="rId10"/>
    <p:sldId id="366" r:id="rId11"/>
    <p:sldId id="359" r:id="rId12"/>
    <p:sldId id="3933" r:id="rId13"/>
    <p:sldId id="3935" r:id="rId14"/>
    <p:sldId id="3936" r:id="rId15"/>
    <p:sldId id="3923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69636-0660-41E9-AB41-0DC35C7F42C1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6FFE07-6F52-4698-8E67-12A2262E74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1818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E8A57C-7EAB-4444-AC33-970CB4DB4B7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8988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BCBFA9-8137-6ADB-EBD8-184F6BD9AD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DB610B3-4EE7-0246-9FFE-E1F10C391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6CCBFF8-7EB9-A7E9-FE6B-B40B8DEE8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1C1DC-419E-495A-8E1D-6E1BCBD20704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E33B37-58EC-A812-BEAF-91294064A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12F9A9-A836-EABB-AAC3-65330C3F8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0C8F2-DD46-4F17-BC73-EF698CCE79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795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3724A3-9B77-06BF-8522-FE3833822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4989A6E-0A54-76EF-569D-1F43045542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0F6CC2-5A7A-D04B-07EC-2228E7EA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1C1DC-419E-495A-8E1D-6E1BCBD20704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1E5632-CFFB-28AC-F3B7-8BB35C743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6F887F-B281-CF6E-AAC4-1D9A76BFB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0C8F2-DD46-4F17-BC73-EF698CCE79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7167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5DA48FA-554C-970A-F53F-FAC335D50E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B64EF2B-ACF8-AE52-E78A-D9166AE094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480C74E-0E20-F8CB-3A4D-A03DF0940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1C1DC-419E-495A-8E1D-6E1BCBD20704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A41A1A1-8D56-D456-CC99-1B232EBA5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12E3B5-56C3-EDC4-EA8C-AF3B9CB06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0C8F2-DD46-4F17-BC73-EF698CCE79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2575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9FB5BD-9687-7F48-09E1-E07D1D50C6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E8ADA84-3982-A141-0ACD-AD60C7E2DD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A3A6BE-4DA3-F1F1-D3B8-6926D029A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684A-A2E3-40DC-8463-E5BCACA1ABB7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8BA04E-77BA-1372-810D-A54160EBD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AC56D8-87A6-4C0C-24CA-86908A52E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75FBC-72F6-4BCC-BA0D-5229736DA7B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619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2A59EF-CB06-8A8D-5565-969637302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34540FA-AFA2-91BB-6918-A217E9E2D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7D9972-18D5-6EDC-6A1C-6AA6F6675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281E7-9014-45A1-9F42-1CBC4C324E44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9CAA70-42E8-65D1-5513-0D32AEC33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BB09FD5-954A-FD6B-1759-DFD0BF9C3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75FBC-72F6-4BCC-BA0D-5229736DA7B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5478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C4EB3F-72B4-24B1-89CF-A601087BC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5744175-C803-C708-EA93-75931AEF01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18A1E78-5C0C-4D79-ED69-FC49F9659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D4A7D-7EC2-4037-8E36-FEA36F44F3D9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89BED5-6A8F-D24E-270C-4D4403DF8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51B5E4-94C7-48F7-7A3F-B04AD3F6F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75FBC-72F6-4BCC-BA0D-5229736DA7B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8020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BED818-CF9A-49D4-3D69-F7B00CD43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0E4C6F1-E8C9-55A3-7641-D5FAE51A1C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58F3EEE-F8FC-4CA0-6726-2310B5FF1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367BD35-E3A1-ABE1-EF0C-D64CFA18A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69842-4ED6-4354-9B5E-12A7E4AD0A27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CDB4B21-83C4-4FD2-2611-2405C450F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BDEC7B1-ACC0-A280-49E1-09BEAC61D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75FBC-72F6-4BCC-BA0D-5229736DA7B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86971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14C65C-78D5-FB11-1DC2-4040B017C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3495C4A-2C6D-2F9F-5139-36FEBD911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B98B2F0-6D62-0FCE-B067-D8A96B8227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869D3C4-2C69-6D96-FE6E-E07D516DD9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D39D062-B8A8-D487-F4B4-A32F2334CC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2A36C22-795E-0E6B-DDEA-B0C4B139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3C49-476C-435E-A70E-8CECDC5BAFA3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3EFA5C5-F9A1-2D74-66E9-C508B3F09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D47104B-4F96-9DD0-29FD-03C1DA976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75FBC-72F6-4BCC-BA0D-5229736DA7B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104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566D12-CF06-1026-2327-FE30A088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B1F0447-F08E-AFC7-3F32-1E7B08EA3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F9E83-BDB3-456C-8438-99459640539A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35F2754-6034-997F-0D15-42D8A1288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B70E63C-9F6C-A090-81FB-187C18B21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75FBC-72F6-4BCC-BA0D-5229736DA7B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0285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B6C796F-4911-14AC-D69B-DB16BF1B0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819EB-8352-4DF7-8810-384977F40CF1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C83CEA1-D523-BB84-E57B-E8F8FB3F8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177899B-1B5D-446F-B974-88EACD9D7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75FBC-72F6-4BCC-BA0D-5229736DA7B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798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BEE5C2-CD26-19D9-2745-968BA859C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F89FFFD-6DC9-EFB6-E019-C35E4C024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1AF0732-6446-FE79-BF50-BC31A530F8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102F7DC-4C00-13D8-DBFF-B1DDDBAC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41A4-BA5C-451E-999C-B4BC6243BC9E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E63D39B-A5AF-CDF2-A657-CC658B57D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AF5DF65-8B37-2900-5951-72DAF45BD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75FBC-72F6-4BCC-BA0D-5229736DA7B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2446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5648CF-27CD-F02E-0295-903F4B31C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74A4945-C336-4ACE-BE39-FA02043DD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F4960B-795C-6EA9-1D37-09D0ECFA1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1C1DC-419E-495A-8E1D-6E1BCBD20704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FBF91CC-FE91-12BE-B5AF-CAD5D0C9E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FF57D0-07EA-7FD5-7687-2097C7211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0C8F2-DD46-4F17-BC73-EF698CCE79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01472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6A42E5-426F-BBEF-D6D8-549981CEE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DB37411-8BD2-AAEC-FB48-42CB931EBE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8BF76CE-D143-757B-D39E-E26FA450A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44ED595-18E9-8B19-DA74-2A74D5469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4300-2630-4604-8C8B-AE010103B5C5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9AEF165-C778-E945-34A4-5A172DEAD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5D8A26A-1F86-6C8D-69B1-B362F318F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75FBC-72F6-4BCC-BA0D-5229736DA7B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27309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505E77-B419-DC24-FA32-6B773D9D6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D4DC858-DA66-8AFF-C9E5-B6DA4D153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7E9DE3-5B6F-AC3D-84E6-69E11FA2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7672E-5587-4A59-A05E-D438D41521BE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0E4CC2-B190-7348-C8D9-C07A734EE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A68797-E354-F6F4-C784-FBAAB8C45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75FBC-72F6-4BCC-BA0D-5229736DA7B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30625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F54E3B5-5018-3FD7-3DCA-D18ED6314D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CA6CEF1-2EC2-200E-B620-E7DED8DC21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9C87B64-AC13-EDF6-6AC3-BF3B86DC3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A0281-9820-4CA2-A902-C9922134F847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B575580-B69A-398C-2CBC-DCE07E6B8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A28354-DFE5-13FB-08E8-702676CC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75FBC-72F6-4BCC-BA0D-5229736DA7B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79763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8A24B86-71AE-46B1-9A7F-844387A2A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3936" y="6356350"/>
            <a:ext cx="2743200" cy="365125"/>
          </a:xfrm>
        </p:spPr>
        <p:txBody>
          <a:bodyPr/>
          <a:lstStyle>
            <a:lvl1pPr>
              <a:defRPr sz="2000" b="1">
                <a:solidFill>
                  <a:srgbClr val="002060"/>
                </a:solidFill>
              </a:defRPr>
            </a:lvl1pPr>
          </a:lstStyle>
          <a:p>
            <a:fld id="{862937CF-25F3-48DD-A3F8-A271D2A940D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内容占位符 10">
            <a:extLst>
              <a:ext uri="{FF2B5EF4-FFF2-40B4-BE49-F238E27FC236}">
                <a16:creationId xmlns:a16="http://schemas.microsoft.com/office/drawing/2014/main" id="{004A8461-22F4-4180-AFB0-D2A36828EA6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80559" y="155850"/>
            <a:ext cx="5605913" cy="4863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微软雅黑</a:t>
            </a:r>
            <a:r>
              <a:rPr lang="en-US" altLang="zh-CN" dirty="0"/>
              <a:t>28</a:t>
            </a:r>
            <a:r>
              <a:rPr lang="zh-CN" altLang="en-US" dirty="0"/>
              <a:t>，红色：标题</a:t>
            </a:r>
          </a:p>
        </p:txBody>
      </p:sp>
    </p:spTree>
    <p:extLst>
      <p:ext uri="{BB962C8B-B14F-4D97-AF65-F5344CB8AC3E}">
        <p14:creationId xmlns:p14="http://schemas.microsoft.com/office/powerpoint/2010/main" val="30342171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D802A-D600-426F-9390-1CB902534EE1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2937-1341-48FB-A0D7-DE90D4CBA8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11138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D8260-D1AC-45CE-A93A-5FA9FBD327C4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2937-1341-48FB-A0D7-DE90D4CBA8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2300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6DAD1-A8F8-419A-B1D8-000913164F3E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2937-1341-48FB-A0D7-DE90D4CBA8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13234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671C8-9670-4AB1-8316-258F2E07E10B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2937-1341-48FB-A0D7-DE90D4CBA8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661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0C7A3-116F-4832-AE11-28A685D6B448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2937-1341-48FB-A0D7-DE90D4CBA8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66652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CB32-45AB-4AED-A34B-8A2DCBEE48F4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2937-1341-48FB-A0D7-DE90D4CBA8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558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398267-CCB3-E7E7-C2D9-E49B21517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3F034F6-A4CB-CFFD-5961-FA2126A4B6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7D446ED-A133-CA08-3449-6E8B9B18E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1C1DC-419E-495A-8E1D-6E1BCBD20704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D5DB7C-E592-82B4-0343-10694E9B2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250E0E-A497-3F4C-C20C-C265627FF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0C8F2-DD46-4F17-BC73-EF698CCE79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11144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CF338-1F25-40D5-B41B-C8FF6619A92D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2937-1341-48FB-A0D7-DE90D4CBA8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60347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032E-E8AD-4EE5-A3F0-FFE7E4CBC6CF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2937-1341-48FB-A0D7-DE90D4CBA8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54384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4C9-2343-4304-BACF-7ECBF0688F8E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2937-1341-48FB-A0D7-DE90D4CBA8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3264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C8508-D4C9-4B47-925C-92ACCF6CA5D6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2937-1341-48FB-A0D7-DE90D4CBA8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6365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F92B2-A7D2-4A7F-8BD2-3D0DEA290218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2937-1341-48FB-A0D7-DE90D4CBA8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3947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69A38B-E2A6-3143-32F4-C6E6DB2B2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4C1F59D-0D8B-AFAD-DE17-D17DC37460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5E5EFEB-E622-B8CB-3FB8-A094410DD9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7EB70AB-A3BC-0871-5FE5-DACE2CE1D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1C1DC-419E-495A-8E1D-6E1BCBD20704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10AA774-213A-40CB-954F-AA6469745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957174D-83ED-F022-16BE-8DC798992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0C8F2-DD46-4F17-BC73-EF698CCE79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3000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593A27-A2A0-FB13-D875-7F8C5E4CA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2B8D6E5-0746-BBFA-E2EE-DDB991A42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DA421AB-6675-E602-C46F-6B379DF67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FF9D793-61B2-1782-1430-FCFC8A999C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85D93A2-B21E-1DAC-3CD2-239F9027D9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A0D8856-F429-C647-70CA-23D90495F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1C1DC-419E-495A-8E1D-6E1BCBD20704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AC61CA8-5A3A-4D04-C5F9-A5EBD0C3E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D548890-D940-BA73-003D-9794EC3BB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0C8F2-DD46-4F17-BC73-EF698CCE79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898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A24D23-8FB1-13D8-38D0-6829745DA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EED5E6F-FE78-134F-E918-3253A353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1C1DC-419E-495A-8E1D-6E1BCBD20704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DFF0154-F33F-4009-C9BC-6DE640A64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1506811-0E13-F311-01F1-6F921BD84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0C8F2-DD46-4F17-BC73-EF698CCE79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5814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A16AA8B-8D3D-D261-8645-5DF544A02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1C1DC-419E-495A-8E1D-6E1BCBD20704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5E48CFA-C15B-8C78-6C8A-6C2C6D805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8ECC6F0-8246-04D5-E5C6-59BDC7B4F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0C8F2-DD46-4F17-BC73-EF698CCE79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8155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C1D7D5-43A3-2FAC-A0E9-2F6E0C0E4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4AC2113-0F33-B68F-8114-00A7BFE3E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45A24F4-A1AE-C23F-E1C7-9EB82D0C61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3C0F2D0-005F-B8F7-E6BF-DB8C9A953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1C1DC-419E-495A-8E1D-6E1BCBD20704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28F5658-0757-E2A0-DD3D-0B8263D9B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AF0A0E2-87FA-2037-711E-8DA81941D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0C8F2-DD46-4F17-BC73-EF698CCE79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2997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527262-30EB-51AE-AD7F-39C1014F0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4A7EB89-E287-178A-8DD7-BC21C12948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FA1CB2-7B4F-642D-E865-5619F26129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A128733-A669-C812-D03B-EE92BF8F6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1C1DC-419E-495A-8E1D-6E1BCBD20704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92921D6-51E1-B89F-332B-444572029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6689041-B9E7-C360-1174-D34B68F41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0C8F2-DD46-4F17-BC73-EF698CCE79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8798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7068D6E-D0C4-BCA5-E7CA-8716070A5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EFDEDA9-BC67-C09B-0802-9BA8ED1A14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202FAC0-04E8-039B-ECD6-EF36D34C2C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1C1DC-419E-495A-8E1D-6E1BCBD20704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090FD7-EE2E-A654-69B7-4D931444E1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3C6C2B0-ABC8-E334-6932-3144DFF57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0C8F2-DD46-4F17-BC73-EF698CCE79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588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06DFF79-3CB1-FB14-9AA0-74607A0DA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87C74D4-83C3-9284-BD2E-571DFDFA4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202C53B-1B29-3272-868C-2DD9064BE2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5194DF-27A1-4A30-A9EA-BD20C65A792D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C31032-7AE7-2EAF-ED16-7382C72F43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A75286-3ACF-09D0-C26E-A1FABA5517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475FBC-72F6-4BCC-BA0D-5229736DA7B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6383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AA82F-B469-4AF5-8F48-2382DBD46FAF}" type="datetime1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62937-1341-48FB-A0D7-DE90D4CBA8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154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3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A11E98-7D39-A226-6CB6-ECD5729E72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4884" y="986736"/>
            <a:ext cx="9144000" cy="2387600"/>
          </a:xfrm>
        </p:spPr>
        <p:txBody>
          <a:bodyPr/>
          <a:lstStyle/>
          <a:p>
            <a:r>
              <a:rPr lang="en-US" altLang="zh-CN" b="1" dirty="0"/>
              <a:t>Parton distribution function on Lattice QCD</a:t>
            </a:r>
            <a:endParaRPr lang="zh-CN" altLang="en-US" b="1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4800A8D-4752-2D2E-9CA1-3B532E85F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210" y="3669451"/>
            <a:ext cx="9144000" cy="2811253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altLang="zh-CN" sz="4100" b="1" dirty="0"/>
              <a:t>               Peng Sun</a:t>
            </a:r>
          </a:p>
          <a:p>
            <a:endParaRPr lang="en-US" altLang="zh-CN" sz="4100" b="1" dirty="0"/>
          </a:p>
          <a:p>
            <a:endParaRPr lang="en-US" altLang="zh-CN" sz="4100" b="1" dirty="0"/>
          </a:p>
          <a:p>
            <a:pPr algn="l"/>
            <a:r>
              <a:rPr lang="en-US" altLang="zh-CN" sz="4100" b="1" dirty="0"/>
              <a:t>Institute of Modern Physics, </a:t>
            </a:r>
          </a:p>
          <a:p>
            <a:pPr algn="l"/>
            <a:r>
              <a:rPr lang="en-US" altLang="zh-CN" sz="4100" b="1" dirty="0"/>
              <a:t>Chinese Academy of Sciences</a:t>
            </a:r>
          </a:p>
          <a:p>
            <a:pPr algn="l"/>
            <a:endParaRPr lang="en-US" altLang="zh-CN" dirty="0"/>
          </a:p>
          <a:p>
            <a:r>
              <a:rPr lang="en-US" altLang="zh-CN" dirty="0"/>
              <a:t> 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F6B754B-BE36-A6BC-D2E9-F6E8405D4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42686"/>
            <a:ext cx="5045765" cy="915314"/>
          </a:xfrm>
          <a:prstGeom prst="rect">
            <a:avLst/>
          </a:prstGeom>
        </p:spPr>
      </p:pic>
      <p:sp>
        <p:nvSpPr>
          <p:cNvPr id="8" name="灯片编号占位符 2">
            <a:extLst>
              <a:ext uri="{FF2B5EF4-FFF2-40B4-BE49-F238E27FC236}">
                <a16:creationId xmlns:a16="http://schemas.microsoft.com/office/drawing/2014/main" id="{9980F640-A2D2-139A-01B7-3F3E98D5C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4C1E9FD-EF62-4E50-B8BC-74B20B6A0F1F}" type="slidenum">
              <a:rPr lang="zh-CN" altLang="en-US" smtClean="0"/>
              <a:t>1</a:t>
            </a:fld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7F23EC7-2083-F4CA-95C9-78B777941DE9}"/>
              </a:ext>
            </a:extLst>
          </p:cNvPr>
          <p:cNvSpPr txBox="1"/>
          <p:nvPr/>
        </p:nvSpPr>
        <p:spPr>
          <a:xfrm>
            <a:off x="5608696" y="6347906"/>
            <a:ext cx="1713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2026/07/14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6E8142C-79C0-5503-1EAC-62F0B0CAA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210" y="3428680"/>
            <a:ext cx="2345332" cy="1113222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2FA918E2-6F82-2B06-700A-81100D7DCE8C}"/>
              </a:ext>
            </a:extLst>
          </p:cNvPr>
          <p:cNvSpPr txBox="1"/>
          <p:nvPr/>
        </p:nvSpPr>
        <p:spPr>
          <a:xfrm>
            <a:off x="5791200" y="4917157"/>
            <a:ext cx="254428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/>
              <a:t>Lattice Parton </a:t>
            </a:r>
          </a:p>
          <a:p>
            <a:r>
              <a:rPr lang="en-US" altLang="zh-CN" sz="2800" b="1" dirty="0"/>
              <a:t>collaboration</a:t>
            </a:r>
            <a:endParaRPr lang="zh-CN" altLang="en-US" sz="2800" b="1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7CF6887C-D6FC-FF6E-6260-BB9960B540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2099" y="3080327"/>
            <a:ext cx="1726785" cy="2142783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C9E17F94-2DE1-76AA-FE1C-A3095BD605AE}"/>
              </a:ext>
            </a:extLst>
          </p:cNvPr>
          <p:cNvSpPr txBox="1"/>
          <p:nvPr/>
        </p:nvSpPr>
        <p:spPr>
          <a:xfrm>
            <a:off x="8335486" y="4917157"/>
            <a:ext cx="34307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    Chinese Lattice </a:t>
            </a:r>
          </a:p>
          <a:p>
            <a:r>
              <a:rPr lang="en-US" altLang="zh-CN" sz="2800" b="1" dirty="0"/>
              <a:t>     collaboration</a:t>
            </a:r>
            <a:endParaRPr lang="zh-CN" altLang="en-US" sz="2800" b="1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8D50820-C382-EF7A-45EA-AC96ECF764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"/>
            <a:ext cx="8049542" cy="91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475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F112D07-8859-6FAC-3E77-126DFDCFA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2937-1341-48FB-A0D7-DE90D4CBA8E8}" type="slidenum">
              <a:rPr lang="zh-CN" altLang="en-US" smtClean="0"/>
              <a:t>10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E0E126F-789B-C585-2441-C58E006DC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63" y="1404104"/>
            <a:ext cx="5627088" cy="3897658"/>
          </a:xfrm>
          <a:prstGeom prst="rect">
            <a:avLst/>
          </a:prstGeom>
        </p:spPr>
      </p:pic>
      <p:sp>
        <p:nvSpPr>
          <p:cNvPr id="7" name="标题 1">
            <a:extLst>
              <a:ext uri="{FF2B5EF4-FFF2-40B4-BE49-F238E27FC236}">
                <a16:creationId xmlns:a16="http://schemas.microsoft.com/office/drawing/2014/main" id="{0C867F11-20E9-1B8F-D841-CA5EF0060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906" y="105949"/>
            <a:ext cx="946012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3200" kern="0" dirty="0">
                <a:solidFill>
                  <a:srgbClr val="FF0000"/>
                </a:solidFill>
                <a:latin typeface="Arial"/>
                <a:ea typeface="宋体"/>
                <a:cs typeface="+mj-cs"/>
              </a:rPr>
              <a:t>Helicity Gluon PDF on Lattice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B4B7E36-AC8B-0324-4CCB-FAD14B663401}"/>
              </a:ext>
            </a:extLst>
          </p:cNvPr>
          <p:cNvSpPr txBox="1"/>
          <p:nvPr/>
        </p:nvSpPr>
        <p:spPr>
          <a:xfrm>
            <a:off x="7355596" y="5530088"/>
            <a:ext cx="41723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+mj-ea"/>
                <a:ea typeface="+mj-ea"/>
              </a:rPr>
              <a:t>LPC Collaboration 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D1788DC-39C5-EE57-9A05-57C93FC44560}"/>
              </a:ext>
            </a:extLst>
          </p:cNvPr>
          <p:cNvSpPr txBox="1"/>
          <p:nvPr/>
        </p:nvSpPr>
        <p:spPr>
          <a:xfrm>
            <a:off x="1260819" y="5458078"/>
            <a:ext cx="4172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 err="1">
                <a:latin typeface="+mj-ea"/>
                <a:ea typeface="+mj-ea"/>
              </a:rPr>
              <a:t>HadStruc</a:t>
            </a:r>
            <a:r>
              <a:rPr lang="en-US" altLang="zh-CN" dirty="0">
                <a:latin typeface="+mj-ea"/>
                <a:ea typeface="+mj-ea"/>
              </a:rPr>
              <a:t> Collaboration </a:t>
            </a:r>
          </a:p>
          <a:p>
            <a:r>
              <a:rPr lang="en-US" altLang="zh-CN" dirty="0" err="1">
                <a:latin typeface="+mj-ea"/>
                <a:ea typeface="+mj-ea"/>
              </a:rPr>
              <a:t>Phys.Rev.D</a:t>
            </a:r>
            <a:r>
              <a:rPr lang="en-US" altLang="zh-CN" dirty="0">
                <a:latin typeface="+mj-ea"/>
                <a:ea typeface="+mj-ea"/>
              </a:rPr>
              <a:t> 106 (2022) 9, 094511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758DC7E-4036-A625-CD1B-F5E4E40A1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0267" y="1433609"/>
            <a:ext cx="5297703" cy="36805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E1F46E8-CE5B-BAB7-C889-686EB5B137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8204" y="1919264"/>
            <a:ext cx="1999661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629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FCC4FE1-A252-2E63-A784-88FF91139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2937-1341-48FB-A0D7-DE90D4CBA8E8}" type="slidenum">
              <a:rPr lang="zh-CN" altLang="en-US" smtClean="0"/>
              <a:t>11</a:t>
            </a:fld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6C8ECE0-8F2A-F1E3-8898-B7B4FFA91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67" y="737679"/>
            <a:ext cx="3675793" cy="281119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973BD18-0E84-4551-A9A0-0B09AFAD1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67" y="3609493"/>
            <a:ext cx="3566719" cy="281119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CA75932-DAE7-C4D0-9702-39E78BA22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5455" y="813053"/>
            <a:ext cx="3566717" cy="273581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92EF367-BF63-0BAF-7D38-462D5DF5A6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9027" y="816764"/>
            <a:ext cx="3422404" cy="279272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FAA14A8-C105-C28B-C0AC-C2AEAC7907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7720" y="3609493"/>
            <a:ext cx="3493524" cy="277902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3A03343-CE37-20FA-4356-19F68AE5F8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9894" y="3609493"/>
            <a:ext cx="3643322" cy="2779025"/>
          </a:xfrm>
          <a:prstGeom prst="rect">
            <a:avLst/>
          </a:prstGeom>
        </p:spPr>
      </p:pic>
      <p:sp>
        <p:nvSpPr>
          <p:cNvPr id="17" name="标题 1">
            <a:extLst>
              <a:ext uri="{FF2B5EF4-FFF2-40B4-BE49-F238E27FC236}">
                <a16:creationId xmlns:a16="http://schemas.microsoft.com/office/drawing/2014/main" id="{3EDBF35C-B97B-7BAF-EC77-3853140E4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756" y="-16674"/>
            <a:ext cx="946012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3200" kern="0" dirty="0">
                <a:solidFill>
                  <a:srgbClr val="FF0000"/>
                </a:solidFill>
                <a:latin typeface="Arial"/>
                <a:ea typeface="宋体"/>
              </a:rPr>
              <a:t>u and d quark PDF on Lattice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D1303669-3DF3-9F06-4AD7-8BC4AD301B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420" y="1523993"/>
            <a:ext cx="1999661" cy="49381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481625D-0FF1-0F40-C16B-D452A33040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1419" y="4521269"/>
            <a:ext cx="1999661" cy="49381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1D72C6C7-AA33-D91C-78BB-F25B68D17C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9179" y="2505190"/>
            <a:ext cx="1999661" cy="49381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E84BEDDB-6F5F-9226-0311-E891B0CFBB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82369" y="1465661"/>
            <a:ext cx="1999661" cy="493819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0EA1BF04-B6F1-60C0-4109-28B71E23CF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96169" y="4505186"/>
            <a:ext cx="1999661" cy="493819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48B6B76F-8A40-E7D3-81C1-534188B85A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57296" y="4649022"/>
            <a:ext cx="1999661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48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089EDED-8DD1-7899-5CF1-3A2800F73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2937-1341-48FB-A0D7-DE90D4CBA8E8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8BF17E59-42F8-83E4-318B-D7D601679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756" y="-16674"/>
            <a:ext cx="946012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3200" kern="0" dirty="0">
                <a:solidFill>
                  <a:srgbClr val="FF0000"/>
                </a:solidFill>
                <a:latin typeface="Arial"/>
                <a:ea typeface="宋体"/>
              </a:rPr>
              <a:t>s quark PDF on Lattice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6B9D80A-B599-B304-B720-0B90F6F25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88" y="1276725"/>
            <a:ext cx="5206306" cy="489484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0C02080-78A7-2E22-3B4A-086B120D9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2736" y="2535742"/>
            <a:ext cx="1999661" cy="49381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229CEC8-7D01-93BF-3AFA-EBB4D507FC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094" y="1276725"/>
            <a:ext cx="5609213" cy="498723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82C3A64-D783-A22C-57DE-903AEA6F4E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5282" y="2535741"/>
            <a:ext cx="1999661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092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50076738-9178-2391-7B58-CF21F05799EE}"/>
              </a:ext>
            </a:extLst>
          </p:cNvPr>
          <p:cNvSpPr txBox="1"/>
          <p:nvPr/>
        </p:nvSpPr>
        <p:spPr>
          <a:xfrm>
            <a:off x="546652" y="288235"/>
            <a:ext cx="23887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/>
              <a:t>Summary</a:t>
            </a:r>
            <a:endParaRPr lang="zh-CN" altLang="en-US" sz="4000" b="1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4DE411B-11AA-F505-E2CC-102A600E50BD}"/>
              </a:ext>
            </a:extLst>
          </p:cNvPr>
          <p:cNvSpPr txBox="1"/>
          <p:nvPr/>
        </p:nvSpPr>
        <p:spPr>
          <a:xfrm>
            <a:off x="795203" y="1326257"/>
            <a:ext cx="9978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We have completed many works on the lattice calculation of PDFs.</a:t>
            </a:r>
            <a:endParaRPr lang="zh-CN" altLang="en-US" sz="2400" b="1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EC8429D-F9DE-21B0-3B5F-C265CE26011F}"/>
              </a:ext>
            </a:extLst>
          </p:cNvPr>
          <p:cNvSpPr txBox="1"/>
          <p:nvPr/>
        </p:nvSpPr>
        <p:spPr>
          <a:xfrm>
            <a:off x="795203" y="4288669"/>
            <a:ext cx="9978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However, a lot of much more difficult works need to do, like sea quark PDF, TMD, GPD and so on.  </a:t>
            </a:r>
            <a:endParaRPr lang="zh-CN" altLang="en-US" sz="2400" b="1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5F6BDC3F-2852-850F-0D33-27D7C9C8C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758" y="2052406"/>
            <a:ext cx="5597990" cy="2236263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5D4BC114-27D6-5FF8-A9FD-7183EEF5C570}"/>
              </a:ext>
            </a:extLst>
          </p:cNvPr>
          <p:cNvSpPr txBox="1"/>
          <p:nvPr/>
        </p:nvSpPr>
        <p:spPr>
          <a:xfrm>
            <a:off x="5784354" y="2975522"/>
            <a:ext cx="936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C00000"/>
                </a:solidFill>
              </a:rPr>
              <a:t>LPC 2020</a:t>
            </a:r>
            <a:endParaRPr lang="zh-CN" altLang="en-US" sz="1400" b="1" dirty="0">
              <a:solidFill>
                <a:srgbClr val="C00000"/>
              </a:solidFill>
            </a:endParaRPr>
          </a:p>
        </p:txBody>
      </p:sp>
      <p:sp>
        <p:nvSpPr>
          <p:cNvPr id="9" name="矩形 4">
            <a:extLst>
              <a:ext uri="{FF2B5EF4-FFF2-40B4-BE49-F238E27FC236}">
                <a16:creationId xmlns:a16="http://schemas.microsoft.com/office/drawing/2014/main" id="{5110BD8D-77D0-BDAB-FAC3-E7CE7217C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1615" y="2093213"/>
            <a:ext cx="4096810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 dirty="0"/>
              <a:t>• </a:t>
            </a:r>
            <a:r>
              <a:rPr lang="en-US" altLang="zh-CN" sz="2000" dirty="0"/>
              <a:t>Improved operator definition;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dirty="0"/>
              <a:t>• Improved renormalization;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dirty="0"/>
              <a:t>• higher loop matching;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dirty="0"/>
              <a:t>•  Better systematic and statistical error control</a:t>
            </a:r>
            <a:endParaRPr lang="zh-CN" altLang="en-US" sz="2000" dirty="0"/>
          </a:p>
        </p:txBody>
      </p:sp>
      <p:sp>
        <p:nvSpPr>
          <p:cNvPr id="10" name="灯片编号占位符 2">
            <a:extLst>
              <a:ext uri="{FF2B5EF4-FFF2-40B4-BE49-F238E27FC236}">
                <a16:creationId xmlns:a16="http://schemas.microsoft.com/office/drawing/2014/main" id="{07861027-C590-6D47-84C4-DC78E27A2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4C1E9FD-EF62-4E50-B8BC-74B20B6A0F1F}" type="slidenum">
              <a:rPr lang="zh-CN" altLang="en-US" smtClean="0"/>
              <a:t>13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18469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5262A2-21C3-C379-D752-4521FD85D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Outline</a:t>
            </a:r>
            <a:endParaRPr lang="zh-CN" altLang="en-US" b="1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81DA839-B658-E487-330F-87BE2EB69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691" y="1748100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zh-CN" sz="3600" dirty="0"/>
              <a:t>Large-Momentum Effective Theory </a:t>
            </a:r>
          </a:p>
          <a:p>
            <a:endParaRPr lang="en-US" altLang="zh-CN" sz="3600" dirty="0"/>
          </a:p>
          <a:p>
            <a:r>
              <a:rPr lang="en-US" altLang="zh-CN" sz="3600" dirty="0"/>
              <a:t>Results from Lattice Parton collaboration (LPC)</a:t>
            </a:r>
          </a:p>
          <a:p>
            <a:endParaRPr lang="en-US" altLang="zh-CN" sz="3600" dirty="0"/>
          </a:p>
          <a:p>
            <a:r>
              <a:rPr lang="en-US" altLang="zh-CN" sz="3600" dirty="0"/>
              <a:t>summary</a:t>
            </a:r>
            <a:endParaRPr lang="zh-CN" altLang="en-US" sz="3600" dirty="0"/>
          </a:p>
        </p:txBody>
      </p:sp>
      <p:sp>
        <p:nvSpPr>
          <p:cNvPr id="4" name="灯片编号占位符 2">
            <a:extLst>
              <a:ext uri="{FF2B5EF4-FFF2-40B4-BE49-F238E27FC236}">
                <a16:creationId xmlns:a16="http://schemas.microsoft.com/office/drawing/2014/main" id="{56F4EDFE-7618-83E4-2D13-5F71D9317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4C1E9FD-EF62-4E50-B8BC-74B20B6A0F1F}" type="slidenum">
              <a:rPr lang="zh-CN" altLang="en-US" smtClean="0"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93366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04A7DE-1885-4072-85C7-6F95235D1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115889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3200" kern="0" dirty="0">
                <a:solidFill>
                  <a:srgbClr val="FF0000"/>
                </a:solidFill>
                <a:latin typeface="Arial"/>
                <a:ea typeface="宋体"/>
                <a:cs typeface="+mj-cs"/>
              </a:rPr>
              <a:t>Large-Momentum Effective Theory (</a:t>
            </a:r>
            <a:r>
              <a:rPr lang="en-US" altLang="zh-CN" sz="3200" kern="0" dirty="0" err="1">
                <a:solidFill>
                  <a:srgbClr val="FF0000"/>
                </a:solidFill>
                <a:latin typeface="Arial"/>
                <a:ea typeface="宋体"/>
                <a:cs typeface="+mj-cs"/>
              </a:rPr>
              <a:t>LaMET</a:t>
            </a:r>
            <a:r>
              <a:rPr lang="en-US" altLang="zh-CN" sz="3200" kern="0" dirty="0">
                <a:solidFill>
                  <a:srgbClr val="FF0000"/>
                </a:solidFill>
                <a:latin typeface="Arial"/>
                <a:ea typeface="宋体"/>
                <a:cs typeface="+mj-cs"/>
              </a:rPr>
              <a:t>)</a:t>
            </a:r>
          </a:p>
        </p:txBody>
      </p:sp>
      <p:sp>
        <p:nvSpPr>
          <p:cNvPr id="43011" name="文本框 5">
            <a:extLst>
              <a:ext uri="{FF2B5EF4-FFF2-40B4-BE49-F238E27FC236}">
                <a16:creationId xmlns:a16="http://schemas.microsoft.com/office/drawing/2014/main" id="{5F0CB43D-E615-4AE1-A397-68E6F4517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4060" y="849358"/>
            <a:ext cx="74919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600" dirty="0"/>
              <a:t>X. D. Ji, </a:t>
            </a:r>
            <a:r>
              <a:rPr lang="en-US" altLang="zh-CN" sz="1600" dirty="0">
                <a:solidFill>
                  <a:srgbClr val="000000"/>
                </a:solidFill>
              </a:rPr>
              <a:t>Phys.Rev.Lett </a:t>
            </a:r>
            <a:r>
              <a:rPr lang="en-US" altLang="zh-CN" sz="1600" dirty="0"/>
              <a:t>110 (2013) 262002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600" dirty="0"/>
              <a:t>X. Ji, Y.-S. Liu, Y. Liu, J.-H. Zhang and Y Zhao , </a:t>
            </a:r>
            <a:r>
              <a:rPr lang="da-DK" altLang="zh-CN" sz="1600" dirty="0"/>
              <a:t>Rev. Mod. Phys. 93, 35005 (2021)</a:t>
            </a:r>
            <a:r>
              <a:rPr lang="en-US" altLang="zh-CN" sz="1600" dirty="0"/>
              <a:t>.</a:t>
            </a:r>
            <a:endParaRPr lang="zh-CN" altLang="en-US" sz="1600" dirty="0"/>
          </a:p>
        </p:txBody>
      </p:sp>
      <p:pic>
        <p:nvPicPr>
          <p:cNvPr id="43012" name="图片 6">
            <a:extLst>
              <a:ext uri="{FF2B5EF4-FFF2-40B4-BE49-F238E27FC236}">
                <a16:creationId xmlns:a16="http://schemas.microsoft.com/office/drawing/2014/main" id="{2FD0230A-628F-4ED1-AA6D-5247EE604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27163"/>
            <a:ext cx="9144000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文本框 7">
            <a:extLst>
              <a:ext uri="{FF2B5EF4-FFF2-40B4-BE49-F238E27FC236}">
                <a16:creationId xmlns:a16="http://schemas.microsoft.com/office/drawing/2014/main" id="{458C859F-C1A6-4A29-8152-DD18547C8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0364" y="4373564"/>
            <a:ext cx="3362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/>
              <a:t>Light-cone PDF : Cannot be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/>
              <a:t>calculated on the lattice</a:t>
            </a:r>
            <a:endParaRPr lang="zh-CN" altLang="en-US" sz="2000"/>
          </a:p>
        </p:txBody>
      </p:sp>
      <p:sp>
        <p:nvSpPr>
          <p:cNvPr id="43014" name="文本框 8">
            <a:extLst>
              <a:ext uri="{FF2B5EF4-FFF2-40B4-BE49-F238E27FC236}">
                <a16:creationId xmlns:a16="http://schemas.microsoft.com/office/drawing/2014/main" id="{614A4F8F-B768-425F-AAF5-C39DD7808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9838" y="4373564"/>
            <a:ext cx="28495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/>
              <a:t>Quasi-PDF : Directly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/>
              <a:t>calculable on the lattice</a:t>
            </a:r>
          </a:p>
        </p:txBody>
      </p:sp>
      <p:pic>
        <p:nvPicPr>
          <p:cNvPr id="43015" name="图片 10">
            <a:extLst>
              <a:ext uri="{FF2B5EF4-FFF2-40B4-BE49-F238E27FC236}">
                <a16:creationId xmlns:a16="http://schemas.microsoft.com/office/drawing/2014/main" id="{47BF0B52-995A-49DE-9242-ED422C6AB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81588"/>
            <a:ext cx="9144000" cy="130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EB02174-A1D1-461F-5E5E-02EB19010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4C1E9FD-EF62-4E50-B8BC-74B20B6A0F1F}" type="slidenum">
              <a:rPr lang="zh-CN" altLang="en-US" smtClean="0"/>
              <a:t>3</a:t>
            </a:fld>
            <a:endParaRPr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464BD4-572D-4A99-9382-50A537C74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115889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3200" kern="0" dirty="0">
                <a:solidFill>
                  <a:srgbClr val="FF0000"/>
                </a:solidFill>
                <a:latin typeface="Arial"/>
                <a:ea typeface="宋体"/>
                <a:cs typeface="+mj-cs"/>
              </a:rPr>
              <a:t>Matching between </a:t>
            </a:r>
            <a:r>
              <a:rPr lang="en-US" altLang="zh-CN" sz="3200" kern="0" dirty="0" err="1">
                <a:solidFill>
                  <a:srgbClr val="FF0000"/>
                </a:solidFill>
                <a:latin typeface="Arial"/>
                <a:ea typeface="宋体"/>
                <a:cs typeface="+mj-cs"/>
              </a:rPr>
              <a:t>Qausi</a:t>
            </a:r>
            <a:r>
              <a:rPr lang="en-US" altLang="zh-CN" sz="3200" kern="0" dirty="0">
                <a:solidFill>
                  <a:srgbClr val="FF0000"/>
                </a:solidFill>
                <a:latin typeface="Arial"/>
                <a:ea typeface="宋体"/>
                <a:cs typeface="+mj-cs"/>
              </a:rPr>
              <a:t>-PDF and LC-PDF</a:t>
            </a:r>
          </a:p>
        </p:txBody>
      </p:sp>
      <p:sp>
        <p:nvSpPr>
          <p:cNvPr id="44035" name="文本框 2">
            <a:extLst>
              <a:ext uri="{FF2B5EF4-FFF2-40B4-BE49-F238E27FC236}">
                <a16:creationId xmlns:a16="http://schemas.microsoft.com/office/drawing/2014/main" id="{19A2E9DA-8055-4888-9ABF-BF3D94F15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9926" y="974726"/>
            <a:ext cx="7921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>
                <a:solidFill>
                  <a:srgbClr val="0070C0"/>
                </a:solidFill>
              </a:rPr>
              <a:t>Factorization formula rigorously proven in the momentum space in MS scheme</a:t>
            </a:r>
          </a:p>
        </p:txBody>
      </p:sp>
      <p:sp>
        <p:nvSpPr>
          <p:cNvPr id="44037" name="文本框 6">
            <a:extLst>
              <a:ext uri="{FF2B5EF4-FFF2-40B4-BE49-F238E27FC236}">
                <a16:creationId xmlns:a16="http://schemas.microsoft.com/office/drawing/2014/main" id="{3763456C-7AF5-4A74-AD95-0EF3AD3C3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801" y="5732464"/>
            <a:ext cx="79684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600" dirty="0"/>
              <a:t>Y.-Q. Ma and J. </a:t>
            </a:r>
            <a:r>
              <a:rPr lang="en-US" altLang="zh-CN" sz="1600" dirty="0" err="1"/>
              <a:t>Qiu</a:t>
            </a:r>
            <a:r>
              <a:rPr lang="en-US" altLang="zh-CN" sz="1600" dirty="0"/>
              <a:t>, </a:t>
            </a:r>
            <a:r>
              <a:rPr lang="en-US" altLang="zh-CN" sz="1600" dirty="0" err="1">
                <a:solidFill>
                  <a:srgbClr val="000000"/>
                </a:solidFill>
              </a:rPr>
              <a:t>Phys.Rev</a:t>
            </a:r>
            <a:r>
              <a:rPr lang="en-US" altLang="zh-CN" sz="1600" dirty="0">
                <a:solidFill>
                  <a:srgbClr val="000000"/>
                </a:solidFill>
              </a:rPr>
              <a:t>. D </a:t>
            </a:r>
            <a:r>
              <a:rPr lang="en-US" altLang="zh-CN" sz="1600" dirty="0"/>
              <a:t>98 (2018)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600" dirty="0"/>
              <a:t>X. Ji, Y.-S. Liu, Y. Liu, J.-H. Zhang and Y. Zhao, </a:t>
            </a:r>
            <a:r>
              <a:rPr lang="da-DK" altLang="zh-CN" sz="1600" dirty="0"/>
              <a:t>Rev. Mod. Phys. 93, 35005 (2021)</a:t>
            </a:r>
            <a:endParaRPr lang="zh-CN" altLang="en-US" sz="16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B0B3264-BC17-4E03-B61D-61EDCE03C8D0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600449" y="4465496"/>
            <a:ext cx="8600431" cy="85824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zh-CN" altLang="en-US">
                <a:noFill/>
              </a:rPr>
              <a:t> </a:t>
            </a:r>
          </a:p>
        </p:txBody>
      </p:sp>
      <p:sp>
        <p:nvSpPr>
          <p:cNvPr id="44039" name="文本框 11">
            <a:extLst>
              <a:ext uri="{FF2B5EF4-FFF2-40B4-BE49-F238E27FC236}">
                <a16:creationId xmlns:a16="http://schemas.microsoft.com/office/drawing/2014/main" id="{1034501C-C6D1-4680-BCA6-E89801037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6588" y="1809751"/>
            <a:ext cx="87614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 dirty="0">
                <a:solidFill>
                  <a:srgbClr val="7030A0"/>
                </a:solidFill>
              </a:rPr>
              <a:t>*The </a:t>
            </a:r>
            <a:r>
              <a:rPr lang="en-US" altLang="zh-CN" sz="2400" dirty="0" err="1">
                <a:solidFill>
                  <a:srgbClr val="7030A0"/>
                </a:solidFill>
              </a:rPr>
              <a:t>qausi</a:t>
            </a:r>
            <a:r>
              <a:rPr lang="en-US" altLang="zh-CN" sz="2400" dirty="0">
                <a:solidFill>
                  <a:srgbClr val="7030A0"/>
                </a:solidFill>
              </a:rPr>
              <a:t>-PDF and LC-PDF share the same IR physics in </a:t>
            </a:r>
            <a:r>
              <a:rPr lang="en-US" altLang="zh-CN" sz="2400" dirty="0" err="1">
                <a:solidFill>
                  <a:srgbClr val="7030A0"/>
                </a:solidFill>
              </a:rPr>
              <a:t>x,y</a:t>
            </a:r>
            <a:r>
              <a:rPr lang="en-US" altLang="zh-CN" sz="2400" dirty="0">
                <a:solidFill>
                  <a:srgbClr val="7030A0"/>
                </a:solidFill>
              </a:rPr>
              <a:t>=[0, 1]</a:t>
            </a:r>
            <a:endParaRPr lang="zh-CN" altLang="en-US" sz="2400" dirty="0">
              <a:solidFill>
                <a:srgbClr val="7030A0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BFC0EAB-4733-4353-9A17-762EB91B8100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711625" y="2708921"/>
            <a:ext cx="6250237" cy="957891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zh-CN" altLang="en-US" dirty="0">
                <a:noFill/>
              </a:rPr>
              <a:t> </a:t>
            </a:r>
          </a:p>
        </p:txBody>
      </p:sp>
      <p:sp>
        <p:nvSpPr>
          <p:cNvPr id="44041" name="文本框 18">
            <a:extLst>
              <a:ext uri="{FF2B5EF4-FFF2-40B4-BE49-F238E27FC236}">
                <a16:creationId xmlns:a16="http://schemas.microsoft.com/office/drawing/2014/main" id="{872C4275-9429-4EA5-A4B6-7F58EB1BE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9925" y="3844926"/>
            <a:ext cx="6281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>
                <a:solidFill>
                  <a:srgbClr val="990000"/>
                </a:solidFill>
              </a:rPr>
              <a:t>Then we can build the matching relationship:</a:t>
            </a:r>
            <a:endParaRPr lang="zh-CN" altLang="en-US" sz="2400">
              <a:solidFill>
                <a:srgbClr val="990000"/>
              </a:solidFill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EB2AF902-A6A9-F49C-0F0B-FE23C5120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4C1E9FD-EF62-4E50-B8BC-74B20B6A0F1F}" type="slidenum">
              <a:rPr lang="zh-CN" altLang="en-US" smtClean="0"/>
              <a:t>4</a:t>
            </a:fld>
            <a:endParaRPr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778D7ED-B5B6-9650-26BE-8A15AE978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54" y="1049867"/>
            <a:ext cx="11463108" cy="5428565"/>
          </a:xfrm>
          <a:prstGeom prst="rect">
            <a:avLst/>
          </a:prstGeom>
        </p:spPr>
      </p:pic>
      <p:sp>
        <p:nvSpPr>
          <p:cNvPr id="4" name="标题 1">
            <a:extLst>
              <a:ext uri="{FF2B5EF4-FFF2-40B4-BE49-F238E27FC236}">
                <a16:creationId xmlns:a16="http://schemas.microsoft.com/office/drawing/2014/main" id="{7FA02CB4-CAB1-BF22-9DEA-B501AA0A0A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407" y="49831"/>
            <a:ext cx="946012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3200" kern="0" dirty="0">
                <a:solidFill>
                  <a:srgbClr val="FF0000"/>
                </a:solidFill>
                <a:latin typeface="Arial"/>
                <a:ea typeface="宋体"/>
                <a:cs typeface="+mj-cs"/>
              </a:rPr>
              <a:t>Leading twist light-cone PDF</a:t>
            </a:r>
          </a:p>
        </p:txBody>
      </p:sp>
      <p:sp>
        <p:nvSpPr>
          <p:cNvPr id="2" name="灯片编号占位符 2">
            <a:extLst>
              <a:ext uri="{FF2B5EF4-FFF2-40B4-BE49-F238E27FC236}">
                <a16:creationId xmlns:a16="http://schemas.microsoft.com/office/drawing/2014/main" id="{076C248C-9C31-623A-E286-2D3A1EE89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4C1E9FD-EF62-4E50-B8BC-74B20B6A0F1F}" type="slidenum">
              <a:rPr lang="zh-CN" altLang="en-US" smtClean="0"/>
              <a:t>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01330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44B38C-1746-4820-9BC1-CC7A61321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940" y="-85636"/>
            <a:ext cx="946012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3200" kern="0" dirty="0">
                <a:solidFill>
                  <a:srgbClr val="FF0000"/>
                </a:solidFill>
                <a:latin typeface="Arial"/>
                <a:ea typeface="宋体"/>
                <a:cs typeface="+mj-cs"/>
              </a:rPr>
              <a:t> Unpolarized PDF on Lattice</a:t>
            </a:r>
          </a:p>
        </p:txBody>
      </p:sp>
      <p:pic>
        <p:nvPicPr>
          <p:cNvPr id="46083" name="图片 2">
            <a:extLst>
              <a:ext uri="{FF2B5EF4-FFF2-40B4-BE49-F238E27FC236}">
                <a16:creationId xmlns:a16="http://schemas.microsoft.com/office/drawing/2014/main" id="{05AB638F-3AAC-8645-D889-3FB41EDD3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624" y="1061079"/>
            <a:ext cx="3480905" cy="259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0CB7B8C-3EEC-DB88-4981-B212B8A92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4C1E9FD-EF62-4E50-B8BC-74B20B6A0F1F}" type="slidenum">
              <a:rPr lang="zh-CN" altLang="en-US" smtClean="0"/>
              <a:t>6</a:t>
            </a:fld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808209F-CB1D-54F6-414B-52E61F0CAB9A}"/>
              </a:ext>
            </a:extLst>
          </p:cNvPr>
          <p:cNvSpPr txBox="1"/>
          <p:nvPr/>
        </p:nvSpPr>
        <p:spPr>
          <a:xfrm>
            <a:off x="7869529" y="2828323"/>
            <a:ext cx="4397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dirty="0">
                <a:solidFill>
                  <a:srgbClr val="5E5E5E"/>
                </a:solidFill>
                <a:effectLst/>
                <a:latin typeface="HelveticaNeue"/>
              </a:rPr>
              <a:t>Y. Liu, et.al., LPC, PRD101(2020)034020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AC0B599-36B7-0FF4-340C-29671283C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394" y="976275"/>
            <a:ext cx="3940230" cy="249868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4BE7E24-21E0-89DE-7B65-34C56831ED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542" y="3762243"/>
            <a:ext cx="7198222" cy="262810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55F7B71-19EE-817A-0FF0-7276D57A91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1228" y="3762243"/>
            <a:ext cx="3940230" cy="2332269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73FEE07D-25EE-4572-ACE3-070603EC87F5}"/>
              </a:ext>
            </a:extLst>
          </p:cNvPr>
          <p:cNvSpPr txBox="1"/>
          <p:nvPr/>
        </p:nvSpPr>
        <p:spPr>
          <a:xfrm>
            <a:off x="6540334" y="6282856"/>
            <a:ext cx="44149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HW.</a:t>
            </a:r>
            <a:r>
              <a:rPr lang="zh-CN" altLang="en-US" dirty="0"/>
              <a:t> </a:t>
            </a:r>
            <a:r>
              <a:rPr lang="en-US" altLang="zh-CN" dirty="0"/>
              <a:t>Lin	arXiv:2011.14971 (2020)   </a:t>
            </a:r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21983E3-3624-86FF-A7AB-22A833505D39}"/>
              </a:ext>
            </a:extLst>
          </p:cNvPr>
          <p:cNvSpPr txBox="1"/>
          <p:nvPr/>
        </p:nvSpPr>
        <p:spPr>
          <a:xfrm>
            <a:off x="8074192" y="1397260"/>
            <a:ext cx="32943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Using CLS  32x96 2+1 flavor clover fermion ensemble H102 Lattice spacing a=0.086 </a:t>
            </a:r>
            <a:r>
              <a:rPr lang="en-US" altLang="zh-CN" dirty="0" err="1"/>
              <a:t>fm</a:t>
            </a:r>
            <a:r>
              <a:rPr lang="en-US" altLang="zh-CN" dirty="0"/>
              <a:t>,  M</a:t>
            </a:r>
            <a:r>
              <a:rPr lang="el-GR" altLang="zh-CN" dirty="0"/>
              <a:t>π=</a:t>
            </a:r>
            <a:r>
              <a:rPr lang="en-US" altLang="zh-CN" dirty="0"/>
              <a:t> </a:t>
            </a:r>
            <a:r>
              <a:rPr lang="el-GR" altLang="zh-CN" dirty="0"/>
              <a:t>356</a:t>
            </a:r>
            <a:r>
              <a:rPr lang="en-US" altLang="zh-CN" dirty="0"/>
              <a:t>MeV</a:t>
            </a:r>
            <a:endParaRPr lang="zh-CN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35D942-094F-7FA2-E3B2-A02AF30E9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906" y="105949"/>
            <a:ext cx="946012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3200" kern="0" dirty="0">
                <a:solidFill>
                  <a:srgbClr val="FF0000"/>
                </a:solidFill>
                <a:latin typeface="Arial"/>
                <a:ea typeface="宋体"/>
                <a:cs typeface="+mj-cs"/>
              </a:rPr>
              <a:t> </a:t>
            </a:r>
            <a:r>
              <a:rPr lang="en-US" altLang="zh-CN" sz="3200" kern="0" dirty="0" err="1">
                <a:solidFill>
                  <a:srgbClr val="FF0000"/>
                </a:solidFill>
                <a:latin typeface="Arial"/>
                <a:ea typeface="宋体"/>
                <a:cs typeface="+mj-cs"/>
              </a:rPr>
              <a:t>Transversity</a:t>
            </a:r>
            <a:r>
              <a:rPr lang="en-US" altLang="zh-CN" sz="3200" kern="0" dirty="0">
                <a:solidFill>
                  <a:srgbClr val="FF0000"/>
                </a:solidFill>
                <a:latin typeface="Arial"/>
                <a:ea typeface="宋体"/>
                <a:cs typeface="+mj-cs"/>
              </a:rPr>
              <a:t> and Helicity PDF on Lattice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B191A65-AD98-871A-809D-D4E86EA17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93" y="1423594"/>
            <a:ext cx="4448781" cy="304390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DF7C8F1-E793-F34F-3202-8B23F6A3D65F}"/>
              </a:ext>
            </a:extLst>
          </p:cNvPr>
          <p:cNvSpPr txBox="1"/>
          <p:nvPr/>
        </p:nvSpPr>
        <p:spPr>
          <a:xfrm>
            <a:off x="464120" y="4973118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b="0" i="0" dirty="0">
                <a:solidFill>
                  <a:srgbClr val="555555"/>
                </a:solidFill>
                <a:effectLst/>
                <a:latin typeface="Proxima Nova"/>
              </a:rPr>
              <a:t> </a:t>
            </a:r>
            <a:r>
              <a:rPr lang="en-US" altLang="zh-CN" i="0" dirty="0">
                <a:solidFill>
                  <a:srgbClr val="555555"/>
                </a:solidFill>
                <a:effectLst/>
                <a:latin typeface="+mj-lt"/>
              </a:rPr>
              <a:t>F Yao et al LPC Phys. Rev. Lett. 131, 261901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89B22E2-C9BB-74F6-50CC-7D6604274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4C1E9FD-EF62-4E50-B8BC-74B20B6A0F1F}" type="slidenum">
              <a:rPr lang="zh-CN" altLang="en-US" smtClean="0"/>
              <a:t>7</a:t>
            </a:fld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33272AA-9B25-A11C-E6DD-FD2377B35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1345" y="1639389"/>
            <a:ext cx="7047975" cy="2701097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7EA7A939-A526-A3C6-5683-6FEF0752C981}"/>
              </a:ext>
            </a:extLst>
          </p:cNvPr>
          <p:cNvSpPr txBox="1"/>
          <p:nvPr/>
        </p:nvSpPr>
        <p:spPr>
          <a:xfrm>
            <a:off x="5923189" y="4937301"/>
            <a:ext cx="5693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+mj-lt"/>
              </a:rPr>
              <a:t>J Holligan, HW Lin </a:t>
            </a:r>
            <a:r>
              <a:rPr lang="en-US" altLang="zh-CN" dirty="0" err="1">
                <a:latin typeface="+mj-lt"/>
              </a:rPr>
              <a:t>Phys.Lett.B</a:t>
            </a:r>
            <a:r>
              <a:rPr lang="en-US" altLang="zh-CN" dirty="0">
                <a:latin typeface="+mj-lt"/>
              </a:rPr>
              <a:t> 854 (2024) 138731</a:t>
            </a:r>
            <a:endParaRPr lang="zh-CN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75766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929BB84-60F0-02A6-DC92-A575FAD59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475FBC-72F6-4BCC-BA0D-5229736DA7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标题 1">
            <a:extLst>
              <a:ext uri="{FF2B5EF4-FFF2-40B4-BE49-F238E27FC236}">
                <a16:creationId xmlns:a16="http://schemas.microsoft.com/office/drawing/2014/main" id="{671D7D62-4194-036F-11CA-013434A05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160" y="12869"/>
            <a:ext cx="946012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3200" kern="0" dirty="0">
                <a:solidFill>
                  <a:srgbClr val="FF0000"/>
                </a:solidFill>
                <a:latin typeface="Arial"/>
                <a:ea typeface="宋体"/>
                <a:cs typeface="+mj-cs"/>
              </a:rPr>
              <a:t>Gluon and sea quark PDF on Lattice</a:t>
            </a: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9CA95BB5-D0E6-5A38-95E4-B2B06C8C195E}"/>
              </a:ext>
            </a:extLst>
          </p:cNvPr>
          <p:cNvGrpSpPr/>
          <p:nvPr/>
        </p:nvGrpSpPr>
        <p:grpSpPr>
          <a:xfrm>
            <a:off x="577966" y="1733716"/>
            <a:ext cx="5128232" cy="4081395"/>
            <a:chOff x="6577100" y="1609232"/>
            <a:chExt cx="3945081" cy="3474262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4DD5427C-6A75-3FD0-7314-B0E9079A8708}"/>
                </a:ext>
              </a:extLst>
            </p:cNvPr>
            <p:cNvGrpSpPr/>
            <p:nvPr/>
          </p:nvGrpSpPr>
          <p:grpSpPr>
            <a:xfrm>
              <a:off x="6577100" y="1615348"/>
              <a:ext cx="3945081" cy="3468146"/>
              <a:chOff x="6577100" y="1615348"/>
              <a:chExt cx="3945081" cy="3468146"/>
            </a:xfrm>
          </p:grpSpPr>
          <p:pic>
            <p:nvPicPr>
              <p:cNvPr id="36" name="图片 35">
                <a:extLst>
                  <a:ext uri="{FF2B5EF4-FFF2-40B4-BE49-F238E27FC236}">
                    <a16:creationId xmlns:a16="http://schemas.microsoft.com/office/drawing/2014/main" id="{809CEADF-BC96-B83A-43F7-B61D229C8D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577100" y="1615348"/>
                <a:ext cx="3945081" cy="3468146"/>
              </a:xfrm>
              <a:prstGeom prst="rect">
                <a:avLst/>
              </a:prstGeom>
            </p:spPr>
          </p:pic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F4B213B6-EBCE-C869-5DB6-CCCE35F83A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545" t="37427" r="34835"/>
              <a:stretch>
                <a:fillRect/>
              </a:stretch>
            </p:blipFill>
            <p:spPr>
              <a:xfrm rot="10800000">
                <a:off x="7656903" y="3463217"/>
                <a:ext cx="401044" cy="1225649"/>
              </a:xfrm>
              <a:prstGeom prst="rect">
                <a:avLst/>
              </a:prstGeom>
            </p:spPr>
          </p:pic>
        </p:grpSp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87D0B615-AB75-7B14-099C-7A36FE60BF1F}"/>
                </a:ext>
              </a:extLst>
            </p:cNvPr>
            <p:cNvGrpSpPr/>
            <p:nvPr/>
          </p:nvGrpSpPr>
          <p:grpSpPr>
            <a:xfrm>
              <a:off x="8005142" y="1609232"/>
              <a:ext cx="877238" cy="2863213"/>
              <a:chOff x="8005142" y="1609232"/>
              <a:chExt cx="877238" cy="2863213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38E2A6D5-E603-8CB7-1DC4-ECC66D69FC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851" t="39952" r="-3507"/>
              <a:stretch>
                <a:fillRect/>
              </a:stretch>
            </p:blipFill>
            <p:spPr>
              <a:xfrm rot="10800000">
                <a:off x="8338820" y="3463217"/>
                <a:ext cx="543560" cy="1009228"/>
              </a:xfrm>
              <a:prstGeom prst="rect">
                <a:avLst/>
              </a:prstGeom>
            </p:spPr>
          </p:pic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B5939C4D-5FB9-2505-FFC9-A1727DAD34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85099"/>
              <a:stretch>
                <a:fillRect/>
              </a:stretch>
            </p:blipFill>
            <p:spPr>
              <a:xfrm rot="1993407">
                <a:off x="8005142" y="1609232"/>
                <a:ext cx="352637" cy="1800284"/>
              </a:xfrm>
              <a:prstGeom prst="rect">
                <a:avLst/>
              </a:prstGeom>
            </p:spPr>
          </p:pic>
        </p:grpSp>
      </p:grpSp>
      <p:sp>
        <p:nvSpPr>
          <p:cNvPr id="23" name="文本框 22">
            <a:extLst>
              <a:ext uri="{FF2B5EF4-FFF2-40B4-BE49-F238E27FC236}">
                <a16:creationId xmlns:a16="http://schemas.microsoft.com/office/drawing/2014/main" id="{CF3674E1-04B3-77DF-5B74-FD1D1D87AF1A}"/>
              </a:ext>
            </a:extLst>
          </p:cNvPr>
          <p:cNvSpPr txBox="1"/>
          <p:nvPr/>
        </p:nvSpPr>
        <p:spPr>
          <a:xfrm>
            <a:off x="313692" y="964004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Lattice QCD calculation :</a:t>
            </a:r>
            <a:endParaRPr lang="zh-CN" altLang="en-US" dirty="0"/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2FF6BB4E-B0E3-C9D2-A556-F3F6D8ADD9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009" y="2225040"/>
            <a:ext cx="4654791" cy="339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555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CAC7564-C7AF-DDBE-C755-1274A8B0A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475FBC-72F6-4BCC-BA0D-5229736DA7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C513BCE-42A0-7474-F8D7-3F248E1503DA}"/>
              </a:ext>
            </a:extLst>
          </p:cNvPr>
          <p:cNvSpPr txBox="1"/>
          <p:nvPr/>
        </p:nvSpPr>
        <p:spPr>
          <a:xfrm>
            <a:off x="2270716" y="6488668"/>
            <a:ext cx="25163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t>arXiv:2510.26425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88F3F9B-821A-6586-0C5A-4F08F49E0780}"/>
              </a:ext>
            </a:extLst>
          </p:cNvPr>
          <p:cNvSpPr txBox="1"/>
          <p:nvPr/>
        </p:nvSpPr>
        <p:spPr>
          <a:xfrm>
            <a:off x="7854069" y="6488668"/>
            <a:ext cx="28495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t>arXiv:2510.17758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标题 1">
            <a:extLst>
              <a:ext uri="{FF2B5EF4-FFF2-40B4-BE49-F238E27FC236}">
                <a16:creationId xmlns:a16="http://schemas.microsoft.com/office/drawing/2014/main" id="{8AF49622-A0AF-1CB7-5E36-0498203EE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511" y="0"/>
            <a:ext cx="946012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3200" kern="0" dirty="0">
                <a:solidFill>
                  <a:srgbClr val="FF0000"/>
                </a:solidFill>
                <a:latin typeface="Arial"/>
                <a:ea typeface="宋体"/>
                <a:cs typeface="+mj-cs"/>
              </a:rPr>
              <a:t>Unpolarized Gluon PDF on Lattice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87CFA4E8-CBAA-5585-9775-C66B1F9ED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3030" y="4053361"/>
            <a:ext cx="3741059" cy="216646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FCFE0C2-F13E-6B88-1963-4F8C97547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327" y="4017805"/>
            <a:ext cx="3923809" cy="257142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44A44C9-3CF6-9553-E17D-D4B23C9550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918" y="901069"/>
            <a:ext cx="4257218" cy="3152292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A5D4B51-9635-201D-EA9E-AB6760E134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8868" y="815994"/>
            <a:ext cx="4190805" cy="323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100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11617</TotalTime>
  <Words>433</Words>
  <Application>Microsoft Office PowerPoint</Application>
  <PresentationFormat>宽屏</PresentationFormat>
  <Paragraphs>75</Paragraphs>
  <Slides>13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13</vt:i4>
      </vt:variant>
    </vt:vector>
  </HeadingPairs>
  <TitlesOfParts>
    <vt:vector size="24" baseType="lpstr">
      <vt:lpstr>HelveticaNeue</vt:lpstr>
      <vt:lpstr>Proxima Nova</vt:lpstr>
      <vt:lpstr>等线</vt:lpstr>
      <vt:lpstr>等线 Light</vt:lpstr>
      <vt:lpstr>微软雅黑</vt:lpstr>
      <vt:lpstr>Arial</vt:lpstr>
      <vt:lpstr>Calibri</vt:lpstr>
      <vt:lpstr>Calibri Light</vt:lpstr>
      <vt:lpstr>Office 主题​​</vt:lpstr>
      <vt:lpstr>1_Office 主题​​</vt:lpstr>
      <vt:lpstr>2_Office 主题​​</vt:lpstr>
      <vt:lpstr>Parton distribution function on Lattice QCD</vt:lpstr>
      <vt:lpstr>Outline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</dc:creator>
  <cp:lastModifiedBy>peng sun</cp:lastModifiedBy>
  <cp:revision>294</cp:revision>
  <dcterms:created xsi:type="dcterms:W3CDTF">2024-11-08T13:37:11Z</dcterms:created>
  <dcterms:modified xsi:type="dcterms:W3CDTF">2026-07-15T04:10:39Z</dcterms:modified>
</cp:coreProperties>
</file>