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85" r:id="rId2"/>
    <p:sldId id="1070" r:id="rId3"/>
    <p:sldId id="1069" r:id="rId4"/>
    <p:sldId id="1079" r:id="rId5"/>
    <p:sldId id="1072" r:id="rId6"/>
    <p:sldId id="1071" r:id="rId7"/>
    <p:sldId id="1073" r:id="rId8"/>
    <p:sldId id="1074" r:id="rId9"/>
    <p:sldId id="1077" r:id="rId10"/>
    <p:sldId id="1076" r:id="rId11"/>
    <p:sldId id="1078" r:id="rId12"/>
    <p:sldId id="290" r:id="rId13"/>
    <p:sldId id="1057" r:id="rId14"/>
    <p:sldId id="287" r:id="rId15"/>
    <p:sldId id="1054" r:id="rId16"/>
    <p:sldId id="1055" r:id="rId17"/>
    <p:sldId id="257" r:id="rId18"/>
    <p:sldId id="1060" r:id="rId19"/>
    <p:sldId id="1065" r:id="rId20"/>
    <p:sldId id="1064" r:id="rId21"/>
    <p:sldId id="262" r:id="rId22"/>
    <p:sldId id="263" r:id="rId23"/>
    <p:sldId id="264" r:id="rId24"/>
    <p:sldId id="1063" r:id="rId25"/>
    <p:sldId id="1067" r:id="rId26"/>
    <p:sldId id="1056" r:id="rId27"/>
    <p:sldId id="259" r:id="rId28"/>
    <p:sldId id="289" r:id="rId29"/>
    <p:sldId id="1061" r:id="rId30"/>
    <p:sldId id="1058" r:id="rId31"/>
    <p:sldId id="1075" r:id="rId3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CFC37A-2504-4B4D-9AB4-71C99A877DF5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C68A3A-BD6E-40CD-8DC5-1433E6F367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0022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12098-0E3C-401B-982C-A48A91C5BC77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490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B04B13-C998-4189-A5A6-35980ED156D6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2130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B04B13-C998-4189-A5A6-35980ED156D6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5506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E7BBA8-4DA3-1827-C325-7182BEBB06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0919FE4-AB79-94B5-E251-1046689180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29AC67-2133-8E0A-B54B-6EDFB3FA7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F25649-479C-69C1-3759-FDB879A63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20EA0AF-7C47-F99D-225A-AACB50469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471F5-559B-411B-A262-EFFC942A1B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9325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FC6F80-111E-0D7F-F9B5-02E2BCCAF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4EC1679-6153-AE9B-7964-D7A6867F13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21E71F4-8DFB-1FE5-9157-EA82C5FE3A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66D9EB-AE07-90EC-732F-BC01FEA14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CACE780-5D1F-5CF0-EFA3-9A5837F46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8DBF77E-19E0-04A9-E545-BA5E7C060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471F5-559B-411B-A262-EFFC942A1B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172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072AA3-B91C-29C9-B232-197E40434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FED390A-AE78-0B06-72F1-A5856F42B7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DA42F93-CBDE-D34A-C247-26C48DD24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5D4036-29C1-1C65-3B48-6C18FB56B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4B8DDC-6160-B052-93BC-EA78F525D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471F5-559B-411B-A262-EFFC942A1B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2913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8A4A363-EF4D-0DBC-7A36-2B6BD4050A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26BBF2D-C0FF-CCC1-19C6-EC95E07F0F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A82B79-1822-8B1E-B5D8-657CC1D68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58E1765-C59F-C31D-18E8-4CAD2C592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1C646A8-F294-12D8-2214-099BD5B67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471F5-559B-411B-A262-EFFC942A1B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0569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>
            <a:alphaModFix amt="34000"/>
          </a:blip>
          <a:srcRect t="16240" r="63530" b="13954"/>
          <a:stretch>
            <a:fillRect/>
          </a:stretch>
        </p:blipFill>
        <p:spPr>
          <a:xfrm>
            <a:off x="3179794" y="2086216"/>
            <a:ext cx="5399640" cy="4969288"/>
          </a:xfrm>
          <a:prstGeom prst="rect">
            <a:avLst/>
          </a:prstGeom>
          <a:effectLst>
            <a:outerShdw dist="50800" dir="5400000" algn="ctr" rotWithShape="0">
              <a:schemeClr val="bg1">
                <a:lumMod val="75000"/>
                <a:alpha val="66000"/>
              </a:schemeClr>
            </a:outerShdw>
          </a:effectLst>
        </p:spPr>
      </p:pic>
      <p:grpSp>
        <p:nvGrpSpPr>
          <p:cNvPr id="8" name="组合 7"/>
          <p:cNvGrpSpPr/>
          <p:nvPr userDrawn="1"/>
        </p:nvGrpSpPr>
        <p:grpSpPr>
          <a:xfrm>
            <a:off x="0" y="-15984"/>
            <a:ext cx="12192000" cy="546409"/>
            <a:chOff x="-18180" y="202600"/>
            <a:chExt cx="9883599" cy="546409"/>
          </a:xfrm>
        </p:grpSpPr>
        <p:sp>
          <p:nvSpPr>
            <p:cNvPr id="9" name="矩形 8"/>
            <p:cNvSpPr/>
            <p:nvPr/>
          </p:nvSpPr>
          <p:spPr>
            <a:xfrm>
              <a:off x="-18180" y="202600"/>
              <a:ext cx="6948000" cy="546409"/>
            </a:xfrm>
            <a:prstGeom prst="rect">
              <a:avLst/>
            </a:prstGeom>
            <a:solidFill>
              <a:srgbClr val="0E419C"/>
            </a:solidFill>
            <a:ln>
              <a:solidFill>
                <a:srgbClr val="0E41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0800000">
              <a:off x="7418412" y="202601"/>
              <a:ext cx="2447007" cy="546408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6938910" y="202602"/>
              <a:ext cx="479505" cy="546406"/>
              <a:chOff x="6919140" y="639885"/>
              <a:chExt cx="479505" cy="546406"/>
            </a:xfrm>
          </p:grpSpPr>
          <p:sp>
            <p:nvSpPr>
              <p:cNvPr id="12" name="直角三角形 11"/>
              <p:cNvSpPr/>
              <p:nvPr/>
            </p:nvSpPr>
            <p:spPr>
              <a:xfrm rot="16200000">
                <a:off x="6893438" y="681084"/>
                <a:ext cx="540000" cy="470414"/>
              </a:xfrm>
              <a:prstGeom prst="rtTriangl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直角三角形 12"/>
              <p:cNvSpPr/>
              <p:nvPr/>
            </p:nvSpPr>
            <p:spPr>
              <a:xfrm rot="5400000">
                <a:off x="6888891" y="670134"/>
                <a:ext cx="540000" cy="479501"/>
              </a:xfrm>
              <a:prstGeom prst="rtTriangle">
                <a:avLst/>
              </a:prstGeom>
              <a:solidFill>
                <a:srgbClr val="0E419C"/>
              </a:solidFill>
              <a:ln>
                <a:solidFill>
                  <a:srgbClr val="0E41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4185" y="0"/>
            <a:ext cx="454966" cy="454966"/>
          </a:xfrm>
          <a:prstGeom prst="rect">
            <a:avLst/>
          </a:prstGeom>
        </p:spPr>
      </p:pic>
      <p:sp>
        <p:nvSpPr>
          <p:cNvPr id="15" name="文本框 12"/>
          <p:cNvSpPr txBox="1"/>
          <p:nvPr userDrawn="1"/>
        </p:nvSpPr>
        <p:spPr>
          <a:xfrm>
            <a:off x="9428054" y="-31964"/>
            <a:ext cx="1686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60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核科学与技术系</a:t>
            </a:r>
            <a:endParaRPr lang="en-US" altLang="zh-CN" sz="1600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algn="ctr"/>
            <a:r>
              <a:rPr lang="zh-CN" altLang="en-US" sz="160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现代物理研究所</a:t>
            </a:r>
          </a:p>
        </p:txBody>
      </p:sp>
      <p:pic>
        <p:nvPicPr>
          <p:cNvPr id="16" name="Picture 2" descr="https://www.fudan.edu.cn/_upload/site/00/02/2/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09" y="25371"/>
            <a:ext cx="1653768" cy="51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 16"/>
          <p:cNvSpPr/>
          <p:nvPr userDrawn="1"/>
        </p:nvSpPr>
        <p:spPr>
          <a:xfrm>
            <a:off x="0" y="6507804"/>
            <a:ext cx="12192000" cy="350196"/>
          </a:xfrm>
          <a:prstGeom prst="rect">
            <a:avLst/>
          </a:prstGeom>
          <a:solidFill>
            <a:srgbClr val="0E419C"/>
          </a:solidFill>
          <a:ln>
            <a:solidFill>
              <a:srgbClr val="0E41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 userDrawn="1"/>
        </p:nvSpPr>
        <p:spPr>
          <a:xfrm>
            <a:off x="9236847" y="6498236"/>
            <a:ext cx="3220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FF00"/>
                </a:solidFill>
                <a:latin typeface="经典行楷繁" panose="02010609000101010101" pitchFamily="49" charset="-122"/>
                <a:ea typeface="经典行楷繁" panose="02010609000101010101" pitchFamily="49" charset="-122"/>
                <a:cs typeface="经典行楷繁" panose="02010609000101010101" pitchFamily="49" charset="-122"/>
              </a:rPr>
              <a:t>博学而笃志，切问而近思</a:t>
            </a:r>
          </a:p>
        </p:txBody>
      </p: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5491" y="0"/>
            <a:ext cx="428618" cy="42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82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0" y="790575"/>
            <a:ext cx="12192000" cy="96838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2147483646 h 1000"/>
              <a:gd name="T6" fmla="*/ 0 w 1000"/>
              <a:gd name="T7" fmla="*/ 2147483646 h 1000"/>
              <a:gd name="T8" fmla="*/ 0 w 1000"/>
              <a:gd name="T9" fmla="*/ 0 h 1000"/>
              <a:gd name="T10" fmla="*/ 2147483646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</a:ln>
        </p:spPr>
        <p:txBody>
          <a:bodyPr/>
          <a:lstStyle/>
          <a:p>
            <a:endParaRPr lang="zh-CN" altLang="en-US" sz="1800">
              <a:solidFill>
                <a:srgbClr val="C00000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6400" y="70643"/>
            <a:ext cx="11379200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lvl1pPr algn="l" rtl="0" fontAlgn="base">
              <a:spcBef>
                <a:spcPct val="50000"/>
              </a:spcBef>
              <a:spcAft>
                <a:spcPct val="0"/>
              </a:spcAft>
              <a:defRPr lang="en-US" altLang="en-US" sz="3600" b="1" kern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lvl="0"/>
            <a:r>
              <a:rPr lang="en-US" noProof="1"/>
              <a:t>Click to edit Master title style</a:t>
            </a:r>
          </a:p>
        </p:txBody>
      </p:sp>
      <p:sp>
        <p:nvSpPr>
          <p:cNvPr id="4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38588" y="6579608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 typeface="Arial" panose="02080604020202020204" pitchFamily="34" charset="0"/>
              <a:buNone/>
              <a:defRPr sz="1100" noProof="1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>
              <a:defRPr/>
            </a:pPr>
            <a:fld id="{FC5506C7-6166-45F9-AC9F-6FC388431BC3}" type="slidenum">
              <a:rPr lang="en-US" altLang="zh-CN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70922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2AAAF165-8484-1064-7B31-22BA6AC0A0B5}"/>
              </a:ext>
            </a:extLst>
          </p:cNvPr>
          <p:cNvSpPr/>
          <p:nvPr userDrawn="1"/>
        </p:nvSpPr>
        <p:spPr>
          <a:xfrm>
            <a:off x="0" y="732916"/>
            <a:ext cx="10125564" cy="150109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9"/>
          </a:p>
        </p:txBody>
      </p:sp>
      <p:pic>
        <p:nvPicPr>
          <p:cNvPr id="16" name="Picture 6" descr="复旦大学_锤子简历">
            <a:extLst>
              <a:ext uri="{FF2B5EF4-FFF2-40B4-BE49-F238E27FC236}">
                <a16:creationId xmlns:a16="http://schemas.microsoft.com/office/drawing/2014/main" id="{C18A638D-8F06-BC9B-7FCD-172EB262F45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65" y="59707"/>
            <a:ext cx="931848" cy="87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908F1D50-C1C2-9518-E4A9-336717284A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9280" y="35519"/>
            <a:ext cx="931849" cy="87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灯片编号占位符 5">
            <a:extLst>
              <a:ext uri="{FF2B5EF4-FFF2-40B4-BE49-F238E27FC236}">
                <a16:creationId xmlns:a16="http://schemas.microsoft.com/office/drawing/2014/main" id="{AD176521-08DC-3D39-E02F-D03F0E2C80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37929" y="63712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324FA1D-70BA-454C-B276-9880E307D382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79701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AB39B3-A5BD-E2AA-F617-3EE8BC8F5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53647D8-AE5A-0D05-A0B7-8A073726A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60407C-F9E3-6CD1-AC0E-0916DB642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AAE4CB7-79DC-145B-88B3-7A1529D2B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33A0A34-96AC-29EB-004B-6FB91CAA2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471F5-559B-411B-A262-EFFC942A1B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3720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6FBE8D-D102-A4B1-A7EE-DAD6F524F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359E696-AE56-087E-E832-DD1634C928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96B2E1F-58F5-5E4A-DF26-3851381D0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A19BD9-0F68-F579-6931-4083D3524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86922B6-3A2E-AE98-6BBB-CD62E05A6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471F5-559B-411B-A262-EFFC942A1B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46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C31DDF5-D4BD-E0F7-3A3B-28D42EC3D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4134907-6113-C1D4-2140-63FB37467E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CE306C1-78DE-C6C6-672F-9AD5A9C50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CD14E90-3C28-69E8-050B-49473BA1C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6ADF366-D8EB-4BAE-D476-4BC69EDD5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0B6C8B2-D6B5-22EA-DF6A-D4F039C51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471F5-559B-411B-A262-EFFC942A1B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2097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ACCA08-8B7D-2A01-12DA-B0048C4C6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2E86F85-E96F-17FB-0DE6-3840620E6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53CC6E6-9059-D056-A7EA-D680773CC1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4F5908A-9053-A5FC-ED83-85AF75299A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7AF1D15-9DD2-D7D7-EFC5-DFB75C65F1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07EC57A-93A7-FE32-FB13-051340FBF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017A0BE-8CB1-823B-903A-DC786AC56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B999B4F-F4B6-E7A4-E6AE-7CD120E5C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471F5-559B-411B-A262-EFFC942A1B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043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D5B872-959F-C2AE-9766-7CE109A94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0D5F797-5DCF-3A10-672E-3AC36619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F5467BD-06C1-215D-34CA-21DF93329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FE47CD3-F83C-D859-3622-22F041D3C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471F5-559B-411B-A262-EFFC942A1B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726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C64CC7E5-E0AB-4D18-CFF0-38CA3967D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434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B8B52C64-6817-EE80-5657-135CB72C04C6}"/>
              </a:ext>
            </a:extLst>
          </p:cNvPr>
          <p:cNvSpPr txBox="1"/>
          <p:nvPr userDrawn="1"/>
        </p:nvSpPr>
        <p:spPr>
          <a:xfrm>
            <a:off x="7469969" y="261723"/>
            <a:ext cx="35747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核科学与技术系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9DE4056-83C3-4B9D-D01D-E48AE69987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4570" y="96878"/>
            <a:ext cx="715592" cy="71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230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01E00D7-D92D-F58D-0C98-6DD3797D2C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4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285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44D66A8-6B9B-9AD9-E094-069F6DA9E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262E079-89B9-5933-6680-608124802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8F79F49-F0FF-638E-51C9-92BC623EEE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3615045-8711-554D-E0BC-8F7E90D8A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15BF3D3-A152-7CF5-A2DA-28CF32FBC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41B287-5A61-D371-8E49-F26C2FAFB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471F5-559B-411B-A262-EFFC942A1B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035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973492C-0CC4-6ACA-F6E8-FF51BAF66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F027E24-BDB1-F95E-934A-5C8169D416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6A9796A-A1FB-17F7-C5AD-AE04D0D921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1953B1-D73F-4C56-5000-A7613FBA0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70D106-B90A-DDA1-7E07-2FCA62CF77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471F5-559B-411B-A262-EFFC942A1B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8247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0.png"/><Relationship Id="rId5" Type="http://schemas.openxmlformats.org/officeDocument/2006/relationships/image" Target="../media/image43.emf"/><Relationship Id="rId4" Type="http://schemas.openxmlformats.org/officeDocument/2006/relationships/image" Target="../media/image42.jp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5.jpeg"/><Relationship Id="rId12" Type="http://schemas.openxmlformats.org/officeDocument/2006/relationships/image" Target="../media/image44.jpeg"/><Relationship Id="rId1" Type="http://schemas.openxmlformats.org/officeDocument/2006/relationships/slideLayout" Target="../slideLayouts/slideLayout8.xml"/><Relationship Id="rId11" Type="http://schemas.openxmlformats.org/officeDocument/2006/relationships/image" Target="../media/image380.png"/><Relationship Id="rId15" Type="http://schemas.openxmlformats.org/officeDocument/2006/relationships/image" Target="../media/image47.jpeg"/><Relationship Id="rId1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3.png"/><Relationship Id="rId5" Type="http://schemas.openxmlformats.org/officeDocument/2006/relationships/image" Target="../media/image51.png"/><Relationship Id="rId4" Type="http://schemas.openxmlformats.org/officeDocument/2006/relationships/image" Target="../media/image49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50.jpg"/><Relationship Id="rId7" Type="http://schemas.openxmlformats.org/officeDocument/2006/relationships/image" Target="../media/image7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0.png"/><Relationship Id="rId5" Type="http://schemas.openxmlformats.org/officeDocument/2006/relationships/image" Target="../media/image50.png"/><Relationship Id="rId4" Type="http://schemas.openxmlformats.org/officeDocument/2006/relationships/image" Target="../media/image51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1.png"/><Relationship Id="rId3" Type="http://schemas.openxmlformats.org/officeDocument/2006/relationships/image" Target="../media/image53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7.png"/><Relationship Id="rId11" Type="http://schemas.openxmlformats.org/officeDocument/2006/relationships/image" Target="../media/image310.png"/><Relationship Id="rId5" Type="http://schemas.openxmlformats.org/officeDocument/2006/relationships/image" Target="../media/image56.png"/><Relationship Id="rId10" Type="http://schemas.openxmlformats.org/officeDocument/2006/relationships/image" Target="../media/image300.png"/><Relationship Id="rId4" Type="http://schemas.openxmlformats.org/officeDocument/2006/relationships/image" Target="../media/image54.png"/><Relationship Id="rId9" Type="http://schemas.openxmlformats.org/officeDocument/2006/relationships/image" Target="../media/image29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88E0FCA8-A99E-98BC-42A8-2AEBB44B0D93}"/>
              </a:ext>
            </a:extLst>
          </p:cNvPr>
          <p:cNvSpPr txBox="1"/>
          <p:nvPr/>
        </p:nvSpPr>
        <p:spPr>
          <a:xfrm>
            <a:off x="2155031" y="4006851"/>
            <a:ext cx="774858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200" normalizeH="0" baseline="0" noProof="0" dirty="0">
                <a:ln>
                  <a:noFill/>
                </a:ln>
                <a:solidFill>
                  <a:srgbClr val="2444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王小龙</a:t>
            </a:r>
            <a:endParaRPr kumimoji="0" lang="en-US" altLang="zh-CN" sz="2400" b="1" i="0" u="none" strike="noStrike" kern="1200" cap="none" spc="200" normalizeH="0" baseline="0" noProof="0" dirty="0">
              <a:ln>
                <a:noFill/>
              </a:ln>
              <a:solidFill>
                <a:srgbClr val="2444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spc="200" dirty="0">
                <a:solidFill>
                  <a:srgbClr val="2444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复旦大学</a:t>
            </a:r>
            <a:endParaRPr kumimoji="0" lang="en-US" altLang="zh-CN" sz="2400" b="1" i="0" u="none" strike="noStrike" kern="1200" cap="none" spc="200" normalizeH="0" baseline="0" noProof="0" dirty="0">
              <a:ln>
                <a:noFill/>
              </a:ln>
              <a:solidFill>
                <a:srgbClr val="2444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200" normalizeH="0" baseline="0" noProof="0" dirty="0">
                <a:ln>
                  <a:noFill/>
                </a:ln>
                <a:solidFill>
                  <a:srgbClr val="2444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中国物理学会高能物理分会，第</a:t>
            </a:r>
            <a:r>
              <a:rPr kumimoji="0" lang="en-US" altLang="zh-CN" sz="2400" b="1" i="0" u="none" strike="noStrike" kern="1200" cap="none" spc="200" normalizeH="0" baseline="0" noProof="0" dirty="0">
                <a:ln>
                  <a:noFill/>
                </a:ln>
                <a:solidFill>
                  <a:srgbClr val="2444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12</a:t>
            </a:r>
            <a:r>
              <a:rPr kumimoji="0" lang="zh-CN" altLang="en-US" sz="2400" b="1" i="0" u="none" strike="noStrike" kern="1200" cap="none" spc="200" normalizeH="0" baseline="0" noProof="0" dirty="0">
                <a:ln>
                  <a:noFill/>
                </a:ln>
                <a:solidFill>
                  <a:srgbClr val="2444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届学术年会</a:t>
            </a:r>
            <a:endParaRPr kumimoji="0" lang="en-US" altLang="zh-CN" sz="2400" b="1" i="0" u="none" strike="noStrike" kern="1200" cap="none" spc="200" normalizeH="0" baseline="0" noProof="0" dirty="0">
              <a:ln>
                <a:noFill/>
              </a:ln>
              <a:solidFill>
                <a:srgbClr val="2444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spc="200" dirty="0">
                <a:solidFill>
                  <a:srgbClr val="2444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广州，</a:t>
            </a:r>
            <a:r>
              <a:rPr lang="en-US" altLang="zh-CN" sz="2400" b="1" spc="200" dirty="0">
                <a:solidFill>
                  <a:srgbClr val="2444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r>
              <a:rPr lang="zh-CN" altLang="en-US" sz="2400" b="1" spc="200" dirty="0">
                <a:solidFill>
                  <a:srgbClr val="2444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400" b="1" spc="200" dirty="0">
                <a:solidFill>
                  <a:srgbClr val="2444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2400" b="1" spc="200" dirty="0">
                <a:solidFill>
                  <a:srgbClr val="2444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b="1" spc="200" dirty="0">
                <a:solidFill>
                  <a:srgbClr val="2444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17</a:t>
            </a:r>
            <a:r>
              <a:rPr lang="zh-CN" altLang="en-US" sz="2400" b="1" spc="200" dirty="0">
                <a:solidFill>
                  <a:srgbClr val="2444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kumimoji="0" lang="en-US" altLang="zh-CN" sz="2400" b="1" i="0" u="none" strike="noStrike" kern="1200" cap="none" spc="200" normalizeH="0" baseline="0" noProof="0" dirty="0">
              <a:ln>
                <a:noFill/>
              </a:ln>
              <a:solidFill>
                <a:srgbClr val="2444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7AE79619-D21E-48E7-B1E4-B2CD835E2C94}"/>
              </a:ext>
            </a:extLst>
          </p:cNvPr>
          <p:cNvSpPr txBox="1">
            <a:spLocks/>
          </p:cNvSpPr>
          <p:nvPr/>
        </p:nvSpPr>
        <p:spPr>
          <a:xfrm>
            <a:off x="1247775" y="2135565"/>
            <a:ext cx="93154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200" normalizeH="0" baseline="0">
                <a:ln>
                  <a:noFill/>
                </a:ln>
                <a:solidFill>
                  <a:srgbClr val="2444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4400" dirty="0">
                <a:solidFill>
                  <a:srgbClr val="0070C0"/>
                </a:solidFill>
              </a:rPr>
              <a:t>Belle II</a:t>
            </a:r>
            <a:r>
              <a:rPr lang="zh-CN" altLang="en-US" sz="4400" dirty="0">
                <a:solidFill>
                  <a:srgbClr val="0070C0"/>
                </a:solidFill>
              </a:rPr>
              <a:t>实验的进展</a:t>
            </a:r>
          </a:p>
        </p:txBody>
      </p:sp>
    </p:spTree>
    <p:extLst>
      <p:ext uri="{BB962C8B-B14F-4D97-AF65-F5344CB8AC3E}">
        <p14:creationId xmlns:p14="http://schemas.microsoft.com/office/powerpoint/2010/main" val="3561817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A19B7AD-0B18-4149-B5F7-5F3C62646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21" y="959519"/>
            <a:ext cx="8963025" cy="139298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AE8F020-9195-4EF7-A512-C2EA09CDE8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28" y="2843941"/>
            <a:ext cx="3770096" cy="3637127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827BC54F-C0BF-4A7D-9BD7-C917FC3B9DA0}"/>
              </a:ext>
            </a:extLst>
          </p:cNvPr>
          <p:cNvSpPr txBox="1"/>
          <p:nvPr/>
        </p:nvSpPr>
        <p:spPr>
          <a:xfrm>
            <a:off x="2466974" y="182204"/>
            <a:ext cx="8963025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spAutoFit/>
          </a:bodyPr>
          <a:lstStyle>
            <a:defPPr>
              <a:defRPr lang="zh-CN"/>
            </a:defPPr>
            <a:lvl1pPr algn="ctr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9pPr>
          </a:lstStyle>
          <a:p>
            <a:r>
              <a:rPr lang="en-US" altLang="zh-CN" dirty="0"/>
              <a:t>Workshop and B2GM for Belle II Upgrade</a:t>
            </a: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F31239D-905D-4E64-B9B7-8502843250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172" y="2545046"/>
            <a:ext cx="2078182" cy="30826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E691BAD-FDA5-45C3-A430-9587CC5649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5266" y="3395832"/>
            <a:ext cx="7170522" cy="2696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8457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31493396-9EF3-4E09-A349-969C68E58051}"/>
              </a:ext>
            </a:extLst>
          </p:cNvPr>
          <p:cNvSpPr txBox="1"/>
          <p:nvPr/>
        </p:nvSpPr>
        <p:spPr>
          <a:xfrm>
            <a:off x="2605087" y="2081212"/>
            <a:ext cx="48482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/>
              <a:t>New detector for two-photon physics</a:t>
            </a:r>
            <a:endParaRPr lang="zh-CN" altLang="en-US" sz="3200" b="1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56256F0-2CBC-4D8E-9817-634CC748B758}"/>
              </a:ext>
            </a:extLst>
          </p:cNvPr>
          <p:cNvSpPr txBox="1"/>
          <p:nvPr/>
        </p:nvSpPr>
        <p:spPr>
          <a:xfrm>
            <a:off x="4314825" y="3924300"/>
            <a:ext cx="4205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Fudan, IHEP, SDU, Nankai, NJNU…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10962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5F22CAA3-BFB9-43C8-8BE5-12F7859BA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455" y="1041979"/>
            <a:ext cx="6677090" cy="500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51B6930-A003-40B1-9064-11170ABEA880}"/>
              </a:ext>
            </a:extLst>
          </p:cNvPr>
          <p:cNvSpPr txBox="1"/>
          <p:nvPr/>
        </p:nvSpPr>
        <p:spPr bwMode="auto">
          <a:xfrm>
            <a:off x="2833622" y="169528"/>
            <a:ext cx="6596128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spAutoFit/>
          </a:bodyPr>
          <a:lstStyle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lang="en-US" altLang="en-US" sz="3600" b="1" kern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zh-CN" sz="3200" dirty="0" err="1">
                <a:solidFill>
                  <a:schemeClr val="bg1"/>
                </a:solidFill>
                <a:cs typeface="微软雅黑" panose="020B0503020204020204" pitchFamily="34" charset="-122"/>
              </a:rPr>
              <a:t>Workshop@Fudan</a:t>
            </a:r>
            <a:endParaRPr lang="zh-CN" altLang="en-US" sz="3200" dirty="0">
              <a:solidFill>
                <a:schemeClr val="bg1"/>
              </a:solidFill>
              <a:cs typeface="微软雅黑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75ABC03-CAE3-48F7-B8BF-0F6FF81FC7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965" y="1003827"/>
            <a:ext cx="7844070" cy="5084119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05C3548B-1076-4385-B358-A2B123BA0935}"/>
              </a:ext>
            </a:extLst>
          </p:cNvPr>
          <p:cNvSpPr txBox="1"/>
          <p:nvPr/>
        </p:nvSpPr>
        <p:spPr>
          <a:xfrm>
            <a:off x="272762" y="604979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https://indico.ihep.ac.cn/event/29263/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B702E79-BAC8-4CB7-8EFC-8C7F63FEAC98}"/>
              </a:ext>
            </a:extLst>
          </p:cNvPr>
          <p:cNvSpPr txBox="1"/>
          <p:nvPr/>
        </p:nvSpPr>
        <p:spPr>
          <a:xfrm>
            <a:off x="8310561" y="6025711"/>
            <a:ext cx="2157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我们走在前面！</a:t>
            </a:r>
          </a:p>
        </p:txBody>
      </p:sp>
    </p:spTree>
    <p:extLst>
      <p:ext uri="{BB962C8B-B14F-4D97-AF65-F5344CB8AC3E}">
        <p14:creationId xmlns:p14="http://schemas.microsoft.com/office/powerpoint/2010/main" val="1226426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CFD3939-13CC-4DCB-8EEE-14DA277F0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507" y="1074592"/>
            <a:ext cx="9702530" cy="441180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itle 1">
                <a:extLst>
                  <a:ext uri="{FF2B5EF4-FFF2-40B4-BE49-F238E27FC236}">
                    <a16:creationId xmlns:a16="http://schemas.microsoft.com/office/drawing/2014/main" id="{B26E6BF6-E872-4318-91A2-544746B67F36}"/>
                  </a:ext>
                </a:extLst>
              </p:cNvPr>
              <p:cNvSpPr txBox="1"/>
              <p:nvPr/>
            </p:nvSpPr>
            <p:spPr bwMode="auto">
              <a:xfrm>
                <a:off x="2855974" y="161137"/>
                <a:ext cx="6480051" cy="58477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vert="horz" wrap="square" lIns="91440" tIns="45720" rIns="91440" bIns="45720" numCol="1" anchor="t" anchorCtr="0" compatLnSpc="1">
                <a:spAutoFit/>
              </a:bodyPr>
              <a:lstStyle>
                <a:lvl1pPr algn="l" rtl="0" eaLnBrk="0" fontAlgn="base" hangingPunct="0">
                  <a:spcBef>
                    <a:spcPct val="50000"/>
                  </a:spcBef>
                  <a:spcAft>
                    <a:spcPct val="0"/>
                  </a:spcAft>
                  <a:defRPr lang="en-US" altLang="en-US" sz="3600" b="1" kern="1200" dirty="0" smtClean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Arial" panose="02080604020202020204" pitchFamily="34" charset="0"/>
                    <a:ea typeface="MS PGothic" panose="020B0600070205080204" pitchFamily="34" charset="-128"/>
                    <a:cs typeface="MS PGothic" panose="020B0600070205080204" pitchFamily="34" charset="-128"/>
                  </a:defRPr>
                </a:lvl2pPr>
                <a:lvl3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Arial" panose="02080604020202020204" pitchFamily="34" charset="0"/>
                    <a:ea typeface="MS PGothic" panose="020B0600070205080204" pitchFamily="34" charset="-128"/>
                    <a:cs typeface="MS PGothic" panose="020B0600070205080204" pitchFamily="34" charset="-128"/>
                  </a:defRPr>
                </a:lvl3pPr>
                <a:lvl4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Arial" panose="02080604020202020204" pitchFamily="34" charset="0"/>
                    <a:ea typeface="MS PGothic" panose="020B0600070205080204" pitchFamily="34" charset="-128"/>
                    <a:cs typeface="MS PGothic" panose="020B0600070205080204" pitchFamily="34" charset="-128"/>
                  </a:defRPr>
                </a:lvl4pPr>
                <a:lvl5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Arial" panose="02080604020202020204" pitchFamily="34" charset="0"/>
                    <a:ea typeface="MS PGothic" panose="020B0600070205080204" pitchFamily="34" charset="-128"/>
                    <a:cs typeface="MS PGothic" panose="020B0600070205080204" pitchFamily="34" charset="-128"/>
                  </a:defRPr>
                </a:lvl5pPr>
                <a:lvl6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Arial" panose="02080604020202020204" pitchFamily="34" charset="0"/>
                  </a:defRPr>
                </a:lvl6pPr>
                <a:lvl7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Arial" panose="02080604020202020204" pitchFamily="34" charset="0"/>
                  </a:defRPr>
                </a:lvl7pPr>
                <a:lvl8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Arial" panose="02080604020202020204" pitchFamily="34" charset="0"/>
                  </a:defRPr>
                </a:lvl8pPr>
                <a:lvl9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Arial" panose="0208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微软雅黑" panose="020B0503020204020204" pitchFamily="34" charset="-122"/>
                          </a:rPr>
                          <m:t>𝒆</m:t>
                        </m:r>
                      </m:e>
                      <m:sup>
                        <m:r>
                          <a:rPr lang="en-US" altLang="zh-CN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微软雅黑" panose="020B0503020204020204" pitchFamily="34" charset="-122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微软雅黑" panose="020B0503020204020204" pitchFamily="34" charset="-122"/>
                          </a:rPr>
                          <m:t>𝒆</m:t>
                        </m:r>
                      </m:e>
                      <m:sup>
                        <m:r>
                          <a:rPr lang="en-US" altLang="zh-CN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微软雅黑" panose="020B0503020204020204" pitchFamily="34" charset="-122"/>
                          </a:rPr>
                          <m:t>−</m:t>
                        </m:r>
                      </m:sup>
                    </m:sSup>
                  </m:oMath>
                </a14:m>
                <a:r>
                  <a:rPr lang="zh-CN" altLang="en-US" sz="3200" dirty="0">
                    <a:solidFill>
                      <a:schemeClr val="bg1"/>
                    </a:solidFill>
                    <a:cs typeface="微软雅黑" panose="020B0503020204020204" pitchFamily="34" charset="-122"/>
                  </a:rPr>
                  <a:t> </a:t>
                </a:r>
                <a:r>
                  <a:rPr lang="en-US" altLang="zh-CN" sz="3200" dirty="0">
                    <a:solidFill>
                      <a:schemeClr val="bg1"/>
                    </a:solidFill>
                    <a:cs typeface="微软雅黑" panose="020B0503020204020204" pitchFamily="34" charset="-122"/>
                  </a:rPr>
                  <a:t>in </a:t>
                </a:r>
                <a14:m>
                  <m:oMath xmlns:m="http://schemas.openxmlformats.org/officeDocument/2006/math">
                    <m:r>
                      <a:rPr lang="en-US" altLang="zh-CN" sz="32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微软雅黑" panose="020B0503020204020204" pitchFamily="34" charset="-122"/>
                      </a:rPr>
                      <m:t>𝜸𝜸</m:t>
                    </m:r>
                  </m:oMath>
                </a14:m>
                <a:r>
                  <a:rPr lang="en-US" altLang="zh-CN" sz="3200" dirty="0">
                    <a:solidFill>
                      <a:schemeClr val="bg1"/>
                    </a:solidFill>
                    <a:cs typeface="微软雅黑" panose="020B0503020204020204" pitchFamily="34" charset="-122"/>
                  </a:rPr>
                  <a:t> collision</a:t>
                </a:r>
                <a:endParaRPr lang="zh-CN" altLang="en-US" sz="3200" dirty="0">
                  <a:solidFill>
                    <a:schemeClr val="bg1"/>
                  </a:solidFill>
                  <a:cs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4" name="Title 1">
                <a:extLst>
                  <a:ext uri="{FF2B5EF4-FFF2-40B4-BE49-F238E27FC236}">
                    <a16:creationId xmlns:a16="http://schemas.microsoft.com/office/drawing/2014/main" id="{B26E6BF6-E872-4318-91A2-544746B67F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55974" y="161137"/>
                <a:ext cx="6480051" cy="584775"/>
              </a:xfrm>
              <a:prstGeom prst="rect">
                <a:avLst/>
              </a:prstGeom>
              <a:blipFill>
                <a:blip r:embed="rId3"/>
                <a:stretch>
                  <a:fillRect t="-13542" b="-33333"/>
                </a:stretch>
              </a:blipFill>
              <a:ln w="9525">
                <a:noFill/>
                <a:miter lim="800000"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37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e SuperKEB ring, in which electrons and positrons are accelerated to collide in the Belle II experiment. Measuring the particle traces, physicists are looking for unusual decay patterns.">
            <a:extLst>
              <a:ext uri="{FF2B5EF4-FFF2-40B4-BE49-F238E27FC236}">
                <a16:creationId xmlns:a16="http://schemas.microsoft.com/office/drawing/2014/main" id="{8036EF65-79BB-4EA0-949D-53FD9A221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1482106"/>
            <a:ext cx="5705475" cy="513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5A49EDF0-17E6-40D0-BD1E-82167C3D13F8}"/>
                  </a:ext>
                </a:extLst>
              </p:cNvPr>
              <p:cNvSpPr txBox="1"/>
              <p:nvPr/>
            </p:nvSpPr>
            <p:spPr bwMode="auto">
              <a:xfrm>
                <a:off x="2855974" y="161137"/>
                <a:ext cx="6480051" cy="58477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vert="horz" wrap="square" lIns="91440" tIns="45720" rIns="91440" bIns="45720" numCol="1" anchor="t" anchorCtr="0" compatLnSpc="1">
                <a:spAutoFit/>
              </a:bodyPr>
              <a:lstStyle>
                <a:lvl1pPr algn="l" rtl="0" eaLnBrk="0" fontAlgn="base" hangingPunct="0">
                  <a:spcBef>
                    <a:spcPct val="50000"/>
                  </a:spcBef>
                  <a:spcAft>
                    <a:spcPct val="0"/>
                  </a:spcAft>
                  <a:defRPr lang="en-US" altLang="en-US" sz="3600" b="1" kern="1200" dirty="0" smtClean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Arial" panose="02080604020202020204" pitchFamily="34" charset="0"/>
                    <a:ea typeface="MS PGothic" panose="020B0600070205080204" pitchFamily="34" charset="-128"/>
                    <a:cs typeface="MS PGothic" panose="020B0600070205080204" pitchFamily="34" charset="-128"/>
                  </a:defRPr>
                </a:lvl2pPr>
                <a:lvl3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Arial" panose="02080604020202020204" pitchFamily="34" charset="0"/>
                    <a:ea typeface="MS PGothic" panose="020B0600070205080204" pitchFamily="34" charset="-128"/>
                    <a:cs typeface="MS PGothic" panose="020B0600070205080204" pitchFamily="34" charset="-128"/>
                  </a:defRPr>
                </a:lvl3pPr>
                <a:lvl4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Arial" panose="02080604020202020204" pitchFamily="34" charset="0"/>
                    <a:ea typeface="MS PGothic" panose="020B0600070205080204" pitchFamily="34" charset="-128"/>
                    <a:cs typeface="MS PGothic" panose="020B0600070205080204" pitchFamily="34" charset="-128"/>
                  </a:defRPr>
                </a:lvl4pPr>
                <a:lvl5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Arial" panose="02080604020202020204" pitchFamily="34" charset="0"/>
                    <a:ea typeface="MS PGothic" panose="020B0600070205080204" pitchFamily="34" charset="-128"/>
                    <a:cs typeface="MS PGothic" panose="020B0600070205080204" pitchFamily="34" charset="-128"/>
                  </a:defRPr>
                </a:lvl5pPr>
                <a:lvl6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Arial" panose="02080604020202020204" pitchFamily="34" charset="0"/>
                  </a:defRPr>
                </a:lvl6pPr>
                <a:lvl7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Arial" panose="02080604020202020204" pitchFamily="34" charset="0"/>
                  </a:defRPr>
                </a:lvl7pPr>
                <a:lvl8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Arial" panose="02080604020202020204" pitchFamily="34" charset="0"/>
                  </a:defRPr>
                </a:lvl8pPr>
                <a:lvl9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Arial" panose="0208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altLang="zh-CN" sz="3200" dirty="0">
                    <a:solidFill>
                      <a:schemeClr val="bg1"/>
                    </a:solidFill>
                    <a:cs typeface="微软雅黑" panose="020B0503020204020204" pitchFamily="34" charset="-122"/>
                  </a:rPr>
                  <a:t>Detector(s) for tagging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微软雅黑" panose="020B0503020204020204" pitchFamily="34" charset="-122"/>
                          </a:rPr>
                          <m:t>𝒆</m:t>
                        </m:r>
                      </m:e>
                      <m:sup>
                        <m:r>
                          <a:rPr lang="en-US" altLang="zh-CN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微软雅黑" panose="020B0503020204020204" pitchFamily="34" charset="-122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微软雅黑" panose="020B0503020204020204" pitchFamily="34" charset="-122"/>
                          </a:rPr>
                          <m:t>𝒆</m:t>
                        </m:r>
                      </m:e>
                      <m:sup>
                        <m:r>
                          <a:rPr lang="en-US" altLang="zh-CN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微软雅黑" panose="020B0503020204020204" pitchFamily="34" charset="-122"/>
                          </a:rPr>
                          <m:t>−</m:t>
                        </m:r>
                      </m:sup>
                    </m:sSup>
                  </m:oMath>
                </a14:m>
                <a:endParaRPr lang="zh-CN" altLang="en-US" sz="3200" dirty="0">
                  <a:solidFill>
                    <a:schemeClr val="bg1"/>
                  </a:solidFill>
                  <a:cs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5A49EDF0-17E6-40D0-BD1E-82167C3D13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55974" y="161137"/>
                <a:ext cx="6480051" cy="584775"/>
              </a:xfrm>
              <a:prstGeom prst="rect">
                <a:avLst/>
              </a:prstGeom>
              <a:blipFill>
                <a:blip r:embed="rId3"/>
                <a:stretch>
                  <a:fillRect t="-13542" b="-33333"/>
                </a:stretch>
              </a:blipFill>
              <a:ln w="9525">
                <a:noFill/>
                <a:miter lim="800000"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>
            <a:extLst>
              <a:ext uri="{FF2B5EF4-FFF2-40B4-BE49-F238E27FC236}">
                <a16:creationId xmlns:a16="http://schemas.microsoft.com/office/drawing/2014/main" id="{F8D4A230-FF81-4D27-9060-35AE0A879C2B}"/>
              </a:ext>
            </a:extLst>
          </p:cNvPr>
          <p:cNvSpPr txBox="1"/>
          <p:nvPr/>
        </p:nvSpPr>
        <p:spPr>
          <a:xfrm>
            <a:off x="3824288" y="1257984"/>
            <a:ext cx="1138238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b="1" dirty="0"/>
              <a:t>Bending magnet</a:t>
            </a:r>
            <a:endParaRPr lang="zh-CN" altLang="en-US" b="1" dirty="0"/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E0089D4C-4E75-4D7A-9552-FA9E4F752D76}"/>
              </a:ext>
            </a:extLst>
          </p:cNvPr>
          <p:cNvCxnSpPr>
            <a:cxnSpLocks/>
          </p:cNvCxnSpPr>
          <p:nvPr/>
        </p:nvCxnSpPr>
        <p:spPr>
          <a:xfrm flipH="1">
            <a:off x="2595565" y="1581149"/>
            <a:ext cx="1176336" cy="46672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45A5AFB8-6FEC-4037-AC86-B0681F553477}"/>
              </a:ext>
            </a:extLst>
          </p:cNvPr>
          <p:cNvCxnSpPr>
            <a:cxnSpLocks/>
          </p:cNvCxnSpPr>
          <p:nvPr/>
        </p:nvCxnSpPr>
        <p:spPr>
          <a:xfrm>
            <a:off x="4867275" y="1904315"/>
            <a:ext cx="176214" cy="62798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13">
            <a:extLst>
              <a:ext uri="{FF2B5EF4-FFF2-40B4-BE49-F238E27FC236}">
                <a16:creationId xmlns:a16="http://schemas.microsoft.com/office/drawing/2014/main" id="{8C098C12-43C5-4CF1-941C-B924BC058D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411" y="915084"/>
            <a:ext cx="4232275" cy="281975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9D39225-C901-43A7-BAE3-9BF94DFF9A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8777" y="3927320"/>
            <a:ext cx="4978398" cy="2412892"/>
          </a:xfrm>
          <a:prstGeom prst="rect">
            <a:avLst/>
          </a:prstGeom>
        </p:spPr>
      </p:pic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9CF4E749-423A-4865-884B-492E570D8957}"/>
              </a:ext>
            </a:extLst>
          </p:cNvPr>
          <p:cNvCxnSpPr>
            <a:cxnSpLocks/>
          </p:cNvCxnSpPr>
          <p:nvPr/>
        </p:nvCxnSpPr>
        <p:spPr>
          <a:xfrm flipV="1">
            <a:off x="6772275" y="4191000"/>
            <a:ext cx="4229100" cy="57626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39C3CAE9-2BFA-4CD1-94D3-708BAB11BCA2}"/>
                  </a:ext>
                </a:extLst>
              </p:cNvPr>
              <p:cNvSpPr txBox="1"/>
              <p:nvPr/>
            </p:nvSpPr>
            <p:spPr>
              <a:xfrm>
                <a:off x="10858500" y="3817760"/>
                <a:ext cx="98636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𝐼𝑆𝑅</m:t>
                        </m:r>
                      </m:sub>
                    </m:sSub>
                  </m:oMath>
                </a14:m>
                <a:r>
                  <a:rPr lang="en-US" altLang="zh-CN" dirty="0"/>
                  <a:t> or SR</a:t>
                </a: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39C3CAE9-2BFA-4CD1-94D3-708BAB11BC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8500" y="3817760"/>
                <a:ext cx="986360" cy="276999"/>
              </a:xfrm>
              <a:prstGeom prst="rect">
                <a:avLst/>
              </a:prstGeom>
              <a:blipFill>
                <a:blip r:embed="rId6"/>
                <a:stretch>
                  <a:fillRect l="-8025" t="-28261" r="-14815" b="-5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文本框 22">
            <a:extLst>
              <a:ext uri="{FF2B5EF4-FFF2-40B4-BE49-F238E27FC236}">
                <a16:creationId xmlns:a16="http://schemas.microsoft.com/office/drawing/2014/main" id="{D723E7D7-41CD-4026-BBEE-D0323E6D8EAB}"/>
              </a:ext>
            </a:extLst>
          </p:cNvPr>
          <p:cNvSpPr txBox="1"/>
          <p:nvPr/>
        </p:nvSpPr>
        <p:spPr>
          <a:xfrm>
            <a:off x="285750" y="5984483"/>
            <a:ext cx="8601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Can we build a new detector for two-photon physics? More than tagging.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2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E96897-24C2-4E1E-A2A5-F7473B58719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71688" y="179326"/>
            <a:ext cx="8596313" cy="590931"/>
          </a:xfr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Prototype for KLM upgrade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8FDDEA9-A8C9-46E4-AD5A-7D50CE6FB879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156254" y="1044639"/>
                <a:ext cx="9051924" cy="3879850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000" dirty="0"/>
                  <a:t>Preamplifier with time resolution of about 20 ps. NST34,169(2023)</a:t>
                </a:r>
              </a:p>
              <a:p>
                <a:r>
                  <a:rPr lang="en-US" altLang="zh-CN" sz="2000" dirty="0"/>
                  <a:t>Scintillator strips: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CN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en-US" altLang="zh-CN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×4</m:t>
                    </m:r>
                    <m:r>
                      <a:rPr lang="en-US" altLang="zh-CN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en-US" altLang="zh-CN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×50</m:t>
                    </m:r>
                    <m:r>
                      <a:rPr lang="en-US" altLang="zh-CN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en-US" altLang="zh-CN" sz="2000" dirty="0">
                    <a:solidFill>
                      <a:srgbClr val="FF0000"/>
                    </a:solidFill>
                  </a:rPr>
                  <a:t>, time resolution of ~70ps. </a:t>
                </a:r>
              </a:p>
              <a:p>
                <a:r>
                  <a:rPr lang="en-US" altLang="zh-CN" sz="2000" dirty="0"/>
                  <a:t>DAQ system: 250MSPS, 120 channels. 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8FDDEA9-A8C9-46E4-AD5A-7D50CE6FB87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156254" y="1044639"/>
                <a:ext cx="9051924" cy="3879850"/>
              </a:xfrm>
              <a:blipFill>
                <a:blip r:embed="rId11"/>
                <a:stretch>
                  <a:fillRect l="-606" t="-15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8E8A68-895A-41F6-8364-F86618B2F82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07788" y="6042025"/>
            <a:ext cx="684212" cy="365125"/>
          </a:xfrm>
        </p:spPr>
        <p:txBody>
          <a:bodyPr/>
          <a:lstStyle/>
          <a:p>
            <a:fld id="{89997D9E-F8B6-4ABD-93FD-0BA37C96A2BF}" type="slidenum">
              <a:rPr lang="zh-CN" altLang="en-US" smtClean="0"/>
              <a:t>15</a:t>
            </a:fld>
            <a:endParaRPr lang="zh-CN" altLang="en-US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C613001E-912C-4DDB-96DB-B06C1C2898F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85"/>
          <a:stretch/>
        </p:blipFill>
        <p:spPr>
          <a:xfrm>
            <a:off x="132709" y="2249745"/>
            <a:ext cx="6129876" cy="360045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44E7486-370A-4B39-BEE8-CC6064D92D5D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22847" b="20579"/>
          <a:stretch/>
        </p:blipFill>
        <p:spPr>
          <a:xfrm>
            <a:off x="7617695" y="1053704"/>
            <a:ext cx="3852863" cy="1720833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DEDA457-1A2E-419C-B83C-B55DAAB6A8A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966" y="2939519"/>
            <a:ext cx="3760634" cy="2820476"/>
          </a:xfrm>
          <a:prstGeom prst="rect">
            <a:avLst/>
          </a:prstGeom>
        </p:spPr>
      </p:pic>
      <p:sp>
        <p:nvSpPr>
          <p:cNvPr id="22" name="箭头: 下 21">
            <a:extLst>
              <a:ext uri="{FF2B5EF4-FFF2-40B4-BE49-F238E27FC236}">
                <a16:creationId xmlns:a16="http://schemas.microsoft.com/office/drawing/2014/main" id="{62F1ABD7-8939-4822-8A13-1B313174114B}"/>
              </a:ext>
            </a:extLst>
          </p:cNvPr>
          <p:cNvSpPr/>
          <p:nvPr/>
        </p:nvSpPr>
        <p:spPr>
          <a:xfrm rot="14601368">
            <a:off x="6844291" y="1988264"/>
            <a:ext cx="157063" cy="9887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箭头: 下 22">
            <a:extLst>
              <a:ext uri="{FF2B5EF4-FFF2-40B4-BE49-F238E27FC236}">
                <a16:creationId xmlns:a16="http://schemas.microsoft.com/office/drawing/2014/main" id="{0CA77352-E6F5-4047-9A53-F2FE1B5BE2E7}"/>
              </a:ext>
            </a:extLst>
          </p:cNvPr>
          <p:cNvSpPr/>
          <p:nvPr/>
        </p:nvSpPr>
        <p:spPr>
          <a:xfrm>
            <a:off x="9590242" y="3029428"/>
            <a:ext cx="185737" cy="3801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5999194-324B-4A19-860C-788613230E5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4067"/>
            <a:ext cx="12192000" cy="561975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7C4C5BDC-F2B5-4E45-8024-9114FB0BCCC8}"/>
              </a:ext>
            </a:extLst>
          </p:cNvPr>
          <p:cNvSpPr txBox="1"/>
          <p:nvPr/>
        </p:nvSpPr>
        <p:spPr>
          <a:xfrm>
            <a:off x="111319" y="5867985"/>
            <a:ext cx="947196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1400" dirty="0"/>
              <a:t>X.Y. Wang et al., </a:t>
            </a:r>
            <a:r>
              <a:rPr lang="en-US" altLang="zh-CN" sz="1400" b="0" i="1" dirty="0">
                <a:effectLst/>
                <a:latin typeface="-apple-system"/>
              </a:rPr>
              <a:t>Development of a high resolution Time-of-Flight with </a:t>
            </a:r>
            <a:r>
              <a:rPr lang="en-US" altLang="zh-CN" sz="1400" b="0" i="1" dirty="0" err="1">
                <a:effectLst/>
                <a:latin typeface="-apple-system"/>
              </a:rPr>
              <a:t>SiPM</a:t>
            </a:r>
            <a:r>
              <a:rPr lang="en-US" altLang="zh-CN" sz="1400" b="0" i="1" dirty="0">
                <a:effectLst/>
                <a:latin typeface="-apple-system"/>
              </a:rPr>
              <a:t>-readout Scintillator in Belle II for measurement of Neutral Hadron momentum,</a:t>
            </a:r>
            <a:r>
              <a:rPr lang="en-US" altLang="zh-CN" sz="1400" dirty="0"/>
              <a:t> NIMA 1084,</a:t>
            </a:r>
            <a:r>
              <a:rPr lang="zh-CN" altLang="en-US" sz="1400" dirty="0"/>
              <a:t> </a:t>
            </a:r>
            <a:r>
              <a:rPr lang="en-US" altLang="zh-CN" sz="1400" dirty="0"/>
              <a:t>171194(2026). 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989575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6385DCF-986C-2AF2-895D-5A09039F32EE}"/>
              </a:ext>
            </a:extLst>
          </p:cNvPr>
          <p:cNvSpPr txBox="1"/>
          <p:nvPr/>
        </p:nvSpPr>
        <p:spPr>
          <a:xfrm>
            <a:off x="2280141" y="146258"/>
            <a:ext cx="9260505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spAutoFit/>
          </a:bodyPr>
          <a:lstStyle>
            <a:defPPr>
              <a:defRPr lang="zh-CN"/>
            </a:defPPr>
            <a:lvl1pPr algn="ctr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9pPr>
          </a:lstStyle>
          <a:p>
            <a:r>
              <a:rPr lang="en-US" altLang="zh-CN" dirty="0"/>
              <a:t>Idea of the two-photon tagger</a:t>
            </a:r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023D587B-0BAC-5D5A-A92B-3C8973340EA4}"/>
              </a:ext>
            </a:extLst>
          </p:cNvPr>
          <p:cNvGrpSpPr/>
          <p:nvPr/>
        </p:nvGrpSpPr>
        <p:grpSpPr>
          <a:xfrm>
            <a:off x="1098048" y="888818"/>
            <a:ext cx="11117765" cy="5800080"/>
            <a:chOff x="894695" y="995290"/>
            <a:chExt cx="11117765" cy="5800080"/>
          </a:xfrm>
        </p:grpSpPr>
        <p:pic>
          <p:nvPicPr>
            <p:cNvPr id="50" name="图片 49">
              <a:extLst>
                <a:ext uri="{FF2B5EF4-FFF2-40B4-BE49-F238E27FC236}">
                  <a16:creationId xmlns:a16="http://schemas.microsoft.com/office/drawing/2014/main" id="{0F451C1C-9217-7A22-5C00-8869BA6F0F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343" b="27837"/>
            <a:stretch>
              <a:fillRect/>
            </a:stretch>
          </p:blipFill>
          <p:spPr>
            <a:xfrm>
              <a:off x="6607479" y="5178611"/>
              <a:ext cx="4077081" cy="1328658"/>
            </a:xfrm>
            <a:prstGeom prst="rect">
              <a:avLst/>
            </a:prstGeom>
          </p:spPr>
        </p:pic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3AD4648E-39EC-2483-4172-BBCDAF196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828" b="23037"/>
            <a:stretch>
              <a:fillRect/>
            </a:stretch>
          </p:blipFill>
          <p:spPr>
            <a:xfrm>
              <a:off x="6607479" y="3063947"/>
              <a:ext cx="2124489" cy="1960359"/>
            </a:xfrm>
            <a:prstGeom prst="rect">
              <a:avLst/>
            </a:prstGeom>
          </p:spPr>
        </p:pic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F5B3C1C9-246F-9C56-E5B5-745A305E49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4695" y="1364622"/>
              <a:ext cx="9664746" cy="65761"/>
            </a:xfrm>
            <a:prstGeom prst="line">
              <a:avLst/>
            </a:prstGeom>
            <a:ln w="57150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D9CE237F-B78E-5E25-5CF7-AAEFC539A95A}"/>
                </a:ext>
              </a:extLst>
            </p:cNvPr>
            <p:cNvCxnSpPr>
              <a:cxnSpLocks/>
            </p:cNvCxnSpPr>
            <p:nvPr/>
          </p:nvCxnSpPr>
          <p:spPr>
            <a:xfrm>
              <a:off x="894695" y="2735178"/>
              <a:ext cx="9708587" cy="0"/>
            </a:xfrm>
            <a:prstGeom prst="line">
              <a:avLst/>
            </a:prstGeom>
            <a:ln w="57150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D81A784E-CEFF-93FB-6F75-AE6E07AF741A}"/>
                </a:ext>
              </a:extLst>
            </p:cNvPr>
            <p:cNvCxnSpPr>
              <a:cxnSpLocks/>
            </p:cNvCxnSpPr>
            <p:nvPr/>
          </p:nvCxnSpPr>
          <p:spPr>
            <a:xfrm>
              <a:off x="894695" y="2085911"/>
              <a:ext cx="9664746" cy="8075"/>
            </a:xfrm>
            <a:prstGeom prst="line">
              <a:avLst/>
            </a:prstGeom>
            <a:ln w="19050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任意多边形: 形状 24">
              <a:extLst>
                <a:ext uri="{FF2B5EF4-FFF2-40B4-BE49-F238E27FC236}">
                  <a16:creationId xmlns:a16="http://schemas.microsoft.com/office/drawing/2014/main" id="{A1ADF57D-80DB-45DB-CE63-B23D32370481}"/>
                </a:ext>
              </a:extLst>
            </p:cNvPr>
            <p:cNvSpPr/>
            <p:nvPr/>
          </p:nvSpPr>
          <p:spPr>
            <a:xfrm>
              <a:off x="917074" y="1531995"/>
              <a:ext cx="9664746" cy="547653"/>
            </a:xfrm>
            <a:custGeom>
              <a:avLst/>
              <a:gdLst>
                <a:gd name="csX0" fmla="*/ 0 w 6062597"/>
                <a:gd name="csY0" fmla="*/ 363257 h 363257"/>
                <a:gd name="csX1" fmla="*/ 2699359 w 6062597"/>
                <a:gd name="csY1" fmla="*/ 3 h 363257"/>
                <a:gd name="csX2" fmla="*/ 6062597 w 6062597"/>
                <a:gd name="csY2" fmla="*/ 356994 h 3632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6062597" h="363257">
                  <a:moveTo>
                    <a:pt x="0" y="363257"/>
                  </a:moveTo>
                  <a:cubicBezTo>
                    <a:pt x="844463" y="182152"/>
                    <a:pt x="1688926" y="1047"/>
                    <a:pt x="2699359" y="3"/>
                  </a:cubicBezTo>
                  <a:cubicBezTo>
                    <a:pt x="3709792" y="-1041"/>
                    <a:pt x="5411244" y="259917"/>
                    <a:pt x="6062597" y="356994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2AA9EA79-AB50-9CDF-E979-196E6E95552A}"/>
                </a:ext>
              </a:extLst>
            </p:cNvPr>
            <p:cNvSpPr txBox="1"/>
            <p:nvPr/>
          </p:nvSpPr>
          <p:spPr>
            <a:xfrm>
              <a:off x="894695" y="995290"/>
              <a:ext cx="3250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Beam pipe in dipole magnet</a:t>
              </a:r>
              <a:endPara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文本框 28">
                  <a:extLst>
                    <a:ext uri="{FF2B5EF4-FFF2-40B4-BE49-F238E27FC236}">
                      <a16:creationId xmlns:a16="http://schemas.microsoft.com/office/drawing/2014/main" id="{C7AC960B-3D48-4A32-9DBF-A8F11C17EDD1}"/>
                    </a:ext>
                  </a:extLst>
                </p:cNvPr>
                <p:cNvSpPr txBox="1"/>
                <p:nvPr/>
              </p:nvSpPr>
              <p:spPr>
                <a:xfrm>
                  <a:off x="9177581" y="1532848"/>
                  <a:ext cx="129644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a14:m>
                  <a:r>
                    <a:rPr lang="zh-CN" altLang="en-US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beam</a:t>
                  </a:r>
                  <a:endParaRPr lang="zh-CN" alt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9" name="文本框 28">
                  <a:extLst>
                    <a:ext uri="{FF2B5EF4-FFF2-40B4-BE49-F238E27FC236}">
                      <a16:creationId xmlns:a16="http://schemas.microsoft.com/office/drawing/2014/main" id="{C7AC960B-3D48-4A32-9DBF-A8F11C17ED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77581" y="1532848"/>
                  <a:ext cx="1296444" cy="369332"/>
                </a:xfrm>
                <a:prstGeom prst="rect">
                  <a:avLst/>
                </a:prstGeom>
                <a:blipFill>
                  <a:blip r:embed="rId5"/>
                  <a:stretch>
                    <a:fillRect t="-9836" b="-2459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文本框 29">
                  <a:extLst>
                    <a:ext uri="{FF2B5EF4-FFF2-40B4-BE49-F238E27FC236}">
                      <a16:creationId xmlns:a16="http://schemas.microsoft.com/office/drawing/2014/main" id="{66DAC648-F986-98DA-FB05-32907831B7FF}"/>
                    </a:ext>
                  </a:extLst>
                </p:cNvPr>
                <p:cNvSpPr txBox="1"/>
                <p:nvPr/>
              </p:nvSpPr>
              <p:spPr>
                <a:xfrm>
                  <a:off x="3181624" y="1724982"/>
                  <a:ext cx="241280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a14:m>
                  <a:r>
                    <a:rPr lang="zh-CN" altLang="en-US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from </a:t>
                  </a:r>
                  <a14:m>
                    <m:oMath xmlns:m="http://schemas.openxmlformats.org/officeDocument/2006/math"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𝜸𝜸</m:t>
                      </m:r>
                    </m:oMath>
                  </a14:m>
                  <a:r>
                    <a:rPr lang="zh-CN" altLang="en-US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colision</a:t>
                  </a:r>
                  <a:endParaRPr lang="zh-CN" alt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0" name="文本框 29">
                  <a:extLst>
                    <a:ext uri="{FF2B5EF4-FFF2-40B4-BE49-F238E27FC236}">
                      <a16:creationId xmlns:a16="http://schemas.microsoft.com/office/drawing/2014/main" id="{66DAC648-F986-98DA-FB05-32907831B7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1624" y="1724982"/>
                  <a:ext cx="2412805" cy="369332"/>
                </a:xfrm>
                <a:prstGeom prst="rect">
                  <a:avLst/>
                </a:prstGeom>
                <a:blipFill>
                  <a:blip r:embed="rId6"/>
                  <a:stretch>
                    <a:fillRect t="-10000" b="-2666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51912A72-36B4-979B-CF07-2E4E06B78434}"/>
                </a:ext>
              </a:extLst>
            </p:cNvPr>
            <p:cNvSpPr txBox="1"/>
            <p:nvPr/>
          </p:nvSpPr>
          <p:spPr>
            <a:xfrm>
              <a:off x="6980736" y="2282768"/>
              <a:ext cx="16012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escape point</a:t>
              </a:r>
              <a:endPara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E64082E6-AE97-F4E2-D6AE-5690349BCD38}"/>
                </a:ext>
              </a:extLst>
            </p:cNvPr>
            <p:cNvSpPr txBox="1"/>
            <p:nvPr/>
          </p:nvSpPr>
          <p:spPr>
            <a:xfrm>
              <a:off x="9005347" y="3859460"/>
              <a:ext cx="23557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8-layer PSS.</a:t>
              </a:r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796DD487-87DD-B288-ACEA-03045A6FE2D9}"/>
                </a:ext>
              </a:extLst>
            </p:cNvPr>
            <p:cNvSpPr/>
            <p:nvPr/>
          </p:nvSpPr>
          <p:spPr>
            <a:xfrm>
              <a:off x="939452" y="1679389"/>
              <a:ext cx="7878871" cy="5115981"/>
            </a:xfrm>
            <a:custGeom>
              <a:avLst/>
              <a:gdLst>
                <a:gd name="csX0" fmla="*/ 0 w 7878871"/>
                <a:gd name="csY0" fmla="*/ 393669 h 5115981"/>
                <a:gd name="csX1" fmla="*/ 3344449 w 7878871"/>
                <a:gd name="csY1" fmla="*/ 17888 h 5115981"/>
                <a:gd name="csX2" fmla="*/ 5880970 w 7878871"/>
                <a:gd name="csY2" fmla="*/ 900973 h 5115981"/>
                <a:gd name="csX3" fmla="*/ 7878871 w 7878871"/>
                <a:gd name="csY3" fmla="*/ 5115981 h 51159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7878871" h="5115981">
                  <a:moveTo>
                    <a:pt x="0" y="393669"/>
                  </a:moveTo>
                  <a:cubicBezTo>
                    <a:pt x="1182143" y="163503"/>
                    <a:pt x="2364287" y="-66663"/>
                    <a:pt x="3344449" y="17888"/>
                  </a:cubicBezTo>
                  <a:cubicBezTo>
                    <a:pt x="4324611" y="102439"/>
                    <a:pt x="5125233" y="51291"/>
                    <a:pt x="5880970" y="900973"/>
                  </a:cubicBezTo>
                  <a:cubicBezTo>
                    <a:pt x="6636707" y="1750655"/>
                    <a:pt x="7517704" y="4423918"/>
                    <a:pt x="7878871" y="5115981"/>
                  </a:cubicBezTo>
                </a:path>
              </a:pathLst>
            </a:cu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文本框 50">
              <a:extLst>
                <a:ext uri="{FF2B5EF4-FFF2-40B4-BE49-F238E27FC236}">
                  <a16:creationId xmlns:a16="http://schemas.microsoft.com/office/drawing/2014/main" id="{CF6EDCF6-88E2-6215-A80A-8E3D76C6A2F1}"/>
                </a:ext>
              </a:extLst>
            </p:cNvPr>
            <p:cNvSpPr txBox="1"/>
            <p:nvPr/>
          </p:nvSpPr>
          <p:spPr>
            <a:xfrm>
              <a:off x="10603282" y="5681823"/>
              <a:ext cx="14091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Scintillator detector.</a:t>
              </a:r>
            </a:p>
          </p:txBody>
        </p:sp>
      </p:grpSp>
      <p:sp>
        <p:nvSpPr>
          <p:cNvPr id="57" name="文本框 56">
            <a:extLst>
              <a:ext uri="{FF2B5EF4-FFF2-40B4-BE49-F238E27FC236}">
                <a16:creationId xmlns:a16="http://schemas.microsoft.com/office/drawing/2014/main" id="{D1524EA8-87D8-816E-3906-DED47B471420}"/>
              </a:ext>
            </a:extLst>
          </p:cNvPr>
          <p:cNvSpPr txBox="1"/>
          <p:nvPr/>
        </p:nvSpPr>
        <p:spPr>
          <a:xfrm>
            <a:off x="141837" y="2730931"/>
            <a:ext cx="6645182" cy="3566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have developed two prototypes for the tagger: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first utilizes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8-layers position-sensitive silicon photomultipliers (PSS)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charged particle tracking.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second employs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scintillator strips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a time resolution of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approximately 70 </a:t>
            </a:r>
            <a:r>
              <a:rPr lang="en-US" altLang="zh-CN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using the technology developed for Belle II KLM upgrade. </a:t>
            </a:r>
            <a:r>
              <a:rPr lang="en-US" altLang="zh-CN" i="1" dirty="0"/>
              <a:t>NIMA 1084,</a:t>
            </a:r>
            <a:r>
              <a:rPr lang="zh-CN" altLang="en-US" i="1" dirty="0"/>
              <a:t> </a:t>
            </a:r>
            <a:r>
              <a:rPr lang="en-US" altLang="zh-CN" i="1" dirty="0"/>
              <a:t>171194(2026)</a:t>
            </a:r>
            <a:endParaRPr lang="en-US" altLang="zh-CN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of them can give the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track information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scintillators can provide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precise timing information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suppress beam backgrounds.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灯片编号占位符 57">
            <a:extLst>
              <a:ext uri="{FF2B5EF4-FFF2-40B4-BE49-F238E27FC236}">
                <a16:creationId xmlns:a16="http://schemas.microsoft.com/office/drawing/2014/main" id="{CDAA054A-B345-F8D4-FC6F-A47B48DB623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325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F27312-EEA6-4C99-8621-4483EE3F52BE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</a:t>
            </a:fld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星形: 五角 2">
            <a:extLst>
              <a:ext uri="{FF2B5EF4-FFF2-40B4-BE49-F238E27FC236}">
                <a16:creationId xmlns:a16="http://schemas.microsoft.com/office/drawing/2014/main" id="{ACBC8A7A-0D41-FF6A-21AA-94952D4C03B4}"/>
              </a:ext>
            </a:extLst>
          </p:cNvPr>
          <p:cNvSpPr/>
          <p:nvPr/>
        </p:nvSpPr>
        <p:spPr>
          <a:xfrm>
            <a:off x="7012087" y="2514631"/>
            <a:ext cx="251621" cy="2163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952CEEB9-85AB-4F4B-9E7E-52045F87E1FE}"/>
              </a:ext>
            </a:extLst>
          </p:cNvPr>
          <p:cNvCxnSpPr/>
          <p:nvPr/>
        </p:nvCxnSpPr>
        <p:spPr>
          <a:xfrm>
            <a:off x="7453313" y="2730931"/>
            <a:ext cx="2805112" cy="35047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0264E09D-CC62-45FB-9B8B-B59C859B63CA}"/>
                  </a:ext>
                </a:extLst>
              </p:cNvPr>
              <p:cNvSpPr txBox="1"/>
              <p:nvPr/>
            </p:nvSpPr>
            <p:spPr>
              <a:xfrm>
                <a:off x="10258425" y="2914592"/>
                <a:ext cx="1828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Infor. for </a:t>
                </a:r>
                <a14:m>
                  <m:oMath xmlns:m="http://schemas.openxmlformats.org/officeDocument/2006/math"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𝑬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0264E09D-CC62-45FB-9B8B-B59C859B63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8425" y="2914592"/>
                <a:ext cx="1828800" cy="369332"/>
              </a:xfrm>
              <a:prstGeom prst="rect">
                <a:avLst/>
              </a:prstGeom>
              <a:blipFill>
                <a:blip r:embed="rId7"/>
                <a:stretch>
                  <a:fillRect l="-3000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1318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E96789-D8EA-D6B1-D0A2-A5C9A9329F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80425" y="178794"/>
            <a:ext cx="10515600" cy="535531"/>
          </a:xfr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Prototypes under LER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5DA838C-D635-D27B-F319-776CC27AB80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70638"/>
            <a:ext cx="2743200" cy="365125"/>
          </a:xfrm>
        </p:spPr>
        <p:txBody>
          <a:bodyPr/>
          <a:lstStyle/>
          <a:p>
            <a:fld id="{7324FA1D-70BA-454C-B276-9880E307D382}" type="slidenum">
              <a:rPr lang="zh-CN" altLang="en-US" smtClean="0"/>
              <a:pPr/>
              <a:t>17</a:t>
            </a:fld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D2B6B4B-A305-6C93-4680-46EBE0D21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17" y="1085480"/>
            <a:ext cx="2563113" cy="341615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7853AC36-A5BE-8502-B40A-F886A47B344C}"/>
              </a:ext>
            </a:extLst>
          </p:cNvPr>
          <p:cNvSpPr txBox="1"/>
          <p:nvPr/>
        </p:nvSpPr>
        <p:spPr>
          <a:xfrm>
            <a:off x="6323346" y="4488648"/>
            <a:ext cx="5310864" cy="18819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285750" indent="-285750">
              <a:lnSpc>
                <a:spcPct val="150000"/>
              </a:lnSpc>
              <a:buFont typeface="Wingdings" panose="05000000000000000000" pitchFamily="2" charset="2"/>
              <a:buChar char="Ø"/>
              <a:defRPr sz="2000" b="0" i="0" u="none" strike="noStrike" baseline="0">
                <a:latin typeface="Helvetica" panose="020B0604020202020204" pitchFamily="34" charset="0"/>
              </a:defRPr>
            </a:lvl1pPr>
          </a:lstStyle>
          <a:p>
            <a:r>
              <a:rPr lang="en-US" altLang="zh-CN" dirty="0"/>
              <a:t>Prototypes under quadrupole magnet of the positron beam pipe.</a:t>
            </a:r>
          </a:p>
          <a:p>
            <a:r>
              <a:rPr lang="en-US" altLang="zh-CN" dirty="0"/>
              <a:t>Installation finished on June 17.</a:t>
            </a:r>
          </a:p>
          <a:p>
            <a:r>
              <a:rPr lang="en-US" altLang="zh-CN" dirty="0"/>
              <a:t>Data taking for two weeks.</a:t>
            </a:r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ED4A3719-56AF-AF8A-2761-FD0D221601EA}"/>
              </a:ext>
            </a:extLst>
          </p:cNvPr>
          <p:cNvGrpSpPr/>
          <p:nvPr/>
        </p:nvGrpSpPr>
        <p:grpSpPr>
          <a:xfrm>
            <a:off x="3786670" y="1085480"/>
            <a:ext cx="7975685" cy="3421247"/>
            <a:chOff x="3786670" y="1085480"/>
            <a:chExt cx="7975685" cy="3421247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7F074A18-1311-BD2A-768C-1947B0B16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6670" y="1085480"/>
              <a:ext cx="7975685" cy="3421247"/>
            </a:xfrm>
            <a:prstGeom prst="rect">
              <a:avLst/>
            </a:prstGeom>
          </p:spPr>
        </p:pic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1C53B857-7892-2AF7-1659-F0710887098F}"/>
                </a:ext>
              </a:extLst>
            </p:cNvPr>
            <p:cNvSpPr/>
            <p:nvPr/>
          </p:nvSpPr>
          <p:spPr>
            <a:xfrm>
              <a:off x="5814012" y="2606647"/>
              <a:ext cx="1137425" cy="1525859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F22B4507-B277-3F94-CAF4-DEE74D1FA4FE}"/>
                </a:ext>
              </a:extLst>
            </p:cNvPr>
            <p:cNvSpPr txBox="1"/>
            <p:nvPr/>
          </p:nvSpPr>
          <p:spPr>
            <a:xfrm>
              <a:off x="6216524" y="1386615"/>
              <a:ext cx="215013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quadrupole magnet</a:t>
              </a:r>
              <a:endParaRPr lang="zh-CN" altLang="en-US" dirty="0">
                <a:highlight>
                  <a:srgbClr val="FFFF00"/>
                </a:highlight>
              </a:endParaRP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7CD2053D-CF6F-174A-3BF4-0899D7F16331}"/>
                </a:ext>
              </a:extLst>
            </p:cNvPr>
            <p:cNvSpPr txBox="1"/>
            <p:nvPr/>
          </p:nvSpPr>
          <p:spPr>
            <a:xfrm>
              <a:off x="4099098" y="1864743"/>
              <a:ext cx="90325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Belle II</a:t>
              </a:r>
              <a:endParaRPr lang="zh-CN" altLang="en-US" dirty="0">
                <a:highlight>
                  <a:srgbClr val="FFFF00"/>
                </a:highlight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ACBD4C5E-215F-BD42-A3F7-E427E95D73C3}"/>
                </a:ext>
              </a:extLst>
            </p:cNvPr>
            <p:cNvSpPr txBox="1"/>
            <p:nvPr/>
          </p:nvSpPr>
          <p:spPr>
            <a:xfrm>
              <a:off x="5101910" y="4038331"/>
              <a:ext cx="113742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Prototype</a:t>
              </a:r>
              <a:endParaRPr lang="zh-CN" altLang="en-US" dirty="0">
                <a:highlight>
                  <a:srgbClr val="FFFF00"/>
                </a:highlight>
              </a:endParaRP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3B3B8579-6594-65A0-8E2F-09866E170F46}"/>
                </a:ext>
              </a:extLst>
            </p:cNvPr>
            <p:cNvSpPr txBox="1"/>
            <p:nvPr/>
          </p:nvSpPr>
          <p:spPr>
            <a:xfrm>
              <a:off x="8978778" y="2313863"/>
              <a:ext cx="215013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dipole magnet</a:t>
              </a:r>
              <a:endParaRPr lang="zh-CN" altLang="en-US" dirty="0">
                <a:highlight>
                  <a:srgbClr val="FFFF00"/>
                </a:highlight>
              </a:endParaRPr>
            </a:p>
          </p:txBody>
        </p:sp>
      </p:grpSp>
      <p:sp>
        <p:nvSpPr>
          <p:cNvPr id="13" name="箭头: 下 12">
            <a:extLst>
              <a:ext uri="{FF2B5EF4-FFF2-40B4-BE49-F238E27FC236}">
                <a16:creationId xmlns:a16="http://schemas.microsoft.com/office/drawing/2014/main" id="{ECFCCEBD-CE24-C868-95B9-AF1587FF6BB6}"/>
              </a:ext>
            </a:extLst>
          </p:cNvPr>
          <p:cNvSpPr/>
          <p:nvPr/>
        </p:nvSpPr>
        <p:spPr>
          <a:xfrm rot="5400000">
            <a:off x="4204685" y="1769319"/>
            <a:ext cx="382957" cy="2790072"/>
          </a:xfrm>
          <a:prstGeom prst="downArrow">
            <a:avLst>
              <a:gd name="adj1" fmla="val 50000"/>
              <a:gd name="adj2" fmla="val 53803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4" name="组合 93">
            <a:extLst>
              <a:ext uri="{FF2B5EF4-FFF2-40B4-BE49-F238E27FC236}">
                <a16:creationId xmlns:a16="http://schemas.microsoft.com/office/drawing/2014/main" id="{F470EBF1-7C13-D05B-320A-7AE102686995}"/>
              </a:ext>
            </a:extLst>
          </p:cNvPr>
          <p:cNvGrpSpPr/>
          <p:nvPr/>
        </p:nvGrpSpPr>
        <p:grpSpPr>
          <a:xfrm>
            <a:off x="501363" y="4641484"/>
            <a:ext cx="5330284" cy="1594395"/>
            <a:chOff x="460917" y="4850103"/>
            <a:chExt cx="5330284" cy="1594395"/>
          </a:xfrm>
        </p:grpSpPr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13BD1567-EB3B-3ED1-36FA-3B9B9B7A8C86}"/>
                </a:ext>
              </a:extLst>
            </p:cNvPr>
            <p:cNvCxnSpPr>
              <a:cxnSpLocks/>
            </p:cNvCxnSpPr>
            <p:nvPr/>
          </p:nvCxnSpPr>
          <p:spPr>
            <a:xfrm>
              <a:off x="460917" y="5211337"/>
              <a:ext cx="193303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B7932386-C0E1-EA31-B5AC-F12C5F37AF3A}"/>
                </a:ext>
              </a:extLst>
            </p:cNvPr>
            <p:cNvCxnSpPr>
              <a:cxnSpLocks/>
            </p:cNvCxnSpPr>
            <p:nvPr/>
          </p:nvCxnSpPr>
          <p:spPr>
            <a:xfrm>
              <a:off x="3858168" y="5211337"/>
              <a:ext cx="193303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5C912159-E39E-4C13-1D96-A08BFD52818E}"/>
                </a:ext>
              </a:extLst>
            </p:cNvPr>
            <p:cNvCxnSpPr>
              <a:cxnSpLocks/>
            </p:cNvCxnSpPr>
            <p:nvPr/>
          </p:nvCxnSpPr>
          <p:spPr>
            <a:xfrm>
              <a:off x="460917" y="5357387"/>
              <a:ext cx="193303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DD8AED68-9858-F1DC-0EA6-BB167ACDC482}"/>
                </a:ext>
              </a:extLst>
            </p:cNvPr>
            <p:cNvCxnSpPr>
              <a:cxnSpLocks/>
            </p:cNvCxnSpPr>
            <p:nvPr/>
          </p:nvCxnSpPr>
          <p:spPr>
            <a:xfrm>
              <a:off x="3858168" y="5357387"/>
              <a:ext cx="193303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C09C2DCE-5A2A-F656-C1D1-3E0DBB1A9AAC}"/>
                </a:ext>
              </a:extLst>
            </p:cNvPr>
            <p:cNvCxnSpPr>
              <a:cxnSpLocks/>
            </p:cNvCxnSpPr>
            <p:nvPr/>
          </p:nvCxnSpPr>
          <p:spPr>
            <a:xfrm>
              <a:off x="460917" y="5809786"/>
              <a:ext cx="193303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C2D76FB4-61F3-75E5-4E7E-B040E859DFFC}"/>
                </a:ext>
              </a:extLst>
            </p:cNvPr>
            <p:cNvCxnSpPr>
              <a:cxnSpLocks/>
            </p:cNvCxnSpPr>
            <p:nvPr/>
          </p:nvCxnSpPr>
          <p:spPr>
            <a:xfrm>
              <a:off x="3858168" y="5809786"/>
              <a:ext cx="193303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49FF8497-C29F-18A9-827C-BF0379057D04}"/>
                </a:ext>
              </a:extLst>
            </p:cNvPr>
            <p:cNvCxnSpPr>
              <a:cxnSpLocks/>
            </p:cNvCxnSpPr>
            <p:nvPr/>
          </p:nvCxnSpPr>
          <p:spPr>
            <a:xfrm>
              <a:off x="460917" y="5955836"/>
              <a:ext cx="193303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E5DA1CE5-C936-9145-1804-C0849C7F5CFA}"/>
                </a:ext>
              </a:extLst>
            </p:cNvPr>
            <p:cNvCxnSpPr>
              <a:cxnSpLocks/>
            </p:cNvCxnSpPr>
            <p:nvPr/>
          </p:nvCxnSpPr>
          <p:spPr>
            <a:xfrm>
              <a:off x="3858168" y="5955836"/>
              <a:ext cx="193303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星形: 五角 36">
              <a:extLst>
                <a:ext uri="{FF2B5EF4-FFF2-40B4-BE49-F238E27FC236}">
                  <a16:creationId xmlns:a16="http://schemas.microsoft.com/office/drawing/2014/main" id="{C03CF838-09FC-970C-ACC0-6A54E2CC0F40}"/>
                </a:ext>
              </a:extLst>
            </p:cNvPr>
            <p:cNvSpPr/>
            <p:nvPr/>
          </p:nvSpPr>
          <p:spPr>
            <a:xfrm>
              <a:off x="2943922" y="5434361"/>
              <a:ext cx="223024" cy="193288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4519B14A-8A1E-DBD3-7067-1AC0FEE70DB7}"/>
                </a:ext>
              </a:extLst>
            </p:cNvPr>
            <p:cNvCxnSpPr>
              <a:cxnSpLocks/>
              <a:endCxn id="37" idx="1"/>
            </p:cNvCxnSpPr>
            <p:nvPr/>
          </p:nvCxnSpPr>
          <p:spPr>
            <a:xfrm>
              <a:off x="2385037" y="5355011"/>
              <a:ext cx="558885" cy="15317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0DB5688E-A62C-12F9-8695-14054B44851D}"/>
                </a:ext>
              </a:extLst>
            </p:cNvPr>
            <p:cNvCxnSpPr>
              <a:cxnSpLocks/>
            </p:cNvCxnSpPr>
            <p:nvPr/>
          </p:nvCxnSpPr>
          <p:spPr>
            <a:xfrm>
              <a:off x="2385037" y="5211336"/>
              <a:ext cx="580182" cy="17361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id="{212A9178-EFD9-7D63-CCF9-4A313D77A9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83302" y="5688950"/>
              <a:ext cx="581917" cy="2668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3CAFB4A3-710F-9211-C534-D83A46DA5E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85037" y="5569491"/>
              <a:ext cx="558885" cy="23554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>
              <a:extLst>
                <a:ext uri="{FF2B5EF4-FFF2-40B4-BE49-F238E27FC236}">
                  <a16:creationId xmlns:a16="http://schemas.microsoft.com/office/drawing/2014/main" id="{429910C6-01D3-163F-9AF7-8908A44DE2E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19450" y="5355011"/>
              <a:ext cx="652463" cy="1519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>
              <a:extLst>
                <a:ext uri="{FF2B5EF4-FFF2-40B4-BE49-F238E27FC236}">
                  <a16:creationId xmlns:a16="http://schemas.microsoft.com/office/drawing/2014/main" id="{527968B8-EDCE-82FE-A1DE-435C9BC92F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86113" y="5210992"/>
              <a:ext cx="685800" cy="1519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>
              <a:extLst>
                <a:ext uri="{FF2B5EF4-FFF2-40B4-BE49-F238E27FC236}">
                  <a16:creationId xmlns:a16="http://schemas.microsoft.com/office/drawing/2014/main" id="{AE9D49AF-A916-F29B-8365-9124734A06DD}"/>
                </a:ext>
              </a:extLst>
            </p:cNvPr>
            <p:cNvCxnSpPr>
              <a:cxnSpLocks/>
            </p:cNvCxnSpPr>
            <p:nvPr/>
          </p:nvCxnSpPr>
          <p:spPr>
            <a:xfrm>
              <a:off x="3219450" y="5607050"/>
              <a:ext cx="652463" cy="20832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>
              <a:extLst>
                <a:ext uri="{FF2B5EF4-FFF2-40B4-BE49-F238E27FC236}">
                  <a16:creationId xmlns:a16="http://schemas.microsoft.com/office/drawing/2014/main" id="{B5175373-3178-330A-644E-08CB4ABA68B7}"/>
                </a:ext>
              </a:extLst>
            </p:cNvPr>
            <p:cNvCxnSpPr>
              <a:cxnSpLocks/>
            </p:cNvCxnSpPr>
            <p:nvPr/>
          </p:nvCxnSpPr>
          <p:spPr>
            <a:xfrm>
              <a:off x="3181833" y="5725648"/>
              <a:ext cx="685800" cy="23131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箭头连接符 73">
              <a:extLst>
                <a:ext uri="{FF2B5EF4-FFF2-40B4-BE49-F238E27FC236}">
                  <a16:creationId xmlns:a16="http://schemas.microsoft.com/office/drawing/2014/main" id="{F8123444-C6FE-8040-4B6C-BDA8E2C607FF}"/>
                </a:ext>
              </a:extLst>
            </p:cNvPr>
            <p:cNvCxnSpPr>
              <a:cxnSpLocks/>
            </p:cNvCxnSpPr>
            <p:nvPr/>
          </p:nvCxnSpPr>
          <p:spPr>
            <a:xfrm>
              <a:off x="4099370" y="5281578"/>
              <a:ext cx="1188063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箭头连接符 75">
              <a:extLst>
                <a:ext uri="{FF2B5EF4-FFF2-40B4-BE49-F238E27FC236}">
                  <a16:creationId xmlns:a16="http://schemas.microsoft.com/office/drawing/2014/main" id="{F4772BC4-7653-A44A-8C8E-F9E8B7327B4C}"/>
                </a:ext>
              </a:extLst>
            </p:cNvPr>
            <p:cNvCxnSpPr>
              <a:cxnSpLocks/>
            </p:cNvCxnSpPr>
            <p:nvPr/>
          </p:nvCxnSpPr>
          <p:spPr>
            <a:xfrm>
              <a:off x="644970" y="5881018"/>
              <a:ext cx="1188063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箭头连接符 76">
              <a:extLst>
                <a:ext uri="{FF2B5EF4-FFF2-40B4-BE49-F238E27FC236}">
                  <a16:creationId xmlns:a16="http://schemas.microsoft.com/office/drawing/2014/main" id="{65E96BEF-07EC-6D3D-2AB8-23FB92A184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99098" y="5881018"/>
              <a:ext cx="1188335" cy="0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箭头连接符 79">
              <a:extLst>
                <a:ext uri="{FF2B5EF4-FFF2-40B4-BE49-F238E27FC236}">
                  <a16:creationId xmlns:a16="http://schemas.microsoft.com/office/drawing/2014/main" id="{26BE6E55-D62A-2D88-11C7-254363CEF4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5498" y="5281578"/>
              <a:ext cx="1188335" cy="0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文本框 80">
              <a:extLst>
                <a:ext uri="{FF2B5EF4-FFF2-40B4-BE49-F238E27FC236}">
                  <a16:creationId xmlns:a16="http://schemas.microsoft.com/office/drawing/2014/main" id="{E04B0C78-D066-88D6-124C-74A2C3BCAA40}"/>
                </a:ext>
              </a:extLst>
            </p:cNvPr>
            <p:cNvSpPr txBox="1"/>
            <p:nvPr/>
          </p:nvSpPr>
          <p:spPr>
            <a:xfrm>
              <a:off x="2899424" y="4963525"/>
              <a:ext cx="4288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IP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文本框 83">
                  <a:extLst>
                    <a:ext uri="{FF2B5EF4-FFF2-40B4-BE49-F238E27FC236}">
                      <a16:creationId xmlns:a16="http://schemas.microsoft.com/office/drawing/2014/main" id="{D67052FF-CF93-F14D-437D-470D874F433C}"/>
                    </a:ext>
                  </a:extLst>
                </p:cNvPr>
                <p:cNvSpPr txBox="1"/>
                <p:nvPr/>
              </p:nvSpPr>
              <p:spPr>
                <a:xfrm>
                  <a:off x="4466379" y="5502598"/>
                  <a:ext cx="62697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zh-CN" altLang="en-US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4" name="文本框 83">
                  <a:extLst>
                    <a:ext uri="{FF2B5EF4-FFF2-40B4-BE49-F238E27FC236}">
                      <a16:creationId xmlns:a16="http://schemas.microsoft.com/office/drawing/2014/main" id="{D67052FF-CF93-F14D-437D-470D874F433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66379" y="5502598"/>
                  <a:ext cx="626970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文本框 85">
                  <a:extLst>
                    <a:ext uri="{FF2B5EF4-FFF2-40B4-BE49-F238E27FC236}">
                      <a16:creationId xmlns:a16="http://schemas.microsoft.com/office/drawing/2014/main" id="{BB43DCB0-3A30-96EC-9BE2-D131999524B3}"/>
                    </a:ext>
                  </a:extLst>
                </p:cNvPr>
                <p:cNvSpPr txBox="1"/>
                <p:nvPr/>
              </p:nvSpPr>
              <p:spPr>
                <a:xfrm>
                  <a:off x="993157" y="4870713"/>
                  <a:ext cx="62697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zh-CN" altLang="en-US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6" name="文本框 85">
                  <a:extLst>
                    <a:ext uri="{FF2B5EF4-FFF2-40B4-BE49-F238E27FC236}">
                      <a16:creationId xmlns:a16="http://schemas.microsoft.com/office/drawing/2014/main" id="{BB43DCB0-3A30-96EC-9BE2-D131999524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3157" y="4870713"/>
                  <a:ext cx="626970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文本框 87">
                  <a:extLst>
                    <a:ext uri="{FF2B5EF4-FFF2-40B4-BE49-F238E27FC236}">
                      <a16:creationId xmlns:a16="http://schemas.microsoft.com/office/drawing/2014/main" id="{57DED8C7-33E4-E50E-EE17-CC5889A781C7}"/>
                    </a:ext>
                  </a:extLst>
                </p:cNvPr>
                <p:cNvSpPr txBox="1"/>
                <p:nvPr/>
              </p:nvSpPr>
              <p:spPr>
                <a:xfrm>
                  <a:off x="993157" y="5480282"/>
                  <a:ext cx="62697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zh-CN" altLang="en-US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8" name="文本框 87">
                  <a:extLst>
                    <a:ext uri="{FF2B5EF4-FFF2-40B4-BE49-F238E27FC236}">
                      <a16:creationId xmlns:a16="http://schemas.microsoft.com/office/drawing/2014/main" id="{57DED8C7-33E4-E50E-EE17-CC5889A781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3157" y="5480282"/>
                  <a:ext cx="626970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文本框 89">
                  <a:extLst>
                    <a:ext uri="{FF2B5EF4-FFF2-40B4-BE49-F238E27FC236}">
                      <a16:creationId xmlns:a16="http://schemas.microsoft.com/office/drawing/2014/main" id="{D2270A10-6C66-6967-DEFF-31F004EA4A27}"/>
                    </a:ext>
                  </a:extLst>
                </p:cNvPr>
                <p:cNvSpPr txBox="1"/>
                <p:nvPr/>
              </p:nvSpPr>
              <p:spPr>
                <a:xfrm>
                  <a:off x="4474940" y="4850103"/>
                  <a:ext cx="62697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zh-CN" altLang="en-US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0" name="文本框 89">
                  <a:extLst>
                    <a:ext uri="{FF2B5EF4-FFF2-40B4-BE49-F238E27FC236}">
                      <a16:creationId xmlns:a16="http://schemas.microsoft.com/office/drawing/2014/main" id="{D2270A10-6C66-6967-DEFF-31F004EA4A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74940" y="4850103"/>
                  <a:ext cx="626970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1" name="矩形: 圆角 90">
              <a:extLst>
                <a:ext uri="{FF2B5EF4-FFF2-40B4-BE49-F238E27FC236}">
                  <a16:creationId xmlns:a16="http://schemas.microsoft.com/office/drawing/2014/main" id="{CDF9E5DE-38DB-794A-1B9E-5DE540A65DFA}"/>
                </a:ext>
              </a:extLst>
            </p:cNvPr>
            <p:cNvSpPr/>
            <p:nvPr/>
          </p:nvSpPr>
          <p:spPr>
            <a:xfrm>
              <a:off x="3656754" y="6041097"/>
              <a:ext cx="626970" cy="381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3" name="文本框 92">
              <a:extLst>
                <a:ext uri="{FF2B5EF4-FFF2-40B4-BE49-F238E27FC236}">
                  <a16:creationId xmlns:a16="http://schemas.microsoft.com/office/drawing/2014/main" id="{99EC6D41-2F88-E3DF-315B-6C8D5AFDE76D}"/>
                </a:ext>
              </a:extLst>
            </p:cNvPr>
            <p:cNvSpPr txBox="1"/>
            <p:nvPr/>
          </p:nvSpPr>
          <p:spPr>
            <a:xfrm>
              <a:off x="2556093" y="6075166"/>
              <a:ext cx="11536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A8D08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Prototype</a:t>
              </a:r>
              <a:endParaRPr lang="zh-CN" altLang="en-US" b="1" dirty="0">
                <a:solidFill>
                  <a:srgbClr val="A8D08D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1822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865D0C6-5161-4083-B656-4842E37211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630" y="1174255"/>
            <a:ext cx="3918607" cy="5224810"/>
          </a:xfrm>
          <a:prstGeom prst="rect">
            <a:avLst/>
          </a:prstGeom>
        </p:spPr>
      </p:pic>
      <p:sp>
        <p:nvSpPr>
          <p:cNvPr id="3" name="标题 1">
            <a:extLst>
              <a:ext uri="{FF2B5EF4-FFF2-40B4-BE49-F238E27FC236}">
                <a16:creationId xmlns:a16="http://schemas.microsoft.com/office/drawing/2014/main" id="{AD711C87-EFC8-45C2-B5F0-7DEA7DA231F4}"/>
              </a:ext>
            </a:extLst>
          </p:cNvPr>
          <p:cNvSpPr txBox="1">
            <a:spLocks/>
          </p:cNvSpPr>
          <p:nvPr/>
        </p:nvSpPr>
        <p:spPr>
          <a:xfrm>
            <a:off x="1380425" y="178794"/>
            <a:ext cx="10515600" cy="5355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rtlCol="0" anchor="t" anchorCtr="0" compatLnSpc="1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HER nearby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79F7737-B04A-43FF-8E82-8C994DECE9BF}"/>
              </a:ext>
            </a:extLst>
          </p:cNvPr>
          <p:cNvSpPr txBox="1"/>
          <p:nvPr/>
        </p:nvSpPr>
        <p:spPr>
          <a:xfrm>
            <a:off x="8558213" y="2623545"/>
            <a:ext cx="18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/>
              <a:t>LER beam</a:t>
            </a:r>
            <a:endParaRPr lang="zh-CN" altLang="en-US" sz="2400" b="1" dirty="0"/>
          </a:p>
        </p:txBody>
      </p:sp>
      <p:sp>
        <p:nvSpPr>
          <p:cNvPr id="5" name="箭头: 下 4">
            <a:extLst>
              <a:ext uri="{FF2B5EF4-FFF2-40B4-BE49-F238E27FC236}">
                <a16:creationId xmlns:a16="http://schemas.microsoft.com/office/drawing/2014/main" id="{60679054-899A-4448-99F1-FD1291279C3F}"/>
              </a:ext>
            </a:extLst>
          </p:cNvPr>
          <p:cNvSpPr/>
          <p:nvPr/>
        </p:nvSpPr>
        <p:spPr>
          <a:xfrm rot="5400000">
            <a:off x="7354007" y="1783192"/>
            <a:ext cx="266040" cy="2142372"/>
          </a:xfrm>
          <a:prstGeom prst="downArrow">
            <a:avLst>
              <a:gd name="adj1" fmla="val 50000"/>
              <a:gd name="adj2" fmla="val 53803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箭头: 下 5">
            <a:extLst>
              <a:ext uri="{FF2B5EF4-FFF2-40B4-BE49-F238E27FC236}">
                <a16:creationId xmlns:a16="http://schemas.microsoft.com/office/drawing/2014/main" id="{0E5278D2-B94A-4812-A4AC-54F8624A29A0}"/>
              </a:ext>
            </a:extLst>
          </p:cNvPr>
          <p:cNvSpPr/>
          <p:nvPr/>
        </p:nvSpPr>
        <p:spPr>
          <a:xfrm rot="5400000">
            <a:off x="8058857" y="2964884"/>
            <a:ext cx="266040" cy="2142372"/>
          </a:xfrm>
          <a:prstGeom prst="downArrow">
            <a:avLst>
              <a:gd name="adj1" fmla="val 50000"/>
              <a:gd name="adj2" fmla="val 53803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B091B6D-78E1-44C1-BE2B-44FDD8574B95}"/>
              </a:ext>
            </a:extLst>
          </p:cNvPr>
          <p:cNvSpPr txBox="1"/>
          <p:nvPr/>
        </p:nvSpPr>
        <p:spPr>
          <a:xfrm>
            <a:off x="9310688" y="3748683"/>
            <a:ext cx="18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/>
              <a:t>HER beam</a:t>
            </a:r>
            <a:endParaRPr lang="zh-CN" altLang="en-US" sz="2400" b="1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D4E2AA5-2CD6-41E1-A48E-82BEE805F8A3}"/>
              </a:ext>
            </a:extLst>
          </p:cNvPr>
          <p:cNvSpPr txBox="1"/>
          <p:nvPr/>
        </p:nvSpPr>
        <p:spPr>
          <a:xfrm>
            <a:off x="7696200" y="4873821"/>
            <a:ext cx="2828925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285750" indent="-285750">
              <a:lnSpc>
                <a:spcPct val="150000"/>
              </a:lnSpc>
              <a:buFont typeface="Wingdings" panose="05000000000000000000" pitchFamily="2" charset="2"/>
              <a:buChar char="Ø"/>
              <a:defRPr sz="2000" b="0" i="0" u="none" strike="noStrike" baseline="0">
                <a:latin typeface="Helvetica" panose="020B0604020202020204" pitchFamily="34" charset="0"/>
              </a:defRPr>
            </a:lvl1pPr>
          </a:lstStyle>
          <a:p>
            <a:pPr marL="0" indent="0">
              <a:buNone/>
            </a:pPr>
            <a:r>
              <a:rPr lang="en-US" altLang="zh-CN" sz="1800" dirty="0"/>
              <a:t>Distance between LER and HER is about 1m.</a:t>
            </a:r>
            <a:endParaRPr lang="zh-CN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2229992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31493396-9EF3-4E09-A349-969C68E58051}"/>
              </a:ext>
            </a:extLst>
          </p:cNvPr>
          <p:cNvSpPr txBox="1"/>
          <p:nvPr/>
        </p:nvSpPr>
        <p:spPr>
          <a:xfrm>
            <a:off x="2757487" y="2343150"/>
            <a:ext cx="4733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/>
              <a:t>Scintillator prototype</a:t>
            </a:r>
            <a:endParaRPr lang="zh-CN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530942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699D837-6440-4CAA-A205-01270FC882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903" y="1042987"/>
            <a:ext cx="9232322" cy="523482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A6A6CEF1-A216-4FFF-B617-D298ADDB066E}"/>
                  </a:ext>
                </a:extLst>
              </p:cNvPr>
              <p:cNvSpPr txBox="1"/>
              <p:nvPr/>
            </p:nvSpPr>
            <p:spPr>
              <a:xfrm>
                <a:off x="6677025" y="5405438"/>
                <a:ext cx="4824413" cy="96564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/>
                  <a:t>Target luminosity: </a:t>
                </a:r>
                <a14:m>
                  <m:oMath xmlns:m="http://schemas.openxmlformats.org/officeDocument/2006/math">
                    <m:r>
                      <a:rPr lang="en-US" altLang="zh-CN" sz="2000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altLang="zh-CN" sz="20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20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altLang="zh-CN" sz="2000" b="1" i="1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𝟑𝟓</m:t>
                        </m:r>
                      </m:sup>
                    </m:sSup>
                    <m:r>
                      <a:rPr lang="en-US" altLang="zh-CN" sz="2000" b="1" i="1" smtClean="0">
                        <a:latin typeface="Cambria Math" panose="02040503050406030204" pitchFamily="18" charset="0"/>
                      </a:rPr>
                      <m:t>𝒄</m:t>
                    </m:r>
                    <m:sSup>
                      <m:sSupPr>
                        <m:ctrlP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  <m:sup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endParaRPr lang="en-US" altLang="zh-CN" sz="2000" b="1" dirty="0"/>
              </a:p>
              <a:p>
                <a:endParaRPr lang="en-US" altLang="zh-CN" b="1" dirty="0"/>
              </a:p>
              <a:p>
                <a:endParaRPr lang="zh-CN" altLang="en-US" b="1" dirty="0"/>
              </a:p>
            </p:txBody>
          </p:sp>
        </mc:Choice>
        <mc:Fallback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A6A6CEF1-A216-4FFF-B617-D298ADDB06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7025" y="5405438"/>
                <a:ext cx="4824413" cy="965649"/>
              </a:xfrm>
              <a:prstGeom prst="rect">
                <a:avLst/>
              </a:prstGeom>
              <a:blipFill>
                <a:blip r:embed="rId3"/>
                <a:stretch>
                  <a:fillRect l="-1263" t="-25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1">
            <a:extLst>
              <a:ext uri="{FF2B5EF4-FFF2-40B4-BE49-F238E27FC236}">
                <a16:creationId xmlns:a16="http://schemas.microsoft.com/office/drawing/2014/main" id="{C77B422B-F064-4462-A556-7C92531CE85D}"/>
              </a:ext>
            </a:extLst>
          </p:cNvPr>
          <p:cNvSpPr txBox="1"/>
          <p:nvPr/>
        </p:nvSpPr>
        <p:spPr bwMode="auto">
          <a:xfrm>
            <a:off x="2855974" y="161137"/>
            <a:ext cx="6480051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spAutoFit/>
          </a:bodyPr>
          <a:lstStyle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lang="en-US" altLang="en-US" sz="3600" b="1" kern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zh-CN" sz="3200" dirty="0" err="1">
                <a:solidFill>
                  <a:schemeClr val="bg1"/>
                </a:solidFill>
                <a:cs typeface="微软雅黑" panose="020B0503020204020204" pitchFamily="34" charset="-122"/>
              </a:rPr>
              <a:t>SuperKEKB</a:t>
            </a:r>
            <a:r>
              <a:rPr lang="en-US" altLang="zh-CN" sz="3200" dirty="0">
                <a:solidFill>
                  <a:schemeClr val="bg1"/>
                </a:solidFill>
                <a:cs typeface="微软雅黑" panose="020B0503020204020204" pitchFamily="34" charset="-122"/>
              </a:rPr>
              <a:t> accelerator</a:t>
            </a:r>
            <a:endParaRPr lang="zh-CN" altLang="en-US" sz="3200" dirty="0">
              <a:solidFill>
                <a:schemeClr val="bg1"/>
              </a:solidFill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78573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127A7BA7-E92A-E00C-B1BE-231E27B1A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7971" y="3856325"/>
            <a:ext cx="4191445" cy="271255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2F0D5B27-18A2-E967-153D-632965A64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7409" y="3906805"/>
            <a:ext cx="4251506" cy="271125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9D6DA28-2534-C55F-49E1-A910E99554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7439" y="955722"/>
            <a:ext cx="4191445" cy="270472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B5C51E2-58CD-49C8-8831-F86C5012F1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7971" y="971745"/>
            <a:ext cx="4115074" cy="265067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DF78465-71A4-011F-6794-B4183C9861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906805"/>
            <a:ext cx="3847619" cy="2464413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781CD6E-459A-39DF-11C4-0FA84FA8CB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324FA1D-70BA-454C-B276-9880E307D382}" type="slidenum">
              <a:rPr lang="zh-CN" altLang="en-US" smtClean="0"/>
              <a:pPr/>
              <a:t>20</a:t>
            </a:fld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E01E8C65-E705-3B7B-F280-DA55C8FE6358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0515600" cy="810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resolution</a:t>
            </a:r>
            <a:endParaRPr lang="zh-CN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0A25208-5DE4-76C5-885F-FADCB3A01D20}"/>
              </a:ext>
            </a:extLst>
          </p:cNvPr>
          <p:cNvSpPr txBox="1"/>
          <p:nvPr/>
        </p:nvSpPr>
        <p:spPr>
          <a:xfrm>
            <a:off x="2557346" y="4772722"/>
            <a:ext cx="1048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TRG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DEFDBB1E-AADC-7392-90CE-4A6109840C09}"/>
              </a:ext>
            </a:extLst>
          </p:cNvPr>
          <p:cNvSpPr txBox="1"/>
          <p:nvPr/>
        </p:nvSpPr>
        <p:spPr>
          <a:xfrm>
            <a:off x="6684872" y="1782779"/>
            <a:ext cx="1048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S1-TRG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7734A329-BDA5-177A-E76A-C6CCC0961E2D}"/>
              </a:ext>
            </a:extLst>
          </p:cNvPr>
          <p:cNvSpPr txBox="1"/>
          <p:nvPr/>
        </p:nvSpPr>
        <p:spPr>
          <a:xfrm>
            <a:off x="10646674" y="1782779"/>
            <a:ext cx="1048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S2-TRG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E528040C-2DFD-428F-7F7F-7779BF6E2A89}"/>
              </a:ext>
            </a:extLst>
          </p:cNvPr>
          <p:cNvSpPr txBox="1"/>
          <p:nvPr/>
        </p:nvSpPr>
        <p:spPr>
          <a:xfrm>
            <a:off x="6746488" y="4602401"/>
            <a:ext cx="1048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S3-TRG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D3DD9328-D357-F5B1-A592-AFFC76D5B53E}"/>
              </a:ext>
            </a:extLst>
          </p:cNvPr>
          <p:cNvSpPr txBox="1"/>
          <p:nvPr/>
        </p:nvSpPr>
        <p:spPr>
          <a:xfrm>
            <a:off x="10709529" y="4663551"/>
            <a:ext cx="1048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S4-TRG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B9C5BC1-7380-ACE1-C165-82DA5E738D06}"/>
              </a:ext>
            </a:extLst>
          </p:cNvPr>
          <p:cNvSpPr/>
          <p:nvPr/>
        </p:nvSpPr>
        <p:spPr>
          <a:xfrm>
            <a:off x="814039" y="1289834"/>
            <a:ext cx="2549912" cy="245327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06F89C28-38E4-0403-95C7-3B2234626A55}"/>
              </a:ext>
            </a:extLst>
          </p:cNvPr>
          <p:cNvSpPr/>
          <p:nvPr/>
        </p:nvSpPr>
        <p:spPr>
          <a:xfrm>
            <a:off x="814039" y="1535161"/>
            <a:ext cx="2549912" cy="24532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S1</a:t>
            </a:r>
            <a:endParaRPr lang="zh-CN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771A1217-ED88-567C-2F0B-B4FFDFCF6898}"/>
              </a:ext>
            </a:extLst>
          </p:cNvPr>
          <p:cNvSpPr/>
          <p:nvPr/>
        </p:nvSpPr>
        <p:spPr>
          <a:xfrm>
            <a:off x="814039" y="1780488"/>
            <a:ext cx="2549912" cy="24532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S2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0B73D10B-AEE6-0B1D-5C76-5AF38DCB2B36}"/>
              </a:ext>
            </a:extLst>
          </p:cNvPr>
          <p:cNvSpPr/>
          <p:nvPr/>
        </p:nvSpPr>
        <p:spPr>
          <a:xfrm>
            <a:off x="814039" y="2040607"/>
            <a:ext cx="2549912" cy="24532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S3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4C63949E-5504-4DA5-6B37-3B4D0500044B}"/>
              </a:ext>
            </a:extLst>
          </p:cNvPr>
          <p:cNvSpPr/>
          <p:nvPr/>
        </p:nvSpPr>
        <p:spPr>
          <a:xfrm>
            <a:off x="814039" y="2297085"/>
            <a:ext cx="2549912" cy="24532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S4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336458EE-744B-17E2-D95C-BF7A2EBB3649}"/>
              </a:ext>
            </a:extLst>
          </p:cNvPr>
          <p:cNvSpPr/>
          <p:nvPr/>
        </p:nvSpPr>
        <p:spPr>
          <a:xfrm>
            <a:off x="814039" y="2553563"/>
            <a:ext cx="2549912" cy="245327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3D3D27C7-7186-2A25-F98F-ADC3D7D18E0E}"/>
              </a:ext>
            </a:extLst>
          </p:cNvPr>
          <p:cNvSpPr/>
          <p:nvPr/>
        </p:nvSpPr>
        <p:spPr>
          <a:xfrm>
            <a:off x="814039" y="2978050"/>
            <a:ext cx="420825" cy="22495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74307DE7-EE2B-4668-DF9A-DC360F1DF9EB}"/>
              </a:ext>
            </a:extLst>
          </p:cNvPr>
          <p:cNvSpPr txBox="1"/>
          <p:nvPr/>
        </p:nvSpPr>
        <p:spPr>
          <a:xfrm>
            <a:off x="1260883" y="2931738"/>
            <a:ext cx="1048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TRG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CBA04513-9FED-FCB9-5730-478CA705D1A8}"/>
              </a:ext>
            </a:extLst>
          </p:cNvPr>
          <p:cNvSpPr/>
          <p:nvPr/>
        </p:nvSpPr>
        <p:spPr>
          <a:xfrm>
            <a:off x="2162650" y="3000948"/>
            <a:ext cx="474567" cy="24532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3C8AC27E-58CA-D6AC-FF32-4B358F18600F}"/>
              </a:ext>
            </a:extLst>
          </p:cNvPr>
          <p:cNvSpPr txBox="1"/>
          <p:nvPr/>
        </p:nvSpPr>
        <p:spPr>
          <a:xfrm>
            <a:off x="2689194" y="2936640"/>
            <a:ext cx="1048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SCNT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8E57A283-5B40-F20A-1167-6855755D2198}"/>
                  </a:ext>
                </a:extLst>
              </p:cNvPr>
              <p:cNvSpPr txBox="1"/>
              <p:nvPr/>
            </p:nvSpPr>
            <p:spPr>
              <a:xfrm>
                <a:off x="5899365" y="2266733"/>
                <a:ext cx="1694246" cy="7303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498.2</m:t>
                              </m:r>
                            </m:e>
                            <m:sup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CN" sz="1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CN" sz="1200" b="0" i="1" smtClean="0">
                                          <a:latin typeface="Cambria Math" panose="02040503050406030204" pitchFamily="18" charset="0"/>
                                        </a:rPr>
                                        <m:t>621.9</m:t>
                                      </m:r>
                                    </m:num>
                                    <m:den>
                                      <m:r>
                                        <a:rPr lang="en-US" altLang="zh-CN" sz="12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altLang="zh-CN" sz="1200" b="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=389.2 </m:t>
                      </m:r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𝑝𝑠</m:t>
                      </m:r>
                    </m:oMath>
                  </m:oMathPara>
                </a14:m>
                <a:endParaRPr lang="zh-CN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8E57A283-5B40-F20A-1167-6855755D21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365" y="2266733"/>
                <a:ext cx="1694246" cy="730328"/>
              </a:xfrm>
              <a:prstGeom prst="rect">
                <a:avLst/>
              </a:prstGeom>
              <a:blipFill>
                <a:blip r:embed="rId8"/>
                <a:stretch>
                  <a:fillRect b="-58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0578C816-006D-BA21-CFDE-F533A4542C7C}"/>
                  </a:ext>
                </a:extLst>
              </p:cNvPr>
              <p:cNvSpPr txBox="1"/>
              <p:nvPr/>
            </p:nvSpPr>
            <p:spPr>
              <a:xfrm>
                <a:off x="5837749" y="5171950"/>
                <a:ext cx="1747145" cy="7303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46732</m:t>
                              </m:r>
                            </m:e>
                            <m:sup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CN" sz="1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CN" sz="1200" b="0" i="1" smtClean="0">
                                          <a:latin typeface="Cambria Math" panose="02040503050406030204" pitchFamily="18" charset="0"/>
                                        </a:rPr>
                                        <m:t>621.9</m:t>
                                      </m:r>
                                    </m:num>
                                    <m:den>
                                      <m:r>
                                        <a:rPr lang="en-US" altLang="zh-CN" sz="12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altLang="zh-CN" sz="1200" b="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=348.7 </m:t>
                      </m:r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𝑝𝑠</m:t>
                      </m:r>
                    </m:oMath>
                  </m:oMathPara>
                </a14:m>
                <a:endParaRPr lang="zh-CN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0578C816-006D-BA21-CFDE-F533A4542C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7749" y="5171950"/>
                <a:ext cx="1747145" cy="730328"/>
              </a:xfrm>
              <a:prstGeom prst="rect">
                <a:avLst/>
              </a:prstGeom>
              <a:blipFill>
                <a:blip r:embed="rId9"/>
                <a:stretch>
                  <a:fillRect b="-58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454C333-212B-667D-90EA-E31D7E06757A}"/>
                  </a:ext>
                </a:extLst>
              </p:cNvPr>
              <p:cNvSpPr txBox="1"/>
              <p:nvPr/>
            </p:nvSpPr>
            <p:spPr>
              <a:xfrm>
                <a:off x="10000643" y="2285934"/>
                <a:ext cx="1694246" cy="7303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441.8</m:t>
                              </m:r>
                            </m:e>
                            <m:sup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CN" sz="1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CN" sz="1200" b="0" i="1" smtClean="0">
                                          <a:latin typeface="Cambria Math" panose="02040503050406030204" pitchFamily="18" charset="0"/>
                                        </a:rPr>
                                        <m:t>621.9</m:t>
                                      </m:r>
                                    </m:num>
                                    <m:den>
                                      <m:r>
                                        <a:rPr lang="en-US" altLang="zh-CN" sz="12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altLang="zh-CN" sz="1200" b="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=313.8 </m:t>
                      </m:r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𝑝𝑠</m:t>
                      </m:r>
                    </m:oMath>
                  </m:oMathPara>
                </a14:m>
                <a:endParaRPr lang="zh-CN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454C333-212B-667D-90EA-E31D7E0675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0643" y="2285934"/>
                <a:ext cx="1694246" cy="730328"/>
              </a:xfrm>
              <a:prstGeom prst="rect">
                <a:avLst/>
              </a:prstGeom>
              <a:blipFill>
                <a:blip r:embed="rId10"/>
                <a:stretch>
                  <a:fillRect b="-58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9A9AB3D5-7FED-4AB9-9781-64BA2CF7A3BD}"/>
                  </a:ext>
                </a:extLst>
              </p:cNvPr>
              <p:cNvSpPr txBox="1"/>
              <p:nvPr/>
            </p:nvSpPr>
            <p:spPr>
              <a:xfrm>
                <a:off x="9979045" y="5109781"/>
                <a:ext cx="1694246" cy="7303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498.2</m:t>
                              </m:r>
                            </m:e>
                            <m:sup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CN" sz="1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CN" sz="1200" b="0" i="1" smtClean="0">
                                          <a:latin typeface="Cambria Math" panose="02040503050406030204" pitchFamily="18" charset="0"/>
                                        </a:rPr>
                                        <m:t>621.9</m:t>
                                      </m:r>
                                    </m:num>
                                    <m:den>
                                      <m:r>
                                        <a:rPr lang="en-US" altLang="zh-CN" sz="12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altLang="zh-CN" sz="1200" b="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=301.6 </m:t>
                      </m:r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𝑝𝑠</m:t>
                      </m:r>
                    </m:oMath>
                  </m:oMathPara>
                </a14:m>
                <a:endParaRPr lang="zh-CN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9A9AB3D5-7FED-4AB9-9781-64BA2CF7A3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9045" y="5109781"/>
                <a:ext cx="1694246" cy="730328"/>
              </a:xfrm>
              <a:prstGeom prst="rect">
                <a:avLst/>
              </a:prstGeom>
              <a:blipFill>
                <a:blip r:embed="rId11"/>
                <a:stretch>
                  <a:fillRect b="-58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7263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464284F-23E0-7DD8-B2F6-2D342944A2B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70638"/>
            <a:ext cx="2743200" cy="365125"/>
          </a:xfrm>
        </p:spPr>
        <p:txBody>
          <a:bodyPr/>
          <a:lstStyle/>
          <a:p>
            <a:fld id="{7324FA1D-70BA-454C-B276-9880E307D382}" type="slidenum">
              <a:rPr lang="zh-CN" altLang="en-US" smtClean="0"/>
              <a:pPr/>
              <a:t>21</a:t>
            </a:fld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D787CBB7-139B-D9CF-2DB1-17860457E868}"/>
              </a:ext>
            </a:extLst>
          </p:cNvPr>
          <p:cNvSpPr txBox="1">
            <a:spLocks/>
          </p:cNvSpPr>
          <p:nvPr/>
        </p:nvSpPr>
        <p:spPr>
          <a:xfrm>
            <a:off x="885825" y="123690"/>
            <a:ext cx="10515600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spAutoFit/>
          </a:bodyPr>
          <a:lstStyle>
            <a:defPPr>
              <a:defRPr lang="zh-CN"/>
            </a:defPPr>
            <a:lvl1pPr algn="ctr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9pPr>
          </a:lstStyle>
          <a:p>
            <a:r>
              <a:rPr lang="en-US" altLang="zh-CN" dirty="0"/>
              <a:t>Waveforms of scintillator signals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A11D565-69A8-D063-105C-CA08AB231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1" y="1089760"/>
            <a:ext cx="7322342" cy="546402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D23971D-5D91-211C-F97D-7BA692EF0C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508" y="820332"/>
            <a:ext cx="4505492" cy="329332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242CE0CD-184D-603E-7869-ADAE9C8ABD68}"/>
              </a:ext>
            </a:extLst>
          </p:cNvPr>
          <p:cNvSpPr txBox="1"/>
          <p:nvPr/>
        </p:nvSpPr>
        <p:spPr>
          <a:xfrm>
            <a:off x="7992224" y="4517913"/>
            <a:ext cx="38940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clue: </a:t>
            </a:r>
            <a:r>
              <a:rPr lang="en-US" altLang="zh-CN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SuperKEKB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inject new particles into two bunches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separated by 49 RF buckets </a:t>
            </a:r>
            <a:r>
              <a:rPr lang="zh-CN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(96.3 ns)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two-peak signals have been verified with more data and PSS detector.</a:t>
            </a:r>
            <a:endParaRPr lang="zh-CN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858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F29FC730-4A47-8523-0C0A-2A6EB5DD2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084" y="121657"/>
            <a:ext cx="6432123" cy="6432123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3D065BA-FE2F-C63A-EF7A-808DB0968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324FA1D-70BA-454C-B276-9880E307D382}" type="slidenum">
              <a:rPr lang="zh-CN" altLang="en-US" smtClean="0"/>
              <a:pPr/>
              <a:t>22</a:t>
            </a:fld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8CA60594-C06D-5536-1CB8-9B731FDAA7D4}"/>
              </a:ext>
            </a:extLst>
          </p:cNvPr>
          <p:cNvSpPr txBox="1">
            <a:spLocks/>
          </p:cNvSpPr>
          <p:nvPr/>
        </p:nvSpPr>
        <p:spPr>
          <a:xfrm>
            <a:off x="54445" y="30375"/>
            <a:ext cx="4719638" cy="810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Event rate of scintillators</a:t>
            </a:r>
            <a:endParaRPr lang="zh-CN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EEEC53A-7EA7-F9F5-9C62-2E076939B786}"/>
              </a:ext>
            </a:extLst>
          </p:cNvPr>
          <p:cNvSpPr txBox="1"/>
          <p:nvPr/>
        </p:nvSpPr>
        <p:spPr>
          <a:xfrm>
            <a:off x="2325726" y="1211903"/>
            <a:ext cx="2354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Event rate on 25</a:t>
            </a:r>
            <a:r>
              <a:rPr lang="en-US" altLang="zh-C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June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95AF5ABA-9682-58A0-7169-71B191883A05}"/>
              </a:ext>
            </a:extLst>
          </p:cNvPr>
          <p:cNvGrpSpPr/>
          <p:nvPr/>
        </p:nvGrpSpPr>
        <p:grpSpPr>
          <a:xfrm>
            <a:off x="4774083" y="3304837"/>
            <a:ext cx="5790253" cy="3340225"/>
            <a:chOff x="0" y="2105309"/>
            <a:chExt cx="6145379" cy="3379958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CF68C01F-8BA2-568D-FB4A-3B5B03F00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105309"/>
              <a:ext cx="6145379" cy="3379958"/>
            </a:xfrm>
            <a:prstGeom prst="rect">
              <a:avLst/>
            </a:prstGeom>
          </p:spPr>
        </p:pic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E1CDDF39-D1ED-7AC1-8120-F108E7DB1D42}"/>
                </a:ext>
              </a:extLst>
            </p:cNvPr>
            <p:cNvSpPr/>
            <p:nvPr/>
          </p:nvSpPr>
          <p:spPr>
            <a:xfrm>
              <a:off x="5424335" y="4988810"/>
              <a:ext cx="671665" cy="4203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9397B196-F4B3-4ACE-B6B6-C9C2C1C46181}"/>
              </a:ext>
            </a:extLst>
          </p:cNvPr>
          <p:cNvSpPr txBox="1"/>
          <p:nvPr/>
        </p:nvSpPr>
        <p:spPr>
          <a:xfrm>
            <a:off x="261938" y="2561431"/>
            <a:ext cx="4418011" cy="253402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285750" indent="-285750">
              <a:lnSpc>
                <a:spcPct val="150000"/>
              </a:lnSpc>
              <a:buFont typeface="Wingdings" panose="05000000000000000000" pitchFamily="2" charset="2"/>
              <a:buChar char="Ø"/>
              <a:defRPr sz="2000" b="0" i="0" u="none" strike="noStrike" baseline="0">
                <a:latin typeface="Helvetica" panose="020B0604020202020204" pitchFamily="34" charset="0"/>
              </a:defRPr>
            </a:lvl1pPr>
          </a:lstStyle>
          <a:p>
            <a:pPr marL="0" indent="0">
              <a:buNone/>
            </a:pPr>
            <a:r>
              <a:rPr lang="en-US" altLang="zh-CN" sz="1800" b="1" dirty="0"/>
              <a:t>What we learn from scintillator detectors:</a:t>
            </a:r>
          </a:p>
          <a:p>
            <a:r>
              <a:rPr lang="en-US" altLang="zh-CN" sz="1800" dirty="0"/>
              <a:t>Trigger using two strips, the event rate is very low during stable data taking.</a:t>
            </a:r>
          </a:p>
          <a:p>
            <a:r>
              <a:rPr lang="en-US" altLang="zh-CN" sz="1800" dirty="0"/>
              <a:t>Background level increases significantly during the beam injection!</a:t>
            </a:r>
            <a:endParaRPr lang="zh-CN" altLang="en-US" sz="1800" dirty="0"/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DE16B043-4D43-460D-B4A4-DE20124A2E83}"/>
              </a:ext>
            </a:extLst>
          </p:cNvPr>
          <p:cNvCxnSpPr>
            <a:cxnSpLocks/>
          </p:cNvCxnSpPr>
          <p:nvPr/>
        </p:nvCxnSpPr>
        <p:spPr>
          <a:xfrm>
            <a:off x="6624638" y="840697"/>
            <a:ext cx="0" cy="5107666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DF856051-AF51-41CA-AE36-0070B4BBFEB9}"/>
              </a:ext>
            </a:extLst>
          </p:cNvPr>
          <p:cNvCxnSpPr>
            <a:cxnSpLocks/>
          </p:cNvCxnSpPr>
          <p:nvPr/>
        </p:nvCxnSpPr>
        <p:spPr>
          <a:xfrm>
            <a:off x="5648326" y="916897"/>
            <a:ext cx="0" cy="5107666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ECA250FF-D322-42A9-BCFC-496EB4A7FC34}"/>
              </a:ext>
            </a:extLst>
          </p:cNvPr>
          <p:cNvCxnSpPr>
            <a:cxnSpLocks/>
          </p:cNvCxnSpPr>
          <p:nvPr/>
        </p:nvCxnSpPr>
        <p:spPr>
          <a:xfrm>
            <a:off x="7262813" y="875167"/>
            <a:ext cx="0" cy="5107666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C7D8E43A-7879-484A-8E66-28237F7A4EA3}"/>
              </a:ext>
            </a:extLst>
          </p:cNvPr>
          <p:cNvCxnSpPr>
            <a:cxnSpLocks/>
          </p:cNvCxnSpPr>
          <p:nvPr/>
        </p:nvCxnSpPr>
        <p:spPr>
          <a:xfrm>
            <a:off x="7100888" y="875167"/>
            <a:ext cx="0" cy="5107666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302E757-5617-4621-B697-785A30CBD25F}"/>
              </a:ext>
            </a:extLst>
          </p:cNvPr>
          <p:cNvCxnSpPr>
            <a:cxnSpLocks/>
          </p:cNvCxnSpPr>
          <p:nvPr/>
        </p:nvCxnSpPr>
        <p:spPr>
          <a:xfrm>
            <a:off x="8110538" y="993097"/>
            <a:ext cx="0" cy="5107666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5350A90A-F1C3-479E-A62E-11810B88FF08}"/>
              </a:ext>
            </a:extLst>
          </p:cNvPr>
          <p:cNvCxnSpPr>
            <a:cxnSpLocks/>
          </p:cNvCxnSpPr>
          <p:nvPr/>
        </p:nvCxnSpPr>
        <p:spPr>
          <a:xfrm>
            <a:off x="8320088" y="1046775"/>
            <a:ext cx="0" cy="5107666"/>
          </a:xfrm>
          <a:prstGeom prst="line">
            <a:avLst/>
          </a:prstGeom>
          <a:ln w="28575">
            <a:solidFill>
              <a:srgbClr val="00B0F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31D1F8D8-D888-48AC-B03E-559610EC068E}"/>
              </a:ext>
            </a:extLst>
          </p:cNvPr>
          <p:cNvCxnSpPr>
            <a:cxnSpLocks/>
          </p:cNvCxnSpPr>
          <p:nvPr/>
        </p:nvCxnSpPr>
        <p:spPr>
          <a:xfrm>
            <a:off x="9005888" y="993097"/>
            <a:ext cx="0" cy="5107666"/>
          </a:xfrm>
          <a:prstGeom prst="line">
            <a:avLst/>
          </a:prstGeom>
          <a:ln w="28575">
            <a:solidFill>
              <a:srgbClr val="7030A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>
            <a:extLst>
              <a:ext uri="{FF2B5EF4-FFF2-40B4-BE49-F238E27FC236}">
                <a16:creationId xmlns:a16="http://schemas.microsoft.com/office/drawing/2014/main" id="{B380B4E7-7309-48CE-8178-93CCD32949EE}"/>
              </a:ext>
            </a:extLst>
          </p:cNvPr>
          <p:cNvSpPr/>
          <p:nvPr/>
        </p:nvSpPr>
        <p:spPr>
          <a:xfrm>
            <a:off x="5763118" y="5354821"/>
            <a:ext cx="664432" cy="890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5710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F0CF0-6B1A-2D5F-CFA4-975A9BCE1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4F87A95B-5303-2256-0042-BD0EF7526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193" y="105731"/>
            <a:ext cx="6895360" cy="689536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BED54976-347D-39AA-1BBF-0248DE5A669F}"/>
              </a:ext>
            </a:extLst>
          </p:cNvPr>
          <p:cNvSpPr txBox="1"/>
          <p:nvPr/>
        </p:nvSpPr>
        <p:spPr>
          <a:xfrm>
            <a:off x="373380" y="334850"/>
            <a:ext cx="4289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From 6/28 00:00 – 6/29 00:00</a:t>
            </a:r>
            <a:endParaRPr lang="zh-CN" altLang="en-US" sz="2400" b="1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A53D102-C1F4-D917-C469-8B7D77964CB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389" y="3591458"/>
            <a:ext cx="6216253" cy="3418939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ABA60054-9365-4C7A-80AC-D603BEA9B494}"/>
              </a:ext>
            </a:extLst>
          </p:cNvPr>
          <p:cNvSpPr/>
          <p:nvPr/>
        </p:nvSpPr>
        <p:spPr>
          <a:xfrm>
            <a:off x="7816645" y="1398147"/>
            <a:ext cx="224176" cy="62533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C5AACAD-1857-4233-A682-C7B3EFA59DC4}"/>
              </a:ext>
            </a:extLst>
          </p:cNvPr>
          <p:cNvSpPr/>
          <p:nvPr/>
        </p:nvSpPr>
        <p:spPr>
          <a:xfrm>
            <a:off x="7837785" y="2572119"/>
            <a:ext cx="273828" cy="74377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箭头: 下 3">
            <a:extLst>
              <a:ext uri="{FF2B5EF4-FFF2-40B4-BE49-F238E27FC236}">
                <a16:creationId xmlns:a16="http://schemas.microsoft.com/office/drawing/2014/main" id="{EEFC4628-E6F8-4171-A82B-7DFD59C0C4CC}"/>
              </a:ext>
            </a:extLst>
          </p:cNvPr>
          <p:cNvSpPr/>
          <p:nvPr/>
        </p:nvSpPr>
        <p:spPr>
          <a:xfrm>
            <a:off x="7869739" y="3368532"/>
            <a:ext cx="106189" cy="11213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BEB0767-47AA-4C34-9496-798CDF41AE02}"/>
              </a:ext>
            </a:extLst>
          </p:cNvPr>
          <p:cNvSpPr/>
          <p:nvPr/>
        </p:nvSpPr>
        <p:spPr>
          <a:xfrm>
            <a:off x="8542635" y="2943225"/>
            <a:ext cx="273828" cy="53677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C5462A6-3534-4A81-BE16-0B2EC48163E7}"/>
              </a:ext>
            </a:extLst>
          </p:cNvPr>
          <p:cNvSpPr/>
          <p:nvPr/>
        </p:nvSpPr>
        <p:spPr>
          <a:xfrm>
            <a:off x="8599785" y="1580210"/>
            <a:ext cx="273828" cy="53677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箭头: 下 10">
            <a:extLst>
              <a:ext uri="{FF2B5EF4-FFF2-40B4-BE49-F238E27FC236}">
                <a16:creationId xmlns:a16="http://schemas.microsoft.com/office/drawing/2014/main" id="{2C86E73A-2217-4C3F-ACF0-3D995E56B6D5}"/>
              </a:ext>
            </a:extLst>
          </p:cNvPr>
          <p:cNvSpPr/>
          <p:nvPr/>
        </p:nvSpPr>
        <p:spPr>
          <a:xfrm>
            <a:off x="8679549" y="3479995"/>
            <a:ext cx="106189" cy="11213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77084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9E257-BD17-17BA-4858-78884C9B3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3F65CBB3-129B-32E2-17FA-4BEC2D333AD2}"/>
              </a:ext>
            </a:extLst>
          </p:cNvPr>
          <p:cNvSpPr txBox="1"/>
          <p:nvPr/>
        </p:nvSpPr>
        <p:spPr>
          <a:xfrm>
            <a:off x="373380" y="334850"/>
            <a:ext cx="4289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From 6/30 00:00 – 6/30 10:00</a:t>
            </a:r>
            <a:endParaRPr lang="zh-CN" altLang="en-US" sz="2400" b="1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A0A469B-8508-751E-567D-4706EDFF8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337" y="140313"/>
            <a:ext cx="7155283" cy="715528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DB8F1A9-649B-A1D0-EDD1-CBD437135A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856" y="3854992"/>
            <a:ext cx="3964365" cy="218040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A2A8DD71-8A7C-4CC0-B917-74DF4B29578F}"/>
              </a:ext>
            </a:extLst>
          </p:cNvPr>
          <p:cNvSpPr txBox="1"/>
          <p:nvPr/>
        </p:nvSpPr>
        <p:spPr>
          <a:xfrm>
            <a:off x="985838" y="2500313"/>
            <a:ext cx="2762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Last day of 2026ab run, for machine study.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10998446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31493396-9EF3-4E09-A349-969C68E58051}"/>
              </a:ext>
            </a:extLst>
          </p:cNvPr>
          <p:cNvSpPr txBox="1"/>
          <p:nvPr/>
        </p:nvSpPr>
        <p:spPr>
          <a:xfrm>
            <a:off x="2757487" y="2343150"/>
            <a:ext cx="4733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/>
              <a:t>New tracking prototype</a:t>
            </a:r>
            <a:endParaRPr lang="zh-CN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8154066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F24C753-4B84-98BE-1361-24F2C4A3219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325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F27312-EEA6-4C99-8621-4483EE3F52BE}" type="slidenum">
              <a:rPr lang="zh-CN" altLang="en-US" smtClean="0"/>
              <a:pPr/>
              <a:t>26</a:t>
            </a:fld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F841635-29A9-7E20-F79B-103FCA159174}"/>
              </a:ext>
            </a:extLst>
          </p:cNvPr>
          <p:cNvSpPr txBox="1"/>
          <p:nvPr/>
        </p:nvSpPr>
        <p:spPr>
          <a:xfrm>
            <a:off x="2172282" y="139706"/>
            <a:ext cx="8797907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spAutoFit/>
          </a:bodyPr>
          <a:lstStyle>
            <a:defPPr>
              <a:defRPr lang="zh-CN"/>
            </a:defPPr>
            <a:lvl1pPr algn="ctr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9pPr>
          </a:lstStyle>
          <a:p>
            <a:r>
              <a:rPr lang="en-US" altLang="zh-CN" dirty="0"/>
              <a:t>Basic tests on </a:t>
            </a:r>
            <a:r>
              <a:rPr lang="en-US" altLang="zh-CN"/>
              <a:t>PSS-11-6060 </a:t>
            </a:r>
            <a:r>
              <a:rPr lang="en-US" altLang="zh-CN" dirty="0" err="1"/>
              <a:t>SiPM</a:t>
            </a:r>
            <a:endParaRPr lang="zh-CN" altLang="en-US" dirty="0"/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1035F625-0FA2-E0C9-39C5-BB553717C7F9}"/>
              </a:ext>
            </a:extLst>
          </p:cNvPr>
          <p:cNvSpPr/>
          <p:nvPr/>
        </p:nvSpPr>
        <p:spPr>
          <a:xfrm>
            <a:off x="583897" y="1943100"/>
            <a:ext cx="5032797" cy="4371975"/>
          </a:xfrm>
          <a:prstGeom prst="roundRect">
            <a:avLst>
              <a:gd name="adj" fmla="val 2849"/>
            </a:avLst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C230C76-FD1E-6234-E0AD-37B4EFCC8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376" y="2102202"/>
            <a:ext cx="1151991" cy="115199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3DC2842-D8DE-3825-582A-2C1E74D7CE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987" t="17037" r="10494" b="27777"/>
          <a:stretch>
            <a:fillRect/>
          </a:stretch>
        </p:blipFill>
        <p:spPr>
          <a:xfrm rot="5400000">
            <a:off x="5776975" y="4300803"/>
            <a:ext cx="2286712" cy="214289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DCA1DA0-9CA7-779E-0CB2-C0343CF755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721" y="3406145"/>
            <a:ext cx="4608529" cy="2488795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81DB136-3720-7709-F68D-02CDC0C1532F}"/>
              </a:ext>
            </a:extLst>
          </p:cNvPr>
          <p:cNvSpPr txBox="1"/>
          <p:nvPr/>
        </p:nvSpPr>
        <p:spPr>
          <a:xfrm>
            <a:off x="779723" y="2092792"/>
            <a:ext cx="3110635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Comic Sans MS" panose="030F0702030302020204" pitchFamily="66" charset="0"/>
              </a:rPr>
              <a:t>ZJGD  PSS 11-6060</a:t>
            </a:r>
          </a:p>
          <a:p>
            <a:r>
              <a:rPr lang="en-US" altLang="zh-CN" sz="1600" dirty="0">
                <a:latin typeface="Comic Sans MS" panose="030F0702030302020204" pitchFamily="66" charset="0"/>
              </a:rPr>
              <a:t>Pitch: 20um</a:t>
            </a:r>
          </a:p>
          <a:p>
            <a:r>
              <a:rPr lang="en-US" altLang="zh-CN" sz="1600" dirty="0">
                <a:latin typeface="Comic Sans MS" panose="030F0702030302020204" pitchFamily="66" charset="0"/>
              </a:rPr>
              <a:t>Active Area: 6.24×6.24 mm</a:t>
            </a:r>
            <a:r>
              <a:rPr lang="en-US" altLang="zh-CN" sz="1600" baseline="30000" dirty="0">
                <a:latin typeface="Comic Sans MS" panose="030F0702030302020204" pitchFamily="66" charset="0"/>
              </a:rPr>
              <a:t>2</a:t>
            </a:r>
          </a:p>
          <a:p>
            <a:r>
              <a:rPr lang="en-US" altLang="zh-CN" sz="1600" dirty="0">
                <a:latin typeface="Comic Sans MS" panose="030F0702030302020204" pitchFamily="66" charset="0"/>
              </a:rPr>
              <a:t>DCR: 150 kHz/mm</a:t>
            </a:r>
            <a:r>
              <a:rPr lang="en-US" altLang="zh-CN" sz="1600" baseline="30000" dirty="0">
                <a:latin typeface="Comic Sans MS" panose="030F0702030302020204" pitchFamily="66" charset="0"/>
              </a:rPr>
              <a:t>2</a:t>
            </a:r>
            <a:r>
              <a:rPr lang="en-US" altLang="zh-CN" sz="1600" dirty="0">
                <a:latin typeface="Comic Sans MS" panose="030F0702030302020204" pitchFamily="66" charset="0"/>
              </a:rPr>
              <a:t> </a:t>
            </a:r>
            <a:endParaRPr lang="zh-CN" altLang="en-US" sz="1600" b="1" dirty="0">
              <a:latin typeface="Comic Sans MS" panose="030F0702030302020204" pitchFamily="66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E42E4C7-239B-E368-181F-13002DE7C7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4413" y="2261378"/>
            <a:ext cx="3433514" cy="144470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5E8DD46E-C63E-1523-D5DF-A060496152DC}"/>
              </a:ext>
            </a:extLst>
          </p:cNvPr>
          <p:cNvSpPr txBox="1"/>
          <p:nvPr/>
        </p:nvSpPr>
        <p:spPr>
          <a:xfrm>
            <a:off x="5809636" y="2006298"/>
            <a:ext cx="32720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000" b="1" dirty="0">
                <a:latin typeface="Comic Sans MS" panose="030F0702030302020204" pitchFamily="66" charset="0"/>
              </a:rPr>
              <a:t>Position Algorithm </a:t>
            </a:r>
            <a:endParaRPr lang="zh-CN" altLang="en-US" sz="2000" b="1" dirty="0">
              <a:latin typeface="Comic Sans MS" panose="030F0702030302020204" pitchFamily="66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DA4417D-2E1F-7E1A-08E6-366C054F8D29}"/>
              </a:ext>
            </a:extLst>
          </p:cNvPr>
          <p:cNvSpPr txBox="1"/>
          <p:nvPr/>
        </p:nvSpPr>
        <p:spPr>
          <a:xfrm>
            <a:off x="583897" y="873380"/>
            <a:ext cx="10934815" cy="966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285750" indent="-285750">
              <a:lnSpc>
                <a:spcPct val="150000"/>
              </a:lnSpc>
              <a:buFont typeface="Wingdings" panose="05000000000000000000" pitchFamily="2" charset="2"/>
              <a:buChar char="Ø"/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The position resolution of a standalone </a:t>
            </a:r>
            <a:r>
              <a:rPr lang="en-US" altLang="zh-CN" dirty="0" err="1"/>
              <a:t>SiPM</a:t>
            </a:r>
            <a:r>
              <a:rPr lang="en-US" altLang="zh-CN" dirty="0"/>
              <a:t> is limited by its size. </a:t>
            </a:r>
          </a:p>
          <a:p>
            <a:r>
              <a:rPr lang="en-US" altLang="zh-CN" dirty="0"/>
              <a:t>To achieve higher position resolution, we utilize PSS.</a:t>
            </a:r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254598A-9307-8F64-FD6C-AAD382B23C7D}"/>
              </a:ext>
            </a:extLst>
          </p:cNvPr>
          <p:cNvSpPr txBox="1"/>
          <p:nvPr/>
        </p:nvSpPr>
        <p:spPr>
          <a:xfrm>
            <a:off x="779720" y="5900243"/>
            <a:ext cx="46085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Comic Sans MS" panose="030F0702030302020204" pitchFamily="66" charset="0"/>
              </a:rPr>
              <a:t>The charge is distributed via the four pads</a:t>
            </a:r>
            <a:endParaRPr lang="zh-CN" altLang="en-US" sz="1600" b="1" dirty="0">
              <a:latin typeface="Comic Sans MS" panose="030F0702030302020204" pitchFamily="66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DA446C7-DC60-C76E-DFAD-A34F8F3C3DA9}"/>
              </a:ext>
            </a:extLst>
          </p:cNvPr>
          <p:cNvSpPr txBox="1"/>
          <p:nvPr/>
        </p:nvSpPr>
        <p:spPr>
          <a:xfrm>
            <a:off x="5809636" y="3706081"/>
            <a:ext cx="43642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000" b="1" dirty="0">
                <a:latin typeface="Comic Sans MS" panose="030F0702030302020204" pitchFamily="66" charset="0"/>
              </a:rPr>
              <a:t>Readout board for PSS</a:t>
            </a:r>
            <a:endParaRPr lang="zh-CN" altLang="en-US" sz="2000" b="1" dirty="0">
              <a:latin typeface="Comic Sans MS" panose="030F0702030302020204" pitchFamily="66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5A5E568-BE9C-1709-B062-F0239A49DE9B}"/>
              </a:ext>
            </a:extLst>
          </p:cNvPr>
          <p:cNvSpPr txBox="1"/>
          <p:nvPr/>
        </p:nvSpPr>
        <p:spPr>
          <a:xfrm>
            <a:off x="8100154" y="4272015"/>
            <a:ext cx="3312125" cy="20430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600" kern="1500" spc="75" dirty="0">
                <a:latin typeface="Comic Sans MS" panose="030F0702030302020204" pitchFamily="66" charset="0"/>
                <a:ea typeface="楷体" panose="02010609060101010101" pitchFamily="49" charset="-122"/>
              </a:rPr>
              <a:t>Gain</a:t>
            </a:r>
            <a:r>
              <a:rPr lang="zh-CN" altLang="en-US" sz="1600" kern="1500" spc="75" dirty="0">
                <a:latin typeface="Comic Sans MS" panose="030F0702030302020204" pitchFamily="66" charset="0"/>
                <a:ea typeface="楷体" panose="02010609060101010101" pitchFamily="49" charset="-122"/>
              </a:rPr>
              <a:t>：</a:t>
            </a:r>
            <a:r>
              <a:rPr lang="en-US" altLang="zh-CN" sz="1600" kern="1500" spc="75" dirty="0">
                <a:latin typeface="Comic Sans MS" panose="030F0702030302020204" pitchFamily="66" charset="0"/>
                <a:ea typeface="楷体" panose="02010609060101010101" pitchFamily="49" charset="-122"/>
              </a:rPr>
              <a:t>+20 V/V</a:t>
            </a:r>
          </a:p>
          <a:p>
            <a:pPr>
              <a:lnSpc>
                <a:spcPct val="200000"/>
              </a:lnSpc>
            </a:pPr>
            <a:r>
              <a:rPr lang="en-US" altLang="zh-CN" sz="1600" b="1" kern="1500" spc="75" dirty="0">
                <a:solidFill>
                  <a:srgbClr val="FF0000"/>
                </a:solidFill>
                <a:latin typeface="Comic Sans MS" panose="030F0702030302020204" pitchFamily="66" charset="0"/>
                <a:ea typeface="楷体" panose="02010609060101010101" pitchFamily="49" charset="-122"/>
              </a:rPr>
              <a:t>Bandwidth(-3dB)</a:t>
            </a:r>
            <a:r>
              <a:rPr lang="zh-CN" altLang="en-US" sz="1600" b="1" kern="1500" spc="75" dirty="0">
                <a:solidFill>
                  <a:srgbClr val="FF0000"/>
                </a:solidFill>
                <a:latin typeface="Comic Sans MS" panose="030F0702030302020204" pitchFamily="66" charset="0"/>
                <a:ea typeface="楷体" panose="02010609060101010101" pitchFamily="49" charset="-122"/>
              </a:rPr>
              <a:t>：</a:t>
            </a:r>
            <a:r>
              <a:rPr lang="en-US" altLang="zh-CN" sz="1600" b="1" kern="1500" spc="75" dirty="0">
                <a:solidFill>
                  <a:srgbClr val="FF0000"/>
                </a:solidFill>
                <a:latin typeface="Comic Sans MS" panose="030F0702030302020204" pitchFamily="66" charset="0"/>
                <a:ea typeface="楷体" panose="02010609060101010101" pitchFamily="49" charset="-122"/>
              </a:rPr>
              <a:t>400 MHz</a:t>
            </a:r>
          </a:p>
          <a:p>
            <a:pPr>
              <a:lnSpc>
                <a:spcPct val="200000"/>
              </a:lnSpc>
            </a:pPr>
            <a:r>
              <a:rPr lang="en-US" altLang="zh-CN" sz="1600" b="1" kern="1500" spc="75" dirty="0">
                <a:solidFill>
                  <a:srgbClr val="FF0000"/>
                </a:solidFill>
                <a:latin typeface="Comic Sans MS" panose="030F0702030302020204" pitchFamily="66" charset="0"/>
                <a:ea typeface="楷体" panose="02010609060101010101" pitchFamily="49" charset="-122"/>
              </a:rPr>
              <a:t>Baseline noise(RMS): 300uV </a:t>
            </a:r>
          </a:p>
          <a:p>
            <a:pPr>
              <a:lnSpc>
                <a:spcPct val="200000"/>
              </a:lnSpc>
            </a:pPr>
            <a:r>
              <a:rPr lang="en-US" altLang="zh-CN" sz="1600" kern="1500" spc="75" dirty="0">
                <a:latin typeface="Comic Sans MS" panose="030F0702030302020204" pitchFamily="66" charset="0"/>
                <a:ea typeface="楷体" panose="02010609060101010101" pitchFamily="49" charset="-122"/>
              </a:rPr>
              <a:t>Input impedance: 50Ω</a:t>
            </a:r>
          </a:p>
        </p:txBody>
      </p:sp>
    </p:spTree>
    <p:extLst>
      <p:ext uri="{BB962C8B-B14F-4D97-AF65-F5344CB8AC3E}">
        <p14:creationId xmlns:p14="http://schemas.microsoft.com/office/powerpoint/2010/main" val="4212747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86DA40A-F5E1-546C-6C5C-58C89B0D024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70638"/>
            <a:ext cx="2743200" cy="365125"/>
          </a:xfrm>
        </p:spPr>
        <p:txBody>
          <a:bodyPr/>
          <a:lstStyle/>
          <a:p>
            <a:fld id="{7324FA1D-70BA-454C-B276-9880E307D382}" type="slidenum">
              <a:rPr lang="zh-CN" altLang="en-US" smtClean="0"/>
              <a:pPr/>
              <a:t>27</a:t>
            </a:fld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0B4B9DC5-2503-86A1-AF1B-199E4291CF2A}"/>
              </a:ext>
            </a:extLst>
          </p:cNvPr>
          <p:cNvSpPr txBox="1">
            <a:spLocks/>
          </p:cNvSpPr>
          <p:nvPr/>
        </p:nvSpPr>
        <p:spPr>
          <a:xfrm>
            <a:off x="1066800" y="157164"/>
            <a:ext cx="10515600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spAutoFit/>
          </a:bodyPr>
          <a:lstStyle>
            <a:defPPr>
              <a:defRPr lang="zh-CN"/>
            </a:defPPr>
            <a:lvl1pPr algn="ctr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9pPr>
          </a:lstStyle>
          <a:p>
            <a:r>
              <a:rPr lang="en-US" altLang="zh-CN" dirty="0"/>
              <a:t>Charged track from 8-layer PSS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3F13370-1A91-FA5D-E5FA-962224E1B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80" y="1000184"/>
            <a:ext cx="3637269" cy="361943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B4E815D-2FFD-591D-BFA9-D4C4530B42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919" y="798414"/>
            <a:ext cx="1941257" cy="402298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70DC929-D518-4E85-BDAE-7529EEA3CE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3348"/>
          <a:stretch/>
        </p:blipFill>
        <p:spPr>
          <a:xfrm>
            <a:off x="6383016" y="1312841"/>
            <a:ext cx="5681663" cy="2603237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418D1827-456C-4560-B74B-6D0A6B27FBA2}"/>
              </a:ext>
            </a:extLst>
          </p:cNvPr>
          <p:cNvSpPr txBox="1"/>
          <p:nvPr/>
        </p:nvSpPr>
        <p:spPr>
          <a:xfrm>
            <a:off x="494770" y="4486981"/>
            <a:ext cx="10473267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Event rate is very low!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the events with amplitude larger than 10 </a:t>
            </a:r>
            <a:r>
              <a:rPr lang="en-US" altLang="zh-CN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p.e.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kept.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distributions of X-Residuals and Y-Residuals are fitted with a Gaussian function.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resolution is about 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0.50 mm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which is similar to the one of </a:t>
            </a:r>
            <a:r>
              <a:rPr lang="en-US" altLang="zh-CN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cosmic ray test (~0.47 mm).</a:t>
            </a:r>
            <a:endParaRPr lang="zh-CN" altLang="en-US" sz="2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0992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6BCBD23-5A66-EC41-E1D4-CF82A19B0EA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70638"/>
            <a:ext cx="2743200" cy="365125"/>
          </a:xfrm>
        </p:spPr>
        <p:txBody>
          <a:bodyPr/>
          <a:lstStyle/>
          <a:p>
            <a:fld id="{7324FA1D-70BA-454C-B276-9880E307D382}" type="slidenum">
              <a:rPr lang="zh-CN" altLang="en-US" smtClean="0"/>
              <a:pPr/>
              <a:t>28</a:t>
            </a:fld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99D4F7B5-0652-017A-80FE-80BB88D94BFE}"/>
              </a:ext>
            </a:extLst>
          </p:cNvPr>
          <p:cNvSpPr txBox="1">
            <a:spLocks/>
          </p:cNvSpPr>
          <p:nvPr/>
        </p:nvSpPr>
        <p:spPr>
          <a:xfrm>
            <a:off x="2605087" y="194973"/>
            <a:ext cx="7715251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spAutoFit/>
          </a:bodyPr>
          <a:lstStyle>
            <a:defPPr>
              <a:defRPr lang="zh-CN"/>
            </a:defPPr>
            <a:lvl1pPr algn="ctr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9pPr>
          </a:lstStyle>
          <a:p>
            <a:r>
              <a:rPr lang="en-US" altLang="zh-CN" dirty="0"/>
              <a:t>Double-peak waveforms in PSS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67C9E79-4B91-C5F8-7D7D-A29AD2DC3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87" y="779748"/>
            <a:ext cx="6375125" cy="478918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21E4E32-069B-929A-62E2-1116FA414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8945" y="1433315"/>
            <a:ext cx="5457968" cy="399136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47532AA1-A07B-D0FA-09E5-07AC35F7BB65}"/>
              </a:ext>
            </a:extLst>
          </p:cNvPr>
          <p:cNvSpPr txBox="1"/>
          <p:nvPr/>
        </p:nvSpPr>
        <p:spPr>
          <a:xfrm>
            <a:off x="693208" y="5509040"/>
            <a:ext cx="9753600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 also </a:t>
            </a: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waveforms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PSS </a:t>
            </a: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exhibit double-peak structure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like the scintillators.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time differences of the two peaks are closed to 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ns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most waveforms.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9141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AE21F2C0-3E46-429D-AEFE-99B67217D969}"/>
              </a:ext>
            </a:extLst>
          </p:cNvPr>
          <p:cNvSpPr txBox="1">
            <a:spLocks/>
          </p:cNvSpPr>
          <p:nvPr/>
        </p:nvSpPr>
        <p:spPr>
          <a:xfrm>
            <a:off x="1066800" y="157164"/>
            <a:ext cx="10515600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spAutoFit/>
          </a:bodyPr>
          <a:lstStyle>
            <a:defPPr>
              <a:defRPr lang="zh-CN"/>
            </a:defPPr>
            <a:lvl1pPr algn="ctr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9pPr>
          </a:lstStyle>
          <a:p>
            <a:r>
              <a:rPr lang="en-US" altLang="zh-CN" dirty="0"/>
              <a:t>Two-peak signals from PSS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0757888-BB30-4A61-A4CF-665DF8886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79" y="1319889"/>
            <a:ext cx="3571783" cy="478569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228A53E-BFF0-4E76-B0D7-D44201B6C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3285" y="1147763"/>
            <a:ext cx="4002629" cy="393504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EF6D83A-EE68-4451-A79A-223B2A9388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0440" y="1066799"/>
            <a:ext cx="3811560" cy="4430345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0DF18EE2-BDE5-4771-8AA3-7E0C53FFB178}"/>
              </a:ext>
            </a:extLst>
          </p:cNvPr>
          <p:cNvSpPr txBox="1"/>
          <p:nvPr/>
        </p:nvSpPr>
        <p:spPr>
          <a:xfrm>
            <a:off x="4480378" y="5791201"/>
            <a:ext cx="7997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 we use two 2</a:t>
            </a:r>
            <a:r>
              <a:rPr lang="en-US" altLang="zh-C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polynomial functions to fit the two tracks from two peaks.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966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B2FF475-E9DA-4EB2-AC36-BB90BD90B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36" y="966787"/>
            <a:ext cx="4177265" cy="471128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78A0259-CFA3-4BA1-8E77-EE4754CEB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507" y="5606688"/>
            <a:ext cx="2952556" cy="68687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D9BD563B-8C49-4323-BCC5-74A6DADD65BE}"/>
              </a:ext>
            </a:extLst>
          </p:cNvPr>
          <p:cNvSpPr txBox="1"/>
          <p:nvPr/>
        </p:nvSpPr>
        <p:spPr>
          <a:xfrm>
            <a:off x="4686301" y="1183996"/>
            <a:ext cx="762476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关于</a:t>
            </a:r>
            <a:r>
              <a:rPr lang="en-US" altLang="zh-CN" sz="2000" b="1" dirty="0"/>
              <a:t>Belle II</a:t>
            </a:r>
            <a:r>
              <a:rPr lang="zh-CN" altLang="en-US" sz="2000" b="1" dirty="0"/>
              <a:t>物理的分会报告：</a:t>
            </a:r>
            <a:endParaRPr lang="en-US" altLang="zh-CN" dirty="0"/>
          </a:p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曹璐：“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Recent highlights from the Belle II experiment,” 	7/15</a:t>
            </a:r>
          </a:p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李春花：“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tau physics at Belle II,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7/16</a:t>
            </a:r>
          </a:p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李龙科：“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Recent Charm Results at Belle II,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7/17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CA1C08AA-F41C-4BB6-AE3B-C80B65BAC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1" y="2800009"/>
            <a:ext cx="3721844" cy="3388781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1C894426-9815-4FCB-AE4C-47AC77F5BDE3}"/>
              </a:ext>
            </a:extLst>
          </p:cNvPr>
          <p:cNvSpPr txBox="1"/>
          <p:nvPr/>
        </p:nvSpPr>
        <p:spPr>
          <a:xfrm>
            <a:off x="4762501" y="142875"/>
            <a:ext cx="3395662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spAutoFit/>
          </a:bodyPr>
          <a:lstStyle>
            <a:defPPr>
              <a:defRPr lang="zh-CN"/>
            </a:defPPr>
            <a:lvl1pPr algn="ctr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9pPr>
          </a:lstStyle>
          <a:p>
            <a:r>
              <a:rPr lang="en-US" altLang="zh-CN" dirty="0"/>
              <a:t>Belle II Physics</a:t>
            </a:r>
            <a:endParaRPr lang="zh-CN" altLang="en-US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B5AEBD4A-9A2C-4076-A9E9-47E5CDB334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4890" y="4348518"/>
            <a:ext cx="3105160" cy="162561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EED8E874-6C50-46A0-B076-BC9D8E7131D1}"/>
                  </a:ext>
                </a:extLst>
              </p:cNvPr>
              <p:cNvSpPr txBox="1"/>
              <p:nvPr/>
            </p:nvSpPr>
            <p:spPr>
              <a:xfrm>
                <a:off x="8498682" y="3105834"/>
                <a:ext cx="31480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Two highlights: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zh-CN" altLang="en-US" b="1" dirty="0"/>
                  <a:t> </a:t>
                </a:r>
                <a:r>
                  <a:rPr lang="en-US" altLang="zh-CN" b="1" dirty="0"/>
                  <a:t>and </a:t>
                </a:r>
                <a14:m>
                  <m:oMath xmlns:m="http://schemas.openxmlformats.org/officeDocument/2006/math"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𝝉</m:t>
                    </m:r>
                  </m:oMath>
                </a14:m>
                <a:r>
                  <a:rPr lang="zh-CN" altLang="en-US" b="1" dirty="0"/>
                  <a:t> </a:t>
                </a:r>
                <a:r>
                  <a:rPr lang="en-US" altLang="zh-CN" b="1" dirty="0"/>
                  <a:t>lifetime</a:t>
                </a:r>
                <a:endParaRPr lang="zh-CN" altLang="en-US" b="1" dirty="0"/>
              </a:p>
            </p:txBody>
          </p:sp>
        </mc:Choice>
        <mc:Fallback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EED8E874-6C50-46A0-B076-BC9D8E7131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8682" y="3105834"/>
                <a:ext cx="3148014" cy="646331"/>
              </a:xfrm>
              <a:prstGeom prst="rect">
                <a:avLst/>
              </a:prstGeom>
              <a:blipFill>
                <a:blip r:embed="rId6"/>
                <a:stretch>
                  <a:fillRect l="-1547" t="-4673" b="-140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58086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B7FA1-1039-496E-96C5-D96D858D98DF}"/>
              </a:ext>
            </a:extLst>
          </p:cNvPr>
          <p:cNvSpPr txBox="1"/>
          <p:nvPr/>
        </p:nvSpPr>
        <p:spPr bwMode="auto">
          <a:xfrm>
            <a:off x="2833622" y="169528"/>
            <a:ext cx="6596128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spAutoFit/>
          </a:bodyPr>
          <a:lstStyle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lang="en-US" altLang="en-US" sz="3600" b="1" kern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zh-CN" sz="3200" dirty="0">
                <a:solidFill>
                  <a:schemeClr val="bg1"/>
                </a:solidFill>
                <a:cs typeface="微软雅黑" panose="020B0503020204020204" pitchFamily="34" charset="-122"/>
              </a:rPr>
              <a:t>Summary</a:t>
            </a:r>
            <a:endParaRPr lang="zh-CN" altLang="en-US" sz="3200" dirty="0">
              <a:solidFill>
                <a:schemeClr val="bg1"/>
              </a:solidFill>
              <a:cs typeface="微软雅黑" panose="020B0503020204020204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1806A3E5-936C-4E9C-A9F6-93D5E5623A3F}"/>
                  </a:ext>
                </a:extLst>
              </p:cNvPr>
              <p:cNvSpPr txBox="1"/>
              <p:nvPr/>
            </p:nvSpPr>
            <p:spPr>
              <a:xfrm>
                <a:off x="431006" y="1089942"/>
                <a:ext cx="11329987" cy="27510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Aft>
                    <a:spcPts val="1200"/>
                  </a:spcAft>
                  <a:defRPr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altLang="zh-CN" sz="2400" dirty="0"/>
                  <a:t>Belle II experiment took a stable operation in 2026ab.</a:t>
                </a:r>
              </a:p>
              <a:p>
                <a:pPr marL="742950" lvl="1" indent="-285750">
                  <a:buFont typeface="Wingdings" panose="05000000000000000000" pitchFamily="2" charset="2"/>
                  <a:buChar char="Ø"/>
                </a:pPr>
                <a:r>
                  <a:rPr lang="en-US" altLang="zh-CN" sz="2400" dirty="0"/>
                  <a:t>Peak luminosity: </a:t>
                </a:r>
                <a14:m>
                  <m:oMath xmlns:m="http://schemas.openxmlformats.org/officeDocument/2006/math"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𝟏</m:t>
                    </m:r>
                    <m:sSup>
                      <m:sSup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𝟑𝟒</m:t>
                        </m:r>
                      </m:sup>
                    </m:sSup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𝒄</m:t>
                    </m:r>
                    <m:sSup>
                      <m:sSup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  <m:sup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endParaRPr lang="en-US" altLang="zh-CN" sz="2400" dirty="0"/>
              </a:p>
              <a:p>
                <a:pPr marL="742950" lvl="1" indent="-285750">
                  <a:buFont typeface="Wingdings" panose="05000000000000000000" pitchFamily="2" charset="2"/>
                  <a:buChar char="Ø"/>
                </a:pPr>
                <a:r>
                  <a:rPr lang="en-US" altLang="zh-CN" sz="2400" dirty="0"/>
                  <a:t>Integrated luminosity: </a:t>
                </a:r>
                <a14:m>
                  <m:oMath xmlns:m="http://schemas.openxmlformats.org/officeDocument/2006/math"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𝟑𝟏𝟒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𝒇</m:t>
                    </m:r>
                    <m:sSup>
                      <m:sSup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endParaRPr lang="en-US" altLang="zh-CN" sz="2400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altLang="zh-CN" sz="2400" dirty="0"/>
                  <a:t>TDR of Belle II are planned in 2027; there will be upgrade during LS2 in 2032.</a:t>
                </a: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altLang="zh-CN" sz="2400" dirty="0"/>
                  <a:t>We are designing a new detector for two-photon/forward physics.</a:t>
                </a:r>
              </a:p>
            </p:txBody>
          </p:sp>
        </mc:Choice>
        <mc:Fallback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1806A3E5-936C-4E9C-A9F6-93D5E5623A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006" y="1089942"/>
                <a:ext cx="11329987" cy="2751074"/>
              </a:xfrm>
              <a:prstGeom prst="rect">
                <a:avLst/>
              </a:prstGeom>
              <a:blipFill>
                <a:blip r:embed="rId2"/>
                <a:stretch>
                  <a:fillRect l="-753" b="-42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>
            <a:extLst>
              <a:ext uri="{FF2B5EF4-FFF2-40B4-BE49-F238E27FC236}">
                <a16:creationId xmlns:a16="http://schemas.microsoft.com/office/drawing/2014/main" id="{0A49767E-A40C-493E-BB53-BCEA970C0D9A}"/>
              </a:ext>
            </a:extLst>
          </p:cNvPr>
          <p:cNvSpPr txBox="1"/>
          <p:nvPr/>
        </p:nvSpPr>
        <p:spPr>
          <a:xfrm>
            <a:off x="4086224" y="5791200"/>
            <a:ext cx="5648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Thank you for your attention!</a:t>
            </a:r>
            <a:endParaRPr lang="zh-CN" alt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391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556BDC9-359F-48D6-BBE9-10EE26481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817" y="1056841"/>
            <a:ext cx="4207021" cy="125927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8C92277-1D78-43A9-B661-52F9DC721B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3106"/>
          <a:stretch/>
        </p:blipFill>
        <p:spPr>
          <a:xfrm>
            <a:off x="6492324" y="2543176"/>
            <a:ext cx="5354006" cy="19145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13D9954-AEA1-42D3-8A4E-76842A4185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061" y="3852864"/>
            <a:ext cx="4769088" cy="249035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4CB8576E-C0A7-4502-BEAF-AED94F19EE02}"/>
              </a:ext>
            </a:extLst>
          </p:cNvPr>
          <p:cNvSpPr txBox="1"/>
          <p:nvPr/>
        </p:nvSpPr>
        <p:spPr>
          <a:xfrm>
            <a:off x="255183" y="1257819"/>
            <a:ext cx="6607580" cy="234365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285750" indent="-285750">
              <a:buFont typeface="Wingdings" panose="05000000000000000000" pitchFamily="2" charset="2"/>
              <a:buChar char="Ø"/>
              <a:defRPr sz="2000" b="0" i="0" u="none" strike="noStrike" baseline="0">
                <a:latin typeface="Helvetica" panose="020B0604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CN" dirty="0"/>
              <a:t>Achieve for long period ~90% data taking efficiency.</a:t>
            </a:r>
            <a:endParaRPr lang="zh-CN" altLang="en-US" dirty="0"/>
          </a:p>
          <a:p>
            <a:pPr>
              <a:lnSpc>
                <a:spcPct val="150000"/>
              </a:lnSpc>
            </a:pPr>
            <a:r>
              <a:rPr lang="en-US" altLang="zh-CN" dirty="0"/>
              <a:t>Port feature extraction off detector in </a:t>
            </a:r>
            <a:r>
              <a:rPr lang="en-US" altLang="zh-CN" dirty="0" err="1"/>
              <a:t>iTOP</a:t>
            </a:r>
            <a:r>
              <a:rPr lang="en-US" altLang="zh-CN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</a:rPr>
              <a:t>Had to lower CDC HV </a:t>
            </a:r>
            <a:r>
              <a:rPr lang="en-US" altLang="zh-CN" dirty="0"/>
              <a:t>in inner layers due to high beam backgrounds.</a:t>
            </a:r>
          </a:p>
          <a:p>
            <a:pPr>
              <a:lnSpc>
                <a:spcPct val="150000"/>
              </a:lnSpc>
            </a:pPr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D291332-7154-42A1-9DA7-B2E447B701E5}"/>
              </a:ext>
            </a:extLst>
          </p:cNvPr>
          <p:cNvSpPr txBox="1"/>
          <p:nvPr/>
        </p:nvSpPr>
        <p:spPr>
          <a:xfrm>
            <a:off x="5981700" y="4991786"/>
            <a:ext cx="57340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285750" indent="-285750">
              <a:buFont typeface="Wingdings" panose="05000000000000000000" pitchFamily="2" charset="2"/>
              <a:buChar char="Ø"/>
              <a:defRPr sz="2000" b="0" i="0" u="none" strike="noStrike" baseline="0">
                <a:latin typeface="Helvetica" panose="020B0604020202020204" pitchFamily="34" charset="0"/>
              </a:defRPr>
            </a:lvl1pPr>
          </a:lstStyle>
          <a:p>
            <a:r>
              <a:rPr lang="en-US" altLang="zh-CN" b="1" dirty="0"/>
              <a:t>L1 high-rate test </a:t>
            </a:r>
            <a:r>
              <a:rPr lang="en-US" altLang="zh-CN" dirty="0"/>
              <a:t>was carried out to better understand the current throughput limitations </a:t>
            </a:r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10D2ADF-2751-4BD0-ABBC-3DA1CB369701}"/>
              </a:ext>
            </a:extLst>
          </p:cNvPr>
          <p:cNvSpPr txBox="1"/>
          <p:nvPr/>
        </p:nvSpPr>
        <p:spPr>
          <a:xfrm>
            <a:off x="3033277" y="180361"/>
            <a:ext cx="6767947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spAutoFit/>
          </a:bodyPr>
          <a:lstStyle>
            <a:defPPr>
              <a:defRPr lang="zh-CN"/>
            </a:defPPr>
            <a:lvl1pPr algn="ctr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9pPr>
          </a:lstStyle>
          <a:p>
            <a:r>
              <a:rPr lang="en-US" altLang="zh-CN" dirty="0"/>
              <a:t>Highlights of Belle II operation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12536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AB6E3FA-1DD8-470C-993A-31A3F63A4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774" y="866526"/>
            <a:ext cx="8914101" cy="5015094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E5323144-8551-4BBA-9B94-F96B5D01C154}"/>
              </a:ext>
            </a:extLst>
          </p:cNvPr>
          <p:cNvSpPr txBox="1"/>
          <p:nvPr/>
        </p:nvSpPr>
        <p:spPr>
          <a:xfrm>
            <a:off x="2952750" y="5991474"/>
            <a:ext cx="629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CERN may help to fix many troubles in </a:t>
            </a:r>
            <a:r>
              <a:rPr lang="en-US" altLang="zh-CN" dirty="0" err="1"/>
              <a:t>SuperKEKB</a:t>
            </a:r>
            <a:r>
              <a:rPr lang="en-US" altLang="zh-CN" dirty="0"/>
              <a:t>. I guess.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46547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1A9A31D-AC48-44EA-AC02-FEA471C6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3263" y="885825"/>
            <a:ext cx="4947931" cy="493774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0505F60C-654C-4C1F-8BBF-AF59DCB466A9}"/>
                  </a:ext>
                </a:extLst>
              </p:cNvPr>
              <p:cNvSpPr txBox="1"/>
              <p:nvPr/>
            </p:nvSpPr>
            <p:spPr>
              <a:xfrm>
                <a:off x="285749" y="5479385"/>
                <a:ext cx="800100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altLang="zh-CN" sz="1800" b="0" i="0" u="none" strike="noStrike" baseline="0" dirty="0">
                    <a:latin typeface="Helvetica" panose="020B0604020202020204" pitchFamily="34" charset="0"/>
                  </a:rPr>
                  <a:t>Stable operation with </a:t>
                </a:r>
                <a14:m>
                  <m:oMath xmlns:m="http://schemas.openxmlformats.org/officeDocument/2006/math">
                    <m:r>
                      <a:rPr lang="en-US" altLang="zh-CN" sz="1800" b="0" i="1" u="none" strike="noStrike" baseline="0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altLang="zh-CN" sz="1800" b="0" i="1" u="none" strike="noStrike" baseline="0" smtClean="0">
                        <a:latin typeface="Cambria Math" panose="02040503050406030204" pitchFamily="18" charset="0"/>
                      </a:rPr>
                      <m:t>&gt;5×</m:t>
                    </m:r>
                    <m:sSup>
                      <m:sSupPr>
                        <m:ctrlPr>
                          <a:rPr lang="en-US" altLang="zh-CN" sz="18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800" b="0" i="1" u="none" strike="noStrike" baseline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1800" b="0" i="1" u="none" strike="noStrike" baseline="0" smtClean="0">
                            <a:latin typeface="Cambria Math" panose="02040503050406030204" pitchFamily="18" charset="0"/>
                          </a:rPr>
                          <m:t>34</m:t>
                        </m:r>
                      </m:sup>
                    </m:sSup>
                    <m:r>
                      <a:rPr lang="en-US" altLang="zh-CN" sz="1800" b="0" i="1" u="none" strike="noStrike" baseline="0" smtClean="0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US" altLang="zh-CN" sz="18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800" b="0" i="1" u="none" strike="noStrike" baseline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altLang="zh-CN" sz="1800" b="0" i="1" u="none" strike="noStrike" baseline="0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sSup>
                      <m:sSupPr>
                        <m:ctrlPr>
                          <a:rPr lang="en-US" altLang="zh-CN" sz="18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800" b="0" i="1" u="none" strike="noStrike" baseline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zh-CN" sz="1800" b="0" i="1" u="none" strike="noStrike" baseline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altLang="zh-CN" sz="1200" b="0" i="0" u="none" strike="noStrike" baseline="0" dirty="0">
                  <a:latin typeface="CambriaMath"/>
                </a:endParaRPr>
              </a:p>
              <a:p>
                <a:pPr algn="l"/>
                <a:r>
                  <a:rPr lang="en-US" altLang="zh-CN" sz="1800" b="0" i="0" u="none" strike="noStrike" baseline="0" dirty="0">
                    <a:latin typeface="Helvetica" panose="020B0604020202020204" pitchFamily="34" charset="0"/>
                  </a:rPr>
                  <a:t>High current operation with 2-bunch injection in the HER started on Apr. 1.</a:t>
                </a:r>
                <a:endParaRPr lang="zh-CN" altLang="en-US" dirty="0"/>
              </a:p>
            </p:txBody>
          </p:sp>
        </mc:Choice>
        <mc:Fallback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0505F60C-654C-4C1F-8BBF-AF59DCB466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749" y="5479385"/>
                <a:ext cx="8001001" cy="646331"/>
              </a:xfrm>
              <a:prstGeom prst="rect">
                <a:avLst/>
              </a:prstGeom>
              <a:blipFill>
                <a:blip r:embed="rId3"/>
                <a:stretch>
                  <a:fillRect l="-686" t="-6604" b="-132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879A7EF5-FE21-442E-9AD0-994BEA4C7B43}"/>
              </a:ext>
            </a:extLst>
          </p:cNvPr>
          <p:cNvSpPr txBox="1"/>
          <p:nvPr/>
        </p:nvSpPr>
        <p:spPr>
          <a:xfrm>
            <a:off x="3048000" y="147508"/>
            <a:ext cx="6096000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spAutoFit/>
          </a:bodyPr>
          <a:lstStyle>
            <a:defPPr>
              <a:defRPr lang="zh-CN"/>
            </a:defPPr>
            <a:lvl1pPr algn="ctr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9pPr>
          </a:lstStyle>
          <a:p>
            <a:r>
              <a:rPr lang="en-US" altLang="zh-CN" dirty="0"/>
              <a:t>2026ab operation history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097F864-4D44-4196-BA0C-DEBB8490A5CF}"/>
                  </a:ext>
                </a:extLst>
              </p:cNvPr>
              <p:cNvSpPr txBox="1"/>
              <p:nvPr/>
            </p:nvSpPr>
            <p:spPr>
              <a:xfrm>
                <a:off x="285749" y="1322846"/>
                <a:ext cx="6996112" cy="38891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 algn="l">
                  <a:buFont typeface="Wingdings" panose="05000000000000000000" pitchFamily="2" charset="2"/>
                  <a:buChar char="Ø"/>
                </a:pPr>
                <a:r>
                  <a:rPr lang="zh-CN" altLang="en-US" sz="1400" b="0" i="0" u="none" strike="noStrike" baseline="0" dirty="0">
                    <a:solidFill>
                      <a:srgbClr val="1F497D"/>
                    </a:solidFill>
                    <a:latin typeface="HiraMaruProN-W4"/>
                  </a:rPr>
                  <a:t>􀋙 </a:t>
                </a:r>
                <a:r>
                  <a:rPr lang="en-US" altLang="zh-CN" sz="1800" b="0" i="0" u="none" strike="noStrike" baseline="0" dirty="0">
                    <a:solidFill>
                      <a:srgbClr val="000000"/>
                    </a:solidFill>
                    <a:latin typeface="Helvetica" panose="020B0604020202020204" pitchFamily="34" charset="0"/>
                  </a:rPr>
                  <a:t>2026ab operation period was from Jan. 26 to Jun. 30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altLang="zh-CN" sz="1600" b="0" i="0" u="none" strike="noStrike" baseline="0" dirty="0">
                    <a:solidFill>
                      <a:srgbClr val="000000"/>
                    </a:solidFill>
                    <a:latin typeface="Helvetica" panose="020B0604020202020204" pitchFamily="34" charset="0"/>
                  </a:rPr>
                  <a:t>155 days with 4 maintenance days</a:t>
                </a:r>
              </a:p>
              <a:p>
                <a:pPr marL="285750" indent="-285750" algn="l">
                  <a:buFont typeface="Wingdings" panose="05000000000000000000" pitchFamily="2" charset="2"/>
                  <a:buChar char="Ø"/>
                </a:pPr>
                <a:r>
                  <a:rPr lang="zh-CN" altLang="en-US" sz="1400" b="0" i="0" u="none" strike="noStrike" baseline="0" dirty="0">
                    <a:solidFill>
                      <a:srgbClr val="1F497D"/>
                    </a:solidFill>
                    <a:latin typeface="HiraMaruProN-W4"/>
                  </a:rPr>
                  <a:t>􀋙 </a:t>
                </a:r>
                <a:r>
                  <a:rPr lang="en-US" altLang="zh-CN" sz="1800" b="0" i="0" u="none" strike="noStrike" baseline="0" dirty="0">
                    <a:solidFill>
                      <a:srgbClr val="000000"/>
                    </a:solidFill>
                    <a:latin typeface="Helvetica" panose="020B0604020202020204" pitchFamily="34" charset="0"/>
                  </a:rPr>
                  <a:t>Vacuum scrubbing with detuned optics: Jan. 26/Jan. 29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pt-BR" altLang="zh-CN" sz="1600" b="0" i="0" u="none" strike="noStrike" baseline="0" dirty="0">
                    <a:solidFill>
                      <a:srgbClr val="000000"/>
                    </a:solidFill>
                    <a:latin typeface="Helvetica" panose="020B0604020202020204" pitchFamily="34" charset="0"/>
                  </a:rPr>
                  <a:t>LER: 1.2 A/HER : 1.0 A</a:t>
                </a:r>
              </a:p>
              <a:p>
                <a:pPr marL="285750" indent="-285750" algn="l">
                  <a:buFont typeface="Wingdings" panose="05000000000000000000" pitchFamily="2" charset="2"/>
                  <a:buChar char="Ø"/>
                </a:pPr>
                <a:r>
                  <a:rPr lang="zh-CN" altLang="en-US" sz="1400" b="0" i="0" u="none" strike="noStrike" baseline="0" dirty="0">
                    <a:solidFill>
                      <a:srgbClr val="1F497D"/>
                    </a:solidFill>
                    <a:latin typeface="HiraMaruProN-W4"/>
                  </a:rPr>
                  <a:t>􀋙 </a:t>
                </a:r>
                <a:r>
                  <a:rPr lang="en-US" altLang="zh-CN" sz="1800" b="0" i="0" u="none" strike="noStrike" baseline="0" dirty="0">
                    <a:solidFill>
                      <a:srgbClr val="000000"/>
                    </a:solidFill>
                    <a:latin typeface="Helvetica" panose="020B0604020202020204" pitchFamily="34" charset="0"/>
                  </a:rPr>
                  <a:t>Off-resonance run on Apr. 15/Apr. 27</a:t>
                </a:r>
              </a:p>
              <a:p>
                <a:pPr marL="285750" indent="-285750" algn="l">
                  <a:buFont typeface="Wingdings" panose="05000000000000000000" pitchFamily="2" charset="2"/>
                  <a:buChar char="Ø"/>
                </a:pPr>
                <a:r>
                  <a:rPr lang="zh-CN" altLang="en-US" sz="1400" b="0" i="0" u="none" strike="noStrike" baseline="0" dirty="0">
                    <a:solidFill>
                      <a:srgbClr val="1F497D"/>
                    </a:solidFill>
                    <a:latin typeface="HiraMaruProN-W4"/>
                  </a:rPr>
                  <a:t>􀋙 </a:t>
                </a:r>
                <a:r>
                  <a:rPr lang="en-US" altLang="zh-CN" sz="1800" b="0" i="0" u="none" strike="noStrike" baseline="0" dirty="0">
                    <a:solidFill>
                      <a:srgbClr val="000000"/>
                    </a:solidFill>
                    <a:latin typeface="Helvetica" panose="020B0604020202020204" pitchFamily="34" charset="0"/>
                  </a:rPr>
                  <a:t>Integrated Luminosity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altLang="zh-CN" sz="1600" b="0" i="0" u="none" strike="noStrike" baseline="0" dirty="0">
                    <a:solidFill>
                      <a:srgbClr val="000000"/>
                    </a:solidFill>
                    <a:latin typeface="Helvetica" panose="020B0604020202020204" pitchFamily="34" charset="0"/>
                  </a:rPr>
                  <a:t>Recorded/Delivered : </a:t>
                </a:r>
                <a14:m>
                  <m:oMath xmlns:m="http://schemas.openxmlformats.org/officeDocument/2006/math">
                    <m:r>
                      <a:rPr lang="en-US" altLang="zh-CN" sz="1600" b="0" i="0" u="none" strike="noStrike" baseline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314/361 </m:t>
                    </m:r>
                    <m:r>
                      <a:rPr lang="en-US" altLang="zh-CN" sz="1600" b="0" i="1" u="none" strike="noStrike" baseline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sSup>
                      <m:sSupPr>
                        <m:ctrlPr>
                          <a:rPr lang="en-US" altLang="zh-CN" sz="1600" b="0" i="1" u="none" strike="noStrike" baseline="0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b="0" i="1" u="none" strike="noStrike" baseline="0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CN" sz="1600" b="0" i="1" u="none" strike="noStrike" baseline="0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zh-CN" sz="1050" b="0" i="0" u="none" strike="noStrike" baseline="0" dirty="0">
                    <a:solidFill>
                      <a:srgbClr val="000000"/>
                    </a:solidFill>
                    <a:latin typeface="CambriaMath"/>
                  </a:rPr>
                  <a:t> </a:t>
                </a:r>
                <a:r>
                  <a:rPr lang="en-US" altLang="zh-CN" sz="1600" b="0" i="0" u="none" strike="noStrike" baseline="0" dirty="0">
                    <a:solidFill>
                      <a:srgbClr val="000000"/>
                    </a:solidFill>
                    <a:latin typeface="Helvetica" panose="020B0604020202020204" pitchFamily="34" charset="0"/>
                  </a:rPr>
                  <a:t>(total </a:t>
                </a:r>
                <a14:m>
                  <m:oMath xmlns:m="http://schemas.openxmlformats.org/officeDocument/2006/math">
                    <m:r>
                      <a:rPr lang="en-US" altLang="zh-CN" sz="1600" b="0" i="1" u="none" strike="noStrike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900 </m:t>
                    </m:r>
                    <m:r>
                      <a:rPr lang="en-US" altLang="zh-CN" sz="1600" b="0" i="1" u="none" strike="noStrike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sSup>
                      <m:sSupPr>
                        <m:ctrlPr>
                          <a:rPr lang="en-US" altLang="zh-CN" sz="1600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CN" sz="1600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zh-CN" sz="1600" b="0" i="0" u="none" strike="noStrike" baseline="0" dirty="0">
                    <a:solidFill>
                      <a:srgbClr val="000000"/>
                    </a:solidFill>
                    <a:latin typeface="Helvetica" panose="020B0604020202020204" pitchFamily="34" charset="0"/>
                  </a:rPr>
                  <a:t> has been reached since 2026-06-18)</a:t>
                </a:r>
              </a:p>
              <a:p>
                <a:pPr marL="285750" indent="-285750" algn="l">
                  <a:buFont typeface="Wingdings" panose="05000000000000000000" pitchFamily="2" charset="2"/>
                  <a:buChar char="Ø"/>
                </a:pPr>
                <a:r>
                  <a:rPr lang="zh-CN" altLang="en-US" sz="1400" b="0" i="0" u="none" strike="noStrike" baseline="0" dirty="0">
                    <a:solidFill>
                      <a:srgbClr val="1F497D"/>
                    </a:solidFill>
                    <a:latin typeface="HiraMaruProN-W4"/>
                  </a:rPr>
                  <a:t>􀋙 </a:t>
                </a:r>
                <a:r>
                  <a:rPr lang="en-US" altLang="zh-CN" sz="1800" b="0" i="0" u="none" strike="noStrike" baseline="0" dirty="0">
                    <a:solidFill>
                      <a:srgbClr val="000000"/>
                    </a:solidFill>
                    <a:latin typeface="Helvetica" panose="020B0604020202020204" pitchFamily="34" charset="0"/>
                  </a:rPr>
                  <a:t>Peak Luminosity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b="0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5.32×</m:t>
                    </m:r>
                    <m:sSup>
                      <m:sSupPr>
                        <m:ctrlPr>
                          <a:rPr lang="en-US" altLang="zh-CN" b="0" i="1" u="none" strike="noStrike" baseline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u="none" strike="noStrike" baseline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u="none" strike="noStrike" baseline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34</m:t>
                        </m:r>
                      </m:sup>
                    </m:sSup>
                  </m:oMath>
                </a14:m>
                <a:r>
                  <a:rPr lang="en-US" altLang="zh-CN" b="0" i="0" u="none" strike="noStrike" baseline="0" dirty="0">
                    <a:solidFill>
                      <a:srgbClr val="FF0000"/>
                    </a:solidFill>
                    <a:latin typeface="Helvetica" panose="020B0604020202020204" pitchFamily="34" charset="0"/>
                  </a:rPr>
                  <a:t> at 2026-06-29 with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altLang="zh-CN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zh-CN" b="0" i="1" u="none" strike="noStrike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=0.9</m:t>
                    </m:r>
                    <m:r>
                      <a:rPr lang="en-US" altLang="zh-CN" b="0" i="1" u="none" strike="noStrike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𝑚𝑚</m:t>
                    </m:r>
                  </m:oMath>
                </a14:m>
                <a:endParaRPr lang="en-US" altLang="zh-CN" b="0" i="0" u="none" strike="noStrike" baseline="0" dirty="0">
                  <a:solidFill>
                    <a:srgbClr val="FF0000"/>
                  </a:solidFill>
                  <a:latin typeface="CambriaMath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nn-NO" altLang="zh-CN" b="0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5.28</m:t>
                    </m:r>
                    <m:r>
                      <a:rPr lang="en-US" altLang="zh-CN" b="0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nn-NO" altLang="zh-CN" b="0" i="1" u="none" strike="noStrike" baseline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n-NO" altLang="zh-CN" b="0" i="1" u="none" strike="noStrike" baseline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nn-NO" altLang="zh-CN" b="0" i="1" u="none" strike="noStrike" baseline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34</m:t>
                        </m:r>
                      </m:sup>
                    </m:sSup>
                  </m:oMath>
                </a14:m>
                <a:r>
                  <a:rPr lang="nn-NO" altLang="zh-CN" b="0" i="0" u="none" strike="noStrike" baseline="0" dirty="0">
                    <a:solidFill>
                      <a:srgbClr val="FF0000"/>
                    </a:solidFill>
                    <a:latin typeface="Helvetica" panose="020B0604020202020204" pitchFamily="34" charset="0"/>
                  </a:rPr>
                  <a:t> at 2026-05-30 w/ Belle II data taking</a:t>
                </a:r>
              </a:p>
              <a:p>
                <a:pPr marL="285750" indent="-285750" algn="l">
                  <a:buFont typeface="Wingdings" panose="05000000000000000000" pitchFamily="2" charset="2"/>
                  <a:buChar char="Ø"/>
                </a:pPr>
                <a:r>
                  <a:rPr lang="zh-CN" altLang="de-DE" sz="1400" b="0" i="0" u="none" strike="noStrike" baseline="0" dirty="0">
                    <a:solidFill>
                      <a:srgbClr val="1F497D"/>
                    </a:solidFill>
                    <a:latin typeface="HiraMaruProN-W4"/>
                  </a:rPr>
                  <a:t>􀋙 </a:t>
                </a:r>
                <a:r>
                  <a:rPr lang="de-DE" altLang="zh-CN" sz="1800" b="0" i="0" u="none" strike="noStrike" baseline="0" dirty="0">
                    <a:solidFill>
                      <a:srgbClr val="000000"/>
                    </a:solidFill>
                    <a:latin typeface="Helvetica" panose="020B0604020202020204" pitchFamily="34" charset="0"/>
                  </a:rPr>
                  <a:t>Maximum beam current in 2026ab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pt-BR" altLang="zh-CN" sz="1600" b="0" i="0" u="none" strike="noStrike" baseline="0" dirty="0">
                    <a:solidFill>
                      <a:srgbClr val="000000"/>
                    </a:solidFill>
                    <a:latin typeface="Helvetica" panose="020B0604020202020204" pitchFamily="34" charset="0"/>
                  </a:rPr>
                  <a:t>LER maximum : 1.73 A (2026-06-30)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altLang="zh-CN" sz="1600" b="0" i="0" u="none" strike="noStrike" baseline="0" dirty="0">
                    <a:solidFill>
                      <a:srgbClr val="000000"/>
                    </a:solidFill>
                    <a:latin typeface="Helvetica" panose="020B0604020202020204" pitchFamily="34" charset="0"/>
                  </a:rPr>
                  <a:t>HER maximum : 1.36 A (Physics run 2026-03-19)</a:t>
                </a:r>
                <a:endParaRPr lang="zh-CN" altLang="en-US" dirty="0"/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097F864-4D44-4196-BA0C-DEBB8490A5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749" y="1322846"/>
                <a:ext cx="6996112" cy="3889142"/>
              </a:xfrm>
              <a:prstGeom prst="rect">
                <a:avLst/>
              </a:prstGeom>
              <a:blipFill>
                <a:blip r:embed="rId4"/>
                <a:stretch>
                  <a:fillRect l="-174" t="-7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792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F813AD7-D579-4CC8-A054-526DFA497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6100" y="1119620"/>
            <a:ext cx="4743450" cy="282574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9CF17C8-5C77-4E3E-8803-CBBBEA4C9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211141"/>
            <a:ext cx="5450860" cy="183247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A531AEC-9ACD-402E-BF8A-8C219B0FDE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940" y="1233389"/>
            <a:ext cx="5046085" cy="395730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8A002AFA-A712-4345-8C8A-B9FAD6828266}"/>
                  </a:ext>
                </a:extLst>
              </p:cNvPr>
              <p:cNvSpPr txBox="1"/>
              <p:nvPr/>
            </p:nvSpPr>
            <p:spPr>
              <a:xfrm>
                <a:off x="326052" y="5286740"/>
                <a:ext cx="6393835" cy="10226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285750" indent="-285750">
                  <a:buFont typeface="Wingdings" panose="05000000000000000000" pitchFamily="2" charset="2"/>
                  <a:buChar char="Ø"/>
                  <a:defRPr sz="2000" b="0" i="0" u="none" strike="noStrike" baseline="0">
                    <a:latin typeface="Helvetica" panose="020B060402020202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r>
                      <a:rPr lang="en-US" altLang="zh-CN" smtClean="0"/>
                      <m:t>314 </m:t>
                    </m:r>
                    <m:r>
                      <a:rPr lang="en-US" altLang="zh-CN" smtClean="0"/>
                      <m:t>𝑓</m:t>
                    </m:r>
                    <m:sSup>
                      <m:sSupPr>
                        <m:ctrlPr>
                          <a:rPr lang="en-US" altLang="zh-CN"/>
                        </m:ctrlPr>
                      </m:sSupPr>
                      <m:e>
                        <m:r>
                          <a:rPr lang="en-US" altLang="zh-CN"/>
                          <m:t>𝑏</m:t>
                        </m:r>
                      </m:e>
                      <m:sup>
                        <m:r>
                          <a:rPr lang="en-US" altLang="zh-CN"/>
                          <m:t>−1</m:t>
                        </m:r>
                      </m:sup>
                    </m:sSup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data were taken in 2026ab run.</a:t>
                </a:r>
              </a:p>
              <a:p>
                <a:r>
                  <a:rPr lang="en-US" altLang="zh-CN" dirty="0"/>
                  <a:t>Belle II has a larger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Υ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(4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/>
                  <a:t> data sample than Belle.</a:t>
                </a:r>
              </a:p>
              <a:p>
                <a:endParaRPr lang="zh-CN" altLang="en-US" dirty="0"/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8A002AFA-A712-4345-8C8A-B9FAD68282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052" y="5286740"/>
                <a:ext cx="6393835" cy="1022652"/>
              </a:xfrm>
              <a:prstGeom prst="rect">
                <a:avLst/>
              </a:prstGeom>
              <a:blipFill>
                <a:blip r:embed="rId5"/>
                <a:stretch>
                  <a:fillRect l="-858" t="-17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D74A3455-6B63-40EC-BE84-8B904357D36D}"/>
              </a:ext>
            </a:extLst>
          </p:cNvPr>
          <p:cNvSpPr txBox="1"/>
          <p:nvPr/>
        </p:nvSpPr>
        <p:spPr>
          <a:xfrm>
            <a:off x="3048000" y="147508"/>
            <a:ext cx="6096000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spAutoFit/>
          </a:bodyPr>
          <a:lstStyle>
            <a:defPPr>
              <a:defRPr lang="zh-CN"/>
            </a:defPPr>
            <a:lvl1pPr algn="ctr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9pPr>
          </a:lstStyle>
          <a:p>
            <a:r>
              <a:rPr lang="en-US" altLang="zh-CN" dirty="0"/>
              <a:t>Integrated luminosity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68682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48C36A-C35D-4020-9D48-F62199A6D1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237" y="1486585"/>
            <a:ext cx="5610225" cy="52884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10EE6193-B9B8-4784-A2B7-65EB54F26F44}"/>
                  </a:ext>
                </a:extLst>
              </p:cNvPr>
              <p:cNvSpPr txBox="1"/>
              <p:nvPr/>
            </p:nvSpPr>
            <p:spPr>
              <a:xfrm>
                <a:off x="6605588" y="1062723"/>
                <a:ext cx="527208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altLang="zh-CN" sz="1800" b="0" i="0" u="none" strike="noStrike" baseline="0" dirty="0">
                    <a:solidFill>
                      <a:srgbClr val="FF0000"/>
                    </a:solidFill>
                    <a:latin typeface="Helvetica" panose="020B0604020202020204" pitchFamily="34" charset="0"/>
                  </a:rPr>
                  <a:t>Peak luminosity (w/ Belle II): </a:t>
                </a:r>
                <a14:m>
                  <m:oMath xmlns:m="http://schemas.openxmlformats.org/officeDocument/2006/math">
                    <m:r>
                      <a:rPr lang="en-US" altLang="zh-CN" sz="1800" b="0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5.28×</m:t>
                    </m:r>
                    <m:sSup>
                      <m:sSupPr>
                        <m:ctrlPr>
                          <a:rPr lang="en-US" altLang="zh-CN" sz="1800" b="0" i="1" u="none" strike="noStrike" baseline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800" b="0" i="1" u="none" strike="noStrike" baseline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1800" b="0" i="1" u="none" strike="noStrike" baseline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34</m:t>
                        </m:r>
                      </m:sup>
                    </m:sSup>
                    <m:r>
                      <a:rPr lang="en-US" altLang="zh-CN" sz="1800" b="0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US" altLang="zh-CN" sz="1800" b="0" i="1" u="none" strike="noStrike" baseline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800" b="0" i="1" u="none" strike="noStrike" baseline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altLang="zh-CN" sz="1800" b="0" i="1" u="none" strike="noStrike" baseline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sSup>
                      <m:sSupPr>
                        <m:ctrlPr>
                          <a:rPr lang="en-US" altLang="zh-CN" sz="1800" b="0" i="1" u="none" strike="noStrike" baseline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800" b="0" i="1" u="none" strike="noStrike" baseline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zh-CN" sz="1800" b="0" i="1" u="none" strike="noStrike" baseline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10EE6193-B9B8-4784-A2B7-65EB54F26F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5588" y="1062723"/>
                <a:ext cx="5272088" cy="369332"/>
              </a:xfrm>
              <a:prstGeom prst="rect">
                <a:avLst/>
              </a:prstGeom>
              <a:blipFill>
                <a:blip r:embed="rId3"/>
                <a:stretch>
                  <a:fillRect l="-1042" t="-9836" b="-229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0DFA189E-37E9-4F52-928E-DEC5F4BB7F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2868" y="2994746"/>
            <a:ext cx="997527" cy="17318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8A7DBA0-0D8E-44D5-8AA3-B6E78F93AE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54948" y="2382116"/>
            <a:ext cx="1149927" cy="207818"/>
          </a:xfrm>
          <a:prstGeom prst="rect">
            <a:avLst/>
          </a:prstGeom>
        </p:spPr>
      </p:pic>
      <p:sp>
        <p:nvSpPr>
          <p:cNvPr id="11" name="箭头: 右 10">
            <a:extLst>
              <a:ext uri="{FF2B5EF4-FFF2-40B4-BE49-F238E27FC236}">
                <a16:creationId xmlns:a16="http://schemas.microsoft.com/office/drawing/2014/main" id="{F1C201C0-3515-4C00-AB4A-16B573A38FD2}"/>
              </a:ext>
            </a:extLst>
          </p:cNvPr>
          <p:cNvSpPr/>
          <p:nvPr/>
        </p:nvSpPr>
        <p:spPr>
          <a:xfrm rot="16200000">
            <a:off x="10553700" y="2832821"/>
            <a:ext cx="223838" cy="10001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C95F97E-8C0C-4AD6-8784-7D31273BB50B}"/>
              </a:ext>
            </a:extLst>
          </p:cNvPr>
          <p:cNvSpPr txBox="1"/>
          <p:nvPr/>
        </p:nvSpPr>
        <p:spPr>
          <a:xfrm>
            <a:off x="10715625" y="2882827"/>
            <a:ext cx="595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10%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4FA2D3C1-67DC-4FA6-9173-E479453C0BBF}"/>
                  </a:ext>
                </a:extLst>
              </p:cNvPr>
              <p:cNvSpPr txBox="1"/>
              <p:nvPr/>
            </p:nvSpPr>
            <p:spPr>
              <a:xfrm>
                <a:off x="109538" y="1598334"/>
                <a:ext cx="6243637" cy="29660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 algn="l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2000" b="0" i="0" u="none" strike="noStrike" baseline="0" dirty="0">
                    <a:latin typeface="Helvetica" panose="020B0604020202020204" pitchFamily="34" charset="0"/>
                  </a:rPr>
                  <a:t>Stable high-current operation with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0" i="1" u="none" strike="noStrike" baseline="0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sz="2000" b="0" i="1" u="none" strike="noStrike" baseline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000" b="0" i="1" u="none" strike="noStrike" baseline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b="0" i="1" u="none" strike="noStrike" baseline="0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altLang="zh-CN" sz="2000" b="0" i="1" u="none" strike="noStrike" baseline="0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zh-CN" sz="2000" b="0" i="1" u="none" strike="noStrike" baseline="0" smtClean="0">
                        <a:latin typeface="Cambria Math" panose="02040503050406030204" pitchFamily="18" charset="0"/>
                      </a:rPr>
                      <m:t>=60, 1</m:t>
                    </m:r>
                    <m:r>
                      <a:rPr lang="en-US" altLang="zh-CN" sz="2000" b="0" i="1" u="none" strike="noStrike" baseline="0" smtClean="0">
                        <a:latin typeface="Cambria Math" panose="02040503050406030204" pitchFamily="18" charset="0"/>
                      </a:rPr>
                      <m:t>𝑚𝑚</m:t>
                    </m:r>
                  </m:oMath>
                </a14:m>
                <a:r>
                  <a:rPr lang="en-US" altLang="zh-CN" sz="2000" b="0" i="0" u="none" strike="noStrike" baseline="0" dirty="0">
                    <a:latin typeface="CambriaMath"/>
                  </a:rPr>
                  <a:t> </a:t>
                </a:r>
                <a:r>
                  <a:rPr lang="en-US" altLang="zh-CN" sz="2000" b="0" i="0" u="none" strike="noStrike" baseline="0" dirty="0">
                    <a:latin typeface="Helvetica" panose="020B0604020202020204" pitchFamily="34" charset="0"/>
                  </a:rPr>
                  <a:t>started since beginning this run.</a:t>
                </a:r>
              </a:p>
              <a:p>
                <a:pPr marL="285750" indent="-285750" algn="l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2000" b="0" i="0" u="none" strike="noStrike" baseline="0" dirty="0">
                    <a:latin typeface="Helvetica" panose="020B0604020202020204" pitchFamily="34" charset="0"/>
                  </a:rPr>
                  <a:t>Beam current with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0" i="1" u="none" strike="noStrike" baseline="0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sz="2000" b="0" i="1" u="none" strike="noStrike" baseline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000" b="0" i="1" u="none" strike="noStrike" baseline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b="0" i="1" u="none" strike="noStrike" baseline="0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altLang="zh-CN" sz="2000" b="0" i="1" u="none" strike="noStrike" baseline="0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zh-CN" sz="2000" b="0" i="1" u="none" strike="noStrike" baseline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b="0" i="1" u="none" strike="noStrike" baseline="0" smtClean="0">
                        <a:latin typeface="Cambria Math" panose="02040503050406030204" pitchFamily="18" charset="0"/>
                      </a:rPr>
                      <m:t>55</m:t>
                    </m:r>
                    <m:r>
                      <a:rPr lang="en-US" altLang="zh-CN" sz="2000" b="0" i="1" u="none" strike="noStrike" baseline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CN" sz="2000" b="0" i="1" u="none" strike="noStrike" baseline="0" smtClean="0">
                        <a:latin typeface="Cambria Math" panose="02040503050406030204" pitchFamily="18" charset="0"/>
                      </a:rPr>
                      <m:t>0.9</m:t>
                    </m:r>
                    <m:r>
                      <a:rPr lang="en-US" altLang="zh-CN" sz="2000" b="0" i="1" u="none" strike="noStrike" baseline="0" smtClean="0">
                        <a:latin typeface="Cambria Math" panose="02040503050406030204" pitchFamily="18" charset="0"/>
                      </a:rPr>
                      <m:t>𝑚𝑚</m:t>
                    </m:r>
                  </m:oMath>
                </a14:m>
                <a:r>
                  <a:rPr lang="en-US" altLang="zh-CN" sz="2000" b="0" i="0" u="none" strike="noStrike" baseline="0" dirty="0">
                    <a:latin typeface="CambriaMath"/>
                  </a:rPr>
                  <a:t> </a:t>
                </a:r>
                <a:r>
                  <a:rPr lang="en-US" altLang="zh-CN" sz="2000" b="0" i="0" u="none" strike="noStrike" baseline="0" dirty="0">
                    <a:latin typeface="Helvetica" panose="020B0604020202020204" pitchFamily="34" charset="0"/>
                  </a:rPr>
                  <a:t>was further increased after Apr. 30.</a:t>
                </a: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2000" b="0" i="0" u="none" strike="noStrike" baseline="0" dirty="0">
                    <a:solidFill>
                      <a:srgbClr val="FF0000"/>
                    </a:solidFill>
                    <a:latin typeface="Helvetica" panose="020B0604020202020204" pitchFamily="34" charset="0"/>
                  </a:rPr>
                  <a:t>Specific luminosity with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sz="20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0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altLang="zh-CN" sz="20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zh-CN" sz="2000" b="0" i="1" u="none" strike="noStrike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=55, 0.9</m:t>
                    </m:r>
                    <m:r>
                      <a:rPr lang="en-US" altLang="zh-CN" sz="2000" b="0" i="1" u="none" strike="noStrike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𝑚𝑚</m:t>
                    </m:r>
                  </m:oMath>
                </a14:m>
                <a:r>
                  <a:rPr lang="en-US" altLang="zh-CN" sz="2000" b="0" i="0" u="none" strike="noStrike" baseline="0" dirty="0">
                    <a:solidFill>
                      <a:srgbClr val="FF0000"/>
                    </a:solidFill>
                    <a:latin typeface="CambriaMath"/>
                  </a:rPr>
                  <a:t>  </a:t>
                </a:r>
                <a:r>
                  <a:rPr lang="en-US" altLang="zh-CN" sz="2000" b="0" i="0" u="none" strike="noStrike" baseline="0" dirty="0">
                    <a:solidFill>
                      <a:srgbClr val="FF0000"/>
                    </a:solidFill>
                    <a:latin typeface="Helvetica" panose="020B0604020202020204" pitchFamily="34" charset="0"/>
                  </a:rPr>
                  <a:t>(green) is 10% higher than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altLang="zh-CN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zh-CN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=60, 1</m:t>
                    </m:r>
                    <m:r>
                      <a:rPr lang="en-US" altLang="zh-CN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𝑚𝑚</m:t>
                    </m:r>
                  </m:oMath>
                </a14:m>
                <a:r>
                  <a:rPr lang="en-US" altLang="zh-CN" sz="2000" b="0" i="0" u="none" strike="noStrike" baseline="0" dirty="0">
                    <a:solidFill>
                      <a:srgbClr val="FF0000"/>
                    </a:solidFill>
                    <a:latin typeface="CambriaMath"/>
                  </a:rPr>
                  <a:t> </a:t>
                </a:r>
                <a:r>
                  <a:rPr lang="en-US" altLang="zh-CN" sz="2000" b="0" i="0" u="none" strike="noStrike" baseline="0" dirty="0">
                    <a:solidFill>
                      <a:srgbClr val="FF0000"/>
                    </a:solidFill>
                    <a:latin typeface="Helvetica" panose="020B0604020202020204" pitchFamily="34" charset="0"/>
                  </a:rPr>
                  <a:t>(gray).</a:t>
                </a:r>
                <a:endParaRPr lang="zh-CN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4FA2D3C1-67DC-4FA6-9173-E479453C0B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38" y="1598334"/>
                <a:ext cx="6243637" cy="2966005"/>
              </a:xfrm>
              <a:prstGeom prst="rect">
                <a:avLst/>
              </a:prstGeom>
              <a:blipFill>
                <a:blip r:embed="rId6"/>
                <a:stretch>
                  <a:fillRect l="-879" r="-1953" b="-18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>
            <a:extLst>
              <a:ext uri="{FF2B5EF4-FFF2-40B4-BE49-F238E27FC236}">
                <a16:creationId xmlns:a16="http://schemas.microsoft.com/office/drawing/2014/main" id="{810A343F-9390-42F2-9259-849B61233933}"/>
              </a:ext>
            </a:extLst>
          </p:cNvPr>
          <p:cNvSpPr txBox="1"/>
          <p:nvPr/>
        </p:nvSpPr>
        <p:spPr>
          <a:xfrm>
            <a:off x="3048000" y="34471"/>
            <a:ext cx="6096000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spAutoFit/>
          </a:bodyPr>
          <a:lstStyle>
            <a:defPPr>
              <a:defRPr lang="zh-CN"/>
            </a:defPPr>
            <a:lvl1pPr algn="ctr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9pPr>
          </a:lstStyle>
          <a:p>
            <a:r>
              <a:rPr lang="en-US" altLang="zh-CN" dirty="0"/>
              <a:t>Increase peak luminosity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36131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D4E94B6-DA4C-4428-8A90-E5AE68531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8751" y="899923"/>
            <a:ext cx="3176155" cy="308087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1AAA8EE-46B2-4FDB-A41C-761EBF32F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2983" y="961214"/>
            <a:ext cx="3114242" cy="302081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33FA9E88-4342-4C70-BCA9-3A68CD5CFAC5}"/>
              </a:ext>
            </a:extLst>
          </p:cNvPr>
          <p:cNvSpPr txBox="1"/>
          <p:nvPr/>
        </p:nvSpPr>
        <p:spPr>
          <a:xfrm>
            <a:off x="3048000" y="158296"/>
            <a:ext cx="6096000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spAutoFit/>
          </a:bodyPr>
          <a:lstStyle>
            <a:defPPr>
              <a:defRPr lang="zh-CN"/>
            </a:defPPr>
            <a:lvl1pPr algn="ctr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9pPr>
          </a:lstStyle>
          <a:p>
            <a:r>
              <a:rPr lang="en-US" altLang="zh-CN" dirty="0"/>
              <a:t>Beam abort statistics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0E21308-F1BB-4002-B95C-29DDA43659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36" y="1095374"/>
            <a:ext cx="5176839" cy="2858255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A891B481-9662-4492-B8B1-90DFF0142D88}"/>
              </a:ext>
            </a:extLst>
          </p:cNvPr>
          <p:cNvSpPr txBox="1"/>
          <p:nvPr/>
        </p:nvSpPr>
        <p:spPr>
          <a:xfrm>
            <a:off x="381000" y="4333097"/>
            <a:ext cx="11291888" cy="1889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b="0" i="0" u="none" strike="noStrike" baseline="0" dirty="0">
                <a:latin typeface="Helvetica" panose="020B0604020202020204" pitchFamily="34" charset="0"/>
              </a:rPr>
              <a:t>SBL frequency of the HER increases with beam current.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b="0" i="0" u="none" strike="noStrike" baseline="0" dirty="0">
                <a:latin typeface="Helvetica" panose="020B0604020202020204" pitchFamily="34" charset="0"/>
              </a:rPr>
              <a:t>SBLs of the LER often involves QCS quenches.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b="0" i="0" u="none" strike="noStrike" baseline="0" dirty="0">
                <a:latin typeface="Helvetica" panose="020B0604020202020204" pitchFamily="34" charset="0"/>
              </a:rPr>
              <a:t>Reducing the SBL frequency in both rings is essential, and SBL Task Force is currently investigating possible countermeasures.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773706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5A871A0-2C12-4EF5-A098-0D778E638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8983" y="1092344"/>
            <a:ext cx="6944591" cy="5248229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05B331D3-880C-4CE3-8C27-07E472061014}"/>
              </a:ext>
            </a:extLst>
          </p:cNvPr>
          <p:cNvSpPr txBox="1"/>
          <p:nvPr/>
        </p:nvSpPr>
        <p:spPr>
          <a:xfrm>
            <a:off x="3033278" y="180361"/>
            <a:ext cx="6096000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spAutoFit/>
          </a:bodyPr>
          <a:lstStyle>
            <a:defPPr>
              <a:defRPr lang="zh-CN"/>
            </a:defPPr>
            <a:lvl1pPr algn="ctr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80604020202020204" pitchFamily="34" charset="0"/>
              </a:defRPr>
            </a:lvl9pPr>
          </a:lstStyle>
          <a:p>
            <a:r>
              <a:rPr lang="en-US" altLang="zh-CN" dirty="0"/>
              <a:t>Paper Submission Status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1898828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1927</TotalTime>
  <Words>1191</Words>
  <Application>Microsoft Office PowerPoint</Application>
  <PresentationFormat>宽屏</PresentationFormat>
  <Paragraphs>172</Paragraphs>
  <Slides>31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6" baseType="lpstr">
      <vt:lpstr>-apple-system</vt:lpstr>
      <vt:lpstr>CambriaMath</vt:lpstr>
      <vt:lpstr>HiraMaruProN-W4</vt:lpstr>
      <vt:lpstr>等线</vt:lpstr>
      <vt:lpstr>等线 Light</vt:lpstr>
      <vt:lpstr>华文新魏</vt:lpstr>
      <vt:lpstr>经典行楷繁</vt:lpstr>
      <vt:lpstr>微软雅黑</vt:lpstr>
      <vt:lpstr>Arial</vt:lpstr>
      <vt:lpstr>Cambria Math</vt:lpstr>
      <vt:lpstr>Comic Sans MS</vt:lpstr>
      <vt:lpstr>Helvetica</vt:lpstr>
      <vt:lpstr>Times New Roman</vt:lpstr>
      <vt:lpstr>Wingdings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Prototype for KLM upgrade</vt:lpstr>
      <vt:lpstr>PowerPoint 演示文稿</vt:lpstr>
      <vt:lpstr>Prototypes under LER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XiaoLong Wang</dc:creator>
  <cp:lastModifiedBy>XiaoLong Wang</cp:lastModifiedBy>
  <cp:revision>47</cp:revision>
  <dcterms:created xsi:type="dcterms:W3CDTF">2026-05-15T15:43:10Z</dcterms:created>
  <dcterms:modified xsi:type="dcterms:W3CDTF">2026-07-17T00:10:22Z</dcterms:modified>
</cp:coreProperties>
</file>