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20"/>
  </p:notesMasterIdLst>
  <p:sldIdLst>
    <p:sldId id="271" r:id="rId3"/>
    <p:sldId id="273" r:id="rId4"/>
    <p:sldId id="256" r:id="rId5"/>
    <p:sldId id="257" r:id="rId6"/>
    <p:sldId id="264" r:id="rId7"/>
    <p:sldId id="265" r:id="rId8"/>
    <p:sldId id="263" r:id="rId9"/>
    <p:sldId id="258" r:id="rId10"/>
    <p:sldId id="259" r:id="rId11"/>
    <p:sldId id="260" r:id="rId12"/>
    <p:sldId id="261" r:id="rId13"/>
    <p:sldId id="262" r:id="rId14"/>
    <p:sldId id="266" r:id="rId15"/>
    <p:sldId id="268" r:id="rId16"/>
    <p:sldId id="269" r:id="rId17"/>
    <p:sldId id="272" r:id="rId18"/>
    <p:sldId id="275" r:id="rId19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Arial" panose="020B0604020202020204" pitchFamily="34" charset="0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4" userDrawn="1">
          <p15:clr>
            <a:srgbClr val="A4A3A4"/>
          </p15:clr>
        </p15:guide>
        <p15:guide id="2" pos="30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3B70C0"/>
    <a:srgbClr val="FF9300"/>
    <a:srgbClr val="0070C0"/>
    <a:srgbClr val="5DB58D"/>
    <a:srgbClr val="38C4BB"/>
    <a:srgbClr val="FFFFFF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94"/>
    <p:restoredTop sz="94660"/>
  </p:normalViewPr>
  <p:slideViewPr>
    <p:cSldViewPr snapToGrid="0" showGuides="1">
      <p:cViewPr varScale="1">
        <p:scale>
          <a:sx n="156" d="100"/>
          <a:sy n="156" d="100"/>
        </p:scale>
        <p:origin x="1096" y="152"/>
      </p:cViewPr>
      <p:guideLst>
        <p:guide orient="horz" pos="2204"/>
        <p:guide pos="300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notesMaster" Target="notesMasters/notesMaster1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D2A48B96-639E-45A3-A0BA-2464DFDB1FA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3316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317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A6837353-30EB-4A48-80EB-173D804AEFBD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文本框 3"/>
          <p:cNvSpPr txBox="1"/>
          <p:nvPr userDrawn="1"/>
        </p:nvSpPr>
        <p:spPr>
          <a:xfrm>
            <a:off x="1752600" y="352425"/>
            <a:ext cx="3048000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/>
            <a:endParaRPr lang="zh-CN" altLang="en-US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9100" y="914400"/>
            <a:ext cx="7349400" cy="25704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99100" y="3560400"/>
            <a:ext cx="7349400" cy="1472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7676100" y="914400"/>
            <a:ext cx="783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914400"/>
            <a:ext cx="68769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456300" y="774000"/>
            <a:ext cx="8229600" cy="5482800"/>
          </a:xfrm>
          <a:prstGeom prst="rect">
            <a:avLst/>
          </a:prstGeo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99100" y="2484000"/>
            <a:ext cx="73494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899100" y="3560400"/>
            <a:ext cx="73494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300" y="608400"/>
            <a:ext cx="82269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300" y="1490400"/>
            <a:ext cx="82269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56565" y="6540500"/>
            <a:ext cx="822579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493100" y="3848400"/>
            <a:ext cx="58266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pPr fontAlgn="auto"/>
            <a:r>
              <a:rPr lang="zh-CN" altLang="en-US" strike="noStrike" noProof="1"/>
              <a:t>单击此处编辑标题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1493100" y="4615200"/>
            <a:ext cx="58266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300" y="608400"/>
            <a:ext cx="82269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6300" y="1501200"/>
            <a:ext cx="38826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08700" y="1501200"/>
            <a:ext cx="38826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300" y="608400"/>
            <a:ext cx="82269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456300" y="1429200"/>
            <a:ext cx="40068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6300" y="1854000"/>
            <a:ext cx="40068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76813" y="1421729"/>
            <a:ext cx="40068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单击此处编辑文本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76813" y="1854000"/>
            <a:ext cx="40068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6300" y="608400"/>
            <a:ext cx="82269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760FBDFE-C587-4B4C-A407-44438C67B59E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56300" y="1555200"/>
            <a:ext cx="3924808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 fontAlgn="auto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62800" y="1555200"/>
            <a:ext cx="39204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456300" y="608400"/>
            <a:ext cx="8226900" cy="705600"/>
          </a:xfrm>
          <a:prstGeom prst="rect">
            <a:avLst/>
          </a:prstGeo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458788" y="6315075"/>
            <a:ext cx="2025650" cy="315913"/>
          </a:xfrm>
          <a:prstGeom prst="rect">
            <a:avLst/>
          </a:prstGeom>
        </p:spPr>
        <p:txBody>
          <a:bodyPr/>
          <a:lstStyle/>
          <a:p>
            <a:pPr fontAlgn="auto"/>
            <a:fld id="{9EFD9D74-47D9-4702-A33C-335B63B48DBF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695575" y="6540500"/>
            <a:ext cx="4119563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fontAlgn="auto"/>
            <a:fld id="{FABC47A4-756D-490B-A52F-7D9E2C9FC05F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5.xml"/><Relationship Id="rId13" Type="http://schemas.openxmlformats.org/officeDocument/2006/relationships/tags" Target="../tags/tag34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3"/>
            </p:custDataLst>
          </p:nvPr>
        </p:nvSpPr>
        <p:spPr>
          <a:xfrm>
            <a:off x="494665" y="6540500"/>
            <a:ext cx="821436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4"/>
            </p:custDataLst>
          </p:nvPr>
        </p:nvSpPr>
        <p:spPr>
          <a:xfrm>
            <a:off x="7056438" y="6540500"/>
            <a:ext cx="2025650" cy="31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493713" y="6459538"/>
            <a:ext cx="8215313" cy="12700"/>
          </a:xfrm>
          <a:prstGeom prst="line">
            <a:avLst/>
          </a:prstGeom>
          <a:ln w="28575" cmpd="thickThin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 flipV="1">
            <a:off x="493713" y="566738"/>
            <a:ext cx="8215313" cy="11113"/>
          </a:xfrm>
          <a:prstGeom prst="line">
            <a:avLst/>
          </a:prstGeom>
          <a:ln w="28575" cmpd="thickThin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53.png"/><Relationship Id="rId7" Type="http://schemas.openxmlformats.org/officeDocument/2006/relationships/image" Target="../media/image52.png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6" Type="http://schemas.openxmlformats.org/officeDocument/2006/relationships/slideLayout" Target="../slideLayouts/slideLayout3.xml"/><Relationship Id="rId15" Type="http://schemas.openxmlformats.org/officeDocument/2006/relationships/tags" Target="../tags/tag45.xml"/><Relationship Id="rId14" Type="http://schemas.openxmlformats.org/officeDocument/2006/relationships/image" Target="../media/image59.png"/><Relationship Id="rId13" Type="http://schemas.openxmlformats.org/officeDocument/2006/relationships/image" Target="../media/image58.png"/><Relationship Id="rId12" Type="http://schemas.openxmlformats.org/officeDocument/2006/relationships/image" Target="../media/image57.png"/><Relationship Id="rId11" Type="http://schemas.openxmlformats.org/officeDocument/2006/relationships/image" Target="../media/image56.png"/><Relationship Id="rId10" Type="http://schemas.openxmlformats.org/officeDocument/2006/relationships/image" Target="../media/image55.png"/><Relationship Id="rId1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46.xml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4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ags" Target="../tags/tag48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image" Target="../media/image82.png"/><Relationship Id="rId7" Type="http://schemas.openxmlformats.org/officeDocument/2006/relationships/image" Target="../media/image81.png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0" Type="http://schemas.openxmlformats.org/officeDocument/2006/relationships/slideLayout" Target="../slideLayouts/slideLayout3.xml"/><Relationship Id="rId1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png"/><Relationship Id="rId8" Type="http://schemas.openxmlformats.org/officeDocument/2006/relationships/image" Target="../media/image90.png"/><Relationship Id="rId7" Type="http://schemas.openxmlformats.org/officeDocument/2006/relationships/image" Target="../media/image89.png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50.xml"/><Relationship Id="rId11" Type="http://schemas.openxmlformats.org/officeDocument/2006/relationships/image" Target="../media/image77.png"/><Relationship Id="rId10" Type="http://schemas.openxmlformats.org/officeDocument/2006/relationships/image" Target="../media/image92.png"/><Relationship Id="rId1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77.png"/><Relationship Id="rId8" Type="http://schemas.openxmlformats.org/officeDocument/2006/relationships/image" Target="../media/image99.png"/><Relationship Id="rId7" Type="http://schemas.openxmlformats.org/officeDocument/2006/relationships/image" Target="../media/image98.png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3" Type="http://schemas.openxmlformats.org/officeDocument/2006/relationships/image" Target="../media/image48.png"/><Relationship Id="rId2" Type="http://schemas.openxmlformats.org/officeDocument/2006/relationships/image" Target="../media/image94.png"/><Relationship Id="rId19" Type="http://schemas.openxmlformats.org/officeDocument/2006/relationships/slideLayout" Target="../slideLayouts/slideLayout3.xml"/><Relationship Id="rId18" Type="http://schemas.openxmlformats.org/officeDocument/2006/relationships/tags" Target="../tags/tag51.xml"/><Relationship Id="rId17" Type="http://schemas.openxmlformats.org/officeDocument/2006/relationships/image" Target="../media/image69.png"/><Relationship Id="rId16" Type="http://schemas.openxmlformats.org/officeDocument/2006/relationships/image" Target="../media/image105.png"/><Relationship Id="rId15" Type="http://schemas.openxmlformats.org/officeDocument/2006/relationships/image" Target="../media/image85.png"/><Relationship Id="rId14" Type="http://schemas.openxmlformats.org/officeDocument/2006/relationships/image" Target="../media/image104.png"/><Relationship Id="rId13" Type="http://schemas.openxmlformats.org/officeDocument/2006/relationships/image" Target="../media/image103.png"/><Relationship Id="rId12" Type="http://schemas.openxmlformats.org/officeDocument/2006/relationships/image" Target="../media/image102.png"/><Relationship Id="rId11" Type="http://schemas.openxmlformats.org/officeDocument/2006/relationships/image" Target="../media/image101.png"/><Relationship Id="rId10" Type="http://schemas.openxmlformats.org/officeDocument/2006/relationships/image" Target="../media/image100.png"/><Relationship Id="rId1" Type="http://schemas.openxmlformats.org/officeDocument/2006/relationships/image" Target="../media/image9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5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38.xml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microsoft.com/office/2007/relationships/hdphoto" Target="../media/image12.wdp"/><Relationship Id="rId7" Type="http://schemas.openxmlformats.org/officeDocument/2006/relationships/image" Target="../media/image11.png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2" Type="http://schemas.openxmlformats.org/officeDocument/2006/relationships/image" Target="../media/image8.png"/><Relationship Id="rId18" Type="http://schemas.openxmlformats.org/officeDocument/2006/relationships/vmlDrawing" Target="../drawings/vmlDrawing1.vml"/><Relationship Id="rId17" Type="http://schemas.openxmlformats.org/officeDocument/2006/relationships/slideLayout" Target="../slideLayouts/slideLayout3.xml"/><Relationship Id="rId16" Type="http://schemas.openxmlformats.org/officeDocument/2006/relationships/tags" Target="../tags/tag39.xml"/><Relationship Id="rId15" Type="http://schemas.openxmlformats.org/officeDocument/2006/relationships/image" Target="../media/image18.png"/><Relationship Id="rId14" Type="http://schemas.openxmlformats.org/officeDocument/2006/relationships/image" Target="../media/image17.wmf"/><Relationship Id="rId13" Type="http://schemas.openxmlformats.org/officeDocument/2006/relationships/oleObject" Target="../embeddings/oleObject3.bin"/><Relationship Id="rId12" Type="http://schemas.openxmlformats.org/officeDocument/2006/relationships/image" Target="../media/image16.png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40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41.xml"/><Relationship Id="rId7" Type="http://schemas.openxmlformats.org/officeDocument/2006/relationships/image" Target="../media/image28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4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43.xml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5.png"/><Relationship Id="rId8" Type="http://schemas.openxmlformats.org/officeDocument/2006/relationships/image" Target="../media/image44.png"/><Relationship Id="rId7" Type="http://schemas.openxmlformats.org/officeDocument/2006/relationships/image" Target="../media/image43.wmf"/><Relationship Id="rId6" Type="http://schemas.openxmlformats.org/officeDocument/2006/relationships/oleObject" Target="../embeddings/oleObject4.bin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2" Type="http://schemas.openxmlformats.org/officeDocument/2006/relationships/vmlDrawing" Target="../drawings/vmlDrawing2.vml"/><Relationship Id="rId11" Type="http://schemas.openxmlformats.org/officeDocument/2006/relationships/slideLayout" Target="../slideLayouts/slideLayout3.xml"/><Relationship Id="rId10" Type="http://schemas.openxmlformats.org/officeDocument/2006/relationships/tags" Target="../tags/tag44.xml"/><Relationship Id="rId1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7" name="文本框 6"/>
          <p:cNvSpPr txBox="1"/>
          <p:nvPr/>
        </p:nvSpPr>
        <p:spPr>
          <a:xfrm>
            <a:off x="8858250" y="6609715"/>
            <a:ext cx="173355" cy="169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943417" y="3140166"/>
            <a:ext cx="5257165" cy="2101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Xiang Ren (</a:t>
            </a:r>
            <a:r>
              <a:rPr lang="en-US" altLang="zh-CN" dirty="0" err="1">
                <a:latin typeface="Times New Roman" panose="02020603050405020304" charset="0"/>
                <a:cs typeface="Times New Roman" panose="02020603050405020304" charset="0"/>
              </a:rPr>
              <a:t>任</a:t>
            </a: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dirty="0" err="1">
                <a:latin typeface="Times New Roman" panose="02020603050405020304" charset="0"/>
                <a:cs typeface="Times New Roman" panose="02020603050405020304" charset="0"/>
              </a:rPr>
              <a:t>翔</a:t>
            </a: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)  </a:t>
            </a: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dirty="0">
                <a:latin typeface="Times New Roman" panose="02020603050405020304" charset="0"/>
                <a:cs typeface="Times New Roman" panose="02020603050405020304" charset="0"/>
              </a:rPr>
              <a:t>中国科学技术大学</a:t>
            </a: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30000"/>
              </a:lnSpc>
            </a:pP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000" b="1" dirty="0">
                <a:latin typeface="Times New Roman" panose="02020603050405020304" charset="0"/>
                <a:cs typeface="Times New Roman" panose="02020603050405020304" charset="0"/>
              </a:rPr>
              <a:t>第十二届高能全国物理会议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30000"/>
              </a:lnSpc>
            </a:pP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2026.6.14-19 </a:t>
            </a:r>
            <a:r>
              <a:rPr lang="zh-CN" altLang="en-US" b="1" dirty="0">
                <a:latin typeface="Times New Roman" panose="02020603050405020304" charset="0"/>
                <a:cs typeface="Times New Roman" panose="02020603050405020304" charset="0"/>
              </a:rPr>
              <a:t>广州</a:t>
            </a:r>
            <a:endParaRPr lang="en-US" altLang="zh-CN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algn="ctr">
              <a:lnSpc>
                <a:spcPct val="130000"/>
              </a:lnSpc>
            </a:pPr>
            <a:endParaRPr lang="en-US" altLang="zh-CN" sz="1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390525" y="264160"/>
            <a:ext cx="8394700" cy="2630170"/>
            <a:chOff x="615" y="416"/>
            <a:chExt cx="13220" cy="4142"/>
          </a:xfrm>
        </p:grpSpPr>
        <p:sp>
          <p:nvSpPr>
            <p:cNvPr id="8" name="文本框 7"/>
            <p:cNvSpPr txBox="1"/>
            <p:nvPr/>
          </p:nvSpPr>
          <p:spPr>
            <a:xfrm>
              <a:off x="1635" y="1248"/>
              <a:ext cx="10970" cy="3310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no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Nonlinear response of flow harmonics in Gubser flow</a:t>
              </a:r>
              <a:endParaRPr lang="en-US" altLang="zh-CN" sz="3200" b="1" dirty="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with participant-reaction planes mismatch</a:t>
              </a:r>
              <a:endParaRPr lang="en-US" altLang="zh-CN" sz="3200" b="1" dirty="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615" y="416"/>
              <a:ext cx="13220" cy="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82700" y="5120640"/>
            <a:ext cx="7110095" cy="506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1"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Based</a:t>
            </a:r>
            <a:r>
              <a:rPr lang="zh-CN" altLang="en-US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on</a:t>
            </a:r>
            <a:r>
              <a:rPr lang="zh-CN" altLang="en-US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Xiang Ren, </a:t>
            </a:r>
            <a:r>
              <a:rPr lang="en-US" altLang="zh-CN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Jin-Yu Hu</a:t>
            </a:r>
            <a:r>
              <a:rPr lang="en-US" altLang="zh-CN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Hao-</a:t>
            </a:r>
            <a:r>
              <a:rPr lang="en-US" altLang="zh-CN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Jie Xu</a:t>
            </a:r>
            <a:r>
              <a:rPr lang="en-US" altLang="zh-CN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</a:t>
            </a:r>
            <a:r>
              <a:rPr lang="en-US" altLang="zh-CN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Shi Pu</a:t>
            </a:r>
            <a:r>
              <a:rPr lang="en-US" altLang="zh-CN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, PRD</a:t>
            </a:r>
            <a:r>
              <a:rPr lang="zh-CN" altLang="en-US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lang="en-US" altLang="zh-CN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(2026)</a:t>
            </a:r>
            <a:endParaRPr lang="en-US" altLang="zh-CN" b="1" dirty="0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0370" y="6294664"/>
            <a:ext cx="8437880" cy="3837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auto">
              <a:buClrTx/>
              <a:buSzTx/>
              <a:buFontTx/>
            </a:pPr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0" y="130175"/>
                <a:ext cx="9143365" cy="39433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Cooper-Frye formula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</m:ctrlPr>
                      </m:sSubPr>
                      <m:e>
                        <m:r>
                          <a:rPr lang="en-US" altLang="zh-CN" sz="2400" b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2400" b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</m:ctrlPr>
                      </m:sSubPr>
                      <m:e>
                        <m:r>
                          <a:rPr lang="en-US" altLang="zh-CN" sz="2400" b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  <m:t>𝑣</m:t>
                        </m:r>
                      </m:e>
                      <m:sub>
                        <m:r>
                          <a:rPr lang="en-US" altLang="zh-CN" sz="2400" b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  <m:t>4</m:t>
                        </m:r>
                      </m:sub>
                    </m:sSub>
                  </m:oMath>
                </a14:m>
                <a:endParaRPr lang="en-US" altLang="zh-CN" sz="24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0175"/>
                <a:ext cx="9143365" cy="394335"/>
              </a:xfrm>
              <a:prstGeom prst="rect">
                <a:avLst/>
              </a:prstGeom>
              <a:blipFill rotWithShape="1">
                <a:blip r:embed="rId1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组合 21"/>
          <p:cNvGrpSpPr/>
          <p:nvPr/>
        </p:nvGrpSpPr>
        <p:grpSpPr>
          <a:xfrm>
            <a:off x="439420" y="729615"/>
            <a:ext cx="8265795" cy="3535680"/>
            <a:chOff x="688" y="954"/>
            <a:chExt cx="13017" cy="5568"/>
          </a:xfrm>
        </p:grpSpPr>
        <p:sp>
          <p:nvSpPr>
            <p:cNvPr id="21" name="文本框 20"/>
            <p:cNvSpPr txBox="1"/>
            <p:nvPr/>
          </p:nvSpPr>
          <p:spPr>
            <a:xfrm>
              <a:off x="688" y="954"/>
              <a:ext cx="1301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Cooper-Frye formula with a given freeze-out temperature </a:t>
              </a:r>
              <a:endPara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文本框 6"/>
                <p:cNvSpPr txBox="1"/>
                <p:nvPr/>
              </p:nvSpPr>
              <p:spPr>
                <a:xfrm>
                  <a:off x="688" y="3512"/>
                  <a:ext cx="9056" cy="6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Arial" panose="020B0604020202020204" pitchFamily="34" charset="0"/>
                    <a:buChar char="•"/>
                  </a:pPr>
                  <a:r>
                    <a:rPr lang="en-US" altLang="zh-CN" sz="2000" b="1" dirty="0">
                      <a:solidFill>
                        <a:srgbClr val="00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Analytical expressions for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CN" sz="2000" b="1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a14:m>
                  <a:r>
                    <a:rPr lang="en-US" altLang="zh-CN" sz="2000" b="1" dirty="0">
                      <a:solidFill>
                        <a:srgbClr val="00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</a:t>
                  </a:r>
                  <a:endParaRPr lang="en-US" altLang="zh-CN" sz="2000" b="1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7" name="文本框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" y="3512"/>
                  <a:ext cx="9056" cy="628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8" name="组合 7"/>
            <p:cNvGrpSpPr/>
            <p:nvPr/>
          </p:nvGrpSpPr>
          <p:grpSpPr>
            <a:xfrm>
              <a:off x="6969" y="4293"/>
              <a:ext cx="6700" cy="2229"/>
              <a:chOff x="6104" y="-431"/>
              <a:chExt cx="6784" cy="2370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6104" y="-333"/>
                <a:ext cx="6784" cy="2272"/>
                <a:chOff x="6047" y="-692"/>
                <a:chExt cx="6784" cy="2272"/>
              </a:xfrm>
            </p:grpSpPr>
            <p:pic>
              <p:nvPicPr>
                <p:cNvPr id="29" name="图片 28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047" y="-692"/>
                  <a:ext cx="5087" cy="506"/>
                </a:xfrm>
                <a:prstGeom prst="rect">
                  <a:avLst/>
                </a:prstGeom>
              </p:spPr>
            </p:pic>
            <p:sp>
              <p:nvSpPr>
                <p:cNvPr id="17" name="下箭头 16"/>
                <p:cNvSpPr/>
                <p:nvPr/>
              </p:nvSpPr>
              <p:spPr>
                <a:xfrm>
                  <a:off x="9877" y="162"/>
                  <a:ext cx="399" cy="455"/>
                </a:xfrm>
                <a:prstGeom prst="downArrow">
                  <a:avLst/>
                </a:prstGeom>
                <a:solidFill>
                  <a:srgbClr val="FF9300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9" name="文本框 18"/>
                    <p:cNvSpPr txBox="1"/>
                    <p:nvPr/>
                  </p:nvSpPr>
                  <p:spPr>
                    <a:xfrm>
                      <a:off x="8276" y="555"/>
                      <a:ext cx="4555" cy="102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altLang="zh-CN" sz="1600" b="1" i="1" dirty="0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𝝌</m:t>
                          </m:r>
                        </m:oMath>
                      </a14:m>
                      <a:r>
                        <a:rPr lang="en-US" altLang="zh-CN" sz="16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 reflects the </a:t>
                      </a:r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nonlinear</a:t>
                      </a:r>
                      <a:r>
                        <a:rPr lang="en-US" altLang="zh-CN" sz="16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r>
                        <a:rPr lang="en-US" altLang="zh-CN" sz="1600" b="1" dirty="0">
                          <a:solidFill>
                            <a:srgbClr val="C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response</a:t>
                      </a:r>
                      <a:r>
                        <a:rPr lang="en-US" altLang="zh-CN" sz="16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 between 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600" b="1" i="1" dirty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dirty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zh-CN" sz="1600" b="1" i="1" dirty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𝟒</m:t>
                              </m:r>
                            </m:sub>
                          </m:sSub>
                        </m:oMath>
                      </a14:m>
                      <a:r>
                        <a:rPr lang="en-US" altLang="zh-CN" sz="16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 and </a:t>
                      </a:r>
                      <a14:m>
                        <m:oMath xmlns:m="http://schemas.openxmlformats.org/officeDocument/2006/math">
                          <m:sSubSup>
                            <m:sSubSupPr>
                              <m:ctrlPr>
                                <a:rPr lang="en-US" altLang="zh-CN" sz="1600" b="1" i="1" dirty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b="1" i="1" dirty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en-US" altLang="zh-CN" sz="1600" b="1" i="1" dirty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altLang="zh-CN" sz="1600" b="1" i="1" dirty="0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oMath>
                      </a14:m>
                      <a:r>
                        <a:rPr lang="en-US" altLang="zh-CN" sz="1600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 </a:t>
                      </a:r>
                      <a:endParaRPr lang="en-US" altLang="zh-CN" sz="1600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p:txBody>
                </p:sp>
              </mc:Choice>
              <mc:Fallback>
                <p:sp>
                  <p:nvSpPr>
                    <p:cNvPr id="19" name="文本框 18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276" y="555"/>
                      <a:ext cx="4555" cy="1025"/>
                    </a:xfrm>
                    <a:prstGeom prst="rect">
                      <a:avLst/>
                    </a:prstGeom>
                    <a:blipFill rotWithShape="1">
                      <a:blip r:embed="rId4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13" name="圆角矩形 12"/>
              <p:cNvSpPr/>
              <p:nvPr/>
            </p:nvSpPr>
            <p:spPr>
              <a:xfrm>
                <a:off x="9088" y="-431"/>
                <a:ext cx="2212" cy="772"/>
              </a:xfrm>
              <a:prstGeom prst="roundRect">
                <a:avLst/>
              </a:prstGeom>
              <a:noFill/>
              <a:ln w="28575">
                <a:solidFill>
                  <a:srgbClr val="C00000"/>
                </a:solidFill>
                <a:prstDash val="soli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1768" y="1674"/>
              <a:ext cx="10193" cy="1688"/>
              <a:chOff x="480" y="692"/>
              <a:chExt cx="10193" cy="1688"/>
            </a:xfrm>
          </p:grpSpPr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5"/>
              <a:srcRect r="32091"/>
              <a:stretch>
                <a:fillRect/>
              </a:stretch>
            </p:blipFill>
            <p:spPr>
              <a:xfrm>
                <a:off x="480" y="692"/>
                <a:ext cx="6736" cy="1074"/>
              </a:xfrm>
              <a:prstGeom prst="rect">
                <a:avLst/>
              </a:prstGeom>
            </p:spPr>
          </p:pic>
          <p:sp>
            <p:nvSpPr>
              <p:cNvPr id="51" name="流程图: 联系 50"/>
              <p:cNvSpPr/>
              <p:nvPr/>
            </p:nvSpPr>
            <p:spPr>
              <a:xfrm>
                <a:off x="4214" y="1362"/>
                <a:ext cx="503" cy="385"/>
              </a:xfrm>
              <a:prstGeom prst="flowChartConnector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TextBox 16"/>
              <p:cNvSpPr txBox="1"/>
              <p:nvPr/>
            </p:nvSpPr>
            <p:spPr>
              <a:xfrm>
                <a:off x="3928" y="1792"/>
                <a:ext cx="2693" cy="588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sz="14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Isothermal surface</a:t>
                </a:r>
                <a:endParaRPr lang="en-US" sz="1400" b="1" dirty="0">
                  <a:solidFill>
                    <a:srgbClr val="C0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43" y="960"/>
                <a:ext cx="3330" cy="804"/>
              </a:xfrm>
              <a:prstGeom prst="rect">
                <a:avLst/>
              </a:prstGeom>
            </p:spPr>
          </p:pic>
        </p:grpSp>
        <p:sp>
          <p:nvSpPr>
            <p:cNvPr id="43" name="Right Arrow 12"/>
            <p:cNvSpPr/>
            <p:nvPr/>
          </p:nvSpPr>
          <p:spPr>
            <a:xfrm>
              <a:off x="5642" y="4520"/>
              <a:ext cx="1242" cy="341"/>
            </a:xfrm>
            <a:prstGeom prst="rightArrow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6125" y="5452745"/>
            <a:ext cx="2690495" cy="38481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0305" y="5361940"/>
            <a:ext cx="4163060" cy="67818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0740" y="4860925"/>
            <a:ext cx="2584450" cy="360045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53025" y="4468495"/>
            <a:ext cx="3352165" cy="39243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0580" y="3658235"/>
            <a:ext cx="3816985" cy="143637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1845" y="5064125"/>
            <a:ext cx="2252345" cy="35052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0580" y="6018530"/>
            <a:ext cx="5507355" cy="366395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22070" y="2847975"/>
            <a:ext cx="2114550" cy="654050"/>
          </a:xfrm>
          <a:prstGeom prst="rect">
            <a:avLst/>
          </a:prstGeom>
        </p:spPr>
      </p:pic>
    </p:spTree>
    <p:custDataLst>
      <p:tags r:id="rId1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0" y="130175"/>
                <a:ext cx="9143365" cy="39433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zh-CN" altLang="en-US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Coefficients</a:t>
                </a:r>
                <a:r>
                  <a:rPr lang="zh-CN" altLang="en-US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charset="0"/>
                        <a:sym typeface="+mn-ea"/>
                      </a:rPr>
                      <m:t>𝝌</m:t>
                    </m:r>
                  </m:oMath>
                </a14:m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in</a:t>
                </a:r>
                <a:r>
                  <a:rPr lang="zh-CN" altLang="en-US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4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  <m:t>𝑝</m:t>
                        </m:r>
                      </m:e>
                      <m:sub>
                        <m:r>
                          <a:rPr lang="en-US" altLang="zh-CN" sz="24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limit</a:t>
                </a:r>
                <a:endParaRPr lang="en-US" altLang="zh-CN" sz="2400" b="1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0175"/>
                <a:ext cx="9143365" cy="394335"/>
              </a:xfrm>
              <a:prstGeom prst="rect">
                <a:avLst/>
              </a:prstGeom>
              <a:blipFill rotWithShape="1">
                <a:blip r:embed="rId1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439420" y="735965"/>
                <a:ext cx="8265795" cy="435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Simplified analytical expressions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altLang="zh-CN" sz="2000" b="1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in small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limit</a:t>
                </a:r>
                <a:endPara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20" y="735965"/>
                <a:ext cx="8265795" cy="4356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/>
        </p:nvSpPr>
        <p:spPr>
          <a:xfrm>
            <a:off x="1781174" y="5941796"/>
            <a:ext cx="269996" cy="415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39420" y="2235365"/>
            <a:ext cx="575032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Mass dependence</a:t>
            </a:r>
            <a:endParaRPr lang="en-US" altLang="zh-CN" sz="2000" b="1" i="1" dirty="0">
              <a:solidFill>
                <a:srgbClr val="0070C0"/>
              </a:solidFill>
              <a:latin typeface="Cambria Math" panose="02040503050406030204" pitchFamily="18" charset="0"/>
              <a:ea typeface="宋体" panose="02010600030101010101" pitchFamily="2" charset="-122"/>
              <a:cs typeface="Cambria Math" panose="02040503050406030204" pitchFamily="18" charset="0"/>
            </a:endParaRPr>
          </a:p>
        </p:txBody>
      </p:sp>
      <p:sp>
        <p:nvSpPr>
          <p:cNvPr id="17" name="圆角矩形 16"/>
          <p:cNvSpPr/>
          <p:nvPr/>
        </p:nvSpPr>
        <p:spPr>
          <a:xfrm>
            <a:off x="5674360" y="1647190"/>
            <a:ext cx="1495425" cy="695960"/>
          </a:xfrm>
          <a:prstGeom prst="roundRect">
            <a:avLst/>
          </a:prstGeom>
          <a:noFill/>
          <a:ln w="28575">
            <a:noFill/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3411220" y="1252855"/>
                <a:ext cx="1530985" cy="789305"/>
              </a:xfrm>
              <a:prstGeom prst="rect">
                <a:avLst/>
              </a:prstGeom>
              <a:noFill/>
            </p:spPr>
            <p:txBody>
              <a:bodyPr wrap="none" rtlCol="0" anchor="t">
                <a:noAutofit/>
              </a:bodyPr>
              <a:p>
                <a:pPr algn="l"/>
                <a:r>
                  <a:rPr lang="en-US" altLang="zh-CN"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rPr>
                  <a:t>       </a:t>
                </a:r>
                <a:r>
                  <a:rPr lang="en-US" altLang="zh-CN" sz="2000"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22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∝ </m:t>
                    </m:r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zh-CN" sz="2000" i="1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42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44</m:t>
                          </m:r>
                        </m:sub>
                      </m:sSub>
                      <m:r>
                        <a:rPr lang="en-US" altLang="zh-CN" sz="2000" i="1"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∝ </m:t>
                      </m:r>
                      <m:sSubSup>
                        <m:sSubSupPr>
                          <m:ctrlP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CN" sz="2000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en-US" altLang="zh-CN" i="1">
                  <a:latin typeface="Cambria Math" panose="02040503050406030204" pitchFamily="18" charset="0"/>
                  <a:ea typeface="MS Mincho" charset="0"/>
                  <a:cs typeface="Cambria Math" panose="02040503050406030204" pitchFamily="18" charset="0"/>
                </a:endParaRPr>
              </a:p>
              <a:p>
                <a:pPr algn="l"/>
                <a:endParaRPr lang="en-US" altLang="zh-CN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1220" y="1252855"/>
                <a:ext cx="1530985" cy="789305"/>
              </a:xfrm>
              <a:prstGeom prst="rect">
                <a:avLst/>
              </a:prstGeom>
              <a:blipFill rotWithShape="1">
                <a:blip r:embed="rId3"/>
                <a:stretch>
                  <a:fillRect r="-6553" b="-172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组合 17"/>
          <p:cNvGrpSpPr/>
          <p:nvPr/>
        </p:nvGrpSpPr>
        <p:grpSpPr>
          <a:xfrm>
            <a:off x="1696085" y="2755265"/>
            <a:ext cx="5635625" cy="3601720"/>
            <a:chOff x="2671" y="4339"/>
            <a:chExt cx="8875" cy="567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54" y="4339"/>
              <a:ext cx="8693" cy="5672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2671" y="8945"/>
              <a:ext cx="527" cy="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endParaRPr lang="zh-CN" altLang="en-US"/>
            </a:p>
          </p:txBody>
        </p:sp>
      </p:grpSp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0" y="130175"/>
                <a:ext cx="9143365" cy="39433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Coefficients</a:t>
                </a:r>
                <a:r>
                  <a:rPr lang="zh-CN" altLang="en-US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charset="0"/>
                        <a:sym typeface="+mn-ea"/>
                      </a:rPr>
                      <m:t>𝝌</m:t>
                    </m:r>
                  </m:oMath>
                </a14:m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in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24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  <m:t>𝑝</m:t>
                        </m:r>
                      </m:e>
                      <m:sub>
                        <m:r>
                          <a:rPr lang="en-US" altLang="zh-CN" sz="24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altLang="zh-CN" sz="24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limit</a:t>
                </a:r>
                <a:endParaRPr lang="en-US" altLang="zh-CN" sz="2400" b="1" dirty="0"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0175"/>
                <a:ext cx="9143365" cy="394335"/>
              </a:xfrm>
              <a:prstGeom prst="rect">
                <a:avLst/>
              </a:prstGeom>
              <a:blipFill rotWithShape="1">
                <a:blip r:embed="rId1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439420" y="735965"/>
                <a:ext cx="8265795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Simplified expressions for </a:t>
                </a:r>
                <a14:m>
                  <m:oMath xmlns:m="http://schemas.openxmlformats.org/officeDocument/2006/math">
                    <m:r>
                      <a:rPr lang="en-US" altLang="zh-CN" sz="2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altLang="zh-CN" sz="2000" b="1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in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CN" sz="2000" b="1" i="1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limit</a:t>
                </a:r>
                <a:endPara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20" y="735965"/>
                <a:ext cx="8265795" cy="39878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组合 8"/>
          <p:cNvGrpSpPr/>
          <p:nvPr/>
        </p:nvGrpSpPr>
        <p:grpSpPr>
          <a:xfrm>
            <a:off x="837565" y="1541780"/>
            <a:ext cx="2435860" cy="698500"/>
            <a:chOff x="7624" y="2316"/>
            <a:chExt cx="3592" cy="1052"/>
          </a:xfrm>
        </p:grpSpPr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78" y="2435"/>
              <a:ext cx="3110" cy="816"/>
            </a:xfrm>
            <a:prstGeom prst="rect">
              <a:avLst/>
            </a:prstGeom>
          </p:spPr>
        </p:pic>
        <p:sp>
          <p:nvSpPr>
            <p:cNvPr id="28" name="圆角矩形 27"/>
            <p:cNvSpPr/>
            <p:nvPr/>
          </p:nvSpPr>
          <p:spPr>
            <a:xfrm>
              <a:off x="7624" y="2316"/>
              <a:ext cx="3592" cy="1053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4197985" y="1285875"/>
            <a:ext cx="4507865" cy="18726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Consistent with hydrodynamics</a:t>
            </a:r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simulations.</a:t>
            </a:r>
            <a:endParaRPr lang="en-US" altLang="zh-CN" sz="1600" b="1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N. </a:t>
            </a:r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Borghini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 ,J.-Y. </a:t>
            </a:r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Ollitrault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endParaRPr lang="en-US" altLang="zh-CN" sz="1200" b="1" dirty="0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Phys. Lett. B 642, 227 (2006),</a:t>
            </a:r>
            <a:endParaRPr lang="en-US" altLang="zh-CN" sz="1200" b="1" dirty="0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D. </a:t>
            </a:r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Teaney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 and L. Yan, Phys. Rev. C 86, 044908 (2012)</a:t>
            </a:r>
            <a:endParaRPr lang="en-US" altLang="zh-CN" sz="1200" b="1" dirty="0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C. Lang and N. </a:t>
            </a:r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Borghini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, Eur. Phys. J. C 74, 2955 (2014)</a:t>
            </a:r>
            <a:endParaRPr lang="en-US" altLang="zh-CN" sz="1200" b="1" dirty="0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C. </a:t>
            </a:r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Gombeaud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 and J.-Y. </a:t>
            </a:r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Ollitrault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, Phys. Rev. C 81, 014901 (2010)</a:t>
            </a:r>
            <a:endParaRPr lang="en-US" altLang="zh-CN" sz="1200" b="1" dirty="0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altLang="zh-CN" b="1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Right Arrow 12"/>
          <p:cNvSpPr/>
          <p:nvPr/>
        </p:nvSpPr>
        <p:spPr>
          <a:xfrm>
            <a:off x="3575685" y="1758315"/>
            <a:ext cx="447040" cy="266700"/>
          </a:xfrm>
          <a:prstGeom prst="rightArrow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3" name="文本框 12"/>
          <p:cNvSpPr txBox="1"/>
          <p:nvPr/>
        </p:nvSpPr>
        <p:spPr>
          <a:xfrm>
            <a:off x="439420" y="2759710"/>
            <a:ext cx="33343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Temperature Dependence  </a:t>
            </a:r>
            <a:endParaRPr lang="en-US" altLang="zh-CN" sz="2000" b="1" dirty="0">
              <a:solidFill>
                <a:srgbClr val="0070C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/>
              <p:cNvSpPr txBox="1"/>
              <p:nvPr/>
            </p:nvSpPr>
            <p:spPr>
              <a:xfrm>
                <a:off x="5633085" y="5079365"/>
                <a:ext cx="2833370" cy="49276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indent="0">
                  <a:buFont typeface="Wingdings" panose="05000000000000000000" charset="0"/>
                  <a:buNone/>
                </a:pPr>
                <a14:m>
                  <m:oMath xmlns:m="http://schemas.openxmlformats.org/officeDocument/2006/math">
                    <m:r>
                      <a:rPr lang="en-US" altLang="zh-CN" sz="1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charset="0"/>
                        <a:sym typeface="+mn-ea"/>
                      </a:rPr>
                      <m:t>𝝌</m:t>
                    </m:r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approaches 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1/2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in large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  <m:t>𝒑</m:t>
                        </m:r>
                      </m:e>
                      <m:sub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  <a:sym typeface="+mn-ea"/>
                          </a:rPr>
                          <m:t>𝑻</m:t>
                        </m:r>
                      </m:sub>
                    </m:sSub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limit.</a:t>
                </a:r>
                <a:endParaRPr lang="en-US" altLang="zh-CN" sz="16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endParaRPr>
              </a:p>
              <a:p>
                <a:endParaRPr lang="en-US" altLang="zh-CN" dirty="0"/>
              </a:p>
            </p:txBody>
          </p:sp>
        </mc:Choice>
        <mc:Fallback>
          <p:sp>
            <p:nvSpPr>
              <p:cNvPr id="30" name="文本框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085" y="5079365"/>
                <a:ext cx="2833370" cy="492760"/>
              </a:xfrm>
              <a:prstGeom prst="rect">
                <a:avLst/>
              </a:prstGeom>
              <a:blipFill rotWithShape="1">
                <a:blip r:embed="rId4"/>
                <a:stretch>
                  <a:fillRect b="-639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本框 28"/>
          <p:cNvSpPr txBox="1"/>
          <p:nvPr/>
        </p:nvSpPr>
        <p:spPr>
          <a:xfrm>
            <a:off x="5633085" y="3869055"/>
            <a:ext cx="29629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Wingdings" panose="05000000000000000000" charset="0"/>
              <a:buNone/>
            </a:pPr>
            <a:r>
              <a:rPr lang="en-US" altLang="zh-CN" sz="1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Weak freeze-out temperature dependence.</a:t>
            </a:r>
            <a:endParaRPr lang="en-US" altLang="zh-CN" sz="16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Right Arrow 12"/>
          <p:cNvSpPr/>
          <p:nvPr/>
        </p:nvSpPr>
        <p:spPr>
          <a:xfrm>
            <a:off x="5057241" y="5305432"/>
            <a:ext cx="447040" cy="266700"/>
          </a:xfrm>
          <a:prstGeom prst="rightArrow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3" name="Rectangle 2"/>
          <p:cNvSpPr/>
          <p:nvPr/>
        </p:nvSpPr>
        <p:spPr>
          <a:xfrm>
            <a:off x="5176157" y="4196443"/>
            <a:ext cx="210446" cy="529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" name="矩形 1024"/>
          <p:cNvSpPr>
            <a:spLocks noChangeAspect="1"/>
          </p:cNvSpPr>
          <p:nvPr/>
        </p:nvSpPr>
        <p:spPr>
          <a:xfrm>
            <a:off x="2236788" y="2735263"/>
            <a:ext cx="5275263" cy="359251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506095" y="3375660"/>
            <a:ext cx="4617720" cy="2946400"/>
            <a:chOff x="692" y="5324"/>
            <a:chExt cx="7272" cy="4640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2" y="5324"/>
              <a:ext cx="7272" cy="4641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/>
          </p:nvSpPr>
          <p:spPr>
            <a:xfrm>
              <a:off x="7618" y="6887"/>
              <a:ext cx="292" cy="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endParaRPr lang="zh-CN" altLang="en-US"/>
            </a:p>
          </p:txBody>
        </p:sp>
      </p:grpSp>
      <p:sp>
        <p:nvSpPr>
          <p:cNvPr id="17" name="流程图: 联系 16"/>
          <p:cNvSpPr/>
          <p:nvPr/>
        </p:nvSpPr>
        <p:spPr>
          <a:xfrm>
            <a:off x="3687445" y="5176520"/>
            <a:ext cx="1240790" cy="524510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Centrality dependence</a:t>
            </a:r>
            <a:endParaRPr lang="zh-CN" altLang="en-US" sz="24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1783715" y="4967605"/>
            <a:ext cx="0" cy="1381760"/>
          </a:xfrm>
          <a:prstGeom prst="line">
            <a:avLst/>
          </a:prstGeom>
          <a:ln w="22225" cmpd="sng">
            <a:solidFill>
              <a:srgbClr val="5DB58D"/>
            </a:solidFill>
            <a:prstDash val="dashDot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14" name="组合 13"/>
          <p:cNvGrpSpPr/>
          <p:nvPr/>
        </p:nvGrpSpPr>
        <p:grpSpPr>
          <a:xfrm>
            <a:off x="396240" y="599440"/>
            <a:ext cx="8641715" cy="5824220"/>
            <a:chOff x="624" y="944"/>
            <a:chExt cx="13609" cy="9172"/>
          </a:xfrm>
        </p:grpSpPr>
        <p:sp>
          <p:nvSpPr>
            <p:cNvPr id="21" name="文本框 20"/>
            <p:cNvSpPr txBox="1"/>
            <p:nvPr/>
          </p:nvSpPr>
          <p:spPr>
            <a:xfrm>
              <a:off x="692" y="944"/>
              <a:ext cx="1301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Centrality denpendence</a:t>
              </a:r>
              <a:endPara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805" y="1446"/>
              <a:ext cx="8259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Parameters</a:t>
              </a:r>
              <a:r>
                <a:rPr lang="zh-CN" altLang="en-US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altLang="zh-CN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are</a:t>
              </a:r>
              <a:r>
                <a:rPr lang="zh-CN" altLang="en-US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altLang="zh-CN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fixed</a:t>
              </a:r>
              <a:r>
                <a:rPr lang="zh-CN" altLang="en-US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altLang="zh-CN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by</a:t>
              </a:r>
              <a:r>
                <a:rPr lang="zh-CN" altLang="en-US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altLang="zh-CN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using</a:t>
              </a:r>
              <a:r>
                <a:rPr lang="zh-CN" altLang="en-US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altLang="zh-CN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200</a:t>
              </a:r>
              <a:r>
                <a:rPr lang="zh-CN" altLang="en-US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altLang="zh-CN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GeV</a:t>
              </a:r>
              <a:r>
                <a:rPr lang="zh-CN" altLang="en-US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altLang="zh-CN" sz="1600" b="1" dirty="0" err="1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Au+Au</a:t>
              </a:r>
              <a:r>
                <a:rPr lang="en-US" altLang="zh-CN" sz="16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collisions.</a:t>
              </a:r>
              <a:endParaRPr lang="en-US" altLang="zh-CN" sz="1600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pic>
          <p:nvPicPr>
            <p:cNvPr id="3" name="图片 2"/>
            <p:cNvPicPr/>
            <p:nvPr/>
          </p:nvPicPr>
          <p:blipFill>
            <a:blip r:embed="rId1"/>
            <a:srcRect t="4551" r="-457" b="-582"/>
            <a:stretch>
              <a:fillRect/>
            </a:stretch>
          </p:blipFill>
          <p:spPr>
            <a:xfrm>
              <a:off x="805" y="2380"/>
              <a:ext cx="5496" cy="3629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8839" y="1029"/>
              <a:ext cx="5394" cy="118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l"/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Hatta, Noronha, </a:t>
              </a:r>
              <a:r>
                <a:rPr lang="en-US" altLang="zh-CN" sz="1200" b="1" dirty="0" err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Torrieri</a:t>
              </a:r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</a:t>
              </a:r>
              <a:r>
                <a:rPr lang="en-US" altLang="zh-CN" sz="1200" b="1" dirty="0" err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B.W.Xiao</a:t>
              </a:r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PRD (2014)</a:t>
              </a:r>
              <a:endPara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Hatta, </a:t>
              </a:r>
              <a:r>
                <a:rPr lang="en-US" altLang="zh-CN" sz="1200" b="1" dirty="0" err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Monnai</a:t>
              </a:r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</a:t>
              </a:r>
              <a:r>
                <a:rPr lang="en-US" altLang="zh-CN" sz="1200" b="1" dirty="0" err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B.W.Xiao</a:t>
              </a:r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PRD(2015)</a:t>
              </a:r>
              <a:endPara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R. S. </a:t>
              </a:r>
              <a:r>
                <a:rPr lang="en-US" altLang="zh-CN" sz="1200" b="1" dirty="0" err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Bhalerao</a:t>
              </a:r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J.P. </a:t>
              </a:r>
              <a:r>
                <a:rPr lang="en-US" altLang="zh-CN" sz="1200" b="1" dirty="0" err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Blaizot</a:t>
              </a:r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N. </a:t>
              </a:r>
              <a:r>
                <a:rPr lang="en-US" altLang="zh-CN" sz="1200" b="1" dirty="0" err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Borghini</a:t>
              </a:r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</a:t>
              </a:r>
              <a:endPara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  <a:p>
              <a:pPr algn="l"/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 J.Y. </a:t>
              </a:r>
              <a:r>
                <a:rPr lang="en-US" altLang="zh-CN" sz="1200" b="1" dirty="0" err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Ollitrault</a:t>
              </a:r>
              <a:r>
                <a: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rPr>
                <a:t>, Phys. Lett. B(2005)</a:t>
              </a:r>
              <a:endPara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624" y="5930"/>
              <a:ext cx="13017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Scaling</a:t>
              </a:r>
              <a:r>
                <a:rPr lang="zh-CN" altLang="en-US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behavior</a:t>
              </a:r>
              <a:endPara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7" name="图片 6"/>
            <p:cNvPicPr/>
            <p:nvPr/>
          </p:nvPicPr>
          <p:blipFill>
            <a:blip r:embed="rId2"/>
            <a:srcRect t="5171" r="119" b="-482"/>
            <a:stretch>
              <a:fillRect/>
            </a:stretch>
          </p:blipFill>
          <p:spPr>
            <a:xfrm>
              <a:off x="1031" y="6558"/>
              <a:ext cx="5271" cy="3558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文本框 8"/>
                <p:cNvSpPr txBox="1"/>
                <p:nvPr/>
              </p:nvSpPr>
              <p:spPr>
                <a:xfrm>
                  <a:off x="7649" y="7685"/>
                  <a:ext cx="4213" cy="9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</m:ctrlPr>
                        </m:sSubPr>
                        <m:e>
                          <m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  <m:t>𝜏</m:t>
                          </m:r>
                        </m:e>
                        <m:sub>
                          <m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/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𝐿</m:t>
                      </m:r>
                      <m:r>
                        <a:rPr lang="en-US" altLang="zh-CN" sz="1600" b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≤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0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.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3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: 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𝐚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≈−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𝟎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𝟎𝟔</m:t>
                      </m:r>
                    </m:oMath>
                  </a14:m>
                  <a:r>
                    <a:rPr lang="en-US" altLang="zh-CN" sz="1600" b="1" i="1" dirty="0">
                      <a:solidFill>
                        <a:srgbClr val="C00000"/>
                      </a:solidFill>
                      <a:latin typeface="Cambria Math" panose="02040503050406030204" pitchFamily="18" charset="0"/>
                      <a:ea typeface="MS Mincho" charset="0"/>
                      <a:cs typeface="Cambria Math" panose="02040503050406030204" pitchFamily="18" charset="0"/>
                    </a:rPr>
                    <a:t>.</a:t>
                  </a:r>
                  <a:endParaRPr lang="en-US" altLang="zh-CN" sz="1600" b="1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</m:ctrlPr>
                        </m:sSubPr>
                        <m:e>
                          <m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  <m:t>𝜏</m:t>
                          </m:r>
                        </m:e>
                        <m:sub>
                          <m:r>
                            <a:rPr lang="en-US" altLang="zh-CN" sz="16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  <m:t>𝑓</m:t>
                          </m:r>
                        </m:sub>
                      </m:sSub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/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𝐿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≥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0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.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3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: 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𝐚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≈−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𝟎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MS Mincho" charset="0"/>
                          <a:cs typeface="Cambria Math" panose="02040503050406030204" pitchFamily="18" charset="0"/>
                        </a:rPr>
                        <m:t>𝟑</m:t>
                      </m:r>
                    </m:oMath>
                  </a14:m>
                  <a:r>
                    <a:rPr lang="en-US" altLang="zh-CN" sz="1600" b="1" i="1" dirty="0">
                      <a:solidFill>
                        <a:srgbClr val="C00000"/>
                      </a:solidFill>
                      <a:latin typeface="Cambria Math" panose="02040503050406030204" pitchFamily="18" charset="0"/>
                      <a:ea typeface="MS Mincho" charset="0"/>
                      <a:cs typeface="Cambria Math" panose="02040503050406030204" pitchFamily="18" charset="0"/>
                      <a:sym typeface="+mn-ea"/>
                    </a:rPr>
                    <a:t>.</a:t>
                  </a:r>
                  <a:endParaRPr lang="en-US" altLang="zh-CN" sz="1600" b="1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endParaRPr>
                </a:p>
                <a:p>
                  <a:endParaRPr lang="en-US" altLang="zh-CN" sz="1600" b="1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MS Mincho" charset="0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9" name="文本框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49" y="7685"/>
                  <a:ext cx="4213" cy="986"/>
                </a:xfrm>
                <a:prstGeom prst="rect">
                  <a:avLst/>
                </a:prstGeom>
                <a:blipFill rotWithShape="1">
                  <a:blip r:embed="rId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文本框 11"/>
                <p:cNvSpPr txBox="1"/>
                <p:nvPr/>
              </p:nvSpPr>
              <p:spPr>
                <a:xfrm>
                  <a:off x="6851" y="6687"/>
                  <a:ext cx="6644" cy="9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Assume </a:t>
                  </a:r>
                  <a14:m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</m:ctrlPr>
                        </m:accPr>
                        <m:e>
                          <m:r>
                            <a:rPr lang="en-US" altLang="zh-CN" sz="1600" b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  <m:t>𝜒</m:t>
                          </m:r>
                        </m:e>
                      </m:acc>
                      <m:r>
                        <a:rPr lang="en-US" altLang="zh-CN" sz="1600" b="1" dirty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600" b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sz="1600" b="1" i="1" dirty="0"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i="1" dirty="0"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altLang="zh-CN" sz="1600" b="1" i="1" dirty="0"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Cambria Math" panose="02040503050406030204" pitchFamily="18" charset="0"/>
                                </a:rPr>
                                <m:t>𝒇</m:t>
                              </m:r>
                            </m:sub>
                          </m:sSub>
                          <m: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/</m:t>
                          </m:r>
                          <m: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𝒂</m:t>
                          </m:r>
                        </m:sup>
                      </m:sSup>
                    </m:oMath>
                  </a14:m>
                  <a:r>
                    <a:rPr lang="en-US" altLang="zh-CN" sz="1600" b="1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, the behavior is different with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n-US" altLang="zh-CN" sz="1600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𝒇</m:t>
                          </m:r>
                        </m:sub>
                      </m:sSub>
                      <m:r>
                        <a:rPr lang="en-US" altLang="zh-CN" sz="1600" b="1" i="1" dirty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/</m:t>
                      </m:r>
                      <m:r>
                        <a:rPr lang="en-US" altLang="zh-CN" sz="1600" b="1" i="1" dirty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𝑳</m:t>
                      </m:r>
                      <m:r>
                        <a:rPr lang="en-US" altLang="zh-CN" sz="1600" b="1" i="1" dirty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b="1" i="1" dirty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𝟎</m:t>
                      </m:r>
                      <m:r>
                        <a:rPr lang="en-US" altLang="zh-CN" sz="1600" b="1" i="1" dirty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sz="1600" b="1" i="1" dirty="0"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𝟑</m:t>
                      </m:r>
                    </m:oMath>
                  </a14:m>
                  <a:r>
                    <a:rPr lang="en-US" altLang="zh-CN" sz="1600" b="1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as the boundary point.  </a:t>
                  </a:r>
                  <a:endPara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</mc:Choice>
          <mc:Fallback>
            <p:sp>
              <p:nvSpPr>
                <p:cNvPr id="12" name="文本框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51" y="6687"/>
                  <a:ext cx="6644" cy="998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7510" y="1474470"/>
            <a:ext cx="3091815" cy="196786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6855" y="3428365"/>
            <a:ext cx="1311728" cy="288394"/>
          </a:xfrm>
          <a:prstGeom prst="rect">
            <a:avLst/>
          </a:prstGeom>
        </p:spPr>
      </p:pic>
      <p:sp>
        <p:nvSpPr>
          <p:cNvPr id="16" name="Left-Right Arrow 15"/>
          <p:cNvSpPr/>
          <p:nvPr/>
        </p:nvSpPr>
        <p:spPr>
          <a:xfrm>
            <a:off x="4072391" y="2473411"/>
            <a:ext cx="1452608" cy="392253"/>
          </a:xfrm>
          <a:prstGeom prst="leftRightArrow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097007" y="1991052"/>
            <a:ext cx="1332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</a:rPr>
              <a:t>Agrees</a:t>
            </a:r>
            <a:r>
              <a:rPr lang="zh-CN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zh-CN" sz="1400" b="1" dirty="0">
                <a:solidFill>
                  <a:srgbClr val="C00000"/>
                </a:solidFill>
              </a:rPr>
              <a:t>with</a:t>
            </a:r>
            <a:r>
              <a:rPr lang="zh-CN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zh-CN" sz="1400" b="1" dirty="0">
                <a:solidFill>
                  <a:srgbClr val="C00000"/>
                </a:solidFill>
              </a:rPr>
              <a:t>STAR</a:t>
            </a:r>
            <a:r>
              <a:rPr lang="zh-CN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zh-CN" sz="1400" b="1" dirty="0">
                <a:solidFill>
                  <a:srgbClr val="C00000"/>
                </a:solidFill>
              </a:rPr>
              <a:t>data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755640" y="3765550"/>
            <a:ext cx="300482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Hatta, STAR, J.Adam, Phys. Lett. B (2020)</a:t>
            </a:r>
            <a:endParaRPr lang="en-US" altLang="zh-CN" sz="1200" b="1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Role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of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reaction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and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participant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planes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en-US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39420" y="599440"/>
            <a:ext cx="8265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Experimental measurements</a:t>
            </a:r>
            <a:endParaRPr lang="en-US" altLang="zh-CN" sz="2000" b="1" dirty="0">
              <a:solidFill>
                <a:srgbClr val="0070C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0550" y="960120"/>
            <a:ext cx="6960870" cy="612775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7007225" y="1143635"/>
            <a:ext cx="315595" cy="300990"/>
          </a:xfrm>
          <a:prstGeom prst="ellipse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6"/>
          <p:cNvSpPr txBox="1"/>
          <p:nvPr/>
        </p:nvSpPr>
        <p:spPr>
          <a:xfrm>
            <a:off x="6586220" y="1480820"/>
            <a:ext cx="1504950" cy="37338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zh-CN" altLang="en-US" sz="1600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en-US" sz="1400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Reaction plane</a:t>
            </a:r>
            <a:endParaRPr lang="en-US" sz="1400" b="1" dirty="0">
              <a:solidFill>
                <a:srgbClr val="C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697865" y="1835785"/>
                <a:ext cx="8114665" cy="1076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𝛹</m:t>
                        </m:r>
                      </m:e>
                      <m:sub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b="1" i="1" dirty="0"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and</a:t>
                </a:r>
                <a:r>
                  <a:rPr lang="en-US" altLang="zh-CN" sz="1600" b="1" i="1" dirty="0"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𝛹</m:t>
                        </m:r>
                      </m:e>
                      <m:sub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altLang="zh-CN" sz="1600" b="1" i="1" dirty="0"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are measured by experiments. </a:t>
                </a:r>
                <a:endParaRPr lang="en-US" altLang="zh-CN" sz="16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correspond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.</a:t>
                </a:r>
                <a:endParaRPr lang="en-US" altLang="zh-CN" sz="16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  <a:p>
                <a:pPr algn="ctr"/>
                <a:endParaRPr lang="en-US" altLang="zh-CN" sz="1600" b="1" i="1" dirty="0">
                  <a:solidFill>
                    <a:srgbClr val="C00000"/>
                  </a:solidFill>
                  <a:latin typeface="Cambria Math" panose="02040503050406030204" pitchFamily="18" charset="0"/>
                  <a:ea typeface="宋体" panose="02010600030101010101" pitchFamily="2" charset="-122"/>
                  <a:cs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𝛹</m:t>
                        </m:r>
                      </m:e>
                      <m:sub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6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𝛹</m:t>
                        </m:r>
                      </m:e>
                      <m:sub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altLang="zh-CN" sz="1600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endParaRPr lang="en-US" altLang="zh-CN" sz="16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65" y="1835785"/>
                <a:ext cx="8114665" cy="107632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文本框 15"/>
          <p:cNvSpPr txBox="1"/>
          <p:nvPr/>
        </p:nvSpPr>
        <p:spPr>
          <a:xfrm>
            <a:off x="666750" y="3162300"/>
            <a:ext cx="80384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Experimental assumption</a:t>
            </a:r>
            <a:r>
              <a:rPr lang="en-US" altLang="zh-CN" sz="1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: the linear part and nonlinear part are </a:t>
            </a: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uncorrelated</a:t>
            </a:r>
            <a:r>
              <a:rPr lang="en-US" altLang="zh-CN" sz="1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. </a:t>
            </a:r>
            <a:endParaRPr lang="en-US" altLang="zh-CN" sz="16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3851275" y="4041775"/>
            <a:ext cx="4806950" cy="783590"/>
            <a:chOff x="3543" y="6936"/>
            <a:chExt cx="7570" cy="1234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43" y="6936"/>
              <a:ext cx="7570" cy="751"/>
            </a:xfrm>
            <a:prstGeom prst="rect">
              <a:avLst/>
            </a:prstGeom>
          </p:spPr>
        </p:pic>
        <p:cxnSp>
          <p:nvCxnSpPr>
            <p:cNvPr id="19" name="直接连接符 18"/>
            <p:cNvCxnSpPr/>
            <p:nvPr/>
          </p:nvCxnSpPr>
          <p:spPr>
            <a:xfrm>
              <a:off x="5492" y="7579"/>
              <a:ext cx="615" cy="9"/>
            </a:xfrm>
            <a:prstGeom prst="line">
              <a:avLst/>
            </a:prstGeom>
            <a:ln w="28575" cmpd="dbl">
              <a:solidFill>
                <a:srgbClr val="3B70C0"/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0" name="TextBox 16"/>
            <p:cNvSpPr txBox="1"/>
            <p:nvPr/>
          </p:nvSpPr>
          <p:spPr>
            <a:xfrm>
              <a:off x="4785" y="7654"/>
              <a:ext cx="1846" cy="516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zh-CN" altLang="en-US" sz="1600" b="1" dirty="0">
                  <a:solidFill>
                    <a:srgbClr val="C0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sz="14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Linear part</a:t>
              </a:r>
              <a:r>
                <a:rPr lang="en-US" sz="1400" b="1" dirty="0">
                  <a:solidFill>
                    <a:srgbClr val="C0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 </a:t>
              </a:r>
              <a:endParaRPr lang="en-US" sz="1400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6514" y="7588"/>
              <a:ext cx="1153" cy="1"/>
            </a:xfrm>
            <a:prstGeom prst="line">
              <a:avLst/>
            </a:prstGeom>
            <a:ln w="28575" cmpd="dbl">
              <a:solidFill>
                <a:schemeClr val="accent6">
                  <a:lumMod val="75000"/>
                </a:schemeClr>
              </a:solidFill>
              <a:prstDash val="solid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4" name="TextBox 16"/>
            <p:cNvSpPr txBox="1"/>
            <p:nvPr/>
          </p:nvSpPr>
          <p:spPr>
            <a:xfrm>
              <a:off x="6375" y="7654"/>
              <a:ext cx="2373" cy="37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ctr"/>
              <a:r>
                <a:rPr lang="zh-CN" altLang="en-US" sz="1600" b="1" dirty="0">
                  <a:solidFill>
                    <a:srgbClr val="C0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sz="1400" b="1" dirty="0">
                  <a:solidFill>
                    <a:srgbClr val="C0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rPr>
                <a:t>Nonlinear part </a:t>
              </a:r>
              <a:endParaRPr lang="en-US" sz="1400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97865" y="3749675"/>
            <a:ext cx="3491865" cy="2257425"/>
            <a:chOff x="1744" y="5871"/>
            <a:chExt cx="5499" cy="3555"/>
          </a:xfrm>
        </p:grpSpPr>
        <p:cxnSp>
          <p:nvCxnSpPr>
            <p:cNvPr id="27" name="直接箭头连接符 26"/>
            <p:cNvCxnSpPr/>
            <p:nvPr/>
          </p:nvCxnSpPr>
          <p:spPr>
            <a:xfrm flipV="1">
              <a:off x="2916" y="5970"/>
              <a:ext cx="0" cy="281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9" name="直接箭头连接符 28"/>
            <p:cNvCxnSpPr/>
            <p:nvPr/>
          </p:nvCxnSpPr>
          <p:spPr>
            <a:xfrm>
              <a:off x="2916" y="8790"/>
              <a:ext cx="3411" cy="1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/>
          </p:nvCxnSpPr>
          <p:spPr>
            <a:xfrm flipH="1" flipV="1">
              <a:off x="2916" y="7219"/>
              <a:ext cx="10" cy="1609"/>
            </a:xfrm>
            <a:prstGeom prst="straightConnector1">
              <a:avLst/>
            </a:prstGeom>
            <a:ln w="25400">
              <a:solidFill>
                <a:srgbClr val="00B0F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/>
          </p:nvCxnSpPr>
          <p:spPr>
            <a:xfrm>
              <a:off x="2936" y="8789"/>
              <a:ext cx="1365" cy="10"/>
            </a:xfrm>
            <a:prstGeom prst="straightConnector1">
              <a:avLst/>
            </a:prstGeom>
            <a:ln w="25400">
              <a:solidFill>
                <a:srgbClr val="00B0F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V="1">
              <a:off x="2916" y="7238"/>
              <a:ext cx="1376" cy="2"/>
            </a:xfrm>
            <a:prstGeom prst="line">
              <a:avLst/>
            </a:prstGeom>
            <a:ln w="22225" cmpd="sng">
              <a:solidFill>
                <a:srgbClr val="C8C8C8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4292" y="7238"/>
              <a:ext cx="9" cy="1551"/>
            </a:xfrm>
            <a:prstGeom prst="line">
              <a:avLst/>
            </a:prstGeom>
            <a:ln w="22225" cmpd="sng">
              <a:solidFill>
                <a:srgbClr val="C8C8C8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/>
          </p:nvCxnSpPr>
          <p:spPr>
            <a:xfrm flipV="1">
              <a:off x="2944" y="7248"/>
              <a:ext cx="1357" cy="1551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文本框 34"/>
                <p:cNvSpPr txBox="1"/>
                <p:nvPr/>
              </p:nvSpPr>
              <p:spPr>
                <a:xfrm>
                  <a:off x="1744" y="5871"/>
                  <a:ext cx="1483" cy="5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altLang="zh-CN" sz="1600" i="1"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5" name="文本框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44" y="5871"/>
                  <a:ext cx="1483" cy="531"/>
                </a:xfrm>
                <a:prstGeom prst="rect">
                  <a:avLst/>
                </a:prstGeom>
                <a:blipFill rotWithShape="1">
                  <a:blip r:embed="rId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文本框 35"/>
                <p:cNvSpPr txBox="1"/>
                <p:nvPr/>
              </p:nvSpPr>
              <p:spPr>
                <a:xfrm>
                  <a:off x="5408" y="8895"/>
                  <a:ext cx="1835" cy="5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𝛹</m:t>
                            </m:r>
                          </m:e>
                          <m:sub>
                            <m: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1600" b="1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6" name="文本框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8" y="8895"/>
                  <a:ext cx="1835" cy="531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文本框 36"/>
                <p:cNvSpPr txBox="1"/>
                <p:nvPr/>
              </p:nvSpPr>
              <p:spPr>
                <a:xfrm>
                  <a:off x="2039" y="7712"/>
                  <a:ext cx="859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𝑳</m:t>
                            </m:r>
                          </m:sub>
                        </m:sSub>
                      </m:oMath>
                    </m:oMathPara>
                  </a14:m>
                  <a:endParaRPr lang="en-US" altLang="zh-CN" b="1" i="1">
                    <a:solidFill>
                      <a:srgbClr val="00B0F0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7" name="文本框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9" y="7712"/>
                  <a:ext cx="859" cy="580"/>
                </a:xfrm>
                <a:prstGeom prst="rect">
                  <a:avLst/>
                </a:prstGeom>
                <a:blipFill rotWithShape="1">
                  <a:blip r:embed="rId6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文本框 37"/>
                <p:cNvSpPr txBox="1"/>
                <p:nvPr/>
              </p:nvSpPr>
              <p:spPr>
                <a:xfrm>
                  <a:off x="2867" y="8828"/>
                  <a:ext cx="1434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b="1" i="1" dirty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dirty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𝜳</m:t>
                            </m:r>
                          </m:e>
                          <m:sub>
                            <m:r>
                              <a:rPr lang="en-US" altLang="zh-CN" b="1" i="1" dirty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altLang="zh-CN" b="1" i="1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8" name="文本框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7" y="8828"/>
                  <a:ext cx="1434" cy="580"/>
                </a:xfrm>
                <a:prstGeom prst="rect">
                  <a:avLst/>
                </a:prstGeom>
                <a:blipFill rotWithShape="1">
                  <a:blip r:embed="rId7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文本框 38"/>
                <p:cNvSpPr txBox="1"/>
                <p:nvPr/>
              </p:nvSpPr>
              <p:spPr>
                <a:xfrm>
                  <a:off x="4101" y="6708"/>
                  <a:ext cx="1434" cy="5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𝜳</m:t>
                            </m:r>
                          </m:e>
                          <m:sub>
                            <m:r>
                              <a:rPr lang="en-US" altLang="zh-CN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altLang="zh-CN" b="1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9" name="文本框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01" y="6708"/>
                  <a:ext cx="1434" cy="580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3" name="文本框 42"/>
          <p:cNvSpPr txBox="1"/>
          <p:nvPr/>
        </p:nvSpPr>
        <p:spPr>
          <a:xfrm>
            <a:off x="4458335" y="5088890"/>
            <a:ext cx="38747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L.Yan, J.Y.Ollitrault, PLB(2015)</a:t>
            </a:r>
            <a:endParaRPr lang="en-US" altLang="zh-CN" sz="1200" b="1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12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F.G.Gardim, J.N.Hostler,  M.Luzum, Grassi, PRC(2015)</a:t>
            </a:r>
            <a:endParaRPr lang="en-US" altLang="zh-CN" sz="1200" b="1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12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J.Y.Jia, J.Phys.G(2014)</a:t>
            </a:r>
            <a:endParaRPr lang="en-US" altLang="zh-CN" sz="1200" b="1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Effect of mismatch between reaction and participant planes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439420" y="599440"/>
            <a:ext cx="8265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Our results in Gubser flow</a:t>
            </a:r>
            <a:endParaRPr lang="en-US" altLang="zh-CN" sz="2000" b="1" dirty="0">
              <a:solidFill>
                <a:srgbClr val="0070C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835660" y="916305"/>
                <a:ext cx="7914640" cy="583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 are introduced by 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perturbation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,  the linear part and nonlinear part are correlated while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CN" sz="1600" b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𝟒</m:t>
                        </m:r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−</m:t>
                        </m:r>
                      </m:e>
                    </m:func>
                    <m:sSub>
                      <m:sSubPr>
                        <m:ctrlPr>
                          <a: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altLang="zh-CN" sz="16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)≠</m:t>
                    </m:r>
                    <m:r>
                      <a:rPr lang="en-US" altLang="zh-CN" sz="16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.</a:t>
                </a:r>
                <a:endParaRPr lang="en-US" altLang="zh-CN" sz="16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60" y="916305"/>
                <a:ext cx="7914640" cy="583565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521" y="1563912"/>
            <a:ext cx="4456430" cy="409575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2239555" y="4520850"/>
            <a:ext cx="5302613" cy="1866943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470807" y="3140052"/>
            <a:ext cx="7456805" cy="1391920"/>
            <a:chOff x="850" y="7603"/>
            <a:chExt cx="11743" cy="2192"/>
          </a:xfrm>
        </p:grpSpPr>
        <p:grpSp>
          <p:nvGrpSpPr>
            <p:cNvPr id="18" name="组合 17"/>
            <p:cNvGrpSpPr/>
            <p:nvPr/>
          </p:nvGrpSpPr>
          <p:grpSpPr>
            <a:xfrm>
              <a:off x="4702" y="8289"/>
              <a:ext cx="7846" cy="1506"/>
              <a:chOff x="4773" y="7325"/>
              <a:chExt cx="7846" cy="1506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文本框 11"/>
                  <p:cNvSpPr txBox="1"/>
                  <p:nvPr/>
                </p:nvSpPr>
                <p:spPr>
                  <a:xfrm>
                    <a:off x="10120" y="7325"/>
                    <a:ext cx="2499" cy="5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𝑳</m:t>
                            </m:r>
                          </m:sub>
                        </m:sSub>
                        <m:r>
                          <a:rPr lang="en-US" altLang="zh-CN" sz="16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≫</m:t>
                        </m:r>
                        <m:sSub>
                          <m:sSubPr>
                            <m:ctrlP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sz="16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sz="1600" b="1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𝜳</m:t>
                            </m:r>
                          </m:e>
                          <m:sub>
                            <m:r>
                              <a:rPr lang="en-US" altLang="zh-CN" sz="1600" b="1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16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}  </m:t>
                        </m:r>
                      </m:oMath>
                    </a14:m>
                    <a:r>
                      <a:rPr lang="en-US" altLang="zh-CN" sz="1600" b="1" dirty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a:t>:</a:t>
                    </a:r>
                    <a:endParaRPr lang="en-US" altLang="zh-CN" sz="1600" b="1" dirty="0">
                      <a:solidFill>
                        <a:srgbClr val="0432FF"/>
                      </a:solidFill>
                      <a:latin typeface="Cambria Math" panose="02040503050406030204" pitchFamily="18" charset="0"/>
                      <a:ea typeface="MS Mincho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12" name="文本框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20" y="7325"/>
                    <a:ext cx="2499" cy="531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5"/>
              <a:srcRect l="57488" t="-20627"/>
              <a:stretch>
                <a:fillRect/>
              </a:stretch>
            </p:blipFill>
            <p:spPr>
              <a:xfrm>
                <a:off x="4812" y="7368"/>
                <a:ext cx="4627" cy="600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6" name="文本框 15"/>
                  <p:cNvSpPr txBox="1"/>
                  <p:nvPr/>
                </p:nvSpPr>
                <p:spPr>
                  <a:xfrm>
                    <a:off x="10110" y="8152"/>
                    <a:ext cx="2499" cy="5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smtClean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𝑳</m:t>
                            </m:r>
                          </m:sub>
                        </m:sSub>
                        <m:r>
                          <a:rPr lang="en-US" altLang="zh-CN" sz="16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≪</m:t>
                        </m:r>
                        <m:sSub>
                          <m:sSubPr>
                            <m:ctrlP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600" b="1" i="1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sz="16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sz="1600" b="1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𝜳</m:t>
                            </m:r>
                          </m:e>
                          <m:sub>
                            <m:r>
                              <a:rPr lang="en-US" altLang="zh-CN" sz="1600" b="1" i="1" dirty="0">
                                <a:solidFill>
                                  <a:srgbClr val="0432FF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1600" b="1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}  </m:t>
                        </m:r>
                      </m:oMath>
                    </a14:m>
                    <a:r>
                      <a:rPr lang="en-US" altLang="zh-CN" sz="1600" b="1" dirty="0">
                        <a:solidFill>
                          <a:srgbClr val="0432FF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a:t>:</a:t>
                    </a:r>
                    <a:endParaRPr lang="en-US" altLang="zh-CN" sz="1600" b="1" dirty="0">
                      <a:solidFill>
                        <a:srgbClr val="0432FF"/>
                      </a:solidFill>
                      <a:latin typeface="Cambria Math" panose="02040503050406030204" pitchFamily="18" charset="0"/>
                      <a:ea typeface="MS Mincho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16" name="文本框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10" y="8152"/>
                    <a:ext cx="2499" cy="531"/>
                  </a:xfrm>
                  <a:prstGeom prst="rect">
                    <a:avLst/>
                  </a:prstGeom>
                  <a:blipFill rotWithShape="1">
                    <a:blip r:embed="rId6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7"/>
              <a:srcRect l="57176" t="5083" b="-1"/>
              <a:stretch>
                <a:fillRect/>
              </a:stretch>
            </p:blipFill>
            <p:spPr>
              <a:xfrm>
                <a:off x="4773" y="8198"/>
                <a:ext cx="4627" cy="633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文本框 21"/>
                <p:cNvSpPr txBox="1"/>
                <p:nvPr/>
              </p:nvSpPr>
              <p:spPr>
                <a:xfrm>
                  <a:off x="850" y="7603"/>
                  <a:ext cx="11743" cy="5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r>
                    <a:rPr lang="en-US" altLang="zh-CN" b="1" dirty="0">
                      <a:solidFill>
                        <a:srgbClr val="3B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When</a:t>
                  </a:r>
                  <a:r>
                    <a:rPr lang="zh-CN" altLang="en-US" b="1" dirty="0">
                      <a:solidFill>
                        <a:srgbClr val="3B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altLang="zh-CN" b="1" i="1" dirty="0" smtClean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altLang="zh-CN" b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zh-CN" b="1" i="1" dirty="0"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CN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Cambria Math" panose="02040503050406030204" pitchFamily="18" charset="0"/>
                                </a:rPr>
                                <m:t>𝜓</m:t>
                              </m:r>
                            </m:e>
                            <m:sub>
                              <m:r>
                                <a:rPr lang="en-US" altLang="zh-CN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altLang="zh-CN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−</m:t>
                          </m:r>
                        </m:e>
                      </m:func>
                      <m:sSub>
                        <m:sSubPr>
                          <m:ctrlPr>
                            <a:rPr lang="en-US" altLang="zh-CN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𝜓</m:t>
                          </m:r>
                        </m:e>
                        <m:sub>
                          <m:r>
                            <a:rPr lang="en-US" altLang="zh-CN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altLang="zh-CN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)≠</m:t>
                      </m:r>
                      <m:r>
                        <a:rPr lang="en-US" altLang="zh-CN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𝟎</m:t>
                      </m:r>
                      <m:r>
                        <a:rPr lang="en-US" altLang="zh-CN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US" altLang="zh-CN" b="1" dirty="0">
                      <a:solidFill>
                        <a:srgbClr val="3B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,</a:t>
                  </a:r>
                  <a:r>
                    <a:rPr lang="zh-CN" altLang="en-US" b="1" dirty="0">
                      <a:solidFill>
                        <a:srgbClr val="3B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</a:t>
                  </a:r>
                  <a:r>
                    <a:rPr lang="en-US" altLang="zh-CN" b="1" dirty="0">
                      <a:solidFill>
                        <a:srgbClr val="3B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taking</a:t>
                  </a:r>
                  <a:r>
                    <a:rPr lang="zh-CN" altLang="en-US" b="1" dirty="0">
                      <a:solidFill>
                        <a:srgbClr val="3B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</a:t>
                  </a:r>
                  <a:r>
                    <a:rPr lang="en-US" altLang="zh-CN" b="1" dirty="0">
                      <a:solidFill>
                        <a:srgbClr val="3B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Taylor expansion:</a:t>
                  </a:r>
                  <a:endParaRPr lang="en-US" altLang="zh-CN" b="1" dirty="0">
                    <a:solidFill>
                      <a:srgbClr val="3B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</p:txBody>
            </p:sp>
          </mc:Choice>
          <mc:Fallback>
            <p:sp>
              <p:nvSpPr>
                <p:cNvPr id="22" name="文本框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0" y="7603"/>
                  <a:ext cx="11743" cy="582"/>
                </a:xfrm>
                <a:prstGeom prst="rect">
                  <a:avLst/>
                </a:prstGeom>
                <a:blipFill rotWithShape="1">
                  <a:blip r:embed="rId8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组合 35"/>
          <p:cNvGrpSpPr/>
          <p:nvPr/>
        </p:nvGrpSpPr>
        <p:grpSpPr>
          <a:xfrm>
            <a:off x="967193" y="2024335"/>
            <a:ext cx="6527165" cy="495300"/>
            <a:chOff x="487" y="6537"/>
            <a:chExt cx="10279" cy="78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90" y="6537"/>
              <a:ext cx="7876" cy="780"/>
            </a:xfrm>
            <a:prstGeom prst="rect">
              <a:avLst/>
            </a:prstGeom>
          </p:spPr>
        </p:pic>
        <p:sp>
          <p:nvSpPr>
            <p:cNvPr id="27" name="文本框 26"/>
            <p:cNvSpPr txBox="1"/>
            <p:nvPr/>
          </p:nvSpPr>
          <p:spPr>
            <a:xfrm>
              <a:off x="487" y="6679"/>
              <a:ext cx="2438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dirty="0">
                  <a:solidFill>
                    <a:srgbClr val="C0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Rigorous result:</a:t>
              </a:r>
              <a:endParaRPr lang="en-US" altLang="zh-CN" sz="1600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文本框 27"/>
              <p:cNvSpPr txBox="1"/>
              <p:nvPr/>
            </p:nvSpPr>
            <p:spPr>
              <a:xfrm>
                <a:off x="529703" y="2557469"/>
                <a:ext cx="364925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When</a:t>
                </a:r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CN" sz="1600" b="1" i="1" dirty="0" smtClean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CN" sz="1600" b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𝐜𝐨𝐬</m:t>
                        </m:r>
                      </m:fName>
                      <m:e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𝟒</m:t>
                        </m:r>
                        <m:r>
                          <a:rPr lang="en-US" altLang="zh-CN" sz="1600" b="1" i="1" dirty="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−</m:t>
                        </m:r>
                      </m:e>
                    </m:func>
                    <m:sSub>
                      <m:sSubPr>
                        <m:ctrlPr>
                          <a: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𝜓</m:t>
                        </m:r>
                      </m:e>
                      <m:sub>
                        <m:r>
                          <a:rPr lang="en-US" altLang="zh-CN" sz="16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𝟒</m:t>
                        </m:r>
                      </m:sub>
                    </m:sSub>
                    <m:r>
                      <a:rPr lang="en-US" altLang="zh-CN" sz="16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)</m:t>
                    </m:r>
                    <m:r>
                      <a:rPr lang="en-US" altLang="zh-CN" sz="16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altLang="zh-CN" sz="16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𝟎</m:t>
                    </m:r>
                    <m:r>
                      <a:rPr lang="en-US" altLang="zh-CN" sz="16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,</a:t>
                </a:r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it</a:t>
                </a:r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reduces</a:t>
                </a:r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to</a:t>
                </a:r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the</a:t>
                </a:r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commonly</a:t>
                </a:r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used in experiments:</a:t>
                </a:r>
                <a:endParaRPr lang="en-US" altLang="zh-CN" dirty="0"/>
              </a:p>
            </p:txBody>
          </p:sp>
        </mc:Choice>
        <mc:Fallback>
          <p:sp>
            <p:nvSpPr>
              <p:cNvPr id="2" name="文本框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703" y="2557469"/>
                <a:ext cx="3649255" cy="584775"/>
              </a:xfrm>
              <a:prstGeom prst="rect">
                <a:avLst/>
              </a:prstGeom>
              <a:blipFill rotWithShape="1">
                <a:blip r:embed="rId10"/>
                <a:stretch>
                  <a:fillRect l="-3" t="-55" r="1" b="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9527" y="2682523"/>
            <a:ext cx="3992245" cy="396240"/>
          </a:xfrm>
          <a:prstGeom prst="rect">
            <a:avLst/>
          </a:prstGeom>
        </p:spPr>
      </p:pic>
      <p:pic>
        <p:nvPicPr>
          <p:cNvPr id="26" name="图片 13"/>
          <p:cNvPicPr>
            <a:picLocks noChangeAspect="1"/>
          </p:cNvPicPr>
          <p:nvPr/>
        </p:nvPicPr>
        <p:blipFill>
          <a:blip r:embed="rId5"/>
          <a:srcRect r="84727" b="7473"/>
          <a:stretch>
            <a:fillRect/>
          </a:stretch>
        </p:blipFill>
        <p:spPr>
          <a:xfrm>
            <a:off x="1016179" y="3891595"/>
            <a:ext cx="1223376" cy="338620"/>
          </a:xfrm>
          <a:prstGeom prst="rect">
            <a:avLst/>
          </a:prstGeom>
        </p:spPr>
      </p:pic>
      <p:sp>
        <p:nvSpPr>
          <p:cNvPr id="29" name="Left Brace 28"/>
          <p:cNvSpPr/>
          <p:nvPr/>
        </p:nvSpPr>
        <p:spPr>
          <a:xfrm>
            <a:off x="2354331" y="3693306"/>
            <a:ext cx="431935" cy="674837"/>
          </a:xfrm>
          <a:prstGeom prst="leftBrace">
            <a:avLst>
              <a:gd name="adj1" fmla="val 19674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3494314" y="3570596"/>
            <a:ext cx="1499414" cy="43751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Summary</a:t>
            </a:r>
            <a:endParaRPr lang="en-US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/>
              <p:cNvSpPr txBox="1"/>
              <p:nvPr/>
            </p:nvSpPr>
            <p:spPr>
              <a:xfrm>
                <a:off x="416560" y="826770"/>
                <a:ext cx="8265795" cy="398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Analytical results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2000" b="1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sz="2000" b="1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altLang="zh-CN" sz="2000" b="1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rPr>
                  <a:t> 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in Gubser flow </a:t>
                </a:r>
                <a:endPara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60" y="826770"/>
                <a:ext cx="8265795" cy="398780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组合 17"/>
          <p:cNvGrpSpPr/>
          <p:nvPr/>
        </p:nvGrpSpPr>
        <p:grpSpPr>
          <a:xfrm>
            <a:off x="643890" y="1311275"/>
            <a:ext cx="4255770" cy="2178685"/>
            <a:chOff x="681" y="1468"/>
            <a:chExt cx="6702" cy="3431"/>
          </a:xfrm>
        </p:grpSpPr>
        <p:grpSp>
          <p:nvGrpSpPr>
            <p:cNvPr id="6" name="组合 5"/>
            <p:cNvGrpSpPr/>
            <p:nvPr/>
          </p:nvGrpSpPr>
          <p:grpSpPr>
            <a:xfrm>
              <a:off x="1259" y="1468"/>
              <a:ext cx="5230" cy="1652"/>
              <a:chOff x="2060" y="1752"/>
              <a:chExt cx="5230" cy="1652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77" y="1752"/>
                <a:ext cx="3591" cy="1072"/>
              </a:xfrm>
              <a:prstGeom prst="rect">
                <a:avLst/>
              </a:prstGeom>
            </p:spPr>
          </p:pic>
          <p:pic>
            <p:nvPicPr>
              <p:cNvPr id="29" name="图片 2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84" y="2824"/>
                <a:ext cx="4781" cy="476"/>
              </a:xfrm>
              <a:prstGeom prst="rect">
                <a:avLst/>
              </a:prstGeom>
            </p:spPr>
          </p:pic>
          <p:sp>
            <p:nvSpPr>
              <p:cNvPr id="13" name="圆角矩形 12"/>
              <p:cNvSpPr/>
              <p:nvPr/>
            </p:nvSpPr>
            <p:spPr>
              <a:xfrm>
                <a:off x="2060" y="1752"/>
                <a:ext cx="5231" cy="1652"/>
              </a:xfrm>
              <a:prstGeom prst="roundRect">
                <a:avLst/>
              </a:prstGeom>
              <a:noFill/>
              <a:ln w="22225">
                <a:solidFill>
                  <a:srgbClr val="C00000"/>
                </a:solidFill>
                <a:prstDash val="soli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7" name="直接连接符 6"/>
            <p:cNvCxnSpPr/>
            <p:nvPr/>
          </p:nvCxnSpPr>
          <p:spPr>
            <a:xfrm>
              <a:off x="3829" y="3159"/>
              <a:ext cx="35" cy="1740"/>
            </a:xfrm>
            <a:prstGeom prst="line">
              <a:avLst/>
            </a:prstGeom>
            <a:ln w="28575" cmpd="sng">
              <a:solidFill>
                <a:srgbClr val="C00000"/>
              </a:solidFill>
              <a:prstDash val="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681" y="3295"/>
              <a:ext cx="6703" cy="1506"/>
              <a:chOff x="4362" y="3479"/>
              <a:chExt cx="6703" cy="1506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" name="文本框 8"/>
                  <p:cNvSpPr txBox="1"/>
                  <p:nvPr/>
                </p:nvSpPr>
                <p:spPr>
                  <a:xfrm>
                    <a:off x="8331" y="3479"/>
                    <a:ext cx="2683" cy="57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sz="16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Large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sz="1600" b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charset="0"/>
                              </a:rPr>
                              <m:t>𝑇</m:t>
                            </m:r>
                          </m:sub>
                        </m:sSub>
                      </m:oMath>
                    </a14:m>
                    <a:r>
                      <a:rPr lang="en-US" altLang="zh-CN" sz="16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 limit</a:t>
                    </a:r>
                    <a:endParaRPr lang="en-US" altLang="zh-CN" sz="1600" b="1" i="1" dirty="0">
                      <a:solidFill>
                        <a:schemeClr val="tx1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</p:txBody>
              </p:sp>
            </mc:Choice>
            <mc:Fallback>
              <p:sp>
                <p:nvSpPr>
                  <p:cNvPr id="9" name="文本框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31" y="3479"/>
                    <a:ext cx="2683" cy="572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6" name="组合 15"/>
              <p:cNvGrpSpPr/>
              <p:nvPr/>
            </p:nvGrpSpPr>
            <p:grpSpPr>
              <a:xfrm>
                <a:off x="4362" y="3482"/>
                <a:ext cx="2682" cy="1503"/>
                <a:chOff x="4362" y="3482"/>
                <a:chExt cx="2682" cy="1503"/>
              </a:xfrm>
            </p:grpSpPr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8" name="文本框 7"/>
                    <p:cNvSpPr txBox="1"/>
                    <p:nvPr/>
                  </p:nvSpPr>
                  <p:spPr>
                    <a:xfrm>
                      <a:off x="4362" y="3482"/>
                      <a:ext cx="2683" cy="57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Small 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CN" sz="16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600" b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altLang="zh-CN" sz="1600" b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charset="0"/>
                                </a:rPr>
                                <m:t>𝑇</m:t>
                              </m:r>
                            </m:sub>
                          </m:sSub>
                        </m:oMath>
                      </a14:m>
                      <a:r>
                        <a:rPr lang="en-US" altLang="zh-CN" sz="1600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limit</a:t>
                      </a:r>
                      <a:endParaRPr lang="en-US" altLang="zh-CN" sz="1600" b="1" i="1" dirty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p:txBody>
                </p:sp>
              </mc:Choice>
              <mc:Fallback>
                <p:sp>
                  <p:nvSpPr>
                    <p:cNvPr id="8" name="文本框 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362" y="3482"/>
                      <a:ext cx="2683" cy="572"/>
                    </a:xfrm>
                    <a:prstGeom prst="rect">
                      <a:avLst/>
                    </a:prstGeom>
                    <a:blipFill rotWithShape="1">
                      <a:blip r:embed="rId5"/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pic>
              <p:nvPicPr>
                <p:cNvPr id="11" name="图片 10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740" y="4054"/>
                  <a:ext cx="1563" cy="445"/>
                </a:xfrm>
                <a:prstGeom prst="rect">
                  <a:avLst/>
                </a:prstGeom>
              </p:spPr>
            </p:pic>
            <p:pic>
              <p:nvPicPr>
                <p:cNvPr id="12" name="图片 11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643" y="4575"/>
                  <a:ext cx="2106" cy="411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98" y="4150"/>
                <a:ext cx="2567" cy="679"/>
              </a:xfrm>
              <a:prstGeom prst="rect">
                <a:avLst/>
              </a:prstGeom>
            </p:spPr>
          </p:pic>
        </p:grpSp>
      </p:grpSp>
      <p:sp>
        <p:nvSpPr>
          <p:cNvPr id="19" name="文本框 18"/>
          <p:cNvSpPr txBox="1"/>
          <p:nvPr/>
        </p:nvSpPr>
        <p:spPr>
          <a:xfrm>
            <a:off x="5729605" y="830580"/>
            <a:ext cx="30937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Centrality dependence</a:t>
            </a:r>
            <a:endParaRPr lang="en-US" altLang="zh-CN" sz="2000" b="1" dirty="0">
              <a:solidFill>
                <a:srgbClr val="0070C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76250" y="3550920"/>
            <a:ext cx="8265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Participant - reaction planes mismatch</a:t>
            </a:r>
            <a:endParaRPr lang="en-US" altLang="zh-CN" sz="2000" b="1" dirty="0">
              <a:solidFill>
                <a:srgbClr val="0070C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4810760" y="4286250"/>
            <a:ext cx="45720" cy="2143760"/>
          </a:xfrm>
          <a:prstGeom prst="line">
            <a:avLst/>
          </a:prstGeom>
          <a:ln w="28575" cmpd="sng">
            <a:solidFill>
              <a:srgbClr val="C00000"/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1224915" y="3886200"/>
            <a:ext cx="28143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Experimental assumption</a:t>
            </a:r>
            <a:endParaRPr lang="en-US" altLang="zh-CN" sz="1600" b="1" i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485" y="6002020"/>
            <a:ext cx="3992245" cy="396240"/>
          </a:xfrm>
          <a:prstGeom prst="rect">
            <a:avLst/>
          </a:prstGeom>
        </p:spPr>
      </p:pic>
      <p:grpSp>
        <p:nvGrpSpPr>
          <p:cNvPr id="40" name="组合 39"/>
          <p:cNvGrpSpPr/>
          <p:nvPr/>
        </p:nvGrpSpPr>
        <p:grpSpPr>
          <a:xfrm>
            <a:off x="1317462" y="4370070"/>
            <a:ext cx="2685767" cy="1601593"/>
            <a:chOff x="1616" y="5871"/>
            <a:chExt cx="6918" cy="3840"/>
          </a:xfrm>
        </p:grpSpPr>
        <p:cxnSp>
          <p:nvCxnSpPr>
            <p:cNvPr id="27" name="直接箭头连接符 26"/>
            <p:cNvCxnSpPr/>
            <p:nvPr/>
          </p:nvCxnSpPr>
          <p:spPr>
            <a:xfrm flipV="1">
              <a:off x="2916" y="5970"/>
              <a:ext cx="0" cy="281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4" name="直接箭头连接符 23"/>
            <p:cNvCxnSpPr/>
            <p:nvPr/>
          </p:nvCxnSpPr>
          <p:spPr>
            <a:xfrm>
              <a:off x="2916" y="8790"/>
              <a:ext cx="3411" cy="1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/>
          </p:nvCxnSpPr>
          <p:spPr>
            <a:xfrm flipH="1" flipV="1">
              <a:off x="2916" y="7219"/>
              <a:ext cx="10" cy="1609"/>
            </a:xfrm>
            <a:prstGeom prst="straightConnector1">
              <a:avLst/>
            </a:prstGeom>
            <a:ln w="25400">
              <a:solidFill>
                <a:srgbClr val="00B0F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1" name="直接箭头连接符 30"/>
            <p:cNvCxnSpPr/>
            <p:nvPr/>
          </p:nvCxnSpPr>
          <p:spPr>
            <a:xfrm>
              <a:off x="2936" y="8789"/>
              <a:ext cx="1365" cy="10"/>
            </a:xfrm>
            <a:prstGeom prst="straightConnector1">
              <a:avLst/>
            </a:prstGeom>
            <a:ln w="25400">
              <a:solidFill>
                <a:srgbClr val="00B0F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 flipV="1">
              <a:off x="2916" y="7238"/>
              <a:ext cx="1376" cy="2"/>
            </a:xfrm>
            <a:prstGeom prst="line">
              <a:avLst/>
            </a:prstGeom>
            <a:ln w="22225" cmpd="sng">
              <a:solidFill>
                <a:srgbClr val="C8C8C8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4292" y="7238"/>
              <a:ext cx="9" cy="1551"/>
            </a:xfrm>
            <a:prstGeom prst="line">
              <a:avLst/>
            </a:prstGeom>
            <a:ln w="22225" cmpd="sng">
              <a:solidFill>
                <a:srgbClr val="C8C8C8"/>
              </a:solidFill>
              <a:prstDash val="lgDash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/>
          </p:nvCxnSpPr>
          <p:spPr>
            <a:xfrm flipV="1">
              <a:off x="2944" y="7248"/>
              <a:ext cx="1357" cy="1551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文本框 34"/>
                <p:cNvSpPr txBox="1"/>
                <p:nvPr/>
              </p:nvSpPr>
              <p:spPr>
                <a:xfrm>
                  <a:off x="1616" y="5871"/>
                  <a:ext cx="1483" cy="8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altLang="zh-CN" sz="1600" i="1"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5" name="文本框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6" y="5871"/>
                  <a:ext cx="1483" cy="808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文本框 35"/>
                <p:cNvSpPr txBox="1"/>
                <p:nvPr/>
              </p:nvSpPr>
              <p:spPr>
                <a:xfrm>
                  <a:off x="5408" y="8895"/>
                  <a:ext cx="3126" cy="8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en-US" altLang="zh-CN" sz="16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𝜓</m:t>
                            </m:r>
                          </m:e>
                          <m:sub>
                            <m:r>
                              <a:rPr lang="en-US" altLang="zh-CN" sz="1600" i="1"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/</m:t>
                        </m:r>
                        <m:r>
                          <a:rPr lang="en-US" altLang="zh-CN" sz="160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4</m:t>
                        </m:r>
                        <m:sSub>
                          <m:sSubPr>
                            <m:ctrlP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𝛹</m:t>
                            </m:r>
                          </m:e>
                          <m:sub>
                            <m:r>
                              <a:rPr lang="en-US" altLang="zh-CN" sz="1600" b="1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altLang="zh-CN" sz="1600" b="1" i="1" dirty="0">
                    <a:solidFill>
                      <a:schemeClr val="tx1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6" name="文本框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8" y="8895"/>
                  <a:ext cx="3126" cy="808"/>
                </a:xfrm>
                <a:prstGeom prst="rect">
                  <a:avLst/>
                </a:prstGeom>
                <a:blipFill rotWithShape="1">
                  <a:blip r:embed="rId11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7" name="文本框 36"/>
                <p:cNvSpPr txBox="1"/>
                <p:nvPr/>
              </p:nvSpPr>
              <p:spPr>
                <a:xfrm>
                  <a:off x="1800" y="7688"/>
                  <a:ext cx="859" cy="8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𝑳</m:t>
                            </m:r>
                          </m:sub>
                        </m:sSub>
                      </m:oMath>
                    </m:oMathPara>
                  </a14:m>
                  <a:endParaRPr lang="en-US" altLang="zh-CN" b="1" i="1">
                    <a:solidFill>
                      <a:srgbClr val="00B0F0"/>
                    </a:solidFill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7" name="文本框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0" y="7688"/>
                  <a:ext cx="859" cy="883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文本框 37"/>
                <p:cNvSpPr txBox="1"/>
                <p:nvPr/>
              </p:nvSpPr>
              <p:spPr>
                <a:xfrm>
                  <a:off x="2867" y="8828"/>
                  <a:ext cx="1434" cy="8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b="1" i="1" dirty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dirty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𝜳</m:t>
                            </m:r>
                          </m:e>
                          <m:sub>
                            <m:r>
                              <a:rPr lang="en-US" altLang="zh-CN" b="1" i="1" dirty="0">
                                <a:solidFill>
                                  <a:srgbClr val="00B0F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b="1" i="1" dirty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altLang="zh-CN" b="1" i="1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8" name="文本框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67" y="8828"/>
                  <a:ext cx="1434" cy="883"/>
                </a:xfrm>
                <a:prstGeom prst="rect">
                  <a:avLst/>
                </a:prstGeom>
                <a:blipFill rotWithShape="1">
                  <a:blip r:embed="rId13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9" name="文本框 38"/>
                <p:cNvSpPr txBox="1"/>
                <p:nvPr/>
              </p:nvSpPr>
              <p:spPr>
                <a:xfrm>
                  <a:off x="4101" y="6708"/>
                  <a:ext cx="1434" cy="8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MS Mincho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{</m:t>
                        </m:r>
                        <m:sSub>
                          <m:sSubPr>
                            <m:ctrlPr>
                              <a:rPr lang="en-US" altLang="zh-CN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𝜳</m:t>
                            </m:r>
                          </m:e>
                          <m:sub>
                            <m:r>
                              <a:rPr lang="en-US" altLang="zh-CN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  <m:r>
                          <a:rPr lang="en-US" altLang="zh-CN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Cambria Math" panose="02040503050406030204" pitchFamily="18" charset="0"/>
                          </a:rPr>
                          <m:t>}</m:t>
                        </m:r>
                      </m:oMath>
                    </m:oMathPara>
                  </a14:m>
                  <a:endParaRPr lang="en-US" altLang="zh-CN" b="1" i="1" dirty="0">
                    <a:solidFill>
                      <a:srgbClr val="C0000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9" name="文本框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01" y="6708"/>
                  <a:ext cx="1434" cy="883"/>
                </a:xfrm>
                <a:prstGeom prst="rect">
                  <a:avLst/>
                </a:prstGeom>
                <a:blipFill rotWithShape="1">
                  <a:blip r:embed="rId14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6" name="文本框 25"/>
          <p:cNvSpPr txBox="1"/>
          <p:nvPr/>
        </p:nvSpPr>
        <p:spPr>
          <a:xfrm>
            <a:off x="5628005" y="3910965"/>
            <a:ext cx="281432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Our results in Gubser flow</a:t>
            </a:r>
            <a:endParaRPr lang="en-US" altLang="zh-CN" sz="1600" b="1" i="1" dirty="0">
              <a:solidFill>
                <a:schemeClr val="tx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28" name="图片 27"/>
          <p:cNvPicPr/>
          <p:nvPr/>
        </p:nvPicPr>
        <p:blipFill>
          <a:blip r:embed="rId15"/>
          <a:stretch>
            <a:fillRect/>
          </a:stretch>
        </p:blipFill>
        <p:spPr>
          <a:xfrm>
            <a:off x="4969510" y="4218305"/>
            <a:ext cx="3815080" cy="1621790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16"/>
          <a:srcRect r="44891" b="-1415"/>
          <a:stretch>
            <a:fillRect/>
          </a:stretch>
        </p:blipFill>
        <p:spPr>
          <a:xfrm>
            <a:off x="5396230" y="5833745"/>
            <a:ext cx="2943225" cy="301625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16"/>
          <a:srcRect l="54752" b="1633"/>
          <a:stretch>
            <a:fillRect/>
          </a:stretch>
        </p:blipFill>
        <p:spPr>
          <a:xfrm>
            <a:off x="6010275" y="6139180"/>
            <a:ext cx="2432050" cy="294640"/>
          </a:xfrm>
          <a:prstGeom prst="rect">
            <a:avLst/>
          </a:prstGeom>
        </p:spPr>
      </p:pic>
      <p:pic>
        <p:nvPicPr>
          <p:cNvPr id="2" name="图片 2"/>
          <p:cNvPicPr/>
          <p:nvPr/>
        </p:nvPicPr>
        <p:blipFill>
          <a:blip r:embed="rId17"/>
          <a:srcRect t="4551" r="-457" b="-582"/>
          <a:stretch>
            <a:fillRect/>
          </a:stretch>
        </p:blipFill>
        <p:spPr>
          <a:xfrm>
            <a:off x="5534660" y="1229043"/>
            <a:ext cx="3249930" cy="20935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0275" y="1391772"/>
            <a:ext cx="1332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C00000"/>
                </a:solidFill>
              </a:rPr>
              <a:t>Agrees</a:t>
            </a:r>
            <a:r>
              <a:rPr lang="zh-CN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zh-CN" sz="1400" b="1" dirty="0">
                <a:solidFill>
                  <a:srgbClr val="C00000"/>
                </a:solidFill>
              </a:rPr>
              <a:t>with</a:t>
            </a:r>
            <a:r>
              <a:rPr lang="zh-CN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zh-CN" sz="1400" b="1" dirty="0">
                <a:solidFill>
                  <a:srgbClr val="C00000"/>
                </a:solidFill>
              </a:rPr>
              <a:t>STAR</a:t>
            </a:r>
            <a:r>
              <a:rPr lang="zh-CN" altLang="en-US" sz="1400" b="1" dirty="0">
                <a:solidFill>
                  <a:srgbClr val="C00000"/>
                </a:solidFill>
              </a:rPr>
              <a:t> </a:t>
            </a:r>
            <a:r>
              <a:rPr lang="en-US" altLang="zh-CN" sz="1400" b="1" dirty="0">
                <a:solidFill>
                  <a:srgbClr val="C00000"/>
                </a:solidFill>
              </a:rPr>
              <a:t>data</a:t>
            </a:r>
            <a:endParaRPr lang="en-US" sz="1400" b="1" dirty="0">
              <a:solidFill>
                <a:srgbClr val="C00000"/>
              </a:solidFill>
            </a:endParaRPr>
          </a:p>
        </p:txBody>
      </p:sp>
    </p:spTree>
    <p:custDataLst>
      <p:tags r:id="rId18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grpSp>
        <p:nvGrpSpPr>
          <p:cNvPr id="8" name="组合 7"/>
          <p:cNvGrpSpPr/>
          <p:nvPr/>
        </p:nvGrpSpPr>
        <p:grpSpPr>
          <a:xfrm>
            <a:off x="387350" y="334010"/>
            <a:ext cx="8307070" cy="3165475"/>
            <a:chOff x="711" y="750"/>
            <a:chExt cx="13082" cy="4985"/>
          </a:xfrm>
        </p:grpSpPr>
        <p:sp>
          <p:nvSpPr>
            <p:cNvPr id="6" name="文本框 5"/>
            <p:cNvSpPr txBox="1"/>
            <p:nvPr/>
          </p:nvSpPr>
          <p:spPr>
            <a:xfrm>
              <a:off x="1869" y="3727"/>
              <a:ext cx="10970" cy="2009"/>
            </a:xfrm>
            <a:prstGeom prst="rect">
              <a:avLst/>
            </a:prstGeom>
            <a:solidFill>
              <a:srgbClr val="0070C0"/>
            </a:solidFill>
          </p:spPr>
          <p:txBody>
            <a:bodyPr wrap="square" rtlCol="0">
              <a:noAutofit/>
            </a:bodyPr>
            <a:lstStyle/>
            <a:p>
              <a:pPr algn="ctr"/>
              <a:endParaRPr lang="zh-CN" altLang="en-US"/>
            </a:p>
            <a:p>
              <a:pPr algn="ctr"/>
              <a:r>
                <a:rPr lang="en-US" altLang="zh-CN" sz="3200" b="1">
                  <a:solidFill>
                    <a:schemeClr val="bg1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Thank you!</a:t>
              </a:r>
              <a:endParaRPr lang="en-US" altLang="zh-CN" sz="3200" b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711" y="750"/>
              <a:ext cx="13083" cy="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Relativistic Heavy-Ion Collisions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and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hydrodynamics</a:t>
            </a:r>
            <a:r>
              <a:rPr lang="en-US" altLang="zh-CN" sz="2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6" name="图片 5" descr="相对论重离子碰撞实验过程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6050" y="835660"/>
            <a:ext cx="6545580" cy="42557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94031" y="5348605"/>
            <a:ext cx="8214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Relativistic hydrodynamics</a:t>
            </a: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en-US" altLang="zh-CN" sz="2000" b="1" dirty="0">
              <a:solidFill>
                <a:srgbClr val="0070C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algn="ctr"/>
            <a:r>
              <a:rPr lang="en-US" altLang="zh-CN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 powerful tool to describe the evolution of quark-gluon plasma.</a:t>
            </a:r>
            <a:r>
              <a:rPr lang="zh-CN" alt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en-US" altLang="zh-CN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algn="ctr"/>
            <a:r>
              <a:rPr lang="en-US" altLang="zh-CN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The</a:t>
            </a:r>
            <a:r>
              <a:rPr lang="zh-CN" alt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“Standard</a:t>
            </a:r>
            <a:r>
              <a:rPr lang="zh-CN" altLang="en-US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Model”</a:t>
            </a:r>
            <a:r>
              <a:rPr lang="zh-CN" altLang="en-US" b="1" dirty="0">
                <a:solidFill>
                  <a:srgbClr val="C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</a:t>
            </a:r>
            <a:r>
              <a:rPr lang="zh-CN" alt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relativistic</a:t>
            </a:r>
            <a:r>
              <a:rPr lang="zh-CN" alt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heavy</a:t>
            </a:r>
            <a:r>
              <a:rPr lang="zh-CN" alt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ion</a:t>
            </a:r>
            <a:r>
              <a:rPr lang="zh-CN" altLang="en-US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collisions.</a:t>
            </a:r>
            <a:endParaRPr lang="en-US" altLang="zh-CN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Anisotropic flow</a:t>
            </a:r>
            <a:r>
              <a:rPr lang="en-US" altLang="zh-CN" sz="2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/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  <a:p>
            <a:pPr algn="ctr"/>
            <a:r>
              <a:rPr lang="en-US" altLang="zh-CN" sz="2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07670" y="760095"/>
            <a:ext cx="8493760" cy="5632450"/>
            <a:chOff x="642" y="1197"/>
            <a:chExt cx="13376" cy="8870"/>
          </a:xfrm>
        </p:grpSpPr>
        <p:grpSp>
          <p:nvGrpSpPr>
            <p:cNvPr id="20" name="组合 19"/>
            <p:cNvGrpSpPr/>
            <p:nvPr/>
          </p:nvGrpSpPr>
          <p:grpSpPr>
            <a:xfrm>
              <a:off x="642" y="1197"/>
              <a:ext cx="13377" cy="8871"/>
              <a:chOff x="642" y="1197"/>
              <a:chExt cx="13377" cy="8871"/>
            </a:xfrm>
          </p:grpSpPr>
          <p:sp>
            <p:nvSpPr>
              <p:cNvPr id="3" name="文本框 2"/>
              <p:cNvSpPr txBox="1"/>
              <p:nvPr/>
            </p:nvSpPr>
            <p:spPr>
              <a:xfrm>
                <a:off x="642" y="1235"/>
                <a:ext cx="5440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Azimuthal distributions</a:t>
                </a:r>
                <a:endParaRPr lang="en-US" altLang="zh-CN" dirty="0"/>
              </a:p>
            </p:txBody>
          </p:sp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1"/>
              <a:srcRect t="3070" r="-290"/>
              <a:stretch>
                <a:fillRect/>
              </a:stretch>
            </p:blipFill>
            <p:spPr>
              <a:xfrm>
                <a:off x="9108" y="1197"/>
                <a:ext cx="4244" cy="3134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/>
            </p:nvSpPr>
            <p:spPr>
              <a:xfrm>
                <a:off x="9642" y="4244"/>
                <a:ext cx="3175" cy="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 dirty="0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STAR, PRL90 032301 (2003)</a:t>
                </a:r>
                <a:endPara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grpSp>
            <p:nvGrpSpPr>
              <p:cNvPr id="16" name="组合 15"/>
              <p:cNvGrpSpPr/>
              <p:nvPr/>
            </p:nvGrpSpPr>
            <p:grpSpPr>
              <a:xfrm>
                <a:off x="642" y="1865"/>
                <a:ext cx="8271" cy="1083"/>
                <a:chOff x="6932" y="2679"/>
                <a:chExt cx="8271" cy="1083"/>
              </a:xfrm>
            </p:grpSpPr>
            <p:pic>
              <p:nvPicPr>
                <p:cNvPr id="11" name="图片 10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6932" y="2679"/>
                  <a:ext cx="8271" cy="1083"/>
                </a:xfrm>
                <a:prstGeom prst="rect">
                  <a:avLst/>
                </a:prstGeom>
              </p:spPr>
            </p:pic>
            <p:sp>
              <p:nvSpPr>
                <p:cNvPr id="39" name="流程图: 联系 38"/>
                <p:cNvSpPr/>
                <p:nvPr/>
              </p:nvSpPr>
              <p:spPr>
                <a:xfrm>
                  <a:off x="11452" y="2910"/>
                  <a:ext cx="1370" cy="650"/>
                </a:xfrm>
                <a:prstGeom prst="flowChartConnector">
                  <a:avLst/>
                </a:prstGeom>
                <a:noFill/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3" name="文本框 12"/>
              <p:cNvSpPr txBox="1"/>
              <p:nvPr/>
            </p:nvSpPr>
            <p:spPr>
              <a:xfrm>
                <a:off x="642" y="4458"/>
                <a:ext cx="9502" cy="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Hydrodynamics</a:t>
                </a:r>
                <a:r>
                  <a:rPr lang="zh-CN" altLang="en-US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can</a:t>
                </a:r>
                <a:r>
                  <a:rPr lang="zh-CN" altLang="en-US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describe</a:t>
                </a:r>
                <a:r>
                  <a:rPr lang="zh-CN" altLang="en-US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the</a:t>
                </a:r>
                <a:r>
                  <a:rPr lang="zh-CN" altLang="en-US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anisotropic</a:t>
                </a:r>
                <a:r>
                  <a:rPr lang="zh-CN" altLang="en-US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flows</a:t>
                </a:r>
                <a:endParaRPr lang="en-US" altLang="zh-CN" dirty="0"/>
              </a:p>
            </p:txBody>
          </p:sp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3"/>
              <a:srcRect l="3392" t="2000" r="5468" b="3213"/>
              <a:stretch>
                <a:fillRect/>
              </a:stretch>
            </p:blipFill>
            <p:spPr>
              <a:xfrm>
                <a:off x="1107" y="5165"/>
                <a:ext cx="5464" cy="4567"/>
              </a:xfrm>
              <a:prstGeom prst="rect">
                <a:avLst/>
              </a:prstGeom>
            </p:spPr>
          </p:pic>
          <p:sp>
            <p:nvSpPr>
              <p:cNvPr id="15" name="文本框 14"/>
              <p:cNvSpPr txBox="1"/>
              <p:nvPr/>
            </p:nvSpPr>
            <p:spPr>
              <a:xfrm>
                <a:off x="2219" y="9634"/>
                <a:ext cx="3175" cy="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Alice, JHEP 1609 164 (2016)</a:t>
                </a:r>
                <a:endParaRPr lang="en-US" altLang="zh-CN" sz="1200" b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8068" y="9284"/>
                <a:ext cx="5951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  <a:buSzTx/>
                  <a:buFontTx/>
                </a:pPr>
                <a:r>
                  <a:rPr lang="en-US" altLang="zh-CN" sz="12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-Hydro + IP-</a:t>
                </a:r>
                <a:r>
                  <a:rPr lang="en-US" altLang="zh-CN" sz="1200" b="1" dirty="0" err="1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Glasma</a:t>
                </a:r>
                <a:r>
                  <a:rPr lang="en-US" altLang="zh-CN" sz="1200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   </a:t>
                </a:r>
                <a:r>
                  <a:rPr lang="en-US" altLang="zh-CN" sz="1200" b="1" dirty="0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Gale, et. Al, PRL2013</a:t>
                </a:r>
                <a:endPara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pPr algn="l">
                  <a:buClrTx/>
                  <a:buSzTx/>
                  <a:buFontTx/>
                </a:pPr>
                <a:r>
                  <a:rPr lang="en-US" altLang="zh-CN" sz="12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-</a:t>
                </a:r>
                <a:r>
                  <a:rPr lang="en-US" altLang="zh-CN" sz="1200" b="1" dirty="0" err="1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iEBE</a:t>
                </a:r>
                <a:r>
                  <a:rPr lang="en-US" altLang="zh-CN" sz="12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-VISHNU + AMPT   </a:t>
                </a:r>
                <a:r>
                  <a:rPr lang="en-US" altLang="zh-CN" sz="1200" b="1" dirty="0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Xu, Li, H. S, PRC 2016</a:t>
                </a:r>
                <a:endPara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4616" y="2746"/>
                <a:ext cx="2584" cy="9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Flow harmonics</a:t>
                </a:r>
                <a:r>
                  <a:rPr lang="zh-CN" altLang="en-US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coefficients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Arial" panose="020B0604020202020204" pitchFamily="34" charset="0"/>
                    <a:sym typeface="+mn-ea"/>
                  </a:rPr>
                  <a:t> </a:t>
                </a:r>
                <a:endParaRPr lang="en-US" sz="1600" dirty="0">
                  <a:solidFill>
                    <a:srgbClr val="C00000"/>
                  </a:solidFill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" name="TextBox 3"/>
                  <p:cNvSpPr txBox="1"/>
                  <p:nvPr/>
                </p:nvSpPr>
                <p:spPr>
                  <a:xfrm>
                    <a:off x="3334" y="3559"/>
                    <a:ext cx="5579" cy="82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 algn="l"/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a14:m>
                    <a:r>
                      <a:rPr lang="en-US" altLang="zh-CN" sz="1400" b="1" dirty="0">
                        <a:solidFill>
                          <a:srgbClr val="C00000"/>
                        </a:solidFill>
                        <a:latin typeface="Times New Roman" panose="02020603050405020304" charset="0"/>
                        <a:cs typeface="Times New Roman" panose="02020603050405020304" charset="0"/>
                      </a:rPr>
                      <a:t>:</a:t>
                    </a:r>
                    <a:r>
                      <a:rPr lang="zh-CN" altLang="en-US" sz="14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4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directed flow,</a:t>
                    </a:r>
                    <a:r>
                      <a:rPr lang="zh-CN" altLang="en-US" sz="14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4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     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oMath>
                    </a14:m>
                    <a:r>
                      <a:rPr lang="en-US" altLang="zh-CN" sz="1400" b="1" dirty="0">
                        <a:solidFill>
                          <a:srgbClr val="C00000"/>
                        </a:solidFill>
                        <a:latin typeface="Times New Roman" panose="02020603050405020304" charset="0"/>
                        <a:cs typeface="Times New Roman" panose="02020603050405020304" charset="0"/>
                      </a:rPr>
                      <a:t>: </a:t>
                    </a:r>
                    <a:r>
                      <a:rPr lang="en-US" altLang="zh-CN" sz="1400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rPr>
                      <a:t>elliptic flow, </a:t>
                    </a:r>
                    <a:endParaRPr lang="en-US" altLang="zh-CN" sz="1400" b="1" dirty="0">
                      <a:solidFill>
                        <a:schemeClr val="tx1"/>
                      </a:solidFill>
                      <a:latin typeface="Times New Roman" panose="02020603050405020304" charset="0"/>
                      <a:cs typeface="Times New Roman" panose="02020603050405020304" charset="0"/>
                    </a:endParaRPr>
                  </a:p>
                  <a:p>
                    <a:pPr algn="l"/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𝟑</m:t>
                            </m:r>
                          </m:sub>
                        </m:sSub>
                      </m:oMath>
                    </a14:m>
                    <a:r>
                      <a:rPr lang="en-US" altLang="zh-CN" sz="1400" b="1" dirty="0">
                        <a:solidFill>
                          <a:srgbClr val="C00000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rPr>
                      <a:t>: </a:t>
                    </a:r>
                    <a:r>
                      <a:rPr lang="en-US" altLang="zh-CN" sz="14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triangular flow,  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400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oMath>
                    </a14:m>
                    <a:r>
                      <a:rPr lang="en-US" altLang="zh-CN" sz="1400" b="1" dirty="0">
                        <a:solidFill>
                          <a:srgbClr val="C00000"/>
                        </a:solidFill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rPr>
                      <a:t>: </a:t>
                    </a:r>
                    <a:r>
                      <a:rPr lang="en-US" altLang="zh-CN" sz="14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quadrangular flow.</a:t>
                    </a:r>
                    <a:endParaRPr lang="en-US" altLang="zh-CN" sz="1400" b="1" dirty="0">
                      <a:latin typeface="Times New Roman" panose="02020603050405020304" charset="0"/>
                      <a:cs typeface="Times New Roman" panose="02020603050405020304" charset="0"/>
                    </a:endParaRPr>
                  </a:p>
                </p:txBody>
              </p:sp>
            </mc:Choice>
            <mc:Fallback>
              <p:sp>
                <p:nvSpPr>
                  <p:cNvPr id="6" name="TextBox 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34" y="3559"/>
                    <a:ext cx="5579" cy="822"/>
                  </a:xfrm>
                  <a:prstGeom prst="rect">
                    <a:avLst/>
                  </a:prstGeom>
                  <a:blipFill rotWithShape="1">
                    <a:blip r:embed="rId4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88" y="5115"/>
              <a:ext cx="4564" cy="4169"/>
            </a:xfrm>
            <a:prstGeom prst="rect">
              <a:avLst/>
            </a:prstGeom>
          </p:spPr>
        </p:pic>
      </p:grp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8" name="页脚占位符 17"/>
          <p:cNvSpPr>
            <a:spLocks noGrp="1"/>
          </p:cNvSpPr>
          <p:nvPr>
            <p:ph type="ftr" sz="quarter" idx="11"/>
          </p:nvPr>
        </p:nvSpPr>
        <p:spPr>
          <a:xfrm>
            <a:off x="464185" y="6540500"/>
            <a:ext cx="8214360" cy="317500"/>
          </a:xfrm>
        </p:spPr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768985"/>
            <a:ext cx="9083040" cy="5615928"/>
            <a:chOff x="0" y="1153"/>
            <a:chExt cx="14578" cy="8902"/>
          </a:xfrm>
        </p:grpSpPr>
        <p:grpSp>
          <p:nvGrpSpPr>
            <p:cNvPr id="28" name="Group 27"/>
            <p:cNvGrpSpPr/>
            <p:nvPr/>
          </p:nvGrpSpPr>
          <p:grpSpPr>
            <a:xfrm>
              <a:off x="0" y="1970"/>
              <a:ext cx="14578" cy="3528"/>
              <a:chOff x="136525" y="556079"/>
              <a:chExt cx="9257300" cy="2239935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668655" y="875030"/>
                <a:ext cx="1385570" cy="1189990"/>
              </a:xfrm>
              <a:prstGeom prst="rect">
                <a:avLst/>
              </a:prstGeom>
            </p:spPr>
          </p:pic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23260" y="979805"/>
                <a:ext cx="1429385" cy="995680"/>
              </a:xfrm>
              <a:prstGeom prst="rect">
                <a:avLst/>
              </a:prstGeom>
            </p:spPr>
          </p:pic>
          <p:sp>
            <p:nvSpPr>
              <p:cNvPr id="11" name="文本框 10"/>
              <p:cNvSpPr txBox="1"/>
              <p:nvPr/>
            </p:nvSpPr>
            <p:spPr>
              <a:xfrm>
                <a:off x="136525" y="578485"/>
                <a:ext cx="2594489" cy="370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800" b="1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nuclear collision</a:t>
                </a:r>
                <a:endParaRPr lang="en-US" altLang="zh-CN" sz="1800" b="1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3096895" y="611505"/>
                <a:ext cx="1659890" cy="370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800" b="1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Initial state</a:t>
                </a:r>
                <a:endParaRPr lang="en-US" altLang="zh-CN" sz="1800" b="1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7022328" y="556079"/>
                <a:ext cx="1659890" cy="3706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800" b="1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Final state</a:t>
                </a:r>
                <a:endParaRPr lang="en-US" altLang="zh-CN" b="1" dirty="0"/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136526" y="2011045"/>
                <a:ext cx="2320290" cy="587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600" b="1" dirty="0">
                    <a:latin typeface="Times New Roman" panose="02020603050405020304" charset="0"/>
                    <a:cs typeface="Times New Roman" panose="02020603050405020304" charset="0"/>
                  </a:rPr>
                  <a:t>Structure and fluctuation of nuclear </a:t>
                </a:r>
                <a:endParaRPr lang="en-US" altLang="zh-CN" sz="1600" b="1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2778760" y="1993265"/>
                <a:ext cx="2745740" cy="587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Anisotropy of energy density in coordinate space</a:t>
                </a:r>
                <a:r>
                  <a:rPr lang="en-US" altLang="zh-CN" sz="1600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. (    )</a:t>
                </a:r>
                <a:endParaRPr lang="en-US" altLang="zh-CN" sz="1600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graphicFrame>
            <p:nvGraphicFramePr>
              <p:cNvPr id="38" name="对象 37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4756841" y="2251710"/>
              <a:ext cx="229870" cy="31813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" name="" r:id="rId3" imgW="165100" imgH="228600" progId="Equation.KSEE3">
                      <p:embed/>
                    </p:oleObj>
                  </mc:Choice>
                  <mc:Fallback>
                    <p:oleObj name="" r:id="rId3" imgW="165100" imgH="228600" progId="Equation.KSEE3">
                      <p:embed/>
                      <p:pic>
                        <p:nvPicPr>
                          <p:cNvPr id="0" name="图片 1025"/>
                          <p:cNvPicPr/>
                          <p:nvPr/>
                        </p:nvPicPr>
                        <p:blipFill>
                          <a:blip r:embed="rId4"/>
                          <a:stretch>
                            <a:fillRect/>
                          </a:stretch>
                        </p:blipFill>
                        <p:spPr>
                          <a:xfrm>
                            <a:off x="4756841" y="2251710"/>
                            <a:ext cx="229870" cy="31813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9" name="流程图: 联系 38"/>
              <p:cNvSpPr/>
              <p:nvPr/>
            </p:nvSpPr>
            <p:spPr>
              <a:xfrm>
                <a:off x="4652565" y="2251799"/>
                <a:ext cx="462088" cy="313833"/>
              </a:xfrm>
              <a:prstGeom prst="flowChartConnector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6839855" y="1960716"/>
                <a:ext cx="2553970" cy="8352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Final-state momentum-space anisotropy</a:t>
                </a:r>
                <a:r>
                  <a:rPr lang="en-US" altLang="zh-CN" sz="1600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.(    )</a:t>
                </a:r>
                <a:endParaRPr lang="en-US" altLang="zh-CN" sz="1600" dirty="0"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endParaRPr lang="en-US" altLang="zh-CN" sz="1600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graphicFrame>
            <p:nvGraphicFramePr>
              <p:cNvPr id="42" name="对象 41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8504825" y="2219161"/>
              <a:ext cx="226060" cy="31305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" name="" r:id="rId5" imgW="165100" imgH="228600" progId="Equation.KSEE3">
                      <p:embed/>
                    </p:oleObj>
                  </mc:Choice>
                  <mc:Fallback>
                    <p:oleObj name="" r:id="rId5" imgW="165100" imgH="228600" progId="Equation.KSEE3">
                      <p:embed/>
                      <p:pic>
                        <p:nvPicPr>
                          <p:cNvPr id="0" name="图片 1024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8504825" y="2219161"/>
                            <a:ext cx="226060" cy="313055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1" name="流程图: 联系 20"/>
              <p:cNvSpPr/>
              <p:nvPr/>
            </p:nvSpPr>
            <p:spPr>
              <a:xfrm>
                <a:off x="8408156" y="2244873"/>
                <a:ext cx="456565" cy="313690"/>
              </a:xfrm>
              <a:prstGeom prst="flowChartConnector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文本框 21"/>
              <p:cNvSpPr txBox="1"/>
              <p:nvPr/>
            </p:nvSpPr>
            <p:spPr>
              <a:xfrm>
                <a:off x="4471353" y="1140211"/>
                <a:ext cx="2983230" cy="30867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Anisotropic pressure gradients</a:t>
                </a:r>
                <a:endParaRPr lang="en-US" altLang="zh-CN" sz="1400" b="1" dirty="0"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  <p:pic>
            <p:nvPicPr>
              <p:cNvPr id="23" name="图片 22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aturation sat="15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380355" y="1638300"/>
                <a:ext cx="1127125" cy="250825"/>
              </a:xfrm>
              <a:prstGeom prst="rect">
                <a:avLst/>
              </a:prstGeom>
            </p:spPr>
          </p:pic>
        </p:grpSp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9"/>
            <a:srcRect l="2598" t="51552" r="354" b="-354"/>
            <a:stretch>
              <a:fillRect/>
            </a:stretch>
          </p:blipFill>
          <p:spPr>
            <a:xfrm>
              <a:off x="5437" y="6219"/>
              <a:ext cx="4789" cy="3399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文本框 35"/>
                <p:cNvSpPr txBox="1"/>
                <p:nvPr/>
              </p:nvSpPr>
              <p:spPr>
                <a:xfrm>
                  <a:off x="4662" y="5330"/>
                  <a:ext cx="5895" cy="6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 algn="ctr">
                    <a:buFont typeface="Arial" panose="020B0604020202020204" pitchFamily="34" charset="0"/>
                    <a:buChar char="•"/>
                  </a:pPr>
                  <a:r>
                    <a:rPr lang="en-US" altLang="zh-CN" sz="2000" b="1" dirty="0">
                      <a:solidFill>
                        <a:srgbClr val="C0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Nonlinear response for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altLang="zh-CN" sz="20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</m:oMath>
                  </a14:m>
                  <a:r>
                    <a:rPr lang="en-US" altLang="zh-CN" sz="2000" b="1" dirty="0">
                      <a:solidFill>
                        <a:srgbClr val="C0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     </a:t>
                  </a:r>
                  <a:r>
                    <a:rPr lang="en-US" altLang="zh-CN" dirty="0">
                      <a:solidFill>
                        <a:srgbClr val="C00000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 </a:t>
                  </a:r>
                  <a:r>
                    <a:rPr lang="en-US" altLang="zh-CN" dirty="0">
                      <a:solidFill>
                        <a:srgbClr val="C00000"/>
                      </a:solidFill>
                    </a:rPr>
                    <a:t> </a:t>
                  </a:r>
                  <a:endParaRPr lang="en-US" altLang="zh-CN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36" name="文本框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62" y="5330"/>
                  <a:ext cx="5895" cy="632"/>
                </a:xfrm>
                <a:prstGeom prst="rect">
                  <a:avLst/>
                </a:prstGeom>
                <a:blipFill rotWithShape="1">
                  <a:blip r:embed="rId10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3" name="文本框 42"/>
            <p:cNvSpPr txBox="1"/>
            <p:nvPr/>
          </p:nvSpPr>
          <p:spPr>
            <a:xfrm>
              <a:off x="3026" y="9618"/>
              <a:ext cx="5951" cy="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rPr>
                <a:t>Z. Qiu and U. Heinz, PRC84, 024911(2011)</a:t>
              </a:r>
              <a:endParaRPr lang="en-US" altLang="zh-CN" sz="160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11"/>
            <a:srcRect r="3226" b="-928"/>
            <a:stretch>
              <a:fillRect/>
            </a:stretch>
          </p:blipFill>
          <p:spPr>
            <a:xfrm>
              <a:off x="477" y="6136"/>
              <a:ext cx="4960" cy="357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TextBox 12"/>
                <p:cNvSpPr txBox="1"/>
                <p:nvPr/>
              </p:nvSpPr>
              <p:spPr>
                <a:xfrm>
                  <a:off x="4746" y="1153"/>
                  <a:ext cx="3943" cy="904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Autofit/>
                </a:bodyPr>
                <a:lstStyle/>
                <a:p>
                  <a:pPr marL="342900" indent="-342900" algn="ctr"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dirty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</m:ctrlPr>
                        </m:sSubPr>
                        <m:e>
                          <m:r>
                            <a:rPr lang="en-US" altLang="zh-CN" sz="20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  <m:t>𝒗</m:t>
                          </m:r>
                        </m:e>
                        <m:sub>
                          <m:r>
                            <a:rPr lang="en-US" altLang="zh-CN" sz="2000" b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charset="0"/>
                            </a:rPr>
                            <m:t>𝒏</m:t>
                          </m:r>
                        </m:sub>
                      </m:sSub>
                      <m:r>
                        <a:rPr lang="zh-CN" altLang="en-US" sz="2000" b="1" dirty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m:t> </m:t>
                      </m:r>
                    </m:oMath>
                  </a14:m>
                  <a:r>
                    <a:rPr lang="en-US" altLang="zh-CN" sz="2000" b="1" dirty="0">
                      <a:solidFill>
                        <a:srgbClr val="C0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is</a:t>
                  </a:r>
                  <a:r>
                    <a:rPr lang="zh-CN" altLang="en-US" sz="2000" b="1" dirty="0">
                      <a:solidFill>
                        <a:srgbClr val="C0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</a:t>
                  </a:r>
                  <a:r>
                    <a:rPr lang="en-US" altLang="zh-CN" sz="2000" b="1" dirty="0">
                      <a:solidFill>
                        <a:srgbClr val="C0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related</a:t>
                  </a:r>
                  <a:r>
                    <a:rPr lang="zh-CN" altLang="en-US" sz="2000" b="1" dirty="0">
                      <a:solidFill>
                        <a:srgbClr val="C0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</a:t>
                  </a:r>
                  <a:r>
                    <a:rPr lang="en-US" altLang="zh-CN" sz="2000" b="1" dirty="0">
                      <a:solidFill>
                        <a:srgbClr val="C0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to</a:t>
                  </a:r>
                  <a:r>
                    <a:rPr lang="zh-CN" altLang="en-US" sz="2000" b="1" dirty="0">
                      <a:solidFill>
                        <a:srgbClr val="C0000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n-US" altLang="zh-CN" sz="2000" b="1" i="1" dirty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a14:m>
                  <a:endParaRPr lang="en-US" altLang="zh-CN" sz="2000" b="1" dirty="0">
                    <a:solidFill>
                      <a:srgbClr val="C0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endParaRPr>
                </a:p>
                <a:p>
                  <a:pPr marL="285750" indent="-285750">
                    <a:buFont typeface="Arial" panose="020B0604020202020204" pitchFamily="34" charset="0"/>
                    <a:buChar char="•"/>
                  </a:pPr>
                  <a:endParaRPr lang="en-US" b="1" dirty="0">
                    <a:solidFill>
                      <a:srgbClr val="C00000"/>
                    </a:solidFill>
                  </a:endParaRPr>
                </a:p>
              </p:txBody>
            </p:sp>
          </mc:Choice>
          <mc:Fallback>
            <p:sp>
              <p:nvSpPr>
                <p:cNvPr id="24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46" y="1153"/>
                  <a:ext cx="3943" cy="904"/>
                </a:xfrm>
                <a:prstGeom prst="rect">
                  <a:avLst/>
                </a:prstGeom>
                <a:blipFill rotWithShape="1">
                  <a:blip r:embed="rId1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7" name="Group 26"/>
            <p:cNvGrpSpPr/>
            <p:nvPr/>
          </p:nvGrpSpPr>
          <p:grpSpPr>
            <a:xfrm>
              <a:off x="10558" y="6720"/>
              <a:ext cx="3186" cy="2287"/>
              <a:chOff x="6598285" y="3908471"/>
              <a:chExt cx="2023201" cy="1452199"/>
            </a:xfrm>
          </p:grpSpPr>
          <p:graphicFrame>
            <p:nvGraphicFramePr>
              <p:cNvPr id="32" name="对象 31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6692991" y="4044508"/>
              <a:ext cx="1094559" cy="10653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" name="" r:id="rId13" imgW="469900" imgH="457200" progId="Equation.KSEE3">
                      <p:embed/>
                    </p:oleObj>
                  </mc:Choice>
                  <mc:Fallback>
                    <p:oleObj name="" r:id="rId13" imgW="469900" imgH="457200" progId="Equation.KSEE3">
                      <p:embed/>
                      <p:pic>
                        <p:nvPicPr>
                          <p:cNvPr id="0" name="图片 1024"/>
                          <p:cNvPicPr/>
                          <p:nvPr/>
                        </p:nvPicPr>
                        <p:blipFill>
                          <a:blip r:embed="rId14"/>
                          <a:stretch>
                            <a:fillRect/>
                          </a:stretch>
                        </p:blipFill>
                        <p:spPr>
                          <a:xfrm>
                            <a:off x="6692991" y="4044508"/>
                            <a:ext cx="1094559" cy="106532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" name="圆角矩形 49"/>
              <p:cNvSpPr/>
              <p:nvPr/>
            </p:nvSpPr>
            <p:spPr>
              <a:xfrm>
                <a:off x="6598285" y="3908471"/>
                <a:ext cx="2023201" cy="1452199"/>
              </a:xfrm>
              <a:prstGeom prst="roundRect">
                <a:avLst/>
              </a:prstGeom>
              <a:noFill/>
              <a:ln w="28575">
                <a:solidFill>
                  <a:srgbClr val="0070C0"/>
                </a:solidFill>
                <a:prstDash val="soli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Multiply 19"/>
              <p:cNvSpPr/>
              <p:nvPr/>
            </p:nvSpPr>
            <p:spPr>
              <a:xfrm>
                <a:off x="7757341" y="4663696"/>
                <a:ext cx="815159" cy="479471"/>
              </a:xfrm>
              <a:prstGeom prst="mathMultiply">
                <a:avLst/>
              </a:prstGeom>
              <a:solidFill>
                <a:srgbClr val="C00000">
                  <a:alpha val="59849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9" name="Group 25"/>
              <p:cNvGrpSpPr/>
              <p:nvPr/>
            </p:nvGrpSpPr>
            <p:grpSpPr>
              <a:xfrm rot="2114088">
                <a:off x="7967587" y="3935728"/>
                <a:ext cx="532362" cy="762674"/>
                <a:chOff x="8057932" y="3050045"/>
                <a:chExt cx="532362" cy="762674"/>
              </a:xfrm>
            </p:grpSpPr>
            <p:sp>
              <p:nvSpPr>
                <p:cNvPr id="33" name="Minus 23"/>
                <p:cNvSpPr/>
                <p:nvPr/>
              </p:nvSpPr>
              <p:spPr>
                <a:xfrm>
                  <a:off x="8057932" y="3378198"/>
                  <a:ext cx="428844" cy="434521"/>
                </a:xfrm>
                <a:prstGeom prst="mathMinus">
                  <a:avLst>
                    <a:gd name="adj1" fmla="val 24810"/>
                  </a:avLst>
                </a:prstGeom>
                <a:solidFill>
                  <a:srgbClr val="C00000">
                    <a:alpha val="6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Minus 24"/>
                <p:cNvSpPr/>
                <p:nvPr/>
              </p:nvSpPr>
              <p:spPr>
                <a:xfrm rot="16200000">
                  <a:off x="8080310" y="3125508"/>
                  <a:ext cx="585448" cy="434521"/>
                </a:xfrm>
                <a:prstGeom prst="mathMinus">
                  <a:avLst/>
                </a:prstGeom>
                <a:solidFill>
                  <a:srgbClr val="C00000">
                    <a:alpha val="60041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17" name="Right Arrow 12"/>
            <p:cNvSpPr/>
            <p:nvPr/>
          </p:nvSpPr>
          <p:spPr>
            <a:xfrm>
              <a:off x="3425" y="3299"/>
              <a:ext cx="1321" cy="416"/>
            </a:xfrm>
            <a:prstGeom prst="rightArrow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" name="Right Arrow 16"/>
            <p:cNvSpPr/>
            <p:nvPr/>
          </p:nvSpPr>
          <p:spPr>
            <a:xfrm>
              <a:off x="7318" y="3335"/>
              <a:ext cx="3656" cy="416"/>
            </a:xfrm>
            <a:prstGeom prst="rightArrow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1440" y="2488"/>
              <a:ext cx="1421" cy="1717"/>
            </a:xfrm>
            <a:prstGeom prst="rect">
              <a:avLst/>
            </a:prstGeom>
          </p:spPr>
        </p:pic>
      </p:grpSp>
      <p:sp>
        <p:nvSpPr>
          <p:cNvPr id="13" name="文本框 12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Nonlinear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response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of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the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flows</a:t>
            </a:r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auto">
              <a:buClrTx/>
              <a:buSzTx/>
              <a:buFontTx/>
            </a:pPr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Motivation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and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Method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of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this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work</a:t>
            </a:r>
            <a:endParaRPr lang="en-US" altLang="zh-CN" sz="24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73380" y="620395"/>
            <a:ext cx="8335010" cy="5370830"/>
            <a:chOff x="588" y="977"/>
            <a:chExt cx="13126" cy="8458"/>
          </a:xfrm>
        </p:grpSpPr>
        <p:grpSp>
          <p:nvGrpSpPr>
            <p:cNvPr id="22" name="组合 21"/>
            <p:cNvGrpSpPr/>
            <p:nvPr/>
          </p:nvGrpSpPr>
          <p:grpSpPr>
            <a:xfrm>
              <a:off x="588" y="977"/>
              <a:ext cx="13126" cy="8459"/>
              <a:chOff x="588" y="977"/>
              <a:chExt cx="13126" cy="8459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44" name="文本框 43"/>
                  <p:cNvSpPr txBox="1"/>
                  <p:nvPr/>
                </p:nvSpPr>
                <p:spPr>
                  <a:xfrm>
                    <a:off x="588" y="977"/>
                    <a:ext cx="13126" cy="306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342900" indent="-342900">
                      <a:buFont typeface="Arial" panose="020B0604020202020204" pitchFamily="34" charset="0"/>
                      <a:buChar char="•"/>
                    </a:pPr>
                    <a:r>
                      <a:rPr lang="en-US" altLang="zh-CN" sz="2000" b="1" dirty="0">
                        <a:solidFill>
                          <a:srgbClr val="0070C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Motivation:</a:t>
                    </a:r>
                    <a:r>
                      <a:rPr lang="zh-CN" altLang="en-US" sz="2000" b="1" dirty="0">
                        <a:solidFill>
                          <a:srgbClr val="0070C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 </a:t>
                    </a:r>
                    <a:endParaRPr lang="en-US" altLang="zh-CN" sz="2000" b="1" dirty="0">
                      <a:solidFill>
                        <a:srgbClr val="00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  <a:p>
                    <a:pPr lvl="1">
                      <a:lnSpc>
                        <a:spcPct val="120000"/>
                      </a:lnSpc>
                    </a:pPr>
                    <a:r>
                      <a:rPr lang="en-US" altLang="zh-CN" sz="1600" b="1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Although much progress has been made, the mechanism underlying the nonlinear response of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1600" b="1" i="1" dirty="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b="1" i="1" dirty="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1600" b="1" i="1" dirty="0"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𝟒</m:t>
                            </m:r>
                          </m:sub>
                        </m:sSub>
                      </m:oMath>
                    </a14:m>
                    <a:r>
                      <a:rPr lang="en-US" altLang="zh-CN" sz="1600" b="1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 is still not transparent. </a:t>
                    </a:r>
                    <a:endParaRPr lang="en-US" altLang="zh-CN" b="1" dirty="0"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  <a:p>
                    <a:pPr marL="342900" indent="-342900">
                      <a:lnSpc>
                        <a:spcPct val="150000"/>
                      </a:lnSpc>
                      <a:buFont typeface="Arial" panose="020B0604020202020204" pitchFamily="34" charset="0"/>
                      <a:buChar char="•"/>
                    </a:pPr>
                    <a:r>
                      <a:rPr lang="en-US" altLang="zh-CN" sz="2000" b="1" dirty="0">
                        <a:solidFill>
                          <a:srgbClr val="0070C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Method:</a:t>
                    </a:r>
                    <a:r>
                      <a:rPr lang="zh-CN" altLang="en-US" sz="2000" b="1" dirty="0">
                        <a:solidFill>
                          <a:srgbClr val="0070C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 </a:t>
                    </a:r>
                    <a:endParaRPr lang="en-US" altLang="zh-CN" sz="2000" b="1" dirty="0">
                      <a:solidFill>
                        <a:srgbClr val="00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endParaRPr>
                  </a:p>
                  <a:p>
                    <a:pPr lvl="1"/>
                    <a:r>
                      <a:rPr lang="en-US" altLang="zh-CN" sz="1600" b="1" dirty="0"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Derive the response coefficient</a:t>
                    </a:r>
                    <a:r>
                      <a:rPr lang="en-US" altLang="zh-CN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600" b="1" dirty="0">
                        <a:solidFill>
                          <a:srgbClr val="C00000"/>
                        </a:solidFill>
                        <a:latin typeface="Times New Roman" panose="02020603050405020304" charset="0"/>
                        <a:cs typeface="Times New Roman" panose="02020603050405020304" charset="0"/>
                      </a:rPr>
                      <a:t>analytically</a:t>
                    </a:r>
                    <a:r>
                      <a:rPr lang="zh-CN" altLang="en-US" sz="1600" b="1" dirty="0">
                        <a:solidFill>
                          <a:srgbClr val="C00000"/>
                        </a:solidFill>
                        <a:latin typeface="Times New Roman" panose="02020603050405020304" charset="0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from</a:t>
                    </a:r>
                    <a:r>
                      <a:rPr lang="zh-CN" altLang="en-US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a</a:t>
                    </a:r>
                    <a:r>
                      <a:rPr lang="zh-CN" altLang="en-US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well-known</a:t>
                    </a:r>
                    <a:r>
                      <a:rPr lang="zh-CN" altLang="en-US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hydrodynamical</a:t>
                    </a:r>
                    <a:r>
                      <a:rPr lang="zh-CN" altLang="en-US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model, </a:t>
                    </a:r>
                    <a:r>
                      <a:rPr lang="en-US" altLang="zh-CN" sz="1600" b="1" dirty="0">
                        <a:solidFill>
                          <a:srgbClr val="C00000"/>
                        </a:solidFill>
                        <a:latin typeface="Times New Roman" panose="02020603050405020304" charset="0"/>
                        <a:cs typeface="Times New Roman" panose="02020603050405020304" charset="0"/>
                      </a:rPr>
                      <a:t>Gubser flow</a:t>
                    </a:r>
                    <a:r>
                      <a:rPr lang="en-US" altLang="zh-CN" sz="1600" b="1" dirty="0">
                        <a:latin typeface="Times New Roman" panose="02020603050405020304" charset="0"/>
                        <a:cs typeface="Times New Roman" panose="02020603050405020304" charset="0"/>
                      </a:rPr>
                      <a:t>.</a:t>
                    </a:r>
                    <a:endParaRPr lang="en-US" altLang="zh-CN" sz="1600" b="1" dirty="0">
                      <a:latin typeface="Times New Roman" panose="02020603050405020304" charset="0"/>
                      <a:cs typeface="Times New Roman" panose="02020603050405020304" charset="0"/>
                    </a:endParaRPr>
                  </a:p>
                </p:txBody>
              </p:sp>
            </mc:Choice>
            <mc:Fallback>
              <p:sp>
                <p:nvSpPr>
                  <p:cNvPr id="44" name="文本框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8" y="977"/>
                    <a:ext cx="13126" cy="3060"/>
                  </a:xfrm>
                  <a:prstGeom prst="rect">
                    <a:avLst/>
                  </a:prstGeom>
                  <a:blipFill rotWithShape="1">
                    <a:blip r:embed="rId1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5" name="TextBox 14"/>
              <p:cNvSpPr txBox="1"/>
              <p:nvPr/>
            </p:nvSpPr>
            <p:spPr>
              <a:xfrm>
                <a:off x="8177" y="8076"/>
                <a:ext cx="3295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altLang="zh-CN" sz="1200" b="1" dirty="0" err="1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Gubser</a:t>
                </a:r>
                <a:r>
                  <a:rPr lang="en-US" altLang="zh-CN" sz="1200" b="1" dirty="0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, PRD (2010); </a:t>
                </a:r>
                <a:endParaRPr lang="en-US" altLang="zh-CN" sz="1200" b="1" dirty="0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pPr algn="l"/>
                <a:r>
                  <a:rPr lang="en-US" altLang="zh-CN" sz="1200" b="1" dirty="0" err="1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Gubser</a:t>
                </a:r>
                <a:r>
                  <a:rPr lang="en-US" altLang="zh-CN" sz="1200" b="1" dirty="0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, </a:t>
                </a:r>
                <a:r>
                  <a:rPr lang="en-US" altLang="zh-CN" sz="1200" b="1" dirty="0" err="1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Yarom</a:t>
                </a:r>
                <a:r>
                  <a:rPr lang="en-US" altLang="zh-CN" sz="1200" b="1" dirty="0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, NPB (2011)</a:t>
                </a:r>
                <a:endParaRPr lang="en-US" sz="1600" b="1" dirty="0">
                  <a:solidFill>
                    <a:srgbClr val="009874"/>
                  </a:solidFill>
                  <a:latin typeface="Helvetica" pitchFamily="2" charset="0"/>
                </a:endParaRPr>
              </a:p>
            </p:txBody>
          </p:sp>
          <p:grpSp>
            <p:nvGrpSpPr>
              <p:cNvPr id="6" name="组合 5"/>
              <p:cNvGrpSpPr/>
              <p:nvPr/>
            </p:nvGrpSpPr>
            <p:grpSpPr>
              <a:xfrm>
                <a:off x="1242" y="4386"/>
                <a:ext cx="4876" cy="5050"/>
                <a:chOff x="1411" y="3517"/>
                <a:chExt cx="5987" cy="5787"/>
              </a:xfrm>
            </p:grpSpPr>
            <p:pic>
              <p:nvPicPr>
                <p:cNvPr id="23" name="Picture 2" descr="Figure 1 from Heavy-ion collisions, Gubser flow, and Carroll ...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11" y="4125"/>
                  <a:ext cx="5987" cy="517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5" name="Rounded Rectangle 24"/>
                <p:cNvSpPr/>
                <p:nvPr/>
              </p:nvSpPr>
              <p:spPr>
                <a:xfrm>
                  <a:off x="1645" y="3517"/>
                  <a:ext cx="2400" cy="875"/>
                </a:xfrm>
                <a:prstGeom prst="roundRect">
                  <a:avLst/>
                </a:prstGeom>
                <a:noFill/>
                <a:ln w="22225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b="1" dirty="0" err="1">
                      <a:solidFill>
                        <a:schemeClr val="tx1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Bjorken</a:t>
                  </a:r>
                  <a:r>
                    <a:rPr lang="zh-CN" altLang="en-US" sz="1600" b="1" dirty="0">
                      <a:solidFill>
                        <a:schemeClr val="tx1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 </a:t>
                  </a:r>
                  <a:r>
                    <a:rPr lang="en-US" altLang="zh-CN" sz="1600" b="1" dirty="0">
                      <a:solidFill>
                        <a:schemeClr val="tx1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flow</a:t>
                  </a:r>
                  <a:endParaRPr lang="en-US" altLang="zh-CN" sz="1600" b="1" dirty="0">
                    <a:solidFill>
                      <a:schemeClr val="tx1"/>
                    </a:solidFill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26" name="Rounded Rectangle 25"/>
                <p:cNvSpPr/>
                <p:nvPr/>
              </p:nvSpPr>
              <p:spPr>
                <a:xfrm>
                  <a:off x="4635" y="3517"/>
                  <a:ext cx="2331" cy="876"/>
                </a:xfrm>
                <a:prstGeom prst="roundRect">
                  <a:avLst/>
                </a:prstGeom>
                <a:noFill/>
                <a:ln w="254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altLang="zh-CN" sz="1600" b="1" dirty="0" err="1">
                      <a:solidFill>
                        <a:schemeClr val="tx1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Gubser</a:t>
                  </a:r>
                  <a:r>
                    <a:rPr lang="zh-CN" altLang="en-US" sz="1600" b="1" dirty="0">
                      <a:solidFill>
                        <a:schemeClr val="tx1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 </a:t>
                  </a:r>
                  <a:r>
                    <a:rPr lang="en-US" altLang="zh-CN" sz="1600" b="1" dirty="0">
                      <a:solidFill>
                        <a:schemeClr val="tx1"/>
                      </a:solidFill>
                      <a:latin typeface="Times New Roman" panose="02020603050405020304" charset="0"/>
                      <a:cs typeface="Times New Roman" panose="02020603050405020304" charset="0"/>
                    </a:rPr>
                    <a:t>flow</a:t>
                  </a:r>
                  <a:endParaRPr lang="en-US" altLang="zh-CN" sz="1600" b="1" dirty="0">
                    <a:solidFill>
                      <a:schemeClr val="tx1"/>
                    </a:solidFill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7" name="Right Arrow 4"/>
              <p:cNvSpPr/>
              <p:nvPr/>
            </p:nvSpPr>
            <p:spPr>
              <a:xfrm>
                <a:off x="5844" y="4560"/>
                <a:ext cx="1054" cy="416"/>
              </a:xfrm>
              <a:prstGeom prst="rightArrow">
                <a:avLst/>
              </a:prstGeom>
              <a:solidFill>
                <a:srgbClr val="FF93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grpSp>
            <p:nvGrpSpPr>
              <p:cNvPr id="19" name="组合 18"/>
              <p:cNvGrpSpPr/>
              <p:nvPr/>
            </p:nvGrpSpPr>
            <p:grpSpPr>
              <a:xfrm>
                <a:off x="6898" y="5628"/>
                <a:ext cx="6477" cy="2447"/>
                <a:chOff x="7047" y="5476"/>
                <a:chExt cx="6477" cy="2447"/>
              </a:xfrm>
            </p:grpSpPr>
            <p:grpSp>
              <p:nvGrpSpPr>
                <p:cNvPr id="12" name="组合 11"/>
                <p:cNvGrpSpPr/>
                <p:nvPr/>
              </p:nvGrpSpPr>
              <p:grpSpPr>
                <a:xfrm>
                  <a:off x="7580" y="5476"/>
                  <a:ext cx="4578" cy="531"/>
                  <a:chOff x="6752" y="7193"/>
                  <a:chExt cx="4578" cy="531"/>
                </a:xfrm>
              </p:grpSpPr>
              <p:pic>
                <p:nvPicPr>
                  <p:cNvPr id="8" name="图片 7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8600" y="7269"/>
                    <a:ext cx="2730" cy="331"/>
                  </a:xfrm>
                  <a:prstGeom prst="rect">
                    <a:avLst/>
                  </a:prstGeom>
                </p:spPr>
              </p:pic>
              <p:sp>
                <p:nvSpPr>
                  <p:cNvPr id="11" name="文本框 10"/>
                  <p:cNvSpPr txBox="1"/>
                  <p:nvPr/>
                </p:nvSpPr>
                <p:spPr>
                  <a:xfrm>
                    <a:off x="6752" y="7193"/>
                    <a:ext cx="1848" cy="53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cs typeface="Times New Roman" panose="02020603050405020304" charset="0"/>
                      </a:rPr>
                      <a:t>Symmetry</a:t>
                    </a:r>
                    <a:r>
                      <a:rPr lang="en-US" altLang="zh-CN" sz="1400" b="1" dirty="0">
                        <a:uFillTx/>
                        <a:latin typeface="Times New Roman" panose="02020603050405020304" charset="0"/>
                        <a:cs typeface="Times New Roman" panose="02020603050405020304" charset="0"/>
                      </a:rPr>
                      <a:t>:</a:t>
                    </a:r>
                    <a:endParaRPr lang="en-US" altLang="zh-CN" sz="1400" b="1" dirty="0">
                      <a:uFillTx/>
                      <a:latin typeface="Times New Roman" panose="02020603050405020304" charset="0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17" name="下箭头 16"/>
                <p:cNvSpPr/>
                <p:nvPr/>
              </p:nvSpPr>
              <p:spPr>
                <a:xfrm>
                  <a:off x="9311" y="6007"/>
                  <a:ext cx="402" cy="455"/>
                </a:xfrm>
                <a:prstGeom prst="downArrow">
                  <a:avLst/>
                </a:prstGeom>
                <a:solidFill>
                  <a:srgbClr val="FF9300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3" name="文本框 12"/>
                <p:cNvSpPr txBox="1"/>
                <p:nvPr/>
              </p:nvSpPr>
              <p:spPr>
                <a:xfrm>
                  <a:off x="9606" y="6849"/>
                  <a:ext cx="2855" cy="4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b="1" dirty="0">
                      <a:solidFill>
                        <a:srgbClr val="C00000"/>
                      </a:solidFill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Weyl transformation</a:t>
                  </a:r>
                  <a:endParaRPr lang="en-US" altLang="zh-CN" sz="1400" b="1" dirty="0">
                    <a:solidFill>
                      <a:srgbClr val="C00000"/>
                    </a:solidFill>
                    <a:uFillTx/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14" name="文本框 13"/>
                <p:cNvSpPr txBox="1"/>
                <p:nvPr/>
              </p:nvSpPr>
              <p:spPr>
                <a:xfrm>
                  <a:off x="7047" y="6357"/>
                  <a:ext cx="6477" cy="5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Minkowski spacetime (analytically difficult)</a:t>
                  </a:r>
                  <a:endParaRPr lang="en-US" altLang="zh-CN" sz="1600" b="1" dirty="0">
                    <a:uFillTx/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  <p:sp>
              <p:nvSpPr>
                <p:cNvPr id="16" name="下箭头 15"/>
                <p:cNvSpPr/>
                <p:nvPr/>
              </p:nvSpPr>
              <p:spPr>
                <a:xfrm>
                  <a:off x="9311" y="6913"/>
                  <a:ext cx="402" cy="455"/>
                </a:xfrm>
                <a:prstGeom prst="downArrow">
                  <a:avLst/>
                </a:prstGeom>
                <a:solidFill>
                  <a:srgbClr val="FF9300"/>
                </a:solidFill>
                <a:ln>
                  <a:noFill/>
                </a:ln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8" name="文本框 17"/>
                <p:cNvSpPr txBox="1"/>
                <p:nvPr/>
              </p:nvSpPr>
              <p:spPr>
                <a:xfrm>
                  <a:off x="8242" y="7392"/>
                  <a:ext cx="3049" cy="5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b="1" dirty="0"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de-Sitter space-time</a:t>
                  </a:r>
                  <a:endParaRPr lang="en-US" altLang="zh-CN" sz="1600" b="1" dirty="0">
                    <a:uFillTx/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</p:grpSp>
        </p:grpSp>
        <p:sp>
          <p:nvSpPr>
            <p:cNvPr id="9" name="Content Placeholder 3"/>
            <p:cNvSpPr txBox="1"/>
            <p:nvPr/>
          </p:nvSpPr>
          <p:spPr>
            <a:xfrm>
              <a:off x="6857" y="4386"/>
              <a:ext cx="6857" cy="1467"/>
            </a:xfrm>
            <a:prstGeom prst="rect">
              <a:avLst/>
            </a:prstGeom>
          </p:spPr>
          <p:txBody>
            <a:bodyPr vert="horz" lIns="90000" tIns="46800" rIns="90000" bIns="46800" rtlCol="0">
              <a:normAutofit fontScale="90000" lnSpcReduction="20000"/>
            </a:bodyPr>
            <a:lstStyle>
              <a:lvl1pPr marL="0" indent="0" algn="ctr" defTabSz="6858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1000"/>
                </a:spcAft>
                <a:buFont typeface="Arial" panose="020B0604020202020204" pitchFamily="34" charset="0"/>
                <a:buNone/>
                <a:defRPr sz="1800" u="none" strike="noStrike" kern="1200" cap="none" spc="200" normalizeH="0" baseline="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  <a:latin typeface="+mn-lt"/>
                  <a:ea typeface="+mn-ea"/>
                  <a:cs typeface="+mn-cs"/>
                </a:defRPr>
              </a:lvl1pPr>
              <a:lvl2pPr marL="342900" indent="0" algn="ctr" defTabSz="685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tabLst>
                  <a:tab pos="1207135" algn="l"/>
                  <a:tab pos="1207135" algn="l"/>
                  <a:tab pos="1207135" algn="l"/>
                  <a:tab pos="1207135" algn="l"/>
                </a:tabLst>
                <a:defRPr sz="1500" u="none" strike="noStrike" kern="1200" cap="none" spc="150" normalizeH="0" baseline="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  <a:latin typeface="+mn-lt"/>
                  <a:ea typeface="+mn-ea"/>
                  <a:cs typeface="+mn-cs"/>
                </a:defRPr>
              </a:lvl2pPr>
              <a:lvl3pPr marL="685800" indent="0" algn="ctr" defTabSz="685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350" u="none" strike="noStrike" kern="1200" cap="none" spc="150" normalizeH="0" baseline="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  <a:latin typeface="+mn-lt"/>
                  <a:ea typeface="+mn-ea"/>
                  <a:cs typeface="+mn-cs"/>
                </a:defRPr>
              </a:lvl3pPr>
              <a:lvl4pPr marL="1028700" indent="0" algn="ctr" defTabSz="685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300"/>
                </a:spcAft>
                <a:buFont typeface="Wingdings" panose="05000000000000000000" charset="0"/>
                <a:buNone/>
                <a:defRPr sz="1200" u="none" strike="noStrike" kern="1200" cap="none" spc="150" normalizeH="0" baseline="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  <a:latin typeface="+mn-lt"/>
                  <a:ea typeface="+mn-ea"/>
                  <a:cs typeface="+mn-cs"/>
                </a:defRPr>
              </a:lvl4pPr>
              <a:lvl5pPr marL="1371600" indent="0" algn="ctr" defTabSz="6858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None/>
                <a:defRPr sz="1200" u="none" strike="noStrike" kern="1200" cap="none" spc="150" normalizeH="0" baseline="0">
                  <a:solidFill>
                    <a:schemeClr val="tx1">
                      <a:lumMod val="65000"/>
                      <a:lumOff val="35000"/>
                    </a:schemeClr>
                  </a:solidFill>
                  <a:uFillTx/>
                  <a:latin typeface="+mn-lt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altLang="zh-CN" sz="1780" b="1" spc="0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Gubser flow</a:t>
              </a:r>
              <a:r>
                <a:rPr lang="en-US" altLang="zh-CN" sz="1700" b="1" spc="0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:</a:t>
              </a:r>
              <a:r>
                <a:rPr lang="en-US" altLang="zh-CN" sz="1600" b="1" spc="0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 </a:t>
              </a:r>
              <a:r>
                <a:rPr lang="en-US" altLang="zh-CN" b="1" spc="0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rPr>
                <a:t>a 1+1 dimensional analytic solution for relativistic hydrodynamics with transverse flows</a:t>
              </a:r>
              <a:endParaRPr lang="en-US" altLang="zh-CN" b="1" spc="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  <a:p>
              <a:endParaRPr lang="en-US" altLang="zh-CN" sz="2400" b="1" dirty="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  <p:custDataLst>
      <p:tags r:id="rId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fontAlgn="auto">
              <a:buClrTx/>
              <a:buSzTx/>
              <a:buFontTx/>
            </a:pPr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 review to Gubser flow</a:t>
            </a:r>
            <a:endParaRPr lang="en-US" sz="24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07670" y="594360"/>
            <a:ext cx="8497570" cy="5819775"/>
            <a:chOff x="642" y="936"/>
            <a:chExt cx="13382" cy="916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"/>
            <a:srcRect b="6380"/>
            <a:stretch>
              <a:fillRect/>
            </a:stretch>
          </p:blipFill>
          <p:spPr>
            <a:xfrm>
              <a:off x="1638" y="8522"/>
              <a:ext cx="5170" cy="1579"/>
            </a:xfrm>
            <a:prstGeom prst="rect">
              <a:avLst/>
            </a:prstGeom>
          </p:spPr>
        </p:pic>
        <p:grpSp>
          <p:nvGrpSpPr>
            <p:cNvPr id="24" name="组合 23"/>
            <p:cNvGrpSpPr/>
            <p:nvPr/>
          </p:nvGrpSpPr>
          <p:grpSpPr>
            <a:xfrm>
              <a:off x="642" y="936"/>
              <a:ext cx="13382" cy="7503"/>
              <a:chOff x="642" y="936"/>
              <a:chExt cx="13382" cy="7503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642" y="936"/>
                <a:ext cx="13019" cy="1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Gubser flow</a:t>
                </a:r>
                <a:endPara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  <a:p>
                <a:r>
                  <a:rPr lang="en-US" altLang="zh-CN" b="1" dirty="0"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  </a:t>
                </a:r>
                <a:r>
                  <a:rPr lang="en-US" altLang="zh-CN" sz="1600" b="1" dirty="0">
                    <a:uFillTx/>
                    <a:latin typeface="Times New Roman" panose="02020603050405020304" charset="0"/>
                    <a:ea typeface="+mn-ea"/>
                    <a:cs typeface="Times New Roman" panose="02020603050405020304" charset="0"/>
                    <a:sym typeface="+mn-ea"/>
                  </a:rPr>
                  <a:t>A 1+1 dimensional analytic solution for relativistic hydrodynamics with </a:t>
                </a:r>
                <a:r>
                  <a:rPr lang="en-US" altLang="zh-CN" sz="1600" b="1" dirty="0">
                    <a:solidFill>
                      <a:schemeClr val="accent6">
                        <a:lumMod val="75000"/>
                      </a:schemeClr>
                    </a:solidFill>
                    <a:uFillTx/>
                    <a:latin typeface="Times New Roman" panose="02020603050405020304" charset="0"/>
                    <a:ea typeface="+mn-ea"/>
                    <a:cs typeface="Times New Roman" panose="02020603050405020304" charset="0"/>
                    <a:sym typeface="+mn-ea"/>
                  </a:rPr>
                  <a:t>transverse flows</a:t>
                </a:r>
                <a:r>
                  <a:rPr lang="en-US" altLang="zh-CN" sz="1600" b="1" dirty="0">
                    <a:uFillTx/>
                    <a:latin typeface="Times New Roman" panose="02020603050405020304" charset="0"/>
                    <a:ea typeface="+mn-ea"/>
                    <a:cs typeface="Times New Roman" panose="02020603050405020304" charset="0"/>
                    <a:sym typeface="+mn-ea"/>
                  </a:rPr>
                  <a:t>.</a:t>
                </a:r>
                <a:r>
                  <a:rPr lang="en-US" altLang="zh-CN" sz="1800" b="1" dirty="0">
                    <a:uFillTx/>
                    <a:latin typeface="Times New Roman" panose="02020603050405020304" charset="0"/>
                    <a:ea typeface="+mn-ea"/>
                    <a:cs typeface="Times New Roman" panose="02020603050405020304" charset="0"/>
                    <a:sym typeface="+mn-ea"/>
                  </a:rPr>
                  <a:t> </a:t>
                </a:r>
                <a:endParaRPr lang="en-US" altLang="zh-CN" sz="1800" b="1" dirty="0">
                  <a:uFillTx/>
                  <a:latin typeface="Times New Roman" panose="02020603050405020304" charset="0"/>
                  <a:ea typeface="+mn-ea"/>
                  <a:cs typeface="Times New Roman" panose="02020603050405020304" charset="0"/>
                  <a:sym typeface="+mn-ea"/>
                </a:endParaRPr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文本框 10"/>
                  <p:cNvSpPr txBox="1"/>
                  <p:nvPr/>
                </p:nvSpPr>
                <p:spPr>
                  <a:xfrm>
                    <a:off x="3253" y="2000"/>
                    <a:ext cx="6501" cy="565"/>
                  </a:xfrm>
                  <a:prstGeom prst="rect">
                    <a:avLst/>
                  </a:prstGeom>
                  <a:noFill/>
                </p:spPr>
                <p:txBody>
                  <a:bodyPr wrap="none" rtlCol="0" anchor="t">
                    <a:spAutoFit/>
                  </a:bodyPr>
                  <a:lstStyle/>
                  <a:p>
                    <a:pPr algn="l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= −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𝜏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ea typeface="MS Mincho" charset="0"/>
                                  <a:cs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en-US" altLang="zh-CN" i="1">
                      <a:latin typeface="Cambria Math" panose="02040503050406030204" pitchFamily="18" charset="0"/>
                      <a:cs typeface="Cambria Math" panose="02040503050406030204" pitchFamily="18" charset="0"/>
                    </a:endParaRPr>
                  </a:p>
                </p:txBody>
              </p:sp>
            </mc:Choice>
            <mc:Fallback>
              <p:sp>
                <p:nvSpPr>
                  <p:cNvPr id="11" name="文本框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53" y="2000"/>
                    <a:ext cx="6501" cy="565"/>
                  </a:xfrm>
                  <a:prstGeom prst="rect">
                    <a:avLst/>
                  </a:prstGeom>
                  <a:blipFill rotWithShape="1">
                    <a:blip r:embed="rId2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2" name="文本框 11"/>
                  <p:cNvSpPr txBox="1"/>
                  <p:nvPr/>
                </p:nvSpPr>
                <p:spPr>
                  <a:xfrm>
                    <a:off x="2611" y="2711"/>
                    <a:ext cx="9977" cy="967"/>
                  </a:xfrm>
                  <a:prstGeom prst="rect">
                    <a:avLst/>
                  </a:prstGeom>
                  <a:noFill/>
                  <a:ln w="12700" cmpd="sng">
                    <a:solidFill>
                      <a:srgbClr val="0070C0"/>
                    </a:solidFill>
                    <a:prstDash val="dash"/>
                  </a:ln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CN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𝜏</m:t>
                        </m:r>
                      </m:oMath>
                    </a14:m>
                    <a:r>
                      <a:rPr lang="en-US" altLang="zh-CN" sz="1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a:t> </a:t>
                    </a:r>
                    <a:r>
                      <a:rPr lang="en-US" altLang="zh-CN" sz="18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a:t>: </a:t>
                    </a:r>
                    <a:r>
                      <a:rPr lang="en-US" altLang="zh-CN" sz="1600" b="1" dirty="0">
                        <a:solidFill>
                          <a:schemeClr val="tx1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proper time</a:t>
                    </a:r>
                    <a:r>
                      <a:rPr lang="en-US" altLang="zh-CN" sz="1600" b="1" dirty="0">
                        <a:solidFill>
                          <a:srgbClr val="0070C0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                                        </a:t>
                    </a:r>
                    <a:r>
                      <a:rPr lang="en-US" altLang="zh-CN" sz="1600" b="1" dirty="0">
                        <a:solidFill>
                          <a:srgbClr val="C00000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r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: </a:t>
                    </a:r>
                    <a:r>
                      <a:rPr lang="en-US" altLang="zh-CN" sz="1600" b="1" dirty="0">
                        <a:solidFill>
                          <a:schemeClr val="tx1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radial coordinate</a:t>
                    </a:r>
                    <a:endParaRPr lang="en-US" altLang="zh-CN" sz="1600" b="1" dirty="0">
                      <a:solidFill>
                        <a:schemeClr val="tx1"/>
                      </a:solidFill>
                      <a:uFillTx/>
                      <a:latin typeface="Times New Roman" panose="02020603050405020304" charset="0"/>
                      <a:ea typeface="+mn-ea"/>
                      <a:cs typeface="Times New Roman" panose="02020603050405020304" charset="0"/>
                    </a:endParaRPr>
                  </a:p>
                  <a:p>
                    <a14:m>
                      <m:oMath xmlns:m="http://schemas.openxmlformats.org/officeDocument/2006/math">
                        <m:r>
                          <a:rPr lang="en-US" altLang="zh-CN" sz="1600" b="1" i="1" dirty="0">
                            <a:solidFill>
                              <a:srgbClr val="C00000"/>
                            </a:solidFill>
                            <a:uFillTx/>
                            <a:latin typeface="Cambria Math" panose="02040503050406030204" pitchFamily="18" charset="0"/>
                            <a:ea typeface="+mn-ea"/>
                            <a:cs typeface="Cambria Math" panose="02040503050406030204" pitchFamily="18" charset="0"/>
                          </a:rPr>
                          <m:t>𝜙</m:t>
                        </m:r>
                      </m:oMath>
                    </a14:m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: </a:t>
                    </a:r>
                    <a:r>
                      <a:rPr lang="en-US" altLang="zh-CN" sz="1600" b="1" dirty="0">
                        <a:solidFill>
                          <a:schemeClr val="tx1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azimuthal angle     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                             </a:t>
                    </a:r>
                    <a:r>
                      <a:rPr lang="en-US" altLang="zh-CN" sz="1600" b="1" dirty="0">
                        <a:solidFill>
                          <a:srgbClr val="C00000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y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: </a:t>
                    </a:r>
                    <a:r>
                      <a:rPr lang="en-US" altLang="zh-CN" sz="1600" b="1" dirty="0">
                        <a:solidFill>
                          <a:schemeClr val="tx1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spacetime rapidity</a:t>
                    </a:r>
                    <a:r>
                      <a:rPr lang="en-US" altLang="zh-CN" sz="1600" b="1" dirty="0">
                        <a:solidFill>
                          <a:srgbClr val="0070C0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     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               </a:t>
                    </a:r>
                    <a:endParaRPr lang="en-US" altLang="zh-CN" sz="1600" b="1" dirty="0">
                      <a:uFillTx/>
                      <a:latin typeface="Times New Roman" panose="02020603050405020304" charset="0"/>
                      <a:ea typeface="+mn-ea"/>
                      <a:cs typeface="Times New Roman" panose="02020603050405020304" charset="0"/>
                    </a:endParaRPr>
                  </a:p>
                </p:txBody>
              </p:sp>
            </mc:Choice>
            <mc:Fallback>
              <p:sp>
                <p:nvSpPr>
                  <p:cNvPr id="12" name="文本框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11" y="2711"/>
                    <a:ext cx="9977" cy="967"/>
                  </a:xfrm>
                  <a:prstGeom prst="rect">
                    <a:avLst/>
                  </a:prstGeom>
                  <a:blipFill rotWithShape="1">
                    <a:blip r:embed="rId3"/>
                  </a:blipFill>
                  <a:ln w="12700" cmpd="sng">
                    <a:solidFill>
                      <a:srgbClr val="0070C0"/>
                    </a:solidFill>
                    <a:prstDash val="dash"/>
                  </a:ln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" name="文本框 13"/>
              <p:cNvSpPr txBox="1"/>
              <p:nvPr/>
            </p:nvSpPr>
            <p:spPr>
              <a:xfrm>
                <a:off x="642" y="3739"/>
                <a:ext cx="5440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70C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Navier-Stokes solution</a:t>
                </a:r>
                <a:endPara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954" y="4203"/>
                <a:ext cx="13070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 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Solution for energy density</a:t>
                </a:r>
                <a:endParaRPr lang="en-US" altLang="zh-CN" sz="1600" b="1" i="1" dirty="0">
                  <a:latin typeface="Cambria Math" panose="02040503050406030204" pitchFamily="18" charset="0"/>
                  <a:ea typeface="宋体" panose="02010600030101010101" pitchFamily="2" charset="-122"/>
                  <a:cs typeface="Cambria Math" panose="02040503050406030204" pitchFamily="18" charset="0"/>
                </a:endParaRPr>
              </a:p>
            </p:txBody>
          </p:sp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4"/>
              <a:srcRect r="58635"/>
              <a:stretch>
                <a:fillRect/>
              </a:stretch>
            </p:blipFill>
            <p:spPr>
              <a:xfrm>
                <a:off x="5843" y="4656"/>
                <a:ext cx="4187" cy="1126"/>
              </a:xfrm>
              <a:prstGeom prst="rect">
                <a:avLst/>
              </a:prstGeom>
            </p:spPr>
          </p:pic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8" name="文本框 17"/>
                  <p:cNvSpPr txBox="1"/>
                  <p:nvPr/>
                </p:nvSpPr>
                <p:spPr>
                  <a:xfrm>
                    <a:off x="2594" y="5839"/>
                    <a:ext cx="9994" cy="1355"/>
                  </a:xfrm>
                  <a:prstGeom prst="rect">
                    <a:avLst/>
                  </a:prstGeom>
                  <a:noFill/>
                  <a:ln w="12700" cmpd="sng">
                    <a:solidFill>
                      <a:srgbClr val="0070C0"/>
                    </a:solidFill>
                    <a:prstDash val="dash"/>
                  </a:ln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n-US" altLang="zh-CN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𝐿</m:t>
                        </m:r>
                      </m:oMath>
                    </a14:m>
                    <a:r>
                      <a:rPr lang="en-US" altLang="zh-CN" sz="180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a:t> </a:t>
                    </a:r>
                    <a:r>
                      <a:rPr lang="en-US" altLang="zh-CN" sz="180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a:t>: </a:t>
                    </a:r>
                    <a:r>
                      <a:rPr lang="en-US" altLang="zh-CN" sz="1600" b="1" dirty="0">
                        <a:solidFill>
                          <a:schemeClr val="tx1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transverse size of the fluid 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                             </a:t>
                    </a:r>
                    <a:endParaRPr lang="en-US" altLang="zh-CN" sz="1600" b="1" dirty="0">
                      <a:uFillTx/>
                      <a:latin typeface="Times New Roman" panose="02020603050405020304" charset="0"/>
                      <a:ea typeface="+mn-ea"/>
                      <a:cs typeface="Times New Roman" panose="02020603050405020304" charset="0"/>
                    </a:endParaRPr>
                  </a:p>
                  <a:p>
                    <a:r>
                      <a:rPr lang="en-US" altLang="zh-CN" sz="1600" b="1" dirty="0">
                        <a:solidFill>
                          <a:srgbClr val="C00000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C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: </a:t>
                    </a:r>
                    <a:r>
                      <a:rPr lang="en-US" altLang="zh-CN" sz="1600" b="1" dirty="0">
                        <a:solidFill>
                          <a:schemeClr val="tx1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a dimensionless parameter   </a:t>
                    </a:r>
                    <a:r>
                      <a:rPr lang="en-US" altLang="zh-CN" sz="1600" b="1" dirty="0">
                        <a:solidFill>
                          <a:schemeClr val="accent1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                         </a:t>
                    </a:r>
                    <a:endParaRPr lang="en-US" altLang="zh-CN" sz="1600" b="1" dirty="0">
                      <a:uFillTx/>
                      <a:latin typeface="Times New Roman" panose="02020603050405020304" charset="0"/>
                      <a:ea typeface="+mn-ea"/>
                      <a:cs typeface="Times New Roman" panose="02020603050405020304" charset="0"/>
                    </a:endParaRPr>
                  </a:p>
                  <a:p>
                    <a:r>
                      <a:rPr lang="en-US" altLang="zh-CN" sz="1600" b="1" dirty="0">
                        <a:solidFill>
                          <a:srgbClr val="C00000"/>
                        </a:solidFill>
                        <a:uFillTx/>
                        <a:latin typeface="Freestyle Script" panose="030804020302050B0404" charset="0"/>
                        <a:ea typeface="+mn-ea"/>
                        <a:cs typeface="Freestyle Script" panose="030804020302050B0404" charset="0"/>
                      </a:rPr>
                      <a:t>B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: </a:t>
                    </a:r>
                    <a:r>
                      <a:rPr lang="en-US" altLang="zh-CN" sz="1600" b="1" dirty="0">
                        <a:solidFill>
                          <a:schemeClr val="tx1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a coefficient determined by the equation of state </a:t>
                    </a:r>
                    <a:r>
                      <a:rPr lang="en-US" altLang="zh-CN" sz="1600" b="1" dirty="0">
                        <a:solidFill>
                          <a:srgbClr val="0070C0"/>
                        </a:solidFill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 </a:t>
                    </a:r>
                    <a:r>
                      <a:rPr lang="en-US" altLang="zh-CN" sz="1600" b="1" dirty="0">
                        <a:uFillTx/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rPr>
                      <a:t>                </a:t>
                    </a:r>
                    <a:endParaRPr lang="en-US" altLang="zh-CN" sz="1600" b="1" dirty="0">
                      <a:uFillTx/>
                      <a:latin typeface="Times New Roman" panose="02020603050405020304" charset="0"/>
                      <a:ea typeface="+mn-ea"/>
                      <a:cs typeface="Times New Roman" panose="02020603050405020304" charset="0"/>
                    </a:endParaRPr>
                  </a:p>
                </p:txBody>
              </p:sp>
            </mc:Choice>
            <mc:Fallback>
              <p:sp>
                <p:nvSpPr>
                  <p:cNvPr id="18" name="文本框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94" y="5839"/>
                    <a:ext cx="9994" cy="1355"/>
                  </a:xfrm>
                  <a:prstGeom prst="rect">
                    <a:avLst/>
                  </a:prstGeom>
                  <a:blipFill rotWithShape="1">
                    <a:blip r:embed="rId5"/>
                  </a:blipFill>
                  <a:ln w="12700" cmpd="sng">
                    <a:solidFill>
                      <a:srgbClr val="0070C0"/>
                    </a:solidFill>
                    <a:prstDash val="dash"/>
                  </a:ln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9" name="文本框 18"/>
              <p:cNvSpPr txBox="1"/>
              <p:nvPr/>
            </p:nvSpPr>
            <p:spPr>
              <a:xfrm>
                <a:off x="954" y="7280"/>
                <a:ext cx="13070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8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  </a:t>
                </a:r>
                <a:r>
                  <a:rPr lang="en-US" altLang="zh-CN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Solution for velocity</a:t>
                </a:r>
                <a:endParaRPr lang="en-US" altLang="zh-CN" sz="1600" b="1" i="1" dirty="0">
                  <a:latin typeface="Cambria Math" panose="02040503050406030204" pitchFamily="18" charset="0"/>
                  <a:ea typeface="宋体" panose="02010600030101010101" pitchFamily="2" charset="-122"/>
                  <a:cs typeface="Cambria Math" panose="02040503050406030204" pitchFamily="18" charset="0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45" y="7774"/>
                <a:ext cx="3943" cy="665"/>
              </a:xfrm>
              <a:prstGeom prst="rect">
                <a:avLst/>
              </a:prstGeom>
            </p:spPr>
          </p:pic>
        </p:grp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/>
              <p:cNvSpPr txBox="1"/>
              <p:nvPr/>
            </p:nvSpPr>
            <p:spPr>
              <a:xfrm>
                <a:off x="5779861" y="5312501"/>
                <a:ext cx="2213519" cy="591910"/>
              </a:xfrm>
              <a:prstGeom prst="rect">
                <a:avLst/>
              </a:prstGeom>
              <a:noFill/>
              <a:ln w="25400">
                <a:solidFill>
                  <a:srgbClr val="C00000"/>
                </a:solidFill>
                <a:prstDash val="solid"/>
              </a:ln>
            </p:spPr>
            <p:txBody>
              <a:bodyPr wrap="square" rtlCol="0">
                <a:noAutofit/>
              </a:bodyPr>
              <a:lstStyle/>
              <a:p>
                <a:pPr indent="0">
                  <a:buFont typeface="Wingdings" panose="05000000000000000000" charset="0"/>
                  <a:buNone/>
                </a:pPr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But,</a:t>
                </a:r>
                <a:r>
                  <a:rPr lang="zh-CN" altLang="en-US" sz="1600" b="1" dirty="0">
                    <a:solidFill>
                      <a:srgbClr val="C0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no azimuthal</a:t>
                </a:r>
                <a:r>
                  <a:rPr lang="zh-CN" altLang="en-US" sz="1600" b="1" dirty="0">
                    <a:solidFill>
                      <a:srgbClr val="C0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 </a:t>
                </a:r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angle</a:t>
                </a:r>
                <a:r>
                  <a:rPr lang="zh-CN" altLang="en-US" sz="1600" b="1" dirty="0">
                    <a:solidFill>
                      <a:srgbClr val="C0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  <a:sym typeface="+mn-ea"/>
                      </a:rPr>
                      <m:t>𝜙</m:t>
                    </m:r>
                  </m:oMath>
                </a14:m>
                <a:r>
                  <a:rPr lang="en-US" altLang="zh-CN" sz="1600" b="1" dirty="0">
                    <a:solidFill>
                      <a:srgbClr val="C0000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 dependence!</a:t>
                </a:r>
                <a:endParaRPr lang="en-US" altLang="zh-CN" sz="1600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25" name="文本框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861" y="5312501"/>
                <a:ext cx="2213519" cy="591910"/>
              </a:xfrm>
              <a:prstGeom prst="rect">
                <a:avLst/>
              </a:prstGeom>
              <a:blipFill rotWithShape="1">
                <a:blip r:embed="rId7"/>
                <a:stretch>
                  <a:fillRect l="-578" t="-2161" r="-574" b="-2115"/>
                </a:stretch>
              </a:blipFill>
              <a:ln w="25400">
                <a:solidFill>
                  <a:srgbClr val="C00000"/>
                </a:solidFill>
                <a:prstDash val="solid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4"/>
          <p:cNvSpPr txBox="1"/>
          <p:nvPr/>
        </p:nvSpPr>
        <p:spPr>
          <a:xfrm>
            <a:off x="6310630" y="1190580"/>
            <a:ext cx="20923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Gubser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, PRD (2010); </a:t>
            </a:r>
            <a:endParaRPr lang="en-US" altLang="zh-CN" sz="1200" b="1" dirty="0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Gubser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zh-CN" sz="1200" b="1" dirty="0" err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Yarom</a:t>
            </a:r>
            <a:r>
              <a:rPr lang="en-US" altLang="zh-CN" sz="1200" b="1" dirty="0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, NPB (2011)</a:t>
            </a:r>
            <a:endParaRPr lang="en-US" sz="1600" b="1" dirty="0">
              <a:solidFill>
                <a:srgbClr val="009874"/>
              </a:solidFill>
              <a:latin typeface="Helvetica" pitchFamily="2" charset="0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Perturbation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solutions on Gubser flow</a:t>
            </a:r>
            <a:r>
              <a:rPr lang="en-US" altLang="zh-CN" sz="2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   </a:t>
            </a:r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7670" y="591820"/>
            <a:ext cx="42538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Perturbation on temperature</a:t>
            </a:r>
            <a:endParaRPr lang="en-US" altLang="zh-CN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4560" y="990600"/>
            <a:ext cx="3261360" cy="35242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07669" y="1435100"/>
            <a:ext cx="425386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Perturbed velocity</a:t>
            </a:r>
            <a:endParaRPr lang="en-US" altLang="zh-CN" dirty="0"/>
          </a:p>
        </p:txBody>
      </p:sp>
      <p:sp>
        <p:nvSpPr>
          <p:cNvPr id="16" name="文本框 15"/>
          <p:cNvSpPr txBox="1"/>
          <p:nvPr/>
        </p:nvSpPr>
        <p:spPr>
          <a:xfrm>
            <a:off x="436881" y="1816780"/>
            <a:ext cx="8299450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</a:t>
            </a:r>
            <a:r>
              <a:rPr lang="en-US" altLang="zh-CN" sz="1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Insert the perturbed temperature into the conservation equation, </a:t>
            </a:r>
            <a:r>
              <a:rPr lang="zh-CN" altLang="en-US" sz="1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                      </a:t>
            </a:r>
            <a:r>
              <a:rPr lang="en-US" altLang="zh-CN" sz="1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we could derive the perturbed velocity. </a:t>
            </a:r>
            <a:endParaRPr lang="en-US" altLang="zh-CN" sz="1600" b="1" i="1" dirty="0">
              <a:latin typeface="Cambria Math" panose="02040503050406030204" pitchFamily="18" charset="0"/>
              <a:ea typeface="宋体" panose="02010600030101010101" pitchFamily="2" charset="-122"/>
              <a:cs typeface="Cambria Math" panose="020405030504060302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7895" y="1857421"/>
            <a:ext cx="1193800" cy="309245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625475" y="3848689"/>
            <a:ext cx="82994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</a:t>
            </a:r>
            <a:r>
              <a:rPr lang="en-US" altLang="zh-CN" sz="16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where</a:t>
            </a:r>
            <a:endParaRPr lang="en-US" altLang="zh-CN" sz="1600" b="1" i="1" dirty="0">
              <a:latin typeface="Cambria Math" panose="02040503050406030204" pitchFamily="18" charset="0"/>
              <a:ea typeface="宋体" panose="02010600030101010101" pitchFamily="2" charset="-122"/>
              <a:cs typeface="Cambria Math" panose="02040503050406030204" pitchFamily="18" charset="0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70" y="4216989"/>
            <a:ext cx="4305935" cy="998220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5170814" y="4437969"/>
            <a:ext cx="370780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Hatta, Noronha, Torrieri, B.W.Xiao, PRD (2014)</a:t>
            </a:r>
            <a:endParaRPr lang="en-US" altLang="zh-CN" sz="1200" b="1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r>
              <a:rPr lang="en-US" altLang="zh-CN" sz="12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Hatta, Monnai, B.W.Xiao, PRD(2015)</a:t>
            </a:r>
            <a:endParaRPr lang="en-US" altLang="zh-CN" sz="1200" b="1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057650" y="990600"/>
            <a:ext cx="1249136" cy="35242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1490164" y="2635295"/>
            <a:ext cx="5742940" cy="1325880"/>
            <a:chOff x="2347" y="4150"/>
            <a:chExt cx="9044" cy="2088"/>
          </a:xfrm>
        </p:grpSpPr>
        <p:pic>
          <p:nvPicPr>
            <p:cNvPr id="27" name="图片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47" y="4150"/>
              <a:ext cx="9044" cy="2088"/>
            </a:xfrm>
            <a:prstGeom prst="rect">
              <a:avLst/>
            </a:prstGeom>
          </p:spPr>
        </p:pic>
        <p:sp>
          <p:nvSpPr>
            <p:cNvPr id="3" name="Rounded Rectangle 2"/>
            <p:cNvSpPr/>
            <p:nvPr/>
          </p:nvSpPr>
          <p:spPr>
            <a:xfrm>
              <a:off x="5889" y="4790"/>
              <a:ext cx="2254" cy="555"/>
            </a:xfrm>
            <a:prstGeom prst="roundRect">
              <a:avLst/>
            </a:prstGeom>
            <a:noFill/>
            <a:ln w="254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8353" y="4792"/>
              <a:ext cx="2113" cy="555"/>
            </a:xfrm>
            <a:prstGeom prst="round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文本框 46"/>
                <p:cNvSpPr txBox="1"/>
                <p:nvPr/>
              </p:nvSpPr>
              <p:spPr>
                <a:xfrm>
                  <a:off x="6113" y="5511"/>
                  <a:ext cx="4799" cy="71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noAutofit/>
                </a:bodyPr>
                <a:p>
                  <a14:m>
                    <m:oMath xmlns:m="http://schemas.openxmlformats.org/officeDocument/2006/math">
                      <m:r>
                        <a:rPr lang="en-US" altLang="zh-CN" sz="1400" b="1" i="1" dirty="0">
                          <a:solidFill>
                            <a:srgbClr val="C00000"/>
                          </a:solidFill>
                          <a:uFillTx/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𝜙</m:t>
                      </m:r>
                    </m:oMath>
                  </a14:m>
                  <a:r>
                    <a:rPr lang="en-US" altLang="zh-CN" sz="1400" b="1" dirty="0">
                      <a:solidFill>
                        <a:srgbClr val="C00000"/>
                      </a:solidFill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 dependence is introduced through the perturbations</a:t>
                  </a:r>
                  <a:endParaRPr lang="en-US" altLang="zh-CN" sz="1400" b="1" i="1" dirty="0">
                    <a:solidFill>
                      <a:srgbClr val="C00000"/>
                    </a:solidFill>
                    <a:uFillTx/>
                    <a:latin typeface="Times New Roman" panose="02020603050405020304" charset="0"/>
                    <a:cs typeface="Times New Roman" panose="02020603050405020304" charset="0"/>
                  </a:endParaRPr>
                </a:p>
              </p:txBody>
            </p:sp>
          </mc:Choice>
          <mc:Fallback>
            <p:sp>
              <p:nvSpPr>
                <p:cNvPr id="47" name="文本框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13" y="5511"/>
                  <a:ext cx="4799" cy="717"/>
                </a:xfrm>
                <a:prstGeom prst="rect">
                  <a:avLst/>
                </a:prstGeom>
                <a:blipFill rotWithShape="1">
                  <a:blip r:embed="rId5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Recalling previous work </a:t>
            </a:r>
            <a:r>
              <a:rPr lang="en-US" altLang="zh-CN" sz="2400" b="1" dirty="0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 </a:t>
            </a:r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55295" y="605790"/>
            <a:ext cx="6776085" cy="5581650"/>
            <a:chOff x="717" y="954"/>
            <a:chExt cx="10671" cy="8790"/>
          </a:xfrm>
        </p:grpSpPr>
        <p:grpSp>
          <p:nvGrpSpPr>
            <p:cNvPr id="20" name="组合 19"/>
            <p:cNvGrpSpPr/>
            <p:nvPr/>
          </p:nvGrpSpPr>
          <p:grpSpPr>
            <a:xfrm>
              <a:off x="717" y="2658"/>
              <a:ext cx="10671" cy="7086"/>
              <a:chOff x="717" y="2658"/>
              <a:chExt cx="10671" cy="7086"/>
            </a:xfrm>
          </p:grpSpPr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" name="文本框 5"/>
                  <p:cNvSpPr txBox="1"/>
                  <p:nvPr/>
                </p:nvSpPr>
                <p:spPr>
                  <a:xfrm>
                    <a:off x="717" y="2658"/>
                    <a:ext cx="8756" cy="68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342900" indent="-342900">
                      <a:buFont typeface="Arial" panose="020B0604020202020204" pitchFamily="34" charset="0"/>
                      <a:buChar char="•"/>
                    </a:pPr>
                    <a:r>
                      <a:rPr lang="en-US" altLang="zh-CN" sz="2000" b="1" dirty="0">
                        <a:solidFill>
                          <a:srgbClr val="C0000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Linear response</a:t>
                    </a:r>
                    <a:r>
                      <a:rPr lang="en-US" altLang="zh-CN" sz="2000" b="1" dirty="0">
                        <a:solidFill>
                          <a:srgbClr val="0070C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 between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000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𝜖</m:t>
                            </m:r>
                          </m:e>
                          <m:sub>
                            <m:r>
                              <a:rPr lang="en-US" altLang="zh-CN" sz="2000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a14:m>
                    <a:r>
                      <a:rPr lang="en-US" altLang="zh-CN" sz="2000" b="1" dirty="0">
                        <a:solidFill>
                          <a:srgbClr val="0070C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 and </a:t>
                    </a:r>
                    <a14:m>
                      <m:oMath xmlns:m="http://schemas.openxmlformats.org/officeDocument/2006/math">
                        <m:r>
                          <a:rPr lang="en-US" altLang="zh-CN" sz="2000" b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zh-CN" sz="2000" b="1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000" b="1" i="1" dirty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a14:m>
                    <a:r>
                      <a:rPr lang="en-US" altLang="zh-CN" sz="2000" b="1" dirty="0">
                        <a:solidFill>
                          <a:srgbClr val="0070C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rPr>
                      <a:t> </a:t>
                    </a:r>
                    <a:endParaRPr lang="en-US" altLang="zh-CN" dirty="0"/>
                  </a:p>
                </p:txBody>
              </p:sp>
            </mc:Choice>
            <mc:Fallback>
              <p:sp>
                <p:nvSpPr>
                  <p:cNvPr id="6" name="文本框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7" y="2658"/>
                    <a:ext cx="8756" cy="680"/>
                  </a:xfrm>
                  <a:prstGeom prst="rect">
                    <a:avLst/>
                  </a:prstGeom>
                  <a:blipFill rotWithShape="1">
                    <a:blip r:embed="rId1"/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797" y="3407"/>
                <a:ext cx="8591" cy="1870"/>
              </a:xfrm>
              <a:prstGeom prst="rect">
                <a:avLst/>
              </a:prstGeom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9637" y="3479"/>
                <a:ext cx="1405" cy="518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sz="18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ideal</a:t>
                </a:r>
                <a:endParaRPr lang="en-US" sz="18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12" name="TextBox 16"/>
              <p:cNvSpPr txBox="1"/>
              <p:nvPr/>
            </p:nvSpPr>
            <p:spPr>
              <a:xfrm>
                <a:off x="2095" y="4526"/>
                <a:ext cx="1718" cy="567"/>
              </a:xfrm>
              <a:prstGeom prst="rect">
                <a:avLst/>
              </a:prstGeom>
              <a:noFill/>
            </p:spPr>
            <p:txBody>
              <a:bodyPr wrap="square">
                <a:noAutofit/>
              </a:bodyPr>
              <a:lstStyle/>
              <a:p>
                <a:pPr algn="ctr"/>
                <a:r>
                  <a:rPr lang="zh-CN" altLang="en-US" sz="16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 </a:t>
                </a:r>
                <a:r>
                  <a:rPr lang="en-US" sz="1800" b="1" dirty="0"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  <a:sym typeface="+mn-ea"/>
                  </a:rPr>
                  <a:t>viscous</a:t>
                </a:r>
                <a:endParaRPr lang="en-US" sz="1800" b="1" dirty="0"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13" name="左箭头 12"/>
              <p:cNvSpPr/>
              <p:nvPr/>
            </p:nvSpPr>
            <p:spPr>
              <a:xfrm>
                <a:off x="9637" y="3756"/>
                <a:ext cx="283" cy="137"/>
              </a:xfrm>
              <a:prstGeom prst="leftArrow">
                <a:avLst/>
              </a:prstGeom>
              <a:solidFill>
                <a:srgbClr val="FF9300"/>
              </a:solidFill>
              <a:ln>
                <a:noFill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5" name="图片 1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91" y="5612"/>
                <a:ext cx="5314" cy="3800"/>
              </a:xfrm>
              <a:prstGeom prst="rect">
                <a:avLst/>
              </a:prstGeom>
            </p:spPr>
          </p:pic>
          <p:sp>
            <p:nvSpPr>
              <p:cNvPr id="43" name="文本框 42"/>
              <p:cNvSpPr txBox="1"/>
              <p:nvPr/>
            </p:nvSpPr>
            <p:spPr>
              <a:xfrm>
                <a:off x="4173" y="9019"/>
                <a:ext cx="5839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Hatta, Noronha, Torrieri, B.W.Xiao, PRD (2014)</a:t>
                </a:r>
                <a:endParaRPr lang="en-US" altLang="zh-CN" sz="1200" b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  <a:p>
                <a:r>
                  <a:rPr lang="en-US" altLang="zh-CN" sz="1200" b="1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Hatta, Monnai, B.W.Xiao, PRD(2015)</a:t>
                </a:r>
                <a:endParaRPr lang="en-US" altLang="zh-CN" sz="1200" b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  <p:sp>
            <p:nvSpPr>
              <p:cNvPr id="49" name="文本框 48"/>
              <p:cNvSpPr txBox="1"/>
              <p:nvPr/>
            </p:nvSpPr>
            <p:spPr>
              <a:xfrm>
                <a:off x="4303" y="5280"/>
                <a:ext cx="5258" cy="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b="1">
                    <a:solidFill>
                      <a:srgbClr val="00B05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Hatta, Noronha, Torrieri, B.W.Xiao, PRD (2014)</a:t>
                </a:r>
                <a:endParaRPr lang="en-US" altLang="zh-CN" sz="1200" b="1">
                  <a:solidFill>
                    <a:srgbClr val="00B05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sp>
          <p:nvSpPr>
            <p:cNvPr id="21" name="文本框 20"/>
            <p:cNvSpPr txBox="1"/>
            <p:nvPr/>
          </p:nvSpPr>
          <p:spPr>
            <a:xfrm>
              <a:off x="717" y="954"/>
              <a:ext cx="875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Flunctuation in previous work</a:t>
              </a:r>
              <a:endPara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3" y="1651"/>
              <a:ext cx="7816" cy="815"/>
            </a:xfrm>
            <a:prstGeom prst="rect">
              <a:avLst/>
            </a:prstGeom>
          </p:spPr>
        </p:pic>
      </p:grpSp>
      <p:sp>
        <p:nvSpPr>
          <p:cNvPr id="2" name="Right Arrow 12"/>
          <p:cNvSpPr/>
          <p:nvPr/>
        </p:nvSpPr>
        <p:spPr>
          <a:xfrm>
            <a:off x="2356485" y="3002280"/>
            <a:ext cx="222250" cy="103505"/>
          </a:xfrm>
          <a:prstGeom prst="rightArrow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r>
              <a:rPr lang="zh-CN" altLang="en-US" strike="noStrike" noProof="1">
                <a:latin typeface="+mn-lt"/>
                <a:ea typeface="+mn-ea"/>
                <a:cs typeface="+mn-cs"/>
              </a:rPr>
              <a:t>第十二届高能物理全国会议 -Nonlinear response of flow harmonics in Gubser flow - 任翔(USTC) - 2026年7月16日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9A0DB2DC-4C9A-4742-B13C-FB6460FD3503}" type="slidenum">
              <a:rPr lang="zh-CN" altLang="en-US" sz="1400" b="1" strike="noStrike" noProof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fld>
            <a:endParaRPr lang="zh-CN" altLang="en-US" sz="1400" b="1" strike="noStrike" noProof="1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0" y="130175"/>
            <a:ext cx="9143365" cy="394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Setup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current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work</a:t>
            </a:r>
            <a:endParaRPr lang="en-US" altLang="zh-CN" sz="2400" b="1" dirty="0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42595" y="655320"/>
            <a:ext cx="7449287" cy="5754370"/>
            <a:chOff x="717" y="954"/>
            <a:chExt cx="11343" cy="8830"/>
          </a:xfrm>
        </p:grpSpPr>
        <p:sp>
          <p:nvSpPr>
            <p:cNvPr id="21" name="文本框 20"/>
            <p:cNvSpPr txBox="1"/>
            <p:nvPr/>
          </p:nvSpPr>
          <p:spPr>
            <a:xfrm>
              <a:off x="717" y="954"/>
              <a:ext cx="8756" cy="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Flunctuation in our work</a:t>
              </a:r>
              <a:endPara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910" y="1513"/>
              <a:ext cx="8093" cy="1045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文本框 2"/>
                <p:cNvSpPr txBox="1"/>
                <p:nvPr/>
              </p:nvSpPr>
              <p:spPr>
                <a:xfrm>
                  <a:off x="717" y="2371"/>
                  <a:ext cx="8756" cy="6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Arial" panose="020B0604020202020204" pitchFamily="34" charset="0"/>
                    <a:buChar char="•"/>
                  </a:pPr>
                  <a:r>
                    <a:rPr lang="en-US" altLang="zh-CN" sz="2000" b="1" dirty="0">
                      <a:solidFill>
                        <a:srgbClr val="0070C0"/>
                      </a:solidFill>
                      <a:latin typeface="Times New Roman" panose="02020603050405020304" charset="0"/>
                      <a:ea typeface="宋体" panose="02010600030101010101" pitchFamily="2" charset="-122"/>
                      <a:cs typeface="Times New Roman" panose="02020603050405020304" charset="0"/>
                    </a:rPr>
                    <a:t>Relation between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r>
                    <a:rPr lang="en-US" altLang="zh-CN" sz="2000" b="1" dirty="0">
                      <a:solidFill>
                        <a:srgbClr val="0070C0"/>
                      </a:solidFill>
                      <a:latin typeface="Cambria Math" panose="02040503050406030204" pitchFamily="18" charset="0"/>
                      <a:ea typeface="宋体" panose="02010600030101010101" pitchFamily="2" charset="-122"/>
                      <a:cs typeface="Cambria Math" panose="02040503050406030204" pitchFamily="18" charset="0"/>
                    </a:rPr>
                    <a:t>and eccentricity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a14:m>
                  <a:endParaRPr lang="en-US" altLang="zh-CN" sz="2000" b="1" i="1" dirty="0">
                    <a:solidFill>
                      <a:srgbClr val="0070C0"/>
                    </a:solidFill>
                    <a:latin typeface="Cambria Math" panose="02040503050406030204" pitchFamily="18" charset="0"/>
                    <a:ea typeface="宋体" panose="02010600030101010101" pitchFamily="2" charset="-122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3" name="文本框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" y="2371"/>
                  <a:ext cx="8756" cy="612"/>
                </a:xfrm>
                <a:prstGeom prst="rect">
                  <a:avLst/>
                </a:prstGeom>
                <a:blipFill rotWithShape="1">
                  <a:blip r:embed="rId2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rcRect r="2734" b="606"/>
            <a:stretch>
              <a:fillRect/>
            </a:stretch>
          </p:blipFill>
          <p:spPr>
            <a:xfrm>
              <a:off x="2598" y="6278"/>
              <a:ext cx="4000" cy="1031"/>
            </a:xfrm>
            <a:prstGeom prst="rect">
              <a:avLst/>
            </a:prstGeom>
          </p:spPr>
        </p:pic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89" y="6396"/>
              <a:ext cx="3871" cy="1026"/>
            </a:xfrm>
            <a:prstGeom prst="rect">
              <a:avLst/>
            </a:prstGeom>
          </p:spPr>
        </p:pic>
        <p:grpSp>
          <p:nvGrpSpPr>
            <p:cNvPr id="52" name="组合 51"/>
            <p:cNvGrpSpPr/>
            <p:nvPr/>
          </p:nvGrpSpPr>
          <p:grpSpPr>
            <a:xfrm>
              <a:off x="4040" y="8474"/>
              <a:ext cx="6321" cy="1310"/>
              <a:chOff x="9059" y="5237"/>
              <a:chExt cx="5269" cy="868"/>
            </a:xfrm>
          </p:grpSpPr>
          <p:pic>
            <p:nvPicPr>
              <p:cNvPr id="46" name="图片 4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42" y="5356"/>
                <a:ext cx="5007" cy="253"/>
              </a:xfrm>
              <a:prstGeom prst="rect">
                <a:avLst/>
              </a:prstGeom>
            </p:spPr>
          </p:pic>
          <p:graphicFrame>
            <p:nvGraphicFramePr>
              <p:cNvPr id="48" name="对象 47">
                <a:hlinkClick r:id="" action="ppaction://ole?verb=0"/>
              </p:cNvPr>
              <p:cNvGraphicFramePr>
                <a:graphicFrameLocks noChangeAspect="1"/>
              </p:cNvGraphicFramePr>
              <p:nvPr/>
            </p:nvGraphicFramePr>
            <p:xfrm>
              <a:off x="10673" y="5728"/>
              <a:ext cx="2346" cy="3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" name="" r:id="rId6" imgW="1295400" imgH="241300" progId="Equation.KSEE3">
                      <p:embed/>
                    </p:oleObj>
                  </mc:Choice>
                  <mc:Fallback>
                    <p:oleObj name="" r:id="rId6" imgW="1295400" imgH="241300" progId="Equation.KSEE3">
                      <p:embed/>
                      <p:pic>
                        <p:nvPicPr>
                          <p:cNvPr id="0" name="图片 1024"/>
                          <p:cNvPicPr/>
                          <p:nvPr/>
                        </p:nvPicPr>
                        <p:blipFill>
                          <a:blip r:embed="rId7"/>
                          <a:stretch>
                            <a:fillRect/>
                          </a:stretch>
                        </p:blipFill>
                        <p:spPr>
                          <a:xfrm>
                            <a:off x="10673" y="5728"/>
                            <a:ext cx="2346" cy="377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9" name="圆角矩形 48"/>
              <p:cNvSpPr/>
              <p:nvPr/>
            </p:nvSpPr>
            <p:spPr>
              <a:xfrm>
                <a:off x="9059" y="5237"/>
                <a:ext cx="5269" cy="868"/>
              </a:xfrm>
              <a:prstGeom prst="roundRect">
                <a:avLst/>
              </a:prstGeom>
              <a:noFill/>
              <a:ln w="12700">
                <a:solidFill>
                  <a:srgbClr val="0070C0"/>
                </a:solidFill>
                <a:prstDash val="soli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3" name="Right Arrow 12"/>
            <p:cNvSpPr/>
            <p:nvPr/>
          </p:nvSpPr>
          <p:spPr>
            <a:xfrm>
              <a:off x="6827" y="6743"/>
              <a:ext cx="1201" cy="332"/>
            </a:xfrm>
            <a:prstGeom prst="rightArrow">
              <a:avLst/>
            </a:prstGeom>
            <a:solidFill>
              <a:srgbClr val="FF93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17" y="7675"/>
              <a:ext cx="8756" cy="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Power</a:t>
              </a:r>
              <a:r>
                <a:rPr lang="zh-CN" altLang="en-US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 </a:t>
              </a:r>
              <a:r>
                <a:rPr lang="en-US" altLang="zh-CN" sz="2000" b="1" dirty="0">
                  <a:solidFill>
                    <a:srgbClr val="0070C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counting</a:t>
              </a:r>
              <a:endParaRPr lang="en-US" altLang="zh-CN" sz="20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1" name="流程图: 联系 50"/>
            <p:cNvSpPr/>
            <p:nvPr/>
          </p:nvSpPr>
          <p:spPr>
            <a:xfrm>
              <a:off x="7069" y="8541"/>
              <a:ext cx="505" cy="494"/>
            </a:xfrm>
            <a:prstGeom prst="flowChartConnector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流程图: 联系 7"/>
            <p:cNvSpPr/>
            <p:nvPr/>
          </p:nvSpPr>
          <p:spPr>
            <a:xfrm>
              <a:off x="9907" y="6804"/>
              <a:ext cx="727" cy="618"/>
            </a:xfrm>
            <a:prstGeom prst="flowChartConnector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269365" y="4808220"/>
            <a:ext cx="333883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>
                <a:solidFill>
                  <a:srgbClr val="00B050"/>
                </a:solidFill>
                <a:latin typeface="Times New Roman" panose="02020603050405020304" charset="0"/>
                <a:cs typeface="Times New Roman" panose="02020603050405020304" charset="0"/>
              </a:rPr>
              <a:t>Hatta, Noronha, Torrieri, B.W.Xiao, PRD (2014)</a:t>
            </a:r>
            <a:endParaRPr lang="en-US" altLang="zh-CN" sz="1200" b="1">
              <a:solidFill>
                <a:srgbClr val="00B05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4361180" y="1216025"/>
            <a:ext cx="584835" cy="35242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ounded Rectangle 40"/>
          <p:cNvSpPr/>
          <p:nvPr/>
        </p:nvSpPr>
        <p:spPr>
          <a:xfrm>
            <a:off x="6520815" y="1215390"/>
            <a:ext cx="592455" cy="31432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组合 49"/>
          <p:cNvGrpSpPr/>
          <p:nvPr/>
        </p:nvGrpSpPr>
        <p:grpSpPr>
          <a:xfrm>
            <a:off x="1746885" y="1941830"/>
            <a:ext cx="5096510" cy="2155190"/>
            <a:chOff x="2751" y="3058"/>
            <a:chExt cx="8026" cy="3394"/>
          </a:xfrm>
        </p:grpSpPr>
        <p:pic>
          <p:nvPicPr>
            <p:cNvPr id="44" name="图片 43"/>
            <p:cNvPicPr>
              <a:picLocks noChangeAspect="1"/>
            </p:cNvPicPr>
            <p:nvPr/>
          </p:nvPicPr>
          <p:blipFill>
            <a:blip r:embed="rId8"/>
            <a:srcRect t="1770" r="-132" b="1201"/>
            <a:stretch>
              <a:fillRect/>
            </a:stretch>
          </p:blipFill>
          <p:spPr>
            <a:xfrm>
              <a:off x="2751" y="3058"/>
              <a:ext cx="8027" cy="3112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7" name="文本框 46"/>
                <p:cNvSpPr txBox="1"/>
                <p:nvPr/>
              </p:nvSpPr>
              <p:spPr>
                <a:xfrm>
                  <a:off x="7637" y="5736"/>
                  <a:ext cx="3034" cy="717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noAutofit/>
                </a:bodyPr>
                <a:p>
                  <a:r>
                    <a:rPr lang="en-US" altLang="zh-CN" sz="1200" b="1" dirty="0">
                      <a:solidFill>
                        <a:srgbClr val="C00000"/>
                      </a:solidFill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Coupling between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200" b="1" dirty="0">
                              <a:solidFill>
                                <a:srgbClr val="C00000"/>
                              </a:solidFill>
                              <a:uFillTx/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</m:ctrlPr>
                        </m:sSubPr>
                        <m:e>
                          <m:r>
                            <a:rPr lang="en-US" altLang="zh-CN" sz="1200" b="1" dirty="0">
                              <a:solidFill>
                                <a:srgbClr val="C00000"/>
                              </a:solidFill>
                              <a:uFillTx/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CN" sz="1200" b="1" dirty="0">
                              <a:solidFill>
                                <a:srgbClr val="C00000"/>
                              </a:solidFill>
                              <a:uFillTx/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altLang="zh-CN" sz="1200" b="1" dirty="0">
                      <a:solidFill>
                        <a:srgbClr val="C00000"/>
                      </a:solidFill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 and 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200" b="1" dirty="0">
                              <a:solidFill>
                                <a:srgbClr val="C00000"/>
                              </a:solidFill>
                              <a:uFillTx/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</m:ctrlPr>
                        </m:sSubPr>
                        <m:e>
                          <m:r>
                            <a:rPr lang="en-US" altLang="zh-CN" sz="1200" b="1" dirty="0">
                              <a:solidFill>
                                <a:srgbClr val="C00000"/>
                              </a:solidFill>
                              <a:uFillTx/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CN" sz="1200" b="1" dirty="0">
                              <a:solidFill>
                                <a:srgbClr val="C00000"/>
                              </a:solidFill>
                              <a:uFillTx/>
                              <a:latin typeface="Times New Roman" panose="02020603050405020304" charset="0"/>
                              <a:cs typeface="Times New Roman" panose="02020603050405020304" charset="0"/>
                            </a:rPr>
                            <m:t>4</m:t>
                          </m:r>
                        </m:sub>
                      </m:sSub>
                    </m:oMath>
                  </a14:m>
                  <a:r>
                    <a:rPr lang="en-US" altLang="zh-CN" sz="1200" b="1" dirty="0">
                      <a:solidFill>
                        <a:srgbClr val="C00000"/>
                      </a:solidFill>
                      <a:uFillTx/>
                      <a:latin typeface="Times New Roman" panose="02020603050405020304" charset="0"/>
                      <a:cs typeface="Times New Roman" panose="02020603050405020304" charset="0"/>
                    </a:rPr>
                    <a:t> contributes to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altLang="zh-CN" sz="1200" b="1" i="1" dirty="0">
                              <a:solidFill>
                                <a:srgbClr val="C00000"/>
                              </a:solidFill>
                              <a:uFillTx/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1200" b="1" i="1" dirty="0">
                              <a:solidFill>
                                <a:srgbClr val="C00000"/>
                              </a:solidFill>
                              <a:uFillTx/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lang="en-US" altLang="zh-CN" sz="1200" b="1" i="1" dirty="0">
                              <a:solidFill>
                                <a:srgbClr val="C00000"/>
                              </a:solidFill>
                              <a:uFillTx/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a14:m>
                  <a:endParaRPr lang="en-US" altLang="zh-CN" sz="1200" b="1" i="1" dirty="0">
                    <a:solidFill>
                      <a:srgbClr val="C00000"/>
                    </a:solidFill>
                    <a:uFillTx/>
                    <a:latin typeface="Cambria Math" panose="02040503050406030204" pitchFamily="18" charset="0"/>
                    <a:cs typeface="Cambria Math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47" name="文本框 4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37" y="5736"/>
                  <a:ext cx="3034" cy="717"/>
                </a:xfrm>
                <a:prstGeom prst="rect">
                  <a:avLst/>
                </a:prstGeom>
                <a:blipFill rotWithShape="1">
                  <a:blip r:embed="rId9"/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7226</Words>
  <Application>WPS 演示</Application>
  <PresentationFormat>On-screen Show (4:3)</PresentationFormat>
  <Paragraphs>359</Paragraphs>
  <Slides>17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17</vt:i4>
      </vt:variant>
    </vt:vector>
  </HeadingPairs>
  <TitlesOfParts>
    <vt:vector size="35" baseType="lpstr">
      <vt:lpstr>Arial</vt:lpstr>
      <vt:lpstr>宋体</vt:lpstr>
      <vt:lpstr>Wingdings</vt:lpstr>
      <vt:lpstr>微软雅黑</vt:lpstr>
      <vt:lpstr>Wingdings</vt:lpstr>
      <vt:lpstr>Times New Roman</vt:lpstr>
      <vt:lpstr>Cambria Math</vt:lpstr>
      <vt:lpstr>Helvetica</vt:lpstr>
      <vt:lpstr>MS Mincho</vt:lpstr>
      <vt:lpstr>Segoe Print</vt:lpstr>
      <vt:lpstr>Freestyle Script</vt:lpstr>
      <vt:lpstr>Arial Unicode MS</vt:lpstr>
      <vt:lpstr>Calibri</vt:lpstr>
      <vt:lpstr>WPS</vt:lpstr>
      <vt:lpstr>Equation.KSEE3</vt:lpstr>
      <vt:lpstr>Equation.KSEE3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星</cp:lastModifiedBy>
  <cp:revision>423</cp:revision>
  <dcterms:created xsi:type="dcterms:W3CDTF">2019-06-19T02:08:00Z</dcterms:created>
  <dcterms:modified xsi:type="dcterms:W3CDTF">2026-07-15T14:07:53Z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D654D647516B467DAF4AAFF076549EAA_11</vt:lpwstr>
  </property>
</Properties>
</file>