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2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3.xml" ContentType="application/vnd.openxmlformats-officedocument.presentationml.notesSlide+xml"/>
  <Override PartName="/ppt/tags/tag44.xml" ContentType="application/vnd.openxmlformats-officedocument.presentationml.tags+xml"/>
  <Override PartName="/ppt/notesSlides/notesSlide4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5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8" r:id="rId4"/>
    <p:sldId id="259" r:id="rId5"/>
    <p:sldId id="258" r:id="rId6"/>
    <p:sldId id="281" r:id="rId7"/>
    <p:sldId id="292" r:id="rId8"/>
    <p:sldId id="261" r:id="rId9"/>
    <p:sldId id="260" r:id="rId10"/>
    <p:sldId id="262" r:id="rId11"/>
    <p:sldId id="267" r:id="rId12"/>
    <p:sldId id="293" r:id="rId13"/>
    <p:sldId id="263" r:id="rId14"/>
    <p:sldId id="268" r:id="rId15"/>
    <p:sldId id="294" r:id="rId16"/>
    <p:sldId id="289" r:id="rId17"/>
    <p:sldId id="269" r:id="rId18"/>
    <p:sldId id="270" r:id="rId19"/>
    <p:sldId id="291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7" autoAdjust="0"/>
    <p:restoredTop sz="94660"/>
  </p:normalViewPr>
  <p:slideViewPr>
    <p:cSldViewPr snapToGrid="0">
      <p:cViewPr varScale="1">
        <p:scale>
          <a:sx n="97" d="100"/>
          <a:sy n="97" d="100"/>
        </p:scale>
        <p:origin x="36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19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8EAB6-3FA6-4184-AD7E-C2C7DA707920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0357E-0766-4EFF-BFFF-EFFEFC3C33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99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neglect other possible second-order contributions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5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770A0-9F7B-4C9F-6FBB-33ECA33F8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EDB18F-4F4B-8586-BFCC-FCA39A595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218190-F101-ECC2-EACB-8099FA354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C2A65B-40D5-C0F9-DF76-2FE798F86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141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22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53C8C-52D2-413C-7D79-90AA126F7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CCAA780-6A43-056F-1B61-53B7761ED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847916F-4387-1109-D9DA-35E76B443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DE29DD2-82CE-57D1-9232-1E38400187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290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20976-E3AE-9E87-3FAC-29E15434D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568072-3FDF-8E0D-2CA7-647148872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E972EE-487A-259E-DD14-51BCC7A97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A1D860-F993-905A-41E9-5597A2F5D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0357E-0766-4EFF-BFFF-EFFEFC3C331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02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E6BEAE-5A62-0C82-88F9-D873B618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AC91-3BEA-47E9-899D-8760D3E75EF6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6AA64E-E8A3-FD0E-F17E-49F19AD5A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DCC410-F25C-C0E4-0D98-C19BFEBF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451CA82B-7DE6-4BA0-AB24-9CAEFCCCC635}" type="slidenum">
              <a:rPr lang="zh-CN" altLang="en-US" smtClean="0"/>
              <a:pPr/>
              <a:t>‹#›</a:t>
            </a:fld>
            <a:endParaRPr lang="zh-CN" altLang="en-US" sz="1400" dirty="0"/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5CA22C87-05B7-2678-8397-C041E2CFBB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8493" y="49482"/>
            <a:ext cx="8435014" cy="472553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页标题</a:t>
            </a:r>
          </a:p>
        </p:txBody>
      </p:sp>
      <p:sp>
        <p:nvSpPr>
          <p:cNvPr id="23" name="文本占位符 22">
            <a:extLst>
              <a:ext uri="{FF2B5EF4-FFF2-40B4-BE49-F238E27FC236}">
                <a16:creationId xmlns:a16="http://schemas.microsoft.com/office/drawing/2014/main" id="{B939B716-3962-32BF-EDEE-A8B0547A86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49"/>
            <a:ext cx="10311581" cy="5172377"/>
          </a:xfrm>
        </p:spPr>
        <p:txBody>
          <a:bodyPr/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Ø"/>
              <a:defRPr sz="20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011CA3F2-2E24-75A4-8670-9A7F3CADCDBE}"/>
              </a:ext>
            </a:extLst>
          </p:cNvPr>
          <p:cNvCxnSpPr/>
          <p:nvPr userDrawn="1"/>
        </p:nvCxnSpPr>
        <p:spPr>
          <a:xfrm>
            <a:off x="-7374" y="573803"/>
            <a:ext cx="12192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55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9049EA-D284-A450-D03B-BD5D5C4E6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9A101D7-5DE1-A1E8-49A7-400605B8C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CFF8989-5E15-798A-F413-10A4B69B8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E26580-EECF-FE0C-47F2-1DF5B0F15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1F26-EFB1-4B86-9724-CAFC847A7CFE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20CE75-F437-EEEA-7E3D-94C54B3B0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2C9740-BB97-F6FD-3238-0E73A249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7950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437128-9198-E3AA-0E53-F01E3BE05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51FABB7-4A02-96C6-68E1-779F6B606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114026-A231-C080-9405-945F77DD8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5EB3-8905-4DE7-AC2E-3866062C0C0E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520DBF-39C1-7B82-2F27-DFD7D8F18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477696-E785-CA18-537C-2C8719DC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38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EC9370C-C7D6-55C0-DCC0-DD4F6C6B7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A31B92-7874-F29B-C4CB-B11FAD52E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3C0876-190D-633E-8C98-02FDA7BFE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A5BF1-4AE9-43CB-92DE-F0A54284A49E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61E8E2-821E-8C1C-482E-8A123BD7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5D3519-B973-FF29-167B-CEB031670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06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E13067-3A62-DA66-B939-0DC4DD2C9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3D5AB3C-F81C-B3CA-2F93-01E4BC56A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843F9F-E837-D598-EA9D-039A6C27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A215-76A8-4757-9E90-A67AAA1D3619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C636D2-2753-BAC4-F09E-86C5482D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33135" y="6356350"/>
            <a:ext cx="710513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F1BE85-4E0E-D631-D19F-CD256F1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49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A3A3EF-3BE7-69E2-D035-2D930CE1B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B37AFE-16D9-544E-7D02-DD82A14C3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D28393-9CA4-7CF9-0D36-408BD572A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18F69-F40C-4D91-A743-2C1985E840E3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5B5165-5A27-3819-547C-D575CA74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F703D2-EB01-D574-A61B-72282C870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48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A0858A-CB7F-5F9F-99BF-7A51381D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37231B-501F-3C31-8358-BD1CA27FC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0BD7E7-BC98-E73E-9524-86E3BAFD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2460-901E-4D40-B921-E7265078721F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43F11C-E61F-A764-DB3E-7631B7D3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D4995F-9548-A628-E6DB-5C1241D78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24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AE78B2-38CB-13B7-B3FE-446BA8407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95E458-B3AA-EE0B-73A8-3D19D005F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B1C3EC3-12F5-1B1C-E0FC-0A7C75A3E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1737A7-3DF9-1659-0A69-A3B1700F8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AADB3-6304-451E-B3F6-00FD1A9F4757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6631339-DD54-D36F-D6A1-0B7AF420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61AFDB-F55A-C7C2-5916-8CA7D1992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45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A33E9E-4A7C-AA47-4166-6BE85445B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2E5B6D-7D9F-8BBA-F59E-A4B30CA6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91810F1-FD7B-238E-E0C0-5328E1BCC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940250-6880-9E51-52B0-DD26465EB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4D463D-4150-5690-B90A-530BF31E1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C160A0E-855E-DD9C-1AA1-D2562ABC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01C0-B890-40D8-95C4-2EE50BA644B0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7733EB1-1139-2104-7F76-09C044A2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F8E0AA5-AB92-9ABD-6E9E-E1005B790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63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2A27EA-347F-E184-5923-424434E13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1FC5D5C-FD91-3C64-A3FD-689903617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B2B0-309F-4C4B-A072-6EC3E05899B0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F87F3CA-A110-611E-1A40-644442D8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7ACAA6E-729C-7A10-1F20-93A26204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588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55B6785-6137-2203-9CBF-39670C2D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81E5C-06A7-4F53-8607-3ED300CEDA6B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E069174-15DC-9609-C76A-274636B2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2E425B-46F1-1F4D-E90E-FBD7DFFB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12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9A0CF8-B857-0730-8C94-005CA79E1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F9D213-88E7-0137-3D66-AFD29A0E5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8857F20-945D-6D94-A52A-4CF393496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BC2587-ECC7-D424-F130-7F5ABAF37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FBC83-1770-43F4-BF16-E39E01CEEB5D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4FD832-1C9A-DAEB-183F-DA77705B3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FCAC4D-C13B-8C58-29E0-2EC5C149B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13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ED925D1-BAC8-A345-CF26-B5B7D8C39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AE2923-8E91-A270-55A4-C4B35A585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614CB0-CCEC-BA0C-89EC-CFDC6BD9B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AFA5F-EE69-4C47-8397-112CCAE0A33B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04CCEE-827D-11E4-DE1E-EA42485118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EA1620-5AAD-25C6-7C9F-776F7D836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82B-7DE6-4BA0-AB24-9CAEFCCCC635}" type="slidenum">
              <a:rPr lang="zh-CN" altLang="en-US" smtClean="0"/>
              <a:pPr/>
              <a:t>‹#›</a:t>
            </a:fld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3249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8.xml"/><Relationship Id="rId7" Type="http://schemas.openxmlformats.org/officeDocument/2006/relationships/image" Target="../media/image29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tags" Target="../tags/tag29.xml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32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37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6.png"/><Relationship Id="rId5" Type="http://schemas.openxmlformats.org/officeDocument/2006/relationships/tags" Target="../tags/tag34.xml"/><Relationship Id="rId10" Type="http://schemas.openxmlformats.org/officeDocument/2006/relationships/image" Target="../media/image35.png"/><Relationship Id="rId4" Type="http://schemas.openxmlformats.org/officeDocument/2006/relationships/tags" Target="../tags/tag33.xml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tags" Target="../tags/tag36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39.xml"/><Relationship Id="rId15" Type="http://schemas.openxmlformats.org/officeDocument/2006/relationships/image" Target="../media/image41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45.pn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4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tags" Target="../tags/tag46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49.xml"/><Relationship Id="rId15" Type="http://schemas.openxmlformats.org/officeDocument/2006/relationships/image" Target="../media/image51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55.png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570.png"/><Relationship Id="rId18" Type="http://schemas.openxmlformats.org/officeDocument/2006/relationships/image" Target="../media/image62.png"/><Relationship Id="rId3" Type="http://schemas.openxmlformats.org/officeDocument/2006/relationships/tags" Target="../tags/tag56.xml"/><Relationship Id="rId21" Type="http://schemas.openxmlformats.org/officeDocument/2006/relationships/image" Target="../media/image65.png"/><Relationship Id="rId7" Type="http://schemas.openxmlformats.org/officeDocument/2006/relationships/tags" Target="../tags/tag60.xml"/><Relationship Id="rId12" Type="http://schemas.openxmlformats.org/officeDocument/2006/relationships/image" Target="../media/image560.png"/><Relationship Id="rId17" Type="http://schemas.openxmlformats.org/officeDocument/2006/relationships/image" Target="../media/image61.png"/><Relationship Id="rId2" Type="http://schemas.openxmlformats.org/officeDocument/2006/relationships/tags" Target="../tags/tag55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7.png"/><Relationship Id="rId5" Type="http://schemas.openxmlformats.org/officeDocument/2006/relationships/tags" Target="../tags/tag58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63.png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65.xml"/><Relationship Id="rId7" Type="http://schemas.openxmlformats.org/officeDocument/2006/relationships/image" Target="../media/image6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66.tmp"/><Relationship Id="rId11" Type="http://schemas.openxmlformats.org/officeDocument/2006/relationships/image" Target="../media/image7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0.png"/><Relationship Id="rId4" Type="http://schemas.openxmlformats.org/officeDocument/2006/relationships/tags" Target="../tags/tag66.xml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5.xml"/><Relationship Id="rId7" Type="http://schemas.openxmlformats.org/officeDocument/2006/relationships/image" Target="../media/image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15.pn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14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13.png"/><Relationship Id="rId5" Type="http://schemas.openxmlformats.org/officeDocument/2006/relationships/tags" Target="../tags/tag11.xml"/><Relationship Id="rId10" Type="http://schemas.openxmlformats.org/officeDocument/2006/relationships/image" Target="../media/image12.png"/><Relationship Id="rId4" Type="http://schemas.openxmlformats.org/officeDocument/2006/relationships/tags" Target="../tags/tag10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21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2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9.png"/><Relationship Id="rId5" Type="http://schemas.openxmlformats.org/officeDocument/2006/relationships/tags" Target="../tags/tag18.xml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tags" Target="../tags/tag17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23.xml"/><Relationship Id="rId7" Type="http://schemas.openxmlformats.org/officeDocument/2006/relationships/image" Target="../media/image24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8.png"/><Relationship Id="rId5" Type="http://schemas.openxmlformats.org/officeDocument/2006/relationships/tags" Target="../tags/tag25.xml"/><Relationship Id="rId10" Type="http://schemas.openxmlformats.org/officeDocument/2006/relationships/image" Target="../media/image27.png"/><Relationship Id="rId4" Type="http://schemas.openxmlformats.org/officeDocument/2006/relationships/tags" Target="../tags/tag24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C464AE9-E07E-F405-B074-34E419D7BB70}"/>
              </a:ext>
            </a:extLst>
          </p:cNvPr>
          <p:cNvSpPr txBox="1"/>
          <p:nvPr/>
        </p:nvSpPr>
        <p:spPr>
          <a:xfrm>
            <a:off x="585288" y="1400006"/>
            <a:ext cx="11021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Weyl anomaly induced transport in hydrodynamics</a:t>
            </a:r>
            <a:endParaRPr lang="zh-CN" altLang="en-US" sz="4000" dirty="0">
              <a:solidFill>
                <a:schemeClr val="accent1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54B498-4DEC-3124-B4B3-6B1DF884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C339FE4-6CCA-7E71-1F7C-9A6910D004A3}"/>
              </a:ext>
            </a:extLst>
          </p:cNvPr>
          <p:cNvSpPr txBox="1"/>
          <p:nvPr/>
        </p:nvSpPr>
        <p:spPr>
          <a:xfrm>
            <a:off x="5003643" y="3010600"/>
            <a:ext cx="2184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Shi-Zheng Yang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2D65A6B-61F8-8839-7A5B-4D1CEF436662}"/>
              </a:ext>
            </a:extLst>
          </p:cNvPr>
          <p:cNvSpPr txBox="1"/>
          <p:nvPr/>
        </p:nvSpPr>
        <p:spPr>
          <a:xfrm>
            <a:off x="1003216" y="4374973"/>
            <a:ext cx="10185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zh-C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SZY,  J. H. Gao,  </a:t>
            </a:r>
            <a:r>
              <a:rPr lang="en-US" altLang="zh-C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Z. T. Liang,  G. Prokhorov,  S. Pu,  O. </a:t>
            </a:r>
            <a:r>
              <a:rPr lang="en-US" altLang="zh-CN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Teryaev</a:t>
            </a:r>
            <a:r>
              <a:rPr lang="en-US" altLang="zh-C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V. Zakharov,</a:t>
            </a:r>
            <a:r>
              <a:rPr lang="zh-CN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zh-C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arXiv:</a:t>
            </a:r>
            <a:r>
              <a:rPr lang="en-US" altLang="zh-C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2604.23849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E1008C2-6585-E9D7-412A-E4C29F053B84}"/>
              </a:ext>
            </a:extLst>
          </p:cNvPr>
          <p:cNvSpPr txBox="1"/>
          <p:nvPr/>
        </p:nvSpPr>
        <p:spPr>
          <a:xfrm>
            <a:off x="4338937" y="3659832"/>
            <a:ext cx="3514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Zhejiang Ocean University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 descr="IMG_256">
            <a:extLst>
              <a:ext uri="{FF2B5EF4-FFF2-40B4-BE49-F238E27FC236}">
                <a16:creationId xmlns:a16="http://schemas.microsoft.com/office/drawing/2014/main" id="{7EE3A137-5D84-2DE5-ADD5-5B1CEEBEE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812" y="0"/>
            <a:ext cx="1115781" cy="110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4F44254E-E02B-57FF-C1AA-E06B68AE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中国物理学会高能物理分会第十二届全国会员代表大会暨学术年会，</a:t>
            </a:r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13</a:t>
            </a:r>
            <a:r>
              <a:rPr lang="zh-CN" altLang="en-US" dirty="0"/>
              <a:t>日至</a:t>
            </a:r>
            <a:r>
              <a:rPr lang="en-US" altLang="zh-CN" dirty="0"/>
              <a:t>19</a:t>
            </a:r>
            <a:r>
              <a:rPr lang="zh-CN" altLang="en-US" dirty="0"/>
              <a:t>日，广州</a:t>
            </a:r>
          </a:p>
        </p:txBody>
      </p:sp>
    </p:spTree>
    <p:extLst>
      <p:ext uri="{BB962C8B-B14F-4D97-AF65-F5344CB8AC3E}">
        <p14:creationId xmlns:p14="http://schemas.microsoft.com/office/powerpoint/2010/main" val="249043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8350-EB4A-36C0-0E63-C8E74035F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6">
            <a:extLst>
              <a:ext uri="{FF2B5EF4-FFF2-40B4-BE49-F238E27FC236}">
                <a16:creationId xmlns:a16="http://schemas.microsoft.com/office/drawing/2014/main" id="{EB521D64-CD48-CE56-4734-014A7E1BB0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The zeroth- to second-order energy momentum tensor</a:t>
            </a:r>
          </a:p>
          <a:p>
            <a:pPr marL="0" indent="0">
              <a:buNone/>
            </a:pP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The conservation law: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9645252-1E87-DEF9-6413-8301D7A0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3DB351-EA53-7B0C-B759-2369216D9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4172" y="50400"/>
            <a:ext cx="9339634" cy="472553"/>
          </a:xfrm>
        </p:spPr>
        <p:txBody>
          <a:bodyPr/>
          <a:lstStyle/>
          <a:p>
            <a:r>
              <a:rPr lang="en-US" altLang="zh-CN" dirty="0"/>
              <a:t>The zeroth to second order energy momentum tensor</a:t>
            </a:r>
            <a:endParaRPr lang="zh-CN" altLang="en-US" dirty="0"/>
          </a:p>
          <a:p>
            <a:endParaRPr lang="zh-CN" altLang="en-US" dirty="0"/>
          </a:p>
        </p:txBody>
      </p:sp>
      <p:pic>
        <p:nvPicPr>
          <p:cNvPr id="20" name="图片 19" descr="\documentclass{revtex4-2}&#10;\usepackage{xcolor}&#10;\usepackage{amsbsy}&#10;\usepackage{amstext}&#10;\usepackage{amssymb}&#10;\usepackage{amsmath}&#10;\thispagestyle{empty}&#10;\definecolor{sblue}{RGB}{68,114,196}&#10;\begin{document}&#10;\begin{eqnarray*}&#10;T^{(0)\mu\nu}&amp;=&amp;\rho u^\mu u^\nu -P(g^{\mu\nu}-u^\mu u^\nu)\\&#10;T^{(1)\mu\nu}&amp;=&amp;\lambda^\omega(u^\mu\omega^\nu+u^\nu\omega^\mu)+\lambda^B(u^\mu B^\nu +u^\nu B^\mu)\\&#10;T^{(2)\mu\nu}&amp;=&amp;\rho^{(2)}u^{\mu}u^{\nu}+P^{(2)}(g^{\mu\nu}-u^\mu u^\nu)\\&amp;&amp;+\tilde{\lambda}^{\varepsilon\varepsilon}\varepsilon^{\mu}\varepsilon^{\nu}+\tilde{\lambda}^{\omega\omega}\omega^{\mu}\omega^{\nu}+\tilde{\lambda}^{\varepsilon E}\left(\varepsilon^{\mu}E^{\nu}+\varepsilon^{\nu}E^{\mu}\right)\\&amp;&amp;+\tilde{\lambda}^{\omega B}\left(\omega^{\mu}B^{\nu}+\omega^{\nu}B^{\mu}\right)+\tilde{\lambda}^{EE}E^{\mu}E^{\nu}+\tilde{\lambda}^{BB}B^{\mu}B^{\nu}\\&amp;&amp;+\left(u^{\mu}\epsilon^{\nu\alpha\beta\gamma}+u^{\nu}\epsilon^{\mu\alpha\beta\gamma}\right)u_{\alpha}\left[\lambda^{\varepsilon\omega}\varepsilon_{\beta}\omega_{\gamma}+\lambda^{\omega E}(E_{\beta}\omega_{\gamma}+\varepsilon_{\beta}B_{\gamma})+\lambda^{EB}E_{\beta}B_{\gamma}\right]&#10;\end{eqnarray*}&#10;\end{document}" title="IguanaTex Bitmap Display">
            <a:extLst>
              <a:ext uri="{FF2B5EF4-FFF2-40B4-BE49-F238E27FC236}">
                <a16:creationId xmlns:a16="http://schemas.microsoft.com/office/drawing/2014/main" id="{8DF3619B-96A8-D16D-1130-0A0C3B6480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332" y="1553164"/>
            <a:ext cx="8917340" cy="2294857"/>
          </a:xfrm>
          <a:prstGeom prst="rect">
            <a:avLst/>
          </a:prstGeom>
        </p:spPr>
      </p:pic>
      <p:pic>
        <p:nvPicPr>
          <p:cNvPr id="8" name="图片 7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\mu\nu}  = F^{\nu\lambda} j_\lambda,\ \ &#10;  \partial_\mu j^{\mu} = C E\cdot B,\ \ g_{\mu\nu}T^{\mu\nu}=\tilde{C}(E^2-B^2)&#10;\end{eqnarray*}&#10;\end{document}" title="IguanaTex Bitmap Display">
            <a:extLst>
              <a:ext uri="{FF2B5EF4-FFF2-40B4-BE49-F238E27FC236}">
                <a16:creationId xmlns:a16="http://schemas.microsoft.com/office/drawing/2014/main" id="{AC6202A4-A100-235B-AF0F-019DBD6825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939" y="5436456"/>
            <a:ext cx="7647086" cy="371200"/>
          </a:xfrm>
          <a:prstGeom prst="rect">
            <a:avLst/>
          </a:prstGeom>
        </p:spPr>
      </p:pic>
      <p:pic>
        <p:nvPicPr>
          <p:cNvPr id="18" name="图片 17" descr="\documentclass{revtex4-2}&#10;\usepackage{xcolor}&#10;\usepackage{amsbsy}&#10;\usepackage{amstext}&#10;\usepackage{amssymb}&#10;\usepackage{amsmath}&#10;\thispagestyle{empty}&#10;\definecolor{sblue}{RGB}{68,114,196}&#10;\begin{document}&#10;\begin{eqnarray*}&#10;\rho^{(2)}=\left(\lambda^{\varepsilon\varepsilon}\varepsilon^{2}+\lambda^{\omega\omega}\omega^{2}+\lambda^{\varepsilon E}\varepsilon\cdot E+\lambda^{\omega B}\omega\cdot B+\lambda^{EE}E^{2}+\lambda^{BB}B^{2}\right)&#10;\end{eqnarray*}&#10;\end{document}" title="IguanaTex Bitmap Display">
            <a:extLst>
              <a:ext uri="{FF2B5EF4-FFF2-40B4-BE49-F238E27FC236}">
                <a16:creationId xmlns:a16="http://schemas.microsoft.com/office/drawing/2014/main" id="{423E5455-1DE9-C6EA-3742-8A5DA67F82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81" y="4170828"/>
            <a:ext cx="7282276" cy="324571"/>
          </a:xfrm>
          <a:prstGeom prst="rect">
            <a:avLst/>
          </a:prstGeom>
        </p:spPr>
      </p:pic>
      <p:pic>
        <p:nvPicPr>
          <p:cNvPr id="30" name="图片 29" descr="\documentclass{revtex4-2}&#10;\usepackage{xcolor}&#10;\usepackage{amsbsy}&#10;\usepackage{amstext}&#10;\usepackage{amssymb}&#10;\usepackage{amsmath}&#10;\thispagestyle{empty}&#10;\definecolor{sblue}{RGB}{68,114,196}&#10;\begin{document}&#10;\begin{eqnarray*}&#10;P^{(2)}=\left(\bar{\lambda}^{\varepsilon\varepsilon}\varepsilon^{2}+\bar{\lambda}^{\omega\omega}\omega^{2}+\bar{\lambda}^{\varepsilon E}\varepsilon\cdot E+\bar{\lambda}^{\omega B}\omega\cdot B+\bar{\lambda}^{EE}E^{2}+\bar{\lambda}^{BB}B^{2}\right)&#10;\end{eqnarray*}&#10;\end{document}" title="IguanaTex Bitmap Display">
            <a:extLst>
              <a:ext uri="{FF2B5EF4-FFF2-40B4-BE49-F238E27FC236}">
                <a16:creationId xmlns:a16="http://schemas.microsoft.com/office/drawing/2014/main" id="{6C529C01-BCEE-53DE-8FA6-E1309F74E4B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81" y="4581324"/>
            <a:ext cx="7346285" cy="32457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4F04EB10-FD6F-FF0C-2C0B-24068B094237}"/>
              </a:ext>
            </a:extLst>
          </p:cNvPr>
          <p:cNvSpPr txBox="1"/>
          <p:nvPr/>
        </p:nvSpPr>
        <p:spPr>
          <a:xfrm>
            <a:off x="1156377" y="4133059"/>
            <a:ext cx="2192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2rd energy density: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BDD03F8-8D31-C414-6750-809A22893B00}"/>
              </a:ext>
            </a:extLst>
          </p:cNvPr>
          <p:cNvSpPr txBox="1"/>
          <p:nvPr/>
        </p:nvSpPr>
        <p:spPr>
          <a:xfrm>
            <a:off x="1136833" y="4511494"/>
            <a:ext cx="1562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2rd pressure: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3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4FF84-2BA9-8FB2-101C-628EF4E0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AE3F38F-C038-6B63-7BFE-CAF8BE1E6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804C49-4851-94E0-8DE4-B423E17235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Chiral anomaly induced transport coefficients </a:t>
            </a:r>
          </a:p>
          <a:p>
            <a:endParaRPr lang="zh-CN" altLang="en-US" dirty="0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120E5069-C662-1E64-FDF1-16795FD5D5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First order conservation laws: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The chiral anomaly gives:</a:t>
            </a:r>
          </a:p>
          <a:p>
            <a:pPr>
              <a:lnSpc>
                <a:spcPct val="150000"/>
              </a:lnSpc>
            </a:pPr>
            <a:endParaRPr lang="en-US" altLang="zh-CN" dirty="0"/>
          </a:p>
          <a:p>
            <a:pPr>
              <a:lnSpc>
                <a:spcPct val="150000"/>
              </a:lnSpc>
            </a:pPr>
            <a:endParaRPr lang="en-US" altLang="zh-CN" dirty="0"/>
          </a:p>
          <a:p>
            <a:pPr marL="0" indent="0">
              <a:lnSpc>
                <a:spcPct val="200000"/>
              </a:lnSpc>
              <a:buNone/>
            </a:pPr>
            <a:endParaRPr lang="en-US" altLang="zh-CN" dirty="0"/>
          </a:p>
          <a:p>
            <a:pPr>
              <a:lnSpc>
                <a:spcPct val="200000"/>
              </a:lnSpc>
            </a:pPr>
            <a:r>
              <a:rPr lang="en-US" altLang="zh-CN" dirty="0"/>
              <a:t>The energy momentum conservation gives:</a:t>
            </a:r>
          </a:p>
          <a:p>
            <a:pPr>
              <a:lnSpc>
                <a:spcPct val="200000"/>
              </a:lnSpc>
            </a:pPr>
            <a:endParaRPr lang="en-US" altLang="zh-CN" dirty="0"/>
          </a:p>
          <a:p>
            <a:pPr>
              <a:lnSpc>
                <a:spcPct val="200000"/>
              </a:lnSpc>
            </a:pPr>
            <a:r>
              <a:rPr lang="en-US" altLang="zh-CN" dirty="0"/>
              <a:t>First order results: </a:t>
            </a:r>
          </a:p>
        </p:txBody>
      </p:sp>
      <p:pic>
        <p:nvPicPr>
          <p:cNvPr id="94" name="图片 93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1)\mu\nu}  = F^{\nu\lambda} j^{(1)}_\lambda,\ \ &#10;  \partial_\mu j^{(1)\mu} = C E\cdot B &#10;\end{eqnarray*}&#10;\end{document}" title="IguanaTex Bitmap Display">
            <a:extLst>
              <a:ext uri="{FF2B5EF4-FFF2-40B4-BE49-F238E27FC236}">
                <a16:creationId xmlns:a16="http://schemas.microsoft.com/office/drawing/2014/main" id="{FF73F573-1929-6235-97F6-890470E5EC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244" y="1098819"/>
            <a:ext cx="4300188" cy="341333"/>
          </a:xfrm>
          <a:prstGeom prst="rect">
            <a:avLst/>
          </a:prstGeom>
        </p:spPr>
      </p:pic>
      <p:pic>
        <p:nvPicPr>
          <p:cNvPr id="68" name="图片 67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j^{(1)\mu}&amp;=&amp;\textcolor{red}{\left(2\xi-T\frac{\partial\xi}{\partial T}\right)}\varepsilon\cdot\omega&#10;    +\textcolor{red}{\left(2\xi^B-\frac{1}{T}\frac{\partial\xi}{\partial\bar{\mu}}\right)}E\cdot\omega\nonumber\\&#10;    &amp;&amp;+\textcolor{red}{\left(\xi^B-T\frac{\partial\xi^B}{\partial T}\right)}\varepsilon\cdot B&#10;    \textcolor{red}{-\frac{1}{T}\frac{\partial\xi^B}{\partial\bar{\mu}}}E\cdot B=\textcolor{red}{C}E\cdot B&#10;\end{eqnarray*}&#10;\end{document}" title="IguanaTex Bitmap Display">
            <a:extLst>
              <a:ext uri="{FF2B5EF4-FFF2-40B4-BE49-F238E27FC236}">
                <a16:creationId xmlns:a16="http://schemas.microsoft.com/office/drawing/2014/main" id="{4FE476AE-FF91-576F-6096-015ABB53A0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09" y="1643541"/>
            <a:ext cx="6125714" cy="1333333"/>
          </a:xfrm>
          <a:prstGeom prst="rect">
            <a:avLst/>
          </a:prstGeom>
        </p:spPr>
      </p:pic>
      <p:sp>
        <p:nvSpPr>
          <p:cNvPr id="70" name="箭头: 右 69">
            <a:extLst>
              <a:ext uri="{FF2B5EF4-FFF2-40B4-BE49-F238E27FC236}">
                <a16:creationId xmlns:a16="http://schemas.microsoft.com/office/drawing/2014/main" id="{B775EEBE-DE06-920B-863B-1A18332ED992}"/>
              </a:ext>
            </a:extLst>
          </p:cNvPr>
          <p:cNvSpPr/>
          <p:nvPr/>
        </p:nvSpPr>
        <p:spPr>
          <a:xfrm rot="5400000">
            <a:off x="5966845" y="2692664"/>
            <a:ext cx="364246" cy="1005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4" name="图片 83" descr="\documentclass{revtex4-2}&#10;\usepackage{xcolor}&#10;\usepackage{amsbsy}&#10;\usepackage{amstext}&#10;\usepackage{amssymb}&#10;\usepackage{amsmath}&#10;\thispagestyle{empty}&#10;\definecolor{sblue}{RGB}{68,114,196}&#10;\begin{document}&#10;\begin{eqnarray*}&#10;2\xi  - T\frac{\partial \xi }{\partial T} = 0 ,\ \ \&#10; 2 \xi ^B - \frac{1}{T}\frac{\partial \xi }{\partial \bar \mu } = 0,\ \ \&#10;\xi ^B - T\frac{\partial \xi^B }{\partial T}= 0 ,\ \ \&#10;-\frac{1}{T}\frac{\partial \xi^B }{\partial \bar \mu }= {C}  &#10;\end{eqnarray*}&#10;\end{document}" title="IguanaTex Bitmap Display">
            <a:extLst>
              <a:ext uri="{FF2B5EF4-FFF2-40B4-BE49-F238E27FC236}">
                <a16:creationId xmlns:a16="http://schemas.microsoft.com/office/drawing/2014/main" id="{99050AE3-3519-F24D-576E-CA39D4556B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368" y="3558031"/>
            <a:ext cx="7715046" cy="611048"/>
          </a:xfrm>
          <a:prstGeom prst="rect">
            <a:avLst/>
          </a:prstGeom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3D100187-266F-8478-065D-0D912480C02F}"/>
              </a:ext>
            </a:extLst>
          </p:cNvPr>
          <p:cNvSpPr/>
          <p:nvPr/>
        </p:nvSpPr>
        <p:spPr>
          <a:xfrm>
            <a:off x="2047177" y="3476299"/>
            <a:ext cx="8097645" cy="7378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0" name="图片 89" descr="\documentclass{revtex4-2}&#10;\usepackage{xcolor}&#10;\usepackage{amsbsy}&#10;\usepackage{amstext}&#10;\usepackage{amssymb}&#10;\usepackage{amsmath}&#10;\thispagestyle{empty}&#10;\definecolor{sblue}{RGB}{68,114,196}&#10;\begin{document}&#10;\begin{eqnarray*}&#10;3\lambda  - T\frac{\partial \lambda }{\partial T}=0,\ \ \&#10;2 \lambda ^B - \frac{1}{T}\frac{\partial \lambda }{\partial \bar \mu } = -\xi ,\ \ \&#10;2\lambda ^B - T\frac{\partial \lambda^B }{\partial T}= 0,\ \ \&#10;\frac{1}{T}\frac{\partial \lambda^B }{\partial \bar \mu } = \xi ^B,\ \ \&#10;2 \lambda ^B =  \xi &#10;\end{eqnarray*}&#10;\end{document}" title="IguanaTex Bitmap Display">
            <a:extLst>
              <a:ext uri="{FF2B5EF4-FFF2-40B4-BE49-F238E27FC236}">
                <a16:creationId xmlns:a16="http://schemas.microsoft.com/office/drawing/2014/main" id="{F81CADE3-2BAD-55FF-9ABF-DF3C4DDD7A8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03" y="4724339"/>
            <a:ext cx="9334857" cy="611048"/>
          </a:xfrm>
          <a:prstGeom prst="rect">
            <a:avLst/>
          </a:prstGeom>
        </p:spPr>
      </p:pic>
      <p:sp>
        <p:nvSpPr>
          <p:cNvPr id="92" name="矩形 91">
            <a:extLst>
              <a:ext uri="{FF2B5EF4-FFF2-40B4-BE49-F238E27FC236}">
                <a16:creationId xmlns:a16="http://schemas.microsoft.com/office/drawing/2014/main" id="{50F8C9EC-1A79-C519-D3ED-67AB404B1261}"/>
              </a:ext>
            </a:extLst>
          </p:cNvPr>
          <p:cNvSpPr/>
          <p:nvPr/>
        </p:nvSpPr>
        <p:spPr>
          <a:xfrm>
            <a:off x="1294470" y="4625570"/>
            <a:ext cx="9603060" cy="7378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8" name="图片 97" descr="\documentclass{revtex4-2}&#10;\usepackage{xcolor}&#10;\usepackage{amsbsy}&#10;\usepackage{amstext}&#10;\usepackage{amssymb}&#10;\usepackage{amsmath}&#10;\thispagestyle{empty}&#10;\definecolor{sblue}{RGB}{68,114,196}&#10;\begin{document}&#10;\begin{eqnarray*}&#10;\xi^B=-C\mu+bT,\ \&#10;    \xi=-C\mu^2+2bT\mu+aT^2&#10;\end{eqnarray*}&#10;\end{document}" title="IguanaTex Bitmap Display">
            <a:extLst>
              <a:ext uri="{FF2B5EF4-FFF2-40B4-BE49-F238E27FC236}">
                <a16:creationId xmlns:a16="http://schemas.microsoft.com/office/drawing/2014/main" id="{C4A620D1-2C4E-1CAD-24F6-7F9DD6AA58C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307" y="5759181"/>
            <a:ext cx="4760380" cy="28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3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E2935-D111-77A8-C4A4-D9BD33A90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BD41561-216A-54D8-BD40-43998981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46FC742-B0A9-B566-69E5-605C715F85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F93E1DC-4C4D-3F5C-F3FA-3EDF54729F57}"/>
              </a:ext>
            </a:extLst>
          </p:cNvPr>
          <p:cNvSpPr txBox="1"/>
          <p:nvPr/>
        </p:nvSpPr>
        <p:spPr>
          <a:xfrm>
            <a:off x="389648" y="1539720"/>
            <a:ext cx="11262420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87807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AFC1-33E3-725C-1FEE-59B60372A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2B0DC59-DB66-C25B-BBE4-BADDD00A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49D129-7636-8273-9EE9-8823368933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The second order current and energy momentum with                         :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lnSpc>
                <a:spcPct val="110000"/>
              </a:lnSpc>
              <a:buNone/>
            </a:pPr>
            <a:endParaRPr lang="en-US" altLang="zh-CN" dirty="0"/>
          </a:p>
          <a:p>
            <a:pPr>
              <a:lnSpc>
                <a:spcPct val="110000"/>
              </a:lnSpc>
            </a:pPr>
            <a:r>
              <a:rPr lang="en-US" altLang="zh-CN" dirty="0"/>
              <a:t>Second order conservation laws:</a:t>
            </a:r>
          </a:p>
          <a:p>
            <a:pPr marL="0" indent="0">
              <a:buNone/>
            </a:pP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C6F7DF6-4D60-C690-EBFD-3E9E41D89C2F}"/>
              </a:ext>
            </a:extLst>
          </p:cNvPr>
          <p:cNvSpPr/>
          <p:nvPr/>
        </p:nvSpPr>
        <p:spPr>
          <a:xfrm>
            <a:off x="6961239" y="1229032"/>
            <a:ext cx="2005780" cy="1216000"/>
          </a:xfrm>
          <a:prstGeom prst="rect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E851A73-8936-43D5-6274-FB659836844D}"/>
              </a:ext>
            </a:extLst>
          </p:cNvPr>
          <p:cNvSpPr txBox="1"/>
          <p:nvPr/>
        </p:nvSpPr>
        <p:spPr>
          <a:xfrm>
            <a:off x="8984224" y="1607131"/>
            <a:ext cx="2640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=0 in global equilibrium</a:t>
            </a:r>
            <a:endParaRPr lang="zh-CN" alt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图片 12" descr="\documentclass{revtex4-2}&#10;\usepackage{xcolor}&#10;\usepackage{amsbsy}&#10;\usepackage{amstext}&#10;\usepackage{amssymb}&#10;\usepackage{amsmath}&#10;\thispagestyle{empty}&#10;\definecolor{sblue}{RGB}{68,114,196}&#10;\begin{document}&#10;\begin{eqnarray*}&#10;\textcolor{sblue}{\omega^\mu,B^\mu=0}&#10;\end{eqnarray*}&#10;\end{document}" title="IguanaTex Bitmap Display">
            <a:extLst>
              <a:ext uri="{FF2B5EF4-FFF2-40B4-BE49-F238E27FC236}">
                <a16:creationId xmlns:a16="http://schemas.microsoft.com/office/drawing/2014/main" id="{771043BD-5528-8E9B-64EB-F86149226B3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35" y="995906"/>
            <a:ext cx="1208381" cy="231619"/>
          </a:xfrm>
          <a:prstGeom prst="rect">
            <a:avLst/>
          </a:prstGeom>
        </p:spPr>
      </p:pic>
      <p:pic>
        <p:nvPicPr>
          <p:cNvPr id="49" name="图片 48" descr="\documentclass{revtex4-2}&#10;\usepackage{xcolor}&#10;\usepackage{amsbsy}&#10;\usepackage{amstext}&#10;\usepackage{amssymb}&#10;\usepackage{amsmath}&#10;\thispagestyle{empty}&#10;\definecolor{sblue}{RGB}{68,114,196}&#10;\begin{document}&#10;\begin{eqnarray*}&#10;j_{\mu}^{(2)}&amp;=&amp;(\xi^{\varepsilon\varepsilon}\varepsilon^{2}+\xi^{\varepsilon E}\varepsilon\cdot E+\xi^{EE}E^{2})u_{\mu}\\&#10;T^{(2)\mu\nu}&amp;=&amp;\left(\lambda^{\varepsilon\varepsilon}\varepsilon^{2}+\lambda^{\varepsilon E}\varepsilon\cdot E+\lambda^{EE}E^{2}\right)u^{\mu}u^{\nu}+\left(\bar{\lambda}^{\varepsilon\varepsilon}\varepsilon^{2}+\bar{\lambda}^{\varepsilon E}\varepsilon\cdot E+\bar{\lambda}^{EE}E^{2}\right)\Delta^{\mu\nu}\\&amp;&amp;+\tilde{\lambda}^{\varepsilon\varepsilon}\varepsilon^{\mu}\varepsilon^{\nu}+\tilde{\lambda}^{\varepsilon E}\left(\varepsilon^{\mu}E^{\nu}+\varepsilon^{\nu}E^{\mu}\right)+\tilde{\lambda}^{EE}E^{\mu}E^{\nu}&#10;\end{eqnarray*}&#10;\end{document}" title="IguanaTex Bitmap Display">
            <a:extLst>
              <a:ext uri="{FF2B5EF4-FFF2-40B4-BE49-F238E27FC236}">
                <a16:creationId xmlns:a16="http://schemas.microsoft.com/office/drawing/2014/main" id="{51CF83F7-E248-7A5A-00D6-985C8E0E4C7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382" y="1368867"/>
            <a:ext cx="8687236" cy="1162666"/>
          </a:xfrm>
          <a:prstGeom prst="rect">
            <a:avLst/>
          </a:prstGeom>
        </p:spPr>
      </p:pic>
      <p:pic>
        <p:nvPicPr>
          <p:cNvPr id="6" name="图片 5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2)\mu\nu}  = F^{\nu\lambda} j^{(2)}_\lambda,\ \ &#10;  \partial_\mu j^{(2)\mu} = 0,\ \ g_{\mu\nu}T^{(2)\mu\nu}=\textcolor{red}{\tilde{C}}E^2&#10;\end{eqnarray*}&#10;\end{document}" title="IguanaTex Bitmap Display">
            <a:extLst>
              <a:ext uri="{FF2B5EF4-FFF2-40B4-BE49-F238E27FC236}">
                <a16:creationId xmlns:a16="http://schemas.microsoft.com/office/drawing/2014/main" id="{0A03D5E4-F00B-A6EB-B802-B516A30EE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75" y="2976814"/>
            <a:ext cx="5819427" cy="341333"/>
          </a:xfrm>
          <a:prstGeom prst="rect">
            <a:avLst/>
          </a:prstGeom>
        </p:spPr>
      </p:pic>
      <p:pic>
        <p:nvPicPr>
          <p:cNvPr id="8" name="图片 7" descr="\documentclass{revtex4-2}&#10;\usepackage{xcolor}&#10;\usepackage{amsbsy}&#10;\usepackage{amstext}&#10;\usepackage{amssymb}&#10;\usepackage{amsmath}&#10;\thispagestyle{empty}&#10;\definecolor{sblue}{RGB}{68,114,196}&#10;\begin{document}&#10;\begin{eqnarray*}&#10;\tilde\lambda^{\varepsilon\varepsilon}&amp;=&amp; 0,\\&#10; \lambda^{\varepsilon\varepsilon}&amp;=&amp; -{3}\bar\lambda^{\varepsilon\varepsilon},&#10;\end{eqnarray*}&#10;\end{document}" title="IguanaTex Bitmap Display">
            <a:extLst>
              <a:ext uri="{FF2B5EF4-FFF2-40B4-BE49-F238E27FC236}">
                <a16:creationId xmlns:a16="http://schemas.microsoft.com/office/drawing/2014/main" id="{98DB1869-3C52-F0DD-A53D-162C139F53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37" y="4421227"/>
            <a:ext cx="1401905" cy="652191"/>
          </a:xfrm>
          <a:prstGeom prst="rect">
            <a:avLst/>
          </a:prstGeom>
        </p:spPr>
      </p:pic>
      <p:pic>
        <p:nvPicPr>
          <p:cNvPr id="10" name="图片 9" descr="\documentclass{revtex4-2}&#10;\usepackage{xcolor}&#10;\usepackage{amsbsy}&#10;\usepackage{amstext}&#10;\usepackage{amssymb}&#10;\usepackage{amsmath}&#10;\thispagestyle{empty}&#10;\definecolor{sblue}{RGB}{68,114,196}&#10;\begin{document}&#10;\begin{eqnarray*}&#10;\xi^{\varepsilon\varepsilon}&amp;=&amp; 2\bar\lambda^{\varepsilon E}&#10;-T^{-1}\partial_{\bar\mu} \bar\lambda^{\varepsilon\varepsilon},\\&#10;\xi^{E E}&amp;=&amp; -T^{-1}\partial_{\bar \mu} \bar\lambda^{E E}&#10; -T^{-1}\partial_{\bar\mu}\tilde\lambda^{E E},&#10;\end{eqnarray*}&#10;\end{document}" title="IguanaTex Bitmap Display">
            <a:extLst>
              <a:ext uri="{FF2B5EF4-FFF2-40B4-BE49-F238E27FC236}">
                <a16:creationId xmlns:a16="http://schemas.microsoft.com/office/drawing/2014/main" id="{87762320-D07D-ACDD-5254-2C35C8D5EE8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830" y="4421226"/>
            <a:ext cx="3744000" cy="710095"/>
          </a:xfrm>
          <a:prstGeom prst="rect">
            <a:avLst/>
          </a:prstGeom>
        </p:spPr>
      </p:pic>
      <p:pic>
        <p:nvPicPr>
          <p:cNvPr id="12" name="图片 11" descr="\documentclass{revtex4-2}&#10;\usepackage{xcolor}&#10;\usepackage{amsbsy}&#10;\usepackage{amstext}&#10;\usepackage{amssymb}&#10;\usepackage{amsmath}&#10;\thispagestyle{empty}&#10;\definecolor{sblue}{RGB}{68,114,196}&#10;\begin{document}&#10;\begin{eqnarray*}&#10; 0 &amp;=&amp; \lambda^{\varepsilon E} + 3\bar \lambda_s^{\varepsilon E}  + 2\tilde  \lambda^{\varepsilon E},\\&#10;\textcolor{red}{\tilde{C}} &amp;=&amp; \lambda^{E E} + 3\bar \lambda^{E E} + \tilde\lambda^{E E},\\&#10;\end{eqnarray*}&#10;\end{document}" title="IguanaTex Bitmap Display">
            <a:extLst>
              <a:ext uri="{FF2B5EF4-FFF2-40B4-BE49-F238E27FC236}">
                <a16:creationId xmlns:a16="http://schemas.microsoft.com/office/drawing/2014/main" id="{516330E7-2910-9E1D-FE6B-5487610784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16" y="4421227"/>
            <a:ext cx="2750477" cy="684191"/>
          </a:xfrm>
          <a:prstGeom prst="rect">
            <a:avLst/>
          </a:prstGeom>
        </p:spPr>
      </p:pic>
      <p:sp>
        <p:nvSpPr>
          <p:cNvPr id="15" name="箭头: 右 14">
            <a:extLst>
              <a:ext uri="{FF2B5EF4-FFF2-40B4-BE49-F238E27FC236}">
                <a16:creationId xmlns:a16="http://schemas.microsoft.com/office/drawing/2014/main" id="{ACAF5E96-A495-36B0-93E3-BF081F92CAD7}"/>
              </a:ext>
            </a:extLst>
          </p:cNvPr>
          <p:cNvSpPr/>
          <p:nvPr/>
        </p:nvSpPr>
        <p:spPr>
          <a:xfrm rot="5400000">
            <a:off x="5725148" y="3454680"/>
            <a:ext cx="741703" cy="6715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99037E6-22DB-8F6D-1408-14505B5AF40E}"/>
              </a:ext>
            </a:extLst>
          </p:cNvPr>
          <p:cNvSpPr/>
          <p:nvPr/>
        </p:nvSpPr>
        <p:spPr>
          <a:xfrm>
            <a:off x="1581785" y="4262757"/>
            <a:ext cx="9460602" cy="15611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\xi^{\varepsilon E}}&amp;=&amp;- \lambda^{E E}  + \bar\lambda^{E E}&#10;+\tilde\lambda^{E E}- T^{-1}\partial_{\bar\mu} \bar\lambda^{\varepsilon E}&#10;- {2}{T}^{-1}\partial_{\bar\mu}\tilde\lambda^{\varepsilon E}&#10;-T \partial_T \bar\lambda^{E E}-T\partial_T\tilde\lambda^{E E}.&#10;\end{eqnarray*}&#10;\end{document}" title="IguanaTex Bitmap Display">
            <a:extLst>
              <a:ext uri="{FF2B5EF4-FFF2-40B4-BE49-F238E27FC236}">
                <a16:creationId xmlns:a16="http://schemas.microsoft.com/office/drawing/2014/main" id="{D2100B0F-EE19-F775-94A6-BE2386A715E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37" y="5338544"/>
            <a:ext cx="8562285" cy="312381"/>
          </a:xfrm>
          <a:prstGeom prst="rect">
            <a:avLst/>
          </a:prstGeom>
        </p:spPr>
      </p:pic>
      <p:pic>
        <p:nvPicPr>
          <p:cNvPr id="26" name="图片 25" descr="\documentclass{revtex4-2}&#10;\usepackage{xcolor}&#10;\usepackage{amsbsy}&#10;\usepackage{amstext}&#10;\usepackage{amssymb}&#10;\usepackage{amsmath}&#10;\thispagestyle{empty}&#10;\definecolor{sblue}{RGB}{68,114,196}&#10;\begin{document}&#10;\begin{eqnarray*}&#10; {F_{\lambda}}^\mu \Omega^{\nu\lambda}-{F_{\lambda}}^\nu \Omega^{\mu\lambda}&#10; = 0  &#10;\end{eqnarray*}&#10;\end{document}" title="IguanaTex Bitmap Display">
            <a:extLst>
              <a:ext uri="{FF2B5EF4-FFF2-40B4-BE49-F238E27FC236}">
                <a16:creationId xmlns:a16="http://schemas.microsoft.com/office/drawing/2014/main" id="{3E761731-E7D5-EA64-D917-F397B325F47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941" y="3607320"/>
            <a:ext cx="2969600" cy="321828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8045F5B3-2303-C9CB-EADF-A6016530CC32}"/>
              </a:ext>
            </a:extLst>
          </p:cNvPr>
          <p:cNvSpPr txBox="1"/>
          <p:nvPr/>
        </p:nvSpPr>
        <p:spPr>
          <a:xfrm>
            <a:off x="1492413" y="3568546"/>
            <a:ext cx="1245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Constrain: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占位符 1">
            <a:extLst>
              <a:ext uri="{FF2B5EF4-FFF2-40B4-BE49-F238E27FC236}">
                <a16:creationId xmlns:a16="http://schemas.microsoft.com/office/drawing/2014/main" id="{B14C89A7-C0B3-69EA-AAE0-F1AD26322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78493" y="49482"/>
            <a:ext cx="8435014" cy="472553"/>
          </a:xfrm>
        </p:spPr>
        <p:txBody>
          <a:bodyPr/>
          <a:lstStyle/>
          <a:p>
            <a:r>
              <a:rPr lang="en-US" altLang="zh-CN" dirty="0"/>
              <a:t>Second order under constant EM field</a:t>
            </a:r>
            <a:endParaRPr lang="zh-CN" altLang="en-US" dirty="0"/>
          </a:p>
        </p:txBody>
      </p:sp>
      <p:pic>
        <p:nvPicPr>
          <p:cNvPr id="38" name="图片 37" descr="\documentclass{revtex4-2}&#10;\usepackage{xcolor}&#10;\usepackage{amsbsy}&#10;\usepackage{amstext}&#10;\usepackage{amssymb}&#10;\usepackage{amsmath}&#10;\thispagestyle{empty}&#10;\definecolor{sblue}{RGB}{68,114,196}&#10;\begin{document}&#10;\begin{eqnarray*}&#10; \bar\lambda^{\varepsilon\varepsilon}, \tilde\lambda^{\varepsilon\varepsilon} \propto T^2;\  \bar\lambda^{\varepsilon E}, \tilde\lambda^{\varepsilon E} \propto T  &#10;\end{eqnarray*}&#10;\end{document}" title="IguanaTex Bitmap Display">
            <a:extLst>
              <a:ext uri="{FF2B5EF4-FFF2-40B4-BE49-F238E27FC236}">
                <a16:creationId xmlns:a16="http://schemas.microsoft.com/office/drawing/2014/main" id="{00FD904D-3568-8E99-D187-E67DFD182E5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75" y="3666502"/>
            <a:ext cx="3088761" cy="284952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8B0D4B6D-1E19-3CB9-767A-0B715060ECD0}"/>
              </a:ext>
            </a:extLst>
          </p:cNvPr>
          <p:cNvSpPr txBox="1"/>
          <p:nvPr/>
        </p:nvSpPr>
        <p:spPr>
          <a:xfrm>
            <a:off x="6424582" y="3607320"/>
            <a:ext cx="23344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Dimensional analysis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17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C3E2E-98F0-F0D3-C9C5-EC903DBDE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E27CB0-D122-56C0-3D8E-178A47BA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C62D6D5-C0FC-A64A-1EDF-C49B5D1041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Second order under varying EM field</a:t>
            </a:r>
            <a:endParaRPr lang="zh-CN" altLang="en-US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C90C4586-0376-1697-27C3-2E307E2BA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The second order current and energy momentum under varying EM field: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Compared to a constant electromagnetic field, a space-time dependent one imposes stronger constraints on global equilibrium. </a:t>
            </a:r>
            <a:endParaRPr lang="zh-CN" altLang="en-US" dirty="0"/>
          </a:p>
        </p:txBody>
      </p:sp>
      <p:pic>
        <p:nvPicPr>
          <p:cNvPr id="26" name="图片 25" descr="\documentclass{revtex4-2}&#10;\usepackage{xcolor}&#10;\usepackage{amsbsy}&#10;\usepackage{amstext}&#10;\usepackage{amssymb}&#10;\usepackage{amsmath}&#10;\thispagestyle{empty}&#10;\definecolor{sblue}{RGB}{68,114,196}&#10;\begin{document}&#10;\begin{eqnarray*}&#10;j_{\mu}^{(2)}&amp;=&amp;(\xi^{\varepsilon\varepsilon}\varepsilon^{2}+\xi^{\varepsilon E}\varepsilon\cdot E+\xi^{EE}E^{2})u_{\mu}\textcolor{red}{+\xi^{\partial F}\partial^{\lambda}F_{\lambda\mu}}\\&#10;T^{(2)\mu\nu}&amp;=&amp;\left(\lambda^{\varepsilon\varepsilon}\varepsilon^{2}+\lambda^{\varepsilon E}\varepsilon\cdot E+\lambda^{EE}E^{2}\right)u^{\mu}u^{\nu}+\left(\bar{\lambda}^{\varepsilon\varepsilon}\varepsilon^{2}+\bar{\lambda}^{\varepsilon E}\varepsilon\cdot E+\bar{\lambda}^{EE}E^{2}\right)\Delta^{\mu\nu}\\&amp;&amp;+\tilde{\lambda}^{\varepsilon\varepsilon}\varepsilon^{\mu}\varepsilon^{\nu}+\tilde{\lambda}^{\varepsilon E}\left(\varepsilon^{\mu}E^{\nu}+\varepsilon^{\nu}E^{\mu}\right)+\tilde{\lambda}^{EE}E^{\mu}E^{\nu}\\&amp;&amp;\textcolor{red}{+\lambda_{2}^{\partial F}u^{\mu}u^{\nu}u^{\rho}\partial^{\lambda}F_{\lambda\rho}+\lambda_{3}^{\partial F}g^{\mu\nu}u^{\rho}\partial^{\lambda}F_{\lambda\rho}+\lambda_{5}^{\partial F}(u_{\lambda}\partial^{\mu}F^{\nu\lambda}+u_{\lambda}\partial^{\nu}F^{\mu\lambda})}&#10;\end{eqnarray*}&#10;\end{document}" title="IguanaTex Bitmap Display">
            <a:extLst>
              <a:ext uri="{FF2B5EF4-FFF2-40B4-BE49-F238E27FC236}">
                <a16:creationId xmlns:a16="http://schemas.microsoft.com/office/drawing/2014/main" id="{F3A636CD-184F-31AB-16A3-C31FD3F142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382" y="1682684"/>
            <a:ext cx="8687236" cy="15405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41CB119-DA08-63F1-C89B-07BDDFFFF065}"/>
              </a:ext>
            </a:extLst>
          </p:cNvPr>
          <p:cNvSpPr txBox="1"/>
          <p:nvPr/>
        </p:nvSpPr>
        <p:spPr>
          <a:xfrm>
            <a:off x="5456499" y="4110542"/>
            <a:ext cx="610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SZY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Gao and S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Pu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Phys. Rev. D 111, 036013 (2025)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09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E74C2-1A01-329E-A1FF-136F82D12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8EF193B-0815-A7B3-9034-EBA803CC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B912FC4-8F54-9ADB-904A-E8BC33DC4F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Weyl anomaly induced transport coefficient 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6E9DBE8F-547A-6CD9-2783-C097C90C08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49"/>
            <a:ext cx="10311581" cy="5422901"/>
          </a:xfrm>
        </p:spPr>
        <p:txBody>
          <a:bodyPr>
            <a:normAutofit/>
          </a:bodyPr>
          <a:lstStyle/>
          <a:p>
            <a:r>
              <a:rPr lang="en-US" altLang="zh-CN" dirty="0"/>
              <a:t>Second order conservation laws: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Hydrodynamics transport coefficients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For other recent discussions on the scale anomaly and acceleration, see    </a:t>
            </a:r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29" name="图片 28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2)\mu\nu}  = F^{\nu\lambda} j^{(2)}_\lambda,\ \ &#10;  \partial_\mu j^{(2)\mu} = 0,\ \ T^{(2)\mu\nu}g_{\mu\nu}=\textcolor{red}{\tilde{C}}E^2&#10;\end{eqnarray*}&#10;\end{document}" title="IguanaTex Bitmap Display">
            <a:extLst>
              <a:ext uri="{FF2B5EF4-FFF2-40B4-BE49-F238E27FC236}">
                <a16:creationId xmlns:a16="http://schemas.microsoft.com/office/drawing/2014/main" id="{78A4F6E8-7EF4-9C9A-8FAC-F6BE3FBCCE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86" y="1403192"/>
            <a:ext cx="5819427" cy="341333"/>
          </a:xfrm>
          <a:prstGeom prst="rect">
            <a:avLst/>
          </a:prstGeom>
        </p:spPr>
      </p:pic>
      <p:pic>
        <p:nvPicPr>
          <p:cNvPr id="33" name="图片 32" descr="\documentclass{revtex4-2}&#10;\usepackage{xcolor}&#10;\usepackage{amsbsy}&#10;\usepackage{amstext}&#10;\usepackage{amssymb}&#10;\usepackage{amsmath}&#10;\thispagestyle{empty}&#10;\definecolor{sblue}{RGB}{68,114,196}&#10;\begin{document}&#10;\begin{eqnarray*}&#10; \tilde\lambda^{\varepsilon\varepsilon}&amp;=&amp; 0 ,\\&#10; \lambda^{\varepsilon\varepsilon}&amp;=&amp; -{3}\bar\lambda^{\varepsilon\varepsilon}&#10;\end{eqnarray*}&#10;\end{document}" title="IguanaTex Bitmap Display">
            <a:extLst>
              <a:ext uri="{FF2B5EF4-FFF2-40B4-BE49-F238E27FC236}">
                <a16:creationId xmlns:a16="http://schemas.microsoft.com/office/drawing/2014/main" id="{B5C3E005-46E6-7EF7-F342-AD63B88197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38" y="3278936"/>
            <a:ext cx="1330286" cy="609524"/>
          </a:xfrm>
          <a:prstGeom prst="rect">
            <a:avLst/>
          </a:prstGeom>
        </p:spPr>
      </p:pic>
      <p:pic>
        <p:nvPicPr>
          <p:cNvPr id="35" name="图片 34" descr="\documentclass{revtex4-2}&#10;\usepackage{xcolor}&#10;\usepackage{amsbsy}&#10;\usepackage{amstext}&#10;\usepackage{amssymb}&#10;\usepackage{amsmath}&#10;\thispagestyle{empty}&#10;\definecolor{sblue}{RGB}{68,114,196}&#10;\begin{document}&#10;\begin{eqnarray*}&#10;  \xi^{\varepsilon\varepsilon}&amp;=&amp; 2\bar\lambda^{\varepsilon E}&#10;-T^{-1}\partial_{\bar\mu} \bar\lambda^{\varepsilon\varepsilon} ,\\&#10;\xi^{E E}&amp;=&amp; -T^{-1}\partial_{\bar \mu} \bar\lambda^{E E}&#10; -T^{-1}\partial_{\bar\mu}\tilde\lambda^{E E}&#10;\end{eqnarray*}&#10;\end{document}" title="IguanaTex Bitmap Display">
            <a:extLst>
              <a:ext uri="{FF2B5EF4-FFF2-40B4-BE49-F238E27FC236}">
                <a16:creationId xmlns:a16="http://schemas.microsoft.com/office/drawing/2014/main" id="{18096FC5-D30B-208A-F77D-09EAD049F4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17" y="3278936"/>
            <a:ext cx="3672381" cy="710095"/>
          </a:xfrm>
          <a:prstGeom prst="rect">
            <a:avLst/>
          </a:prstGeom>
        </p:spPr>
      </p:pic>
      <p:pic>
        <p:nvPicPr>
          <p:cNvPr id="37" name="图片 36" descr="\documentclass{revtex4-2}&#10;\usepackage{xcolor}&#10;\usepackage{amsbsy}&#10;\usepackage{amstext}&#10;\usepackage{amssymb}&#10;\usepackage{amsmath}&#10;\thispagestyle{empty}&#10;\definecolor{sblue}{RGB}{68,114,196}&#10;\begin{document}&#10;\begin{eqnarray*}&#10;\lambda_{2}^{\partial F} &amp; = &amp; 6\lambda_{5}^{\partial F}\\&#10;\lambda_{3}^{\partial F} &amp; = &amp; -2\lambda_{5}^{\partial F}&#10;\end{eqnarray*}&#10;\end{document}" title="IguanaTex Bitmap Display">
            <a:extLst>
              <a:ext uri="{FF2B5EF4-FFF2-40B4-BE49-F238E27FC236}">
                <a16:creationId xmlns:a16="http://schemas.microsoft.com/office/drawing/2014/main" id="{7A8DA287-B2B9-8028-D2A5-3D23F73DFDD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768" y="4071672"/>
            <a:ext cx="1497905" cy="664381"/>
          </a:xfrm>
          <a:prstGeom prst="rect">
            <a:avLst/>
          </a:prstGeom>
        </p:spPr>
      </p:pic>
      <p:pic>
        <p:nvPicPr>
          <p:cNvPr id="39" name="图片 38" descr="\documentclass{revtex4-2}&#10;\usepackage{xcolor}&#10;\usepackage{amsbsy}&#10;\usepackage{amstext}&#10;\usepackage{amssymb}&#10;\usepackage{amsmath}&#10;\thispagestyle{empty}&#10;\definecolor{sblue}{RGB}{68,114,196}&#10;\begin{document}&#10;\begin{eqnarray*}&#10;\lambda^{\varepsilon E} &amp; = &amp; 0\\&#10;\bar{\lambda}^{\varepsilon E} &amp; = &amp; -2\lambda_{5}^{\partial F}\\&#10;\tilde{\lambda}^{\varepsilon E} &amp; = &amp; 3\lambda_{5}^{\partial F}&#10;\end{eqnarray*}&#10;\end{document}" title="IguanaTex Bitmap Display">
            <a:extLst>
              <a:ext uri="{FF2B5EF4-FFF2-40B4-BE49-F238E27FC236}">
                <a16:creationId xmlns:a16="http://schemas.microsoft.com/office/drawing/2014/main" id="{A6AE25EB-1172-E4C8-CBCC-537DEF4596D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64" y="3341027"/>
            <a:ext cx="1476571" cy="1057524"/>
          </a:xfrm>
          <a:prstGeom prst="rect">
            <a:avLst/>
          </a:prstGeom>
        </p:spPr>
      </p:pic>
      <p:pic>
        <p:nvPicPr>
          <p:cNvPr id="41" name="图片 40" descr="\documentclass{revtex4-2}&#10;\usepackage{xcolor}&#10;\usepackage{amsbsy}&#10;\usepackage{amstext}&#10;\usepackage{amssymb}&#10;\usepackage{amsmath}&#10;\thispagestyle{empty}&#10;\definecolor{sblue}{RGB}{68,114,196}&#10;\begin{document}&#10;\begin{eqnarray*}&#10;T\partial_T\bar{\lambda}^{EE} &amp; = &amp; -{\tilde{C}}\\&#10;T\partial_T\tilde{\lambda}^{EE} &amp; = &amp; 2\tilde{C}\\&#10;T\partial_T\lambda^{EE} &amp; = &amp; \tilde{C}&#10;\end{eqnarray*}&#10;\end{document}" title="IguanaTex Bitmap Display">
            <a:extLst>
              <a:ext uri="{FF2B5EF4-FFF2-40B4-BE49-F238E27FC236}">
                <a16:creationId xmlns:a16="http://schemas.microsoft.com/office/drawing/2014/main" id="{2BDC3FA2-D9F7-7957-6E47-BD7E86058F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527" y="3361577"/>
            <a:ext cx="1676190" cy="1004190"/>
          </a:xfrm>
          <a:prstGeom prst="rect">
            <a:avLst/>
          </a:prstGeom>
        </p:spPr>
      </p:pic>
      <p:pic>
        <p:nvPicPr>
          <p:cNvPr id="31" name="图片 30" descr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 \xi^{\varepsilon E}}&amp; = &amp; -2\textcolor{red}{\tilde{C}}&#10;\end{eqnarray*}&#10;\end{document}" title="IguanaTex Bitmap Display">
            <a:extLst>
              <a:ext uri="{FF2B5EF4-FFF2-40B4-BE49-F238E27FC236}">
                <a16:creationId xmlns:a16="http://schemas.microsoft.com/office/drawing/2014/main" id="{3DE699D5-3043-BA90-C3F0-4D674495372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868" y="4301670"/>
            <a:ext cx="1486629" cy="34194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6293FC8-EB37-F9A4-4FB9-18AB47B73A4A}"/>
              </a:ext>
            </a:extLst>
          </p:cNvPr>
          <p:cNvSpPr/>
          <p:nvPr/>
        </p:nvSpPr>
        <p:spPr>
          <a:xfrm>
            <a:off x="1184110" y="3051821"/>
            <a:ext cx="9965670" cy="18744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F85C6F3-BAB7-BEC2-ADF0-BE52504E5082}"/>
              </a:ext>
            </a:extLst>
          </p:cNvPr>
          <p:cNvSpPr/>
          <p:nvPr/>
        </p:nvSpPr>
        <p:spPr>
          <a:xfrm>
            <a:off x="1222815" y="4165730"/>
            <a:ext cx="3947184" cy="6138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91FDC46-AF8B-54DA-405E-1BF06184F1C4}"/>
              </a:ext>
            </a:extLst>
          </p:cNvPr>
          <p:cNvSpPr txBox="1"/>
          <p:nvPr/>
        </p:nvSpPr>
        <p:spPr>
          <a:xfrm>
            <a:off x="2957084" y="4252731"/>
            <a:ext cx="2222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Weyl anomaly term</a:t>
            </a:r>
            <a:endParaRPr lang="zh-CN" altLang="en-US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箭头: 右 5">
            <a:extLst>
              <a:ext uri="{FF2B5EF4-FFF2-40B4-BE49-F238E27FC236}">
                <a16:creationId xmlns:a16="http://schemas.microsoft.com/office/drawing/2014/main" id="{B3710860-9CEE-C380-4D5E-11419F9F34D7}"/>
              </a:ext>
            </a:extLst>
          </p:cNvPr>
          <p:cNvSpPr/>
          <p:nvPr/>
        </p:nvSpPr>
        <p:spPr>
          <a:xfrm rot="5400000">
            <a:off x="6531258" y="2107623"/>
            <a:ext cx="1203178" cy="5811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4" name="图片 33" descr="\documentclass{revtex4-2}&#10;\usepackage{xcolor}&#10;\usepackage{amsbsy}&#10;\usepackage{amstext}&#10;\usepackage{amssymb}&#10;\usepackage{amsmath}&#10;\thispagestyle{empty}&#10;\definecolor{sblue}{RGB}{68,114,196}&#10;\begin{document}&#10;\begin{eqnarray*}&#10; {F_{\lambda}}^\mu \Omega^{\nu\lambda}-{F_{\lambda}}^\nu \Omega^{\mu\lambda}&#10; = -\beta^\lambda\partial_\lambda F^{\mu\nu}&#10;\end{eqnarray*}&#10;\end{document}" title="IguanaTex Bitmap Display">
            <a:extLst>
              <a:ext uri="{FF2B5EF4-FFF2-40B4-BE49-F238E27FC236}">
                <a16:creationId xmlns:a16="http://schemas.microsoft.com/office/drawing/2014/main" id="{586FBB57-2DBA-ABB1-B720-B6F3EC27744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233" y="2035117"/>
            <a:ext cx="4242283" cy="33279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7EE6BC1-69EE-00C8-A5C1-3544A1C80957}"/>
              </a:ext>
            </a:extLst>
          </p:cNvPr>
          <p:cNvSpPr txBox="1"/>
          <p:nvPr/>
        </p:nvSpPr>
        <p:spPr>
          <a:xfrm>
            <a:off x="924511" y="1987808"/>
            <a:ext cx="1329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Constraint: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图片 24" descr="\documentclass{revtex4-2}&#10;\usepackage{xcolor}&#10;\usepackage{amsbsy}&#10;\usepackage{amstext}&#10;\usepackage{amssymb}&#10;\usepackage{amsmath}&#10;\thispagestyle{empty}&#10;\definecolor{sblue}{RGB}{68,114,196}&#10;\begin{document}&#10;\begin{eqnarray*}&#10; \bar\lambda^{\varepsilon\varepsilon}, \tilde\lambda^{\varepsilon\varepsilon} \propto T^2;\  \bar\lambda^{\varepsilon E}, \tilde\lambda^{\varepsilon E} ,\lambda_2^{\partial F}\propto T,  &#10;\end{eqnarray*}&#10;\end{document}" title="IguanaTex Bitmap Display">
            <a:extLst>
              <a:ext uri="{FF2B5EF4-FFF2-40B4-BE49-F238E27FC236}">
                <a16:creationId xmlns:a16="http://schemas.microsoft.com/office/drawing/2014/main" id="{F5AF77C4-9AD4-89BF-11FF-33091DBA0CB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742" y="2367916"/>
            <a:ext cx="3678475" cy="298666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6888B5C-B30C-DB4A-56C5-A954CECE79E7}"/>
              </a:ext>
            </a:extLst>
          </p:cNvPr>
          <p:cNvSpPr txBox="1"/>
          <p:nvPr/>
        </p:nvSpPr>
        <p:spPr>
          <a:xfrm>
            <a:off x="8078550" y="1762646"/>
            <a:ext cx="2982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Dimensional analysis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86ADA4E-FA8D-17AE-17D1-3604D0196CEE}"/>
              </a:ext>
            </a:extLst>
          </p:cNvPr>
          <p:cNvSpPr txBox="1"/>
          <p:nvPr/>
        </p:nvSpPr>
        <p:spPr>
          <a:xfrm>
            <a:off x="1409391" y="5311480"/>
            <a:ext cx="610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Zhang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Lv and X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Huang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arXiv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2603.17794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54AFD0D-B8FA-B6E2-E7AA-C24D8A1E9147}"/>
              </a:ext>
            </a:extLst>
          </p:cNvPr>
          <p:cNvSpPr txBox="1"/>
          <p:nvPr/>
        </p:nvSpPr>
        <p:spPr>
          <a:xfrm>
            <a:off x="1409391" y="5705645"/>
            <a:ext cx="70670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Zhong, X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Deng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Huang and Y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arXiv:2604.00302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1389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3761-E9F5-576A-8AAD-806EFA86B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63D503C-CE39-F3FA-EE45-8DE3052E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B389640B-8C42-36EA-C624-A84EDA3C56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7198F94-07FF-646D-FC64-0B2C312B2FE9}"/>
              </a:ext>
            </a:extLst>
          </p:cNvPr>
          <p:cNvSpPr txBox="1"/>
          <p:nvPr/>
        </p:nvSpPr>
        <p:spPr>
          <a:xfrm>
            <a:off x="598653" y="1445409"/>
            <a:ext cx="11245003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39754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7102D-4FF3-F135-A8A1-8AB5EFEEE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E647ED4-6082-D86E-1769-A2015F26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0A5E92B7-8581-CEAB-8DB7-5AD29EC4A0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4234" y="84739"/>
            <a:ext cx="10052250" cy="460355"/>
          </a:xfrm>
        </p:spPr>
        <p:txBody>
          <a:bodyPr/>
          <a:lstStyle/>
          <a:p>
            <a:r>
              <a:rPr lang="en-US" altLang="zh-CN" dirty="0"/>
              <a:t>Weyl anomaly induced transport in an accelerated frame</a:t>
            </a:r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5BB5C1D7-6A78-DD8E-692F-07167FE488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49"/>
            <a:ext cx="10311581" cy="5266629"/>
          </a:xfrm>
        </p:spPr>
        <p:txBody>
          <a:bodyPr>
            <a:normAutofit/>
          </a:bodyPr>
          <a:lstStyle/>
          <a:p>
            <a:r>
              <a:rPr lang="en-US" altLang="zh-CN" dirty="0"/>
              <a:t>Weyl anomaly induced current from boundary quantum field theory (BQFT):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Treat Rindler horizon in an accelerated frame as a boundary:  </a:t>
            </a:r>
          </a:p>
          <a:p>
            <a:pPr marL="0" indent="0">
              <a:buNone/>
            </a:pPr>
            <a:r>
              <a:rPr lang="en-US" altLang="zh-CN" dirty="0"/>
              <a:t>    Rindler coordinates:</a:t>
            </a:r>
          </a:p>
          <a:p>
            <a:pPr marL="0" indent="0">
              <a:buNone/>
            </a:pPr>
            <a:r>
              <a:rPr lang="en-US" altLang="zh-CN" dirty="0"/>
              <a:t>    Horizon:                                Stretched horizon:                       The inward unit normal vector:</a:t>
            </a:r>
          </a:p>
          <a:p>
            <a:pPr marL="0" indent="0">
              <a:buNone/>
            </a:pPr>
            <a:r>
              <a:rPr lang="en-US" altLang="zh-CN" dirty="0"/>
              <a:t>       </a:t>
            </a:r>
            <a:endParaRPr lang="zh-CN" altLang="en-US" dirty="0"/>
          </a:p>
          <a:p>
            <a:pPr marL="0" indent="0">
              <a:buNone/>
            </a:pP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</p:txBody>
      </p:sp>
      <p:pic>
        <p:nvPicPr>
          <p:cNvPr id="3" name="图片 2" descr="\documentclass{revtex4-2}&#10;\usepackage{xcolor}&#10;\usepackage{amsbsy}&#10;\usepackage{amstext}&#10;\usepackage{amssymb}&#10;\usepackage{amsmath}&#10;\thispagestyle{empty}&#10;\definecolor{sblue}{RGB}{68,114,196}&#10;\begin{document}&#10;\begin{eqnarray*}&#10;j^{\mu}=2\textcolor{red}{\tilde{C}}F^{\mu\nu}\frac{n_{\nu}}{x}&#10;\end{eqnarray*}&#10;\end{document}" title="IguanaTex Bitmap Display">
            <a:extLst>
              <a:ext uri="{FF2B5EF4-FFF2-40B4-BE49-F238E27FC236}">
                <a16:creationId xmlns:a16="http://schemas.microsoft.com/office/drawing/2014/main" id="{49AEAD5C-12A5-F7B3-CD84-F564212635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011" y="1831195"/>
            <a:ext cx="2011428" cy="55040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C2DB14FC-2FF4-7CEB-0C4F-9B2E506AF096}"/>
              </a:ext>
            </a:extLst>
          </p:cNvPr>
          <p:cNvGrpSpPr/>
          <p:nvPr/>
        </p:nvGrpSpPr>
        <p:grpSpPr>
          <a:xfrm>
            <a:off x="5697230" y="1469881"/>
            <a:ext cx="4616277" cy="1014542"/>
            <a:chOff x="5697230" y="1300899"/>
            <a:chExt cx="4616277" cy="1014542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B41A6F58-153C-4512-B2B3-5EAC268072E0}"/>
                </a:ext>
              </a:extLst>
            </p:cNvPr>
            <p:cNvCxnSpPr/>
            <p:nvPr/>
          </p:nvCxnSpPr>
          <p:spPr bwMode="auto">
            <a:xfrm flipV="1">
              <a:off x="6066821" y="2149084"/>
              <a:ext cx="4246686" cy="391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EF30ACDA-36A6-FD71-1AFF-4C0A5359AA1A}"/>
                </a:ext>
              </a:extLst>
            </p:cNvPr>
            <p:cNvCxnSpPr/>
            <p:nvPr/>
          </p:nvCxnSpPr>
          <p:spPr bwMode="auto">
            <a:xfrm flipH="1">
              <a:off x="6299613" y="214908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F47BEE9-1D19-F04F-6A82-F8B0DE6C0851}"/>
                </a:ext>
              </a:extLst>
            </p:cNvPr>
            <p:cNvCxnSpPr/>
            <p:nvPr/>
          </p:nvCxnSpPr>
          <p:spPr bwMode="auto">
            <a:xfrm flipH="1">
              <a:off x="6497670" y="215867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307448D2-486F-BB9B-8159-3FF3E894AB58}"/>
                </a:ext>
              </a:extLst>
            </p:cNvPr>
            <p:cNvCxnSpPr/>
            <p:nvPr/>
          </p:nvCxnSpPr>
          <p:spPr bwMode="auto">
            <a:xfrm flipH="1">
              <a:off x="6718989" y="214908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FC2799EE-804A-7337-23E3-99635074E4C4}"/>
                </a:ext>
              </a:extLst>
            </p:cNvPr>
            <p:cNvCxnSpPr/>
            <p:nvPr/>
          </p:nvCxnSpPr>
          <p:spPr bwMode="auto">
            <a:xfrm flipH="1">
              <a:off x="6966232" y="216744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60960BA8-DC5C-1EA1-8A33-24C862AA20C3}"/>
                </a:ext>
              </a:extLst>
            </p:cNvPr>
            <p:cNvCxnSpPr/>
            <p:nvPr/>
          </p:nvCxnSpPr>
          <p:spPr bwMode="auto">
            <a:xfrm flipH="1">
              <a:off x="7243573" y="214908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DA36CEF2-1654-E9EF-D13E-BF047AA08F60}"/>
                </a:ext>
              </a:extLst>
            </p:cNvPr>
            <p:cNvCxnSpPr/>
            <p:nvPr/>
          </p:nvCxnSpPr>
          <p:spPr bwMode="auto">
            <a:xfrm flipH="1">
              <a:off x="7468552" y="2150939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A546CAD7-3500-5933-8BCA-B57C3C0DD3ED}"/>
                </a:ext>
              </a:extLst>
            </p:cNvPr>
            <p:cNvCxnSpPr/>
            <p:nvPr/>
          </p:nvCxnSpPr>
          <p:spPr bwMode="auto">
            <a:xfrm flipH="1">
              <a:off x="7701344" y="2141346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C9615CB8-17F4-B376-3C8A-F03B82C65A5C}"/>
                </a:ext>
              </a:extLst>
            </p:cNvPr>
            <p:cNvCxnSpPr/>
            <p:nvPr/>
          </p:nvCxnSpPr>
          <p:spPr bwMode="auto">
            <a:xfrm flipH="1">
              <a:off x="7899401" y="2150939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EFB9B112-2F8E-DF88-E967-C51C5792213D}"/>
                </a:ext>
              </a:extLst>
            </p:cNvPr>
            <p:cNvCxnSpPr/>
            <p:nvPr/>
          </p:nvCxnSpPr>
          <p:spPr bwMode="auto">
            <a:xfrm flipH="1">
              <a:off x="8137899" y="214908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FAE9BF73-0073-2F5E-9E23-C7B7ECCCE1ED}"/>
                </a:ext>
              </a:extLst>
            </p:cNvPr>
            <p:cNvCxnSpPr/>
            <p:nvPr/>
          </p:nvCxnSpPr>
          <p:spPr bwMode="auto">
            <a:xfrm flipH="1">
              <a:off x="8370722" y="215785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CE08D0D2-1274-B2E1-63DB-2400BB129A12}"/>
                </a:ext>
              </a:extLst>
            </p:cNvPr>
            <p:cNvCxnSpPr/>
            <p:nvPr/>
          </p:nvCxnSpPr>
          <p:spPr bwMode="auto">
            <a:xfrm flipH="1">
              <a:off x="8637123" y="214908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CCF41E41-5A9E-29AB-17F7-B79E661E841A}"/>
                </a:ext>
              </a:extLst>
            </p:cNvPr>
            <p:cNvCxnSpPr/>
            <p:nvPr/>
          </p:nvCxnSpPr>
          <p:spPr bwMode="auto">
            <a:xfrm flipH="1">
              <a:off x="8869946" y="216744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8DD45C5C-BF21-73EA-F0C4-AE5C55199362}"/>
                </a:ext>
              </a:extLst>
            </p:cNvPr>
            <p:cNvCxnSpPr/>
            <p:nvPr/>
          </p:nvCxnSpPr>
          <p:spPr bwMode="auto">
            <a:xfrm flipH="1">
              <a:off x="9102738" y="215785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BFC9AA61-DA93-9C10-BDE5-6C2348F15FA9}"/>
                </a:ext>
              </a:extLst>
            </p:cNvPr>
            <p:cNvCxnSpPr/>
            <p:nvPr/>
          </p:nvCxnSpPr>
          <p:spPr bwMode="auto">
            <a:xfrm flipH="1">
              <a:off x="9300795" y="216744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AB1D29E6-D18E-F55D-DDEA-4C984C587EDA}"/>
                </a:ext>
              </a:extLst>
            </p:cNvPr>
            <p:cNvCxnSpPr/>
            <p:nvPr/>
          </p:nvCxnSpPr>
          <p:spPr bwMode="auto">
            <a:xfrm flipH="1">
              <a:off x="9531636" y="215785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F6FCC9E2-4C4E-2ADF-5C3D-BD4DEE5E27F6}"/>
                </a:ext>
              </a:extLst>
            </p:cNvPr>
            <p:cNvCxnSpPr/>
            <p:nvPr/>
          </p:nvCxnSpPr>
          <p:spPr bwMode="auto">
            <a:xfrm flipH="1">
              <a:off x="9789167" y="2150116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772DDFC6-8DC8-2F8F-99F9-16D90659B23C}"/>
                </a:ext>
              </a:extLst>
            </p:cNvPr>
            <p:cNvCxnSpPr/>
            <p:nvPr/>
          </p:nvCxnSpPr>
          <p:spPr bwMode="auto">
            <a:xfrm flipH="1">
              <a:off x="10046698" y="2157854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直接箭头连接符 29">
              <a:extLst>
                <a:ext uri="{FF2B5EF4-FFF2-40B4-BE49-F238E27FC236}">
                  <a16:creationId xmlns:a16="http://schemas.microsoft.com/office/drawing/2014/main" id="{FF94E0B6-06DA-8453-1A7E-886476AE8E65}"/>
                </a:ext>
              </a:extLst>
            </p:cNvPr>
            <p:cNvCxnSpPr/>
            <p:nvPr/>
          </p:nvCxnSpPr>
          <p:spPr bwMode="auto">
            <a:xfrm flipV="1">
              <a:off x="6066821" y="1455017"/>
              <a:ext cx="0" cy="8604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A3744401-1F5B-0953-7E8D-3DB107E2450D}"/>
                    </a:ext>
                  </a:extLst>
                </p:cNvPr>
                <p:cNvSpPr txBox="1"/>
                <p:nvPr/>
              </p:nvSpPr>
              <p:spPr>
                <a:xfrm>
                  <a:off x="5697230" y="1343844"/>
                  <a:ext cx="20172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zh-CN" altLang="en-US" sz="2000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A3744401-1F5B-0953-7E8D-3DB107E245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7230" y="1343844"/>
                  <a:ext cx="201722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18182" r="-1212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直接箭头连接符 31">
              <a:extLst>
                <a:ext uri="{FF2B5EF4-FFF2-40B4-BE49-F238E27FC236}">
                  <a16:creationId xmlns:a16="http://schemas.microsoft.com/office/drawing/2014/main" id="{07487F87-D0A9-5220-6450-BF20F4F8C5C9}"/>
                </a:ext>
              </a:extLst>
            </p:cNvPr>
            <p:cNvCxnSpPr/>
            <p:nvPr/>
          </p:nvCxnSpPr>
          <p:spPr bwMode="auto">
            <a:xfrm flipV="1">
              <a:off x="8326434" y="1662213"/>
              <a:ext cx="0" cy="50523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7D234A09-40A2-B818-39C2-5E0D509C80DD}"/>
                    </a:ext>
                  </a:extLst>
                </p:cNvPr>
                <p:cNvSpPr txBox="1"/>
                <p:nvPr/>
              </p:nvSpPr>
              <p:spPr>
                <a:xfrm>
                  <a:off x="8043417" y="1300899"/>
                  <a:ext cx="701765" cy="3942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7D234A09-40A2-B818-39C2-5E0D509C80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3417" y="1300899"/>
                  <a:ext cx="701765" cy="394210"/>
                </a:xfrm>
                <a:prstGeom prst="rect">
                  <a:avLst/>
                </a:prstGeom>
                <a:blipFill>
                  <a:blip r:embed="rId13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83FFDE0-7244-3DEB-E194-3B93BC62C521}"/>
                </a:ext>
              </a:extLst>
            </p:cNvPr>
            <p:cNvSpPr txBox="1"/>
            <p:nvPr/>
          </p:nvSpPr>
          <p:spPr>
            <a:xfrm>
              <a:off x="5733169" y="1987457"/>
              <a:ext cx="129844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2000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zh-CN" alt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EB0633ED-F77F-4D20-C66D-C435C6EE7462}"/>
              </a:ext>
            </a:extLst>
          </p:cNvPr>
          <p:cNvSpPr txBox="1"/>
          <p:nvPr/>
        </p:nvSpPr>
        <p:spPr>
          <a:xfrm>
            <a:off x="1794631" y="2577042"/>
            <a:ext cx="610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S. Chu, R. X. Miao, Phys.Rev. Lett. 121,251602 (2018)</a:t>
            </a:r>
          </a:p>
        </p:txBody>
      </p:sp>
      <p:pic>
        <p:nvPicPr>
          <p:cNvPr id="51" name="图片 50" descr="\documentclass{revtex4-2}&#10;\usepackage{xcolor}&#10;\usepackage{amsbsy}&#10;\usepackage{amstext}&#10;\usepackage{amssymb}&#10;\usepackage{amsmath}&#10;\thispagestyle{empty}&#10;\definecolor{sblue}{RGB}{68,114,196}&#10;\begin{document}&#10;\begin{eqnarray*}&#10;z=\rho\cosh\theta, \ \  t=\rho\sinh\theta,&#10;\end{eqnarray*}&#10;\end{document}" title="IguanaTex Bitmap Display">
            <a:extLst>
              <a:ext uri="{FF2B5EF4-FFF2-40B4-BE49-F238E27FC236}">
                <a16:creationId xmlns:a16="http://schemas.microsoft.com/office/drawing/2014/main" id="{8AF99090-6D8A-91B7-5DA0-E8684A76B8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304" y="3793225"/>
            <a:ext cx="3395657" cy="279771"/>
          </a:xfrm>
          <a:prstGeom prst="rect">
            <a:avLst/>
          </a:prstGeom>
        </p:spPr>
      </p:pic>
      <p:pic>
        <p:nvPicPr>
          <p:cNvPr id="41" name="图片 40" descr="\documentclass{revtex4-2}&#10;\usepackage{xcolor}&#10;\usepackage{amsbsy}&#10;\usepackage{amstext}&#10;\usepackage{amssymb}&#10;\usepackage{amsmath}&#10;\thispagestyle{empty}&#10;\definecolor{sblue}{RGB}{68,114,196}&#10;\begin{document}&#10;\begin{eqnarray*}&#10;ds^{2}=\rho^{2}d\theta^{2}-dx^{2}-dy^{2}-d\rho^{2}&#10;\end{eqnarray*}&#10;\end{document}" title="IguanaTex Bitmap Display">
            <a:extLst>
              <a:ext uri="{FF2B5EF4-FFF2-40B4-BE49-F238E27FC236}">
                <a16:creationId xmlns:a16="http://schemas.microsoft.com/office/drawing/2014/main" id="{086DA5A3-72DA-4E90-B23A-CFB42A97B2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395" y="3740196"/>
            <a:ext cx="4024686" cy="332800"/>
          </a:xfrm>
          <a:prstGeom prst="rect">
            <a:avLst/>
          </a:prstGeom>
        </p:spPr>
      </p:pic>
      <p:pic>
        <p:nvPicPr>
          <p:cNvPr id="43" name="图片 42" descr="\documentclass{revtex4-2}&#10;\usepackage{xcolor}&#10;\usepackage{amsbsy}&#10;\usepackage{amstext}&#10;\usepackage{amssymb}&#10;\usepackage{amsmath}&#10;\thispagestyle{empty}&#10;\definecolor{sblue}{RGB}{68,114,196}&#10;\begin{document}&#10;\begin{eqnarray*}&#10;a_{\mu}\equiv -\varepsilon_\mu=u^{\nu}\nabla_{\nu}u_{\mu}=(0,0,0,-1/\rho)&#10;\end{eqnarray*}&#10;\end{document}" title="IguanaTex Bitmap Display">
            <a:extLst>
              <a:ext uri="{FF2B5EF4-FFF2-40B4-BE49-F238E27FC236}">
                <a16:creationId xmlns:a16="http://schemas.microsoft.com/office/drawing/2014/main" id="{A66575F3-CC7C-F638-76DD-E61511A938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940" y="4884534"/>
            <a:ext cx="4079238" cy="266667"/>
          </a:xfrm>
          <a:prstGeom prst="rect">
            <a:avLst/>
          </a:prstGeom>
        </p:spPr>
      </p:pic>
      <p:pic>
        <p:nvPicPr>
          <p:cNvPr id="45" name="图片 44" descr="\documentclass{revtex4-2}&#10;\usepackage{xcolor}&#10;\usepackage{amsbsy}&#10;\usepackage{amstext}&#10;\usepackage{amssymb}&#10;\usepackage{amsmath}&#10;\thispagestyle{empty}&#10;\definecolor{sblue}{RGB}{68,114,196}&#10;\begin{document}&#10;\begin{eqnarray*}&#10;\frac{n_{\mu}^{\epsilon}}{x}=-a_{\mu}&#10;\end{eqnarray*}&#10;\end{document}" title="IguanaTex Bitmap Display">
            <a:extLst>
              <a:ext uri="{FF2B5EF4-FFF2-40B4-BE49-F238E27FC236}">
                <a16:creationId xmlns:a16="http://schemas.microsoft.com/office/drawing/2014/main" id="{36529713-4424-2F0B-1F80-EDA34449327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29" y="5033970"/>
            <a:ext cx="1322057" cy="647314"/>
          </a:xfrm>
          <a:prstGeom prst="rect">
            <a:avLst/>
          </a:prstGeom>
        </p:spPr>
      </p:pic>
      <p:pic>
        <p:nvPicPr>
          <p:cNvPr id="47" name="图片 46" descr="\documentclass{revtex4-2}&#10;\usepackage{xcolor}&#10;\usepackage{amsbsy}&#10;\usepackage{amstext}&#10;\usepackage{amssymb}&#10;\usepackage{amsmath}&#10;\thispagestyle{empty}&#10;\definecolor{sblue}{RGB}{68,114,196}&#10;\begin{document}&#10;\begin{eqnarray*}&#10;j^{\mu}=2\textcolor{red}{\tilde{C}}[(a\cdot E)u^{\mu}-\epsilon^{\mu\nu\alpha\beta}u_{\nu}B_{\alpha}a_{\beta}]&#10;\end{eqnarray*}&#10;\end{document}" title="IguanaTex Bitmap Display">
            <a:extLst>
              <a:ext uri="{FF2B5EF4-FFF2-40B4-BE49-F238E27FC236}">
                <a16:creationId xmlns:a16="http://schemas.microsoft.com/office/drawing/2014/main" id="{309BC3BE-1404-0E1A-F75C-73F33DE2043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940" y="5681284"/>
            <a:ext cx="4586057" cy="367543"/>
          </a:xfrm>
          <a:prstGeom prst="rect">
            <a:avLst/>
          </a:prstGeom>
        </p:spPr>
      </p:pic>
      <p:pic>
        <p:nvPicPr>
          <p:cNvPr id="59" name="图片 58" descr="\documentclass{revtex4-2}&#10;\usepackage{xcolor}&#10;\usepackage{amsbsy}&#10;\usepackage{amstext}&#10;\usepackage{amssymb}&#10;\usepackage{amsmath}&#10;\thispagestyle{empty}&#10;\definecolor{sblue}{RGB}{68,114,196}&#10;\begin{document}&#10;\begin{eqnarray*}&#10;\rho=0,&#10;\end{eqnarray*}&#10;\end{document}" title="IguanaTex Bitmap Display">
            <a:extLst>
              <a:ext uri="{FF2B5EF4-FFF2-40B4-BE49-F238E27FC236}">
                <a16:creationId xmlns:a16="http://schemas.microsoft.com/office/drawing/2014/main" id="{B6F0853C-42DE-5F37-56AE-E66DB26F9FD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68" y="4190578"/>
            <a:ext cx="768000" cy="266971"/>
          </a:xfrm>
          <a:prstGeom prst="rect">
            <a:avLst/>
          </a:prstGeom>
        </p:spPr>
      </p:pic>
      <p:pic>
        <p:nvPicPr>
          <p:cNvPr id="61" name="图片 60" descr="\documentclass{revtex4-2}&#10;\usepackage{xcolor}&#10;\usepackage{amsbsy}&#10;\usepackage{amstext}&#10;\usepackage{amssymb}&#10;\usepackage{amsmath}&#10;\thispagestyle{empty}&#10;\definecolor{sblue}{RGB}{68,114,196}&#10;\begin{document}&#10;\begin{eqnarray*}&#10;\rho=\epsilon,&#10;\end{eqnarray*}&#10;\end{document}" title="IguanaTex Bitmap Display">
            <a:extLst>
              <a:ext uri="{FF2B5EF4-FFF2-40B4-BE49-F238E27FC236}">
                <a16:creationId xmlns:a16="http://schemas.microsoft.com/office/drawing/2014/main" id="{5B01451B-EFC0-4341-C1CD-DD49EACD070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785" y="4258235"/>
            <a:ext cx="738743" cy="199314"/>
          </a:xfrm>
          <a:prstGeom prst="rect">
            <a:avLst/>
          </a:prstGeom>
        </p:spPr>
      </p:pic>
      <p:pic>
        <p:nvPicPr>
          <p:cNvPr id="65" name="图片 64" descr="\documentclass{revtex4-2}&#10;\usepackage{xcolor}&#10;\usepackage{amsbsy}&#10;\usepackage{amstext}&#10;\usepackage{amssymb}&#10;\usepackage{amsmath}&#10;\thispagestyle{empty}&#10;\definecolor{sblue}{RGB}{68,114,196}&#10;\begin{document}&#10;\begin{eqnarray*}&#10;n_{\mu}^{\epsilon}&#10;\end{eqnarray*}&#10;\end{document}" title="IguanaTex Bitmap Display">
            <a:extLst>
              <a:ext uri="{FF2B5EF4-FFF2-40B4-BE49-F238E27FC236}">
                <a16:creationId xmlns:a16="http://schemas.microsoft.com/office/drawing/2014/main" id="{30E1FC4A-0621-B56C-E131-0418E88F331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970" y="4197183"/>
            <a:ext cx="314514" cy="338286"/>
          </a:xfrm>
          <a:prstGeom prst="rect">
            <a:avLst/>
          </a:prstGeom>
        </p:spPr>
      </p:pic>
      <p:sp>
        <p:nvSpPr>
          <p:cNvPr id="67" name="矩形 66">
            <a:extLst>
              <a:ext uri="{FF2B5EF4-FFF2-40B4-BE49-F238E27FC236}">
                <a16:creationId xmlns:a16="http://schemas.microsoft.com/office/drawing/2014/main" id="{B3E6E8F2-D31C-CEB9-B708-6582EDF1983E}"/>
              </a:ext>
            </a:extLst>
          </p:cNvPr>
          <p:cNvSpPr/>
          <p:nvPr/>
        </p:nvSpPr>
        <p:spPr>
          <a:xfrm>
            <a:off x="2074126" y="4728116"/>
            <a:ext cx="4892105" cy="56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ECD75A0E-035A-7FA7-5C25-459FDE30E93D}"/>
              </a:ext>
            </a:extLst>
          </p:cNvPr>
          <p:cNvSpPr/>
          <p:nvPr/>
        </p:nvSpPr>
        <p:spPr>
          <a:xfrm>
            <a:off x="2074126" y="5580747"/>
            <a:ext cx="4892105" cy="568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CE4C370-6E80-BE40-023A-2192094F28DC}"/>
              </a:ext>
            </a:extLst>
          </p:cNvPr>
          <p:cNvSpPr/>
          <p:nvPr/>
        </p:nvSpPr>
        <p:spPr>
          <a:xfrm>
            <a:off x="8202158" y="4741566"/>
            <a:ext cx="1587009" cy="14077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箭头: 右 72">
            <a:extLst>
              <a:ext uri="{FF2B5EF4-FFF2-40B4-BE49-F238E27FC236}">
                <a16:creationId xmlns:a16="http://schemas.microsoft.com/office/drawing/2014/main" id="{6C3FE5DF-1452-B5C0-98C4-57D1F7BE314C}"/>
              </a:ext>
            </a:extLst>
          </p:cNvPr>
          <p:cNvSpPr/>
          <p:nvPr/>
        </p:nvSpPr>
        <p:spPr>
          <a:xfrm>
            <a:off x="7073523" y="4827757"/>
            <a:ext cx="1078089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箭头: 右 74">
            <a:extLst>
              <a:ext uri="{FF2B5EF4-FFF2-40B4-BE49-F238E27FC236}">
                <a16:creationId xmlns:a16="http://schemas.microsoft.com/office/drawing/2014/main" id="{7CDFD7F6-5A4B-AF6A-1936-6E2EBACD2328}"/>
              </a:ext>
            </a:extLst>
          </p:cNvPr>
          <p:cNvSpPr/>
          <p:nvPr/>
        </p:nvSpPr>
        <p:spPr>
          <a:xfrm rot="10800000">
            <a:off x="7038240" y="5669457"/>
            <a:ext cx="1078089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19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0ED2E-9BFD-421D-AA4D-DD07CF95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03E0DED-3760-97E3-47C7-918625A4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3F9D9DC5-EFB8-9678-9008-85A585EC50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49"/>
            <a:ext cx="10311581" cy="5422901"/>
          </a:xfrm>
        </p:spPr>
        <p:txBody>
          <a:bodyPr>
            <a:normAutofit/>
          </a:bodyPr>
          <a:lstStyle/>
          <a:p>
            <a:r>
              <a:rPr lang="en-US" altLang="zh-CN" dirty="0"/>
              <a:t>In the local rest frame of the fluid 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At Global equilibrium: </a:t>
            </a:r>
          </a:p>
          <a:p>
            <a:endParaRPr lang="en-US" altLang="zh-CN" dirty="0"/>
          </a:p>
          <a:p>
            <a:r>
              <a:rPr lang="en-US" altLang="zh-CN" dirty="0"/>
              <a:t>Nernst-like current:</a:t>
            </a:r>
            <a:endParaRPr lang="zh-CN" altLang="en-US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62DC140-474F-86EF-9FDB-41AAC01755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169" y="1482027"/>
            <a:ext cx="4078820" cy="271921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09E1FCF-28CE-64D6-20C4-984E7C962F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24" y="1496371"/>
            <a:ext cx="2246886" cy="2732336"/>
          </a:xfrm>
          <a:prstGeom prst="rect">
            <a:avLst/>
          </a:prstGeom>
        </p:spPr>
      </p:pic>
      <p:pic>
        <p:nvPicPr>
          <p:cNvPr id="13" name="图片 12" descr="\documentclass{revtex4-2}&#10;\usepackage{xcolor}&#10;\usepackage{amsbsy}&#10;\usepackage{amstext}&#10;\usepackage{amssymb}&#10;\usepackage{amsmath}&#10;\thispagestyle{empty}&#10;\definecolor{sblue}{RGB}{68,114,196}&#10;\begin{document}&#10;\begin{eqnarray*}&#10;j^{0}=-4C(\mathbf{E}\cdot\mathbf{a}),\ \ \ \ \;\mathbf{j}=4C\mathbf{a}\times\mathbf{B}&#10;\end{eqnarray*}&#10;\end{document}" title="IguanaTex Bitmap Display">
            <a:extLst>
              <a:ext uri="{FF2B5EF4-FFF2-40B4-BE49-F238E27FC236}">
                <a16:creationId xmlns:a16="http://schemas.microsoft.com/office/drawing/2014/main" id="{0C6F1F74-6835-278E-9020-D2F584B677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015" y="958671"/>
            <a:ext cx="4465371" cy="343771"/>
          </a:xfrm>
          <a:prstGeom prst="rect">
            <a:avLst/>
          </a:prstGeom>
        </p:spPr>
      </p:pic>
      <p:pic>
        <p:nvPicPr>
          <p:cNvPr id="16" name="图片 15" descr="\documentclass{revtex4-2}&#10;\usepackage{xcolor}&#10;\usepackage{amsbsy}&#10;\usepackage{amstext}&#10;\usepackage{amssymb}&#10;\usepackage{amsmath}&#10;\thispagestyle{empty}&#10;\definecolor{sblue}{RGB}{68,114,196}&#10;\begin{document}&#10;\begin{eqnarray*}&#10;\mathbf{E}=T\boldsymbol{\nabla}\overline{\mu}&#10;\end{eqnarray*}&#10;\end{document}" title="IguanaTex Bitmap Display">
            <a:extLst>
              <a:ext uri="{FF2B5EF4-FFF2-40B4-BE49-F238E27FC236}">
                <a16:creationId xmlns:a16="http://schemas.microsoft.com/office/drawing/2014/main" id="{4DD13463-F3B7-674A-5234-8BE2626D10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91" y="5064017"/>
            <a:ext cx="1098667" cy="228571"/>
          </a:xfrm>
          <a:prstGeom prst="rect">
            <a:avLst/>
          </a:prstGeom>
        </p:spPr>
      </p:pic>
      <p:pic>
        <p:nvPicPr>
          <p:cNvPr id="20" name="图片 19" descr="\documentclass{revtex4-2}&#10;\usepackage{xcolor}&#10;\usepackage{amsbsy}&#10;\usepackage{amstext}&#10;\usepackage{amssymb}&#10;\usepackage{amsmath}&#10;\thispagestyle{empty}&#10;\definecolor{sblue}{RGB}{68,114,196}&#10;\begin{document}&#10;\begin{eqnarray*}&#10;\bf{a}=T^{-1}\boldsymbol{\nabla}T&#10;\end{eqnarray*}&#10;\end{document}" title="IguanaTex Bitmap Display">
            <a:extLst>
              <a:ext uri="{FF2B5EF4-FFF2-40B4-BE49-F238E27FC236}">
                <a16:creationId xmlns:a16="http://schemas.microsoft.com/office/drawing/2014/main" id="{E2CD258E-2DD9-002F-D820-93BB902EBFC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10" y="4985383"/>
            <a:ext cx="1671314" cy="272457"/>
          </a:xfrm>
          <a:prstGeom prst="rect">
            <a:avLst/>
          </a:prstGeom>
        </p:spPr>
      </p:pic>
      <p:pic>
        <p:nvPicPr>
          <p:cNvPr id="23" name="图片 22" descr="\documentclass{revtex4-2}&#10;\usepackage{xcolor}&#10;\usepackage{amsbsy}&#10;\usepackage{amstext}&#10;\usepackage{amssymb}&#10;\usepackage{amsmath}&#10;\thispagestyle{empty}&#10;\definecolor{sblue}{RGB}{68,114,196}&#10;\begin{document}&#10;\begin{eqnarray*}&#10;j^{0}  = -4C\boldsymbol{\nabla}\overline{\mu}\cdot\boldsymbol{\nabla}T,\ \ \ \ \;\mathbf{j}=4CT^{-1}\boldsymbol{\nabla}T\times\mathbf{B}&#10;\end{eqnarray*}&#10;\end{document}" title="IguanaTex Bitmap Display">
            <a:extLst>
              <a:ext uri="{FF2B5EF4-FFF2-40B4-BE49-F238E27FC236}">
                <a16:creationId xmlns:a16="http://schemas.microsoft.com/office/drawing/2014/main" id="{DFEA307B-8C09-FA05-DBE5-A1B9DDD3A1D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043" y="5758151"/>
            <a:ext cx="5683200" cy="332800"/>
          </a:xfrm>
          <a:prstGeom prst="rect">
            <a:avLst/>
          </a:prstGeom>
        </p:spPr>
      </p:pic>
      <p:sp>
        <p:nvSpPr>
          <p:cNvPr id="14" name="文本占位符 11">
            <a:extLst>
              <a:ext uri="{FF2B5EF4-FFF2-40B4-BE49-F238E27FC236}">
                <a16:creationId xmlns:a16="http://schemas.microsoft.com/office/drawing/2014/main" id="{62FC39F4-69A2-40F9-B61D-D9C131F78C1C}"/>
              </a:ext>
            </a:extLst>
          </p:cNvPr>
          <p:cNvSpPr txBox="1">
            <a:spLocks/>
          </p:cNvSpPr>
          <p:nvPr/>
        </p:nvSpPr>
        <p:spPr>
          <a:xfrm>
            <a:off x="840375" y="66927"/>
            <a:ext cx="10052250" cy="460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Weyl anomaly induced transport in an accelerated frame</a:t>
            </a:r>
          </a:p>
        </p:txBody>
      </p:sp>
    </p:spTree>
    <p:extLst>
      <p:ext uri="{BB962C8B-B14F-4D97-AF65-F5344CB8AC3E}">
        <p14:creationId xmlns:p14="http://schemas.microsoft.com/office/powerpoint/2010/main" val="3686660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58346-2128-EE17-FC5F-FA40EACA5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26B187A-0BB7-8F7B-CC21-2DD737E4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E18D98B7-EF55-F22A-B5D2-BC5422CE8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6E41902-AE7A-0EB3-C377-38B305B979A6}"/>
              </a:ext>
            </a:extLst>
          </p:cNvPr>
          <p:cNvSpPr txBox="1"/>
          <p:nvPr/>
        </p:nvSpPr>
        <p:spPr>
          <a:xfrm>
            <a:off x="398357" y="1470051"/>
            <a:ext cx="11349506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Summary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3341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E43B74B-53EE-CA28-9E8C-CB691C43A1D9}"/>
              </a:ext>
            </a:extLst>
          </p:cNvPr>
          <p:cNvSpPr txBox="1"/>
          <p:nvPr/>
        </p:nvSpPr>
        <p:spPr>
          <a:xfrm>
            <a:off x="402652" y="1435217"/>
            <a:ext cx="11197166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Summary</a:t>
            </a:r>
            <a:endParaRPr lang="en-US" altLang="zh-CN" sz="3200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041835-23EF-7E3D-62E1-0A9071A14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E4BDB9C1-C34F-0E47-80C5-C2F18C09F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821141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CEC4CC3-C0D4-9AE9-2ABC-A628D0F74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883644-EE90-A850-BA58-30022FBC92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Summary and outlook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28286B8-37D4-E235-7006-72E261A8E3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1756317"/>
            <a:ext cx="10311581" cy="38806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altLang="zh-CN" sz="2400" dirty="0">
                <a:ea typeface="Calibri" panose="020F0502020204030204" pitchFamily="34" charset="0"/>
              </a:rPr>
              <a:t>We have identified a Weyl-anomaly induced current                      from second-order relativistic hydrodynamics at global equilibrium. 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ea typeface="Calibri" panose="020F0502020204030204" pitchFamily="34" charset="0"/>
              </a:rPr>
              <a:t>Our results independently reproduce the same result from BQFT as a nontrivial boundary-induced effect. 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ea typeface="Calibri" panose="020F0502020204030204" pitchFamily="34" charset="0"/>
              </a:rPr>
              <a:t>What about massive fermions, strong electromagnetic fields, or gravitational fields ?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ea typeface="Calibri" panose="020F0502020204030204" pitchFamily="34" charset="0"/>
              </a:rPr>
              <a:t>Phenomenological and numerical study on Weyl anomaly‑induced transport?</a:t>
            </a:r>
          </a:p>
          <a:p>
            <a:pPr marL="457200" indent="-457200">
              <a:buAutoNum type="arabicPeriod"/>
            </a:pPr>
            <a:endParaRPr lang="en-US" altLang="zh-CN" sz="2400" dirty="0">
              <a:ea typeface="Calibri" panose="020F0502020204030204" pitchFamily="34" charset="0"/>
            </a:endParaRPr>
          </a:p>
        </p:txBody>
      </p:sp>
      <p:pic>
        <p:nvPicPr>
          <p:cNvPr id="12" name="图片 11" descr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-2\tilde{C}\varepsilon\cdot E}&#10;\end{eqnarray*}&#10;\end{document}" title="IguanaTex Bitmap Display">
            <a:extLst>
              <a:ext uri="{FF2B5EF4-FFF2-40B4-BE49-F238E27FC236}">
                <a16:creationId xmlns:a16="http://schemas.microsoft.com/office/drawing/2014/main" id="{782AEE32-9EF5-98E3-9573-5636586C90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02" y="1756317"/>
            <a:ext cx="1197714" cy="28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9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FAA29-47B7-7828-65D0-CC97D4CCC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3AF71FC-1911-A214-7165-47F853F9FC63}"/>
              </a:ext>
            </a:extLst>
          </p:cNvPr>
          <p:cNvSpPr txBox="1"/>
          <p:nvPr/>
        </p:nvSpPr>
        <p:spPr>
          <a:xfrm>
            <a:off x="425601" y="1445409"/>
            <a:ext cx="11340797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Summary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29721AE-1A79-15EE-4A3B-5FE26E8B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CB54ACE-4F06-BC46-8E04-7D5A991DE8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419324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6">
            <a:extLst>
              <a:ext uri="{FF2B5EF4-FFF2-40B4-BE49-F238E27FC236}">
                <a16:creationId xmlns:a16="http://schemas.microsoft.com/office/drawing/2014/main" id="{3CD21AC0-61EC-6489-95D5-25BB2613A2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50"/>
            <a:ext cx="10311581" cy="5201880"/>
          </a:xfrm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In quantum field theory, the axial‑vector current is no longer conserved for massless particles due to loop diagrams, which is called the chiral anomaly.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The Weyl anomaly reflects the quantum breaking of classical conformal invariance</a:t>
            </a:r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                           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36C1DC6-4CAD-68B3-B5D3-8F810738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8A05B8-16BA-E3E2-80F2-8E52FB953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Quantum anomaly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A5214EC-051C-81AA-773A-FA077AB8D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220" y="1991314"/>
            <a:ext cx="5250474" cy="1501825"/>
          </a:xfrm>
          <a:prstGeom prst="rect">
            <a:avLst/>
          </a:prstGeom>
        </p:spPr>
      </p:pic>
      <p:pic>
        <p:nvPicPr>
          <p:cNvPr id="10" name="图片 9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j_5^\mu=\textcolor{red}{CE\cdot B}&#10;\end{eqnarray*}&#10;\end{document}" title="IguanaTex Bitmap Display">
            <a:extLst>
              <a:ext uri="{FF2B5EF4-FFF2-40B4-BE49-F238E27FC236}">
                <a16:creationId xmlns:a16="http://schemas.microsoft.com/office/drawing/2014/main" id="{735D4A47-CB52-5F38-232C-89A2A1B5031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938" y="3825621"/>
            <a:ext cx="1952914" cy="330972"/>
          </a:xfrm>
          <a:prstGeom prst="rect">
            <a:avLst/>
          </a:prstGeom>
        </p:spPr>
      </p:pic>
      <p:pic>
        <p:nvPicPr>
          <p:cNvPr id="16" name="图片 15" descr="\documentclass{revtex4-2}&#10;\usepackage{xcolor}&#10;\usepackage{amsbsy}&#10;\usepackage{amstext}&#10;\usepackage{amssymb}&#10;\usepackage{amsmath}&#10;\thispagestyle{empty}&#10;\definecolor{sblue}{RGB}{68,114,196}&#10;\begin{document}&#10;\begin{eqnarray*}&#10;g_{\mu\nu}T^{\mu\nu}=\textcolor{red}{\tilde{C}(E^2-B^2)}&#10;\end{eqnarray*}&#10;\end{document}" title="IguanaTex Bitmap Display">
            <a:extLst>
              <a:ext uri="{FF2B5EF4-FFF2-40B4-BE49-F238E27FC236}">
                <a16:creationId xmlns:a16="http://schemas.microsoft.com/office/drawing/2014/main" id="{8293A1B9-6D1F-5A64-C1A3-9EECAAB5B5B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350" y="5452206"/>
            <a:ext cx="2936688" cy="371200"/>
          </a:xfrm>
          <a:prstGeom prst="rect">
            <a:avLst/>
          </a:prstGeom>
        </p:spPr>
      </p:pic>
      <p:sp>
        <p:nvSpPr>
          <p:cNvPr id="7" name="箭头: 右 6">
            <a:extLst>
              <a:ext uri="{FF2B5EF4-FFF2-40B4-BE49-F238E27FC236}">
                <a16:creationId xmlns:a16="http://schemas.microsoft.com/office/drawing/2014/main" id="{22FB8F7F-FF61-5D54-144C-C807ABDB28B4}"/>
              </a:ext>
            </a:extLst>
          </p:cNvPr>
          <p:cNvSpPr/>
          <p:nvPr/>
        </p:nvSpPr>
        <p:spPr>
          <a:xfrm>
            <a:off x="6434204" y="2821628"/>
            <a:ext cx="797788" cy="371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B26E652-5DD5-FBAE-CE37-E90E595EC0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0215" y="1459100"/>
            <a:ext cx="2999759" cy="116052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ECCD21F-5BC3-57FB-5E98-6105DAC37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0215" y="2994240"/>
            <a:ext cx="3144805" cy="144653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F7EA23B-1779-08B8-DC3A-05A24132B147}"/>
              </a:ext>
            </a:extLst>
          </p:cNvPr>
          <p:cNvSpPr txBox="1"/>
          <p:nvPr/>
        </p:nvSpPr>
        <p:spPr>
          <a:xfrm>
            <a:off x="7761038" y="2674714"/>
            <a:ext cx="2460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Chiral magnetic effect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F21F2CD-6B71-27C8-C5AC-538BE99FF0BC}"/>
              </a:ext>
            </a:extLst>
          </p:cNvPr>
          <p:cNvSpPr txBox="1"/>
          <p:nvPr/>
        </p:nvSpPr>
        <p:spPr>
          <a:xfrm>
            <a:off x="7883610" y="4482953"/>
            <a:ext cx="2324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Chiral vortical effect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F2BDB8-30AB-4EC0-C870-D8BEA014F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220" y="2225437"/>
            <a:ext cx="5250474" cy="15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2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3BD7D9-4E6B-AEFA-6C5C-98E5F6DB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20CAD04-EB7D-19AD-46F9-6E789680BE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>
                <a:ea typeface="Calibri" panose="020F0502020204030204" pitchFamily="34" charset="0"/>
              </a:rPr>
              <a:t>Principle of entropy increase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D492D4B5-B6CF-C5E4-D5BA-61DDA83CE9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33450"/>
            <a:ext cx="10311581" cy="5201880"/>
          </a:xfrm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r>
              <a:rPr lang="en-US" altLang="zh-CN" dirty="0"/>
              <a:t>Hydrodynamic equations with chiral anomaly: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Principle of entropy increase: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</a:t>
            </a:r>
          </a:p>
          <a:p>
            <a:pPr marL="0" indent="0">
              <a:buNone/>
            </a:pPr>
            <a:r>
              <a:rPr lang="en-US" altLang="zh-CN" dirty="0"/>
              <a:t>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The anomalous transport coefficients can be determined by chiral anomaly: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06B6100-224F-AC45-8738-3120E5133370}"/>
              </a:ext>
            </a:extLst>
          </p:cNvPr>
          <p:cNvSpPr/>
          <p:nvPr/>
        </p:nvSpPr>
        <p:spPr>
          <a:xfrm>
            <a:off x="2604197" y="3393688"/>
            <a:ext cx="1410241" cy="5456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C3B3FAC-468D-D83A-877D-14F9F25882C0}"/>
              </a:ext>
            </a:extLst>
          </p:cNvPr>
          <p:cNvSpPr/>
          <p:nvPr/>
        </p:nvSpPr>
        <p:spPr>
          <a:xfrm>
            <a:off x="6315558" y="3175638"/>
            <a:ext cx="4501125" cy="9933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右 24">
            <a:extLst>
              <a:ext uri="{FF2B5EF4-FFF2-40B4-BE49-F238E27FC236}">
                <a16:creationId xmlns:a16="http://schemas.microsoft.com/office/drawing/2014/main" id="{3C1D0822-0365-F04A-771C-7C481B996523}"/>
              </a:ext>
            </a:extLst>
          </p:cNvPr>
          <p:cNvSpPr/>
          <p:nvPr/>
        </p:nvSpPr>
        <p:spPr>
          <a:xfrm>
            <a:off x="4656018" y="3529381"/>
            <a:ext cx="1330341" cy="2609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T^{\mu\nu}  = F^{\nu\lambda} j_\lambda\,,\quad&#10;  \partial_\mu j^\mu = \textcolor{red}{C E\cdot B}&#10;\end{eqnarray*}&#10;\end{document}" title="IguanaTex Bitmap Display">
            <a:extLst>
              <a:ext uri="{FF2B5EF4-FFF2-40B4-BE49-F238E27FC236}">
                <a16:creationId xmlns:a16="http://schemas.microsoft.com/office/drawing/2014/main" id="{86771A19-9679-2EB8-9749-DC7F509921C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059" y="1567185"/>
            <a:ext cx="3754666" cy="304762"/>
          </a:xfrm>
          <a:prstGeom prst="rect">
            <a:avLst/>
          </a:prstGeom>
        </p:spPr>
      </p:pic>
      <p:pic>
        <p:nvPicPr>
          <p:cNvPr id="34" name="图片 33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 {s^\mu} &amp;\geq&amp; 0&#10;\end{eqnarray*}&#10;\end{document}" title="IguanaTex Bitmap Display">
            <a:extLst>
              <a:ext uri="{FF2B5EF4-FFF2-40B4-BE49-F238E27FC236}">
                <a16:creationId xmlns:a16="http://schemas.microsoft.com/office/drawing/2014/main" id="{156019F5-02C1-66E8-C557-FEE8DC06CB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30" y="3538254"/>
            <a:ext cx="1162972" cy="310857"/>
          </a:xfrm>
          <a:prstGeom prst="rect">
            <a:avLst/>
          </a:prstGeom>
        </p:spPr>
      </p:pic>
      <p:pic>
        <p:nvPicPr>
          <p:cNvPr id="32" name="图片 31" descr="\documentclass{revtex4-2}&#10;\usepackage{xcolor}&#10;\usepackage{amsbsy}&#10;\usepackage{amstext}&#10;\usepackage{amssymb}&#10;\usepackage{amsmath}&#10;\thispagestyle{empty}&#10;\definecolor{sblue}{RGB}{68,114,196}&#10;\begin{document}&#10;\begin{eqnarray*}&#10;s^\mu&amp;=&amp;s u^\mu -\bar \mu \nu^\mu &#10;+D\omega^\mu +D_B B^\mu\\ &#10; \nu^\mu&amp;=&amp;-\sigma T \Delta^{\mu\nu}\partial_\nu \bar\mu+\sigma E^\mu&#10;\end{eqnarray*}&#10;\end{document}" title="IguanaTex Bitmap Display">
            <a:extLst>
              <a:ext uri="{FF2B5EF4-FFF2-40B4-BE49-F238E27FC236}">
                <a16:creationId xmlns:a16="http://schemas.microsoft.com/office/drawing/2014/main" id="{2893E431-7CB7-7EF2-5F5D-ADA9850F146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86" y="3309339"/>
            <a:ext cx="4295314" cy="725943"/>
          </a:xfrm>
          <a:prstGeom prst="rect">
            <a:avLst/>
          </a:prstGeom>
        </p:spPr>
      </p:pic>
      <p:pic>
        <p:nvPicPr>
          <p:cNvPr id="29" name="图片 28" descr="\documentclass{revtex4-2}&#10;\usepackage{xcolor}&#10;\usepackage{amsbsy}&#10;\usepackage{amstext}&#10;\usepackage{amssymb}&#10;\usepackage{amsmath}&#10;\thispagestyle{empty}&#10;\definecolor{sblue}{RGB}{68,114,196}&#10;\begin{document}&#10;\begin{eqnarray*}&#10;D=\frac{1}{3}\textcolor{red}{C}T^2\bar\mu^3,&#10;\ \  \ \ \ D_B=\frac{1}{2}\textcolor{red}{C}T\bar\mu^2,&#10;\ \ \ \ \ \xi =\textcolor{red}{C}\left(\mu^2-\frac{2}{3}\frac{n\mu^3}{\epsilon+P}\right),&#10;\ \ \ \ \ \xi_B =\textcolor{red}{C}\left(\mu-\frac{1}{2}\frac{n\mu^2}{\epsilon+P}\right)&#10;\end{eqnarray*}&#10;\end{document}" title="IguanaTex Bitmap Display">
            <a:extLst>
              <a:ext uri="{FF2B5EF4-FFF2-40B4-BE49-F238E27FC236}">
                <a16:creationId xmlns:a16="http://schemas.microsoft.com/office/drawing/2014/main" id="{1E0AD026-B299-FD08-BC13-31679984F6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00" y="5266640"/>
            <a:ext cx="10185600" cy="6528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585240F-0CD1-D600-F558-B95E039D7530}"/>
              </a:ext>
            </a:extLst>
          </p:cNvPr>
          <p:cNvSpPr txBox="1"/>
          <p:nvPr/>
        </p:nvSpPr>
        <p:spPr>
          <a:xfrm>
            <a:off x="5766715" y="4287526"/>
            <a:ext cx="610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T. Son,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  Surowka,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Phys. Rev. Lett. 103, 191601 (2009)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7080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EF0ED3-4365-D613-C67C-59811B7A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FC067E01-3D55-34D1-0905-B82DD8428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Anomalous transport is non-dissipative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5FAC1604-5B52-D766-6694-DD55A05FC8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/>
              <a:t>Entropy current includes normal and anomalous terms:</a:t>
            </a:r>
          </a:p>
          <a:p>
            <a:pPr>
              <a:lnSpc>
                <a:spcPct val="120000"/>
              </a:lnSpc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en-US" altLang="zh-CN" dirty="0"/>
              <a:t>Entropy production from normal  terms is positive semi-definite: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en-US" altLang="zh-CN" dirty="0"/>
              <a:t>Entropy production from anomalous terms is indefinite:                      or                      </a:t>
            </a:r>
            <a:r>
              <a:rPr lang="en-US" altLang="zh-CN" dirty="0" err="1"/>
              <a:t>or</a:t>
            </a:r>
            <a:r>
              <a:rPr lang="en-US" altLang="zh-CN" dirty="0"/>
              <a:t>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en-US" altLang="zh-CN" dirty="0"/>
              <a:t>Principle of entropy increase                             requires:</a:t>
            </a:r>
          </a:p>
          <a:p>
            <a:pPr>
              <a:lnSpc>
                <a:spcPct val="120000"/>
              </a:lnSpc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ea typeface="Calibri" panose="020F0502020204030204" pitchFamily="34" charset="0"/>
              </a:rPr>
              <a:t>Anomalous transport is non-dissipative and can exist in global equilibrium!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C00000"/>
                </a:solidFill>
                <a:ea typeface="Calibri" panose="020F0502020204030204" pitchFamily="34" charset="0"/>
              </a:rPr>
              <a:t>Can we determine these coefficients without invoking the principle of entropy increase?</a:t>
            </a:r>
          </a:p>
          <a:p>
            <a:pPr>
              <a:lnSpc>
                <a:spcPct val="120000"/>
              </a:lnSpc>
            </a:pPr>
            <a:endParaRPr lang="en-US" altLang="zh-CN" b="1" dirty="0">
              <a:solidFill>
                <a:srgbClr val="C00000"/>
              </a:solidFill>
              <a:latin typeface="Calibri Light" panose="020F0302020204030204" pitchFamily="34" charset="0"/>
              <a:ea typeface="宋体" charset="-122"/>
              <a:cs typeface="Calibri Light" panose="020F030202020403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dirty="0"/>
          </a:p>
          <a:p>
            <a:endParaRPr lang="zh-CN" altLang="en-US" dirty="0"/>
          </a:p>
        </p:txBody>
      </p:sp>
      <p:pic>
        <p:nvPicPr>
          <p:cNvPr id="13" name="图片 12" descr="\documentclass{revtex4-2}&#10;\usepackage{xcolor}&#10;\usepackage{amsbsy}&#10;\usepackage{amstext}&#10;\usepackage{amssymb}&#10;\usepackage{amsmath}&#10;\thispagestyle{empty}&#10;\definecolor{sblue}{RGB}{68,114,196}&#10;\begin{document}&#10;\begin{eqnarray*}&#10;s^\mu&amp;=&amp; s^\mu_N + s^\mu_{\textcolor{red}{A}}&#10;\end{eqnarray*}&#10;\end{document}" title="IguanaTex Bitmap Display">
            <a:extLst>
              <a:ext uri="{FF2B5EF4-FFF2-40B4-BE49-F238E27FC236}">
                <a16:creationId xmlns:a16="http://schemas.microsoft.com/office/drawing/2014/main" id="{8F34E5EA-9075-9017-7F4A-EC9BD73248F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596" y="1010702"/>
            <a:ext cx="1753600" cy="329143"/>
          </a:xfrm>
          <a:prstGeom prst="rect">
            <a:avLst/>
          </a:prstGeom>
        </p:spPr>
      </p:pic>
      <p:pic>
        <p:nvPicPr>
          <p:cNvPr id="15" name="图片 14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N &amp;{\ge}&amp; 0  &#10;\end{eqnarray*}&#10;\end{document}" title="IguanaTex Bitmap Display">
            <a:extLst>
              <a:ext uri="{FF2B5EF4-FFF2-40B4-BE49-F238E27FC236}">
                <a16:creationId xmlns:a16="http://schemas.microsoft.com/office/drawing/2014/main" id="{00A25C42-387F-FFD5-FA20-0F9F8F59A4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895" y="2031616"/>
            <a:ext cx="885333" cy="275810"/>
          </a:xfrm>
          <a:prstGeom prst="rect">
            <a:avLst/>
          </a:prstGeom>
        </p:spPr>
      </p:pic>
      <p:pic>
        <p:nvPicPr>
          <p:cNvPr id="17" name="图片 16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&#10; s^\mu_{\textcolor{red}{A}} &amp;\textcolor{red}{&gt;}&amp; 0  &#10;\end{eqnarray*}&#10;\end{document}" title="IguanaTex Bitmap Display">
            <a:extLst>
              <a:ext uri="{FF2B5EF4-FFF2-40B4-BE49-F238E27FC236}">
                <a16:creationId xmlns:a16="http://schemas.microsoft.com/office/drawing/2014/main" id="{2BCE195C-DE00-E925-11C2-CBE3D151E7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997" y="3015827"/>
            <a:ext cx="859429" cy="275810"/>
          </a:xfrm>
          <a:prstGeom prst="rect">
            <a:avLst/>
          </a:prstGeom>
        </p:spPr>
      </p:pic>
      <p:pic>
        <p:nvPicPr>
          <p:cNvPr id="19" name="图片 18" descr="\documentclass{revtex4-2}&#10;\usepackage{xcolor}&#10;\usepackage{amsbsy}&#10;\usepackage{amstext}&#10;\usepackage{amssymb}&#10;\usepackage{amsmath}&#10;\thispagestyle{empty}&#10;\definecolor{sblue}{RGB}{68,114,196}&#10;\begin{document}&#10;\begin{eqnarray*}&#10;\partial_\mu &#10; s^\mu_{\textcolor{red}{A}} &amp;\textcolor{red}{&lt;}&amp; 0  &#10;\end{eqnarray*}&#10;\end{document}" title="IguanaTex Bitmap Display">
            <a:extLst>
              <a:ext uri="{FF2B5EF4-FFF2-40B4-BE49-F238E27FC236}">
                <a16:creationId xmlns:a16="http://schemas.microsoft.com/office/drawing/2014/main" id="{730C0262-6DBC-4319-2041-C807DEF9C4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00" y="2960665"/>
            <a:ext cx="1031314" cy="330972"/>
          </a:xfrm>
          <a:prstGeom prst="rect">
            <a:avLst/>
          </a:prstGeom>
        </p:spPr>
      </p:pic>
      <p:pic>
        <p:nvPicPr>
          <p:cNvPr id="23" name="图片 22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{\textcolor{red}{A}} &amp;\textcolor{red}{=}&amp; 0 &#10;\end{eqnarray*}&#10;\end{document}" title="IguanaTex Bitmap Display">
            <a:extLst>
              <a:ext uri="{FF2B5EF4-FFF2-40B4-BE49-F238E27FC236}">
                <a16:creationId xmlns:a16="http://schemas.microsoft.com/office/drawing/2014/main" id="{DEF4D5B7-EC70-E038-2EE1-D290B641EC8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947" y="2988246"/>
            <a:ext cx="1031314" cy="330972"/>
          </a:xfrm>
          <a:prstGeom prst="rect">
            <a:avLst/>
          </a:prstGeom>
        </p:spPr>
      </p:pic>
      <p:pic>
        <p:nvPicPr>
          <p:cNvPr id="27" name="图片 26" descr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{\textcolor{red}{A}} &amp;\textcolor{red}{=}&amp; 0 &#10;\end{eqnarray*}&#10;\end{document}" title="IguanaTex Bitmap Display">
            <a:extLst>
              <a:ext uri="{FF2B5EF4-FFF2-40B4-BE49-F238E27FC236}">
                <a16:creationId xmlns:a16="http://schemas.microsoft.com/office/drawing/2014/main" id="{8A732A4F-16A5-564F-51E6-005534F49CE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407" y="4007932"/>
            <a:ext cx="1031314" cy="330972"/>
          </a:xfrm>
          <a:prstGeom prst="rect">
            <a:avLst/>
          </a:prstGeom>
        </p:spPr>
      </p:pic>
      <p:pic>
        <p:nvPicPr>
          <p:cNvPr id="29" name="图片 28" descr="\documentclass{revtex4-2}&#10;\usepackage{xcolor}&#10;\usepackage{amsbsy}&#10;\usepackage{amstext}&#10;\usepackage{amssymb}&#10;\usepackage{amsmath}&#10;\thispagestyle{empty}&#10;\definecolor{sblue}{RGB}{68,114,196}&#10;\begin{document}&#10;\begin{eqnarray*}&#10;(\partial_\mu s^\mu\ge 0)&#10;\end{eqnarray*}&#10;\end{document}" title="IguanaTex Bitmap Display">
            <a:extLst>
              <a:ext uri="{FF2B5EF4-FFF2-40B4-BE49-F238E27FC236}">
                <a16:creationId xmlns:a16="http://schemas.microsoft.com/office/drawing/2014/main" id="{2F9A6349-6C37-2F71-9017-B41B10AC1E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91" y="4007932"/>
            <a:ext cx="1362286" cy="320000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2E09C725-10FB-812F-50FD-B253F466DD14}"/>
              </a:ext>
            </a:extLst>
          </p:cNvPr>
          <p:cNvSpPr txBox="1"/>
          <p:nvPr/>
        </p:nvSpPr>
        <p:spPr>
          <a:xfrm>
            <a:off x="6190461" y="1522019"/>
            <a:ext cx="610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T. Son,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  Surowka,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Phys. Rev. Lett. 103, 191601 (2009)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743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08934-BE56-2878-191D-E729C0CAE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3AF7B34-72E2-350E-3A2C-B944FAB93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8760CD77-364D-2F76-7DD2-2640F737D3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b="1" dirty="0"/>
              <a:t>Content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4A9C73C-9864-0A21-BF6C-D52439137A38}"/>
              </a:ext>
            </a:extLst>
          </p:cNvPr>
          <p:cNvSpPr txBox="1"/>
          <p:nvPr/>
        </p:nvSpPr>
        <p:spPr>
          <a:xfrm>
            <a:off x="668323" y="1435217"/>
            <a:ext cx="11149208" cy="398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accent1"/>
                </a:solidFill>
              </a:rPr>
              <a:t>Chiral anomaly induced current (first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(second order)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Weyl anomaly induced current in an accelerated frame</a:t>
            </a:r>
          </a:p>
          <a:p>
            <a:pPr marL="800100" lvl="1" indent="-342900">
              <a:lnSpc>
                <a:spcPct val="150000"/>
              </a:lnSpc>
              <a:buAutoNum type="arabicPeriod"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5127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97B0AA-2035-DAEF-9D4B-9299357575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At global equilibrium, the system satisfies the Killing conditions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The tensor                     can be decomposed 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A9F5C74-A6E8-BA9D-D930-4AB003AF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718F9C6-8B7F-6AE5-37C1-0B2478CBC2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Hydrodynamic at global equilibrium</a:t>
            </a:r>
            <a:endParaRPr lang="zh-CN" altLang="en-US" dirty="0"/>
          </a:p>
        </p:txBody>
      </p:sp>
      <p:pic>
        <p:nvPicPr>
          <p:cNvPr id="12" name="图片 11" descr="\documentclass{revtex4-2}&#10;\usepackage{xcolor}&#10;\usepackage{amsbsy}&#10;\usepackage{amstext}&#10;\usepackage{amssymb}&#10;\thispagestyle{empty}&#10;\begin{document}&#10;\begin{eqnarray*}&#10;\partial_{\mu}\beta_{\nu}+\partial_{\nu}\beta_{\mu}=0,\ \ \ \ \partial_{\mu}\bar{\mu}+F_{\mu\lambda}\beta^{\lambda}=0,&#10;\end{eqnarray*}&#10;\end{document}" title="IguanaTex Bitmap Display">
            <a:extLst>
              <a:ext uri="{FF2B5EF4-FFF2-40B4-BE49-F238E27FC236}">
                <a16:creationId xmlns:a16="http://schemas.microsoft.com/office/drawing/2014/main" id="{F3A698CE-097A-748F-3A63-E1E8F3E470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550" y="1568434"/>
            <a:ext cx="5094400" cy="365714"/>
          </a:xfrm>
          <a:prstGeom prst="rect">
            <a:avLst/>
          </a:prstGeom>
        </p:spPr>
      </p:pic>
      <p:pic>
        <p:nvPicPr>
          <p:cNvPr id="23" name="图片 22" descr="\documentclass{revtex4-2}&#10;\usepackage{xcolor}&#10;\usepackage{amsbsy}&#10;\usepackage{amstext}&#10;\usepackage{amssymb}&#10;\usepackage{amsmath}&#10;\thispagestyle{empty}&#10;\definecolor{sblue}{RGB}{68,114,196}&#10;\begin{document}&#10;\begin{eqnarray*}&#10;&amp;&amp;\beta^\mu =\beta u^\mu,\ \ \ &#10;\beta={1}/{T},\ \\ &#10;&amp;&amp;\bar\mu={\mu}/{T}&#10;\end{eqnarray*}&#10;\end{document}" title="IguanaTex Bitmap Display">
            <a:extLst>
              <a:ext uri="{FF2B5EF4-FFF2-40B4-BE49-F238E27FC236}">
                <a16:creationId xmlns:a16="http://schemas.microsoft.com/office/drawing/2014/main" id="{8F9FE43B-89D6-7060-F0E8-7534A88BF32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143" y="1434452"/>
            <a:ext cx="2393905" cy="621714"/>
          </a:xfrm>
          <a:prstGeom prst="rect">
            <a:avLst/>
          </a:prstGeom>
        </p:spPr>
      </p:pic>
      <p:sp>
        <p:nvSpPr>
          <p:cNvPr id="17" name="箭头: 右 16">
            <a:extLst>
              <a:ext uri="{FF2B5EF4-FFF2-40B4-BE49-F238E27FC236}">
                <a16:creationId xmlns:a16="http://schemas.microsoft.com/office/drawing/2014/main" id="{31112A3A-33FF-A61B-3A5E-68EB14EB3879}"/>
              </a:ext>
            </a:extLst>
          </p:cNvPr>
          <p:cNvSpPr/>
          <p:nvPr/>
        </p:nvSpPr>
        <p:spPr>
          <a:xfrm rot="5400000">
            <a:off x="3387143" y="2346366"/>
            <a:ext cx="665418" cy="3512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B302A33-5DEF-0DA0-219C-CCC4704E4ACC}"/>
              </a:ext>
            </a:extLst>
          </p:cNvPr>
          <p:cNvSpPr/>
          <p:nvPr/>
        </p:nvSpPr>
        <p:spPr>
          <a:xfrm>
            <a:off x="2503100" y="1478483"/>
            <a:ext cx="2604160" cy="533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FD81EE8-9D22-2AE8-8B89-7CBAD55A93E5}"/>
              </a:ext>
            </a:extLst>
          </p:cNvPr>
          <p:cNvSpPr/>
          <p:nvPr/>
        </p:nvSpPr>
        <p:spPr>
          <a:xfrm>
            <a:off x="5278710" y="1478482"/>
            <a:ext cx="2604160" cy="533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5985B626-3C3A-3930-8C3B-0BD43F21AA2F}"/>
              </a:ext>
            </a:extLst>
          </p:cNvPr>
          <p:cNvSpPr/>
          <p:nvPr/>
        </p:nvSpPr>
        <p:spPr>
          <a:xfrm rot="5400000">
            <a:off x="6768472" y="2346366"/>
            <a:ext cx="665418" cy="3512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\documentclass{revtex4-2}&#10;\usepackage{xcolor}&#10;\usepackage{amsbsy}&#10;\usepackage{amstext}&#10;\usepackage{amssymb}&#10;\usepackage{amsmath}&#10;\thispagestyle{empty}&#10;\definecolor{sblue}{RGB}{68,114,196}&#10;\begin{document}&#10;\begin{eqnarray*}&#10;\Omega_{\mu\nu}=(\partial_\mu\beta_\nu-\partial_\nu\beta_\mu)/2,\ \partial_\lambda\Omega_{\mu\nu}=0&#10;\end{eqnarray*}&#10;\end{document}" title="IguanaTex Bitmap Display">
            <a:extLst>
              <a:ext uri="{FF2B5EF4-FFF2-40B4-BE49-F238E27FC236}">
                <a16:creationId xmlns:a16="http://schemas.microsoft.com/office/drawing/2014/main" id="{F1DD7377-0E0E-7844-FE17-D6A77FA57E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43" y="3261597"/>
            <a:ext cx="4734174" cy="320000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56C7BBE1-D95F-0CFD-AF34-561F42C82FF4}"/>
              </a:ext>
            </a:extLst>
          </p:cNvPr>
          <p:cNvSpPr txBox="1"/>
          <p:nvPr/>
        </p:nvSpPr>
        <p:spPr>
          <a:xfrm>
            <a:off x="2035946" y="3800225"/>
            <a:ext cx="2938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constant thermal vorticity 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图片 66" descr="\documentclass{revtex4-2}&#10;\usepackage{xcolor}&#10;\usepackage{amsbsy}&#10;\usepackage{amstext}&#10;\usepackage{amssymb}&#10;\usepackage{amsmath}&#10;\thispagestyle{empty}&#10;\definecolor{sblue}{RGB}{68,114,196}&#10;\begin{document}&#10;\begin{eqnarray*}&#10;F_{\mu\lambda}\Omega_{\nu}^{\;\lambda}-F_{\nu\lambda}\Omega_{\mu}^{\;\lambda}=0&#10;\end{eqnarray*}&#10;\end{document}" title="IguanaTex Bitmap Display">
            <a:extLst>
              <a:ext uri="{FF2B5EF4-FFF2-40B4-BE49-F238E27FC236}">
                <a16:creationId xmlns:a16="http://schemas.microsoft.com/office/drawing/2014/main" id="{51DE3CB4-54DC-C1F1-7DEF-C3477C6FDE0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112" y="3189576"/>
            <a:ext cx="2794057" cy="394971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FB7BCEE8-0344-15EA-CFAD-1B9AF26A7FC4}"/>
              </a:ext>
            </a:extLst>
          </p:cNvPr>
          <p:cNvSpPr txBox="1"/>
          <p:nvPr/>
        </p:nvSpPr>
        <p:spPr>
          <a:xfrm>
            <a:off x="7200104" y="3753860"/>
            <a:ext cx="2474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integrability condition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5" name="图片 54" descr="\documentclass{revtex4-2}&#10;\usepackage{xcolor}&#10;\usepackage{amsbsy}&#10;\usepackage{amstext}&#10;\usepackage{amssymb}&#10;\usepackage{amsmath}&#10;\thispagestyle{empty}&#10;\definecolor{sblue}{RGB}{68,114,196}&#10;\begin{document}&#10;\begin{eqnarray*}&#10;\textcolor{sblue}{\Omega_{\mu\nu}, F_{\mu\nu}}&#10;\end{eqnarray*}&#10;\end{document}" title="IguanaTex Bitmap Display">
            <a:extLst>
              <a:ext uri="{FF2B5EF4-FFF2-40B4-BE49-F238E27FC236}">
                <a16:creationId xmlns:a16="http://schemas.microsoft.com/office/drawing/2014/main" id="{20E48C45-C6D2-642A-4C73-6FD702C1A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89" y="4624416"/>
            <a:ext cx="923429" cy="254476"/>
          </a:xfrm>
          <a:prstGeom prst="rect">
            <a:avLst/>
          </a:prstGeom>
        </p:spPr>
      </p:pic>
      <p:pic>
        <p:nvPicPr>
          <p:cNvPr id="57" name="图片 56" descr="\documentclass{revtex4-2}&#10;\usepackage{xcolor}&#10;\usepackage{amsbsy}&#10;\usepackage{amstext}&#10;\usepackage{amssymb}&#10;\usepackage{amsmath}&#10;\thispagestyle{empty}&#10;\definecolor{sblue}{RGB}{68,114,196}&#10;\begin{document}&#10;\begin{eqnarray*}&#10;T\Omega^{\mu\nu}&amp;=&amp;\varepsilon^{\mu}u^{\nu}-\varepsilon^{\nu}u^{\mu}+\epsilon^{\mu\nu\rho\sigma}u_{\rho}\omega_{\sigma},\\F^{\mu\nu}&amp;=&amp;E^{\mu}u^{\nu}-E^{\nu}u^{\mu}+\epsilon^{\mu\nu\rho\sigma}u_{\rho}B_{\sigma}.&#10;\end{eqnarray*}&#10;\end{document}" title="IguanaTex Bitmap Display">
            <a:extLst>
              <a:ext uri="{FF2B5EF4-FFF2-40B4-BE49-F238E27FC236}">
                <a16:creationId xmlns:a16="http://schemas.microsoft.com/office/drawing/2014/main" id="{66DE9C63-15BF-BDCE-8E0B-2F4DFFFF61C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18" y="5179978"/>
            <a:ext cx="4000000" cy="624762"/>
          </a:xfrm>
          <a:prstGeom prst="rect">
            <a:avLst/>
          </a:prstGeom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C0C5C85B-CB10-2FF4-4BEE-4767C86FCB0E}"/>
              </a:ext>
            </a:extLst>
          </p:cNvPr>
          <p:cNvSpPr/>
          <p:nvPr/>
        </p:nvSpPr>
        <p:spPr>
          <a:xfrm>
            <a:off x="1066910" y="3098602"/>
            <a:ext cx="4954602" cy="11017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4523EBC7-7E6A-D7B8-2F9F-BE1262897205}"/>
              </a:ext>
            </a:extLst>
          </p:cNvPr>
          <p:cNvSpPr/>
          <p:nvPr/>
        </p:nvSpPr>
        <p:spPr>
          <a:xfrm>
            <a:off x="6564351" y="3098602"/>
            <a:ext cx="3672469" cy="11017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片 64" descr="\documentclass{revtex4-2}&#10;\usepackage{xcolor}&#10;\usepackage{amsbsy}&#10;\usepackage{amstext}&#10;\usepackage{amssymb}&#10;\usepackage{amsmath}&#10;\thispagestyle{empty}&#10;\definecolor{sblue}{RGB}{68,114,196}&#10;\begin{document}&#10;\begin{eqnarray*}&#10;&amp;&amp;\varepsilon^{\mu}=T\Omega^{\mu\nu}u_{\nu},\ \omega^{\mu}=T\epsilon^{\mu\nu\rho\sigma}u_{\nu}\Omega_{\rho\sigma}/2, \\&#10;&amp;&amp;E^{\mu}=F^{\mu\nu}u_{\nu},\ B^{\mu}=\epsilon^{\mu\nu\rho\sigma}u_{\nu}F_{\rho\sigma}/2.&#10;\end{eqnarray*}&#10;\end{document}" title="IguanaTex Bitmap Display">
            <a:extLst>
              <a:ext uri="{FF2B5EF4-FFF2-40B4-BE49-F238E27FC236}">
                <a16:creationId xmlns:a16="http://schemas.microsoft.com/office/drawing/2014/main" id="{B84B1BB0-4B57-537B-DEC0-49D651FBE19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9" y="5112930"/>
            <a:ext cx="4882286" cy="758857"/>
          </a:xfrm>
          <a:prstGeom prst="rect">
            <a:avLst/>
          </a:prstGeom>
        </p:spPr>
      </p:pic>
      <p:sp>
        <p:nvSpPr>
          <p:cNvPr id="63" name="箭头: 右 62">
            <a:extLst>
              <a:ext uri="{FF2B5EF4-FFF2-40B4-BE49-F238E27FC236}">
                <a16:creationId xmlns:a16="http://schemas.microsoft.com/office/drawing/2014/main" id="{6FC5FCAE-7A34-7B7E-1470-A3B1E85D8AB0}"/>
              </a:ext>
            </a:extLst>
          </p:cNvPr>
          <p:cNvSpPr/>
          <p:nvPr/>
        </p:nvSpPr>
        <p:spPr>
          <a:xfrm>
            <a:off x="5686588" y="5262290"/>
            <a:ext cx="409412" cy="4601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013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DB93FE-A737-70ED-69FC-27B87100FC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To construct the currents, we have 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The zeroth- to second-order currents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6BF59798-D197-8F4F-F0F2-924C87050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237849"/>
              </p:ext>
            </p:extLst>
          </p:nvPr>
        </p:nvGraphicFramePr>
        <p:xfrm>
          <a:off x="2985506" y="1340792"/>
          <a:ext cx="601696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483">
                  <a:extLst>
                    <a:ext uri="{9D8B030D-6E8A-4147-A177-3AD203B41FA5}">
                      <a16:colId xmlns:a16="http://schemas.microsoft.com/office/drawing/2014/main" val="1419783124"/>
                    </a:ext>
                  </a:extLst>
                </a:gridCol>
                <a:gridCol w="3008483">
                  <a:extLst>
                    <a:ext uri="{9D8B030D-6E8A-4147-A177-3AD203B41FA5}">
                      <a16:colId xmlns:a16="http://schemas.microsoft.com/office/drawing/2014/main" val="2630661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vector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10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tensor</a:t>
                      </a:r>
                      <a:endParaRPr lang="zh-CN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569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Levi-Civita tensor</a:t>
                      </a:r>
                      <a:endParaRPr lang="zh-CN" alt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575663"/>
                  </a:ext>
                </a:extLst>
              </a:tr>
            </a:tbl>
          </a:graphicData>
        </a:graphic>
      </p:graphicFrame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EBAE2C-9362-9AF6-77A6-B0BEB9068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A82B-7DE6-4BA0-AB24-9CAEFCCCC635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59468CF-9E74-EC40-7E2A-81C71ABD5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The zeroth to second order currents</a:t>
            </a:r>
          </a:p>
        </p:txBody>
      </p:sp>
      <p:pic>
        <p:nvPicPr>
          <p:cNvPr id="7" name="图片 6" descr="\documentclass{revtex4-2}&#10;\usepackage{xcolor}&#10;\usepackage{amsbsy}&#10;\usepackage{amstext}&#10;\usepackage{amssymb}&#10;\usepackage{amsmath}&#10;\thispagestyle{empty}&#10;\definecolor{sblue}{RGB}{68,114,196}&#10;\begin{document}&#10;\begin{eqnarray*}&#10;j_{\mu}^{(0)}&amp;=&amp;nu_\mu\\&#10;j_{\mu}^{(1)}&amp;=&amp;\xi\omega_\mu+\xi^B B_\mu\\&#10;j_{\mu}^{(2)}&amp;=&amp;n^{(2)}u_{\mu}+\xi^{\varepsilon\omega}\epsilon_{\mu\nu\rho\sigma}u^{\nu}\varepsilon^{\rho}\omega^{\sigma}+\xi^{\omega E}\epsilon_{\mu\nu\rho\sigma}u^{\nu}(E^{\rho}\omega^{\sigma}+\varepsilon^{\rho}B^{\sigma})\\&amp;&amp;+\xi^{EB}\epsilon_{\mu\nu\rho\sigma}u^{\nu}E^{\rho}B^{\sigma}&#10;\end{eqnarray*}&#10;\end{document}" title="IguanaTex Bitmap Display">
            <a:extLst>
              <a:ext uri="{FF2B5EF4-FFF2-40B4-BE49-F238E27FC236}">
                <a16:creationId xmlns:a16="http://schemas.microsoft.com/office/drawing/2014/main" id="{4A470D9E-B132-929F-B66E-793F851268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793" y="3199660"/>
            <a:ext cx="8117029" cy="1929143"/>
          </a:xfrm>
          <a:prstGeom prst="rect">
            <a:avLst/>
          </a:prstGeom>
        </p:spPr>
      </p:pic>
      <p:pic>
        <p:nvPicPr>
          <p:cNvPr id="6" name="图片 5" descr="\documentclass{revtex4-2}&#10;\usepackage{xcolor}&#10;\usepackage{amsbsy}&#10;\usepackage{amstext}&#10;\usepackage{amssymb}&#10;\usepackage{amsmath}&#10;\thispagestyle{empty}&#10;\definecolor{sblue}{RGB}{68,114,196}&#10;\begin{document}&#10;\begin{eqnarray*}&#10;u_\mu,\varepsilon_\mu,\omega_\mu,E_\mu,B_\mu,\partial_\mu&#10;\end{eqnarray*}&#10;\end{document}" title="IguanaTex Bitmap Display">
            <a:extLst>
              <a:ext uri="{FF2B5EF4-FFF2-40B4-BE49-F238E27FC236}">
                <a16:creationId xmlns:a16="http://schemas.microsoft.com/office/drawing/2014/main" id="{B7FD4C6A-8D70-B618-8085-45E329C4CDB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52" y="1393305"/>
            <a:ext cx="2284191" cy="257524"/>
          </a:xfrm>
          <a:prstGeom prst="rect">
            <a:avLst/>
          </a:prstGeom>
        </p:spPr>
      </p:pic>
      <p:pic>
        <p:nvPicPr>
          <p:cNvPr id="26" name="图片 25" descr="\documentclass{revtex4-2}&#10;\usepackage{xcolor}&#10;\usepackage{amsbsy}&#10;\usepackage{amstext}&#10;\usepackage{amssymb}&#10;\usepackage{amsmath}&#10;\thispagestyle{empty}&#10;\definecolor{sblue}{RGB}{68,114,196}&#10;\begin{document}&#10;\begin{eqnarray*}&#10;g_{\mu\nu}&#10;\end{eqnarray*}&#10;\end{document}" title="IguanaTex Bitmap Display">
            <a:extLst>
              <a:ext uri="{FF2B5EF4-FFF2-40B4-BE49-F238E27FC236}">
                <a16:creationId xmlns:a16="http://schemas.microsoft.com/office/drawing/2014/main" id="{F83D41B7-F6D9-E842-55BB-E50BD4418E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550" y="1821458"/>
            <a:ext cx="345905" cy="187429"/>
          </a:xfrm>
          <a:prstGeom prst="rect">
            <a:avLst/>
          </a:prstGeom>
        </p:spPr>
      </p:pic>
      <p:pic>
        <p:nvPicPr>
          <p:cNvPr id="28" name="图片 27" descr="\documentclass{revtex4-2}&#10;\usepackage{xcolor}&#10;\usepackage{amsbsy}&#10;\usepackage{amstext}&#10;\usepackage{amssymb}&#10;\usepackage{amsmath}&#10;\thispagestyle{empty}&#10;\definecolor{sblue}{RGB}{68,114,196}&#10;\begin{document}&#10;\begin{eqnarray*}&#10;\epsilon_{\mu\nu\rho\sigma}&#10;\end{eqnarray*}&#10;\end{document}" title="IguanaTex Bitmap Display">
            <a:extLst>
              <a:ext uri="{FF2B5EF4-FFF2-40B4-BE49-F238E27FC236}">
                <a16:creationId xmlns:a16="http://schemas.microsoft.com/office/drawing/2014/main" id="{7ABA33F6-7BF8-258A-1FA8-92E03A49BBE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275" y="2179516"/>
            <a:ext cx="656457" cy="223086"/>
          </a:xfrm>
          <a:prstGeom prst="rect">
            <a:avLst/>
          </a:prstGeom>
        </p:spPr>
      </p:pic>
      <p:pic>
        <p:nvPicPr>
          <p:cNvPr id="16" name="图片 15" descr="\documentclass{revtex4-2}&#10;\usepackage{xcolor}&#10;\usepackage{amsbsy}&#10;\usepackage{amstext}&#10;\usepackage{amssymb}&#10;\usepackage{amsmath}&#10;\thispagestyle{empty}&#10;\definecolor{sblue}{RGB}{68,114,196}&#10;\begin{document}&#10;\begin{eqnarray*}&#10;n^{(2)}=(\xi^{\varepsilon\varepsilon}\varepsilon^{2}+\xi^{\omega\omega}\omega^{2}+\xi^{\varepsilon E}\varepsilon\cdot E+\xi^{\omega B}\omega\cdot B+\xi^{EE}E^{2}+\xi^{BB}B^{2})&#10;\end{eqnarray*}&#10;\end{document}" title="IguanaTex Bitmap Display">
            <a:extLst>
              <a:ext uri="{FF2B5EF4-FFF2-40B4-BE49-F238E27FC236}">
                <a16:creationId xmlns:a16="http://schemas.microsoft.com/office/drawing/2014/main" id="{773C3028-1D56-3FC8-038A-5A74C7C31BF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084" y="5517208"/>
            <a:ext cx="7128381" cy="30171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7D0FAB7-4EF3-8F70-3C80-481E2E1F896D}"/>
              </a:ext>
            </a:extLst>
          </p:cNvPr>
          <p:cNvSpPr txBox="1"/>
          <p:nvPr/>
        </p:nvSpPr>
        <p:spPr>
          <a:xfrm>
            <a:off x="1148942" y="5468010"/>
            <a:ext cx="2306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2rd number density:</a:t>
            </a:r>
            <a:endParaRPr lang="zh-CN" altLang="en-US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56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800.899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j_5^\mu=\textcolor{red}{CE\cdot B}&#10;\end{eqnarray*}&#10;\end{document}"/>
  <p:tag name="IGUANATEXSIZE" val="24"/>
  <p:tag name="IGUANATEXCURSOR" val="27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422.947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&#10; s^\mu_{\textcolor{red}{A}} &amp;\textcolor{red}{&lt;}&amp; 0  &#10;\end{eqnarray*}&#10;\end{document}"/>
  <p:tag name="IGUANATEXSIZE" val="24"/>
  <p:tag name="IGUANATEXCURSOR" val="28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422.947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{\textcolor{red}{A}} &amp;\textcolor{red}{=}&amp; 0 &#10;\end{eqnarray*}&#10;\end{document}"/>
  <p:tag name="IGUANATEXSIZE" val="24"/>
  <p:tag name="IGUANATEXCURSOR" val="28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422.947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{\textcolor{red}{A}} &amp;\textcolor{red}{=}&amp; 0 &#10;\end{eqnarray*}&#10;\end{document}"/>
  <p:tag name="IGUANATEXSIZE" val="24"/>
  <p:tag name="IGUANATEXCURSOR" val="28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558.680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(\partial_\mu s^\mu\ge 0)&#10;\end{eqnarray*}&#10;\end{document}"/>
  <p:tag name="IGUANATEXSIZE" val="24"/>
  <p:tag name="IGUANATEXCURSOR" val="24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2089.239"/>
  <p:tag name="LATEXADDIN" val="\documentclass{revtex4-2}&#10;\usepackage{xcolor}&#10;\usepackage{amsbsy}&#10;\usepackage{amstext}&#10;\usepackage{amssymb}&#10;\thispagestyle{empty}&#10;\begin{document}&#10;\begin{eqnarray*}&#10;\partial_{\mu}\beta_{\nu}+\partial_{\nu}\beta_{\mu}=0,\ \ \ \ \partial_{\mu}\bar{\mu}+F_{\mu\lambda}\beta^{\lambda}=0,&#10;\end{eqnarray*}&#10;\end{document}"/>
  <p:tag name="IGUANATEXSIZE" val="24"/>
  <p:tag name="IGUANATEXCURSOR" val="22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9617"/>
  <p:tag name="ORIGINALWIDTH" val="1178.10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&amp;&amp;\beta^\mu =\beta u^\mu,\ \ \ &#10;\beta={1}/{T},\ \\ &#10;&amp;&amp;\bar\mu={\mu}/{T}&#10;\end{eqnarray*}&#10;\end{document}"/>
  <p:tag name="IGUANATEXSIZE" val="20"/>
  <p:tag name="IGUANATEXCURSOR" val="27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1941.50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Omega_{\mu\nu}=(\partial_\mu\beta_\nu-\partial_\nu\beta_\mu)/2,\ \partial_\lambda\Omega_{\mu\nu}=0&#10;\end{eqnarray*}&#10;\end{document}"/>
  <p:tag name="IGUANATEXSIZE" val="24"/>
  <p:tag name="IGUANATEXCURSOR" val="28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9798"/>
  <p:tag name="ORIGINALWIDTH" val="1145.85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F_{\mu\lambda}\Omega_{\nu}^{\;\lambda}-F_{\nu\lambda}\Omega_{\mu}^{\;\lambda}=0&#10;\end{eqnarray*}&#10;\end{document}"/>
  <p:tag name="IGUANATEXSIZE" val="24"/>
  <p:tag name="IGUANATEXCURSOR" val="30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454.443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extcolor{sblue}{\Omega_{\mu\nu}, F_{\mu\nu}}&#10;\end{eqnarray*}&#10;\end{document}"/>
  <p:tag name="IGUANATEXSIZE" val="20"/>
  <p:tag name="IGUANATEXCURSOR" val="26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7.4616"/>
  <p:tag name="ORIGINALWIDTH" val="1968.50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T\Omega^{\mu\nu}&amp;=&amp;\varepsilon^{\mu}u^{\nu}-\varepsilon^{\nu}u^{\mu}+\epsilon^{\mu\nu\rho\sigma}u_{\rho}\omega_{\sigma},\\F^{\mu\nu}&amp;=&amp;E^{\mu}u^{\nu}-E^{\nu}u^{\mu}+\epsilon^{\mu\nu\rho\sigma}u_{\rho}B_{\sigma}.&#10;\end{eqnarray*}&#10;\end{document}"/>
  <p:tag name="IGUANATEXSIZE" val="20"/>
  <p:tag name="IGUANATEXCURSOR" val="43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2309"/>
  <p:tag name="ORIGINALWIDTH" val="1204.34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g_{\mu\nu}T^{\mu\nu}=\textcolor{red}{\tilde{C}(E^2-B^2)}&#10;\end{eqnarray*}&#10;\end{document}"/>
  <p:tag name="IGUANATEXSIZE" val="24"/>
  <p:tag name="IGUANATEXCURSOR" val="27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1.2111"/>
  <p:tag name="ORIGINALWIDTH" val="2002.2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&amp;&amp;\varepsilon^{\mu}=T\Omega^{\mu\nu}u_{\nu},\ \omega^{\mu}=T\epsilon^{\mu\nu\rho\sigma}u_{\nu}\Omega_{\rho\sigma}/2, \\&#10;&amp;&amp;E^{\mu}=F^{\mu\nu}u_{\nu},\ B^{\mu}=\epsilon^{\mu\nu\rho\sigma}u_{\nu}F_{\rho\sigma}/2.&#10;\end{eqnarray*}&#10;\end{document}"/>
  <p:tag name="IGUANATEXSIZE" val="24"/>
  <p:tag name="IGUANATEXCURSOR" val="43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91.1511"/>
  <p:tag name="ORIGINALWIDTH" val="3328.83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_{\mu}^{(0)}&amp;=&amp;nu_\mu\\&#10;j_{\mu}^{(1)}&amp;=&amp;\xi\omega_\mu+\xi^B B_\mu\\&#10;j_{\mu}^{(2)}&amp;=&amp;n^{(2)}u_{\mu}+\xi^{\varepsilon\omega}\epsilon_{\mu\nu\rho\sigma}u^{\nu}\varepsilon^{\rho}\omega^{\sigma}+\xi^{\omega E}\epsilon_{\mu\nu\rho\sigma}u^{\nu}(E^{\rho}\omega^{\sigma}+\varepsilon^{\rho}B^{\sigma})\\&amp;&amp;+\xi^{EB}\epsilon_{\mu\nu\rho\sigma}u^{\nu}E^{\rho}B^{\sigma}&#10;\end{eqnarray*}&#10;\end{document}"/>
  <p:tag name="IGUANATEXSIZE" val="24"/>
  <p:tag name="IGUANATEXCURSOR" val="58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6.7342"/>
  <p:tag name="ORIGINALWIDTH" val="1124.10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u_\mu,\varepsilon_\mu,\omega_\mu,E_\mu,B_\mu,\partial_\mu&#10;\end{eqnarray*}&#10;\end{document}"/>
  <p:tag name="IGUANATEXSIZE" val="20"/>
  <p:tag name="IGUANATEXCURSOR" val="28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170.228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g_{\mu\nu}&#10;\end{eqnarray*}&#10;\end{document}"/>
  <p:tag name="IGUANATEXSIZE" val="20"/>
  <p:tag name="IGUANATEXCURSOR" val="23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.48859"/>
  <p:tag name="ORIGINALWIDTH" val="269.216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epsilon_{\mu\nu\rho\sigma}&#10;\end{eqnarray*}&#10;\end{document}"/>
  <p:tag name="IGUANATEXSIZE" val="24"/>
  <p:tag name="IGUANATEXCURSOR" val="23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4814"/>
  <p:tag name="ORIGINALWIDTH" val="3508.06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n^{(2)}=(\xi^{\varepsilon\varepsilon}\varepsilon^{2}+\xi^{\omega\omega}\omega^{2}+\xi^{\varepsilon E}\varepsilon\cdot E+\xi^{\omega B}\omega\cdot B+\xi^{EE}E^{2}+\xi^{BB}B^{2})&#10;\end{eqnarray*}&#10;\end{document}"/>
  <p:tag name="IGUANATEXSIZE" val="20"/>
  <p:tag name="IGUANATEXCURSOR" val="39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9.359"/>
  <p:tag name="ORIGINALWIDTH" val="4388.45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T^{(0)\mu\nu}&amp;=&amp;\rho u^\mu u^\nu -P(g^{\mu\nu}-u^\mu u^\nu)\\&#10;T^{(1)\mu\nu}&amp;=&amp;\lambda^\omega(u^\mu\omega^\nu+u^\nu\omega^\mu)+\lambda^B(u^\mu B^\nu +u^\nu B^\mu)\\&#10;T^{(2)\mu\nu}&amp;=&amp;\rho^{(2)}u^{\mu}u^{\nu}+P^{(2)}(g^{\mu\nu}-u^\mu u^\nu)\\&amp;&amp;+\tilde{\lambda}^{\varepsilon\varepsilon}\varepsilon^{\mu}\varepsilon^{\nu}+\tilde{\lambda}^{\omega\omega}\omega^{\mu}\omega^{\nu}+\tilde{\lambda}^{\varepsilon E}\left(\varepsilon^{\mu}E^{\nu}+\varepsilon^{\nu}E^{\mu}\right)\\&amp;&amp;+\tilde{\lambda}^{\omega B}\left(\omega^{\mu}B^{\nu}+\omega^{\nu}B^{\mu}\right)+\tilde{\lambda}^{EE}E^{\mu}E^{\nu}+\tilde{\lambda}^{BB}B^{\mu}B^{\nu}\\&amp;&amp;+\left(u^{\mu}\epsilon^{\nu\alpha\beta\gamma}+u^{\nu}\epsilon^{\mu\alpha\beta\gamma}\right)u_{\alpha}\left[\lambda^{\varepsilon\omega}\varepsilon_{\beta}\omega_{\gamma}+\lambda^{\omega E}(E_{\beta}\omega_{\gamma}+\varepsilon_{\beta}B_{\gamma})+\lambda^{EB}E_{\beta}B_{\gamma}\right]&#10;\end{eqnarray*}&#10;\end{document}"/>
  <p:tag name="IGUANATEXSIZE" val="20"/>
  <p:tag name="IGUANATEXCURSOR" val="43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2309"/>
  <p:tag name="ORIGINALWIDTH" val="3136.10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\mu\nu}  = F^{\nu\lambda} j_\lambda,\ \ &#10;  \partial_\mu j^{\mu} = C E\cdot B,\ \ g_{\mu\nu}T^{\mu\nu}=\tilde{C}(E^2-B^2)&#10;\end{eqnarray*}&#10;\end{document}"/>
  <p:tag name="IGUANATEXSIZE" val="24"/>
  <p:tag name="IGUANATEXCURSOR" val="33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3583.80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rho^{(2)}=\left(\lambda^{\varepsilon\varepsilon}\varepsilon^{2}+\lambda^{\omega\omega}\omega^{2}+\lambda^{\varepsilon E}\varepsilon\cdot E+\lambda^{\omega B}\omega\cdot B+\lambda^{EE}E^{2}+\lambda^{BB}B^{2}\right)&#10;\end{eqnarray*}&#10;\end{document}"/>
  <p:tag name="IGUANATEXSIZE" val="20"/>
  <p:tag name="IGUANATEXCURSOR" val="43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3615.29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P^{(2)}=\left(\bar{\lambda}^{\varepsilon\varepsilon}\varepsilon^{2}+\bar{\lambda}^{\omega\omega}\omega^{2}+\bar{\lambda}^{\varepsilon E}\varepsilon\cdot E+\bar{\lambda}^{\omega B}\omega\cdot B+\bar{\lambda}^{EE}E^{2}+\bar{\lambda}^{BB}B^{2}\right)&#10;\end{eqnarray*}&#10;\end{document}"/>
  <p:tag name="IGUANATEXSIZE" val="20"/>
  <p:tag name="IGUANATEXCURSOR" val="23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9813"/>
  <p:tag name="ORIGINALWIDTH" val="1847.76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T^{\mu\nu}  = F^{\nu\lambda} j_\lambda\,,\quad&#10;  \partial_\mu j^\mu = \textcolor{red}{C E\cdot B}&#10;\end{eqnarray*}&#10;\end{document}"/>
  <p:tag name="IGUANATEXSIZE" val="20"/>
  <p:tag name="IGUANATEXCURSOR" val="30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.979"/>
  <p:tag name="ORIGINALWIDTH" val="2116.23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1)\mu\nu}  = F^{\nu\lambda} j^{(1)}_\lambda,\ \ &#10;  \partial_\mu j^{(1)\mu} = C E\cdot B &#10;\end{eqnarray*}&#10;\end{document}"/>
  <p:tag name="IGUANATEXSIZE" val="20"/>
  <p:tag name="IGUANATEXCURSOR" val="315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56.168"/>
  <p:tag name="ORIGINALWIDTH" val="3014.62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j^{(1)\mu}&amp;=&amp;\textcolor{red}{\left(2\xi-T\frac{\partial\xi}{\partial T}\right)}\varepsilon\cdot\omega&#10;    +\textcolor{red}{\left(2\xi^B-\frac{1}{T}\frac{\partial\xi}{\partial\bar{\mu}}\right)}E\cdot\omega\nonumber\\&#10;    &amp;&amp;+\textcolor{red}{\left(\xi^B-T\frac{\partial\xi^B}{\partial T}\right)}\varepsilon\cdot B&#10;    \textcolor{red}{-\frac{1}{T}\frac{\partial\xi^B}{\partial\bar{\mu}}}E\cdot B=\textcolor{red}{C}E\cdot B&#10;\end{eqnarray*}&#10;\end{document}"/>
  <p:tag name="IGUANATEXSIZE" val="20"/>
  <p:tag name="IGUANATEXCURSOR" val="67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0.7124"/>
  <p:tag name="ORIGINALWIDTH" val="3796.77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2\xi  - T\frac{\partial \xi }{\partial T} = 0 ,\ \ \&#10; 2 \xi ^B - \frac{1}{T}\frac{\partial \xi }{\partial \bar \mu } = 0,\ \ \&#10;\xi ^B - T\frac{\partial \xi^B }{\partial T}= 0 ,\ \ \&#10;-\frac{1}{T}\frac{\partial \xi^B }{\partial \bar \mu }= {C}  &#10;\end{eqnarray*}&#10;\end{document}"/>
  <p:tag name="IGUANATEXSIZE" val="20"/>
  <p:tag name="IGUANATEXCURSOR" val="46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0.7124"/>
  <p:tag name="ORIGINALWIDTH" val="4593.92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3\lambda  - T\frac{\partial \lambda }{\partial T}=0,\ \ \&#10;2 \lambda ^B - \frac{1}{T}\frac{\partial \lambda }{\partial \bar \mu } = -\xi ,\ \ \&#10;2\lambda ^B - T\frac{\partial \lambda^B }{\partial T}= 0,\ \ \&#10;\frac{1}{T}\frac{\partial \lambda^B }{\partial \bar \mu } = \xi ^B,\ \ \&#10;2 \lambda ^B =  \xi &#10;\end{eqnarray*}&#10;\end{document}"/>
  <p:tag name="IGUANATEXSIZE" val="20"/>
  <p:tag name="IGUANATEXCURSOR" val="54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7.9828"/>
  <p:tag name="ORIGINALWIDTH" val="2342.70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xi^B=-C\mu+bT,\ \&#10;    \xi=-C\mu^2+2bT\mu+aT^2&#10;\end{eqnarray*}&#10;\end{document}"/>
  <p:tag name="IGUANATEXSIZE" val="20"/>
  <p:tag name="IGUANATEXCURSOR" val="24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9857"/>
  <p:tag name="ORIGINALWIDTH" val="594.6757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extcolor{sblue}{\omega^\mu,B^\mu=0}&#10;\end{eqnarray*}&#10;\end{document}"/>
  <p:tag name="IGUANATEXSIZE" val="20"/>
  <p:tag name="IGUANATEXCURSOR" val="25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72.1785"/>
  <p:tag name="ORIGINALWIDTH" val="4275.21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_{\mu}^{(2)}&amp;=&amp;(\xi^{\varepsilon\varepsilon}\varepsilon^{2}+\xi^{\varepsilon E}\varepsilon\cdot E+\xi^{EE}E^{2})u_{\mu}\\&#10;T^{(2)\mu\nu}&amp;=&amp;\left(\lambda^{\varepsilon\varepsilon}\varepsilon^{2}+\lambda^{\varepsilon E}\varepsilon\cdot E+\lambda^{EE}E^{2}\right)u^{\mu}u^{\nu}+\left(\bar{\lambda}^{\varepsilon\varepsilon}\varepsilon^{2}+\bar{\lambda}^{\varepsilon E}\varepsilon\cdot E+\bar{\lambda}^{EE}E^{2}\right)\Delta^{\mu\nu}\\&amp;&amp;+\tilde{\lambda}^{\varepsilon\varepsilon}\varepsilon^{\mu}\varepsilon^{\nu}+\tilde{\lambda}^{\varepsilon E}\left(\varepsilon^{\mu}E^{\nu}+\varepsilon^{\nu}E^{\mu}\right)+\tilde{\lambda}^{EE}E^{\mu}E^{\nu}&#10;\end{eqnarray*}&#10;\end{document}"/>
  <p:tag name="IGUANATEXSIZE" val="20"/>
  <p:tag name="IGUANATEXCURSOR" val="343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.979"/>
  <p:tag name="ORIGINALWIDTH" val="2863.89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2)\mu\nu}  = F^{\nu\lambda} j^{(2)}_\lambda,\ \ &#10;  \partial_\mu j^{(2)\mu} = 0,\ \ g_{\mu\nu}T^{(2)\mu\nu}=\textcolor{red}{\tilde{C}}E^2&#10;\end{eqnarray*}&#10;\end{document}"/>
  <p:tag name="IGUANATEXSIZE" val="20"/>
  <p:tag name="IGUANATEXCURSOR" val="33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0.9598"/>
  <p:tag name="ORIGINALWIDTH" val="689.913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ilde\lambda^{\varepsilon\varepsilon}&amp;=&amp; 0,\\&#10; \lambda^{\varepsilon\varepsilon}&amp;=&amp; -{3}\bar\lambda^{\varepsilon\varepsilon},&#10;\end{eqnarray*}&#10;\end{document}"/>
  <p:tag name="IGUANATEXSIZE" val="20"/>
  <p:tag name="IGUANATEXCURSOR" val="34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9.4563"/>
  <p:tag name="ORIGINALWIDTH" val="1842.5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xi^{\varepsilon\varepsilon}&amp;=&amp; 2\bar\lambda^{\varepsilon E}&#10;-T^{-1}\partial_{\bar\mu} \bar\lambda^{\varepsilon\varepsilon},\\&#10;\xi^{E E}&amp;=&amp; -T^{-1}\partial_{\bar \mu} \bar\lambda^{E E}&#10; -T^{-1}\partial_{\bar\mu}\tilde\lambda^{E E},&#10;\end{eqnarray*}&#10;\end{document}"/>
  <p:tag name="IGUANATEXSIZE" val="20"/>
  <p:tag name="IGUANATEXCURSOR" val="45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7.4841"/>
  <p:tag name="ORIGINALWIDTH" val="476.940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 {s^\mu} &amp;\geq&amp; 0&#10;\end{eqnarray*}&#10;\end{document}"/>
  <p:tag name="IGUANATEXSIZE" val="24"/>
  <p:tag name="IGUANATEXCURSOR" val="25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6.7079"/>
  <p:tag name="ORIGINALWIDTH" val="1353.58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0 &amp;=&amp; \lambda^{\varepsilon E} + 3\bar \lambda_s^{\varepsilon E}  + 2\tilde  \lambda^{\varepsilon E},\\&#10;\textcolor{red}{\tilde{C}} &amp;=&amp; \lambda^{E E} + 3\bar \lambda^{E E} + \tilde\lambda^{E E},\\&#10;\end{eqnarray*}&#10;\end{document}"/>
  <p:tag name="IGUANATEXSIZE" val="20"/>
  <p:tag name="IGUANATEXCURSOR" val="41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3.7308"/>
  <p:tag name="ORIGINALWIDTH" val="4213.72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\xi^{\varepsilon E}}&amp;=&amp;- \lambda^{E E}  + \bar\lambda^{E E}&#10;+\tilde\lambda^{E E}- T^{-1}\partial_{\bar\mu} \bar\lambda^{\varepsilon E}&#10;- {2}{T}^{-1}\partial_{\bar\mu}\tilde\lambda^{\varepsilon E}&#10;-T \partial_T \bar\lambda^{E E}-T\partial_T\tilde\lambda^{E E}.&#10;\end{eqnarray*}&#10;\end{document}"/>
  <p:tag name="IGUANATEXSIZE" val="20"/>
  <p:tag name="IGUANATEXCURSOR" val="49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9835"/>
  <p:tag name="ORIGINALWIDTH" val="1217.84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{F_{\lambda}}^\mu \Omega^{\nu\lambda}-{F_{\lambda}}^\nu \Omega^{\mu\lambda}&#10; = 0  &#10;\end{eqnarray*}&#10;\end{document}"/>
  <p:tag name="IGUANATEXSIZE" val="24"/>
  <p:tag name="IGUANATEXCURSOR" val="30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2324"/>
  <p:tag name="ORIGINALWIDTH" val="1520.0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bar\lambda^{\varepsilon\varepsilon}, \tilde\lambda^{\varepsilon\varepsilon} \propto T^2;\  \bar\lambda^{\varepsilon E}, \tilde\lambda^{\varepsilon E} \propto T  &#10;\end{eqnarray*}&#10;\end{document}"/>
  <p:tag name="IGUANATEXSIZE" val="20"/>
  <p:tag name="IGUANATEXCURSOR" val="313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58.1552"/>
  <p:tag name="ORIGINALWIDTH" val="4275.21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_{\mu}^{(2)}&amp;=&amp;(\xi^{\varepsilon\varepsilon}\varepsilon^{2}+\xi^{\varepsilon E}\varepsilon\cdot E+\xi^{EE}E^{2})u_{\mu}\textcolor{red}{+\xi^{\partial F}\partial^{\lambda}F_{\lambda\mu}}\\&#10;T^{(2)\mu\nu}&amp;=&amp;\left(\lambda^{\varepsilon\varepsilon}\varepsilon^{2}+\lambda^{\varepsilon E}\varepsilon\cdot E+\lambda^{EE}E^{2}\right)u^{\mu}u^{\nu}+\left(\bar{\lambda}^{\varepsilon\varepsilon}\varepsilon^{2}+\bar{\lambda}^{\varepsilon E}\varepsilon\cdot E+\bar{\lambda}^{EE}E^{2}\right)\Delta^{\mu\nu}\\&amp;&amp;+\tilde{\lambda}^{\varepsilon\varepsilon}\varepsilon^{\mu}\varepsilon^{\nu}+\tilde{\lambda}^{\varepsilon E}\left(\varepsilon^{\mu}E^{\nu}+\varepsilon^{\nu}E^{\mu}\right)+\tilde{\lambda}^{EE}E^{\mu}E^{\nu}\\&amp;&amp;\textcolor{red}{+\lambda_{2}^{\partial F}u^{\mu}u^{\nu}u^{\rho}\partial^{\lambda}F_{\lambda\rho}+\lambda_{3}^{\partial F}g^{\mu\nu}u^{\rho}\partial^{\lambda}F_{\lambda\rho}+\lambda_{5}^{\partial F}(u_{\lambda}\partial^{\mu}F^{\nu\lambda}+u_{\lambda}\partial^{\nu}F^{\mu\lambda})}&#10;\end{eqnarray*}&#10;\end{document}"/>
  <p:tag name="IGUANATEXSIZE" val="20"/>
  <p:tag name="IGUANATEXCURSOR" val="120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7.979"/>
  <p:tag name="ORIGINALWIDTH" val="2863.89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T^{(2)\mu\nu}  = F^{\nu\lambda} j^{(2)}_\lambda,\ \ &#10;  \partial_\mu j^{(2)\mu} = 0,\ \ T^{(2)\mu\nu}g_{\mu\nu}=\textcolor{red}{\tilde{C}}E^2&#10;\end{eqnarray*}&#10;\end{document}"/>
  <p:tag name="IGUANATEXSIZE" val="20"/>
  <p:tag name="IGUANATEXCURSOR" val="37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9625"/>
  <p:tag name="ORIGINALWIDTH" val="654.668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tilde\lambda^{\varepsilon\varepsilon}&amp;=&amp; 0 ,\\&#10; \lambda^{\varepsilon\varepsilon}&amp;=&amp; -{3}\bar\lambda^{\varepsilon\varepsilon}&#10;\end{eqnarray*}&#10;\end{document}"/>
  <p:tag name="IGUANATEXSIZE" val="20"/>
  <p:tag name="IGUANATEXCURSOR" val="34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9.4563"/>
  <p:tag name="ORIGINALWIDTH" val="1807.27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 \xi^{\varepsilon\varepsilon}&amp;=&amp; 2\bar\lambda^{\varepsilon E}&#10;-T^{-1}\partial_{\bar\mu} \bar\lambda^{\varepsilon\varepsilon} ,\\&#10;\xi^{E E}&amp;=&amp; -T^{-1}\partial_{\bar \mu} \bar\lambda^{E E}&#10; -T^{-1}\partial_{\bar\mu}\tilde\lambda^{E E}&#10;\end{eqnarray*}&#10;\end{document}"/>
  <p:tag name="IGUANATEXSIZE" val="20"/>
  <p:tag name="IGUANATEXCURSOR" val="45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6.9591"/>
  <p:tag name="ORIGINALWIDTH" val="737.157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lambda_{2}^{\partial F} &amp; = &amp; 6\lambda_{5}^{\partial F}\\&#10;\lambda_{3}^{\partial F} &amp; = &amp; -2\lambda_{5}^{\partial F}&#10;\end{eqnarray*}&#10;\end{document}"/>
  <p:tag name="IGUANATEXSIZE" val="20"/>
  <p:tag name="IGUANATEXCURSOR" val="33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20.4349"/>
  <p:tag name="ORIGINALWIDTH" val="726.659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lambda^{\varepsilon E} &amp; = &amp; 0\\&#10;\bar{\lambda}^{\varepsilon E} &amp; = &amp; -2\lambda_{5}^{\partial F}\\&#10;\tilde{\lambda}^{\varepsilon E} &amp; = &amp; 3\lambda_{5}^{\partial F}&#10;\end{eqnarray*}&#10;\end{document}"/>
  <p:tag name="IGUANATEXSIZE" val="20"/>
  <p:tag name="IGUANATEXCURSOR" val="385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7.7128"/>
  <p:tag name="ORIGINALWIDTH" val="1761.5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s^\mu&amp;=&amp;s u^\mu -\bar \mu \nu^\mu &#10;+D\omega^\mu +D_B B^\mu\\ &#10; \nu^\mu&amp;=&amp;-\sigma T \Delta^{\mu\nu}\partial_\nu \bar\mu+\sigma E^\mu&#10;\end{eqnarray*}&#10;\end{document}"/>
  <p:tag name="IGUANATEXSIZE" val="24"/>
  <p:tag name="IGUANATEXCURSOR" val="28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94.1882"/>
  <p:tag name="ORIGINALWIDTH" val="824.896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T\partial_T\bar{\lambda}^{EE} &amp; = &amp; -{\tilde{C}}\\&#10;T\partial_T\tilde{\lambda}^{EE} &amp; = &amp; 2\tilde{C}\\&#10;T\partial_T\lambda^{EE} &amp; = &amp; \tilde{C}&#10;\end{eqnarray*}&#10;\end{document}"/>
  <p:tag name="IGUANATEXSIZE" val="20"/>
  <p:tag name="IGUANATEXCURSOR" val="36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2324"/>
  <p:tag name="ORIGINALWIDTH" val="609.6738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 \xi^{\varepsilon E}}&amp; = &amp; -2\textcolor{red}{\tilde{C}}&#10;\end{eqnarray*}&#10;\end{document}"/>
  <p:tag name="IGUANATEXSIZE" val="24"/>
  <p:tag name="IGUANATEXCURSOR" val="26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6.4829"/>
  <p:tag name="ORIGINALWIDTH" val="1739.78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{F_{\lambda}}^\mu \Omega^{\nu\lambda}-{F_{\lambda}}^\nu \Omega^{\mu\lambda}&#10; = -\beta^\lambda\partial_\lambda F^{\mu\nu}&#10;\end{eqnarray*}&#10;\end{document}"/>
  <p:tag name="IGUANATEXSIZE" val="24"/>
  <p:tag name="IGUANATEXCURSOR" val="304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9817"/>
  <p:tag name="ORIGINALWIDTH" val="1810.27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bar\lambda^{\varepsilon\varepsilon}, \tilde\lambda^{\varepsilon\varepsilon} \propto T^2;\  \bar\lambda^{\varepsilon E}, \tilde\lambda^{\varepsilon E} ,\lambda_2^{\partial F}\propto T,  &#10;\end{eqnarray*}&#10;\end{document}"/>
  <p:tag name="IGUANATEXSIZE" val="20"/>
  <p:tag name="IGUANATEXCURSOR" val="39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5.7218"/>
  <p:tag name="ORIGINALWIDTH" val="824.896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^{\mu}=2\textcolor{red}{\tilde{C}}F^{\mu\nu}\frac{n_{\nu}}{x}&#10;\end{eqnarray*}&#10;\end{document}"/>
  <p:tag name="IGUANATEXSIZE" val="24"/>
  <p:tag name="IGUANATEXCURSOR" val="285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1392.57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z=\rho\cosh\theta, \ \  t=\rho\sinh\theta,&#10;\end{eqnarray*}&#10;\end{document}"/>
  <p:tag name="IGUANATEXSIZE" val="24"/>
  <p:tag name="IGUANATEXCURSOR" val="265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6.4829"/>
  <p:tag name="ORIGINALWIDTH" val="1650.54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ds^{2}=\rho^{2}d\theta^{2}-dx^{2}-dy^{2}-d\rho^{2}&#10;\end{eqnarray*}&#10;\end{document}"/>
  <p:tag name="IGUANATEXSIZE" val="24"/>
  <p:tag name="IGUANATEXCURSOR" val="273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2007.49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a_{\mu}\equiv -\varepsilon_\mu=u^{\nu}\nabla_{\nu}u_{\mu}=(0,0,0,-1/\rho)&#10;\end{eqnarray*}&#10;\end{document}"/>
  <p:tag name="IGUANATEXSIZE" val="20"/>
  <p:tag name="IGUANATEXCURSOR" val="29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5.4669"/>
  <p:tag name="ORIGINALWIDTH" val="542.182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frac{n_{\mu}^{\epsilon}}{x}=-a_{\mu}&#10;\end{eqnarray*}&#10;\end{document}"/>
  <p:tag name="IGUANATEXSIZE" val="24"/>
  <p:tag name="IGUANATEXCURSOR" val="26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0.7312"/>
  <p:tag name="ORIGINALWIDTH" val="1880.76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^{\mu}=2\textcolor{red}{\tilde{C}}[(a\cdot E)u^{\mu}-\epsilon^{\mu\nu\alpha\beta}u_{\nu}B_{\alpha}a_{\beta}]&#10;\end{eqnarray*}&#10;\end{document}"/>
  <p:tag name="IGUANATEXSIZE" val="24"/>
  <p:tag name="IGUANATEXCURSOR" val="33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5.9617"/>
  <p:tag name="ORIGINALWIDTH" val="4773.90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D=\frac{1}{3}\textcolor{red}{C}T^2\bar\mu^3,&#10;\ \  \ \ \ D_B=\frac{1}{2}\textcolor{red}{C}T\bar\mu^2,&#10;\ \ \ \ \ \xi =\textcolor{red}{C}\left(\mu^2-\frac{2}{3}\frac{n\mu^3}{\epsilon+P}\right),&#10;\ \ \ \ \ \xi_B =\textcolor{red}{C}\left(\mu-\frac{1}{2}\frac{n\mu^2}{\epsilon+P}\right)&#10;\end{eqnarray*}&#10;\end{document}"/>
  <p:tag name="IGUANATEXSIZE" val="21"/>
  <p:tag name="IGUANATEXCURSOR" val="422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9.4863"/>
  <p:tag name="ORIGINALWIDTH" val="314.960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rho=0,&#10;\end{eqnarray*}&#10;\end{document}"/>
  <p:tag name="IGUANATEXSIZE" val="24"/>
  <p:tag name="IGUANATEXCURSOR" val="23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.73976"/>
  <p:tag name="ORIGINALWIDTH" val="302.962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rho=\epsilon,&#10;\end{eqnarray*}&#10;\end{document}"/>
  <p:tag name="IGUANATEXSIZE" val="24"/>
  <p:tag name="IGUANATEXCURSOR" val="237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8.7327"/>
  <p:tag name="ORIGINALWIDTH" val="128.983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n_{\mu}^{\epsilon}&#10;\end{eqnarray*}&#10;\end{document}"/>
  <p:tag name="IGUANATEXSIZE" val="24"/>
  <p:tag name="IGUANATEXCURSOR" val="241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9824"/>
  <p:tag name="ORIGINALWIDTH" val="1831.27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^{0}=-4C(\mathbf{E}\cdot\mathbf{a}),\ \ \ \ \;\mathbf{j}=4C\mathbf{a}\times\mathbf{B}&#10;\end{eqnarray*}&#10;\end{document}"/>
  <p:tag name="IGUANATEXSIZE" val="24"/>
  <p:tag name="IGUANATEXCURSOR" val="30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.4859"/>
  <p:tag name="ORIGINALWIDTH" val="540.6824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mathbf{E}=T\boldsymbol{\nabla}\overline{\mu}&#10;\end{eqnarray*}&#10;\end{document}"/>
  <p:tag name="IGUANATEXSIZE" val="20"/>
  <p:tag name="IGUANATEXCURSOR" val="26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685.4143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bf{a}=T^{-1}\boldsymbol{\nabla}T&#10;\end{eqnarray*}&#10;\end{document}"/>
  <p:tag name="IGUANATEXSIZE" val="24"/>
  <p:tag name="IGUANATEXCURSOR" val="256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6.4829"/>
  <p:tag name="ORIGINALWIDTH" val="2330.709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j^{0}  = -4C\boldsymbol{\nabla}\overline{\mu}\cdot\boldsymbol{\nabla}T,\ \ \ \ \;\mathbf{j}=4CT^{-1}\boldsymbol{\nabla}T\times\mathbf{B}&#10;\end{eqnarray*}&#10;\end{document}"/>
  <p:tag name="IGUANATEXSIZE" val="24"/>
  <p:tag name="IGUANATEXCURSOR" val="390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7.7353"/>
  <p:tag name="ORIGINALWIDTH" val="491.1886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textcolor{red}{-2\tilde{C}\varepsilon\cdot E}&#10;\end{eqnarray*}&#10;\end{document}"/>
  <p:tag name="IGUANATEXSIZE" val="24"/>
  <p:tag name="IGUANATEXCURSOR" val="26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.9832"/>
  <p:tag name="ORIGINALWIDTH" val="719.1601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s^\mu&amp;=&amp; s^\mu_N + s^\mu_{\textcolor{red}{A}}&#10;\end{eqnarray*}&#10;\end{document}"/>
  <p:tag name="IGUANATEXSIZE" val="24"/>
  <p:tag name="IGUANATEXCURSOR" val="26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435.6955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 \partial_\mu &#10; s^\mu_N &amp;{\ge}&amp; 0  &#10;\end{eqnarray*}&#10;\end{document}"/>
  <p:tag name="IGUANATEXSIZE" val="20"/>
  <p:tag name="IGUANATEXCURSOR" val="258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422.9472"/>
  <p:tag name="LATEXADDIN" val="\documentclass{revtex4-2}&#10;\usepackage{xcolor}&#10;\usepackage{amsbsy}&#10;\usepackage{amstext}&#10;\usepackage{amssymb}&#10;\usepackage{amsmath}&#10;\thispagestyle{empty}&#10;\definecolor{sblue}{RGB}{68,114,196}&#10;\begin{document}&#10;\begin{eqnarray*}&#10;\partial_\mu &#10; s^\mu_{\textcolor{red}{A}} &amp;\textcolor{red}{&gt;}&amp; 0  &#10;\end{eqnarray*}&#10;\end{document}"/>
  <p:tag name="IGUANATEXSIZE" val="20"/>
  <p:tag name="IGUANATEXCURSOR" val="289"/>
  <p:tag name="TRANSPARENCY" val="True"/>
  <p:tag name="LATEXENGINEID" val="0"/>
  <p:tag name="TEMPFOLDER" val="E:\work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5333</TotalTime>
  <Words>865</Words>
  <Application>Microsoft Office PowerPoint</Application>
  <PresentationFormat>宽屏</PresentationFormat>
  <Paragraphs>243</Paragraphs>
  <Slides>20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等线</vt:lpstr>
      <vt:lpstr>等线 Light</vt:lpstr>
      <vt:lpstr>Arial</vt:lpstr>
      <vt:lpstr>Calibri</vt:lpstr>
      <vt:lpstr>Calibri Light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诗正 杨</dc:creator>
  <cp:lastModifiedBy>诗正 杨</cp:lastModifiedBy>
  <cp:revision>323</cp:revision>
  <dcterms:created xsi:type="dcterms:W3CDTF">2024-12-04T02:18:28Z</dcterms:created>
  <dcterms:modified xsi:type="dcterms:W3CDTF">2026-07-15T14:51:09Z</dcterms:modified>
</cp:coreProperties>
</file>