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4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301" r:id="rId4"/>
    <p:sldId id="300" r:id="rId6"/>
    <p:sldId id="299" r:id="rId7"/>
    <p:sldId id="277" r:id="rId8"/>
    <p:sldId id="302" r:id="rId9"/>
    <p:sldId id="304" r:id="rId10"/>
    <p:sldId id="280" r:id="rId11"/>
    <p:sldId id="281" r:id="rId12"/>
    <p:sldId id="274" r:id="rId13"/>
    <p:sldId id="288" r:id="rId14"/>
    <p:sldId id="289" r:id="rId15"/>
    <p:sldId id="290" r:id="rId16"/>
    <p:sldId id="291" r:id="rId17"/>
    <p:sldId id="292" r:id="rId18"/>
    <p:sldId id="293" r:id="rId19"/>
    <p:sldId id="296" r:id="rId20"/>
    <p:sldId id="298" r:id="rId21"/>
    <p:sldId id="305" r:id="rId22"/>
    <p:sldId id="287" r:id="rId23"/>
  </p:sldIdLst>
  <p:sldSz cx="9144000" cy="6858000"/>
  <p:notesSz cx="6858000" cy="9144000"/>
  <p:custDataLst>
    <p:tags r:id="rId28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泽方" initials="泽" lastIdx="0" clrIdx="0"/>
  <p:cmAuthor id="2" name="Jiang Zefang" initials="J" lastIdx="0" clrIdx="1"/>
  <p:cmAuthor id="3" name="zfjiang" initials="z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000000"/>
    <a:srgbClr val="FB9E13"/>
    <a:srgbClr val="FECC2B"/>
    <a:srgbClr val="0000FF"/>
    <a:srgbClr val="E6D2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59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 panose="020F0502020204030204"/>
      </a:defRPr>
    </a:lvl1pPr>
    <a:lvl2pPr indent="228600" latinLnBrk="0">
      <a:defRPr sz="1200">
        <a:latin typeface="+mn-lt"/>
        <a:ea typeface="+mn-ea"/>
        <a:cs typeface="+mn-cs"/>
        <a:sym typeface="Calibri" panose="020F0502020204030204"/>
      </a:defRPr>
    </a:lvl2pPr>
    <a:lvl3pPr indent="457200" latinLnBrk="0">
      <a:defRPr sz="1200">
        <a:latin typeface="+mn-lt"/>
        <a:ea typeface="+mn-ea"/>
        <a:cs typeface="+mn-cs"/>
        <a:sym typeface="Calibri" panose="020F0502020204030204"/>
      </a:defRPr>
    </a:lvl3pPr>
    <a:lvl4pPr indent="685800" latinLnBrk="0">
      <a:defRPr sz="1200">
        <a:latin typeface="+mn-lt"/>
        <a:ea typeface="+mn-ea"/>
        <a:cs typeface="+mn-cs"/>
        <a:sym typeface="Calibri" panose="020F0502020204030204"/>
      </a:defRPr>
    </a:lvl4pPr>
    <a:lvl5pPr indent="914400" latinLnBrk="0">
      <a:defRPr sz="1200">
        <a:latin typeface="+mn-lt"/>
        <a:ea typeface="+mn-ea"/>
        <a:cs typeface="+mn-cs"/>
        <a:sym typeface="Calibri" panose="020F0502020204030204"/>
      </a:defRPr>
    </a:lvl5pPr>
    <a:lvl6pPr indent="1143000" latinLnBrk="0">
      <a:defRPr sz="1200">
        <a:latin typeface="+mn-lt"/>
        <a:ea typeface="+mn-ea"/>
        <a:cs typeface="+mn-cs"/>
        <a:sym typeface="Calibri" panose="020F0502020204030204"/>
      </a:defRPr>
    </a:lvl6pPr>
    <a:lvl7pPr indent="1371600" latinLnBrk="0">
      <a:defRPr sz="1200">
        <a:latin typeface="+mn-lt"/>
        <a:ea typeface="+mn-ea"/>
        <a:cs typeface="+mn-cs"/>
        <a:sym typeface="Calibri" panose="020F0502020204030204"/>
      </a:defRPr>
    </a:lvl7pPr>
    <a:lvl8pPr indent="1600200" latinLnBrk="0">
      <a:defRPr sz="1200">
        <a:latin typeface="+mn-lt"/>
        <a:ea typeface="+mn-ea"/>
        <a:cs typeface="+mn-cs"/>
        <a:sym typeface="Calibri" panose="020F0502020204030204"/>
      </a:defRPr>
    </a:lvl8pPr>
    <a:lvl9pPr indent="1828800" latinLnBrk="0">
      <a:defRPr sz="1200">
        <a:latin typeface="+mn-lt"/>
        <a:ea typeface="+mn-ea"/>
        <a:cs typeface="+mn-cs"/>
        <a:sym typeface="Calibri" panose="020F050202020403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 hasCustomPrompt="1"/>
          </p:nvPr>
        </p:nvSpPr>
        <p:spPr>
          <a:xfrm>
            <a:off x="1143000" y="1122362"/>
            <a:ext cx="6858000" cy="2387601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 hasCustomPrompt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400"/>
              </a:spcBef>
              <a:buSzTx/>
              <a:buNone/>
              <a:defRPr sz="1800"/>
            </a:lvl1pPr>
            <a:lvl2pPr marL="0" indent="342900" algn="ctr">
              <a:spcBef>
                <a:spcPts val="400"/>
              </a:spcBef>
              <a:buSzTx/>
              <a:buNone/>
              <a:defRPr sz="1800"/>
            </a:lvl2pPr>
            <a:lvl3pPr marL="0" indent="685800" algn="ctr">
              <a:spcBef>
                <a:spcPts val="400"/>
              </a:spcBef>
              <a:buSzTx/>
              <a:buNone/>
              <a:defRPr sz="1800"/>
            </a:lvl3pPr>
            <a:lvl4pPr marL="0" indent="1028700" algn="ctr">
              <a:spcBef>
                <a:spcPts val="400"/>
              </a:spcBef>
              <a:buSzTx/>
              <a:buNone/>
              <a:defRPr sz="1800"/>
            </a:lvl4pPr>
            <a:lvl5pPr marL="0" indent="1371600" algn="ctr">
              <a:spcBef>
                <a:spcPts val="400"/>
              </a:spcBef>
              <a:buSzTx/>
              <a:buNone/>
              <a:defRPr sz="1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/>
          <p:nvPr>
            <p:ph type="title" hasCustomPrompt="1"/>
          </p:nvPr>
        </p:nvSpPr>
        <p:spPr>
          <a:xfrm>
            <a:off x="623887" y="1709738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标题文本</a:t>
            </a:r>
          </a:p>
        </p:txBody>
      </p:sp>
      <p:sp>
        <p:nvSpPr>
          <p:cNvPr id="30" name="正文级别 1…"/>
          <p:cNvSpPr txBox="1"/>
          <p:nvPr>
            <p:ph type="body" sz="quarter" idx="1" hasCustomPrompt="1"/>
          </p:nvPr>
        </p:nvSpPr>
        <p:spPr>
          <a:xfrm>
            <a:off x="623887" y="4589462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None/>
              <a:defRPr sz="1800">
                <a:solidFill>
                  <a:srgbClr val="888888"/>
                </a:solidFill>
              </a:defRPr>
            </a:lvl1pPr>
            <a:lvl2pPr marL="0" indent="342900">
              <a:spcBef>
                <a:spcPts val="400"/>
              </a:spcBef>
              <a:buSzTx/>
              <a:buNone/>
              <a:defRPr sz="1800">
                <a:solidFill>
                  <a:srgbClr val="888888"/>
                </a:solidFill>
              </a:defRPr>
            </a:lvl2pPr>
            <a:lvl3pPr marL="0" indent="685800">
              <a:spcBef>
                <a:spcPts val="400"/>
              </a:spcBef>
              <a:buSzTx/>
              <a:buNone/>
              <a:defRPr sz="1800">
                <a:solidFill>
                  <a:srgbClr val="888888"/>
                </a:solidFill>
              </a:defRPr>
            </a:lvl3pPr>
            <a:lvl4pPr marL="0" indent="1028700">
              <a:spcBef>
                <a:spcPts val="400"/>
              </a:spcBef>
              <a:buSzTx/>
              <a:buNone/>
              <a:defRPr sz="1800">
                <a:solidFill>
                  <a:srgbClr val="888888"/>
                </a:solidFill>
              </a:defRPr>
            </a:lvl4pPr>
            <a:lvl5pPr marL="0" indent="1371600">
              <a:spcBef>
                <a:spcPts val="400"/>
              </a:spcBef>
              <a:buSzTx/>
              <a:buNone/>
              <a:defRPr sz="18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9" name="正文级别 1…"/>
          <p:cNvSpPr txBox="1"/>
          <p:nvPr>
            <p:ph type="body" sz="half" idx="1" hasCustomPrompt="1"/>
          </p:nvPr>
        </p:nvSpPr>
        <p:spPr>
          <a:xfrm>
            <a:off x="457200" y="1600200"/>
            <a:ext cx="4032504" cy="4525963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/>
          <p:nvPr>
            <p:ph type="title" hasCustomPrompt="1"/>
          </p:nvPr>
        </p:nvSpPr>
        <p:spPr>
          <a:xfrm>
            <a:off x="629841" y="365125"/>
            <a:ext cx="7886701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8" name="正文级别 1…"/>
          <p:cNvSpPr txBox="1"/>
          <p:nvPr>
            <p:ph type="body" sz="quarter" idx="1" hasCustomPrompt="1"/>
          </p:nvPr>
        </p:nvSpPr>
        <p:spPr>
          <a:xfrm>
            <a:off x="890081" y="1778437"/>
            <a:ext cx="3655182" cy="82391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500"/>
              </a:spcBef>
              <a:buSzTx/>
              <a:buNone/>
              <a:defRPr sz="2100"/>
            </a:lvl1pPr>
            <a:lvl2pPr marL="0" indent="342900">
              <a:spcBef>
                <a:spcPts val="500"/>
              </a:spcBef>
              <a:buSzTx/>
              <a:buNone/>
              <a:defRPr sz="2100"/>
            </a:lvl2pPr>
            <a:lvl3pPr marL="0" indent="685800">
              <a:spcBef>
                <a:spcPts val="500"/>
              </a:spcBef>
              <a:buSzTx/>
              <a:buNone/>
              <a:defRPr sz="2100"/>
            </a:lvl3pPr>
            <a:lvl4pPr marL="0" indent="1028700">
              <a:spcBef>
                <a:spcPts val="500"/>
              </a:spcBef>
              <a:buSzTx/>
              <a:buNone/>
              <a:defRPr sz="2100"/>
            </a:lvl4pPr>
            <a:lvl5pPr marL="0" indent="1371600">
              <a:spcBef>
                <a:spcPts val="500"/>
              </a:spcBef>
              <a:buSzTx/>
              <a:buNone/>
              <a:defRPr sz="21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文本占位符 4"/>
          <p:cNvSpPr/>
          <p:nvPr>
            <p:ph type="body" sz="quarter" idx="21"/>
          </p:nvPr>
        </p:nvSpPr>
        <p:spPr>
          <a:xfrm>
            <a:off x="4692703" y="1778437"/>
            <a:ext cx="3673183" cy="823913"/>
          </a:xfrm>
          <a:prstGeom prst="rect">
            <a:avLst/>
          </a:prstGeom>
        </p:spPr>
        <p:txBody>
          <a:bodyPr anchor="ctr"/>
          <a:lstStyle/>
          <a:p>
            <a:pPr marL="0" indent="0">
              <a:spcBef>
                <a:spcPts val="500"/>
              </a:spcBef>
              <a:buSzTx/>
              <a:buNone/>
              <a:defRPr sz="2100"/>
            </a:pPr>
          </a:p>
        </p:txBody>
      </p:sp>
      <p:sp>
        <p:nvSpPr>
          <p:cNvPr id="5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标题文本"/>
          <p:cNvSpPr txBox="1"/>
          <p:nvPr>
            <p:ph type="title" hasCustomPrompt="1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标题文本</a:t>
            </a:r>
          </a:p>
        </p:txBody>
      </p:sp>
      <p:sp>
        <p:nvSpPr>
          <p:cNvPr id="73" name="正文级别 1…"/>
          <p:cNvSpPr txBox="1"/>
          <p:nvPr>
            <p:ph type="body" sz="half" idx="1" hasCustomPrompt="1"/>
          </p:nvPr>
        </p:nvSpPr>
        <p:spPr>
          <a:xfrm>
            <a:off x="3887391" y="987425"/>
            <a:ext cx="4629151" cy="4873625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/>
            </a:lvl1pPr>
            <a:lvl2pPr>
              <a:spcBef>
                <a:spcPts val="500"/>
              </a:spcBef>
              <a:defRPr sz="2400"/>
            </a:lvl2pPr>
            <a:lvl3pPr>
              <a:spcBef>
                <a:spcPts val="500"/>
              </a:spcBef>
              <a:defRPr sz="2400"/>
            </a:lvl3pPr>
            <a:lvl4pPr>
              <a:spcBef>
                <a:spcPts val="500"/>
              </a:spcBef>
              <a:defRPr sz="2400"/>
            </a:lvl4pPr>
            <a:lvl5pPr>
              <a:spcBef>
                <a:spcPts val="500"/>
              </a:spcBef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文本占位符 3"/>
          <p:cNvSpPr/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None/>
              <a:defRPr sz="1200"/>
            </a:pPr>
          </a:p>
        </p:txBody>
      </p:sp>
      <p:sp>
        <p:nvSpPr>
          <p:cNvPr id="7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文本"/>
          <p:cNvSpPr txBox="1"/>
          <p:nvPr>
            <p:ph type="title" hasCustomPrompt="1"/>
          </p:nvPr>
        </p:nvSpPr>
        <p:spPr>
          <a:xfrm>
            <a:off x="629841" y="457200"/>
            <a:ext cx="3124013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标题文本</a:t>
            </a:r>
          </a:p>
        </p:txBody>
      </p:sp>
      <p:sp>
        <p:nvSpPr>
          <p:cNvPr id="83" name="图片占位符 2"/>
          <p:cNvSpPr/>
          <p:nvPr>
            <p:ph type="pic" sz="half" idx="21"/>
          </p:nvPr>
        </p:nvSpPr>
        <p:spPr>
          <a:xfrm>
            <a:off x="3887391" y="457201"/>
            <a:ext cx="4629151" cy="5403851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84" name="正文级别 1…"/>
          <p:cNvSpPr txBox="1"/>
          <p:nvPr>
            <p:ph type="body" sz="quarter" idx="1" hasCustomPrompt="1"/>
          </p:nvPr>
        </p:nvSpPr>
        <p:spPr>
          <a:xfrm>
            <a:off x="629841" y="2057400"/>
            <a:ext cx="3124013" cy="3811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500"/>
            </a:lvl1pPr>
            <a:lvl2pPr marL="0" indent="342900">
              <a:spcBef>
                <a:spcPts val="300"/>
              </a:spcBef>
              <a:buSzTx/>
              <a:buNone/>
              <a:defRPr sz="1500"/>
            </a:lvl2pPr>
            <a:lvl3pPr marL="0" indent="685800">
              <a:spcBef>
                <a:spcPts val="300"/>
              </a:spcBef>
              <a:buSzTx/>
              <a:buNone/>
              <a:defRPr sz="1500"/>
            </a:lvl3pPr>
            <a:lvl4pPr marL="0" indent="1028700">
              <a:spcBef>
                <a:spcPts val="300"/>
              </a:spcBef>
              <a:buSzTx/>
              <a:buNone/>
              <a:defRPr sz="1500"/>
            </a:lvl4pPr>
            <a:lvl5pPr marL="0" indent="1371600">
              <a:spcBef>
                <a:spcPts val="300"/>
              </a:spcBef>
              <a:buSzTx/>
              <a:buNone/>
              <a:defRPr sz="15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783590" marR="0" indent="-32639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L="35661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L="4023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defRPr sz="3200" b="0" i="0" u="none" strike="noStrike" cap="none" spc="0" baseline="0">
          <a:solidFill>
            <a:srgbClr val="000000"/>
          </a:solidFill>
          <a:uFillTx/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hyperlink" Target="https://inspirehep.net/authors/1674618" TargetMode="Externa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4.svg"/><Relationship Id="rId3" Type="http://schemas.openxmlformats.org/officeDocument/2006/relationships/image" Target="../media/image43.png"/><Relationship Id="rId2" Type="http://schemas.openxmlformats.org/officeDocument/2006/relationships/tags" Target="../tags/tag15.xml"/><Relationship Id="rId1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image" Target="../media/image46.png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image" Target="../media/image45.png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image" Target="../media/image53.png"/><Relationship Id="rId7" Type="http://schemas.openxmlformats.org/officeDocument/2006/relationships/tags" Target="../tags/tag28.xml"/><Relationship Id="rId6" Type="http://schemas.openxmlformats.org/officeDocument/2006/relationships/image" Target="../media/image52.png"/><Relationship Id="rId5" Type="http://schemas.openxmlformats.org/officeDocument/2006/relationships/tags" Target="../tags/tag27.xml"/><Relationship Id="rId4" Type="http://schemas.openxmlformats.org/officeDocument/2006/relationships/image" Target="../media/image51.png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5" Type="http://schemas.openxmlformats.org/officeDocument/2006/relationships/notesSlide" Target="../notesSlides/notesSlide8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.xml"/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image" Target="../media/image55.png"/><Relationship Id="rId4" Type="http://schemas.openxmlformats.org/officeDocument/2006/relationships/tags" Target="../tags/tag36.xml"/><Relationship Id="rId3" Type="http://schemas.openxmlformats.org/officeDocument/2006/relationships/image" Target="../media/image54.png"/><Relationship Id="rId2" Type="http://schemas.openxmlformats.org/officeDocument/2006/relationships/tags" Target="../tags/tag35.xml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image" Target="../media/image57.png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56.png"/><Relationship Id="rId2" Type="http://schemas.openxmlformats.org/officeDocument/2006/relationships/tags" Target="../tags/tag42.xml"/><Relationship Id="rId19" Type="http://schemas.openxmlformats.org/officeDocument/2006/relationships/notesSlide" Target="../notesSlides/notesSlide10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image" Target="../media/image59.png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image" Target="../media/image58.png"/><Relationship Id="rId10" Type="http://schemas.openxmlformats.org/officeDocument/2006/relationships/tags" Target="../tags/tag48.xml"/><Relationship Id="rId1" Type="http://schemas.openxmlformats.org/officeDocument/2006/relationships/tags" Target="../tags/tag4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image" Target="../media/image52.png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54.png"/><Relationship Id="rId2" Type="http://schemas.openxmlformats.org/officeDocument/2006/relationships/tags" Target="../tags/tag54.xml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19.png"/><Relationship Id="rId7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tags" Target="../tags/tag4.xml"/><Relationship Id="rId4" Type="http://schemas.openxmlformats.org/officeDocument/2006/relationships/image" Target="../media/image17.png"/><Relationship Id="rId3" Type="http://schemas.openxmlformats.org/officeDocument/2006/relationships/tags" Target="../tags/tag3.xml"/><Relationship Id="rId2" Type="http://schemas.openxmlformats.org/officeDocument/2006/relationships/image" Target="../media/image16.png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image" Target="../media/image21.png"/><Relationship Id="rId11" Type="http://schemas.openxmlformats.org/officeDocument/2006/relationships/tags" Target="../tags/tag7.xml"/><Relationship Id="rId10" Type="http://schemas.openxmlformats.org/officeDocument/2006/relationships/image" Target="../media/image20.png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13.xml"/><Relationship Id="rId7" Type="http://schemas.openxmlformats.org/officeDocument/2006/relationships/image" Target="../media/image32.png"/><Relationship Id="rId6" Type="http://schemas.openxmlformats.org/officeDocument/2006/relationships/tags" Target="../tags/tag12.xml"/><Relationship Id="rId5" Type="http://schemas.openxmlformats.org/officeDocument/2006/relationships/image" Target="../media/image31.png"/><Relationship Id="rId4" Type="http://schemas.openxmlformats.org/officeDocument/2006/relationships/tags" Target="../tags/tag11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5.GIF"/><Relationship Id="rId12" Type="http://schemas.openxmlformats.org/officeDocument/2006/relationships/image" Target="../media/image23.GIF"/><Relationship Id="rId11" Type="http://schemas.openxmlformats.org/officeDocument/2006/relationships/image" Target="../media/image34.png"/><Relationship Id="rId10" Type="http://schemas.openxmlformats.org/officeDocument/2006/relationships/tags" Target="../tags/tag14.xml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4" name="标题 3073"/>
              <p:cNvSpPr txBox="1"/>
              <p:nvPr>
                <p:ph type="ctrTitle"/>
              </p:nvPr>
            </p:nvSpPr>
            <p:spPr>
              <a:xfrm>
                <a:off x="95885" y="1772920"/>
                <a:ext cx="8972550" cy="1519555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anchor="ctr">
                <a:noAutofit/>
              </a:bodyPr>
              <a:lstStyle/>
              <a:p>
                <a:pPr>
                  <a:defRPr sz="3200">
                    <a:solidFill>
                      <a:schemeClr val="accent3">
                        <a:lumOff val="44000"/>
                      </a:schemeClr>
                    </a:solidFill>
                  </a:defRPr>
                </a:pPr>
                <a:r>
                  <a:rPr lang="en-US" altLang="zh-CN" sz="2800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黑体" panose="02010609060101010101" charset="-122"/>
                  </a:rPr>
                  <a:t>Hyperon polarization in Zr+Zr collisions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8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黑体" panose="02010609060101010101" charset="-122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黑体" panose="02010609060101010101" charset="-122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黑体" panose="02010609060101010101" charset="-122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黑体" panose="02010609060101010101" charset="-122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US" altLang="zh-CN" sz="2800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  <a:sym typeface="黑体" panose="02010609060101010101" charset="-122"/>
                      </a:rPr>
                      <m:t>=</m:t>
                    </m:r>
                  </m:oMath>
                </a14:m>
                <a:r>
                  <a:rPr lang="en-US" altLang="zh-CN" sz="2800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黑体" panose="02010609060101010101" charset="-122"/>
                  </a:rPr>
                  <a:t>200 GeV:</a:t>
                </a:r>
                <a:br>
                  <a:rPr lang="en-US" altLang="zh-CN" sz="2800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黑体" panose="02010609060101010101" charset="-122"/>
                  </a:rPr>
                </a:br>
                <a:r>
                  <a:rPr lang="en-US" altLang="zh-CN" sz="2800"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  <a:sym typeface="黑体" panose="02010609060101010101" charset="-122"/>
                  </a:rPr>
                  <a:t>TRENTo3D + CLVisc with longitudinal flow gradient</a:t>
                </a:r>
                <a:endParaRPr lang="en-US" altLang="zh-CN" sz="280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黑体" panose="02010609060101010101" charset="-122"/>
                </a:endParaRPr>
              </a:p>
            </p:txBody>
          </p:sp>
        </mc:Choice>
        <mc:Fallback>
          <p:sp>
            <p:nvSpPr>
              <p:cNvPr id="94" name="标题 307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95885" y="1772920"/>
                <a:ext cx="8972550" cy="151955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灯片编号占位符 4"/>
          <p:cNvSpPr txBox="1"/>
          <p:nvPr>
            <p:ph type="sldNum" sz="quarter" idx="2"/>
          </p:nvPr>
        </p:nvSpPr>
        <p:spPr>
          <a:xfrm>
            <a:off x="8855075" y="6525259"/>
            <a:ext cx="189230" cy="3067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  <p:sp>
        <p:nvSpPr>
          <p:cNvPr id="96" name="文本框 5"/>
          <p:cNvSpPr txBox="1"/>
          <p:nvPr/>
        </p:nvSpPr>
        <p:spPr>
          <a:xfrm>
            <a:off x="755647" y="5949140"/>
            <a:ext cx="7599045" cy="70675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中国物理学会高能物理分会第十二届全国会员代表大会暨学术年会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广州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202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7" name="文本框 4"/>
          <p:cNvSpPr txBox="1"/>
          <p:nvPr/>
        </p:nvSpPr>
        <p:spPr>
          <a:xfrm>
            <a:off x="1259840" y="4076748"/>
            <a:ext cx="6824979" cy="95313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800">
                <a:solidFill>
                  <a:srgbClr val="222267"/>
                </a:solidFill>
                <a:latin typeface="Bahnschrift SemiCondensed" panose="020B0502040204020203"/>
                <a:ea typeface="Bahnschrift SemiCondensed" panose="020B0502040204020203"/>
                <a:cs typeface="Bahnschrift SemiCondensed" panose="020B0502040204020203"/>
                <a:sym typeface="Bahnschrift SemiCondensed" panose="020B0502040204020203"/>
              </a:defRPr>
            </a:pP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楷体" panose="02010609060101010101" charset="-122"/>
              </a:rPr>
              <a:t>Ze-Fang Jiang</a:t>
            </a:r>
            <a:endParaRPr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楷体" panose="02010609060101010101" charset="-122"/>
            </a:endParaRPr>
          </a:p>
          <a:p>
            <a:pPr algn="ctr">
              <a:defRPr sz="2800">
                <a:solidFill>
                  <a:srgbClr val="222267"/>
                </a:solidFill>
                <a:latin typeface="Bahnschrift SemiCondensed" panose="020B0502040204020203"/>
                <a:ea typeface="Bahnschrift SemiCondensed" panose="020B0502040204020203"/>
                <a:cs typeface="Bahnschrift SemiCondensed" panose="020B0502040204020203"/>
                <a:sym typeface="Bahnschrift SemiCondensed" panose="020B0502040204020203"/>
              </a:defRPr>
            </a:pPr>
            <a:r>
              <a:rPr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楷体" panose="02010609060101010101" charset="-122"/>
              </a:rPr>
              <a:t>江泽方</a:t>
            </a:r>
            <a:endParaRPr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楷体" panose="02010609060101010101" charset="-122"/>
            </a:endParaRPr>
          </a:p>
        </p:txBody>
      </p:sp>
      <p:pic>
        <p:nvPicPr>
          <p:cNvPr id="98" name="图片 1" descr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4" y="45084"/>
            <a:ext cx="978537" cy="97345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2339975" y="5661660"/>
            <a:ext cx="5128260" cy="2152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 action="ppaction://hlinkfile">
                  <a:extLst>
                    <a:ext uri="{DAF060AB-1E55-43B9-8AAB-6FB025537F2F}">
                      <wpsdc:hlinkClr xmlns:wpsdc="http://www.wps.cn/officeDocument/2017/drawingmlCustomData" val="0000FF"/>
                      <wpsdc:folHlinkClr xmlns:wpsdc="http://www.wps.cn/officeDocument/2017/drawingmlCustomData" val="FF00FF"/>
                      <wpsdc:hlinkUnderline xmlns:wpsdc="http://www.wps.cn/officeDocument/2017/drawingmlCustomData" val="1"/>
                    </a:ext>
                  </a:extLst>
                </a:hlinkClick>
              </a:rPr>
              <a:t>arXiv: 2606.09093</a:t>
            </a:r>
            <a:r>
              <a:rPr kumimoji="0" lang="zh-CN" altLang="en-US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  <a:hlinkClick r:id="rId3" action="ppaction://hlinkfile">
                  <a:extLst>
                    <a:ext uri="{DAF060AB-1E55-43B9-8AAB-6FB025537F2F}">
                      <wpsdc:hlinkClr xmlns:wpsdc="http://www.wps.cn/officeDocument/2017/drawingmlCustomData" val="0000FF"/>
                      <wpsdc:folHlinkClr xmlns:wpsdc="http://www.wps.cn/officeDocument/2017/drawingmlCustomData" val="FF00FF"/>
                      <wpsdc:hlinkUnderline xmlns:wpsdc="http://www.wps.cn/officeDocument/2017/drawingmlCustomData" val="1"/>
                    </a:ext>
                  </a:extLst>
                </a:hlinkClick>
              </a:rPr>
              <a:t>；</a:t>
            </a: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 action="ppaction://hlinkfile">
                  <a:extLst>
                    <a:ext uri="{DAF060AB-1E55-43B9-8AAB-6FB025537F2F}">
                      <wpsdc:hlinkClr xmlns:wpsdc="http://www.wps.cn/officeDocument/2017/drawingmlCustomData" val="0000FF"/>
                      <wpsdc:folHlinkClr xmlns:wpsdc="http://www.wps.cn/officeDocument/2017/drawingmlCustomData" val="FF00FF"/>
                      <wpsdc:hlinkUnderline xmlns:wpsdc="http://www.wps.cn/officeDocument/2017/drawingmlCustomData" val="1"/>
                    </a:ext>
                  </a:extLst>
                </a:hlinkClick>
              </a:rPr>
              <a:t>Phys. Rev. C 112 (2025) 4, 044906</a:t>
            </a:r>
            <a:endParaRPr kumimoji="0" lang="en-US" altLang="zh-CN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1426845"/>
            <a:ext cx="3041015" cy="822325"/>
          </a:xfrm>
          <a:prstGeom prst="rect">
            <a:avLst/>
          </a:prstGeom>
        </p:spPr>
      </p:pic>
      <p:sp>
        <p:nvSpPr>
          <p:cNvPr id="100" name="灯片编号占位符 4"/>
          <p:cNvSpPr txBox="1"/>
          <p:nvPr>
            <p:ph type="sldNum" sz="quarter" idx="2"/>
          </p:nvPr>
        </p:nvSpPr>
        <p:spPr>
          <a:xfrm>
            <a:off x="8940976" y="6525259"/>
            <a:ext cx="203024" cy="288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标题 1"/>
          <p:cNvSpPr txBox="1"/>
          <p:nvPr>
            <p:ph type="ctrTitle"/>
          </p:nvPr>
        </p:nvSpPr>
        <p:spPr>
          <a:xfrm>
            <a:off x="0" y="1841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Theory Framework: </a:t>
            </a:r>
            <a:r>
              <a:rPr lang="en-US" altLang="zh-CN" sz="311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Iso-thermal</a:t>
            </a:r>
            <a:r>
              <a:rPr sz="3110" spc="24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311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Polarization</a:t>
            </a:r>
            <a:endParaRPr lang="en-US" altLang="zh-CN" sz="3110"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/>
            </p:nvSpPr>
            <p:spPr>
              <a:xfrm>
                <a:off x="252095" y="749935"/>
                <a:ext cx="6862445" cy="481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0" tIns="0" rIns="0" bIns="0" numCol="1" spcCol="38100" rtlCol="0" anchor="t" forceAA="0" upright="0">
                <a:spAutoFit/>
              </a:bodyPr>
              <a:p>
                <a:pPr marL="342900" marR="0" indent="-3429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charset="0"/>
                  <a:buChar char="Ø"/>
                </a:pPr>
                <a:r>
                  <a:rPr lang="en-US" altLang="zh-CN" sz="2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The polarization pseudo vector for spin-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 particles</a:t>
                </a:r>
                <a:endParaRPr kumimoji="0" lang="en-US" altLang="zh-CN" sz="22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Arial" panose="020B0604020202020204" pitchFamily="34" charset="0"/>
                  <a:ea typeface="Arial" panose="020B0604020202020204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95" y="749935"/>
                <a:ext cx="6862445" cy="48133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对话气泡: 圆角矩形 10"/>
          <p:cNvSpPr/>
          <p:nvPr/>
        </p:nvSpPr>
        <p:spPr>
          <a:xfrm>
            <a:off x="5723890" y="2038350"/>
            <a:ext cx="3011805" cy="406400"/>
          </a:xfrm>
          <a:prstGeom prst="wedgeRoundRectCallout">
            <a:avLst>
              <a:gd name="adj1" fmla="val -83017"/>
              <a:gd name="adj2" fmla="val -42343"/>
              <a:gd name="adj3" fmla="val 1666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fermions number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对话气泡: 圆角矩形 9"/>
          <p:cNvSpPr/>
          <p:nvPr/>
        </p:nvSpPr>
        <p:spPr>
          <a:xfrm>
            <a:off x="5723890" y="1296670"/>
            <a:ext cx="2737485" cy="531495"/>
          </a:xfrm>
          <a:prstGeom prst="wedgeRoundRectCallout">
            <a:avLst>
              <a:gd name="adj1" fmla="val -70528"/>
              <a:gd name="adj2" fmla="val 25268"/>
              <a:gd name="adj3" fmla="val 16667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axial charge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 density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252095" y="2708593"/>
            <a:ext cx="8647430" cy="4298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algn="l">
              <a:lnSpc>
                <a:spcPct val="100000"/>
              </a:lnSpc>
              <a:spcBef>
                <a:spcPct val="0"/>
              </a:spcBef>
              <a:buFont typeface="Wingdings" panose="05000000000000000000" charset="0"/>
              <a:buChar char="Ø"/>
            </a:pPr>
            <a:r>
              <a:rPr lang="en-US" altLang="zh-CN" sz="2200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Iso-thermal</a:t>
            </a:r>
            <a:r>
              <a:rPr lang="en-US" altLang="zh-CN" sz="2200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equilibrium limit</a:t>
            </a:r>
            <a:r>
              <a:rPr lang="en-US" altLang="zh-CN" sz="2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, kinematic vorticity and shear tensors:</a:t>
            </a:r>
            <a:endParaRPr lang="en-US" altLang="zh-CN" sz="2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934460" y="6033135"/>
            <a:ext cx="4526915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Yi, Pu, and Yang</a:t>
            </a:r>
            <a:r>
              <a:rPr lang="en-US" altLang="zh-CN" sz="120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, Phys. Rev. C, 104(6):064901, 2021.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altLang="zh-CN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Becattini, Buzzegoli, </a:t>
            </a:r>
            <a:r>
              <a:rPr lang="en-US" altLang="zh-CN" sz="120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Phys. Lett. B, 820:136519, 2021.</a:t>
            </a:r>
            <a:endParaRPr lang="en-US" altLang="zh-CN" sz="120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en-US" altLang="zh-CN" sz="1200"/>
              <a:t>Yi, Wu, Zhu, Pu, and Qin, Phys. Rev. C, 111(4):044901, 2025.</a:t>
            </a:r>
            <a:endParaRPr lang="en-US" altLang="zh-CN" sz="1200"/>
          </a:p>
          <a:p>
            <a:r>
              <a:rPr lang="en-US" altLang="zh-CN" sz="1200"/>
              <a:t>Becattini, Buzzegoli, </a:t>
            </a:r>
            <a:r>
              <a:rPr lang="en-US" altLang="zh-CN" sz="1200">
                <a:ea typeface="宋体" panose="02010600030101010101" pitchFamily="2" charset="-122"/>
              </a:rPr>
              <a:t>Phys. Rev. Lett.,127(27):272302, 2021.</a:t>
            </a:r>
            <a:endParaRPr lang="en-US" altLang="zh-CN" sz="1200">
              <a:ea typeface="宋体" panose="02010600030101010101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259840" y="3286760"/>
            <a:ext cx="6247100" cy="950595"/>
            <a:chOff x="1530" y="8297"/>
            <a:chExt cx="10331" cy="1790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0" y="8297"/>
              <a:ext cx="6249" cy="1790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4" y="8360"/>
              <a:ext cx="3527" cy="1665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4428490" y="4292600"/>
                <a:ext cx="4497070" cy="2768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0" tIns="0" rIns="0" bIns="0" numCol="1" spcCol="38100" rtlCol="0" anchor="t" forceAA="0" upright="0">
                <a:spAutoFit/>
              </a:bodyPr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14:m>
                  <m:oMath xmlns:m="http://schemas.openxmlformats.org/officeDocument/2006/math">
                    <m:r>
                      <a:rPr kumimoji="0" lang="en-US" altLang="zh-CN" sz="1800" i="1" u="none" strike="noStrike" cap="none" spc="0" normalizeH="0" baseline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FillTx/>
                        <a:latin typeface="Cambria Math" panose="02040503050406030204" charset="0"/>
                        <a:ea typeface="Arial" panose="020B0604020202020204"/>
                        <a:cs typeface="Cambria Math" panose="02040503050406030204" charset="0"/>
                        <a:sym typeface="Arial" panose="020B0604020202020204"/>
                      </a:rPr>
                      <m:t>𝛻</m:t>
                    </m:r>
                  </m:oMath>
                </a14:m>
                <a:r>
                  <a:rPr kumimoji="0" lang="en-US" altLang="zh-CN" sz="1800" b="0" i="1" u="none" strike="noStrike" cap="none" spc="0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T </a:t>
                </a:r>
                <a:r>
                  <a:rPr kumimoji="0" lang="en-US" altLang="zh-CN" sz="1800" b="0" i="0" u="none" strike="noStrike" cap="none" spc="0" normalizeH="0" baseline="0">
                    <a:ln>
                      <a:noFill/>
                    </a:ln>
                    <a:solidFill>
                      <a:srgbClr val="00B050"/>
                    </a:solidFill>
                    <a:effectLst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terms vanish on iso-thermal freeze-out.</a:t>
                </a:r>
                <a:endParaRPr kumimoji="0" lang="en-US" altLang="zh-CN" sz="1800" b="0" i="0" u="none" strike="noStrike" cap="none" spc="0" normalizeH="0" baseline="0">
                  <a:ln>
                    <a:noFill/>
                  </a:ln>
                  <a:solidFill>
                    <a:srgbClr val="00B05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490" y="4292600"/>
                <a:ext cx="4497070" cy="2768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11"/>
          <p:cNvSpPr txBox="1"/>
          <p:nvPr/>
        </p:nvSpPr>
        <p:spPr>
          <a:xfrm>
            <a:off x="252095" y="4436428"/>
            <a:ext cx="3613150" cy="4298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algn="l">
              <a:lnSpc>
                <a:spcPct val="100000"/>
              </a:lnSpc>
              <a:spcBef>
                <a:spcPct val="0"/>
              </a:spcBef>
              <a:buFont typeface="Wingdings" panose="05000000000000000000" charset="0"/>
              <a:buChar char="Ø"/>
            </a:pPr>
            <a:r>
              <a:rPr lang="en-US" altLang="zh-CN" sz="22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Polarization observables:</a:t>
            </a:r>
            <a:endParaRPr lang="en-US" altLang="zh-CN" sz="220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840" y="4940935"/>
            <a:ext cx="5688330" cy="109220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4427855" y="4569460"/>
            <a:ext cx="4497070" cy="2768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Cambria Math" panose="02040503050406030204" charset="0"/>
                <a:ea typeface="Arial" panose="020B0604020202020204"/>
                <a:cs typeface="Cambria Math" panose="02040503050406030204" charset="0"/>
                <a:sym typeface="Arial" panose="020B0604020202020204"/>
              </a:rPr>
              <a:t>Related to: Xin-Li Sheng’s talk,  2509.14301</a:t>
            </a:r>
            <a:endParaRPr kumimoji="0" lang="en-US" altLang="zh-CN" sz="1800" u="none" strike="noStrike" cap="none" spc="0" normalizeH="0" baseline="0">
              <a:ln>
                <a:noFill/>
              </a:ln>
              <a:solidFill>
                <a:srgbClr val="7030A0"/>
              </a:solidFill>
              <a:effectLst/>
              <a:uFillTx/>
              <a:latin typeface="Cambria Math" panose="02040503050406030204" charset="0"/>
              <a:ea typeface="Arial" panose="020B0604020202020204"/>
              <a:cs typeface="Cambria Math" panose="02040503050406030204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/>
    </mc:Choice>
    <mc:Fallback>
      <p:transition spd="med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灯片编号占位符 4"/>
          <p:cNvSpPr txBox="1"/>
          <p:nvPr>
            <p:ph type="sldNum" sz="quarter" idx="2"/>
          </p:nvPr>
        </p:nvSpPr>
        <p:spPr>
          <a:xfrm>
            <a:off x="8940976" y="6525259"/>
            <a:ext cx="203024" cy="288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标题 1"/>
          <p:cNvSpPr txBox="1"/>
          <p:nvPr>
            <p:ph type="ctrTitle"/>
          </p:nvPr>
        </p:nvSpPr>
        <p:spPr>
          <a:xfrm>
            <a:off x="0" y="1841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1. B</a:t>
            </a:r>
            <a:r>
              <a:rPr lang="en-US" altLang="zh-CN" sz="311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aseline observables</a:t>
            </a:r>
            <a:endParaRPr lang="en-US" altLang="zh-CN" sz="3110"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060" y="1052830"/>
            <a:ext cx="6780530" cy="43421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779520" y="2132965"/>
            <a:ext cx="612775" cy="307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+mn-ea"/>
              </a:rPr>
              <a:t>√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C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76415" y="1989455"/>
            <a:ext cx="612775" cy="307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+mn-ea"/>
              </a:rPr>
              <a:t>√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C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019925" y="4149090"/>
            <a:ext cx="612775" cy="307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  <a:sym typeface="+mn-ea"/>
              </a:rPr>
              <a:t>√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C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7360" y="6021705"/>
            <a:ext cx="803338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457200" lvl="0" indent="-457200" eaLnBrk="1" hangingPunct="1">
              <a:lnSpc>
                <a:spcPts val="2800"/>
              </a:lnSpc>
              <a:spcBef>
                <a:spcPct val="0"/>
              </a:spcBef>
              <a:buFont typeface="Wingdings" panose="05000000000000000000" charset="0"/>
              <a:buChar char="Ø"/>
            </a:pPr>
            <a:r>
              <a:rPr kumimoji="0" lang="en-US" altLang="zh-CN" sz="19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+mn-lt"/>
                <a:sym typeface="+mn-ea"/>
              </a:rPr>
              <a:t>Our Trento3D coupled with CLVisc reproduces the </a:t>
            </a:r>
            <a:r>
              <a:rPr kumimoji="0" lang="en-US" altLang="zh-CN" sz="19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+mn-lt"/>
                <a:sym typeface="+mn-ea"/>
              </a:rPr>
              <a:t>STAR Zr+Zr</a:t>
            </a:r>
            <a:r>
              <a:rPr kumimoji="0" lang="en-US" altLang="zh-CN" sz="19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+mn-lt"/>
                <a:sym typeface="+mn-ea"/>
              </a:rPr>
              <a:t> data.</a:t>
            </a:r>
            <a:endParaRPr kumimoji="0" lang="en-US" altLang="zh-CN" sz="19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59560" y="5420678"/>
            <a:ext cx="5080000" cy="501650"/>
          </a:xfrm>
          <a:prstGeom prst="rect">
            <a:avLst/>
          </a:prstGeom>
        </p:spPr>
        <p:txBody>
          <a:bodyPr>
            <a:spAutoFit/>
          </a:bodyPr>
          <a:p>
            <a:pPr eaLnBrk="1">
              <a:lnSpc>
                <a:spcPts val="1600"/>
              </a:lnSpc>
            </a:pPr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</a:rPr>
              <a:t>STAR, </a:t>
            </a:r>
            <a:r>
              <a:rPr lang="en-US" altLang="zh-CN" sz="140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Phys. Rev. C, 105(1):014901, 2022.</a:t>
            </a:r>
            <a:endParaRPr lang="en-US" altLang="zh-CN" sz="140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eaLnBrk="1">
              <a:lnSpc>
                <a:spcPts val="1600"/>
              </a:lnSpc>
            </a:pPr>
            <a:r>
              <a:rPr lang="en-US" altLang="zh-CN" sz="140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STAR, Phys. Lett. B, 870:139891, 2025.</a:t>
            </a:r>
            <a:endParaRPr lang="en-US" altLang="zh-CN" sz="140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67360" y="694055"/>
            <a:ext cx="776224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457200" lvl="0" indent="-457200" eaLnBrk="1" hangingPunct="1">
              <a:lnSpc>
                <a:spcPts val="2800"/>
              </a:lnSpc>
              <a:spcBef>
                <a:spcPct val="0"/>
              </a:spcBef>
              <a:buFont typeface="Wingdings" panose="05000000000000000000" charset="0"/>
              <a:buChar char="Ø"/>
            </a:pPr>
            <a:r>
              <a:rPr kumimoji="0" lang="en-US" altLang="zh-CN" sz="2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+mn-lt"/>
                <a:sym typeface="+mn-ea"/>
              </a:rPr>
              <a:t>Baseline observables in Zr+Zr collisions</a:t>
            </a:r>
            <a:endParaRPr kumimoji="0" lang="en-US" altLang="zh-CN" sz="2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+mn-lt"/>
              <a:sym typeface="+mn-ea"/>
            </a:endParaRPr>
          </a:p>
        </p:txBody>
      </p:sp>
      <p:pic>
        <p:nvPicPr>
          <p:cNvPr id="18" name="图片 17" descr="思考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1910" y="4653280"/>
            <a:ext cx="351790" cy="35179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539115" y="1701165"/>
            <a:ext cx="7723505" cy="2964815"/>
            <a:chOff x="849" y="2679"/>
            <a:chExt cx="12163" cy="4669"/>
          </a:xfrm>
        </p:grpSpPr>
        <p:grpSp>
          <p:nvGrpSpPr>
            <p:cNvPr id="20" name="组合 19"/>
            <p:cNvGrpSpPr/>
            <p:nvPr>
              <p:custDataLst>
                <p:tags r:id="rId2"/>
              </p:custDataLst>
            </p:nvPr>
          </p:nvGrpSpPr>
          <p:grpSpPr>
            <a:xfrm>
              <a:off x="849" y="2679"/>
              <a:ext cx="5818" cy="4642"/>
              <a:chOff x="849" y="2905"/>
              <a:chExt cx="5818" cy="4642"/>
            </a:xfrm>
          </p:grpSpPr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849" y="2905"/>
                <a:ext cx="5819" cy="4643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097" y="3679"/>
                <a:ext cx="1379" cy="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0" tIns="0" rIns="0" bIns="0" numCol="1" spcCol="38100" rtlCol="0" anchor="t" forceAA="0" upright="0">
                <a:spAutoFit/>
              </a:bodyPr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en-US" altLang="zh-CN" sz="1600" dirty="0">
                    <a:solidFill>
                      <a:srgbClr val="C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  <a:sym typeface="+mn-ea"/>
                  </a:rPr>
                  <a:t>Iso-total</a:t>
                </a:r>
                <a:endPara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  <a:sym typeface="+mn-ea"/>
                </a:endParaRPr>
              </a:p>
            </p:txBody>
          </p:sp>
        </p:grpSp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7200" y="2906"/>
              <a:ext cx="5812" cy="4442"/>
              <a:chOff x="7200" y="2906"/>
              <a:chExt cx="5812" cy="4442"/>
            </a:xfrm>
          </p:grpSpPr>
          <p:pic>
            <p:nvPicPr>
              <p:cNvPr id="2" name="图片 1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7200" y="2906"/>
                <a:ext cx="5812" cy="4443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8447" y="3453"/>
                <a:ext cx="1915" cy="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0" tIns="0" rIns="0" bIns="0" numCol="1" spcCol="38100" rtlCol="0" anchor="t" forceAA="0" upright="0">
                <a:spAutoFit/>
              </a:bodyPr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r>
                  <a:rPr lang="en-US" altLang="zh-CN" sz="1600" dirty="0">
                    <a:solidFill>
                      <a:srgbClr val="C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  <a:sym typeface="+mn-ea"/>
                  </a:rPr>
                  <a:t>Iso-total</a:t>
                </a:r>
                <a:endParaRPr kumimoji="0" lang="en-US" altLang="zh-CN" sz="1600" b="0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  <a:sym typeface="+mn-ea"/>
                </a:endParaRPr>
              </a:p>
            </p:txBody>
          </p:sp>
        </p:grpSp>
      </p:grpSp>
      <p:sp>
        <p:nvSpPr>
          <p:cNvPr id="100" name="灯片编号占位符 4"/>
          <p:cNvSpPr txBox="1"/>
          <p:nvPr>
            <p:ph type="sldNum" sz="quarter" idx="2"/>
          </p:nvPr>
        </p:nvSpPr>
        <p:spPr>
          <a:xfrm>
            <a:off x="8940976" y="6525259"/>
            <a:ext cx="203024" cy="288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标题 1"/>
          <p:cNvSpPr txBox="1"/>
          <p:nvPr>
            <p:ph type="ctrTitle"/>
          </p:nvPr>
        </p:nvSpPr>
        <p:spPr>
          <a:xfrm>
            <a:off x="0" y="1841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Autofit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28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28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2. Sensitivity to </a:t>
            </a:r>
            <a:r>
              <a:rPr lang="en-US" altLang="zh-CN" sz="2800" i="1"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f</a:t>
            </a:r>
            <a:r>
              <a:rPr lang="en-US" altLang="zh-CN" sz="2800" i="1" baseline="-25000"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v</a:t>
            </a:r>
            <a:r>
              <a:rPr lang="en-US" altLang="zh-CN" sz="28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and </a:t>
            </a:r>
            <a:r>
              <a:rPr lang="en-US" altLang="zh-CN" sz="2800" i="1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k</a:t>
            </a:r>
            <a:r>
              <a:rPr lang="en-US" altLang="zh-CN" sz="2800" i="1" baseline="-250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</a:t>
            </a:r>
            <a:r>
              <a:rPr lang="en-US" altLang="zh-CN" sz="28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 </a:t>
            </a:r>
            <a:endParaRPr lang="en-US" altLang="zh-CN" sz="2800"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7360" y="5012690"/>
            <a:ext cx="4194175" cy="14357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lvl="0" indent="-342900" eaLnBrk="1" hangingPunct="1">
              <a:lnSpc>
                <a:spcPts val="2800"/>
              </a:lnSpc>
              <a:spcBef>
                <a:spcPct val="0"/>
              </a:spcBef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000" i="1" baseline="-25000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v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  <a:cs typeface="+mn-lt"/>
              </a:rPr>
              <a:t> </a:t>
            </a:r>
            <a:r>
              <a:rPr lang="en-US" altLang="zh-CN" sz="2000" dirty="0">
                <a:solidFill>
                  <a:srgbClr val="00B050"/>
                </a:solidFill>
                <a:ea typeface="宋体" panose="02010600030101010101" pitchFamily="2" charset="-122"/>
                <a:cs typeface="+mn-lt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ea typeface="宋体" panose="02010600030101010101" pitchFamily="2" charset="-122"/>
                <a:cs typeface="+mn-lt"/>
              </a:rPr>
              <a:t>controls overall magnitude (vorticity), 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  <a:cs typeface="+mn-lt"/>
              </a:rPr>
              <a:t>enhanced low </a:t>
            </a:r>
            <a:r>
              <a:rPr lang="en-US" altLang="zh-CN" sz="2000" i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</a:t>
            </a:r>
            <a:r>
              <a:rPr lang="en-US" altLang="zh-CN" sz="2000" i="1" baseline="-25000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  <a:cs typeface="+mn-lt"/>
              </a:rPr>
              <a:t> magnitude.</a:t>
            </a:r>
            <a:endParaRPr lang="en-US" altLang="zh-CN" sz="2000" dirty="0">
              <a:solidFill>
                <a:schemeClr val="tx1"/>
              </a:solidFill>
              <a:ea typeface="宋体" panose="02010600030101010101" pitchFamily="2" charset="-122"/>
              <a:cs typeface="+mn-lt"/>
            </a:endParaRPr>
          </a:p>
          <a:p>
            <a:pPr marL="342900" lvl="0" indent="-342900" algn="l" eaLnBrk="1" hangingPunct="1">
              <a:lnSpc>
                <a:spcPts val="2800"/>
              </a:lnSpc>
              <a:buFont typeface="Wingdings" panose="05000000000000000000" charset="0"/>
              <a:buChar char="Ø"/>
            </a:pPr>
            <a:endParaRPr kumimoji="0" lang="zh-CN" altLang="en-US" sz="2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+mn-lt"/>
              <a:sym typeface="+mn-ea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10"/>
            </p:custDataLst>
          </p:nvPr>
        </p:nvCxnSpPr>
        <p:spPr>
          <a:xfrm flipH="1" flipV="1">
            <a:off x="1187450" y="3356610"/>
            <a:ext cx="9525" cy="683260"/>
          </a:xfrm>
          <a:prstGeom prst="straightConnector1">
            <a:avLst/>
          </a:prstGeom>
          <a:ln w="53975" cmpd="sng">
            <a:solidFill>
              <a:srgbClr val="00B05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67360" y="909320"/>
            <a:ext cx="3533775" cy="7175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400" b="1" i="1" baseline="-25000">
                <a:solidFill>
                  <a:srgbClr val="C0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v </a:t>
            </a:r>
            <a:r>
              <a:rPr lang="en-US" sz="2400" dirty="0">
                <a:solidFill>
                  <a:srgbClr val="000000">
                    <a:alpha val="100000"/>
                  </a:srgbClr>
                </a:solidFill>
                <a:sym typeface="+mn-ea"/>
              </a:rPr>
              <a:t>: </a:t>
            </a:r>
            <a:r>
              <a:rPr sz="2400" b="1" dirty="0">
                <a:solidFill>
                  <a:srgbClr val="002060">
                    <a:alpha val="100000"/>
                  </a:srgbClr>
                </a:solidFill>
                <a:sym typeface="+mn-ea"/>
              </a:rPr>
              <a:t>Longitudinal</a:t>
            </a:r>
            <a:r>
              <a:rPr sz="2400" b="1" spc="150" dirty="0">
                <a:solidFill>
                  <a:srgbClr val="002060">
                    <a:alpha val="100000"/>
                  </a:srgbClr>
                </a:solidFill>
                <a:sym typeface="+mn-ea"/>
              </a:rPr>
              <a:t> </a:t>
            </a:r>
            <a:r>
              <a:rPr sz="2400" b="1" dirty="0">
                <a:solidFill>
                  <a:srgbClr val="002060">
                    <a:alpha val="100000"/>
                  </a:srgbClr>
                </a:solidFill>
                <a:sym typeface="+mn-ea"/>
              </a:rPr>
              <a:t>flow</a:t>
            </a:r>
            <a:endParaRPr sz="2400" b="1" dirty="0">
              <a:solidFill>
                <a:srgbClr val="002060">
                  <a:alpha val="100000"/>
                </a:srgbClr>
              </a:solidFill>
              <a:sym typeface="+mn-ea"/>
            </a:endParaRPr>
          </a:p>
          <a:p>
            <a:pPr eaLnBrk="1">
              <a:lnSpc>
                <a:spcPts val="2800"/>
              </a:lnSpc>
              <a:buFont typeface="Wingdings" panose="05000000000000000000" charset="0"/>
            </a:pPr>
            <a:r>
              <a:rPr lang="en-US" sz="2400" b="1" spc="150" dirty="0">
                <a:solidFill>
                  <a:srgbClr val="002060">
                    <a:alpha val="100000"/>
                  </a:srgbClr>
                </a:solidFill>
                <a:sym typeface="+mn-ea"/>
              </a:rPr>
              <a:t>       Gradient</a:t>
            </a:r>
            <a:r>
              <a:rPr sz="2400" b="1" spc="150" dirty="0">
                <a:solidFill>
                  <a:srgbClr val="002060">
                    <a:alpha val="100000"/>
                  </a:srgbClr>
                </a:solidFill>
                <a:sym typeface="+mn-ea"/>
              </a:rPr>
              <a:t> </a:t>
            </a:r>
            <a:endParaRPr lang="en-US" altLang="zh-CN" sz="2400" b="1" spc="150" dirty="0">
              <a:solidFill>
                <a:srgbClr val="002060">
                  <a:alpha val="100000"/>
                </a:srgb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11" name="直接箭头连接符 10"/>
          <p:cNvCxnSpPr/>
          <p:nvPr>
            <p:custDataLst>
              <p:tags r:id="rId11"/>
            </p:custDataLst>
          </p:nvPr>
        </p:nvCxnSpPr>
        <p:spPr>
          <a:xfrm flipH="1" flipV="1">
            <a:off x="6659880" y="3087370"/>
            <a:ext cx="9525" cy="683260"/>
          </a:xfrm>
          <a:prstGeom prst="straightConnector1">
            <a:avLst/>
          </a:prstGeom>
          <a:ln w="53975" cmpd="sng">
            <a:solidFill>
              <a:srgbClr val="00B0F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572000" y="909320"/>
            <a:ext cx="4972685" cy="7175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 i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k</a:t>
            </a:r>
            <a:r>
              <a:rPr lang="en-US" altLang="zh-CN" sz="2400" b="1" i="1" baseline="-25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T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4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：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transverse momentum    </a:t>
            </a:r>
            <a:endParaRPr lang="en-US" altLang="zh-CN" sz="2400" b="1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  <a:p>
            <a:pPr eaLnBrk="1">
              <a:lnSpc>
                <a:spcPts val="2800"/>
              </a:lnSpc>
              <a:buFont typeface="Wingdings" panose="05000000000000000000" charset="0"/>
            </a:pP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           scale</a:t>
            </a:r>
            <a:endParaRPr lang="en-US" altLang="zh-CN" sz="2400" b="1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572000" y="5012690"/>
            <a:ext cx="380365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lvl="0" indent="-342900" algn="l" eaLnBrk="1" hangingPunct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k</a:t>
            </a:r>
            <a:r>
              <a:rPr lang="en-US" altLang="zh-CN" sz="2000" i="1" baseline="-25000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 </a:t>
            </a:r>
            <a:r>
              <a:rPr lang="en-US" altLang="zh-CN" sz="2000" i="1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ea typeface="宋体" panose="02010600030101010101" pitchFamily="2" charset="-122"/>
                <a:cs typeface="+mn-lt"/>
                <a:sym typeface="+mn-ea"/>
              </a:rPr>
              <a:t>controls the space-time rapidity extent of the fireball,  </a:t>
            </a:r>
            <a:r>
              <a:rPr lang="en-US" altLang="zh-CN" sz="2000" dirty="0">
                <a:solidFill>
                  <a:srgbClr val="0000FF"/>
                </a:solidFill>
                <a:ea typeface="宋体" panose="02010600030101010101" pitchFamily="2" charset="-122"/>
                <a:cs typeface="+mn-lt"/>
                <a:sym typeface="+mn-ea"/>
              </a:rPr>
              <a:t>enhances shear polarization.</a:t>
            </a:r>
            <a:endParaRPr kumimoji="0" lang="en-US" altLang="zh-CN" sz="2000" b="0" i="0" u="none" strike="noStrike" cap="none" spc="0" normalizeH="0" baseline="0" dirty="0">
              <a:ln>
                <a:noFill/>
              </a:ln>
              <a:solidFill>
                <a:srgbClr val="0000FF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+mn-lt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555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355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3. Nuclear Structure</a:t>
            </a:r>
            <a:endParaRPr lang="en-US" altLang="zh-CN" sz="3555"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51910" y="1931035"/>
            <a:ext cx="2563495" cy="23209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980" y="1895475"/>
            <a:ext cx="2501265" cy="24136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7360" y="4797425"/>
            <a:ext cx="8510905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Global polarization is 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insensitive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to fine geometrical differences at the nuclear surface.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Anisotropic flow ratios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are better suited for constraining nuclear structure.</a:t>
            </a:r>
            <a:endParaRPr kumimoji="0" lang="zh-CN" alt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7360" y="909320"/>
            <a:ext cx="682752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 spc="150" dirty="0">
                <a:solidFill>
                  <a:srgbClr val="00206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Nuclear Structure: Negligible Impact</a:t>
            </a:r>
            <a:endParaRPr lang="en-US" altLang="zh-CN" sz="2400" b="1" spc="150" dirty="0">
              <a:solidFill>
                <a:srgbClr val="002060">
                  <a:alpha val="100000"/>
                </a:srgb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23215" y="1701165"/>
            <a:ext cx="903605" cy="2550160"/>
            <a:chOff x="1076" y="2452"/>
            <a:chExt cx="1692" cy="4505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" y="4833"/>
              <a:ext cx="1692" cy="212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6" y="2452"/>
              <a:ext cx="1692" cy="238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215" y="2205355"/>
            <a:ext cx="2439670" cy="16910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835785" y="1845310"/>
            <a:ext cx="159893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eaLnBrk="1">
              <a:lnSpc>
                <a:spcPts val="2800"/>
              </a:lnSpc>
            </a:pPr>
            <a:r>
              <a:rPr lang="en-US" altLang="zh-CN" sz="1000" spc="150" dirty="0">
                <a:solidFill>
                  <a:srgbClr val="C0000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5 Nuclear structure</a:t>
            </a:r>
            <a:endParaRPr lang="en-US" altLang="zh-CN" sz="1000" spc="150" dirty="0">
              <a:solidFill>
                <a:srgbClr val="C00000">
                  <a:alpha val="100000"/>
                </a:srgb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03350" y="3717290"/>
            <a:ext cx="260413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eaLnBrk="1">
              <a:lnSpc>
                <a:spcPts val="2800"/>
              </a:lnSpc>
            </a:pPr>
            <a:r>
              <a:rPr lang="en-US" altLang="zh-CN" sz="1000" spc="150" dirty="0">
                <a:solidFill>
                  <a:schemeClr val="tx1">
                    <a:alpha val="100000"/>
                  </a:scheme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Jia, Giacalone, Zhang, PRL(2023)</a:t>
            </a:r>
            <a:endParaRPr lang="en-US" altLang="zh-CN" sz="1000" spc="150" dirty="0">
              <a:solidFill>
                <a:schemeClr val="tx1">
                  <a:alpha val="100000"/>
                </a:scheme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2"/>
          </p:nvPr>
        </p:nvSpPr>
        <p:spPr>
          <a:xfrm>
            <a:off x="8643337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280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2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4. Azimuthal Coefficients</a:t>
            </a:r>
            <a:endParaRPr lang="en-US" altLang="zh-CN" sz="28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730" y="1268730"/>
            <a:ext cx="5316220" cy="52514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107315" y="1917065"/>
            <a:ext cx="8924290" cy="2366010"/>
            <a:chOff x="169" y="3245"/>
            <a:chExt cx="14054" cy="372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69" y="3245"/>
              <a:ext cx="4416" cy="341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819" y="3396"/>
              <a:ext cx="4468" cy="348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9521" y="3359"/>
              <a:ext cx="4702" cy="3613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/>
        </p:nvSpPr>
        <p:spPr>
          <a:xfrm>
            <a:off x="179705" y="764540"/>
            <a:ext cx="800544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1900" b="1" spc="150" dirty="0">
                <a:solidFill>
                  <a:srgbClr val="00206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Azimuthal Coefficients: Clean Separation of Mechanisms</a:t>
            </a:r>
            <a:endParaRPr lang="en-US" altLang="zh-CN" sz="1900" b="1" spc="150" dirty="0">
              <a:solidFill>
                <a:srgbClr val="002060">
                  <a:alpha val="100000"/>
                </a:srgb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304800" y="4585970"/>
            <a:ext cx="253492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lvl="0" indent="-342900" algn="l" eaLnBrk="1" hangingPunct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FB9E13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-P</a:t>
            </a:r>
            <a:r>
              <a:rPr lang="en-US" altLang="zh-CN" sz="2000" i="1" baseline="-25000" dirty="0">
                <a:solidFill>
                  <a:srgbClr val="FB9E13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y,c0</a:t>
            </a:r>
            <a:r>
              <a:rPr lang="en-US" altLang="zh-CN" sz="2000" baseline="-25000" dirty="0">
                <a:solidFill>
                  <a:srgbClr val="FB9E13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vorticity dominated, probe global rotation.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3275965" y="4585970"/>
            <a:ext cx="2817495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lvl="0" indent="-342900" algn="l" eaLnBrk="1" hangingPunct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00B05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-P</a:t>
            </a:r>
            <a:r>
              <a:rPr lang="en-US" altLang="zh-CN" sz="2000" i="1" baseline="-25000" dirty="0">
                <a:solidFill>
                  <a:srgbClr val="00B05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y,c2 </a:t>
            </a:r>
            <a:r>
              <a:rPr lang="zh-CN" altLang="en-US" sz="2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shear driven, probe anisotrop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ic shear tensor.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300470" y="4585970"/>
            <a:ext cx="2817495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lvl="0" indent="-342900" algn="l" eaLnBrk="1" hangingPunct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 i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-P</a:t>
            </a:r>
            <a:r>
              <a:rPr lang="en-US" altLang="zh-CN" sz="2000" i="1" baseline="-25000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y,c0/c2 </a:t>
            </a:r>
            <a:r>
              <a:rPr lang="en-US" altLang="zh-CN" sz="2000" i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vs. p</a:t>
            </a:r>
            <a:r>
              <a:rPr lang="en-US" altLang="zh-CN" sz="2000" baseline="-25000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distinguish 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between thermal and shear?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12"/>
            </p:custDataLst>
          </p:nvPr>
        </p:nvCxnSpPr>
        <p:spPr>
          <a:xfrm flipH="1">
            <a:off x="2484120" y="1628775"/>
            <a:ext cx="1904365" cy="1511935"/>
          </a:xfrm>
          <a:prstGeom prst="straightConnector1">
            <a:avLst/>
          </a:prstGeom>
          <a:noFill/>
          <a:ln w="15875" cap="flat" cmpd="sng">
            <a:solidFill>
              <a:srgbClr val="FFC000"/>
            </a:solidFill>
            <a:prstDash val="dash"/>
            <a:miter lim="800000"/>
            <a:tailEnd type="arrow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cxnSp>
        <p:nvCxnSpPr>
          <p:cNvPr id="15" name="直接箭头连接符 14"/>
          <p:cNvCxnSpPr/>
          <p:nvPr>
            <p:custDataLst>
              <p:tags r:id="rId13"/>
            </p:custDataLst>
          </p:nvPr>
        </p:nvCxnSpPr>
        <p:spPr>
          <a:xfrm flipH="1">
            <a:off x="5148580" y="1700530"/>
            <a:ext cx="378460" cy="1800225"/>
          </a:xfrm>
          <a:prstGeom prst="straightConnector1">
            <a:avLst/>
          </a:prstGeom>
          <a:noFill/>
          <a:ln w="15875" cap="flat" cmpd="sng">
            <a:solidFill>
              <a:srgbClr val="00B050"/>
            </a:solidFill>
            <a:prstDash val="dash"/>
            <a:miter lim="800000"/>
            <a:tailEnd type="arrow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sp>
        <p:nvSpPr>
          <p:cNvPr id="16" name="文本框 15"/>
          <p:cNvSpPr txBox="1"/>
          <p:nvPr/>
        </p:nvSpPr>
        <p:spPr>
          <a:xfrm>
            <a:off x="243840" y="5805170"/>
            <a:ext cx="8442960" cy="58356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n"/>
            </a:pPr>
            <a:r>
              <a:rPr lang="en-US" altLang="zh-CN" sz="1600">
                <a:solidFill>
                  <a:schemeClr val="accent6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Our results have a good description of polarization </a:t>
            </a:r>
            <a:r>
              <a:rPr lang="en-US" altLang="zh-CN" sz="1600" spc="150" dirty="0">
                <a:solidFill>
                  <a:schemeClr val="accent6">
                    <a:alpha val="100000"/>
                  </a:scheme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Azimuthal Coefficients in Zr+Zr collisions.</a:t>
            </a:r>
            <a:endParaRPr lang="en-US" altLang="zh-CN" sz="1600" spc="150" dirty="0">
              <a:solidFill>
                <a:schemeClr val="accent6">
                  <a:alpha val="100000"/>
                </a:scheme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8686517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00470" y="620395"/>
            <a:ext cx="2810510" cy="1841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STAR Phys.Lett. B 844, 138101 (2023)</a:t>
            </a:r>
            <a:endParaRPr kumimoji="0" lang="en-US" altLang="zh-CN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555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sz="3555" spc="-1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5. </a:t>
            </a:r>
            <a:r>
              <a:rPr sz="3555" spc="-1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Longitudinal</a:t>
            </a:r>
            <a:r>
              <a:rPr sz="3555" spc="24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 </a:t>
            </a:r>
            <a:r>
              <a:rPr sz="3555" spc="-1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Polariza</a:t>
            </a:r>
            <a:r>
              <a:rPr sz="3555" spc="-20" dirty="0">
                <a:solidFill>
                  <a:srgbClr val="FFFFFF">
                    <a:alpha val="100000"/>
                  </a:srgb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tion</a:t>
            </a:r>
            <a:r>
              <a:rPr sz="3555" spc="250" dirty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3555" i="1" spc="-20" dirty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P</a:t>
            </a:r>
            <a:r>
              <a:rPr sz="3555" i="1" spc="-20" baseline="-14000" dirty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z</a:t>
            </a:r>
            <a:endParaRPr lang="en-US" altLang="zh-CN" sz="355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67360" y="4580890"/>
            <a:ext cx="369443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iso-thermal scenario captures azimuthal phase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, </a:t>
            </a:r>
            <a:r>
              <a:rPr lang="en-US" altLang="zh-CN" sz="2000">
                <a:sym typeface="Arial" panose="020B0604020202020204"/>
              </a:rPr>
              <a:t>agrees with </a:t>
            </a:r>
            <a:r>
              <a:rPr lang="en-US" altLang="zh-CN" sz="2000">
                <a:solidFill>
                  <a:srgbClr val="C00000"/>
                </a:solidFill>
                <a:sym typeface="Arial" panose="020B0604020202020204"/>
              </a:rPr>
              <a:t>STAR</a:t>
            </a:r>
            <a:r>
              <a:rPr lang="en-US" altLang="zh-CN" sz="2000">
                <a:sym typeface="Arial" panose="020B0604020202020204"/>
              </a:rPr>
              <a:t> </a:t>
            </a:r>
            <a:r>
              <a:rPr lang="en-US" altLang="zh-CN" sz="2000">
                <a:sym typeface="Arial" panose="020B0604020202020204"/>
              </a:rPr>
              <a:t>data</a:t>
            </a:r>
            <a:endParaRPr lang="en-US" altLang="zh-CN" sz="2000">
              <a:sym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7360" y="909320"/>
            <a:ext cx="682752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 spc="150" dirty="0">
                <a:solidFill>
                  <a:srgbClr val="00206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Longitudinal Polarization </a:t>
            </a:r>
            <a:r>
              <a:rPr lang="en-US" altLang="zh-CN" sz="2400" b="1" i="1" spc="150" dirty="0">
                <a:solidFill>
                  <a:srgbClr val="002060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2400" b="1" i="1" spc="150" baseline="-25000" dirty="0">
                <a:solidFill>
                  <a:srgbClr val="002060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z</a:t>
            </a:r>
            <a:endParaRPr lang="en-US" altLang="zh-CN" sz="2400" b="1" i="1" spc="150" dirty="0">
              <a:solidFill>
                <a:srgbClr val="002060"/>
              </a:solidFill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3895" y="1772920"/>
            <a:ext cx="3212465" cy="2449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500245" y="1844675"/>
            <a:ext cx="3369945" cy="248285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716145" y="4580890"/>
            <a:ext cx="433578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Model overpredicts 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&lt;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P</a:t>
            </a:r>
            <a:r>
              <a:rPr kumimoji="0" lang="en-US" altLang="zh-CN" sz="2000" b="0" i="1" u="none" strike="noStrike" cap="none" spc="0" normalizeH="0" baseline="-2500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z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 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sin[2(ϕ-ψ</a:t>
            </a:r>
            <a:r>
              <a:rPr kumimoji="0" lang="en-US" altLang="zh-CN" sz="2000" b="0" u="none" strike="noStrike" cap="none" spc="0" normalizeH="0" baseline="-2500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2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)]&gt;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 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for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 </a:t>
            </a:r>
            <a:r>
              <a:rPr lang="en-US" altLang="zh-CN" sz="2000" i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p</a:t>
            </a:r>
            <a:r>
              <a:rPr lang="en-US" altLang="zh-CN" sz="2000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 </a:t>
            </a: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larger than 1.5 GeV. 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marR="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7360" y="5735320"/>
            <a:ext cx="8665845" cy="36830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n"/>
            </a:pPr>
            <a:r>
              <a:rPr lang="en-US" altLang="zh-CN">
                <a:solidFill>
                  <a:srgbClr val="00206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Our results also have a good description of longitudinal polarization.</a:t>
            </a:r>
            <a:endParaRPr lang="en-US" altLang="zh-CN" spc="150" dirty="0">
              <a:solidFill>
                <a:srgbClr val="00206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3" name="直接箭头连接符 2"/>
          <p:cNvCxnSpPr/>
          <p:nvPr>
            <p:custDataLst>
              <p:tags r:id="rId7"/>
            </p:custDataLst>
          </p:nvPr>
        </p:nvCxnSpPr>
        <p:spPr>
          <a:xfrm flipV="1">
            <a:off x="7452360" y="2493010"/>
            <a:ext cx="0" cy="791845"/>
          </a:xfrm>
          <a:prstGeom prst="straightConnector1">
            <a:avLst/>
          </a:prstGeom>
          <a:noFill/>
          <a:ln w="12700" cap="flat" cmpd="sng">
            <a:solidFill>
              <a:srgbClr val="00B050"/>
            </a:solidFill>
            <a:prstDash val="sysDash"/>
            <a:miter lim="800000"/>
            <a:tailEnd type="arrow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</p:cxn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3780155" y="2778760"/>
            <a:ext cx="450850" cy="2914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 upright="0">
            <a:no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0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√</a:t>
            </a:r>
            <a:endParaRPr kumimoji="0" lang="zh-CN" altLang="en-US" sz="2000" b="0" i="0" u="none" strike="noStrike" cap="none" spc="0" normalizeH="0" baseline="0">
              <a:ln>
                <a:noFill/>
              </a:ln>
              <a:solidFill>
                <a:srgbClr val="C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7668260" y="2780665"/>
            <a:ext cx="450850" cy="2914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 upright="0">
            <a:no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X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555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3555" spc="250" dirty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6. What Affects </a:t>
            </a:r>
            <a:r>
              <a:rPr sz="3555" i="1" spc="-20" dirty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P</a:t>
            </a:r>
            <a:r>
              <a:rPr sz="3555" i="1" spc="-20" baseline="-14000" dirty="0">
                <a:solidFill>
                  <a:srgbClr val="FFFFFF">
                    <a:alpha val="100000"/>
                  </a:srgbClr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z</a:t>
            </a:r>
            <a:r>
              <a:rPr lang="en-US" altLang="zh-CN" sz="3555" spc="250" dirty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? Summary of Scan</a:t>
            </a:r>
            <a:r>
              <a:rPr sz="3555" spc="250" dirty="0">
                <a:solidFill>
                  <a:srgbClr val="FFFFFF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endParaRPr lang="en-US" altLang="zh-CN" sz="355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9760" y="764540"/>
            <a:ext cx="682752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 i="1" spc="150" dirty="0">
                <a:solidFill>
                  <a:srgbClr val="C00000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400" b="1" i="1" spc="150" baseline="-25000" dirty="0">
                <a:solidFill>
                  <a:srgbClr val="C00000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v</a:t>
            </a:r>
            <a:r>
              <a:rPr lang="en-US" altLang="zh-CN" sz="2400" b="1" spc="150" dirty="0">
                <a:solidFill>
                  <a:srgbClr val="C0000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, </a:t>
            </a:r>
            <a:r>
              <a:rPr lang="en-US" altLang="zh-CN" sz="2400" b="1" i="1" spc="150" dirty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k</a:t>
            </a:r>
            <a:r>
              <a:rPr lang="en-US" altLang="zh-CN" sz="2400" b="1" spc="150" baseline="-25000" dirty="0">
                <a:solidFill>
                  <a:srgbClr val="0000FF">
                    <a:alpha val="100000"/>
                  </a:srgb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2400" b="1" spc="150" dirty="0">
                <a:solidFill>
                  <a:srgbClr val="00206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, </a:t>
            </a:r>
            <a:r>
              <a:rPr lang="en-US" altLang="zh-CN" sz="2400" b="1" spc="150" dirty="0">
                <a:solidFill>
                  <a:srgbClr val="00B05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nuclear structure,</a:t>
            </a:r>
            <a:r>
              <a:rPr lang="en-US" altLang="zh-CN" sz="2400" b="1" spc="150" dirty="0">
                <a:solidFill>
                  <a:srgbClr val="00206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sz="2400" b="1" spc="150" dirty="0">
                <a:solidFill>
                  <a:srgbClr val="00B0F0">
                    <a:alpha val="100000"/>
                  </a:srgbClr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bulk viscosity</a:t>
            </a:r>
            <a:endParaRPr lang="en-US" altLang="zh-CN" sz="2400" b="1" i="1" spc="150" dirty="0">
              <a:solidFill>
                <a:srgbClr val="00B0F0">
                  <a:alpha val="100000"/>
                </a:srgbClr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19760" y="6042025"/>
            <a:ext cx="8251825" cy="6153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None of these resolve the high-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p</a:t>
            </a:r>
            <a:r>
              <a:rPr kumimoji="0" lang="en-US" altLang="zh-CN" sz="2000" b="0" i="1" u="none" strike="noStrike" cap="none" spc="0" normalizeH="0" baseline="-2500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</a:t>
            </a:r>
            <a:r>
              <a:rPr kumimoji="0" lang="en-US" altLang="zh-CN" sz="2000" b="0" i="0" u="none" strike="noStrike" cap="none" spc="0" normalizeH="0" baseline="-2500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overprediction --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new mechanisms needed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.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892810" y="1241425"/>
            <a:ext cx="3169920" cy="2232660"/>
            <a:chOff x="1406" y="1955"/>
            <a:chExt cx="4992" cy="3516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406" y="1955"/>
              <a:ext cx="4993" cy="351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4"/>
              </p:custDataLst>
            </p:nvPr>
          </p:nvSpPr>
          <p:spPr>
            <a:xfrm>
              <a:off x="2550" y="2112"/>
              <a:ext cx="655" cy="43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800" b="0" i="0" u="none" strike="noStrike" cap="none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altLang="zh-CN" sz="1800" b="0" i="1" u="none" strike="noStrike" cap="none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Times New Roman" panose="02020603050405020304" charset="0"/>
                  <a:ea typeface="Arial" panose="020B0604020202020204"/>
                  <a:cs typeface="Times New Roman" panose="02020603050405020304" charset="0"/>
                  <a:sym typeface="Arial" panose="020B0604020202020204"/>
                </a:rPr>
                <a:t>f</a:t>
              </a:r>
              <a:r>
                <a:rPr kumimoji="0" lang="en-US" altLang="zh-CN" sz="1800" b="0" i="1" u="none" strike="noStrike" cap="none" spc="0" normalizeH="0" baseline="-2500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Times New Roman" panose="02020603050405020304" charset="0"/>
                  <a:ea typeface="Arial" panose="020B0604020202020204"/>
                  <a:cs typeface="Times New Roman" panose="02020603050405020304" charset="0"/>
                  <a:sym typeface="Arial" panose="020B0604020202020204"/>
                </a:rPr>
                <a:t>v</a:t>
              </a:r>
              <a:endParaRPr kumimoji="0" lang="en-US" altLang="zh-CN" sz="1800" b="0" i="1" u="none" strike="noStrike" cap="none" spc="0" normalizeH="0" baseline="-2500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5"/>
            </p:custDataLst>
          </p:nvPr>
        </p:nvGrpSpPr>
        <p:grpSpPr>
          <a:xfrm>
            <a:off x="4356100" y="1241425"/>
            <a:ext cx="3333750" cy="2261870"/>
            <a:chOff x="6860" y="1955"/>
            <a:chExt cx="5250" cy="3562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6860" y="1955"/>
              <a:ext cx="5250" cy="3562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8107" y="2112"/>
              <a:ext cx="655" cy="43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800" b="0" i="1" u="none" strike="noStrike" cap="none" spc="0" normalizeH="0" baseline="0">
                  <a:ln>
                    <a:noFill/>
                  </a:ln>
                  <a:solidFill>
                    <a:srgbClr val="0000FF"/>
                  </a:solidFill>
                  <a:effectLst/>
                  <a:uFillTx/>
                  <a:latin typeface="Times New Roman" panose="02020603050405020304" charset="0"/>
                  <a:ea typeface="Arial" panose="020B0604020202020204"/>
                  <a:cs typeface="Times New Roman" panose="02020603050405020304" charset="0"/>
                  <a:sym typeface="Arial" panose="020B0604020202020204"/>
                </a:rPr>
                <a:t>k</a:t>
              </a:r>
              <a:r>
                <a:rPr kumimoji="0" lang="en-US" altLang="zh-CN" sz="1800" b="0" i="1" u="none" strike="noStrike" cap="none" spc="0" normalizeH="0" baseline="-25000">
                  <a:ln>
                    <a:noFill/>
                  </a:ln>
                  <a:solidFill>
                    <a:srgbClr val="0000FF"/>
                  </a:solidFill>
                  <a:effectLst/>
                  <a:uFillTx/>
                  <a:latin typeface="Times New Roman" panose="02020603050405020304" charset="0"/>
                  <a:ea typeface="Arial" panose="020B0604020202020204"/>
                  <a:cs typeface="Times New Roman" panose="02020603050405020304" charset="0"/>
                  <a:sym typeface="Arial" panose="020B0604020202020204"/>
                </a:rPr>
                <a:t>T</a:t>
              </a:r>
              <a:endParaRPr kumimoji="0" lang="en-US" altLang="zh-CN" sz="1800" b="0" i="1" u="none" strike="noStrike" cap="none" spc="0" normalizeH="0" baseline="-25000">
                <a:ln>
                  <a:noFill/>
                </a:ln>
                <a:solidFill>
                  <a:srgbClr val="0000FF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9"/>
            </p:custDataLst>
          </p:nvPr>
        </p:nvGrpSpPr>
        <p:grpSpPr>
          <a:xfrm>
            <a:off x="977900" y="3573145"/>
            <a:ext cx="3169285" cy="2271395"/>
            <a:chOff x="1540" y="5627"/>
            <a:chExt cx="4991" cy="3577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540" y="5627"/>
              <a:ext cx="4991" cy="3577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2550" y="5771"/>
              <a:ext cx="1174" cy="58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200" b="1" i="0" u="none" strike="noStrike" cap="none" spc="0" normalizeH="0" baseline="0">
                  <a:ln>
                    <a:noFill/>
                  </a:ln>
                  <a:solidFill>
                    <a:srgbClr val="00B05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nuclear structure</a:t>
              </a:r>
              <a:endParaRPr kumimoji="0" lang="en-US" altLang="zh-CN" sz="1200" b="1" i="0" u="none" strike="noStrike" cap="none" spc="0" normalizeH="0" baseline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13"/>
            </p:custDataLst>
          </p:nvPr>
        </p:nvGrpSpPr>
        <p:grpSpPr>
          <a:xfrm>
            <a:off x="4572000" y="3573145"/>
            <a:ext cx="3027680" cy="2221230"/>
            <a:chOff x="7200" y="5627"/>
            <a:chExt cx="4768" cy="3498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7200" y="5627"/>
              <a:ext cx="4768" cy="3498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16"/>
              </p:custDataLst>
            </p:nvPr>
          </p:nvSpPr>
          <p:spPr>
            <a:xfrm>
              <a:off x="8063" y="5756"/>
              <a:ext cx="1188" cy="58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200" b="1" i="0" u="none" strike="noStrike" cap="none" spc="0" normalizeH="0" baseline="0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bulk viscosity</a:t>
              </a:r>
              <a:endParaRPr kumimoji="0" lang="en-US" altLang="zh-CN" sz="1200" b="1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6" name="灯片编号占位符 15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17"/>
            </p:custDataLst>
          </p:nvPr>
        </p:nvCxnSpPr>
        <p:spPr>
          <a:xfrm flipH="1" flipV="1">
            <a:off x="7308215" y="4202430"/>
            <a:ext cx="9525" cy="683260"/>
          </a:xfrm>
          <a:prstGeom prst="straightConnector1">
            <a:avLst/>
          </a:prstGeom>
          <a:ln w="34925" cmpd="sng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sz="3555">
                <a:latin typeface="Times New Roman" panose="02020603050405020304" charset="0"/>
                <a:cs typeface="Times New Roman" panose="02020603050405020304" charset="0"/>
                <a:sym typeface="+mn-ea"/>
              </a:rPr>
              <a:t>Summary and outlook</a:t>
            </a:r>
            <a:endParaRPr lang="en-US" altLang="zh-CN" sz="355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1505" y="2924810"/>
            <a:ext cx="7983855" cy="1795145"/>
          </a:xfrm>
          <a:prstGeom prst="rect">
            <a:avLst/>
          </a:prstGeom>
          <a:solidFill>
            <a:schemeClr val="accent5"/>
          </a:solidFill>
          <a:ln w="12700" cap="rnd">
            <a:solidFill>
              <a:schemeClr val="accent1"/>
            </a:solidFill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First 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comprehensive study of global polarization in Zr+Zr within a single self-consistent framework --- 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TENTo-3D + CLVisc + isothermal polarization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</a:t>
            </a:r>
            <a:endParaRPr kumimoji="0" lang="en-US" altLang="zh-CN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Reproduces the experimental data well</a:t>
            </a:r>
            <a:r>
              <a:rPr kumimoji="0" lang="en-US" altLang="zh-CN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: 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η, p</a:t>
            </a:r>
            <a:r>
              <a:rPr lang="en-US" altLang="zh-CN" sz="1600" b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T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cen.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y,c0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y,c2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z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ϕ</a:t>
            </a:r>
            <a:r>
              <a:rPr lang="en-US" altLang="zh-CN" sz="1600" b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. 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y,c0</a:t>
            </a:r>
            <a:r>
              <a:rPr sz="1600" b="1" spc="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(vorticity-dominated)</a:t>
            </a:r>
            <a:r>
              <a:rPr sz="1600" b="1" spc="16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and</a:t>
            </a:r>
            <a:r>
              <a:rPr sz="1600" b="1" spc="20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altLang="zh-CN" sz="1600" b="1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P</a:t>
            </a:r>
            <a:r>
              <a:rPr lang="en-US" altLang="zh-CN" sz="1600" b="1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y,c2 </a:t>
            </a:r>
            <a:r>
              <a:rPr sz="1600" b="1" spc="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(shear-driven)</a:t>
            </a:r>
            <a:r>
              <a:rPr lang="en-US" sz="1600" b="1" spc="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.</a:t>
            </a:r>
            <a:endParaRPr sz="1600" b="1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285750" marR="0" indent="-28575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Nuclear</a:t>
            </a:r>
            <a:r>
              <a:rPr sz="1600" b="1" spc="1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structure</a:t>
            </a:r>
            <a:r>
              <a:rPr sz="1600" b="1" spc="20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has</a:t>
            </a:r>
            <a:r>
              <a:rPr sz="1600" b="1" spc="21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30" dirty="0">
                <a:solidFill>
                  <a:srgbClr val="C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negligible</a:t>
            </a:r>
            <a:r>
              <a:rPr sz="1600" b="1" spc="19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impact</a:t>
            </a:r>
            <a:r>
              <a:rPr sz="1600" b="1" spc="15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on</a:t>
            </a:r>
            <a:r>
              <a:rPr sz="1600" b="1" spc="20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 </a:t>
            </a:r>
            <a:r>
              <a:rPr lang="en-US" sz="1600" b="1" spc="20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global </a:t>
            </a:r>
            <a:r>
              <a:rPr sz="1600" b="1" spc="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pola</a:t>
            </a:r>
            <a:r>
              <a:rPr sz="1600" b="1" spc="2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rization</a:t>
            </a:r>
            <a:r>
              <a:rPr lang="en-US" sz="1600" b="1" spc="2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+mn-ea"/>
              </a:rPr>
              <a:t>.</a:t>
            </a:r>
            <a:endParaRPr kumimoji="0" lang="en-US" sz="1600" b="1" i="0" u="none" strike="noStrike" cap="none" spc="20" normalizeH="0" baseline="0" dirty="0">
              <a:ln>
                <a:noFill/>
              </a:ln>
              <a:solidFill>
                <a:srgbClr val="000000">
                  <a:alpha val="100000"/>
                </a:srgbClr>
              </a:solidFill>
              <a:effectLst/>
              <a:uFillTx/>
              <a:latin typeface="Times New Roman" panose="02020603050405020304"/>
              <a:ea typeface="Times New Roman" panose="02020603050405020304"/>
              <a:cs typeface="Times New Roman" panose="02020603050405020304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23240" y="836930"/>
            <a:ext cx="2376170" cy="1833880"/>
            <a:chOff x="850" y="1431"/>
            <a:chExt cx="3742" cy="288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50" y="1431"/>
              <a:ext cx="3743" cy="288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2"/>
              </p:custDataLst>
            </p:nvPr>
          </p:nvSpPr>
          <p:spPr>
            <a:xfrm>
              <a:off x="1417" y="1616"/>
              <a:ext cx="1402" cy="43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800" b="0" i="0" u="none" strike="noStrike" cap="none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endParaRPr kumimoji="0" lang="en-US" altLang="zh-CN" sz="1800" b="0" i="1" u="none" strike="noStrike" cap="none" spc="0" normalizeH="0" baseline="-2500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086475" y="836930"/>
            <a:ext cx="2509520" cy="1912620"/>
            <a:chOff x="4819" y="1369"/>
            <a:chExt cx="3952" cy="3012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9" y="1369"/>
              <a:ext cx="3952" cy="301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5612" y="1544"/>
              <a:ext cx="1402" cy="43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800" b="0" i="0" u="none" strike="noStrike" cap="none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endParaRPr kumimoji="0" lang="en-US" altLang="zh-CN" sz="1800" b="0" i="1" u="none" strike="noStrike" cap="none" spc="0" normalizeH="0" baseline="-2500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275330" y="836930"/>
            <a:ext cx="2435860" cy="1899920"/>
            <a:chOff x="4819" y="1431"/>
            <a:chExt cx="3836" cy="2992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819" y="1431"/>
              <a:ext cx="3836" cy="2993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7"/>
              </p:custDataLst>
            </p:nvPr>
          </p:nvSpPr>
          <p:spPr>
            <a:xfrm>
              <a:off x="5499" y="1544"/>
              <a:ext cx="1402" cy="43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0" tIns="0" rIns="0" bIns="0" numCol="1" spcCol="38100" rtlCol="0" anchor="t" forceAA="0" upright="0">
              <a:spAutoFit/>
            </a:bodyPr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en-US" altLang="zh-CN" sz="1800" b="0" i="0" u="none" strike="noStrike" cap="none" spc="0" normalizeH="0" baseline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 </a:t>
              </a:r>
              <a:endParaRPr kumimoji="0" lang="en-US" altLang="zh-CN" sz="1800" b="0" i="1" u="none" strike="noStrike" cap="none" spc="0" normalizeH="0" baseline="-2500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endParaRPr>
            </a:p>
          </p:txBody>
        </p:sp>
      </p:grpSp>
      <p:graphicFrame>
        <p:nvGraphicFramePr>
          <p:cNvPr id="16" name="table 398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77850" y="5010150"/>
          <a:ext cx="8025765" cy="1617980"/>
        </p:xfrm>
        <a:graphic>
          <a:graphicData uri="http://schemas.openxmlformats.org/drawingml/2006/table">
            <a:tbl>
              <a:tblPr/>
              <a:tblGrid>
                <a:gridCol w="8025765"/>
              </a:tblGrid>
              <a:tr h="581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1000"/>
                        </a:lnSpc>
                      </a:pPr>
                      <a:r>
                        <a:rPr sz="20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Open</a:t>
                      </a:r>
                      <a:r>
                        <a:rPr sz="2000" b="1" kern="0" spc="2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 </a:t>
                      </a:r>
                      <a:r>
                        <a:rPr sz="20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Issues</a:t>
                      </a:r>
                      <a:endParaRPr sz="2000" b="1" kern="0" spc="10" dirty="0">
                        <a:solidFill>
                          <a:srgbClr val="FFFFFF">
                            <a:alpha val="100000"/>
                          </a:srgbClr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0000"/>
                    </a:solidFill>
                  </a:tcPr>
                </a:tc>
              </a:tr>
              <a:tr h="1036320">
                <a:tc>
                  <a:txBody>
                    <a:bodyPr/>
                    <a:lstStyle/>
                    <a:p>
                      <a:pPr marL="285750" indent="-285750" algn="l" rtl="0" eaLnBrk="0">
                        <a:lnSpc>
                          <a:spcPct val="126000"/>
                        </a:lnSpc>
                        <a:buFont typeface="Wingdings" panose="05000000000000000000" charset="0"/>
                        <a:buChar char="l"/>
                      </a:pPr>
                      <a:r>
                        <a:rPr lang="en-US" altLang="zh-CN" sz="1800" b="1" i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P</a:t>
                      </a:r>
                      <a:r>
                        <a:rPr lang="en-US" altLang="zh-CN" sz="1800" b="1" i="1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z</a:t>
                      </a:r>
                      <a:r>
                        <a:rPr lang="en-US" altLang="zh-CN" sz="1800" b="1" i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 </a:t>
                      </a:r>
                      <a:r>
                        <a:rPr lang="en-US" altLang="zh-CN" sz="180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sin[2(ϕ-ψ</a:t>
                      </a:r>
                      <a:r>
                        <a:rPr lang="en-US" altLang="zh-CN" sz="1800" b="1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2</a:t>
                      </a:r>
                      <a:r>
                        <a:rPr lang="en-US" altLang="zh-CN" sz="180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  <a:sym typeface="Arial" panose="020B0604020202020204"/>
                        </a:rPr>
                        <a:t>)]</a:t>
                      </a:r>
                      <a:r>
                        <a:rPr lang="en-US" altLang="zh-CN" sz="180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/>
                          <a:cs typeface="Arial" panose="020B0604020202020204" pitchFamily="34" charset="0"/>
                          <a:sym typeface="Arial" panose="020B0604020202020204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overpredicted</a:t>
                      </a:r>
                      <a:r>
                        <a:rPr sz="1800" b="1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at</a:t>
                      </a:r>
                      <a:r>
                        <a:rPr sz="1800" b="1" kern="0" spc="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high</a:t>
                      </a:r>
                      <a:r>
                        <a:rPr sz="1800" b="1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Times New Roman" panose="02020603050405020304"/>
                          <a:cs typeface="Times New Roman" panose="02020603050405020304" charset="0"/>
                        </a:rPr>
                        <a:t> </a:t>
                      </a:r>
                      <a:r>
                        <a:rPr sz="1800" b="1" i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</a:rPr>
                        <a:t>p</a:t>
                      </a:r>
                      <a:r>
                        <a:rPr sz="1800" b="1" i="1" kern="0" spc="0" baseline="-130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</a:rPr>
                        <a:t>T</a:t>
                      </a:r>
                      <a:r>
                        <a:rPr sz="1800" b="1" i="1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 charset="0"/>
                          <a:ea typeface="Arial" panose="020B0604020202020204"/>
                          <a:cs typeface="Times New Roman" panose="02020603050405020304" charset="0"/>
                        </a:rPr>
                        <a:t> </a:t>
                      </a:r>
                      <a:r>
                        <a:rPr sz="1800" b="1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—</a:t>
                      </a:r>
                      <a:r>
                        <a:rPr sz="1800" b="1" kern="0" spc="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needs</a:t>
                      </a:r>
                      <a:r>
                        <a:rPr sz="1800" b="1" kern="0" spc="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new</a:t>
                      </a:r>
                      <a:r>
                        <a:rPr sz="1800" b="1" kern="0" spc="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mechanisms</a:t>
                      </a:r>
                      <a:r>
                        <a:rPr lang="en-US" sz="18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.</a:t>
                      </a:r>
                      <a:endParaRPr sz="1800" b="1" kern="0" spc="0" dirty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 charset="0"/>
                        <a:ea typeface="Times New Roman" panose="02020603050405020304"/>
                        <a:cs typeface="Times New Roman" panose="02020603050405020304" charset="0"/>
                      </a:endParaRPr>
                    </a:p>
                    <a:p>
                      <a:pPr marL="285750" indent="-285750" algn="l" rtl="0" eaLnBrk="0">
                        <a:lnSpc>
                          <a:spcPct val="126000"/>
                        </a:lnSpc>
                        <a:buFont typeface="Wingdings" panose="05000000000000000000" charset="0"/>
                        <a:buChar char="l"/>
                      </a:pPr>
                      <a:r>
                        <a:rPr lang="en-US" altLang="zh-CN" sz="180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/>
                          <a:cs typeface="Arial" panose="020B0604020202020204" pitchFamily="34" charset="0"/>
                          <a:sym typeface="Arial" panose="020B0604020202020204"/>
                        </a:rPr>
                        <a:t>Global polarization </a:t>
                      </a:r>
                      <a:r>
                        <a:rPr lang="en-US" altLang="zh-CN" sz="1800" b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/>
                          <a:cs typeface="Arial" panose="020B0604020202020204" pitchFamily="34" charset="0"/>
                          <a:sym typeface="Arial" panose="020B0604020202020204"/>
                        </a:rPr>
                        <a:t>at AuAu 7.7 GeV / PbPb 5.36 TeV  collisions.</a:t>
                      </a:r>
                      <a:endParaRPr lang="en-US" altLang="zh-CN" sz="1800" b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/>
                        <a:cs typeface="Arial" panose="020B0604020202020204" pitchFamily="34" charset="0"/>
                        <a:sym typeface="Arial" panose="020B0604020202020204"/>
                      </a:endParaRPr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F9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9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F9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2D3"/>
                    </a:solidFill>
                  </a:tcPr>
                </a:tc>
              </a:tr>
            </a:tbl>
          </a:graphicData>
        </a:graphic>
      </p:graphicFrame>
      <p:sp>
        <p:nvSpPr>
          <p:cNvPr id="5" name="灯片编号占位符 4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/>
          <p:nvPr>
            <p:ph type="ctrTitle"/>
          </p:nvPr>
        </p:nvSpPr>
        <p:spPr>
          <a:xfrm>
            <a:off x="1143000" y="2708910"/>
            <a:ext cx="6858000" cy="850900"/>
          </a:xfrm>
          <a:solidFill>
            <a:schemeClr val="accent5"/>
          </a:solidFill>
        </p:spPr>
        <p:txBody>
          <a:bodyPr/>
          <a:p>
            <a:r>
              <a:rPr lang="en-US" altLang="zh-CN"/>
              <a:t>Thanks for your attention!</a:t>
            </a:r>
            <a:endParaRPr lang="en-US" altLang="zh-CN"/>
          </a:p>
        </p:txBody>
      </p:sp>
      <p:sp>
        <p:nvSpPr>
          <p:cNvPr id="5" name="标题 1"/>
          <p:cNvSpPr txBox="1"/>
          <p:nvPr/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  <a:ln w="12700">
            <a:miter lim="400000"/>
          </a:ln>
        </p:spPr>
        <p:txBody>
          <a:bodyPr lIns="45719" rIns="45719" anchor="ctr">
            <a:normAutofit fontScale="800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5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sz="3555">
                <a:latin typeface="Times New Roman" panose="02020603050405020304" charset="0"/>
                <a:cs typeface="Times New Roman" panose="02020603050405020304" charset="0"/>
                <a:sym typeface="+mn-ea"/>
              </a:rPr>
              <a:t>Summary and outlook</a:t>
            </a:r>
            <a:endParaRPr lang="en-US" altLang="zh-CN" sz="355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8603967" y="6381115"/>
            <a:ext cx="301909" cy="288824"/>
          </a:xfrm>
        </p:spPr>
        <p:txBody>
          <a:bodyPr/>
          <a:p>
            <a:fld id="{86CB4B4D-7CA3-9044-876B-883B54F8677D}" type="slidenum">
              <a:rPr/>
            </a:fld>
            <a:endParaRPr/>
          </a:p>
        </p:txBody>
      </p:sp>
      <p:sp>
        <p:nvSpPr>
          <p:cNvPr id="96" name="文本框 5"/>
          <p:cNvSpPr txBox="1"/>
          <p:nvPr/>
        </p:nvSpPr>
        <p:spPr>
          <a:xfrm>
            <a:off x="755647" y="5949140"/>
            <a:ext cx="7599045" cy="70675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中国物理学会高能物理分会第十二届全国会员代表大会暨学术年会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广州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202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555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Results: </a:t>
            </a:r>
            <a:r>
              <a:rPr lang="en-US" altLang="zh-CN" sz="355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Arial" panose="020B0604020202020204"/>
              </a:rPr>
              <a:t>7. Isothermal vs. Standard Thermal</a:t>
            </a:r>
            <a:endParaRPr lang="en-US" altLang="zh-CN" sz="355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9760" y="764540"/>
            <a:ext cx="790384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100" spc="150" dirty="0">
                <a:solidFill>
                  <a:srgbClr val="002060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Isothermal vs. Standard Thermal: A Nuanced Picture</a:t>
            </a:r>
            <a:endParaRPr lang="en-US" altLang="zh-CN" sz="2100" spc="150" dirty="0">
              <a:solidFill>
                <a:srgbClr val="002060"/>
              </a:solidFill>
              <a:latin typeface="Arial" panose="020B0604020202020204"/>
              <a:ea typeface="宋体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35785" y="5223510"/>
            <a:ext cx="7939405" cy="7175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Isothermal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 correct 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P</a:t>
            </a:r>
            <a:r>
              <a:rPr kumimoji="0" lang="en-US" altLang="zh-CN" sz="2000" b="0" i="1" u="none" strike="noStrike" cap="none" spc="0" normalizeH="0" baseline="-250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z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phase.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Thermal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 slightly better 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P</a:t>
            </a:r>
            <a:r>
              <a:rPr kumimoji="0" lang="en-US" altLang="zh-CN" sz="2000" b="0" i="1" u="none" strike="noStrike" cap="none" spc="0" normalizeH="0" baseline="-250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y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p</a:t>
            </a:r>
            <a:r>
              <a:rPr kumimoji="0" lang="en-US" altLang="zh-CN" sz="2000" b="0" i="0" u="none" strike="noStrike" cap="none" spc="0" normalizeH="0" baseline="-250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T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), wrong </a:t>
            </a:r>
            <a:r>
              <a:rPr lang="en-US" altLang="zh-CN" sz="2000" i="1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P</a:t>
            </a:r>
            <a:r>
              <a:rPr lang="en-US" altLang="zh-CN" sz="2000" i="1" baseline="-25000"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z</a:t>
            </a:r>
            <a:r>
              <a:rPr lang="en-US" altLang="zh-CN" sz="2000">
                <a:sym typeface="Arial" panose="020B0604020202020204"/>
              </a:rPr>
              <a:t> 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sign!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196340"/>
            <a:ext cx="5158740" cy="39541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9760" y="6090285"/>
            <a:ext cx="8221345" cy="7175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Neither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scenario simultaneously describes </a:t>
            </a:r>
            <a:r>
              <a:rPr kumimoji="0" lang="en-US" altLang="zh-CN" sz="2000" b="1" i="1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Arial" panose="020B0604020202020204"/>
              </a:rPr>
              <a:t>all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observables.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R="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A more complete polarization framework is needed?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43755" y="583565"/>
            <a:ext cx="4572000" cy="1841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1200">
                <a:sym typeface="+mn-ea"/>
              </a:rPr>
              <a:t>Yi, Wu, Zhu, Pu, and Qin, Phys. Rev. C, 111(4):044901, 2025.</a:t>
            </a:r>
            <a:endParaRPr kumimoji="0" lang="en-US" altLang="zh-CN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46710" y="1341120"/>
            <a:ext cx="8512810" cy="4528820"/>
          </a:xfrm>
          <a:prstGeom prst="rect">
            <a:avLst/>
          </a:prstGeom>
          <a:solidFill>
            <a:srgbClr val="0070C0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noAutofit/>
          </a:bodyPr>
          <a:p>
            <a:pPr marR="0" algn="ctr" defTabSz="914400" rtl="0" eaLnBrk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</a:pPr>
            <a:r>
              <a:rPr kumimoji="0" lang="en-US" altLang="zh-CN" sz="4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Outline</a:t>
            </a:r>
            <a:endParaRPr kumimoji="0" lang="en-US" altLang="zh-CN" sz="40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 Introduction</a:t>
            </a:r>
            <a:endParaRPr kumimoji="0" lang="en-US" altLang="zh-CN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 Theory Framework:  TRENTo3D + CLVisc </a:t>
            </a:r>
            <a:endParaRPr kumimoji="0" lang="en-US" altLang="zh-CN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 Hyperon Polarization results:  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P</a:t>
            </a:r>
            <a:r>
              <a:rPr lang="en-US" altLang="zh-CN" sz="3200" b="1" i="1" baseline="-25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η, p</a:t>
            </a:r>
            <a:r>
              <a:rPr lang="en-US" altLang="zh-CN" sz="3200" b="1" baseline="-25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T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cen.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  P</a:t>
            </a:r>
            <a:r>
              <a:rPr lang="en-US" altLang="zh-CN" sz="3200" b="1" i="1" baseline="-25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y,c0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sz="3200" b="1" i="1" baseline="-25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y,c2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sz="3200" b="1" i="1" baseline="-25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z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ϕ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sz="3200" b="1" i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. </a:t>
            </a:r>
            <a:endParaRPr kumimoji="0" lang="en-US" altLang="zh-CN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 panose="020B0604020202020204"/>
            </a:endParaRPr>
          </a:p>
          <a:p>
            <a:pPr marL="285750" marR="0" indent="-285750" algn="l" defTabSz="914400" rtl="0" eaLnBrk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 Summary </a:t>
            </a:r>
            <a:endParaRPr kumimoji="0" lang="en-US" altLang="zh-CN" sz="32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 panose="020B0604020202020204"/>
            </a:endParaRPr>
          </a:p>
        </p:txBody>
      </p:sp>
      <p:pic>
        <p:nvPicPr>
          <p:cNvPr id="98" name="图片 1" descr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59" y="116204"/>
            <a:ext cx="978537" cy="97345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文本框 5"/>
          <p:cNvSpPr txBox="1"/>
          <p:nvPr/>
        </p:nvSpPr>
        <p:spPr>
          <a:xfrm>
            <a:off x="755647" y="6021530"/>
            <a:ext cx="7599045" cy="70675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中国物理学会高能物理分会第十二届全国会员代表大会暨学术年会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>
              <a:defRPr sz="2000"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中国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广州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202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</a:t>
            </a:r>
            <a:r>
              <a:rPr 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16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2"/>
          </p:nvPr>
        </p:nvSpPr>
        <p:spPr>
          <a:xfrm>
            <a:off x="8676005" y="6452870"/>
            <a:ext cx="294005" cy="306705"/>
          </a:xfrm>
        </p:spPr>
        <p:txBody>
          <a:bodyPr wrap="square"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780780" y="6525736"/>
            <a:ext cx="349885" cy="252730"/>
          </a:xfrm>
        </p:spPr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r>
              <a:rPr lang="en-US" altLang="zh-CN" sz="1050" strike="noStrike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/19</a:t>
            </a:r>
            <a:endParaRPr lang="en-US" altLang="zh-CN" sz="1050" strike="noStrike" noProof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Autofit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4000" baseline="-25000"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Hydrodynamic evolution: (3+1)-D CLVisc</a:t>
            </a:r>
            <a:endParaRPr lang="en-US" altLang="zh-CN" sz="4000" baseline="-25000">
              <a:latin typeface="Arial" panose="020B0604020202020204"/>
              <a:ea typeface="Arial" panose="020B0604020202020204"/>
              <a:cs typeface="Arial" panose="020B0604020202020204"/>
              <a:sym typeface="+mn-ea"/>
            </a:endParaRPr>
          </a:p>
        </p:txBody>
      </p:sp>
      <p:sp>
        <p:nvSpPr>
          <p:cNvPr id="23557" name="文本框 13"/>
          <p:cNvSpPr txBox="1"/>
          <p:nvPr/>
        </p:nvSpPr>
        <p:spPr>
          <a:xfrm>
            <a:off x="4298315" y="620395"/>
            <a:ext cx="483235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600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Wu, Qin, Pang, Wang, Phys. Rev. C 105 (2022) 3, 034909</a:t>
            </a:r>
            <a:endParaRPr lang="en-US" altLang="zh-CN" sz="1600" dirty="0"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23555" name="文本框 1"/>
          <p:cNvSpPr txBox="1"/>
          <p:nvPr/>
        </p:nvSpPr>
        <p:spPr>
          <a:xfrm>
            <a:off x="511175" y="1074420"/>
            <a:ext cx="82629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dirty="0">
                <a:solidFill>
                  <a:srgbClr val="00B050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Energy-momentum conservation and net baryon current conservation:</a:t>
            </a:r>
            <a:endParaRPr lang="en-US" altLang="zh-CN" sz="2000" dirty="0">
              <a:solidFill>
                <a:srgbClr val="00B050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23558" name="文本框 18"/>
          <p:cNvSpPr txBox="1"/>
          <p:nvPr/>
        </p:nvSpPr>
        <p:spPr>
          <a:xfrm>
            <a:off x="511175" y="2455545"/>
            <a:ext cx="4463415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dirty="0">
                <a:solidFill>
                  <a:srgbClr val="0070C0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Equation of motion of dissipative current:</a:t>
            </a:r>
            <a:endParaRPr lang="en-US" altLang="zh-CN" sz="2000" dirty="0">
              <a:solidFill>
                <a:srgbClr val="0070C0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pic>
        <p:nvPicPr>
          <p:cNvPr id="23559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830" y="1473200"/>
            <a:ext cx="5392420" cy="797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0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080" y="2917825"/>
            <a:ext cx="5297170" cy="11557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561" name="组合 20"/>
          <p:cNvGrpSpPr/>
          <p:nvPr/>
        </p:nvGrpSpPr>
        <p:grpSpPr>
          <a:xfrm>
            <a:off x="511175" y="4292656"/>
            <a:ext cx="3444875" cy="478790"/>
            <a:chOff x="767408" y="4584376"/>
            <a:chExt cx="4593312" cy="638239"/>
          </a:xfrm>
        </p:grpSpPr>
        <p:sp>
          <p:nvSpPr>
            <p:cNvPr id="23563" name="文本框 7"/>
            <p:cNvSpPr txBox="1"/>
            <p:nvPr/>
          </p:nvSpPr>
          <p:spPr>
            <a:xfrm>
              <a:off x="767408" y="4597920"/>
              <a:ext cx="2991368" cy="5315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000" dirty="0">
                  <a:solidFill>
                    <a:srgbClr val="00B0F0"/>
                  </a:solidFill>
                  <a:latin typeface="Calibri" panose="020F0502020204030204" charset="0"/>
                  <a:ea typeface="宋体" panose="02010600030101010101" pitchFamily="2" charset="-122"/>
                  <a:cs typeface="Calibri" panose="020F0502020204030204" charset="0"/>
                </a:rPr>
                <a:t>The shear viscosity: </a:t>
              </a:r>
              <a:endParaRPr lang="en-US" altLang="zh-CN" sz="2000" dirty="0">
                <a:solidFill>
                  <a:srgbClr val="00B0F0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endParaRPr>
            </a:p>
          </p:txBody>
        </p:sp>
        <p:pic>
          <p:nvPicPr>
            <p:cNvPr id="23564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8776" y="4584376"/>
              <a:ext cx="1601944" cy="63823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3562" name="文本框 19"/>
          <p:cNvSpPr txBox="1"/>
          <p:nvPr/>
        </p:nvSpPr>
        <p:spPr>
          <a:xfrm>
            <a:off x="511175" y="5012690"/>
            <a:ext cx="46659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000" dirty="0">
                <a:solidFill>
                  <a:srgbClr val="548235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Equation of state: 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Hot QCD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  <a:sym typeface="+mn-ea"/>
              </a:rPr>
              <a:t>-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2014</a:t>
            </a:r>
            <a:endParaRPr lang="en-US" altLang="zh-CN" sz="2000" dirty="0">
              <a:solidFill>
                <a:schemeClr val="tx1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Introduction: Heavy Ion collisions &amp; </a:t>
            </a:r>
            <a:r>
              <a:rPr lang="en-US" altLang="zh-CN" sz="311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Q</a:t>
            </a:r>
            <a:r>
              <a:rPr lang="en-US" altLang="zh-CN" sz="3110">
                <a:solidFill>
                  <a:srgbClr val="00B05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G</a:t>
            </a:r>
            <a:r>
              <a:rPr lang="en-US" altLang="zh-CN" sz="3110">
                <a:solidFill>
                  <a:srgbClr val="0000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</a:t>
            </a: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35838" y="1700530"/>
            <a:ext cx="3335527" cy="2577465"/>
            <a:chOff x="225" y="2264"/>
            <a:chExt cx="7607" cy="4873"/>
          </a:xfrm>
        </p:grpSpPr>
        <p:pic>
          <p:nvPicPr>
            <p:cNvPr id="11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25" y="2264"/>
              <a:ext cx="7607" cy="487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左大括号 11"/>
            <p:cNvSpPr/>
            <p:nvPr/>
          </p:nvSpPr>
          <p:spPr>
            <a:xfrm rot="16200000">
              <a:off x="3914" y="3015"/>
              <a:ext cx="120" cy="5532"/>
            </a:xfrm>
            <a:prstGeom prst="leftBrace">
              <a:avLst/>
            </a:prstGeom>
            <a:ln w="12700" cmpd="sng">
              <a:solidFill>
                <a:schemeClr val="bg1">
                  <a:alpha val="79000"/>
                </a:schemeClr>
              </a:solidFill>
              <a:prstDash val="solid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 sz="135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231" y="5841"/>
              <a:ext cx="1699" cy="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900">
                  <a:solidFill>
                    <a:schemeClr val="bg1"/>
                  </a:solidFill>
                  <a:latin typeface="MV Boli" panose="02000500030200090000" charset="0"/>
                  <a:cs typeface="MV Boli" panose="02000500030200090000" charset="0"/>
                </a:rPr>
                <a:t>EB field</a:t>
              </a:r>
              <a:endParaRPr lang="en-US" altLang="zh-CN" sz="900">
                <a:solidFill>
                  <a:schemeClr val="bg1"/>
                </a:solidFill>
                <a:latin typeface="MV Boli" panose="02000500030200090000" charset="0"/>
                <a:cs typeface="MV Boli" panose="02000500030200090000" charset="0"/>
              </a:endParaRPr>
            </a:p>
          </p:txBody>
        </p:sp>
      </p:grpSp>
      <p:grpSp>
        <p:nvGrpSpPr>
          <p:cNvPr id="11276" name="组合 6"/>
          <p:cNvGrpSpPr/>
          <p:nvPr/>
        </p:nvGrpSpPr>
        <p:grpSpPr>
          <a:xfrm>
            <a:off x="5147945" y="1772920"/>
            <a:ext cx="3041015" cy="2323465"/>
            <a:chOff x="7531100" y="1401763"/>
            <a:chExt cx="3451225" cy="2882900"/>
          </a:xfrm>
        </p:grpSpPr>
        <p:pic>
          <p:nvPicPr>
            <p:cNvPr id="11277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31100" y="1401763"/>
              <a:ext cx="3451225" cy="288290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" name="直接箭头连接符 1"/>
            <p:cNvCxnSpPr/>
            <p:nvPr/>
          </p:nvCxnSpPr>
          <p:spPr>
            <a:xfrm>
              <a:off x="8803589" y="3024139"/>
              <a:ext cx="0" cy="914078"/>
            </a:xfrm>
            <a:prstGeom prst="straightConnector1">
              <a:avLst/>
            </a:prstGeom>
            <a:ln w="28575">
              <a:gradFill>
                <a:gsLst>
                  <a:gs pos="86000">
                    <a:srgbClr val="0000E1"/>
                  </a:gs>
                  <a:gs pos="11000">
                    <a:schemeClr val="accent1">
                      <a:lumMod val="45000"/>
                      <a:lumOff val="55000"/>
                    </a:schemeClr>
                  </a:gs>
                  <a:gs pos="5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8566472" y="3827599"/>
              <a:ext cx="338554" cy="456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defTabSz="914400" eaLnBrk="1" hangingPunct="1">
                <a:buClrTx/>
                <a:buSzTx/>
                <a:buFontTx/>
                <a:buNone/>
                <a:defRPr/>
              </a:pPr>
              <a:r>
                <a:rPr kumimoji="0" lang="en-US" altLang="zh-CN" kern="1200" cap="none" spc="0" normalizeH="0" baseline="0" noProof="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B</a:t>
              </a:r>
              <a:endParaRPr kumimoji="0" lang="zh-CN" altLang="en-US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99795" y="4652645"/>
            <a:ext cx="7769860" cy="10769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Nearly perfect fluid</a:t>
            </a:r>
            <a:r>
              <a:rPr kumimoji="0" lang="en-US" altLang="zh-CN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 with low </a:t>
            </a:r>
            <a:r>
              <a:rPr kumimoji="0" lang="en-US" altLang="zh-CN" sz="2000" b="0" i="1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η/s.</a:t>
            </a:r>
            <a:endParaRPr kumimoji="0" lang="en-US" altLang="zh-CN" sz="2000" b="0" i="1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Non-central collisions: 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huge orbital angular momentum.</a:t>
            </a:r>
            <a:endParaRPr kumimoji="0" lang="en-US" altLang="zh-CN" sz="2000" b="0" u="none" strike="noStrike" cap="none" spc="0" normalizeH="0" baseline="0">
              <a:ln>
                <a:noFill/>
              </a:ln>
              <a:solidFill>
                <a:srgbClr val="C0000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  <a:p>
            <a:pPr marL="342900" marR="0" indent="-342900" algn="l" defTabSz="914400" rtl="0" ea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The most vortical fluid </a:t>
            </a:r>
            <a:r>
              <a:rPr kumimoji="0" lang="en-US" altLang="zh-CN" sz="2000" b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ever observed. </a:t>
            </a:r>
            <a:endParaRPr kumimoji="0" lang="en-US" altLang="zh-CN" sz="2000" b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87450" y="5854065"/>
            <a:ext cx="7132320" cy="8616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Liang, Wang, PRL. 94, 102301 (2005)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Liang, Wang, PLB 629, 20 (2005)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Becattini, Chandra, Zanna, and Grossi, Annals Phys. (2013)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4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Becattini and Karpenko, PRL 120, 01230</a:t>
            </a:r>
            <a:endParaRPr kumimoji="0" lang="en-US" altLang="zh-CN" sz="1400" b="1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908685"/>
            <a:ext cx="569023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HIC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, </a:t>
            </a:r>
            <a:r>
              <a:rPr lang="en-US" altLang="zh-CN" sz="24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Q</a:t>
            </a:r>
            <a:r>
              <a:rPr lang="en-US" altLang="zh-CN" sz="2400" b="1">
                <a:solidFill>
                  <a:srgbClr val="00B05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G</a:t>
            </a:r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P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 and Spin-Orbital Coupling </a:t>
            </a:r>
            <a:endParaRPr kumimoji="0" lang="en-US" altLang="zh-CN" sz="2400" b="1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pic>
        <p:nvPicPr>
          <p:cNvPr id="12296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19700" y="4203700"/>
            <a:ext cx="3355340" cy="2597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Spin Polarization: A New Frontier 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2295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1339215"/>
            <a:ext cx="3383280" cy="2197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370" y="1304925"/>
            <a:ext cx="2576195" cy="21348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75780" y="2781300"/>
            <a:ext cx="3006725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Karpenko, Becattini, EPJC(2017)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3850" y="797560"/>
            <a:ext cx="797115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Advance studies for global polarization</a:t>
            </a:r>
            <a:endParaRPr kumimoji="0" lang="en-US" altLang="zh-CN" sz="2400" b="1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1460" y="6068060"/>
            <a:ext cx="3006725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W</a:t>
            </a:r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ei, Deng, Huang, PRC(2019) 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5605" y="4581525"/>
            <a:ext cx="655320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AMPT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339340" y="6068060"/>
            <a:ext cx="3006725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Fu, X</a:t>
            </a:r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u, Huang, Song, PRC(2021) 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932045" y="6068060"/>
            <a:ext cx="1794510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S</a:t>
            </a:r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hi, Li, Liao, PLB(2019) 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0" y="3573780"/>
            <a:ext cx="9108440" cy="2566670"/>
            <a:chOff x="0" y="5741"/>
            <a:chExt cx="14344" cy="404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741"/>
              <a:ext cx="3556" cy="404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56" y="5741"/>
              <a:ext cx="3465" cy="396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73" y="5758"/>
              <a:ext cx="3737" cy="3807"/>
            </a:xfrm>
            <a:prstGeom prst="rect">
              <a:avLst/>
            </a:prstGeom>
          </p:spPr>
        </p:pic>
        <p:pic>
          <p:nvPicPr>
            <p:cNvPr id="13315" name="图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10" y="5768"/>
              <a:ext cx="3634" cy="383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" name="文本框 16"/>
          <p:cNvSpPr txBox="1"/>
          <p:nvPr/>
        </p:nvSpPr>
        <p:spPr>
          <a:xfrm>
            <a:off x="7164070" y="6068060"/>
            <a:ext cx="1794510" cy="2451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Wu, YI, Qin, Pu, PRC(2022)</a:t>
            </a:r>
            <a:endParaRPr lang="en-US" altLang="zh-CN" sz="1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10" name="灯片编号占位符 3"/>
          <p:cNvSpPr>
            <a:spLocks noGrp="1"/>
          </p:cNvSpPr>
          <p:nvPr/>
        </p:nvSpPr>
        <p:spPr>
          <a:xfrm>
            <a:off x="8748112" y="6452870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marL="0" marR="0" indent="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1pPr>
            <a:lvl2pPr marL="0" marR="0" indent="457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2pPr>
            <a:lvl3pPr marL="0" marR="0" indent="914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3pPr>
            <a:lvl4pPr marL="0" marR="0" indent="1371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4pPr>
            <a:lvl5pPr marL="0" marR="0" indent="18288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5pPr>
            <a:lvl6pPr marL="0" marR="0" indent="22860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2743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3200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3657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pic>
        <p:nvPicPr>
          <p:cNvPr id="8" name="图片 7" descr="QQ20260707-0906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0110" y="1374775"/>
            <a:ext cx="3087370" cy="21653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Spin Polarization: A New Frontier 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797560"/>
            <a:ext cx="797115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Experimental Facilities</a:t>
            </a:r>
            <a:endParaRPr kumimoji="0" lang="en-US" altLang="zh-CN" sz="2400" b="1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1557020"/>
            <a:ext cx="3762375" cy="28346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4581525"/>
            <a:ext cx="3964305" cy="17240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51460" y="4796790"/>
            <a:ext cx="4415155" cy="152717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These new facilities open a new window into the physics of global polarization at high baryon density in the few GeV energy regime.</a:t>
            </a:r>
            <a:endParaRPr lang="en-US" altLang="zh-CN" b="1">
              <a:solidFill>
                <a:srgbClr val="0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78450" y="3932555"/>
            <a:ext cx="3006725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强流重离子加速器装置</a:t>
            </a:r>
            <a:r>
              <a:rPr lang="en-US" altLang="zh-CN" sz="12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HIAF, 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中国</a:t>
            </a:r>
            <a:r>
              <a:rPr lang="en-US" altLang="zh-CN" sz="12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</a:t>
            </a:r>
            <a:r>
              <a:rPr lang="zh-CN" altLang="en-US" sz="12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惠州</a:t>
            </a:r>
            <a:endParaRPr lang="zh-CN" altLang="en-US" sz="12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pic>
        <p:nvPicPr>
          <p:cNvPr id="6" name="图片 5" descr="W020260204594300139884_ORIG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45" y="1628775"/>
            <a:ext cx="3817620" cy="2149475"/>
          </a:xfrm>
          <a:prstGeom prst="rect">
            <a:avLst/>
          </a:prstGeom>
        </p:spPr>
      </p:pic>
      <p:sp>
        <p:nvSpPr>
          <p:cNvPr id="9" name="灯片编号占位符 3"/>
          <p:cNvSpPr>
            <a:spLocks noGrp="1"/>
          </p:cNvSpPr>
          <p:nvPr/>
        </p:nvSpPr>
        <p:spPr>
          <a:xfrm>
            <a:off x="8748112" y="6452870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marL="0" marR="0" indent="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1pPr>
            <a:lvl2pPr marL="0" marR="0" indent="457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2pPr>
            <a:lvl3pPr marL="0" marR="0" indent="914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3pPr>
            <a:lvl4pPr marL="0" marR="0" indent="1371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4pPr>
            <a:lvl5pPr marL="0" marR="0" indent="18288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5pPr>
            <a:lvl6pPr marL="0" marR="0" indent="22860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2743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3200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3657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77460" y="6236970"/>
            <a:ext cx="353060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rgbClr val="7030A0"/>
                </a:solidFill>
                <a:latin typeface="Arial" panose="020B0604020202020204"/>
                <a:ea typeface="Arial" panose="020B0604020202020204"/>
              </a:rPr>
              <a:t>Yi-Liang Yin’s talk, July 18, 15:10</a:t>
            </a:r>
            <a:endParaRPr lang="en-US" altLang="zh-CN" sz="1600">
              <a:solidFill>
                <a:srgbClr val="7030A0"/>
              </a:solidFill>
              <a:latin typeface="Arial" panose="020B0604020202020204"/>
              <a:ea typeface="Arial" panose="020B0604020202020204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Introduction: </a:t>
            </a: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Spin Polarization: A New Frontier 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797560"/>
            <a:ext cx="797115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Experimental Facilities</a:t>
            </a:r>
            <a:endParaRPr kumimoji="0" lang="en-US" altLang="zh-CN" sz="2400" b="1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文本框 7" descr="7b0a202020202262756c6c6574223a20227b5c2263617465676f727949645c223a5c225c222c5c2274656d706c61746549645c223a32303233313731337d220a7d0a"/>
          <p:cNvSpPr txBox="1"/>
          <p:nvPr/>
        </p:nvSpPr>
        <p:spPr>
          <a:xfrm>
            <a:off x="251460" y="4356100"/>
            <a:ext cx="8726170" cy="1950720"/>
          </a:xfrm>
          <a:prstGeom prst="rect">
            <a:avLst/>
          </a:prstGeom>
          <a:ln w="19050">
            <a:solidFill>
              <a:srgbClr val="7030A0"/>
            </a:solidFill>
          </a:ln>
        </p:spPr>
        <p:txBody>
          <a:bodyPr wrap="square">
            <a:spAutoFit/>
          </a:bodyPr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chemeClr val="tx1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Challenges in Hyperon Polarization Theory:</a:t>
            </a:r>
            <a:r>
              <a:rPr lang="en-US" altLang="zh-CN" sz="2000" b="1">
                <a:solidFill>
                  <a:schemeClr val="tx1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</a:t>
            </a:r>
            <a:endParaRPr lang="en-US" altLang="zh-CN" sz="2000" b="1">
              <a:solidFill>
                <a:schemeClr val="tx1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“Sign puzzle” of </a:t>
            </a:r>
            <a:r>
              <a:rPr lang="en-US" altLang="zh-CN" b="1" i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P</a:t>
            </a:r>
            <a:r>
              <a:rPr lang="en-US" altLang="zh-CN" b="1" i="1" baseline="-25000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z</a:t>
            </a:r>
            <a:r>
              <a:rPr lang="zh-CN" altLang="en-US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：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opposite </a:t>
            </a:r>
            <a:r>
              <a:rPr lang="en-US" altLang="zh-CN" b="1" i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  <a:sym typeface="+mn-ea"/>
              </a:rPr>
              <a:t>P</a:t>
            </a:r>
            <a:r>
              <a:rPr lang="en-US" altLang="zh-CN" b="1" i="1" baseline="-25000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  <a:sym typeface="+mn-ea"/>
              </a:rPr>
              <a:t>z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sign</a:t>
            </a:r>
            <a:r>
              <a:rPr lang="zh-CN" altLang="en-US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（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bulk vis., iso-thermal, EoS, et.al?</a:t>
            </a:r>
            <a:r>
              <a:rPr lang="zh-CN" altLang="en-US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）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.</a:t>
            </a:r>
            <a:endParaRPr lang="en-US" altLang="zh-CN" b="1">
              <a:solidFill>
                <a:srgbClr val="0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00B0F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QGP 3D initial condition 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poorly constrained---longitudinal flow profile, fireball tilt largely unknown. </a:t>
            </a:r>
            <a:endParaRPr lang="en-US" altLang="zh-CN" b="1">
              <a:solidFill>
                <a:srgbClr val="0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00B05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Isobaric Ru/Zr collisions: </a:t>
            </a:r>
            <a:r>
              <a:rPr lang="en-US" altLang="zh-CN" b="1">
                <a:solidFill>
                  <a:srgbClr val="0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can polarization probe nuclear structure?</a:t>
            </a:r>
            <a:endParaRPr lang="en-US" altLang="zh-CN" b="1">
              <a:solidFill>
                <a:srgbClr val="0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</p:txBody>
      </p:sp>
      <p:sp>
        <p:nvSpPr>
          <p:cNvPr id="5" name="灯片编号占位符 3"/>
          <p:cNvSpPr>
            <a:spLocks noGrp="1"/>
          </p:cNvSpPr>
          <p:nvPr/>
        </p:nvSpPr>
        <p:spPr>
          <a:xfrm>
            <a:off x="8748112" y="6452870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marL="0" marR="0" indent="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1pPr>
            <a:lvl2pPr marL="0" marR="0" indent="457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2pPr>
            <a:lvl3pPr marL="0" marR="0" indent="914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3pPr>
            <a:lvl4pPr marL="0" marR="0" indent="1371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4pPr>
            <a:lvl5pPr marL="0" marR="0" indent="18288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5pPr>
            <a:lvl6pPr marL="0" marR="0" indent="22860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2743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3200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3657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7950" y="1342390"/>
            <a:ext cx="8627745" cy="2853690"/>
            <a:chOff x="170" y="2114"/>
            <a:chExt cx="13587" cy="4494"/>
          </a:xfrm>
        </p:grpSpPr>
        <p:grpSp>
          <p:nvGrpSpPr>
            <p:cNvPr id="6" name="组合 5"/>
            <p:cNvGrpSpPr/>
            <p:nvPr/>
          </p:nvGrpSpPr>
          <p:grpSpPr>
            <a:xfrm>
              <a:off x="170" y="2114"/>
              <a:ext cx="13427" cy="3960"/>
              <a:chOff x="170" y="2566"/>
              <a:chExt cx="13427" cy="3960"/>
            </a:xfrm>
          </p:grpSpPr>
          <p:pic>
            <p:nvPicPr>
              <p:cNvPr id="4" name="图片 3" descr="QQ20260708-092154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170" y="2678"/>
                <a:ext cx="4208" cy="3575"/>
              </a:xfrm>
              <a:prstGeom prst="rect">
                <a:avLst/>
              </a:prstGeom>
            </p:spPr>
          </p:pic>
          <p:pic>
            <p:nvPicPr>
              <p:cNvPr id="7" name="图片 6" descr="QQ20260708-09223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3231" y="2856"/>
                <a:ext cx="846" cy="925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4580" y="2566"/>
                <a:ext cx="4507" cy="3961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5385" y="2836"/>
                <a:ext cx="806" cy="739"/>
              </a:xfrm>
              <a:prstGeom prst="rect">
                <a:avLst/>
              </a:prstGeom>
            </p:spPr>
          </p:pic>
          <p:pic>
            <p:nvPicPr>
              <p:cNvPr id="12" name="图片 11" descr="QQ20260708-093811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0"/>
              <a:stretch>
                <a:fillRect/>
              </a:stretch>
            </p:blipFill>
            <p:spPr>
              <a:xfrm>
                <a:off x="9289" y="2656"/>
                <a:ext cx="4309" cy="3867"/>
              </a:xfrm>
              <a:prstGeom prst="rect">
                <a:avLst/>
              </a:prstGeom>
            </p:spPr>
          </p:pic>
          <p:pic>
            <p:nvPicPr>
              <p:cNvPr id="15" name="图片 14" descr="QQ20260708-09375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2"/>
              <a:stretch>
                <a:fillRect/>
              </a:stretch>
            </p:blipFill>
            <p:spPr>
              <a:xfrm>
                <a:off x="10035" y="2905"/>
                <a:ext cx="1116" cy="670"/>
              </a:xfrm>
              <a:prstGeom prst="rect">
                <a:avLst/>
              </a:prstGeom>
            </p:spPr>
          </p:pic>
        </p:grpSp>
        <p:grpSp>
          <p:nvGrpSpPr>
            <p:cNvPr id="11" name="组合 10"/>
            <p:cNvGrpSpPr/>
            <p:nvPr/>
          </p:nvGrpSpPr>
          <p:grpSpPr>
            <a:xfrm>
              <a:off x="545" y="6174"/>
              <a:ext cx="13212" cy="434"/>
              <a:chOff x="545" y="6400"/>
              <a:chExt cx="13212" cy="434"/>
            </a:xfrm>
          </p:grpSpPr>
          <p:sp>
            <p:nvSpPr>
              <p:cNvPr id="16" name="文本框 1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45" y="6400"/>
                <a:ext cx="3833" cy="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r>
                  <a:rPr 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Arial-BoldMT"/>
                    <a:cs typeface="Arial" panose="020B0604020202020204" pitchFamily="34" charset="0"/>
                  </a:rPr>
                  <a:t>ALICE 5.02 TeV/5.36 TeV P</a:t>
                </a:r>
                <a:r>
                  <a:rPr 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Arial-BoldMT"/>
                    <a:cs typeface="Arial" panose="020B0604020202020204" pitchFamily="34" charset="0"/>
                  </a:rPr>
                  <a:t>bPb</a:t>
                </a:r>
                <a:endParaRPr lang="en-US" sz="1200" b="1">
                  <a:solidFill>
                    <a:srgbClr val="C00000"/>
                  </a:solidFill>
                  <a:latin typeface="Arial" panose="020B0604020202020204" pitchFamily="34" charset="0"/>
                  <a:ea typeface="Arial-BoldMT"/>
                  <a:cs typeface="Arial" panose="020B0604020202020204" pitchFamily="34" charset="0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839" y="6400"/>
                <a:ext cx="3269" cy="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r>
                  <a:rPr 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Arial-BoldMT"/>
                    <a:cs typeface="Arial" panose="020B0604020202020204" pitchFamily="34" charset="0"/>
                  </a:rPr>
                  <a:t>CMS 8.16 TeV pPb</a:t>
                </a:r>
                <a:endParaRPr lang="en-US" sz="1200" b="1">
                  <a:solidFill>
                    <a:srgbClr val="C00000"/>
                  </a:solidFill>
                  <a:latin typeface="Arial" panose="020B0604020202020204" pitchFamily="34" charset="0"/>
                  <a:ea typeface="Arial-BoldMT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0488" y="6400"/>
                <a:ext cx="3269" cy="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r>
                  <a:rPr lang="en-US" sz="1200" b="1">
                    <a:solidFill>
                      <a:srgbClr val="C00000"/>
                    </a:solidFill>
                    <a:latin typeface="Arial" panose="020B0604020202020204" pitchFamily="34" charset="0"/>
                    <a:ea typeface="Arial-BoldMT"/>
                    <a:cs typeface="Arial" panose="020B0604020202020204" pitchFamily="34" charset="0"/>
                  </a:rPr>
                  <a:t>CMS 68.6 GeV pNe</a:t>
                </a:r>
                <a:endParaRPr lang="en-US" sz="1200" b="1">
                  <a:solidFill>
                    <a:srgbClr val="C00000"/>
                  </a:solidFill>
                  <a:latin typeface="Arial" panose="020B0604020202020204" pitchFamily="34" charset="0"/>
                  <a:ea typeface="Arial-BoldMT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Introduction: </a:t>
            </a: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Spin Polarization: A New Frontier 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460" y="797560"/>
            <a:ext cx="7971155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kumimoji="0" lang="en-US" altLang="zh-CN" sz="2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Experimental Facilities</a:t>
            </a:r>
            <a:endParaRPr kumimoji="0" lang="en-US" altLang="zh-CN" sz="2400" b="1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8" name="文本框 7" descr="7b0a202020202262756c6c6574223a20227b5c2263617465676f727949645c223a5c225c222c5c2274656d706c61746549645c223a32303233313731337d220a7d0a"/>
          <p:cNvSpPr txBox="1"/>
          <p:nvPr/>
        </p:nvSpPr>
        <p:spPr>
          <a:xfrm>
            <a:off x="252095" y="4191000"/>
            <a:ext cx="8726170" cy="1950720"/>
          </a:xfrm>
          <a:prstGeom prst="rect">
            <a:avLst/>
          </a:prstGeom>
          <a:ln w="12700">
            <a:solidFill>
              <a:srgbClr val="C00000"/>
            </a:solidFill>
          </a:ln>
        </p:spPr>
        <p:txBody>
          <a:bodyPr wrap="square">
            <a:spAutoFit/>
          </a:bodyPr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This Work:</a:t>
            </a:r>
            <a:r>
              <a:rPr lang="en-US" altLang="zh-CN" sz="2000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</a:t>
            </a:r>
            <a:endParaRPr lang="en-US" altLang="zh-CN" sz="2000" b="1">
              <a:solidFill>
                <a:srgbClr val="C0000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Framework: </a:t>
            </a:r>
            <a:r>
              <a:rPr lang="en-US" b="1">
                <a:solidFill>
                  <a:srgbClr val="00206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TRENTo3D + CLVisc (3+1D hydro)  + isothermal polarization</a:t>
            </a:r>
            <a:endParaRPr lang="en-US" b="1">
              <a:solidFill>
                <a:srgbClr val="00206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00B0F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Flow: initial longitudinal flow  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-- beyond Bjorken 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flow</a:t>
            </a:r>
            <a:endParaRPr lang="en-US" altLang="zh-CN" b="1">
              <a:solidFill>
                <a:srgbClr val="00206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00B05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Systematic scans:</a:t>
            </a:r>
            <a:r>
              <a:rPr lang="en-US" altLang="zh-CN" b="1" i="1">
                <a:solidFill>
                  <a:srgbClr val="00B050"/>
                </a:solidFill>
                <a:latin typeface="Times New Roman" panose="02020603050405020304" charset="0"/>
                <a:ea typeface="Arial-BoldMT"/>
                <a:cs typeface="Times New Roman" panose="02020603050405020304" charset="0"/>
              </a:rPr>
              <a:t> 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ea typeface="Arial-BoldMT"/>
                <a:cs typeface="Times New Roman" panose="02020603050405020304" charset="0"/>
              </a:rPr>
              <a:t>f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ea typeface="Arial-BoldMT"/>
                <a:cs typeface="Times New Roman" panose="02020603050405020304" charset="0"/>
              </a:rPr>
              <a:t>v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ea typeface="Arial-BoldMT"/>
                <a:cs typeface="Times New Roman" panose="02020603050405020304" charset="0"/>
              </a:rPr>
              <a:t>,  k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ea typeface="Arial-BoldMT"/>
                <a:cs typeface="Times New Roman" panose="02020603050405020304" charset="0"/>
              </a:rPr>
              <a:t>T</a:t>
            </a:r>
            <a:r>
              <a:rPr lang="en-US" altLang="zh-CN" b="1">
                <a:solidFill>
                  <a:srgbClr val="00206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,  5 nuclear structure configs., 3 bulk viscosity.</a:t>
            </a:r>
            <a:endParaRPr lang="en-US" altLang="zh-CN" b="1">
              <a:solidFill>
                <a:srgbClr val="002060"/>
              </a:solidFill>
              <a:latin typeface="Arial" panose="020B0604020202020204" pitchFamily="34" charset="0"/>
              <a:ea typeface="Arial-BoldMT"/>
              <a:cs typeface="Arial" panose="020B0604020202020204" pitchFamily="34" charset="0"/>
            </a:endParaRPr>
          </a:p>
          <a:p>
            <a:pPr marL="285750" indent="-285750" eaLnBrk="1">
              <a:lnSpc>
                <a:spcPts val="2900"/>
              </a:lnSpc>
              <a:buFont typeface="Wingdings" panose="05000000000000000000" charset="0"/>
              <a:buChar char="u"/>
            </a:pPr>
            <a:r>
              <a:rPr lang="en-US" altLang="zh-CN" b="1">
                <a:solidFill>
                  <a:srgbClr val="7030A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Observables:</a:t>
            </a:r>
            <a:r>
              <a:rPr lang="en-US" altLang="zh-CN" b="1">
                <a:solidFill>
                  <a:srgbClr val="00B050"/>
                </a:solidFill>
                <a:latin typeface="Arial" panose="020B0604020202020204" pitchFamily="34" charset="0"/>
                <a:ea typeface="Arial-BoldMT"/>
                <a:cs typeface="Arial" panose="020B0604020202020204" pitchFamily="34" charset="0"/>
              </a:rPr>
              <a:t> </a:t>
            </a:r>
            <a:r>
              <a:rPr lang="en-US" altLang="zh-CN" b="1">
                <a:solidFill>
                  <a:srgbClr val="00206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 panose="020B0604020202020204"/>
              </a:rPr>
              <a:t> 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P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η, p</a:t>
            </a:r>
            <a:r>
              <a:rPr lang="en-US" altLang="zh-CN" b="1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T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cen.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y,c0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y,c2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cen.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, P</a:t>
            </a:r>
            <a:r>
              <a:rPr lang="en-US" altLang="zh-CN" b="1" i="1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z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(</a:t>
            </a:r>
            <a:r>
              <a:rPr lang="en-US" altLang="zh-CN" b="1" i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ϕ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).</a:t>
            </a:r>
            <a:endParaRPr lang="en-US" altLang="zh-CN" b="1">
              <a:solidFill>
                <a:srgbClr val="002060"/>
              </a:solidFill>
              <a:latin typeface="Times New Roman" panose="02020603050405020304" charset="0"/>
              <a:ea typeface="Arial-BoldMT"/>
              <a:cs typeface="Times New Roman" panose="02020603050405020304" charset="0"/>
              <a:sym typeface="Arial" panose="020B0604020202020204"/>
            </a:endParaRPr>
          </a:p>
        </p:txBody>
      </p:sp>
      <p:sp>
        <p:nvSpPr>
          <p:cNvPr id="5" name="灯片编号占位符 3"/>
          <p:cNvSpPr>
            <a:spLocks noGrp="1"/>
          </p:cNvSpPr>
          <p:nvPr/>
        </p:nvSpPr>
        <p:spPr>
          <a:xfrm>
            <a:off x="8748112" y="6452870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marL="0" marR="0" indent="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1pPr>
            <a:lvl2pPr marL="0" marR="0" indent="457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2pPr>
            <a:lvl3pPr marL="0" marR="0" indent="914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3pPr>
            <a:lvl4pPr marL="0" marR="0" indent="1371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4pPr>
            <a:lvl5pPr marL="0" marR="0" indent="18288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5pPr>
            <a:lvl6pPr marL="0" marR="0" indent="22860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27432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32004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3657600" algn="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52095" y="6093460"/>
            <a:ext cx="6886575" cy="7372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Derek Soeder, Weiyao Ke, J. F. Paquet, and Steffen A. Bass. arXiv: 2306.08665.</a:t>
            </a:r>
            <a:endParaRPr lang="en-US" altLang="zh-CN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400"/>
              <a:t>Yi, Wu, Zhu, Pu, and Qin, Phys. Rev. C, 111(4):044901, 2025.</a:t>
            </a:r>
            <a:endParaRPr lang="en-US" altLang="zh-CN" sz="1400"/>
          </a:p>
          <a:p>
            <a:r>
              <a:rPr lang="en-US" altLang="zh-CN" sz="1400"/>
              <a:t>Becattini, Buzzegoli, </a:t>
            </a:r>
            <a:r>
              <a:rPr lang="en-US" altLang="zh-CN" sz="1400">
                <a:ea typeface="宋体" panose="02010600030101010101" pitchFamily="2" charset="-122"/>
              </a:rPr>
              <a:t>Phys. Rev. Lett.,127(27):272302, 2021.</a:t>
            </a:r>
            <a:endParaRPr lang="en-US" altLang="zh-CN" sz="1400">
              <a:ea typeface="宋体" panose="02010600030101010101" pitchFamily="2" charset="-122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446530"/>
            <a:ext cx="3228340" cy="239522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972185" y="3716655"/>
            <a:ext cx="4572000" cy="307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TRENTo-3D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9" name="图片 38" descr="ed_etax_evolu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616075"/>
            <a:ext cx="2810510" cy="2131060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3924300" y="3789045"/>
            <a:ext cx="4572000" cy="30734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CLVisc (3+1D hydro)</a:t>
            </a:r>
            <a:endParaRPr kumimoji="0" lang="en-US" altLang="zh-CN" sz="2000" b="0" i="0" u="none" strike="noStrike" cap="none" spc="0" normalizeH="0" baseline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7164705" y="1174750"/>
            <a:ext cx="903605" cy="2550160"/>
            <a:chOff x="1076" y="2452"/>
            <a:chExt cx="1692" cy="4505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6" y="4833"/>
              <a:ext cx="1692" cy="2125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6" y="2452"/>
              <a:ext cx="1692" cy="238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895" y="4565650"/>
            <a:ext cx="86626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latin typeface="Arial" panose="020B0604020202020204" pitchFamily="34" charset="0"/>
                <a:cs typeface="Arial" panose="020B0604020202020204" pitchFamily="34" charset="0"/>
              </a:rPr>
              <a:t>Derek Soeder, Weiyao Ke, J. F. Paquet, and Steffen A. Bass. arXiv: 2306.08665.</a:t>
            </a:r>
            <a:endParaRPr lang="en-US" altLang="zh-CN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rmAutofit fontScale="90000"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Theory Framework: </a:t>
            </a:r>
            <a:r>
              <a:rPr lang="en-US" altLang="zh-CN" sz="311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TENTo-3D initial condition</a:t>
            </a:r>
            <a:endParaRPr lang="en-US" altLang="zh-CN" sz="311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436370"/>
            <a:ext cx="3228340" cy="239522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810" y="1196975"/>
            <a:ext cx="4315460" cy="301307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23850" y="4869180"/>
            <a:ext cx="8551545" cy="1891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TRENTo-3D is a fast, parametric model of the </a:t>
            </a:r>
            <a:r>
              <a:rPr lang="en-US" altLang="zh-CN" sz="20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3D initial-state geometry</a:t>
            </a: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. </a:t>
            </a:r>
            <a:endParaRPr lang="en-US" altLang="zh-CN" sz="2000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Longitudinally extending the initial deposition to form</a:t>
            </a:r>
            <a:r>
              <a:rPr lang="en-US" altLang="zh-CN" sz="20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 a central fireball near midrapidity and two fragmentation regions </a:t>
            </a:r>
            <a:r>
              <a:rPr lang="en-US" altLang="zh-CN" sz="200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at forward and backward rapidities.</a:t>
            </a:r>
            <a:endParaRPr lang="en-US" altLang="zh-CN" sz="2000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000" baseline="30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96</a:t>
            </a:r>
            <a:r>
              <a:rPr lang="en-US" altLang="zh-CN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Zr: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deformed Woods-Saxon</a:t>
            </a:r>
            <a:r>
              <a:rPr lang="en-US" altLang="zh-CN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2000" i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β</a:t>
            </a:r>
            <a:r>
              <a:rPr lang="en-US" altLang="zh-CN" sz="20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=0.06, </a:t>
            </a:r>
            <a:r>
              <a:rPr lang="en-US" altLang="zh-CN" sz="2000" i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β</a:t>
            </a:r>
            <a:r>
              <a:rPr lang="en-US" altLang="zh-CN" sz="20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=0.20.</a:t>
            </a:r>
            <a:endParaRPr lang="en-US" altLang="zh-CN" sz="200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3933190"/>
            <a:ext cx="3585210" cy="49339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076190" y="4221480"/>
            <a:ext cx="2878455" cy="2755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200"/>
              <a:t> (1+1)D Hydro + Bayesian calibration</a:t>
            </a:r>
            <a:endParaRPr lang="en-US" altLang="zh-CN" sz="1200"/>
          </a:p>
        </p:txBody>
      </p:sp>
      <p:sp>
        <p:nvSpPr>
          <p:cNvPr id="2" name="文本框 1"/>
          <p:cNvSpPr txBox="1"/>
          <p:nvPr/>
        </p:nvSpPr>
        <p:spPr>
          <a:xfrm>
            <a:off x="323850" y="809625"/>
            <a:ext cx="503301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TRENTo 3D 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initial Condition</a:t>
            </a:r>
            <a:endParaRPr lang="en-US" altLang="zh-CN" sz="2400" b="1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1465" y="1700530"/>
            <a:ext cx="4890770" cy="3288665"/>
          </a:xfrm>
          <a:prstGeom prst="rect">
            <a:avLst/>
          </a:prstGeom>
        </p:spPr>
      </p:pic>
      <p:sp>
        <p:nvSpPr>
          <p:cNvPr id="101" name="标题 1"/>
          <p:cNvSpPr txBox="1"/>
          <p:nvPr>
            <p:ph type="ctrTitle"/>
          </p:nvPr>
        </p:nvSpPr>
        <p:spPr>
          <a:xfrm>
            <a:off x="3810" y="1905"/>
            <a:ext cx="9140825" cy="540385"/>
          </a:xfrm>
          <a:prstGeom prst="rect">
            <a:avLst/>
          </a:prstGeom>
          <a:solidFill>
            <a:srgbClr val="0070C0"/>
          </a:solidFill>
        </p:spPr>
        <p:txBody>
          <a:bodyPr anchor="ctr">
            <a:noAutofit/>
          </a:bodyPr>
          <a:lstStyle/>
          <a:p>
            <a:pPr algn="l">
              <a:defRPr sz="3600">
                <a:solidFill>
                  <a:schemeClr val="accent3">
                    <a:lumOff val="44000"/>
                  </a:schemeClr>
                </a:solidFill>
                <a:latin typeface="Bahnschrift SemiLight SemiCondensed" panose="020B0502040204020203"/>
                <a:ea typeface="Bahnschrift SemiLight SemiCondensed" panose="020B0502040204020203"/>
                <a:cs typeface="Bahnschrift SemiLight SemiCondensed" panose="020B0502040204020203"/>
                <a:sym typeface="Bahnschrift SemiLight SemiCondensed" panose="020B0502040204020203"/>
              </a:defRPr>
            </a:pPr>
            <a:r>
              <a:rPr lang="en-US" altLang="zh-CN" sz="2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Theory Framework: </a:t>
            </a:r>
            <a:r>
              <a:rPr lang="en-US" altLang="zh-CN" sz="2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Longitudinal Flow Extension+CLVisc</a:t>
            </a:r>
            <a:endParaRPr lang="en-US" altLang="zh-CN" sz="28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532" name="文本框 13"/>
          <p:cNvSpPr txBox="1"/>
          <p:nvPr/>
        </p:nvSpPr>
        <p:spPr>
          <a:xfrm>
            <a:off x="539502" y="4652243"/>
            <a:ext cx="5040560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2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Ryu, Jupic, Shen,  Phys. Rev. C 104 (2021) 5, 054908</a:t>
            </a:r>
            <a:endParaRPr lang="en-US" altLang="zh-CN" sz="1200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251460" y="5085080"/>
                <a:ext cx="4458335" cy="1198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Wingdings" panose="05000000000000000000" charset="0"/>
                  <a:buChar char="Ø"/>
                </a:pPr>
                <a:r>
                  <a:rPr lang="en-US" altLang="zh-CN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𝑣</m:t>
                        </m:r>
                      </m:sub>
                    </m:sSub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 ∈[</m:t>
                    </m:r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0</m:t>
                    </m:r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,</m:t>
                    </m:r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1</m:t>
                    </m:r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]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 controls the magnitude of</a:t>
                </a:r>
                <a:r>
                  <a:rPr lang="en-US" altLang="zh-CN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longitudinal flow velocity gradient</a:t>
                </a:r>
                <a:r>
                  <a:rPr lang="en-US" altLang="zh-CN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𝑣</m:t>
                        </m:r>
                      </m:sub>
                    </m:sSub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</a:t>
                </a:r>
                <a:r>
                  <a:rPr lang="en-US" altLang="zh-CN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recovers Bjorken</a:t>
                </a:r>
                <a:r>
                  <a:rPr lang="en-US" altLang="zh-CN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C0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𝑣</m:t>
                        </m:r>
                      </m:sub>
                    </m:sSub>
                    <m:r>
                      <a:rPr lang="en-US" altLang="zh-CN" i="1">
                        <a:solidFill>
                          <a:srgbClr val="C00000"/>
                        </a:solidFill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= 0.1 </a:t>
                </a:r>
                <a:r>
                  <a:rPr lang="en-US" altLang="zh-CN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favors the data.</a:t>
                </a:r>
                <a:endPara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" y="5085080"/>
                <a:ext cx="4458335" cy="119888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539750" y="1196340"/>
                <a:ext cx="8169910" cy="706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 the initial proper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𝜏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the initial energy-momentum tensor components are:</a:t>
                </a:r>
                <a:endParaRPr lang="en-US" altLang="zh-CN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50" y="1196340"/>
                <a:ext cx="8169910" cy="7067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798195" y="2042160"/>
            <a:ext cx="3296920" cy="2463165"/>
            <a:chOff x="4146" y="3019"/>
            <a:chExt cx="5228" cy="4321"/>
          </a:xfrm>
        </p:grpSpPr>
        <p:grpSp>
          <p:nvGrpSpPr>
            <p:cNvPr id="22534" name="组合 30"/>
            <p:cNvGrpSpPr/>
            <p:nvPr/>
          </p:nvGrpSpPr>
          <p:grpSpPr>
            <a:xfrm>
              <a:off x="4146" y="3096"/>
              <a:ext cx="5228" cy="4245"/>
              <a:chOff x="2774624" y="1647408"/>
              <a:chExt cx="3318907" cy="2924687"/>
            </a:xfrm>
          </p:grpSpPr>
          <p:sp>
            <p:nvSpPr>
              <p:cNvPr id="18" name="左大括号 17"/>
              <p:cNvSpPr/>
              <p:nvPr/>
            </p:nvSpPr>
            <p:spPr>
              <a:xfrm>
                <a:off x="2774624" y="1647408"/>
                <a:ext cx="293639" cy="2880229"/>
              </a:xfrm>
              <a:prstGeom prst="leftBrace">
                <a:avLst/>
              </a:prstGeom>
              <a:ln w="2222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685800" eaLnBrk="1" hangingPunct="1">
                  <a:defRPr/>
                </a:pPr>
                <a:endParaRPr lang="zh-CN" altLang="en-US" sz="1350" noProof="1"/>
              </a:p>
            </p:txBody>
          </p:sp>
          <p:pic>
            <p:nvPicPr>
              <p:cNvPr id="22540" name="图片 10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3222216" y="3391320"/>
                <a:ext cx="1236901" cy="31998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2541" name="图片 11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3181785" y="3954956"/>
                <a:ext cx="2911746" cy="6171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2542" name="文本框 13"/>
              <p:cNvSpPr txBox="1"/>
              <p:nvPr/>
            </p:nvSpPr>
            <p:spPr>
              <a:xfrm>
                <a:off x="3845020" y="3334001"/>
                <a:ext cx="293687" cy="434117"/>
              </a:xfrm>
              <a:prstGeom prst="rect">
                <a:avLst/>
              </a:prstGeom>
              <a:noFill/>
              <a:ln w="22225" cap="flat" cmpd="sng">
                <a:solidFill>
                  <a:srgbClr val="C0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>
                <a:spAutoFit/>
              </a:bodyPr>
              <a:lstStyle>
                <a:lvl1pPr marL="228600" indent="-228600" algn="l" rtl="0" eaLnBrk="0" fontAlgn="base" hangingPunct="0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indent="0" eaLnBrk="1" hangingPunct="1">
                  <a:lnSpc>
                    <a:spcPct val="100000"/>
                  </a:lnSpc>
                  <a:spcBef>
                    <a:spcPct val="0"/>
                  </a:spcBef>
                  <a:buNone/>
                </a:pPr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6" name="图片 5"/>
            <p:cNvPicPr/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4611" y="4426"/>
              <a:ext cx="3838" cy="641"/>
            </a:xfrm>
            <a:prstGeom prst="rect">
              <a:avLst/>
            </a:prstGeom>
          </p:spPr>
        </p:pic>
        <p:pic>
          <p:nvPicPr>
            <p:cNvPr id="9" name="图片 8"/>
            <p:cNvPicPr/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4" y="3019"/>
              <a:ext cx="3838" cy="868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4716145" y="5125720"/>
            <a:ext cx="4276090" cy="6153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algn="l">
              <a:buFont typeface="Wingdings" panose="05000000000000000000" charset="0"/>
              <a:buChar char="Ø"/>
            </a:pPr>
            <a:r>
              <a:rPr lang="en-US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Hydrodynamic evolution</a:t>
            </a:r>
            <a:r>
              <a:rPr lang="en-US" altLang="zh-C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:</a:t>
            </a:r>
            <a:r>
              <a:rPr lang="en-US" altLang="zh-CN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(3+1)-D CLVisc.</a:t>
            </a:r>
            <a:endParaRPr kumimoji="0" lang="en-US" altLang="zh-CN" sz="2000" b="1" i="0" u="none" strike="noStrike" cap="none" spc="0" normalizeH="0" dirty="0">
              <a:ln>
                <a:noFill/>
              </a:ln>
              <a:solidFill>
                <a:srgbClr val="00206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</p:txBody>
      </p:sp>
      <p:sp>
        <p:nvSpPr>
          <p:cNvPr id="23557" name="文本框 13"/>
          <p:cNvSpPr txBox="1"/>
          <p:nvPr/>
        </p:nvSpPr>
        <p:spPr>
          <a:xfrm>
            <a:off x="4787900" y="5877560"/>
            <a:ext cx="42710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400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Long-Gang Pang, Q</a:t>
            </a:r>
            <a:r>
              <a:rPr lang="en-US" altLang="zh-CN" sz="1400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un Wang, Xin-Nian Wang, PRC(2012).</a:t>
            </a:r>
            <a:endParaRPr lang="en-US" altLang="zh-CN" sz="1400" dirty="0"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400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Wu, Qin, Pang, Wang, Phys. Rev. C 105 (2022) 3, 034909</a:t>
            </a:r>
            <a:endParaRPr lang="en-US" altLang="zh-CN" sz="1400" dirty="0"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" y="809625"/>
            <a:ext cx="5582920" cy="358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marL="342900" indent="-342900" eaLnBrk="1">
              <a:lnSpc>
                <a:spcPts val="2800"/>
              </a:lnSpc>
              <a:buFont typeface="Wingdings" panose="05000000000000000000" charset="0"/>
              <a:buChar char="Ø"/>
            </a:pP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L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  <a:sym typeface="+mn-ea"/>
              </a:rPr>
              <a:t>ongitudinal Flow Extension</a:t>
            </a:r>
            <a:endParaRPr lang="en-US" altLang="zh-CN" sz="2400" b="1">
              <a:solidFill>
                <a:srgbClr val="002060"/>
              </a:solidFill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1" name="图片 10" descr="ed_etax_evolution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20235" y="1772285"/>
            <a:ext cx="4393565" cy="1637030"/>
          </a:xfrm>
          <a:prstGeom prst="rect">
            <a:avLst/>
          </a:prstGeom>
        </p:spPr>
      </p:pic>
      <p:pic>
        <p:nvPicPr>
          <p:cNvPr id="13" name="图片 12" descr="omega_zx_evolution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6900" y="3355340"/>
            <a:ext cx="4502785" cy="1579880"/>
          </a:xfrm>
          <a:prstGeom prst="rect">
            <a:avLst/>
          </a:prstGeom>
        </p:spPr>
      </p:pic>
      <p:sp>
        <p:nvSpPr>
          <p:cNvPr id="14" name="灯片编号占位符 13"/>
          <p:cNvSpPr>
            <a:spLocks noGrp="1"/>
          </p:cNvSpPr>
          <p:nvPr>
            <p:ph type="sldNum" sz="quarter" idx="2"/>
          </p:nvPr>
        </p:nvSpPr>
        <p:spPr>
          <a:xfrm>
            <a:off x="8748112" y="6452870"/>
            <a:ext cx="301909" cy="288824"/>
          </a:xfrm>
        </p:spPr>
        <p:txBody>
          <a:bodyPr/>
          <a:p>
            <a:fld id="{86CB4B4D-7CA3-9044-876B-883B54F8677D}" type="slidenum">
              <a:rPr>
                <a:solidFill>
                  <a:srgbClr val="FF0000"/>
                </a:solidFill>
              </a:rPr>
            </a:fld>
            <a:endParaRPr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932045" y="1526540"/>
            <a:ext cx="3457575" cy="2457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 upright="0">
            <a:spAutoFit/>
          </a:bodyPr>
          <a:p>
            <a:pPr algn="l"/>
            <a:r>
              <a:rPr kumimoji="0" lang="en-US" altLang="zh-CN" sz="1600" b="1" i="0" u="none" strike="noStrike" cap="none" spc="0" normalizeH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200 GeV Zr+Zr 20-60% evolution</a:t>
            </a:r>
            <a:endParaRPr kumimoji="0" lang="en-US" altLang="zh-CN" sz="1600" b="1" i="0" u="none" strike="noStrike" cap="none" spc="0" normalizeH="0" dirty="0">
              <a:ln>
                <a:noFill/>
              </a:ln>
              <a:solidFill>
                <a:srgbClr val="C00000"/>
              </a:solidFill>
              <a:effectLst/>
              <a:uFillTx/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2" grpId="1" animBg="1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  <p:tag name="KSO_WM_UNIT_PLACING_PICTURE_USER_VIEWPORT" val="{&quot;height&quot;:868,&quot;width&quot;:3838}"/>
</p:tagLst>
</file>

<file path=ppt/tags/tag15.xml><?xml version="1.0" encoding="utf-8"?>
<p:tagLst xmlns:p="http://schemas.openxmlformats.org/presentationml/2006/main">
  <p:tag name="KSO_DOCER_RESOURCE_TRACE_INFO" val="{&quot;id&quot;:&quot;50063561&quot;,&quot;origin&quot;:0,&quot;type&quot;:&quot;icons&quot;,&quot;user&quot;:&quot;1614305515&quot;}"/>
</p:tagLst>
</file>

<file path=ppt/tags/tag16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17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18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19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2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20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21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22.xml><?xml version="1.0" encoding="utf-8"?>
<p:tagLst xmlns:p="http://schemas.openxmlformats.org/presentationml/2006/main">
  <p:tag name="KSO_WM_DIAGRAM_VIRTUALLY_FRAME" val="{&quot;height&quot;:243.4,&quot;left&quot;:42.45,&quot;top&quot;:133.95,&quot;width&quot;:613.95}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243.4,&quot;left&quot;:42.45,&quot;top&quot;:133.95,&quot;width&quot;:613.95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243.4,&quot;left&quot;:42.45,&quot;top&quot;:133.95,&quot;width&quot;:613.95}"/>
</p:tagLst>
</file>

<file path=ppt/tags/tag25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26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27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28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29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3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30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31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32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33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34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35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36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37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38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39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4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40.xml><?xml version="1.0" encoding="utf-8"?>
<p:tagLst xmlns:p="http://schemas.openxmlformats.org/presentationml/2006/main">
  <p:tag name="KSO_WM_DIAGRAM_VIRTUALLY_FRAME" val="{&quot;height&quot;:305.9,&quot;left&quot;:36.8,&quot;top&quot;:139.6,&quot;width&quot;:675.95}"/>
</p:tagLst>
</file>

<file path=ppt/tags/tag41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2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3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4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5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6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7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8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49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50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1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2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3.xml><?xml version="1.0" encoding="utf-8"?>
<p:tagLst xmlns:p="http://schemas.openxmlformats.org/presentationml/2006/main">
  <p:tag name="KSO_WM_BEAUTIFY_FLAG" val=""/>
  <p:tag name="KSO_WM_DIAGRAM_VIRTUALLY_FRAME" val="{&quot;height&quot;:243.4,&quot;left&quot;:42.45,&quot;top&quot;:133.95,&quot;width&quot;:613.95}"/>
</p:tagLst>
</file>

<file path=ppt/tags/tag54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5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6.xml><?xml version="1.0" encoding="utf-8"?>
<p:tagLst xmlns:p="http://schemas.openxmlformats.org/presentationml/2006/main">
  <p:tag name="KSO_WM_DIAGRAM_VIRTUALLY_FRAME" val="{&quot;height&quot;:345.9,&quot;left&quot;:8.45,&quot;top&quot;:128.25,&quot;width&quot;:709.5}"/>
</p:tagLst>
</file>

<file path=ppt/tags/tag57.xml><?xml version="1.0" encoding="utf-8"?>
<p:tagLst xmlns:p="http://schemas.openxmlformats.org/presentationml/2006/main">
  <p:tag name="KSO_WM_DIAGRAM_VIRTUALLY_FRAME" val="{&quot;height&quot;:384.75,&quot;left&quot;:70.3,&quot;top&quot;:97.75,&quot;width&quot;:555.85}"/>
</p:tagLst>
</file>

<file path=ppt/tags/tag58.xml><?xml version="1.0" encoding="utf-8"?>
<p:tagLst xmlns:p="http://schemas.openxmlformats.org/presentationml/2006/main">
  <p:tag name="TABLE_ENDDRAG_ORIGIN_RECT" val="631*120"/>
  <p:tag name="TABLE_ENDDRAG_RECT" val="45*401*631*120"/>
</p:tagLst>
</file>

<file path=ppt/tags/tag59.xml><?xml version="1.0" encoding="utf-8"?>
<p:tagLst xmlns:p="http://schemas.openxmlformats.org/presentationml/2006/main">
  <p:tag name="resource_record_key" val="{&quot;10&quot;:[50063561,50062589,50062324,50063405,50059533,50059427]}"/>
</p:tagLst>
</file>

<file path=ppt/tags/tag6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7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8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ags/tag9.xml><?xml version="1.0" encoding="utf-8"?>
<p:tagLst xmlns:p="http://schemas.openxmlformats.org/presentationml/2006/main">
  <p:tag name="KSO_WM_DIAGRAM_VIRTUALLY_FRAME" val="{&quot;height&quot;:227.95,&quot;left&quot;:8.5,&quot;top&quot;:128.3,&quot;width&quot;:679.35}"/>
</p:tagLst>
</file>

<file path=ppt/theme/theme1.xml><?xml version="1.0" encoding="utf-8"?>
<a:theme xmlns:a="http://schemas.openxmlformats.org/drawingml/2006/main" name="默认设计模板">
  <a:themeElements>
    <a:clrScheme name="默认设计模板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9EDEE"/>
      </a:accent5>
      <a:accent6>
        <a:srgbClr val="2D2D89"/>
      </a:accent6>
      <a:hlink>
        <a:srgbClr val="0000FF"/>
      </a:hlink>
      <a:folHlink>
        <a:srgbClr val="FF00FF"/>
      </a:folHlink>
    </a:clrScheme>
    <a:fontScheme name="默认设计模板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默认设计模板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9EDEE"/>
      </a:accent5>
      <a:accent6>
        <a:srgbClr val="2D2D89"/>
      </a:accent6>
      <a:hlink>
        <a:srgbClr val="0000FF"/>
      </a:hlink>
      <a:folHlink>
        <a:srgbClr val="FF00FF"/>
      </a:folHlink>
    </a:clrScheme>
    <a:fontScheme name="默认设计模板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默认设计模板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6677</Words>
  <Application>WPS 演示</Application>
  <PresentationFormat/>
  <Paragraphs>320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Arial</vt:lpstr>
      <vt:lpstr>Calibri</vt:lpstr>
      <vt:lpstr>Times New Roman</vt:lpstr>
      <vt:lpstr>黑体</vt:lpstr>
      <vt:lpstr>Cambria Math</vt:lpstr>
      <vt:lpstr>楷体</vt:lpstr>
      <vt:lpstr>MS Mincho</vt:lpstr>
      <vt:lpstr>Segoe Print</vt:lpstr>
      <vt:lpstr>Bahnschrift SemiCondensed</vt:lpstr>
      <vt:lpstr>Wingdings</vt:lpstr>
      <vt:lpstr>Bahnschrift SemiLight SemiCondensed</vt:lpstr>
      <vt:lpstr>MV Boli</vt:lpstr>
      <vt:lpstr>Arial-BoldMT</vt:lpstr>
      <vt:lpstr>微软雅黑</vt:lpstr>
      <vt:lpstr>Calibri</vt:lpstr>
      <vt:lpstr>Times New Roman</vt:lpstr>
      <vt:lpstr>Arial Unicode MS</vt:lpstr>
      <vt:lpstr>默认设计模板</vt:lpstr>
      <vt:lpstr>Hyperon polarization in Zr+Zr collisions at 200 GeV: TRENTo3D + CLVisc with longitudinal flow gradient</vt:lpstr>
      <vt:lpstr>PowerPoint 演示文稿</vt:lpstr>
      <vt:lpstr>Introduction: Heavy Ion collisions &amp; QGP </vt:lpstr>
      <vt:lpstr>Spin Polarization: A New Frontier </vt:lpstr>
      <vt:lpstr>Spin Polarization: A New Frontier </vt:lpstr>
      <vt:lpstr>Introduction: Spin Polarization: A New Frontier </vt:lpstr>
      <vt:lpstr>Introduction: Spin Polarization: A New Frontier </vt:lpstr>
      <vt:lpstr>Theory Framework: TENTo-3D initial condition</vt:lpstr>
      <vt:lpstr>Theory Framework: Longitudinal Flow Extension+CLVisc</vt:lpstr>
      <vt:lpstr>Theory Framework: Iso-thermal Polarization</vt:lpstr>
      <vt:lpstr>Results: 1. Baseline observables</vt:lpstr>
      <vt:lpstr>Results: 2. Sensitivity to fv and kT  </vt:lpstr>
      <vt:lpstr>Results: 3. Nuclear Structure</vt:lpstr>
      <vt:lpstr>Results: 4. Azimuthal Coefficients</vt:lpstr>
      <vt:lpstr>Results: 5. Longitudinal Polarization Pz</vt:lpstr>
      <vt:lpstr>Results: 6. What Affects Pz? Summary of Scan </vt:lpstr>
      <vt:lpstr>Summary and outlook</vt:lpstr>
      <vt:lpstr>Thanks for your attention!</vt:lpstr>
      <vt:lpstr>Results: 7. Isothermal vs. Standard Thermal</vt:lpstr>
      <vt:lpstr>Hydrodynamic evolution: (3+1)-D CLVisc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利用流体力学模型研究 相对论重离子碰撞中的椭圆流劈裂</dc:title>
  <dc:creator/>
  <cp:lastModifiedBy>WPS_1720919307</cp:lastModifiedBy>
  <cp:revision>516</cp:revision>
  <dcterms:created xsi:type="dcterms:W3CDTF">2025-05-18T08:11:00Z</dcterms:created>
  <dcterms:modified xsi:type="dcterms:W3CDTF">2026-07-15T02:56:32Z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BACFBD82DC2A4040ADB526F735809C77_13</vt:lpwstr>
  </property>
  <property fmtid="{D5CDD505-2E9C-101B-9397-08002B2CF9AE}" pid="3" name="KSOProductBuildVer">
    <vt:lpwstr>2052-12.1.0.26884</vt:lpwstr>
  </property>
</Properties>
</file>