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56" r:id="rId2"/>
    <p:sldId id="445" r:id="rId3"/>
    <p:sldId id="386" r:id="rId4"/>
    <p:sldId id="473" r:id="rId5"/>
    <p:sldId id="359" r:id="rId6"/>
    <p:sldId id="484" r:id="rId7"/>
    <p:sldId id="483" r:id="rId8"/>
    <p:sldId id="475" r:id="rId9"/>
    <p:sldId id="466" r:id="rId10"/>
    <p:sldId id="418" r:id="rId11"/>
    <p:sldId id="481" r:id="rId12"/>
    <p:sldId id="1103" r:id="rId13"/>
    <p:sldId id="1124" r:id="rId14"/>
    <p:sldId id="1126" r:id="rId15"/>
    <p:sldId id="332" r:id="rId16"/>
    <p:sldId id="331" r:id="rId17"/>
    <p:sldId id="333" r:id="rId18"/>
    <p:sldId id="324" r:id="rId19"/>
    <p:sldId id="1104" r:id="rId20"/>
    <p:sldId id="323" r:id="rId21"/>
    <p:sldId id="337" r:id="rId22"/>
    <p:sldId id="1127" r:id="rId23"/>
    <p:sldId id="443" r:id="rId24"/>
    <p:sldId id="387" r:id="rId25"/>
    <p:sldId id="269" r:id="rId26"/>
    <p:sldId id="472" r:id="rId27"/>
    <p:sldId id="452" r:id="rId28"/>
    <p:sldId id="454" r:id="rId29"/>
    <p:sldId id="453" r:id="rId30"/>
    <p:sldId id="459" r:id="rId31"/>
    <p:sldId id="476" r:id="rId32"/>
    <p:sldId id="1106" r:id="rId3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C69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57" autoAdjust="0"/>
    <p:restoredTop sz="80687" autoAdjust="0"/>
  </p:normalViewPr>
  <p:slideViewPr>
    <p:cSldViewPr snapToGrid="0">
      <p:cViewPr varScale="1">
        <p:scale>
          <a:sx n="69" d="100"/>
          <a:sy n="69" d="100"/>
        </p:scale>
        <p:origin x="1325"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9BAC29-A17B-CF4E-947B-67E05C007316}" type="datetimeFigureOut">
              <a:rPr kumimoji="1" lang="zh-CN" altLang="en-US" smtClean="0"/>
              <a:t>2026/7/15</a:t>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EB9602-F8FE-CB48-BF55-09EB9F2B4DD6}" type="slidenum">
              <a:rPr kumimoji="1" lang="zh-CN" altLang="en-US" smtClean="0"/>
              <a:t>‹#›</a:t>
            </a:fld>
            <a:endParaRPr kumimoji="1" lang="zh-CN" altLang="en-US"/>
          </a:p>
        </p:txBody>
      </p:sp>
    </p:spTree>
    <p:extLst>
      <p:ext uri="{BB962C8B-B14F-4D97-AF65-F5344CB8AC3E}">
        <p14:creationId xmlns:p14="http://schemas.microsoft.com/office/powerpoint/2010/main" val="3572753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Hello, everyone. Today I am very glad to give the presentation presenting</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the </a:t>
            </a:r>
            <a:r>
              <a:rPr kumimoji="1" lang="en" altLang="zh-CN" dirty="0"/>
              <a:t>progress of ACTS-based 4D Tracking and </a:t>
            </a:r>
            <a:r>
              <a:rPr kumimoji="1" lang="en-US" altLang="zh-CN" sz="1200" dirty="0"/>
              <a:t>a design of timing pixel chip</a:t>
            </a:r>
            <a:r>
              <a:rPr kumimoji="1" lang="en-US" altLang="zh-CN" dirty="0"/>
              <a:t>.</a:t>
            </a:r>
            <a:endParaRPr kumimoji="1" lang="zh-CN" altLang="en-US" dirty="0"/>
          </a:p>
        </p:txBody>
      </p:sp>
      <p:sp>
        <p:nvSpPr>
          <p:cNvPr id="4" name="灯片编号占位符 3"/>
          <p:cNvSpPr>
            <a:spLocks noGrp="1"/>
          </p:cNvSpPr>
          <p:nvPr>
            <p:ph type="sldNum" sz="quarter" idx="5"/>
          </p:nvPr>
        </p:nvSpPr>
        <p:spPr/>
        <p:txBody>
          <a:bodyPr/>
          <a:lstStyle/>
          <a:p>
            <a:fld id="{CFEB9602-F8FE-CB48-BF55-09EB9F2B4DD6}" type="slidenum">
              <a:rPr kumimoji="1" lang="zh-CN" altLang="en-US" smtClean="0"/>
              <a:t>1</a:t>
            </a:fld>
            <a:endParaRPr kumimoji="1" lang="zh-CN" altLang="en-US"/>
          </a:p>
        </p:txBody>
      </p:sp>
    </p:spTree>
    <p:extLst>
      <p:ext uri="{BB962C8B-B14F-4D97-AF65-F5344CB8AC3E}">
        <p14:creationId xmlns:p14="http://schemas.microsoft.com/office/powerpoint/2010/main" val="42674644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dirty="0"/>
              <a:t>Following the seeding, it’s track finding and fitting.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dirty="0"/>
              <a:t>ACTS</a:t>
            </a:r>
            <a:r>
              <a:rPr kumimoji="1" lang="zh-CN" altLang="en-US" dirty="0"/>
              <a:t> </a:t>
            </a:r>
            <a:r>
              <a:rPr kumimoji="1" lang="en-US" altLang="zh-CN" dirty="0"/>
              <a:t>track</a:t>
            </a:r>
            <a:r>
              <a:rPr kumimoji="1" lang="zh-CN" altLang="en-US" dirty="0"/>
              <a:t> </a:t>
            </a:r>
            <a:r>
              <a:rPr kumimoji="1" lang="en-US" altLang="zh-CN" dirty="0"/>
              <a:t>finding</a:t>
            </a:r>
            <a:r>
              <a:rPr kumimoji="1" lang="zh-CN" altLang="en-US" dirty="0"/>
              <a:t> </a:t>
            </a:r>
            <a:r>
              <a:rPr kumimoji="1" lang="en-US" altLang="zh-CN" dirty="0"/>
              <a:t>and</a:t>
            </a:r>
            <a:r>
              <a:rPr kumimoji="1" lang="zh-CN" altLang="en-US" dirty="0"/>
              <a:t> </a:t>
            </a:r>
            <a:r>
              <a:rPr kumimoji="1" lang="en-US" altLang="zh-CN" dirty="0"/>
              <a:t>fitting</a:t>
            </a:r>
            <a:r>
              <a:rPr kumimoji="1" lang="zh-CN" altLang="en-US" dirty="0"/>
              <a:t> </a:t>
            </a:r>
            <a:r>
              <a:rPr kumimoji="1" lang="en-US" altLang="zh-CN" dirty="0"/>
              <a:t>uses</a:t>
            </a:r>
            <a:r>
              <a:rPr kumimoji="1" lang="zh-CN" altLang="en-US" dirty="0"/>
              <a:t> </a:t>
            </a:r>
            <a:r>
              <a:rPr kumimoji="1" lang="en-US" altLang="zh-CN" dirty="0"/>
              <a:t>/com-bai-nr--</a:t>
            </a:r>
            <a:r>
              <a:rPr kumimoji="1" lang="en-US" altLang="zh-CN" dirty="0" err="1"/>
              <a:t>tuo</a:t>
            </a:r>
            <a:r>
              <a:rPr kumimoji="1" lang="en-US" altLang="zh-CN" dirty="0"/>
              <a:t>-rail/ </a:t>
            </a:r>
            <a:r>
              <a:rPr lang="en" altLang="zh-CN" b="1" dirty="0"/>
              <a:t>Combina-torial Kalman Filter</a:t>
            </a:r>
            <a:r>
              <a:rPr kumimoji="1" lang="en-US" altLang="zh-CN" b="1" dirty="0"/>
              <a:t>,</a:t>
            </a:r>
            <a:r>
              <a:rPr kumimoji="1" lang="zh-CN" altLang="en-US" b="1" dirty="0"/>
              <a:t> </a:t>
            </a:r>
            <a:r>
              <a:rPr kumimoji="1" lang="en-US" altLang="zh-CN" b="0" dirty="0"/>
              <a:t>and</a:t>
            </a:r>
            <a:r>
              <a:rPr kumimoji="1" lang="zh-CN" altLang="en-US" b="0" dirty="0"/>
              <a:t> </a:t>
            </a:r>
            <a:r>
              <a:rPr kumimoji="1" lang="en-US" altLang="zh-CN" b="0" dirty="0"/>
              <a:t>involves</a:t>
            </a:r>
            <a:r>
              <a:rPr kumimoji="1" lang="zh-CN" altLang="en-US" b="0" dirty="0"/>
              <a:t> </a:t>
            </a:r>
            <a:r>
              <a:rPr kumimoji="1" lang="en-US" altLang="zh-CN" b="0" dirty="0"/>
              <a:t>time</a:t>
            </a:r>
            <a:r>
              <a:rPr kumimoji="1" lang="zh-CN" altLang="en-US" b="0" dirty="0"/>
              <a:t> </a:t>
            </a:r>
            <a:r>
              <a:rPr kumimoji="1" lang="en-US" altLang="zh-CN" b="0" dirty="0"/>
              <a:t>in</a:t>
            </a:r>
            <a:r>
              <a:rPr kumimoji="1" lang="zh-CN" altLang="en-US" b="0" dirty="0"/>
              <a:t> </a:t>
            </a:r>
            <a:r>
              <a:rPr kumimoji="1" lang="en-US" altLang="zh-CN" b="0" dirty="0"/>
              <a:t>its</a:t>
            </a:r>
            <a:r>
              <a:rPr kumimoji="1" lang="zh-CN" altLang="en-US" b="0" dirty="0"/>
              <a:t> </a:t>
            </a:r>
            <a:r>
              <a:rPr kumimoji="1" lang="en-US" altLang="zh-CN" b="0" dirty="0"/>
              <a:t>track</a:t>
            </a:r>
            <a:r>
              <a:rPr kumimoji="1" lang="zh-CN" altLang="en-US" b="0" dirty="0"/>
              <a:t> </a:t>
            </a:r>
            <a:r>
              <a:rPr kumimoji="1" lang="en-US" altLang="zh-CN" b="0" dirty="0"/>
              <a:t>parameter.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b="0" dirty="0"/>
              <a:t>So</a:t>
            </a:r>
            <a:r>
              <a:rPr kumimoji="1" lang="zh-CN" altLang="en-US" b="0" dirty="0"/>
              <a:t> </a:t>
            </a:r>
            <a:r>
              <a:rPr kumimoji="1" lang="en-US" altLang="zh-CN" b="0" dirty="0"/>
              <a:t>it</a:t>
            </a:r>
            <a:r>
              <a:rPr kumimoji="1" lang="zh-CN" altLang="en-US" b="0" dirty="0"/>
              <a:t> </a:t>
            </a:r>
            <a:r>
              <a:rPr kumimoji="1" lang="en-US" altLang="zh-CN" b="0" dirty="0"/>
              <a:t>could</a:t>
            </a:r>
            <a:r>
              <a:rPr kumimoji="1" lang="zh-CN" altLang="en-US" b="0" dirty="0"/>
              <a:t> </a:t>
            </a:r>
            <a:r>
              <a:rPr kumimoji="1" lang="en-US" altLang="zh-CN" b="0" dirty="0"/>
              <a:t>process</a:t>
            </a:r>
            <a:r>
              <a:rPr kumimoji="1" lang="zh-CN" altLang="en-US" b="0" dirty="0"/>
              <a:t> </a:t>
            </a:r>
            <a:r>
              <a:rPr kumimoji="1" lang="en-US" altLang="zh-CN" b="0" dirty="0"/>
              <a:t>time</a:t>
            </a:r>
            <a:r>
              <a:rPr kumimoji="1" lang="zh-CN" altLang="en-US" b="0" dirty="0"/>
              <a:t> </a:t>
            </a:r>
            <a:r>
              <a:rPr kumimoji="1" lang="en-US" altLang="zh-CN" b="0" dirty="0"/>
              <a:t>information</a:t>
            </a:r>
            <a:r>
              <a:rPr kumimoji="1" lang="zh-CN" altLang="en-US" b="0" dirty="0"/>
              <a:t> </a:t>
            </a:r>
            <a:r>
              <a:rPr kumimoji="1" lang="en-US" altLang="zh-CN" b="0" dirty="0"/>
              <a:t>automatically within Kalman formation.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b="0" dirty="0"/>
              <a:t>The simulated events are t-</a:t>
            </a:r>
            <a:r>
              <a:rPr kumimoji="1" lang="en-US" altLang="zh-CN" b="0" dirty="0" err="1"/>
              <a:t>t-bar</a:t>
            </a:r>
            <a:r>
              <a:rPr kumimoji="1" lang="en-US" altLang="zh-CN" b="0" dirty="0"/>
              <a:t> events with 200 pile-ups.</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b="0" dirty="0"/>
              <a:t>Here we used  </a:t>
            </a:r>
            <a:r>
              <a:rPr kumimoji="1" lang="en-US" altLang="zh-CN" b="0" dirty="0" err="1"/>
              <a:t>fatras</a:t>
            </a:r>
            <a:r>
              <a:rPr kumimoji="1" lang="en-US" altLang="zh-CN" b="0" dirty="0"/>
              <a:t> simulation, and didn’t use any 4D seeding algorithms </a:t>
            </a:r>
            <a:r>
              <a:rPr kumimoji="1" lang="en-US" altLang="zh-CN" b="1" dirty="0"/>
              <a:t>/an-l-</a:t>
            </a:r>
            <a:r>
              <a:rPr kumimoji="1" lang="en-US" altLang="zh-CN" b="1" dirty="0" err="1"/>
              <a:t>ge</a:t>
            </a:r>
            <a:r>
              <a:rPr kumimoji="1" lang="en-US" altLang="zh-CN" b="1" dirty="0"/>
              <a:t>-</a:t>
            </a:r>
            <a:r>
              <a:rPr kumimoji="1" lang="en-US" altLang="zh-CN" b="1" dirty="0" err="1"/>
              <a:t>ri-thr-ms</a:t>
            </a:r>
            <a:r>
              <a:rPr kumimoji="1" lang="en-US" altLang="zh-CN" b="1" dirty="0"/>
              <a:t>/</a:t>
            </a:r>
            <a:r>
              <a:rPr kumimoji="1" lang="en" altLang="zh-CN" b="1" dirty="0"/>
              <a:t> </a:t>
            </a:r>
            <a:r>
              <a:rPr kumimoji="1" lang="en-US" altLang="zh-CN" b="0" dirty="0"/>
              <a:t> (even without any seeding </a:t>
            </a:r>
            <a:r>
              <a:rPr kumimoji="1" lang="en-US" altLang="zh-CN" b="0" dirty="0" err="1"/>
              <a:t>algoes</a:t>
            </a:r>
            <a:r>
              <a:rPr kumimoji="1" lang="en-US" altLang="zh-CN" b="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b="0" dirty="0"/>
              <a:t>Instead, we use truth-smeared particle information to form initial track parameters.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b="0" dirty="0"/>
              <a:t>And finally, we could see improvement on tracking efficiency if we add time in both initial track parameters and measurements.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zh-CN" b="0" dirty="0"/>
          </a:p>
          <a:p>
            <a:pPr algn="l"/>
            <a:r>
              <a:rPr lang="en-US" altLang="zh-CN" b="0" i="0" dirty="0">
                <a:solidFill>
                  <a:srgbClr val="0F1115"/>
                </a:solidFill>
                <a:effectLst/>
                <a:latin typeface="quote-cjk-patch"/>
              </a:rPr>
              <a:t>seeding</a:t>
            </a:r>
            <a:r>
              <a:rPr lang="zh-CN" altLang="en-US" b="0" i="0" dirty="0">
                <a:solidFill>
                  <a:srgbClr val="0F1115"/>
                </a:solidFill>
                <a:effectLst/>
                <a:latin typeface="quote-cjk-patch"/>
              </a:rPr>
              <a:t>完成之后，接下来是</a:t>
            </a:r>
            <a:r>
              <a:rPr lang="en-US" altLang="zh-CN" b="0" i="0" dirty="0">
                <a:solidFill>
                  <a:srgbClr val="0F1115"/>
                </a:solidFill>
                <a:effectLst/>
                <a:latin typeface="quote-cjk-patch"/>
              </a:rPr>
              <a:t>tracking</a:t>
            </a:r>
            <a:r>
              <a:rPr lang="zh-CN" altLang="en-US" b="0" i="0" dirty="0">
                <a:solidFill>
                  <a:srgbClr val="0F1115"/>
                </a:solidFill>
                <a:effectLst/>
                <a:latin typeface="quote-cjk-patch"/>
              </a:rPr>
              <a:t>寻找和</a:t>
            </a:r>
            <a:r>
              <a:rPr lang="en-US" altLang="zh-CN" b="0" i="0" dirty="0">
                <a:solidFill>
                  <a:srgbClr val="0F1115"/>
                </a:solidFill>
                <a:effectLst/>
                <a:latin typeface="quote-cjk-patch"/>
              </a:rPr>
              <a:t>tracking</a:t>
            </a:r>
            <a:r>
              <a:rPr lang="zh-CN" altLang="en-US" b="0" i="0" dirty="0">
                <a:solidFill>
                  <a:srgbClr val="0F1115"/>
                </a:solidFill>
                <a:effectLst/>
                <a:latin typeface="quote-cjk-patch"/>
              </a:rPr>
              <a:t>拟合。</a:t>
            </a:r>
            <a:r>
              <a:rPr lang="en-US" altLang="zh-CN" b="0" i="0" dirty="0">
                <a:solidFill>
                  <a:srgbClr val="0F1115"/>
                </a:solidFill>
                <a:effectLst/>
                <a:latin typeface="quote-cjk-patch"/>
              </a:rPr>
              <a:t>ACTS</a:t>
            </a:r>
            <a:r>
              <a:rPr lang="zh-CN" altLang="en-US" b="0" i="0" dirty="0">
                <a:solidFill>
                  <a:srgbClr val="0F1115"/>
                </a:solidFill>
                <a:effectLst/>
                <a:latin typeface="quote-cjk-patch"/>
              </a:rPr>
              <a:t>的</a:t>
            </a:r>
            <a:r>
              <a:rPr lang="en-US" altLang="zh-CN" b="0" i="0" dirty="0">
                <a:solidFill>
                  <a:srgbClr val="0F1115"/>
                </a:solidFill>
                <a:effectLst/>
                <a:latin typeface="quote-cjk-patch"/>
              </a:rPr>
              <a:t>tracking</a:t>
            </a:r>
            <a:r>
              <a:rPr lang="zh-CN" altLang="en-US" b="0" i="0" dirty="0">
                <a:solidFill>
                  <a:srgbClr val="0F1115"/>
                </a:solidFill>
                <a:effectLst/>
                <a:latin typeface="quote-cjk-patch"/>
              </a:rPr>
              <a:t>寻找和</a:t>
            </a:r>
            <a:r>
              <a:rPr lang="en-US" altLang="zh-CN" b="0" i="0" dirty="0">
                <a:solidFill>
                  <a:srgbClr val="0F1115"/>
                </a:solidFill>
                <a:effectLst/>
                <a:latin typeface="quote-cjk-patch"/>
              </a:rPr>
              <a:t>tracking</a:t>
            </a:r>
            <a:r>
              <a:rPr lang="zh-CN" altLang="en-US" b="0" i="0" dirty="0">
                <a:solidFill>
                  <a:srgbClr val="0F1115"/>
                </a:solidFill>
                <a:effectLst/>
                <a:latin typeface="quote-cjk-patch"/>
              </a:rPr>
              <a:t>拟合使用组合</a:t>
            </a:r>
            <a:r>
              <a:rPr lang="en" altLang="zh-CN" b="1" dirty="0"/>
              <a:t>Kalman</a:t>
            </a:r>
            <a:r>
              <a:rPr lang="zh-CN" altLang="en-US" b="0" i="0" dirty="0">
                <a:solidFill>
                  <a:srgbClr val="0F1115"/>
                </a:solidFill>
                <a:effectLst/>
                <a:latin typeface="quote-cjk-patch"/>
              </a:rPr>
              <a:t>过滤，并将时间信息纳入</a:t>
            </a:r>
            <a:r>
              <a:rPr lang="en-US" altLang="zh-CN" b="0" i="0" dirty="0">
                <a:solidFill>
                  <a:srgbClr val="0F1115"/>
                </a:solidFill>
                <a:effectLst/>
                <a:latin typeface="quote-cjk-patch"/>
              </a:rPr>
              <a:t>tracking</a:t>
            </a:r>
            <a:r>
              <a:rPr lang="zh-CN" altLang="en-US" b="0" i="0" dirty="0">
                <a:solidFill>
                  <a:srgbClr val="0F1115"/>
                </a:solidFill>
                <a:effectLst/>
                <a:latin typeface="quote-cjk-patch"/>
              </a:rPr>
              <a:t>参数中，因此它可以在</a:t>
            </a:r>
            <a:r>
              <a:rPr lang="en" altLang="zh-CN" b="1" dirty="0"/>
              <a:t>Kalman</a:t>
            </a:r>
            <a:r>
              <a:rPr lang="zh-CN" altLang="en-US" b="0" i="0" dirty="0">
                <a:solidFill>
                  <a:srgbClr val="0F1115"/>
                </a:solidFill>
                <a:effectLst/>
                <a:latin typeface="quote-cjk-patch"/>
              </a:rPr>
              <a:t>框架内自动处理时间信息。</a:t>
            </a:r>
          </a:p>
          <a:p>
            <a:pPr algn="l"/>
            <a:r>
              <a:rPr lang="zh-CN" altLang="en-US" b="0" i="0" dirty="0">
                <a:solidFill>
                  <a:srgbClr val="0F1115"/>
                </a:solidFill>
                <a:effectLst/>
                <a:latin typeface="quote-cjk-patch"/>
              </a:rPr>
              <a:t>模拟的事例是带有</a:t>
            </a:r>
            <a:r>
              <a:rPr lang="en-US" altLang="zh-CN" b="0" i="0" dirty="0">
                <a:solidFill>
                  <a:srgbClr val="0F1115"/>
                </a:solidFill>
                <a:effectLst/>
                <a:latin typeface="quote-cjk-patch"/>
              </a:rPr>
              <a:t>200</a:t>
            </a:r>
            <a:r>
              <a:rPr lang="zh-CN" altLang="en-US" b="0" i="0" dirty="0">
                <a:solidFill>
                  <a:srgbClr val="0F1115"/>
                </a:solidFill>
                <a:effectLst/>
                <a:latin typeface="quote-cjk-patch"/>
              </a:rPr>
              <a:t>个堆积事例的</a:t>
            </a:r>
            <a:r>
              <a:rPr lang="en-US" altLang="zh-CN" b="0" i="0" dirty="0">
                <a:solidFill>
                  <a:srgbClr val="0F1115"/>
                </a:solidFill>
                <a:effectLst/>
                <a:latin typeface="quote-cjk-patch"/>
              </a:rPr>
              <a:t>ttbar</a:t>
            </a:r>
            <a:r>
              <a:rPr lang="zh-CN" altLang="en-US" b="0" i="0" dirty="0">
                <a:solidFill>
                  <a:srgbClr val="0F1115"/>
                </a:solidFill>
                <a:effectLst/>
                <a:latin typeface="quote-cjk-patch"/>
              </a:rPr>
              <a:t>事例。</a:t>
            </a:r>
          </a:p>
          <a:p>
            <a:pPr algn="l"/>
            <a:r>
              <a:rPr lang="zh-CN" altLang="en-US" b="0" i="0" dirty="0">
                <a:solidFill>
                  <a:srgbClr val="0F1115"/>
                </a:solidFill>
                <a:effectLst/>
                <a:latin typeface="quote-cjk-patch"/>
              </a:rPr>
              <a:t>这里我们使用了快速仿真，并且没有使用任何</a:t>
            </a:r>
            <a:r>
              <a:rPr lang="en-US" altLang="zh-CN" b="0" i="0" dirty="0">
                <a:solidFill>
                  <a:srgbClr val="0F1115"/>
                </a:solidFill>
                <a:effectLst/>
                <a:latin typeface="quote-cjk-patch"/>
              </a:rPr>
              <a:t>4D</a:t>
            </a:r>
            <a:r>
              <a:rPr lang="zh-CN" altLang="en-US" b="0" i="0" dirty="0">
                <a:solidFill>
                  <a:srgbClr val="0F1115"/>
                </a:solidFill>
                <a:effectLst/>
                <a:latin typeface="quote-cjk-patch"/>
              </a:rPr>
              <a:t> </a:t>
            </a:r>
            <a:r>
              <a:rPr lang="en-US" altLang="zh-CN" b="0" i="0" dirty="0">
                <a:solidFill>
                  <a:srgbClr val="0F1115"/>
                </a:solidFill>
                <a:effectLst/>
                <a:latin typeface="quote-cjk-patch"/>
              </a:rPr>
              <a:t>tracking</a:t>
            </a:r>
            <a:r>
              <a:rPr lang="zh-CN" altLang="en-US" b="0" i="0" dirty="0">
                <a:solidFill>
                  <a:srgbClr val="0F1115"/>
                </a:solidFill>
                <a:effectLst/>
                <a:latin typeface="quote-cjk-patch"/>
              </a:rPr>
              <a:t>寻迹算法（甚至没有使用任何径迹寻迹算法），而是使用经过真值抹匀的粒子信息来形成初始</a:t>
            </a:r>
            <a:r>
              <a:rPr lang="en-US" altLang="zh-CN" b="0" i="0" dirty="0">
                <a:solidFill>
                  <a:srgbClr val="0F1115"/>
                </a:solidFill>
                <a:effectLst/>
                <a:latin typeface="quote-cjk-patch"/>
              </a:rPr>
              <a:t>tracking</a:t>
            </a:r>
            <a:r>
              <a:rPr lang="zh-CN" altLang="en-US" b="0" i="0" dirty="0">
                <a:solidFill>
                  <a:srgbClr val="0F1115"/>
                </a:solidFill>
                <a:effectLst/>
                <a:latin typeface="quote-cjk-patch"/>
              </a:rPr>
              <a:t>参数。</a:t>
            </a:r>
          </a:p>
          <a:p>
            <a:pPr algn="l"/>
            <a:r>
              <a:rPr lang="zh-CN" altLang="en-US" b="0" i="0" dirty="0">
                <a:solidFill>
                  <a:srgbClr val="0F1115"/>
                </a:solidFill>
                <a:effectLst/>
                <a:latin typeface="quote-cjk-patch"/>
              </a:rPr>
              <a:t>最终，如果在初始</a:t>
            </a:r>
            <a:r>
              <a:rPr lang="en-US" altLang="zh-CN" b="0" i="0" dirty="0">
                <a:solidFill>
                  <a:srgbClr val="0F1115"/>
                </a:solidFill>
                <a:effectLst/>
                <a:latin typeface="quote-cjk-patch"/>
              </a:rPr>
              <a:t>tracking</a:t>
            </a:r>
            <a:r>
              <a:rPr lang="zh-CN" altLang="en-US" b="0" i="0" dirty="0">
                <a:solidFill>
                  <a:srgbClr val="0F1115"/>
                </a:solidFill>
                <a:effectLst/>
                <a:latin typeface="quote-cjk-patch"/>
              </a:rPr>
              <a:t>参数和测量值中都加入时间信息，我们可以看到</a:t>
            </a:r>
            <a:r>
              <a:rPr lang="en-US" altLang="zh-CN" b="0" i="0" dirty="0">
                <a:solidFill>
                  <a:srgbClr val="0F1115"/>
                </a:solidFill>
                <a:effectLst/>
                <a:latin typeface="quote-cjk-patch"/>
              </a:rPr>
              <a:t>tracking</a:t>
            </a:r>
            <a:r>
              <a:rPr lang="zh-CN" altLang="en-US" b="0" i="0" dirty="0">
                <a:solidFill>
                  <a:srgbClr val="0F1115"/>
                </a:solidFill>
                <a:effectLst/>
                <a:latin typeface="quote-cjk-patch"/>
              </a:rPr>
              <a:t>寻找效率有所提升。</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 altLang="zh-CN" b="0" dirty="0"/>
          </a:p>
        </p:txBody>
      </p:sp>
      <p:sp>
        <p:nvSpPr>
          <p:cNvPr id="4" name="灯片编号占位符 3"/>
          <p:cNvSpPr>
            <a:spLocks noGrp="1"/>
          </p:cNvSpPr>
          <p:nvPr>
            <p:ph type="sldNum" sz="quarter" idx="5"/>
          </p:nvPr>
        </p:nvSpPr>
        <p:spPr/>
        <p:txBody>
          <a:bodyPr/>
          <a:lstStyle/>
          <a:p>
            <a:fld id="{CFEB9602-F8FE-CB48-BF55-09EB9F2B4DD6}" type="slidenum">
              <a:rPr kumimoji="1" lang="zh-CN" altLang="en-US" smtClean="0"/>
              <a:t>10</a:t>
            </a:fld>
            <a:endParaRPr kumimoji="1" lang="zh-CN" altLang="en-US"/>
          </a:p>
        </p:txBody>
      </p:sp>
    </p:spTree>
    <p:extLst>
      <p:ext uri="{BB962C8B-B14F-4D97-AF65-F5344CB8AC3E}">
        <p14:creationId xmlns:p14="http://schemas.microsoft.com/office/powerpoint/2010/main" val="26440194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FEB9602-F8FE-CB48-BF55-09EB9F2B4DD6}" type="slidenum">
              <a:rPr kumimoji="1" lang="zh-CN" altLang="en-US" smtClean="0"/>
              <a:t>11</a:t>
            </a:fld>
            <a:endParaRPr kumimoji="1" lang="zh-CN" altLang="en-US"/>
          </a:p>
        </p:txBody>
      </p:sp>
    </p:spTree>
    <p:extLst>
      <p:ext uri="{BB962C8B-B14F-4D97-AF65-F5344CB8AC3E}">
        <p14:creationId xmlns:p14="http://schemas.microsoft.com/office/powerpoint/2010/main" val="295944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altLang="zh-CN" dirty="0"/>
              <a:t>This is the overview of the structure of the readout chip. The chip has core array and periphery circuit.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In the core array, every core has 8 x 8 pixels. </a:t>
            </a:r>
            <a:r>
              <a:rPr lang="en-US" altLang="zh-CN" sz="1200" dirty="0">
                <a:sym typeface="Symbol" panose="05050102010706020507" pitchFamily="18" charset="2"/>
              </a:rPr>
              <a:t>8 pixels are in one region. </a:t>
            </a:r>
            <a:endParaRPr lang="en-US" altLang="zh-CN" dirty="0"/>
          </a:p>
          <a:p>
            <a:r>
              <a:rPr lang="en-US" altLang="zh-CN" dirty="0"/>
              <a:t>Every pixel could achieve </a:t>
            </a:r>
            <a:r>
              <a:rPr lang="en-US" altLang="zh-CN" dirty="0">
                <a:effectLst/>
              </a:rPr>
              <a:t>amplification, discrimination, and time measurement.</a:t>
            </a:r>
            <a:r>
              <a:rPr lang="en-US" altLang="zh-CN" dirty="0"/>
              <a:t> </a:t>
            </a:r>
          </a:p>
          <a:p>
            <a:r>
              <a:rPr lang="en-US" altLang="zh-CN" dirty="0"/>
              <a:t>In the periphery (/</a:t>
            </a:r>
            <a:r>
              <a:rPr lang="en-US" altLang="zh-CN" dirty="0" err="1"/>
              <a:t>pəˈrɪfəri</a:t>
            </a:r>
            <a:r>
              <a:rPr lang="en-US" altLang="zh-CN" dirty="0"/>
              <a:t>/)(per-</a:t>
            </a:r>
            <a:r>
              <a:rPr lang="en-US" altLang="zh-CN" dirty="0" err="1"/>
              <a:t>ri</a:t>
            </a:r>
            <a:r>
              <a:rPr lang="en-US" altLang="zh-CN" dirty="0"/>
              <a:t>-fer-</a:t>
            </a:r>
            <a:r>
              <a:rPr lang="en-US" altLang="zh-CN" dirty="0" err="1"/>
              <a:t>ri</a:t>
            </a:r>
            <a:r>
              <a:rPr lang="en-US" altLang="zh-CN" dirty="0"/>
              <a:t>), it needs to do the data readout and concentration. It consists of some EOCs and a Bottom.</a:t>
            </a:r>
            <a:endParaRPr lang="zh-CN" altLang="en-US" dirty="0"/>
          </a:p>
        </p:txBody>
      </p:sp>
      <p:sp>
        <p:nvSpPr>
          <p:cNvPr id="4" name="灯片编号占位符 3"/>
          <p:cNvSpPr>
            <a:spLocks noGrp="1"/>
          </p:cNvSpPr>
          <p:nvPr>
            <p:ph type="sldNum" sz="quarter" idx="5"/>
          </p:nvPr>
        </p:nvSpPr>
        <p:spPr/>
        <p:txBody>
          <a:bodyPr/>
          <a:lstStyle/>
          <a:p>
            <a:fld id="{28071ADD-62D8-4C30-B3B1-04FF8D7BF120}" type="slidenum">
              <a:rPr lang="zh-CN" altLang="en-US" smtClean="0"/>
              <a:t>12</a:t>
            </a:fld>
            <a:endParaRPr lang="zh-CN" altLang="en-US"/>
          </a:p>
        </p:txBody>
      </p:sp>
    </p:spTree>
    <p:extLst>
      <p:ext uri="{BB962C8B-B14F-4D97-AF65-F5344CB8AC3E}">
        <p14:creationId xmlns:p14="http://schemas.microsoft.com/office/powerpoint/2010/main" val="2621271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First, it is the </a:t>
            </a:r>
            <a:r>
              <a:rPr lang="en-US" altLang="zh-CN" dirty="0">
                <a:latin typeface="Calibri" panose="020F0502020204030204" pitchFamily="34" charset="0"/>
                <a:cs typeface="Calibri" panose="020F0502020204030204" pitchFamily="34" charset="0"/>
              </a:rPr>
              <a:t>Analog Front-end in the pixel</a:t>
            </a:r>
            <a:r>
              <a:rPr lang="en-US" altLang="zh-CN" dirty="0"/>
              <a:t>. It includes a two-stage amplifier and a discriminator.</a:t>
            </a:r>
          </a:p>
          <a:p>
            <a:r>
              <a:rPr lang="en-US" altLang="zh-CN" dirty="0"/>
              <a:t>We use two-stage structure to amplify the </a:t>
            </a:r>
            <a:r>
              <a:rPr lang="en-US" altLang="zh-CN" dirty="0">
                <a:effectLst/>
              </a:rPr>
              <a:t>weak signal from the sensor.</a:t>
            </a:r>
            <a:r>
              <a:rPr lang="en-US" altLang="zh-CN" dirty="0"/>
              <a:t> </a:t>
            </a:r>
          </a:p>
          <a:p>
            <a:r>
              <a:rPr lang="en-US" altLang="zh-CN" dirty="0"/>
              <a:t>The first is a CSA with a folded </a:t>
            </a:r>
            <a:r>
              <a:rPr lang="en-US" altLang="zh-CN" dirty="0" err="1"/>
              <a:t>cascode</a:t>
            </a:r>
            <a:r>
              <a:rPr lang="en-US" altLang="zh-CN" dirty="0"/>
              <a:t>. It uses MOS reset feedback. And the second one is a voltage amplifier.</a:t>
            </a:r>
          </a:p>
          <a:p>
            <a:r>
              <a:rPr lang="en-US" altLang="zh-CN" dirty="0"/>
              <a:t>The discriminator is also a two-stage one. And the figure on the right shows the precision simulation of the front-end in different input charges.</a:t>
            </a:r>
          </a:p>
          <a:p>
            <a:endParaRPr lang="en-US" altLang="zh-CN" dirty="0"/>
          </a:p>
        </p:txBody>
      </p:sp>
      <p:sp>
        <p:nvSpPr>
          <p:cNvPr id="4" name="灯片编号占位符 3"/>
          <p:cNvSpPr>
            <a:spLocks noGrp="1"/>
          </p:cNvSpPr>
          <p:nvPr>
            <p:ph type="sldNum" sz="quarter" idx="5"/>
          </p:nvPr>
        </p:nvSpPr>
        <p:spPr/>
        <p:txBody>
          <a:bodyPr/>
          <a:lstStyle/>
          <a:p>
            <a:fld id="{28071ADD-62D8-4C30-B3B1-04FF8D7BF120}" type="slidenum">
              <a:rPr lang="zh-CN" altLang="en-US" smtClean="0"/>
              <a:t>13</a:t>
            </a:fld>
            <a:endParaRPr lang="zh-CN" altLang="en-US"/>
          </a:p>
        </p:txBody>
      </p:sp>
    </p:spTree>
    <p:extLst>
      <p:ext uri="{BB962C8B-B14F-4D97-AF65-F5344CB8AC3E}">
        <p14:creationId xmlns:p14="http://schemas.microsoft.com/office/powerpoint/2010/main" val="35138158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The next part is the TDC. We used the delay line combining a loop counter. </a:t>
            </a:r>
          </a:p>
          <a:p>
            <a:r>
              <a:rPr lang="en-US" altLang="zh-CN" dirty="0"/>
              <a:t>It can reduce the area greatly.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The hit would enter the loop and TDC would latch the state when the </a:t>
            </a:r>
            <a:r>
              <a:rPr lang="en-US" altLang="zh-CN" dirty="0" err="1"/>
              <a:t>clk</a:t>
            </a:r>
            <a:r>
              <a:rPr lang="en-US" altLang="zh-CN" dirty="0"/>
              <a:t> arrives.</a:t>
            </a:r>
          </a:p>
          <a:p>
            <a:r>
              <a:rPr lang="en-US" altLang="zh-CN" dirty="0" err="1"/>
              <a:t>ToA</a:t>
            </a:r>
            <a:r>
              <a:rPr lang="en-US" altLang="zh-CN" dirty="0"/>
              <a:t> and </a:t>
            </a:r>
            <a:r>
              <a:rPr lang="en-US" altLang="zh-CN" dirty="0" err="1"/>
              <a:t>ToT</a:t>
            </a:r>
            <a:r>
              <a:rPr lang="en-US" altLang="zh-CN" dirty="0"/>
              <a:t> </a:t>
            </a:r>
            <a:r>
              <a:rPr lang="en-US" altLang="zh-CN" sz="1200" dirty="0">
                <a:sym typeface="Symbol" panose="05050102010706020507" pitchFamily="18" charset="2"/>
              </a:rPr>
              <a:t>measurement would shared the same loop.</a:t>
            </a:r>
            <a:endParaRPr lang="en-US" altLang="zh-CN" dirty="0"/>
          </a:p>
        </p:txBody>
      </p:sp>
      <p:sp>
        <p:nvSpPr>
          <p:cNvPr id="4" name="灯片编号占位符 3"/>
          <p:cNvSpPr>
            <a:spLocks noGrp="1"/>
          </p:cNvSpPr>
          <p:nvPr>
            <p:ph type="sldNum" sz="quarter" idx="5"/>
          </p:nvPr>
        </p:nvSpPr>
        <p:spPr/>
        <p:txBody>
          <a:bodyPr/>
          <a:lstStyle/>
          <a:p>
            <a:fld id="{28071ADD-62D8-4C30-B3B1-04FF8D7BF120}" type="slidenum">
              <a:rPr lang="zh-CN" altLang="en-US" smtClean="0"/>
              <a:t>14</a:t>
            </a:fld>
            <a:endParaRPr lang="zh-CN" altLang="en-US"/>
          </a:p>
        </p:txBody>
      </p:sp>
    </p:spTree>
    <p:extLst>
      <p:ext uri="{BB962C8B-B14F-4D97-AF65-F5344CB8AC3E}">
        <p14:creationId xmlns:p14="http://schemas.microsoft.com/office/powerpoint/2010/main" val="40121031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altLang="zh-CN" dirty="0"/>
              <a:t>To hold the TDC data and the hit rate, we use a shared memory structure. The hits are usually sparse, that give us an idea. Some pixels could share the storage space to avoid being the idle.</a:t>
            </a:r>
          </a:p>
          <a:p>
            <a:r>
              <a:rPr lang="en-US" altLang="zh-CN" dirty="0"/>
              <a:t>We did a simulation to verify the idea, as the figure shows on the right. </a:t>
            </a:r>
          </a:p>
          <a:p>
            <a:r>
              <a:rPr lang="en-US" altLang="zh-CN" dirty="0"/>
              <a:t>As the shared pixels </a:t>
            </a:r>
            <a:r>
              <a:rPr lang="en-US" altLang="zh-CN" dirty="0">
                <a:effectLst/>
              </a:rPr>
              <a:t>increase, the storage space could be used more fully, the storage units per pixel decline.</a:t>
            </a:r>
            <a:endParaRPr lang="en-US" altLang="zh-CN" dirty="0"/>
          </a:p>
          <a:p>
            <a:r>
              <a:rPr lang="en-US" altLang="zh-CN" dirty="0"/>
              <a:t>This structure need a condition, the hit data of these pixels needs to be independent. So we need to eliminate (/</a:t>
            </a:r>
            <a:r>
              <a:rPr lang="en-US" altLang="zh-CN" dirty="0" err="1"/>
              <a:t>ɪˈlɪmɪneɪt</a:t>
            </a:r>
            <a:r>
              <a:rPr lang="en-US" altLang="zh-CN" dirty="0"/>
              <a:t>/) the cluster </a:t>
            </a:r>
            <a:r>
              <a:rPr lang="en-US" altLang="zh-CN" dirty="0">
                <a:sym typeface="Symbol" panose="05050102010706020507" pitchFamily="18" charset="2"/>
              </a:rPr>
              <a:t>effect</a:t>
            </a:r>
            <a:r>
              <a:rPr lang="en-US" altLang="zh-CN" dirty="0"/>
              <a:t>. </a:t>
            </a:r>
          </a:p>
          <a:p>
            <a:r>
              <a:rPr lang="en-US" altLang="zh-CN" dirty="0"/>
              <a:t>We use a specific shared map, as the figure in the middle shows, the same color pixels are shared, to </a:t>
            </a:r>
            <a:r>
              <a:rPr lang="en-US" altLang="zh-CN" dirty="0">
                <a:sym typeface="Symbol" panose="05050102010706020507" pitchFamily="18" charset="2"/>
              </a:rPr>
              <a:t>Eliminating the cluster effect.</a:t>
            </a:r>
            <a:endParaRPr lang="zh-CN" altLang="en-US" dirty="0"/>
          </a:p>
        </p:txBody>
      </p:sp>
      <p:sp>
        <p:nvSpPr>
          <p:cNvPr id="4" name="灯片编号占位符 3"/>
          <p:cNvSpPr>
            <a:spLocks noGrp="1"/>
          </p:cNvSpPr>
          <p:nvPr>
            <p:ph type="sldNum" sz="quarter" idx="5"/>
          </p:nvPr>
        </p:nvSpPr>
        <p:spPr/>
        <p:txBody>
          <a:bodyPr/>
          <a:lstStyle/>
          <a:p>
            <a:fld id="{28071ADD-62D8-4C30-B3B1-04FF8D7BF120}" type="slidenum">
              <a:rPr lang="zh-CN" altLang="en-US" smtClean="0"/>
              <a:t>15</a:t>
            </a:fld>
            <a:endParaRPr lang="zh-CN" altLang="en-US"/>
          </a:p>
        </p:txBody>
      </p:sp>
    </p:spTree>
    <p:extLst>
      <p:ext uri="{BB962C8B-B14F-4D97-AF65-F5344CB8AC3E}">
        <p14:creationId xmlns:p14="http://schemas.microsoft.com/office/powerpoint/2010/main" val="10137862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altLang="zh-CN" dirty="0"/>
              <a:t>In the digital core, its function is </a:t>
            </a:r>
            <a:r>
              <a:rPr kumimoji="1" lang="en-US" altLang="zh-CN" sz="1200" dirty="0"/>
              <a:t>receiving and buffering data from TDC, and completed the trigger matching.</a:t>
            </a:r>
            <a:endParaRPr lang="en-US" altLang="zh-CN" dirty="0"/>
          </a:p>
          <a:p>
            <a:r>
              <a:rPr lang="en-US" altLang="zh-CN" dirty="0"/>
              <a:t>We design a shared memory structure to reduce the area. </a:t>
            </a:r>
            <a:r>
              <a:rPr kumimoji="1" lang="en-US" altLang="zh-CN" sz="1200" dirty="0"/>
              <a:t>Each core consists of 8 regions. All pixels in the same region shared a same memory.</a:t>
            </a:r>
          </a:p>
          <a:p>
            <a:r>
              <a:rPr lang="en-US" altLang="zh-CN" dirty="0"/>
              <a:t>In the core column, the region data would be readout in priority to the End of column.</a:t>
            </a:r>
            <a:endParaRPr lang="zh-CN" altLang="en-US" dirty="0"/>
          </a:p>
        </p:txBody>
      </p:sp>
      <p:sp>
        <p:nvSpPr>
          <p:cNvPr id="4" name="灯片编号占位符 3"/>
          <p:cNvSpPr>
            <a:spLocks noGrp="1"/>
          </p:cNvSpPr>
          <p:nvPr>
            <p:ph type="sldNum" sz="quarter" idx="5"/>
          </p:nvPr>
        </p:nvSpPr>
        <p:spPr/>
        <p:txBody>
          <a:bodyPr/>
          <a:lstStyle/>
          <a:p>
            <a:fld id="{28071ADD-62D8-4C30-B3B1-04FF8D7BF120}" type="slidenum">
              <a:rPr lang="zh-CN" altLang="en-US" smtClean="0"/>
              <a:t>16</a:t>
            </a:fld>
            <a:endParaRPr lang="zh-CN" altLang="en-US"/>
          </a:p>
        </p:txBody>
      </p:sp>
    </p:spTree>
    <p:extLst>
      <p:ext uri="{BB962C8B-B14F-4D97-AF65-F5344CB8AC3E}">
        <p14:creationId xmlns:p14="http://schemas.microsoft.com/office/powerpoint/2010/main" val="42429689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altLang="zh-CN" dirty="0"/>
              <a:t>Based on the shared memory structure, we design the region circuits.</a:t>
            </a:r>
          </a:p>
          <a:p>
            <a:r>
              <a:rPr lang="en-US" altLang="zh-CN" dirty="0"/>
              <a:t>In the region, we design the priority (/</a:t>
            </a:r>
            <a:r>
              <a:rPr lang="en-US" altLang="zh-CN" dirty="0" err="1"/>
              <a:t>praɪˈɒrəti</a:t>
            </a:r>
            <a:r>
              <a:rPr lang="en-US" altLang="zh-CN" dirty="0"/>
              <a:t>/) arbiters (/ˈ</a:t>
            </a:r>
            <a:r>
              <a:rPr lang="en-US" altLang="zh-CN" dirty="0" err="1"/>
              <a:t>ɑːbɪtə</a:t>
            </a:r>
            <a:r>
              <a:rPr lang="en-US" altLang="zh-CN" dirty="0"/>
              <a:t>(r)/) , data selectors, memory address manager to control the storage of the shared memory.</a:t>
            </a:r>
          </a:p>
          <a:p>
            <a:r>
              <a:rPr lang="en-US" altLang="zh-CN" dirty="0"/>
              <a:t>In the memory, each cell stores one hit per pixel and it needs a state machine to process the trigger matches.</a:t>
            </a:r>
            <a:endParaRPr lang="zh-CN" altLang="en-US" dirty="0"/>
          </a:p>
        </p:txBody>
      </p:sp>
      <p:sp>
        <p:nvSpPr>
          <p:cNvPr id="4" name="灯片编号占位符 3"/>
          <p:cNvSpPr>
            <a:spLocks noGrp="1"/>
          </p:cNvSpPr>
          <p:nvPr>
            <p:ph type="sldNum" sz="quarter" idx="5"/>
          </p:nvPr>
        </p:nvSpPr>
        <p:spPr/>
        <p:txBody>
          <a:bodyPr/>
          <a:lstStyle/>
          <a:p>
            <a:fld id="{28071ADD-62D8-4C30-B3B1-04FF8D7BF120}" type="slidenum">
              <a:rPr lang="zh-CN" altLang="en-US" smtClean="0"/>
              <a:t>17</a:t>
            </a:fld>
            <a:endParaRPr lang="zh-CN" altLang="en-US"/>
          </a:p>
        </p:txBody>
      </p:sp>
    </p:spTree>
    <p:extLst>
      <p:ext uri="{BB962C8B-B14F-4D97-AF65-F5344CB8AC3E}">
        <p14:creationId xmlns:p14="http://schemas.microsoft.com/office/powerpoint/2010/main" val="27995333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According to the design of the core and region mentioned above, we simulate the power and area to </a:t>
            </a:r>
            <a:r>
              <a:rPr lang="en-US" altLang="zh-CN" dirty="0">
                <a:effectLst/>
              </a:rPr>
              <a:t>verify our shared memory scheme.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effectLst/>
              </a:rPr>
              <a:t>We completed the core layout.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effectLst/>
              </a:rPr>
              <a:t>On the left, it shows that, the circuits can handle the hit rate. 8 pixels are shared, and when we hold the most of hit data, we need 15 units in the memory. And the figure shows the frequency of each unit being used when it works.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effectLst/>
              </a:rPr>
              <a:t>And the figure on the right shows that, our circuit really consumes a lower power compared to a rd53b-like structure</a:t>
            </a:r>
            <a:endParaRPr lang="zh-CN" altLang="en-US" dirty="0"/>
          </a:p>
        </p:txBody>
      </p:sp>
      <p:sp>
        <p:nvSpPr>
          <p:cNvPr id="4" name="灯片编号占位符 3"/>
          <p:cNvSpPr>
            <a:spLocks noGrp="1"/>
          </p:cNvSpPr>
          <p:nvPr>
            <p:ph type="sldNum" sz="quarter" idx="5"/>
          </p:nvPr>
        </p:nvSpPr>
        <p:spPr/>
        <p:txBody>
          <a:bodyPr/>
          <a:lstStyle/>
          <a:p>
            <a:fld id="{28071ADD-62D8-4C30-B3B1-04FF8D7BF120}" type="slidenum">
              <a:rPr lang="zh-CN" altLang="en-US" smtClean="0"/>
              <a:t>18</a:t>
            </a:fld>
            <a:endParaRPr lang="zh-CN" altLang="en-US"/>
          </a:p>
        </p:txBody>
      </p:sp>
    </p:spTree>
    <p:extLst>
      <p:ext uri="{BB962C8B-B14F-4D97-AF65-F5344CB8AC3E}">
        <p14:creationId xmlns:p14="http://schemas.microsoft.com/office/powerpoint/2010/main" val="23016568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altLang="zh-CN" dirty="0"/>
              <a:t>This is the overview of the structure of the chip data flow</a:t>
            </a:r>
          </a:p>
          <a:p>
            <a:r>
              <a:rPr lang="en-US" altLang="zh-CN" dirty="0"/>
              <a:t>In the periphery (per-</a:t>
            </a:r>
            <a:r>
              <a:rPr lang="en-US" altLang="zh-CN" dirty="0" err="1"/>
              <a:t>ri</a:t>
            </a:r>
            <a:r>
              <a:rPr lang="en-US" altLang="zh-CN" dirty="0"/>
              <a:t>-fer-</a:t>
            </a:r>
            <a:r>
              <a:rPr lang="en-US" altLang="zh-CN" dirty="0" err="1"/>
              <a:t>ri</a:t>
            </a:r>
            <a:r>
              <a:rPr lang="en-US" altLang="zh-CN" dirty="0"/>
              <a:t>), it needs to do the data readout and concentration.</a:t>
            </a:r>
            <a:r>
              <a:rPr lang="zh-CN" altLang="en-US" dirty="0"/>
              <a:t> </a:t>
            </a:r>
            <a:r>
              <a:rPr lang="en-US" altLang="zh-CN" dirty="0"/>
              <a:t>It consists of several EOCs and one chip bottom.</a:t>
            </a:r>
          </a:p>
          <a:p>
            <a:r>
              <a:rPr lang="en-US" altLang="zh-CN" dirty="0"/>
              <a:t>In the end of column, we add encoding and packaging module to compress the hit data.</a:t>
            </a:r>
            <a:endParaRPr lang="zh-CN" altLang="en-US" dirty="0"/>
          </a:p>
        </p:txBody>
      </p:sp>
      <p:sp>
        <p:nvSpPr>
          <p:cNvPr id="4" name="灯片编号占位符 3"/>
          <p:cNvSpPr>
            <a:spLocks noGrp="1"/>
          </p:cNvSpPr>
          <p:nvPr>
            <p:ph type="sldNum" sz="quarter" idx="5"/>
          </p:nvPr>
        </p:nvSpPr>
        <p:spPr/>
        <p:txBody>
          <a:bodyPr/>
          <a:lstStyle/>
          <a:p>
            <a:fld id="{28071ADD-62D8-4C30-B3B1-04FF8D7BF120}" type="slidenum">
              <a:rPr lang="zh-CN" altLang="en-US" smtClean="0"/>
              <a:t>19</a:t>
            </a:fld>
            <a:endParaRPr lang="zh-CN" altLang="en-US"/>
          </a:p>
        </p:txBody>
      </p:sp>
    </p:spTree>
    <p:extLst>
      <p:ext uri="{BB962C8B-B14F-4D97-AF65-F5344CB8AC3E}">
        <p14:creationId xmlns:p14="http://schemas.microsoft.com/office/powerpoint/2010/main" val="1769298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First, it’s the reason why we study 4D tracking. LHC will be upgraded to HL-LHC after RUN 3. </a:t>
                </a:r>
              </a:p>
              <a:p>
                <a:r>
                  <a:rPr lang="en-US" altLang="zh-CN" sz="1200" kern="1200" dirty="0">
                    <a:solidFill>
                      <a:schemeClr val="tx1"/>
                    </a:solidFill>
                    <a:effectLst/>
                    <a:latin typeface="+mn-lt"/>
                    <a:ea typeface="+mn-ea"/>
                    <a:cs typeface="+mn-cs"/>
                  </a:rPr>
                  <a:t>The luminosity will reach up to</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7.5</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times nominal /</a:t>
                </a:r>
                <a:r>
                  <a:rPr lang="en-US" altLang="zh-CN" sz="1200" kern="1200" dirty="0" err="1">
                    <a:solidFill>
                      <a:schemeClr val="tx1"/>
                    </a:solidFill>
                    <a:effectLst/>
                    <a:latin typeface="+mn-lt"/>
                    <a:ea typeface="+mn-ea"/>
                    <a:cs typeface="+mn-cs"/>
                  </a:rPr>
                  <a:t>na</a:t>
                </a:r>
                <a:r>
                  <a:rPr lang="en-US" altLang="zh-CN" sz="1200" kern="1200" dirty="0">
                    <a:solidFill>
                      <a:schemeClr val="tx1"/>
                    </a:solidFill>
                    <a:effectLst/>
                    <a:latin typeface="+mn-lt"/>
                    <a:ea typeface="+mn-ea"/>
                    <a:cs typeface="+mn-cs"/>
                  </a:rPr>
                  <a:t>-mi-</a:t>
                </a:r>
                <a:r>
                  <a:rPr lang="en-US" altLang="zh-CN" sz="1200" kern="1200" dirty="0" err="1">
                    <a:solidFill>
                      <a:schemeClr val="tx1"/>
                    </a:solidFill>
                    <a:effectLst/>
                    <a:latin typeface="+mn-lt"/>
                    <a:ea typeface="+mn-ea"/>
                    <a:cs typeface="+mn-cs"/>
                  </a:rPr>
                  <a:t>nl</a:t>
                </a:r>
                <a:r>
                  <a:rPr lang="en-US" altLang="zh-CN" sz="1200" kern="1200" dirty="0">
                    <a:solidFill>
                      <a:schemeClr val="tx1"/>
                    </a:solidFill>
                    <a:effectLst/>
                    <a:latin typeface="+mn-lt"/>
                    <a:ea typeface="+mn-ea"/>
                    <a:cs typeface="+mn-cs"/>
                  </a:rPr>
                  <a:t>/ value, which means 200 pile-ups. Higher luminosity can provide more dataset, but, as well as more challenges.</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The four plots show the longitudinal /long-</a:t>
                </a:r>
                <a:r>
                  <a:rPr lang="en-US" altLang="zh-CN" sz="1200" kern="1200" dirty="0" err="1">
                    <a:solidFill>
                      <a:schemeClr val="tx1"/>
                    </a:solidFill>
                    <a:effectLst/>
                    <a:latin typeface="+mn-lt"/>
                    <a:ea typeface="+mn-ea"/>
                    <a:cs typeface="+mn-cs"/>
                  </a:rPr>
                  <a:t>gi</a:t>
                </a:r>
                <a:r>
                  <a:rPr lang="en-US" altLang="zh-CN" sz="1200" kern="1200" dirty="0">
                    <a:solidFill>
                      <a:schemeClr val="tx1"/>
                    </a:solidFill>
                    <a:effectLst/>
                    <a:latin typeface="+mn-lt"/>
                    <a:ea typeface="+mn-ea"/>
                    <a:cs typeface="+mn-cs"/>
                  </a:rPr>
                  <a:t>-</a:t>
                </a:r>
                <a:r>
                  <a:rPr lang="en-US" altLang="zh-CN" sz="1200" kern="1200" dirty="0" err="1">
                    <a:solidFill>
                      <a:schemeClr val="tx1"/>
                    </a:solidFill>
                    <a:effectLst/>
                    <a:latin typeface="+mn-lt"/>
                    <a:ea typeface="+mn-ea"/>
                    <a:cs typeface="+mn-cs"/>
                  </a:rPr>
                  <a:t>tu</a:t>
                </a:r>
                <a:r>
                  <a:rPr lang="en-US" altLang="zh-CN" sz="1200" kern="1200" dirty="0">
                    <a:solidFill>
                      <a:schemeClr val="tx1"/>
                    </a:solidFill>
                    <a:effectLst/>
                    <a:latin typeface="+mn-lt"/>
                    <a:ea typeface="+mn-ea"/>
                    <a:cs typeface="+mn-cs"/>
                  </a:rPr>
                  <a:t>-din-</a:t>
                </a:r>
                <a:r>
                  <a:rPr lang="en-US" altLang="zh-CN" sz="1200" kern="1200" dirty="0" err="1">
                    <a:solidFill>
                      <a:schemeClr val="tx1"/>
                    </a:solidFill>
                    <a:effectLst/>
                    <a:latin typeface="+mn-lt"/>
                    <a:ea typeface="+mn-ea"/>
                    <a:cs typeface="+mn-cs"/>
                  </a:rPr>
                  <a:t>nal</a:t>
                </a:r>
                <a:r>
                  <a:rPr lang="en-US" altLang="zh-CN" sz="1200" kern="1200" dirty="0">
                    <a:solidFill>
                      <a:schemeClr val="tx1"/>
                    </a:solidFill>
                    <a:effectLst/>
                    <a:latin typeface="+mn-lt"/>
                    <a:ea typeface="+mn-ea"/>
                    <a:cs typeface="+mn-cs"/>
                  </a:rPr>
                  <a:t>/ view of a simulated </a:t>
                </a:r>
                <a14:m>
                  <m:oMath xmlns:m="http://schemas.openxmlformats.org/officeDocument/2006/math">
                    <m:r>
                      <a:rPr lang="en-US" altLang="zh-CN" sz="1200" i="1" kern="1200">
                        <a:solidFill>
                          <a:schemeClr val="tx1"/>
                        </a:solidFill>
                        <a:effectLst/>
                        <a:latin typeface="Cambria Math" panose="02040503050406030204" pitchFamily="18" charset="0"/>
                        <a:ea typeface="+mn-ea"/>
                        <a:cs typeface="+mn-cs"/>
                      </a:rPr>
                      <m:t>𝑡</m:t>
                    </m:r>
                    <m:acc>
                      <m:accPr>
                        <m:chr m:val="̅"/>
                        <m:ctrlPr>
                          <a:rPr lang="zh-CN" altLang="zh-CN" sz="1200" i="1" kern="1200">
                            <a:solidFill>
                              <a:schemeClr val="tx1"/>
                            </a:solidFill>
                            <a:effectLst/>
                            <a:latin typeface="Cambria Math" panose="02040503050406030204" pitchFamily="18" charset="0"/>
                            <a:ea typeface="+mn-ea"/>
                            <a:cs typeface="+mn-cs"/>
                          </a:rPr>
                        </m:ctrlPr>
                      </m:accPr>
                      <m:e>
                        <m:r>
                          <a:rPr lang="en-US" altLang="zh-CN" sz="1200" i="1" kern="1200">
                            <a:solidFill>
                              <a:schemeClr val="tx1"/>
                            </a:solidFill>
                            <a:effectLst/>
                            <a:latin typeface="Cambria Math" panose="02040503050406030204" pitchFamily="18" charset="0"/>
                            <a:ea typeface="+mn-ea"/>
                            <a:cs typeface="+mn-cs"/>
                          </a:rPr>
                          <m:t>𝑡</m:t>
                        </m:r>
                      </m:e>
                    </m:acc>
                  </m:oMath>
                </a14:m>
                <a:r>
                  <a:rPr lang="en-US" altLang="zh-CN" sz="1200" kern="1200" dirty="0">
                    <a:solidFill>
                      <a:schemeClr val="tx1"/>
                    </a:solidFill>
                    <a:effectLst/>
                    <a:latin typeface="+mn-lt"/>
                    <a:ea typeface="+mn-ea"/>
                    <a:cs typeface="+mn-cs"/>
                  </a:rPr>
                  <a:t> (</a:t>
                </a:r>
                <a:r>
                  <a:rPr lang="en-US" altLang="zh-CN" sz="1200" b="1" i="0" kern="1200" dirty="0">
                    <a:solidFill>
                      <a:schemeClr val="tx1"/>
                    </a:solidFill>
                    <a:effectLst/>
                    <a:latin typeface="+mn-lt"/>
                    <a:ea typeface="+mn-ea"/>
                    <a:cs typeface="+mn-cs"/>
                  </a:rPr>
                  <a:t>tee </a:t>
                </a:r>
                <a:r>
                  <a:rPr lang="en-US" altLang="zh-CN" sz="1200" b="1" i="0" kern="1200" dirty="0" err="1">
                    <a:solidFill>
                      <a:schemeClr val="tx1"/>
                    </a:solidFill>
                    <a:effectLst/>
                    <a:latin typeface="+mn-lt"/>
                    <a:ea typeface="+mn-ea"/>
                    <a:cs typeface="+mn-cs"/>
                  </a:rPr>
                  <a:t>tee</a:t>
                </a:r>
                <a:r>
                  <a:rPr lang="en-US" altLang="zh-CN" sz="1200" b="1" i="0" kern="1200" dirty="0">
                    <a:solidFill>
                      <a:schemeClr val="tx1"/>
                    </a:solidFill>
                    <a:effectLst/>
                    <a:latin typeface="+mn-lt"/>
                    <a:ea typeface="+mn-ea"/>
                    <a:cs typeface="+mn-cs"/>
                  </a:rPr>
                  <a:t> bar,</a:t>
                </a:r>
                <a:r>
                  <a:rPr lang="en-US" altLang="zh-CN" sz="1200" b="1" i="0" kern="1200" baseline="0" dirty="0">
                    <a:solidFill>
                      <a:schemeClr val="tx1"/>
                    </a:solidFill>
                    <a:effectLst/>
                    <a:latin typeface="+mn-lt"/>
                    <a:ea typeface="+mn-ea"/>
                    <a:cs typeface="+mn-cs"/>
                  </a:rPr>
                  <a:t> </a:t>
                </a:r>
                <a:r>
                  <a:rPr lang="en-US" altLang="zh-CN" sz="1200" b="1" i="0" kern="1200" dirty="0">
                    <a:solidFill>
                      <a:schemeClr val="tx1"/>
                    </a:solidFill>
                    <a:effectLst/>
                    <a:latin typeface="+mn-lt"/>
                    <a:ea typeface="+mn-ea"/>
                    <a:cs typeface="+mn-cs"/>
                  </a:rPr>
                  <a:t>top–</a:t>
                </a:r>
                <a:r>
                  <a:rPr lang="en-US" altLang="zh-CN" sz="1200" b="1" i="0" kern="1200" dirty="0" err="1">
                    <a:solidFill>
                      <a:schemeClr val="tx1"/>
                    </a:solidFill>
                    <a:effectLst/>
                    <a:latin typeface="+mn-lt"/>
                    <a:ea typeface="+mn-ea"/>
                    <a:cs typeface="+mn-cs"/>
                  </a:rPr>
                  <a:t>antitop</a:t>
                </a:r>
                <a:r>
                  <a:rPr lang="en-US" altLang="zh-CN" sz="1200" b="1" i="0" kern="1200" dirty="0">
                    <a:solidFill>
                      <a:schemeClr val="tx1"/>
                    </a:solidFill>
                    <a:effectLst/>
                    <a:latin typeface="+mn-lt"/>
                    <a:ea typeface="+mn-ea"/>
                    <a:cs typeface="+mn-cs"/>
                  </a:rPr>
                  <a:t> pair</a:t>
                </a:r>
                <a:r>
                  <a:rPr lang="en-US" altLang="zh-CN" sz="1200" kern="1200" dirty="0">
                    <a:solidFill>
                      <a:schemeClr val="tx1"/>
                    </a:solidFill>
                    <a:effectLst/>
                    <a:latin typeface="+mn-lt"/>
                    <a:ea typeface="+mn-ea"/>
                    <a:cs typeface="+mn-cs"/>
                  </a:rPr>
                  <a:t>) event with 200 pile-ups in ATLAS</a:t>
                </a:r>
                <a:r>
                  <a:rPr lang="en-US" altLang="zh-CN" sz="1200" kern="1200" baseline="0" dirty="0">
                    <a:solidFill>
                      <a:schemeClr val="tx1"/>
                    </a:solidFill>
                    <a:effectLst/>
                    <a:latin typeface="+mn-lt"/>
                    <a:ea typeface="+mn-ea"/>
                    <a:cs typeface="+mn-cs"/>
                  </a:rPr>
                  <a:t> Inner Tracker</a:t>
                </a:r>
                <a:r>
                  <a:rPr lang="en-US" altLang="zh-CN" sz="1200" kern="1200" dirty="0">
                    <a:solidFill>
                      <a:schemeClr val="tx1"/>
                    </a:solidFill>
                    <a:effectLst/>
                    <a:latin typeface="+mn-lt"/>
                    <a:ea typeface="+mn-ea"/>
                    <a:cs typeface="+mn-cs"/>
                  </a:rPr>
                  <a:t>. </a:t>
                </a:r>
              </a:p>
              <a:p>
                <a:r>
                  <a:rPr lang="en-US" altLang="zh-CN" sz="1200" kern="1200" dirty="0">
                    <a:solidFill>
                      <a:schemeClr val="tx1"/>
                    </a:solidFill>
                    <a:effectLst/>
                    <a:latin typeface="+mn-lt"/>
                    <a:ea typeface="+mn-ea"/>
                    <a:cs typeface="+mn-cs"/>
                  </a:rPr>
                  <a:t>The first plot is tracking without time information. Lines are the tracks and dots are the vertexes. </a:t>
                </a:r>
              </a:p>
              <a:p>
                <a:r>
                  <a:rPr lang="en-US" altLang="zh-CN" sz="1200" kern="1200" dirty="0">
                    <a:solidFill>
                      <a:schemeClr val="tx1"/>
                    </a:solidFill>
                    <a:effectLst/>
                    <a:latin typeface="+mn-lt"/>
                    <a:ea typeface="+mn-ea"/>
                    <a:cs typeface="+mn-cs"/>
                  </a:rPr>
                  <a:t>The second plot is an illustration /</a:t>
                </a:r>
                <a:r>
                  <a:rPr lang="en-US" altLang="zh-CN" sz="1200" kern="1200" dirty="0" err="1">
                    <a:solidFill>
                      <a:schemeClr val="tx1"/>
                    </a:solidFill>
                    <a:effectLst/>
                    <a:latin typeface="+mn-lt"/>
                    <a:ea typeface="+mn-ea"/>
                    <a:cs typeface="+mn-cs"/>
                  </a:rPr>
                  <a:t>i-ler-stration</a:t>
                </a:r>
                <a:r>
                  <a:rPr lang="en-US" altLang="zh-CN" sz="1200" kern="1200" dirty="0">
                    <a:solidFill>
                      <a:schemeClr val="tx1"/>
                    </a:solidFill>
                    <a:effectLst/>
                    <a:latin typeface="+mn-lt"/>
                    <a:ea typeface="+mn-ea"/>
                    <a:cs typeface="+mn-cs"/>
                  </a:rPr>
                  <a:t>/ of</a:t>
                </a:r>
                <a:r>
                  <a:rPr lang="en-US" altLang="zh-CN" sz="1200" kern="1200" baseline="0" dirty="0">
                    <a:solidFill>
                      <a:schemeClr val="tx1"/>
                    </a:solidFill>
                    <a:effectLst/>
                    <a:latin typeface="+mn-lt"/>
                    <a:ea typeface="+mn-ea"/>
                    <a:cs typeface="+mn-cs"/>
                  </a:rPr>
                  <a:t> adding </a:t>
                </a:r>
                <a:r>
                  <a:rPr lang="en-US" altLang="zh-CN" sz="1200" kern="1200" dirty="0">
                    <a:solidFill>
                      <a:schemeClr val="tx1"/>
                    </a:solidFill>
                    <a:effectLst/>
                    <a:latin typeface="+mn-lt"/>
                    <a:ea typeface="+mn-ea"/>
                    <a:cs typeface="+mn-cs"/>
                  </a:rPr>
                  <a:t>time information to the track, with different colors representing different time. If we add a time cut of 30 </a:t>
                </a:r>
                <a:r>
                  <a:rPr lang="en-US" altLang="zh-CN" sz="1200" kern="1200" dirty="0" err="1">
                    <a:solidFill>
                      <a:schemeClr val="tx1"/>
                    </a:solidFill>
                    <a:effectLst/>
                    <a:latin typeface="+mn-lt"/>
                    <a:ea typeface="+mn-ea"/>
                    <a:cs typeface="+mn-cs"/>
                  </a:rPr>
                  <a:t>ps</a:t>
                </a:r>
                <a:r>
                  <a:rPr lang="en-US" altLang="zh-CN" sz="1200" kern="1200" dirty="0">
                    <a:solidFill>
                      <a:schemeClr val="tx1"/>
                    </a:solidFill>
                    <a:effectLst/>
                    <a:latin typeface="+mn-lt"/>
                    <a:ea typeface="+mn-ea"/>
                    <a:cs typeface="+mn-cs"/>
                  </a:rPr>
                  <a:t>, the hard-scatter vertex will be able to be separated from other vertexes by time</a:t>
                </a:r>
                <a:r>
                  <a:rPr lang="zh-CN" altLang="en-US" sz="1200" kern="1200" baseline="0" dirty="0">
                    <a:solidFill>
                      <a:schemeClr val="tx1"/>
                    </a:solidFill>
                    <a:effectLst/>
                    <a:latin typeface="+mn-lt"/>
                    <a:ea typeface="+mn-ea"/>
                    <a:cs typeface="+mn-cs"/>
                  </a:rPr>
                  <a:t> </a:t>
                </a:r>
                <a:r>
                  <a:rPr lang="en-US" altLang="zh-CN" sz="1200" kern="1200" baseline="0" dirty="0">
                    <a:solidFill>
                      <a:schemeClr val="tx1"/>
                    </a:solidFill>
                    <a:effectLst/>
                    <a:latin typeface="+mn-lt"/>
                    <a:ea typeface="+mn-ea"/>
                    <a:cs typeface="+mn-cs"/>
                  </a:rPr>
                  <a:t>information. </a:t>
                </a:r>
              </a:p>
              <a:p>
                <a:r>
                  <a:rPr lang="en-US" altLang="zh-CN" sz="1200" kern="1200" baseline="0" dirty="0">
                    <a:solidFill>
                      <a:schemeClr val="tx1"/>
                    </a:solidFill>
                    <a:effectLst/>
                    <a:latin typeface="+mn-lt"/>
                    <a:ea typeface="+mn-ea"/>
                    <a:cs typeface="+mn-cs"/>
                  </a:rPr>
                  <a:t>i.e. time information has the ability to improve the performance of tracking, a step forward, the performance of physics measurement</a:t>
                </a:r>
              </a:p>
              <a:p>
                <a:endParaRPr lang="zh-CN" altLang="zh-CN" sz="1200" kern="1200" dirty="0">
                  <a:solidFill>
                    <a:schemeClr val="tx1"/>
                  </a:solidFill>
                  <a:effectLst/>
                  <a:latin typeface="+mn-lt"/>
                  <a:ea typeface="+mn-ea"/>
                  <a:cs typeface="+mn-cs"/>
                </a:endParaRPr>
              </a:p>
              <a:p>
                <a:r>
                  <a:rPr kumimoji="1" lang="zh-CN" altLang="en-US" dirty="0"/>
                  <a:t>首先，这就是我们研究</a:t>
                </a:r>
                <a:r>
                  <a:rPr kumimoji="1" lang="en-US" altLang="zh-CN" dirty="0"/>
                  <a:t>4D</a:t>
                </a:r>
                <a:r>
                  <a:rPr kumimoji="1" lang="zh-CN" altLang="en-US" dirty="0"/>
                  <a:t>追踪的原因。大型强子对撞机将在第三次运行后升级为</a:t>
                </a:r>
                <a:r>
                  <a:rPr kumimoji="1" lang="en-US" altLang="zh-CN" dirty="0"/>
                  <a:t>HL-LHC</a:t>
                </a:r>
                <a:r>
                  <a:rPr kumimoji="1" lang="zh-CN" altLang="en-US" dirty="0"/>
                  <a:t>。亮度将达到标称值的</a:t>
                </a:r>
                <a:r>
                  <a:rPr kumimoji="1" lang="en-US" altLang="zh-CN" dirty="0"/>
                  <a:t>7.5</a:t>
                </a:r>
                <a:r>
                  <a:rPr kumimoji="1" lang="zh-CN" altLang="en-US" dirty="0"/>
                  <a:t>倍，相当于多达</a:t>
                </a:r>
                <a:r>
                  <a:rPr kumimoji="1" lang="en-US" altLang="zh-CN" dirty="0"/>
                  <a:t>200</a:t>
                </a:r>
                <a:r>
                  <a:rPr kumimoji="1" lang="zh-CN" altLang="en-US" dirty="0"/>
                  <a:t>个堆积。更高的亮度可以提供更多的数据集，但也带来了更多的挑战。四个图显示了模拟的纵向视图𝑡𝑡</a:t>
                </a:r>
                <a:r>
                  <a:rPr kumimoji="1" lang="en-US" altLang="zh-CN" dirty="0"/>
                  <a:t>ATLAS Inner Tracker</a:t>
                </a:r>
                <a:r>
                  <a:rPr kumimoji="1" lang="zh-CN" altLang="en-US" dirty="0"/>
                  <a:t>上有</a:t>
                </a:r>
                <a:r>
                  <a:rPr kumimoji="1" lang="en-US" altLang="zh-CN" dirty="0"/>
                  <a:t>200</a:t>
                </a:r>
                <a:r>
                  <a:rPr kumimoji="1" lang="zh-CN" altLang="en-US" dirty="0"/>
                  <a:t>个堆积物的活动。第一个图是没有时间信息的跟踪。线是轨迹，点是顶点。第二个图是向轨道添加时间信息的示意图，不同的颜色表示不同的时间。如果我们添加</a:t>
                </a:r>
                <a:r>
                  <a:rPr kumimoji="1" lang="en-US" altLang="zh-CN" dirty="0"/>
                  <a:t>30ps</a:t>
                </a:r>
                <a:r>
                  <a:rPr kumimoji="1" lang="zh-CN" altLang="en-US" dirty="0"/>
                  <a:t>的时间切割，</a:t>
                </a:r>
                <a:r>
                  <a:rPr kumimoji="1" lang="en-US" altLang="zh-CN" dirty="0"/>
                  <a:t>(</a:t>
                </a:r>
                <a:r>
                  <a:rPr kumimoji="1" lang="zh-CN" altLang="en-US" dirty="0"/>
                  <a:t>硬</a:t>
                </a:r>
                <a:r>
                  <a:rPr kumimoji="1" lang="en-US" altLang="zh-CN" dirty="0"/>
                  <a:t>)</a:t>
                </a:r>
                <a:r>
                  <a:rPr kumimoji="1" lang="zh-CN" altLang="en-US" dirty="0"/>
                  <a:t>散射顶点将能够通过时间信息与其他顶点分开。 也就是说，时间信息有能力提高跟踪性能，向前迈进一步，提高物理测量性能</a:t>
                </a:r>
              </a:p>
            </p:txBody>
          </p:sp>
        </mc:Choice>
        <mc:Fallback xmlns="">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First, it’s the reason why we study 4D tracking. LHC will be upgraded to HL-LHC after RUN 3. The luminosity will reach up to</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7.5</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times nominal value, which corresponds to up to 200 pile-ups. Higher luminosity can provide more dataset, but, as well as more challenge.</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The four plots show the longitudinal view of a simulated </a:t>
                </a:r>
                <a:r>
                  <a:rPr lang="en-US" altLang="zh-CN" sz="1200" i="0" kern="1200">
                    <a:solidFill>
                      <a:schemeClr val="tx1"/>
                    </a:solidFill>
                    <a:effectLst/>
                    <a:latin typeface="+mn-lt"/>
                    <a:ea typeface="+mn-ea"/>
                    <a:cs typeface="+mn-cs"/>
                  </a:rPr>
                  <a:t>𝑡𝑡</a:t>
                </a:r>
                <a:r>
                  <a:rPr lang="zh-CN" altLang="zh-CN" sz="1200" i="0" kern="120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 event with 200 pile-ups in ITk. The first plot is tracking without time information. Lines are the tracks and dots are the vertexes. The second plot is that we add time information to the track, with different colors representing different time. If we add a time cut, the hard-scatter vertex will be able to be separated from other vertexes by time</a:t>
                </a:r>
                <a:r>
                  <a:rPr lang="zh-CN" altLang="en-US" sz="1200" kern="1200" baseline="0" dirty="0">
                    <a:solidFill>
                      <a:schemeClr val="tx1"/>
                    </a:solidFill>
                    <a:effectLst/>
                    <a:latin typeface="+mn-lt"/>
                    <a:ea typeface="+mn-ea"/>
                    <a:cs typeface="+mn-cs"/>
                  </a:rPr>
                  <a:t> </a:t>
                </a:r>
                <a:r>
                  <a:rPr lang="en-US" altLang="zh-CN" sz="1200" kern="1200" baseline="0" dirty="0">
                    <a:solidFill>
                      <a:schemeClr val="tx1"/>
                    </a:solidFill>
                    <a:effectLst/>
                    <a:latin typeface="+mn-lt"/>
                    <a:ea typeface="+mn-ea"/>
                    <a:cs typeface="+mn-cs"/>
                  </a:rPr>
                  <a:t>information.</a:t>
                </a:r>
                <a:endParaRPr lang="zh-CN" altLang="zh-CN" sz="1200" kern="1200" dirty="0">
                  <a:solidFill>
                    <a:schemeClr val="tx1"/>
                  </a:solidFill>
                  <a:effectLst/>
                  <a:latin typeface="+mn-lt"/>
                  <a:ea typeface="+mn-ea"/>
                  <a:cs typeface="+mn-cs"/>
                </a:endParaRPr>
              </a:p>
              <a:p>
                <a:endParaRPr kumimoji="1" lang="zh-CN" altLang="en-US" dirty="0"/>
              </a:p>
            </p:txBody>
          </p:sp>
        </mc:Fallback>
      </mc:AlternateContent>
      <p:sp>
        <p:nvSpPr>
          <p:cNvPr id="4" name="灯片编号占位符 3"/>
          <p:cNvSpPr>
            <a:spLocks noGrp="1"/>
          </p:cNvSpPr>
          <p:nvPr>
            <p:ph type="sldNum" sz="quarter" idx="5"/>
          </p:nvPr>
        </p:nvSpPr>
        <p:spPr/>
        <p:txBody>
          <a:bodyPr/>
          <a:lstStyle/>
          <a:p>
            <a:fld id="{CFEB9602-F8FE-CB48-BF55-09EB9F2B4DD6}" type="slidenum">
              <a:rPr kumimoji="1" lang="zh-CN" altLang="en-US" smtClean="0"/>
              <a:t>2</a:t>
            </a:fld>
            <a:endParaRPr kumimoji="1" lang="zh-CN" altLang="en-US"/>
          </a:p>
        </p:txBody>
      </p:sp>
    </p:spTree>
    <p:extLst>
      <p:ext uri="{BB962C8B-B14F-4D97-AF65-F5344CB8AC3E}">
        <p14:creationId xmlns:p14="http://schemas.microsoft.com/office/powerpoint/2010/main" val="1797192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altLang="zh-CN" dirty="0"/>
              <a:t>Packaging by the physical position and the cluster size can reduce the data bits.</a:t>
            </a:r>
          </a:p>
          <a:p>
            <a:r>
              <a:rPr lang="en-US" altLang="zh-CN" dirty="0"/>
              <a:t>But the shared memory </a:t>
            </a:r>
            <a:r>
              <a:rPr kumimoji="1" lang="en-US" altLang="zh-CN" sz="1200" dirty="0"/>
              <a:t>disrupt the order of reading data. </a:t>
            </a:r>
          </a:p>
          <a:p>
            <a:r>
              <a:rPr kumimoji="1" lang="en-US" altLang="zh-CN" sz="1200" dirty="0"/>
              <a:t>So, we use a remap module to </a:t>
            </a:r>
            <a:r>
              <a:rPr kumimoji="1" lang="en-US" altLang="zh-CN" sz="1200" dirty="0">
                <a:sym typeface="Symbol" panose="05050102010706020507" pitchFamily="18" charset="2"/>
              </a:rPr>
              <a:t>reorganize the hit as the packaging area.</a:t>
            </a:r>
          </a:p>
          <a:p>
            <a:r>
              <a:rPr kumimoji="1" lang="en-US" altLang="zh-CN" sz="1200" dirty="0">
                <a:sym typeface="Symbol" panose="05050102010706020507" pitchFamily="18" charset="2"/>
              </a:rPr>
              <a:t>The orange box in the figure show how we reorganize the hits.</a:t>
            </a:r>
            <a:endParaRPr kumimoji="1" lang="en-US" altLang="zh-CN" sz="1200" dirty="0"/>
          </a:p>
        </p:txBody>
      </p:sp>
      <p:sp>
        <p:nvSpPr>
          <p:cNvPr id="4" name="灯片编号占位符 3"/>
          <p:cNvSpPr>
            <a:spLocks noGrp="1"/>
          </p:cNvSpPr>
          <p:nvPr>
            <p:ph type="sldNum" sz="quarter" idx="5"/>
          </p:nvPr>
        </p:nvSpPr>
        <p:spPr/>
        <p:txBody>
          <a:bodyPr/>
          <a:lstStyle/>
          <a:p>
            <a:fld id="{28071ADD-62D8-4C30-B3B1-04FF8D7BF120}" type="slidenum">
              <a:rPr lang="zh-CN" altLang="en-US" smtClean="0"/>
              <a:t>20</a:t>
            </a:fld>
            <a:endParaRPr lang="zh-CN" altLang="en-US"/>
          </a:p>
        </p:txBody>
      </p:sp>
    </p:spTree>
    <p:extLst>
      <p:ext uri="{BB962C8B-B14F-4D97-AF65-F5344CB8AC3E}">
        <p14:creationId xmlns:p14="http://schemas.microsoft.com/office/powerpoint/2010/main" val="18400051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altLang="zh-CN" dirty="0"/>
              <a:t>After the packaging, we get the data packets.</a:t>
            </a:r>
            <a:r>
              <a:rPr lang="zh-CN" altLang="en-US" dirty="0"/>
              <a:t> </a:t>
            </a:r>
            <a:endParaRPr lang="en-US" altLang="zh-CN" dirty="0"/>
          </a:p>
          <a:p>
            <a:r>
              <a:rPr lang="en-US" altLang="zh-CN" dirty="0"/>
              <a:t>The hit map part could be compressed further.</a:t>
            </a:r>
          </a:p>
          <a:p>
            <a:r>
              <a:rPr lang="en-US" altLang="zh-CN" dirty="0"/>
              <a:t>We compared some encoding schemes, and finally, we use the Huffman encoding.</a:t>
            </a:r>
          </a:p>
          <a:p>
            <a:r>
              <a:rPr kumimoji="1" lang="en-US" altLang="zh-CN" sz="1200" dirty="0"/>
              <a:t>Based on the frequency distribution of hit-map of the hit data, we encode it by </a:t>
            </a:r>
            <a:r>
              <a:rPr lang="en-US" altLang="zh-CN" sz="1200" dirty="0">
                <a:latin typeface="Times New Roman" panose="02020603050405020304" pitchFamily="18" charset="0"/>
                <a:ea typeface="宋体" panose="02010600030101010101" pitchFamily="2" charset="-122"/>
                <a:cs typeface="Times New Roman" panose="02020603050405020304" pitchFamily="18" charset="0"/>
              </a:rPr>
              <a:t>Multiply stages.</a:t>
            </a:r>
            <a:endParaRPr lang="en-US" altLang="zh-CN" dirty="0"/>
          </a:p>
        </p:txBody>
      </p:sp>
      <p:sp>
        <p:nvSpPr>
          <p:cNvPr id="4" name="灯片编号占位符 3"/>
          <p:cNvSpPr>
            <a:spLocks noGrp="1"/>
          </p:cNvSpPr>
          <p:nvPr>
            <p:ph type="sldNum" sz="quarter" idx="5"/>
          </p:nvPr>
        </p:nvSpPr>
        <p:spPr/>
        <p:txBody>
          <a:bodyPr/>
          <a:lstStyle/>
          <a:p>
            <a:fld id="{28071ADD-62D8-4C30-B3B1-04FF8D7BF120}" type="slidenum">
              <a:rPr lang="zh-CN" altLang="en-US" smtClean="0"/>
              <a:t>21</a:t>
            </a:fld>
            <a:endParaRPr lang="zh-CN" altLang="en-US"/>
          </a:p>
        </p:txBody>
      </p:sp>
    </p:spTree>
    <p:extLst>
      <p:ext uri="{BB962C8B-B14F-4D97-AF65-F5344CB8AC3E}">
        <p14:creationId xmlns:p14="http://schemas.microsoft.com/office/powerpoint/2010/main" val="41990064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Finally, it’s the bottom circuits. Bottom need to </a:t>
            </a:r>
            <a:r>
              <a:rPr kumimoji="1" lang="en-US" altLang="zh-CN" dirty="0"/>
              <a:t>manage the trigger and generate the trigger ID to control the data readout from the pixel array (core array).</a:t>
            </a:r>
          </a:p>
          <a:p>
            <a:r>
              <a:rPr kumimoji="1" lang="en-US" altLang="zh-CN" dirty="0"/>
              <a:t>And it also need to concentrating the chip data.</a:t>
            </a:r>
            <a:endParaRPr lang="zh-CN" altLang="en-US" dirty="0"/>
          </a:p>
        </p:txBody>
      </p:sp>
      <p:sp>
        <p:nvSpPr>
          <p:cNvPr id="4" name="灯片编号占位符 3"/>
          <p:cNvSpPr>
            <a:spLocks noGrp="1"/>
          </p:cNvSpPr>
          <p:nvPr>
            <p:ph type="sldNum" sz="quarter" idx="5"/>
          </p:nvPr>
        </p:nvSpPr>
        <p:spPr/>
        <p:txBody>
          <a:bodyPr/>
          <a:lstStyle/>
          <a:p>
            <a:fld id="{CFEB9602-F8FE-CB48-BF55-09EB9F2B4DD6}" type="slidenum">
              <a:rPr kumimoji="1" lang="zh-CN" altLang="en-US" smtClean="0"/>
              <a:t>22</a:t>
            </a:fld>
            <a:endParaRPr kumimoji="1" lang="zh-CN" altLang="en-US"/>
          </a:p>
        </p:txBody>
      </p:sp>
    </p:spTree>
    <p:extLst>
      <p:ext uri="{BB962C8B-B14F-4D97-AF65-F5344CB8AC3E}">
        <p14:creationId xmlns:p14="http://schemas.microsoft.com/office/powerpoint/2010/main" val="5219066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FEB9602-F8FE-CB48-BF55-09EB9F2B4DD6}" type="slidenum">
              <a:rPr kumimoji="1" lang="zh-CN" altLang="en-US" smtClean="0"/>
              <a:t>23</a:t>
            </a:fld>
            <a:endParaRPr kumimoji="1" lang="zh-CN" altLang="en-US"/>
          </a:p>
        </p:txBody>
      </p:sp>
    </p:spTree>
    <p:extLst>
      <p:ext uri="{BB962C8B-B14F-4D97-AF65-F5344CB8AC3E}">
        <p14:creationId xmlns:p14="http://schemas.microsoft.com/office/powerpoint/2010/main" val="12303089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3482d6b0687_3_14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5" name="Google Shape;295;g3482d6b0687_3_1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81820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 2000 </a:t>
                </a:r>
                <a14:m>
                  <m:oMath xmlns:m="http://schemas.openxmlformats.org/officeDocument/2006/math">
                    <m:r>
                      <a:rPr lang="en-US" altLang="zh-CN" sz="1200" i="1" kern="1200" smtClean="0">
                        <a:solidFill>
                          <a:schemeClr val="tx1"/>
                        </a:solidFill>
                        <a:effectLst/>
                        <a:latin typeface="Cambria Math" panose="02040503050406030204" pitchFamily="18" charset="0"/>
                        <a:ea typeface="+mn-ea"/>
                        <a:cs typeface="+mn-cs"/>
                      </a:rPr>
                      <m:t>𝑓</m:t>
                    </m:r>
                    <m:sSup>
                      <m:sSupPr>
                        <m:ctrlPr>
                          <a:rPr lang="zh-CN" altLang="zh-CN" sz="1200" i="1" kern="1200" smtClean="0">
                            <a:solidFill>
                              <a:schemeClr val="tx1"/>
                            </a:solidFill>
                            <a:effectLst/>
                            <a:latin typeface="Cambria Math" panose="02040503050406030204" pitchFamily="18" charset="0"/>
                            <a:ea typeface="+mn-ea"/>
                            <a:cs typeface="+mn-cs"/>
                          </a:rPr>
                        </m:ctrlPr>
                      </m:sSupPr>
                      <m:e>
                        <m:r>
                          <a:rPr lang="en-US" altLang="zh-CN" sz="1200" i="1" kern="1200">
                            <a:solidFill>
                              <a:schemeClr val="tx1"/>
                            </a:solidFill>
                            <a:effectLst/>
                            <a:latin typeface="Cambria Math" panose="02040503050406030204" pitchFamily="18" charset="0"/>
                            <a:ea typeface="+mn-ea"/>
                            <a:cs typeface="+mn-cs"/>
                          </a:rPr>
                          <m:t>𝑏</m:t>
                        </m:r>
                      </m:e>
                      <m:sup>
                        <m:r>
                          <a:rPr lang="en-US" altLang="zh-CN" sz="1200" i="1" kern="1200">
                            <a:solidFill>
                              <a:schemeClr val="tx1"/>
                            </a:solidFill>
                            <a:effectLst/>
                            <a:latin typeface="Cambria Math" panose="02040503050406030204" pitchFamily="18" charset="0"/>
                            <a:ea typeface="+mn-ea"/>
                            <a:cs typeface="+mn-cs"/>
                          </a:rPr>
                          <m:t>−1</m:t>
                        </m:r>
                      </m:sup>
                    </m:sSup>
                  </m:oMath>
                </a14:m>
                <a:r>
                  <a:rPr lang="en-US" altLang="zh-CN" sz="1200" kern="1200" dirty="0">
                    <a:solidFill>
                      <a:schemeClr val="tx1"/>
                    </a:solidFill>
                    <a:effectLst/>
                    <a:latin typeface="+mn-lt"/>
                    <a:ea typeface="+mn-ea"/>
                    <a:cs typeface="+mn-cs"/>
                  </a:rPr>
                  <a:t> (2000 </a:t>
                </a:r>
                <a:r>
                  <a:rPr lang="en-US" altLang="zh-CN" sz="1200" b="1" i="0" kern="1200" dirty="0">
                    <a:solidFill>
                      <a:schemeClr val="tx1"/>
                    </a:solidFill>
                    <a:effectLst/>
                    <a:latin typeface="+mn-lt"/>
                    <a:ea typeface="+mn-ea"/>
                    <a:cs typeface="+mn-cs"/>
                  </a:rPr>
                  <a:t>inverse </a:t>
                </a:r>
                <a:r>
                  <a:rPr lang="en-US" altLang="zh-CN" sz="1200" kern="1200" dirty="0">
                    <a:solidFill>
                      <a:schemeClr val="tx1"/>
                    </a:solidFill>
                    <a:effectLst/>
                    <a:latin typeface="+mn-lt"/>
                    <a:ea typeface="+mn-ea"/>
                    <a:cs typeface="+mn-cs"/>
                  </a:rPr>
                  <a:t>femto-barns), which needs to be replaced during the operation of LHC.</a:t>
                </a:r>
                <a:r>
                  <a:rPr lang="zh-CN" altLang="en-US" sz="1200" kern="1200" dirty="0">
                    <a:solidFill>
                      <a:schemeClr val="tx1"/>
                    </a:solidFill>
                    <a:effectLst/>
                    <a:latin typeface="+mn-lt"/>
                    <a:ea typeface="+mn-ea"/>
                    <a:cs typeface="+mn-cs"/>
                  </a:rPr>
                  <a:t> </a:t>
                </a:r>
                <a:endParaRPr lang="en-US" altLang="zh-CN"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T</a:t>
                </a:r>
                <a:r>
                  <a:rPr lang="en-US" altLang="zh-CN" sz="1200" kern="1200" baseline="0" dirty="0">
                    <a:solidFill>
                      <a:schemeClr val="tx1"/>
                    </a:solidFill>
                    <a:effectLst/>
                    <a:latin typeface="+mn-lt"/>
                    <a:ea typeface="+mn-ea"/>
                    <a:cs typeface="+mn-cs"/>
                  </a:rPr>
                  <a:t>he</a:t>
                </a:r>
                <a:r>
                  <a:rPr lang="zh-CN" altLang="en-US" sz="1200" kern="1200" baseline="0" dirty="0">
                    <a:solidFill>
                      <a:schemeClr val="tx1"/>
                    </a:solidFill>
                    <a:effectLst/>
                    <a:latin typeface="+mn-lt"/>
                    <a:ea typeface="+mn-ea"/>
                    <a:cs typeface="+mn-cs"/>
                  </a:rPr>
                  <a:t> </a:t>
                </a:r>
                <a:r>
                  <a:rPr lang="en-US" altLang="zh-CN" sz="1200" kern="1200" baseline="0" dirty="0">
                    <a:solidFill>
                      <a:schemeClr val="tx1"/>
                    </a:solidFill>
                    <a:effectLst/>
                    <a:latin typeface="+mn-lt"/>
                    <a:ea typeface="+mn-ea"/>
                    <a:cs typeface="+mn-cs"/>
                  </a:rPr>
                  <a:t>right</a:t>
                </a:r>
                <a:r>
                  <a:rPr lang="zh-CN" altLang="en-US" sz="1200" kern="1200" baseline="0" dirty="0">
                    <a:solidFill>
                      <a:schemeClr val="tx1"/>
                    </a:solidFill>
                    <a:effectLst/>
                    <a:latin typeface="+mn-lt"/>
                    <a:ea typeface="+mn-ea"/>
                    <a:cs typeface="+mn-cs"/>
                  </a:rPr>
                  <a:t> </a:t>
                </a:r>
                <a:r>
                  <a:rPr lang="en-US" altLang="zh-CN" sz="1200" kern="1200" baseline="0" dirty="0">
                    <a:solidFill>
                      <a:schemeClr val="tx1"/>
                    </a:solidFill>
                    <a:effectLst/>
                    <a:latin typeface="+mn-lt"/>
                    <a:ea typeface="+mn-ea"/>
                    <a:cs typeface="+mn-cs"/>
                  </a:rPr>
                  <a:t>plot</a:t>
                </a:r>
                <a:r>
                  <a:rPr lang="zh-CN" altLang="en-US" sz="1200" kern="1200" baseline="0" dirty="0">
                    <a:solidFill>
                      <a:schemeClr val="tx1"/>
                    </a:solidFill>
                    <a:effectLst/>
                    <a:latin typeface="+mn-lt"/>
                    <a:ea typeface="+mn-ea"/>
                    <a:cs typeface="+mn-cs"/>
                  </a:rPr>
                  <a:t> </a:t>
                </a:r>
                <a:r>
                  <a:rPr lang="en-US" altLang="zh-CN" sz="1200" kern="1200" baseline="0" dirty="0">
                    <a:solidFill>
                      <a:schemeClr val="tx1"/>
                    </a:solidFill>
                    <a:effectLst/>
                    <a:latin typeface="+mn-lt"/>
                    <a:ea typeface="+mn-ea"/>
                    <a:cs typeface="+mn-cs"/>
                  </a:rPr>
                  <a:t>shows the simulation of t</a:t>
                </a:r>
                <a:r>
                  <a:rPr lang="zh-CN" altLang="en-US" sz="1200" dirty="0"/>
                  <a:t>he </a:t>
                </a:r>
                <a:r>
                  <a:rPr lang="en-US" altLang="zh-CN" sz="1200" dirty="0"/>
                  <a:t>total ionizing /io-</a:t>
                </a:r>
                <a:r>
                  <a:rPr lang="en-US" altLang="zh-CN" sz="1200" dirty="0" err="1"/>
                  <a:t>nizing</a:t>
                </a:r>
                <a:r>
                  <a:rPr lang="en-US" altLang="zh-CN" sz="1200" dirty="0"/>
                  <a:t>/ dose /</a:t>
                </a:r>
                <a:r>
                  <a:rPr lang="en-US" altLang="zh-CN" sz="1200" dirty="0" err="1"/>
                  <a:t>dou</a:t>
                </a:r>
                <a:r>
                  <a:rPr lang="en-US" altLang="zh-CN" sz="1200" dirty="0"/>
                  <a:t>-s/</a:t>
                </a:r>
                <a:r>
                  <a:rPr lang="zh-CN" altLang="en-US" sz="1200" dirty="0"/>
                  <a:t> distributions for the </a:t>
                </a:r>
                <a:r>
                  <a:rPr lang="en-US" altLang="zh-CN" sz="1200" dirty="0" err="1"/>
                  <a:t>ITk</a:t>
                </a:r>
                <a:r>
                  <a:rPr lang="zh-CN" altLang="en-US" sz="1200" dirty="0"/>
                  <a:t> Pixel Detector.</a:t>
                </a:r>
                <a:r>
                  <a:rPr lang="zh-CN" altLang="en-US" sz="1200" kern="1200" baseline="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So, it’s an opportunity to implement 4D tracking during the pixel replacement.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It</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needs</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efforts</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from</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both</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hardware</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and</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software,</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to understand the physics potential (</a:t>
                </a:r>
                <a:r>
                  <a:rPr lang="zh-CN" altLang="en-US" sz="1200" kern="1200" dirty="0">
                    <a:solidFill>
                      <a:schemeClr val="tx1"/>
                    </a:solidFill>
                    <a:effectLst/>
                    <a:latin typeface="+mn-lt"/>
                    <a:ea typeface="+mn-ea"/>
                    <a:cs typeface="+mn-cs"/>
                  </a:rPr>
                  <a:t>潜力</a:t>
                </a:r>
                <a:r>
                  <a:rPr lang="en-US" altLang="zh-CN" sz="1200" kern="1200" dirty="0">
                    <a:solidFill>
                      <a:schemeClr val="tx1"/>
                    </a:solidFill>
                    <a:effectLst/>
                    <a:latin typeface="+mn-lt"/>
                    <a:ea typeface="+mn-ea"/>
                    <a:cs typeface="+mn-cs"/>
                  </a:rPr>
                  <a:t>) of using time information.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200" dirty="0"/>
                  <a:t>This</a:t>
                </a:r>
                <a:r>
                  <a:rPr kumimoji="1" lang="zh-CN" altLang="en-US" sz="1200" dirty="0"/>
                  <a:t> </a:t>
                </a:r>
                <a:r>
                  <a:rPr kumimoji="1" lang="en-US" altLang="zh-CN" sz="1200" dirty="0"/>
                  <a:t>talk</a:t>
                </a:r>
                <a:r>
                  <a:rPr kumimoji="1" lang="zh-CN" altLang="en-US" sz="1200" dirty="0"/>
                  <a:t> </a:t>
                </a:r>
                <a:r>
                  <a:rPr kumimoji="1" lang="en-US" altLang="zh-CN" sz="1200" dirty="0"/>
                  <a:t>will</a:t>
                </a:r>
                <a:r>
                  <a:rPr kumimoji="1" lang="zh-CN" altLang="en-US" sz="1200" dirty="0"/>
                  <a:t> </a:t>
                </a:r>
                <a:r>
                  <a:rPr kumimoji="1" lang="en-US" altLang="zh-CN" sz="1200" dirty="0"/>
                  <a:t>report</a:t>
                </a:r>
                <a:r>
                  <a:rPr kumimoji="1" lang="zh-CN" altLang="en-US" sz="1200" dirty="0"/>
                  <a:t> </a:t>
                </a:r>
                <a:r>
                  <a:rPr kumimoji="1" lang="en-US" altLang="zh-CN" sz="1200" dirty="0"/>
                  <a:t>the</a:t>
                </a:r>
                <a:r>
                  <a:rPr kumimoji="1" lang="zh-CN" altLang="en-US" sz="1200" dirty="0"/>
                  <a:t> </a:t>
                </a:r>
                <a:r>
                  <a:rPr kumimoji="1" lang="en-US" altLang="zh-CN" sz="1200" dirty="0"/>
                  <a:t>progress</a:t>
                </a:r>
                <a:r>
                  <a:rPr kumimoji="1" lang="zh-CN" altLang="en-US" sz="1200" dirty="0"/>
                  <a:t> </a:t>
                </a:r>
                <a:r>
                  <a:rPr kumimoji="1" lang="en-US" altLang="zh-CN" sz="1200" dirty="0"/>
                  <a:t>of</a:t>
                </a:r>
                <a:r>
                  <a:rPr kumimoji="1" lang="zh-CN" altLang="en-US" sz="1200" dirty="0"/>
                  <a:t> </a:t>
                </a:r>
                <a:r>
                  <a:rPr kumimoji="1" lang="en-US" altLang="zh-CN" sz="1200" dirty="0"/>
                  <a:t>low-level</a:t>
                </a:r>
                <a:r>
                  <a:rPr kumimoji="1" lang="zh-CN" altLang="en-US" sz="1200" dirty="0"/>
                  <a:t> </a:t>
                </a:r>
                <a:r>
                  <a:rPr kumimoji="1" lang="en-US" altLang="zh-CN" sz="1200" b="1" dirty="0"/>
                  <a:t>4D</a:t>
                </a:r>
                <a:r>
                  <a:rPr kumimoji="1" lang="zh-CN" altLang="en-US" sz="1200" dirty="0"/>
                  <a:t> </a:t>
                </a:r>
                <a:r>
                  <a:rPr kumimoji="1" lang="en-US" altLang="zh-CN" sz="1200" b="1" dirty="0"/>
                  <a:t>tracking</a:t>
                </a:r>
                <a:r>
                  <a:rPr kumimoji="1" lang="zh-CN" altLang="en-US" sz="1200" dirty="0"/>
                  <a:t> </a:t>
                </a:r>
                <a:r>
                  <a:rPr kumimoji="1" lang="en-US" altLang="zh-CN" sz="1200" dirty="0"/>
                  <a:t>and</a:t>
                </a:r>
                <a:r>
                  <a:rPr kumimoji="1" lang="zh-CN" altLang="en-US" sz="1200" dirty="0"/>
                  <a:t> </a:t>
                </a:r>
                <a:r>
                  <a:rPr kumimoji="1" lang="en-US" altLang="zh-CN" sz="1200" dirty="0"/>
                  <a:t>a</a:t>
                </a:r>
                <a:r>
                  <a:rPr kumimoji="1" lang="zh-CN" altLang="en-US" sz="1200" dirty="0"/>
                  <a:t> </a:t>
                </a:r>
                <a:r>
                  <a:rPr kumimoji="1" lang="en-US" altLang="zh-CN" sz="1200" dirty="0"/>
                  <a:t>design</a:t>
                </a:r>
                <a:r>
                  <a:rPr kumimoji="1" lang="zh-CN" altLang="en-US" sz="1200" dirty="0"/>
                  <a:t> </a:t>
                </a:r>
                <a:r>
                  <a:rPr kumimoji="1" lang="en-US" altLang="zh-CN" sz="1200" dirty="0"/>
                  <a:t>of timing</a:t>
                </a:r>
                <a:r>
                  <a:rPr kumimoji="1" lang="zh-CN" altLang="en-US" sz="1200" dirty="0"/>
                  <a:t> </a:t>
                </a:r>
                <a:r>
                  <a:rPr kumimoji="1" lang="en-US" altLang="zh-CN" sz="1200" b="1" dirty="0"/>
                  <a:t>pixel</a:t>
                </a:r>
                <a:r>
                  <a:rPr kumimoji="1" lang="zh-CN" altLang="en-US" sz="1200" b="1" dirty="0"/>
                  <a:t> </a:t>
                </a:r>
                <a:r>
                  <a:rPr kumimoji="1" lang="en-US" altLang="zh-CN" sz="1200" b="1" dirty="0"/>
                  <a:t>chip</a:t>
                </a:r>
                <a:endParaRPr kumimoji="1" lang="en-US" altLang="zh-CN" dirty="0"/>
              </a:p>
              <a:p>
                <a:endParaRPr kumimoji="1" lang="en-US" altLang="zh-CN" dirty="0"/>
              </a:p>
              <a:p>
                <a:r>
                  <a:rPr kumimoji="1" lang="en-US" altLang="zh-CN" dirty="0"/>
                  <a:t>ATLAS </a:t>
                </a:r>
                <a:r>
                  <a:rPr kumimoji="1" lang="en-US" altLang="zh-CN" dirty="0" err="1"/>
                  <a:t>ITk</a:t>
                </a:r>
                <a:r>
                  <a:rPr kumimoji="1" lang="en-US" altLang="zh-CN" dirty="0"/>
                  <a:t> Pixel</a:t>
                </a:r>
                <a:r>
                  <a:rPr kumimoji="1" lang="zh-CN" altLang="en-US" dirty="0"/>
                  <a:t>的两个最内层﻿ 设计最大光度为</a:t>
                </a:r>
                <a:r>
                  <a:rPr kumimoji="1" lang="en-US" altLang="zh-CN" dirty="0"/>
                  <a:t>2000</a:t>
                </a:r>
                <a:r>
                  <a:rPr kumimoji="1" lang="zh-CN" altLang="en-US" dirty="0"/>
                  <a:t>𝑓𝑏</a:t>
                </a:r>
                <a:r>
                  <a:rPr kumimoji="1" lang="en-US" altLang="zh-CN" dirty="0"/>
                  <a:t>^</a:t>
                </a:r>
                <a:r>
                  <a:rPr kumimoji="1" lang="zh-CN" altLang="en-US" dirty="0"/>
                  <a:t>（</a:t>
                </a:r>
                <a:r>
                  <a:rPr kumimoji="1" lang="en-US" altLang="zh-CN" dirty="0"/>
                  <a:t>-1</a:t>
                </a:r>
                <a:r>
                  <a:rPr kumimoji="1" lang="zh-CN" altLang="en-US" dirty="0"/>
                  <a:t>）</a:t>
                </a:r>
                <a:r>
                  <a:rPr kumimoji="1" lang="en-US" altLang="zh-CN" dirty="0"/>
                  <a:t>(2000</a:t>
                </a:r>
                <a:r>
                  <a:rPr kumimoji="1" lang="zh-CN" altLang="en-US" dirty="0"/>
                  <a:t>倒飞靶恩</a:t>
                </a:r>
                <a:r>
                  <a:rPr kumimoji="1" lang="en-US" altLang="zh-CN" dirty="0"/>
                  <a:t>)</a:t>
                </a:r>
                <a:r>
                  <a:rPr kumimoji="1" lang="zh-CN" altLang="en-US" dirty="0"/>
                  <a:t>，在</a:t>
                </a:r>
                <a:r>
                  <a:rPr kumimoji="1" lang="en-US" altLang="zh-CN" dirty="0"/>
                  <a:t>LHC</a:t>
                </a:r>
                <a:r>
                  <a:rPr kumimoji="1" lang="zh-CN" altLang="en-US" dirty="0"/>
                  <a:t>运行期间需要更换。右图显示了</a:t>
                </a:r>
                <a:r>
                  <a:rPr kumimoji="1" lang="en-US" altLang="zh-CN" dirty="0" err="1"/>
                  <a:t>ITk</a:t>
                </a:r>
                <a:r>
                  <a:rPr kumimoji="1" lang="zh-CN" altLang="en-US" dirty="0"/>
                  <a:t>像素探测器的总电离剂量分布的模拟。  因此，在像素替换期间实现</a:t>
                </a:r>
                <a:r>
                  <a:rPr kumimoji="1" lang="en-US" altLang="zh-CN" dirty="0"/>
                  <a:t>4D</a:t>
                </a:r>
                <a:r>
                  <a:rPr kumimoji="1" lang="zh-CN" altLang="en-US" dirty="0"/>
                  <a:t>跟踪是一个机会。 （可能）实现</a:t>
                </a:r>
                <a:r>
                  <a:rPr kumimoji="1" lang="en-US" altLang="zh-CN" dirty="0"/>
                  <a:t>4D</a:t>
                </a:r>
                <a:r>
                  <a:rPr kumimoji="1" lang="zh-CN" altLang="en-US" dirty="0"/>
                  <a:t>跟踪需要硬件和软件的共同努力，以了解使用时间信息的物理</a:t>
                </a:r>
                <a:r>
                  <a:rPr kumimoji="1" lang="zh-CN" altLang="en-US" b="1" dirty="0"/>
                  <a:t>潜力</a:t>
                </a:r>
                <a:r>
                  <a:rPr kumimoji="1" lang="zh-CN" altLang="en-US" dirty="0"/>
                  <a:t>。本次演讲将报告低级</a:t>
                </a:r>
                <a:r>
                  <a:rPr kumimoji="1" lang="en-US" altLang="zh-CN" dirty="0"/>
                  <a:t>4D</a:t>
                </a:r>
                <a:r>
                  <a:rPr kumimoji="1" lang="zh-CN" altLang="en-US" dirty="0"/>
                  <a:t>跟踪的进展和像素数字芯片的设计</a:t>
                </a:r>
              </a:p>
            </p:txBody>
          </p:sp>
        </mc:Choice>
        <mc:Fallback xmlns="">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The two innermost layers of the ATLAS ITk Pixel﻿ is designed for a maximum luminosity of 2000 </a:t>
                </a:r>
                <a:r>
                  <a:rPr lang="en-US" altLang="zh-CN" sz="1200" i="0" kern="1200">
                    <a:solidFill>
                      <a:schemeClr val="tx1"/>
                    </a:solidFill>
                    <a:effectLst/>
                    <a:latin typeface="+mn-lt"/>
                    <a:ea typeface="+mn-ea"/>
                    <a:cs typeface="+mn-cs"/>
                  </a:rPr>
                  <a:t>𝑓𝑏</a:t>
                </a:r>
                <a:r>
                  <a:rPr lang="zh-CN" altLang="zh-CN" sz="1200" i="0" kern="1200">
                    <a:solidFill>
                      <a:schemeClr val="tx1"/>
                    </a:solidFill>
                    <a:effectLst/>
                    <a:latin typeface="+mn-lt"/>
                    <a:ea typeface="+mn-ea"/>
                    <a:cs typeface="+mn-cs"/>
                  </a:rPr>
                  <a:t>^(</a:t>
                </a:r>
                <a:r>
                  <a:rPr lang="en-US" altLang="zh-CN" sz="1200" i="0" kern="1200">
                    <a:solidFill>
                      <a:schemeClr val="tx1"/>
                    </a:solidFill>
                    <a:effectLst/>
                    <a:latin typeface="+mn-lt"/>
                    <a:ea typeface="+mn-ea"/>
                    <a:cs typeface="+mn-cs"/>
                  </a:rPr>
                  <a:t>−1</a:t>
                </a:r>
                <a:r>
                  <a:rPr lang="zh-CN" altLang="zh-CN" sz="1200" i="0" kern="1200">
                    <a:solidFill>
                      <a:schemeClr val="tx1"/>
                    </a:solidFill>
                    <a:effectLst/>
                    <a:latin typeface="+mn-lt"/>
                    <a:ea typeface="+mn-ea"/>
                    <a:cs typeface="+mn-cs"/>
                  </a:rPr>
                  <a:t>)</a:t>
                </a:r>
                <a:r>
                  <a:rPr lang="en-US" altLang="zh-CN" sz="1200" kern="1200" dirty="0">
                    <a:solidFill>
                      <a:schemeClr val="tx1"/>
                    </a:solidFill>
                    <a:effectLst/>
                    <a:latin typeface="+mn-lt"/>
                    <a:ea typeface="+mn-ea"/>
                    <a:cs typeface="+mn-cs"/>
                  </a:rPr>
                  <a:t>, which needs to be replaced during the operation of LHC.</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You</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could</a:t>
                </a:r>
                <a:r>
                  <a:rPr lang="zh-CN" altLang="en-US" sz="1200" kern="1200" baseline="0" dirty="0">
                    <a:solidFill>
                      <a:schemeClr val="tx1"/>
                    </a:solidFill>
                    <a:effectLst/>
                    <a:latin typeface="+mn-lt"/>
                    <a:ea typeface="+mn-ea"/>
                    <a:cs typeface="+mn-cs"/>
                  </a:rPr>
                  <a:t> </a:t>
                </a:r>
                <a:r>
                  <a:rPr lang="en-US" altLang="zh-CN" sz="1200" kern="1200" baseline="0" dirty="0">
                    <a:solidFill>
                      <a:schemeClr val="tx1"/>
                    </a:solidFill>
                    <a:effectLst/>
                    <a:latin typeface="+mn-lt"/>
                    <a:ea typeface="+mn-ea"/>
                    <a:cs typeface="+mn-cs"/>
                  </a:rPr>
                  <a:t>see</a:t>
                </a:r>
                <a:r>
                  <a:rPr lang="zh-CN" altLang="en-US" sz="1200" kern="1200" baseline="0" dirty="0">
                    <a:solidFill>
                      <a:schemeClr val="tx1"/>
                    </a:solidFill>
                    <a:effectLst/>
                    <a:latin typeface="+mn-lt"/>
                    <a:ea typeface="+mn-ea"/>
                    <a:cs typeface="+mn-cs"/>
                  </a:rPr>
                  <a:t> </a:t>
                </a:r>
                <a:r>
                  <a:rPr lang="en-US" altLang="zh-CN" sz="1200" kern="1200" baseline="0" dirty="0">
                    <a:solidFill>
                      <a:schemeClr val="tx1"/>
                    </a:solidFill>
                    <a:effectLst/>
                    <a:latin typeface="+mn-lt"/>
                    <a:ea typeface="+mn-ea"/>
                    <a:cs typeface="+mn-cs"/>
                  </a:rPr>
                  <a:t>in</a:t>
                </a:r>
                <a:r>
                  <a:rPr lang="zh-CN" altLang="en-US" sz="1200" kern="1200" baseline="0" dirty="0">
                    <a:solidFill>
                      <a:schemeClr val="tx1"/>
                    </a:solidFill>
                    <a:effectLst/>
                    <a:latin typeface="+mn-lt"/>
                    <a:ea typeface="+mn-ea"/>
                    <a:cs typeface="+mn-cs"/>
                  </a:rPr>
                  <a:t> </a:t>
                </a:r>
                <a:r>
                  <a:rPr lang="en-US" altLang="zh-CN" sz="1200" kern="1200" baseline="0" dirty="0">
                    <a:solidFill>
                      <a:schemeClr val="tx1"/>
                    </a:solidFill>
                    <a:effectLst/>
                    <a:latin typeface="+mn-lt"/>
                    <a:ea typeface="+mn-ea"/>
                    <a:cs typeface="+mn-cs"/>
                  </a:rPr>
                  <a:t>the</a:t>
                </a:r>
                <a:r>
                  <a:rPr lang="zh-CN" altLang="en-US" sz="1200" kern="1200" baseline="0" dirty="0">
                    <a:solidFill>
                      <a:schemeClr val="tx1"/>
                    </a:solidFill>
                    <a:effectLst/>
                    <a:latin typeface="+mn-lt"/>
                    <a:ea typeface="+mn-ea"/>
                    <a:cs typeface="+mn-cs"/>
                  </a:rPr>
                  <a:t> </a:t>
                </a:r>
                <a:r>
                  <a:rPr lang="en-US" altLang="zh-CN" sz="1200" kern="1200" baseline="0" dirty="0">
                    <a:solidFill>
                      <a:schemeClr val="tx1"/>
                    </a:solidFill>
                    <a:effectLst/>
                    <a:latin typeface="+mn-lt"/>
                    <a:ea typeface="+mn-ea"/>
                    <a:cs typeface="+mn-cs"/>
                  </a:rPr>
                  <a:t>right</a:t>
                </a:r>
                <a:r>
                  <a:rPr lang="zh-CN" altLang="en-US" sz="1200" kern="1200" baseline="0" dirty="0">
                    <a:solidFill>
                      <a:schemeClr val="tx1"/>
                    </a:solidFill>
                    <a:effectLst/>
                    <a:latin typeface="+mn-lt"/>
                    <a:ea typeface="+mn-ea"/>
                    <a:cs typeface="+mn-cs"/>
                  </a:rPr>
                  <a:t> </a:t>
                </a:r>
                <a:r>
                  <a:rPr lang="en-US" altLang="zh-CN" sz="1200" kern="1200" baseline="0" dirty="0">
                    <a:solidFill>
                      <a:schemeClr val="tx1"/>
                    </a:solidFill>
                    <a:effectLst/>
                    <a:latin typeface="+mn-lt"/>
                    <a:ea typeface="+mn-ea"/>
                    <a:cs typeface="+mn-cs"/>
                  </a:rPr>
                  <a:t>plot</a:t>
                </a:r>
                <a:r>
                  <a:rPr lang="zh-CN" altLang="en-US" sz="1200" kern="1200" baseline="0" dirty="0">
                    <a:solidFill>
                      <a:schemeClr val="tx1"/>
                    </a:solidFill>
                    <a:effectLst/>
                    <a:latin typeface="+mn-lt"/>
                    <a:ea typeface="+mn-ea"/>
                    <a:cs typeface="+mn-cs"/>
                  </a:rPr>
                  <a:t> </a:t>
                </a:r>
                <a:r>
                  <a:rPr lang="en-US" altLang="zh-CN" sz="1200" kern="1200" baseline="0" dirty="0">
                    <a:solidFill>
                      <a:schemeClr val="tx1"/>
                    </a:solidFill>
                    <a:effectLst/>
                    <a:latin typeface="+mn-lt"/>
                    <a:ea typeface="+mn-ea"/>
                    <a:cs typeface="+mn-cs"/>
                  </a:rPr>
                  <a:t>that.</a:t>
                </a:r>
                <a:r>
                  <a:rPr lang="zh-CN" altLang="en-US" sz="1200" kern="1200" baseline="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So, it’s an opportunity to implement 4D tracking. And</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implementing</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4D</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tracking</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needs</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efforts</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from</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both</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hardware</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and</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software,</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to understand the physics potential of 4D tracking.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200" dirty="0"/>
                  <a:t>This</a:t>
                </a:r>
                <a:r>
                  <a:rPr kumimoji="1" lang="zh-CN" altLang="en-US" sz="1200" dirty="0"/>
                  <a:t> </a:t>
                </a:r>
                <a:r>
                  <a:rPr kumimoji="1" lang="en-US" altLang="zh-CN" sz="1200" dirty="0"/>
                  <a:t>talk</a:t>
                </a:r>
                <a:r>
                  <a:rPr kumimoji="1" lang="zh-CN" altLang="en-US" sz="1200" dirty="0"/>
                  <a:t> </a:t>
                </a:r>
                <a:r>
                  <a:rPr kumimoji="1" lang="en-US" altLang="zh-CN" sz="1200" dirty="0"/>
                  <a:t>will</a:t>
                </a:r>
                <a:r>
                  <a:rPr kumimoji="1" lang="zh-CN" altLang="en-US" sz="1200" dirty="0"/>
                  <a:t> </a:t>
                </a:r>
                <a:r>
                  <a:rPr kumimoji="1" lang="en-US" altLang="zh-CN" sz="1200" dirty="0"/>
                  <a:t>report</a:t>
                </a:r>
                <a:r>
                  <a:rPr kumimoji="1" lang="zh-CN" altLang="en-US" sz="1200" dirty="0"/>
                  <a:t> </a:t>
                </a:r>
                <a:r>
                  <a:rPr kumimoji="1" lang="en-US" altLang="zh-CN" sz="1200" dirty="0"/>
                  <a:t>the</a:t>
                </a:r>
                <a:r>
                  <a:rPr kumimoji="1" lang="zh-CN" altLang="en-US" sz="1200" dirty="0"/>
                  <a:t> </a:t>
                </a:r>
                <a:r>
                  <a:rPr kumimoji="1" lang="en-US" altLang="zh-CN" sz="1200" dirty="0"/>
                  <a:t>progress</a:t>
                </a:r>
                <a:r>
                  <a:rPr kumimoji="1" lang="zh-CN" altLang="en-US" sz="1200" dirty="0"/>
                  <a:t> </a:t>
                </a:r>
                <a:r>
                  <a:rPr kumimoji="1" lang="en-US" altLang="zh-CN" sz="1200" dirty="0"/>
                  <a:t>of</a:t>
                </a:r>
                <a:r>
                  <a:rPr kumimoji="1" lang="zh-CN" altLang="en-US" sz="1200" dirty="0"/>
                  <a:t> </a:t>
                </a:r>
                <a:r>
                  <a:rPr kumimoji="1" lang="en-US" altLang="zh-CN" sz="1200" dirty="0"/>
                  <a:t>low-level</a:t>
                </a:r>
                <a:r>
                  <a:rPr kumimoji="1" lang="zh-CN" altLang="en-US" sz="1200" dirty="0"/>
                  <a:t> </a:t>
                </a:r>
                <a:r>
                  <a:rPr kumimoji="1" lang="en-US" altLang="zh-CN" sz="1200" dirty="0"/>
                  <a:t>4D</a:t>
                </a:r>
                <a:r>
                  <a:rPr kumimoji="1" lang="zh-CN" altLang="en-US" sz="1200" dirty="0"/>
                  <a:t> </a:t>
                </a:r>
                <a:r>
                  <a:rPr kumimoji="1" lang="en-US" altLang="zh-CN" sz="1200" b="1" dirty="0"/>
                  <a:t>tracking</a:t>
                </a:r>
                <a:r>
                  <a:rPr kumimoji="1" lang="zh-CN" altLang="en-US" sz="1200" dirty="0"/>
                  <a:t> </a:t>
                </a:r>
                <a:r>
                  <a:rPr kumimoji="1" lang="en-US" altLang="zh-CN" sz="1200" dirty="0"/>
                  <a:t>and</a:t>
                </a:r>
                <a:r>
                  <a:rPr kumimoji="1" lang="zh-CN" altLang="en-US" sz="1200" dirty="0"/>
                  <a:t> </a:t>
                </a:r>
                <a:r>
                  <a:rPr kumimoji="1" lang="en-US" altLang="zh-CN" sz="1200" dirty="0"/>
                  <a:t>a</a:t>
                </a:r>
                <a:r>
                  <a:rPr kumimoji="1" lang="zh-CN" altLang="en-US" sz="1200" dirty="0"/>
                  <a:t> </a:t>
                </a:r>
                <a:r>
                  <a:rPr kumimoji="1" lang="en-US" altLang="zh-CN" sz="1200" dirty="0"/>
                  <a:t>design</a:t>
                </a:r>
                <a:r>
                  <a:rPr kumimoji="1" lang="zh-CN" altLang="en-US" sz="1200" dirty="0"/>
                  <a:t> </a:t>
                </a:r>
                <a:r>
                  <a:rPr kumimoji="1" lang="en-US" altLang="zh-CN" sz="1200" dirty="0"/>
                  <a:t>of</a:t>
                </a:r>
                <a:r>
                  <a:rPr kumimoji="1" lang="zh-CN" altLang="en-US" sz="1200" dirty="0"/>
                  <a:t> </a:t>
                </a:r>
                <a:r>
                  <a:rPr kumimoji="1" lang="en-US" altLang="zh-CN" sz="1200" b="1" dirty="0"/>
                  <a:t>pixel</a:t>
                </a:r>
                <a:r>
                  <a:rPr kumimoji="1" lang="zh-CN" altLang="en-US" sz="1200" b="1" dirty="0"/>
                  <a:t> </a:t>
                </a:r>
                <a:r>
                  <a:rPr kumimoji="1" lang="en-US" altLang="zh-CN" sz="1200" b="1" dirty="0"/>
                  <a:t>digital</a:t>
                </a:r>
                <a:r>
                  <a:rPr kumimoji="1" lang="zh-CN" altLang="en-US" sz="1200" b="1" dirty="0"/>
                  <a:t> </a:t>
                </a:r>
                <a:r>
                  <a:rPr kumimoji="1" lang="en-US" altLang="zh-CN" sz="1200" b="1" dirty="0"/>
                  <a:t>chip</a:t>
                </a:r>
                <a:endParaRPr kumimoji="1" lang="en-US" altLang="zh-CN" dirty="0"/>
              </a:p>
              <a:p>
                <a:endParaRPr kumimoji="1" lang="en-US" altLang="zh-CN" dirty="0"/>
              </a:p>
              <a:p>
                <a:r>
                  <a:rPr kumimoji="1" lang="en-US" altLang="zh-CN" dirty="0"/>
                  <a:t>Grey</a:t>
                </a:r>
                <a:endParaRPr kumimoji="1" lang="zh-CN" altLang="en-US" dirty="0"/>
              </a:p>
            </p:txBody>
          </p:sp>
        </mc:Fallback>
      </mc:AlternateContent>
      <p:sp>
        <p:nvSpPr>
          <p:cNvPr id="4" name="灯片编号占位符 3"/>
          <p:cNvSpPr>
            <a:spLocks noGrp="1"/>
          </p:cNvSpPr>
          <p:nvPr>
            <p:ph type="sldNum" sz="quarter" idx="5"/>
          </p:nvPr>
        </p:nvSpPr>
        <p:spPr/>
        <p:txBody>
          <a:bodyPr/>
          <a:lstStyle/>
          <a:p>
            <a:fld id="{CFEB9602-F8FE-CB48-BF55-09EB9F2B4DD6}" type="slidenum">
              <a:rPr kumimoji="1" lang="zh-CN" altLang="en-US" smtClean="0"/>
              <a:t>3</a:t>
            </a:fld>
            <a:endParaRPr kumimoji="1" lang="zh-CN" altLang="en-US"/>
          </a:p>
        </p:txBody>
      </p:sp>
    </p:spTree>
    <p:extLst>
      <p:ext uri="{BB962C8B-B14F-4D97-AF65-F5344CB8AC3E}">
        <p14:creationId xmlns:p14="http://schemas.microsoft.com/office/powerpoint/2010/main" val="36399120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CFEB9602-F8FE-CB48-BF55-09EB9F2B4DD6}" type="slidenum">
              <a:rPr kumimoji="1" lang="zh-CN" altLang="en-US" smtClean="0"/>
              <a:t>4</a:t>
            </a:fld>
            <a:endParaRPr kumimoji="1" lang="zh-CN" altLang="en-US"/>
          </a:p>
        </p:txBody>
      </p:sp>
    </p:spTree>
    <p:extLst>
      <p:ext uri="{BB962C8B-B14F-4D97-AF65-F5344CB8AC3E}">
        <p14:creationId xmlns:p14="http://schemas.microsoft.com/office/powerpoint/2010/main" val="3121322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 ,</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which</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will</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also</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be</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used</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in</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ATLAS</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Run 4 </a:t>
            </a:r>
            <a:r>
              <a:rPr lang="en-US" altLang="zh-CN" sz="1200" kern="1200" dirty="0" err="1">
                <a:solidFill>
                  <a:schemeClr val="tx1"/>
                </a:solidFill>
                <a:effectLst/>
                <a:latin typeface="+mn-lt"/>
                <a:ea typeface="+mn-ea"/>
                <a:cs typeface="+mn-cs"/>
              </a:rPr>
              <a:t>ITk</a:t>
            </a:r>
            <a:r>
              <a:rPr lang="en-US" altLang="zh-CN" sz="1200" kern="1200" dirty="0">
                <a:solidFill>
                  <a:schemeClr val="tx1"/>
                </a:solidFill>
                <a:effectLst/>
                <a:latin typeface="+mn-lt"/>
                <a:ea typeface="+mn-ea"/>
                <a:cs typeface="+mn-cs"/>
              </a:rPr>
              <a:t> reconstruction.</a:t>
            </a:r>
          </a:p>
          <a:p>
            <a:r>
              <a:rPr lang="en-US" altLang="zh-CN" sz="1200" kern="1200" dirty="0">
                <a:solidFill>
                  <a:schemeClr val="tx1"/>
                </a:solidFill>
                <a:effectLst/>
                <a:latin typeface="+mn-lt"/>
                <a:ea typeface="+mn-ea"/>
                <a:cs typeface="+mn-cs"/>
              </a:rPr>
              <a:t>ACTS has 6 parameters for its tracking, which includes time information. And this would benefit the studies on 4D tracking.</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The results we show later will use the ITk geometry, and </a:t>
            </a:r>
          </a:p>
          <a:p>
            <a:r>
              <a:rPr lang="en-US" altLang="zh-CN" sz="1200" kern="1200" dirty="0">
                <a:solidFill>
                  <a:schemeClr val="tx1"/>
                </a:solidFill>
                <a:effectLst/>
                <a:latin typeface="+mn-lt"/>
                <a:ea typeface="+mn-ea"/>
                <a:cs typeface="+mn-cs"/>
              </a:rPr>
              <a:t>smear /s-mi-r/ truth hit information in the ITk innermost 2-layer pixel region with gauss /</a:t>
            </a:r>
            <a:r>
              <a:rPr lang="en-US" altLang="zh-CN" sz="1200" kern="1200" dirty="0" err="1">
                <a:solidFill>
                  <a:schemeClr val="tx1"/>
                </a:solidFill>
                <a:effectLst/>
                <a:latin typeface="+mn-lt"/>
                <a:ea typeface="+mn-ea"/>
                <a:cs typeface="+mn-cs"/>
              </a:rPr>
              <a:t>gao</a:t>
            </a:r>
            <a:r>
              <a:rPr lang="en-US" altLang="zh-CN" sz="1200" kern="1200" dirty="0">
                <a:solidFill>
                  <a:schemeClr val="tx1"/>
                </a:solidFill>
                <a:effectLst/>
                <a:latin typeface="+mn-lt"/>
                <a:ea typeface="+mn-ea"/>
                <a:cs typeface="+mn-cs"/>
              </a:rPr>
              <a:t>-s/ distribution </a:t>
            </a:r>
          </a:p>
          <a:p>
            <a:r>
              <a:rPr lang="en-US" altLang="zh-CN" sz="1200" kern="1200" dirty="0">
                <a:solidFill>
                  <a:schemeClr val="tx1"/>
                </a:solidFill>
                <a:effectLst/>
                <a:latin typeface="+mn-lt"/>
                <a:ea typeface="+mn-ea"/>
                <a:cs typeface="+mn-cs"/>
              </a:rPr>
              <a:t>using 50 </a:t>
            </a:r>
            <a:r>
              <a:rPr lang="en-US" altLang="zh-CN" sz="1200" kern="1200" dirty="0" err="1">
                <a:solidFill>
                  <a:schemeClr val="tx1"/>
                </a:solidFill>
                <a:effectLst/>
                <a:latin typeface="+mn-lt"/>
                <a:ea typeface="+mn-ea"/>
                <a:cs typeface="+mn-cs"/>
              </a:rPr>
              <a:t>ps</a:t>
            </a:r>
            <a:r>
              <a:rPr lang="en-US" altLang="zh-CN" sz="1200" kern="1200" dirty="0">
                <a:solidFill>
                  <a:schemeClr val="tx1"/>
                </a:solidFill>
                <a:effectLst/>
                <a:latin typeface="+mn-lt"/>
                <a:ea typeface="+mn-ea"/>
                <a:cs typeface="+mn-cs"/>
              </a:rPr>
              <a:t> time resolution, to provide time measurements.</a:t>
            </a:r>
          </a:p>
          <a:p>
            <a:endParaRPr lang="en-US"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ACTS</a:t>
            </a:r>
            <a:r>
              <a:rPr lang="zh-CN" altLang="en-US" sz="1200" kern="1200" dirty="0">
                <a:solidFill>
                  <a:schemeClr val="tx1"/>
                </a:solidFill>
                <a:effectLst/>
                <a:latin typeface="+mn-lt"/>
                <a:ea typeface="+mn-ea"/>
                <a:cs typeface="+mn-cs"/>
              </a:rPr>
              <a:t>是一个独立于实验的工具包，用于（高能）物理实验中的（带电）粒子轨道重建，也将用于</a:t>
            </a:r>
            <a:r>
              <a:rPr lang="en-US" altLang="zh-CN" sz="1200" kern="1200" dirty="0">
                <a:solidFill>
                  <a:schemeClr val="tx1"/>
                </a:solidFill>
                <a:effectLst/>
                <a:latin typeface="+mn-lt"/>
                <a:ea typeface="+mn-ea"/>
                <a:cs typeface="+mn-cs"/>
              </a:rPr>
              <a:t>ATLAS Run 4 </a:t>
            </a:r>
            <a:r>
              <a:rPr lang="en-US" altLang="zh-CN" sz="1200" kern="1200" dirty="0" err="1">
                <a:solidFill>
                  <a:schemeClr val="tx1"/>
                </a:solidFill>
                <a:effectLst/>
                <a:latin typeface="+mn-lt"/>
                <a:ea typeface="+mn-ea"/>
                <a:cs typeface="+mn-cs"/>
              </a:rPr>
              <a:t>ITk</a:t>
            </a:r>
            <a:r>
              <a:rPr lang="zh-CN" altLang="en-US" sz="1200" kern="1200" dirty="0">
                <a:solidFill>
                  <a:schemeClr val="tx1"/>
                </a:solidFill>
                <a:effectLst/>
                <a:latin typeface="+mn-lt"/>
                <a:ea typeface="+mn-ea"/>
                <a:cs typeface="+mn-cs"/>
              </a:rPr>
              <a:t>重建。</a:t>
            </a:r>
            <a:r>
              <a:rPr lang="en-US" altLang="zh-CN" sz="1200" kern="1200" dirty="0">
                <a:solidFill>
                  <a:schemeClr val="tx1"/>
                </a:solidFill>
                <a:effectLst/>
                <a:latin typeface="+mn-lt"/>
                <a:ea typeface="+mn-ea"/>
                <a:cs typeface="+mn-cs"/>
              </a:rPr>
              <a:t>ACTS</a:t>
            </a:r>
            <a:r>
              <a:rPr lang="zh-CN" altLang="en-US" sz="1200" kern="1200" dirty="0">
                <a:solidFill>
                  <a:schemeClr val="tx1"/>
                </a:solidFill>
                <a:effectLst/>
                <a:latin typeface="+mn-lt"/>
                <a:ea typeface="+mn-ea"/>
                <a:cs typeface="+mn-cs"/>
              </a:rPr>
              <a:t>有</a:t>
            </a:r>
            <a:r>
              <a:rPr lang="en-US" altLang="zh-CN" sz="1200" kern="1200" dirty="0">
                <a:solidFill>
                  <a:schemeClr val="tx1"/>
                </a:solidFill>
                <a:effectLst/>
                <a:latin typeface="+mn-lt"/>
                <a:ea typeface="+mn-ea"/>
                <a:cs typeface="+mn-cs"/>
              </a:rPr>
              <a:t>6</a:t>
            </a:r>
            <a:r>
              <a:rPr lang="zh-CN" altLang="en-US" sz="1200" kern="1200" dirty="0">
                <a:solidFill>
                  <a:schemeClr val="tx1"/>
                </a:solidFill>
                <a:effectLst/>
                <a:latin typeface="+mn-lt"/>
                <a:ea typeface="+mn-ea"/>
                <a:cs typeface="+mn-cs"/>
              </a:rPr>
              <a:t>个跟踪参数，其中包括时间信息。这将有利于</a:t>
            </a:r>
            <a:r>
              <a:rPr lang="en-US" altLang="zh-CN" sz="1200" kern="1200" dirty="0">
                <a:solidFill>
                  <a:schemeClr val="tx1"/>
                </a:solidFill>
                <a:effectLst/>
                <a:latin typeface="+mn-lt"/>
                <a:ea typeface="+mn-ea"/>
                <a:cs typeface="+mn-cs"/>
              </a:rPr>
              <a:t>4D</a:t>
            </a:r>
            <a:r>
              <a:rPr lang="zh-CN" altLang="en-US" sz="1200" kern="1200" dirty="0">
                <a:solidFill>
                  <a:schemeClr val="tx1"/>
                </a:solidFill>
                <a:effectLst/>
                <a:latin typeface="+mn-lt"/>
                <a:ea typeface="+mn-ea"/>
                <a:cs typeface="+mn-cs"/>
              </a:rPr>
              <a:t>跟踪的研究。我们稍后展示的结果将使用</a:t>
            </a:r>
            <a:r>
              <a:rPr lang="en-US" altLang="zh-CN" sz="1200" kern="1200" dirty="0" err="1">
                <a:solidFill>
                  <a:schemeClr val="tx1"/>
                </a:solidFill>
                <a:effectLst/>
                <a:latin typeface="+mn-lt"/>
                <a:ea typeface="+mn-ea"/>
                <a:cs typeface="+mn-cs"/>
              </a:rPr>
              <a:t>ITk</a:t>
            </a:r>
            <a:r>
              <a:rPr lang="zh-CN" altLang="en-US" sz="1200" kern="1200" dirty="0">
                <a:solidFill>
                  <a:schemeClr val="tx1"/>
                </a:solidFill>
                <a:effectLst/>
                <a:latin typeface="+mn-lt"/>
                <a:ea typeface="+mn-ea"/>
                <a:cs typeface="+mn-cs"/>
              </a:rPr>
              <a:t>几何结构，并使用</a:t>
            </a:r>
            <a:r>
              <a:rPr lang="en-US" altLang="zh-CN" sz="1200" kern="1200" dirty="0">
                <a:solidFill>
                  <a:schemeClr val="tx1"/>
                </a:solidFill>
                <a:effectLst/>
                <a:latin typeface="+mn-lt"/>
                <a:ea typeface="+mn-ea"/>
                <a:cs typeface="+mn-cs"/>
              </a:rPr>
              <a:t>50ps</a:t>
            </a:r>
            <a:r>
              <a:rPr lang="zh-CN" altLang="en-US" sz="1200" kern="1200" dirty="0">
                <a:solidFill>
                  <a:schemeClr val="tx1"/>
                </a:solidFill>
                <a:effectLst/>
                <a:latin typeface="+mn-lt"/>
                <a:ea typeface="+mn-ea"/>
                <a:cs typeface="+mn-cs"/>
              </a:rPr>
              <a:t>时间分辨率在</a:t>
            </a:r>
            <a:r>
              <a:rPr lang="en-US" altLang="zh-CN" sz="1200" kern="1200" dirty="0" err="1">
                <a:solidFill>
                  <a:schemeClr val="tx1"/>
                </a:solidFill>
                <a:effectLst/>
                <a:latin typeface="+mn-lt"/>
                <a:ea typeface="+mn-ea"/>
                <a:cs typeface="+mn-cs"/>
              </a:rPr>
              <a:t>ITk</a:t>
            </a:r>
            <a:r>
              <a:rPr lang="zh-CN" altLang="en-US" sz="1200" kern="1200" dirty="0">
                <a:solidFill>
                  <a:schemeClr val="tx1"/>
                </a:solidFill>
                <a:effectLst/>
                <a:latin typeface="+mn-lt"/>
                <a:ea typeface="+mn-ea"/>
                <a:cs typeface="+mn-cs"/>
              </a:rPr>
              <a:t>最内层</a:t>
            </a:r>
            <a:r>
              <a:rPr lang="en-US" altLang="zh-CN" sz="1200" kern="1200" dirty="0">
                <a:solidFill>
                  <a:schemeClr val="tx1"/>
                </a:solidFill>
                <a:effectLst/>
                <a:latin typeface="+mn-lt"/>
                <a:ea typeface="+mn-ea"/>
                <a:cs typeface="+mn-cs"/>
              </a:rPr>
              <a:t>2</a:t>
            </a:r>
            <a:r>
              <a:rPr lang="zh-CN" altLang="en-US" sz="1200" kern="1200" dirty="0">
                <a:solidFill>
                  <a:schemeClr val="tx1"/>
                </a:solidFill>
                <a:effectLst/>
                <a:latin typeface="+mn-lt"/>
                <a:ea typeface="+mn-ea"/>
                <a:cs typeface="+mn-cs"/>
              </a:rPr>
              <a:t>层像素区域中的高斯分布涂抹真值命中信息，以提供时间测量。这个数字是硬件的粗略估计。</a:t>
            </a:r>
            <a:endParaRPr lang="zh-CN" altLang="zh-CN" sz="1200" kern="1200" dirty="0">
              <a:solidFill>
                <a:schemeClr val="tx1"/>
              </a:solidFill>
              <a:effectLst/>
              <a:latin typeface="+mn-lt"/>
              <a:ea typeface="+mn-ea"/>
              <a:cs typeface="+mn-cs"/>
            </a:endParaRPr>
          </a:p>
          <a:p>
            <a:endParaRPr kumimoji="1" lang="zh-CN" altLang="en-US" dirty="0"/>
          </a:p>
        </p:txBody>
      </p:sp>
      <p:sp>
        <p:nvSpPr>
          <p:cNvPr id="4" name="灯片编号占位符 3"/>
          <p:cNvSpPr>
            <a:spLocks noGrp="1"/>
          </p:cNvSpPr>
          <p:nvPr>
            <p:ph type="sldNum" sz="quarter" idx="5"/>
          </p:nvPr>
        </p:nvSpPr>
        <p:spPr/>
        <p:txBody>
          <a:bodyPr/>
          <a:lstStyle/>
          <a:p>
            <a:fld id="{CFEB9602-F8FE-CB48-BF55-09EB9F2B4DD6}" type="slidenum">
              <a:rPr kumimoji="1" lang="zh-CN" altLang="en-US" smtClean="0"/>
              <a:t>5</a:t>
            </a:fld>
            <a:endParaRPr kumimoji="1" lang="zh-CN" altLang="en-US"/>
          </a:p>
        </p:txBody>
      </p:sp>
    </p:spTree>
    <p:extLst>
      <p:ext uri="{BB962C8B-B14F-4D97-AF65-F5344CB8AC3E}">
        <p14:creationId xmlns:p14="http://schemas.microsoft.com/office/powerpoint/2010/main" val="31739142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CB384-893D-D173-7199-C257BD8D4868}"/>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AAE3D5FC-DBE5-6455-CDB8-C7D2D4692BDF}"/>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822A3F56-C3D3-D158-7BF3-45059FAD2D3E}"/>
              </a:ext>
            </a:extLst>
          </p:cNvPr>
          <p:cNvSpPr>
            <a:spLocks noGrp="1"/>
          </p:cNvSpPr>
          <p:nvPr>
            <p:ph type="body" idx="1"/>
          </p:nvPr>
        </p:nvSpPr>
        <p:spPr/>
        <p:txBody>
          <a:bodyPr/>
          <a:lstStyle/>
          <a:p>
            <a:r>
              <a:rPr kumimoji="1" lang="en-US" altLang="zh-CN" dirty="0"/>
              <a:t>This</a:t>
            </a:r>
            <a:r>
              <a:rPr kumimoji="1" lang="zh-CN" altLang="en-US" dirty="0"/>
              <a:t> </a:t>
            </a:r>
            <a:r>
              <a:rPr kumimoji="1" lang="en-US" altLang="zh-CN" dirty="0"/>
              <a:t>is the</a:t>
            </a:r>
            <a:r>
              <a:rPr kumimoji="1" lang="zh-CN" altLang="en-US" dirty="0"/>
              <a:t> </a:t>
            </a:r>
            <a:r>
              <a:rPr kumimoji="1" lang="en-US" altLang="zh-CN" dirty="0">
                <a:latin typeface="Calibri" panose="020F0502020204030204" pitchFamily="34" charset="0"/>
                <a:cs typeface="Calibri" panose="020F0502020204030204" pitchFamily="34" charset="0"/>
              </a:rPr>
              <a:t>full</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chain tracking</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workflow</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in</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ACTS.</a:t>
            </a:r>
            <a:r>
              <a:rPr kumimoji="1" lang="zh-CN" altLang="en-US" dirty="0">
                <a:latin typeface="Calibri" panose="020F0502020204030204" pitchFamily="34" charset="0"/>
                <a:cs typeface="Calibri" panose="020F0502020204030204" pitchFamily="34" charset="0"/>
              </a:rPr>
              <a:t> </a:t>
            </a:r>
            <a:endParaRPr kumimoji="1" lang="en-US" altLang="zh-CN" dirty="0">
              <a:latin typeface="Calibri" panose="020F0502020204030204" pitchFamily="34" charset="0"/>
              <a:cs typeface="Calibri" panose="020F0502020204030204" pitchFamily="34" charset="0"/>
            </a:endParaRPr>
          </a:p>
          <a:p>
            <a:r>
              <a:rPr kumimoji="1" lang="en-US" altLang="zh-CN" dirty="0">
                <a:latin typeface="Calibri" panose="020F0502020204030204" pitchFamily="34" charset="0"/>
                <a:cs typeface="Calibri" panose="020F0502020204030204" pitchFamily="34" charset="0"/>
              </a:rPr>
              <a:t>First</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is</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Fatras/Geant4 /fa-tri-s, </a:t>
            </a:r>
            <a:r>
              <a:rPr kumimoji="1" lang="en-US" altLang="zh-CN" dirty="0" err="1">
                <a:latin typeface="Calibri" panose="020F0502020204030204" pitchFamily="34" charset="0"/>
                <a:cs typeface="Calibri" panose="020F0502020204030204" pitchFamily="34" charset="0"/>
              </a:rPr>
              <a:t>gi</a:t>
            </a:r>
            <a:r>
              <a:rPr kumimoji="1" lang="en-US" altLang="zh-CN" dirty="0">
                <a:latin typeface="Calibri" panose="020F0502020204030204" pitchFamily="34" charset="0"/>
                <a:cs typeface="Calibri" panose="020F0502020204030204" pitchFamily="34" charset="0"/>
              </a:rPr>
              <a:t>-</a:t>
            </a:r>
            <a:r>
              <a:rPr kumimoji="1" lang="en-US" altLang="zh-CN" dirty="0" err="1">
                <a:latin typeface="Calibri" panose="020F0502020204030204" pitchFamily="34" charset="0"/>
                <a:cs typeface="Calibri" panose="020F0502020204030204" pitchFamily="34" charset="0"/>
              </a:rPr>
              <a:t>en</a:t>
            </a:r>
            <a:r>
              <a:rPr kumimoji="1" lang="en-US" altLang="zh-CN" dirty="0">
                <a:latin typeface="Calibri" panose="020F0502020204030204" pitchFamily="34" charset="0"/>
                <a:cs typeface="Calibri" panose="020F0502020204030204" pitchFamily="34" charset="0"/>
              </a:rPr>
              <a:t>-t four/</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simulation,</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simulating</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a</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particle</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going</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through</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the</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detector.</a:t>
            </a:r>
            <a:r>
              <a:rPr kumimoji="1" lang="zh-CN" altLang="en-US" dirty="0">
                <a:latin typeface="Calibri" panose="020F0502020204030204" pitchFamily="34" charset="0"/>
                <a:cs typeface="Calibri" panose="020F0502020204030204" pitchFamily="34" charset="0"/>
              </a:rPr>
              <a:t>  </a:t>
            </a:r>
            <a:endParaRPr kumimoji="1" lang="en-US" altLang="zh-CN" dirty="0">
              <a:latin typeface="Calibri" panose="020F0502020204030204" pitchFamily="34" charset="0"/>
              <a:cs typeface="Calibri" panose="020F0502020204030204" pitchFamily="34" charset="0"/>
            </a:endParaRPr>
          </a:p>
          <a:p>
            <a:r>
              <a:rPr kumimoji="1" lang="en-US" altLang="zh-CN" dirty="0">
                <a:latin typeface="Calibri" panose="020F0502020204030204" pitchFamily="34" charset="0"/>
                <a:cs typeface="Calibri" panose="020F0502020204030204" pitchFamily="34" charset="0"/>
              </a:rPr>
              <a:t>Followed</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is</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digitization,</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simulating</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the</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detector</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electronic</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response.</a:t>
            </a:r>
            <a:r>
              <a:rPr kumimoji="1" lang="zh-CN" altLang="en-US" dirty="0">
                <a:latin typeface="Calibri" panose="020F0502020204030204" pitchFamily="34" charset="0"/>
                <a:cs typeface="Calibri" panose="020F0502020204030204" pitchFamily="34" charset="0"/>
              </a:rPr>
              <a:t> </a:t>
            </a:r>
            <a:endParaRPr kumimoji="1" lang="en-US" altLang="zh-CN" dirty="0">
              <a:latin typeface="Calibri" panose="020F0502020204030204" pitchFamily="34" charset="0"/>
              <a:cs typeface="Calibri" panose="020F0502020204030204" pitchFamily="34" charset="0"/>
            </a:endParaRPr>
          </a:p>
          <a:p>
            <a:r>
              <a:rPr kumimoji="1" lang="en-US" altLang="zh-CN" dirty="0">
                <a:latin typeface="Calibri" panose="020F0502020204030204" pitchFamily="34" charset="0"/>
                <a:cs typeface="Calibri" panose="020F0502020204030204" pitchFamily="34" charset="0"/>
              </a:rPr>
              <a:t>And</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clustering,</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organizing</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several</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cells</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and</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producing</a:t>
            </a:r>
            <a:r>
              <a:rPr kumimoji="1" lang="zh-CN" altLang="en-US" dirty="0">
                <a:latin typeface="Calibri" panose="020F0502020204030204" pitchFamily="34" charset="0"/>
                <a:cs typeface="Calibri" panose="020F0502020204030204" pitchFamily="34" charset="0"/>
              </a:rPr>
              <a:t> </a:t>
            </a:r>
            <a:r>
              <a:rPr kumimoji="1" lang="en-US" altLang="zh-CN" b="1" dirty="0" err="1">
                <a:latin typeface="Calibri" panose="020F0502020204030204" pitchFamily="34" charset="0"/>
                <a:cs typeface="Calibri" panose="020F0502020204030204" pitchFamily="34" charset="0"/>
              </a:rPr>
              <a:t>spacepoints</a:t>
            </a:r>
            <a:r>
              <a:rPr kumimoji="1" lang="en-US" altLang="zh-CN" dirty="0">
                <a:latin typeface="Calibri" panose="020F0502020204030204" pitchFamily="34" charset="0"/>
                <a:cs typeface="Calibri" panose="020F0502020204030204" pitchFamily="34" charset="0"/>
              </a:rPr>
              <a:t>.</a:t>
            </a:r>
            <a:r>
              <a:rPr kumimoji="1" lang="zh-CN" altLang="en-US" dirty="0">
                <a:latin typeface="Calibri" panose="020F0502020204030204" pitchFamily="34" charset="0"/>
                <a:cs typeface="Calibri" panose="020F0502020204030204" pitchFamily="34" charset="0"/>
              </a:rPr>
              <a:t> </a:t>
            </a:r>
            <a:endParaRPr kumimoji="1" lang="en-US" altLang="zh-CN" dirty="0">
              <a:latin typeface="Calibri" panose="020F0502020204030204" pitchFamily="34" charset="0"/>
              <a:cs typeface="Calibri" panose="020F0502020204030204" pitchFamily="34" charset="0"/>
            </a:endParaRPr>
          </a:p>
          <a:p>
            <a:r>
              <a:rPr kumimoji="1" lang="en-US" altLang="zh-CN" dirty="0">
                <a:latin typeface="Calibri" panose="020F0502020204030204" pitchFamily="34" charset="0"/>
                <a:cs typeface="Calibri" panose="020F0502020204030204" pitchFamily="34" charset="0"/>
              </a:rPr>
              <a:t>Seeding</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will</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combine</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the</a:t>
            </a:r>
            <a:r>
              <a:rPr kumimoji="1" lang="zh-CN" altLang="en-US" dirty="0">
                <a:latin typeface="Calibri" panose="020F0502020204030204" pitchFamily="34" charset="0"/>
                <a:cs typeface="Calibri" panose="020F0502020204030204" pitchFamily="34" charset="0"/>
              </a:rPr>
              <a:t> </a:t>
            </a:r>
            <a:r>
              <a:rPr kumimoji="1" lang="en-US" altLang="zh-CN" dirty="0" err="1">
                <a:latin typeface="Calibri" panose="020F0502020204030204" pitchFamily="34" charset="0"/>
                <a:cs typeface="Calibri" panose="020F0502020204030204" pitchFamily="34" charset="0"/>
              </a:rPr>
              <a:t>spacepoints</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to</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form</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initial</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tracks.</a:t>
            </a:r>
            <a:r>
              <a:rPr kumimoji="1" lang="zh-CN" altLang="en-US" dirty="0">
                <a:latin typeface="Calibri" panose="020F0502020204030204" pitchFamily="34" charset="0"/>
                <a:cs typeface="Calibri" panose="020F0502020204030204" pitchFamily="34" charset="0"/>
              </a:rPr>
              <a:t> </a:t>
            </a:r>
            <a:endParaRPr kumimoji="1" lang="en-US" altLang="zh-CN" dirty="0">
              <a:latin typeface="Calibri" panose="020F0502020204030204" pitchFamily="34" charset="0"/>
              <a:cs typeface="Calibri" panose="020F0502020204030204" pitchFamily="34" charset="0"/>
            </a:endParaRPr>
          </a:p>
          <a:p>
            <a:r>
              <a:rPr kumimoji="1" lang="en-US" altLang="zh-CN" dirty="0">
                <a:latin typeface="Calibri" panose="020F0502020204030204" pitchFamily="34" charset="0"/>
                <a:cs typeface="Calibri" panose="020F0502020204030204" pitchFamily="34" charset="0"/>
              </a:rPr>
              <a:t>Then</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is</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track</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finding</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and</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fitting,</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which</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extends</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the</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initial tracks.</a:t>
            </a:r>
            <a:r>
              <a:rPr kumimoji="1" lang="zh-CN" altLang="en-US" dirty="0">
                <a:latin typeface="Calibri" panose="020F0502020204030204" pitchFamily="34" charset="0"/>
                <a:cs typeface="Calibri" panose="020F0502020204030204" pitchFamily="34" charset="0"/>
              </a:rPr>
              <a:t> </a:t>
            </a:r>
            <a:endParaRPr kumimoji="1" lang="en-US" altLang="zh-CN" dirty="0">
              <a:latin typeface="Calibri" panose="020F0502020204030204" pitchFamily="34" charset="0"/>
              <a:cs typeface="Calibri" panose="020F0502020204030204" pitchFamily="34" charset="0"/>
            </a:endParaRPr>
          </a:p>
          <a:p>
            <a:r>
              <a:rPr kumimoji="1" lang="en-US" altLang="zh-CN" dirty="0">
                <a:latin typeface="Calibri" panose="020F0502020204030204" pitchFamily="34" charset="0"/>
                <a:cs typeface="Calibri" panose="020F0502020204030204" pitchFamily="34" charset="0"/>
              </a:rPr>
              <a:t>Finally</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it’s</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vertexing, to find</a:t>
            </a:r>
            <a:r>
              <a:rPr lang="zh-CN" altLang="zh-CN" sz="1200" b="0" i="0" kern="1200" dirty="0">
                <a:solidFill>
                  <a:schemeClr val="tx1"/>
                </a:solidFill>
                <a:effectLst/>
                <a:latin typeface="+mn-lt"/>
                <a:ea typeface="+mn-ea"/>
                <a:cs typeface="+mn-cs"/>
              </a:rPr>
              <a:t> where an interaction or a decay</a:t>
            </a:r>
            <a:r>
              <a:rPr lang="en-US" altLang="zh-CN" sz="1200" b="0" i="0" kern="1200" dirty="0">
                <a:solidFill>
                  <a:schemeClr val="tx1"/>
                </a:solidFill>
                <a:effectLst/>
                <a:latin typeface="+mn-lt"/>
                <a:ea typeface="+mn-ea"/>
                <a:cs typeface="+mn-cs"/>
              </a:rPr>
              <a:t> /di-</a:t>
            </a:r>
            <a:r>
              <a:rPr lang="en-US" altLang="zh-CN" sz="1200" b="0" i="0" kern="1200" dirty="0" err="1">
                <a:solidFill>
                  <a:schemeClr val="tx1"/>
                </a:solidFill>
                <a:effectLst/>
                <a:latin typeface="+mn-lt"/>
                <a:ea typeface="+mn-ea"/>
                <a:cs typeface="+mn-cs"/>
              </a:rPr>
              <a:t>kei</a:t>
            </a:r>
            <a:r>
              <a:rPr lang="en-US" altLang="zh-CN" sz="1200" b="0" i="0" kern="1200" dirty="0">
                <a:solidFill>
                  <a:schemeClr val="tx1"/>
                </a:solidFill>
                <a:effectLst/>
                <a:latin typeface="+mn-lt"/>
                <a:ea typeface="+mn-ea"/>
                <a:cs typeface="+mn-cs"/>
              </a:rPr>
              <a:t>/</a:t>
            </a:r>
            <a:r>
              <a:rPr lang="zh-CN" altLang="zh-CN" sz="1200" b="0" i="0" kern="1200" dirty="0">
                <a:solidFill>
                  <a:schemeClr val="tx1"/>
                </a:solidFill>
                <a:effectLst/>
                <a:latin typeface="+mn-lt"/>
                <a:ea typeface="+mn-ea"/>
                <a:cs typeface="+mn-cs"/>
              </a:rPr>
              <a:t> occurred</a:t>
            </a:r>
            <a:r>
              <a:rPr lang="en-US" altLang="zh-CN" sz="1200" b="0" i="0" kern="1200" dirty="0">
                <a:solidFill>
                  <a:schemeClr val="tx1"/>
                </a:solidFill>
                <a:effectLst/>
                <a:latin typeface="+mn-lt"/>
                <a:ea typeface="+mn-ea"/>
                <a:cs typeface="+mn-cs"/>
              </a:rPr>
              <a:t>.</a:t>
            </a:r>
          </a:p>
          <a:p>
            <a:endParaRPr kumimoji="1" lang="en-US" altLang="zh-CN" sz="1200" b="0" i="0" kern="1200" dirty="0">
              <a:solidFill>
                <a:schemeClr val="tx1"/>
              </a:solidFill>
              <a:effectLst/>
              <a:latin typeface="+mn-lt"/>
              <a:ea typeface="+mn-ea"/>
              <a:cs typeface="+mn-cs"/>
            </a:endParaRPr>
          </a:p>
          <a:p>
            <a:r>
              <a:rPr kumimoji="1" lang="zh-CN" altLang="en-US" dirty="0">
                <a:latin typeface="Calibri" panose="020F0502020204030204" pitchFamily="34" charset="0"/>
                <a:cs typeface="Calibri" panose="020F0502020204030204" pitchFamily="34" charset="0"/>
              </a:rPr>
              <a:t>这是</a:t>
            </a:r>
            <a:r>
              <a:rPr kumimoji="1" lang="en-US" altLang="zh-CN" dirty="0">
                <a:latin typeface="Calibri" panose="020F0502020204030204" pitchFamily="34" charset="0"/>
                <a:cs typeface="Calibri" panose="020F0502020204030204" pitchFamily="34" charset="0"/>
              </a:rPr>
              <a:t>ACTS</a:t>
            </a:r>
            <a:r>
              <a:rPr kumimoji="1" lang="zh-CN" altLang="en-US" dirty="0">
                <a:latin typeface="Calibri" panose="020F0502020204030204" pitchFamily="34" charset="0"/>
                <a:cs typeface="Calibri" panose="020F0502020204030204" pitchFamily="34" charset="0"/>
              </a:rPr>
              <a:t>中的全工作流。首先是</a:t>
            </a:r>
            <a:r>
              <a:rPr kumimoji="1" lang="en-US" altLang="zh-CN" dirty="0" err="1">
                <a:latin typeface="Calibri" panose="020F0502020204030204" pitchFamily="34" charset="0"/>
                <a:cs typeface="Calibri" panose="020F0502020204030204" pitchFamily="34" charset="0"/>
              </a:rPr>
              <a:t>Fatras</a:t>
            </a:r>
            <a:r>
              <a:rPr kumimoji="1" lang="en-US" altLang="zh-CN" dirty="0">
                <a:latin typeface="Calibri" panose="020F0502020204030204" pitchFamily="34" charset="0"/>
                <a:cs typeface="Calibri" panose="020F0502020204030204" pitchFamily="34" charset="0"/>
              </a:rPr>
              <a:t>/Geant4 /fa-tri-s, </a:t>
            </a:r>
            <a:r>
              <a:rPr kumimoji="1" lang="en-US" altLang="zh-CN" dirty="0" err="1">
                <a:latin typeface="Calibri" panose="020F0502020204030204" pitchFamily="34" charset="0"/>
                <a:cs typeface="Calibri" panose="020F0502020204030204" pitchFamily="34" charset="0"/>
              </a:rPr>
              <a:t>gi</a:t>
            </a:r>
            <a:r>
              <a:rPr kumimoji="1" lang="en-US" altLang="zh-CN" dirty="0">
                <a:latin typeface="Calibri" panose="020F0502020204030204" pitchFamily="34" charset="0"/>
                <a:cs typeface="Calibri" panose="020F0502020204030204" pitchFamily="34" charset="0"/>
              </a:rPr>
              <a:t>-</a:t>
            </a:r>
            <a:r>
              <a:rPr kumimoji="1" lang="en-US" altLang="zh-CN" dirty="0" err="1">
                <a:latin typeface="Calibri" panose="020F0502020204030204" pitchFamily="34" charset="0"/>
                <a:cs typeface="Calibri" panose="020F0502020204030204" pitchFamily="34" charset="0"/>
              </a:rPr>
              <a:t>en</a:t>
            </a:r>
            <a:r>
              <a:rPr kumimoji="1" lang="en-US" altLang="zh-CN" dirty="0">
                <a:latin typeface="Calibri" panose="020F0502020204030204" pitchFamily="34" charset="0"/>
                <a:cs typeface="Calibri" panose="020F0502020204030204" pitchFamily="34" charset="0"/>
              </a:rPr>
              <a:t>-t four/ </a:t>
            </a:r>
            <a:r>
              <a:rPr kumimoji="1" lang="zh-CN" altLang="en-US" dirty="0">
                <a:latin typeface="Calibri" panose="020F0502020204030204" pitchFamily="34" charset="0"/>
                <a:cs typeface="Calibri" panose="020F0502020204030204" pitchFamily="34" charset="0"/>
              </a:rPr>
              <a:t>模拟，模拟粒子通过探测器。接下来是数字化，模拟探测器的电子响应。</a:t>
            </a:r>
            <a:r>
              <a:rPr kumimoji="1" lang="en-US" altLang="zh-CN" dirty="0">
                <a:latin typeface="Calibri" panose="020F0502020204030204" pitchFamily="34" charset="0"/>
                <a:cs typeface="Calibri" panose="020F0502020204030204" pitchFamily="34" charset="0"/>
              </a:rPr>
              <a:t>clustering</a:t>
            </a:r>
            <a:r>
              <a:rPr kumimoji="1" lang="zh-CN" altLang="en-US" dirty="0">
                <a:latin typeface="Calibri" panose="020F0502020204030204" pitchFamily="34" charset="0"/>
                <a:cs typeface="Calibri" panose="020F0502020204030204" pitchFamily="34" charset="0"/>
              </a:rPr>
              <a:t>，组织几个</a:t>
            </a:r>
            <a:r>
              <a:rPr kumimoji="1" lang="en-US" altLang="zh-CN" dirty="0">
                <a:latin typeface="Calibri" panose="020F0502020204030204" pitchFamily="34" charset="0"/>
                <a:cs typeface="Calibri" panose="020F0502020204030204" pitchFamily="34" charset="0"/>
              </a:rPr>
              <a:t>cells</a:t>
            </a:r>
            <a:r>
              <a:rPr kumimoji="1" lang="zh-CN" altLang="en-US" dirty="0">
                <a:latin typeface="Calibri" panose="020F0502020204030204" pitchFamily="34" charset="0"/>
                <a:cs typeface="Calibri" panose="020F0502020204030204" pitchFamily="34" charset="0"/>
              </a:rPr>
              <a:t>并产生</a:t>
            </a:r>
            <a:r>
              <a:rPr kumimoji="1" lang="en-US" altLang="zh-CN" b="1" dirty="0" err="1">
                <a:latin typeface="Calibri" panose="020F0502020204030204" pitchFamily="34" charset="0"/>
                <a:cs typeface="Calibri" panose="020F0502020204030204" pitchFamily="34" charset="0"/>
              </a:rPr>
              <a:t>spacepoints</a:t>
            </a:r>
            <a:r>
              <a:rPr kumimoji="1" lang="zh-CN" altLang="en-US" dirty="0">
                <a:latin typeface="Calibri" panose="020F0502020204030204" pitchFamily="34" charset="0"/>
                <a:cs typeface="Calibri" panose="020F0502020204030204" pitchFamily="34" charset="0"/>
              </a:rPr>
              <a:t>。</a:t>
            </a:r>
            <a:r>
              <a:rPr kumimoji="1" lang="en-US" altLang="zh-CN" dirty="0">
                <a:latin typeface="Calibri" panose="020F0502020204030204" pitchFamily="34" charset="0"/>
                <a:cs typeface="Calibri" panose="020F0502020204030204" pitchFamily="34" charset="0"/>
              </a:rPr>
              <a:t>seeding</a:t>
            </a:r>
            <a:r>
              <a:rPr kumimoji="1" lang="zh-CN" altLang="en-US" dirty="0">
                <a:latin typeface="Calibri" panose="020F0502020204030204" pitchFamily="34" charset="0"/>
                <a:cs typeface="Calibri" panose="020F0502020204030204" pitchFamily="34" charset="0"/>
              </a:rPr>
              <a:t>将把</a:t>
            </a:r>
            <a:r>
              <a:rPr kumimoji="1" lang="en-US" altLang="zh-CN" b="1" dirty="0" err="1">
                <a:latin typeface="Calibri" panose="020F0502020204030204" pitchFamily="34" charset="0"/>
                <a:cs typeface="Calibri" panose="020F0502020204030204" pitchFamily="34" charset="0"/>
              </a:rPr>
              <a:t>spacepoints</a:t>
            </a:r>
            <a:r>
              <a:rPr kumimoji="1" lang="zh-CN" altLang="en-US" dirty="0">
                <a:latin typeface="Calibri" panose="020F0502020204030204" pitchFamily="34" charset="0"/>
                <a:cs typeface="Calibri" panose="020F0502020204030204" pitchFamily="34" charset="0"/>
              </a:rPr>
              <a:t>组合起来形成初始</a:t>
            </a:r>
            <a:r>
              <a:rPr kumimoji="1" lang="en-US" altLang="zh-CN" dirty="0">
                <a:latin typeface="Calibri" panose="020F0502020204030204" pitchFamily="34" charset="0"/>
                <a:cs typeface="Calibri" panose="020F0502020204030204" pitchFamily="34" charset="0"/>
              </a:rPr>
              <a:t>track</a:t>
            </a:r>
            <a:r>
              <a:rPr kumimoji="1" lang="zh-CN" altLang="en-US" dirty="0">
                <a:latin typeface="Calibri" panose="020F0502020204030204" pitchFamily="34" charset="0"/>
                <a:cs typeface="Calibri" panose="020F0502020204030204" pitchFamily="34" charset="0"/>
              </a:rPr>
              <a:t>。然后是</a:t>
            </a:r>
            <a:r>
              <a:rPr kumimoji="1" lang="en-US" altLang="zh-CN" dirty="0">
                <a:latin typeface="Calibri" panose="020F0502020204030204" pitchFamily="34" charset="0"/>
                <a:cs typeface="Calibri" panose="020F0502020204030204" pitchFamily="34" charset="0"/>
              </a:rPr>
              <a:t>track</a:t>
            </a:r>
            <a:r>
              <a:rPr kumimoji="1" lang="zh-CN" altLang="en-US" dirty="0">
                <a:latin typeface="Calibri" panose="020F0502020204030204" pitchFamily="34" charset="0"/>
                <a:cs typeface="Calibri" panose="020F0502020204030204" pitchFamily="34" charset="0"/>
              </a:rPr>
              <a:t>的查找和拟合，它扩展了初始</a:t>
            </a:r>
            <a:r>
              <a:rPr kumimoji="1" lang="en-US" altLang="zh-CN" dirty="0">
                <a:latin typeface="Calibri" panose="020F0502020204030204" pitchFamily="34" charset="0"/>
                <a:cs typeface="Calibri" panose="020F0502020204030204" pitchFamily="34" charset="0"/>
              </a:rPr>
              <a:t>track</a:t>
            </a:r>
            <a:r>
              <a:rPr kumimoji="1" lang="zh-CN" altLang="en-US" dirty="0">
                <a:latin typeface="Calibri" panose="020F0502020204030204" pitchFamily="34" charset="0"/>
                <a:cs typeface="Calibri" panose="020F0502020204030204" pitchFamily="34" charset="0"/>
              </a:rPr>
              <a:t>。最后，它是重建，找到相互作用或衰变发生的地方。</a:t>
            </a:r>
            <a:endParaRPr kumimoji="1" lang="en-US" altLang="zh-CN" dirty="0">
              <a:latin typeface="Calibri" panose="020F0502020204030204" pitchFamily="34" charset="0"/>
              <a:cs typeface="Calibri" panose="020F0502020204030204" pitchFamily="34" charset="0"/>
            </a:endParaRPr>
          </a:p>
        </p:txBody>
      </p:sp>
      <p:sp>
        <p:nvSpPr>
          <p:cNvPr id="4" name="灯片编号占位符 3">
            <a:extLst>
              <a:ext uri="{FF2B5EF4-FFF2-40B4-BE49-F238E27FC236}">
                <a16:creationId xmlns:a16="http://schemas.microsoft.com/office/drawing/2014/main" id="{EA01DC7E-A2A6-C64D-08E4-D090EEDC82CA}"/>
              </a:ext>
            </a:extLst>
          </p:cNvPr>
          <p:cNvSpPr>
            <a:spLocks noGrp="1"/>
          </p:cNvSpPr>
          <p:nvPr>
            <p:ph type="sldNum" sz="quarter" idx="5"/>
          </p:nvPr>
        </p:nvSpPr>
        <p:spPr/>
        <p:txBody>
          <a:bodyPr/>
          <a:lstStyle/>
          <a:p>
            <a:fld id="{836C365F-FAAF-714C-9B25-578EFF692654}" type="slidenum">
              <a:rPr kumimoji="1" lang="zh-CN" altLang="en-US" smtClean="0"/>
              <a:t>6</a:t>
            </a:fld>
            <a:endParaRPr kumimoji="1" lang="zh-CN" altLang="en-US"/>
          </a:p>
        </p:txBody>
      </p:sp>
    </p:spTree>
    <p:extLst>
      <p:ext uri="{BB962C8B-B14F-4D97-AF65-F5344CB8AC3E}">
        <p14:creationId xmlns:p14="http://schemas.microsoft.com/office/powerpoint/2010/main" val="21228180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66604-038D-6F4E-63E6-FB98F17043B8}"/>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F4D8AF93-D61B-7C04-F668-630AA84FCB93}"/>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FAEDFFC2-B6F2-EDCD-1952-817F3B620735}"/>
              </a:ext>
            </a:extLst>
          </p:cNvPr>
          <p:cNvSpPr>
            <a:spLocks noGrp="1"/>
          </p:cNvSpPr>
          <p:nvPr>
            <p:ph type="body" idx="1"/>
          </p:nvPr>
        </p:nvSpPr>
        <p:spPr/>
        <p:txBody>
          <a:bodyPr/>
          <a:lstStyle/>
          <a:p>
            <a:r>
              <a:rPr kumimoji="1" lang="en" altLang="zh-CN" dirty="0"/>
              <a:t>ACTS tracking </a:t>
            </a:r>
            <a:r>
              <a:rPr kumimoji="1" lang="en" altLang="zh-CN" b="1" dirty="0"/>
              <a:t>algorithms </a:t>
            </a:r>
            <a:r>
              <a:rPr kumimoji="1" lang="en-US" altLang="zh-CN" b="1" dirty="0"/>
              <a:t>/a</a:t>
            </a:r>
            <a:r>
              <a:rPr kumimoji="1" lang="zh-CN" altLang="en-US" b="1" dirty="0"/>
              <a:t>欧</a:t>
            </a:r>
            <a:r>
              <a:rPr kumimoji="1" lang="en-US" altLang="zh-CN" b="1" dirty="0"/>
              <a:t>-go-</a:t>
            </a:r>
            <a:r>
              <a:rPr kumimoji="1" lang="en-US" altLang="zh-CN" b="1" dirty="0" err="1"/>
              <a:t>ri</a:t>
            </a:r>
            <a:r>
              <a:rPr kumimoji="1" lang="en-US" altLang="zh-CN" b="1" dirty="0"/>
              <a:t>-</a:t>
            </a:r>
            <a:r>
              <a:rPr kumimoji="1" lang="en-US" altLang="zh-CN" b="1" dirty="0" err="1"/>
              <a:t>thr-ms</a:t>
            </a:r>
            <a:r>
              <a:rPr kumimoji="1" lang="en-US" altLang="zh-CN" b="1" dirty="0"/>
              <a:t>/</a:t>
            </a:r>
            <a:r>
              <a:rPr kumimoji="1" lang="en" altLang="zh-CN" b="1" dirty="0"/>
              <a:t> </a:t>
            </a:r>
            <a:r>
              <a:rPr kumimoji="1" lang="en" altLang="zh-CN" dirty="0"/>
              <a:t>could prograte </a:t>
            </a:r>
            <a:r>
              <a:rPr kumimoji="1" lang="en" altLang="zh-CN" b="1" dirty="0"/>
              <a:t>/prou-</a:t>
            </a:r>
            <a:r>
              <a:rPr kumimoji="1" lang="en-US" altLang="zh-CN" b="1" dirty="0"/>
              <a:t>g</a:t>
            </a:r>
            <a:r>
              <a:rPr kumimoji="1" lang="en" altLang="zh-CN" b="1" dirty="0"/>
              <a:t>rate/ </a:t>
            </a:r>
            <a:r>
              <a:rPr kumimoji="1" lang="en" altLang="zh-CN" dirty="0"/>
              <a:t>time information from true information of simulation to track and vertex. </a:t>
            </a:r>
          </a:p>
          <a:p>
            <a:r>
              <a:rPr kumimoji="1" lang="en" altLang="zh-CN" dirty="0"/>
              <a:t>From the start of the tracking workflow, now we are doing some studies of digitization and clustering in Athena /er-thi-na/ framework. </a:t>
            </a:r>
          </a:p>
          <a:p>
            <a:r>
              <a:rPr kumimoji="1" lang="en" altLang="zh-CN" dirty="0"/>
              <a:t>There</a:t>
            </a:r>
            <a:r>
              <a:rPr kumimoji="1" lang="zh-CN" altLang="en-US" dirty="0"/>
              <a:t> </a:t>
            </a:r>
            <a:r>
              <a:rPr kumimoji="1" lang="en-US" altLang="zh-CN" dirty="0"/>
              <a:t>are</a:t>
            </a:r>
            <a:r>
              <a:rPr kumimoji="1" lang="zh-CN" altLang="en-US" dirty="0"/>
              <a:t> </a:t>
            </a:r>
            <a:r>
              <a:rPr kumimoji="1" lang="en-US" altLang="zh-CN" dirty="0"/>
              <a:t>already</a:t>
            </a:r>
            <a:r>
              <a:rPr kumimoji="1" lang="zh-CN" altLang="en-US" dirty="0"/>
              <a:t> </a:t>
            </a:r>
            <a:r>
              <a:rPr kumimoji="1" lang="en-US" altLang="zh-CN" dirty="0"/>
              <a:t>some</a:t>
            </a:r>
            <a:r>
              <a:rPr kumimoji="1" lang="zh-CN" altLang="en-US" dirty="0"/>
              <a:t> </a:t>
            </a:r>
            <a:r>
              <a:rPr kumimoji="1" lang="en-US" altLang="zh-CN" dirty="0"/>
              <a:t>studies</a:t>
            </a:r>
            <a:r>
              <a:rPr kumimoji="1" lang="zh-CN" altLang="en-US" dirty="0"/>
              <a:t> </a:t>
            </a:r>
            <a:r>
              <a:rPr kumimoji="1" lang="en-US" altLang="zh-CN" dirty="0"/>
              <a:t>on</a:t>
            </a:r>
            <a:r>
              <a:rPr kumimoji="1" lang="zh-CN" altLang="en-US" dirty="0"/>
              <a:t> </a:t>
            </a:r>
            <a:r>
              <a:rPr kumimoji="1" lang="en-US" altLang="zh-CN" dirty="0"/>
              <a:t>4D</a:t>
            </a:r>
            <a:r>
              <a:rPr kumimoji="1" lang="zh-CN" altLang="en-US" dirty="0"/>
              <a:t> </a:t>
            </a:r>
            <a:r>
              <a:rPr kumimoji="1" lang="en-US" altLang="zh-CN" dirty="0"/>
              <a:t>vertexing</a:t>
            </a:r>
            <a:r>
              <a:rPr kumimoji="1" lang="zh-CN" altLang="en-US" dirty="0"/>
              <a:t> </a:t>
            </a:r>
            <a:r>
              <a:rPr kumimoji="1" lang="en-US" altLang="zh-CN" dirty="0"/>
              <a:t>in</a:t>
            </a:r>
            <a:r>
              <a:rPr kumimoji="1" lang="zh-CN" altLang="en-US" dirty="0"/>
              <a:t> </a:t>
            </a:r>
            <a:r>
              <a:rPr kumimoji="1" lang="en-US" altLang="zh-CN" dirty="0"/>
              <a:t>ACTS with ODD geometry, which shows that timing could improve the performance of vertexing. </a:t>
            </a:r>
          </a:p>
          <a:p>
            <a:r>
              <a:rPr kumimoji="1" lang="en-US" altLang="zh-CN" dirty="0"/>
              <a:t>This presentation will show the </a:t>
            </a:r>
            <a:r>
              <a:rPr kumimoji="1" lang="en-US" altLang="zh-CN" b="1" dirty="0"/>
              <a:t>algorithms /an-l-</a:t>
            </a:r>
            <a:r>
              <a:rPr kumimoji="1" lang="en-US" altLang="zh-CN" b="1" dirty="0" err="1"/>
              <a:t>ge</a:t>
            </a:r>
            <a:r>
              <a:rPr kumimoji="1" lang="en-US" altLang="zh-CN" b="1" dirty="0"/>
              <a:t>-</a:t>
            </a:r>
            <a:r>
              <a:rPr kumimoji="1" lang="en-US" altLang="zh-CN" b="1" dirty="0" err="1"/>
              <a:t>ri-thr-ms</a:t>
            </a:r>
            <a:r>
              <a:rPr kumimoji="1" lang="en-US" altLang="zh-CN" b="1" dirty="0"/>
              <a:t>/</a:t>
            </a:r>
            <a:r>
              <a:rPr kumimoji="1" lang="en" altLang="zh-CN" dirty="0"/>
              <a:t> </a:t>
            </a:r>
            <a:r>
              <a:rPr kumimoji="1" lang="en-US" altLang="zh-CN" dirty="0"/>
              <a:t> and performance of 4D seeding and the 4D tracking.</a:t>
            </a:r>
            <a:endParaRPr kumimoji="1" lang="en" altLang="zh-CN" dirty="0"/>
          </a:p>
          <a:p>
            <a:endParaRPr kumimoji="1" lang="en" altLang="zh-CN" dirty="0"/>
          </a:p>
          <a:p>
            <a:r>
              <a:rPr kumimoji="1" lang="en-US" altLang="zh-CN" dirty="0"/>
              <a:t>ACTS</a:t>
            </a:r>
            <a:r>
              <a:rPr kumimoji="1" lang="zh-CN" altLang="en-US" dirty="0"/>
              <a:t>跟踪算法可以将时间信息从真实模拟信息编程到轨迹和顶点。 从跟踪工作流程开始，现在我们正在</a:t>
            </a:r>
            <a:r>
              <a:rPr kumimoji="1" lang="en-US" altLang="zh-CN" dirty="0"/>
              <a:t>Athena </a:t>
            </a:r>
            <a:r>
              <a:rPr kumimoji="1" lang="en" altLang="zh-CN" dirty="0"/>
              <a:t>/er-thi-na/ </a:t>
            </a:r>
            <a:r>
              <a:rPr kumimoji="1" lang="zh-CN" altLang="en-US" dirty="0"/>
              <a:t>框架（与</a:t>
            </a:r>
            <a:r>
              <a:rPr kumimoji="1" lang="en-US" altLang="zh-CN" dirty="0"/>
              <a:t>CERN</a:t>
            </a:r>
            <a:r>
              <a:rPr kumimoji="1" lang="zh-CN" altLang="en-US" dirty="0"/>
              <a:t>小组合作）中对数字化和</a:t>
            </a:r>
            <a:r>
              <a:rPr kumimoji="1" lang="en" altLang="zh-CN" dirty="0"/>
              <a:t>clustering</a:t>
            </a:r>
            <a:r>
              <a:rPr kumimoji="1" lang="zh-CN" altLang="en-US" dirty="0"/>
              <a:t>进行一些研究。已经有一些关于</a:t>
            </a:r>
            <a:r>
              <a:rPr kumimoji="1" lang="en-US" altLang="zh-CN" dirty="0"/>
              <a:t>ODD</a:t>
            </a:r>
            <a:r>
              <a:rPr kumimoji="1" lang="zh-CN" altLang="en-US" dirty="0"/>
              <a:t>几何</a:t>
            </a:r>
            <a:r>
              <a:rPr kumimoji="1" lang="en-US" altLang="zh-CN" dirty="0"/>
              <a:t>ACTS</a:t>
            </a:r>
            <a:r>
              <a:rPr kumimoji="1" lang="zh-CN" altLang="en-US" dirty="0"/>
              <a:t>中</a:t>
            </a:r>
            <a:r>
              <a:rPr kumimoji="1" lang="en-US" altLang="zh-CN" dirty="0"/>
              <a:t>4D</a:t>
            </a:r>
            <a:r>
              <a:rPr kumimoji="1" lang="zh-CN" altLang="en-US" dirty="0"/>
              <a:t>翻转的研究表明，定时可以提高翻转的性能。本演示文稿将展示</a:t>
            </a:r>
            <a:r>
              <a:rPr kumimoji="1" lang="en-US" altLang="zh-CN" dirty="0"/>
              <a:t>4D</a:t>
            </a:r>
            <a:r>
              <a:rPr kumimoji="1" lang="zh-CN" altLang="en-US" dirty="0"/>
              <a:t>播种的算法和性能，以及</a:t>
            </a:r>
            <a:r>
              <a:rPr kumimoji="1" lang="en-US" altLang="zh-CN" dirty="0"/>
              <a:t>4D</a:t>
            </a:r>
            <a:r>
              <a:rPr kumimoji="1" lang="zh-CN" altLang="en-US" dirty="0"/>
              <a:t>跟踪的性能。</a:t>
            </a:r>
          </a:p>
        </p:txBody>
      </p:sp>
      <p:sp>
        <p:nvSpPr>
          <p:cNvPr id="4" name="灯片编号占位符 3">
            <a:extLst>
              <a:ext uri="{FF2B5EF4-FFF2-40B4-BE49-F238E27FC236}">
                <a16:creationId xmlns:a16="http://schemas.microsoft.com/office/drawing/2014/main" id="{A37917D3-C4E6-2237-F365-F0FF5423FFF6}"/>
              </a:ext>
            </a:extLst>
          </p:cNvPr>
          <p:cNvSpPr>
            <a:spLocks noGrp="1"/>
          </p:cNvSpPr>
          <p:nvPr>
            <p:ph type="sldNum" sz="quarter" idx="5"/>
          </p:nvPr>
        </p:nvSpPr>
        <p:spPr/>
        <p:txBody>
          <a:bodyPr/>
          <a:lstStyle/>
          <a:p>
            <a:fld id="{836C365F-FAAF-714C-9B25-578EFF692654}" type="slidenum">
              <a:rPr kumimoji="1" lang="zh-CN" altLang="en-US" smtClean="0"/>
              <a:t>7</a:t>
            </a:fld>
            <a:endParaRPr kumimoji="1" lang="zh-CN" altLang="en-US"/>
          </a:p>
        </p:txBody>
      </p:sp>
    </p:spTree>
    <p:extLst>
      <p:ext uri="{BB962C8B-B14F-4D97-AF65-F5344CB8AC3E}">
        <p14:creationId xmlns:p14="http://schemas.microsoft.com/office/powerpoint/2010/main" val="32348317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r>
                  <a:rPr kumimoji="1" lang="en-US" altLang="zh-CN" dirty="0"/>
                  <a:t>In the 4D seeding algorithms </a:t>
                </a:r>
                <a:r>
                  <a:rPr kumimoji="1" lang="en-US" altLang="zh-CN" b="1" dirty="0"/>
                  <a:t>/a</a:t>
                </a:r>
                <a:r>
                  <a:rPr kumimoji="1" lang="zh-CN" altLang="en-US" b="1" dirty="0"/>
                  <a:t>欧</a:t>
                </a:r>
                <a:r>
                  <a:rPr kumimoji="1" lang="en-US" altLang="zh-CN" b="1" dirty="0"/>
                  <a:t>-go-</a:t>
                </a:r>
                <a:r>
                  <a:rPr kumimoji="1" lang="en-US" altLang="zh-CN" b="1" dirty="0" err="1"/>
                  <a:t>ri</a:t>
                </a:r>
                <a:r>
                  <a:rPr kumimoji="1" lang="en-US" altLang="zh-CN" b="1" dirty="0"/>
                  <a:t>-</a:t>
                </a:r>
                <a:r>
                  <a:rPr kumimoji="1" lang="en-US" altLang="zh-CN" b="1" dirty="0" err="1"/>
                  <a:t>thr-ms</a:t>
                </a:r>
                <a:r>
                  <a:rPr kumimoji="1" lang="en-US" altLang="zh-CN" b="1" dirty="0"/>
                  <a:t>/</a:t>
                </a:r>
                <a:r>
                  <a:rPr kumimoji="1" lang="en" altLang="zh-CN" b="1" dirty="0"/>
                  <a:t>  </a:t>
                </a:r>
                <a:r>
                  <a:rPr kumimoji="1" lang="en-US" altLang="zh-CN" dirty="0"/>
                  <a:t>, an additional variable </a:t>
                </a:r>
                <a14:m>
                  <m:oMath xmlns:m="http://schemas.openxmlformats.org/officeDocument/2006/math">
                    <m:sSub>
                      <m:sSubPr>
                        <m:ctrlPr>
                          <a:rPr kumimoji="1" lang="en-US" altLang="zh-CN" sz="1200" i="1" smtClean="0">
                            <a:latin typeface="Cambria Math" panose="02040503050406030204" pitchFamily="18" charset="0"/>
                          </a:rPr>
                        </m:ctrlPr>
                      </m:sSubPr>
                      <m:e>
                        <m:r>
                          <a:rPr kumimoji="1" lang="en-US" altLang="zh-CN" sz="1200" i="1">
                            <a:latin typeface="Cambria Math" panose="02040503050406030204" pitchFamily="18" charset="0"/>
                          </a:rPr>
                          <m:t>𝑡</m:t>
                        </m:r>
                      </m:e>
                      <m:sub>
                        <m:r>
                          <a:rPr kumimoji="1" lang="en-US" altLang="zh-CN" sz="1200" i="1">
                            <a:latin typeface="Cambria Math" panose="02040503050406030204" pitchFamily="18" charset="0"/>
                          </a:rPr>
                          <m:t>0</m:t>
                        </m:r>
                      </m:sub>
                    </m:sSub>
                  </m:oMath>
                </a14:m>
                <a:r>
                  <a:rPr lang="zh-CN" altLang="en-US" sz="1200" dirty="0"/>
                  <a:t> </a:t>
                </a:r>
                <a:r>
                  <a:rPr lang="en-US" altLang="zh-CN" sz="1200" dirty="0"/>
                  <a:t>(tee naught) is introduced for</a:t>
                </a:r>
                <a:r>
                  <a:rPr lang="zh-CN" altLang="en-US" sz="1200" dirty="0"/>
                  <a:t> </a:t>
                </a:r>
                <a:r>
                  <a:rPr lang="en-US" altLang="zh-CN" sz="1200" dirty="0" err="1"/>
                  <a:t>spacepoint</a:t>
                </a:r>
                <a:r>
                  <a:rPr lang="en-US" altLang="zh-CN" sz="1200" dirty="0"/>
                  <a:t>,</a:t>
                </a:r>
                <a:r>
                  <a:rPr lang="en-US" altLang="zh-CN" sz="1200" baseline="0" dirty="0"/>
                  <a:t> which is defined as the time of arrival </a:t>
                </a:r>
                <a:r>
                  <a:rPr lang="en-US" altLang="zh-CN" sz="1200" baseline="0" dirty="0" err="1"/>
                  <a:t>substracted</a:t>
                </a:r>
                <a:r>
                  <a:rPr lang="en-US" altLang="zh-CN" sz="1200" baseline="0" dirty="0"/>
                  <a:t> by the time of flight. It describes the original time of the particle track.</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200" baseline="0" dirty="0"/>
                  <a:t>Since a traditional seeding algorithm would combine three </a:t>
                </a:r>
                <a:r>
                  <a:rPr kumimoji="1" lang="en-US" altLang="zh-CN" sz="1200" baseline="0" dirty="0" err="1"/>
                  <a:t>spacepoints</a:t>
                </a:r>
                <a:r>
                  <a:rPr kumimoji="1" lang="en-US" altLang="zh-CN" sz="1200" baseline="0" dirty="0"/>
                  <a:t> into one seed.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200" dirty="0"/>
                  <a:t>A</a:t>
                </a:r>
                <a:r>
                  <a:rPr kumimoji="1" lang="zh-CN" altLang="en-US" sz="1200" dirty="0"/>
                  <a:t> </a:t>
                </a:r>
                <a:r>
                  <a:rPr kumimoji="1" lang="en-US" altLang="zh-CN" sz="1200" dirty="0"/>
                  <a:t>gauss</a:t>
                </a:r>
                <a:r>
                  <a:rPr kumimoji="1" lang="zh-CN" altLang="en-US" sz="1200" dirty="0"/>
                  <a:t> </a:t>
                </a:r>
                <a:r>
                  <a:rPr kumimoji="1" lang="en-US" altLang="zh-CN" sz="1200" dirty="0"/>
                  <a:t>filter</a:t>
                </a:r>
                <a:r>
                  <a:rPr kumimoji="1" lang="zh-CN" altLang="en-US" sz="1200" dirty="0"/>
                  <a:t> </a:t>
                </a:r>
                <a:r>
                  <a:rPr kumimoji="1" lang="en-US" altLang="zh-CN" sz="1200" dirty="0"/>
                  <a:t>for</a:t>
                </a:r>
                <a:r>
                  <a:rPr kumimoji="1" lang="zh-CN" altLang="en-US" sz="1200" dirty="0"/>
                  <a:t> </a:t>
                </a:r>
                <a:r>
                  <a:rPr kumimoji="1" lang="en-US" altLang="zh-CN" sz="1200" dirty="0"/>
                  <a:t>seed </a:t>
                </a:r>
                <a:r>
                  <a:rPr kumimoji="1" lang="en-US" altLang="zh-CN" sz="1200" b="1" dirty="0"/>
                  <a:t>doublets</a:t>
                </a:r>
                <a:r>
                  <a:rPr kumimoji="1" lang="zh-CN" altLang="en-US" sz="1050" b="1" dirty="0"/>
                  <a:t> </a:t>
                </a:r>
                <a:r>
                  <a:rPr kumimoji="1" lang="en-US" altLang="zh-CN" sz="1050" b="0" dirty="0"/>
                  <a:t>and</a:t>
                </a:r>
                <a:r>
                  <a:rPr kumimoji="1" lang="zh-CN" altLang="en-US" sz="1050" b="1" dirty="0"/>
                  <a:t> </a:t>
                </a:r>
                <a:r>
                  <a:rPr kumimoji="1" lang="en-US" altLang="zh-CN" sz="1200" dirty="0"/>
                  <a:t>a</a:t>
                </a:r>
                <a:r>
                  <a:rPr kumimoji="1" lang="zh-CN" altLang="en-US" sz="1200" dirty="0"/>
                  <a:t> </a:t>
                </a:r>
                <a:r>
                  <a:rPr kumimoji="1" lang="en-US" altLang="zh-CN" sz="1200" dirty="0"/>
                  <a:t>chi-square </a:t>
                </a:r>
                <a:r>
                  <a:rPr kumimoji="1" lang="en-US" altLang="zh-CN" sz="1200" b="1" dirty="0"/>
                  <a:t>/kai-square/</a:t>
                </a:r>
                <a:r>
                  <a:rPr kumimoji="1" lang="zh-CN" altLang="en-US" sz="1200" dirty="0"/>
                  <a:t> </a:t>
                </a:r>
                <a:r>
                  <a:rPr kumimoji="1" lang="en-US" altLang="zh-CN" sz="1200" dirty="0"/>
                  <a:t>filter</a:t>
                </a:r>
                <a:r>
                  <a:rPr kumimoji="1" lang="zh-CN" altLang="en-US" sz="1200" dirty="0"/>
                  <a:t> </a:t>
                </a:r>
                <a:r>
                  <a:rPr kumimoji="1" lang="en-US" altLang="zh-CN" sz="1200" dirty="0"/>
                  <a:t>for seed </a:t>
                </a:r>
                <a:r>
                  <a:rPr kumimoji="1" lang="en-US" altLang="zh-CN" sz="1200" b="1" dirty="0"/>
                  <a:t>triplets </a:t>
                </a:r>
                <a:r>
                  <a:rPr kumimoji="1" lang="en-US" altLang="zh-CN" sz="1200" b="0" dirty="0"/>
                  <a:t>are introduced to filter truth-matched seeds with time information.</a:t>
                </a:r>
                <a:endParaRPr kumimoji="1" lang="en-US" altLang="zh-CN" sz="1050" b="0" dirty="0"/>
              </a:p>
              <a:p>
                <a:r>
                  <a:rPr kumimoji="1" lang="en-US" altLang="zh-CN" b="0" dirty="0"/>
                  <a:t>From left figure, we could see that, the doublets from truth-matched seeds follows gaussian /ga-</a:t>
                </a:r>
                <a:r>
                  <a:rPr kumimoji="1" lang="en-US" altLang="zh-CN" b="0" dirty="0" err="1"/>
                  <a:t>sion</a:t>
                </a:r>
                <a:r>
                  <a:rPr kumimoji="1" lang="en-US" altLang="zh-CN" b="0" dirty="0"/>
                  <a:t>/ distribution with a resolution,</a:t>
                </a:r>
                <a:r>
                  <a:rPr kumimoji="1" lang="zh-CN" altLang="en-US" b="0" dirty="0"/>
                  <a:t> </a:t>
                </a:r>
                <a:r>
                  <a:rPr kumimoji="1" lang="en-US" altLang="zh-CN" b="0" dirty="0"/>
                  <a:t>which is square root 2 times as the time resolution. While doublets from fake seeds have a flatter component in the pile-up time distribution. </a:t>
                </a:r>
              </a:p>
              <a:p>
                <a:r>
                  <a:rPr kumimoji="1" lang="en-US" altLang="zh-CN" b="0" dirty="0"/>
                  <a:t>In the right figure, with the </a:t>
                </a:r>
                <a:r>
                  <a:rPr kumimoji="1" lang="en-US" altLang="zh-CN" sz="1200" b="0" dirty="0"/>
                  <a:t>kai</a:t>
                </a:r>
                <a:r>
                  <a:rPr kumimoji="1" lang="en-US" altLang="zh-CN" sz="1200" dirty="0"/>
                  <a:t>-square</a:t>
                </a:r>
                <a:r>
                  <a:rPr kumimoji="1" lang="zh-CN" altLang="en-US" sz="1200" dirty="0"/>
                  <a:t> </a:t>
                </a:r>
                <a:r>
                  <a:rPr kumimoji="1" lang="en-US" altLang="zh-CN" b="0" dirty="0"/>
                  <a:t>discriminator, truth–matched triplets follow the distribution of kai-square with 2 degrees of freedom. While fake triplets have more components in the tail.</a:t>
                </a:r>
              </a:p>
              <a:p>
                <a:r>
                  <a:rPr kumimoji="1" lang="en-US" altLang="zh-CN" dirty="0"/>
                  <a:t>With those </a:t>
                </a:r>
                <a:r>
                  <a:rPr kumimoji="1" lang="en-US" altLang="zh-CN" b="0" dirty="0"/>
                  <a:t>discriminators, truth-matched seeds could be separated from fake seeds, in time dimension /</a:t>
                </a:r>
                <a:r>
                  <a:rPr kumimoji="1" lang="en-US" altLang="zh-CN" b="0" dirty="0" err="1"/>
                  <a:t>dai</a:t>
                </a:r>
                <a:r>
                  <a:rPr kumimoji="1" lang="en-US" altLang="zh-CN" b="0" dirty="0"/>
                  <a:t>-men-</a:t>
                </a:r>
                <a:r>
                  <a:rPr kumimoji="1" lang="en-US" altLang="zh-CN" b="0" dirty="0" err="1"/>
                  <a:t>sion</a:t>
                </a:r>
                <a:r>
                  <a:rPr kumimoji="1" lang="en-US" altLang="zh-CN" b="0" dirty="0"/>
                  <a:t>/.</a:t>
                </a:r>
              </a:p>
              <a:p>
                <a:endParaRPr kumimoji="1" lang="en-US" altLang="zh-CN" b="0" dirty="0"/>
              </a:p>
              <a:p>
                <a:r>
                  <a:rPr kumimoji="1" lang="zh-CN" altLang="en-US" dirty="0"/>
                  <a:t>在</a:t>
                </a:r>
                <a:r>
                  <a:rPr kumimoji="1" lang="en-US" altLang="zh-CN" dirty="0"/>
                  <a:t>4D</a:t>
                </a:r>
                <a:r>
                  <a:rPr kumimoji="1" lang="zh-CN" altLang="en-US" dirty="0"/>
                  <a:t> </a:t>
                </a:r>
                <a:r>
                  <a:rPr kumimoji="1" lang="en-US" altLang="zh-CN" dirty="0"/>
                  <a:t>seeding</a:t>
                </a:r>
                <a:r>
                  <a:rPr kumimoji="1" lang="zh-CN" altLang="en-US" dirty="0"/>
                  <a:t> 算法中，一个额外的变量𝑡</a:t>
                </a:r>
                <a:r>
                  <a:rPr kumimoji="1" lang="en-US" altLang="zh-CN" dirty="0"/>
                  <a:t>0 </a:t>
                </a:r>
                <a:r>
                  <a:rPr kumimoji="1" lang="zh-CN" altLang="en-US" dirty="0"/>
                  <a:t>引入，定义为到达时间减去飞行时间。它描述了粒子</a:t>
                </a:r>
                <a:r>
                  <a:rPr kumimoji="1" lang="en-US" altLang="zh-CN" dirty="0"/>
                  <a:t>/</a:t>
                </a:r>
                <a:r>
                  <a:rPr kumimoji="1" lang="zh-CN" altLang="en-US" dirty="0"/>
                  <a:t>轨迹的原始时刻。因为传统的</a:t>
                </a:r>
                <a:r>
                  <a:rPr kumimoji="1" lang="en-US" altLang="zh-CN" dirty="0"/>
                  <a:t>seeding</a:t>
                </a:r>
                <a:r>
                  <a:rPr kumimoji="1" lang="zh-CN" altLang="en-US" dirty="0"/>
                  <a:t>算法会将三个空间点组合成一个</a:t>
                </a:r>
                <a:r>
                  <a:rPr kumimoji="1" lang="en-US" altLang="zh-CN" dirty="0"/>
                  <a:t>seed</a:t>
                </a:r>
                <a:r>
                  <a:rPr kumimoji="1" lang="zh-CN" altLang="en-US" dirty="0"/>
                  <a:t>。引入了用于</a:t>
                </a:r>
                <a:r>
                  <a:rPr kumimoji="1" lang="en-US" altLang="zh-CN" sz="1200" dirty="0"/>
                  <a:t>seed </a:t>
                </a:r>
                <a:r>
                  <a:rPr kumimoji="1" lang="en-US" altLang="zh-CN" sz="1200" b="1" dirty="0"/>
                  <a:t>doublets</a:t>
                </a:r>
                <a:r>
                  <a:rPr kumimoji="1" lang="zh-CN" altLang="en-US" dirty="0"/>
                  <a:t>的高斯滤波器和用于</a:t>
                </a:r>
                <a:r>
                  <a:rPr kumimoji="1" lang="en-US" altLang="zh-CN" sz="1200" dirty="0"/>
                  <a:t>seed </a:t>
                </a:r>
                <a:r>
                  <a:rPr kumimoji="1" lang="en-US" altLang="zh-CN" sz="1200" b="1" dirty="0"/>
                  <a:t>triplets</a:t>
                </a:r>
                <a:r>
                  <a:rPr kumimoji="1" lang="zh-CN" altLang="en-US" dirty="0"/>
                  <a:t>的卡方滤波器，以过滤具有时间信息的</a:t>
                </a:r>
                <a:r>
                  <a:rPr kumimoji="1" lang="en-US" altLang="zh-CN" sz="1200" b="0" dirty="0"/>
                  <a:t>truth-matched</a:t>
                </a:r>
                <a:r>
                  <a:rPr kumimoji="1" lang="zh-CN" altLang="en-US" sz="1200" b="0" dirty="0"/>
                  <a:t>的</a:t>
                </a:r>
                <a:r>
                  <a:rPr kumimoji="1" lang="en-US" altLang="zh-CN" sz="1200" b="0" dirty="0"/>
                  <a:t>seed</a:t>
                </a:r>
                <a:r>
                  <a:rPr kumimoji="1" lang="zh-CN" altLang="en-US" dirty="0"/>
                  <a:t>。从左图中，我们可以看到，来自</a:t>
                </a:r>
                <a:r>
                  <a:rPr kumimoji="1" lang="en-US" altLang="zh-CN" sz="1200" b="0" dirty="0"/>
                  <a:t>truth-matched</a:t>
                </a:r>
                <a:r>
                  <a:rPr kumimoji="1" lang="zh-CN" altLang="en-US" sz="1200" b="0" dirty="0"/>
                  <a:t>的</a:t>
                </a:r>
                <a:r>
                  <a:rPr kumimoji="1" lang="en-US" altLang="zh-CN" sz="1200" b="0" dirty="0"/>
                  <a:t>seed</a:t>
                </a:r>
                <a:r>
                  <a:rPr kumimoji="1" lang="zh-CN" altLang="en-US" dirty="0"/>
                  <a:t>的</a:t>
                </a:r>
                <a:r>
                  <a:rPr kumimoji="1" lang="en-US" altLang="zh-CN" dirty="0"/>
                  <a:t>doublets</a:t>
                </a:r>
                <a:r>
                  <a:rPr kumimoji="1" lang="zh-CN" altLang="en-US" dirty="0"/>
                  <a:t>遵循高斯分布，其分辨率为时间测量分辨率的根号</a:t>
                </a:r>
                <a:r>
                  <a:rPr kumimoji="1" lang="en-US" altLang="zh-CN" dirty="0"/>
                  <a:t>2</a:t>
                </a:r>
                <a:r>
                  <a:rPr kumimoji="1" lang="zh-CN" altLang="en-US" dirty="0"/>
                  <a:t>倍。而来自</a:t>
                </a:r>
                <a:r>
                  <a:rPr kumimoji="1" lang="en-US" altLang="zh-CN" dirty="0"/>
                  <a:t>fake seed</a:t>
                </a:r>
                <a:r>
                  <a:rPr kumimoji="1" lang="zh-CN" altLang="en-US" dirty="0"/>
                  <a:t>的</a:t>
                </a:r>
                <a:r>
                  <a:rPr kumimoji="1" lang="en-US" altLang="zh-CN" dirty="0"/>
                  <a:t>doublets</a:t>
                </a:r>
                <a:r>
                  <a:rPr kumimoji="1" lang="zh-CN" altLang="en-US" dirty="0"/>
                  <a:t>在堆积时间分布上有更平坦的尾巴。在右图中，使用卡方过滤，</a:t>
                </a:r>
                <a:r>
                  <a:rPr kumimoji="1" lang="en-US" altLang="zh-CN" sz="1200" b="0" dirty="0"/>
                  <a:t>truth-matched</a:t>
                </a:r>
                <a:r>
                  <a:rPr kumimoji="1" lang="zh-CN" altLang="en-US" sz="1200" b="0" dirty="0"/>
                  <a:t>的</a:t>
                </a:r>
                <a:r>
                  <a:rPr kumimoji="1" lang="en-US" altLang="zh-CN" sz="1200" b="0" dirty="0"/>
                  <a:t>seed </a:t>
                </a:r>
                <a:r>
                  <a:rPr kumimoji="1" lang="en-US" altLang="zh-CN" sz="1200" b="1" dirty="0"/>
                  <a:t>triplets</a:t>
                </a:r>
                <a:r>
                  <a:rPr kumimoji="1" lang="zh-CN" altLang="en-US" dirty="0"/>
                  <a:t>遵循卡方分布，具有</a:t>
                </a:r>
                <a:r>
                  <a:rPr kumimoji="1" lang="en-US" altLang="zh-CN" dirty="0"/>
                  <a:t>2</a:t>
                </a:r>
                <a:r>
                  <a:rPr kumimoji="1" lang="zh-CN" altLang="en-US" dirty="0"/>
                  <a:t>个自由度。而</a:t>
                </a:r>
                <a:r>
                  <a:rPr kumimoji="1" lang="en-US" altLang="zh-CN" dirty="0"/>
                  <a:t>fake seed </a:t>
                </a:r>
                <a:r>
                  <a:rPr kumimoji="1" lang="en-US" altLang="zh-CN" sz="1200" b="1" dirty="0"/>
                  <a:t>triplets</a:t>
                </a:r>
                <a:r>
                  <a:rPr kumimoji="1" lang="zh-CN" altLang="en-US" dirty="0"/>
                  <a:t>的尾巴上有更多的成分。有了这些过滤，在时间维度上，</a:t>
                </a:r>
                <a:r>
                  <a:rPr kumimoji="1" lang="en-US" altLang="zh-CN" sz="1200" b="0" dirty="0"/>
                  <a:t>truth-matched</a:t>
                </a:r>
                <a:r>
                  <a:rPr kumimoji="1" lang="zh-CN" altLang="en-US" sz="1200" b="0" dirty="0"/>
                  <a:t>的</a:t>
                </a:r>
                <a:r>
                  <a:rPr kumimoji="1" lang="en-US" altLang="zh-CN" sz="1200" b="0" dirty="0"/>
                  <a:t>seed</a:t>
                </a:r>
                <a:r>
                  <a:rPr kumimoji="1" lang="zh-CN" altLang="en-US" dirty="0"/>
                  <a:t>可以与假</a:t>
                </a:r>
                <a:r>
                  <a:rPr kumimoji="1" lang="en-US" altLang="zh-CN" dirty="0"/>
                  <a:t> seed</a:t>
                </a:r>
                <a:r>
                  <a:rPr kumimoji="1" lang="zh-CN" altLang="en-US" dirty="0"/>
                  <a:t>分开</a:t>
                </a:r>
              </a:p>
            </p:txBody>
          </p:sp>
        </mc:Choice>
        <mc:Fallback xmlns="">
          <p:sp>
            <p:nvSpPr>
              <p:cNvPr id="3" name="备注占位符 2"/>
              <p:cNvSpPr>
                <a:spLocks noGrp="1"/>
              </p:cNvSpPr>
              <p:nvPr>
                <p:ph type="body" idx="1"/>
              </p:nvPr>
            </p:nvSpPr>
            <p:spPr/>
            <p:txBody>
              <a:bodyPr/>
              <a:lstStyle/>
              <a:p>
                <a:r>
                  <a:rPr kumimoji="1" lang="en-US" altLang="zh-CN" dirty="0"/>
                  <a:t>In the 4D seeding algorithms, an additional variable </a:t>
                </a:r>
                <a:r>
                  <a:rPr kumimoji="1" lang="en-US" altLang="zh-CN" sz="1200" i="0">
                    <a:latin typeface="Cambria Math" panose="02040503050406030204" pitchFamily="18" charset="0"/>
                  </a:rPr>
                  <a:t>𝑡_0</a:t>
                </a:r>
                <a:r>
                  <a:rPr lang="zh-CN" altLang="en-US" sz="1200" dirty="0"/>
                  <a:t> </a:t>
                </a:r>
                <a:r>
                  <a:rPr lang="en-US" altLang="zh-CN" sz="1200" dirty="0"/>
                  <a:t>is introduced for</a:t>
                </a:r>
                <a:r>
                  <a:rPr lang="zh-CN" altLang="en-US" sz="1200" dirty="0"/>
                  <a:t> </a:t>
                </a:r>
                <a:r>
                  <a:rPr lang="en-US" altLang="zh-CN" sz="1200" dirty="0" err="1"/>
                  <a:t>spacepoint</a:t>
                </a:r>
                <a:r>
                  <a:rPr lang="en-US" altLang="zh-CN" sz="1200" dirty="0"/>
                  <a:t>,</a:t>
                </a:r>
                <a:r>
                  <a:rPr lang="en-US" altLang="zh-CN" sz="1200" baseline="0" dirty="0"/>
                  <a:t> which is defined as the time of arrival </a:t>
                </a:r>
                <a:r>
                  <a:rPr lang="en-US" altLang="zh-CN" sz="1200" baseline="0" dirty="0" err="1"/>
                  <a:t>substracted</a:t>
                </a:r>
                <a:r>
                  <a:rPr lang="en-US" altLang="zh-CN" sz="1200" baseline="0" dirty="0"/>
                  <a:t> by the time of flight. It describes the original time of the particle/track.</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200" baseline="0" dirty="0"/>
                  <a:t>Since a traditional seeding algorithm would combine three </a:t>
                </a:r>
                <a:r>
                  <a:rPr kumimoji="1" lang="en-US" altLang="zh-CN" sz="1200" baseline="0" dirty="0" err="1"/>
                  <a:t>spacepoints</a:t>
                </a:r>
                <a:r>
                  <a:rPr kumimoji="1" lang="en-US" altLang="zh-CN" sz="1200" baseline="0" dirty="0"/>
                  <a:t> into one seed. </a:t>
                </a:r>
                <a:r>
                  <a:rPr kumimoji="1" lang="en-US" altLang="zh-CN" sz="1200" dirty="0"/>
                  <a:t>A</a:t>
                </a:r>
                <a:r>
                  <a:rPr kumimoji="1" lang="zh-CN" altLang="en-US" sz="1200" dirty="0"/>
                  <a:t> </a:t>
                </a:r>
                <a:r>
                  <a:rPr kumimoji="1" lang="en-US" altLang="zh-CN" sz="1200" dirty="0"/>
                  <a:t>gauss</a:t>
                </a:r>
                <a:r>
                  <a:rPr kumimoji="1" lang="zh-CN" altLang="en-US" sz="1200" dirty="0"/>
                  <a:t> </a:t>
                </a:r>
                <a:r>
                  <a:rPr kumimoji="1" lang="en-US" altLang="zh-CN" sz="1200" dirty="0"/>
                  <a:t>filter</a:t>
                </a:r>
                <a:r>
                  <a:rPr kumimoji="1" lang="zh-CN" altLang="en-US" sz="1200" dirty="0"/>
                  <a:t> </a:t>
                </a:r>
                <a:r>
                  <a:rPr kumimoji="1" lang="en-US" altLang="zh-CN" sz="1200" dirty="0"/>
                  <a:t>for</a:t>
                </a:r>
                <a:r>
                  <a:rPr kumimoji="1" lang="zh-CN" altLang="en-US" sz="1200" dirty="0"/>
                  <a:t> </a:t>
                </a:r>
                <a:r>
                  <a:rPr kumimoji="1" lang="en-US" altLang="zh-CN" sz="1200" dirty="0"/>
                  <a:t>seed </a:t>
                </a:r>
                <a:r>
                  <a:rPr kumimoji="1" lang="en-US" altLang="zh-CN" sz="1200" b="1" dirty="0"/>
                  <a:t>doublets</a:t>
                </a:r>
                <a:r>
                  <a:rPr kumimoji="1" lang="zh-CN" altLang="en-US" sz="1050" b="1" dirty="0"/>
                  <a:t> </a:t>
                </a:r>
                <a:r>
                  <a:rPr kumimoji="1" lang="en-US" altLang="zh-CN" sz="1050" b="0" dirty="0"/>
                  <a:t>and</a:t>
                </a:r>
                <a:r>
                  <a:rPr kumimoji="1" lang="zh-CN" altLang="en-US" sz="1050" b="1" dirty="0"/>
                  <a:t> </a:t>
                </a:r>
                <a:r>
                  <a:rPr kumimoji="1" lang="en-US" altLang="zh-CN" sz="1200" dirty="0"/>
                  <a:t>a</a:t>
                </a:r>
                <a:r>
                  <a:rPr kumimoji="1" lang="zh-CN" altLang="en-US" sz="1200" dirty="0"/>
                  <a:t> </a:t>
                </a:r>
                <a:r>
                  <a:rPr kumimoji="1" lang="en-US" altLang="zh-CN" sz="1200" dirty="0"/>
                  <a:t>chi-square</a:t>
                </a:r>
                <a:r>
                  <a:rPr kumimoji="1" lang="zh-CN" altLang="en-US" sz="1200" dirty="0"/>
                  <a:t> </a:t>
                </a:r>
                <a:r>
                  <a:rPr kumimoji="1" lang="en-US" altLang="zh-CN" sz="1200" dirty="0"/>
                  <a:t>filter</a:t>
                </a:r>
                <a:r>
                  <a:rPr kumimoji="1" lang="zh-CN" altLang="en-US" sz="1200" dirty="0"/>
                  <a:t> </a:t>
                </a:r>
                <a:r>
                  <a:rPr kumimoji="1" lang="en-US" altLang="zh-CN" sz="1200" dirty="0"/>
                  <a:t>for seed </a:t>
                </a:r>
                <a:r>
                  <a:rPr kumimoji="1" lang="en-US" altLang="zh-CN" sz="1200" b="1" dirty="0"/>
                  <a:t>triplets </a:t>
                </a:r>
                <a:r>
                  <a:rPr kumimoji="1" lang="en-US" altLang="zh-CN" sz="1200" b="0" dirty="0"/>
                  <a:t>are introduced to filter truth-matched seeds with time information.</a:t>
                </a:r>
                <a:endParaRPr kumimoji="1" lang="en-US" altLang="zh-CN" sz="1050" b="0" dirty="0"/>
              </a:p>
              <a:p>
                <a:r>
                  <a:rPr kumimoji="1" lang="en-US" altLang="zh-CN" b="0" dirty="0"/>
                  <a:t>From left plot, we could see that, the gauss discriminator of doublets from truth-matched seeds follows gaussian distribution with a resolution of square root 2 times the resolution of a time measurement. While doublets from fake seeds have a flatter component contributing from pile-up time distribution.</a:t>
                </a:r>
              </a:p>
              <a:p>
                <a:r>
                  <a:rPr kumimoji="1" lang="en-US" altLang="zh-CN" b="0" dirty="0"/>
                  <a:t>In the right plot, with the </a:t>
                </a:r>
                <a:r>
                  <a:rPr kumimoji="1" lang="en-US" altLang="zh-CN" sz="1200" dirty="0"/>
                  <a:t>chi-square</a:t>
                </a:r>
                <a:r>
                  <a:rPr kumimoji="1" lang="zh-CN" altLang="en-US" sz="1200" dirty="0"/>
                  <a:t> </a:t>
                </a:r>
                <a:r>
                  <a:rPr kumimoji="1" lang="en-US" altLang="zh-CN" b="0" dirty="0"/>
                  <a:t>discriminator, truth–matched triplets follow the distribution of chi-square with 2 degrees of freedom. While fake triplets have more components n the tail.</a:t>
                </a:r>
              </a:p>
              <a:p>
                <a:r>
                  <a:rPr kumimoji="1" lang="en-US" altLang="zh-CN" dirty="0"/>
                  <a:t>With those </a:t>
                </a:r>
                <a:r>
                  <a:rPr kumimoji="1" lang="en-US" altLang="zh-CN" b="0" dirty="0"/>
                  <a:t>discriminators, truth-matched seeds could be separated from fake seeds, in time dimension.</a:t>
                </a:r>
                <a:endParaRPr kumimoji="1" lang="zh-CN" altLang="en-US" dirty="0"/>
              </a:p>
            </p:txBody>
          </p:sp>
        </mc:Fallback>
      </mc:AlternateContent>
      <p:sp>
        <p:nvSpPr>
          <p:cNvPr id="4" name="灯片编号占位符 3"/>
          <p:cNvSpPr>
            <a:spLocks noGrp="1"/>
          </p:cNvSpPr>
          <p:nvPr>
            <p:ph type="sldNum" sz="quarter" idx="5"/>
          </p:nvPr>
        </p:nvSpPr>
        <p:spPr/>
        <p:txBody>
          <a:bodyPr/>
          <a:lstStyle/>
          <a:p>
            <a:fld id="{CFEB9602-F8FE-CB48-BF55-09EB9F2B4DD6}" type="slidenum">
              <a:rPr kumimoji="1" lang="zh-CN" altLang="en-US" smtClean="0"/>
              <a:t>8</a:t>
            </a:fld>
            <a:endParaRPr kumimoji="1" lang="zh-CN" altLang="en-US"/>
          </a:p>
        </p:txBody>
      </p:sp>
    </p:spTree>
    <p:extLst>
      <p:ext uri="{BB962C8B-B14F-4D97-AF65-F5344CB8AC3E}">
        <p14:creationId xmlns:p14="http://schemas.microsoft.com/office/powerpoint/2010/main" val="1343036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dirty="0"/>
              <a:t>Here</a:t>
            </a:r>
            <a:r>
              <a:rPr kumimoji="1" lang="zh-CN" altLang="en-US" dirty="0"/>
              <a:t> </a:t>
            </a:r>
            <a:r>
              <a:rPr kumimoji="1" lang="en-US" altLang="zh-CN" dirty="0"/>
              <a:t>we</a:t>
            </a:r>
            <a:r>
              <a:rPr kumimoji="1" lang="zh-CN" altLang="en-US" dirty="0"/>
              <a:t> </a:t>
            </a:r>
            <a:r>
              <a:rPr kumimoji="1" lang="en-US" altLang="zh-CN" dirty="0"/>
              <a:t>see</a:t>
            </a:r>
            <a:r>
              <a:rPr kumimoji="1" lang="zh-CN" altLang="en-US" dirty="0"/>
              <a:t> </a:t>
            </a:r>
            <a:r>
              <a:rPr kumimoji="1" lang="en-US" altLang="zh-CN" dirty="0"/>
              <a:t>the</a:t>
            </a:r>
            <a:r>
              <a:rPr kumimoji="1" lang="zh-CN" altLang="en-US" dirty="0"/>
              <a:t> </a:t>
            </a:r>
            <a:r>
              <a:rPr kumimoji="1" lang="en-US" altLang="zh-CN" dirty="0"/>
              <a:t>final</a:t>
            </a:r>
            <a:r>
              <a:rPr kumimoji="1" lang="zh-CN" altLang="en-US" dirty="0"/>
              <a:t> </a:t>
            </a:r>
            <a:r>
              <a:rPr kumimoji="1" lang="en-US" altLang="zh-CN" dirty="0"/>
              <a:t>4D seeding</a:t>
            </a:r>
            <a:r>
              <a:rPr kumimoji="1" lang="zh-CN" altLang="en-US" dirty="0"/>
              <a:t> </a:t>
            </a:r>
            <a:r>
              <a:rPr kumimoji="1" lang="en-US" altLang="zh-CN" dirty="0"/>
              <a:t>performance.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dirty="0"/>
              <a:t>Remember that we are using 5 pixel layers to do seeding, and adding time information of the innermost 2 pixel layers.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dirty="0"/>
              <a:t>In the left figure, the color shows the </a:t>
            </a:r>
            <a:r>
              <a:rPr kumimoji="1" lang="en-US" altLang="zh-CN" sz="1200" dirty="0">
                <a:latin typeface="Calibri" panose="020F0502020204030204" pitchFamily="34" charset="0"/>
                <a:cs typeface="Calibri" panose="020F0502020204030204" pitchFamily="34" charset="0"/>
              </a:rPr>
              <a:t>p-value corresponding to the probability of excluding a truth-matched seed by time-cut.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200" dirty="0">
                <a:latin typeface="Calibri" panose="020F0502020204030204" pitchFamily="34" charset="0"/>
                <a:cs typeface="Calibri" panose="020F0502020204030204" pitchFamily="34" charset="0"/>
              </a:rPr>
              <a:t>With different configurations of time-cut, compared with no time-cut one (the red dot)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200" dirty="0">
                <a:latin typeface="Calibri" panose="020F0502020204030204" pitchFamily="34" charset="0"/>
                <a:cs typeface="Calibri" panose="020F0502020204030204" pitchFamily="34" charset="0"/>
              </a:rPr>
              <a:t>we could achieve better seeding purity (x-axis) and seeding efficiency (y-axis) at the same time.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zh-CN" sz="1200" dirty="0">
              <a:latin typeface="Calibri" panose="020F0502020204030204" pitchFamily="34" charset="0"/>
              <a:cs typeface="Calibri" panose="020F0502020204030204" pitchFamily="34" charset="0"/>
            </a:endParaRPr>
          </a:p>
          <a:p>
            <a:pPr algn="l"/>
            <a:r>
              <a:rPr lang="zh-CN" altLang="en-US" b="0" i="0" dirty="0">
                <a:solidFill>
                  <a:srgbClr val="0F1115"/>
                </a:solidFill>
                <a:effectLst/>
                <a:latin typeface="quote-cjk-patch"/>
              </a:rPr>
              <a:t>这里我们看到最终的</a:t>
            </a:r>
            <a:r>
              <a:rPr lang="en-US" altLang="zh-CN" b="0" i="0" dirty="0">
                <a:solidFill>
                  <a:srgbClr val="0F1115"/>
                </a:solidFill>
                <a:effectLst/>
                <a:latin typeface="quote-cjk-patch"/>
              </a:rPr>
              <a:t>4D</a:t>
            </a:r>
            <a:r>
              <a:rPr lang="zh-CN" altLang="en-US" b="0" i="0" dirty="0">
                <a:solidFill>
                  <a:srgbClr val="0F1115"/>
                </a:solidFill>
                <a:effectLst/>
                <a:latin typeface="quote-cjk-patch"/>
              </a:rPr>
              <a:t> </a:t>
            </a:r>
            <a:r>
              <a:rPr lang="en-US" altLang="zh-CN" b="0" i="0" dirty="0">
                <a:solidFill>
                  <a:srgbClr val="0F1115"/>
                </a:solidFill>
                <a:effectLst/>
                <a:latin typeface="quote-cjk-patch"/>
              </a:rPr>
              <a:t>seeding </a:t>
            </a:r>
            <a:r>
              <a:rPr lang="zh-CN" altLang="en-US" b="0" i="0" dirty="0">
                <a:solidFill>
                  <a:srgbClr val="0F1115"/>
                </a:solidFill>
                <a:effectLst/>
                <a:latin typeface="quote-cjk-patch"/>
              </a:rPr>
              <a:t>性能。我们使用</a:t>
            </a:r>
            <a:r>
              <a:rPr lang="en-US" altLang="zh-CN" b="0" i="0" dirty="0">
                <a:solidFill>
                  <a:srgbClr val="0F1115"/>
                </a:solidFill>
                <a:effectLst/>
                <a:latin typeface="quote-cjk-patch"/>
              </a:rPr>
              <a:t>5</a:t>
            </a:r>
            <a:r>
              <a:rPr lang="zh-CN" altLang="en-US" b="0" i="0" dirty="0">
                <a:solidFill>
                  <a:srgbClr val="0F1115"/>
                </a:solidFill>
                <a:effectLst/>
                <a:latin typeface="quote-cjk-patch"/>
              </a:rPr>
              <a:t>层像素层进行</a:t>
            </a:r>
            <a:r>
              <a:rPr lang="en-US" altLang="zh-CN" b="0" i="0" dirty="0">
                <a:solidFill>
                  <a:srgbClr val="0F1115"/>
                </a:solidFill>
                <a:effectLst/>
                <a:latin typeface="quote-cjk-patch"/>
              </a:rPr>
              <a:t>tracking</a:t>
            </a:r>
            <a:r>
              <a:rPr lang="zh-CN" altLang="en-US" b="0" i="0" dirty="0">
                <a:solidFill>
                  <a:srgbClr val="0F1115"/>
                </a:solidFill>
                <a:effectLst/>
                <a:latin typeface="quote-cjk-patch"/>
              </a:rPr>
              <a:t>，并在最内层的</a:t>
            </a:r>
            <a:r>
              <a:rPr lang="en-US" altLang="zh-CN" b="0" i="0" dirty="0">
                <a:solidFill>
                  <a:srgbClr val="0F1115"/>
                </a:solidFill>
                <a:effectLst/>
                <a:latin typeface="quote-cjk-patch"/>
              </a:rPr>
              <a:t>2</a:t>
            </a:r>
            <a:r>
              <a:rPr lang="zh-CN" altLang="en-US" b="0" i="0" dirty="0">
                <a:solidFill>
                  <a:srgbClr val="0F1115"/>
                </a:solidFill>
                <a:effectLst/>
                <a:latin typeface="quote-cjk-patch"/>
              </a:rPr>
              <a:t>层像素层中添加了时间测量。</a:t>
            </a:r>
          </a:p>
          <a:p>
            <a:pPr algn="l"/>
            <a:r>
              <a:rPr lang="zh-CN" altLang="en-US" b="0" i="0" dirty="0">
                <a:solidFill>
                  <a:srgbClr val="0F1115"/>
                </a:solidFill>
                <a:effectLst/>
                <a:latin typeface="quote-cjk-patch"/>
              </a:rPr>
              <a:t>在左图中，不同颜色表示与通过时间信息过滤掉</a:t>
            </a:r>
            <a:r>
              <a:rPr kumimoji="1" lang="en-US" altLang="zh-CN" sz="1200" b="0" dirty="0"/>
              <a:t>truth-matched</a:t>
            </a:r>
            <a:r>
              <a:rPr kumimoji="1" lang="zh-CN" altLang="en-US" sz="1200" b="0" dirty="0"/>
              <a:t>的种子</a:t>
            </a:r>
            <a:r>
              <a:rPr lang="zh-CN" altLang="en-US" b="0" i="0" dirty="0">
                <a:solidFill>
                  <a:srgbClr val="0F1115"/>
                </a:solidFill>
                <a:effectLst/>
                <a:latin typeface="quote-cjk-patch"/>
              </a:rPr>
              <a:t>相对应的概率。</a:t>
            </a:r>
          </a:p>
          <a:p>
            <a:pPr algn="l"/>
            <a:r>
              <a:rPr lang="zh-CN" altLang="en-US" b="0" i="0" dirty="0">
                <a:solidFill>
                  <a:srgbClr val="0F1115"/>
                </a:solidFill>
                <a:effectLst/>
                <a:latin typeface="quote-cjk-patch"/>
              </a:rPr>
              <a:t>与无时间信息过滤的配置（红点）相比，在不同阶段采用时间信息过滤，我们能够同时获得更好的</a:t>
            </a:r>
            <a:r>
              <a:rPr lang="en-US" altLang="zh-CN" b="0" i="0" dirty="0">
                <a:solidFill>
                  <a:srgbClr val="0F1115"/>
                </a:solidFill>
                <a:effectLst/>
                <a:latin typeface="quote-cjk-patch"/>
              </a:rPr>
              <a:t>seeding</a:t>
            </a:r>
            <a:r>
              <a:rPr lang="zh-CN" altLang="en-US" b="0" i="0" dirty="0">
                <a:solidFill>
                  <a:srgbClr val="0F1115"/>
                </a:solidFill>
                <a:effectLst/>
                <a:latin typeface="quote-cjk-patch"/>
              </a:rPr>
              <a:t>纯度（</a:t>
            </a:r>
            <a:r>
              <a:rPr lang="en-US" altLang="zh-CN" b="0" i="0" dirty="0">
                <a:solidFill>
                  <a:srgbClr val="0F1115"/>
                </a:solidFill>
                <a:effectLst/>
                <a:latin typeface="quote-cjk-patch"/>
              </a:rPr>
              <a:t>x</a:t>
            </a:r>
            <a:r>
              <a:rPr lang="zh-CN" altLang="en-US" b="0" i="0" dirty="0">
                <a:solidFill>
                  <a:srgbClr val="0F1115"/>
                </a:solidFill>
                <a:effectLst/>
                <a:latin typeface="quote-cjk-patch"/>
              </a:rPr>
              <a:t>轴）和</a:t>
            </a:r>
            <a:r>
              <a:rPr lang="en-US" altLang="zh-CN" b="0" i="0" dirty="0">
                <a:solidFill>
                  <a:srgbClr val="0F1115"/>
                </a:solidFill>
                <a:effectLst/>
                <a:latin typeface="quote-cjk-patch"/>
              </a:rPr>
              <a:t>seeding</a:t>
            </a:r>
            <a:r>
              <a:rPr lang="zh-CN" altLang="en-US" b="0" i="0" dirty="0">
                <a:solidFill>
                  <a:srgbClr val="0F1115"/>
                </a:solidFill>
                <a:effectLst/>
                <a:latin typeface="quote-cjk-patch"/>
              </a:rPr>
              <a:t>效率（</a:t>
            </a:r>
            <a:r>
              <a:rPr lang="en-US" altLang="zh-CN" b="0" i="0" dirty="0">
                <a:solidFill>
                  <a:srgbClr val="0F1115"/>
                </a:solidFill>
                <a:effectLst/>
                <a:latin typeface="quote-cjk-patch"/>
              </a:rPr>
              <a:t>y</a:t>
            </a:r>
            <a:r>
              <a:rPr lang="zh-CN" altLang="en-US" b="0" i="0" dirty="0">
                <a:solidFill>
                  <a:srgbClr val="0F1115"/>
                </a:solidFill>
                <a:effectLst/>
                <a:latin typeface="quote-cjk-patch"/>
              </a:rPr>
              <a:t>轴）。</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zh-CN" dirty="0"/>
          </a:p>
          <a:p>
            <a:endParaRPr kumimoji="1" lang="en-US" altLang="zh-CN" dirty="0"/>
          </a:p>
        </p:txBody>
      </p:sp>
      <p:sp>
        <p:nvSpPr>
          <p:cNvPr id="4" name="灯片编号占位符 3"/>
          <p:cNvSpPr>
            <a:spLocks noGrp="1"/>
          </p:cNvSpPr>
          <p:nvPr>
            <p:ph type="sldNum" sz="quarter" idx="5"/>
          </p:nvPr>
        </p:nvSpPr>
        <p:spPr/>
        <p:txBody>
          <a:bodyPr/>
          <a:lstStyle/>
          <a:p>
            <a:fld id="{CFEB9602-F8FE-CB48-BF55-09EB9F2B4DD6}" type="slidenum">
              <a:rPr kumimoji="1" lang="zh-CN" altLang="en-US" smtClean="0"/>
              <a:t>9</a:t>
            </a:fld>
            <a:endParaRPr kumimoji="1" lang="zh-CN" altLang="en-US"/>
          </a:p>
        </p:txBody>
      </p:sp>
    </p:spTree>
    <p:extLst>
      <p:ext uri="{BB962C8B-B14F-4D97-AF65-F5344CB8AC3E}">
        <p14:creationId xmlns:p14="http://schemas.microsoft.com/office/powerpoint/2010/main" val="17612552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96C93F6-E7EA-988C-A466-5CC691491789}"/>
              </a:ext>
            </a:extLst>
          </p:cNvPr>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3" name="副标题 2">
            <a:extLst>
              <a:ext uri="{FF2B5EF4-FFF2-40B4-BE49-F238E27FC236}">
                <a16:creationId xmlns:a16="http://schemas.microsoft.com/office/drawing/2014/main" id="{469FA6D2-98B4-BF16-CEDE-5D6E460867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a:extLst>
              <a:ext uri="{FF2B5EF4-FFF2-40B4-BE49-F238E27FC236}">
                <a16:creationId xmlns:a16="http://schemas.microsoft.com/office/drawing/2014/main" id="{921FBB9D-3104-D1BD-E61B-985772462811}"/>
              </a:ext>
            </a:extLst>
          </p:cNvPr>
          <p:cNvSpPr>
            <a:spLocks noGrp="1"/>
          </p:cNvSpPr>
          <p:nvPr>
            <p:ph type="dt" sz="half" idx="10"/>
          </p:nvPr>
        </p:nvSpPr>
        <p:spPr/>
        <p:txBody>
          <a:bodyPr/>
          <a:lstStyle/>
          <a:p>
            <a:fld id="{F1AF70EB-9A35-4B59-A8C8-D981F496C34E}" type="datetime1">
              <a:rPr kumimoji="1" lang="zh-CN" altLang="en-US" smtClean="0"/>
              <a:t>2026/7/15</a:t>
            </a:fld>
            <a:endParaRPr kumimoji="1" lang="zh-CN" altLang="en-US"/>
          </a:p>
        </p:txBody>
      </p:sp>
      <p:sp>
        <p:nvSpPr>
          <p:cNvPr id="5" name="页脚占位符 4">
            <a:extLst>
              <a:ext uri="{FF2B5EF4-FFF2-40B4-BE49-F238E27FC236}">
                <a16:creationId xmlns:a16="http://schemas.microsoft.com/office/drawing/2014/main" id="{6B80A0AF-0559-4A87-CA42-737CDEE89840}"/>
              </a:ext>
            </a:extLst>
          </p:cNvPr>
          <p:cNvSpPr>
            <a:spLocks noGrp="1"/>
          </p:cNvSpPr>
          <p:nvPr>
            <p:ph type="ftr" sz="quarter" idx="11"/>
          </p:nvPr>
        </p:nvSpPr>
        <p:spPr/>
        <p:txBody>
          <a:bodyPr/>
          <a:lstStyle/>
          <a:p>
            <a:r>
              <a:rPr kumimoji="1" lang="en" altLang="zh-CN"/>
              <a:t>Progress of ACTS-based 4D Tracking and pixel digital chip design @ CLHCP 2025</a:t>
            </a:r>
            <a:endParaRPr kumimoji="1" lang="zh-CN" altLang="en-US"/>
          </a:p>
        </p:txBody>
      </p:sp>
      <p:sp>
        <p:nvSpPr>
          <p:cNvPr id="6" name="灯片编号占位符 5">
            <a:extLst>
              <a:ext uri="{FF2B5EF4-FFF2-40B4-BE49-F238E27FC236}">
                <a16:creationId xmlns:a16="http://schemas.microsoft.com/office/drawing/2014/main" id="{D53CD7C1-3BC2-BBD9-93E5-6ECE59BBB337}"/>
              </a:ext>
            </a:extLst>
          </p:cNvPr>
          <p:cNvSpPr>
            <a:spLocks noGrp="1"/>
          </p:cNvSpPr>
          <p:nvPr>
            <p:ph type="sldNum" sz="quarter" idx="12"/>
          </p:nvPr>
        </p:nvSpPr>
        <p:spPr/>
        <p:txBody>
          <a:bodyPr/>
          <a:lstStyle/>
          <a:p>
            <a:fld id="{1DD454EC-D2DA-B84B-BA98-0651606DF2B5}" type="slidenum">
              <a:rPr kumimoji="1" lang="zh-CN" altLang="en-US" smtClean="0"/>
              <a:t>‹#›</a:t>
            </a:fld>
            <a:endParaRPr kumimoji="1" lang="zh-CN" altLang="en-US"/>
          </a:p>
        </p:txBody>
      </p:sp>
    </p:spTree>
    <p:extLst>
      <p:ext uri="{BB962C8B-B14F-4D97-AF65-F5344CB8AC3E}">
        <p14:creationId xmlns:p14="http://schemas.microsoft.com/office/powerpoint/2010/main" val="1632412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D0D9AED-59E4-E058-C5AD-C100A757213D}"/>
              </a:ext>
            </a:extLst>
          </p:cNvPr>
          <p:cNvSpPr>
            <a:spLocks noGrp="1"/>
          </p:cNvSpPr>
          <p:nvPr>
            <p:ph type="title"/>
          </p:nvPr>
        </p:nvSpPr>
        <p:spPr/>
        <p:txBody>
          <a:bodyPr/>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55274B5B-DDA6-BA5B-F9AA-22BED7E1DF1A}"/>
              </a:ext>
            </a:extLst>
          </p:cNvPr>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A683B4E6-DACB-F099-5BE3-E5F8D03FC065}"/>
              </a:ext>
            </a:extLst>
          </p:cNvPr>
          <p:cNvSpPr>
            <a:spLocks noGrp="1"/>
          </p:cNvSpPr>
          <p:nvPr>
            <p:ph type="dt" sz="half" idx="10"/>
          </p:nvPr>
        </p:nvSpPr>
        <p:spPr/>
        <p:txBody>
          <a:bodyPr/>
          <a:lstStyle/>
          <a:p>
            <a:fld id="{2F8BA1C9-8D28-48E6-BBD7-7705E0CB1BFC}" type="datetime1">
              <a:rPr kumimoji="1" lang="zh-CN" altLang="en-US" smtClean="0"/>
              <a:t>2026/7/15</a:t>
            </a:fld>
            <a:endParaRPr kumimoji="1" lang="zh-CN" altLang="en-US"/>
          </a:p>
        </p:txBody>
      </p:sp>
      <p:sp>
        <p:nvSpPr>
          <p:cNvPr id="5" name="页脚占位符 4">
            <a:extLst>
              <a:ext uri="{FF2B5EF4-FFF2-40B4-BE49-F238E27FC236}">
                <a16:creationId xmlns:a16="http://schemas.microsoft.com/office/drawing/2014/main" id="{80D8F99F-90DD-CA14-59AC-90F05E4A0836}"/>
              </a:ext>
            </a:extLst>
          </p:cNvPr>
          <p:cNvSpPr>
            <a:spLocks noGrp="1"/>
          </p:cNvSpPr>
          <p:nvPr>
            <p:ph type="ftr" sz="quarter" idx="11"/>
          </p:nvPr>
        </p:nvSpPr>
        <p:spPr/>
        <p:txBody>
          <a:bodyPr/>
          <a:lstStyle/>
          <a:p>
            <a:r>
              <a:rPr kumimoji="1" lang="en" altLang="zh-CN"/>
              <a:t>Progress of ACTS-based 4D Tracking and pixel digital chip design @ CLHCP 2025</a:t>
            </a:r>
            <a:endParaRPr kumimoji="1" lang="zh-CN" altLang="en-US"/>
          </a:p>
        </p:txBody>
      </p:sp>
      <p:sp>
        <p:nvSpPr>
          <p:cNvPr id="6" name="灯片编号占位符 5">
            <a:extLst>
              <a:ext uri="{FF2B5EF4-FFF2-40B4-BE49-F238E27FC236}">
                <a16:creationId xmlns:a16="http://schemas.microsoft.com/office/drawing/2014/main" id="{7DE67041-B405-558E-DB0A-957BCDCB3FC7}"/>
              </a:ext>
            </a:extLst>
          </p:cNvPr>
          <p:cNvSpPr>
            <a:spLocks noGrp="1"/>
          </p:cNvSpPr>
          <p:nvPr>
            <p:ph type="sldNum" sz="quarter" idx="12"/>
          </p:nvPr>
        </p:nvSpPr>
        <p:spPr/>
        <p:txBody>
          <a:bodyPr/>
          <a:lstStyle/>
          <a:p>
            <a:fld id="{1DD454EC-D2DA-B84B-BA98-0651606DF2B5}" type="slidenum">
              <a:rPr kumimoji="1" lang="zh-CN" altLang="en-US" smtClean="0"/>
              <a:t>‹#›</a:t>
            </a:fld>
            <a:endParaRPr kumimoji="1" lang="zh-CN" altLang="en-US"/>
          </a:p>
        </p:txBody>
      </p:sp>
    </p:spTree>
    <p:extLst>
      <p:ext uri="{BB962C8B-B14F-4D97-AF65-F5344CB8AC3E}">
        <p14:creationId xmlns:p14="http://schemas.microsoft.com/office/powerpoint/2010/main" val="1377255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2BC654E2-E5D5-50E0-3966-2225E253F335}"/>
              </a:ext>
            </a:extLst>
          </p:cNvPr>
          <p:cNvSpPr>
            <a:spLocks noGrp="1"/>
          </p:cNvSpPr>
          <p:nvPr>
            <p:ph type="title" orient="vert"/>
          </p:nvPr>
        </p:nvSpPr>
        <p:spPr>
          <a:xfrm>
            <a:off x="8724900" y="365125"/>
            <a:ext cx="2628900" cy="5811838"/>
          </a:xfrm>
        </p:spPr>
        <p:txBody>
          <a:bodyPr vert="eaVert"/>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02830C6E-D58B-B217-C763-9190464D076A}"/>
              </a:ext>
            </a:extLst>
          </p:cNvPr>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7BD483D4-2A0A-D502-34E3-D2F4228053A8}"/>
              </a:ext>
            </a:extLst>
          </p:cNvPr>
          <p:cNvSpPr>
            <a:spLocks noGrp="1"/>
          </p:cNvSpPr>
          <p:nvPr>
            <p:ph type="dt" sz="half" idx="10"/>
          </p:nvPr>
        </p:nvSpPr>
        <p:spPr/>
        <p:txBody>
          <a:bodyPr/>
          <a:lstStyle/>
          <a:p>
            <a:fld id="{B73EA1EA-C9DF-4543-9D19-237D55E17D03}" type="datetime1">
              <a:rPr kumimoji="1" lang="zh-CN" altLang="en-US" smtClean="0"/>
              <a:t>2026/7/15</a:t>
            </a:fld>
            <a:endParaRPr kumimoji="1" lang="zh-CN" altLang="en-US"/>
          </a:p>
        </p:txBody>
      </p:sp>
      <p:sp>
        <p:nvSpPr>
          <p:cNvPr id="5" name="页脚占位符 4">
            <a:extLst>
              <a:ext uri="{FF2B5EF4-FFF2-40B4-BE49-F238E27FC236}">
                <a16:creationId xmlns:a16="http://schemas.microsoft.com/office/drawing/2014/main" id="{47941D5E-D3DD-F31C-F52B-34B1E03303CB}"/>
              </a:ext>
            </a:extLst>
          </p:cNvPr>
          <p:cNvSpPr>
            <a:spLocks noGrp="1"/>
          </p:cNvSpPr>
          <p:nvPr>
            <p:ph type="ftr" sz="quarter" idx="11"/>
          </p:nvPr>
        </p:nvSpPr>
        <p:spPr/>
        <p:txBody>
          <a:bodyPr/>
          <a:lstStyle/>
          <a:p>
            <a:r>
              <a:rPr kumimoji="1" lang="en" altLang="zh-CN"/>
              <a:t>Progress of ACTS-based 4D Tracking and pixel digital chip design @ CLHCP 2025</a:t>
            </a:r>
            <a:endParaRPr kumimoji="1" lang="zh-CN" altLang="en-US"/>
          </a:p>
        </p:txBody>
      </p:sp>
      <p:sp>
        <p:nvSpPr>
          <p:cNvPr id="6" name="灯片编号占位符 5">
            <a:extLst>
              <a:ext uri="{FF2B5EF4-FFF2-40B4-BE49-F238E27FC236}">
                <a16:creationId xmlns:a16="http://schemas.microsoft.com/office/drawing/2014/main" id="{4779008F-02AE-9A6B-8B74-0F398FC6BE33}"/>
              </a:ext>
            </a:extLst>
          </p:cNvPr>
          <p:cNvSpPr>
            <a:spLocks noGrp="1"/>
          </p:cNvSpPr>
          <p:nvPr>
            <p:ph type="sldNum" sz="quarter" idx="12"/>
          </p:nvPr>
        </p:nvSpPr>
        <p:spPr/>
        <p:txBody>
          <a:bodyPr/>
          <a:lstStyle/>
          <a:p>
            <a:fld id="{1DD454EC-D2DA-B84B-BA98-0651606DF2B5}" type="slidenum">
              <a:rPr kumimoji="1" lang="zh-CN" altLang="en-US" smtClean="0"/>
              <a:t>‹#›</a:t>
            </a:fld>
            <a:endParaRPr kumimoji="1" lang="zh-CN" altLang="en-US"/>
          </a:p>
        </p:txBody>
      </p:sp>
    </p:spTree>
    <p:extLst>
      <p:ext uri="{BB962C8B-B14F-4D97-AF65-F5344CB8AC3E}">
        <p14:creationId xmlns:p14="http://schemas.microsoft.com/office/powerpoint/2010/main" val="1401793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067858C-C957-FA23-238A-6F651AAFC30A}"/>
              </a:ext>
            </a:extLst>
          </p:cNvPr>
          <p:cNvSpPr>
            <a:spLocks noGrp="1"/>
          </p:cNvSpPr>
          <p:nvPr>
            <p:ph type="title"/>
          </p:nvPr>
        </p:nvSpPr>
        <p:spPr/>
        <p:txBody>
          <a:bodyPr/>
          <a:lstStyle/>
          <a:p>
            <a:r>
              <a:rPr kumimoji="1" lang="zh-CN" altLang="en-US" dirty="0"/>
              <a:t>单击此处编辑母版标题样式</a:t>
            </a:r>
          </a:p>
        </p:txBody>
      </p:sp>
      <p:sp>
        <p:nvSpPr>
          <p:cNvPr id="3" name="内容占位符 2">
            <a:extLst>
              <a:ext uri="{FF2B5EF4-FFF2-40B4-BE49-F238E27FC236}">
                <a16:creationId xmlns:a16="http://schemas.microsoft.com/office/drawing/2014/main" id="{6907B079-9170-4D26-EDD0-1E190F1507FC}"/>
              </a:ext>
            </a:extLst>
          </p:cNvPr>
          <p:cNvSpPr>
            <a:spLocks noGrp="1"/>
          </p:cNvSpPr>
          <p:nvPr>
            <p:ph idx="1"/>
          </p:nvPr>
        </p:nvSpPr>
        <p:spPr/>
        <p:txBody>
          <a:bodyPr/>
          <a:lstStyle>
            <a:lvl1pPr marL="228600" indent="-228600">
              <a:lnSpc>
                <a:spcPct val="150000"/>
              </a:lnSpc>
              <a:buFont typeface="Wingdings" panose="05000000000000000000" pitchFamily="2" charset="2"/>
              <a:buChar char="Ø"/>
              <a:defRPr sz="2400"/>
            </a:lvl1pPr>
            <a:lvl2pPr marL="685800" indent="-228600">
              <a:lnSpc>
                <a:spcPct val="150000"/>
              </a:lnSpc>
              <a:buFont typeface="Wingdings" panose="05000000000000000000" pitchFamily="2" charset="2"/>
              <a:buChar char="p"/>
              <a:defRPr sz="1800"/>
            </a:lvl2pPr>
            <a:lvl3pPr>
              <a:lnSpc>
                <a:spcPct val="150000"/>
              </a:lnSpc>
              <a:defRPr sz="1600"/>
            </a:lvl3pPr>
            <a:lvl4pPr>
              <a:lnSpc>
                <a:spcPct val="150000"/>
              </a:lnSpc>
              <a:defRPr sz="1600"/>
            </a:lvl4pPr>
            <a:lvl5pPr>
              <a:lnSpc>
                <a:spcPct val="150000"/>
              </a:lnSpc>
              <a:defRPr sz="1600"/>
            </a:lvl5pPr>
          </a:lstStyle>
          <a:p>
            <a:pPr lvl="0"/>
            <a:r>
              <a:rPr kumimoji="1" lang="zh-CN" altLang="en-US" dirty="0"/>
              <a:t>单击此处编辑母版文本样式</a:t>
            </a:r>
          </a:p>
          <a:p>
            <a:pPr lvl="1"/>
            <a:r>
              <a:rPr kumimoji="1" lang="zh-CN" altLang="en-US" dirty="0"/>
              <a:t>二级</a:t>
            </a:r>
          </a:p>
          <a:p>
            <a:pPr lvl="2"/>
            <a:r>
              <a:rPr kumimoji="1" lang="zh-CN" altLang="en-US" dirty="0"/>
              <a:t>三级</a:t>
            </a:r>
          </a:p>
          <a:p>
            <a:pPr lvl="3"/>
            <a:r>
              <a:rPr kumimoji="1" lang="zh-CN" altLang="en-US" dirty="0"/>
              <a:t>四级</a:t>
            </a:r>
          </a:p>
          <a:p>
            <a:pPr lvl="4"/>
            <a:r>
              <a:rPr kumimoji="1" lang="zh-CN" altLang="en-US" dirty="0"/>
              <a:t>五级</a:t>
            </a:r>
          </a:p>
        </p:txBody>
      </p:sp>
      <p:sp>
        <p:nvSpPr>
          <p:cNvPr id="4" name="日期占位符 3">
            <a:extLst>
              <a:ext uri="{FF2B5EF4-FFF2-40B4-BE49-F238E27FC236}">
                <a16:creationId xmlns:a16="http://schemas.microsoft.com/office/drawing/2014/main" id="{FAE70DA0-BBE0-0C98-75E9-EE306C2F22A2}"/>
              </a:ext>
            </a:extLst>
          </p:cNvPr>
          <p:cNvSpPr>
            <a:spLocks noGrp="1"/>
          </p:cNvSpPr>
          <p:nvPr>
            <p:ph type="dt" sz="half" idx="10"/>
          </p:nvPr>
        </p:nvSpPr>
        <p:spPr>
          <a:xfrm>
            <a:off x="838200" y="6356350"/>
            <a:ext cx="1188720" cy="365125"/>
          </a:xfrm>
        </p:spPr>
        <p:txBody>
          <a:bodyPr/>
          <a:lstStyle/>
          <a:p>
            <a:fld id="{F2D6D15F-A6B3-48FD-ADF7-C28F93727DCD}" type="datetime1">
              <a:rPr kumimoji="1" lang="zh-CN" altLang="en-US" smtClean="0"/>
              <a:t>2026/7/15</a:t>
            </a:fld>
            <a:endParaRPr kumimoji="1" lang="zh-CN" altLang="en-US"/>
          </a:p>
        </p:txBody>
      </p:sp>
      <p:sp>
        <p:nvSpPr>
          <p:cNvPr id="5" name="页脚占位符 4">
            <a:extLst>
              <a:ext uri="{FF2B5EF4-FFF2-40B4-BE49-F238E27FC236}">
                <a16:creationId xmlns:a16="http://schemas.microsoft.com/office/drawing/2014/main" id="{FDD2EB19-E7FC-3632-D183-6B89A5F027CE}"/>
              </a:ext>
            </a:extLst>
          </p:cNvPr>
          <p:cNvSpPr>
            <a:spLocks noGrp="1"/>
          </p:cNvSpPr>
          <p:nvPr>
            <p:ph type="ftr" sz="quarter" idx="11"/>
          </p:nvPr>
        </p:nvSpPr>
        <p:spPr>
          <a:xfrm>
            <a:off x="8237220" y="365125"/>
            <a:ext cx="3116580" cy="365125"/>
          </a:xfrm>
        </p:spPr>
        <p:txBody>
          <a:bodyPr/>
          <a:lstStyle/>
          <a:p>
            <a:r>
              <a:rPr kumimoji="1" lang="en" altLang="zh-CN" dirty="0"/>
              <a:t>Progress of ACTS-based 4D Tracking and pixel digital chip design @ CLHCP 2025</a:t>
            </a:r>
            <a:endParaRPr kumimoji="1" lang="zh-CN" altLang="en-US" dirty="0"/>
          </a:p>
        </p:txBody>
      </p:sp>
      <p:sp>
        <p:nvSpPr>
          <p:cNvPr id="6" name="灯片编号占位符 5">
            <a:extLst>
              <a:ext uri="{FF2B5EF4-FFF2-40B4-BE49-F238E27FC236}">
                <a16:creationId xmlns:a16="http://schemas.microsoft.com/office/drawing/2014/main" id="{25953E66-C590-24DB-299D-D03A7AA3A26D}"/>
              </a:ext>
            </a:extLst>
          </p:cNvPr>
          <p:cNvSpPr>
            <a:spLocks noGrp="1"/>
          </p:cNvSpPr>
          <p:nvPr>
            <p:ph type="sldNum" sz="quarter" idx="12"/>
          </p:nvPr>
        </p:nvSpPr>
        <p:spPr>
          <a:xfrm>
            <a:off x="10614660" y="6356350"/>
            <a:ext cx="739140" cy="365125"/>
          </a:xfrm>
        </p:spPr>
        <p:txBody>
          <a:bodyPr/>
          <a:lstStyle/>
          <a:p>
            <a:fld id="{1DD454EC-D2DA-B84B-BA98-0651606DF2B5}" type="slidenum">
              <a:rPr kumimoji="1" lang="zh-CN" altLang="en-US" smtClean="0"/>
              <a:t>‹#›</a:t>
            </a:fld>
            <a:endParaRPr kumimoji="1" lang="zh-CN" altLang="en-US"/>
          </a:p>
        </p:txBody>
      </p:sp>
    </p:spTree>
    <p:extLst>
      <p:ext uri="{BB962C8B-B14F-4D97-AF65-F5344CB8AC3E}">
        <p14:creationId xmlns:p14="http://schemas.microsoft.com/office/powerpoint/2010/main" val="323646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7F11AC2-BDD9-2FDA-92D8-81BD6E488593}"/>
              </a:ext>
            </a:extLst>
          </p:cNvPr>
          <p:cNvSpPr>
            <a:spLocks noGrp="1"/>
          </p:cNvSpPr>
          <p:nvPr>
            <p:ph type="title"/>
          </p:nvPr>
        </p:nvSpPr>
        <p:spPr>
          <a:xfrm>
            <a:off x="831850" y="1709738"/>
            <a:ext cx="10515600" cy="2852737"/>
          </a:xfrm>
        </p:spPr>
        <p:txBody>
          <a:bodyPr anchor="b"/>
          <a:lstStyle>
            <a:lvl1pPr>
              <a:defRPr sz="6000"/>
            </a:lvl1pPr>
          </a:lstStyle>
          <a:p>
            <a:r>
              <a:rPr kumimoji="1" lang="zh-CN" altLang="en-US"/>
              <a:t>单击此处编辑母版标题样式</a:t>
            </a:r>
          </a:p>
        </p:txBody>
      </p:sp>
      <p:sp>
        <p:nvSpPr>
          <p:cNvPr id="3" name="文本占位符 2">
            <a:extLst>
              <a:ext uri="{FF2B5EF4-FFF2-40B4-BE49-F238E27FC236}">
                <a16:creationId xmlns:a16="http://schemas.microsoft.com/office/drawing/2014/main" id="{C1BF2631-EA2D-011B-FB5A-FCF6C2ACBA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p>
        </p:txBody>
      </p:sp>
      <p:sp>
        <p:nvSpPr>
          <p:cNvPr id="4" name="日期占位符 3">
            <a:extLst>
              <a:ext uri="{FF2B5EF4-FFF2-40B4-BE49-F238E27FC236}">
                <a16:creationId xmlns:a16="http://schemas.microsoft.com/office/drawing/2014/main" id="{53D5CD45-BA09-0563-4F7C-6C620626BA64}"/>
              </a:ext>
            </a:extLst>
          </p:cNvPr>
          <p:cNvSpPr>
            <a:spLocks noGrp="1"/>
          </p:cNvSpPr>
          <p:nvPr>
            <p:ph type="dt" sz="half" idx="10"/>
          </p:nvPr>
        </p:nvSpPr>
        <p:spPr/>
        <p:txBody>
          <a:bodyPr/>
          <a:lstStyle/>
          <a:p>
            <a:fld id="{5FFD942E-412E-4E15-AB5F-1E38EED24A65}" type="datetime1">
              <a:rPr kumimoji="1" lang="zh-CN" altLang="en-US" smtClean="0"/>
              <a:t>2026/7/15</a:t>
            </a:fld>
            <a:endParaRPr kumimoji="1" lang="zh-CN" altLang="en-US"/>
          </a:p>
        </p:txBody>
      </p:sp>
      <p:sp>
        <p:nvSpPr>
          <p:cNvPr id="5" name="页脚占位符 4">
            <a:extLst>
              <a:ext uri="{FF2B5EF4-FFF2-40B4-BE49-F238E27FC236}">
                <a16:creationId xmlns:a16="http://schemas.microsoft.com/office/drawing/2014/main" id="{614BCD06-02FA-867E-12C1-0DDD30EEE499}"/>
              </a:ext>
            </a:extLst>
          </p:cNvPr>
          <p:cNvSpPr>
            <a:spLocks noGrp="1"/>
          </p:cNvSpPr>
          <p:nvPr>
            <p:ph type="ftr" sz="quarter" idx="11"/>
          </p:nvPr>
        </p:nvSpPr>
        <p:spPr/>
        <p:txBody>
          <a:bodyPr/>
          <a:lstStyle/>
          <a:p>
            <a:r>
              <a:rPr kumimoji="1" lang="en" altLang="zh-CN"/>
              <a:t>Progress of ACTS-based 4D Tracking and pixel digital chip design @ CLHCP 2025</a:t>
            </a:r>
            <a:endParaRPr kumimoji="1" lang="zh-CN" altLang="en-US"/>
          </a:p>
        </p:txBody>
      </p:sp>
      <p:sp>
        <p:nvSpPr>
          <p:cNvPr id="6" name="灯片编号占位符 5">
            <a:extLst>
              <a:ext uri="{FF2B5EF4-FFF2-40B4-BE49-F238E27FC236}">
                <a16:creationId xmlns:a16="http://schemas.microsoft.com/office/drawing/2014/main" id="{6493CAF8-A17D-E769-E788-48B0EEBC4422}"/>
              </a:ext>
            </a:extLst>
          </p:cNvPr>
          <p:cNvSpPr>
            <a:spLocks noGrp="1"/>
          </p:cNvSpPr>
          <p:nvPr>
            <p:ph type="sldNum" sz="quarter" idx="12"/>
          </p:nvPr>
        </p:nvSpPr>
        <p:spPr/>
        <p:txBody>
          <a:bodyPr/>
          <a:lstStyle/>
          <a:p>
            <a:fld id="{1DD454EC-D2DA-B84B-BA98-0651606DF2B5}" type="slidenum">
              <a:rPr kumimoji="1" lang="zh-CN" altLang="en-US" smtClean="0"/>
              <a:t>‹#›</a:t>
            </a:fld>
            <a:endParaRPr kumimoji="1" lang="zh-CN" altLang="en-US"/>
          </a:p>
        </p:txBody>
      </p:sp>
    </p:spTree>
    <p:extLst>
      <p:ext uri="{BB962C8B-B14F-4D97-AF65-F5344CB8AC3E}">
        <p14:creationId xmlns:p14="http://schemas.microsoft.com/office/powerpoint/2010/main" val="3865434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415AA0A-6E35-9D4C-BCC3-DE2DC39C929B}"/>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9B9F60B0-1D96-AF56-96EA-331BC358533F}"/>
              </a:ext>
            </a:extLst>
          </p:cNvPr>
          <p:cNvSpPr>
            <a:spLocks noGrp="1"/>
          </p:cNvSpPr>
          <p:nvPr>
            <p:ph sz="half" idx="1"/>
          </p:nvPr>
        </p:nvSpPr>
        <p:spPr>
          <a:xfrm>
            <a:off x="838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内容占位符 3">
            <a:extLst>
              <a:ext uri="{FF2B5EF4-FFF2-40B4-BE49-F238E27FC236}">
                <a16:creationId xmlns:a16="http://schemas.microsoft.com/office/drawing/2014/main" id="{8A99058A-5836-1105-90F8-920AC796B9A4}"/>
              </a:ext>
            </a:extLst>
          </p:cNvPr>
          <p:cNvSpPr>
            <a:spLocks noGrp="1"/>
          </p:cNvSpPr>
          <p:nvPr>
            <p:ph sz="half" idx="2"/>
          </p:nvPr>
        </p:nvSpPr>
        <p:spPr>
          <a:xfrm>
            <a:off x="6172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日期占位符 4">
            <a:extLst>
              <a:ext uri="{FF2B5EF4-FFF2-40B4-BE49-F238E27FC236}">
                <a16:creationId xmlns:a16="http://schemas.microsoft.com/office/drawing/2014/main" id="{9D5668FC-6722-F1D7-C72B-85AC73140838}"/>
              </a:ext>
            </a:extLst>
          </p:cNvPr>
          <p:cNvSpPr>
            <a:spLocks noGrp="1"/>
          </p:cNvSpPr>
          <p:nvPr>
            <p:ph type="dt" sz="half" idx="10"/>
          </p:nvPr>
        </p:nvSpPr>
        <p:spPr/>
        <p:txBody>
          <a:bodyPr/>
          <a:lstStyle/>
          <a:p>
            <a:fld id="{2E2F7439-85C0-467F-B321-25766AFCB855}" type="datetime1">
              <a:rPr kumimoji="1" lang="zh-CN" altLang="en-US" smtClean="0"/>
              <a:t>2026/7/15</a:t>
            </a:fld>
            <a:endParaRPr kumimoji="1" lang="zh-CN" altLang="en-US"/>
          </a:p>
        </p:txBody>
      </p:sp>
      <p:sp>
        <p:nvSpPr>
          <p:cNvPr id="6" name="页脚占位符 5">
            <a:extLst>
              <a:ext uri="{FF2B5EF4-FFF2-40B4-BE49-F238E27FC236}">
                <a16:creationId xmlns:a16="http://schemas.microsoft.com/office/drawing/2014/main" id="{BBEEC353-83C0-6C96-CC00-6736C29A4034}"/>
              </a:ext>
            </a:extLst>
          </p:cNvPr>
          <p:cNvSpPr>
            <a:spLocks noGrp="1"/>
          </p:cNvSpPr>
          <p:nvPr>
            <p:ph type="ftr" sz="quarter" idx="11"/>
          </p:nvPr>
        </p:nvSpPr>
        <p:spPr/>
        <p:txBody>
          <a:bodyPr/>
          <a:lstStyle/>
          <a:p>
            <a:r>
              <a:rPr kumimoji="1" lang="en" altLang="zh-CN"/>
              <a:t>Progress of ACTS-based 4D Tracking and pixel digital chip design @ CLHCP 2025</a:t>
            </a:r>
            <a:endParaRPr kumimoji="1" lang="zh-CN" altLang="en-US"/>
          </a:p>
        </p:txBody>
      </p:sp>
      <p:sp>
        <p:nvSpPr>
          <p:cNvPr id="7" name="灯片编号占位符 6">
            <a:extLst>
              <a:ext uri="{FF2B5EF4-FFF2-40B4-BE49-F238E27FC236}">
                <a16:creationId xmlns:a16="http://schemas.microsoft.com/office/drawing/2014/main" id="{161FA2D0-0144-E30C-3E43-4811E6B120A2}"/>
              </a:ext>
            </a:extLst>
          </p:cNvPr>
          <p:cNvSpPr>
            <a:spLocks noGrp="1"/>
          </p:cNvSpPr>
          <p:nvPr>
            <p:ph type="sldNum" sz="quarter" idx="12"/>
          </p:nvPr>
        </p:nvSpPr>
        <p:spPr/>
        <p:txBody>
          <a:bodyPr/>
          <a:lstStyle/>
          <a:p>
            <a:fld id="{1DD454EC-D2DA-B84B-BA98-0651606DF2B5}" type="slidenum">
              <a:rPr kumimoji="1" lang="zh-CN" altLang="en-US" smtClean="0"/>
              <a:t>‹#›</a:t>
            </a:fld>
            <a:endParaRPr kumimoji="1" lang="zh-CN" altLang="en-US"/>
          </a:p>
        </p:txBody>
      </p:sp>
    </p:spTree>
    <p:extLst>
      <p:ext uri="{BB962C8B-B14F-4D97-AF65-F5344CB8AC3E}">
        <p14:creationId xmlns:p14="http://schemas.microsoft.com/office/powerpoint/2010/main" val="1509435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428204A-026B-E6CA-A4C5-B0C70DB2DC79}"/>
              </a:ext>
            </a:extLst>
          </p:cNvPr>
          <p:cNvSpPr>
            <a:spLocks noGrp="1"/>
          </p:cNvSpPr>
          <p:nvPr>
            <p:ph type="title"/>
          </p:nvPr>
        </p:nvSpPr>
        <p:spPr>
          <a:xfrm>
            <a:off x="839788" y="365125"/>
            <a:ext cx="10515600" cy="1325563"/>
          </a:xfrm>
        </p:spPr>
        <p:txBody>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31BD6159-7798-4263-3E2B-E48364F773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4" name="内容占位符 3">
            <a:extLst>
              <a:ext uri="{FF2B5EF4-FFF2-40B4-BE49-F238E27FC236}">
                <a16:creationId xmlns:a16="http://schemas.microsoft.com/office/drawing/2014/main" id="{D6727AED-7812-FC8D-24C8-A7FB229421E0}"/>
              </a:ext>
            </a:extLst>
          </p:cNvPr>
          <p:cNvSpPr>
            <a:spLocks noGrp="1"/>
          </p:cNvSpPr>
          <p:nvPr>
            <p:ph sz="half" idx="2"/>
          </p:nvPr>
        </p:nvSpPr>
        <p:spPr>
          <a:xfrm>
            <a:off x="839788" y="2505075"/>
            <a:ext cx="5157787"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文本占位符 4">
            <a:extLst>
              <a:ext uri="{FF2B5EF4-FFF2-40B4-BE49-F238E27FC236}">
                <a16:creationId xmlns:a16="http://schemas.microsoft.com/office/drawing/2014/main" id="{FD8EB021-6793-E26F-479A-C8F8BF4B12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6" name="内容占位符 5">
            <a:extLst>
              <a:ext uri="{FF2B5EF4-FFF2-40B4-BE49-F238E27FC236}">
                <a16:creationId xmlns:a16="http://schemas.microsoft.com/office/drawing/2014/main" id="{AB6B8010-8F83-99A7-033F-34D9DCCFD39F}"/>
              </a:ext>
            </a:extLst>
          </p:cNvPr>
          <p:cNvSpPr>
            <a:spLocks noGrp="1"/>
          </p:cNvSpPr>
          <p:nvPr>
            <p:ph sz="quarter" idx="4"/>
          </p:nvPr>
        </p:nvSpPr>
        <p:spPr>
          <a:xfrm>
            <a:off x="6172200" y="2505075"/>
            <a:ext cx="5183188"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日期占位符 6">
            <a:extLst>
              <a:ext uri="{FF2B5EF4-FFF2-40B4-BE49-F238E27FC236}">
                <a16:creationId xmlns:a16="http://schemas.microsoft.com/office/drawing/2014/main" id="{E82878FC-35A3-4469-5089-10D92BE9EEF4}"/>
              </a:ext>
            </a:extLst>
          </p:cNvPr>
          <p:cNvSpPr>
            <a:spLocks noGrp="1"/>
          </p:cNvSpPr>
          <p:nvPr>
            <p:ph type="dt" sz="half" idx="10"/>
          </p:nvPr>
        </p:nvSpPr>
        <p:spPr/>
        <p:txBody>
          <a:bodyPr/>
          <a:lstStyle/>
          <a:p>
            <a:fld id="{00FF3D40-D0AD-4670-A930-40751CE76485}" type="datetime1">
              <a:rPr kumimoji="1" lang="zh-CN" altLang="en-US" smtClean="0"/>
              <a:t>2026/7/15</a:t>
            </a:fld>
            <a:endParaRPr kumimoji="1" lang="zh-CN" altLang="en-US"/>
          </a:p>
        </p:txBody>
      </p:sp>
      <p:sp>
        <p:nvSpPr>
          <p:cNvPr id="8" name="页脚占位符 7">
            <a:extLst>
              <a:ext uri="{FF2B5EF4-FFF2-40B4-BE49-F238E27FC236}">
                <a16:creationId xmlns:a16="http://schemas.microsoft.com/office/drawing/2014/main" id="{07C3E782-AC75-796C-BFD9-8881B8B131CA}"/>
              </a:ext>
            </a:extLst>
          </p:cNvPr>
          <p:cNvSpPr>
            <a:spLocks noGrp="1"/>
          </p:cNvSpPr>
          <p:nvPr>
            <p:ph type="ftr" sz="quarter" idx="11"/>
          </p:nvPr>
        </p:nvSpPr>
        <p:spPr/>
        <p:txBody>
          <a:bodyPr/>
          <a:lstStyle/>
          <a:p>
            <a:r>
              <a:rPr kumimoji="1" lang="en" altLang="zh-CN"/>
              <a:t>Progress of ACTS-based 4D Tracking and pixel digital chip design @ CLHCP 2025</a:t>
            </a:r>
            <a:endParaRPr kumimoji="1" lang="zh-CN" altLang="en-US"/>
          </a:p>
        </p:txBody>
      </p:sp>
      <p:sp>
        <p:nvSpPr>
          <p:cNvPr id="9" name="灯片编号占位符 8">
            <a:extLst>
              <a:ext uri="{FF2B5EF4-FFF2-40B4-BE49-F238E27FC236}">
                <a16:creationId xmlns:a16="http://schemas.microsoft.com/office/drawing/2014/main" id="{A3DA3876-EF99-86E3-17C1-E42275A278EE}"/>
              </a:ext>
            </a:extLst>
          </p:cNvPr>
          <p:cNvSpPr>
            <a:spLocks noGrp="1"/>
          </p:cNvSpPr>
          <p:nvPr>
            <p:ph type="sldNum" sz="quarter" idx="12"/>
          </p:nvPr>
        </p:nvSpPr>
        <p:spPr/>
        <p:txBody>
          <a:bodyPr/>
          <a:lstStyle/>
          <a:p>
            <a:fld id="{1DD454EC-D2DA-B84B-BA98-0651606DF2B5}" type="slidenum">
              <a:rPr kumimoji="1" lang="zh-CN" altLang="en-US" smtClean="0"/>
              <a:t>‹#›</a:t>
            </a:fld>
            <a:endParaRPr kumimoji="1" lang="zh-CN" altLang="en-US"/>
          </a:p>
        </p:txBody>
      </p:sp>
    </p:spTree>
    <p:extLst>
      <p:ext uri="{BB962C8B-B14F-4D97-AF65-F5344CB8AC3E}">
        <p14:creationId xmlns:p14="http://schemas.microsoft.com/office/powerpoint/2010/main" val="3412215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656BA8D-2AC2-12F8-63E9-F85895DDD1F3}"/>
              </a:ext>
            </a:extLst>
          </p:cNvPr>
          <p:cNvSpPr>
            <a:spLocks noGrp="1"/>
          </p:cNvSpPr>
          <p:nvPr>
            <p:ph type="title"/>
          </p:nvPr>
        </p:nvSpPr>
        <p:spPr/>
        <p:txBody>
          <a:bodyPr/>
          <a:lstStyle/>
          <a:p>
            <a:r>
              <a:rPr kumimoji="1" lang="zh-CN" altLang="en-US"/>
              <a:t>单击此处编辑母版标题样式</a:t>
            </a:r>
          </a:p>
        </p:txBody>
      </p:sp>
      <p:sp>
        <p:nvSpPr>
          <p:cNvPr id="3" name="日期占位符 2">
            <a:extLst>
              <a:ext uri="{FF2B5EF4-FFF2-40B4-BE49-F238E27FC236}">
                <a16:creationId xmlns:a16="http://schemas.microsoft.com/office/drawing/2014/main" id="{CCFB9055-96F6-FC45-1D33-04C171600C34}"/>
              </a:ext>
            </a:extLst>
          </p:cNvPr>
          <p:cNvSpPr>
            <a:spLocks noGrp="1"/>
          </p:cNvSpPr>
          <p:nvPr>
            <p:ph type="dt" sz="half" idx="10"/>
          </p:nvPr>
        </p:nvSpPr>
        <p:spPr/>
        <p:txBody>
          <a:bodyPr/>
          <a:lstStyle/>
          <a:p>
            <a:fld id="{DC630186-C0CA-4743-A528-F303CB3B41AD}" type="datetime1">
              <a:rPr kumimoji="1" lang="zh-CN" altLang="en-US" smtClean="0"/>
              <a:t>2026/7/15</a:t>
            </a:fld>
            <a:endParaRPr kumimoji="1" lang="zh-CN" altLang="en-US"/>
          </a:p>
        </p:txBody>
      </p:sp>
      <p:sp>
        <p:nvSpPr>
          <p:cNvPr id="4" name="页脚占位符 3">
            <a:extLst>
              <a:ext uri="{FF2B5EF4-FFF2-40B4-BE49-F238E27FC236}">
                <a16:creationId xmlns:a16="http://schemas.microsoft.com/office/drawing/2014/main" id="{150BB003-03EF-7511-898F-4461E0153BB4}"/>
              </a:ext>
            </a:extLst>
          </p:cNvPr>
          <p:cNvSpPr>
            <a:spLocks noGrp="1"/>
          </p:cNvSpPr>
          <p:nvPr>
            <p:ph type="ftr" sz="quarter" idx="11"/>
          </p:nvPr>
        </p:nvSpPr>
        <p:spPr/>
        <p:txBody>
          <a:bodyPr/>
          <a:lstStyle/>
          <a:p>
            <a:r>
              <a:rPr kumimoji="1" lang="en" altLang="zh-CN"/>
              <a:t>Progress of ACTS-based 4D Tracking and pixel digital chip design @ CLHCP 2025</a:t>
            </a:r>
            <a:endParaRPr kumimoji="1" lang="zh-CN" altLang="en-US"/>
          </a:p>
        </p:txBody>
      </p:sp>
      <p:sp>
        <p:nvSpPr>
          <p:cNvPr id="5" name="灯片编号占位符 4">
            <a:extLst>
              <a:ext uri="{FF2B5EF4-FFF2-40B4-BE49-F238E27FC236}">
                <a16:creationId xmlns:a16="http://schemas.microsoft.com/office/drawing/2014/main" id="{D4808FFA-7014-343E-FC42-376FE513BC3B}"/>
              </a:ext>
            </a:extLst>
          </p:cNvPr>
          <p:cNvSpPr>
            <a:spLocks noGrp="1"/>
          </p:cNvSpPr>
          <p:nvPr>
            <p:ph type="sldNum" sz="quarter" idx="12"/>
          </p:nvPr>
        </p:nvSpPr>
        <p:spPr/>
        <p:txBody>
          <a:bodyPr/>
          <a:lstStyle/>
          <a:p>
            <a:fld id="{1DD454EC-D2DA-B84B-BA98-0651606DF2B5}" type="slidenum">
              <a:rPr kumimoji="1" lang="zh-CN" altLang="en-US" smtClean="0"/>
              <a:t>‹#›</a:t>
            </a:fld>
            <a:endParaRPr kumimoji="1" lang="zh-CN" altLang="en-US"/>
          </a:p>
        </p:txBody>
      </p:sp>
    </p:spTree>
    <p:extLst>
      <p:ext uri="{BB962C8B-B14F-4D97-AF65-F5344CB8AC3E}">
        <p14:creationId xmlns:p14="http://schemas.microsoft.com/office/powerpoint/2010/main" val="238718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1A0EFD61-81F8-D58D-936A-0C20136EB6D7}"/>
              </a:ext>
            </a:extLst>
          </p:cNvPr>
          <p:cNvSpPr>
            <a:spLocks noGrp="1"/>
          </p:cNvSpPr>
          <p:nvPr>
            <p:ph type="dt" sz="half" idx="10"/>
          </p:nvPr>
        </p:nvSpPr>
        <p:spPr/>
        <p:txBody>
          <a:bodyPr/>
          <a:lstStyle/>
          <a:p>
            <a:fld id="{09FA5D9E-01E0-4135-AB82-ECC3A904905B}" type="datetime1">
              <a:rPr kumimoji="1" lang="zh-CN" altLang="en-US" smtClean="0"/>
              <a:t>2026/7/15</a:t>
            </a:fld>
            <a:endParaRPr kumimoji="1" lang="zh-CN" altLang="en-US"/>
          </a:p>
        </p:txBody>
      </p:sp>
      <p:sp>
        <p:nvSpPr>
          <p:cNvPr id="3" name="页脚占位符 2">
            <a:extLst>
              <a:ext uri="{FF2B5EF4-FFF2-40B4-BE49-F238E27FC236}">
                <a16:creationId xmlns:a16="http://schemas.microsoft.com/office/drawing/2014/main" id="{88D76564-DE62-3A2E-29F2-B284CFEC261C}"/>
              </a:ext>
            </a:extLst>
          </p:cNvPr>
          <p:cNvSpPr>
            <a:spLocks noGrp="1"/>
          </p:cNvSpPr>
          <p:nvPr>
            <p:ph type="ftr" sz="quarter" idx="11"/>
          </p:nvPr>
        </p:nvSpPr>
        <p:spPr/>
        <p:txBody>
          <a:bodyPr/>
          <a:lstStyle/>
          <a:p>
            <a:r>
              <a:rPr kumimoji="1" lang="en" altLang="zh-CN"/>
              <a:t>Progress of ACTS-based 4D Tracking and pixel digital chip design @ CLHCP 2025</a:t>
            </a:r>
            <a:endParaRPr kumimoji="1" lang="zh-CN" altLang="en-US"/>
          </a:p>
        </p:txBody>
      </p:sp>
      <p:sp>
        <p:nvSpPr>
          <p:cNvPr id="4" name="灯片编号占位符 3">
            <a:extLst>
              <a:ext uri="{FF2B5EF4-FFF2-40B4-BE49-F238E27FC236}">
                <a16:creationId xmlns:a16="http://schemas.microsoft.com/office/drawing/2014/main" id="{55D5CE76-B8C1-1777-EC18-D07AE62E5133}"/>
              </a:ext>
            </a:extLst>
          </p:cNvPr>
          <p:cNvSpPr>
            <a:spLocks noGrp="1"/>
          </p:cNvSpPr>
          <p:nvPr>
            <p:ph type="sldNum" sz="quarter" idx="12"/>
          </p:nvPr>
        </p:nvSpPr>
        <p:spPr/>
        <p:txBody>
          <a:bodyPr/>
          <a:lstStyle/>
          <a:p>
            <a:fld id="{1DD454EC-D2DA-B84B-BA98-0651606DF2B5}" type="slidenum">
              <a:rPr kumimoji="1" lang="zh-CN" altLang="en-US" smtClean="0"/>
              <a:t>‹#›</a:t>
            </a:fld>
            <a:endParaRPr kumimoji="1" lang="zh-CN" altLang="en-US"/>
          </a:p>
        </p:txBody>
      </p:sp>
    </p:spTree>
    <p:extLst>
      <p:ext uri="{BB962C8B-B14F-4D97-AF65-F5344CB8AC3E}">
        <p14:creationId xmlns:p14="http://schemas.microsoft.com/office/powerpoint/2010/main" val="467145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D68C04C-6AA7-1CAE-9D9A-6E2AF2448896}"/>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内容占位符 2">
            <a:extLst>
              <a:ext uri="{FF2B5EF4-FFF2-40B4-BE49-F238E27FC236}">
                <a16:creationId xmlns:a16="http://schemas.microsoft.com/office/drawing/2014/main" id="{3D825B8B-6D57-0E4B-C999-09B3FE5A8A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a:extLst>
              <a:ext uri="{FF2B5EF4-FFF2-40B4-BE49-F238E27FC236}">
                <a16:creationId xmlns:a16="http://schemas.microsoft.com/office/drawing/2014/main" id="{C79DF86F-84D7-9A79-DF8C-CC3D455B94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433733AC-89C9-98E0-4042-65637F83702B}"/>
              </a:ext>
            </a:extLst>
          </p:cNvPr>
          <p:cNvSpPr>
            <a:spLocks noGrp="1"/>
          </p:cNvSpPr>
          <p:nvPr>
            <p:ph type="dt" sz="half" idx="10"/>
          </p:nvPr>
        </p:nvSpPr>
        <p:spPr/>
        <p:txBody>
          <a:bodyPr/>
          <a:lstStyle/>
          <a:p>
            <a:fld id="{91078BF7-5138-4D46-A1E7-B62F832FF3C3}" type="datetime1">
              <a:rPr kumimoji="1" lang="zh-CN" altLang="en-US" smtClean="0"/>
              <a:t>2026/7/15</a:t>
            </a:fld>
            <a:endParaRPr kumimoji="1" lang="zh-CN" altLang="en-US"/>
          </a:p>
        </p:txBody>
      </p:sp>
      <p:sp>
        <p:nvSpPr>
          <p:cNvPr id="6" name="页脚占位符 5">
            <a:extLst>
              <a:ext uri="{FF2B5EF4-FFF2-40B4-BE49-F238E27FC236}">
                <a16:creationId xmlns:a16="http://schemas.microsoft.com/office/drawing/2014/main" id="{12C37B46-78B4-ECD3-24B6-CAFE9C12D5AF}"/>
              </a:ext>
            </a:extLst>
          </p:cNvPr>
          <p:cNvSpPr>
            <a:spLocks noGrp="1"/>
          </p:cNvSpPr>
          <p:nvPr>
            <p:ph type="ftr" sz="quarter" idx="11"/>
          </p:nvPr>
        </p:nvSpPr>
        <p:spPr/>
        <p:txBody>
          <a:bodyPr/>
          <a:lstStyle/>
          <a:p>
            <a:r>
              <a:rPr kumimoji="1" lang="en" altLang="zh-CN"/>
              <a:t>Progress of ACTS-based 4D Tracking and pixel digital chip design @ CLHCP 2025</a:t>
            </a:r>
            <a:endParaRPr kumimoji="1" lang="zh-CN" altLang="en-US"/>
          </a:p>
        </p:txBody>
      </p:sp>
      <p:sp>
        <p:nvSpPr>
          <p:cNvPr id="7" name="灯片编号占位符 6">
            <a:extLst>
              <a:ext uri="{FF2B5EF4-FFF2-40B4-BE49-F238E27FC236}">
                <a16:creationId xmlns:a16="http://schemas.microsoft.com/office/drawing/2014/main" id="{73F01F35-4299-5FC0-54AC-2BF172B0E28A}"/>
              </a:ext>
            </a:extLst>
          </p:cNvPr>
          <p:cNvSpPr>
            <a:spLocks noGrp="1"/>
          </p:cNvSpPr>
          <p:nvPr>
            <p:ph type="sldNum" sz="quarter" idx="12"/>
          </p:nvPr>
        </p:nvSpPr>
        <p:spPr/>
        <p:txBody>
          <a:bodyPr/>
          <a:lstStyle/>
          <a:p>
            <a:fld id="{1DD454EC-D2DA-B84B-BA98-0651606DF2B5}" type="slidenum">
              <a:rPr kumimoji="1" lang="zh-CN" altLang="en-US" smtClean="0"/>
              <a:t>‹#›</a:t>
            </a:fld>
            <a:endParaRPr kumimoji="1" lang="zh-CN" altLang="en-US"/>
          </a:p>
        </p:txBody>
      </p:sp>
    </p:spTree>
    <p:extLst>
      <p:ext uri="{BB962C8B-B14F-4D97-AF65-F5344CB8AC3E}">
        <p14:creationId xmlns:p14="http://schemas.microsoft.com/office/powerpoint/2010/main" val="3671313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8942B28-1AF3-34A5-F39F-2F7180D4C1CC}"/>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图片占位符 2">
            <a:extLst>
              <a:ext uri="{FF2B5EF4-FFF2-40B4-BE49-F238E27FC236}">
                <a16:creationId xmlns:a16="http://schemas.microsoft.com/office/drawing/2014/main" id="{4BC495F5-F4A2-3FB3-5039-F1D2EA9D74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a:extLst>
              <a:ext uri="{FF2B5EF4-FFF2-40B4-BE49-F238E27FC236}">
                <a16:creationId xmlns:a16="http://schemas.microsoft.com/office/drawing/2014/main" id="{58A13A36-D4F7-0194-707B-1A01A62832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57E1E76C-5100-621C-2978-53C281A01BB3}"/>
              </a:ext>
            </a:extLst>
          </p:cNvPr>
          <p:cNvSpPr>
            <a:spLocks noGrp="1"/>
          </p:cNvSpPr>
          <p:nvPr>
            <p:ph type="dt" sz="half" idx="10"/>
          </p:nvPr>
        </p:nvSpPr>
        <p:spPr/>
        <p:txBody>
          <a:bodyPr/>
          <a:lstStyle/>
          <a:p>
            <a:fld id="{421887BB-6D59-4ED8-AA63-76492B522BAA}" type="datetime1">
              <a:rPr kumimoji="1" lang="zh-CN" altLang="en-US" smtClean="0"/>
              <a:t>2026/7/15</a:t>
            </a:fld>
            <a:endParaRPr kumimoji="1" lang="zh-CN" altLang="en-US"/>
          </a:p>
        </p:txBody>
      </p:sp>
      <p:sp>
        <p:nvSpPr>
          <p:cNvPr id="6" name="页脚占位符 5">
            <a:extLst>
              <a:ext uri="{FF2B5EF4-FFF2-40B4-BE49-F238E27FC236}">
                <a16:creationId xmlns:a16="http://schemas.microsoft.com/office/drawing/2014/main" id="{471277B2-D0E4-9D12-6D45-3D5306D87694}"/>
              </a:ext>
            </a:extLst>
          </p:cNvPr>
          <p:cNvSpPr>
            <a:spLocks noGrp="1"/>
          </p:cNvSpPr>
          <p:nvPr>
            <p:ph type="ftr" sz="quarter" idx="11"/>
          </p:nvPr>
        </p:nvSpPr>
        <p:spPr/>
        <p:txBody>
          <a:bodyPr/>
          <a:lstStyle/>
          <a:p>
            <a:r>
              <a:rPr kumimoji="1" lang="en" altLang="zh-CN"/>
              <a:t>Progress of ACTS-based 4D Tracking and pixel digital chip design @ CLHCP 2025</a:t>
            </a:r>
            <a:endParaRPr kumimoji="1" lang="zh-CN" altLang="en-US"/>
          </a:p>
        </p:txBody>
      </p:sp>
      <p:sp>
        <p:nvSpPr>
          <p:cNvPr id="7" name="灯片编号占位符 6">
            <a:extLst>
              <a:ext uri="{FF2B5EF4-FFF2-40B4-BE49-F238E27FC236}">
                <a16:creationId xmlns:a16="http://schemas.microsoft.com/office/drawing/2014/main" id="{50773008-DC44-49F8-22F7-97A1EC9CCD4C}"/>
              </a:ext>
            </a:extLst>
          </p:cNvPr>
          <p:cNvSpPr>
            <a:spLocks noGrp="1"/>
          </p:cNvSpPr>
          <p:nvPr>
            <p:ph type="sldNum" sz="quarter" idx="12"/>
          </p:nvPr>
        </p:nvSpPr>
        <p:spPr/>
        <p:txBody>
          <a:bodyPr/>
          <a:lstStyle/>
          <a:p>
            <a:fld id="{1DD454EC-D2DA-B84B-BA98-0651606DF2B5}" type="slidenum">
              <a:rPr kumimoji="1" lang="zh-CN" altLang="en-US" smtClean="0"/>
              <a:t>‹#›</a:t>
            </a:fld>
            <a:endParaRPr kumimoji="1" lang="zh-CN" altLang="en-US"/>
          </a:p>
        </p:txBody>
      </p:sp>
    </p:spTree>
    <p:extLst>
      <p:ext uri="{BB962C8B-B14F-4D97-AF65-F5344CB8AC3E}">
        <p14:creationId xmlns:p14="http://schemas.microsoft.com/office/powerpoint/2010/main" val="1171365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A9139974-D5CC-3AA4-EF50-CD4233FD3C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F93DC236-1F8B-C766-4409-AE249B47C2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A512F5C7-F684-E4DD-3E50-B754DC3FA8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46DEB1-D524-49B2-BD4B-D968EE5A374B}" type="datetime1">
              <a:rPr kumimoji="1" lang="zh-CN" altLang="en-US" smtClean="0"/>
              <a:t>2026/7/15</a:t>
            </a:fld>
            <a:endParaRPr kumimoji="1" lang="zh-CN" altLang="en-US"/>
          </a:p>
        </p:txBody>
      </p:sp>
      <p:sp>
        <p:nvSpPr>
          <p:cNvPr id="5" name="页脚占位符 4">
            <a:extLst>
              <a:ext uri="{FF2B5EF4-FFF2-40B4-BE49-F238E27FC236}">
                <a16:creationId xmlns:a16="http://schemas.microsoft.com/office/drawing/2014/main" id="{E2D4B0D8-C6A2-7C44-D6BA-3F256936E9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 altLang="zh-CN"/>
              <a:t>Progress of ACTS-based 4D Tracking and pixel digital chip design @ CLHCP 2025</a:t>
            </a:r>
            <a:endParaRPr kumimoji="1" lang="zh-CN" altLang="en-US"/>
          </a:p>
        </p:txBody>
      </p:sp>
      <p:sp>
        <p:nvSpPr>
          <p:cNvPr id="6" name="灯片编号占位符 5">
            <a:extLst>
              <a:ext uri="{FF2B5EF4-FFF2-40B4-BE49-F238E27FC236}">
                <a16:creationId xmlns:a16="http://schemas.microsoft.com/office/drawing/2014/main" id="{0848F690-47DA-78E9-E20D-44598AE01F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D454EC-D2DA-B84B-BA98-0651606DF2B5}" type="slidenum">
              <a:rPr kumimoji="1" lang="zh-CN" altLang="en-US" smtClean="0"/>
              <a:t>‹#›</a:t>
            </a:fld>
            <a:endParaRPr kumimoji="1" lang="zh-CN" altLang="en-US"/>
          </a:p>
        </p:txBody>
      </p:sp>
    </p:spTree>
    <p:extLst>
      <p:ext uri="{BB962C8B-B14F-4D97-AF65-F5344CB8AC3E}">
        <p14:creationId xmlns:p14="http://schemas.microsoft.com/office/powerpoint/2010/main" val="2962297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emf"/><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emf"/><Relationship Id="rId11" Type="http://schemas.openxmlformats.org/officeDocument/2006/relationships/image" Target="../media/image8.svg"/><Relationship Id="rId5" Type="http://schemas.openxmlformats.org/officeDocument/2006/relationships/image" Target="../media/image3.emf"/><Relationship Id="rId10" Type="http://schemas.openxmlformats.org/officeDocument/2006/relationships/image" Target="../media/image7.png"/><Relationship Id="rId4" Type="http://schemas.openxmlformats.org/officeDocument/2006/relationships/image" Target="../media/image2.emf"/><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24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2.emf"/></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8.emf"/><Relationship Id="rId5" Type="http://schemas.openxmlformats.org/officeDocument/2006/relationships/image" Target="../media/image37.emf"/><Relationship Id="rId4" Type="http://schemas.openxmlformats.org/officeDocument/2006/relationships/image" Target="../media/image36.emf"/></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40.emf"/><Relationship Id="rId4" Type="http://schemas.openxmlformats.org/officeDocument/2006/relationships/image" Target="../media/image39.emf"/></Relationships>
</file>

<file path=ppt/slides/_rels/slide15.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3.emf"/><Relationship Id="rId4" Type="http://schemas.openxmlformats.org/officeDocument/2006/relationships/image" Target="../media/image42.emf"/></Relationships>
</file>

<file path=ppt/slides/_rels/slide16.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4.emf"/></Relationships>
</file>

<file path=ppt/slides/_rels/slide17.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48.emf"/><Relationship Id="rId4" Type="http://schemas.openxmlformats.org/officeDocument/2006/relationships/image" Target="../media/image47.emf"/></Relationships>
</file>

<file path=ppt/slides/_rels/slide19.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50.emf"/><Relationship Id="rId4" Type="http://schemas.openxmlformats.org/officeDocument/2006/relationships/image" Target="../media/image49.emf"/></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emf"/><Relationship Id="rId7" Type="http://schemas.openxmlformats.org/officeDocument/2006/relationships/hyperlink" Target="https://atlas.web.cern.ch/Atlas/GROUPS/PHYSICS/PUBNOTES/ATL-PHYS-PUB-2023-023/"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emf"/><Relationship Id="rId5" Type="http://schemas.openxmlformats.org/officeDocument/2006/relationships/image" Target="../media/image3.emf"/><Relationship Id="rId4" Type="http://schemas.openxmlformats.org/officeDocument/2006/relationships/image" Target="../media/image2.emf"/><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51.emf"/></Relationships>
</file>

<file path=ppt/slides/_rels/slide21.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9.emf"/></Relationships>
</file>

<file path=ppt/slides/_rels/slide22.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hyperlink" Target="https://acts.readthedocs.io/en/latest/tracking.html#clusterin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70.png"/><Relationship Id="rId7" Type="http://schemas.openxmlformats.org/officeDocument/2006/relationships/image" Target="../media/image59.pn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200.png"/><Relationship Id="rId5" Type="http://schemas.openxmlformats.org/officeDocument/2006/relationships/image" Target="../media/image58.png"/><Relationship Id="rId4" Type="http://schemas.openxmlformats.org/officeDocument/2006/relationships/image" Target="../media/image57.png"/></Relationships>
</file>

<file path=ppt/slides/_rels/slide2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310.png"/><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 Id="rId9" Type="http://schemas.openxmlformats.org/officeDocument/2006/relationships/image" Target="../media/image98.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cds.cern.ch/record/2285585"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 Id="rId5" Type="http://schemas.openxmlformats.org/officeDocument/2006/relationships/image" Target="../media/image72.png"/><Relationship Id="rId4" Type="http://schemas.openxmlformats.org/officeDocument/2006/relationships/image" Target="../media/image7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hyperlink" Target="https://acts.readthedocs.io/en/latest/index.html"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github.com/acts-project/acts" TargetMode="Externa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 Id="rId9" Type="http://schemas.openxmlformats.org/officeDocument/2006/relationships/image" Target="../media/image20.sv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4.png"/><Relationship Id="rId7" Type="http://schemas.openxmlformats.org/officeDocument/2006/relationships/image" Target="../media/image20.sv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16.svg"/></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20.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4.png"/><Relationship Id="rId11" Type="http://schemas.openxmlformats.org/officeDocument/2006/relationships/image" Target="../media/image19.png"/><Relationship Id="rId5" Type="http://schemas.openxmlformats.org/officeDocument/2006/relationships/image" Target="../media/image23.png"/><Relationship Id="rId10" Type="http://schemas.openxmlformats.org/officeDocument/2006/relationships/image" Target="../media/image29.png"/><Relationship Id="rId4" Type="http://schemas.openxmlformats.org/officeDocument/2006/relationships/image" Target="../media/image22.png"/><Relationship Id="rId9"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a:extLst>
              <a:ext uri="{FF2B5EF4-FFF2-40B4-BE49-F238E27FC236}">
                <a16:creationId xmlns:a16="http://schemas.microsoft.com/office/drawing/2014/main" id="{7FAF6856-65B5-2DF1-420F-07307F066465}"/>
              </a:ext>
            </a:extLst>
          </p:cNvPr>
          <p:cNvGrpSpPr/>
          <p:nvPr/>
        </p:nvGrpSpPr>
        <p:grpSpPr>
          <a:xfrm>
            <a:off x="581136" y="2080738"/>
            <a:ext cx="11610864" cy="2785617"/>
            <a:chOff x="453240" y="2115162"/>
            <a:chExt cx="11610864" cy="2785617"/>
          </a:xfrm>
        </p:grpSpPr>
        <p:pic>
          <p:nvPicPr>
            <p:cNvPr id="7" name="内容占位符 7">
              <a:extLst>
                <a:ext uri="{FF2B5EF4-FFF2-40B4-BE49-F238E27FC236}">
                  <a16:creationId xmlns:a16="http://schemas.microsoft.com/office/drawing/2014/main" id="{4F9B036C-095D-C4CD-DFA8-510AAC230E63}"/>
                </a:ext>
              </a:extLst>
            </p:cNvPr>
            <p:cNvPicPr>
              <a:picLocks noChangeAspect="1"/>
            </p:cNvPicPr>
            <p:nvPr/>
          </p:nvPicPr>
          <p:blipFill>
            <a:blip r:embed="rId3">
              <a:alphaModFix amt="20000"/>
            </a:blip>
            <a:stretch>
              <a:fillRect/>
            </a:stretch>
          </p:blipFill>
          <p:spPr>
            <a:xfrm>
              <a:off x="453240" y="2135550"/>
              <a:ext cx="2743200" cy="2743200"/>
            </a:xfrm>
            <a:prstGeom prst="rect">
              <a:avLst/>
            </a:prstGeom>
          </p:spPr>
        </p:pic>
        <p:pic>
          <p:nvPicPr>
            <p:cNvPr id="8" name="图片 7">
              <a:extLst>
                <a:ext uri="{FF2B5EF4-FFF2-40B4-BE49-F238E27FC236}">
                  <a16:creationId xmlns:a16="http://schemas.microsoft.com/office/drawing/2014/main" id="{2ECCD971-CA67-7195-70D8-A6CD92825018}"/>
                </a:ext>
              </a:extLst>
            </p:cNvPr>
            <p:cNvPicPr>
              <a:picLocks noChangeAspect="1"/>
            </p:cNvPicPr>
            <p:nvPr/>
          </p:nvPicPr>
          <p:blipFill>
            <a:blip r:embed="rId4">
              <a:alphaModFix amt="20000"/>
            </a:blip>
            <a:stretch>
              <a:fillRect/>
            </a:stretch>
          </p:blipFill>
          <p:spPr>
            <a:xfrm>
              <a:off x="2879096" y="2135550"/>
              <a:ext cx="3277727" cy="2731438"/>
            </a:xfrm>
            <a:prstGeom prst="rect">
              <a:avLst/>
            </a:prstGeom>
          </p:spPr>
        </p:pic>
        <p:pic>
          <p:nvPicPr>
            <p:cNvPr id="12" name="图片 11">
              <a:extLst>
                <a:ext uri="{FF2B5EF4-FFF2-40B4-BE49-F238E27FC236}">
                  <a16:creationId xmlns:a16="http://schemas.microsoft.com/office/drawing/2014/main" id="{5C79CD1B-D877-D2AA-2CAC-8341F6ADA2D3}"/>
                </a:ext>
              </a:extLst>
            </p:cNvPr>
            <p:cNvPicPr>
              <a:picLocks noChangeAspect="1"/>
            </p:cNvPicPr>
            <p:nvPr/>
          </p:nvPicPr>
          <p:blipFill>
            <a:blip r:embed="rId5">
              <a:alphaModFix amt="20000"/>
            </a:blip>
            <a:stretch>
              <a:fillRect/>
            </a:stretch>
          </p:blipFill>
          <p:spPr>
            <a:xfrm>
              <a:off x="5809433" y="2123788"/>
              <a:ext cx="3277727" cy="2731439"/>
            </a:xfrm>
            <a:prstGeom prst="rect">
              <a:avLst/>
            </a:prstGeom>
          </p:spPr>
        </p:pic>
        <p:pic>
          <p:nvPicPr>
            <p:cNvPr id="13" name="图片 12">
              <a:extLst>
                <a:ext uri="{FF2B5EF4-FFF2-40B4-BE49-F238E27FC236}">
                  <a16:creationId xmlns:a16="http://schemas.microsoft.com/office/drawing/2014/main" id="{1AE3B98F-9058-B505-3668-381FA6EA4208}"/>
                </a:ext>
              </a:extLst>
            </p:cNvPr>
            <p:cNvPicPr>
              <a:picLocks noChangeAspect="1"/>
            </p:cNvPicPr>
            <p:nvPr/>
          </p:nvPicPr>
          <p:blipFill>
            <a:blip r:embed="rId6">
              <a:alphaModFix amt="20000"/>
            </a:blip>
            <a:stretch>
              <a:fillRect/>
            </a:stretch>
          </p:blipFill>
          <p:spPr>
            <a:xfrm>
              <a:off x="8721364" y="2115162"/>
              <a:ext cx="3342740" cy="2785617"/>
            </a:xfrm>
            <a:prstGeom prst="rect">
              <a:avLst/>
            </a:prstGeom>
          </p:spPr>
        </p:pic>
      </p:grpSp>
      <p:sp>
        <p:nvSpPr>
          <p:cNvPr id="2" name="标题 1">
            <a:extLst>
              <a:ext uri="{FF2B5EF4-FFF2-40B4-BE49-F238E27FC236}">
                <a16:creationId xmlns:a16="http://schemas.microsoft.com/office/drawing/2014/main" id="{A3DF0577-E48B-1E97-A2D7-67A8DA9F95E3}"/>
              </a:ext>
            </a:extLst>
          </p:cNvPr>
          <p:cNvSpPr>
            <a:spLocks noGrp="1"/>
          </p:cNvSpPr>
          <p:nvPr>
            <p:ph type="ctrTitle"/>
          </p:nvPr>
        </p:nvSpPr>
        <p:spPr>
          <a:xfrm>
            <a:off x="1171898" y="2077602"/>
            <a:ext cx="9829800" cy="2133599"/>
          </a:xfrm>
        </p:spPr>
        <p:txBody>
          <a:bodyPr>
            <a:normAutofit fontScale="90000"/>
          </a:bodyPr>
          <a:lstStyle/>
          <a:p>
            <a:pPr>
              <a:lnSpc>
                <a:spcPct val="100000"/>
              </a:lnSpc>
            </a:pPr>
            <a:r>
              <a:rPr kumimoji="1" lang="en-US" altLang="zh-CN" sz="6600" dirty="0"/>
              <a:t>ACTS-based</a:t>
            </a:r>
            <a:r>
              <a:rPr kumimoji="1" lang="zh-CN" altLang="en-US" sz="6600" dirty="0"/>
              <a:t> </a:t>
            </a:r>
            <a:r>
              <a:rPr kumimoji="1" lang="en-US" altLang="zh-CN" sz="6600" dirty="0"/>
              <a:t>4D Tracking</a:t>
            </a:r>
            <a:r>
              <a:rPr kumimoji="1" lang="zh-CN" altLang="en-US" sz="6600" dirty="0"/>
              <a:t> </a:t>
            </a:r>
            <a:r>
              <a:rPr kumimoji="1" lang="en-US" altLang="zh-CN" sz="6600" dirty="0"/>
              <a:t>and</a:t>
            </a:r>
            <a:r>
              <a:rPr kumimoji="1" lang="zh-CN" altLang="en-US" sz="6600" dirty="0"/>
              <a:t> </a:t>
            </a:r>
            <a:r>
              <a:rPr kumimoji="1" lang="en-US" altLang="zh-CN" sz="6600" dirty="0"/>
              <a:t>a design of timing pixel chip</a:t>
            </a:r>
            <a:endParaRPr kumimoji="1" lang="zh-CN" altLang="en-US" sz="6600" dirty="0"/>
          </a:p>
        </p:txBody>
      </p:sp>
      <p:sp>
        <p:nvSpPr>
          <p:cNvPr id="3" name="副标题 2">
            <a:extLst>
              <a:ext uri="{FF2B5EF4-FFF2-40B4-BE49-F238E27FC236}">
                <a16:creationId xmlns:a16="http://schemas.microsoft.com/office/drawing/2014/main" id="{AF5AAB29-BAF5-215C-668E-66A1E6D1252B}"/>
              </a:ext>
            </a:extLst>
          </p:cNvPr>
          <p:cNvSpPr>
            <a:spLocks noGrp="1"/>
          </p:cNvSpPr>
          <p:nvPr>
            <p:ph type="subTitle" idx="1"/>
          </p:nvPr>
        </p:nvSpPr>
        <p:spPr>
          <a:xfrm>
            <a:off x="1524000" y="4312185"/>
            <a:ext cx="9144000" cy="1733909"/>
          </a:xfrm>
        </p:spPr>
        <p:txBody>
          <a:bodyPr>
            <a:normAutofit/>
          </a:bodyPr>
          <a:lstStyle/>
          <a:p>
            <a:r>
              <a:rPr kumimoji="1" lang="en-US" altLang="zh-CN" u="sng" dirty="0" err="1"/>
              <a:t>Hongzhang</a:t>
            </a:r>
            <a:r>
              <a:rPr kumimoji="1" lang="zh-CN" altLang="en-US" u="sng" dirty="0"/>
              <a:t> </a:t>
            </a:r>
            <a:r>
              <a:rPr kumimoji="1" lang="en-US" altLang="zh-CN" u="sng" dirty="0"/>
              <a:t>Xie</a:t>
            </a:r>
            <a:r>
              <a:rPr kumimoji="1" lang="en-US" altLang="zh-CN" dirty="0"/>
              <a:t>,</a:t>
            </a:r>
            <a:r>
              <a:rPr kumimoji="1" lang="zh-CN" altLang="en-US" dirty="0"/>
              <a:t> </a:t>
            </a:r>
            <a:r>
              <a:rPr kumimoji="1" lang="en-US" altLang="zh-CN" dirty="0"/>
              <a:t>Yanqi</a:t>
            </a:r>
            <a:r>
              <a:rPr kumimoji="1" lang="zh-CN" altLang="en-US" dirty="0"/>
              <a:t> </a:t>
            </a:r>
            <a:r>
              <a:rPr kumimoji="1" lang="en-US" altLang="zh-CN" dirty="0"/>
              <a:t>Wang</a:t>
            </a:r>
            <a:r>
              <a:rPr kumimoji="1" lang="zh-CN" altLang="en-US" dirty="0"/>
              <a:t> </a:t>
            </a:r>
            <a:r>
              <a:rPr kumimoji="1" lang="en-US" altLang="zh-CN" dirty="0"/>
              <a:t>on</a:t>
            </a:r>
            <a:r>
              <a:rPr kumimoji="1" lang="zh-CN" altLang="en-US" dirty="0"/>
              <a:t> </a:t>
            </a:r>
            <a:r>
              <a:rPr kumimoji="1" lang="en-US" altLang="zh-CN" dirty="0"/>
              <a:t>behalf</a:t>
            </a:r>
            <a:r>
              <a:rPr kumimoji="1" lang="zh-CN" altLang="en-US" dirty="0"/>
              <a:t> </a:t>
            </a:r>
            <a:r>
              <a:rPr kumimoji="1" lang="en-US" altLang="zh-CN" dirty="0"/>
              <a:t>of</a:t>
            </a:r>
            <a:r>
              <a:rPr kumimoji="1" lang="zh-CN" altLang="en-US" dirty="0"/>
              <a:t> </a:t>
            </a:r>
            <a:r>
              <a:rPr kumimoji="1" lang="en-US" altLang="zh-CN" dirty="0"/>
              <a:t>all</a:t>
            </a:r>
            <a:r>
              <a:rPr kumimoji="1" lang="zh-CN" altLang="en-US" dirty="0"/>
              <a:t> </a:t>
            </a:r>
            <a:r>
              <a:rPr kumimoji="1" lang="en-US" altLang="zh-CN" dirty="0"/>
              <a:t>the</a:t>
            </a:r>
            <a:r>
              <a:rPr kumimoji="1" lang="zh-CN" altLang="en-US" dirty="0"/>
              <a:t> </a:t>
            </a:r>
            <a:r>
              <a:rPr kumimoji="1" lang="en-US" altLang="zh-CN" dirty="0"/>
              <a:t>contributors</a:t>
            </a:r>
          </a:p>
          <a:p>
            <a:endParaRPr kumimoji="1" lang="en-US" altLang="zh-CN" baseline="30000" dirty="0"/>
          </a:p>
          <a:p>
            <a:r>
              <a:rPr kumimoji="1" lang="en-US" altLang="zh-CN" sz="1700"/>
              <a:t>in Guang Zhou on</a:t>
            </a:r>
            <a:r>
              <a:rPr kumimoji="1" lang="zh-CN" altLang="en-US" sz="1700" dirty="0"/>
              <a:t> </a:t>
            </a:r>
            <a:r>
              <a:rPr kumimoji="1" lang="en-US" altLang="zh-CN" sz="1700" dirty="0"/>
              <a:t>July,</a:t>
            </a:r>
            <a:r>
              <a:rPr kumimoji="1" lang="zh-CN" altLang="en-US" sz="1700" dirty="0"/>
              <a:t> </a:t>
            </a:r>
            <a:r>
              <a:rPr kumimoji="1" lang="en-US" altLang="zh-CN" sz="1700" dirty="0"/>
              <a:t>2026</a:t>
            </a:r>
            <a:endParaRPr kumimoji="1" lang="zh-CN" altLang="en-US" sz="1700" dirty="0"/>
          </a:p>
        </p:txBody>
      </p:sp>
      <p:sp>
        <p:nvSpPr>
          <p:cNvPr id="6" name="灯片编号占位符 5">
            <a:extLst>
              <a:ext uri="{FF2B5EF4-FFF2-40B4-BE49-F238E27FC236}">
                <a16:creationId xmlns:a16="http://schemas.microsoft.com/office/drawing/2014/main" id="{1A442BA7-33CC-70E2-C199-DBCCEB5BEDE2}"/>
              </a:ext>
            </a:extLst>
          </p:cNvPr>
          <p:cNvSpPr>
            <a:spLocks noGrp="1"/>
          </p:cNvSpPr>
          <p:nvPr>
            <p:ph type="sldNum" sz="quarter" idx="12"/>
          </p:nvPr>
        </p:nvSpPr>
        <p:spPr/>
        <p:txBody>
          <a:bodyPr/>
          <a:lstStyle/>
          <a:p>
            <a:fld id="{1DD454EC-D2DA-B84B-BA98-0651606DF2B5}" type="slidenum">
              <a:rPr kumimoji="1" lang="zh-CN" altLang="en-US" smtClean="0"/>
              <a:t>1</a:t>
            </a:fld>
            <a:endParaRPr kumimoji="1" lang="zh-CN" altLang="en-US"/>
          </a:p>
        </p:txBody>
      </p:sp>
      <p:pic>
        <p:nvPicPr>
          <p:cNvPr id="9" name="图片 8">
            <a:extLst>
              <a:ext uri="{FF2B5EF4-FFF2-40B4-BE49-F238E27FC236}">
                <a16:creationId xmlns:a16="http://schemas.microsoft.com/office/drawing/2014/main" id="{E60F2885-7945-5258-8D2D-85291DED5273}"/>
              </a:ext>
            </a:extLst>
          </p:cNvPr>
          <p:cNvPicPr>
            <a:picLocks noChangeAspect="1"/>
          </p:cNvPicPr>
          <p:nvPr/>
        </p:nvPicPr>
        <p:blipFill>
          <a:blip r:embed="rId7">
            <a:extLst>
              <a:ext uri="{BEBA8EAE-BF5A-486C-A8C5-ECC9F3942E4B}">
                <a14:imgProps xmlns:a14="http://schemas.microsoft.com/office/drawing/2010/main">
                  <a14:imgLayer r:embed="rId8">
                    <a14:imgEffect>
                      <a14:saturation sat="103000"/>
                    </a14:imgEffect>
                  </a14:imgLayer>
                </a14:imgProps>
              </a:ext>
            </a:extLst>
          </a:blip>
          <a:stretch>
            <a:fillRect/>
          </a:stretch>
        </p:blipFill>
        <p:spPr>
          <a:xfrm>
            <a:off x="8849260" y="320996"/>
            <a:ext cx="1342937" cy="1380826"/>
          </a:xfrm>
          <a:prstGeom prst="rect">
            <a:avLst/>
          </a:prstGeom>
        </p:spPr>
      </p:pic>
      <p:pic>
        <p:nvPicPr>
          <p:cNvPr id="10" name="Picture 2" descr="undefined">
            <a:extLst>
              <a:ext uri="{FF2B5EF4-FFF2-40B4-BE49-F238E27FC236}">
                <a16:creationId xmlns:a16="http://schemas.microsoft.com/office/drawing/2014/main" id="{53DBFF8C-D780-EE7C-A2EC-473EDDD04EA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241971" y="211748"/>
            <a:ext cx="1643786" cy="1643786"/>
          </a:xfrm>
          <a:prstGeom prst="rect">
            <a:avLst/>
          </a:prstGeom>
          <a:noFill/>
          <a:extLst>
            <a:ext uri="{909E8E84-426E-40DD-AFC4-6F175D3DCCD1}">
              <a14:hiddenFill xmlns:a14="http://schemas.microsoft.com/office/drawing/2010/main">
                <a:solidFill>
                  <a:srgbClr val="FFFFFF"/>
                </a:solidFill>
              </a14:hiddenFill>
            </a:ext>
          </a:extLst>
        </p:spPr>
      </p:pic>
      <p:sp>
        <p:nvSpPr>
          <p:cNvPr id="15" name="文本框 14">
            <a:extLst>
              <a:ext uri="{FF2B5EF4-FFF2-40B4-BE49-F238E27FC236}">
                <a16:creationId xmlns:a16="http://schemas.microsoft.com/office/drawing/2014/main" id="{C545790A-1B97-3EB4-E391-5D4224305885}"/>
              </a:ext>
            </a:extLst>
          </p:cNvPr>
          <p:cNvSpPr txBox="1"/>
          <p:nvPr/>
        </p:nvSpPr>
        <p:spPr>
          <a:xfrm>
            <a:off x="3927107" y="1135781"/>
            <a:ext cx="184731" cy="369332"/>
          </a:xfrm>
          <a:prstGeom prst="rect">
            <a:avLst/>
          </a:prstGeom>
          <a:noFill/>
        </p:spPr>
        <p:txBody>
          <a:bodyPr wrap="none" rtlCol="0">
            <a:spAutoFit/>
          </a:bodyPr>
          <a:lstStyle/>
          <a:p>
            <a:endParaRPr kumimoji="1" lang="zh-CN" altLang="en-US" dirty="0"/>
          </a:p>
        </p:txBody>
      </p:sp>
      <p:pic>
        <p:nvPicPr>
          <p:cNvPr id="16" name="图形 15">
            <a:extLst>
              <a:ext uri="{FF2B5EF4-FFF2-40B4-BE49-F238E27FC236}">
                <a16:creationId xmlns:a16="http://schemas.microsoft.com/office/drawing/2014/main" id="{37D6D2F4-637F-14DA-3979-08D9686C7B0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81701" y="426927"/>
            <a:ext cx="1484597" cy="1124488"/>
          </a:xfrm>
          <a:prstGeom prst="rect">
            <a:avLst/>
          </a:prstGeom>
        </p:spPr>
      </p:pic>
    </p:spTree>
    <p:extLst>
      <p:ext uri="{BB962C8B-B14F-4D97-AF65-F5344CB8AC3E}">
        <p14:creationId xmlns:p14="http://schemas.microsoft.com/office/powerpoint/2010/main" val="39604760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D2581DA6-FB6A-D7E8-FBB0-AD7A0F97B5FD}"/>
              </a:ext>
            </a:extLst>
          </p:cNvPr>
          <p:cNvPicPr>
            <a:picLocks noChangeAspect="1"/>
          </p:cNvPicPr>
          <p:nvPr/>
        </p:nvPicPr>
        <p:blipFill>
          <a:blip r:embed="rId3"/>
          <a:stretch>
            <a:fillRect/>
          </a:stretch>
        </p:blipFill>
        <p:spPr>
          <a:xfrm>
            <a:off x="932790" y="1772238"/>
            <a:ext cx="4788423" cy="3699037"/>
          </a:xfrm>
          <a:prstGeom prst="rect">
            <a:avLst/>
          </a:prstGeom>
        </p:spPr>
      </p:pic>
      <p:sp>
        <p:nvSpPr>
          <p:cNvPr id="2" name="标题 1">
            <a:extLst>
              <a:ext uri="{FF2B5EF4-FFF2-40B4-BE49-F238E27FC236}">
                <a16:creationId xmlns:a16="http://schemas.microsoft.com/office/drawing/2014/main" id="{1E07DFFF-5AE3-70C1-E05F-BE6ED527C725}"/>
              </a:ext>
            </a:extLst>
          </p:cNvPr>
          <p:cNvSpPr>
            <a:spLocks noGrp="1"/>
          </p:cNvSpPr>
          <p:nvPr>
            <p:ph type="title"/>
          </p:nvPr>
        </p:nvSpPr>
        <p:spPr>
          <a:xfrm>
            <a:off x="838200" y="365125"/>
            <a:ext cx="10568244" cy="1325563"/>
          </a:xfrm>
        </p:spPr>
        <p:txBody>
          <a:bodyPr>
            <a:normAutofit/>
          </a:bodyPr>
          <a:lstStyle/>
          <a:p>
            <a:r>
              <a:rPr lang="en" altLang="zh-CN" dirty="0">
                <a:latin typeface="Calibri" panose="020F0502020204030204" pitchFamily="34" charset="0"/>
                <a:cs typeface="Calibri" panose="020F0502020204030204" pitchFamily="34" charset="0"/>
              </a:rPr>
              <a:t>4D tracking</a:t>
            </a:r>
            <a:r>
              <a:rPr lang="zh-CN" altLang="en-US" dirty="0">
                <a:latin typeface="Calibri" panose="020F0502020204030204" pitchFamily="34" charset="0"/>
                <a:cs typeface="Calibri" panose="020F0502020204030204" pitchFamily="34" charset="0"/>
              </a:rPr>
              <a:t> </a:t>
            </a:r>
            <a:r>
              <a:rPr lang="en-US" altLang="zh-CN" dirty="0">
                <a:latin typeface="Calibri" panose="020F0502020204030204" pitchFamily="34" charset="0"/>
                <a:cs typeface="Calibri" panose="020F0502020204030204" pitchFamily="34" charset="0"/>
              </a:rPr>
              <a:t>performance</a:t>
            </a:r>
            <a:r>
              <a:rPr lang="zh-CN" altLang="en-US" dirty="0">
                <a:latin typeface="Calibri" panose="020F0502020204030204" pitchFamily="34" charset="0"/>
                <a:cs typeface="Calibri" panose="020F0502020204030204" pitchFamily="34" charset="0"/>
              </a:rPr>
              <a:t> </a:t>
            </a:r>
            <a:endParaRPr kumimoji="1" lang="zh-CN" altLang="en-US" dirty="0">
              <a:latin typeface="Calibri" panose="020F0502020204030204" pitchFamily="34" charset="0"/>
              <a:cs typeface="Calibri" panose="020F0502020204030204" pitchFamily="34" charset="0"/>
            </a:endParaRPr>
          </a:p>
        </p:txBody>
      </p:sp>
      <p:sp>
        <p:nvSpPr>
          <p:cNvPr id="6" name="灯片编号占位符 5">
            <a:extLst>
              <a:ext uri="{FF2B5EF4-FFF2-40B4-BE49-F238E27FC236}">
                <a16:creationId xmlns:a16="http://schemas.microsoft.com/office/drawing/2014/main" id="{75F2D36D-D478-D4FF-2AE3-DAE34F11985B}"/>
              </a:ext>
            </a:extLst>
          </p:cNvPr>
          <p:cNvSpPr>
            <a:spLocks noGrp="1"/>
          </p:cNvSpPr>
          <p:nvPr>
            <p:ph type="sldNum" sz="quarter" idx="12"/>
          </p:nvPr>
        </p:nvSpPr>
        <p:spPr/>
        <p:txBody>
          <a:bodyPr/>
          <a:lstStyle/>
          <a:p>
            <a:fld id="{FBB5E1A3-F873-F545-ADC0-2EE4111ED2B2}" type="slidenum">
              <a:rPr kumimoji="1" lang="zh-CN" altLang="en-US" smtClean="0"/>
              <a:t>10</a:t>
            </a:fld>
            <a:endParaRPr kumimoji="1" lang="zh-CN" altLang="en-US"/>
          </a:p>
        </p:txBody>
      </p:sp>
      <p:sp>
        <p:nvSpPr>
          <p:cNvPr id="8" name="文本框 7">
            <a:extLst>
              <a:ext uri="{FF2B5EF4-FFF2-40B4-BE49-F238E27FC236}">
                <a16:creationId xmlns:a16="http://schemas.microsoft.com/office/drawing/2014/main" id="{500D692B-C13E-4006-4EAD-0FEE19D08CAA}"/>
              </a:ext>
            </a:extLst>
          </p:cNvPr>
          <p:cNvSpPr txBox="1"/>
          <p:nvPr/>
        </p:nvSpPr>
        <p:spPr>
          <a:xfrm>
            <a:off x="6554158" y="4318790"/>
            <a:ext cx="5613400" cy="1532151"/>
          </a:xfrm>
          <a:prstGeom prst="rect">
            <a:avLst/>
          </a:prstGeom>
          <a:noFill/>
        </p:spPr>
        <p:txBody>
          <a:bodyPr wrap="square" rtlCol="0">
            <a:spAutoFit/>
          </a:bodyPr>
          <a:lstStyle/>
          <a:p>
            <a:pPr>
              <a:lnSpc>
                <a:spcPct val="150000"/>
              </a:lnSpc>
            </a:pPr>
            <a:r>
              <a:rPr kumimoji="1" lang="en-US" altLang="zh-CN" sz="1600" dirty="0">
                <a:solidFill>
                  <a:srgbClr val="FF0000"/>
                </a:solidFill>
              </a:rPr>
              <a:t>RED</a:t>
            </a:r>
            <a:r>
              <a:rPr kumimoji="1" lang="zh-CN" altLang="en-US" sz="1600" dirty="0">
                <a:solidFill>
                  <a:srgbClr val="FF0000"/>
                </a:solidFill>
              </a:rPr>
              <a:t> </a:t>
            </a:r>
            <a:r>
              <a:rPr kumimoji="1" lang="en-US" altLang="zh-CN" sz="1600" dirty="0">
                <a:solidFill>
                  <a:srgbClr val="FF0000"/>
                </a:solidFill>
              </a:rPr>
              <a:t>(4D</a:t>
            </a:r>
            <a:r>
              <a:rPr kumimoji="1" lang="zh-CN" altLang="en-US" sz="1600" dirty="0">
                <a:solidFill>
                  <a:srgbClr val="FF0000"/>
                </a:solidFill>
              </a:rPr>
              <a:t> </a:t>
            </a:r>
            <a:r>
              <a:rPr kumimoji="1" lang="en-US" altLang="zh-CN" sz="1600" dirty="0">
                <a:solidFill>
                  <a:srgbClr val="FF0000"/>
                </a:solidFill>
              </a:rPr>
              <a:t>tracking)</a:t>
            </a:r>
            <a:r>
              <a:rPr kumimoji="1" lang="en-US" altLang="zh-CN" sz="1600" dirty="0"/>
              <a:t>: CKF</a:t>
            </a:r>
            <a:r>
              <a:rPr kumimoji="1" lang="zh-CN" altLang="en-US" sz="1600" dirty="0"/>
              <a:t> </a:t>
            </a:r>
            <a:r>
              <a:rPr kumimoji="1" lang="en-US" altLang="zh-CN" sz="1600" dirty="0"/>
              <a:t>initial</a:t>
            </a:r>
            <a:r>
              <a:rPr kumimoji="1" lang="zh-CN" altLang="en-US" sz="1600" dirty="0"/>
              <a:t> </a:t>
            </a:r>
            <a:r>
              <a:rPr kumimoji="1" lang="en-US" altLang="zh-CN" sz="1600" dirty="0"/>
              <a:t>track</a:t>
            </a:r>
            <a:r>
              <a:rPr kumimoji="1" lang="zh-CN" altLang="en-US" sz="1600" dirty="0"/>
              <a:t> </a:t>
            </a:r>
            <a:r>
              <a:rPr kumimoji="1" lang="en-US" altLang="zh-CN" sz="1600" dirty="0"/>
              <a:t>parameters</a:t>
            </a:r>
            <a:r>
              <a:rPr kumimoji="1" lang="zh-CN" altLang="en-US" sz="1600" dirty="0"/>
              <a:t> </a:t>
            </a:r>
            <a:r>
              <a:rPr kumimoji="1" lang="en-US" altLang="zh-CN" sz="1600" dirty="0"/>
              <a:t>and</a:t>
            </a:r>
            <a:r>
              <a:rPr kumimoji="1" lang="zh-CN" altLang="en-US" sz="1600" dirty="0"/>
              <a:t> </a:t>
            </a:r>
            <a:r>
              <a:rPr kumimoji="1" lang="en-US" altLang="zh-CN" sz="1600" dirty="0"/>
              <a:t>measurements</a:t>
            </a:r>
            <a:r>
              <a:rPr kumimoji="1" lang="zh-CN" altLang="en-US" sz="1600" dirty="0"/>
              <a:t> </a:t>
            </a:r>
            <a:r>
              <a:rPr kumimoji="1" lang="en-US" altLang="zh-CN" sz="1600" dirty="0"/>
              <a:t>have</a:t>
            </a:r>
            <a:r>
              <a:rPr kumimoji="1" lang="zh-CN" altLang="en-US" sz="1600" dirty="0"/>
              <a:t> </a:t>
            </a:r>
            <a:r>
              <a:rPr kumimoji="1" lang="en-US" altLang="zh-CN" sz="1600" dirty="0"/>
              <a:t>time</a:t>
            </a:r>
            <a:r>
              <a:rPr kumimoji="1" lang="zh-CN" altLang="en-US" sz="1600" dirty="0"/>
              <a:t> </a:t>
            </a:r>
            <a:r>
              <a:rPr kumimoji="1" lang="en-US" altLang="zh-CN" sz="1600" dirty="0"/>
              <a:t>information</a:t>
            </a:r>
          </a:p>
          <a:p>
            <a:pPr>
              <a:lnSpc>
                <a:spcPct val="150000"/>
              </a:lnSpc>
            </a:pPr>
            <a:r>
              <a:rPr kumimoji="1" lang="en-US" altLang="zh-CN" sz="1600" dirty="0">
                <a:solidFill>
                  <a:srgbClr val="0432FF"/>
                </a:solidFill>
              </a:rPr>
              <a:t>BLUE</a:t>
            </a:r>
            <a:r>
              <a:rPr kumimoji="1" lang="zh-CN" altLang="en-US" sz="1600" dirty="0">
                <a:solidFill>
                  <a:srgbClr val="0432FF"/>
                </a:solidFill>
              </a:rPr>
              <a:t> </a:t>
            </a:r>
            <a:r>
              <a:rPr kumimoji="1" lang="en-US" altLang="zh-CN" sz="1600" dirty="0">
                <a:solidFill>
                  <a:srgbClr val="0432FF"/>
                </a:solidFill>
              </a:rPr>
              <a:t>(3D</a:t>
            </a:r>
            <a:r>
              <a:rPr kumimoji="1" lang="zh-CN" altLang="en-US" sz="1600" dirty="0">
                <a:solidFill>
                  <a:srgbClr val="0432FF"/>
                </a:solidFill>
              </a:rPr>
              <a:t> </a:t>
            </a:r>
            <a:r>
              <a:rPr kumimoji="1" lang="en-US" altLang="zh-CN" sz="1600" dirty="0">
                <a:solidFill>
                  <a:srgbClr val="0432FF"/>
                </a:solidFill>
              </a:rPr>
              <a:t>tracking)</a:t>
            </a:r>
            <a:r>
              <a:rPr kumimoji="1" lang="en-US" altLang="zh-CN" sz="1600" dirty="0"/>
              <a:t>:</a:t>
            </a:r>
            <a:r>
              <a:rPr kumimoji="1" lang="zh-CN" altLang="en-US" sz="1600" dirty="0"/>
              <a:t> </a:t>
            </a:r>
            <a:r>
              <a:rPr kumimoji="1" lang="en-US" altLang="zh-CN" sz="1600" dirty="0"/>
              <a:t>no</a:t>
            </a:r>
            <a:r>
              <a:rPr kumimoji="1" lang="zh-CN" altLang="en-US" sz="1600" dirty="0"/>
              <a:t> </a:t>
            </a:r>
            <a:r>
              <a:rPr kumimoji="1" lang="en-US" altLang="zh-CN" sz="1600" dirty="0"/>
              <a:t>time</a:t>
            </a:r>
            <a:r>
              <a:rPr kumimoji="1" lang="zh-CN" altLang="en-US" sz="1600" dirty="0"/>
              <a:t> </a:t>
            </a:r>
            <a:r>
              <a:rPr kumimoji="1" lang="en-US" altLang="zh-CN" sz="1600" dirty="0"/>
              <a:t>information</a:t>
            </a:r>
            <a:r>
              <a:rPr kumimoji="1" lang="zh-CN" altLang="en-US" sz="1600" dirty="0"/>
              <a:t> </a:t>
            </a:r>
            <a:r>
              <a:rPr kumimoji="1" lang="en-US" altLang="zh-CN" sz="1600" dirty="0"/>
              <a:t>for</a:t>
            </a:r>
            <a:r>
              <a:rPr kumimoji="1" lang="zh-CN" altLang="en-US" sz="1600" dirty="0"/>
              <a:t> </a:t>
            </a:r>
            <a:r>
              <a:rPr kumimoji="1" lang="en-US" altLang="zh-CN" sz="1600" dirty="0"/>
              <a:t>CKF</a:t>
            </a:r>
            <a:r>
              <a:rPr kumimoji="1" lang="zh-CN" altLang="en-US" sz="1600" dirty="0"/>
              <a:t> </a:t>
            </a:r>
            <a:r>
              <a:rPr kumimoji="1" lang="en-US" altLang="zh-CN" sz="1600" dirty="0"/>
              <a:t>initial</a:t>
            </a:r>
            <a:r>
              <a:rPr kumimoji="1" lang="zh-CN" altLang="en-US" sz="1600" dirty="0"/>
              <a:t> </a:t>
            </a:r>
            <a:r>
              <a:rPr kumimoji="1" lang="en-US" altLang="zh-CN" sz="1600" dirty="0"/>
              <a:t>track</a:t>
            </a:r>
            <a:r>
              <a:rPr kumimoji="1" lang="zh-CN" altLang="en-US" sz="1600" dirty="0"/>
              <a:t> </a:t>
            </a:r>
            <a:r>
              <a:rPr kumimoji="1" lang="en-US" altLang="zh-CN" sz="1600" dirty="0"/>
              <a:t>parameters</a:t>
            </a:r>
            <a:r>
              <a:rPr kumimoji="1" lang="zh-CN" altLang="en-US" sz="1600" dirty="0"/>
              <a:t> </a:t>
            </a:r>
            <a:r>
              <a:rPr kumimoji="1" lang="en-US" altLang="zh-CN" sz="1600" dirty="0"/>
              <a:t>and</a:t>
            </a:r>
            <a:r>
              <a:rPr kumimoji="1" lang="zh-CN" altLang="en-US" sz="1600" dirty="0"/>
              <a:t> </a:t>
            </a:r>
            <a:r>
              <a:rPr kumimoji="1" lang="en-US" altLang="zh-CN" sz="1600" dirty="0"/>
              <a:t>measurements</a:t>
            </a:r>
          </a:p>
        </p:txBody>
      </p:sp>
      <p:cxnSp>
        <p:nvCxnSpPr>
          <p:cNvPr id="14" name="直线箭头连接符 13">
            <a:extLst>
              <a:ext uri="{FF2B5EF4-FFF2-40B4-BE49-F238E27FC236}">
                <a16:creationId xmlns:a16="http://schemas.microsoft.com/office/drawing/2014/main" id="{EB7691E9-31D7-FE8E-4419-9496D3F81DF4}"/>
              </a:ext>
            </a:extLst>
          </p:cNvPr>
          <p:cNvCxnSpPr>
            <a:cxnSpLocks/>
          </p:cNvCxnSpPr>
          <p:nvPr/>
        </p:nvCxnSpPr>
        <p:spPr>
          <a:xfrm>
            <a:off x="5704885" y="4304963"/>
            <a:ext cx="728196" cy="25313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直线箭头连接符 14">
            <a:extLst>
              <a:ext uri="{FF2B5EF4-FFF2-40B4-BE49-F238E27FC236}">
                <a16:creationId xmlns:a16="http://schemas.microsoft.com/office/drawing/2014/main" id="{65A72049-641E-FEF1-10A6-9D39A3589283}"/>
              </a:ext>
            </a:extLst>
          </p:cNvPr>
          <p:cNvCxnSpPr>
            <a:cxnSpLocks/>
          </p:cNvCxnSpPr>
          <p:nvPr/>
        </p:nvCxnSpPr>
        <p:spPr>
          <a:xfrm>
            <a:off x="5704885" y="4782393"/>
            <a:ext cx="728196" cy="529689"/>
          </a:xfrm>
          <a:prstGeom prst="straightConnector1">
            <a:avLst/>
          </a:prstGeom>
          <a:ln w="38100">
            <a:solidFill>
              <a:srgbClr val="0432FF"/>
            </a:solidFill>
            <a:tailEnd type="triangle"/>
          </a:ln>
        </p:spPr>
        <p:style>
          <a:lnRef idx="1">
            <a:schemeClr val="accent1"/>
          </a:lnRef>
          <a:fillRef idx="0">
            <a:schemeClr val="accent1"/>
          </a:fillRef>
          <a:effectRef idx="0">
            <a:schemeClr val="accent1"/>
          </a:effectRef>
          <a:fontRef idx="minor">
            <a:schemeClr val="tx1"/>
          </a:fontRef>
        </p:style>
      </p:cxnSp>
      <p:sp>
        <p:nvSpPr>
          <p:cNvPr id="3" name="文本框 2">
            <a:extLst>
              <a:ext uri="{FF2B5EF4-FFF2-40B4-BE49-F238E27FC236}">
                <a16:creationId xmlns:a16="http://schemas.microsoft.com/office/drawing/2014/main" id="{096D1DDC-ABED-CC36-4D92-9F480DDAF65A}"/>
              </a:ext>
            </a:extLst>
          </p:cNvPr>
          <p:cNvSpPr txBox="1"/>
          <p:nvPr/>
        </p:nvSpPr>
        <p:spPr>
          <a:xfrm>
            <a:off x="547868" y="5236812"/>
            <a:ext cx="6281809" cy="1200329"/>
          </a:xfrm>
          <a:prstGeom prst="rect">
            <a:avLst/>
          </a:prstGeom>
          <a:noFill/>
        </p:spPr>
        <p:txBody>
          <a:bodyPr wrap="square" rtlCol="0">
            <a:spAutoFit/>
          </a:bodyPr>
          <a:lstStyle/>
          <a:p>
            <a:r>
              <a:rPr kumimoji="1" lang="en-US" altLang="zh-CN" dirty="0"/>
              <a:t>Tracking efficiency </a:t>
            </a:r>
          </a:p>
          <a:p>
            <a:r>
              <a:rPr kumimoji="1" lang="en-US" altLang="zh-CN" b="1" dirty="0">
                <a:solidFill>
                  <a:srgbClr val="0432FF"/>
                </a:solidFill>
              </a:rPr>
              <a:t>93.72% </a:t>
            </a:r>
            <a:r>
              <a:rPr kumimoji="1" lang="en-US" altLang="zh-CN" b="1" dirty="0"/>
              <a:t>(no timing) to </a:t>
            </a:r>
            <a:r>
              <a:rPr kumimoji="1" lang="en-US" altLang="zh-CN" b="1" dirty="0">
                <a:solidFill>
                  <a:srgbClr val="FF0000"/>
                </a:solidFill>
              </a:rPr>
              <a:t>94.87%↑</a:t>
            </a:r>
            <a:r>
              <a:rPr kumimoji="1" lang="en-US" altLang="zh-CN" b="1" dirty="0"/>
              <a:t> (50</a:t>
            </a:r>
            <a:r>
              <a:rPr kumimoji="1" lang="zh-CN" altLang="en-US" b="1" dirty="0"/>
              <a:t> </a:t>
            </a:r>
            <a:r>
              <a:rPr kumimoji="1" lang="en-US" altLang="zh-CN" b="1" dirty="0" err="1"/>
              <a:t>ps</a:t>
            </a:r>
            <a:r>
              <a:rPr kumimoji="1" lang="zh-CN" altLang="en-US" b="1" dirty="0"/>
              <a:t> </a:t>
            </a:r>
            <a:r>
              <a:rPr kumimoji="1" lang="en-US" altLang="zh-CN" b="1" dirty="0"/>
              <a:t>timing)</a:t>
            </a:r>
          </a:p>
          <a:p>
            <a:r>
              <a:rPr kumimoji="1" lang="en-US" altLang="zh-CN" dirty="0">
                <a:solidFill>
                  <a:srgbClr val="7030A0"/>
                </a:solidFill>
              </a:rPr>
              <a:t>93.71%</a:t>
            </a:r>
            <a:r>
              <a:rPr kumimoji="1" lang="zh-CN" altLang="en-US" dirty="0">
                <a:solidFill>
                  <a:srgbClr val="0432FF"/>
                </a:solidFill>
              </a:rPr>
              <a:t> </a:t>
            </a:r>
            <a:r>
              <a:rPr kumimoji="1" lang="en-US" altLang="zh-CN" dirty="0"/>
              <a:t>(only </a:t>
            </a:r>
            <a:r>
              <a:rPr kumimoji="1" lang="en-US" altLang="zh-CN" sz="1800" dirty="0"/>
              <a:t>“measured” </a:t>
            </a:r>
            <a:r>
              <a:rPr kumimoji="1" lang="en-US" altLang="zh-CN" dirty="0"/>
              <a:t>time for</a:t>
            </a:r>
            <a:r>
              <a:rPr kumimoji="1" lang="zh-CN" altLang="en-US" dirty="0"/>
              <a:t> </a:t>
            </a:r>
            <a:r>
              <a:rPr kumimoji="1" lang="en-US" altLang="zh-CN" sz="1800" dirty="0"/>
              <a:t>initial track parameters</a:t>
            </a:r>
            <a:r>
              <a:rPr kumimoji="1" lang="en-US" altLang="zh-CN" dirty="0"/>
              <a:t>)</a:t>
            </a:r>
            <a:r>
              <a:rPr kumimoji="1" lang="zh-CN" altLang="en-US" dirty="0"/>
              <a:t>  </a:t>
            </a:r>
            <a:endParaRPr kumimoji="1" lang="en-US" altLang="zh-CN" dirty="0"/>
          </a:p>
          <a:p>
            <a:r>
              <a:rPr kumimoji="1" lang="en-US" altLang="zh-CN" dirty="0">
                <a:solidFill>
                  <a:schemeClr val="accent6"/>
                </a:solidFill>
              </a:rPr>
              <a:t>93.63%↓</a:t>
            </a:r>
            <a:r>
              <a:rPr kumimoji="1" lang="zh-CN" altLang="en-US" dirty="0">
                <a:solidFill>
                  <a:srgbClr val="0432FF"/>
                </a:solidFill>
              </a:rPr>
              <a:t> </a:t>
            </a:r>
            <a:r>
              <a:rPr kumimoji="1" lang="en-US" altLang="zh-CN" dirty="0"/>
              <a:t>(only</a:t>
            </a:r>
            <a:r>
              <a:rPr kumimoji="1" lang="zh-CN" altLang="en-US" dirty="0"/>
              <a:t> </a:t>
            </a:r>
            <a:r>
              <a:rPr kumimoji="1" lang="en-US" altLang="zh-CN" dirty="0"/>
              <a:t>time for measurements)</a:t>
            </a:r>
            <a:endParaRPr kumimoji="1" lang="zh-CN" altLang="en-US" dirty="0"/>
          </a:p>
        </p:txBody>
      </p:sp>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A247B81B-AE7D-DFBC-2651-23E08AB80A50}"/>
                  </a:ext>
                </a:extLst>
              </p:cNvPr>
              <p:cNvSpPr txBox="1"/>
              <p:nvPr/>
            </p:nvSpPr>
            <p:spPr>
              <a:xfrm>
                <a:off x="5937013" y="2555648"/>
                <a:ext cx="6353461" cy="1712135"/>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kumimoji="1" lang="en-US" altLang="zh-CN" dirty="0"/>
                  <a:t>Event generation: </a:t>
                </a:r>
                <a14:m>
                  <m:oMath xmlns:m="http://schemas.openxmlformats.org/officeDocument/2006/math">
                    <m:r>
                      <a:rPr kumimoji="1" lang="en-US" altLang="zh-CN" b="1" i="1">
                        <a:latin typeface="Cambria Math" panose="02040503050406030204" pitchFamily="18" charset="0"/>
                      </a:rPr>
                      <m:t>𝒕</m:t>
                    </m:r>
                    <m:acc>
                      <m:accPr>
                        <m:chr m:val="̅"/>
                        <m:ctrlPr>
                          <a:rPr kumimoji="1" lang="en-US" altLang="zh-CN" b="1" i="1">
                            <a:latin typeface="Cambria Math" panose="02040503050406030204" pitchFamily="18" charset="0"/>
                          </a:rPr>
                        </m:ctrlPr>
                      </m:accPr>
                      <m:e>
                        <m:r>
                          <a:rPr kumimoji="1" lang="en-US" altLang="zh-CN" b="1" i="1">
                            <a:latin typeface="Cambria Math" panose="02040503050406030204" pitchFamily="18" charset="0"/>
                          </a:rPr>
                          <m:t>𝒕</m:t>
                        </m:r>
                      </m:e>
                    </m:acc>
                  </m:oMath>
                </a14:m>
                <a:r>
                  <a:rPr kumimoji="1" lang="en-US" altLang="zh-CN" b="1" dirty="0"/>
                  <a:t> events</a:t>
                </a:r>
                <a:r>
                  <a:rPr kumimoji="1" lang="zh-CN" altLang="en-US" b="1" dirty="0"/>
                  <a:t> </a:t>
                </a:r>
                <a14:m>
                  <m:oMath xmlns:m="http://schemas.openxmlformats.org/officeDocument/2006/math">
                    <m:d>
                      <m:dPr>
                        <m:begChr m:val="⟨"/>
                        <m:endChr m:val="⟩"/>
                        <m:ctrlPr>
                          <a:rPr kumimoji="1" lang="zh-CN" altLang="en-US" i="1" dirty="0">
                            <a:latin typeface="Cambria Math" panose="02040503050406030204" pitchFamily="18" charset="0"/>
                          </a:rPr>
                        </m:ctrlPr>
                      </m:dPr>
                      <m:e>
                        <m:r>
                          <a:rPr kumimoji="1" lang="zh-CN" altLang="en-US" i="1" dirty="0">
                            <a:latin typeface="Cambria Math" panose="02040503050406030204" pitchFamily="18" charset="0"/>
                          </a:rPr>
                          <m:t>𝜇</m:t>
                        </m:r>
                      </m:e>
                    </m:d>
                  </m:oMath>
                </a14:m>
                <a:r>
                  <a:rPr kumimoji="1" lang="en-US" altLang="zh-CN" dirty="0"/>
                  <a:t>=200 with Pythia 8</a:t>
                </a:r>
              </a:p>
              <a:p>
                <a:pPr marL="342900" indent="-342900">
                  <a:lnSpc>
                    <a:spcPct val="150000"/>
                  </a:lnSpc>
                  <a:buFont typeface="Arial" panose="020B0604020202020204" pitchFamily="34" charset="0"/>
                  <a:buChar char="•"/>
                </a:pPr>
                <a:r>
                  <a:rPr kumimoji="1" lang="en-US" altLang="zh-CN" b="1" dirty="0"/>
                  <a:t>Fatras</a:t>
                </a:r>
                <a:r>
                  <a:rPr kumimoji="1" lang="zh-CN" altLang="en-US" dirty="0"/>
                  <a:t> </a:t>
                </a:r>
                <a:r>
                  <a:rPr kumimoji="1" lang="en-US" altLang="zh-CN" dirty="0"/>
                  <a:t>simulation</a:t>
                </a:r>
                <a:r>
                  <a:rPr kumimoji="1" lang="zh-CN" altLang="en-US" dirty="0"/>
                  <a:t> </a:t>
                </a:r>
                <a:r>
                  <a:rPr kumimoji="1" lang="en-US" altLang="zh-CN" dirty="0"/>
                  <a:t>&amp;</a:t>
                </a:r>
                <a:r>
                  <a:rPr kumimoji="1" lang="zh-CN" altLang="en-US" dirty="0"/>
                  <a:t> </a:t>
                </a:r>
                <a:r>
                  <a:rPr kumimoji="1" lang="en-US" altLang="zh-CN" b="1" dirty="0"/>
                  <a:t>Truth-Smeared</a:t>
                </a:r>
                <a:r>
                  <a:rPr kumimoji="1" lang="zh-CN" altLang="en-US" b="1" dirty="0"/>
                  <a:t> </a:t>
                </a:r>
                <a:r>
                  <a:rPr kumimoji="1" lang="en-US" altLang="zh-CN" dirty="0"/>
                  <a:t>seeding</a:t>
                </a:r>
                <a:endParaRPr kumimoji="1" lang="en-US" altLang="zh-CN" dirty="0">
                  <a:solidFill>
                    <a:prstClr val="black"/>
                  </a:solidFill>
                  <a:cs typeface="Times New Roman" panose="02020603050405020304" pitchFamily="18" charset="0"/>
                </a:endParaRPr>
              </a:p>
              <a:p>
                <a:pPr marL="342900" indent="-342900">
                  <a:lnSpc>
                    <a:spcPct val="150000"/>
                  </a:lnSpc>
                  <a:buFont typeface="Arial" panose="020B0604020202020204" pitchFamily="34" charset="0"/>
                  <a:buChar char="•"/>
                </a:pPr>
                <a:r>
                  <a:rPr kumimoji="1" lang="en-US" altLang="zh-CN" b="1" dirty="0">
                    <a:solidFill>
                      <a:prstClr val="black"/>
                    </a:solidFill>
                    <a:cs typeface="Times New Roman" panose="02020603050405020304" pitchFamily="18" charset="0"/>
                  </a:rPr>
                  <a:t>Improvements</a:t>
                </a:r>
                <a:r>
                  <a:rPr kumimoji="1" lang="en-US" altLang="zh-CN" dirty="0">
                    <a:solidFill>
                      <a:prstClr val="black"/>
                    </a:solidFill>
                    <a:cs typeface="Times New Roman" panose="02020603050405020304" pitchFamily="18" charset="0"/>
                  </a:rPr>
                  <a:t> from adding</a:t>
                </a:r>
                <a:r>
                  <a:rPr kumimoji="1" lang="zh-CN" altLang="en-US" dirty="0">
                    <a:solidFill>
                      <a:prstClr val="black"/>
                    </a:solidFill>
                    <a:cs typeface="Times New Roman" panose="02020603050405020304" pitchFamily="18" charset="0"/>
                  </a:rPr>
                  <a:t> </a:t>
                </a:r>
                <a:r>
                  <a:rPr kumimoji="1" lang="en-US" altLang="zh-CN" dirty="0">
                    <a:solidFill>
                      <a:prstClr val="black"/>
                    </a:solidFill>
                    <a:cs typeface="Times New Roman" panose="02020603050405020304" pitchFamily="18" charset="0"/>
                  </a:rPr>
                  <a:t>time</a:t>
                </a:r>
                <a:r>
                  <a:rPr kumimoji="1" lang="zh-CN" altLang="en-US" dirty="0">
                    <a:solidFill>
                      <a:prstClr val="black"/>
                    </a:solidFill>
                    <a:cs typeface="Times New Roman" panose="02020603050405020304" pitchFamily="18" charset="0"/>
                  </a:rPr>
                  <a:t> </a:t>
                </a:r>
                <a:r>
                  <a:rPr kumimoji="1" lang="en-US" altLang="zh-CN" dirty="0">
                    <a:solidFill>
                      <a:prstClr val="black"/>
                    </a:solidFill>
                    <a:cs typeface="Times New Roman" panose="02020603050405020304" pitchFamily="18" charset="0"/>
                  </a:rPr>
                  <a:t>for both</a:t>
                </a:r>
                <a:r>
                  <a:rPr kumimoji="1" lang="zh-CN" altLang="en-US" dirty="0">
                    <a:solidFill>
                      <a:prstClr val="black"/>
                    </a:solidFill>
                    <a:cs typeface="Times New Roman" panose="02020603050405020304" pitchFamily="18" charset="0"/>
                  </a:rPr>
                  <a:t> </a:t>
                </a:r>
                <a:r>
                  <a:rPr kumimoji="1" lang="en-US" altLang="zh-CN" b="1" dirty="0"/>
                  <a:t>initial</a:t>
                </a:r>
                <a:r>
                  <a:rPr kumimoji="1" lang="zh-CN" altLang="en-US" b="1" dirty="0"/>
                  <a:t> </a:t>
                </a:r>
                <a:r>
                  <a:rPr kumimoji="1" lang="en-US" altLang="zh-CN" b="1" dirty="0"/>
                  <a:t>track</a:t>
                </a:r>
                <a:r>
                  <a:rPr kumimoji="1" lang="zh-CN" altLang="en-US" b="1" dirty="0"/>
                  <a:t> </a:t>
                </a:r>
                <a:r>
                  <a:rPr kumimoji="1" lang="en-US" altLang="zh-CN" b="1" dirty="0"/>
                  <a:t>parameters </a:t>
                </a:r>
                <a:r>
                  <a:rPr kumimoji="1" lang="en-US" altLang="zh-CN" dirty="0"/>
                  <a:t>and </a:t>
                </a:r>
                <a:r>
                  <a:rPr kumimoji="1" lang="en-US" altLang="zh-CN" b="1" dirty="0">
                    <a:solidFill>
                      <a:prstClr val="black"/>
                    </a:solidFill>
                    <a:cs typeface="Times New Roman" panose="02020603050405020304" pitchFamily="18" charset="0"/>
                  </a:rPr>
                  <a:t>measurements</a:t>
                </a:r>
                <a:r>
                  <a:rPr kumimoji="1" lang="zh-CN" altLang="en-US" b="1" dirty="0">
                    <a:solidFill>
                      <a:prstClr val="black"/>
                    </a:solidFill>
                    <a:cs typeface="Times New Roman" panose="02020603050405020304" pitchFamily="18" charset="0"/>
                  </a:rPr>
                  <a:t> </a:t>
                </a:r>
                <a:r>
                  <a:rPr kumimoji="1" lang="en-US" altLang="zh-CN" dirty="0">
                    <a:solidFill>
                      <a:prstClr val="black"/>
                    </a:solidFill>
                    <a:cs typeface="Times New Roman" panose="02020603050405020304" pitchFamily="18" charset="0"/>
                  </a:rPr>
                  <a:t>to</a:t>
                </a:r>
                <a:r>
                  <a:rPr kumimoji="1" lang="zh-CN" altLang="en-US" dirty="0">
                    <a:solidFill>
                      <a:prstClr val="black"/>
                    </a:solidFill>
                    <a:cs typeface="Times New Roman" panose="02020603050405020304" pitchFamily="18" charset="0"/>
                  </a:rPr>
                  <a:t> </a:t>
                </a:r>
                <a:r>
                  <a:rPr kumimoji="1" lang="en-US" altLang="zh-CN" dirty="0">
                    <a:solidFill>
                      <a:prstClr val="black"/>
                    </a:solidFill>
                    <a:cs typeface="Times New Roman" panose="02020603050405020304" pitchFamily="18" charset="0"/>
                  </a:rPr>
                  <a:t>innermost</a:t>
                </a:r>
                <a:r>
                  <a:rPr kumimoji="1" lang="zh-CN" altLang="en-US" dirty="0">
                    <a:solidFill>
                      <a:prstClr val="black"/>
                    </a:solidFill>
                    <a:cs typeface="Times New Roman" panose="02020603050405020304" pitchFamily="18" charset="0"/>
                  </a:rPr>
                  <a:t> </a:t>
                </a:r>
                <a:r>
                  <a:rPr kumimoji="1" lang="en-US" altLang="zh-CN" dirty="0">
                    <a:solidFill>
                      <a:prstClr val="black"/>
                    </a:solidFill>
                    <a:cs typeface="Times New Roman" panose="02020603050405020304" pitchFamily="18" charset="0"/>
                  </a:rPr>
                  <a:t>2-layer</a:t>
                </a:r>
                <a:r>
                  <a:rPr kumimoji="1" lang="zh-CN" altLang="en-US" dirty="0">
                    <a:solidFill>
                      <a:prstClr val="black"/>
                    </a:solidFill>
                    <a:cs typeface="Times New Roman" panose="02020603050405020304" pitchFamily="18" charset="0"/>
                  </a:rPr>
                  <a:t> </a:t>
                </a:r>
                <a:r>
                  <a:rPr kumimoji="1" lang="en-US" altLang="zh-CN" dirty="0">
                    <a:solidFill>
                      <a:prstClr val="black"/>
                    </a:solidFill>
                    <a:cs typeface="Times New Roman" panose="02020603050405020304" pitchFamily="18" charset="0"/>
                  </a:rPr>
                  <a:t>pixel</a:t>
                </a:r>
                <a:endParaRPr kumimoji="1" lang="en-US" altLang="zh-CN" dirty="0"/>
              </a:p>
            </p:txBody>
          </p:sp>
        </mc:Choice>
        <mc:Fallback xmlns="">
          <p:sp>
            <p:nvSpPr>
              <p:cNvPr id="23" name="文本框 22">
                <a:extLst>
                  <a:ext uri="{FF2B5EF4-FFF2-40B4-BE49-F238E27FC236}">
                    <a16:creationId xmlns:a16="http://schemas.microsoft.com/office/drawing/2014/main" id="{A247B81B-AE7D-DFBC-2651-23E08AB80A50}"/>
                  </a:ext>
                </a:extLst>
              </p:cNvPr>
              <p:cNvSpPr txBox="1">
                <a:spLocks noRot="1" noChangeAspect="1" noMove="1" noResize="1" noEditPoints="1" noAdjustHandles="1" noChangeArrowheads="1" noChangeShapeType="1" noTextEdit="1"/>
              </p:cNvSpPr>
              <p:nvPr/>
            </p:nvSpPr>
            <p:spPr>
              <a:xfrm>
                <a:off x="5937013" y="2555648"/>
                <a:ext cx="6353461" cy="1712135"/>
              </a:xfrm>
              <a:prstGeom prst="rect">
                <a:avLst/>
              </a:prstGeom>
              <a:blipFill>
                <a:blip r:embed="rId4"/>
                <a:stretch>
                  <a:fillRect l="-672" r="-384" b="-4626"/>
                </a:stretch>
              </a:blipFill>
            </p:spPr>
            <p:txBody>
              <a:bodyPr/>
              <a:lstStyle/>
              <a:p>
                <a:r>
                  <a:rPr lang="zh-CN" altLang="en-US">
                    <a:noFill/>
                  </a:rPr>
                  <a:t> </a:t>
                </a:r>
              </a:p>
            </p:txBody>
          </p:sp>
        </mc:Fallback>
      </mc:AlternateContent>
      <p:sp>
        <p:nvSpPr>
          <p:cNvPr id="10" name="文本框 9">
            <a:extLst>
              <a:ext uri="{FF2B5EF4-FFF2-40B4-BE49-F238E27FC236}">
                <a16:creationId xmlns:a16="http://schemas.microsoft.com/office/drawing/2014/main" id="{1C419F3F-F93E-3D15-C884-E510CC18116C}"/>
              </a:ext>
            </a:extLst>
          </p:cNvPr>
          <p:cNvSpPr txBox="1"/>
          <p:nvPr/>
        </p:nvSpPr>
        <p:spPr>
          <a:xfrm>
            <a:off x="5910629" y="1492670"/>
            <a:ext cx="3319020" cy="465577"/>
          </a:xfrm>
          <a:prstGeom prst="rect">
            <a:avLst/>
          </a:prstGeom>
          <a:noFill/>
        </p:spPr>
        <p:txBody>
          <a:bodyPr wrap="square">
            <a:spAutoFit/>
          </a:bodyPr>
          <a:lstStyle/>
          <a:p>
            <a:pPr>
              <a:lnSpc>
                <a:spcPct val="150000"/>
              </a:lnSpc>
            </a:pPr>
            <a:r>
              <a:rPr lang="en" altLang="zh-CN" b="1" dirty="0"/>
              <a:t>Combinatorial Kalman Filter</a:t>
            </a:r>
          </a:p>
        </p:txBody>
      </p:sp>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B44EB156-7B9B-68A5-8A21-66D31998652E}"/>
                  </a:ext>
                </a:extLst>
              </p:cNvPr>
              <p:cNvSpPr txBox="1"/>
              <p:nvPr/>
            </p:nvSpPr>
            <p:spPr>
              <a:xfrm>
                <a:off x="9328713" y="1511140"/>
                <a:ext cx="2229439" cy="530466"/>
              </a:xfrm>
              <a:prstGeom prst="rect">
                <a:avLst/>
              </a:prstGeom>
              <a:noFill/>
            </p:spPr>
            <p:txBody>
              <a:bodyPr wrap="square">
                <a:spAutoFit/>
              </a:bodyPr>
              <a:lstStyle/>
              <a:p>
                <a14:m>
                  <m:oMath xmlns:m="http://schemas.openxmlformats.org/officeDocument/2006/math">
                    <m:acc>
                      <m:accPr>
                        <m:chr m:val="⃗"/>
                        <m:ctrlPr>
                          <a:rPr kumimoji="1" lang="en-US" altLang="zh-CN" sz="1800" b="0" i="1" smtClean="0">
                            <a:latin typeface="Cambria Math" panose="02040503050406030204" pitchFamily="18" charset="0"/>
                          </a:rPr>
                        </m:ctrlPr>
                      </m:accPr>
                      <m:e>
                        <m:r>
                          <a:rPr kumimoji="1" lang="en-US" altLang="zh-CN" sz="1800" b="0" i="1" smtClean="0">
                            <a:latin typeface="Cambria Math" panose="02040503050406030204" pitchFamily="18" charset="0"/>
                          </a:rPr>
                          <m:t>𝑥</m:t>
                        </m:r>
                      </m:e>
                    </m:acc>
                    <m:r>
                      <a:rPr kumimoji="1" lang="en-US" altLang="zh-CN" sz="1800" b="0" i="1" smtClean="0">
                        <a:latin typeface="Cambria Math" panose="02040503050406030204" pitchFamily="18" charset="0"/>
                      </a:rPr>
                      <m:t>=</m:t>
                    </m:r>
                    <m:d>
                      <m:dPr>
                        <m:ctrlPr>
                          <a:rPr kumimoji="1" lang="en-US" altLang="zh-CN" sz="1800" b="0" i="1" smtClean="0">
                            <a:latin typeface="Cambria Math" panose="02040503050406030204" pitchFamily="18" charset="0"/>
                          </a:rPr>
                        </m:ctrlPr>
                      </m:dPr>
                      <m:e>
                        <m:sSub>
                          <m:sSubPr>
                            <m:ctrlPr>
                              <a:rPr kumimoji="1" lang="en-US" altLang="zh-CN" sz="1800" b="0" i="1" smtClean="0">
                                <a:latin typeface="Cambria Math" panose="02040503050406030204" pitchFamily="18" charset="0"/>
                              </a:rPr>
                            </m:ctrlPr>
                          </m:sSubPr>
                          <m:e>
                            <m:r>
                              <a:rPr kumimoji="1" lang="en-US" altLang="zh-CN" sz="1800" b="0" i="1" smtClean="0">
                                <a:latin typeface="Cambria Math" panose="02040503050406030204" pitchFamily="18" charset="0"/>
                              </a:rPr>
                              <m:t>𝑙</m:t>
                            </m:r>
                          </m:e>
                          <m:sub>
                            <m:r>
                              <a:rPr kumimoji="1" lang="en-US" altLang="zh-CN" sz="1800" b="0" i="1" smtClean="0">
                                <a:latin typeface="Cambria Math" panose="02040503050406030204" pitchFamily="18" charset="0"/>
                              </a:rPr>
                              <m:t>0</m:t>
                            </m:r>
                          </m:sub>
                        </m:sSub>
                        <m:r>
                          <a:rPr kumimoji="1" lang="en-US" altLang="zh-CN" sz="1800" b="0" i="1" smtClean="0">
                            <a:latin typeface="Cambria Math" panose="02040503050406030204" pitchFamily="18" charset="0"/>
                          </a:rPr>
                          <m:t>,</m:t>
                        </m:r>
                        <m:sSub>
                          <m:sSubPr>
                            <m:ctrlPr>
                              <a:rPr kumimoji="1" lang="en-US" altLang="zh-CN" sz="1800" i="1">
                                <a:latin typeface="Cambria Math" panose="02040503050406030204" pitchFamily="18" charset="0"/>
                              </a:rPr>
                            </m:ctrlPr>
                          </m:sSubPr>
                          <m:e>
                            <m:r>
                              <a:rPr kumimoji="1" lang="en-US" altLang="zh-CN" sz="1800" i="1">
                                <a:latin typeface="Cambria Math" panose="02040503050406030204" pitchFamily="18" charset="0"/>
                              </a:rPr>
                              <m:t>𝑙</m:t>
                            </m:r>
                          </m:e>
                          <m:sub>
                            <m:r>
                              <a:rPr kumimoji="1" lang="en-US" altLang="zh-CN" sz="1800" b="0" i="1" smtClean="0">
                                <a:latin typeface="Cambria Math" panose="02040503050406030204" pitchFamily="18" charset="0"/>
                              </a:rPr>
                              <m:t>1</m:t>
                            </m:r>
                          </m:sub>
                        </m:sSub>
                        <m:r>
                          <a:rPr kumimoji="1" lang="en-US" altLang="zh-CN" sz="1800" b="0" i="1" smtClean="0">
                            <a:latin typeface="Cambria Math" panose="02040503050406030204" pitchFamily="18" charset="0"/>
                          </a:rPr>
                          <m:t>,</m:t>
                        </m:r>
                        <m:r>
                          <a:rPr kumimoji="1" lang="en-US" altLang="zh-CN" sz="1800" b="0" i="1" smtClean="0">
                            <a:latin typeface="Cambria Math" panose="02040503050406030204" pitchFamily="18" charset="0"/>
                            <a:ea typeface="Cambria Math" panose="02040503050406030204" pitchFamily="18" charset="0"/>
                          </a:rPr>
                          <m:t>𝜙</m:t>
                        </m:r>
                        <m:r>
                          <a:rPr kumimoji="1" lang="en-US" altLang="zh-CN" sz="1800" b="0" i="1" smtClean="0">
                            <a:latin typeface="Cambria Math" panose="02040503050406030204" pitchFamily="18" charset="0"/>
                          </a:rPr>
                          <m:t>,</m:t>
                        </m:r>
                        <m:r>
                          <a:rPr kumimoji="1" lang="en-US" altLang="zh-CN" sz="1800" b="0" i="1" smtClean="0">
                            <a:latin typeface="Cambria Math" panose="02040503050406030204" pitchFamily="18" charset="0"/>
                            <a:ea typeface="Cambria Math" panose="02040503050406030204" pitchFamily="18" charset="0"/>
                          </a:rPr>
                          <m:t>𝜃</m:t>
                        </m:r>
                        <m:r>
                          <a:rPr kumimoji="1" lang="en-US" altLang="zh-CN" sz="1800" b="0" i="1" smtClean="0">
                            <a:latin typeface="Cambria Math" panose="02040503050406030204" pitchFamily="18" charset="0"/>
                            <a:ea typeface="Cambria Math" panose="02040503050406030204" pitchFamily="18" charset="0"/>
                          </a:rPr>
                          <m:t>,</m:t>
                        </m:r>
                        <m:f>
                          <m:fPr>
                            <m:ctrlPr>
                              <a:rPr kumimoji="1" lang="en-US" altLang="zh-CN" sz="1800" b="0" i="1" smtClean="0">
                                <a:latin typeface="Cambria Math" panose="02040503050406030204" pitchFamily="18" charset="0"/>
                                <a:ea typeface="Cambria Math" panose="02040503050406030204" pitchFamily="18" charset="0"/>
                              </a:rPr>
                            </m:ctrlPr>
                          </m:fPr>
                          <m:num>
                            <m:r>
                              <a:rPr kumimoji="1" lang="en-US" altLang="zh-CN" sz="1800" b="0" i="1" smtClean="0">
                                <a:latin typeface="Cambria Math" panose="02040503050406030204" pitchFamily="18" charset="0"/>
                                <a:ea typeface="Cambria Math" panose="02040503050406030204" pitchFamily="18" charset="0"/>
                              </a:rPr>
                              <m:t>𝑞</m:t>
                            </m:r>
                          </m:num>
                          <m:den>
                            <m:r>
                              <a:rPr kumimoji="1" lang="en-US" altLang="zh-CN" sz="1800" b="0" i="1" smtClean="0">
                                <a:latin typeface="Cambria Math" panose="02040503050406030204" pitchFamily="18" charset="0"/>
                                <a:ea typeface="Cambria Math" panose="02040503050406030204" pitchFamily="18" charset="0"/>
                              </a:rPr>
                              <m:t>𝑝</m:t>
                            </m:r>
                          </m:den>
                        </m:f>
                        <m:r>
                          <a:rPr kumimoji="1" lang="en-US" altLang="zh-CN" sz="1800" b="0" i="1" smtClean="0">
                            <a:latin typeface="Cambria Math" panose="02040503050406030204" pitchFamily="18" charset="0"/>
                            <a:ea typeface="Cambria Math" panose="02040503050406030204" pitchFamily="18" charset="0"/>
                          </a:rPr>
                          <m:t>,</m:t>
                        </m:r>
                        <m:r>
                          <a:rPr kumimoji="1" lang="en-US" altLang="zh-CN" sz="1800" b="0" i="1" smtClean="0">
                            <a:solidFill>
                              <a:srgbClr val="FF0000"/>
                            </a:solidFill>
                            <a:latin typeface="Cambria Math" panose="02040503050406030204" pitchFamily="18" charset="0"/>
                            <a:ea typeface="Cambria Math" panose="02040503050406030204" pitchFamily="18" charset="0"/>
                          </a:rPr>
                          <m:t>𝑡</m:t>
                        </m:r>
                      </m:e>
                    </m:d>
                  </m:oMath>
                </a14:m>
                <a:r>
                  <a:rPr kumimoji="1" lang="zh-CN" altLang="en-US" sz="1800" dirty="0"/>
                  <a:t> </a:t>
                </a:r>
                <a:endParaRPr lang="zh-CN" altLang="en-US" dirty="0"/>
              </a:p>
            </p:txBody>
          </p:sp>
        </mc:Choice>
        <mc:Fallback xmlns="">
          <p:sp>
            <p:nvSpPr>
              <p:cNvPr id="12" name="文本框 11">
                <a:extLst>
                  <a:ext uri="{FF2B5EF4-FFF2-40B4-BE49-F238E27FC236}">
                    <a16:creationId xmlns:a16="http://schemas.microsoft.com/office/drawing/2014/main" id="{B44EB156-7B9B-68A5-8A21-66D31998652E}"/>
                  </a:ext>
                </a:extLst>
              </p:cNvPr>
              <p:cNvSpPr txBox="1">
                <a:spLocks noRot="1" noChangeAspect="1" noMove="1" noResize="1" noEditPoints="1" noAdjustHandles="1" noChangeArrowheads="1" noChangeShapeType="1" noTextEdit="1"/>
              </p:cNvSpPr>
              <p:nvPr/>
            </p:nvSpPr>
            <p:spPr>
              <a:xfrm>
                <a:off x="9328713" y="1511140"/>
                <a:ext cx="2229439" cy="530466"/>
              </a:xfrm>
              <a:prstGeom prst="rect">
                <a:avLst/>
              </a:prstGeom>
              <a:blipFill>
                <a:blip r:embed="rId5"/>
                <a:stretch>
                  <a:fillRect b="-238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7B25D66A-8E3E-E06F-4D13-8AFFBF7B006A}"/>
                  </a:ext>
                </a:extLst>
              </p:cNvPr>
              <p:cNvSpPr txBox="1"/>
              <p:nvPr/>
            </p:nvSpPr>
            <p:spPr>
              <a:xfrm>
                <a:off x="6554158" y="2062795"/>
                <a:ext cx="3841422" cy="417037"/>
              </a:xfrm>
              <a:prstGeom prst="rect">
                <a:avLst/>
              </a:prstGeom>
              <a:noFill/>
            </p:spPr>
            <p:txBody>
              <a:bodyPr wrap="square">
                <a:spAutoFit/>
              </a:bodyPr>
              <a:lstStyle/>
              <a:p>
                <a:pPr marL="457200" lvl="1" indent="0">
                  <a:lnSpc>
                    <a:spcPct val="110000"/>
                  </a:lnSpc>
                  <a:buNone/>
                </a:pPr>
                <a14:m>
                  <m:oMathPara xmlns:m="http://schemas.openxmlformats.org/officeDocument/2006/math">
                    <m:oMathParaPr>
                      <m:jc m:val="centerGroup"/>
                    </m:oMathParaPr>
                    <m:oMath xmlns:m="http://schemas.openxmlformats.org/officeDocument/2006/math">
                      <m:sSub>
                        <m:sSubPr>
                          <m:ctrlPr>
                            <a:rPr kumimoji="1" lang="en-US" altLang="zh-CN" i="1" dirty="0" smtClean="0">
                              <a:latin typeface="Cambria Math" panose="02040503050406030204" pitchFamily="18" charset="0"/>
                            </a:rPr>
                          </m:ctrlPr>
                        </m:sSubPr>
                        <m:e>
                          <m:acc>
                            <m:accPr>
                              <m:chr m:val="⃗"/>
                              <m:ctrlPr>
                                <a:rPr kumimoji="1" lang="en-US" altLang="zh-CN" i="1" dirty="0">
                                  <a:latin typeface="Cambria Math" panose="02040503050406030204" pitchFamily="18" charset="0"/>
                                </a:rPr>
                              </m:ctrlPr>
                            </m:accPr>
                            <m:e>
                              <m:r>
                                <a:rPr kumimoji="1" lang="en-US" altLang="zh-CN" i="1" dirty="0">
                                  <a:latin typeface="Cambria Math" panose="02040503050406030204" pitchFamily="18" charset="0"/>
                                </a:rPr>
                                <m:t>𝑥</m:t>
                              </m:r>
                            </m:e>
                          </m:acc>
                        </m:e>
                        <m:sub>
                          <m:r>
                            <a:rPr kumimoji="1" lang="en-US" altLang="zh-CN" i="1" dirty="0">
                              <a:latin typeface="Cambria Math" panose="02040503050406030204" pitchFamily="18" charset="0"/>
                            </a:rPr>
                            <m:t>𝑘</m:t>
                          </m:r>
                        </m:sub>
                      </m:sSub>
                      <m:r>
                        <a:rPr kumimoji="1" lang="en-US" altLang="zh-CN" b="0" i="1" dirty="0" smtClean="0">
                          <a:latin typeface="Cambria Math" panose="02040503050406030204" pitchFamily="18" charset="0"/>
                        </a:rPr>
                        <m:t>=</m:t>
                      </m:r>
                      <m:sSubSup>
                        <m:sSubSupPr>
                          <m:ctrlPr>
                            <a:rPr kumimoji="1" lang="en-US" altLang="zh-CN" b="0" i="1" dirty="0" smtClean="0">
                              <a:latin typeface="Cambria Math" panose="02040503050406030204" pitchFamily="18" charset="0"/>
                            </a:rPr>
                          </m:ctrlPr>
                        </m:sSubSupPr>
                        <m:e>
                          <m:acc>
                            <m:accPr>
                              <m:chr m:val="⃗"/>
                              <m:ctrlPr>
                                <a:rPr kumimoji="1" lang="en-US" altLang="zh-CN" i="1" dirty="0">
                                  <a:latin typeface="Cambria Math" panose="02040503050406030204" pitchFamily="18" charset="0"/>
                                </a:rPr>
                              </m:ctrlPr>
                            </m:accPr>
                            <m:e>
                              <m:r>
                                <a:rPr kumimoji="1" lang="en-US" altLang="zh-CN" i="1" dirty="0">
                                  <a:latin typeface="Cambria Math" panose="02040503050406030204" pitchFamily="18" charset="0"/>
                                </a:rPr>
                                <m:t>𝑥</m:t>
                              </m:r>
                            </m:e>
                          </m:acc>
                        </m:e>
                        <m:sub>
                          <m:r>
                            <a:rPr kumimoji="1" lang="en-US" altLang="zh-CN" i="1" dirty="0">
                              <a:latin typeface="Cambria Math" panose="02040503050406030204" pitchFamily="18" charset="0"/>
                            </a:rPr>
                            <m:t>𝑘</m:t>
                          </m:r>
                        </m:sub>
                        <m:sup>
                          <m:r>
                            <a:rPr kumimoji="1" lang="en-US" altLang="zh-CN" b="0" i="1" dirty="0" smtClean="0">
                              <a:latin typeface="Cambria Math" panose="02040503050406030204" pitchFamily="18" charset="0"/>
                            </a:rPr>
                            <m:t>𝑘</m:t>
                          </m:r>
                          <m:r>
                            <a:rPr kumimoji="1" lang="en-US" altLang="zh-CN" b="0" i="1" dirty="0" smtClean="0">
                              <a:latin typeface="Cambria Math" panose="02040503050406030204" pitchFamily="18" charset="0"/>
                            </a:rPr>
                            <m:t>−1</m:t>
                          </m:r>
                        </m:sup>
                      </m:sSubSup>
                      <m:r>
                        <a:rPr kumimoji="1" lang="en-US" altLang="zh-CN" b="0" i="1" dirty="0" smtClean="0">
                          <a:latin typeface="Cambria Math" panose="02040503050406030204" pitchFamily="18" charset="0"/>
                        </a:rPr>
                        <m:t>+</m:t>
                      </m:r>
                      <m:sSub>
                        <m:sSubPr>
                          <m:ctrlPr>
                            <a:rPr kumimoji="1" lang="en-US" altLang="zh-CN" i="1" dirty="0">
                              <a:latin typeface="Cambria Math" panose="02040503050406030204" pitchFamily="18" charset="0"/>
                            </a:rPr>
                          </m:ctrlPr>
                        </m:sSubPr>
                        <m:e>
                          <m:r>
                            <m:rPr>
                              <m:sty m:val="p"/>
                            </m:rPr>
                            <a:rPr kumimoji="1" lang="en-US" altLang="zh-CN" b="0" i="0" dirty="0" smtClean="0">
                              <a:latin typeface="Cambria Math" panose="02040503050406030204" pitchFamily="18" charset="0"/>
                            </a:rPr>
                            <m:t>K</m:t>
                          </m:r>
                        </m:e>
                        <m:sub>
                          <m:r>
                            <a:rPr kumimoji="1" lang="en-US" altLang="zh-CN" i="1" dirty="0">
                              <a:latin typeface="Cambria Math" panose="02040503050406030204" pitchFamily="18" charset="0"/>
                            </a:rPr>
                            <m:t>𝑘</m:t>
                          </m:r>
                        </m:sub>
                      </m:sSub>
                      <m:r>
                        <a:rPr kumimoji="1" lang="en-US" altLang="zh-CN" b="0" i="1" dirty="0" smtClean="0">
                          <a:latin typeface="Cambria Math" panose="02040503050406030204" pitchFamily="18" charset="0"/>
                        </a:rPr>
                        <m:t>(</m:t>
                      </m:r>
                      <m:sSub>
                        <m:sSubPr>
                          <m:ctrlPr>
                            <a:rPr kumimoji="1" lang="en-US" altLang="zh-CN" i="1" dirty="0">
                              <a:latin typeface="Cambria Math" panose="02040503050406030204" pitchFamily="18" charset="0"/>
                            </a:rPr>
                          </m:ctrlPr>
                        </m:sSubPr>
                        <m:e>
                          <m:acc>
                            <m:accPr>
                              <m:chr m:val="⃗"/>
                              <m:ctrlPr>
                                <a:rPr kumimoji="1" lang="en-US" altLang="zh-CN" i="1" dirty="0">
                                  <a:latin typeface="Cambria Math" panose="02040503050406030204" pitchFamily="18" charset="0"/>
                                </a:rPr>
                              </m:ctrlPr>
                            </m:accPr>
                            <m:e>
                              <m:r>
                                <a:rPr kumimoji="1" lang="en-US" altLang="zh-CN" i="1" dirty="0">
                                  <a:latin typeface="Cambria Math" panose="02040503050406030204" pitchFamily="18" charset="0"/>
                                </a:rPr>
                                <m:t>𝑚</m:t>
                              </m:r>
                            </m:e>
                          </m:acc>
                        </m:e>
                        <m:sub>
                          <m:r>
                            <a:rPr kumimoji="1" lang="en-US" altLang="zh-CN" i="1" dirty="0">
                              <a:latin typeface="Cambria Math" panose="02040503050406030204" pitchFamily="18" charset="0"/>
                            </a:rPr>
                            <m:t>𝑘</m:t>
                          </m:r>
                        </m:sub>
                      </m:sSub>
                      <m:r>
                        <a:rPr kumimoji="1" lang="en-US" altLang="zh-CN" b="0" i="1" dirty="0" smtClean="0">
                          <a:latin typeface="Cambria Math" panose="02040503050406030204" pitchFamily="18" charset="0"/>
                        </a:rPr>
                        <m:t>−</m:t>
                      </m:r>
                      <m:sSub>
                        <m:sSubPr>
                          <m:ctrlPr>
                            <a:rPr kumimoji="1" lang="en-US" altLang="zh-CN" i="1" dirty="0">
                              <a:latin typeface="Cambria Math" panose="02040503050406030204" pitchFamily="18" charset="0"/>
                            </a:rPr>
                          </m:ctrlPr>
                        </m:sSubPr>
                        <m:e>
                          <m:r>
                            <m:rPr>
                              <m:sty m:val="p"/>
                            </m:rPr>
                            <a:rPr kumimoji="1" lang="en-US" altLang="zh-CN" b="0" i="0" dirty="0" smtClean="0">
                              <a:latin typeface="Cambria Math" panose="02040503050406030204" pitchFamily="18" charset="0"/>
                            </a:rPr>
                            <m:t>H</m:t>
                          </m:r>
                        </m:e>
                        <m:sub>
                          <m:r>
                            <a:rPr kumimoji="1" lang="en-US" altLang="zh-CN" i="1" dirty="0">
                              <a:latin typeface="Cambria Math" panose="02040503050406030204" pitchFamily="18" charset="0"/>
                            </a:rPr>
                            <m:t>𝑘</m:t>
                          </m:r>
                        </m:sub>
                      </m:sSub>
                      <m:sSubSup>
                        <m:sSubSupPr>
                          <m:ctrlPr>
                            <a:rPr kumimoji="1" lang="en-US" altLang="zh-CN" i="1" dirty="0">
                              <a:latin typeface="Cambria Math" panose="02040503050406030204" pitchFamily="18" charset="0"/>
                            </a:rPr>
                          </m:ctrlPr>
                        </m:sSubSupPr>
                        <m:e>
                          <m:acc>
                            <m:accPr>
                              <m:chr m:val="⃗"/>
                              <m:ctrlPr>
                                <a:rPr kumimoji="1" lang="en-US" altLang="zh-CN" i="1" dirty="0">
                                  <a:latin typeface="Cambria Math" panose="02040503050406030204" pitchFamily="18" charset="0"/>
                                </a:rPr>
                              </m:ctrlPr>
                            </m:accPr>
                            <m:e>
                              <m:r>
                                <a:rPr kumimoji="1" lang="en-US" altLang="zh-CN" i="1" dirty="0">
                                  <a:latin typeface="Cambria Math" panose="02040503050406030204" pitchFamily="18" charset="0"/>
                                </a:rPr>
                                <m:t>𝑥</m:t>
                              </m:r>
                            </m:e>
                          </m:acc>
                        </m:e>
                        <m:sub>
                          <m:r>
                            <a:rPr kumimoji="1" lang="en-US" altLang="zh-CN" i="1" dirty="0">
                              <a:latin typeface="Cambria Math" panose="02040503050406030204" pitchFamily="18" charset="0"/>
                            </a:rPr>
                            <m:t>𝑘</m:t>
                          </m:r>
                        </m:sub>
                        <m:sup>
                          <m:r>
                            <a:rPr kumimoji="1" lang="en-US" altLang="zh-CN" i="1" dirty="0">
                              <a:latin typeface="Cambria Math" panose="02040503050406030204" pitchFamily="18" charset="0"/>
                            </a:rPr>
                            <m:t>𝑘</m:t>
                          </m:r>
                          <m:r>
                            <a:rPr kumimoji="1" lang="en-US" altLang="zh-CN" i="1" dirty="0">
                              <a:latin typeface="Cambria Math" panose="02040503050406030204" pitchFamily="18" charset="0"/>
                            </a:rPr>
                            <m:t>−1</m:t>
                          </m:r>
                        </m:sup>
                      </m:sSubSup>
                      <m:r>
                        <a:rPr kumimoji="1" lang="en-US" altLang="zh-CN" b="0" i="1" dirty="0" smtClean="0">
                          <a:latin typeface="Cambria Math" panose="02040503050406030204" pitchFamily="18" charset="0"/>
                        </a:rPr>
                        <m:t>)</m:t>
                      </m:r>
                    </m:oMath>
                  </m:oMathPara>
                </a14:m>
                <a:endParaRPr kumimoji="1" lang="en-US" altLang="zh-CN" dirty="0"/>
              </a:p>
            </p:txBody>
          </p:sp>
        </mc:Choice>
        <mc:Fallback xmlns="">
          <p:sp>
            <p:nvSpPr>
              <p:cNvPr id="17" name="文本框 16">
                <a:extLst>
                  <a:ext uri="{FF2B5EF4-FFF2-40B4-BE49-F238E27FC236}">
                    <a16:creationId xmlns:a16="http://schemas.microsoft.com/office/drawing/2014/main" id="{7B25D66A-8E3E-E06F-4D13-8AFFBF7B006A}"/>
                  </a:ext>
                </a:extLst>
              </p:cNvPr>
              <p:cNvSpPr txBox="1">
                <a:spLocks noRot="1" noChangeAspect="1" noMove="1" noResize="1" noEditPoints="1" noAdjustHandles="1" noChangeArrowheads="1" noChangeShapeType="1" noTextEdit="1"/>
              </p:cNvSpPr>
              <p:nvPr/>
            </p:nvSpPr>
            <p:spPr>
              <a:xfrm>
                <a:off x="6554158" y="2062795"/>
                <a:ext cx="3841422" cy="417037"/>
              </a:xfrm>
              <a:prstGeom prst="rect">
                <a:avLst/>
              </a:prstGeom>
              <a:blipFill>
                <a:blip r:embed="rId6"/>
                <a:stretch>
                  <a:fillRect t="-5882" b="-588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806876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387D8-F543-CC6A-F7B4-B236617AFCD1}"/>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136EC79A-CA21-54F6-CC8A-D3A47F3A882E}"/>
              </a:ext>
            </a:extLst>
          </p:cNvPr>
          <p:cNvSpPr>
            <a:spLocks noGrp="1"/>
          </p:cNvSpPr>
          <p:nvPr>
            <p:ph type="title"/>
          </p:nvPr>
        </p:nvSpPr>
        <p:spPr>
          <a:xfrm>
            <a:off x="831850" y="1709738"/>
            <a:ext cx="10515600" cy="2267039"/>
          </a:xfrm>
        </p:spPr>
        <p:txBody>
          <a:bodyPr>
            <a:normAutofit/>
          </a:bodyPr>
          <a:lstStyle/>
          <a:p>
            <a:r>
              <a:rPr kumimoji="1" lang="en-US" altLang="zh-CN" sz="5400" b="1" dirty="0"/>
              <a:t>A design of Timing Pixel chip</a:t>
            </a:r>
            <a:endParaRPr kumimoji="1" lang="zh-CN" altLang="en-US" sz="5400" b="1" dirty="0"/>
          </a:p>
        </p:txBody>
      </p:sp>
      <p:sp>
        <p:nvSpPr>
          <p:cNvPr id="3" name="文本占位符 2">
            <a:extLst>
              <a:ext uri="{FF2B5EF4-FFF2-40B4-BE49-F238E27FC236}">
                <a16:creationId xmlns:a16="http://schemas.microsoft.com/office/drawing/2014/main" id="{D4B8A854-876A-5BF3-935C-63CC08EB5675}"/>
              </a:ext>
            </a:extLst>
          </p:cNvPr>
          <p:cNvSpPr>
            <a:spLocks noGrp="1"/>
          </p:cNvSpPr>
          <p:nvPr>
            <p:ph type="body" idx="1"/>
          </p:nvPr>
        </p:nvSpPr>
        <p:spPr/>
        <p:txBody>
          <a:bodyPr/>
          <a:lstStyle/>
          <a:p>
            <a:endParaRPr kumimoji="1" lang="zh-CN" altLang="en-US" dirty="0">
              <a:solidFill>
                <a:schemeClr val="bg2">
                  <a:lumMod val="10000"/>
                </a:schemeClr>
              </a:solidFill>
              <a:ea typeface="+mj-ea"/>
            </a:endParaRPr>
          </a:p>
        </p:txBody>
      </p:sp>
      <p:sp>
        <p:nvSpPr>
          <p:cNvPr id="6" name="灯片编号占位符 5">
            <a:extLst>
              <a:ext uri="{FF2B5EF4-FFF2-40B4-BE49-F238E27FC236}">
                <a16:creationId xmlns:a16="http://schemas.microsoft.com/office/drawing/2014/main" id="{469C6B6D-D167-8DC3-7597-4CD82FA87787}"/>
              </a:ext>
            </a:extLst>
          </p:cNvPr>
          <p:cNvSpPr>
            <a:spLocks noGrp="1"/>
          </p:cNvSpPr>
          <p:nvPr>
            <p:ph type="sldNum" sz="quarter" idx="12"/>
          </p:nvPr>
        </p:nvSpPr>
        <p:spPr/>
        <p:txBody>
          <a:bodyPr/>
          <a:lstStyle/>
          <a:p>
            <a:fld id="{1DD454EC-D2DA-B84B-BA98-0651606DF2B5}" type="slidenum">
              <a:rPr kumimoji="1" lang="zh-CN" altLang="en-US" smtClean="0"/>
              <a:t>11</a:t>
            </a:fld>
            <a:endParaRPr kumimoji="1" lang="zh-CN" altLang="en-US"/>
          </a:p>
        </p:txBody>
      </p:sp>
    </p:spTree>
    <p:extLst>
      <p:ext uri="{BB962C8B-B14F-4D97-AF65-F5344CB8AC3E}">
        <p14:creationId xmlns:p14="http://schemas.microsoft.com/office/powerpoint/2010/main" val="1119196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a:extLst>
              <a:ext uri="{FF2B5EF4-FFF2-40B4-BE49-F238E27FC236}">
                <a16:creationId xmlns:a16="http://schemas.microsoft.com/office/drawing/2014/main" id="{9655430F-F018-4D24-BCAC-3DE2487ACFCB}"/>
              </a:ext>
            </a:extLst>
          </p:cNvPr>
          <p:cNvPicPr>
            <a:picLocks noChangeAspect="1"/>
          </p:cNvPicPr>
          <p:nvPr/>
        </p:nvPicPr>
        <p:blipFill>
          <a:blip r:embed="rId3"/>
          <a:stretch>
            <a:fillRect/>
          </a:stretch>
        </p:blipFill>
        <p:spPr>
          <a:xfrm>
            <a:off x="7879145" y="3311088"/>
            <a:ext cx="2047745" cy="3057813"/>
          </a:xfrm>
          <a:prstGeom prst="rect">
            <a:avLst/>
          </a:prstGeom>
        </p:spPr>
      </p:pic>
      <p:sp>
        <p:nvSpPr>
          <p:cNvPr id="3" name="标题 2">
            <a:extLst>
              <a:ext uri="{FF2B5EF4-FFF2-40B4-BE49-F238E27FC236}">
                <a16:creationId xmlns:a16="http://schemas.microsoft.com/office/drawing/2014/main" id="{9F1BD31B-B910-4D7B-A093-6E71C9F53D73}"/>
              </a:ext>
            </a:extLst>
          </p:cNvPr>
          <p:cNvSpPr>
            <a:spLocks noGrp="1"/>
          </p:cNvSpPr>
          <p:nvPr>
            <p:ph type="title"/>
          </p:nvPr>
        </p:nvSpPr>
        <p:spPr/>
        <p:txBody>
          <a:bodyPr vert="horz" lIns="91440" tIns="45720" rIns="91440" bIns="45720" rtlCol="0" anchor="ctr">
            <a:normAutofit/>
          </a:bodyPr>
          <a:lstStyle/>
          <a:p>
            <a:r>
              <a:rPr lang="en-US" altLang="zh-CN" dirty="0">
                <a:latin typeface="Calibri" panose="020F0502020204030204" pitchFamily="34" charset="0"/>
                <a:cs typeface="Calibri" panose="020F0502020204030204" pitchFamily="34" charset="0"/>
              </a:rPr>
              <a:t>Overview</a:t>
            </a:r>
            <a:endParaRPr lang="zh-CN" altLang="en-US" dirty="0">
              <a:latin typeface="Calibri" panose="020F0502020204030204" pitchFamily="34" charset="0"/>
              <a:cs typeface="Calibri" panose="020F0502020204030204" pitchFamily="34" charset="0"/>
            </a:endParaRPr>
          </a:p>
        </p:txBody>
      </p:sp>
      <p:sp>
        <p:nvSpPr>
          <p:cNvPr id="2" name="内容占位符 1">
            <a:extLst>
              <a:ext uri="{FF2B5EF4-FFF2-40B4-BE49-F238E27FC236}">
                <a16:creationId xmlns:a16="http://schemas.microsoft.com/office/drawing/2014/main" id="{34AE16CC-85F1-4FBE-A2A8-3AEBBB0A2840}"/>
              </a:ext>
            </a:extLst>
          </p:cNvPr>
          <p:cNvSpPr>
            <a:spLocks noGrp="1"/>
          </p:cNvSpPr>
          <p:nvPr>
            <p:ph idx="1"/>
          </p:nvPr>
        </p:nvSpPr>
        <p:spPr>
          <a:xfrm>
            <a:off x="565797" y="1456322"/>
            <a:ext cx="11318649" cy="1915333"/>
          </a:xfrm>
          <a:noFill/>
        </p:spPr>
        <p:txBody>
          <a:bodyPr wrap="square" rtlCol="0">
            <a:spAutoFit/>
          </a:bodyPr>
          <a:lstStyle/>
          <a:p>
            <a:pPr marL="0">
              <a:lnSpc>
                <a:spcPct val="160000"/>
              </a:lnSpc>
            </a:pPr>
            <a:r>
              <a:rPr lang="en-US" altLang="zh-CN" sz="2000" b="1" dirty="0"/>
              <a:t>Modules </a:t>
            </a:r>
            <a:r>
              <a:rPr lang="en-US" altLang="zh-CN" sz="2000" dirty="0"/>
              <a:t>for the Readout ASIC:</a:t>
            </a:r>
          </a:p>
          <a:p>
            <a:pPr marL="457200" lvl="1">
              <a:lnSpc>
                <a:spcPct val="160000"/>
              </a:lnSpc>
            </a:pPr>
            <a:r>
              <a:rPr lang="en-US" altLang="zh-CN" sz="1600" b="1" dirty="0"/>
              <a:t>Pixel</a:t>
            </a:r>
            <a:r>
              <a:rPr lang="en-US" altLang="zh-CN" sz="1600" dirty="0"/>
              <a:t>:</a:t>
            </a:r>
            <a:r>
              <a:rPr lang="zh-CN" altLang="en-US" sz="1600" dirty="0"/>
              <a:t> </a:t>
            </a:r>
            <a:r>
              <a:rPr lang="en-US" altLang="zh-CN" sz="1600" dirty="0"/>
              <a:t>Amplifier,</a:t>
            </a:r>
            <a:r>
              <a:rPr lang="zh-CN" altLang="en-US" sz="1600" dirty="0"/>
              <a:t> </a:t>
            </a:r>
            <a:r>
              <a:rPr lang="en-US" altLang="zh-CN" sz="1600" dirty="0"/>
              <a:t>Discriminator, Time-to-digital converter, 200 μm×200 </a:t>
            </a:r>
            <a:r>
              <a:rPr lang="en-US" altLang="zh-CN" sz="1600" dirty="0" err="1"/>
              <a:t>μm</a:t>
            </a:r>
            <a:endParaRPr lang="en-US" altLang="zh-CN" sz="1600" dirty="0"/>
          </a:p>
          <a:p>
            <a:pPr marL="457200" lvl="1">
              <a:lnSpc>
                <a:spcPct val="160000"/>
              </a:lnSpc>
            </a:pPr>
            <a:r>
              <a:rPr lang="en-US" altLang="zh-CN" sz="1600" b="1" dirty="0"/>
              <a:t>Cores Array</a:t>
            </a:r>
            <a:r>
              <a:rPr lang="en-US" altLang="zh-CN" sz="1600" dirty="0"/>
              <a:t>: 1 core includes 8</a:t>
            </a:r>
            <a:r>
              <a:rPr lang="en-US" altLang="zh-CN" sz="1600" dirty="0">
                <a:sym typeface="Symbol" panose="05050102010706020507" pitchFamily="18" charset="2"/>
              </a:rPr>
              <a:t>8 pixels, same as </a:t>
            </a:r>
            <a:r>
              <a:rPr lang="en-US" altLang="zh-CN" sz="1600" dirty="0" err="1">
                <a:sym typeface="Symbol" panose="05050102010706020507" pitchFamily="18" charset="2"/>
              </a:rPr>
              <a:t>ITKPix</a:t>
            </a:r>
            <a:r>
              <a:rPr lang="en-US" altLang="zh-CN" sz="1600" dirty="0">
                <a:sym typeface="Symbol" panose="05050102010706020507" pitchFamily="18" charset="2"/>
              </a:rPr>
              <a:t>. 8 pixels are in one </a:t>
            </a:r>
            <a:r>
              <a:rPr lang="en-US" altLang="zh-CN" sz="1600" b="1" dirty="0">
                <a:sym typeface="Symbol" panose="05050102010706020507" pitchFamily="18" charset="2"/>
              </a:rPr>
              <a:t>region</a:t>
            </a:r>
            <a:r>
              <a:rPr lang="en-US" altLang="zh-CN" sz="1600" dirty="0">
                <a:sym typeface="Symbol" panose="05050102010706020507" pitchFamily="18" charset="2"/>
              </a:rPr>
              <a:t>.</a:t>
            </a:r>
          </a:p>
          <a:p>
            <a:pPr marL="457200" lvl="1">
              <a:lnSpc>
                <a:spcPct val="160000"/>
              </a:lnSpc>
            </a:pPr>
            <a:r>
              <a:rPr lang="en-US" altLang="zh-CN" sz="1600" b="1" dirty="0">
                <a:sym typeface="Symbol" panose="05050102010706020507" pitchFamily="18" charset="2"/>
              </a:rPr>
              <a:t>Periphery</a:t>
            </a:r>
            <a:r>
              <a:rPr lang="en-US" altLang="zh-CN" sz="1600" dirty="0">
                <a:sym typeface="Symbol" panose="05050102010706020507" pitchFamily="18" charset="2"/>
              </a:rPr>
              <a:t>: End of Column, Chip Bottom.</a:t>
            </a:r>
          </a:p>
        </p:txBody>
      </p:sp>
      <p:sp>
        <p:nvSpPr>
          <p:cNvPr id="4" name="灯片编号占位符 3">
            <a:extLst>
              <a:ext uri="{FF2B5EF4-FFF2-40B4-BE49-F238E27FC236}">
                <a16:creationId xmlns:a16="http://schemas.microsoft.com/office/drawing/2014/main" id="{6B5BA0D3-3452-4EA0-8623-114BB7B5B9FF}"/>
              </a:ext>
            </a:extLst>
          </p:cNvPr>
          <p:cNvSpPr>
            <a:spLocks noGrp="1"/>
          </p:cNvSpPr>
          <p:nvPr>
            <p:ph type="sldNum" sz="quarter" idx="12"/>
          </p:nvPr>
        </p:nvSpPr>
        <p:spPr/>
        <p:txBody>
          <a:bodyPr/>
          <a:lstStyle/>
          <a:p>
            <a:fld id="{40628BDF-6EC3-4DE1-82E8-A1950109D9DB}" type="slidenum">
              <a:rPr lang="zh-CN" altLang="en-US" smtClean="0"/>
              <a:t>12</a:t>
            </a:fld>
            <a:endParaRPr lang="zh-CN" altLang="en-US"/>
          </a:p>
        </p:txBody>
      </p:sp>
      <p:sp>
        <p:nvSpPr>
          <p:cNvPr id="14" name="文本框 13">
            <a:extLst>
              <a:ext uri="{FF2B5EF4-FFF2-40B4-BE49-F238E27FC236}">
                <a16:creationId xmlns:a16="http://schemas.microsoft.com/office/drawing/2014/main" id="{D992E44F-EDEF-4081-8394-4B4E9D5F26D3}"/>
              </a:ext>
            </a:extLst>
          </p:cNvPr>
          <p:cNvSpPr txBox="1"/>
          <p:nvPr/>
        </p:nvSpPr>
        <p:spPr>
          <a:xfrm>
            <a:off x="8859617" y="6398084"/>
            <a:ext cx="1025003" cy="380489"/>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Overview</a:t>
            </a:r>
            <a:endParaRPr lang="zh-CN" altLang="en-US" sz="1600" dirty="0">
              <a:latin typeface="Times New Roman" panose="02020603050405020304" pitchFamily="18" charset="0"/>
              <a:cs typeface="Times New Roman" panose="02020603050405020304" pitchFamily="18" charset="0"/>
            </a:endParaRPr>
          </a:p>
        </p:txBody>
      </p:sp>
      <p:sp>
        <p:nvSpPr>
          <p:cNvPr id="11" name="矩形 10">
            <a:extLst>
              <a:ext uri="{FF2B5EF4-FFF2-40B4-BE49-F238E27FC236}">
                <a16:creationId xmlns:a16="http://schemas.microsoft.com/office/drawing/2014/main" id="{26D874C6-CB85-432D-A1B8-A834D101F432}"/>
              </a:ext>
            </a:extLst>
          </p:cNvPr>
          <p:cNvSpPr/>
          <p:nvPr/>
        </p:nvSpPr>
        <p:spPr>
          <a:xfrm>
            <a:off x="8141771" y="3215453"/>
            <a:ext cx="2047746" cy="1620231"/>
          </a:xfrm>
          <a:prstGeom prst="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zh-CN" altLang="en-US"/>
          </a:p>
        </p:txBody>
      </p:sp>
      <p:sp>
        <p:nvSpPr>
          <p:cNvPr id="13" name="矩形 12">
            <a:extLst>
              <a:ext uri="{FF2B5EF4-FFF2-40B4-BE49-F238E27FC236}">
                <a16:creationId xmlns:a16="http://schemas.microsoft.com/office/drawing/2014/main" id="{C14982F2-B1CD-463D-93B0-3DBB4CB8F129}"/>
              </a:ext>
            </a:extLst>
          </p:cNvPr>
          <p:cNvSpPr/>
          <p:nvPr/>
        </p:nvSpPr>
        <p:spPr>
          <a:xfrm>
            <a:off x="8141771" y="4912578"/>
            <a:ext cx="2481989" cy="1480420"/>
          </a:xfrm>
          <a:prstGeom prst="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zh-CN" altLang="en-US"/>
          </a:p>
        </p:txBody>
      </p:sp>
      <p:cxnSp>
        <p:nvCxnSpPr>
          <p:cNvPr id="17" name="直接箭头连接符 16">
            <a:extLst>
              <a:ext uri="{FF2B5EF4-FFF2-40B4-BE49-F238E27FC236}">
                <a16:creationId xmlns:a16="http://schemas.microsoft.com/office/drawing/2014/main" id="{4ADECBF3-2BD2-49B4-A3F5-CC95430DD416}"/>
              </a:ext>
            </a:extLst>
          </p:cNvPr>
          <p:cNvCxnSpPr>
            <a:cxnSpLocks/>
          </p:cNvCxnSpPr>
          <p:nvPr/>
        </p:nvCxnSpPr>
        <p:spPr>
          <a:xfrm>
            <a:off x="10189517" y="3944345"/>
            <a:ext cx="452131"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 name="直接箭头连接符 18">
            <a:extLst>
              <a:ext uri="{FF2B5EF4-FFF2-40B4-BE49-F238E27FC236}">
                <a16:creationId xmlns:a16="http://schemas.microsoft.com/office/drawing/2014/main" id="{083F637E-E085-46E1-8E77-BFA0AD0647E3}"/>
              </a:ext>
            </a:extLst>
          </p:cNvPr>
          <p:cNvCxnSpPr>
            <a:cxnSpLocks/>
          </p:cNvCxnSpPr>
          <p:nvPr/>
        </p:nvCxnSpPr>
        <p:spPr>
          <a:xfrm>
            <a:off x="10232162" y="5707965"/>
            <a:ext cx="452131"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0" name="文本框 19">
            <a:extLst>
              <a:ext uri="{FF2B5EF4-FFF2-40B4-BE49-F238E27FC236}">
                <a16:creationId xmlns:a16="http://schemas.microsoft.com/office/drawing/2014/main" id="{C70945CA-1FAC-4208-A5DD-8B7A11913AE3}"/>
              </a:ext>
            </a:extLst>
          </p:cNvPr>
          <p:cNvSpPr txBox="1"/>
          <p:nvPr/>
        </p:nvSpPr>
        <p:spPr>
          <a:xfrm>
            <a:off x="10672689" y="3750252"/>
            <a:ext cx="1211757" cy="369332"/>
          </a:xfrm>
          <a:prstGeom prst="rect">
            <a:avLst/>
          </a:prstGeom>
          <a:ln w="3175"/>
        </p:spPr>
        <p:style>
          <a:lnRef idx="2">
            <a:schemeClr val="dk1"/>
          </a:lnRef>
          <a:fillRef idx="1">
            <a:schemeClr val="lt1"/>
          </a:fillRef>
          <a:effectRef idx="0">
            <a:schemeClr val="dk1"/>
          </a:effectRef>
          <a:fontRef idx="minor">
            <a:schemeClr val="dk1"/>
          </a:fontRef>
        </p:style>
        <p:txBody>
          <a:bodyPr wrap="square">
            <a:spAutoFit/>
          </a:bodyPr>
          <a:lstStyle>
            <a:defPPr>
              <a:defRPr lang="zh-CN"/>
            </a:defPPr>
            <a:lvl1pPr algn="ctr">
              <a:defRPr>
                <a:solidFill>
                  <a:schemeClr val="dk1"/>
                </a:solidFill>
                <a:latin typeface="Times New Roman" panose="02020603050405020304" pitchFamily="18" charset="0"/>
                <a:cs typeface="Times New Roman" panose="02020603050405020304"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altLang="zh-CN" dirty="0"/>
              <a:t>Core Array</a:t>
            </a:r>
          </a:p>
        </p:txBody>
      </p:sp>
      <p:sp>
        <p:nvSpPr>
          <p:cNvPr id="21" name="文本框 20">
            <a:extLst>
              <a:ext uri="{FF2B5EF4-FFF2-40B4-BE49-F238E27FC236}">
                <a16:creationId xmlns:a16="http://schemas.microsoft.com/office/drawing/2014/main" id="{66E1306B-65DF-423D-A7D5-E37C52B5B990}"/>
              </a:ext>
            </a:extLst>
          </p:cNvPr>
          <p:cNvSpPr txBox="1"/>
          <p:nvPr/>
        </p:nvSpPr>
        <p:spPr>
          <a:xfrm>
            <a:off x="10684293" y="5499693"/>
            <a:ext cx="1114975" cy="380489"/>
          </a:xfrm>
          <a:prstGeom prst="rect">
            <a:avLst/>
          </a:prstGeom>
          <a:ln w="3175"/>
        </p:spPr>
        <p:style>
          <a:lnRef idx="2">
            <a:schemeClr val="dk1"/>
          </a:lnRef>
          <a:fillRef idx="1">
            <a:schemeClr val="lt1"/>
          </a:fillRef>
          <a:effectRef idx="0">
            <a:schemeClr val="dk1"/>
          </a:effectRef>
          <a:fontRef idx="minor">
            <a:schemeClr val="dk1"/>
          </a:fontRef>
        </p:style>
        <p:txBody>
          <a:bodyPr wrap="square">
            <a:spAutoFit/>
          </a:bodyPr>
          <a:lstStyle>
            <a:defPPr>
              <a:defRPr lang="zh-CN"/>
            </a:defPPr>
            <a:lvl1pPr algn="ctr">
              <a:defRPr>
                <a:solidFill>
                  <a:schemeClr val="dk1"/>
                </a:solidFill>
                <a:latin typeface="Times New Roman" panose="02020603050405020304" pitchFamily="18" charset="0"/>
                <a:cs typeface="Times New Roman" panose="02020603050405020304"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altLang="zh-CN" dirty="0"/>
              <a:t>Periphery </a:t>
            </a:r>
          </a:p>
        </p:txBody>
      </p:sp>
      <p:pic>
        <p:nvPicPr>
          <p:cNvPr id="23" name="图片 22">
            <a:extLst>
              <a:ext uri="{FF2B5EF4-FFF2-40B4-BE49-F238E27FC236}">
                <a16:creationId xmlns:a16="http://schemas.microsoft.com/office/drawing/2014/main" id="{77E7400C-05A6-4DE0-8807-C7D9368D123A}"/>
              </a:ext>
            </a:extLst>
          </p:cNvPr>
          <p:cNvPicPr>
            <a:picLocks noChangeAspect="1"/>
          </p:cNvPicPr>
          <p:nvPr/>
        </p:nvPicPr>
        <p:blipFill>
          <a:blip r:embed="rId4"/>
          <a:stretch>
            <a:fillRect/>
          </a:stretch>
        </p:blipFill>
        <p:spPr>
          <a:xfrm>
            <a:off x="512640" y="4063252"/>
            <a:ext cx="6806998" cy="2282891"/>
          </a:xfrm>
          <a:prstGeom prst="rect">
            <a:avLst/>
          </a:prstGeom>
        </p:spPr>
      </p:pic>
      <p:cxnSp>
        <p:nvCxnSpPr>
          <p:cNvPr id="24" name="直接连接符 23">
            <a:extLst>
              <a:ext uri="{FF2B5EF4-FFF2-40B4-BE49-F238E27FC236}">
                <a16:creationId xmlns:a16="http://schemas.microsoft.com/office/drawing/2014/main" id="{E776D1EC-F39C-4B6F-893C-6552C0A8A717}"/>
              </a:ext>
            </a:extLst>
          </p:cNvPr>
          <p:cNvCxnSpPr>
            <a:cxnSpLocks/>
          </p:cNvCxnSpPr>
          <p:nvPr/>
        </p:nvCxnSpPr>
        <p:spPr>
          <a:xfrm flipH="1">
            <a:off x="6667838" y="3647892"/>
            <a:ext cx="1715511" cy="401263"/>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直接连接符 24">
            <a:extLst>
              <a:ext uri="{FF2B5EF4-FFF2-40B4-BE49-F238E27FC236}">
                <a16:creationId xmlns:a16="http://schemas.microsoft.com/office/drawing/2014/main" id="{A8BA9606-977C-473C-9146-95A706543497}"/>
              </a:ext>
            </a:extLst>
          </p:cNvPr>
          <p:cNvCxnSpPr>
            <a:cxnSpLocks/>
          </p:cNvCxnSpPr>
          <p:nvPr/>
        </p:nvCxnSpPr>
        <p:spPr>
          <a:xfrm flipV="1">
            <a:off x="6667837" y="3642806"/>
            <a:ext cx="1715512" cy="2679765"/>
          </a:xfrm>
          <a:prstGeom prst="line">
            <a:avLst/>
          </a:prstGeom>
        </p:spPr>
        <p:style>
          <a:lnRef idx="1">
            <a:schemeClr val="accent1"/>
          </a:lnRef>
          <a:fillRef idx="0">
            <a:schemeClr val="accent1"/>
          </a:fillRef>
          <a:effectRef idx="0">
            <a:schemeClr val="accent1"/>
          </a:effectRef>
          <a:fontRef idx="minor">
            <a:schemeClr val="tx1"/>
          </a:fontRef>
        </p:style>
      </p:cxnSp>
      <p:sp>
        <p:nvSpPr>
          <p:cNvPr id="26" name="文本框 25">
            <a:extLst>
              <a:ext uri="{FF2B5EF4-FFF2-40B4-BE49-F238E27FC236}">
                <a16:creationId xmlns:a16="http://schemas.microsoft.com/office/drawing/2014/main" id="{05765F6D-4CBF-405C-A22B-A50665330DCE}"/>
              </a:ext>
            </a:extLst>
          </p:cNvPr>
          <p:cNvSpPr txBox="1"/>
          <p:nvPr/>
        </p:nvSpPr>
        <p:spPr>
          <a:xfrm>
            <a:off x="3134681" y="6424969"/>
            <a:ext cx="1365536" cy="380489"/>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Pixel circuit</a:t>
            </a:r>
            <a:endParaRPr lang="zh-CN" alt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51040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AFBC4B2-2008-43A8-9527-17BAE46BCF2E}"/>
              </a:ext>
            </a:extLst>
          </p:cNvPr>
          <p:cNvSpPr>
            <a:spLocks noGrp="1"/>
          </p:cNvSpPr>
          <p:nvPr>
            <p:ph type="title"/>
          </p:nvPr>
        </p:nvSpPr>
        <p:spPr/>
        <p:txBody>
          <a:bodyPr/>
          <a:lstStyle/>
          <a:p>
            <a:r>
              <a:rPr lang="en-US" altLang="zh-CN" dirty="0">
                <a:latin typeface="Calibri" panose="020F0502020204030204" pitchFamily="34" charset="0"/>
                <a:cs typeface="Calibri" panose="020F0502020204030204" pitchFamily="34" charset="0"/>
              </a:rPr>
              <a:t>Pixel: Analog Front-end</a:t>
            </a:r>
            <a:endParaRPr lang="zh-CN" altLang="en-US" dirty="0">
              <a:latin typeface="Calibri" panose="020F0502020204030204" pitchFamily="34" charset="0"/>
              <a:cs typeface="Calibri" panose="020F0502020204030204" pitchFamily="34" charset="0"/>
            </a:endParaRPr>
          </a:p>
        </p:txBody>
      </p:sp>
      <p:sp>
        <p:nvSpPr>
          <p:cNvPr id="4" name="灯片编号占位符 3">
            <a:extLst>
              <a:ext uri="{FF2B5EF4-FFF2-40B4-BE49-F238E27FC236}">
                <a16:creationId xmlns:a16="http://schemas.microsoft.com/office/drawing/2014/main" id="{725B7959-FECC-4518-B830-C3FC344B16A8}"/>
              </a:ext>
            </a:extLst>
          </p:cNvPr>
          <p:cNvSpPr>
            <a:spLocks noGrp="1"/>
          </p:cNvSpPr>
          <p:nvPr>
            <p:ph type="sldNum" sz="quarter" idx="12"/>
          </p:nvPr>
        </p:nvSpPr>
        <p:spPr/>
        <p:txBody>
          <a:bodyPr/>
          <a:lstStyle/>
          <a:p>
            <a:fld id="{40628BDF-6EC3-4DE1-82E8-A1950109D9DB}" type="slidenum">
              <a:rPr lang="zh-CN" altLang="en-US" smtClean="0"/>
              <a:t>13</a:t>
            </a:fld>
            <a:endParaRPr lang="zh-CN" altLang="en-US"/>
          </a:p>
        </p:txBody>
      </p:sp>
      <p:pic>
        <p:nvPicPr>
          <p:cNvPr id="6" name="图片 5">
            <a:extLst>
              <a:ext uri="{FF2B5EF4-FFF2-40B4-BE49-F238E27FC236}">
                <a16:creationId xmlns:a16="http://schemas.microsoft.com/office/drawing/2014/main" id="{57F8AF5E-7C62-4D85-922C-C50B9C1CB4A3}"/>
              </a:ext>
            </a:extLst>
          </p:cNvPr>
          <p:cNvPicPr>
            <a:picLocks noChangeAspect="1"/>
          </p:cNvPicPr>
          <p:nvPr/>
        </p:nvPicPr>
        <p:blipFill>
          <a:blip r:embed="rId3"/>
          <a:stretch>
            <a:fillRect/>
          </a:stretch>
        </p:blipFill>
        <p:spPr>
          <a:xfrm>
            <a:off x="8708625" y="94389"/>
            <a:ext cx="3376372" cy="742323"/>
          </a:xfrm>
          <a:prstGeom prst="rect">
            <a:avLst/>
          </a:prstGeom>
        </p:spPr>
      </p:pic>
      <p:pic>
        <p:nvPicPr>
          <p:cNvPr id="10" name="图片 9">
            <a:extLst>
              <a:ext uri="{FF2B5EF4-FFF2-40B4-BE49-F238E27FC236}">
                <a16:creationId xmlns:a16="http://schemas.microsoft.com/office/drawing/2014/main" id="{785491CA-42E4-40FA-892F-5D620C71BD18}"/>
              </a:ext>
            </a:extLst>
          </p:cNvPr>
          <p:cNvPicPr>
            <a:picLocks noChangeAspect="1"/>
          </p:cNvPicPr>
          <p:nvPr/>
        </p:nvPicPr>
        <p:blipFill>
          <a:blip r:embed="rId4"/>
          <a:stretch>
            <a:fillRect/>
          </a:stretch>
        </p:blipFill>
        <p:spPr>
          <a:xfrm>
            <a:off x="4199767" y="1309100"/>
            <a:ext cx="4272595" cy="2297094"/>
          </a:xfrm>
          <a:prstGeom prst="rect">
            <a:avLst/>
          </a:prstGeom>
        </p:spPr>
      </p:pic>
      <p:sp>
        <p:nvSpPr>
          <p:cNvPr id="16" name="文本框 15">
            <a:extLst>
              <a:ext uri="{FF2B5EF4-FFF2-40B4-BE49-F238E27FC236}">
                <a16:creationId xmlns:a16="http://schemas.microsoft.com/office/drawing/2014/main" id="{B237E79C-3C90-478A-9053-C1EC4CE1389E}"/>
              </a:ext>
            </a:extLst>
          </p:cNvPr>
          <p:cNvSpPr txBox="1"/>
          <p:nvPr/>
        </p:nvSpPr>
        <p:spPr>
          <a:xfrm>
            <a:off x="5562821" y="3669835"/>
            <a:ext cx="1264772" cy="338554"/>
          </a:xfrm>
          <a:prstGeom prst="rect">
            <a:avLst/>
          </a:prstGeom>
          <a:noFill/>
        </p:spPr>
        <p:txBody>
          <a:bodyPr wrap="square">
            <a:spAutoFit/>
          </a:bodyPr>
          <a:lstStyle/>
          <a:p>
            <a:r>
              <a:rPr lang="en-US" altLang="zh-CN" sz="1600" dirty="0"/>
              <a:t>Amplifier</a:t>
            </a:r>
            <a:endParaRPr lang="zh-CN" altLang="en-US" sz="1600" dirty="0"/>
          </a:p>
        </p:txBody>
      </p:sp>
      <p:pic>
        <p:nvPicPr>
          <p:cNvPr id="11" name="图片 10">
            <a:extLst>
              <a:ext uri="{FF2B5EF4-FFF2-40B4-BE49-F238E27FC236}">
                <a16:creationId xmlns:a16="http://schemas.microsoft.com/office/drawing/2014/main" id="{4D2D12CA-B914-4F1B-BC12-E872F6C51B5A}"/>
              </a:ext>
            </a:extLst>
          </p:cNvPr>
          <p:cNvPicPr>
            <a:picLocks noChangeAspect="1"/>
          </p:cNvPicPr>
          <p:nvPr/>
        </p:nvPicPr>
        <p:blipFill>
          <a:blip r:embed="rId5"/>
          <a:stretch>
            <a:fillRect/>
          </a:stretch>
        </p:blipFill>
        <p:spPr>
          <a:xfrm>
            <a:off x="4387799" y="4098495"/>
            <a:ext cx="3896531" cy="2293864"/>
          </a:xfrm>
          <a:prstGeom prst="rect">
            <a:avLst/>
          </a:prstGeom>
        </p:spPr>
      </p:pic>
      <p:sp>
        <p:nvSpPr>
          <p:cNvPr id="12" name="文本框 11">
            <a:extLst>
              <a:ext uri="{FF2B5EF4-FFF2-40B4-BE49-F238E27FC236}">
                <a16:creationId xmlns:a16="http://schemas.microsoft.com/office/drawing/2014/main" id="{A9C6E667-FF01-4EC3-8890-DC2E1C18016D}"/>
              </a:ext>
            </a:extLst>
          </p:cNvPr>
          <p:cNvSpPr txBox="1"/>
          <p:nvPr/>
        </p:nvSpPr>
        <p:spPr>
          <a:xfrm>
            <a:off x="5475719" y="6519446"/>
            <a:ext cx="1531809" cy="338554"/>
          </a:xfrm>
          <a:prstGeom prst="rect">
            <a:avLst/>
          </a:prstGeom>
          <a:noFill/>
        </p:spPr>
        <p:txBody>
          <a:bodyPr wrap="square">
            <a:spAutoFit/>
          </a:bodyPr>
          <a:lstStyle/>
          <a:p>
            <a:r>
              <a:rPr lang="en-US" altLang="zh-CN" sz="1600" dirty="0"/>
              <a:t>Discriminator</a:t>
            </a:r>
            <a:endParaRPr lang="zh-CN" altLang="en-US" sz="1600" dirty="0"/>
          </a:p>
        </p:txBody>
      </p:sp>
      <p:sp>
        <p:nvSpPr>
          <p:cNvPr id="13" name="文本框 12">
            <a:extLst>
              <a:ext uri="{FF2B5EF4-FFF2-40B4-BE49-F238E27FC236}">
                <a16:creationId xmlns:a16="http://schemas.microsoft.com/office/drawing/2014/main" id="{4EF7A1C4-0610-495B-B929-82221261FD96}"/>
              </a:ext>
            </a:extLst>
          </p:cNvPr>
          <p:cNvSpPr txBox="1"/>
          <p:nvPr/>
        </p:nvSpPr>
        <p:spPr>
          <a:xfrm>
            <a:off x="9142786" y="5414505"/>
            <a:ext cx="2573587" cy="584775"/>
          </a:xfrm>
          <a:prstGeom prst="rect">
            <a:avLst/>
          </a:prstGeom>
          <a:noFill/>
        </p:spPr>
        <p:txBody>
          <a:bodyPr wrap="square">
            <a:spAutoFit/>
          </a:bodyPr>
          <a:lstStyle/>
          <a:p>
            <a:r>
              <a:rPr lang="en-US" altLang="zh-CN" sz="1600" b="1" dirty="0"/>
              <a:t>Precisions</a:t>
            </a:r>
            <a:r>
              <a:rPr lang="en-US" altLang="zh-CN" sz="1600" dirty="0"/>
              <a:t> of Amp. + </a:t>
            </a:r>
            <a:r>
              <a:rPr lang="en-US" altLang="zh-CN" sz="1600" dirty="0" err="1"/>
              <a:t>Discr</a:t>
            </a:r>
            <a:r>
              <a:rPr lang="en-US" altLang="zh-CN" sz="1600" dirty="0"/>
              <a:t>.</a:t>
            </a:r>
          </a:p>
          <a:p>
            <a:pPr algn="ctr"/>
            <a:r>
              <a:rPr lang="zh-CN" altLang="en-US" sz="1600" dirty="0"/>
              <a:t>（</a:t>
            </a:r>
            <a:r>
              <a:rPr lang="en-US" altLang="zh-CN" sz="1600" dirty="0"/>
              <a:t>130nm</a:t>
            </a:r>
            <a:r>
              <a:rPr lang="zh-CN" altLang="en-US" sz="1600" dirty="0"/>
              <a:t>）</a:t>
            </a:r>
          </a:p>
        </p:txBody>
      </p:sp>
      <p:pic>
        <p:nvPicPr>
          <p:cNvPr id="14" name="图片 13">
            <a:extLst>
              <a:ext uri="{FF2B5EF4-FFF2-40B4-BE49-F238E27FC236}">
                <a16:creationId xmlns:a16="http://schemas.microsoft.com/office/drawing/2014/main" id="{75AE3479-347C-4C39-9761-68EA2BC4FF22}"/>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444494" y="2245226"/>
            <a:ext cx="3834039" cy="2955319"/>
          </a:xfrm>
          <a:prstGeom prst="rect">
            <a:avLst/>
          </a:prstGeom>
          <a:noFill/>
          <a:ln>
            <a:noFill/>
          </a:ln>
        </p:spPr>
      </p:pic>
      <p:sp>
        <p:nvSpPr>
          <p:cNvPr id="3" name="文本框 2">
            <a:extLst>
              <a:ext uri="{FF2B5EF4-FFF2-40B4-BE49-F238E27FC236}">
                <a16:creationId xmlns:a16="http://schemas.microsoft.com/office/drawing/2014/main" id="{DE7B8825-2639-4950-86B8-6766CAC842CB}"/>
              </a:ext>
            </a:extLst>
          </p:cNvPr>
          <p:cNvSpPr txBox="1"/>
          <p:nvPr/>
        </p:nvSpPr>
        <p:spPr>
          <a:xfrm>
            <a:off x="210688" y="1874240"/>
            <a:ext cx="3896531" cy="3878819"/>
          </a:xfrm>
          <a:prstGeom prst="rect">
            <a:avLst/>
          </a:prstGeom>
          <a:noFill/>
        </p:spPr>
        <p:txBody>
          <a:bodyPr wrap="square" rtlCol="0">
            <a:spAutoFit/>
          </a:bodyPr>
          <a:lstStyle/>
          <a:p>
            <a:pPr marL="342900" indent="-342900">
              <a:lnSpc>
                <a:spcPct val="160000"/>
              </a:lnSpc>
              <a:buFont typeface="Wingdings" panose="05000000000000000000" pitchFamily="2" charset="2"/>
              <a:buChar char="Ø"/>
            </a:pPr>
            <a:r>
              <a:rPr lang="en-US" altLang="zh-CN" sz="2000" b="1" dirty="0"/>
              <a:t>Two-stage Amplifier</a:t>
            </a:r>
            <a:r>
              <a:rPr lang="en-US" altLang="zh-CN" sz="2000" dirty="0"/>
              <a:t>: </a:t>
            </a:r>
          </a:p>
          <a:p>
            <a:pPr marL="742950" lvl="1" indent="-285750">
              <a:lnSpc>
                <a:spcPct val="160000"/>
              </a:lnSpc>
              <a:buFont typeface="Wingdings" panose="05000000000000000000" pitchFamily="2" charset="2"/>
              <a:buChar char="p"/>
            </a:pPr>
            <a:r>
              <a:rPr lang="en-US" altLang="zh-CN" sz="1600" dirty="0"/>
              <a:t>Charge sensitive amplifier: folded </a:t>
            </a:r>
            <a:r>
              <a:rPr lang="en-US" altLang="zh-CN" sz="1600" dirty="0" err="1"/>
              <a:t>cascode</a:t>
            </a:r>
            <a:r>
              <a:rPr lang="zh-CN" altLang="en-US" sz="1600" dirty="0"/>
              <a:t> </a:t>
            </a:r>
            <a:r>
              <a:rPr lang="en-US" altLang="zh-CN" sz="1600" dirty="0"/>
              <a:t>+ Voltage Amp.</a:t>
            </a:r>
          </a:p>
          <a:p>
            <a:pPr marL="342900" indent="-342900">
              <a:lnSpc>
                <a:spcPct val="160000"/>
              </a:lnSpc>
              <a:buFont typeface="Wingdings" panose="05000000000000000000" pitchFamily="2" charset="2"/>
              <a:buChar char="Ø"/>
            </a:pPr>
            <a:r>
              <a:rPr lang="en-US" altLang="zh-CN" sz="2000" b="1" dirty="0"/>
              <a:t>Two-stage Discriminator</a:t>
            </a:r>
            <a:r>
              <a:rPr lang="zh-CN" altLang="en-US" sz="2000" dirty="0"/>
              <a:t>：</a:t>
            </a:r>
            <a:endParaRPr lang="en-US" altLang="zh-CN" sz="2000" dirty="0"/>
          </a:p>
          <a:p>
            <a:pPr marL="742950" lvl="1" indent="-285750">
              <a:lnSpc>
                <a:spcPct val="160000"/>
              </a:lnSpc>
              <a:buFont typeface="Wingdings" panose="05000000000000000000" pitchFamily="2" charset="2"/>
              <a:buChar char="p"/>
            </a:pPr>
            <a:r>
              <a:rPr lang="en-US" altLang="zh-CN" sz="1600" dirty="0"/>
              <a:t>Differential driver: positive feedback </a:t>
            </a:r>
          </a:p>
          <a:p>
            <a:pPr marL="742950" lvl="1" indent="-285750">
              <a:lnSpc>
                <a:spcPct val="160000"/>
              </a:lnSpc>
              <a:buFont typeface="Wingdings" panose="05000000000000000000" pitchFamily="2" charset="2"/>
              <a:buChar char="p"/>
            </a:pPr>
            <a:r>
              <a:rPr lang="en-US" altLang="zh-CN" sz="1600" dirty="0"/>
              <a:t>Common source driver: saving power</a:t>
            </a:r>
          </a:p>
          <a:p>
            <a:pPr marL="342900" indent="-342900">
              <a:lnSpc>
                <a:spcPct val="160000"/>
              </a:lnSpc>
              <a:buFont typeface="Wingdings" panose="05000000000000000000" pitchFamily="2" charset="2"/>
              <a:buChar char="Ø"/>
            </a:pPr>
            <a:r>
              <a:rPr lang="en-US" altLang="zh-CN" sz="2000" b="1" dirty="0"/>
              <a:t>3D sensor@3fC</a:t>
            </a:r>
          </a:p>
        </p:txBody>
      </p:sp>
    </p:spTree>
    <p:extLst>
      <p:ext uri="{BB962C8B-B14F-4D97-AF65-F5344CB8AC3E}">
        <p14:creationId xmlns:p14="http://schemas.microsoft.com/office/powerpoint/2010/main" val="36865784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AFBC4B2-2008-43A8-9527-17BAE46BCF2E}"/>
              </a:ext>
            </a:extLst>
          </p:cNvPr>
          <p:cNvSpPr>
            <a:spLocks noGrp="1"/>
          </p:cNvSpPr>
          <p:nvPr>
            <p:ph type="title"/>
          </p:nvPr>
        </p:nvSpPr>
        <p:spPr/>
        <p:txBody>
          <a:bodyPr/>
          <a:lstStyle/>
          <a:p>
            <a:r>
              <a:rPr lang="en-US" altLang="zh-CN" dirty="0">
                <a:latin typeface="Calibri" panose="020F0502020204030204" pitchFamily="34" charset="0"/>
                <a:cs typeface="Calibri" panose="020F0502020204030204" pitchFamily="34" charset="0"/>
              </a:rPr>
              <a:t>Pixel: Time to Digital Converter</a:t>
            </a:r>
            <a:endParaRPr lang="zh-CN" altLang="en-US" dirty="0">
              <a:latin typeface="Calibri" panose="020F0502020204030204" pitchFamily="34" charset="0"/>
              <a:cs typeface="Calibri" panose="020F0502020204030204" pitchFamily="34" charset="0"/>
            </a:endParaRPr>
          </a:p>
        </p:txBody>
      </p:sp>
      <p:sp>
        <p:nvSpPr>
          <p:cNvPr id="4" name="灯片编号占位符 3">
            <a:extLst>
              <a:ext uri="{FF2B5EF4-FFF2-40B4-BE49-F238E27FC236}">
                <a16:creationId xmlns:a16="http://schemas.microsoft.com/office/drawing/2014/main" id="{725B7959-FECC-4518-B830-C3FC344B16A8}"/>
              </a:ext>
            </a:extLst>
          </p:cNvPr>
          <p:cNvSpPr>
            <a:spLocks noGrp="1"/>
          </p:cNvSpPr>
          <p:nvPr>
            <p:ph type="sldNum" sz="quarter" idx="12"/>
          </p:nvPr>
        </p:nvSpPr>
        <p:spPr/>
        <p:txBody>
          <a:bodyPr/>
          <a:lstStyle/>
          <a:p>
            <a:fld id="{40628BDF-6EC3-4DE1-82E8-A1950109D9DB}" type="slidenum">
              <a:rPr lang="zh-CN" altLang="en-US" smtClean="0"/>
              <a:t>14</a:t>
            </a:fld>
            <a:endParaRPr lang="zh-CN" altLang="en-US" dirty="0"/>
          </a:p>
        </p:txBody>
      </p:sp>
      <p:pic>
        <p:nvPicPr>
          <p:cNvPr id="6" name="图片 5">
            <a:extLst>
              <a:ext uri="{FF2B5EF4-FFF2-40B4-BE49-F238E27FC236}">
                <a16:creationId xmlns:a16="http://schemas.microsoft.com/office/drawing/2014/main" id="{57F8AF5E-7C62-4D85-922C-C50B9C1CB4A3}"/>
              </a:ext>
            </a:extLst>
          </p:cNvPr>
          <p:cNvPicPr>
            <a:picLocks noChangeAspect="1"/>
          </p:cNvPicPr>
          <p:nvPr/>
        </p:nvPicPr>
        <p:blipFill>
          <a:blip r:embed="rId3"/>
          <a:stretch>
            <a:fillRect/>
          </a:stretch>
        </p:blipFill>
        <p:spPr>
          <a:xfrm>
            <a:off x="8708625" y="94389"/>
            <a:ext cx="3376372" cy="742323"/>
          </a:xfrm>
          <a:prstGeom prst="rect">
            <a:avLst/>
          </a:prstGeom>
        </p:spPr>
      </p:pic>
      <p:pic>
        <p:nvPicPr>
          <p:cNvPr id="7" name="图片 6">
            <a:extLst>
              <a:ext uri="{FF2B5EF4-FFF2-40B4-BE49-F238E27FC236}">
                <a16:creationId xmlns:a16="http://schemas.microsoft.com/office/drawing/2014/main" id="{A079DF2E-539D-4413-846C-33B9D746B177}"/>
              </a:ext>
            </a:extLst>
          </p:cNvPr>
          <p:cNvPicPr>
            <a:picLocks noChangeAspect="1"/>
          </p:cNvPicPr>
          <p:nvPr/>
        </p:nvPicPr>
        <p:blipFill>
          <a:blip r:embed="rId4"/>
          <a:stretch>
            <a:fillRect/>
          </a:stretch>
        </p:blipFill>
        <p:spPr>
          <a:xfrm>
            <a:off x="567519" y="3767394"/>
            <a:ext cx="5294321" cy="2334416"/>
          </a:xfrm>
          <a:prstGeom prst="rect">
            <a:avLst/>
          </a:prstGeom>
        </p:spPr>
      </p:pic>
      <p:sp>
        <p:nvSpPr>
          <p:cNvPr id="14" name="文本框 13">
            <a:extLst>
              <a:ext uri="{FF2B5EF4-FFF2-40B4-BE49-F238E27FC236}">
                <a16:creationId xmlns:a16="http://schemas.microsoft.com/office/drawing/2014/main" id="{18ABDCFA-B281-4F20-B94D-791E72E0EFAE}"/>
              </a:ext>
            </a:extLst>
          </p:cNvPr>
          <p:cNvSpPr txBox="1"/>
          <p:nvPr/>
        </p:nvSpPr>
        <p:spPr>
          <a:xfrm>
            <a:off x="1517230" y="6290031"/>
            <a:ext cx="3564093" cy="405688"/>
          </a:xfrm>
          <a:prstGeom prst="rect">
            <a:avLst/>
          </a:prstGeom>
          <a:noFill/>
        </p:spPr>
        <p:txBody>
          <a:bodyPr wrap="square">
            <a:spAutoFit/>
          </a:bodyPr>
          <a:lstStyle/>
          <a:p>
            <a:pPr>
              <a:lnSpc>
                <a:spcPct val="140000"/>
              </a:lnSpc>
              <a:spcBef>
                <a:spcPts val="500"/>
              </a:spcBef>
            </a:pPr>
            <a:r>
              <a:rPr lang="en-US" altLang="zh-CN" sz="1600" dirty="0"/>
              <a:t>Designs for Time to Digital Converter</a:t>
            </a:r>
            <a:endParaRPr lang="zh-CN" altLang="en-US" sz="1600" dirty="0"/>
          </a:p>
        </p:txBody>
      </p:sp>
      <p:pic>
        <p:nvPicPr>
          <p:cNvPr id="11" name="图片 10">
            <a:extLst>
              <a:ext uri="{FF2B5EF4-FFF2-40B4-BE49-F238E27FC236}">
                <a16:creationId xmlns:a16="http://schemas.microsoft.com/office/drawing/2014/main" id="{3A97651D-D55E-46B4-BE7B-B738C213A5DF}"/>
              </a:ext>
            </a:extLst>
          </p:cNvPr>
          <p:cNvPicPr>
            <a:picLocks noChangeAspect="1"/>
          </p:cNvPicPr>
          <p:nvPr/>
        </p:nvPicPr>
        <p:blipFill>
          <a:blip r:embed="rId5"/>
          <a:stretch>
            <a:fillRect/>
          </a:stretch>
        </p:blipFill>
        <p:spPr>
          <a:xfrm>
            <a:off x="6165054" y="1699471"/>
            <a:ext cx="5459427" cy="2477811"/>
          </a:xfrm>
          <a:prstGeom prst="rect">
            <a:avLst/>
          </a:prstGeom>
        </p:spPr>
      </p:pic>
      <p:sp>
        <p:nvSpPr>
          <p:cNvPr id="3" name="文本框 2">
            <a:extLst>
              <a:ext uri="{FF2B5EF4-FFF2-40B4-BE49-F238E27FC236}">
                <a16:creationId xmlns:a16="http://schemas.microsoft.com/office/drawing/2014/main" id="{87F0A163-D253-4DC0-B4BA-20B6A865D7D8}"/>
              </a:ext>
            </a:extLst>
          </p:cNvPr>
          <p:cNvSpPr txBox="1"/>
          <p:nvPr/>
        </p:nvSpPr>
        <p:spPr>
          <a:xfrm>
            <a:off x="567518" y="1648381"/>
            <a:ext cx="5459427" cy="1722972"/>
          </a:xfrm>
          <a:prstGeom prst="rect">
            <a:avLst/>
          </a:prstGeom>
          <a:noFill/>
        </p:spPr>
        <p:txBody>
          <a:bodyPr wrap="square" rtlCol="0">
            <a:spAutoFit/>
          </a:bodyPr>
          <a:lstStyle/>
          <a:p>
            <a:pPr marL="285750" indent="-285750">
              <a:lnSpc>
                <a:spcPct val="160000"/>
              </a:lnSpc>
              <a:buFont typeface="Wingdings" panose="05000000000000000000" pitchFamily="2" charset="2"/>
              <a:buChar char="Ø"/>
            </a:pPr>
            <a:r>
              <a:rPr lang="en-US" altLang="zh-CN" sz="2000" b="1" dirty="0"/>
              <a:t>Delay line + Loop counter:</a:t>
            </a:r>
          </a:p>
          <a:p>
            <a:pPr marL="800100" lvl="1" indent="-342900">
              <a:lnSpc>
                <a:spcPct val="160000"/>
              </a:lnSpc>
              <a:buFont typeface="Wingdings" panose="05000000000000000000" pitchFamily="2" charset="2"/>
              <a:buChar char="p"/>
            </a:pPr>
            <a:r>
              <a:rPr lang="en-US" altLang="zh-CN" sz="1600" dirty="0">
                <a:sym typeface="Symbol" panose="05050102010706020507" pitchFamily="18" charset="2"/>
              </a:rPr>
              <a:t>Edge detector</a:t>
            </a:r>
          </a:p>
          <a:p>
            <a:pPr marL="800100" lvl="1" indent="-342900">
              <a:lnSpc>
                <a:spcPct val="160000"/>
              </a:lnSpc>
              <a:buFont typeface="Wingdings" panose="05000000000000000000" pitchFamily="2" charset="2"/>
              <a:buChar char="p"/>
            </a:pPr>
            <a:r>
              <a:rPr lang="en-US" altLang="zh-CN" sz="1600" dirty="0">
                <a:sym typeface="Symbol" panose="05050102010706020507" pitchFamily="18" charset="2"/>
              </a:rPr>
              <a:t>SR latch</a:t>
            </a:r>
          </a:p>
          <a:p>
            <a:pPr marL="800100" lvl="1" indent="-342900">
              <a:lnSpc>
                <a:spcPct val="160000"/>
              </a:lnSpc>
              <a:buFont typeface="Wingdings" panose="05000000000000000000" pitchFamily="2" charset="2"/>
              <a:buChar char="p"/>
            </a:pPr>
            <a:r>
              <a:rPr lang="en-US" altLang="zh-CN" sz="1600" dirty="0" err="1">
                <a:sym typeface="Symbol" panose="05050102010706020507" pitchFamily="18" charset="2"/>
              </a:rPr>
              <a:t>ToA</a:t>
            </a:r>
            <a:r>
              <a:rPr lang="en-US" altLang="zh-CN" sz="1600" dirty="0">
                <a:sym typeface="Symbol" panose="05050102010706020507" pitchFamily="18" charset="2"/>
              </a:rPr>
              <a:t> &amp; </a:t>
            </a:r>
            <a:r>
              <a:rPr lang="en-US" altLang="zh-CN" sz="1600" dirty="0" err="1">
                <a:sym typeface="Symbol" panose="05050102010706020507" pitchFamily="18" charset="2"/>
              </a:rPr>
              <a:t>ToT</a:t>
            </a:r>
            <a:r>
              <a:rPr lang="en-US" altLang="zh-CN" sz="1600" dirty="0">
                <a:sym typeface="Symbol" panose="05050102010706020507" pitchFamily="18" charset="2"/>
              </a:rPr>
              <a:t> measurement ( bin size ~ (90~120) </a:t>
            </a:r>
            <a:r>
              <a:rPr lang="en-US" altLang="zh-CN" sz="1600" dirty="0" err="1">
                <a:sym typeface="Symbol" panose="05050102010706020507" pitchFamily="18" charset="2"/>
              </a:rPr>
              <a:t>ps</a:t>
            </a:r>
            <a:r>
              <a:rPr lang="en-US" altLang="zh-CN" sz="1600" dirty="0">
                <a:sym typeface="Symbol" panose="05050102010706020507" pitchFamily="18" charset="2"/>
              </a:rPr>
              <a:t> )</a:t>
            </a:r>
          </a:p>
        </p:txBody>
      </p:sp>
      <p:sp>
        <p:nvSpPr>
          <p:cNvPr id="16" name="文本框 15">
            <a:extLst>
              <a:ext uri="{FF2B5EF4-FFF2-40B4-BE49-F238E27FC236}">
                <a16:creationId xmlns:a16="http://schemas.microsoft.com/office/drawing/2014/main" id="{13CED518-7011-4059-A092-C0F10E8030E0}"/>
              </a:ext>
            </a:extLst>
          </p:cNvPr>
          <p:cNvSpPr txBox="1"/>
          <p:nvPr/>
        </p:nvSpPr>
        <p:spPr>
          <a:xfrm>
            <a:off x="7326404" y="4233926"/>
            <a:ext cx="3564093" cy="405688"/>
          </a:xfrm>
          <a:prstGeom prst="rect">
            <a:avLst/>
          </a:prstGeom>
          <a:noFill/>
        </p:spPr>
        <p:txBody>
          <a:bodyPr wrap="square">
            <a:spAutoFit/>
          </a:bodyPr>
          <a:lstStyle/>
          <a:p>
            <a:pPr>
              <a:lnSpc>
                <a:spcPct val="140000"/>
              </a:lnSpc>
              <a:spcBef>
                <a:spcPts val="500"/>
              </a:spcBef>
            </a:pPr>
            <a:r>
              <a:rPr lang="en-US" altLang="zh-CN" sz="1600" dirty="0"/>
              <a:t>Designs for Time to Digital Converter</a:t>
            </a:r>
            <a:endParaRPr lang="zh-CN" altLang="en-US" sz="1600" dirty="0"/>
          </a:p>
        </p:txBody>
      </p:sp>
      <p:sp>
        <p:nvSpPr>
          <p:cNvPr id="17" name="文本框 16">
            <a:extLst>
              <a:ext uri="{FF2B5EF4-FFF2-40B4-BE49-F238E27FC236}">
                <a16:creationId xmlns:a16="http://schemas.microsoft.com/office/drawing/2014/main" id="{53C6C638-A01F-4911-B4EB-01F9271A058E}"/>
              </a:ext>
            </a:extLst>
          </p:cNvPr>
          <p:cNvSpPr txBox="1"/>
          <p:nvPr/>
        </p:nvSpPr>
        <p:spPr>
          <a:xfrm>
            <a:off x="6250736" y="4769903"/>
            <a:ext cx="4733494" cy="1821461"/>
          </a:xfrm>
          <a:prstGeom prst="rect">
            <a:avLst/>
          </a:prstGeom>
          <a:noFill/>
        </p:spPr>
        <p:txBody>
          <a:bodyPr wrap="square" rtlCol="0">
            <a:spAutoFit/>
          </a:bodyPr>
          <a:lstStyle/>
          <a:p>
            <a:pPr marL="285750" indent="-285750">
              <a:lnSpc>
                <a:spcPct val="160000"/>
              </a:lnSpc>
              <a:buFont typeface="Wingdings" panose="05000000000000000000" pitchFamily="2" charset="2"/>
              <a:buChar char="Ø"/>
            </a:pPr>
            <a:r>
              <a:rPr lang="en-US" altLang="zh-CN" sz="2000" dirty="0" err="1">
                <a:sym typeface="Symbol" panose="05050102010706020507" pitchFamily="18" charset="2"/>
              </a:rPr>
              <a:t>ToA</a:t>
            </a:r>
            <a:r>
              <a:rPr lang="en-US" altLang="zh-CN" sz="2000" dirty="0">
                <a:sym typeface="Symbol" panose="05050102010706020507" pitchFamily="18" charset="2"/>
              </a:rPr>
              <a:t> measurement:</a:t>
            </a:r>
          </a:p>
          <a:p>
            <a:pPr marL="742950" lvl="1" indent="-285750">
              <a:lnSpc>
                <a:spcPct val="160000"/>
              </a:lnSpc>
              <a:buFont typeface="Wingdings" panose="05000000000000000000" pitchFamily="2" charset="2"/>
              <a:buChar char="p"/>
            </a:pPr>
            <a:r>
              <a:rPr lang="en-US" altLang="zh-CN" sz="1600" dirty="0">
                <a:sym typeface="Symbol" panose="05050102010706020507" pitchFamily="18" charset="2"/>
              </a:rPr>
              <a:t>Line’s cycle + Line’s phase</a:t>
            </a:r>
          </a:p>
          <a:p>
            <a:pPr marL="342900" indent="-342900">
              <a:lnSpc>
                <a:spcPct val="160000"/>
              </a:lnSpc>
              <a:buFont typeface="Wingdings" panose="05000000000000000000" pitchFamily="2" charset="2"/>
              <a:buChar char="Ø"/>
            </a:pPr>
            <a:r>
              <a:rPr lang="en-US" altLang="zh-CN" sz="2000" dirty="0" err="1">
                <a:sym typeface="Symbol" panose="05050102010706020507" pitchFamily="18" charset="2"/>
              </a:rPr>
              <a:t>ToT</a:t>
            </a:r>
            <a:r>
              <a:rPr lang="en-US" altLang="zh-CN" sz="2000" dirty="0">
                <a:sym typeface="Symbol" panose="05050102010706020507" pitchFamily="18" charset="2"/>
              </a:rPr>
              <a:t> measurement </a:t>
            </a:r>
          </a:p>
          <a:p>
            <a:pPr marL="800100" lvl="1" indent="-342900">
              <a:lnSpc>
                <a:spcPct val="160000"/>
              </a:lnSpc>
              <a:buFont typeface="Wingdings" panose="05000000000000000000" pitchFamily="2" charset="2"/>
              <a:buChar char="p"/>
            </a:pPr>
            <a:r>
              <a:rPr lang="en-US" altLang="zh-CN" sz="1600" dirty="0">
                <a:sym typeface="Symbol" panose="05050102010706020507" pitchFamily="18" charset="2"/>
              </a:rPr>
              <a:t>Only line’s cycle</a:t>
            </a:r>
          </a:p>
        </p:txBody>
      </p:sp>
    </p:spTree>
    <p:extLst>
      <p:ext uri="{BB962C8B-B14F-4D97-AF65-F5344CB8AC3E}">
        <p14:creationId xmlns:p14="http://schemas.microsoft.com/office/powerpoint/2010/main" val="36453355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8D0568D8-7650-4299-BA1D-5C568A9609E1}"/>
              </a:ext>
            </a:extLst>
          </p:cNvPr>
          <p:cNvSpPr>
            <a:spLocks noGrp="1"/>
          </p:cNvSpPr>
          <p:nvPr>
            <p:ph type="title"/>
          </p:nvPr>
        </p:nvSpPr>
        <p:spPr/>
        <p:txBody>
          <a:bodyPr vert="horz" lIns="91440" tIns="45720" rIns="91440" bIns="45720" rtlCol="0" anchor="ctr">
            <a:normAutofit/>
          </a:bodyPr>
          <a:lstStyle/>
          <a:p>
            <a:r>
              <a:rPr lang="en-US" altLang="zh-CN" dirty="0">
                <a:latin typeface="Calibri" panose="020F0502020204030204" pitchFamily="34" charset="0"/>
                <a:cs typeface="Calibri" panose="020F0502020204030204" pitchFamily="34" charset="0"/>
              </a:rPr>
              <a:t>Core</a:t>
            </a:r>
            <a:endParaRPr lang="zh-CN" altLang="en-US" dirty="0">
              <a:latin typeface="Calibri" panose="020F0502020204030204" pitchFamily="34" charset="0"/>
              <a:cs typeface="Calibri" panose="020F0502020204030204" pitchFamily="34" charset="0"/>
            </a:endParaRPr>
          </a:p>
        </p:txBody>
      </p:sp>
      <p:sp>
        <p:nvSpPr>
          <p:cNvPr id="4" name="灯片编号占位符 3">
            <a:extLst>
              <a:ext uri="{FF2B5EF4-FFF2-40B4-BE49-F238E27FC236}">
                <a16:creationId xmlns:a16="http://schemas.microsoft.com/office/drawing/2014/main" id="{F4FA5587-5E2F-4DCE-BA86-55EBC0FA2B9D}"/>
              </a:ext>
            </a:extLst>
          </p:cNvPr>
          <p:cNvSpPr>
            <a:spLocks noGrp="1"/>
          </p:cNvSpPr>
          <p:nvPr>
            <p:ph type="sldNum" sz="quarter" idx="12"/>
          </p:nvPr>
        </p:nvSpPr>
        <p:spPr/>
        <p:txBody>
          <a:bodyPr/>
          <a:lstStyle/>
          <a:p>
            <a:fld id="{40628BDF-6EC3-4DE1-82E8-A1950109D9DB}" type="slidenum">
              <a:rPr lang="zh-CN" altLang="en-US" smtClean="0"/>
              <a:t>15</a:t>
            </a:fld>
            <a:endParaRPr lang="zh-CN" altLang="en-US"/>
          </a:p>
        </p:txBody>
      </p:sp>
      <p:pic>
        <p:nvPicPr>
          <p:cNvPr id="24" name="图片 23">
            <a:extLst>
              <a:ext uri="{FF2B5EF4-FFF2-40B4-BE49-F238E27FC236}">
                <a16:creationId xmlns:a16="http://schemas.microsoft.com/office/drawing/2014/main" id="{133F9029-F64F-4985-8028-039E2B2F8A16}"/>
              </a:ext>
            </a:extLst>
          </p:cNvPr>
          <p:cNvPicPr>
            <a:picLocks noChangeAspect="1"/>
          </p:cNvPicPr>
          <p:nvPr/>
        </p:nvPicPr>
        <p:blipFill rotWithShape="1">
          <a:blip r:embed="rId3"/>
          <a:srcRect r="8944"/>
          <a:stretch/>
        </p:blipFill>
        <p:spPr>
          <a:xfrm>
            <a:off x="605499" y="4571453"/>
            <a:ext cx="4478518" cy="1731177"/>
          </a:xfrm>
          <a:prstGeom prst="rect">
            <a:avLst/>
          </a:prstGeom>
        </p:spPr>
      </p:pic>
      <p:sp>
        <p:nvSpPr>
          <p:cNvPr id="25" name="文本框 24">
            <a:extLst>
              <a:ext uri="{FF2B5EF4-FFF2-40B4-BE49-F238E27FC236}">
                <a16:creationId xmlns:a16="http://schemas.microsoft.com/office/drawing/2014/main" id="{CA400625-ABB5-420F-895C-1897C5221449}"/>
              </a:ext>
            </a:extLst>
          </p:cNvPr>
          <p:cNvSpPr txBox="1"/>
          <p:nvPr/>
        </p:nvSpPr>
        <p:spPr>
          <a:xfrm>
            <a:off x="2088574" y="6321877"/>
            <a:ext cx="1512367" cy="380489"/>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The cluster size</a:t>
            </a:r>
            <a:endParaRPr lang="zh-CN" altLang="en-US" sz="1600" dirty="0">
              <a:latin typeface="Times New Roman" panose="02020603050405020304" pitchFamily="18" charset="0"/>
              <a:cs typeface="Times New Roman" panose="02020603050405020304" pitchFamily="18" charset="0"/>
            </a:endParaRPr>
          </a:p>
        </p:txBody>
      </p:sp>
      <p:sp>
        <p:nvSpPr>
          <p:cNvPr id="17" name="文本框 16">
            <a:extLst>
              <a:ext uri="{FF2B5EF4-FFF2-40B4-BE49-F238E27FC236}">
                <a16:creationId xmlns:a16="http://schemas.microsoft.com/office/drawing/2014/main" id="{AE313D7A-AB60-47FC-9831-424422C4394C}"/>
              </a:ext>
            </a:extLst>
          </p:cNvPr>
          <p:cNvSpPr txBox="1"/>
          <p:nvPr/>
        </p:nvSpPr>
        <p:spPr>
          <a:xfrm>
            <a:off x="6310301" y="6302630"/>
            <a:ext cx="1261347" cy="380489"/>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Shared map</a:t>
            </a:r>
            <a:endParaRPr lang="zh-CN" altLang="en-US" sz="1600" dirty="0">
              <a:latin typeface="Times New Roman" panose="02020603050405020304" pitchFamily="18" charset="0"/>
              <a:cs typeface="Times New Roman" panose="02020603050405020304" pitchFamily="18" charset="0"/>
            </a:endParaRPr>
          </a:p>
        </p:txBody>
      </p:sp>
      <p:pic>
        <p:nvPicPr>
          <p:cNvPr id="18" name="图片 17">
            <a:extLst>
              <a:ext uri="{FF2B5EF4-FFF2-40B4-BE49-F238E27FC236}">
                <a16:creationId xmlns:a16="http://schemas.microsoft.com/office/drawing/2014/main" id="{7C22D72D-0330-4A6C-B0D0-B58C2AD91D6D}"/>
              </a:ext>
            </a:extLst>
          </p:cNvPr>
          <p:cNvPicPr>
            <a:picLocks noChangeAspect="1"/>
          </p:cNvPicPr>
          <p:nvPr/>
        </p:nvPicPr>
        <p:blipFill>
          <a:blip r:embed="rId4"/>
          <a:stretch>
            <a:fillRect/>
          </a:stretch>
        </p:blipFill>
        <p:spPr>
          <a:xfrm>
            <a:off x="5084017" y="3846598"/>
            <a:ext cx="2829188" cy="2400300"/>
          </a:xfrm>
          <a:prstGeom prst="rect">
            <a:avLst/>
          </a:prstGeom>
        </p:spPr>
      </p:pic>
      <p:sp>
        <p:nvSpPr>
          <p:cNvPr id="7" name="文本框 6">
            <a:extLst>
              <a:ext uri="{FF2B5EF4-FFF2-40B4-BE49-F238E27FC236}">
                <a16:creationId xmlns:a16="http://schemas.microsoft.com/office/drawing/2014/main" id="{06B2B030-653E-401D-A6FD-4E6C69A8F99B}"/>
              </a:ext>
            </a:extLst>
          </p:cNvPr>
          <p:cNvSpPr txBox="1"/>
          <p:nvPr/>
        </p:nvSpPr>
        <p:spPr>
          <a:xfrm>
            <a:off x="534073" y="1480842"/>
            <a:ext cx="5292192" cy="3009478"/>
          </a:xfrm>
          <a:prstGeom prst="rect">
            <a:avLst/>
          </a:prstGeom>
          <a:noFill/>
        </p:spPr>
        <p:txBody>
          <a:bodyPr wrap="square" rtlCol="0">
            <a:spAutoFit/>
          </a:bodyPr>
          <a:lstStyle/>
          <a:p>
            <a:pPr marL="342900" indent="-342900">
              <a:lnSpc>
                <a:spcPct val="150000"/>
              </a:lnSpc>
              <a:buFont typeface="Wingdings" panose="05000000000000000000" pitchFamily="2" charset="2"/>
              <a:buChar char="Ø"/>
            </a:pPr>
            <a:r>
              <a:rPr lang="en-US" altLang="zh-CN" sz="2000" dirty="0">
                <a:sym typeface="Symbol" panose="05050102010706020507" pitchFamily="18" charset="2"/>
              </a:rPr>
              <a:t>Shared memory structure: </a:t>
            </a:r>
          </a:p>
          <a:p>
            <a:pPr marL="800100" lvl="1" indent="-342900">
              <a:lnSpc>
                <a:spcPct val="150000"/>
              </a:lnSpc>
              <a:buFont typeface="Wingdings" panose="05000000000000000000" pitchFamily="2" charset="2"/>
              <a:buChar char="p"/>
            </a:pPr>
            <a:r>
              <a:rPr lang="en-US" altLang="zh-CN" sz="1600" dirty="0">
                <a:sym typeface="Symbol" panose="05050102010706020507" pitchFamily="18" charset="2"/>
              </a:rPr>
              <a:t>Reduce the storage space due to the sparse hits</a:t>
            </a:r>
          </a:p>
          <a:p>
            <a:pPr marL="342900" indent="-342900">
              <a:lnSpc>
                <a:spcPct val="150000"/>
              </a:lnSpc>
              <a:buFont typeface="Wingdings" panose="05000000000000000000" pitchFamily="2" charset="2"/>
              <a:buChar char="Ø"/>
            </a:pPr>
            <a:r>
              <a:rPr lang="en-US" altLang="zh-CN" sz="2000" dirty="0">
                <a:sym typeface="Symbol" panose="05050102010706020507" pitchFamily="18" charset="2"/>
              </a:rPr>
              <a:t>Factors: </a:t>
            </a:r>
          </a:p>
          <a:p>
            <a:pPr marL="742950" lvl="1" indent="-285750">
              <a:lnSpc>
                <a:spcPct val="150000"/>
              </a:lnSpc>
              <a:buFont typeface="Wingdings" panose="05000000000000000000" pitchFamily="2" charset="2"/>
              <a:buChar char="p"/>
            </a:pPr>
            <a:r>
              <a:rPr lang="en-US" altLang="zh-CN" sz="1600" dirty="0">
                <a:sym typeface="Symbol" panose="05050102010706020507" pitchFamily="18" charset="2"/>
              </a:rPr>
              <a:t>All pixels shared are need to be independent.</a:t>
            </a:r>
          </a:p>
          <a:p>
            <a:pPr marL="742950" lvl="1" indent="-285750">
              <a:lnSpc>
                <a:spcPct val="150000"/>
              </a:lnSpc>
              <a:buFont typeface="Wingdings" panose="05000000000000000000" pitchFamily="2" charset="2"/>
              <a:buChar char="p"/>
            </a:pPr>
            <a:r>
              <a:rPr lang="en-US" altLang="zh-CN" sz="1600" dirty="0">
                <a:sym typeface="Symbol" panose="05050102010706020507" pitchFamily="18" charset="2"/>
              </a:rPr>
              <a:t>The cluster size effect is </a:t>
            </a:r>
            <a:r>
              <a:rPr lang="en-US" altLang="zh-CN" sz="1600" dirty="0">
                <a:effectLst/>
              </a:rPr>
              <a:t>universal in the detector.</a:t>
            </a:r>
            <a:endParaRPr lang="en-US" altLang="zh-CN" sz="1600" dirty="0">
              <a:sym typeface="Symbol" panose="05050102010706020507" pitchFamily="18" charset="2"/>
            </a:endParaRPr>
          </a:p>
          <a:p>
            <a:pPr marL="342900" indent="-342900">
              <a:lnSpc>
                <a:spcPct val="150000"/>
              </a:lnSpc>
              <a:buFont typeface="Wingdings" panose="05000000000000000000" pitchFamily="2" charset="2"/>
              <a:buChar char="Ø"/>
            </a:pPr>
            <a:r>
              <a:rPr lang="en-US" altLang="zh-CN" sz="2000" dirty="0">
                <a:sym typeface="Symbol" panose="05050102010706020507" pitchFamily="18" charset="2"/>
              </a:rPr>
              <a:t>Eliminating the cluster effect:</a:t>
            </a:r>
          </a:p>
          <a:p>
            <a:pPr marL="742950" lvl="1" indent="-285750">
              <a:lnSpc>
                <a:spcPct val="150000"/>
              </a:lnSpc>
              <a:buFont typeface="Wingdings" panose="05000000000000000000" pitchFamily="2" charset="2"/>
              <a:buChar char="p"/>
            </a:pPr>
            <a:r>
              <a:rPr lang="en-US" altLang="zh-CN" sz="1600" dirty="0">
                <a:sym typeface="Symbol" panose="05050102010706020507" pitchFamily="18" charset="2"/>
              </a:rPr>
              <a:t>Using a specific map to share the pixels</a:t>
            </a:r>
          </a:p>
        </p:txBody>
      </p:sp>
      <p:pic>
        <p:nvPicPr>
          <p:cNvPr id="21" name="图片 20">
            <a:extLst>
              <a:ext uri="{FF2B5EF4-FFF2-40B4-BE49-F238E27FC236}">
                <a16:creationId xmlns:a16="http://schemas.microsoft.com/office/drawing/2014/main" id="{6A12FFAE-FC7F-49D0-AB5D-11E5FD0A24B8}"/>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060251" y="3028088"/>
            <a:ext cx="3751815" cy="2799207"/>
          </a:xfrm>
          <a:prstGeom prst="rect">
            <a:avLst/>
          </a:prstGeom>
          <a:noFill/>
          <a:ln>
            <a:noFill/>
          </a:ln>
        </p:spPr>
      </p:pic>
      <p:sp>
        <p:nvSpPr>
          <p:cNvPr id="29" name="文本框 28">
            <a:extLst>
              <a:ext uri="{FF2B5EF4-FFF2-40B4-BE49-F238E27FC236}">
                <a16:creationId xmlns:a16="http://schemas.microsoft.com/office/drawing/2014/main" id="{27B958A0-CCFF-4638-BCBB-9F864A50A0FC}"/>
              </a:ext>
            </a:extLst>
          </p:cNvPr>
          <p:cNvSpPr txBox="1"/>
          <p:nvPr/>
        </p:nvSpPr>
        <p:spPr>
          <a:xfrm>
            <a:off x="9259336" y="5908344"/>
            <a:ext cx="1588442" cy="338554"/>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Storage space</a:t>
            </a:r>
            <a:endParaRPr lang="zh-CN" alt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24678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文本框 25">
            <a:extLst>
              <a:ext uri="{FF2B5EF4-FFF2-40B4-BE49-F238E27FC236}">
                <a16:creationId xmlns:a16="http://schemas.microsoft.com/office/drawing/2014/main" id="{A24A7B5A-7F56-4566-B21C-97DF2B672EF6}"/>
              </a:ext>
            </a:extLst>
          </p:cNvPr>
          <p:cNvSpPr txBox="1"/>
          <p:nvPr/>
        </p:nvSpPr>
        <p:spPr>
          <a:xfrm>
            <a:off x="450717" y="1472347"/>
            <a:ext cx="7350005" cy="4025141"/>
          </a:xfrm>
          <a:prstGeom prst="rect">
            <a:avLst/>
          </a:prstGeom>
          <a:noFill/>
        </p:spPr>
        <p:txBody>
          <a:bodyPr wrap="square" rtlCol="0">
            <a:spAutoFit/>
          </a:bodyPr>
          <a:lstStyle/>
          <a:p>
            <a:pPr marL="342900" indent="-342900">
              <a:lnSpc>
                <a:spcPct val="150000"/>
              </a:lnSpc>
              <a:buFont typeface="Wingdings" panose="05000000000000000000" pitchFamily="2" charset="2"/>
              <a:buChar char="Ø"/>
            </a:pPr>
            <a:r>
              <a:rPr lang="en-US" altLang="zh-CN" sz="2000" dirty="0">
                <a:sym typeface="Symbol" panose="05050102010706020507" pitchFamily="18" charset="2"/>
              </a:rPr>
              <a:t>Core </a:t>
            </a:r>
            <a:r>
              <a:rPr lang="en-US" altLang="zh-CN" sz="2000" dirty="0" err="1">
                <a:sym typeface="Symbol" panose="05050102010706020507" pitchFamily="18" charset="2"/>
              </a:rPr>
              <a:t>degin</a:t>
            </a:r>
            <a:r>
              <a:rPr lang="en-US" altLang="zh-CN" sz="2000" dirty="0">
                <a:sym typeface="Symbol" panose="05050102010706020507" pitchFamily="18" charset="2"/>
              </a:rPr>
              <a:t>:</a:t>
            </a:r>
          </a:p>
          <a:p>
            <a:pPr marL="800100" lvl="1" indent="-342900">
              <a:lnSpc>
                <a:spcPct val="150000"/>
              </a:lnSpc>
              <a:buFont typeface="Wingdings" panose="05000000000000000000" pitchFamily="2" charset="2"/>
              <a:buChar char="p"/>
            </a:pPr>
            <a:r>
              <a:rPr lang="en-US" altLang="zh-CN" sz="1600" dirty="0">
                <a:sym typeface="Symbol" panose="05050102010706020507" pitchFamily="18" charset="2"/>
              </a:rPr>
              <a:t>8 × 8 pixels, </a:t>
            </a:r>
            <a:r>
              <a:rPr kumimoji="1" lang="en-US" altLang="zh-CN" sz="1600" dirty="0"/>
              <a:t>core is same as others and they are connected as a chain</a:t>
            </a:r>
            <a:endParaRPr lang="en-US" altLang="zh-CN" sz="1600" dirty="0">
              <a:sym typeface="Symbol" panose="05050102010706020507" pitchFamily="18" charset="2"/>
            </a:endParaRPr>
          </a:p>
          <a:p>
            <a:pPr marL="800100" lvl="1" indent="-342900">
              <a:lnSpc>
                <a:spcPct val="150000"/>
              </a:lnSpc>
              <a:buFont typeface="Wingdings" panose="05000000000000000000" pitchFamily="2" charset="2"/>
              <a:buChar char="p"/>
            </a:pPr>
            <a:r>
              <a:rPr kumimoji="1" lang="en-US" altLang="zh-CN" sz="1600" dirty="0"/>
              <a:t>Receiving and buffering data from TDC</a:t>
            </a:r>
          </a:p>
          <a:p>
            <a:pPr marL="800100" lvl="1" indent="-342900">
              <a:lnSpc>
                <a:spcPct val="150000"/>
              </a:lnSpc>
              <a:buFont typeface="Wingdings" panose="05000000000000000000" pitchFamily="2" charset="2"/>
              <a:buChar char="p"/>
            </a:pPr>
            <a:r>
              <a:rPr kumimoji="1" lang="en-US" altLang="zh-CN" sz="1600" dirty="0"/>
              <a:t>completed the trigger matching</a:t>
            </a:r>
            <a:endParaRPr lang="en-US" altLang="zh-CN" sz="1600" dirty="0">
              <a:sym typeface="Symbol" panose="05050102010706020507" pitchFamily="18" charset="2"/>
            </a:endParaRPr>
          </a:p>
          <a:p>
            <a:pPr marL="342900" indent="-342900">
              <a:lnSpc>
                <a:spcPct val="150000"/>
              </a:lnSpc>
              <a:buFont typeface="Wingdings" panose="05000000000000000000" pitchFamily="2" charset="2"/>
              <a:buChar char="Ø"/>
            </a:pPr>
            <a:r>
              <a:rPr lang="en-US" altLang="zh-CN" sz="2000" dirty="0">
                <a:sym typeface="Symbol" panose="05050102010706020507" pitchFamily="18" charset="2"/>
              </a:rPr>
              <a:t>Shared memory structure: </a:t>
            </a:r>
          </a:p>
          <a:p>
            <a:pPr marL="800100" lvl="1" indent="-342900">
              <a:lnSpc>
                <a:spcPct val="150000"/>
              </a:lnSpc>
              <a:buFont typeface="Wingdings" panose="05000000000000000000" pitchFamily="2" charset="2"/>
              <a:buChar char="p"/>
            </a:pPr>
            <a:r>
              <a:rPr lang="en-US" altLang="zh-CN" sz="1600" dirty="0">
                <a:sym typeface="Symbol" panose="05050102010706020507" pitchFamily="18" charset="2"/>
              </a:rPr>
              <a:t>8 pixels shared in one </a:t>
            </a:r>
            <a:r>
              <a:rPr lang="en-US" altLang="zh-CN" sz="1600" b="1" dirty="0">
                <a:sym typeface="Symbol" panose="05050102010706020507" pitchFamily="18" charset="2"/>
              </a:rPr>
              <a:t>region</a:t>
            </a:r>
          </a:p>
          <a:p>
            <a:pPr marL="800100" lvl="1" indent="-342900">
              <a:lnSpc>
                <a:spcPct val="150000"/>
              </a:lnSpc>
              <a:buFont typeface="Wingdings" panose="05000000000000000000" pitchFamily="2" charset="2"/>
              <a:buChar char="p"/>
            </a:pPr>
            <a:r>
              <a:rPr lang="en-US" altLang="zh-CN" sz="1600" dirty="0">
                <a:sym typeface="Symbol" panose="05050102010706020507" pitchFamily="18" charset="2"/>
              </a:rPr>
              <a:t>One core consists of 8 regions</a:t>
            </a:r>
          </a:p>
          <a:p>
            <a:pPr marL="342900" indent="-342900">
              <a:lnSpc>
                <a:spcPct val="150000"/>
              </a:lnSpc>
              <a:buFont typeface="Wingdings" panose="05000000000000000000" pitchFamily="2" charset="2"/>
              <a:buChar char="Ø"/>
            </a:pPr>
            <a:r>
              <a:rPr lang="en-US" altLang="zh-CN" sz="2000" dirty="0">
                <a:sym typeface="Symbol" panose="05050102010706020507" pitchFamily="18" charset="2"/>
              </a:rPr>
              <a:t>Readout: </a:t>
            </a:r>
          </a:p>
          <a:p>
            <a:pPr marL="742950" lvl="1" indent="-285750">
              <a:lnSpc>
                <a:spcPct val="150000"/>
              </a:lnSpc>
              <a:buFont typeface="Wingdings" panose="05000000000000000000" pitchFamily="2" charset="2"/>
              <a:buChar char="p"/>
            </a:pPr>
            <a:r>
              <a:rPr lang="en-US" altLang="zh-CN" sz="1600" dirty="0">
                <a:sym typeface="Symbol" panose="05050102010706020507" pitchFamily="18" charset="2"/>
              </a:rPr>
              <a:t>Priority readout</a:t>
            </a:r>
          </a:p>
          <a:p>
            <a:pPr marL="742950" lvl="1" indent="-285750">
              <a:lnSpc>
                <a:spcPct val="150000"/>
              </a:lnSpc>
              <a:buFont typeface="Wingdings" panose="05000000000000000000" pitchFamily="2" charset="2"/>
              <a:buChar char="p"/>
            </a:pPr>
            <a:r>
              <a:rPr lang="en-US" altLang="zh-CN" sz="1600" dirty="0">
                <a:sym typeface="Symbol" panose="05050102010706020507" pitchFamily="18" charset="2"/>
              </a:rPr>
              <a:t>Core column readout to the End of column</a:t>
            </a:r>
          </a:p>
        </p:txBody>
      </p:sp>
      <p:pic>
        <p:nvPicPr>
          <p:cNvPr id="25" name="图片 24">
            <a:extLst>
              <a:ext uri="{FF2B5EF4-FFF2-40B4-BE49-F238E27FC236}">
                <a16:creationId xmlns:a16="http://schemas.microsoft.com/office/drawing/2014/main" id="{406310B2-C9C1-4E99-B5AE-B72513179144}"/>
              </a:ext>
            </a:extLst>
          </p:cNvPr>
          <p:cNvPicPr>
            <a:picLocks noChangeAspect="1"/>
          </p:cNvPicPr>
          <p:nvPr/>
        </p:nvPicPr>
        <p:blipFill rotWithShape="1">
          <a:blip r:embed="rId3"/>
          <a:srcRect b="29821"/>
          <a:stretch/>
        </p:blipFill>
        <p:spPr>
          <a:xfrm>
            <a:off x="5454057" y="3756734"/>
            <a:ext cx="2047745" cy="2145960"/>
          </a:xfrm>
          <a:prstGeom prst="rect">
            <a:avLst/>
          </a:prstGeom>
        </p:spPr>
      </p:pic>
      <p:sp>
        <p:nvSpPr>
          <p:cNvPr id="3" name="标题 2">
            <a:extLst>
              <a:ext uri="{FF2B5EF4-FFF2-40B4-BE49-F238E27FC236}">
                <a16:creationId xmlns:a16="http://schemas.microsoft.com/office/drawing/2014/main" id="{0F236A72-A566-4677-818C-26EF6ECF83D8}"/>
              </a:ext>
            </a:extLst>
          </p:cNvPr>
          <p:cNvSpPr>
            <a:spLocks noGrp="1"/>
          </p:cNvSpPr>
          <p:nvPr>
            <p:ph type="title"/>
          </p:nvPr>
        </p:nvSpPr>
        <p:spPr/>
        <p:txBody>
          <a:bodyPr vert="horz" lIns="91440" tIns="45720" rIns="91440" bIns="45720" rtlCol="0" anchor="ctr">
            <a:normAutofit/>
          </a:bodyPr>
          <a:lstStyle/>
          <a:p>
            <a:r>
              <a:rPr lang="en-US" altLang="zh-CN" dirty="0">
                <a:latin typeface="Calibri" panose="020F0502020204030204" pitchFamily="34" charset="0"/>
                <a:cs typeface="Calibri" panose="020F0502020204030204" pitchFamily="34" charset="0"/>
              </a:rPr>
              <a:t>Core</a:t>
            </a:r>
            <a:endParaRPr lang="zh-CN" altLang="en-US" dirty="0">
              <a:latin typeface="Calibri" panose="020F0502020204030204" pitchFamily="34" charset="0"/>
              <a:cs typeface="Calibri" panose="020F0502020204030204" pitchFamily="34" charset="0"/>
            </a:endParaRPr>
          </a:p>
        </p:txBody>
      </p:sp>
      <p:sp>
        <p:nvSpPr>
          <p:cNvPr id="4" name="灯片编号占位符 3">
            <a:extLst>
              <a:ext uri="{FF2B5EF4-FFF2-40B4-BE49-F238E27FC236}">
                <a16:creationId xmlns:a16="http://schemas.microsoft.com/office/drawing/2014/main" id="{9E2DD55E-AF28-4D67-94FD-302E5A1E5F50}"/>
              </a:ext>
            </a:extLst>
          </p:cNvPr>
          <p:cNvSpPr>
            <a:spLocks noGrp="1"/>
          </p:cNvSpPr>
          <p:nvPr>
            <p:ph type="sldNum" sz="quarter" idx="12"/>
          </p:nvPr>
        </p:nvSpPr>
        <p:spPr/>
        <p:txBody>
          <a:bodyPr/>
          <a:lstStyle/>
          <a:p>
            <a:fld id="{40628BDF-6EC3-4DE1-82E8-A1950109D9DB}" type="slidenum">
              <a:rPr lang="zh-CN" altLang="en-US" smtClean="0"/>
              <a:t>16</a:t>
            </a:fld>
            <a:endParaRPr lang="zh-CN" altLang="en-US" dirty="0"/>
          </a:p>
        </p:txBody>
      </p:sp>
      <p:cxnSp>
        <p:nvCxnSpPr>
          <p:cNvPr id="17" name="直接箭头连接符 16">
            <a:extLst>
              <a:ext uri="{FF2B5EF4-FFF2-40B4-BE49-F238E27FC236}">
                <a16:creationId xmlns:a16="http://schemas.microsoft.com/office/drawing/2014/main" id="{2A4067B4-6E64-4528-810D-8C82739114CD}"/>
              </a:ext>
            </a:extLst>
          </p:cNvPr>
          <p:cNvCxnSpPr>
            <a:cxnSpLocks/>
          </p:cNvCxnSpPr>
          <p:nvPr/>
        </p:nvCxnSpPr>
        <p:spPr>
          <a:xfrm>
            <a:off x="7680910" y="5055631"/>
            <a:ext cx="399011"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0" name="文本框 19">
            <a:extLst>
              <a:ext uri="{FF2B5EF4-FFF2-40B4-BE49-F238E27FC236}">
                <a16:creationId xmlns:a16="http://schemas.microsoft.com/office/drawing/2014/main" id="{5782E013-A75E-4D6C-92DB-160DD7167FFC}"/>
              </a:ext>
            </a:extLst>
          </p:cNvPr>
          <p:cNvSpPr txBox="1"/>
          <p:nvPr/>
        </p:nvSpPr>
        <p:spPr>
          <a:xfrm>
            <a:off x="6212006" y="6291745"/>
            <a:ext cx="1253986" cy="338554"/>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Core array</a:t>
            </a:r>
            <a:endParaRPr lang="zh-CN" altLang="en-US" sz="1600" dirty="0">
              <a:latin typeface="Times New Roman" panose="02020603050405020304" pitchFamily="18" charset="0"/>
              <a:cs typeface="Times New Roman" panose="02020603050405020304" pitchFamily="18" charset="0"/>
            </a:endParaRPr>
          </a:p>
        </p:txBody>
      </p:sp>
      <p:pic>
        <p:nvPicPr>
          <p:cNvPr id="16" name="图片 15">
            <a:extLst>
              <a:ext uri="{FF2B5EF4-FFF2-40B4-BE49-F238E27FC236}">
                <a16:creationId xmlns:a16="http://schemas.microsoft.com/office/drawing/2014/main" id="{ED764BAF-4C67-4707-8B96-F56A98EDEAC1}"/>
              </a:ext>
            </a:extLst>
          </p:cNvPr>
          <p:cNvPicPr>
            <a:picLocks noChangeAspect="1"/>
          </p:cNvPicPr>
          <p:nvPr/>
        </p:nvPicPr>
        <p:blipFill>
          <a:blip r:embed="rId4"/>
          <a:stretch>
            <a:fillRect/>
          </a:stretch>
        </p:blipFill>
        <p:spPr>
          <a:xfrm>
            <a:off x="8417594" y="1796347"/>
            <a:ext cx="3417916" cy="4106347"/>
          </a:xfrm>
          <a:prstGeom prst="rect">
            <a:avLst/>
          </a:prstGeom>
        </p:spPr>
      </p:pic>
      <p:sp>
        <p:nvSpPr>
          <p:cNvPr id="18" name="文本框 17">
            <a:extLst>
              <a:ext uri="{FF2B5EF4-FFF2-40B4-BE49-F238E27FC236}">
                <a16:creationId xmlns:a16="http://schemas.microsoft.com/office/drawing/2014/main" id="{E01E7EB4-DD2D-4214-8CF3-134DE23C13AC}"/>
              </a:ext>
            </a:extLst>
          </p:cNvPr>
          <p:cNvSpPr txBox="1"/>
          <p:nvPr/>
        </p:nvSpPr>
        <p:spPr>
          <a:xfrm>
            <a:off x="9532612" y="5904035"/>
            <a:ext cx="1187880" cy="380489"/>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Core design</a:t>
            </a:r>
            <a:endParaRPr lang="zh-CN" altLang="en-US" sz="1600" dirty="0">
              <a:latin typeface="Times New Roman" panose="02020603050405020304" pitchFamily="18" charset="0"/>
              <a:cs typeface="Times New Roman" panose="02020603050405020304" pitchFamily="18" charset="0"/>
            </a:endParaRPr>
          </a:p>
        </p:txBody>
      </p:sp>
      <p:sp>
        <p:nvSpPr>
          <p:cNvPr id="28" name="矩形 27">
            <a:extLst>
              <a:ext uri="{FF2B5EF4-FFF2-40B4-BE49-F238E27FC236}">
                <a16:creationId xmlns:a16="http://schemas.microsoft.com/office/drawing/2014/main" id="{7694B8E1-5B25-4C0F-8607-4FAEC0C9CE12}"/>
              </a:ext>
            </a:extLst>
          </p:cNvPr>
          <p:cNvSpPr/>
          <p:nvPr/>
        </p:nvSpPr>
        <p:spPr>
          <a:xfrm>
            <a:off x="5851059" y="3646254"/>
            <a:ext cx="509799" cy="1649288"/>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zh-CN" altLang="en-US"/>
          </a:p>
        </p:txBody>
      </p:sp>
      <p:sp>
        <p:nvSpPr>
          <p:cNvPr id="29" name="矩形 28">
            <a:extLst>
              <a:ext uri="{FF2B5EF4-FFF2-40B4-BE49-F238E27FC236}">
                <a16:creationId xmlns:a16="http://schemas.microsoft.com/office/drawing/2014/main" id="{B41B93BD-7FAA-41AD-BA08-1D0D17CEC6DE}"/>
              </a:ext>
            </a:extLst>
          </p:cNvPr>
          <p:cNvSpPr/>
          <p:nvPr/>
        </p:nvSpPr>
        <p:spPr>
          <a:xfrm>
            <a:off x="6956193" y="4772820"/>
            <a:ext cx="509799" cy="522722"/>
          </a:xfrm>
          <a:prstGeom prst="rect">
            <a:avLst/>
          </a:prstGeom>
          <a:noFill/>
          <a:ln w="28575" cap="flat" cmpd="sng" algn="ctr">
            <a:solidFill>
              <a:srgbClr val="3C69E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zh-CN" altLang="en-US"/>
          </a:p>
        </p:txBody>
      </p:sp>
      <p:sp>
        <p:nvSpPr>
          <p:cNvPr id="30" name="文本框 29">
            <a:extLst>
              <a:ext uri="{FF2B5EF4-FFF2-40B4-BE49-F238E27FC236}">
                <a16:creationId xmlns:a16="http://schemas.microsoft.com/office/drawing/2014/main" id="{1F6C8CBA-3D80-4DCC-9F0C-B34994BE35B5}"/>
              </a:ext>
            </a:extLst>
          </p:cNvPr>
          <p:cNvSpPr txBox="1"/>
          <p:nvPr/>
        </p:nvSpPr>
        <p:spPr>
          <a:xfrm>
            <a:off x="4504479" y="4819301"/>
            <a:ext cx="1540565" cy="338554"/>
          </a:xfrm>
          <a:prstGeom prst="rect">
            <a:avLst/>
          </a:prstGeom>
          <a:noFill/>
        </p:spPr>
        <p:txBody>
          <a:bodyPr wrap="square">
            <a:spAutoFit/>
          </a:bodyPr>
          <a:lstStyle/>
          <a:p>
            <a:r>
              <a:rPr lang="en-US" altLang="zh-CN" sz="1600" dirty="0">
                <a:solidFill>
                  <a:schemeClr val="accent2"/>
                </a:solidFill>
                <a:sym typeface="Symbol" panose="05050102010706020507" pitchFamily="18" charset="2"/>
              </a:rPr>
              <a:t>Core Column</a:t>
            </a:r>
            <a:endParaRPr lang="zh-CN" altLang="en-US" sz="1600" dirty="0">
              <a:solidFill>
                <a:schemeClr val="accent2"/>
              </a:solidFill>
            </a:endParaRPr>
          </a:p>
        </p:txBody>
      </p:sp>
    </p:spTree>
    <p:extLst>
      <p:ext uri="{BB962C8B-B14F-4D97-AF65-F5344CB8AC3E}">
        <p14:creationId xmlns:p14="http://schemas.microsoft.com/office/powerpoint/2010/main" val="9608508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F6B8D0F6-52DA-4E79-9C0B-D8DD4F227455}"/>
              </a:ext>
            </a:extLst>
          </p:cNvPr>
          <p:cNvPicPr>
            <a:picLocks noChangeAspect="1"/>
          </p:cNvPicPr>
          <p:nvPr/>
        </p:nvPicPr>
        <p:blipFill>
          <a:blip r:embed="rId3"/>
          <a:stretch>
            <a:fillRect/>
          </a:stretch>
        </p:blipFill>
        <p:spPr>
          <a:xfrm>
            <a:off x="2218948" y="3383537"/>
            <a:ext cx="5776850" cy="2972813"/>
          </a:xfrm>
          <a:prstGeom prst="rect">
            <a:avLst/>
          </a:prstGeom>
        </p:spPr>
      </p:pic>
      <p:sp>
        <p:nvSpPr>
          <p:cNvPr id="3" name="标题 2">
            <a:extLst>
              <a:ext uri="{FF2B5EF4-FFF2-40B4-BE49-F238E27FC236}">
                <a16:creationId xmlns:a16="http://schemas.microsoft.com/office/drawing/2014/main" id="{E4156B1F-CC94-442D-8CC3-688B3F5855CF}"/>
              </a:ext>
            </a:extLst>
          </p:cNvPr>
          <p:cNvSpPr>
            <a:spLocks noGrp="1"/>
          </p:cNvSpPr>
          <p:nvPr>
            <p:ph type="title"/>
          </p:nvPr>
        </p:nvSpPr>
        <p:spPr/>
        <p:txBody>
          <a:bodyPr vert="horz" lIns="91440" tIns="45720" rIns="91440" bIns="45720" rtlCol="0" anchor="ctr">
            <a:normAutofit/>
          </a:bodyPr>
          <a:lstStyle/>
          <a:p>
            <a:r>
              <a:rPr lang="en-US" altLang="zh-CN" dirty="0">
                <a:latin typeface="Calibri" panose="020F0502020204030204" pitchFamily="34" charset="0"/>
                <a:cs typeface="Calibri" panose="020F0502020204030204" pitchFamily="34" charset="0"/>
              </a:rPr>
              <a:t>Region</a:t>
            </a:r>
            <a:endParaRPr lang="zh-CN" altLang="en-US" dirty="0">
              <a:latin typeface="Calibri" panose="020F0502020204030204" pitchFamily="34" charset="0"/>
              <a:cs typeface="Calibri" panose="020F0502020204030204" pitchFamily="34" charset="0"/>
            </a:endParaRPr>
          </a:p>
        </p:txBody>
      </p:sp>
      <p:sp>
        <p:nvSpPr>
          <p:cNvPr id="4" name="灯片编号占位符 3">
            <a:extLst>
              <a:ext uri="{FF2B5EF4-FFF2-40B4-BE49-F238E27FC236}">
                <a16:creationId xmlns:a16="http://schemas.microsoft.com/office/drawing/2014/main" id="{27FC1B7C-85C8-4EA4-8DC7-00218A00A3CD}"/>
              </a:ext>
            </a:extLst>
          </p:cNvPr>
          <p:cNvSpPr>
            <a:spLocks noGrp="1"/>
          </p:cNvSpPr>
          <p:nvPr>
            <p:ph type="sldNum" sz="quarter" idx="12"/>
          </p:nvPr>
        </p:nvSpPr>
        <p:spPr/>
        <p:txBody>
          <a:bodyPr/>
          <a:lstStyle/>
          <a:p>
            <a:fld id="{40628BDF-6EC3-4DE1-82E8-A1950109D9DB}" type="slidenum">
              <a:rPr lang="zh-CN" altLang="en-US" smtClean="0"/>
              <a:t>17</a:t>
            </a:fld>
            <a:endParaRPr lang="zh-CN" altLang="en-US"/>
          </a:p>
        </p:txBody>
      </p:sp>
      <p:sp>
        <p:nvSpPr>
          <p:cNvPr id="5" name="文本框 4">
            <a:extLst>
              <a:ext uri="{FF2B5EF4-FFF2-40B4-BE49-F238E27FC236}">
                <a16:creationId xmlns:a16="http://schemas.microsoft.com/office/drawing/2014/main" id="{C49722F1-CC6A-4BE3-8EF1-FD48B47B8170}"/>
              </a:ext>
            </a:extLst>
          </p:cNvPr>
          <p:cNvSpPr txBox="1"/>
          <p:nvPr/>
        </p:nvSpPr>
        <p:spPr>
          <a:xfrm>
            <a:off x="3628440" y="6476236"/>
            <a:ext cx="3404811" cy="338554"/>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Shared memory structure (</a:t>
            </a:r>
            <a:r>
              <a:rPr lang="en-US" altLang="zh-CN" sz="1600" dirty="0" err="1">
                <a:latin typeface="Times New Roman" panose="02020603050405020304" pitchFamily="18" charset="0"/>
                <a:cs typeface="Times New Roman" panose="02020603050405020304" pitchFamily="18" charset="0"/>
              </a:rPr>
              <a:t>eg.</a:t>
            </a:r>
            <a:r>
              <a:rPr lang="en-US" altLang="zh-CN" sz="1600" dirty="0">
                <a:latin typeface="Times New Roman" panose="02020603050405020304" pitchFamily="18" charset="0"/>
                <a:cs typeface="Times New Roman" panose="02020603050405020304" pitchFamily="18" charset="0"/>
              </a:rPr>
              <a:t> 1 region) </a:t>
            </a:r>
            <a:endParaRPr lang="zh-CN" altLang="en-US" sz="1600" dirty="0">
              <a:latin typeface="Times New Roman" panose="02020603050405020304" pitchFamily="18" charset="0"/>
              <a:cs typeface="Times New Roman" panose="02020603050405020304" pitchFamily="18" charset="0"/>
            </a:endParaRPr>
          </a:p>
        </p:txBody>
      </p:sp>
      <p:sp>
        <p:nvSpPr>
          <p:cNvPr id="8" name="矩形 7">
            <a:extLst>
              <a:ext uri="{FF2B5EF4-FFF2-40B4-BE49-F238E27FC236}">
                <a16:creationId xmlns:a16="http://schemas.microsoft.com/office/drawing/2014/main" id="{7FDEE4EE-A588-4F1D-97B5-9BA9E589DA21}"/>
              </a:ext>
            </a:extLst>
          </p:cNvPr>
          <p:cNvSpPr/>
          <p:nvPr/>
        </p:nvSpPr>
        <p:spPr>
          <a:xfrm>
            <a:off x="6069587" y="4419989"/>
            <a:ext cx="1717808" cy="579378"/>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A503499A-4FB6-4F71-98AF-1B31200C69F5}"/>
              </a:ext>
            </a:extLst>
          </p:cNvPr>
          <p:cNvSpPr/>
          <p:nvPr/>
        </p:nvSpPr>
        <p:spPr>
          <a:xfrm>
            <a:off x="3980194" y="5420337"/>
            <a:ext cx="1127179" cy="824816"/>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zh-CN" altLang="en-US"/>
          </a:p>
        </p:txBody>
      </p:sp>
      <p:cxnSp>
        <p:nvCxnSpPr>
          <p:cNvPr id="12" name="直线箭头连接符 7">
            <a:extLst>
              <a:ext uri="{FF2B5EF4-FFF2-40B4-BE49-F238E27FC236}">
                <a16:creationId xmlns:a16="http://schemas.microsoft.com/office/drawing/2014/main" id="{EEC40E6F-9937-4640-9E2F-9DE391CF94BF}"/>
              </a:ext>
            </a:extLst>
          </p:cNvPr>
          <p:cNvCxnSpPr>
            <a:cxnSpLocks/>
          </p:cNvCxnSpPr>
          <p:nvPr/>
        </p:nvCxnSpPr>
        <p:spPr>
          <a:xfrm flipH="1" flipV="1">
            <a:off x="7900895" y="4999367"/>
            <a:ext cx="1021872" cy="481669"/>
          </a:xfrm>
          <a:prstGeom prst="straightConnector1">
            <a:avLst/>
          </a:prstGeom>
          <a:ln w="76200">
            <a:solidFill>
              <a:schemeClr val="accent2"/>
            </a:solidFill>
            <a:tailEnd type="triangle"/>
          </a:ln>
        </p:spPr>
        <p:style>
          <a:lnRef idx="1">
            <a:schemeClr val="accent2"/>
          </a:lnRef>
          <a:fillRef idx="0">
            <a:schemeClr val="accent2"/>
          </a:fillRef>
          <a:effectRef idx="0">
            <a:schemeClr val="accent2"/>
          </a:effectRef>
          <a:fontRef idx="minor">
            <a:schemeClr val="tx1"/>
          </a:fontRef>
        </p:style>
      </p:cxnSp>
      <p:sp>
        <p:nvSpPr>
          <p:cNvPr id="13" name="文本框 12">
            <a:extLst>
              <a:ext uri="{FF2B5EF4-FFF2-40B4-BE49-F238E27FC236}">
                <a16:creationId xmlns:a16="http://schemas.microsoft.com/office/drawing/2014/main" id="{B38AB83D-6AAF-4FD7-A26B-D7743E2D89BE}"/>
              </a:ext>
            </a:extLst>
          </p:cNvPr>
          <p:cNvSpPr txBox="1"/>
          <p:nvPr/>
        </p:nvSpPr>
        <p:spPr>
          <a:xfrm>
            <a:off x="8950229" y="5324911"/>
            <a:ext cx="1664431" cy="584775"/>
          </a:xfrm>
          <a:prstGeom prst="rect">
            <a:avLst/>
          </a:prstGeom>
          <a:noFill/>
        </p:spPr>
        <p:txBody>
          <a:bodyPr wrap="square" rtlCol="0">
            <a:spAutoFit/>
          </a:bodyPr>
          <a:lstStyle/>
          <a:p>
            <a:r>
              <a:rPr kumimoji="1" lang="en-US" altLang="zh-CN" sz="1600" dirty="0">
                <a:solidFill>
                  <a:schemeClr val="accent2"/>
                </a:solidFill>
                <a:latin typeface="Calibri" panose="020F0502020204030204" pitchFamily="34" charset="0"/>
                <a:cs typeface="Calibri" panose="020F0502020204030204" pitchFamily="34" charset="0"/>
              </a:rPr>
              <a:t>Processing the trigger matching</a:t>
            </a:r>
          </a:p>
        </p:txBody>
      </p:sp>
      <p:cxnSp>
        <p:nvCxnSpPr>
          <p:cNvPr id="17" name="直线箭头连接符 7">
            <a:extLst>
              <a:ext uri="{FF2B5EF4-FFF2-40B4-BE49-F238E27FC236}">
                <a16:creationId xmlns:a16="http://schemas.microsoft.com/office/drawing/2014/main" id="{25E21378-23D9-4A44-9628-642BF7C5F1B7}"/>
              </a:ext>
            </a:extLst>
          </p:cNvPr>
          <p:cNvCxnSpPr>
            <a:cxnSpLocks/>
          </p:cNvCxnSpPr>
          <p:nvPr/>
        </p:nvCxnSpPr>
        <p:spPr>
          <a:xfrm flipV="1">
            <a:off x="3334088" y="6204008"/>
            <a:ext cx="722971" cy="304685"/>
          </a:xfrm>
          <a:prstGeom prst="straightConnector1">
            <a:avLst/>
          </a:prstGeom>
          <a:ln w="76200">
            <a:solidFill>
              <a:schemeClr val="accent2"/>
            </a:solidFill>
            <a:tailEnd type="triangle"/>
          </a:ln>
        </p:spPr>
        <p:style>
          <a:lnRef idx="1">
            <a:schemeClr val="accent2"/>
          </a:lnRef>
          <a:fillRef idx="0">
            <a:schemeClr val="accent2"/>
          </a:fillRef>
          <a:effectRef idx="0">
            <a:schemeClr val="accent2"/>
          </a:effectRef>
          <a:fontRef idx="minor">
            <a:schemeClr val="tx1"/>
          </a:fontRef>
        </p:style>
      </p:cxnSp>
      <p:sp>
        <p:nvSpPr>
          <p:cNvPr id="20" name="文本框 19">
            <a:extLst>
              <a:ext uri="{FF2B5EF4-FFF2-40B4-BE49-F238E27FC236}">
                <a16:creationId xmlns:a16="http://schemas.microsoft.com/office/drawing/2014/main" id="{DC83FF76-42E0-4CF7-AE8E-BE395C4B4304}"/>
              </a:ext>
            </a:extLst>
          </p:cNvPr>
          <p:cNvSpPr txBox="1"/>
          <p:nvPr/>
        </p:nvSpPr>
        <p:spPr>
          <a:xfrm>
            <a:off x="1896658" y="6185256"/>
            <a:ext cx="1664431" cy="584775"/>
          </a:xfrm>
          <a:prstGeom prst="rect">
            <a:avLst/>
          </a:prstGeom>
          <a:noFill/>
        </p:spPr>
        <p:txBody>
          <a:bodyPr wrap="square" rtlCol="0">
            <a:spAutoFit/>
          </a:bodyPr>
          <a:lstStyle/>
          <a:p>
            <a:r>
              <a:rPr kumimoji="1" lang="en-US" altLang="zh-CN" sz="1600" dirty="0">
                <a:solidFill>
                  <a:schemeClr val="accent2"/>
                </a:solidFill>
                <a:latin typeface="Calibri" panose="020F0502020204030204" pitchFamily="34" charset="0"/>
                <a:cs typeface="Calibri" panose="020F0502020204030204" pitchFamily="34" charset="0"/>
              </a:rPr>
              <a:t>Managing the pixel order</a:t>
            </a:r>
          </a:p>
        </p:txBody>
      </p:sp>
      <p:sp>
        <p:nvSpPr>
          <p:cNvPr id="11" name="文本框 10">
            <a:extLst>
              <a:ext uri="{FF2B5EF4-FFF2-40B4-BE49-F238E27FC236}">
                <a16:creationId xmlns:a16="http://schemas.microsoft.com/office/drawing/2014/main" id="{5357793A-6304-4E3D-9FF6-FA7C7AA647A0}"/>
              </a:ext>
            </a:extLst>
          </p:cNvPr>
          <p:cNvSpPr txBox="1"/>
          <p:nvPr/>
        </p:nvSpPr>
        <p:spPr>
          <a:xfrm>
            <a:off x="461799" y="1235830"/>
            <a:ext cx="10288349" cy="2169120"/>
          </a:xfrm>
          <a:prstGeom prst="rect">
            <a:avLst/>
          </a:prstGeom>
          <a:noFill/>
        </p:spPr>
        <p:txBody>
          <a:bodyPr wrap="square" rtlCol="0">
            <a:spAutoFit/>
          </a:bodyPr>
          <a:lstStyle/>
          <a:p>
            <a:pPr marL="342900" indent="-342900">
              <a:lnSpc>
                <a:spcPct val="150000"/>
              </a:lnSpc>
              <a:buFont typeface="Wingdings" panose="05000000000000000000" pitchFamily="2" charset="2"/>
              <a:buChar char="Ø"/>
            </a:pPr>
            <a:r>
              <a:rPr kumimoji="1" lang="en-US" altLang="zh-CN" sz="2000" dirty="0"/>
              <a:t>Functions: </a:t>
            </a:r>
          </a:p>
          <a:p>
            <a:pPr marL="742950" lvl="1" indent="-285750">
              <a:lnSpc>
                <a:spcPct val="150000"/>
              </a:lnSpc>
              <a:buFont typeface="Wingdings" panose="05000000000000000000" pitchFamily="2" charset="2"/>
              <a:buChar char="p"/>
            </a:pPr>
            <a:r>
              <a:rPr kumimoji="1" lang="en-US" altLang="zh-CN" sz="1600" dirty="0"/>
              <a:t>Storing the time stamp (BCID) and TDC data, doing the trigger matching.</a:t>
            </a:r>
          </a:p>
          <a:p>
            <a:pPr marL="342900" indent="-342900">
              <a:lnSpc>
                <a:spcPct val="150000"/>
              </a:lnSpc>
              <a:buFont typeface="Wingdings" panose="05000000000000000000" pitchFamily="2" charset="2"/>
              <a:buChar char="Ø"/>
            </a:pPr>
            <a:r>
              <a:rPr kumimoji="1" lang="en-US" altLang="zh-CN" sz="2000" dirty="0"/>
              <a:t>Two </a:t>
            </a:r>
            <a:r>
              <a:rPr kumimoji="1" lang="en-US" altLang="zh-CN" sz="2000" b="1" dirty="0"/>
              <a:t>priority arbiters</a:t>
            </a:r>
            <a:r>
              <a:rPr kumimoji="1" lang="en-US" altLang="zh-CN" sz="2000" dirty="0"/>
              <a:t> for Leading Edges and Trailing Edges: </a:t>
            </a:r>
          </a:p>
          <a:p>
            <a:pPr marL="800100" lvl="1" indent="-342900">
              <a:lnSpc>
                <a:spcPct val="150000"/>
              </a:lnSpc>
              <a:buFont typeface="Wingdings" panose="05000000000000000000" pitchFamily="2" charset="2"/>
              <a:buChar char="p"/>
            </a:pPr>
            <a:r>
              <a:rPr kumimoji="1" lang="en-US" altLang="zh-CN" sz="1600" dirty="0"/>
              <a:t>Manage the address of memory.</a:t>
            </a:r>
          </a:p>
          <a:p>
            <a:pPr marL="342900" indent="-342900">
              <a:lnSpc>
                <a:spcPct val="150000"/>
              </a:lnSpc>
              <a:buFont typeface="Wingdings" panose="05000000000000000000" pitchFamily="2" charset="2"/>
              <a:buChar char="Ø"/>
            </a:pPr>
            <a:r>
              <a:rPr kumimoji="1" lang="en-US" altLang="zh-CN" sz="2000" dirty="0"/>
              <a:t>Every cell in shared memory needs a FSM to process </a:t>
            </a:r>
            <a:r>
              <a:rPr kumimoji="1" lang="en-US" altLang="zh-CN" sz="2000" b="1" dirty="0"/>
              <a:t>trigger matching</a:t>
            </a:r>
            <a:r>
              <a:rPr kumimoji="1" lang="en-US" altLang="zh-CN" sz="2000" dirty="0"/>
              <a:t>.</a:t>
            </a:r>
            <a:endParaRPr kumimoji="1" lang="zh-CN" altLang="en-US" sz="2000" dirty="0"/>
          </a:p>
        </p:txBody>
      </p:sp>
    </p:spTree>
    <p:extLst>
      <p:ext uri="{BB962C8B-B14F-4D97-AF65-F5344CB8AC3E}">
        <p14:creationId xmlns:p14="http://schemas.microsoft.com/office/powerpoint/2010/main" val="8449510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6F624C94-2AA4-4895-8725-5DDFE74CB6B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16648" y="3547607"/>
            <a:ext cx="3968409" cy="2825747"/>
          </a:xfrm>
          <a:prstGeom prst="rect">
            <a:avLst/>
          </a:prstGeom>
          <a:noFill/>
          <a:ln>
            <a:noFill/>
          </a:ln>
        </p:spPr>
      </p:pic>
      <p:sp>
        <p:nvSpPr>
          <p:cNvPr id="3" name="标题 2">
            <a:extLst>
              <a:ext uri="{FF2B5EF4-FFF2-40B4-BE49-F238E27FC236}">
                <a16:creationId xmlns:a16="http://schemas.microsoft.com/office/drawing/2014/main" id="{C902E634-69D4-4C67-A18C-28DDC48CB1CD}"/>
              </a:ext>
            </a:extLst>
          </p:cNvPr>
          <p:cNvSpPr>
            <a:spLocks noGrp="1"/>
          </p:cNvSpPr>
          <p:nvPr>
            <p:ph type="title"/>
          </p:nvPr>
        </p:nvSpPr>
        <p:spPr/>
        <p:txBody>
          <a:bodyPr vert="horz" lIns="91440" tIns="45720" rIns="91440" bIns="45720" rtlCol="0" anchor="ctr">
            <a:normAutofit/>
          </a:bodyPr>
          <a:lstStyle/>
          <a:p>
            <a:r>
              <a:rPr lang="en-US" altLang="zh-CN" dirty="0">
                <a:latin typeface="Calibri" panose="020F0502020204030204" pitchFamily="34" charset="0"/>
                <a:cs typeface="Calibri" panose="020F0502020204030204" pitchFamily="34" charset="0"/>
              </a:rPr>
              <a:t>Simulation</a:t>
            </a:r>
            <a:endParaRPr lang="zh-CN" altLang="en-US" dirty="0">
              <a:latin typeface="Calibri" panose="020F0502020204030204" pitchFamily="34" charset="0"/>
              <a:cs typeface="Calibri" panose="020F0502020204030204" pitchFamily="34" charset="0"/>
            </a:endParaRPr>
          </a:p>
        </p:txBody>
      </p:sp>
      <p:sp>
        <p:nvSpPr>
          <p:cNvPr id="4" name="灯片编号占位符 3">
            <a:extLst>
              <a:ext uri="{FF2B5EF4-FFF2-40B4-BE49-F238E27FC236}">
                <a16:creationId xmlns:a16="http://schemas.microsoft.com/office/drawing/2014/main" id="{405B57BF-9253-4136-BF4F-A95F8055E16B}"/>
              </a:ext>
            </a:extLst>
          </p:cNvPr>
          <p:cNvSpPr>
            <a:spLocks noGrp="1"/>
          </p:cNvSpPr>
          <p:nvPr>
            <p:ph type="sldNum" sz="quarter" idx="12"/>
          </p:nvPr>
        </p:nvSpPr>
        <p:spPr>
          <a:xfrm>
            <a:off x="8610600" y="6307869"/>
            <a:ext cx="2743200" cy="365125"/>
          </a:xfrm>
        </p:spPr>
        <p:txBody>
          <a:bodyPr/>
          <a:lstStyle/>
          <a:p>
            <a:fld id="{40628BDF-6EC3-4DE1-82E8-A1950109D9DB}" type="slidenum">
              <a:rPr lang="zh-CN" altLang="en-US" smtClean="0"/>
              <a:t>18</a:t>
            </a:fld>
            <a:endParaRPr lang="zh-CN" altLang="en-US"/>
          </a:p>
        </p:txBody>
      </p:sp>
      <p:sp>
        <p:nvSpPr>
          <p:cNvPr id="12" name="文本框 11">
            <a:extLst>
              <a:ext uri="{FF2B5EF4-FFF2-40B4-BE49-F238E27FC236}">
                <a16:creationId xmlns:a16="http://schemas.microsoft.com/office/drawing/2014/main" id="{3A1ADD70-9EBC-40F0-9746-D6CF7FF50EBF}"/>
              </a:ext>
            </a:extLst>
          </p:cNvPr>
          <p:cNvSpPr txBox="1"/>
          <p:nvPr/>
        </p:nvSpPr>
        <p:spPr>
          <a:xfrm>
            <a:off x="741096" y="6367693"/>
            <a:ext cx="4846784" cy="338554"/>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The performance of shared memory (eg.8-pixel)</a:t>
            </a:r>
            <a:endParaRPr lang="zh-CN" altLang="en-US" sz="1600" dirty="0">
              <a:latin typeface="Times New Roman" panose="02020603050405020304" pitchFamily="18" charset="0"/>
              <a:cs typeface="Times New Roman" panose="02020603050405020304" pitchFamily="18" charset="0"/>
            </a:endParaRPr>
          </a:p>
        </p:txBody>
      </p:sp>
      <p:sp>
        <p:nvSpPr>
          <p:cNvPr id="13" name="文本框 12">
            <a:extLst>
              <a:ext uri="{FF2B5EF4-FFF2-40B4-BE49-F238E27FC236}">
                <a16:creationId xmlns:a16="http://schemas.microsoft.com/office/drawing/2014/main" id="{ED7DEC45-C876-4974-8DC4-BE4A0DE12DDA}"/>
              </a:ext>
            </a:extLst>
          </p:cNvPr>
          <p:cNvSpPr txBox="1"/>
          <p:nvPr/>
        </p:nvSpPr>
        <p:spPr>
          <a:xfrm>
            <a:off x="7262287" y="6367693"/>
            <a:ext cx="3376372" cy="338554"/>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The power comparison for the layout</a:t>
            </a:r>
            <a:endParaRPr lang="zh-CN" altLang="en-US" sz="1600" dirty="0">
              <a:latin typeface="Times New Roman" panose="02020603050405020304" pitchFamily="18" charset="0"/>
              <a:cs typeface="Times New Roman" panose="02020603050405020304" pitchFamily="18" charset="0"/>
            </a:endParaRPr>
          </a:p>
        </p:txBody>
      </p:sp>
      <p:sp>
        <p:nvSpPr>
          <p:cNvPr id="7" name="文本框 6">
            <a:extLst>
              <a:ext uri="{FF2B5EF4-FFF2-40B4-BE49-F238E27FC236}">
                <a16:creationId xmlns:a16="http://schemas.microsoft.com/office/drawing/2014/main" id="{15281380-5BC8-4D8C-0D54-7A98CAB4E670}"/>
              </a:ext>
            </a:extLst>
          </p:cNvPr>
          <p:cNvSpPr txBox="1"/>
          <p:nvPr/>
        </p:nvSpPr>
        <p:spPr>
          <a:xfrm>
            <a:off x="7408787" y="3407549"/>
            <a:ext cx="3083372" cy="338554"/>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The area comparison for the layout</a:t>
            </a:r>
            <a:endParaRPr lang="zh-CN" altLang="en-US" sz="1600" dirty="0">
              <a:latin typeface="Times New Roman" panose="02020603050405020304" pitchFamily="18" charset="0"/>
              <a:cs typeface="Times New Roman" panose="02020603050405020304" pitchFamily="18" charset="0"/>
            </a:endParaRPr>
          </a:p>
        </p:txBody>
      </p:sp>
      <p:sp>
        <p:nvSpPr>
          <p:cNvPr id="15" name="矩形 14">
            <a:extLst>
              <a:ext uri="{FF2B5EF4-FFF2-40B4-BE49-F238E27FC236}">
                <a16:creationId xmlns:a16="http://schemas.microsoft.com/office/drawing/2014/main" id="{BF61C620-2396-4A54-8B5F-2DAF9B8BDA54}"/>
              </a:ext>
            </a:extLst>
          </p:cNvPr>
          <p:cNvSpPr/>
          <p:nvPr/>
        </p:nvSpPr>
        <p:spPr>
          <a:xfrm>
            <a:off x="4032523" y="5749479"/>
            <a:ext cx="238596" cy="499286"/>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zh-CN" altLang="en-US"/>
          </a:p>
        </p:txBody>
      </p:sp>
      <p:cxnSp>
        <p:nvCxnSpPr>
          <p:cNvPr id="18" name="直线箭头连接符 7">
            <a:extLst>
              <a:ext uri="{FF2B5EF4-FFF2-40B4-BE49-F238E27FC236}">
                <a16:creationId xmlns:a16="http://schemas.microsoft.com/office/drawing/2014/main" id="{2A8345CD-F3DC-4C2A-A026-88527778B57D}"/>
              </a:ext>
            </a:extLst>
          </p:cNvPr>
          <p:cNvCxnSpPr>
            <a:cxnSpLocks/>
          </p:cNvCxnSpPr>
          <p:nvPr/>
        </p:nvCxnSpPr>
        <p:spPr>
          <a:xfrm flipH="1">
            <a:off x="4419470" y="6036893"/>
            <a:ext cx="478860" cy="0"/>
          </a:xfrm>
          <a:prstGeom prst="straightConnector1">
            <a:avLst/>
          </a:prstGeom>
          <a:ln w="76200">
            <a:solidFill>
              <a:schemeClr val="accent2"/>
            </a:solidFill>
            <a:tailEnd type="triangle"/>
          </a:ln>
        </p:spPr>
        <p:style>
          <a:lnRef idx="1">
            <a:schemeClr val="accent2"/>
          </a:lnRef>
          <a:fillRef idx="0">
            <a:schemeClr val="accent2"/>
          </a:fillRef>
          <a:effectRef idx="0">
            <a:schemeClr val="accent2"/>
          </a:effectRef>
          <a:fontRef idx="minor">
            <a:schemeClr val="tx1"/>
          </a:fontRef>
        </p:style>
      </p:cxnSp>
      <p:sp>
        <p:nvSpPr>
          <p:cNvPr id="19" name="文本框 18">
            <a:extLst>
              <a:ext uri="{FF2B5EF4-FFF2-40B4-BE49-F238E27FC236}">
                <a16:creationId xmlns:a16="http://schemas.microsoft.com/office/drawing/2014/main" id="{3E4DFE75-C0D2-4CC8-8587-0E468C893CE8}"/>
              </a:ext>
            </a:extLst>
          </p:cNvPr>
          <p:cNvSpPr txBox="1"/>
          <p:nvPr/>
        </p:nvSpPr>
        <p:spPr>
          <a:xfrm>
            <a:off x="4898330" y="5744505"/>
            <a:ext cx="1986489" cy="584775"/>
          </a:xfrm>
          <a:prstGeom prst="rect">
            <a:avLst/>
          </a:prstGeom>
          <a:noFill/>
        </p:spPr>
        <p:txBody>
          <a:bodyPr wrap="square" rtlCol="0">
            <a:spAutoFit/>
          </a:bodyPr>
          <a:lstStyle/>
          <a:p>
            <a:r>
              <a:rPr kumimoji="1" lang="en-US" altLang="zh-CN" sz="1600" dirty="0">
                <a:solidFill>
                  <a:schemeClr val="accent2"/>
                </a:solidFill>
                <a:latin typeface="Calibri" panose="020F0502020204030204" pitchFamily="34" charset="0"/>
                <a:cs typeface="Calibri" panose="020F0502020204030204" pitchFamily="34" charset="0"/>
              </a:rPr>
              <a:t>Lost rate lower than the red line (1%)</a:t>
            </a:r>
          </a:p>
        </p:txBody>
      </p:sp>
      <p:pic>
        <p:nvPicPr>
          <p:cNvPr id="16" name="图片 15">
            <a:extLst>
              <a:ext uri="{FF2B5EF4-FFF2-40B4-BE49-F238E27FC236}">
                <a16:creationId xmlns:a16="http://schemas.microsoft.com/office/drawing/2014/main" id="{847D2779-5BA0-432D-A211-DD0DF061868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262287" y="886961"/>
            <a:ext cx="3376372" cy="2572880"/>
          </a:xfrm>
          <a:prstGeom prst="rect">
            <a:avLst/>
          </a:prstGeom>
          <a:noFill/>
          <a:ln>
            <a:noFill/>
          </a:ln>
        </p:spPr>
      </p:pic>
      <p:pic>
        <p:nvPicPr>
          <p:cNvPr id="17" name="图片 16">
            <a:extLst>
              <a:ext uri="{FF2B5EF4-FFF2-40B4-BE49-F238E27FC236}">
                <a16:creationId xmlns:a16="http://schemas.microsoft.com/office/drawing/2014/main" id="{6FFAF3B8-B459-4BAE-8324-C1D69D7CA80A}"/>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262287" y="3849163"/>
            <a:ext cx="3416772" cy="2590483"/>
          </a:xfrm>
          <a:prstGeom prst="rect">
            <a:avLst/>
          </a:prstGeom>
          <a:noFill/>
          <a:ln>
            <a:noFill/>
          </a:ln>
        </p:spPr>
      </p:pic>
      <p:sp>
        <p:nvSpPr>
          <p:cNvPr id="9" name="文本框 8">
            <a:extLst>
              <a:ext uri="{FF2B5EF4-FFF2-40B4-BE49-F238E27FC236}">
                <a16:creationId xmlns:a16="http://schemas.microsoft.com/office/drawing/2014/main" id="{D4FF5395-1EC0-4529-B756-0C0BB7542997}"/>
              </a:ext>
            </a:extLst>
          </p:cNvPr>
          <p:cNvSpPr txBox="1"/>
          <p:nvPr/>
        </p:nvSpPr>
        <p:spPr>
          <a:xfrm>
            <a:off x="337519" y="1593514"/>
            <a:ext cx="6547300" cy="1578317"/>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kumimoji="1" lang="en-US" altLang="zh-CN" sz="1800" dirty="0"/>
              <a:t>The simulation results (in 130 nm)</a:t>
            </a:r>
          </a:p>
          <a:p>
            <a:pPr marL="742950" lvl="1" indent="-285750">
              <a:lnSpc>
                <a:spcPct val="150000"/>
              </a:lnSpc>
              <a:buFont typeface="Wingdings" panose="05000000000000000000" pitchFamily="2" charset="2"/>
              <a:buChar char="p"/>
            </a:pPr>
            <a:r>
              <a:rPr kumimoji="1" lang="en-US" altLang="zh-CN" sz="1600" dirty="0"/>
              <a:t>Holding the corresponding data rate (~75 kHz/pixel)</a:t>
            </a:r>
          </a:p>
          <a:p>
            <a:pPr marL="742950" lvl="1" indent="-285750">
              <a:lnSpc>
                <a:spcPct val="150000"/>
              </a:lnSpc>
              <a:buFont typeface="Wingdings" panose="05000000000000000000" pitchFamily="2" charset="2"/>
              <a:buChar char="p"/>
            </a:pPr>
            <a:r>
              <a:rPr kumimoji="1" lang="en-US" altLang="zh-CN" sz="1600" dirty="0"/>
              <a:t>Lower power, Lower density.</a:t>
            </a:r>
          </a:p>
          <a:p>
            <a:pPr marL="742950" lvl="1" indent="-285750">
              <a:lnSpc>
                <a:spcPct val="150000"/>
              </a:lnSpc>
              <a:buFont typeface="Wingdings" panose="05000000000000000000" pitchFamily="2" charset="2"/>
              <a:buChar char="p"/>
            </a:pPr>
            <a:r>
              <a:rPr kumimoji="1" lang="en-US" altLang="zh-CN" sz="1600" dirty="0"/>
              <a:t>Shared memory could reduce power and area obviously.</a:t>
            </a:r>
            <a:endParaRPr kumimoji="1" lang="zh-CN" altLang="en-US" sz="1600" dirty="0"/>
          </a:p>
        </p:txBody>
      </p:sp>
    </p:spTree>
    <p:extLst>
      <p:ext uri="{BB962C8B-B14F-4D97-AF65-F5344CB8AC3E}">
        <p14:creationId xmlns:p14="http://schemas.microsoft.com/office/powerpoint/2010/main" val="5796243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49C16809-0A3E-4563-8CEC-5B88B696F1ED}"/>
              </a:ext>
            </a:extLst>
          </p:cNvPr>
          <p:cNvPicPr>
            <a:picLocks noChangeAspect="1"/>
          </p:cNvPicPr>
          <p:nvPr/>
        </p:nvPicPr>
        <p:blipFill>
          <a:blip r:embed="rId3"/>
          <a:stretch>
            <a:fillRect/>
          </a:stretch>
        </p:blipFill>
        <p:spPr>
          <a:xfrm>
            <a:off x="8048614" y="3199950"/>
            <a:ext cx="2047745" cy="3057813"/>
          </a:xfrm>
          <a:prstGeom prst="rect">
            <a:avLst/>
          </a:prstGeom>
        </p:spPr>
      </p:pic>
      <p:sp>
        <p:nvSpPr>
          <p:cNvPr id="3" name="标题 2">
            <a:extLst>
              <a:ext uri="{FF2B5EF4-FFF2-40B4-BE49-F238E27FC236}">
                <a16:creationId xmlns:a16="http://schemas.microsoft.com/office/drawing/2014/main" id="{9F1BD31B-B910-4D7B-A093-6E71C9F53D73}"/>
              </a:ext>
            </a:extLst>
          </p:cNvPr>
          <p:cNvSpPr>
            <a:spLocks noGrp="1"/>
          </p:cNvSpPr>
          <p:nvPr>
            <p:ph type="title"/>
          </p:nvPr>
        </p:nvSpPr>
        <p:spPr/>
        <p:txBody>
          <a:bodyPr vert="horz" lIns="91440" tIns="45720" rIns="91440" bIns="45720" rtlCol="0" anchor="ctr">
            <a:normAutofit/>
          </a:bodyPr>
          <a:lstStyle/>
          <a:p>
            <a:r>
              <a:rPr lang="en-US" altLang="zh-CN" dirty="0">
                <a:latin typeface="Calibri" panose="020F0502020204030204" pitchFamily="34" charset="0"/>
                <a:cs typeface="Calibri" panose="020F0502020204030204" pitchFamily="34" charset="0"/>
                <a:sym typeface="Symbol" panose="05050102010706020507" pitchFamily="18" charset="2"/>
              </a:rPr>
              <a:t>Periphery</a:t>
            </a:r>
            <a:endParaRPr lang="zh-CN" altLang="en-US" dirty="0">
              <a:latin typeface="Calibri" panose="020F0502020204030204" pitchFamily="34" charset="0"/>
              <a:cs typeface="Calibri" panose="020F0502020204030204" pitchFamily="34" charset="0"/>
            </a:endParaRPr>
          </a:p>
        </p:txBody>
      </p:sp>
      <p:sp>
        <p:nvSpPr>
          <p:cNvPr id="4" name="灯片编号占位符 3">
            <a:extLst>
              <a:ext uri="{FF2B5EF4-FFF2-40B4-BE49-F238E27FC236}">
                <a16:creationId xmlns:a16="http://schemas.microsoft.com/office/drawing/2014/main" id="{6B5BA0D3-3452-4EA0-8623-114BB7B5B9FF}"/>
              </a:ext>
            </a:extLst>
          </p:cNvPr>
          <p:cNvSpPr>
            <a:spLocks noGrp="1"/>
          </p:cNvSpPr>
          <p:nvPr>
            <p:ph type="sldNum" sz="quarter" idx="12"/>
          </p:nvPr>
        </p:nvSpPr>
        <p:spPr/>
        <p:txBody>
          <a:bodyPr/>
          <a:lstStyle/>
          <a:p>
            <a:fld id="{40628BDF-6EC3-4DE1-82E8-A1950109D9DB}" type="slidenum">
              <a:rPr lang="zh-CN" altLang="en-US" smtClean="0"/>
              <a:t>19</a:t>
            </a:fld>
            <a:endParaRPr lang="zh-CN" altLang="en-US"/>
          </a:p>
        </p:txBody>
      </p:sp>
      <p:sp>
        <p:nvSpPr>
          <p:cNvPr id="14" name="文本框 13">
            <a:extLst>
              <a:ext uri="{FF2B5EF4-FFF2-40B4-BE49-F238E27FC236}">
                <a16:creationId xmlns:a16="http://schemas.microsoft.com/office/drawing/2014/main" id="{D992E44F-EDEF-4081-8394-4B4E9D5F26D3}"/>
              </a:ext>
            </a:extLst>
          </p:cNvPr>
          <p:cNvSpPr txBox="1"/>
          <p:nvPr/>
        </p:nvSpPr>
        <p:spPr>
          <a:xfrm>
            <a:off x="8921549" y="6371935"/>
            <a:ext cx="1025003" cy="380489"/>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Overview</a:t>
            </a:r>
            <a:endParaRPr lang="zh-CN" altLang="en-US" sz="1600" dirty="0">
              <a:latin typeface="Times New Roman" panose="02020603050405020304" pitchFamily="18" charset="0"/>
              <a:cs typeface="Times New Roman" panose="02020603050405020304" pitchFamily="18" charset="0"/>
            </a:endParaRPr>
          </a:p>
        </p:txBody>
      </p:sp>
      <p:sp>
        <p:nvSpPr>
          <p:cNvPr id="11" name="矩形 10">
            <a:extLst>
              <a:ext uri="{FF2B5EF4-FFF2-40B4-BE49-F238E27FC236}">
                <a16:creationId xmlns:a16="http://schemas.microsoft.com/office/drawing/2014/main" id="{26D874C6-CB85-432D-A1B8-A834D101F432}"/>
              </a:ext>
            </a:extLst>
          </p:cNvPr>
          <p:cNvSpPr/>
          <p:nvPr/>
        </p:nvSpPr>
        <p:spPr>
          <a:xfrm>
            <a:off x="8220800" y="3125800"/>
            <a:ext cx="2047746" cy="1620231"/>
          </a:xfrm>
          <a:prstGeom prst="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zh-CN" altLang="en-US"/>
          </a:p>
        </p:txBody>
      </p:sp>
      <p:sp>
        <p:nvSpPr>
          <p:cNvPr id="13" name="矩形 12">
            <a:extLst>
              <a:ext uri="{FF2B5EF4-FFF2-40B4-BE49-F238E27FC236}">
                <a16:creationId xmlns:a16="http://schemas.microsoft.com/office/drawing/2014/main" id="{C14982F2-B1CD-463D-93B0-3DBB4CB8F129}"/>
              </a:ext>
            </a:extLst>
          </p:cNvPr>
          <p:cNvSpPr/>
          <p:nvPr/>
        </p:nvSpPr>
        <p:spPr>
          <a:xfrm>
            <a:off x="8220800" y="4822925"/>
            <a:ext cx="2481989" cy="1480420"/>
          </a:xfrm>
          <a:prstGeom prst="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zh-CN" altLang="en-US"/>
          </a:p>
        </p:txBody>
      </p:sp>
      <p:cxnSp>
        <p:nvCxnSpPr>
          <p:cNvPr id="17" name="直接箭头连接符 16">
            <a:extLst>
              <a:ext uri="{FF2B5EF4-FFF2-40B4-BE49-F238E27FC236}">
                <a16:creationId xmlns:a16="http://schemas.microsoft.com/office/drawing/2014/main" id="{4ADECBF3-2BD2-49B4-A3F5-CC95430DD416}"/>
              </a:ext>
            </a:extLst>
          </p:cNvPr>
          <p:cNvCxnSpPr>
            <a:cxnSpLocks/>
          </p:cNvCxnSpPr>
          <p:nvPr/>
        </p:nvCxnSpPr>
        <p:spPr>
          <a:xfrm>
            <a:off x="10317474" y="3845265"/>
            <a:ext cx="452131"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 name="直接箭头连接符 18">
            <a:extLst>
              <a:ext uri="{FF2B5EF4-FFF2-40B4-BE49-F238E27FC236}">
                <a16:creationId xmlns:a16="http://schemas.microsoft.com/office/drawing/2014/main" id="{083F637E-E085-46E1-8E77-BFA0AD0647E3}"/>
              </a:ext>
            </a:extLst>
          </p:cNvPr>
          <p:cNvCxnSpPr>
            <a:cxnSpLocks/>
          </p:cNvCxnSpPr>
          <p:nvPr/>
        </p:nvCxnSpPr>
        <p:spPr>
          <a:xfrm>
            <a:off x="10311191" y="5618312"/>
            <a:ext cx="452131"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0" name="文本框 19">
            <a:extLst>
              <a:ext uri="{FF2B5EF4-FFF2-40B4-BE49-F238E27FC236}">
                <a16:creationId xmlns:a16="http://schemas.microsoft.com/office/drawing/2014/main" id="{C70945CA-1FAC-4208-A5DD-8B7A11913AE3}"/>
              </a:ext>
            </a:extLst>
          </p:cNvPr>
          <p:cNvSpPr txBox="1"/>
          <p:nvPr/>
        </p:nvSpPr>
        <p:spPr>
          <a:xfrm>
            <a:off x="10763322" y="3660599"/>
            <a:ext cx="1221978" cy="369332"/>
          </a:xfrm>
          <a:prstGeom prst="rect">
            <a:avLst/>
          </a:prstGeom>
          <a:ln w="3175"/>
        </p:spPr>
        <p:style>
          <a:lnRef idx="2">
            <a:schemeClr val="dk1"/>
          </a:lnRef>
          <a:fillRef idx="1">
            <a:schemeClr val="lt1"/>
          </a:fillRef>
          <a:effectRef idx="0">
            <a:schemeClr val="dk1"/>
          </a:effectRef>
          <a:fontRef idx="minor">
            <a:schemeClr val="dk1"/>
          </a:fontRef>
        </p:style>
        <p:txBody>
          <a:bodyPr wrap="square">
            <a:spAutoFit/>
          </a:bodyPr>
          <a:lstStyle>
            <a:defPPr>
              <a:defRPr lang="zh-CN"/>
            </a:defPPr>
            <a:lvl1pPr algn="ctr">
              <a:defRPr>
                <a:solidFill>
                  <a:schemeClr val="dk1"/>
                </a:solidFill>
                <a:latin typeface="Times New Roman" panose="02020603050405020304" pitchFamily="18" charset="0"/>
                <a:cs typeface="Times New Roman" panose="02020603050405020304"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altLang="zh-CN" dirty="0"/>
              <a:t>Core Array</a:t>
            </a:r>
          </a:p>
        </p:txBody>
      </p:sp>
      <p:sp>
        <p:nvSpPr>
          <p:cNvPr id="21" name="文本框 20">
            <a:extLst>
              <a:ext uri="{FF2B5EF4-FFF2-40B4-BE49-F238E27FC236}">
                <a16:creationId xmlns:a16="http://schemas.microsoft.com/office/drawing/2014/main" id="{66E1306B-65DF-423D-A7D5-E37C52B5B990}"/>
              </a:ext>
            </a:extLst>
          </p:cNvPr>
          <p:cNvSpPr txBox="1"/>
          <p:nvPr/>
        </p:nvSpPr>
        <p:spPr>
          <a:xfrm>
            <a:off x="10763322" y="5410040"/>
            <a:ext cx="1114975" cy="380489"/>
          </a:xfrm>
          <a:prstGeom prst="rect">
            <a:avLst/>
          </a:prstGeom>
          <a:ln w="3175"/>
        </p:spPr>
        <p:style>
          <a:lnRef idx="2">
            <a:schemeClr val="dk1"/>
          </a:lnRef>
          <a:fillRef idx="1">
            <a:schemeClr val="lt1"/>
          </a:fillRef>
          <a:effectRef idx="0">
            <a:schemeClr val="dk1"/>
          </a:effectRef>
          <a:fontRef idx="minor">
            <a:schemeClr val="dk1"/>
          </a:fontRef>
        </p:style>
        <p:txBody>
          <a:bodyPr wrap="square">
            <a:spAutoFit/>
          </a:bodyPr>
          <a:lstStyle>
            <a:defPPr>
              <a:defRPr lang="zh-CN"/>
            </a:defPPr>
            <a:lvl1pPr algn="ctr">
              <a:defRPr>
                <a:solidFill>
                  <a:schemeClr val="dk1"/>
                </a:solidFill>
                <a:latin typeface="Times New Roman" panose="02020603050405020304" pitchFamily="18" charset="0"/>
                <a:cs typeface="Times New Roman" panose="02020603050405020304"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altLang="zh-CN" dirty="0"/>
              <a:t>Periphery </a:t>
            </a:r>
          </a:p>
        </p:txBody>
      </p:sp>
      <p:pic>
        <p:nvPicPr>
          <p:cNvPr id="22" name="图片 21">
            <a:extLst>
              <a:ext uri="{FF2B5EF4-FFF2-40B4-BE49-F238E27FC236}">
                <a16:creationId xmlns:a16="http://schemas.microsoft.com/office/drawing/2014/main" id="{2CDB745D-BFBE-459C-96B7-9EBBFC6667AB}"/>
              </a:ext>
            </a:extLst>
          </p:cNvPr>
          <p:cNvPicPr>
            <a:picLocks noChangeAspect="1"/>
          </p:cNvPicPr>
          <p:nvPr/>
        </p:nvPicPr>
        <p:blipFill>
          <a:blip r:embed="rId4"/>
          <a:stretch>
            <a:fillRect/>
          </a:stretch>
        </p:blipFill>
        <p:spPr>
          <a:xfrm>
            <a:off x="664458" y="3162871"/>
            <a:ext cx="2360396" cy="2980375"/>
          </a:xfrm>
          <a:prstGeom prst="rect">
            <a:avLst/>
          </a:prstGeom>
        </p:spPr>
      </p:pic>
      <p:sp>
        <p:nvSpPr>
          <p:cNvPr id="16" name="文本框 15">
            <a:extLst>
              <a:ext uri="{FF2B5EF4-FFF2-40B4-BE49-F238E27FC236}">
                <a16:creationId xmlns:a16="http://schemas.microsoft.com/office/drawing/2014/main" id="{6F7F0C92-8DEC-4CC9-9C06-1AE5E87E212E}"/>
              </a:ext>
            </a:extLst>
          </p:cNvPr>
          <p:cNvSpPr txBox="1"/>
          <p:nvPr/>
        </p:nvSpPr>
        <p:spPr>
          <a:xfrm>
            <a:off x="4870202" y="6382921"/>
            <a:ext cx="1025003" cy="338554"/>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Data flow</a:t>
            </a:r>
            <a:endParaRPr lang="zh-CN" altLang="en-US" sz="1600" dirty="0">
              <a:latin typeface="Times New Roman" panose="02020603050405020304" pitchFamily="18" charset="0"/>
              <a:cs typeface="Times New Roman" panose="02020603050405020304" pitchFamily="18" charset="0"/>
            </a:endParaRPr>
          </a:p>
        </p:txBody>
      </p:sp>
      <p:sp>
        <p:nvSpPr>
          <p:cNvPr id="23" name="文本框 22">
            <a:extLst>
              <a:ext uri="{FF2B5EF4-FFF2-40B4-BE49-F238E27FC236}">
                <a16:creationId xmlns:a16="http://schemas.microsoft.com/office/drawing/2014/main" id="{D8A0B7AC-974F-4D0D-8AF1-84A81D8BC3A2}"/>
              </a:ext>
            </a:extLst>
          </p:cNvPr>
          <p:cNvSpPr txBox="1"/>
          <p:nvPr/>
        </p:nvSpPr>
        <p:spPr>
          <a:xfrm>
            <a:off x="1117219" y="6362747"/>
            <a:ext cx="1436021" cy="338554"/>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EOC design</a:t>
            </a:r>
            <a:endParaRPr lang="zh-CN" altLang="en-US" sz="1600" dirty="0">
              <a:latin typeface="Times New Roman" panose="02020603050405020304" pitchFamily="18" charset="0"/>
              <a:cs typeface="Times New Roman" panose="02020603050405020304" pitchFamily="18" charset="0"/>
            </a:endParaRPr>
          </a:p>
        </p:txBody>
      </p:sp>
      <p:pic>
        <p:nvPicPr>
          <p:cNvPr id="25" name="图片 24">
            <a:extLst>
              <a:ext uri="{FF2B5EF4-FFF2-40B4-BE49-F238E27FC236}">
                <a16:creationId xmlns:a16="http://schemas.microsoft.com/office/drawing/2014/main" id="{36B9E3F7-5881-47F0-857D-0D38EE88A685}"/>
              </a:ext>
            </a:extLst>
          </p:cNvPr>
          <p:cNvPicPr>
            <a:picLocks noChangeAspect="1"/>
          </p:cNvPicPr>
          <p:nvPr/>
        </p:nvPicPr>
        <p:blipFill>
          <a:blip r:embed="rId5"/>
          <a:stretch>
            <a:fillRect/>
          </a:stretch>
        </p:blipFill>
        <p:spPr>
          <a:xfrm>
            <a:off x="3435786" y="3076315"/>
            <a:ext cx="4193804" cy="3270862"/>
          </a:xfrm>
          <a:prstGeom prst="rect">
            <a:avLst/>
          </a:prstGeom>
        </p:spPr>
      </p:pic>
      <p:sp>
        <p:nvSpPr>
          <p:cNvPr id="9" name="文本框 8">
            <a:extLst>
              <a:ext uri="{FF2B5EF4-FFF2-40B4-BE49-F238E27FC236}">
                <a16:creationId xmlns:a16="http://schemas.microsoft.com/office/drawing/2014/main" id="{0D6CC4FB-7E01-434B-B221-97B114A3A198}"/>
              </a:ext>
            </a:extLst>
          </p:cNvPr>
          <p:cNvSpPr txBox="1"/>
          <p:nvPr/>
        </p:nvSpPr>
        <p:spPr>
          <a:xfrm>
            <a:off x="664458" y="1432290"/>
            <a:ext cx="8309609" cy="1296637"/>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kumimoji="1" lang="en-US" altLang="zh-CN" sz="1800" dirty="0"/>
              <a:t>Modules for the </a:t>
            </a:r>
            <a:r>
              <a:rPr kumimoji="1" lang="en-US" altLang="zh-CN" sz="1800" dirty="0">
                <a:sym typeface="Symbol" panose="05050102010706020507" pitchFamily="18" charset="2"/>
              </a:rPr>
              <a:t>Periphery</a:t>
            </a:r>
            <a:r>
              <a:rPr kumimoji="1" lang="en-US" altLang="zh-CN" sz="1800" dirty="0"/>
              <a:t>:</a:t>
            </a:r>
          </a:p>
          <a:p>
            <a:pPr marL="742950" lvl="1" indent="-285750">
              <a:lnSpc>
                <a:spcPct val="150000"/>
              </a:lnSpc>
              <a:buFont typeface="Wingdings" panose="05000000000000000000" pitchFamily="2" charset="2"/>
              <a:buChar char="p"/>
            </a:pPr>
            <a:r>
              <a:rPr kumimoji="1" lang="en-US" altLang="zh-CN" b="1" dirty="0"/>
              <a:t>End of Column</a:t>
            </a:r>
            <a:r>
              <a:rPr kumimoji="1" lang="en-US" altLang="zh-CN" dirty="0"/>
              <a:t>: packaging and encoding and compressing the data.</a:t>
            </a:r>
          </a:p>
          <a:p>
            <a:pPr marL="742950" lvl="1" indent="-285750">
              <a:lnSpc>
                <a:spcPct val="150000"/>
              </a:lnSpc>
              <a:buFont typeface="Wingdings" panose="05000000000000000000" pitchFamily="2" charset="2"/>
              <a:buChar char="p"/>
            </a:pPr>
            <a:r>
              <a:rPr kumimoji="1" lang="en-US" altLang="zh-CN" dirty="0">
                <a:sym typeface="Symbol" panose="05050102010706020507" pitchFamily="18" charset="2"/>
              </a:rPr>
              <a:t>Bottom: concentrating the chip data and control the trigger.</a:t>
            </a:r>
          </a:p>
        </p:txBody>
      </p:sp>
    </p:spTree>
    <p:extLst>
      <p:ext uri="{BB962C8B-B14F-4D97-AF65-F5344CB8AC3E}">
        <p14:creationId xmlns:p14="http://schemas.microsoft.com/office/powerpoint/2010/main" val="247664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4902418-C823-BFA8-58D6-5626F48113FC}"/>
              </a:ext>
            </a:extLst>
          </p:cNvPr>
          <p:cNvSpPr>
            <a:spLocks noGrp="1"/>
          </p:cNvSpPr>
          <p:nvPr>
            <p:ph type="title"/>
          </p:nvPr>
        </p:nvSpPr>
        <p:spPr/>
        <p:txBody>
          <a:bodyPr/>
          <a:lstStyle/>
          <a:p>
            <a:r>
              <a:rPr kumimoji="1" lang="en-US" altLang="zh-CN" sz="3600" dirty="0">
                <a:latin typeface="Calibri" panose="020F0502020204030204" pitchFamily="34" charset="0"/>
                <a:cs typeface="Calibri" panose="020F0502020204030204" pitchFamily="34" charset="0"/>
              </a:rPr>
              <a:t>Introduction</a:t>
            </a:r>
            <a:br>
              <a:rPr kumimoji="1" lang="en-US" altLang="zh-CN" dirty="0">
                <a:latin typeface="Calibri" panose="020F0502020204030204" pitchFamily="34" charset="0"/>
                <a:cs typeface="Calibri" panose="020F0502020204030204" pitchFamily="34" charset="0"/>
              </a:rPr>
            </a:br>
            <a:r>
              <a:rPr kumimoji="1" lang="en-US" altLang="zh-CN" dirty="0">
                <a:latin typeface="Calibri" panose="020F0502020204030204" pitchFamily="34" charset="0"/>
                <a:cs typeface="Calibri" panose="020F0502020204030204" pitchFamily="34" charset="0"/>
              </a:rPr>
              <a:t>Chance</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of</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future</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4D</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tracking</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for</a:t>
            </a:r>
            <a:r>
              <a:rPr kumimoji="1" lang="zh-CN" altLang="en-US" dirty="0">
                <a:latin typeface="Calibri" panose="020F0502020204030204" pitchFamily="34" charset="0"/>
                <a:cs typeface="Calibri" panose="020F0502020204030204" pitchFamily="34" charset="0"/>
              </a:rPr>
              <a:t> </a:t>
            </a:r>
            <a:r>
              <a:rPr kumimoji="1" lang="en" altLang="zh-CN" dirty="0">
                <a:latin typeface="Calibri" panose="020F0502020204030204" pitchFamily="34" charset="0"/>
                <a:cs typeface="Calibri" panose="020F0502020204030204" pitchFamily="34" charset="0"/>
              </a:rPr>
              <a:t>ATLAS </a:t>
            </a:r>
            <a:r>
              <a:rPr kumimoji="1" lang="en-US" altLang="zh-CN" dirty="0">
                <a:latin typeface="Calibri" panose="020F0502020204030204" pitchFamily="34" charset="0"/>
                <a:cs typeface="Calibri" panose="020F0502020204030204" pitchFamily="34" charset="0"/>
              </a:rPr>
              <a:t>ITk</a:t>
            </a:r>
            <a:endParaRPr kumimoji="1" lang="zh-CN" altLang="en-US" dirty="0">
              <a:latin typeface="Calibri" panose="020F0502020204030204" pitchFamily="34" charset="0"/>
              <a:cs typeface="Calibri" panose="020F0502020204030204" pitchFamily="34" charset="0"/>
            </a:endParaRPr>
          </a:p>
        </p:txBody>
      </p:sp>
      <p:pic>
        <p:nvPicPr>
          <p:cNvPr id="8" name="内容占位符 7">
            <a:extLst>
              <a:ext uri="{FF2B5EF4-FFF2-40B4-BE49-F238E27FC236}">
                <a16:creationId xmlns:a16="http://schemas.microsoft.com/office/drawing/2014/main" id="{6FA7D6F4-581F-BE9F-A501-3CE9038A1646}"/>
              </a:ext>
            </a:extLst>
          </p:cNvPr>
          <p:cNvPicPr>
            <a:picLocks noGrp="1" noChangeAspect="1"/>
          </p:cNvPicPr>
          <p:nvPr>
            <p:ph idx="1"/>
          </p:nvPr>
        </p:nvPicPr>
        <p:blipFill>
          <a:blip r:embed="rId3"/>
          <a:stretch>
            <a:fillRect/>
          </a:stretch>
        </p:blipFill>
        <p:spPr>
          <a:xfrm>
            <a:off x="581136" y="2979312"/>
            <a:ext cx="2743200" cy="2743200"/>
          </a:xfrm>
        </p:spPr>
      </p:pic>
      <p:sp>
        <p:nvSpPr>
          <p:cNvPr id="6" name="灯片编号占位符 5">
            <a:extLst>
              <a:ext uri="{FF2B5EF4-FFF2-40B4-BE49-F238E27FC236}">
                <a16:creationId xmlns:a16="http://schemas.microsoft.com/office/drawing/2014/main" id="{05824736-BB6F-A108-6FAB-F5F59EDE60CD}"/>
              </a:ext>
            </a:extLst>
          </p:cNvPr>
          <p:cNvSpPr>
            <a:spLocks noGrp="1"/>
          </p:cNvSpPr>
          <p:nvPr>
            <p:ph type="sldNum" sz="quarter" idx="12"/>
          </p:nvPr>
        </p:nvSpPr>
        <p:spPr/>
        <p:txBody>
          <a:bodyPr/>
          <a:lstStyle/>
          <a:p>
            <a:fld id="{1DD454EC-D2DA-B84B-BA98-0651606DF2B5}" type="slidenum">
              <a:rPr kumimoji="1" lang="zh-CN" altLang="en-US" smtClean="0"/>
              <a:t>2</a:t>
            </a:fld>
            <a:endParaRPr kumimoji="1" lang="zh-CN" altLang="en-US"/>
          </a:p>
        </p:txBody>
      </p:sp>
      <p:pic>
        <p:nvPicPr>
          <p:cNvPr id="10" name="图片 9">
            <a:extLst>
              <a:ext uri="{FF2B5EF4-FFF2-40B4-BE49-F238E27FC236}">
                <a16:creationId xmlns:a16="http://schemas.microsoft.com/office/drawing/2014/main" id="{56F9BAE7-2196-677C-3116-C82DCF18F923}"/>
              </a:ext>
            </a:extLst>
          </p:cNvPr>
          <p:cNvPicPr>
            <a:picLocks noChangeAspect="1"/>
          </p:cNvPicPr>
          <p:nvPr/>
        </p:nvPicPr>
        <p:blipFill>
          <a:blip r:embed="rId4"/>
          <a:stretch>
            <a:fillRect/>
          </a:stretch>
        </p:blipFill>
        <p:spPr>
          <a:xfrm>
            <a:off x="3006992" y="2979312"/>
            <a:ext cx="3277727" cy="2731438"/>
          </a:xfrm>
          <a:prstGeom prst="rect">
            <a:avLst/>
          </a:prstGeom>
        </p:spPr>
      </p:pic>
      <p:pic>
        <p:nvPicPr>
          <p:cNvPr id="12" name="图片 11">
            <a:extLst>
              <a:ext uri="{FF2B5EF4-FFF2-40B4-BE49-F238E27FC236}">
                <a16:creationId xmlns:a16="http://schemas.microsoft.com/office/drawing/2014/main" id="{BAFA6212-2760-208E-61AD-881535CA5E9D}"/>
              </a:ext>
            </a:extLst>
          </p:cNvPr>
          <p:cNvPicPr>
            <a:picLocks noChangeAspect="1"/>
          </p:cNvPicPr>
          <p:nvPr/>
        </p:nvPicPr>
        <p:blipFill>
          <a:blip r:embed="rId5"/>
          <a:stretch>
            <a:fillRect/>
          </a:stretch>
        </p:blipFill>
        <p:spPr>
          <a:xfrm>
            <a:off x="5937329" y="2967550"/>
            <a:ext cx="3277727" cy="2731439"/>
          </a:xfrm>
          <a:prstGeom prst="rect">
            <a:avLst/>
          </a:prstGeom>
        </p:spPr>
      </p:pic>
      <p:pic>
        <p:nvPicPr>
          <p:cNvPr id="14" name="图片 13">
            <a:extLst>
              <a:ext uri="{FF2B5EF4-FFF2-40B4-BE49-F238E27FC236}">
                <a16:creationId xmlns:a16="http://schemas.microsoft.com/office/drawing/2014/main" id="{59DEE7E4-486C-1D18-02E0-D828B405B843}"/>
              </a:ext>
            </a:extLst>
          </p:cNvPr>
          <p:cNvPicPr>
            <a:picLocks noChangeAspect="1"/>
          </p:cNvPicPr>
          <p:nvPr/>
        </p:nvPicPr>
        <p:blipFill>
          <a:blip r:embed="rId6"/>
          <a:stretch>
            <a:fillRect/>
          </a:stretch>
        </p:blipFill>
        <p:spPr>
          <a:xfrm>
            <a:off x="8849260" y="2958924"/>
            <a:ext cx="3342740" cy="2785617"/>
          </a:xfrm>
          <a:prstGeom prst="rect">
            <a:avLst/>
          </a:prstGeom>
        </p:spPr>
      </p:pic>
      <p:sp>
        <p:nvSpPr>
          <p:cNvPr id="15" name="文本框 14">
            <a:extLst>
              <a:ext uri="{FF2B5EF4-FFF2-40B4-BE49-F238E27FC236}">
                <a16:creationId xmlns:a16="http://schemas.microsoft.com/office/drawing/2014/main" id="{C46E0424-E714-07A9-2D97-B304D0D660A7}"/>
              </a:ext>
            </a:extLst>
          </p:cNvPr>
          <p:cNvSpPr txBox="1"/>
          <p:nvPr/>
        </p:nvSpPr>
        <p:spPr>
          <a:xfrm>
            <a:off x="916088" y="5849022"/>
            <a:ext cx="2199641" cy="369332"/>
          </a:xfrm>
          <a:prstGeom prst="rect">
            <a:avLst/>
          </a:prstGeom>
          <a:noFill/>
        </p:spPr>
        <p:txBody>
          <a:bodyPr wrap="none" rtlCol="0">
            <a:spAutoFit/>
          </a:bodyPr>
          <a:lstStyle/>
          <a:p>
            <a:r>
              <a:rPr kumimoji="1" lang="en-US" altLang="zh-CN" dirty="0"/>
              <a:t>No time information</a:t>
            </a:r>
            <a:endParaRPr kumimoji="1" lang="zh-CN" altLang="en-US" dirty="0"/>
          </a:p>
        </p:txBody>
      </p:sp>
      <p:sp>
        <p:nvSpPr>
          <p:cNvPr id="16" name="文本框 15">
            <a:extLst>
              <a:ext uri="{FF2B5EF4-FFF2-40B4-BE49-F238E27FC236}">
                <a16:creationId xmlns:a16="http://schemas.microsoft.com/office/drawing/2014/main" id="{51CF2C9A-866E-23DF-641B-8A13E4C1EEEE}"/>
              </a:ext>
            </a:extLst>
          </p:cNvPr>
          <p:cNvSpPr txBox="1"/>
          <p:nvPr/>
        </p:nvSpPr>
        <p:spPr>
          <a:xfrm>
            <a:off x="3426126" y="5849022"/>
            <a:ext cx="2374368" cy="369332"/>
          </a:xfrm>
          <a:prstGeom prst="rect">
            <a:avLst/>
          </a:prstGeom>
          <a:noFill/>
        </p:spPr>
        <p:txBody>
          <a:bodyPr wrap="none" rtlCol="0">
            <a:spAutoFit/>
          </a:bodyPr>
          <a:lstStyle/>
          <a:p>
            <a:r>
              <a:rPr kumimoji="1" lang="en-US" altLang="zh-CN" dirty="0"/>
              <a:t>Add time information</a:t>
            </a:r>
            <a:endParaRPr kumimoji="1" lang="zh-CN" altLang="en-US" dirty="0"/>
          </a:p>
        </p:txBody>
      </p:sp>
      <p:sp>
        <p:nvSpPr>
          <p:cNvPr id="17" name="文本框 16">
            <a:extLst>
              <a:ext uri="{FF2B5EF4-FFF2-40B4-BE49-F238E27FC236}">
                <a16:creationId xmlns:a16="http://schemas.microsoft.com/office/drawing/2014/main" id="{122FFA71-13B6-445E-3022-030024C0F439}"/>
              </a:ext>
            </a:extLst>
          </p:cNvPr>
          <p:cNvSpPr txBox="1"/>
          <p:nvPr/>
        </p:nvSpPr>
        <p:spPr>
          <a:xfrm>
            <a:off x="6583259" y="5849022"/>
            <a:ext cx="1707519" cy="369332"/>
          </a:xfrm>
          <a:prstGeom prst="rect">
            <a:avLst/>
          </a:prstGeom>
          <a:noFill/>
        </p:spPr>
        <p:txBody>
          <a:bodyPr wrap="none" rtlCol="0">
            <a:spAutoFit/>
          </a:bodyPr>
          <a:lstStyle/>
          <a:p>
            <a:r>
              <a:rPr kumimoji="1" lang="en-US" altLang="zh-CN" dirty="0"/>
              <a:t>Zoom in space</a:t>
            </a:r>
            <a:endParaRPr kumimoji="1" lang="zh-CN" altLang="en-US" dirty="0"/>
          </a:p>
        </p:txBody>
      </p:sp>
      <p:sp>
        <p:nvSpPr>
          <p:cNvPr id="18" name="文本框 17">
            <a:extLst>
              <a:ext uri="{FF2B5EF4-FFF2-40B4-BE49-F238E27FC236}">
                <a16:creationId xmlns:a16="http://schemas.microsoft.com/office/drawing/2014/main" id="{281331E5-E729-7C52-9CDB-4C4F66FBD3F5}"/>
              </a:ext>
            </a:extLst>
          </p:cNvPr>
          <p:cNvSpPr txBox="1"/>
          <p:nvPr/>
        </p:nvSpPr>
        <p:spPr>
          <a:xfrm>
            <a:off x="9431047" y="5849022"/>
            <a:ext cx="2052165" cy="369332"/>
          </a:xfrm>
          <a:prstGeom prst="rect">
            <a:avLst/>
          </a:prstGeom>
          <a:noFill/>
        </p:spPr>
        <p:txBody>
          <a:bodyPr wrap="none" rtlCol="0">
            <a:spAutoFit/>
          </a:bodyPr>
          <a:lstStyle/>
          <a:p>
            <a:r>
              <a:rPr kumimoji="1" lang="en-US" altLang="zh-CN" dirty="0"/>
              <a:t>Separation by time</a:t>
            </a:r>
            <a:endParaRPr kumimoji="1" lang="zh-CN" altLang="en-US" dirty="0"/>
          </a:p>
        </p:txBody>
      </p:sp>
      <p:sp>
        <p:nvSpPr>
          <p:cNvPr id="7" name="文本框 6">
            <a:extLst>
              <a:ext uri="{FF2B5EF4-FFF2-40B4-BE49-F238E27FC236}">
                <a16:creationId xmlns:a16="http://schemas.microsoft.com/office/drawing/2014/main" id="{C5970B2D-796C-752A-4491-C7EE72075E8A}"/>
              </a:ext>
            </a:extLst>
          </p:cNvPr>
          <p:cNvSpPr txBox="1"/>
          <p:nvPr/>
        </p:nvSpPr>
        <p:spPr>
          <a:xfrm>
            <a:off x="5702060" y="-9593"/>
            <a:ext cx="6681533" cy="261610"/>
          </a:xfrm>
          <a:prstGeom prst="rect">
            <a:avLst/>
          </a:prstGeom>
          <a:noFill/>
        </p:spPr>
        <p:txBody>
          <a:bodyPr wrap="square">
            <a:spAutoFit/>
          </a:bodyPr>
          <a:lstStyle/>
          <a:p>
            <a:r>
              <a:rPr lang="en-US" altLang="zh-CN" sz="1100" dirty="0">
                <a:hlinkClick r:id="rId7"/>
              </a:rPr>
              <a:t>Pictures from:</a:t>
            </a:r>
            <a:r>
              <a:rPr lang="zh-CN" altLang="en-US" sz="1100" dirty="0">
                <a:hlinkClick r:id="rId7"/>
              </a:rPr>
              <a:t> </a:t>
            </a:r>
            <a:r>
              <a:rPr lang="en" altLang="zh-CN" sz="1100" dirty="0">
                <a:hlinkClick r:id="rId7"/>
              </a:rPr>
              <a:t>ATL-PHYS-PUB-2023-023: Investigating the impact of 4D Tracking in ATLAS Beyond Run 4</a:t>
            </a:r>
            <a:r>
              <a:rPr lang="zh-CN" altLang="en-US" sz="1100" dirty="0"/>
              <a:t> </a:t>
            </a:r>
          </a:p>
        </p:txBody>
      </p:sp>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1B5B74C8-2551-89B8-5208-6438502A535D}"/>
                  </a:ext>
                </a:extLst>
              </p:cNvPr>
              <p:cNvSpPr txBox="1"/>
              <p:nvPr/>
            </p:nvSpPr>
            <p:spPr>
              <a:xfrm>
                <a:off x="581136" y="1760102"/>
                <a:ext cx="11054751" cy="1058816"/>
              </a:xfrm>
              <a:prstGeom prst="rect">
                <a:avLst/>
              </a:prstGeom>
              <a:noFill/>
            </p:spPr>
            <p:txBody>
              <a:bodyPr wrap="square">
                <a:spAutoFit/>
              </a:bodyPr>
              <a:lstStyle/>
              <a:p>
                <a:pPr>
                  <a:lnSpc>
                    <a:spcPct val="150000"/>
                  </a:lnSpc>
                  <a:buFont typeface="Wingdings" pitchFamily="2" charset="2"/>
                  <a:buChar char="Ø"/>
                </a:pPr>
                <a:r>
                  <a:rPr lang="en-US" altLang="zh-CN" sz="2400" dirty="0"/>
                  <a:t>Motivation</a:t>
                </a:r>
                <a:r>
                  <a:rPr lang="zh-CN" altLang="en-US" sz="2400" dirty="0"/>
                  <a:t> </a:t>
                </a:r>
                <a:r>
                  <a:rPr lang="en-US" altLang="zh-CN" sz="2400" dirty="0"/>
                  <a:t>–</a:t>
                </a:r>
                <a:r>
                  <a:rPr lang="zh-CN" altLang="en-US" sz="2400" dirty="0"/>
                  <a:t> </a:t>
                </a:r>
                <a:r>
                  <a:rPr lang="en-US" altLang="zh-CN" sz="2400" dirty="0"/>
                  <a:t>LHC</a:t>
                </a:r>
                <a:r>
                  <a:rPr lang="zh-CN" altLang="en-US" sz="2400" dirty="0"/>
                  <a:t> </a:t>
                </a:r>
                <a:r>
                  <a:rPr lang="en-US" altLang="zh-CN" sz="2400" dirty="0"/>
                  <a:t>upgraded to HL-LHC</a:t>
                </a:r>
              </a:p>
              <a:p>
                <a:pPr lvl="1">
                  <a:lnSpc>
                    <a:spcPct val="150000"/>
                  </a:lnSpc>
                </a:pPr>
                <a:r>
                  <a:rPr lang="en-US" altLang="zh-CN" sz="2000" dirty="0"/>
                  <a:t>Luminosity</a:t>
                </a:r>
                <a:r>
                  <a:rPr lang="zh-CN" altLang="en-US" sz="2000" dirty="0"/>
                  <a:t> </a:t>
                </a:r>
                <a:r>
                  <a:rPr lang="en-US" altLang="zh-CN" sz="2000" dirty="0"/>
                  <a:t>up</a:t>
                </a:r>
                <a:r>
                  <a:rPr lang="zh-CN" altLang="en-US" sz="2000" dirty="0"/>
                  <a:t> </a:t>
                </a:r>
                <a:r>
                  <a:rPr lang="en-US" altLang="zh-CN" sz="2000" dirty="0"/>
                  <a:t>to</a:t>
                </a:r>
                <a:r>
                  <a:rPr lang="zh-CN" altLang="en-US" sz="2000" dirty="0"/>
                  <a:t> </a:t>
                </a:r>
                <a14:m>
                  <m:oMath xmlns:m="http://schemas.openxmlformats.org/officeDocument/2006/math">
                    <m:r>
                      <a:rPr lang="en-US" altLang="zh-CN" sz="2000" b="0" i="1" smtClean="0">
                        <a:latin typeface="Cambria Math" panose="02040503050406030204" pitchFamily="18" charset="0"/>
                      </a:rPr>
                      <m:t>7.5×</m:t>
                    </m:r>
                    <m:sSup>
                      <m:sSupPr>
                        <m:ctrlPr>
                          <a:rPr lang="en-US" altLang="zh-CN" sz="2000" b="0" i="1" smtClean="0">
                            <a:latin typeface="Cambria Math" panose="02040503050406030204" pitchFamily="18" charset="0"/>
                          </a:rPr>
                        </m:ctrlPr>
                      </m:sSupPr>
                      <m:e>
                        <m:r>
                          <a:rPr lang="en-US" altLang="zh-CN" sz="2000" b="0" i="1" smtClean="0">
                            <a:latin typeface="Cambria Math" panose="02040503050406030204" pitchFamily="18" charset="0"/>
                          </a:rPr>
                          <m:t>10</m:t>
                        </m:r>
                      </m:e>
                      <m:sup>
                        <m:r>
                          <a:rPr lang="en-US" altLang="zh-CN" sz="2000" b="0" i="1" smtClean="0">
                            <a:latin typeface="Cambria Math" panose="02040503050406030204" pitchFamily="18" charset="0"/>
                          </a:rPr>
                          <m:t>34</m:t>
                        </m:r>
                      </m:sup>
                    </m:sSup>
                    <m:r>
                      <a:rPr lang="zh-CN" altLang="en-US" sz="2000" b="0" i="1" smtClean="0">
                        <a:latin typeface="Cambria Math" panose="02040503050406030204" pitchFamily="18" charset="0"/>
                      </a:rPr>
                      <m:t> </m:t>
                    </m:r>
                    <m:r>
                      <m:rPr>
                        <m:sty m:val="p"/>
                      </m:rPr>
                      <a:rPr lang="en-US" altLang="zh-CN" sz="2000" b="0" i="0" smtClean="0">
                        <a:latin typeface="Cambria Math" panose="02040503050406030204" pitchFamily="18" charset="0"/>
                      </a:rPr>
                      <m:t>c</m:t>
                    </m:r>
                    <m:sSup>
                      <m:sSupPr>
                        <m:ctrlPr>
                          <a:rPr lang="en-US" altLang="zh-CN" sz="2000" b="0" i="1" smtClean="0">
                            <a:latin typeface="Cambria Math" panose="02040503050406030204" pitchFamily="18" charset="0"/>
                          </a:rPr>
                        </m:ctrlPr>
                      </m:sSupPr>
                      <m:e>
                        <m:r>
                          <m:rPr>
                            <m:sty m:val="p"/>
                          </m:rPr>
                          <a:rPr lang="en-US" altLang="zh-CN" sz="2000" b="0" i="0" smtClean="0">
                            <a:latin typeface="Cambria Math" panose="02040503050406030204" pitchFamily="18" charset="0"/>
                          </a:rPr>
                          <m:t>m</m:t>
                        </m:r>
                      </m:e>
                      <m:sup>
                        <m:r>
                          <a:rPr lang="en-US" altLang="zh-CN" sz="2000" b="0" i="0" smtClean="0">
                            <a:latin typeface="Cambria Math" panose="02040503050406030204" pitchFamily="18" charset="0"/>
                          </a:rPr>
                          <m:t>−2</m:t>
                        </m:r>
                      </m:sup>
                    </m:sSup>
                    <m:sSup>
                      <m:sSupPr>
                        <m:ctrlPr>
                          <a:rPr lang="en-US" altLang="zh-CN" sz="2000" b="0" i="1" smtClean="0">
                            <a:latin typeface="Cambria Math" panose="02040503050406030204" pitchFamily="18" charset="0"/>
                          </a:rPr>
                        </m:ctrlPr>
                      </m:sSupPr>
                      <m:e>
                        <m:r>
                          <m:rPr>
                            <m:sty m:val="p"/>
                          </m:rPr>
                          <a:rPr lang="en-US" altLang="zh-CN" sz="2000" b="0" i="0" smtClean="0">
                            <a:latin typeface="Cambria Math" panose="02040503050406030204" pitchFamily="18" charset="0"/>
                          </a:rPr>
                          <m:t>s</m:t>
                        </m:r>
                      </m:e>
                      <m:sup>
                        <m:r>
                          <a:rPr lang="en-US" altLang="zh-CN" sz="2000" b="0" i="0" smtClean="0">
                            <a:latin typeface="Cambria Math" panose="02040503050406030204" pitchFamily="18" charset="0"/>
                          </a:rPr>
                          <m:t>−1</m:t>
                        </m:r>
                      </m:sup>
                    </m:sSup>
                  </m:oMath>
                </a14:m>
                <a:r>
                  <a:rPr lang="zh-CN" altLang="en-US" sz="2000" dirty="0"/>
                  <a:t> </a:t>
                </a:r>
                <a:r>
                  <a:rPr lang="en-US" altLang="zh-CN" sz="2000" dirty="0"/>
                  <a:t>, pile-ups</a:t>
                </a:r>
                <a:r>
                  <a:rPr lang="zh-CN" altLang="en-US" sz="2000" dirty="0"/>
                  <a:t> </a:t>
                </a:r>
                <a:r>
                  <a:rPr lang="en-US" altLang="zh-CN" sz="2000" dirty="0"/>
                  <a:t>up</a:t>
                </a:r>
                <a:r>
                  <a:rPr lang="zh-CN" altLang="en-US" sz="2000" dirty="0"/>
                  <a:t> </a:t>
                </a:r>
                <a:r>
                  <a:rPr lang="en-US" altLang="zh-CN" sz="2000" dirty="0"/>
                  <a:t>to</a:t>
                </a:r>
                <a:r>
                  <a:rPr lang="zh-CN" altLang="en-US" sz="2000" dirty="0"/>
                  <a:t> </a:t>
                </a:r>
                <a:r>
                  <a:rPr lang="en-US" altLang="zh-CN" sz="2000" b="1" dirty="0"/>
                  <a:t>200</a:t>
                </a:r>
                <a:endParaRPr lang="en-US" altLang="zh-CN" sz="2000" dirty="0"/>
              </a:p>
            </p:txBody>
          </p:sp>
        </mc:Choice>
        <mc:Fallback xmlns="">
          <p:sp>
            <p:nvSpPr>
              <p:cNvPr id="13" name="文本框 12">
                <a:extLst>
                  <a:ext uri="{FF2B5EF4-FFF2-40B4-BE49-F238E27FC236}">
                    <a16:creationId xmlns:a16="http://schemas.microsoft.com/office/drawing/2014/main" id="{1B5B74C8-2551-89B8-5208-6438502A535D}"/>
                  </a:ext>
                </a:extLst>
              </p:cNvPr>
              <p:cNvSpPr txBox="1">
                <a:spLocks noRot="1" noChangeAspect="1" noMove="1" noResize="1" noEditPoints="1" noAdjustHandles="1" noChangeArrowheads="1" noChangeShapeType="1" noTextEdit="1"/>
              </p:cNvSpPr>
              <p:nvPr/>
            </p:nvSpPr>
            <p:spPr>
              <a:xfrm>
                <a:off x="581136" y="1760102"/>
                <a:ext cx="11054751" cy="1058816"/>
              </a:xfrm>
              <a:prstGeom prst="rect">
                <a:avLst/>
              </a:prstGeom>
              <a:blipFill>
                <a:blip r:embed="rId8"/>
                <a:stretch>
                  <a:fillRect l="-688" b="-952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822B12A6-5945-8AC2-F8C7-385DBCC5641C}"/>
                  </a:ext>
                </a:extLst>
              </p:cNvPr>
              <p:cNvSpPr txBox="1"/>
              <p:nvPr/>
            </p:nvSpPr>
            <p:spPr>
              <a:xfrm>
                <a:off x="697308" y="5652822"/>
                <a:ext cx="4911434" cy="276999"/>
              </a:xfrm>
              <a:prstGeom prst="rect">
                <a:avLst/>
              </a:prstGeom>
              <a:noFill/>
            </p:spPr>
            <p:txBody>
              <a:bodyPr wrap="square">
                <a:spAutoFit/>
              </a:bodyPr>
              <a:lstStyle/>
              <a:p>
                <a:r>
                  <a:rPr lang="en" altLang="zh-CN" sz="1200" b="0" i="0" dirty="0">
                    <a:solidFill>
                      <a:srgbClr val="000000"/>
                    </a:solidFill>
                    <a:effectLst/>
                    <a:latin typeface="arial" panose="020B0604020202020204" pitchFamily="34" charset="0"/>
                  </a:rPr>
                  <a:t>Longitudinal view of a simulated </a:t>
                </a:r>
                <a14:m>
                  <m:oMath xmlns:m="http://schemas.openxmlformats.org/officeDocument/2006/math">
                    <m:r>
                      <m:rPr>
                        <m:sty m:val="p"/>
                      </m:rPr>
                      <a:rPr lang="en-US" altLang="zh-CN" sz="1200" b="0" i="0" smtClean="0">
                        <a:latin typeface="Cambria Math" panose="02040503050406030204" pitchFamily="18" charset="0"/>
                      </a:rPr>
                      <m:t>t</m:t>
                    </m:r>
                    <m:acc>
                      <m:accPr>
                        <m:chr m:val="̅"/>
                        <m:ctrlPr>
                          <a:rPr lang="en" altLang="zh-CN" sz="1200" i="1" smtClean="0">
                            <a:latin typeface="Cambria Math" panose="02040503050406030204" pitchFamily="18" charset="0"/>
                          </a:rPr>
                        </m:ctrlPr>
                      </m:accPr>
                      <m:e>
                        <m:r>
                          <m:rPr>
                            <m:sty m:val="p"/>
                          </m:rPr>
                          <a:rPr lang="en-US" altLang="zh-CN" sz="1200" b="0" i="0" smtClean="0">
                            <a:latin typeface="Cambria Math" panose="02040503050406030204" pitchFamily="18" charset="0"/>
                          </a:rPr>
                          <m:t>t</m:t>
                        </m:r>
                      </m:e>
                    </m:acc>
                  </m:oMath>
                </a14:m>
                <a:r>
                  <a:rPr lang="en" altLang="zh-CN" sz="1200" b="0" dirty="0">
                    <a:solidFill>
                      <a:srgbClr val="000000"/>
                    </a:solidFill>
                    <a:effectLst/>
                    <a:latin typeface="arial" panose="020B0604020202020204" pitchFamily="34" charset="0"/>
                  </a:rPr>
                  <a:t> </a:t>
                </a:r>
                <a:r>
                  <a:rPr lang="en" altLang="zh-CN" sz="1200" b="0" i="0" dirty="0">
                    <a:solidFill>
                      <a:srgbClr val="000000"/>
                    </a:solidFill>
                    <a:effectLst/>
                    <a:latin typeface="arial" panose="020B0604020202020204" pitchFamily="34" charset="0"/>
                  </a:rPr>
                  <a:t>event with </a:t>
                </a:r>
                <a:r>
                  <a:rPr lang="en" altLang="zh-CN" sz="1200" dirty="0"/>
                  <a:t>&lt;</a:t>
                </a:r>
                <a:r>
                  <a:rPr lang="el-GR" altLang="zh-CN" sz="1200" dirty="0"/>
                  <a:t>μ&gt;=</a:t>
                </a:r>
                <a:r>
                  <a:rPr lang="el-GR" altLang="zh-CN" sz="1200" b="0" i="0" dirty="0">
                    <a:solidFill>
                      <a:srgbClr val="000000"/>
                    </a:solidFill>
                    <a:effectLst/>
                    <a:latin typeface="arial" panose="020B0604020202020204" pitchFamily="34" charset="0"/>
                  </a:rPr>
                  <a:t> 200</a:t>
                </a:r>
                <a:r>
                  <a:rPr lang="zh-CN" altLang="en-US" sz="1200" b="0" i="0" dirty="0">
                    <a:solidFill>
                      <a:srgbClr val="000000"/>
                    </a:solidFill>
                    <a:effectLst/>
                    <a:latin typeface="arial" panose="020B0604020202020204" pitchFamily="34" charset="0"/>
                  </a:rPr>
                  <a:t> </a:t>
                </a:r>
                <a:r>
                  <a:rPr lang="en-US" altLang="zh-CN" sz="1200" b="0" i="0" dirty="0">
                    <a:solidFill>
                      <a:srgbClr val="000000"/>
                    </a:solidFill>
                    <a:effectLst/>
                    <a:latin typeface="arial" panose="020B0604020202020204" pitchFamily="34" charset="0"/>
                  </a:rPr>
                  <a:t>in ATLAS</a:t>
                </a:r>
                <a:r>
                  <a:rPr lang="zh-CN" altLang="en-US" sz="1200" b="0" i="0" dirty="0">
                    <a:solidFill>
                      <a:srgbClr val="000000"/>
                    </a:solidFill>
                    <a:effectLst/>
                    <a:latin typeface="arial" panose="020B0604020202020204" pitchFamily="34" charset="0"/>
                  </a:rPr>
                  <a:t> </a:t>
                </a:r>
                <a:r>
                  <a:rPr lang="en-US" altLang="zh-CN" sz="1200" b="0" i="0" dirty="0" err="1">
                    <a:solidFill>
                      <a:srgbClr val="000000"/>
                    </a:solidFill>
                    <a:effectLst/>
                    <a:latin typeface="arial" panose="020B0604020202020204" pitchFamily="34" charset="0"/>
                  </a:rPr>
                  <a:t>ITk</a:t>
                </a:r>
                <a:endParaRPr lang="zh-CN" altLang="en-US" sz="1200" dirty="0"/>
              </a:p>
            </p:txBody>
          </p:sp>
        </mc:Choice>
        <mc:Fallback xmlns="">
          <p:sp>
            <p:nvSpPr>
              <p:cNvPr id="19" name="文本框 18">
                <a:extLst>
                  <a:ext uri="{FF2B5EF4-FFF2-40B4-BE49-F238E27FC236}">
                    <a16:creationId xmlns:a16="http://schemas.microsoft.com/office/drawing/2014/main" id="{822B12A6-5945-8AC2-F8C7-385DBCC5641C}"/>
                  </a:ext>
                </a:extLst>
              </p:cNvPr>
              <p:cNvSpPr txBox="1">
                <a:spLocks noRot="1" noChangeAspect="1" noMove="1" noResize="1" noEditPoints="1" noAdjustHandles="1" noChangeArrowheads="1" noChangeShapeType="1" noTextEdit="1"/>
              </p:cNvSpPr>
              <p:nvPr/>
            </p:nvSpPr>
            <p:spPr>
              <a:xfrm>
                <a:off x="697308" y="5652822"/>
                <a:ext cx="4911434" cy="276999"/>
              </a:xfrm>
              <a:prstGeom prst="rect">
                <a:avLst/>
              </a:prstGeom>
              <a:blipFill>
                <a:blip r:embed="rId9"/>
                <a:stretch>
                  <a:fillRect b="-833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3112878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225AB23F-7E71-4EC8-A936-A7660F681335}"/>
              </a:ext>
            </a:extLst>
          </p:cNvPr>
          <p:cNvSpPr>
            <a:spLocks noGrp="1"/>
          </p:cNvSpPr>
          <p:nvPr>
            <p:ph type="title"/>
          </p:nvPr>
        </p:nvSpPr>
        <p:spPr/>
        <p:txBody>
          <a:bodyPr vert="horz" lIns="91440" tIns="45720" rIns="91440" bIns="45720" rtlCol="0" anchor="ctr">
            <a:normAutofit/>
          </a:bodyPr>
          <a:lstStyle/>
          <a:p>
            <a:r>
              <a:rPr lang="en-US" altLang="zh-CN" dirty="0">
                <a:latin typeface="Calibri" panose="020F0502020204030204" pitchFamily="34" charset="0"/>
                <a:cs typeface="Calibri" panose="020F0502020204030204" pitchFamily="34" charset="0"/>
              </a:rPr>
              <a:t>End of Column</a:t>
            </a:r>
            <a:endParaRPr lang="zh-CN" altLang="en-US" dirty="0">
              <a:latin typeface="Calibri" panose="020F0502020204030204" pitchFamily="34" charset="0"/>
              <a:cs typeface="Calibri" panose="020F0502020204030204" pitchFamily="34" charset="0"/>
            </a:endParaRPr>
          </a:p>
        </p:txBody>
      </p:sp>
      <p:sp>
        <p:nvSpPr>
          <p:cNvPr id="2" name="内容占位符 1">
            <a:extLst>
              <a:ext uri="{FF2B5EF4-FFF2-40B4-BE49-F238E27FC236}">
                <a16:creationId xmlns:a16="http://schemas.microsoft.com/office/drawing/2014/main" id="{1545A300-655B-4B7B-B5D9-D5E71CD042A4}"/>
              </a:ext>
            </a:extLst>
          </p:cNvPr>
          <p:cNvSpPr>
            <a:spLocks noGrp="1"/>
          </p:cNvSpPr>
          <p:nvPr>
            <p:ph idx="1"/>
          </p:nvPr>
        </p:nvSpPr>
        <p:spPr>
          <a:xfrm>
            <a:off x="2999257" y="1430429"/>
            <a:ext cx="4281181" cy="3256725"/>
          </a:xfrm>
          <a:noFill/>
        </p:spPr>
        <p:txBody>
          <a:bodyPr vert="horz" wrap="square" lIns="91440" tIns="45720" rIns="91440" bIns="45720" rtlCol="0">
            <a:spAutoFit/>
          </a:bodyPr>
          <a:lstStyle/>
          <a:p>
            <a:pPr marL="0" indent="0">
              <a:lnSpc>
                <a:spcPct val="114000"/>
              </a:lnSpc>
              <a:buNone/>
            </a:pPr>
            <a:r>
              <a:rPr kumimoji="1" lang="en-US" altLang="zh-CN" sz="2000" dirty="0">
                <a:sym typeface="Symbol" panose="05050102010706020507" pitchFamily="18" charset="2"/>
              </a:rPr>
              <a:t>End of Column: </a:t>
            </a:r>
          </a:p>
          <a:p>
            <a:pPr>
              <a:lnSpc>
                <a:spcPct val="114000"/>
              </a:lnSpc>
            </a:pPr>
            <a:r>
              <a:rPr kumimoji="1" lang="en-US" altLang="zh-CN" sz="1600" dirty="0">
                <a:sym typeface="Symbol" panose="05050102010706020507" pitchFamily="18" charset="2"/>
              </a:rPr>
              <a:t>controlling the readout of core column, and </a:t>
            </a:r>
            <a:r>
              <a:rPr kumimoji="1" lang="en-US" altLang="zh-CN" sz="1600" dirty="0"/>
              <a:t>packaging</a:t>
            </a:r>
            <a:r>
              <a:rPr kumimoji="1" lang="en-US" altLang="zh-CN" sz="1600" dirty="0">
                <a:sym typeface="Symbol" panose="05050102010706020507" pitchFamily="18" charset="2"/>
              </a:rPr>
              <a:t> the hit data</a:t>
            </a:r>
          </a:p>
          <a:p>
            <a:pPr marL="0" indent="0">
              <a:lnSpc>
                <a:spcPct val="114000"/>
              </a:lnSpc>
              <a:buNone/>
            </a:pPr>
            <a:r>
              <a:rPr kumimoji="1" lang="en-US" altLang="zh-CN" sz="2000" dirty="0"/>
              <a:t>Shared memory: </a:t>
            </a:r>
          </a:p>
          <a:p>
            <a:pPr>
              <a:lnSpc>
                <a:spcPct val="114000"/>
              </a:lnSpc>
            </a:pPr>
            <a:r>
              <a:rPr kumimoji="1" lang="en-US" altLang="zh-CN" sz="1600" b="1" dirty="0"/>
              <a:t>Disrupt</a:t>
            </a:r>
            <a:r>
              <a:rPr kumimoji="1" lang="en-US" altLang="zh-CN" sz="1600" dirty="0"/>
              <a:t> the order of reading data from the core.</a:t>
            </a:r>
          </a:p>
          <a:p>
            <a:pPr>
              <a:lnSpc>
                <a:spcPct val="114000"/>
              </a:lnSpc>
            </a:pPr>
            <a:r>
              <a:rPr kumimoji="1" lang="en-US" altLang="zh-CN" sz="1600" dirty="0"/>
              <a:t>Breaking up the concentration of clusters. Making data more dispersed which is </a:t>
            </a:r>
            <a:r>
              <a:rPr kumimoji="1" lang="en-US" altLang="zh-CN" sz="1600" b="1" dirty="0"/>
              <a:t>not conducive </a:t>
            </a:r>
            <a:r>
              <a:rPr kumimoji="1" lang="en-US" altLang="zh-CN" sz="1600" dirty="0"/>
              <a:t>to data compression</a:t>
            </a:r>
          </a:p>
        </p:txBody>
      </p:sp>
      <p:sp>
        <p:nvSpPr>
          <p:cNvPr id="4" name="灯片编号占位符 3">
            <a:extLst>
              <a:ext uri="{FF2B5EF4-FFF2-40B4-BE49-F238E27FC236}">
                <a16:creationId xmlns:a16="http://schemas.microsoft.com/office/drawing/2014/main" id="{4D5CD8C6-3106-4312-98AC-07CDAC888A71}"/>
              </a:ext>
            </a:extLst>
          </p:cNvPr>
          <p:cNvSpPr>
            <a:spLocks noGrp="1"/>
          </p:cNvSpPr>
          <p:nvPr>
            <p:ph type="sldNum" sz="quarter" idx="12"/>
          </p:nvPr>
        </p:nvSpPr>
        <p:spPr/>
        <p:txBody>
          <a:bodyPr/>
          <a:lstStyle/>
          <a:p>
            <a:fld id="{40628BDF-6EC3-4DE1-82E8-A1950109D9DB}" type="slidenum">
              <a:rPr lang="zh-CN" altLang="en-US" smtClean="0"/>
              <a:t>20</a:t>
            </a:fld>
            <a:endParaRPr lang="zh-CN" altLang="en-US"/>
          </a:p>
        </p:txBody>
      </p:sp>
      <p:sp>
        <p:nvSpPr>
          <p:cNvPr id="18" name="文本框 17">
            <a:extLst>
              <a:ext uri="{FF2B5EF4-FFF2-40B4-BE49-F238E27FC236}">
                <a16:creationId xmlns:a16="http://schemas.microsoft.com/office/drawing/2014/main" id="{FFB71173-DD70-4825-9048-C6482CF7BAD4}"/>
              </a:ext>
            </a:extLst>
          </p:cNvPr>
          <p:cNvSpPr txBox="1"/>
          <p:nvPr/>
        </p:nvSpPr>
        <p:spPr>
          <a:xfrm>
            <a:off x="10682123" y="1652009"/>
            <a:ext cx="1544502" cy="584775"/>
          </a:xfrm>
          <a:prstGeom prst="rect">
            <a:avLst/>
          </a:prstGeom>
          <a:noFill/>
        </p:spPr>
        <p:txBody>
          <a:bodyPr wrap="square" rtlCol="0">
            <a:spAutoFit/>
          </a:bodyPr>
          <a:lstStyle/>
          <a:p>
            <a:r>
              <a:rPr kumimoji="1" lang="en-US" altLang="zh-CN" sz="1600" dirty="0">
                <a:solidFill>
                  <a:schemeClr val="accent2"/>
                </a:solidFill>
                <a:latin typeface="Calibri" panose="020F0502020204030204" pitchFamily="34" charset="0"/>
                <a:cs typeface="Calibri" panose="020F0502020204030204" pitchFamily="34" charset="0"/>
              </a:rPr>
              <a:t>Packaging area:</a:t>
            </a:r>
          </a:p>
          <a:p>
            <a:r>
              <a:rPr kumimoji="1" lang="en-US" altLang="zh-CN" sz="1600" dirty="0">
                <a:solidFill>
                  <a:schemeClr val="accent2"/>
                </a:solidFill>
                <a:latin typeface="Calibri" panose="020F0502020204030204" pitchFamily="34" charset="0"/>
                <a:cs typeface="Calibri" panose="020F0502020204030204" pitchFamily="34" charset="0"/>
              </a:rPr>
              <a:t> 8 pixels</a:t>
            </a:r>
          </a:p>
        </p:txBody>
      </p:sp>
      <p:pic>
        <p:nvPicPr>
          <p:cNvPr id="19" name="图片 18">
            <a:extLst>
              <a:ext uri="{FF2B5EF4-FFF2-40B4-BE49-F238E27FC236}">
                <a16:creationId xmlns:a16="http://schemas.microsoft.com/office/drawing/2014/main" id="{C344167E-279E-4DFF-9120-53516CF9E6C5}"/>
              </a:ext>
            </a:extLst>
          </p:cNvPr>
          <p:cNvPicPr>
            <a:picLocks noChangeAspect="1"/>
          </p:cNvPicPr>
          <p:nvPr/>
        </p:nvPicPr>
        <p:blipFill>
          <a:blip r:embed="rId3"/>
          <a:stretch>
            <a:fillRect/>
          </a:stretch>
        </p:blipFill>
        <p:spPr>
          <a:xfrm>
            <a:off x="464936" y="2628468"/>
            <a:ext cx="2516551" cy="3177545"/>
          </a:xfrm>
          <a:prstGeom prst="rect">
            <a:avLst/>
          </a:prstGeom>
        </p:spPr>
      </p:pic>
      <p:sp>
        <p:nvSpPr>
          <p:cNvPr id="20" name="文本框 19">
            <a:extLst>
              <a:ext uri="{FF2B5EF4-FFF2-40B4-BE49-F238E27FC236}">
                <a16:creationId xmlns:a16="http://schemas.microsoft.com/office/drawing/2014/main" id="{D02DADDF-453A-4A5F-B8FC-C3CE5742825A}"/>
              </a:ext>
            </a:extLst>
          </p:cNvPr>
          <p:cNvSpPr txBox="1"/>
          <p:nvPr/>
        </p:nvSpPr>
        <p:spPr>
          <a:xfrm>
            <a:off x="1011140" y="5971152"/>
            <a:ext cx="1436021" cy="338554"/>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EOC design</a:t>
            </a:r>
            <a:endParaRPr lang="zh-CN" altLang="en-US" sz="1600" dirty="0">
              <a:latin typeface="Times New Roman" panose="02020603050405020304" pitchFamily="18" charset="0"/>
              <a:cs typeface="Times New Roman" panose="02020603050405020304" pitchFamily="18" charset="0"/>
            </a:endParaRPr>
          </a:p>
        </p:txBody>
      </p:sp>
      <p:sp>
        <p:nvSpPr>
          <p:cNvPr id="21" name="内容占位符 1">
            <a:extLst>
              <a:ext uri="{FF2B5EF4-FFF2-40B4-BE49-F238E27FC236}">
                <a16:creationId xmlns:a16="http://schemas.microsoft.com/office/drawing/2014/main" id="{DEA1D5E6-AFC2-4A79-9F46-55F5ADDD21C6}"/>
              </a:ext>
            </a:extLst>
          </p:cNvPr>
          <p:cNvSpPr txBox="1">
            <a:spLocks/>
          </p:cNvSpPr>
          <p:nvPr/>
        </p:nvSpPr>
        <p:spPr>
          <a:xfrm>
            <a:off x="2999257" y="5131098"/>
            <a:ext cx="6866795" cy="1118255"/>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kumimoji="1" lang="en-US" altLang="zh-CN" sz="1800" dirty="0">
                <a:sym typeface="Symbol" panose="05050102010706020507" pitchFamily="18" charset="2"/>
              </a:rPr>
              <a:t>Remap module: </a:t>
            </a:r>
          </a:p>
          <a:p>
            <a:pPr>
              <a:lnSpc>
                <a:spcPct val="100000"/>
              </a:lnSpc>
              <a:buFont typeface="Wingdings" panose="05000000000000000000" pitchFamily="2" charset="2"/>
              <a:buChar char="Ø"/>
            </a:pPr>
            <a:r>
              <a:rPr kumimoji="1" lang="en-US" altLang="zh-CN" sz="1600" b="1" dirty="0">
                <a:sym typeface="Symbol" panose="05050102010706020507" pitchFamily="18" charset="2"/>
              </a:rPr>
              <a:t>Reorganizing</a:t>
            </a:r>
            <a:r>
              <a:rPr kumimoji="1" lang="en-US" altLang="zh-CN" sz="1600" dirty="0">
                <a:sym typeface="Symbol" panose="05050102010706020507" pitchFamily="18" charset="2"/>
              </a:rPr>
              <a:t> the hit as the packaging area.</a:t>
            </a:r>
          </a:p>
          <a:p>
            <a:pPr>
              <a:lnSpc>
                <a:spcPct val="100000"/>
              </a:lnSpc>
              <a:buFont typeface="Wingdings" panose="05000000000000000000" pitchFamily="2" charset="2"/>
              <a:buChar char="Ø"/>
            </a:pPr>
            <a:r>
              <a:rPr kumimoji="1" lang="en-US" altLang="zh-CN" sz="1600" dirty="0">
                <a:sym typeface="Symbol" panose="05050102010706020507" pitchFamily="18" charset="2"/>
              </a:rPr>
              <a:t>The packaging area use the cluster effect to concentrate the data.</a:t>
            </a:r>
          </a:p>
        </p:txBody>
      </p:sp>
      <p:sp>
        <p:nvSpPr>
          <p:cNvPr id="22" name="矩形 21">
            <a:extLst>
              <a:ext uri="{FF2B5EF4-FFF2-40B4-BE49-F238E27FC236}">
                <a16:creationId xmlns:a16="http://schemas.microsoft.com/office/drawing/2014/main" id="{AC1A51DF-DE3A-4BA0-8229-8014AE66B4FF}"/>
              </a:ext>
            </a:extLst>
          </p:cNvPr>
          <p:cNvSpPr/>
          <p:nvPr/>
        </p:nvSpPr>
        <p:spPr>
          <a:xfrm rot="5400000">
            <a:off x="580928" y="3112047"/>
            <a:ext cx="543972" cy="820687"/>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zh-CN" altLang="en-US"/>
          </a:p>
        </p:txBody>
      </p:sp>
      <p:sp>
        <p:nvSpPr>
          <p:cNvPr id="23" name="文本框 22">
            <a:extLst>
              <a:ext uri="{FF2B5EF4-FFF2-40B4-BE49-F238E27FC236}">
                <a16:creationId xmlns:a16="http://schemas.microsoft.com/office/drawing/2014/main" id="{B7268A61-3D46-4EB4-8B59-07043A655CDF}"/>
              </a:ext>
            </a:extLst>
          </p:cNvPr>
          <p:cNvSpPr txBox="1"/>
          <p:nvPr/>
        </p:nvSpPr>
        <p:spPr>
          <a:xfrm>
            <a:off x="265128" y="1819343"/>
            <a:ext cx="2140466" cy="584775"/>
          </a:xfrm>
          <a:prstGeom prst="rect">
            <a:avLst/>
          </a:prstGeom>
          <a:noFill/>
        </p:spPr>
        <p:txBody>
          <a:bodyPr wrap="square" rtlCol="0">
            <a:spAutoFit/>
          </a:bodyPr>
          <a:lstStyle/>
          <a:p>
            <a:r>
              <a:rPr kumimoji="1" lang="en-US" altLang="zh-CN" sz="1600" dirty="0">
                <a:solidFill>
                  <a:schemeClr val="accent2"/>
                </a:solidFill>
                <a:latin typeface="Calibri" panose="020F0502020204030204" pitchFamily="34" charset="0"/>
                <a:cs typeface="Calibri" panose="020F0502020204030204" pitchFamily="34" charset="0"/>
              </a:rPr>
              <a:t>Remap data to make it more concentrated</a:t>
            </a:r>
          </a:p>
        </p:txBody>
      </p:sp>
      <p:cxnSp>
        <p:nvCxnSpPr>
          <p:cNvPr id="24" name="直线箭头连接符 7">
            <a:extLst>
              <a:ext uri="{FF2B5EF4-FFF2-40B4-BE49-F238E27FC236}">
                <a16:creationId xmlns:a16="http://schemas.microsoft.com/office/drawing/2014/main" id="{A1482B2F-3F69-4EB9-B6FB-C97CCB259A7E}"/>
              </a:ext>
            </a:extLst>
          </p:cNvPr>
          <p:cNvCxnSpPr>
            <a:cxnSpLocks/>
          </p:cNvCxnSpPr>
          <p:nvPr/>
        </p:nvCxnSpPr>
        <p:spPr>
          <a:xfrm>
            <a:off x="527823" y="2394528"/>
            <a:ext cx="0" cy="819719"/>
          </a:xfrm>
          <a:prstGeom prst="straightConnector1">
            <a:avLst/>
          </a:prstGeom>
          <a:ln w="76200">
            <a:solidFill>
              <a:schemeClr val="accent2"/>
            </a:solidFill>
            <a:tailEnd type="triangle"/>
          </a:ln>
        </p:spPr>
        <p:style>
          <a:lnRef idx="1">
            <a:schemeClr val="accent2"/>
          </a:lnRef>
          <a:fillRef idx="0">
            <a:schemeClr val="accent2"/>
          </a:fillRef>
          <a:effectRef idx="0">
            <a:schemeClr val="accent2"/>
          </a:effectRef>
          <a:fontRef idx="minor">
            <a:schemeClr val="tx1"/>
          </a:fontRef>
        </p:style>
      </p:cxnSp>
      <p:pic>
        <p:nvPicPr>
          <p:cNvPr id="25" name="图片 24">
            <a:extLst>
              <a:ext uri="{FF2B5EF4-FFF2-40B4-BE49-F238E27FC236}">
                <a16:creationId xmlns:a16="http://schemas.microsoft.com/office/drawing/2014/main" id="{D3F235DA-81A7-41B8-8489-875399E0E6A8}"/>
              </a:ext>
            </a:extLst>
          </p:cNvPr>
          <p:cNvPicPr>
            <a:picLocks noChangeAspect="1"/>
          </p:cNvPicPr>
          <p:nvPr/>
        </p:nvPicPr>
        <p:blipFill>
          <a:blip r:embed="rId4"/>
          <a:stretch>
            <a:fillRect/>
          </a:stretch>
        </p:blipFill>
        <p:spPr>
          <a:xfrm>
            <a:off x="7280438" y="1684138"/>
            <a:ext cx="3972319" cy="3660707"/>
          </a:xfrm>
          <a:prstGeom prst="rect">
            <a:avLst/>
          </a:prstGeom>
        </p:spPr>
      </p:pic>
      <p:sp>
        <p:nvSpPr>
          <p:cNvPr id="26" name="文本框 25">
            <a:extLst>
              <a:ext uri="{FF2B5EF4-FFF2-40B4-BE49-F238E27FC236}">
                <a16:creationId xmlns:a16="http://schemas.microsoft.com/office/drawing/2014/main" id="{2660A1D4-42AA-493E-9B76-3C7B6C7031F1}"/>
              </a:ext>
            </a:extLst>
          </p:cNvPr>
          <p:cNvSpPr txBox="1"/>
          <p:nvPr/>
        </p:nvSpPr>
        <p:spPr>
          <a:xfrm>
            <a:off x="7316222" y="3182587"/>
            <a:ext cx="699661" cy="400110"/>
          </a:xfrm>
          <a:prstGeom prst="rect">
            <a:avLst/>
          </a:prstGeom>
          <a:noFill/>
        </p:spPr>
        <p:txBody>
          <a:bodyPr wrap="square">
            <a:spAutoFit/>
          </a:bodyPr>
          <a:lstStyle/>
          <a:p>
            <a:r>
              <a:rPr lang="en-US" altLang="zh-CN" sz="2000" dirty="0">
                <a:solidFill>
                  <a:prstClr val="black"/>
                </a:solidFill>
                <a:latin typeface="Times New Roman" panose="02020603050405020304" pitchFamily="18" charset="0"/>
                <a:ea typeface="黑体" panose="02010609060101010101" pitchFamily="49" charset="-122"/>
                <a:cs typeface="Times New Roman" panose="02020603050405020304" pitchFamily="18" charset="0"/>
              </a:rPr>
              <a:t>phi </a:t>
            </a:r>
            <a:endParaRPr lang="zh-CN" altLang="en-US" sz="2000" dirty="0"/>
          </a:p>
        </p:txBody>
      </p:sp>
      <p:sp>
        <p:nvSpPr>
          <p:cNvPr id="27" name="文本框 26">
            <a:extLst>
              <a:ext uri="{FF2B5EF4-FFF2-40B4-BE49-F238E27FC236}">
                <a16:creationId xmlns:a16="http://schemas.microsoft.com/office/drawing/2014/main" id="{0D5413EA-EAEA-48F8-99AE-FF7EFE3B7EB0}"/>
              </a:ext>
            </a:extLst>
          </p:cNvPr>
          <p:cNvSpPr txBox="1"/>
          <p:nvPr/>
        </p:nvSpPr>
        <p:spPr>
          <a:xfrm>
            <a:off x="8860923" y="1611834"/>
            <a:ext cx="580572" cy="400110"/>
          </a:xfrm>
          <a:prstGeom prst="rect">
            <a:avLst/>
          </a:prstGeom>
          <a:noFill/>
        </p:spPr>
        <p:txBody>
          <a:bodyPr wrap="square">
            <a:spAutoFit/>
          </a:bodyPr>
          <a:lstStyle/>
          <a:p>
            <a:r>
              <a:rPr lang="en-US" altLang="zh-CN" sz="2000" dirty="0">
                <a:solidFill>
                  <a:prstClr val="black"/>
                </a:solidFill>
                <a:latin typeface="Times New Roman" panose="02020603050405020304" pitchFamily="18" charset="0"/>
                <a:ea typeface="黑体" panose="02010609060101010101" pitchFamily="49" charset="-122"/>
                <a:cs typeface="Times New Roman" panose="02020603050405020304" pitchFamily="18" charset="0"/>
              </a:rPr>
              <a:t>eta </a:t>
            </a:r>
            <a:endParaRPr lang="zh-CN" altLang="en-US" sz="2000" dirty="0"/>
          </a:p>
        </p:txBody>
      </p:sp>
      <p:sp>
        <p:nvSpPr>
          <p:cNvPr id="9" name="矩形 8">
            <a:extLst>
              <a:ext uri="{FF2B5EF4-FFF2-40B4-BE49-F238E27FC236}">
                <a16:creationId xmlns:a16="http://schemas.microsoft.com/office/drawing/2014/main" id="{2B787EE4-E094-433E-9E07-FF9418F2286B}"/>
              </a:ext>
            </a:extLst>
          </p:cNvPr>
          <p:cNvSpPr/>
          <p:nvPr/>
        </p:nvSpPr>
        <p:spPr>
          <a:xfrm rot="5400000">
            <a:off x="9446699" y="957862"/>
            <a:ext cx="656814" cy="3376373"/>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zh-CN" altLang="en-US"/>
          </a:p>
        </p:txBody>
      </p:sp>
      <p:sp>
        <p:nvSpPr>
          <p:cNvPr id="31" name="矩形 30">
            <a:extLst>
              <a:ext uri="{FF2B5EF4-FFF2-40B4-BE49-F238E27FC236}">
                <a16:creationId xmlns:a16="http://schemas.microsoft.com/office/drawing/2014/main" id="{43C2FBCF-2E3C-38E9-22CB-40EBB4C74CD5}"/>
              </a:ext>
            </a:extLst>
          </p:cNvPr>
          <p:cNvSpPr/>
          <p:nvPr/>
        </p:nvSpPr>
        <p:spPr>
          <a:xfrm>
            <a:off x="10350631" y="1719865"/>
            <a:ext cx="235670" cy="230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2" name="文本框 31">
            <a:extLst>
              <a:ext uri="{FF2B5EF4-FFF2-40B4-BE49-F238E27FC236}">
                <a16:creationId xmlns:a16="http://schemas.microsoft.com/office/drawing/2014/main" id="{B350A3BB-E8E3-DD9B-CA54-402B1FB45B44}"/>
              </a:ext>
            </a:extLst>
          </p:cNvPr>
          <p:cNvSpPr txBox="1"/>
          <p:nvPr/>
        </p:nvSpPr>
        <p:spPr>
          <a:xfrm>
            <a:off x="10270842" y="1665070"/>
            <a:ext cx="229550" cy="338554"/>
          </a:xfrm>
          <a:prstGeom prst="rect">
            <a:avLst/>
          </a:prstGeom>
          <a:noFill/>
        </p:spPr>
        <p:txBody>
          <a:bodyPr wrap="none" rtlCol="0">
            <a:spAutoFit/>
          </a:bodyPr>
          <a:lstStyle/>
          <a:p>
            <a:r>
              <a:rPr kumimoji="1" lang="en-US" altLang="zh-CN" sz="1600" dirty="0"/>
              <a:t>:</a:t>
            </a:r>
            <a:endParaRPr kumimoji="1" lang="zh-CN" altLang="en-US" sz="1600" dirty="0"/>
          </a:p>
        </p:txBody>
      </p:sp>
    </p:spTree>
    <p:extLst>
      <p:ext uri="{BB962C8B-B14F-4D97-AF65-F5344CB8AC3E}">
        <p14:creationId xmlns:p14="http://schemas.microsoft.com/office/powerpoint/2010/main" val="30693655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AA8E4F89-37EF-4EAC-B3DC-400FB8370D96}"/>
              </a:ext>
            </a:extLst>
          </p:cNvPr>
          <p:cNvSpPr>
            <a:spLocks noGrp="1"/>
          </p:cNvSpPr>
          <p:nvPr>
            <p:ph type="title"/>
          </p:nvPr>
        </p:nvSpPr>
        <p:spPr/>
        <p:txBody>
          <a:bodyPr/>
          <a:lstStyle/>
          <a:p>
            <a:r>
              <a:rPr lang="en-US" altLang="zh-CN" dirty="0">
                <a:latin typeface="Calibri" panose="020F0502020204030204" pitchFamily="34" charset="0"/>
                <a:cs typeface="Calibri" panose="020F0502020204030204" pitchFamily="34" charset="0"/>
              </a:rPr>
              <a:t>End of Column</a:t>
            </a:r>
            <a:endParaRPr lang="zh-CN" altLang="en-US" dirty="0"/>
          </a:p>
        </p:txBody>
      </p:sp>
      <p:sp>
        <p:nvSpPr>
          <p:cNvPr id="2" name="内容占位符 1">
            <a:extLst>
              <a:ext uri="{FF2B5EF4-FFF2-40B4-BE49-F238E27FC236}">
                <a16:creationId xmlns:a16="http://schemas.microsoft.com/office/drawing/2014/main" id="{06598104-3789-4777-AFD0-7C862B86E3CD}"/>
              </a:ext>
            </a:extLst>
          </p:cNvPr>
          <p:cNvSpPr>
            <a:spLocks noGrp="1"/>
          </p:cNvSpPr>
          <p:nvPr>
            <p:ph idx="1"/>
          </p:nvPr>
        </p:nvSpPr>
        <p:spPr>
          <a:xfrm>
            <a:off x="3074477" y="1564564"/>
            <a:ext cx="8347210" cy="1656992"/>
          </a:xfrm>
          <a:noFill/>
        </p:spPr>
        <p:txBody>
          <a:bodyPr vert="horz" wrap="square" lIns="91440" tIns="45720" rIns="91440" bIns="45720" rtlCol="0">
            <a:spAutoFit/>
          </a:bodyPr>
          <a:lstStyle/>
          <a:p>
            <a:pPr marL="0" indent="0">
              <a:lnSpc>
                <a:spcPct val="120000"/>
              </a:lnSpc>
              <a:buNone/>
            </a:pPr>
            <a:r>
              <a:rPr kumimoji="1" lang="en-US" altLang="zh-CN" sz="1800" dirty="0"/>
              <a:t>Packaging data: coarse address + hit map + hit data</a:t>
            </a:r>
          </a:p>
          <a:p>
            <a:pPr marL="0" indent="0">
              <a:lnSpc>
                <a:spcPct val="120000"/>
              </a:lnSpc>
              <a:buNone/>
            </a:pPr>
            <a:r>
              <a:rPr kumimoji="1" lang="en-US" altLang="zh-CN" sz="1800" dirty="0"/>
              <a:t>Encoder: </a:t>
            </a:r>
          </a:p>
          <a:p>
            <a:pPr>
              <a:lnSpc>
                <a:spcPct val="120000"/>
              </a:lnSpc>
            </a:pPr>
            <a:r>
              <a:rPr kumimoji="1" lang="en-US" altLang="zh-CN" sz="1800" dirty="0"/>
              <a:t>Based on the frequency distribution of hit-map in simulation data, use Huffman encoding to compress the hit-map</a:t>
            </a:r>
          </a:p>
        </p:txBody>
      </p:sp>
      <p:sp>
        <p:nvSpPr>
          <p:cNvPr id="4" name="灯片编号占位符 3">
            <a:extLst>
              <a:ext uri="{FF2B5EF4-FFF2-40B4-BE49-F238E27FC236}">
                <a16:creationId xmlns:a16="http://schemas.microsoft.com/office/drawing/2014/main" id="{C10B97F1-16F9-4F5B-9726-ADF89B980298}"/>
              </a:ext>
            </a:extLst>
          </p:cNvPr>
          <p:cNvSpPr>
            <a:spLocks noGrp="1"/>
          </p:cNvSpPr>
          <p:nvPr>
            <p:ph type="sldNum" sz="quarter" idx="12"/>
          </p:nvPr>
        </p:nvSpPr>
        <p:spPr/>
        <p:txBody>
          <a:bodyPr/>
          <a:lstStyle/>
          <a:p>
            <a:fld id="{40628BDF-6EC3-4DE1-82E8-A1950109D9DB}" type="slidenum">
              <a:rPr lang="zh-CN" altLang="en-US" smtClean="0"/>
              <a:t>21</a:t>
            </a:fld>
            <a:endParaRPr lang="zh-CN" altLang="en-US" dirty="0"/>
          </a:p>
        </p:txBody>
      </p:sp>
      <p:grpSp>
        <p:nvGrpSpPr>
          <p:cNvPr id="14" name="组合 13">
            <a:extLst>
              <a:ext uri="{FF2B5EF4-FFF2-40B4-BE49-F238E27FC236}">
                <a16:creationId xmlns:a16="http://schemas.microsoft.com/office/drawing/2014/main" id="{7A4E1C8C-131B-441B-ADEA-EE5816C21B68}"/>
              </a:ext>
            </a:extLst>
          </p:cNvPr>
          <p:cNvGrpSpPr/>
          <p:nvPr/>
        </p:nvGrpSpPr>
        <p:grpSpPr>
          <a:xfrm>
            <a:off x="3407042" y="5312356"/>
            <a:ext cx="4605897" cy="620780"/>
            <a:chOff x="2384717" y="5941248"/>
            <a:chExt cx="4593177" cy="639248"/>
          </a:xfrm>
        </p:grpSpPr>
        <p:sp>
          <p:nvSpPr>
            <p:cNvPr id="15" name="文本框 14">
              <a:extLst>
                <a:ext uri="{FF2B5EF4-FFF2-40B4-BE49-F238E27FC236}">
                  <a16:creationId xmlns:a16="http://schemas.microsoft.com/office/drawing/2014/main" id="{1FE39C0B-786A-4A8E-B3DB-42A181F8CB60}"/>
                </a:ext>
              </a:extLst>
            </p:cNvPr>
            <p:cNvSpPr txBox="1"/>
            <p:nvPr/>
          </p:nvSpPr>
          <p:spPr>
            <a:xfrm>
              <a:off x="5320340" y="5954024"/>
              <a:ext cx="894809" cy="354767"/>
            </a:xfrm>
            <a:prstGeom prst="rect">
              <a:avLst/>
            </a:prstGeom>
            <a:noFill/>
          </p:spPr>
          <p:txBody>
            <a:bodyPr wrap="square" rtlCol="0">
              <a:spAutoFit/>
            </a:bodyPr>
            <a:lstStyle/>
            <a:p>
              <a:r>
                <a:rPr lang="en-US" altLang="zh-CN" dirty="0">
                  <a:latin typeface="Times New Roman" panose="02020603050405020304" pitchFamily="18" charset="0"/>
                  <a:cs typeface="Times New Roman" panose="02020603050405020304" pitchFamily="18" charset="0"/>
                </a:rPr>
                <a:t>hit data</a:t>
              </a:r>
              <a:endParaRPr lang="zh-CN" altLang="en-US" dirty="0">
                <a:latin typeface="Times New Roman" panose="02020603050405020304" pitchFamily="18" charset="0"/>
                <a:cs typeface="Times New Roman" panose="02020603050405020304" pitchFamily="18" charset="0"/>
              </a:endParaRPr>
            </a:p>
          </p:txBody>
        </p:sp>
        <p:sp>
          <p:nvSpPr>
            <p:cNvPr id="16" name="文本框 15">
              <a:extLst>
                <a:ext uri="{FF2B5EF4-FFF2-40B4-BE49-F238E27FC236}">
                  <a16:creationId xmlns:a16="http://schemas.microsoft.com/office/drawing/2014/main" id="{8F41857D-A9FA-4E60-BF97-9C0C3A0D5332}"/>
                </a:ext>
              </a:extLst>
            </p:cNvPr>
            <p:cNvSpPr txBox="1"/>
            <p:nvPr/>
          </p:nvSpPr>
          <p:spPr>
            <a:xfrm>
              <a:off x="2384717" y="5941248"/>
              <a:ext cx="1580277" cy="380319"/>
            </a:xfrm>
            <a:prstGeom prst="rect">
              <a:avLst/>
            </a:prstGeom>
            <a:noFill/>
          </p:spPr>
          <p:txBody>
            <a:bodyPr wrap="square" rtlCol="0">
              <a:spAutoFit/>
            </a:bodyPr>
            <a:lstStyle/>
            <a:p>
              <a:r>
                <a:rPr lang="en-US" altLang="zh-CN" dirty="0">
                  <a:latin typeface="Times New Roman" panose="02020603050405020304" pitchFamily="18" charset="0"/>
                  <a:cs typeface="Times New Roman" panose="02020603050405020304" pitchFamily="18" charset="0"/>
                </a:rPr>
                <a:t>coarse address</a:t>
              </a:r>
              <a:endParaRPr lang="zh-CN" altLang="en-US" dirty="0">
                <a:latin typeface="Times New Roman" panose="02020603050405020304" pitchFamily="18" charset="0"/>
                <a:cs typeface="Times New Roman" panose="02020603050405020304" pitchFamily="18" charset="0"/>
              </a:endParaRPr>
            </a:p>
          </p:txBody>
        </p:sp>
        <p:sp>
          <p:nvSpPr>
            <p:cNvPr id="17" name="文本框 16">
              <a:extLst>
                <a:ext uri="{FF2B5EF4-FFF2-40B4-BE49-F238E27FC236}">
                  <a16:creationId xmlns:a16="http://schemas.microsoft.com/office/drawing/2014/main" id="{7626E18C-8389-43B0-8305-411F0FC1AFAD}"/>
                </a:ext>
              </a:extLst>
            </p:cNvPr>
            <p:cNvSpPr txBox="1"/>
            <p:nvPr/>
          </p:nvSpPr>
          <p:spPr>
            <a:xfrm>
              <a:off x="3861986" y="5951301"/>
              <a:ext cx="894808" cy="380320"/>
            </a:xfrm>
            <a:prstGeom prst="rect">
              <a:avLst/>
            </a:prstGeom>
            <a:noFill/>
          </p:spPr>
          <p:txBody>
            <a:bodyPr wrap="square" rtlCol="0">
              <a:spAutoFit/>
            </a:bodyPr>
            <a:lstStyle/>
            <a:p>
              <a:r>
                <a:rPr lang="en-US" altLang="zh-CN" dirty="0">
                  <a:latin typeface="Times New Roman" panose="02020603050405020304" pitchFamily="18" charset="0"/>
                  <a:cs typeface="Times New Roman" panose="02020603050405020304" pitchFamily="18" charset="0"/>
                </a:rPr>
                <a:t>hit map</a:t>
              </a:r>
              <a:endParaRPr lang="zh-CN" altLang="en-US" dirty="0">
                <a:latin typeface="Times New Roman" panose="02020603050405020304" pitchFamily="18" charset="0"/>
                <a:cs typeface="Times New Roman" panose="02020603050405020304" pitchFamily="18" charset="0"/>
              </a:endParaRPr>
            </a:p>
          </p:txBody>
        </p:sp>
        <p:pic>
          <p:nvPicPr>
            <p:cNvPr id="18" name="图片 17">
              <a:extLst>
                <a:ext uri="{FF2B5EF4-FFF2-40B4-BE49-F238E27FC236}">
                  <a16:creationId xmlns:a16="http://schemas.microsoft.com/office/drawing/2014/main" id="{2A350DDF-5F99-4ACC-A60B-89110EECAE9E}"/>
                </a:ext>
              </a:extLst>
            </p:cNvPr>
            <p:cNvPicPr>
              <a:picLocks noChangeAspect="1"/>
            </p:cNvPicPr>
            <p:nvPr/>
          </p:nvPicPr>
          <p:blipFill>
            <a:blip r:embed="rId3"/>
            <a:stretch>
              <a:fillRect/>
            </a:stretch>
          </p:blipFill>
          <p:spPr>
            <a:xfrm>
              <a:off x="2701434" y="6294746"/>
              <a:ext cx="4276460" cy="285750"/>
            </a:xfrm>
            <a:prstGeom prst="rect">
              <a:avLst/>
            </a:prstGeom>
          </p:spPr>
        </p:pic>
      </p:grpSp>
      <p:graphicFrame>
        <p:nvGraphicFramePr>
          <p:cNvPr id="19" name="表格 18">
            <a:extLst>
              <a:ext uri="{FF2B5EF4-FFF2-40B4-BE49-F238E27FC236}">
                <a16:creationId xmlns:a16="http://schemas.microsoft.com/office/drawing/2014/main" id="{A8C07CFB-88ED-4755-AA77-1B188AEE6140}"/>
              </a:ext>
            </a:extLst>
          </p:cNvPr>
          <p:cNvGraphicFramePr>
            <a:graphicFrameLocks noGrp="1"/>
          </p:cNvGraphicFramePr>
          <p:nvPr>
            <p:extLst>
              <p:ext uri="{D42A27DB-BD31-4B8C-83A1-F6EECF244321}">
                <p14:modId xmlns:p14="http://schemas.microsoft.com/office/powerpoint/2010/main" val="4152768688"/>
              </p:ext>
            </p:extLst>
          </p:nvPr>
        </p:nvGraphicFramePr>
        <p:xfrm>
          <a:off x="8763909" y="3221556"/>
          <a:ext cx="2589288" cy="2585416"/>
        </p:xfrm>
        <a:graphic>
          <a:graphicData uri="http://schemas.openxmlformats.org/drawingml/2006/table">
            <a:tbl>
              <a:tblPr firstRow="1" bandRow="1">
                <a:tableStyleId>{5C22544A-7EE6-4342-B048-85BDC9FD1C3A}</a:tableStyleId>
              </a:tblPr>
              <a:tblGrid>
                <a:gridCol w="863096">
                  <a:extLst>
                    <a:ext uri="{9D8B030D-6E8A-4147-A177-3AD203B41FA5}">
                      <a16:colId xmlns:a16="http://schemas.microsoft.com/office/drawing/2014/main" val="1358666473"/>
                    </a:ext>
                  </a:extLst>
                </a:gridCol>
                <a:gridCol w="863096">
                  <a:extLst>
                    <a:ext uri="{9D8B030D-6E8A-4147-A177-3AD203B41FA5}">
                      <a16:colId xmlns:a16="http://schemas.microsoft.com/office/drawing/2014/main" val="2251594230"/>
                    </a:ext>
                  </a:extLst>
                </a:gridCol>
                <a:gridCol w="863096">
                  <a:extLst>
                    <a:ext uri="{9D8B030D-6E8A-4147-A177-3AD203B41FA5}">
                      <a16:colId xmlns:a16="http://schemas.microsoft.com/office/drawing/2014/main" val="1021005757"/>
                    </a:ext>
                  </a:extLst>
                </a:gridCol>
              </a:tblGrid>
              <a:tr h="311615">
                <a:tc gridSpan="2">
                  <a:txBody>
                    <a:bodyPr/>
                    <a:lstStyle/>
                    <a:p>
                      <a:pPr algn="ctr"/>
                      <a:r>
                        <a:rPr lang="en-US" altLang="zh-CN" sz="1400" dirty="0">
                          <a:latin typeface="Times New Roman" panose="02020603050405020304" pitchFamily="18" charset="0"/>
                          <a:ea typeface="宋体" panose="02010600030101010101" pitchFamily="2" charset="-122"/>
                          <a:cs typeface="Times New Roman" panose="02020603050405020304" pitchFamily="18" charset="0"/>
                        </a:rPr>
                        <a:t>Encoding of hit map</a:t>
                      </a:r>
                      <a:endParaRPr lang="zh-CN" altLang="en-US" sz="1400" dirty="0">
                        <a:latin typeface="Times New Roman" panose="02020603050405020304" pitchFamily="18" charset="0"/>
                        <a:ea typeface="宋体" panose="02010600030101010101" pitchFamily="2" charset="-122"/>
                        <a:cs typeface="Times New Roman" panose="02020603050405020304" pitchFamily="18" charset="0"/>
                      </a:endParaRPr>
                    </a:p>
                  </a:txBody>
                  <a:tcPr/>
                </a:tc>
                <a:tc hMerge="1">
                  <a:txBody>
                    <a:bodyPr/>
                    <a:lstStyle/>
                    <a:p>
                      <a:endParaRPr lang="zh-CN" altLang="en-US" dirty="0"/>
                    </a:p>
                  </a:txBody>
                  <a:tcPr/>
                </a:tc>
                <a:tc>
                  <a:txBody>
                    <a:bodyPr/>
                    <a:lstStyle/>
                    <a:p>
                      <a:pPr algn="ctr"/>
                      <a:r>
                        <a:rPr lang="en-US" altLang="zh-CN" sz="1400" dirty="0">
                          <a:latin typeface="Times New Roman" panose="02020603050405020304" pitchFamily="18" charset="0"/>
                          <a:ea typeface="宋体" panose="02010600030101010101" pitchFamily="2" charset="-122"/>
                          <a:cs typeface="Times New Roman" panose="02020603050405020304" pitchFamily="18" charset="0"/>
                        </a:rPr>
                        <a:t>Entropy</a:t>
                      </a:r>
                      <a:endParaRPr lang="zh-CN" altLang="en-US" sz="1400" dirty="0">
                        <a:latin typeface="Times New Roman" panose="02020603050405020304" pitchFamily="18" charset="0"/>
                        <a:ea typeface="宋体" panose="02010600030101010101" pitchFamily="2" charset="-122"/>
                        <a:cs typeface="Times New Roman" panose="02020603050405020304" pitchFamily="18" charset="0"/>
                      </a:endParaRPr>
                    </a:p>
                  </a:txBody>
                  <a:tcPr/>
                </a:tc>
                <a:extLst>
                  <a:ext uri="{0D108BD9-81ED-4DB2-BD59-A6C34878D82A}">
                    <a16:rowId xmlns:a16="http://schemas.microsoft.com/office/drawing/2014/main" val="1248806008"/>
                  </a:ext>
                </a:extLst>
              </a:tr>
              <a:tr h="311615">
                <a:tc gridSpan="2">
                  <a:txBody>
                    <a:bodyPr/>
                    <a:lstStyle/>
                    <a:p>
                      <a:pPr algn="ctr"/>
                      <a:r>
                        <a:rPr lang="en-US" altLang="zh-CN" sz="1400" dirty="0">
                          <a:latin typeface="Times New Roman" panose="02020603050405020304" pitchFamily="18" charset="0"/>
                          <a:ea typeface="宋体" panose="02010600030101010101" pitchFamily="2" charset="-122"/>
                          <a:cs typeface="Times New Roman" panose="02020603050405020304" pitchFamily="18" charset="0"/>
                        </a:rPr>
                        <a:t>Bitmask </a:t>
                      </a:r>
                      <a:endParaRPr lang="zh-CN" altLang="en-US" sz="1400" dirty="0">
                        <a:latin typeface="Times New Roman" panose="02020603050405020304" pitchFamily="18" charset="0"/>
                        <a:ea typeface="宋体" panose="02010600030101010101" pitchFamily="2" charset="-122"/>
                        <a:cs typeface="Times New Roman" panose="02020603050405020304" pitchFamily="18" charset="0"/>
                      </a:endParaRPr>
                    </a:p>
                  </a:txBody>
                  <a:tcPr/>
                </a:tc>
                <a:tc hMerge="1">
                  <a:txBody>
                    <a:bodyPr/>
                    <a:lstStyle/>
                    <a:p>
                      <a:endParaRPr lang="zh-CN" altLang="en-US" dirty="0"/>
                    </a:p>
                  </a:txBody>
                  <a:tcPr/>
                </a:tc>
                <a:tc>
                  <a:txBody>
                    <a:bodyPr/>
                    <a:lstStyle/>
                    <a:p>
                      <a:pPr algn="ctr"/>
                      <a:r>
                        <a:rPr lang="en-US" altLang="zh-CN" sz="1400" dirty="0">
                          <a:latin typeface="Times New Roman" panose="02020603050405020304" pitchFamily="18" charset="0"/>
                          <a:cs typeface="Times New Roman" panose="02020603050405020304" pitchFamily="18" charset="0"/>
                        </a:rPr>
                        <a:t>8</a:t>
                      </a:r>
                      <a:endParaRPr lang="zh-CN" alt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746058278"/>
                  </a:ext>
                </a:extLst>
              </a:tr>
              <a:tr h="311615">
                <a:tc gridSpan="2">
                  <a:txBody>
                    <a:bodyPr/>
                    <a:lstStyle/>
                    <a:p>
                      <a:pPr algn="ctr"/>
                      <a:r>
                        <a:rPr lang="en-US" altLang="zh-CN" sz="1400" dirty="0">
                          <a:latin typeface="Times New Roman" panose="02020603050405020304" pitchFamily="18" charset="0"/>
                          <a:ea typeface="宋体" panose="02010600030101010101" pitchFamily="2" charset="-122"/>
                          <a:cs typeface="Times New Roman" panose="02020603050405020304" pitchFamily="18" charset="0"/>
                        </a:rPr>
                        <a:t>Binary-tree</a:t>
                      </a:r>
                      <a:endParaRPr lang="zh-CN" altLang="en-US" sz="1400" dirty="0">
                        <a:latin typeface="Times New Roman" panose="02020603050405020304" pitchFamily="18" charset="0"/>
                        <a:ea typeface="宋体" panose="02010600030101010101" pitchFamily="2" charset="-122"/>
                        <a:cs typeface="Times New Roman" panose="02020603050405020304" pitchFamily="18" charset="0"/>
                      </a:endParaRPr>
                    </a:p>
                  </a:txBody>
                  <a:tcPr/>
                </a:tc>
                <a:tc hMerge="1">
                  <a:txBody>
                    <a:bodyPr/>
                    <a:lstStyle/>
                    <a:p>
                      <a:endParaRPr lang="zh-CN" altLang="en-US" dirty="0"/>
                    </a:p>
                  </a:txBody>
                  <a:tcPr/>
                </a:tc>
                <a:tc>
                  <a:txBody>
                    <a:bodyPr/>
                    <a:lstStyle/>
                    <a:p>
                      <a:pPr algn="ctr"/>
                      <a:r>
                        <a:rPr lang="en-US" altLang="zh-CN" sz="1400" dirty="0">
                          <a:latin typeface="Times New Roman" panose="02020603050405020304" pitchFamily="18" charset="0"/>
                          <a:cs typeface="Times New Roman" panose="02020603050405020304" pitchFamily="18" charset="0"/>
                        </a:rPr>
                        <a:t>7.79</a:t>
                      </a:r>
                      <a:endParaRPr lang="zh-CN" alt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83358126"/>
                  </a:ext>
                </a:extLst>
              </a:tr>
              <a:tr h="311615">
                <a:tc gridSpan="2">
                  <a:txBody>
                    <a:bodyPr/>
                    <a:lstStyle/>
                    <a:p>
                      <a:pPr algn="ctr"/>
                      <a:r>
                        <a:rPr lang="en-US" altLang="zh-CN" sz="1400" dirty="0">
                          <a:latin typeface="Times New Roman" panose="02020603050405020304" pitchFamily="18" charset="0"/>
                          <a:ea typeface="宋体" panose="02010600030101010101" pitchFamily="2" charset="-122"/>
                          <a:cs typeface="Times New Roman" panose="02020603050405020304" pitchFamily="18" charset="0"/>
                        </a:rPr>
                        <a:t>Independent address</a:t>
                      </a:r>
                      <a:endParaRPr lang="zh-CN" altLang="en-US" sz="1400" dirty="0">
                        <a:latin typeface="Times New Roman" panose="02020603050405020304" pitchFamily="18" charset="0"/>
                        <a:ea typeface="宋体" panose="02010600030101010101" pitchFamily="2" charset="-122"/>
                        <a:cs typeface="Times New Roman" panose="02020603050405020304" pitchFamily="18" charset="0"/>
                      </a:endParaRPr>
                    </a:p>
                  </a:txBody>
                  <a:tcPr/>
                </a:tc>
                <a:tc hMerge="1">
                  <a:txBody>
                    <a:bodyPr/>
                    <a:lstStyle/>
                    <a:p>
                      <a:endParaRPr lang="zh-CN" altLang="en-US"/>
                    </a:p>
                  </a:txBody>
                  <a:tcPr/>
                </a:tc>
                <a:tc>
                  <a:txBody>
                    <a:bodyPr/>
                    <a:lstStyle/>
                    <a:p>
                      <a:pPr algn="ctr"/>
                      <a:r>
                        <a:rPr lang="en-US" altLang="zh-CN" sz="1400" dirty="0">
                          <a:latin typeface="Times New Roman" panose="02020603050405020304" pitchFamily="18" charset="0"/>
                          <a:cs typeface="Times New Roman" panose="02020603050405020304" pitchFamily="18" charset="0"/>
                        </a:rPr>
                        <a:t>11.20</a:t>
                      </a:r>
                      <a:endParaRPr lang="zh-CN" alt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737509065"/>
                  </a:ext>
                </a:extLst>
              </a:tr>
              <a:tr h="406168">
                <a:tc rowSpan="3">
                  <a:txBody>
                    <a:bodyPr/>
                    <a:lstStyle/>
                    <a:p>
                      <a:pPr algn="ctr"/>
                      <a:endParaRPr lang="en-US" altLang="zh-CN" sz="1400" dirty="0">
                        <a:latin typeface="Times New Roman" panose="02020603050405020304" pitchFamily="18" charset="0"/>
                        <a:ea typeface="宋体" panose="02010600030101010101" pitchFamily="2" charset="-122"/>
                        <a:cs typeface="Times New Roman" panose="02020603050405020304" pitchFamily="18" charset="0"/>
                      </a:endParaRPr>
                    </a:p>
                    <a:p>
                      <a:pPr algn="ctr"/>
                      <a:r>
                        <a:rPr lang="en-US" altLang="zh-CN" sz="1400" dirty="0">
                          <a:latin typeface="Times New Roman" panose="02020603050405020304" pitchFamily="18" charset="0"/>
                          <a:ea typeface="宋体" panose="02010600030101010101" pitchFamily="2" charset="-122"/>
                          <a:cs typeface="Times New Roman" panose="02020603050405020304" pitchFamily="18" charset="0"/>
                        </a:rPr>
                        <a:t>Multi-stages Hoffman</a:t>
                      </a:r>
                      <a:endParaRPr lang="zh-CN" altLang="en-US" sz="1400" dirty="0">
                        <a:latin typeface="Times New Roman" panose="02020603050405020304" pitchFamily="18" charset="0"/>
                        <a:ea typeface="宋体" panose="02010600030101010101" pitchFamily="2" charset="-122"/>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dirty="0">
                          <a:latin typeface="Times New Roman" panose="02020603050405020304" pitchFamily="18" charset="0"/>
                          <a:cs typeface="Times New Roman" panose="02020603050405020304" pitchFamily="18" charset="0"/>
                        </a:rPr>
                        <a:t>4-6-14</a:t>
                      </a:r>
                      <a:endParaRPr lang="zh-CN" altLang="en-US" sz="1400" dirty="0">
                        <a:latin typeface="Times New Roman" panose="02020603050405020304" pitchFamily="18" charset="0"/>
                        <a:cs typeface="Times New Roman" panose="02020603050405020304" pitchFamily="18" charset="0"/>
                      </a:endParaRPr>
                    </a:p>
                  </a:txBody>
                  <a:tcPr/>
                </a:tc>
                <a:tc>
                  <a:txBody>
                    <a:bodyPr/>
                    <a:lstStyle/>
                    <a:p>
                      <a:pPr algn="ctr"/>
                      <a:r>
                        <a:rPr lang="en-US" altLang="zh-CN" sz="1400" dirty="0">
                          <a:latin typeface="Times New Roman" panose="02020603050405020304" pitchFamily="18" charset="0"/>
                          <a:cs typeface="Times New Roman" panose="02020603050405020304" pitchFamily="18" charset="0"/>
                        </a:rPr>
                        <a:t>7.17</a:t>
                      </a:r>
                      <a:endParaRPr lang="zh-CN" alt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480443184"/>
                  </a:ext>
                </a:extLst>
              </a:tr>
              <a:tr h="538244">
                <a:tc vMerge="1">
                  <a:txBody>
                    <a:bodyPr/>
                    <a:lstStyle/>
                    <a:p>
                      <a:endParaRPr lang="zh-CN"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dirty="0">
                          <a:latin typeface="Times New Roman" panose="02020603050405020304" pitchFamily="18" charset="0"/>
                          <a:cs typeface="Times New Roman" panose="02020603050405020304" pitchFamily="18" charset="0"/>
                        </a:rPr>
                        <a:t>3-6-14</a:t>
                      </a:r>
                      <a:endParaRPr lang="zh-CN" altLang="en-US" sz="1400" dirty="0">
                        <a:latin typeface="Times New Roman" panose="02020603050405020304" pitchFamily="18" charset="0"/>
                        <a:cs typeface="Times New Roman" panose="02020603050405020304" pitchFamily="18" charset="0"/>
                      </a:endParaRPr>
                    </a:p>
                    <a:p>
                      <a:pPr algn="ctr"/>
                      <a:endParaRPr lang="zh-CN" altLang="en-US" sz="1400" dirty="0">
                        <a:latin typeface="Times New Roman" panose="02020603050405020304" pitchFamily="18" charset="0"/>
                        <a:cs typeface="Times New Roman" panose="02020603050405020304" pitchFamily="18" charset="0"/>
                      </a:endParaRPr>
                    </a:p>
                  </a:txBody>
                  <a:tcPr/>
                </a:tc>
                <a:tc>
                  <a:txBody>
                    <a:bodyPr/>
                    <a:lstStyle/>
                    <a:p>
                      <a:pPr algn="ctr"/>
                      <a:r>
                        <a:rPr lang="en-US" altLang="zh-CN" sz="1400" dirty="0">
                          <a:latin typeface="Times New Roman" panose="02020603050405020304" pitchFamily="18" charset="0"/>
                          <a:cs typeface="Times New Roman" panose="02020603050405020304" pitchFamily="18" charset="0"/>
                        </a:rPr>
                        <a:t>7.84</a:t>
                      </a:r>
                      <a:endParaRPr lang="zh-CN" alt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807565964"/>
                  </a:ext>
                </a:extLst>
              </a:tr>
              <a:tr h="394544">
                <a:tc vMerge="1">
                  <a:txBody>
                    <a:bodyPr/>
                    <a:lstStyle/>
                    <a:p>
                      <a:endParaRPr lang="zh-CN"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dirty="0">
                          <a:solidFill>
                            <a:srgbClr val="FF0000"/>
                          </a:solidFill>
                          <a:latin typeface="Times New Roman" panose="02020603050405020304" pitchFamily="18" charset="0"/>
                          <a:cs typeface="Times New Roman" panose="02020603050405020304" pitchFamily="18" charset="0"/>
                        </a:rPr>
                        <a:t>6-14</a:t>
                      </a:r>
                      <a:endParaRPr lang="zh-CN" altLang="en-US" sz="1400" dirty="0">
                        <a:solidFill>
                          <a:srgbClr val="FF0000"/>
                        </a:solidFill>
                        <a:latin typeface="Times New Roman" panose="02020603050405020304" pitchFamily="18" charset="0"/>
                        <a:cs typeface="Times New Roman" panose="02020603050405020304" pitchFamily="18" charset="0"/>
                      </a:endParaRPr>
                    </a:p>
                  </a:txBody>
                  <a:tcPr/>
                </a:tc>
                <a:tc>
                  <a:txBody>
                    <a:bodyPr/>
                    <a:lstStyle/>
                    <a:p>
                      <a:pPr algn="ctr"/>
                      <a:r>
                        <a:rPr lang="en-US" altLang="zh-CN" sz="1400" dirty="0">
                          <a:solidFill>
                            <a:srgbClr val="FF0000"/>
                          </a:solidFill>
                          <a:latin typeface="Times New Roman" panose="02020603050405020304" pitchFamily="18" charset="0"/>
                          <a:cs typeface="Times New Roman" panose="02020603050405020304" pitchFamily="18" charset="0"/>
                        </a:rPr>
                        <a:t>6.34</a:t>
                      </a:r>
                      <a:endParaRPr lang="zh-CN" altLang="en-US" sz="1400" dirty="0">
                        <a:solidFill>
                          <a:srgbClr val="FF0000"/>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739975270"/>
                  </a:ext>
                </a:extLst>
              </a:tr>
            </a:tbl>
          </a:graphicData>
        </a:graphic>
      </p:graphicFrame>
      <p:pic>
        <p:nvPicPr>
          <p:cNvPr id="22" name="图片 21">
            <a:extLst>
              <a:ext uri="{FF2B5EF4-FFF2-40B4-BE49-F238E27FC236}">
                <a16:creationId xmlns:a16="http://schemas.microsoft.com/office/drawing/2014/main" id="{14152E32-147D-4017-B457-1126C0452530}"/>
              </a:ext>
            </a:extLst>
          </p:cNvPr>
          <p:cNvPicPr>
            <a:picLocks noChangeAspect="1"/>
          </p:cNvPicPr>
          <p:nvPr/>
        </p:nvPicPr>
        <p:blipFill>
          <a:blip r:embed="rId4"/>
          <a:stretch>
            <a:fillRect/>
          </a:stretch>
        </p:blipFill>
        <p:spPr>
          <a:xfrm>
            <a:off x="467188" y="2528431"/>
            <a:ext cx="2516551" cy="3177545"/>
          </a:xfrm>
          <a:prstGeom prst="rect">
            <a:avLst/>
          </a:prstGeom>
        </p:spPr>
      </p:pic>
      <p:sp>
        <p:nvSpPr>
          <p:cNvPr id="23" name="文本框 22">
            <a:extLst>
              <a:ext uri="{FF2B5EF4-FFF2-40B4-BE49-F238E27FC236}">
                <a16:creationId xmlns:a16="http://schemas.microsoft.com/office/drawing/2014/main" id="{E83C457E-A9D5-4073-97F0-B2A8BE48D0FF}"/>
              </a:ext>
            </a:extLst>
          </p:cNvPr>
          <p:cNvSpPr txBox="1"/>
          <p:nvPr/>
        </p:nvSpPr>
        <p:spPr>
          <a:xfrm>
            <a:off x="1013392" y="5871115"/>
            <a:ext cx="1436021" cy="338554"/>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EOC design</a:t>
            </a:r>
            <a:endParaRPr lang="zh-CN" altLang="en-US" sz="1600" dirty="0">
              <a:latin typeface="Times New Roman" panose="02020603050405020304" pitchFamily="18" charset="0"/>
              <a:cs typeface="Times New Roman" panose="02020603050405020304" pitchFamily="18" charset="0"/>
            </a:endParaRPr>
          </a:p>
        </p:txBody>
      </p:sp>
      <p:sp>
        <p:nvSpPr>
          <p:cNvPr id="24" name="矩形 23">
            <a:extLst>
              <a:ext uri="{FF2B5EF4-FFF2-40B4-BE49-F238E27FC236}">
                <a16:creationId xmlns:a16="http://schemas.microsoft.com/office/drawing/2014/main" id="{60FB1BA0-0EA5-4BAB-A9B2-64E78C14EB3F}"/>
              </a:ext>
            </a:extLst>
          </p:cNvPr>
          <p:cNvSpPr/>
          <p:nvPr/>
        </p:nvSpPr>
        <p:spPr>
          <a:xfrm rot="5400000">
            <a:off x="605545" y="3692011"/>
            <a:ext cx="543972" cy="820687"/>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zh-CN" altLang="en-US"/>
          </a:p>
        </p:txBody>
      </p:sp>
      <p:sp>
        <p:nvSpPr>
          <p:cNvPr id="25" name="文本框 24">
            <a:extLst>
              <a:ext uri="{FF2B5EF4-FFF2-40B4-BE49-F238E27FC236}">
                <a16:creationId xmlns:a16="http://schemas.microsoft.com/office/drawing/2014/main" id="{A536F5DB-2D22-4877-8F0C-1361A24760A2}"/>
              </a:ext>
            </a:extLst>
          </p:cNvPr>
          <p:cNvSpPr txBox="1"/>
          <p:nvPr/>
        </p:nvSpPr>
        <p:spPr>
          <a:xfrm>
            <a:off x="123043" y="1664988"/>
            <a:ext cx="1780697" cy="584775"/>
          </a:xfrm>
          <a:prstGeom prst="rect">
            <a:avLst/>
          </a:prstGeom>
          <a:noFill/>
        </p:spPr>
        <p:txBody>
          <a:bodyPr wrap="square" rtlCol="0">
            <a:spAutoFit/>
          </a:bodyPr>
          <a:lstStyle/>
          <a:p>
            <a:r>
              <a:rPr kumimoji="1" lang="en-US" altLang="zh-CN" sz="1600" dirty="0">
                <a:solidFill>
                  <a:schemeClr val="accent2"/>
                </a:solidFill>
                <a:latin typeface="Calibri" panose="020F0502020204030204" pitchFamily="34" charset="0"/>
                <a:cs typeface="Calibri" panose="020F0502020204030204" pitchFamily="34" charset="0"/>
              </a:rPr>
              <a:t>Hoffman coding to compress</a:t>
            </a:r>
          </a:p>
        </p:txBody>
      </p:sp>
      <p:cxnSp>
        <p:nvCxnSpPr>
          <p:cNvPr id="26" name="直线箭头连接符 7">
            <a:extLst>
              <a:ext uri="{FF2B5EF4-FFF2-40B4-BE49-F238E27FC236}">
                <a16:creationId xmlns:a16="http://schemas.microsoft.com/office/drawing/2014/main" id="{167619DB-F134-44A5-9D68-AD30166FDF56}"/>
              </a:ext>
            </a:extLst>
          </p:cNvPr>
          <p:cNvCxnSpPr>
            <a:cxnSpLocks/>
          </p:cNvCxnSpPr>
          <p:nvPr/>
        </p:nvCxnSpPr>
        <p:spPr>
          <a:xfrm>
            <a:off x="276725" y="2268801"/>
            <a:ext cx="88128" cy="1561567"/>
          </a:xfrm>
          <a:prstGeom prst="straightConnector1">
            <a:avLst/>
          </a:prstGeom>
          <a:ln w="76200">
            <a:solidFill>
              <a:schemeClr val="accent2"/>
            </a:solidFill>
            <a:tailEnd type="triangle"/>
          </a:ln>
        </p:spPr>
        <p:style>
          <a:lnRef idx="1">
            <a:schemeClr val="accent2"/>
          </a:lnRef>
          <a:fillRef idx="0">
            <a:schemeClr val="accent2"/>
          </a:fillRef>
          <a:effectRef idx="0">
            <a:schemeClr val="accent2"/>
          </a:effectRef>
          <a:fontRef idx="minor">
            <a:schemeClr val="tx1"/>
          </a:fontRef>
        </p:style>
      </p:cxnSp>
      <p:sp>
        <p:nvSpPr>
          <p:cNvPr id="27" name="文本框 26">
            <a:extLst>
              <a:ext uri="{FF2B5EF4-FFF2-40B4-BE49-F238E27FC236}">
                <a16:creationId xmlns:a16="http://schemas.microsoft.com/office/drawing/2014/main" id="{9660223F-9430-4A73-B4D6-6FC4D6C450F2}"/>
              </a:ext>
            </a:extLst>
          </p:cNvPr>
          <p:cNvSpPr txBox="1"/>
          <p:nvPr/>
        </p:nvSpPr>
        <p:spPr>
          <a:xfrm>
            <a:off x="4991695" y="5968654"/>
            <a:ext cx="1436021" cy="338554"/>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A data packet</a:t>
            </a:r>
            <a:endParaRPr lang="zh-CN" altLang="en-US" sz="1600" dirty="0">
              <a:latin typeface="Times New Roman" panose="02020603050405020304" pitchFamily="18" charset="0"/>
              <a:cs typeface="Times New Roman" panose="02020603050405020304" pitchFamily="18" charset="0"/>
            </a:endParaRPr>
          </a:p>
        </p:txBody>
      </p:sp>
      <p:sp>
        <p:nvSpPr>
          <p:cNvPr id="28" name="文本框 27">
            <a:extLst>
              <a:ext uri="{FF2B5EF4-FFF2-40B4-BE49-F238E27FC236}">
                <a16:creationId xmlns:a16="http://schemas.microsoft.com/office/drawing/2014/main" id="{A2E732C2-5CFD-427C-A6ED-6E38F8BBA690}"/>
              </a:ext>
            </a:extLst>
          </p:cNvPr>
          <p:cNvSpPr txBox="1"/>
          <p:nvPr/>
        </p:nvSpPr>
        <p:spPr>
          <a:xfrm>
            <a:off x="9251043" y="5905265"/>
            <a:ext cx="1748786" cy="338554"/>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Encoding schemes</a:t>
            </a:r>
            <a:endParaRPr lang="zh-CN" altLang="en-US" sz="1600" dirty="0">
              <a:latin typeface="Times New Roman" panose="02020603050405020304" pitchFamily="18" charset="0"/>
              <a:cs typeface="Times New Roman" panose="02020603050405020304" pitchFamily="18" charset="0"/>
            </a:endParaRPr>
          </a:p>
        </p:txBody>
      </p:sp>
      <p:sp>
        <p:nvSpPr>
          <p:cNvPr id="29" name="文本框 28">
            <a:extLst>
              <a:ext uri="{FF2B5EF4-FFF2-40B4-BE49-F238E27FC236}">
                <a16:creationId xmlns:a16="http://schemas.microsoft.com/office/drawing/2014/main" id="{285DD5D3-1E89-4E01-B0F8-60A2B658DBC5}"/>
              </a:ext>
            </a:extLst>
          </p:cNvPr>
          <p:cNvSpPr txBox="1"/>
          <p:nvPr/>
        </p:nvSpPr>
        <p:spPr>
          <a:xfrm>
            <a:off x="3172314" y="3344230"/>
            <a:ext cx="5403020" cy="1862498"/>
          </a:xfrm>
          <a:prstGeom prst="rect">
            <a:avLst/>
          </a:prstGeom>
          <a:noFill/>
        </p:spPr>
        <p:txBody>
          <a:bodyPr wrap="square">
            <a:spAutoFit/>
          </a:bodyPr>
          <a:lstStyle/>
          <a:p>
            <a:pPr marL="0" indent="0">
              <a:lnSpc>
                <a:spcPct val="130000"/>
              </a:lnSpc>
              <a:buNone/>
            </a:pPr>
            <a:r>
              <a:rPr kumimoji="1" lang="en-US" altLang="zh-CN" sz="1800" dirty="0"/>
              <a:t>Encoding schemes:</a:t>
            </a:r>
          </a:p>
          <a:p>
            <a:pPr marL="285750" indent="-285750">
              <a:lnSpc>
                <a:spcPct val="130000"/>
              </a:lnSpc>
              <a:buFont typeface="Wingdings" panose="05000000000000000000" pitchFamily="2" charset="2"/>
              <a:buChar char="Ø"/>
            </a:pPr>
            <a:r>
              <a:rPr kumimoji="1" lang="en-US" altLang="zh-CN" sz="1800" dirty="0"/>
              <a:t>Comparing several compression schemes to get the best</a:t>
            </a:r>
          </a:p>
          <a:p>
            <a:pPr marL="285750" indent="-285750">
              <a:lnSpc>
                <a:spcPct val="130000"/>
              </a:lnSpc>
              <a:buFont typeface="Wingdings" panose="05000000000000000000" pitchFamily="2" charset="2"/>
              <a:buChar char="Ø"/>
            </a:pPr>
            <a:r>
              <a:rPr kumimoji="1" lang="en-US" altLang="zh-CN" sz="1800" dirty="0"/>
              <a:t>Compression efficiency:</a:t>
            </a:r>
          </a:p>
          <a:p>
            <a:pPr>
              <a:lnSpc>
                <a:spcPct val="130000"/>
              </a:lnSpc>
            </a:pPr>
            <a:r>
              <a:rPr kumimoji="1" lang="en-US" altLang="zh-CN" dirty="0"/>
              <a:t>     packaging + Huffman </a:t>
            </a:r>
            <a:r>
              <a:rPr kumimoji="1" lang="en-US" altLang="zh-CN" dirty="0">
                <a:sym typeface="Wingdings" panose="05000000000000000000" pitchFamily="2" charset="2"/>
              </a:rPr>
              <a:t> ~73% (27% reduced)</a:t>
            </a:r>
            <a:endParaRPr kumimoji="1" lang="en-US" altLang="zh-CN" sz="1800" dirty="0"/>
          </a:p>
        </p:txBody>
      </p:sp>
    </p:spTree>
    <p:extLst>
      <p:ext uri="{BB962C8B-B14F-4D97-AF65-F5344CB8AC3E}">
        <p14:creationId xmlns:p14="http://schemas.microsoft.com/office/powerpoint/2010/main" val="5474078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75A655B-B6B8-4ED8-9F1F-857A539FE6FB}"/>
              </a:ext>
            </a:extLst>
          </p:cNvPr>
          <p:cNvSpPr>
            <a:spLocks noGrp="1"/>
          </p:cNvSpPr>
          <p:nvPr>
            <p:ph type="title"/>
          </p:nvPr>
        </p:nvSpPr>
        <p:spPr/>
        <p:txBody>
          <a:bodyPr/>
          <a:lstStyle/>
          <a:p>
            <a:r>
              <a:rPr lang="en-US" altLang="zh-CN" dirty="0">
                <a:latin typeface="Calibri" panose="020F0502020204030204" pitchFamily="34" charset="0"/>
                <a:cs typeface="Calibri" panose="020F0502020204030204" pitchFamily="34" charset="0"/>
              </a:rPr>
              <a:t>Bottom</a:t>
            </a:r>
            <a:endParaRPr lang="zh-CN" altLang="en-US" dirty="0"/>
          </a:p>
        </p:txBody>
      </p:sp>
      <p:sp>
        <p:nvSpPr>
          <p:cNvPr id="4" name="灯片编号占位符 3">
            <a:extLst>
              <a:ext uri="{FF2B5EF4-FFF2-40B4-BE49-F238E27FC236}">
                <a16:creationId xmlns:a16="http://schemas.microsoft.com/office/drawing/2014/main" id="{6B758358-FEAA-40E6-8A87-211AA447764D}"/>
              </a:ext>
            </a:extLst>
          </p:cNvPr>
          <p:cNvSpPr>
            <a:spLocks noGrp="1"/>
          </p:cNvSpPr>
          <p:nvPr>
            <p:ph type="sldNum" sz="quarter" idx="12"/>
          </p:nvPr>
        </p:nvSpPr>
        <p:spPr/>
        <p:txBody>
          <a:bodyPr/>
          <a:lstStyle/>
          <a:p>
            <a:fld id="{1DD454EC-D2DA-B84B-BA98-0651606DF2B5}" type="slidenum">
              <a:rPr kumimoji="1" lang="zh-CN" altLang="en-US" smtClean="0"/>
              <a:t>22</a:t>
            </a:fld>
            <a:endParaRPr kumimoji="1" lang="zh-CN" altLang="en-US"/>
          </a:p>
        </p:txBody>
      </p:sp>
      <p:pic>
        <p:nvPicPr>
          <p:cNvPr id="5" name="图片 4">
            <a:extLst>
              <a:ext uri="{FF2B5EF4-FFF2-40B4-BE49-F238E27FC236}">
                <a16:creationId xmlns:a16="http://schemas.microsoft.com/office/drawing/2014/main" id="{3E4D0BF7-E03C-49EB-8625-2DF23AD2E4FF}"/>
              </a:ext>
            </a:extLst>
          </p:cNvPr>
          <p:cNvPicPr>
            <a:picLocks noChangeAspect="1"/>
          </p:cNvPicPr>
          <p:nvPr/>
        </p:nvPicPr>
        <p:blipFill>
          <a:blip r:embed="rId3"/>
          <a:stretch>
            <a:fillRect/>
          </a:stretch>
        </p:blipFill>
        <p:spPr>
          <a:xfrm>
            <a:off x="387126" y="1690688"/>
            <a:ext cx="5414332" cy="4544489"/>
          </a:xfrm>
          <a:prstGeom prst="rect">
            <a:avLst/>
          </a:prstGeom>
        </p:spPr>
      </p:pic>
      <p:sp>
        <p:nvSpPr>
          <p:cNvPr id="6" name="文本框 5">
            <a:extLst>
              <a:ext uri="{FF2B5EF4-FFF2-40B4-BE49-F238E27FC236}">
                <a16:creationId xmlns:a16="http://schemas.microsoft.com/office/drawing/2014/main" id="{7C29E38E-8E1D-4A82-835D-3195243682E8}"/>
              </a:ext>
            </a:extLst>
          </p:cNvPr>
          <p:cNvSpPr txBox="1"/>
          <p:nvPr/>
        </p:nvSpPr>
        <p:spPr>
          <a:xfrm>
            <a:off x="2296328" y="6065900"/>
            <a:ext cx="1748786" cy="338554"/>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Trigger Table logic</a:t>
            </a:r>
            <a:endParaRPr lang="zh-CN" altLang="en-US" sz="1600" dirty="0">
              <a:latin typeface="Times New Roman" panose="02020603050405020304" pitchFamily="18" charset="0"/>
              <a:cs typeface="Times New Roman" panose="02020603050405020304" pitchFamily="18" charset="0"/>
            </a:endParaRPr>
          </a:p>
        </p:txBody>
      </p:sp>
      <p:sp>
        <p:nvSpPr>
          <p:cNvPr id="7" name="文本框 6">
            <a:extLst>
              <a:ext uri="{FF2B5EF4-FFF2-40B4-BE49-F238E27FC236}">
                <a16:creationId xmlns:a16="http://schemas.microsoft.com/office/drawing/2014/main" id="{6CD7B308-C496-4E58-8667-4DCF03437C09}"/>
              </a:ext>
            </a:extLst>
          </p:cNvPr>
          <p:cNvSpPr txBox="1"/>
          <p:nvPr/>
        </p:nvSpPr>
        <p:spPr>
          <a:xfrm>
            <a:off x="6096000" y="1629142"/>
            <a:ext cx="5024165" cy="2589299"/>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kumimoji="1" lang="en-US" altLang="zh-CN" sz="2000" dirty="0"/>
              <a:t>Functions for the </a:t>
            </a:r>
            <a:r>
              <a:rPr kumimoji="1" lang="en-US" altLang="zh-CN" sz="2000" dirty="0">
                <a:sym typeface="Symbol" panose="05050102010706020507" pitchFamily="18" charset="2"/>
              </a:rPr>
              <a:t>Bottom</a:t>
            </a:r>
            <a:r>
              <a:rPr kumimoji="1" lang="en-US" altLang="zh-CN" sz="2000" dirty="0"/>
              <a:t>:</a:t>
            </a:r>
          </a:p>
          <a:p>
            <a:pPr marL="742950" lvl="1" indent="-285750">
              <a:lnSpc>
                <a:spcPct val="150000"/>
              </a:lnSpc>
              <a:buFont typeface="Wingdings" panose="05000000000000000000" pitchFamily="2" charset="2"/>
              <a:buChar char="p"/>
            </a:pPr>
            <a:r>
              <a:rPr kumimoji="1" lang="en-US" altLang="zh-CN" b="1" dirty="0"/>
              <a:t>Trigger table</a:t>
            </a:r>
            <a:r>
              <a:rPr kumimoji="1" lang="en-US" altLang="zh-CN" dirty="0"/>
              <a:t>: manage the trigger and generate the trigger ID to control the readout.</a:t>
            </a:r>
          </a:p>
          <a:p>
            <a:pPr marL="742950" lvl="1" indent="-285750">
              <a:lnSpc>
                <a:spcPct val="150000"/>
              </a:lnSpc>
              <a:buFont typeface="Wingdings" panose="05000000000000000000" pitchFamily="2" charset="2"/>
              <a:buChar char="p"/>
            </a:pPr>
            <a:r>
              <a:rPr kumimoji="1" lang="en-US" altLang="zh-CN" b="1" dirty="0">
                <a:sym typeface="Symbol" panose="05050102010706020507" pitchFamily="18" charset="2"/>
              </a:rPr>
              <a:t>Data concentration</a:t>
            </a:r>
            <a:r>
              <a:rPr kumimoji="1" lang="en-US" altLang="zh-CN" dirty="0">
                <a:sym typeface="Symbol" panose="05050102010706020507" pitchFamily="18" charset="2"/>
              </a:rPr>
              <a:t>: concentrating the chip data.</a:t>
            </a:r>
          </a:p>
        </p:txBody>
      </p:sp>
    </p:spTree>
    <p:extLst>
      <p:ext uri="{BB962C8B-B14F-4D97-AF65-F5344CB8AC3E}">
        <p14:creationId xmlns:p14="http://schemas.microsoft.com/office/powerpoint/2010/main" val="2398968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E7A99BF-9A6E-E337-E9E0-F809C6F07159}"/>
              </a:ext>
            </a:extLst>
          </p:cNvPr>
          <p:cNvSpPr>
            <a:spLocks noGrp="1"/>
          </p:cNvSpPr>
          <p:nvPr>
            <p:ph type="title"/>
          </p:nvPr>
        </p:nvSpPr>
        <p:spPr/>
        <p:txBody>
          <a:bodyPr/>
          <a:lstStyle/>
          <a:p>
            <a:r>
              <a:rPr kumimoji="1" lang="en-US" altLang="zh-CN" dirty="0"/>
              <a:t>Summary </a:t>
            </a:r>
            <a:endParaRPr kumimoji="1" lang="zh-CN" altLang="en-US" dirty="0"/>
          </a:p>
        </p:txBody>
      </p:sp>
      <p:sp>
        <p:nvSpPr>
          <p:cNvPr id="3" name="内容占位符 2">
            <a:extLst>
              <a:ext uri="{FF2B5EF4-FFF2-40B4-BE49-F238E27FC236}">
                <a16:creationId xmlns:a16="http://schemas.microsoft.com/office/drawing/2014/main" id="{8136FE7C-7948-CF8A-9CDC-AD9FB4243B88}"/>
              </a:ext>
            </a:extLst>
          </p:cNvPr>
          <p:cNvSpPr>
            <a:spLocks noGrp="1"/>
          </p:cNvSpPr>
          <p:nvPr>
            <p:ph idx="1"/>
          </p:nvPr>
        </p:nvSpPr>
        <p:spPr>
          <a:xfrm>
            <a:off x="838200" y="1690688"/>
            <a:ext cx="10515600" cy="4521440"/>
          </a:xfrm>
        </p:spPr>
        <p:txBody>
          <a:bodyPr>
            <a:normAutofit fontScale="92500" lnSpcReduction="20000"/>
          </a:bodyPr>
          <a:lstStyle/>
          <a:p>
            <a:pPr>
              <a:lnSpc>
                <a:spcPct val="120000"/>
              </a:lnSpc>
            </a:pPr>
            <a:r>
              <a:rPr kumimoji="1" lang="en-US" altLang="zh-CN" sz="2400" dirty="0"/>
              <a:t>4D</a:t>
            </a:r>
            <a:r>
              <a:rPr kumimoji="1" lang="zh-CN" altLang="en-US" sz="2400" dirty="0"/>
              <a:t> </a:t>
            </a:r>
            <a:r>
              <a:rPr kumimoji="1" lang="en-US" altLang="zh-CN" sz="2400" dirty="0"/>
              <a:t>tracking</a:t>
            </a:r>
          </a:p>
          <a:p>
            <a:pPr lvl="1">
              <a:lnSpc>
                <a:spcPct val="120000"/>
              </a:lnSpc>
            </a:pPr>
            <a:r>
              <a:rPr kumimoji="1" lang="en-US" altLang="zh-CN" sz="1800" dirty="0"/>
              <a:t>ACTS</a:t>
            </a:r>
            <a:r>
              <a:rPr kumimoji="1" lang="zh-CN" altLang="en-US" sz="1800" dirty="0"/>
              <a:t> </a:t>
            </a:r>
            <a:r>
              <a:rPr kumimoji="1" lang="en-US" altLang="zh-CN" sz="1800" dirty="0"/>
              <a:t>simulation</a:t>
            </a:r>
            <a:r>
              <a:rPr kumimoji="1" lang="zh-CN" altLang="en-US" sz="1800" dirty="0"/>
              <a:t> </a:t>
            </a:r>
            <a:r>
              <a:rPr kumimoji="1" lang="en-US" altLang="zh-CN" sz="1800" dirty="0"/>
              <a:t>&amp;</a:t>
            </a:r>
            <a:r>
              <a:rPr kumimoji="1" lang="zh-CN" altLang="en-US" sz="1800" dirty="0"/>
              <a:t> </a:t>
            </a:r>
            <a:r>
              <a:rPr kumimoji="1" lang="en-US" altLang="zh-CN" sz="1800" dirty="0"/>
              <a:t>tracking</a:t>
            </a:r>
            <a:r>
              <a:rPr kumimoji="1" lang="zh-CN" altLang="en-US" sz="1800" dirty="0"/>
              <a:t> </a:t>
            </a:r>
            <a:r>
              <a:rPr kumimoji="1" lang="en-US" altLang="zh-CN" sz="1800" dirty="0"/>
              <a:t>workflow</a:t>
            </a:r>
            <a:r>
              <a:rPr kumimoji="1" lang="zh-CN" altLang="en-US" sz="1800" dirty="0"/>
              <a:t> </a:t>
            </a:r>
            <a:r>
              <a:rPr kumimoji="1" lang="en-US" altLang="zh-CN" sz="1800" dirty="0"/>
              <a:t>is</a:t>
            </a:r>
            <a:r>
              <a:rPr kumimoji="1" lang="zh-CN" altLang="en-US" sz="1800" dirty="0"/>
              <a:t> </a:t>
            </a:r>
            <a:r>
              <a:rPr kumimoji="1" lang="en-US" altLang="zh-CN" sz="1800" dirty="0"/>
              <a:t>powerful</a:t>
            </a:r>
            <a:r>
              <a:rPr kumimoji="1" lang="zh-CN" altLang="en-US" sz="1800" dirty="0"/>
              <a:t> </a:t>
            </a:r>
            <a:r>
              <a:rPr kumimoji="1" lang="en-US" altLang="zh-CN" sz="1800" dirty="0"/>
              <a:t>for</a:t>
            </a:r>
            <a:r>
              <a:rPr kumimoji="1" lang="zh-CN" altLang="en-US" sz="1800" dirty="0"/>
              <a:t> </a:t>
            </a:r>
            <a:r>
              <a:rPr kumimoji="1" lang="en-US" altLang="zh-CN" sz="1800" dirty="0"/>
              <a:t>4D</a:t>
            </a:r>
            <a:r>
              <a:rPr kumimoji="1" lang="zh-CN" altLang="en-US" sz="1800" dirty="0"/>
              <a:t> </a:t>
            </a:r>
            <a:r>
              <a:rPr kumimoji="1" lang="en-US" altLang="zh-CN" sz="1800" dirty="0"/>
              <a:t>tracking</a:t>
            </a:r>
            <a:r>
              <a:rPr kumimoji="1" lang="zh-CN" altLang="en-US" sz="1800" dirty="0"/>
              <a:t> </a:t>
            </a:r>
            <a:r>
              <a:rPr kumimoji="1" lang="en-US" altLang="zh-CN" sz="1800" dirty="0"/>
              <a:t>study</a:t>
            </a:r>
          </a:p>
          <a:p>
            <a:pPr lvl="1">
              <a:lnSpc>
                <a:spcPct val="120000"/>
              </a:lnSpc>
              <a:buFont typeface="Wingdings" pitchFamily="2" charset="2"/>
              <a:buChar char="Ø"/>
            </a:pPr>
            <a:r>
              <a:rPr kumimoji="1" lang="en-US" altLang="zh-CN" sz="1800" dirty="0"/>
              <a:t>Investigating and implementing</a:t>
            </a:r>
            <a:r>
              <a:rPr kumimoji="1" lang="zh-CN" altLang="en-US" sz="1800" dirty="0"/>
              <a:t> </a:t>
            </a:r>
            <a:r>
              <a:rPr kumimoji="1" lang="en-US" altLang="zh-CN" sz="1800" dirty="0"/>
              <a:t>4D</a:t>
            </a:r>
            <a:r>
              <a:rPr kumimoji="1" lang="zh-CN" altLang="en-US" sz="1800" dirty="0"/>
              <a:t> </a:t>
            </a:r>
            <a:r>
              <a:rPr kumimoji="1" lang="en-US" altLang="zh-CN" sz="1800" dirty="0"/>
              <a:t>seeding</a:t>
            </a:r>
            <a:r>
              <a:rPr kumimoji="1" lang="zh-CN" altLang="en-US" sz="1800" dirty="0"/>
              <a:t> </a:t>
            </a:r>
            <a:r>
              <a:rPr kumimoji="1" lang="en-US" altLang="zh-CN" sz="1800" dirty="0"/>
              <a:t>&amp;</a:t>
            </a:r>
            <a:r>
              <a:rPr kumimoji="1" lang="zh-CN" altLang="en-US" sz="1800" dirty="0"/>
              <a:t> </a:t>
            </a:r>
            <a:r>
              <a:rPr kumimoji="1" lang="en-US" altLang="zh-CN" sz="1800" dirty="0"/>
              <a:t>track</a:t>
            </a:r>
            <a:r>
              <a:rPr kumimoji="1" lang="zh-CN" altLang="en-US" sz="1800" dirty="0"/>
              <a:t> </a:t>
            </a:r>
            <a:r>
              <a:rPr kumimoji="1" lang="en-US" altLang="zh-CN" sz="1800" dirty="0"/>
              <a:t>finding/fitting</a:t>
            </a:r>
            <a:r>
              <a:rPr kumimoji="1" lang="zh-CN" altLang="en-US" sz="1800" dirty="0"/>
              <a:t> </a:t>
            </a:r>
            <a:r>
              <a:rPr kumimoji="1" lang="en-US" altLang="zh-CN" sz="1800" dirty="0"/>
              <a:t>algorithms</a:t>
            </a:r>
            <a:r>
              <a:rPr kumimoji="1" lang="zh-CN" altLang="en-US" sz="1800" dirty="0"/>
              <a:t> </a:t>
            </a:r>
            <a:r>
              <a:rPr kumimoji="1" lang="en-US" altLang="zh-CN" dirty="0"/>
              <a:t>with</a:t>
            </a:r>
            <a:r>
              <a:rPr kumimoji="1" lang="zh-CN" altLang="en-US" sz="1800" dirty="0"/>
              <a:t> </a:t>
            </a:r>
            <a:r>
              <a:rPr kumimoji="1" lang="en-US" altLang="zh-CN" sz="1800" dirty="0"/>
              <a:t>ACTS</a:t>
            </a:r>
            <a:r>
              <a:rPr kumimoji="1" lang="zh-CN" altLang="en-US" sz="1800" dirty="0"/>
              <a:t> </a:t>
            </a:r>
            <a:endParaRPr kumimoji="1" lang="en-US" altLang="zh-CN" sz="1800" dirty="0"/>
          </a:p>
          <a:p>
            <a:pPr marL="457200" lvl="1" indent="0">
              <a:lnSpc>
                <a:spcPct val="120000"/>
              </a:lnSpc>
              <a:buNone/>
            </a:pPr>
            <a:r>
              <a:rPr kumimoji="1" lang="en-US" altLang="zh-CN" dirty="0"/>
              <a:t>	</a:t>
            </a:r>
            <a:r>
              <a:rPr kumimoji="1" lang="en-US" altLang="zh-CN" sz="1800" dirty="0"/>
              <a:t>–</a:t>
            </a:r>
            <a:r>
              <a:rPr kumimoji="1" lang="zh-CN" altLang="en-US" sz="1800" dirty="0"/>
              <a:t> </a:t>
            </a:r>
            <a:r>
              <a:rPr kumimoji="1" lang="en-US" altLang="zh-CN" sz="1800" dirty="0"/>
              <a:t>possibilities</a:t>
            </a:r>
            <a:r>
              <a:rPr kumimoji="1" lang="zh-CN" altLang="en-US" sz="1800" dirty="0"/>
              <a:t> </a:t>
            </a:r>
            <a:r>
              <a:rPr kumimoji="1" lang="en-US" altLang="zh-CN" sz="1800" dirty="0"/>
              <a:t>of</a:t>
            </a:r>
            <a:r>
              <a:rPr kumimoji="1" lang="zh-CN" altLang="en-US" sz="1800" dirty="0"/>
              <a:t> </a:t>
            </a:r>
            <a:r>
              <a:rPr kumimoji="1" lang="en-US" altLang="zh-CN" sz="1800" dirty="0"/>
              <a:t>improvement</a:t>
            </a:r>
          </a:p>
          <a:p>
            <a:pPr lvl="1">
              <a:lnSpc>
                <a:spcPct val="120000"/>
              </a:lnSpc>
              <a:buFont typeface="Wingdings" pitchFamily="2" charset="2"/>
              <a:buChar char="Ø"/>
            </a:pPr>
            <a:r>
              <a:rPr kumimoji="1" lang="en-US" altLang="zh-CN" sz="1800" dirty="0"/>
              <a:t>Studying</a:t>
            </a:r>
            <a:r>
              <a:rPr kumimoji="1" lang="zh-CN" altLang="en-US" sz="1800" dirty="0"/>
              <a:t> </a:t>
            </a:r>
            <a:r>
              <a:rPr kumimoji="1" lang="en-US" altLang="zh-CN" sz="1800" dirty="0"/>
              <a:t>4D</a:t>
            </a:r>
            <a:r>
              <a:rPr kumimoji="1" lang="zh-CN" altLang="en-US" sz="1800" dirty="0"/>
              <a:t> </a:t>
            </a:r>
            <a:r>
              <a:rPr kumimoji="1" lang="en-US" altLang="zh-CN" sz="1800" dirty="0"/>
              <a:t>tracking</a:t>
            </a:r>
            <a:r>
              <a:rPr kumimoji="1" lang="zh-CN" altLang="en-US" sz="1800" dirty="0"/>
              <a:t> </a:t>
            </a:r>
            <a:r>
              <a:rPr kumimoji="1" lang="en-US" altLang="zh-CN" sz="1800" dirty="0"/>
              <a:t>workflow</a:t>
            </a:r>
            <a:r>
              <a:rPr kumimoji="1" lang="zh-CN" altLang="en-US" sz="1800" dirty="0"/>
              <a:t> </a:t>
            </a:r>
            <a:r>
              <a:rPr kumimoji="1" lang="en-US" altLang="zh-CN" sz="1800" dirty="0"/>
              <a:t>in</a:t>
            </a:r>
            <a:r>
              <a:rPr kumimoji="1" lang="zh-CN" altLang="en-US" sz="1800" dirty="0"/>
              <a:t> </a:t>
            </a:r>
            <a:r>
              <a:rPr kumimoji="1" lang="en-US" altLang="zh-CN" sz="1800" dirty="0"/>
              <a:t>ATLAS</a:t>
            </a:r>
            <a:r>
              <a:rPr kumimoji="1" lang="zh-CN" altLang="en-US" sz="1800" dirty="0"/>
              <a:t> </a:t>
            </a:r>
            <a:r>
              <a:rPr kumimoji="1" lang="en-US" altLang="zh-CN" sz="1800" dirty="0"/>
              <a:t>Software</a:t>
            </a:r>
            <a:r>
              <a:rPr kumimoji="1" lang="zh-CN" altLang="en-US" sz="1800" dirty="0"/>
              <a:t> </a:t>
            </a:r>
            <a:r>
              <a:rPr kumimoji="1" lang="en-US" altLang="zh-CN" sz="1800" dirty="0"/>
              <a:t>Framework</a:t>
            </a:r>
          </a:p>
          <a:p>
            <a:pPr lvl="1">
              <a:lnSpc>
                <a:spcPct val="120000"/>
              </a:lnSpc>
              <a:buFont typeface="Wingdings" pitchFamily="2" charset="2"/>
              <a:buChar char="Ø"/>
            </a:pPr>
            <a:r>
              <a:rPr kumimoji="1" lang="en-US" altLang="zh-CN" sz="1800" dirty="0"/>
              <a:t>Outlook:</a:t>
            </a:r>
            <a:r>
              <a:rPr kumimoji="1" lang="zh-CN" altLang="en-US" sz="1800" dirty="0"/>
              <a:t> </a:t>
            </a:r>
            <a:r>
              <a:rPr kumimoji="1" lang="en-US" altLang="zh-CN" sz="1800" dirty="0"/>
              <a:t>physics</a:t>
            </a:r>
            <a:r>
              <a:rPr kumimoji="1" lang="zh-CN" altLang="en-US" sz="1800" dirty="0"/>
              <a:t> </a:t>
            </a:r>
            <a:r>
              <a:rPr kumimoji="1" lang="en-US" altLang="zh-CN" sz="1800" dirty="0"/>
              <a:t>case</a:t>
            </a:r>
            <a:r>
              <a:rPr kumimoji="1" lang="zh-CN" altLang="en-US" sz="1800" dirty="0"/>
              <a:t> </a:t>
            </a:r>
            <a:r>
              <a:rPr kumimoji="1" lang="en-US" altLang="zh-CN" sz="1800" dirty="0"/>
              <a:t>using</a:t>
            </a:r>
            <a:r>
              <a:rPr kumimoji="1" lang="zh-CN" altLang="en-US" sz="1800" dirty="0"/>
              <a:t> </a:t>
            </a:r>
            <a:r>
              <a:rPr kumimoji="1" lang="en-US" altLang="zh-CN" sz="1800" dirty="0"/>
              <a:t>the</a:t>
            </a:r>
            <a:r>
              <a:rPr kumimoji="1" lang="zh-CN" altLang="en-US" sz="1800" dirty="0"/>
              <a:t> </a:t>
            </a:r>
            <a:r>
              <a:rPr kumimoji="1" lang="en-US" altLang="zh-CN" sz="1800" dirty="0"/>
              <a:t>4D</a:t>
            </a:r>
            <a:r>
              <a:rPr kumimoji="1" lang="zh-CN" altLang="en-US" sz="1800" dirty="0"/>
              <a:t> </a:t>
            </a:r>
            <a:r>
              <a:rPr kumimoji="1" lang="en-US" altLang="zh-CN" sz="1800" dirty="0"/>
              <a:t>tracking</a:t>
            </a:r>
            <a:r>
              <a:rPr kumimoji="1" lang="zh-CN" altLang="en-US" sz="1800" dirty="0"/>
              <a:t> </a:t>
            </a:r>
            <a:r>
              <a:rPr kumimoji="1" lang="en-US" altLang="zh-CN" sz="1800" dirty="0"/>
              <a:t>+</a:t>
            </a:r>
            <a:r>
              <a:rPr kumimoji="1" lang="zh-CN" altLang="en-US" sz="1800" dirty="0"/>
              <a:t> </a:t>
            </a:r>
            <a:r>
              <a:rPr kumimoji="1" lang="en-US" altLang="zh-CN" sz="1800" dirty="0"/>
              <a:t>4D</a:t>
            </a:r>
            <a:r>
              <a:rPr kumimoji="1" lang="zh-CN" altLang="en-US" sz="1800" dirty="0"/>
              <a:t> </a:t>
            </a:r>
            <a:r>
              <a:rPr kumimoji="1" lang="en-US" altLang="zh-CN" sz="1800" dirty="0"/>
              <a:t>vertexing</a:t>
            </a:r>
            <a:r>
              <a:rPr kumimoji="1" lang="zh-CN" altLang="en-US" sz="1800" dirty="0"/>
              <a:t> </a:t>
            </a:r>
            <a:r>
              <a:rPr kumimoji="1" lang="en-US" altLang="zh-CN" sz="1800" dirty="0"/>
              <a:t>+</a:t>
            </a:r>
            <a:r>
              <a:rPr kumimoji="1" lang="zh-CN" altLang="en-US" sz="1800" dirty="0"/>
              <a:t> </a:t>
            </a:r>
            <a:r>
              <a:rPr kumimoji="1" lang="en-US" altLang="zh-CN" sz="1800" dirty="0"/>
              <a:t>4D</a:t>
            </a:r>
            <a:r>
              <a:rPr kumimoji="1" lang="zh-CN" altLang="en-US" sz="1800" dirty="0"/>
              <a:t> </a:t>
            </a:r>
            <a:r>
              <a:rPr kumimoji="1" lang="en-US" altLang="zh-CN" sz="1800" dirty="0"/>
              <a:t>flavor</a:t>
            </a:r>
            <a:r>
              <a:rPr kumimoji="1" lang="zh-CN" altLang="en-US" sz="1800" dirty="0"/>
              <a:t> </a:t>
            </a:r>
            <a:r>
              <a:rPr kumimoji="1" lang="en-US" altLang="zh-CN" sz="1800" dirty="0"/>
              <a:t>tagging</a:t>
            </a:r>
          </a:p>
          <a:p>
            <a:pPr>
              <a:lnSpc>
                <a:spcPct val="120000"/>
              </a:lnSpc>
            </a:pPr>
            <a:r>
              <a:rPr kumimoji="1" lang="en-US" altLang="zh-CN" sz="2400" dirty="0"/>
              <a:t>Timing Pixel</a:t>
            </a:r>
            <a:r>
              <a:rPr kumimoji="1" lang="zh-CN" altLang="en-US" sz="2400" dirty="0"/>
              <a:t> </a:t>
            </a:r>
            <a:r>
              <a:rPr kumimoji="1" lang="en-US" altLang="zh-CN" sz="2400" dirty="0"/>
              <a:t>design</a:t>
            </a:r>
          </a:p>
          <a:p>
            <a:pPr lvl="1">
              <a:lnSpc>
                <a:spcPct val="120000"/>
              </a:lnSpc>
            </a:pPr>
            <a:r>
              <a:rPr kumimoji="1" lang="en-US" altLang="zh-CN" sz="1800" dirty="0"/>
              <a:t>the overview of the chip design scheme: Pixel, Core array, Periphery.</a:t>
            </a:r>
          </a:p>
          <a:p>
            <a:pPr lvl="1">
              <a:lnSpc>
                <a:spcPct val="120000"/>
              </a:lnSpc>
              <a:buFont typeface="Wingdings" pitchFamily="2" charset="2"/>
              <a:buChar char="Ø"/>
            </a:pPr>
            <a:r>
              <a:rPr kumimoji="1" lang="en-US" altLang="zh-CN" sz="1800" dirty="0"/>
              <a:t>Pixel: </a:t>
            </a:r>
            <a:r>
              <a:rPr lang="en-US" altLang="zh-CN" sz="1800" dirty="0"/>
              <a:t>Amplifier,</a:t>
            </a:r>
            <a:r>
              <a:rPr lang="zh-CN" altLang="en-US" sz="1800" dirty="0"/>
              <a:t> </a:t>
            </a:r>
            <a:r>
              <a:rPr lang="en-US" altLang="zh-CN" sz="1800" dirty="0"/>
              <a:t>Discriminator (precision sim. &lt; 80ps), Time-to-digital converter</a:t>
            </a:r>
            <a:endParaRPr kumimoji="1" lang="en-US" altLang="zh-CN" sz="1800" dirty="0"/>
          </a:p>
          <a:p>
            <a:pPr lvl="1">
              <a:lnSpc>
                <a:spcPct val="120000"/>
              </a:lnSpc>
              <a:buFont typeface="Wingdings" pitchFamily="2" charset="2"/>
              <a:buChar char="Ø"/>
            </a:pPr>
            <a:r>
              <a:rPr kumimoji="1" lang="en-US" altLang="zh-CN" sz="1800" dirty="0"/>
              <a:t>Core array:</a:t>
            </a:r>
            <a:r>
              <a:rPr kumimoji="1" lang="zh-CN" altLang="en-US" sz="1800" dirty="0"/>
              <a:t> </a:t>
            </a:r>
            <a:r>
              <a:rPr kumimoji="1" lang="en-US" altLang="zh-CN" sz="1800" dirty="0"/>
              <a:t>the shared memory structure, </a:t>
            </a:r>
            <a:r>
              <a:rPr lang="en-US" altLang="zh-CN" sz="1800" dirty="0">
                <a:sym typeface="Symbol" panose="05050102010706020507" pitchFamily="18" charset="2"/>
              </a:rPr>
              <a:t>Eliminating the cluster effect</a:t>
            </a:r>
          </a:p>
          <a:p>
            <a:pPr lvl="1">
              <a:lnSpc>
                <a:spcPct val="120000"/>
              </a:lnSpc>
              <a:buFont typeface="Wingdings" pitchFamily="2" charset="2"/>
              <a:buChar char="Ø"/>
            </a:pPr>
            <a:r>
              <a:rPr kumimoji="1" lang="en-US" altLang="zh-CN" sz="1800" dirty="0"/>
              <a:t>Periphery:</a:t>
            </a:r>
          </a:p>
          <a:p>
            <a:pPr lvl="2">
              <a:lnSpc>
                <a:spcPct val="120000"/>
              </a:lnSpc>
            </a:pPr>
            <a:r>
              <a:rPr kumimoji="1" lang="en-US" altLang="zh-CN" sz="1600" dirty="0"/>
              <a:t>End of column: remap, package, encode the hit data to compress data bits</a:t>
            </a:r>
          </a:p>
          <a:p>
            <a:pPr lvl="2">
              <a:lnSpc>
                <a:spcPct val="120000"/>
              </a:lnSpc>
            </a:pPr>
            <a:r>
              <a:rPr kumimoji="1" lang="en-US" altLang="zh-CN" sz="1600" dirty="0"/>
              <a:t>Chip Bottom: </a:t>
            </a:r>
            <a:r>
              <a:rPr kumimoji="1" lang="en-US" altLang="zh-CN" sz="1600" dirty="0">
                <a:sym typeface="Symbol" panose="05050102010706020507" pitchFamily="18" charset="2"/>
              </a:rPr>
              <a:t>concentrating the chip data</a:t>
            </a:r>
            <a:endParaRPr kumimoji="1" lang="en-US" altLang="zh-CN" sz="1600" dirty="0"/>
          </a:p>
        </p:txBody>
      </p:sp>
      <p:sp>
        <p:nvSpPr>
          <p:cNvPr id="6" name="灯片编号占位符 5">
            <a:extLst>
              <a:ext uri="{FF2B5EF4-FFF2-40B4-BE49-F238E27FC236}">
                <a16:creationId xmlns:a16="http://schemas.microsoft.com/office/drawing/2014/main" id="{85E8473C-D401-A8B4-739E-035F0431E7E6}"/>
              </a:ext>
            </a:extLst>
          </p:cNvPr>
          <p:cNvSpPr>
            <a:spLocks noGrp="1"/>
          </p:cNvSpPr>
          <p:nvPr>
            <p:ph type="sldNum" sz="quarter" idx="12"/>
          </p:nvPr>
        </p:nvSpPr>
        <p:spPr/>
        <p:txBody>
          <a:bodyPr/>
          <a:lstStyle/>
          <a:p>
            <a:fld id="{1DD454EC-D2DA-B84B-BA98-0651606DF2B5}" type="slidenum">
              <a:rPr kumimoji="1" lang="zh-CN" altLang="en-US" smtClean="0"/>
              <a:t>23</a:t>
            </a:fld>
            <a:endParaRPr kumimoji="1" lang="zh-CN" altLang="en-US"/>
          </a:p>
        </p:txBody>
      </p:sp>
      <p:sp>
        <p:nvSpPr>
          <p:cNvPr id="7" name="文本框 6">
            <a:extLst>
              <a:ext uri="{FF2B5EF4-FFF2-40B4-BE49-F238E27FC236}">
                <a16:creationId xmlns:a16="http://schemas.microsoft.com/office/drawing/2014/main" id="{01C4E668-3016-993E-33B2-288A5FD3D4C9}"/>
              </a:ext>
            </a:extLst>
          </p:cNvPr>
          <p:cNvSpPr txBox="1"/>
          <p:nvPr/>
        </p:nvSpPr>
        <p:spPr>
          <a:xfrm flipH="1">
            <a:off x="8678173" y="819183"/>
            <a:ext cx="1984075" cy="646331"/>
          </a:xfrm>
          <a:prstGeom prst="rect">
            <a:avLst/>
          </a:prstGeom>
          <a:noFill/>
        </p:spPr>
        <p:txBody>
          <a:bodyPr wrap="square" rtlCol="0">
            <a:spAutoFit/>
          </a:bodyPr>
          <a:lstStyle/>
          <a:p>
            <a:r>
              <a:rPr kumimoji="1" lang="en-US" altLang="zh-CN" sz="3600" b="1" i="1" dirty="0">
                <a:latin typeface="Times New Roman" panose="02020603050405020304" pitchFamily="18" charset="0"/>
                <a:cs typeface="Times New Roman" panose="02020603050405020304" pitchFamily="18" charset="0"/>
              </a:rPr>
              <a:t>Thanks!</a:t>
            </a:r>
            <a:endParaRPr kumimoji="1" lang="zh-CN" altLang="en-US" sz="36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44810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BDF10ED5-3BF2-9143-0B98-D73C2729DF30}"/>
              </a:ext>
            </a:extLst>
          </p:cNvPr>
          <p:cNvSpPr>
            <a:spLocks noGrp="1"/>
          </p:cNvSpPr>
          <p:nvPr>
            <p:ph type="ctrTitle"/>
          </p:nvPr>
        </p:nvSpPr>
        <p:spPr/>
        <p:txBody>
          <a:bodyPr/>
          <a:lstStyle/>
          <a:p>
            <a:r>
              <a:rPr lang="en-US" altLang="zh-CN" dirty="0"/>
              <a:t>Back-ups</a:t>
            </a:r>
            <a:endParaRPr lang="zh-CN" altLang="en-US" dirty="0"/>
          </a:p>
        </p:txBody>
      </p:sp>
      <p:sp>
        <p:nvSpPr>
          <p:cNvPr id="5" name="副标题 4">
            <a:extLst>
              <a:ext uri="{FF2B5EF4-FFF2-40B4-BE49-F238E27FC236}">
                <a16:creationId xmlns:a16="http://schemas.microsoft.com/office/drawing/2014/main" id="{1CA23D6B-0835-ED56-B966-2AC943442AAF}"/>
              </a:ext>
            </a:extLst>
          </p:cNvPr>
          <p:cNvSpPr>
            <a:spLocks noGrp="1"/>
          </p:cNvSpPr>
          <p:nvPr>
            <p:ph type="subTitle" idx="1"/>
          </p:nvPr>
        </p:nvSpPr>
        <p:spPr/>
        <p:txBody>
          <a:bodyPr/>
          <a:lstStyle/>
          <a:p>
            <a:endParaRPr lang="zh-CN" altLang="en-US"/>
          </a:p>
        </p:txBody>
      </p:sp>
      <p:sp>
        <p:nvSpPr>
          <p:cNvPr id="8" name="灯片编号占位符 7">
            <a:extLst>
              <a:ext uri="{FF2B5EF4-FFF2-40B4-BE49-F238E27FC236}">
                <a16:creationId xmlns:a16="http://schemas.microsoft.com/office/drawing/2014/main" id="{9DDE6F29-2807-82AB-A58B-510199558C94}"/>
              </a:ext>
            </a:extLst>
          </p:cNvPr>
          <p:cNvSpPr>
            <a:spLocks noGrp="1"/>
          </p:cNvSpPr>
          <p:nvPr>
            <p:ph type="sldNum" sz="quarter" idx="12"/>
          </p:nvPr>
        </p:nvSpPr>
        <p:spPr/>
        <p:txBody>
          <a:bodyPr/>
          <a:lstStyle/>
          <a:p>
            <a:fld id="{1DD454EC-D2DA-B84B-BA98-0651606DF2B5}" type="slidenum">
              <a:rPr kumimoji="1" lang="zh-CN" altLang="en-US" smtClean="0"/>
              <a:t>24</a:t>
            </a:fld>
            <a:endParaRPr kumimoji="1" lang="zh-CN" altLang="en-US"/>
          </a:p>
        </p:txBody>
      </p:sp>
    </p:spTree>
    <p:extLst>
      <p:ext uri="{BB962C8B-B14F-4D97-AF65-F5344CB8AC3E}">
        <p14:creationId xmlns:p14="http://schemas.microsoft.com/office/powerpoint/2010/main" val="325636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38"/>
          <p:cNvSpPr txBox="1">
            <a:spLocks noGrp="1"/>
          </p:cNvSpPr>
          <p:nvPr>
            <p:ph type="title"/>
          </p:nvPr>
        </p:nvSpPr>
        <p:spPr>
          <a:prstGeom prst="rect">
            <a:avLst/>
          </a:prstGeom>
          <a:noFill/>
          <a:ln>
            <a:noFill/>
          </a:ln>
        </p:spPr>
        <p:txBody>
          <a:bodyPr spcFirstLastPara="1" vert="horz" wrap="square" lIns="91433" tIns="45700" rIns="91433" bIns="45700" rtlCol="0" anchor="ctr" anchorCtr="0">
            <a:normAutofit/>
          </a:bodyPr>
          <a:lstStyle/>
          <a:p>
            <a:pPr>
              <a:lnSpc>
                <a:spcPct val="100000"/>
              </a:lnSpc>
              <a:spcBef>
                <a:spcPts val="0"/>
              </a:spcBef>
              <a:buClr>
                <a:schemeClr val="dk1"/>
              </a:buClr>
              <a:buSzPts val="1100"/>
            </a:pPr>
            <a:r>
              <a:rPr kumimoji="1" lang="en-US" altLang="zh-CN" sz="4000" dirty="0">
                <a:latin typeface="Calibri" panose="020F0502020204030204" pitchFamily="34" charset="0"/>
                <a:cs typeface="Calibri" panose="020F0502020204030204" pitchFamily="34" charset="0"/>
              </a:rPr>
              <a:t>Timing</a:t>
            </a:r>
            <a:r>
              <a:rPr kumimoji="1" lang="zh-CN" altLang="en-US" sz="4000" dirty="0">
                <a:latin typeface="Calibri" panose="020F0502020204030204" pitchFamily="34" charset="0"/>
                <a:cs typeface="Calibri" panose="020F0502020204030204" pitchFamily="34" charset="0"/>
              </a:rPr>
              <a:t> </a:t>
            </a:r>
            <a:r>
              <a:rPr kumimoji="1" lang="en-US" altLang="zh-CN" sz="4000" dirty="0">
                <a:latin typeface="Calibri" panose="020F0502020204030204" pitchFamily="34" charset="0"/>
                <a:cs typeface="Calibri" panose="020F0502020204030204" pitchFamily="34" charset="0"/>
              </a:rPr>
              <a:t>pixel</a:t>
            </a:r>
            <a:r>
              <a:rPr kumimoji="1" lang="zh-CN" altLang="en-US" sz="4000" dirty="0">
                <a:latin typeface="Calibri" panose="020F0502020204030204" pitchFamily="34" charset="0"/>
                <a:cs typeface="Calibri" panose="020F0502020204030204" pitchFamily="34" charset="0"/>
              </a:rPr>
              <a:t> </a:t>
            </a:r>
            <a:r>
              <a:rPr kumimoji="1" lang="en-US" altLang="zh-CN" sz="4000" dirty="0">
                <a:latin typeface="Calibri" panose="020F0502020204030204" pitchFamily="34" charset="0"/>
                <a:cs typeface="Calibri" panose="020F0502020204030204" pitchFamily="34" charset="0"/>
              </a:rPr>
              <a:t>digitization</a:t>
            </a:r>
            <a:r>
              <a:rPr kumimoji="1" lang="zh-CN" altLang="en-US" sz="4000" dirty="0">
                <a:latin typeface="Calibri" panose="020F0502020204030204" pitchFamily="34" charset="0"/>
                <a:cs typeface="Calibri" panose="020F0502020204030204" pitchFamily="34" charset="0"/>
              </a:rPr>
              <a:t> </a:t>
            </a:r>
            <a:r>
              <a:rPr kumimoji="1" lang="en-US" altLang="zh-CN" sz="4000" dirty="0">
                <a:latin typeface="Calibri" panose="020F0502020204030204" pitchFamily="34" charset="0"/>
                <a:cs typeface="Calibri" panose="020F0502020204030204" pitchFamily="34" charset="0"/>
              </a:rPr>
              <a:t>in</a:t>
            </a:r>
            <a:r>
              <a:rPr kumimoji="1" lang="zh-CN" altLang="en-US" sz="4000" dirty="0">
                <a:latin typeface="Calibri" panose="020F0502020204030204" pitchFamily="34" charset="0"/>
                <a:cs typeface="Calibri" panose="020F0502020204030204" pitchFamily="34" charset="0"/>
              </a:rPr>
              <a:t> </a:t>
            </a:r>
            <a:r>
              <a:rPr kumimoji="1" lang="en-US" altLang="zh-CN" sz="4000" dirty="0">
                <a:latin typeface="Calibri" panose="020F0502020204030204" pitchFamily="34" charset="0"/>
                <a:cs typeface="Calibri" panose="020F0502020204030204" pitchFamily="34" charset="0"/>
              </a:rPr>
              <a:t>Athena</a:t>
            </a:r>
            <a:endParaRPr dirty="0"/>
          </a:p>
        </p:txBody>
      </p:sp>
      <p:sp>
        <p:nvSpPr>
          <p:cNvPr id="2" name="内容占位符 1">
            <a:extLst>
              <a:ext uri="{FF2B5EF4-FFF2-40B4-BE49-F238E27FC236}">
                <a16:creationId xmlns:a16="http://schemas.microsoft.com/office/drawing/2014/main" id="{D3D87869-DC18-AEFA-4483-258651090C5E}"/>
              </a:ext>
            </a:extLst>
          </p:cNvPr>
          <p:cNvSpPr>
            <a:spLocks noGrp="1"/>
          </p:cNvSpPr>
          <p:nvPr>
            <p:ph idx="1"/>
          </p:nvPr>
        </p:nvSpPr>
        <p:spPr/>
        <p:txBody>
          <a:bodyPr>
            <a:normAutofit/>
          </a:bodyPr>
          <a:lstStyle/>
          <a:p>
            <a:pPr>
              <a:lnSpc>
                <a:spcPct val="110000"/>
              </a:lnSpc>
            </a:pPr>
            <a:r>
              <a:rPr lang="en-US" altLang="zh-CN" dirty="0"/>
              <a:t>Digitization</a:t>
            </a:r>
          </a:p>
          <a:p>
            <a:pPr lvl="1">
              <a:lnSpc>
                <a:spcPct val="110000"/>
              </a:lnSpc>
            </a:pPr>
            <a:r>
              <a:rPr kumimoji="1" lang="en-US" altLang="zh-CN" sz="2000" dirty="0"/>
              <a:t>simulate</a:t>
            </a:r>
            <a:r>
              <a:rPr kumimoji="1" lang="zh-CN" altLang="en-US" sz="2000" dirty="0"/>
              <a:t> </a:t>
            </a:r>
            <a:r>
              <a:rPr kumimoji="1" lang="en-US" altLang="zh-CN" sz="2000" dirty="0"/>
              <a:t>detector</a:t>
            </a:r>
            <a:r>
              <a:rPr kumimoji="1" lang="zh-CN" altLang="en-US" sz="2000" dirty="0"/>
              <a:t> </a:t>
            </a:r>
            <a:r>
              <a:rPr kumimoji="1" lang="en-US" altLang="zh-CN" sz="2000" dirty="0"/>
              <a:t>response</a:t>
            </a:r>
            <a:r>
              <a:rPr kumimoji="1" lang="zh-CN" altLang="en-US" sz="2000" dirty="0"/>
              <a:t> </a:t>
            </a:r>
            <a:r>
              <a:rPr kumimoji="1" lang="en-US" altLang="zh-CN" sz="2000" dirty="0"/>
              <a:t>from</a:t>
            </a:r>
            <a:r>
              <a:rPr kumimoji="1" lang="zh-CN" altLang="en-US" sz="2000" dirty="0"/>
              <a:t> </a:t>
            </a:r>
            <a:r>
              <a:rPr kumimoji="1" lang="en-US" altLang="zh-CN" sz="2000" dirty="0"/>
              <a:t>hit</a:t>
            </a:r>
            <a:r>
              <a:rPr lang="zh-CN" altLang="en-US" sz="2000" dirty="0"/>
              <a:t> </a:t>
            </a:r>
            <a:r>
              <a:rPr kumimoji="1" lang="en-US" altLang="zh-CN" sz="2000" dirty="0"/>
              <a:t>simulation</a:t>
            </a:r>
            <a:r>
              <a:rPr kumimoji="1" lang="zh-CN" altLang="en-US" sz="2000" dirty="0"/>
              <a:t> </a:t>
            </a:r>
            <a:r>
              <a:rPr kumimoji="1" lang="en-US" altLang="zh-CN" sz="2000" dirty="0"/>
              <a:t>information</a:t>
            </a:r>
          </a:p>
          <a:p>
            <a:pPr lvl="1">
              <a:lnSpc>
                <a:spcPct val="110000"/>
              </a:lnSpc>
            </a:pPr>
            <a:r>
              <a:rPr kumimoji="1" lang="en-US" altLang="zh-CN" sz="2000" dirty="0"/>
              <a:t>HIT</a:t>
            </a:r>
            <a:r>
              <a:rPr kumimoji="1" lang="zh-CN" altLang="en-US" sz="2000" dirty="0"/>
              <a:t> </a:t>
            </a:r>
            <a:r>
              <a:rPr kumimoji="1" lang="en-US" altLang="zh-CN" sz="2000" dirty="0"/>
              <a:t>(Geant4 simulation) -&gt;</a:t>
            </a:r>
            <a:r>
              <a:rPr kumimoji="1" lang="zh-CN" altLang="en-US" sz="2000" dirty="0"/>
              <a:t> </a:t>
            </a:r>
            <a:r>
              <a:rPr kumimoji="1" lang="en-US" altLang="zh-CN" sz="2000" dirty="0"/>
              <a:t>RDO (Raw data output)</a:t>
            </a:r>
          </a:p>
          <a:p>
            <a:pPr lvl="1">
              <a:lnSpc>
                <a:spcPct val="110000"/>
              </a:lnSpc>
            </a:pPr>
            <a:r>
              <a:rPr kumimoji="1" lang="en-US" altLang="zh-CN" sz="2000" dirty="0"/>
              <a:t>(position, charge…)</a:t>
            </a:r>
            <a:r>
              <a:rPr kumimoji="1" lang="zh-CN" altLang="en-US" sz="2000" dirty="0"/>
              <a:t> </a:t>
            </a:r>
            <a:r>
              <a:rPr kumimoji="1" lang="en-US" altLang="zh-CN" sz="2000" dirty="0"/>
              <a:t>-&gt;</a:t>
            </a:r>
            <a:r>
              <a:rPr kumimoji="1" lang="zh-CN" altLang="en-US" sz="2000" dirty="0"/>
              <a:t> </a:t>
            </a:r>
            <a:r>
              <a:rPr kumimoji="1" lang="en" altLang="zh-CN" sz="2000" dirty="0"/>
              <a:t>(identifier/position of cell</a:t>
            </a:r>
            <a:r>
              <a:rPr kumimoji="1" lang="en-US" altLang="zh-CN" sz="2000" dirty="0"/>
              <a:t>s</a:t>
            </a:r>
            <a:r>
              <a:rPr kumimoji="1" lang="en" altLang="zh-CN" sz="2000" dirty="0"/>
              <a:t>, </a:t>
            </a:r>
            <a:r>
              <a:rPr kumimoji="1" lang="en" altLang="zh-CN" sz="2000" dirty="0" err="1"/>
              <a:t>ToT</a:t>
            </a:r>
            <a:r>
              <a:rPr kumimoji="1" lang="en" altLang="zh-CN" sz="2000" dirty="0"/>
              <a:t>, </a:t>
            </a:r>
            <a:r>
              <a:rPr kumimoji="1" lang="en" altLang="zh-CN" sz="2000" dirty="0" err="1"/>
              <a:t>ToA</a:t>
            </a:r>
            <a:r>
              <a:rPr kumimoji="1" lang="en" altLang="zh-CN" sz="2000" dirty="0"/>
              <a:t>)</a:t>
            </a:r>
            <a:endParaRPr kumimoji="1" lang="en-US" altLang="zh-CN" sz="2000" dirty="0"/>
          </a:p>
        </p:txBody>
      </p:sp>
      <p:sp>
        <p:nvSpPr>
          <p:cNvPr id="299" name="Google Shape;299;p38"/>
          <p:cNvSpPr txBox="1">
            <a:spLocks noGrp="1"/>
          </p:cNvSpPr>
          <p:nvPr>
            <p:ph type="sldNum" sz="quarter" idx="12"/>
          </p:nvPr>
        </p:nvSpPr>
        <p:spPr>
          <a:prstGeom prst="rect">
            <a:avLst/>
          </a:prstGeom>
          <a:noFill/>
          <a:ln>
            <a:noFill/>
          </a:ln>
        </p:spPr>
        <p:txBody>
          <a:bodyPr spcFirstLastPara="1" vert="horz" wrap="square" lIns="91433" tIns="45700" rIns="91433" bIns="45700" rtlCol="0" anchor="ctr" anchorCtr="0">
            <a:noAutofit/>
          </a:bodyPr>
          <a:lstStyle/>
          <a:p>
            <a:fld id="{00000000-1234-1234-1234-123412341234}" type="slidenum">
              <a:rPr lang="en"/>
              <a:pPr/>
              <a:t>25</a:t>
            </a:fld>
            <a:endParaRPr/>
          </a:p>
        </p:txBody>
      </p:sp>
      <p:sp>
        <p:nvSpPr>
          <p:cNvPr id="301" name="Google Shape;301;p38"/>
          <p:cNvSpPr txBox="1"/>
          <p:nvPr/>
        </p:nvSpPr>
        <p:spPr>
          <a:xfrm>
            <a:off x="632555" y="4660856"/>
            <a:ext cx="2095600" cy="379615"/>
          </a:xfrm>
          <a:prstGeom prst="rect">
            <a:avLst/>
          </a:prstGeom>
          <a:noFill/>
          <a:ln>
            <a:noFill/>
          </a:ln>
        </p:spPr>
        <p:txBody>
          <a:bodyPr spcFirstLastPara="1" wrap="square" lIns="91433" tIns="45700" rIns="91433" bIns="45700" anchor="t" anchorCtr="0">
            <a:spAutoFit/>
          </a:bodyPr>
          <a:lstStyle/>
          <a:p>
            <a:r>
              <a:rPr lang="en" sz="1867" dirty="0">
                <a:solidFill>
                  <a:schemeClr val="dk1"/>
                </a:solidFill>
                <a:latin typeface="Arial"/>
                <a:ea typeface="Arial"/>
                <a:cs typeface="Arial"/>
                <a:sym typeface="Arial"/>
              </a:rPr>
              <a:t>Geant4 hit time</a:t>
            </a:r>
            <a:endParaRPr sz="1867" dirty="0">
              <a:solidFill>
                <a:schemeClr val="dk1"/>
              </a:solidFill>
              <a:latin typeface="Arial"/>
              <a:ea typeface="Arial"/>
              <a:cs typeface="Arial"/>
              <a:sym typeface="Arial"/>
            </a:endParaRPr>
          </a:p>
        </p:txBody>
      </p:sp>
      <p:cxnSp>
        <p:nvCxnSpPr>
          <p:cNvPr id="302" name="Google Shape;302;p38"/>
          <p:cNvCxnSpPr>
            <a:cxnSpLocks/>
            <a:stCxn id="301" idx="3"/>
            <a:endCxn id="306" idx="1"/>
          </p:cNvCxnSpPr>
          <p:nvPr/>
        </p:nvCxnSpPr>
        <p:spPr>
          <a:xfrm flipV="1">
            <a:off x="2728155" y="4478595"/>
            <a:ext cx="971127" cy="372069"/>
          </a:xfrm>
          <a:prstGeom prst="straightConnector1">
            <a:avLst/>
          </a:prstGeom>
          <a:noFill/>
          <a:ln w="38100" cap="flat" cmpd="sng">
            <a:solidFill>
              <a:schemeClr val="accent1"/>
            </a:solidFill>
            <a:prstDash val="solid"/>
            <a:miter lim="800000"/>
            <a:headEnd type="none" w="sm" len="sm"/>
            <a:tailEnd type="triangle" w="med" len="med"/>
          </a:ln>
        </p:spPr>
      </p:cxnSp>
      <p:sp>
        <p:nvSpPr>
          <p:cNvPr id="303" name="Google Shape;303;p38"/>
          <p:cNvSpPr txBox="1"/>
          <p:nvPr/>
        </p:nvSpPr>
        <p:spPr>
          <a:xfrm>
            <a:off x="8577074" y="3946331"/>
            <a:ext cx="2095600" cy="666937"/>
          </a:xfrm>
          <a:prstGeom prst="rect">
            <a:avLst/>
          </a:prstGeom>
          <a:noFill/>
          <a:ln>
            <a:noFill/>
          </a:ln>
        </p:spPr>
        <p:txBody>
          <a:bodyPr spcFirstLastPara="1" wrap="square" lIns="91433" tIns="45700" rIns="91433" bIns="45700" anchor="t" anchorCtr="0">
            <a:spAutoFit/>
          </a:bodyPr>
          <a:lstStyle/>
          <a:p>
            <a:r>
              <a:rPr lang="en" sz="1867" dirty="0">
                <a:solidFill>
                  <a:schemeClr val="accent1"/>
                </a:solidFill>
                <a:latin typeface="Times New Roman"/>
                <a:ea typeface="Times New Roman"/>
                <a:cs typeface="Times New Roman"/>
                <a:sym typeface="Times New Roman"/>
              </a:rPr>
              <a:t>fast time digitization</a:t>
            </a:r>
            <a:endParaRPr sz="1867" dirty="0">
              <a:solidFill>
                <a:schemeClr val="accent1"/>
              </a:solidFill>
              <a:latin typeface="Times New Roman"/>
              <a:ea typeface="Times New Roman"/>
              <a:cs typeface="Times New Roman"/>
              <a:sym typeface="Times New Roman"/>
            </a:endParaRPr>
          </a:p>
        </p:txBody>
      </p:sp>
      <p:sp>
        <p:nvSpPr>
          <p:cNvPr id="304" name="Google Shape;304;p38"/>
          <p:cNvSpPr txBox="1"/>
          <p:nvPr/>
        </p:nvSpPr>
        <p:spPr>
          <a:xfrm>
            <a:off x="8389073" y="5096092"/>
            <a:ext cx="3557200" cy="666937"/>
          </a:xfrm>
          <a:prstGeom prst="rect">
            <a:avLst/>
          </a:prstGeom>
          <a:noFill/>
          <a:ln>
            <a:noFill/>
          </a:ln>
        </p:spPr>
        <p:txBody>
          <a:bodyPr spcFirstLastPara="1" wrap="square" lIns="91433" tIns="45700" rIns="91433" bIns="45700" anchor="t" anchorCtr="0">
            <a:spAutoFit/>
          </a:bodyPr>
          <a:lstStyle/>
          <a:p>
            <a:pPr algn="ctr"/>
            <a:r>
              <a:rPr lang="en" sz="1867" dirty="0">
                <a:solidFill>
                  <a:schemeClr val="accent1"/>
                </a:solidFill>
                <a:latin typeface="Times New Roman"/>
                <a:ea typeface="Times New Roman"/>
                <a:cs typeface="Times New Roman"/>
                <a:sym typeface="Times New Roman"/>
              </a:rPr>
              <a:t>more realistic digitization</a:t>
            </a:r>
            <a:endParaRPr sz="1467" dirty="0"/>
          </a:p>
          <a:p>
            <a:pPr algn="ctr"/>
            <a:r>
              <a:rPr lang="en" sz="1867" dirty="0">
                <a:solidFill>
                  <a:schemeClr val="accent1"/>
                </a:solidFill>
                <a:latin typeface="Times New Roman"/>
                <a:ea typeface="Times New Roman"/>
                <a:cs typeface="Times New Roman"/>
                <a:sym typeface="Times New Roman"/>
              </a:rPr>
              <a:t>(the same method with HGTD)</a:t>
            </a:r>
            <a:endParaRPr sz="1867" dirty="0">
              <a:solidFill>
                <a:schemeClr val="accent1"/>
              </a:solidFill>
              <a:latin typeface="Times New Roman"/>
              <a:ea typeface="Times New Roman"/>
              <a:cs typeface="Times New Roman"/>
              <a:sym typeface="Times New Roman"/>
            </a:endParaRPr>
          </a:p>
        </p:txBody>
      </p:sp>
      <p:cxnSp>
        <p:nvCxnSpPr>
          <p:cNvPr id="305" name="Google Shape;305;p38"/>
          <p:cNvCxnSpPr>
            <a:cxnSpLocks/>
            <a:stCxn id="301" idx="3"/>
            <a:endCxn id="307" idx="1"/>
          </p:cNvCxnSpPr>
          <p:nvPr/>
        </p:nvCxnSpPr>
        <p:spPr>
          <a:xfrm>
            <a:off x="2728155" y="4850664"/>
            <a:ext cx="971127" cy="456603"/>
          </a:xfrm>
          <a:prstGeom prst="straightConnector1">
            <a:avLst/>
          </a:prstGeom>
          <a:noFill/>
          <a:ln w="38100" cap="flat" cmpd="sng">
            <a:solidFill>
              <a:schemeClr val="accent1"/>
            </a:solidFill>
            <a:prstDash val="solid"/>
            <a:miter lim="800000"/>
            <a:headEnd type="none" w="sm" len="sm"/>
            <a:tailEnd type="triangle" w="med" len="med"/>
          </a:ln>
        </p:spPr>
      </p:cxnSp>
      <p:sp>
        <p:nvSpPr>
          <p:cNvPr id="306" name="Google Shape;306;p38"/>
          <p:cNvSpPr txBox="1"/>
          <p:nvPr/>
        </p:nvSpPr>
        <p:spPr>
          <a:xfrm>
            <a:off x="3699282" y="4145126"/>
            <a:ext cx="4410590" cy="666937"/>
          </a:xfrm>
          <a:prstGeom prst="rect">
            <a:avLst/>
          </a:prstGeom>
          <a:noFill/>
          <a:ln>
            <a:noFill/>
          </a:ln>
        </p:spPr>
        <p:txBody>
          <a:bodyPr spcFirstLastPara="1" wrap="square" lIns="91433" tIns="45700" rIns="91433" bIns="45700" anchor="t" anchorCtr="0">
            <a:spAutoFit/>
          </a:bodyPr>
          <a:lstStyle/>
          <a:p>
            <a:pPr algn="ctr"/>
            <a:r>
              <a:rPr lang="en" sz="1867" dirty="0">
                <a:solidFill>
                  <a:schemeClr val="dk1"/>
                </a:solidFill>
                <a:latin typeface="Arial"/>
                <a:ea typeface="Arial"/>
                <a:cs typeface="Arial"/>
                <a:sym typeface="Arial"/>
              </a:rPr>
              <a:t>smeared time</a:t>
            </a:r>
            <a:endParaRPr sz="1467" dirty="0"/>
          </a:p>
          <a:p>
            <a:pPr algn="ctr"/>
            <a:r>
              <a:rPr lang="en" sz="1867" dirty="0">
                <a:solidFill>
                  <a:schemeClr val="dk1"/>
                </a:solidFill>
                <a:latin typeface="Arial"/>
                <a:ea typeface="Arial"/>
                <a:cs typeface="Arial"/>
                <a:sym typeface="Arial"/>
              </a:rPr>
              <a:t>(add random gaussian distribution)</a:t>
            </a:r>
            <a:endParaRPr sz="1867" dirty="0">
              <a:solidFill>
                <a:schemeClr val="dk1"/>
              </a:solidFill>
              <a:latin typeface="Arial"/>
              <a:ea typeface="Arial"/>
              <a:cs typeface="Arial"/>
              <a:sym typeface="Arial"/>
            </a:endParaRPr>
          </a:p>
        </p:txBody>
      </p:sp>
      <p:sp>
        <p:nvSpPr>
          <p:cNvPr id="307" name="Google Shape;307;p38"/>
          <p:cNvSpPr txBox="1"/>
          <p:nvPr/>
        </p:nvSpPr>
        <p:spPr>
          <a:xfrm>
            <a:off x="3699282" y="4973798"/>
            <a:ext cx="4516782" cy="666937"/>
          </a:xfrm>
          <a:prstGeom prst="rect">
            <a:avLst/>
          </a:prstGeom>
          <a:noFill/>
          <a:ln>
            <a:noFill/>
          </a:ln>
        </p:spPr>
        <p:txBody>
          <a:bodyPr spcFirstLastPara="1" wrap="square" lIns="91433" tIns="45700" rIns="91433" bIns="45700" anchor="t" anchorCtr="0">
            <a:spAutoFit/>
          </a:bodyPr>
          <a:lstStyle/>
          <a:p>
            <a:pPr algn="ctr"/>
            <a:r>
              <a:rPr lang="en" sz="1867" dirty="0">
                <a:solidFill>
                  <a:schemeClr val="dk1"/>
                </a:solidFill>
                <a:latin typeface="Arial"/>
                <a:ea typeface="Arial"/>
                <a:cs typeface="Arial"/>
                <a:sym typeface="Arial"/>
              </a:rPr>
              <a:t>simulate pulse and calculate </a:t>
            </a:r>
            <a:r>
              <a:rPr lang="en" sz="1867" dirty="0" err="1">
                <a:solidFill>
                  <a:schemeClr val="dk1"/>
                </a:solidFill>
                <a:latin typeface="Arial"/>
                <a:ea typeface="Arial"/>
                <a:cs typeface="Arial"/>
                <a:sym typeface="Arial"/>
              </a:rPr>
              <a:t>ToA</a:t>
            </a:r>
            <a:endParaRPr sz="1867" dirty="0">
              <a:solidFill>
                <a:schemeClr val="dk1"/>
              </a:solidFill>
              <a:latin typeface="Arial"/>
              <a:ea typeface="Arial"/>
              <a:cs typeface="Arial"/>
              <a:sym typeface="Arial"/>
            </a:endParaRPr>
          </a:p>
          <a:p>
            <a:pPr algn="ctr"/>
            <a:r>
              <a:rPr lang="en" sz="1867" dirty="0">
                <a:solidFill>
                  <a:schemeClr val="dk1"/>
                </a:solidFill>
                <a:latin typeface="Arial"/>
                <a:ea typeface="Arial"/>
                <a:cs typeface="Arial"/>
                <a:sym typeface="Arial"/>
              </a:rPr>
              <a:t>based on parameterized pulse waveform</a:t>
            </a:r>
            <a:endParaRPr sz="1867" dirty="0">
              <a:solidFill>
                <a:schemeClr val="dk1"/>
              </a:solidFill>
              <a:latin typeface="Arial"/>
              <a:ea typeface="Arial"/>
              <a:cs typeface="Arial"/>
              <a:sym typeface="Arial"/>
            </a:endParaRPr>
          </a:p>
        </p:txBody>
      </p:sp>
      <p:cxnSp>
        <p:nvCxnSpPr>
          <p:cNvPr id="308" name="Google Shape;308;p38"/>
          <p:cNvCxnSpPr>
            <a:cxnSpLocks/>
            <a:stCxn id="306" idx="3"/>
            <a:endCxn id="309" idx="1"/>
          </p:cNvCxnSpPr>
          <p:nvPr/>
        </p:nvCxnSpPr>
        <p:spPr>
          <a:xfrm>
            <a:off x="8109872" y="4478595"/>
            <a:ext cx="1010001" cy="364522"/>
          </a:xfrm>
          <a:prstGeom prst="straightConnector1">
            <a:avLst/>
          </a:prstGeom>
          <a:noFill/>
          <a:ln w="38100" cap="flat" cmpd="sng">
            <a:solidFill>
              <a:schemeClr val="accent1"/>
            </a:solidFill>
            <a:prstDash val="solid"/>
            <a:miter lim="800000"/>
            <a:headEnd type="none" w="sm" len="sm"/>
            <a:tailEnd type="triangle" w="med" len="med"/>
          </a:ln>
        </p:spPr>
      </p:cxnSp>
      <p:cxnSp>
        <p:nvCxnSpPr>
          <p:cNvPr id="310" name="Google Shape;310;p38"/>
          <p:cNvCxnSpPr>
            <a:cxnSpLocks/>
            <a:stCxn id="307" idx="3"/>
            <a:endCxn id="309" idx="1"/>
          </p:cNvCxnSpPr>
          <p:nvPr/>
        </p:nvCxnSpPr>
        <p:spPr>
          <a:xfrm flipV="1">
            <a:off x="8216064" y="4843117"/>
            <a:ext cx="903809" cy="464150"/>
          </a:xfrm>
          <a:prstGeom prst="straightConnector1">
            <a:avLst/>
          </a:prstGeom>
          <a:noFill/>
          <a:ln w="38100" cap="flat" cmpd="sng">
            <a:solidFill>
              <a:schemeClr val="accent1"/>
            </a:solidFill>
            <a:prstDash val="solid"/>
            <a:miter lim="800000"/>
            <a:headEnd type="none" w="sm" len="sm"/>
            <a:tailEnd type="triangle" w="med" len="med"/>
          </a:ln>
        </p:spPr>
      </p:cxnSp>
      <p:sp>
        <p:nvSpPr>
          <p:cNvPr id="309" name="Google Shape;309;p38"/>
          <p:cNvSpPr txBox="1"/>
          <p:nvPr/>
        </p:nvSpPr>
        <p:spPr>
          <a:xfrm>
            <a:off x="9119873" y="4509648"/>
            <a:ext cx="2218800" cy="666937"/>
          </a:xfrm>
          <a:prstGeom prst="rect">
            <a:avLst/>
          </a:prstGeom>
          <a:noFill/>
          <a:ln>
            <a:noFill/>
          </a:ln>
        </p:spPr>
        <p:txBody>
          <a:bodyPr spcFirstLastPara="1" wrap="square" lIns="91433" tIns="45700" rIns="91433" bIns="45700" anchor="t" anchorCtr="0">
            <a:spAutoFit/>
          </a:bodyPr>
          <a:lstStyle/>
          <a:p>
            <a:pPr algn="ctr"/>
            <a:r>
              <a:rPr lang="en" sz="1867" dirty="0">
                <a:solidFill>
                  <a:schemeClr val="dk1"/>
                </a:solidFill>
                <a:latin typeface="Arial"/>
                <a:ea typeface="Arial"/>
                <a:cs typeface="Arial"/>
                <a:sym typeface="Arial"/>
              </a:rPr>
              <a:t>digitized time </a:t>
            </a:r>
            <a:endParaRPr sz="1867" dirty="0">
              <a:solidFill>
                <a:schemeClr val="dk1"/>
              </a:solidFill>
              <a:latin typeface="Arial"/>
              <a:ea typeface="Arial"/>
              <a:cs typeface="Arial"/>
              <a:sym typeface="Arial"/>
            </a:endParaRPr>
          </a:p>
          <a:p>
            <a:pPr algn="ctr"/>
            <a:r>
              <a:rPr lang="en" sz="1867" dirty="0">
                <a:solidFill>
                  <a:schemeClr val="dk1"/>
                </a:solidFill>
                <a:latin typeface="Arial"/>
                <a:ea typeface="Arial"/>
                <a:cs typeface="Arial"/>
                <a:sym typeface="Arial"/>
              </a:rPr>
              <a:t>stored in RDO</a:t>
            </a:r>
            <a:endParaRPr sz="1867" dirty="0">
              <a:solidFill>
                <a:schemeClr val="dk1"/>
              </a:solidFill>
              <a:latin typeface="Arial"/>
              <a:ea typeface="Arial"/>
              <a:cs typeface="Arial"/>
              <a:sym typeface="Arial"/>
            </a:endParaRPr>
          </a:p>
        </p:txBody>
      </p:sp>
      <p:sp>
        <p:nvSpPr>
          <p:cNvPr id="312" name="Google Shape;312;p38"/>
          <p:cNvSpPr txBox="1"/>
          <p:nvPr/>
        </p:nvSpPr>
        <p:spPr>
          <a:xfrm>
            <a:off x="1516287" y="5810105"/>
            <a:ext cx="1921600" cy="379615"/>
          </a:xfrm>
          <a:prstGeom prst="rect">
            <a:avLst/>
          </a:prstGeom>
          <a:noFill/>
          <a:ln>
            <a:noFill/>
          </a:ln>
        </p:spPr>
        <p:txBody>
          <a:bodyPr spcFirstLastPara="1" wrap="square" lIns="91433" tIns="45700" rIns="91433" bIns="45700" anchor="t" anchorCtr="0">
            <a:spAutoFit/>
          </a:bodyPr>
          <a:lstStyle/>
          <a:p>
            <a:r>
              <a:rPr lang="en" sz="1867">
                <a:solidFill>
                  <a:schemeClr val="accent2"/>
                </a:solidFill>
                <a:latin typeface="Arial"/>
                <a:ea typeface="Arial"/>
                <a:cs typeface="Arial"/>
                <a:sym typeface="Arial"/>
              </a:rPr>
              <a:t>1.732 ns </a:t>
            </a:r>
            <a:endParaRPr sz="1467"/>
          </a:p>
        </p:txBody>
      </p:sp>
      <p:sp>
        <p:nvSpPr>
          <p:cNvPr id="313" name="Google Shape;313;p38"/>
          <p:cNvSpPr txBox="1"/>
          <p:nvPr/>
        </p:nvSpPr>
        <p:spPr>
          <a:xfrm>
            <a:off x="5337971" y="5831688"/>
            <a:ext cx="1154400" cy="379615"/>
          </a:xfrm>
          <a:prstGeom prst="rect">
            <a:avLst/>
          </a:prstGeom>
          <a:noFill/>
          <a:ln>
            <a:noFill/>
          </a:ln>
        </p:spPr>
        <p:txBody>
          <a:bodyPr spcFirstLastPara="1" wrap="square" lIns="91433" tIns="45700" rIns="91433" bIns="45700" anchor="t" anchorCtr="0">
            <a:spAutoFit/>
          </a:bodyPr>
          <a:lstStyle/>
          <a:p>
            <a:r>
              <a:rPr lang="en" sz="1867" dirty="0">
                <a:solidFill>
                  <a:schemeClr val="accent2"/>
                </a:solidFill>
                <a:latin typeface="Arial"/>
                <a:ea typeface="Arial"/>
                <a:cs typeface="Arial"/>
                <a:sym typeface="Arial"/>
              </a:rPr>
              <a:t>1.</a:t>
            </a:r>
            <a:r>
              <a:rPr lang="en-US" altLang="zh-CN" sz="1867" dirty="0">
                <a:solidFill>
                  <a:schemeClr val="accent2"/>
                </a:solidFill>
                <a:latin typeface="Arial"/>
                <a:ea typeface="Arial"/>
                <a:cs typeface="Arial"/>
                <a:sym typeface="Arial"/>
              </a:rPr>
              <a:t>8</a:t>
            </a:r>
            <a:r>
              <a:rPr lang="en" sz="1867" dirty="0">
                <a:solidFill>
                  <a:schemeClr val="accent2"/>
                </a:solidFill>
                <a:latin typeface="Arial"/>
                <a:ea typeface="Arial"/>
                <a:cs typeface="Arial"/>
                <a:sym typeface="Arial"/>
              </a:rPr>
              <a:t>51 ns </a:t>
            </a:r>
            <a:endParaRPr sz="1467" dirty="0"/>
          </a:p>
        </p:txBody>
      </p:sp>
      <p:sp>
        <p:nvSpPr>
          <p:cNvPr id="314" name="Google Shape;314;p38"/>
          <p:cNvSpPr txBox="1"/>
          <p:nvPr/>
        </p:nvSpPr>
        <p:spPr>
          <a:xfrm>
            <a:off x="9680316" y="5892525"/>
            <a:ext cx="1514400" cy="379615"/>
          </a:xfrm>
          <a:prstGeom prst="rect">
            <a:avLst/>
          </a:prstGeom>
          <a:noFill/>
          <a:ln>
            <a:noFill/>
          </a:ln>
        </p:spPr>
        <p:txBody>
          <a:bodyPr spcFirstLastPara="1" wrap="square" lIns="91433" tIns="45700" rIns="91433" bIns="45700" anchor="t" anchorCtr="0">
            <a:spAutoFit/>
          </a:bodyPr>
          <a:lstStyle/>
          <a:p>
            <a:r>
              <a:rPr lang="en" sz="1867">
                <a:solidFill>
                  <a:schemeClr val="accent2"/>
                </a:solidFill>
                <a:latin typeface="Arial"/>
                <a:ea typeface="Arial"/>
                <a:cs typeface="Arial"/>
                <a:sym typeface="Arial"/>
              </a:rPr>
              <a:t>00011010…</a:t>
            </a:r>
            <a:endParaRPr sz="1867">
              <a:solidFill>
                <a:schemeClr val="accent2"/>
              </a:solidFill>
              <a:latin typeface="Arial"/>
              <a:ea typeface="Arial"/>
              <a:cs typeface="Arial"/>
              <a:sym typeface="Arial"/>
            </a:endParaRPr>
          </a:p>
        </p:txBody>
      </p:sp>
      <p:sp>
        <p:nvSpPr>
          <p:cNvPr id="317" name="Google Shape;317;p38"/>
          <p:cNvSpPr txBox="1"/>
          <p:nvPr/>
        </p:nvSpPr>
        <p:spPr>
          <a:xfrm>
            <a:off x="262400" y="5801138"/>
            <a:ext cx="1204800" cy="379615"/>
          </a:xfrm>
          <a:prstGeom prst="rect">
            <a:avLst/>
          </a:prstGeom>
          <a:noFill/>
          <a:ln>
            <a:noFill/>
          </a:ln>
        </p:spPr>
        <p:txBody>
          <a:bodyPr spcFirstLastPara="1" wrap="square" lIns="91433" tIns="45700" rIns="91433" bIns="45700" anchor="t" anchorCtr="0">
            <a:spAutoFit/>
          </a:bodyPr>
          <a:lstStyle/>
          <a:p>
            <a:r>
              <a:rPr lang="en" sz="1867">
                <a:solidFill>
                  <a:schemeClr val="accent2"/>
                </a:solidFill>
                <a:latin typeface="Arial"/>
                <a:ea typeface="Arial"/>
                <a:cs typeface="Arial"/>
                <a:sym typeface="Arial"/>
              </a:rPr>
              <a:t>example</a:t>
            </a:r>
            <a:endParaRPr sz="1867">
              <a:solidFill>
                <a:schemeClr val="accent2"/>
              </a:solidFill>
              <a:latin typeface="Arial"/>
              <a:ea typeface="Arial"/>
              <a:cs typeface="Arial"/>
              <a:sym typeface="Arial"/>
            </a:endParaRPr>
          </a:p>
        </p:txBody>
      </p:sp>
      <p:pic>
        <p:nvPicPr>
          <p:cNvPr id="25" name="图片 24">
            <a:extLst>
              <a:ext uri="{FF2B5EF4-FFF2-40B4-BE49-F238E27FC236}">
                <a16:creationId xmlns:a16="http://schemas.microsoft.com/office/drawing/2014/main" id="{5E7DB492-B538-ED49-E6F2-066C521BEDDD}"/>
              </a:ext>
            </a:extLst>
          </p:cNvPr>
          <p:cNvPicPr>
            <a:picLocks noChangeAspect="1"/>
          </p:cNvPicPr>
          <p:nvPr/>
        </p:nvPicPr>
        <p:blipFill>
          <a:blip r:embed="rId3"/>
          <a:stretch>
            <a:fillRect/>
          </a:stretch>
        </p:blipFill>
        <p:spPr>
          <a:xfrm>
            <a:off x="8109872" y="2061226"/>
            <a:ext cx="4075118" cy="1395588"/>
          </a:xfrm>
          <a:prstGeom prst="rect">
            <a:avLst/>
          </a:prstGeom>
        </p:spPr>
      </p:pic>
      <p:sp>
        <p:nvSpPr>
          <p:cNvPr id="26" name="文本框 25">
            <a:extLst>
              <a:ext uri="{FF2B5EF4-FFF2-40B4-BE49-F238E27FC236}">
                <a16:creationId xmlns:a16="http://schemas.microsoft.com/office/drawing/2014/main" id="{76CDB75C-FD77-5C8C-1631-BF211FE9F946}"/>
              </a:ext>
            </a:extLst>
          </p:cNvPr>
          <p:cNvSpPr txBox="1"/>
          <p:nvPr/>
        </p:nvSpPr>
        <p:spPr>
          <a:xfrm>
            <a:off x="9397065" y="3456814"/>
            <a:ext cx="1555234" cy="253916"/>
          </a:xfrm>
          <a:prstGeom prst="rect">
            <a:avLst/>
          </a:prstGeom>
          <a:noFill/>
        </p:spPr>
        <p:txBody>
          <a:bodyPr wrap="none" rtlCol="0">
            <a:spAutoFit/>
          </a:bodyPr>
          <a:lstStyle/>
          <a:p>
            <a:r>
              <a:rPr kumimoji="1" lang="en-US" altLang="zh-CN" sz="1050" dirty="0"/>
              <a:t>Graphs from </a:t>
            </a:r>
            <a:r>
              <a:rPr kumimoji="1" lang="en-US" altLang="zh-CN" sz="1050" dirty="0">
                <a:hlinkClick r:id="rId4"/>
              </a:rPr>
              <a:t>ACTS docs</a:t>
            </a:r>
            <a:endParaRPr kumimoji="1" lang="zh-CN" altLang="en-US" sz="1050" dirty="0"/>
          </a:p>
        </p:txBody>
      </p:sp>
      <p:pic>
        <p:nvPicPr>
          <p:cNvPr id="3" name="Google Shape;337;p40">
            <a:extLst>
              <a:ext uri="{FF2B5EF4-FFF2-40B4-BE49-F238E27FC236}">
                <a16:creationId xmlns:a16="http://schemas.microsoft.com/office/drawing/2014/main" id="{AE51ECD2-0D14-B35D-DB9C-CC324BC103A4}"/>
              </a:ext>
            </a:extLst>
          </p:cNvPr>
          <p:cNvPicPr preferRelativeResize="0"/>
          <p:nvPr/>
        </p:nvPicPr>
        <p:blipFill rotWithShape="1">
          <a:blip r:embed="rId5">
            <a:alphaModFix/>
          </a:blip>
          <a:srcRect/>
          <a:stretch/>
        </p:blipFill>
        <p:spPr>
          <a:xfrm>
            <a:off x="8907271" y="206187"/>
            <a:ext cx="2742765" cy="1851249"/>
          </a:xfrm>
          <a:prstGeom prst="rect">
            <a:avLst/>
          </a:prstGeom>
          <a:noFill/>
          <a:ln>
            <a:noFill/>
          </a:ln>
        </p:spPr>
      </p:pic>
    </p:spTree>
    <p:extLst>
      <p:ext uri="{BB962C8B-B14F-4D97-AF65-F5344CB8AC3E}">
        <p14:creationId xmlns:p14="http://schemas.microsoft.com/office/powerpoint/2010/main" val="10110143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E07DFFF-5AE3-70C1-E05F-BE6ED527C725}"/>
              </a:ext>
            </a:extLst>
          </p:cNvPr>
          <p:cNvSpPr>
            <a:spLocks noGrp="1"/>
          </p:cNvSpPr>
          <p:nvPr>
            <p:ph type="title"/>
          </p:nvPr>
        </p:nvSpPr>
        <p:spPr>
          <a:xfrm>
            <a:off x="838200" y="294486"/>
            <a:ext cx="11353800" cy="1325563"/>
          </a:xfrm>
        </p:spPr>
        <p:txBody>
          <a:bodyPr>
            <a:normAutofit/>
          </a:bodyPr>
          <a:lstStyle/>
          <a:p>
            <a:r>
              <a:rPr kumimoji="1" lang="en" altLang="zh-CN" sz="4000" dirty="0">
                <a:latin typeface="Calibri" panose="020F0502020204030204" pitchFamily="34" charset="0"/>
                <a:cs typeface="Calibri" panose="020F0502020204030204" pitchFamily="34" charset="0"/>
              </a:rPr>
              <a:t>Purity</a:t>
            </a:r>
            <a:r>
              <a:rPr kumimoji="1" lang="zh-CN" altLang="en-US" sz="4000" dirty="0">
                <a:latin typeface="Calibri" panose="020F0502020204030204" pitchFamily="34" charset="0"/>
                <a:cs typeface="Calibri" panose="020F0502020204030204" pitchFamily="34" charset="0"/>
              </a:rPr>
              <a:t> </a:t>
            </a:r>
            <a:r>
              <a:rPr kumimoji="1" lang="en-US" altLang="zh-CN" sz="4000" dirty="0">
                <a:latin typeface="Calibri" panose="020F0502020204030204" pitchFamily="34" charset="0"/>
                <a:cs typeface="Calibri" panose="020F0502020204030204" pitchFamily="34" charset="0"/>
              </a:rPr>
              <a:t>and</a:t>
            </a:r>
            <a:r>
              <a:rPr kumimoji="1" lang="zh-CN" altLang="en-US" sz="4000" dirty="0">
                <a:latin typeface="Calibri" panose="020F0502020204030204" pitchFamily="34" charset="0"/>
                <a:cs typeface="Calibri" panose="020F0502020204030204" pitchFamily="34" charset="0"/>
              </a:rPr>
              <a:t> </a:t>
            </a:r>
            <a:r>
              <a:rPr kumimoji="1" lang="en-US" altLang="zh-CN" sz="4000" dirty="0">
                <a:latin typeface="Calibri" panose="020F0502020204030204" pitchFamily="34" charset="0"/>
                <a:cs typeface="Calibri" panose="020F0502020204030204" pitchFamily="34" charset="0"/>
              </a:rPr>
              <a:t>track-only</a:t>
            </a:r>
            <a:r>
              <a:rPr kumimoji="1" lang="zh-CN" altLang="en-US" sz="4000" dirty="0">
                <a:latin typeface="Calibri" panose="020F0502020204030204" pitchFamily="34" charset="0"/>
                <a:cs typeface="Calibri" panose="020F0502020204030204" pitchFamily="34" charset="0"/>
              </a:rPr>
              <a:t> </a:t>
            </a:r>
            <a:r>
              <a:rPr kumimoji="1" lang="en-US" altLang="zh-CN" sz="4000" dirty="0">
                <a:latin typeface="Calibri" panose="020F0502020204030204" pitchFamily="34" charset="0"/>
                <a:cs typeface="Calibri" panose="020F0502020204030204" pitchFamily="34" charset="0"/>
              </a:rPr>
              <a:t>impact</a:t>
            </a:r>
            <a:r>
              <a:rPr kumimoji="1" lang="zh-CN" altLang="en-US" sz="4000" dirty="0">
                <a:latin typeface="Calibri" panose="020F0502020204030204" pitchFamily="34" charset="0"/>
                <a:cs typeface="Calibri" panose="020F0502020204030204" pitchFamily="34" charset="0"/>
              </a:rPr>
              <a:t> </a:t>
            </a:r>
            <a:r>
              <a:rPr kumimoji="1" lang="en-US" altLang="zh-CN" sz="4000" dirty="0">
                <a:latin typeface="Calibri" panose="020F0502020204030204" pitchFamily="34" charset="0"/>
                <a:cs typeface="Calibri" panose="020F0502020204030204" pitchFamily="34" charset="0"/>
              </a:rPr>
              <a:t>parameter</a:t>
            </a:r>
            <a:r>
              <a:rPr kumimoji="1" lang="zh-CN" altLang="en-US" sz="4000" dirty="0">
                <a:latin typeface="Calibri" panose="020F0502020204030204" pitchFamily="34" charset="0"/>
                <a:cs typeface="Calibri" panose="020F0502020204030204" pitchFamily="34" charset="0"/>
              </a:rPr>
              <a:t> </a:t>
            </a:r>
            <a:r>
              <a:rPr kumimoji="1" lang="en-US" altLang="zh-CN" sz="4000" dirty="0">
                <a:latin typeface="Calibri" panose="020F0502020204030204" pitchFamily="34" charset="0"/>
                <a:cs typeface="Calibri" panose="020F0502020204030204" pitchFamily="34" charset="0"/>
              </a:rPr>
              <a:t>resolution</a:t>
            </a:r>
            <a:endParaRPr kumimoji="1" lang="zh-CN" altLang="en-US" sz="4000" dirty="0">
              <a:latin typeface="Calibri" panose="020F0502020204030204" pitchFamily="34" charset="0"/>
              <a:cs typeface="Calibri" panose="020F0502020204030204" pitchFamily="34" charset="0"/>
            </a:endParaRPr>
          </a:p>
        </p:txBody>
      </p:sp>
      <p:sp>
        <p:nvSpPr>
          <p:cNvPr id="6" name="灯片编号占位符 5">
            <a:extLst>
              <a:ext uri="{FF2B5EF4-FFF2-40B4-BE49-F238E27FC236}">
                <a16:creationId xmlns:a16="http://schemas.microsoft.com/office/drawing/2014/main" id="{75F2D36D-D478-D4FF-2AE3-DAE34F11985B}"/>
              </a:ext>
            </a:extLst>
          </p:cNvPr>
          <p:cNvSpPr>
            <a:spLocks noGrp="1"/>
          </p:cNvSpPr>
          <p:nvPr>
            <p:ph type="sldNum" sz="quarter" idx="12"/>
          </p:nvPr>
        </p:nvSpPr>
        <p:spPr/>
        <p:txBody>
          <a:bodyPr/>
          <a:lstStyle/>
          <a:p>
            <a:fld id="{FBB5E1A3-F873-F545-ADC0-2EE4111ED2B2}" type="slidenum">
              <a:rPr kumimoji="1" lang="zh-CN" altLang="en-US" smtClean="0"/>
              <a:t>26</a:t>
            </a:fld>
            <a:endParaRPr kumimoji="1" lang="zh-CN" altLang="en-US" dirty="0"/>
          </a:p>
        </p:txBody>
      </p:sp>
      <p:sp>
        <p:nvSpPr>
          <p:cNvPr id="12" name="矩形 11">
            <a:extLst>
              <a:ext uri="{FF2B5EF4-FFF2-40B4-BE49-F238E27FC236}">
                <a16:creationId xmlns:a16="http://schemas.microsoft.com/office/drawing/2014/main" id="{75DA9013-7E89-9106-4001-5C17E439818E}"/>
              </a:ext>
            </a:extLst>
          </p:cNvPr>
          <p:cNvSpPr/>
          <p:nvPr/>
        </p:nvSpPr>
        <p:spPr>
          <a:xfrm>
            <a:off x="3204446" y="4414205"/>
            <a:ext cx="202301" cy="20230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矩形 12">
            <a:extLst>
              <a:ext uri="{FF2B5EF4-FFF2-40B4-BE49-F238E27FC236}">
                <a16:creationId xmlns:a16="http://schemas.microsoft.com/office/drawing/2014/main" id="{1F1F03A1-20C1-B106-BB01-85F12227B31A}"/>
              </a:ext>
            </a:extLst>
          </p:cNvPr>
          <p:cNvSpPr/>
          <p:nvPr/>
        </p:nvSpPr>
        <p:spPr>
          <a:xfrm>
            <a:off x="3689125" y="4568810"/>
            <a:ext cx="265352" cy="20230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矩形 13">
            <a:extLst>
              <a:ext uri="{FF2B5EF4-FFF2-40B4-BE49-F238E27FC236}">
                <a16:creationId xmlns:a16="http://schemas.microsoft.com/office/drawing/2014/main" id="{6C0D4784-9F95-6C1E-FBF5-1811CBC03BC5}"/>
              </a:ext>
            </a:extLst>
          </p:cNvPr>
          <p:cNvSpPr/>
          <p:nvPr/>
        </p:nvSpPr>
        <p:spPr>
          <a:xfrm>
            <a:off x="6877217" y="4404639"/>
            <a:ext cx="249505" cy="20230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5" name="矩形 14">
            <a:extLst>
              <a:ext uri="{FF2B5EF4-FFF2-40B4-BE49-F238E27FC236}">
                <a16:creationId xmlns:a16="http://schemas.microsoft.com/office/drawing/2014/main" id="{E90CEDD3-7FD0-E26F-2E55-A16D4F16ED65}"/>
              </a:ext>
            </a:extLst>
          </p:cNvPr>
          <p:cNvSpPr/>
          <p:nvPr/>
        </p:nvSpPr>
        <p:spPr>
          <a:xfrm>
            <a:off x="7379936" y="4606940"/>
            <a:ext cx="249167" cy="20230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6" name="矩形 15">
            <a:extLst>
              <a:ext uri="{FF2B5EF4-FFF2-40B4-BE49-F238E27FC236}">
                <a16:creationId xmlns:a16="http://schemas.microsoft.com/office/drawing/2014/main" id="{441F740E-E35A-3D75-59AA-CE7A7A579CF0}"/>
              </a:ext>
            </a:extLst>
          </p:cNvPr>
          <p:cNvSpPr/>
          <p:nvPr/>
        </p:nvSpPr>
        <p:spPr>
          <a:xfrm flipH="1">
            <a:off x="11439441" y="3010237"/>
            <a:ext cx="124078" cy="647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7" name="矩形 16">
            <a:extLst>
              <a:ext uri="{FF2B5EF4-FFF2-40B4-BE49-F238E27FC236}">
                <a16:creationId xmlns:a16="http://schemas.microsoft.com/office/drawing/2014/main" id="{72259502-44DE-708E-2175-CD3694C16B52}"/>
              </a:ext>
            </a:extLst>
          </p:cNvPr>
          <p:cNvSpPr/>
          <p:nvPr/>
        </p:nvSpPr>
        <p:spPr>
          <a:xfrm flipH="1">
            <a:off x="11203425" y="2911785"/>
            <a:ext cx="124078" cy="647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8" name="矩形 17">
            <a:extLst>
              <a:ext uri="{FF2B5EF4-FFF2-40B4-BE49-F238E27FC236}">
                <a16:creationId xmlns:a16="http://schemas.microsoft.com/office/drawing/2014/main" id="{11ABAE22-48B1-25FC-0F51-F18E6EB2CF76}"/>
              </a:ext>
            </a:extLst>
          </p:cNvPr>
          <p:cNvSpPr/>
          <p:nvPr/>
        </p:nvSpPr>
        <p:spPr>
          <a:xfrm flipH="1">
            <a:off x="11431349" y="4771111"/>
            <a:ext cx="132170" cy="7839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9" name="矩形 18">
            <a:extLst>
              <a:ext uri="{FF2B5EF4-FFF2-40B4-BE49-F238E27FC236}">
                <a16:creationId xmlns:a16="http://schemas.microsoft.com/office/drawing/2014/main" id="{604A87E1-C004-2F81-8F89-EDCE4A04F016}"/>
              </a:ext>
            </a:extLst>
          </p:cNvPr>
          <p:cNvSpPr/>
          <p:nvPr/>
        </p:nvSpPr>
        <p:spPr>
          <a:xfrm flipH="1">
            <a:off x="11187241" y="4683933"/>
            <a:ext cx="124078" cy="647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21" name="图片 20">
            <a:extLst>
              <a:ext uri="{FF2B5EF4-FFF2-40B4-BE49-F238E27FC236}">
                <a16:creationId xmlns:a16="http://schemas.microsoft.com/office/drawing/2014/main" id="{3F5D487D-D7D3-9E92-533D-EE4252DB5CD5}"/>
              </a:ext>
            </a:extLst>
          </p:cNvPr>
          <p:cNvPicPr>
            <a:picLocks noChangeAspect="1"/>
          </p:cNvPicPr>
          <p:nvPr/>
        </p:nvPicPr>
        <p:blipFill>
          <a:blip r:embed="rId2"/>
          <a:srcRect r="47669"/>
          <a:stretch>
            <a:fillRect/>
          </a:stretch>
        </p:blipFill>
        <p:spPr>
          <a:xfrm>
            <a:off x="306786" y="1878870"/>
            <a:ext cx="3670300" cy="2811969"/>
          </a:xfrm>
          <a:prstGeom prst="rect">
            <a:avLst/>
          </a:prstGeom>
        </p:spPr>
      </p:pic>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8C5CB090-EC13-FF35-F491-C7B78A49CA6C}"/>
                  </a:ext>
                </a:extLst>
              </p:cNvPr>
              <p:cNvSpPr txBox="1"/>
              <p:nvPr/>
            </p:nvSpPr>
            <p:spPr>
              <a:xfrm>
                <a:off x="425320" y="4923533"/>
                <a:ext cx="9542495" cy="56053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eqArr>
                        <m:eqArrPr>
                          <m:ctrlPr>
                            <a:rPr kumimoji="1" lang="en-US" altLang="zh-CN" sz="1600" b="0" i="1" dirty="0" smtClean="0">
                              <a:latin typeface="Cambria Math" panose="02040503050406030204" pitchFamily="18" charset="0"/>
                            </a:rPr>
                          </m:ctrlPr>
                        </m:eqArrPr>
                        <m:e>
                          <m:f>
                            <m:fPr>
                              <m:ctrlPr>
                                <a:rPr kumimoji="1" lang="en-US" altLang="zh-CN" sz="1600" b="0" i="1" dirty="0" smtClean="0">
                                  <a:latin typeface="Cambria Math" panose="02040503050406030204" pitchFamily="18" charset="0"/>
                                </a:rPr>
                              </m:ctrlPr>
                            </m:fPr>
                            <m:num>
                              <m:r>
                                <m:rPr>
                                  <m:brk/>
                                </m:rPr>
                                <a:rPr kumimoji="1" lang="en-US" altLang="zh-CN" sz="1600" b="0" i="1" dirty="0" smtClean="0">
                                  <a:latin typeface="Cambria Math" panose="02040503050406030204" pitchFamily="18" charset="0"/>
                                </a:rPr>
                                <m:t>𝑛</m:t>
                              </m:r>
                              <m:r>
                                <a:rPr kumimoji="1" lang="en-US" altLang="zh-CN" sz="1600" b="0" i="1" dirty="0" smtClean="0">
                                  <a:latin typeface="Cambria Math" panose="02040503050406030204" pitchFamily="18" charset="0"/>
                                </a:rPr>
                                <m:t>𝑀𝑎𝑗𝑜𝑟𝑖𝑡𝑦𝐻𝑖𝑡𝑠</m:t>
                              </m:r>
                            </m:num>
                            <m:den>
                              <m:r>
                                <m:rPr>
                                  <m:brk/>
                                </m:rPr>
                                <a:rPr kumimoji="1" lang="en-US" altLang="zh-CN" sz="1600" b="0" i="1" dirty="0" smtClean="0">
                                  <a:latin typeface="Cambria Math" panose="02040503050406030204" pitchFamily="18" charset="0"/>
                                </a:rPr>
                                <m:t>𝑛</m:t>
                              </m:r>
                              <m:r>
                                <a:rPr kumimoji="1" lang="en-US" altLang="zh-CN" sz="1600" b="0" i="1" dirty="0" smtClean="0">
                                  <a:latin typeface="Cambria Math" panose="02040503050406030204" pitchFamily="18" charset="0"/>
                                </a:rPr>
                                <m:t>𝑀𝑒𝑎𝑠𝑢𝑟𝑒𝑚𝑒𝑛𝑡𝑠</m:t>
                              </m:r>
                            </m:den>
                          </m:f>
                          <m:r>
                            <a:rPr kumimoji="1" lang="en-US" altLang="zh-CN" sz="1600" i="1" dirty="0" smtClean="0">
                              <a:latin typeface="Cambria Math" panose="02040503050406030204" pitchFamily="18" charset="0"/>
                            </a:rPr>
                            <m:t>=</m:t>
                          </m:r>
                          <m:r>
                            <a:rPr kumimoji="1" lang="zh-CN" altLang="en-US" sz="1600" b="0" i="1" dirty="0" smtClean="0">
                              <a:latin typeface="Cambria Math" panose="02040503050406030204" pitchFamily="18" charset="0"/>
                            </a:rPr>
                            <m:t> </m:t>
                          </m:r>
                          <m:f>
                            <m:fPr>
                              <m:ctrlPr>
                                <a:rPr kumimoji="1" lang="en-US" altLang="zh-CN" sz="1600" b="0" i="1" dirty="0" smtClean="0">
                                  <a:latin typeface="Cambria Math" panose="02040503050406030204" pitchFamily="18" charset="0"/>
                                </a:rPr>
                              </m:ctrlPr>
                            </m:fPr>
                            <m:num>
                              <m:r>
                                <a:rPr kumimoji="1" lang="en-US" altLang="zh-CN" sz="1600" b="0" i="1" dirty="0" smtClean="0">
                                  <a:latin typeface="Cambria Math" panose="02040503050406030204" pitchFamily="18" charset="0"/>
                                </a:rPr>
                                <m:t>#</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h𝑖𝑡𝑠</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𝑡h𝑎𝑡</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𝑏𝑒𝑙𝑜𝑛𝑔𝑠</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𝑡𝑜</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𝑡h𝑒</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𝑝𝑎𝑟𝑡𝑖𝑐𝑙𝑒</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𝑤𝑖𝑡h</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𝑡h𝑒</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h𝑖𝑔h𝑒𝑠𝑡</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𝑓𝑟𝑎𝑐𝑡𝑖𝑜𝑛</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𝑜𝑓</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h𝑖𝑡𝑠</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𝑜𝑛</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𝑡h𝑒</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𝑡𝑟𝑎𝑐𝑘</m:t>
                              </m:r>
                            </m:num>
                            <m:den>
                              <m:r>
                                <a:rPr kumimoji="1" lang="en-US" altLang="zh-CN" sz="1600" b="0" i="1" dirty="0" smtClean="0">
                                  <a:latin typeface="Cambria Math" panose="02040503050406030204" pitchFamily="18" charset="0"/>
                                </a:rPr>
                                <m:t>#</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𝑡𝑜𝑡𝑎𝑙</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𝑚𝑒𝑎𝑠𝑢𝑟𝑒𝑚𝑡𝑠</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𝑜𝑛</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𝑎</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𝑡𝑟𝑎𝑐𝑘</m:t>
                              </m:r>
                            </m:den>
                          </m:f>
                        </m:e>
                      </m:eqArr>
                    </m:oMath>
                  </m:oMathPara>
                </a14:m>
                <a:endParaRPr kumimoji="1" lang="en-US" altLang="zh-CN" sz="1600" b="0" i="1" dirty="0">
                  <a:latin typeface="Cambria Math" panose="02040503050406030204" pitchFamily="18" charset="0"/>
                </a:endParaRPr>
              </a:p>
            </p:txBody>
          </p:sp>
        </mc:Choice>
        <mc:Fallback xmlns="">
          <p:sp>
            <p:nvSpPr>
              <p:cNvPr id="9" name="文本框 8">
                <a:extLst>
                  <a:ext uri="{FF2B5EF4-FFF2-40B4-BE49-F238E27FC236}">
                    <a16:creationId xmlns:a16="http://schemas.microsoft.com/office/drawing/2014/main" id="{8C5CB090-EC13-FF35-F491-C7B78A49CA6C}"/>
                  </a:ext>
                </a:extLst>
              </p:cNvPr>
              <p:cNvSpPr txBox="1">
                <a:spLocks noRot="1" noChangeAspect="1" noMove="1" noResize="1" noEditPoints="1" noAdjustHandles="1" noChangeArrowheads="1" noChangeShapeType="1" noTextEdit="1"/>
              </p:cNvSpPr>
              <p:nvPr/>
            </p:nvSpPr>
            <p:spPr>
              <a:xfrm>
                <a:off x="425320" y="4923533"/>
                <a:ext cx="9542495" cy="560538"/>
              </a:xfrm>
              <a:prstGeom prst="rect">
                <a:avLst/>
              </a:prstGeom>
              <a:blipFill>
                <a:blip r:embed="rId3"/>
                <a:stretch>
                  <a:fillRect b="-15217"/>
                </a:stretch>
              </a:blipFill>
            </p:spPr>
            <p:txBody>
              <a:bodyPr/>
              <a:lstStyle/>
              <a:p>
                <a:r>
                  <a:rPr lang="zh-CN" altLang="en-US">
                    <a:noFill/>
                  </a:rPr>
                  <a:t> </a:t>
                </a:r>
              </a:p>
            </p:txBody>
          </p:sp>
        </mc:Fallback>
      </mc:AlternateContent>
      <p:pic>
        <p:nvPicPr>
          <p:cNvPr id="10" name="内容占位符 16">
            <a:extLst>
              <a:ext uri="{FF2B5EF4-FFF2-40B4-BE49-F238E27FC236}">
                <a16:creationId xmlns:a16="http://schemas.microsoft.com/office/drawing/2014/main" id="{365764BD-25CB-334C-4BFF-EA18042A4C1B}"/>
              </a:ext>
            </a:extLst>
          </p:cNvPr>
          <p:cNvPicPr>
            <a:picLocks noChangeAspect="1"/>
          </p:cNvPicPr>
          <p:nvPr/>
        </p:nvPicPr>
        <p:blipFill>
          <a:blip r:embed="rId4"/>
          <a:stretch>
            <a:fillRect/>
          </a:stretch>
        </p:blipFill>
        <p:spPr>
          <a:xfrm>
            <a:off x="3936527" y="1920919"/>
            <a:ext cx="3670300" cy="2895600"/>
          </a:xfrm>
          <a:prstGeom prst="rect">
            <a:avLst/>
          </a:prstGeom>
        </p:spPr>
      </p:pic>
      <p:pic>
        <p:nvPicPr>
          <p:cNvPr id="11" name="内容占位符 17">
            <a:extLst>
              <a:ext uri="{FF2B5EF4-FFF2-40B4-BE49-F238E27FC236}">
                <a16:creationId xmlns:a16="http://schemas.microsoft.com/office/drawing/2014/main" id="{EBA21F48-1ED9-A634-74FE-DFF368DB4A00}"/>
              </a:ext>
            </a:extLst>
          </p:cNvPr>
          <p:cNvPicPr>
            <a:picLocks noChangeAspect="1"/>
          </p:cNvPicPr>
          <p:nvPr/>
        </p:nvPicPr>
        <p:blipFill>
          <a:blip r:embed="rId5"/>
          <a:stretch>
            <a:fillRect/>
          </a:stretch>
        </p:blipFill>
        <p:spPr>
          <a:xfrm>
            <a:off x="7606828" y="1912311"/>
            <a:ext cx="3704492" cy="2912497"/>
          </a:xfrm>
          <a:prstGeom prst="rect">
            <a:avLst/>
          </a:prstGeom>
        </p:spPr>
      </p:pic>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1606D4EB-903A-8746-06CA-7CEDF1656449}"/>
                  </a:ext>
                </a:extLst>
              </p:cNvPr>
              <p:cNvSpPr txBox="1"/>
              <p:nvPr/>
            </p:nvSpPr>
            <p:spPr>
              <a:xfrm>
                <a:off x="590861" y="5681520"/>
                <a:ext cx="6895477" cy="369332"/>
              </a:xfrm>
              <a:prstGeom prst="rect">
                <a:avLst/>
              </a:prstGeom>
              <a:noFill/>
            </p:spPr>
            <p:txBody>
              <a:bodyPr wrap="none" rtlCol="0">
                <a:spAutoFit/>
              </a:bodyPr>
              <a:lstStyle/>
              <a:p>
                <a:r>
                  <a:rPr kumimoji="1" lang="en-US" altLang="zh-CN" dirty="0"/>
                  <a:t>No</a:t>
                </a:r>
                <a:r>
                  <a:rPr kumimoji="1" lang="zh-CN" altLang="en-US" dirty="0"/>
                  <a:t> </a:t>
                </a:r>
                <a:r>
                  <a:rPr kumimoji="1" lang="en-US" altLang="zh-CN" dirty="0"/>
                  <a:t>significant</a:t>
                </a:r>
                <a:r>
                  <a:rPr kumimoji="1" lang="zh-CN" altLang="en-US" dirty="0"/>
                  <a:t> </a:t>
                </a:r>
                <a:r>
                  <a:rPr kumimoji="1" lang="en-US" altLang="zh-CN" dirty="0"/>
                  <a:t>change</a:t>
                </a:r>
                <a:r>
                  <a:rPr kumimoji="1" lang="zh-CN" altLang="en-US" dirty="0"/>
                  <a:t> </a:t>
                </a:r>
                <a:r>
                  <a:rPr kumimoji="1" lang="en-US" altLang="zh-CN" dirty="0"/>
                  <a:t>on</a:t>
                </a:r>
                <a:r>
                  <a:rPr kumimoji="1" lang="zh-CN" altLang="en-US" dirty="0"/>
                  <a:t> </a:t>
                </a:r>
                <a:r>
                  <a:rPr kumimoji="1" lang="en-US" altLang="zh-CN" dirty="0"/>
                  <a:t>the</a:t>
                </a:r>
                <a:r>
                  <a:rPr kumimoji="1" lang="zh-CN" altLang="en-US" dirty="0"/>
                  <a:t> </a:t>
                </a:r>
                <a:r>
                  <a:rPr kumimoji="1" lang="en-US" altLang="zh-CN" dirty="0"/>
                  <a:t>resolution</a:t>
                </a:r>
                <a:r>
                  <a:rPr kumimoji="1" lang="zh-CN" altLang="en-US" dirty="0"/>
                  <a:t> </a:t>
                </a:r>
                <a:r>
                  <a:rPr kumimoji="1" lang="en-US" altLang="zh-CN" dirty="0"/>
                  <a:t>of</a:t>
                </a:r>
                <a:r>
                  <a:rPr kumimoji="1" lang="zh-CN" altLang="en-US" dirty="0"/>
                  <a:t> </a:t>
                </a:r>
                <a:r>
                  <a:rPr kumimoji="1" lang="en-US" altLang="zh-CN" dirty="0"/>
                  <a:t>impact</a:t>
                </a:r>
                <a:r>
                  <a:rPr kumimoji="1" lang="zh-CN" altLang="en-US" dirty="0"/>
                  <a:t> </a:t>
                </a:r>
                <a:r>
                  <a:rPr kumimoji="1" lang="en-US" altLang="zh-CN" dirty="0"/>
                  <a:t>parameters</a:t>
                </a:r>
                <a:r>
                  <a:rPr kumimoji="1" lang="zh-CN" altLang="en-US" dirty="0"/>
                  <a:t> </a:t>
                </a:r>
                <a14:m>
                  <m:oMath xmlns:m="http://schemas.openxmlformats.org/officeDocument/2006/math">
                    <m:sSub>
                      <m:sSubPr>
                        <m:ctrlPr>
                          <a:rPr kumimoji="1" lang="en-US" altLang="zh-CN" i="1">
                            <a:solidFill>
                              <a:prstClr val="black"/>
                            </a:solidFill>
                            <a:latin typeface="Cambria Math" panose="02040503050406030204" pitchFamily="18" charset="0"/>
                            <a:cs typeface="Times New Roman" panose="02020603050405020304" pitchFamily="18" charset="0"/>
                          </a:rPr>
                        </m:ctrlPr>
                      </m:sSubPr>
                      <m:e>
                        <m:r>
                          <a:rPr kumimoji="1" lang="en-US" altLang="zh-CN" i="1">
                            <a:solidFill>
                              <a:prstClr val="black"/>
                            </a:solidFill>
                            <a:latin typeface="Cambria Math" panose="02040503050406030204" pitchFamily="18" charset="0"/>
                            <a:cs typeface="Times New Roman" panose="02020603050405020304" pitchFamily="18" charset="0"/>
                          </a:rPr>
                          <m:t>𝑑</m:t>
                        </m:r>
                      </m:e>
                      <m:sub>
                        <m:r>
                          <a:rPr kumimoji="1" lang="en-US" altLang="zh-CN" i="1">
                            <a:solidFill>
                              <a:prstClr val="black"/>
                            </a:solidFill>
                            <a:latin typeface="Cambria Math" panose="02040503050406030204" pitchFamily="18" charset="0"/>
                            <a:cs typeface="Times New Roman" panose="02020603050405020304" pitchFamily="18" charset="0"/>
                          </a:rPr>
                          <m:t>0</m:t>
                        </m:r>
                      </m:sub>
                    </m:sSub>
                    <m:r>
                      <a:rPr kumimoji="1" lang="en-US" altLang="zh-CN" b="0" i="1" smtClean="0">
                        <a:solidFill>
                          <a:prstClr val="black"/>
                        </a:solidFill>
                        <a:latin typeface="Cambria Math" panose="02040503050406030204" pitchFamily="18" charset="0"/>
                        <a:cs typeface="Times New Roman" panose="02020603050405020304" pitchFamily="18" charset="0"/>
                      </a:rPr>
                      <m:t>/</m:t>
                    </m:r>
                    <m:sSub>
                      <m:sSubPr>
                        <m:ctrlPr>
                          <a:rPr kumimoji="1" lang="en-US" altLang="zh-CN" b="0" i="1" smtClean="0">
                            <a:solidFill>
                              <a:prstClr val="black"/>
                            </a:solidFill>
                            <a:latin typeface="Cambria Math" panose="02040503050406030204" pitchFamily="18" charset="0"/>
                            <a:cs typeface="Times New Roman" panose="02020603050405020304" pitchFamily="18" charset="0"/>
                          </a:rPr>
                        </m:ctrlPr>
                      </m:sSubPr>
                      <m:e>
                        <m:r>
                          <a:rPr kumimoji="1" lang="en-US" altLang="zh-CN" b="0" i="1" smtClean="0">
                            <a:solidFill>
                              <a:prstClr val="black"/>
                            </a:solidFill>
                            <a:latin typeface="Cambria Math" panose="02040503050406030204" pitchFamily="18" charset="0"/>
                            <a:cs typeface="Times New Roman" panose="02020603050405020304" pitchFamily="18" charset="0"/>
                          </a:rPr>
                          <m:t>𝑧</m:t>
                        </m:r>
                      </m:e>
                      <m:sub>
                        <m:r>
                          <a:rPr kumimoji="1" lang="en-US" altLang="zh-CN" b="0" i="1" smtClean="0">
                            <a:solidFill>
                              <a:prstClr val="black"/>
                            </a:solidFill>
                            <a:latin typeface="Cambria Math" panose="02040503050406030204" pitchFamily="18" charset="0"/>
                            <a:cs typeface="Times New Roman" panose="02020603050405020304" pitchFamily="18" charset="0"/>
                          </a:rPr>
                          <m:t>0</m:t>
                        </m:r>
                      </m:sub>
                    </m:sSub>
                  </m:oMath>
                </a14:m>
                <a:endParaRPr kumimoji="1" lang="zh-CN" altLang="en-US" dirty="0"/>
              </a:p>
            </p:txBody>
          </p:sp>
        </mc:Choice>
        <mc:Fallback xmlns="">
          <p:sp>
            <p:nvSpPr>
              <p:cNvPr id="20" name="文本框 19">
                <a:extLst>
                  <a:ext uri="{FF2B5EF4-FFF2-40B4-BE49-F238E27FC236}">
                    <a16:creationId xmlns:a16="http://schemas.microsoft.com/office/drawing/2014/main" id="{1606D4EB-903A-8746-06CA-7CEDF1656449}"/>
                  </a:ext>
                </a:extLst>
              </p:cNvPr>
              <p:cNvSpPr txBox="1">
                <a:spLocks noRot="1" noChangeAspect="1" noMove="1" noResize="1" noEditPoints="1" noAdjustHandles="1" noChangeArrowheads="1" noChangeShapeType="1" noTextEdit="1"/>
              </p:cNvSpPr>
              <p:nvPr/>
            </p:nvSpPr>
            <p:spPr>
              <a:xfrm>
                <a:off x="590861" y="5681520"/>
                <a:ext cx="6895477" cy="369332"/>
              </a:xfrm>
              <a:prstGeom prst="rect">
                <a:avLst/>
              </a:prstGeom>
              <a:blipFill>
                <a:blip r:embed="rId6"/>
                <a:stretch>
                  <a:fillRect l="-735" t="-6667" b="-26667"/>
                </a:stretch>
              </a:blipFill>
            </p:spPr>
            <p:txBody>
              <a:bodyPr/>
              <a:lstStyle/>
              <a:p>
                <a:r>
                  <a:rPr lang="zh-CN" altLang="en-US">
                    <a:noFill/>
                  </a:rPr>
                  <a:t> </a:t>
                </a:r>
              </a:p>
            </p:txBody>
          </p:sp>
        </mc:Fallback>
      </mc:AlternateContent>
      <p:pic>
        <p:nvPicPr>
          <p:cNvPr id="22" name="图片 21">
            <a:extLst>
              <a:ext uri="{FF2B5EF4-FFF2-40B4-BE49-F238E27FC236}">
                <a16:creationId xmlns:a16="http://schemas.microsoft.com/office/drawing/2014/main" id="{EFC5B311-43E0-4B26-8B21-CDFA461A3FEA}"/>
              </a:ext>
            </a:extLst>
          </p:cNvPr>
          <p:cNvPicPr>
            <a:picLocks noChangeAspect="1"/>
          </p:cNvPicPr>
          <p:nvPr/>
        </p:nvPicPr>
        <p:blipFill>
          <a:blip r:embed="rId7"/>
          <a:stretch>
            <a:fillRect/>
          </a:stretch>
        </p:blipFill>
        <p:spPr>
          <a:xfrm>
            <a:off x="10076276" y="5094387"/>
            <a:ext cx="1844428" cy="1156980"/>
          </a:xfrm>
          <a:prstGeom prst="rect">
            <a:avLst/>
          </a:prstGeom>
        </p:spPr>
      </p:pic>
    </p:spTree>
    <p:extLst>
      <p:ext uri="{BB962C8B-B14F-4D97-AF65-F5344CB8AC3E}">
        <p14:creationId xmlns:p14="http://schemas.microsoft.com/office/powerpoint/2010/main" val="36096435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2D4CD9F-F805-9889-55A2-1B6AF756E87A}"/>
              </a:ext>
            </a:extLst>
          </p:cNvPr>
          <p:cNvSpPr>
            <a:spLocks noGrp="1"/>
          </p:cNvSpPr>
          <p:nvPr>
            <p:ph type="title"/>
          </p:nvPr>
        </p:nvSpPr>
        <p:spPr/>
        <p:txBody>
          <a:bodyPr/>
          <a:lstStyle/>
          <a:p>
            <a:endParaRPr kumimoji="1" lang="zh-CN" altLang="en-US"/>
          </a:p>
        </p:txBody>
      </p:sp>
      <p:pic>
        <p:nvPicPr>
          <p:cNvPr id="7" name="内容占位符 6">
            <a:extLst>
              <a:ext uri="{FF2B5EF4-FFF2-40B4-BE49-F238E27FC236}">
                <a16:creationId xmlns:a16="http://schemas.microsoft.com/office/drawing/2014/main" id="{51E6AEC6-D794-CCCE-191E-184D1CB437F0}"/>
              </a:ext>
            </a:extLst>
          </p:cNvPr>
          <p:cNvPicPr>
            <a:picLocks noGrp="1" noChangeAspect="1"/>
          </p:cNvPicPr>
          <p:nvPr>
            <p:ph idx="1"/>
          </p:nvPr>
        </p:nvPicPr>
        <p:blipFill>
          <a:blip r:embed="rId2"/>
          <a:stretch>
            <a:fillRect/>
          </a:stretch>
        </p:blipFill>
        <p:spPr>
          <a:xfrm>
            <a:off x="3437391" y="1825625"/>
            <a:ext cx="5317217" cy="4351338"/>
          </a:xfrm>
          <a:prstGeom prst="rect">
            <a:avLst/>
          </a:prstGeom>
        </p:spPr>
      </p:pic>
      <p:sp>
        <p:nvSpPr>
          <p:cNvPr id="6" name="灯片编号占位符 5">
            <a:extLst>
              <a:ext uri="{FF2B5EF4-FFF2-40B4-BE49-F238E27FC236}">
                <a16:creationId xmlns:a16="http://schemas.microsoft.com/office/drawing/2014/main" id="{275DB86B-1712-69DB-00D4-4747914EBCFA}"/>
              </a:ext>
            </a:extLst>
          </p:cNvPr>
          <p:cNvSpPr>
            <a:spLocks noGrp="1"/>
          </p:cNvSpPr>
          <p:nvPr>
            <p:ph type="sldNum" sz="quarter" idx="12"/>
          </p:nvPr>
        </p:nvSpPr>
        <p:spPr/>
        <p:txBody>
          <a:bodyPr/>
          <a:lstStyle/>
          <a:p>
            <a:fld id="{1DD454EC-D2DA-B84B-BA98-0651606DF2B5}" type="slidenum">
              <a:rPr kumimoji="1" lang="zh-CN" altLang="en-US" smtClean="0"/>
              <a:t>27</a:t>
            </a:fld>
            <a:endParaRPr kumimoji="1" lang="zh-CN" altLang="en-US"/>
          </a:p>
        </p:txBody>
      </p:sp>
    </p:spTree>
    <p:extLst>
      <p:ext uri="{BB962C8B-B14F-4D97-AF65-F5344CB8AC3E}">
        <p14:creationId xmlns:p14="http://schemas.microsoft.com/office/powerpoint/2010/main" val="1941189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3C87846-6DD5-AF20-62D2-97230DEBA5C0}"/>
              </a:ext>
            </a:extLst>
          </p:cNvPr>
          <p:cNvSpPr>
            <a:spLocks noGrp="1"/>
          </p:cNvSpPr>
          <p:nvPr>
            <p:ph type="title"/>
          </p:nvPr>
        </p:nvSpPr>
        <p:spPr/>
        <p:txBody>
          <a:bodyPr/>
          <a:lstStyle/>
          <a:p>
            <a:endParaRPr kumimoji="1" lang="zh-CN" altLang="en-US"/>
          </a:p>
        </p:txBody>
      </p:sp>
      <p:sp>
        <p:nvSpPr>
          <p:cNvPr id="3" name="内容占位符 2">
            <a:extLst>
              <a:ext uri="{FF2B5EF4-FFF2-40B4-BE49-F238E27FC236}">
                <a16:creationId xmlns:a16="http://schemas.microsoft.com/office/drawing/2014/main" id="{A489A108-FF96-0EC7-8BF3-73D7C326283F}"/>
              </a:ext>
            </a:extLst>
          </p:cNvPr>
          <p:cNvSpPr>
            <a:spLocks noGrp="1"/>
          </p:cNvSpPr>
          <p:nvPr>
            <p:ph idx="1"/>
          </p:nvPr>
        </p:nvSpPr>
        <p:spPr/>
        <p:txBody>
          <a:bodyPr/>
          <a:lstStyle/>
          <a:p>
            <a:endParaRPr kumimoji="1" lang="zh-CN" altLang="en-US" dirty="0"/>
          </a:p>
        </p:txBody>
      </p:sp>
      <p:pic>
        <p:nvPicPr>
          <p:cNvPr id="4" name="图片 3">
            <a:extLst>
              <a:ext uri="{FF2B5EF4-FFF2-40B4-BE49-F238E27FC236}">
                <a16:creationId xmlns:a16="http://schemas.microsoft.com/office/drawing/2014/main" id="{940C0197-9444-3944-7584-ABC51F8431AF}"/>
              </a:ext>
            </a:extLst>
          </p:cNvPr>
          <p:cNvPicPr>
            <a:picLocks noChangeAspect="1"/>
          </p:cNvPicPr>
          <p:nvPr/>
        </p:nvPicPr>
        <p:blipFill>
          <a:blip r:embed="rId2"/>
          <a:stretch>
            <a:fillRect/>
          </a:stretch>
        </p:blipFill>
        <p:spPr>
          <a:xfrm>
            <a:off x="2209800" y="1173511"/>
            <a:ext cx="7772400" cy="4510978"/>
          </a:xfrm>
          <a:prstGeom prst="rect">
            <a:avLst/>
          </a:prstGeom>
        </p:spPr>
      </p:pic>
      <p:sp>
        <p:nvSpPr>
          <p:cNvPr id="7" name="灯片编号占位符 6">
            <a:extLst>
              <a:ext uri="{FF2B5EF4-FFF2-40B4-BE49-F238E27FC236}">
                <a16:creationId xmlns:a16="http://schemas.microsoft.com/office/drawing/2014/main" id="{378F1E1C-01D8-B5BD-4FE7-1312DB00DCE9}"/>
              </a:ext>
            </a:extLst>
          </p:cNvPr>
          <p:cNvSpPr>
            <a:spLocks noGrp="1"/>
          </p:cNvSpPr>
          <p:nvPr>
            <p:ph type="sldNum" sz="quarter" idx="12"/>
          </p:nvPr>
        </p:nvSpPr>
        <p:spPr/>
        <p:txBody>
          <a:bodyPr/>
          <a:lstStyle/>
          <a:p>
            <a:fld id="{1DD454EC-D2DA-B84B-BA98-0651606DF2B5}" type="slidenum">
              <a:rPr kumimoji="1" lang="zh-CN" altLang="en-US" smtClean="0"/>
              <a:t>28</a:t>
            </a:fld>
            <a:endParaRPr kumimoji="1" lang="zh-CN" altLang="en-US"/>
          </a:p>
        </p:txBody>
      </p:sp>
    </p:spTree>
    <p:extLst>
      <p:ext uri="{BB962C8B-B14F-4D97-AF65-F5344CB8AC3E}">
        <p14:creationId xmlns:p14="http://schemas.microsoft.com/office/powerpoint/2010/main" val="13669771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80AA587-1B01-ECF1-6D0B-767A4BB9D408}"/>
              </a:ext>
            </a:extLst>
          </p:cNvPr>
          <p:cNvSpPr>
            <a:spLocks noGrp="1"/>
          </p:cNvSpPr>
          <p:nvPr>
            <p:ph type="title"/>
          </p:nvPr>
        </p:nvSpPr>
        <p:spPr/>
        <p:txBody>
          <a:bodyPr/>
          <a:lstStyle/>
          <a:p>
            <a:endParaRPr kumimoji="1" lang="zh-CN" altLang="en-US" dirty="0"/>
          </a:p>
        </p:txBody>
      </p:sp>
      <mc:AlternateContent xmlns:mc="http://schemas.openxmlformats.org/markup-compatibility/2006" xmlns:a14="http://schemas.microsoft.com/office/drawing/2010/main">
        <mc:Choice Requires="a14">
          <p:graphicFrame>
            <p:nvGraphicFramePr>
              <p:cNvPr id="7" name="内容占位符 6">
                <a:extLst>
                  <a:ext uri="{FF2B5EF4-FFF2-40B4-BE49-F238E27FC236}">
                    <a16:creationId xmlns:a16="http://schemas.microsoft.com/office/drawing/2014/main" id="{1311EDC0-43A8-653B-A2B3-5FB48386763B}"/>
                  </a:ext>
                </a:extLst>
              </p:cNvPr>
              <p:cNvGraphicFramePr>
                <a:graphicFrameLocks noGrp="1"/>
              </p:cNvGraphicFramePr>
              <p:nvPr>
                <p:ph idx="1"/>
              </p:nvPr>
            </p:nvGraphicFramePr>
            <p:xfrm>
              <a:off x="5497247" y="136525"/>
              <a:ext cx="6226705" cy="2109534"/>
            </p:xfrm>
            <a:graphic>
              <a:graphicData uri="http://schemas.openxmlformats.org/drawingml/2006/table">
                <a:tbl>
                  <a:tblPr firstRow="1" bandRow="1">
                    <a:tableStyleId>{5C22544A-7EE6-4342-B048-85BDC9FD1C3A}</a:tableStyleId>
                  </a:tblPr>
                  <a:tblGrid>
                    <a:gridCol w="1802257">
                      <a:extLst>
                        <a:ext uri="{9D8B030D-6E8A-4147-A177-3AD203B41FA5}">
                          <a16:colId xmlns:a16="http://schemas.microsoft.com/office/drawing/2014/main" val="480040582"/>
                        </a:ext>
                      </a:extLst>
                    </a:gridCol>
                    <a:gridCol w="1106112">
                      <a:extLst>
                        <a:ext uri="{9D8B030D-6E8A-4147-A177-3AD203B41FA5}">
                          <a16:colId xmlns:a16="http://schemas.microsoft.com/office/drawing/2014/main" val="2197404827"/>
                        </a:ext>
                      </a:extLst>
                    </a:gridCol>
                    <a:gridCol w="1106112">
                      <a:extLst>
                        <a:ext uri="{9D8B030D-6E8A-4147-A177-3AD203B41FA5}">
                          <a16:colId xmlns:a16="http://schemas.microsoft.com/office/drawing/2014/main" val="1350989635"/>
                        </a:ext>
                      </a:extLst>
                    </a:gridCol>
                    <a:gridCol w="1106112">
                      <a:extLst>
                        <a:ext uri="{9D8B030D-6E8A-4147-A177-3AD203B41FA5}">
                          <a16:colId xmlns:a16="http://schemas.microsoft.com/office/drawing/2014/main" val="2853421203"/>
                        </a:ext>
                      </a:extLst>
                    </a:gridCol>
                    <a:gridCol w="1106112">
                      <a:extLst>
                        <a:ext uri="{9D8B030D-6E8A-4147-A177-3AD203B41FA5}">
                          <a16:colId xmlns:a16="http://schemas.microsoft.com/office/drawing/2014/main" val="4085755678"/>
                        </a:ext>
                      </a:extLst>
                    </a:gridCol>
                  </a:tblGrid>
                  <a:tr h="253812">
                    <a:tc>
                      <a:txBody>
                        <a:bodyPr/>
                        <a:lstStyle/>
                        <a:p>
                          <a:pPr algn="ctr"/>
                          <a:r>
                            <a:rPr lang="en-US" altLang="zh-CN" sz="1200" dirty="0"/>
                            <a:t>Vertex</a:t>
                          </a:r>
                          <a:r>
                            <a:rPr lang="zh-CN" altLang="en-US" sz="1200" dirty="0"/>
                            <a:t> </a:t>
                          </a:r>
                          <a:r>
                            <a:rPr lang="en-US" altLang="zh-CN" sz="1200" dirty="0"/>
                            <a:t>distribution</a:t>
                          </a:r>
                          <a:r>
                            <a:rPr lang="zh-CN" altLang="en-US" sz="1200" dirty="0"/>
                            <a:t> </a:t>
                          </a:r>
                          <a:r>
                            <a:rPr lang="en-US" altLang="zh-CN" sz="1200" dirty="0"/>
                            <a:t>/</a:t>
                          </a:r>
                          <a:r>
                            <a:rPr lang="zh-CN" altLang="en-US" sz="1200" dirty="0"/>
                            <a:t> </a:t>
                          </a:r>
                          <a:r>
                            <a:rPr lang="en-US" altLang="zh-CN" sz="1200" dirty="0" err="1"/>
                            <a:t>ps</a:t>
                          </a:r>
                          <a:endParaRPr lang="zh-CN" altLang="en-US" sz="1200" dirty="0"/>
                        </a:p>
                      </a:txBody>
                      <a:tcPr anchor="ctr"/>
                    </a:tc>
                    <a:tc>
                      <a:txBody>
                        <a:bodyPr/>
                        <a:lstStyle/>
                        <a:p>
                          <a:pPr algn="ctr"/>
                          <a:r>
                            <a:rPr lang="en-US" altLang="zh-CN" sz="1200" dirty="0"/>
                            <a:t>5000</a:t>
                          </a:r>
                          <a:endParaRPr lang="zh-CN" altLang="en-US" sz="1200" dirty="0"/>
                        </a:p>
                      </a:txBody>
                      <a:tcPr anchor="ctr"/>
                    </a:tc>
                    <a:tc>
                      <a:txBody>
                        <a:bodyPr/>
                        <a:lstStyle/>
                        <a:p>
                          <a:pPr algn="ctr"/>
                          <a:r>
                            <a:rPr lang="en-US" altLang="zh-CN" sz="1200" dirty="0"/>
                            <a:t>500</a:t>
                          </a:r>
                          <a:endParaRPr lang="zh-CN" altLang="en-US" sz="1200" dirty="0"/>
                        </a:p>
                      </a:txBody>
                      <a:tcPr anchor="ctr"/>
                    </a:tc>
                    <a:tc>
                      <a:txBody>
                        <a:bodyPr/>
                        <a:lstStyle/>
                        <a:p>
                          <a:pPr algn="ctr"/>
                          <a:r>
                            <a:rPr lang="en-US" altLang="zh-CN" sz="1200" dirty="0"/>
                            <a:t>200</a:t>
                          </a:r>
                          <a:endParaRPr lang="zh-CN" altLang="en-US" sz="1200" dirty="0"/>
                        </a:p>
                      </a:txBody>
                      <a:tcPr anchor="ctr"/>
                    </a:tc>
                    <a:tc>
                      <a:txBody>
                        <a:bodyPr/>
                        <a:lstStyle/>
                        <a:p>
                          <a:pPr algn="ctr"/>
                          <a:r>
                            <a:rPr lang="en-US" altLang="zh-CN" sz="1200" dirty="0"/>
                            <a:t>100</a:t>
                          </a:r>
                          <a:endParaRPr lang="zh-CN" altLang="en-US" sz="1200" dirty="0"/>
                        </a:p>
                      </a:txBody>
                      <a:tcPr anchor="ctr"/>
                    </a:tc>
                    <a:extLst>
                      <a:ext uri="{0D108BD9-81ED-4DB2-BD59-A6C34878D82A}">
                        <a16:rowId xmlns:a16="http://schemas.microsoft.com/office/drawing/2014/main" val="1712854812"/>
                      </a:ext>
                    </a:extLst>
                  </a:tr>
                  <a:tr h="253812">
                    <a:tc>
                      <a:txBody>
                        <a:bodyPr/>
                        <a:lstStyle/>
                        <a:p>
                          <a:pPr algn="ctr"/>
                          <a14:m>
                            <m:oMath xmlns:m="http://schemas.openxmlformats.org/officeDocument/2006/math">
                              <m:sSub>
                                <m:sSubPr>
                                  <m:ctrlPr>
                                    <a:rPr lang="en-US" altLang="zh-CN" sz="1200" b="0" i="1" smtClean="0">
                                      <a:latin typeface="Cambria Math" panose="02040503050406030204" pitchFamily="18" charset="0"/>
                                    </a:rPr>
                                  </m:ctrlPr>
                                </m:sSubPr>
                                <m:e>
                                  <m:r>
                                    <a:rPr lang="en-US" altLang="zh-CN" sz="1200" b="0" i="1" smtClean="0">
                                      <a:latin typeface="Cambria Math" panose="02040503050406030204" pitchFamily="18" charset="0"/>
                                    </a:rPr>
                                    <m:t>𝜎</m:t>
                                  </m:r>
                                </m:e>
                                <m:sub>
                                  <m:r>
                                    <a:rPr lang="en-US" altLang="zh-CN" sz="1200" b="0" i="1" smtClean="0">
                                      <a:latin typeface="Cambria Math" panose="02040503050406030204" pitchFamily="18" charset="0"/>
                                    </a:rPr>
                                    <m:t>𝑡𝑖𝑚𝑒</m:t>
                                  </m:r>
                                  <m:r>
                                    <a:rPr lang="en-US" altLang="zh-CN" sz="1200" b="0" i="1" smtClean="0">
                                      <a:latin typeface="Cambria Math" panose="02040503050406030204" pitchFamily="18" charset="0"/>
                                    </a:rPr>
                                    <m:t>1</m:t>
                                  </m:r>
                                </m:sub>
                              </m:sSub>
                            </m:oMath>
                          </a14:m>
                          <a:r>
                            <a:rPr lang="zh-CN" altLang="en-US" sz="1200" dirty="0"/>
                            <a:t> </a:t>
                          </a:r>
                          <a:r>
                            <a:rPr lang="en-US" altLang="zh-CN" sz="1200" dirty="0"/>
                            <a:t>/</a:t>
                          </a:r>
                          <a:r>
                            <a:rPr lang="zh-CN" altLang="en-US" sz="1200" dirty="0"/>
                            <a:t> </a:t>
                          </a:r>
                          <a:r>
                            <a:rPr lang="en-US" altLang="zh-CN" sz="1200" dirty="0"/>
                            <a:t>mm</a:t>
                          </a:r>
                          <a:endParaRPr lang="zh-CN" altLang="en-US" sz="1200" dirty="0"/>
                        </a:p>
                      </a:txBody>
                      <a:tcPr anchor="ctr"/>
                    </a:tc>
                    <a:tc>
                      <a:txBody>
                        <a:bodyPr/>
                        <a:lstStyle/>
                        <a:p>
                          <a:pPr algn="ctr"/>
                          <a:endParaRPr lang="zh-CN" altLang="en-US" sz="1200"/>
                        </a:p>
                      </a:txBody>
                      <a:tcPr anchor="ctr"/>
                    </a:tc>
                    <a:tc>
                      <a:txBody>
                        <a:bodyPr/>
                        <a:lstStyle/>
                        <a:p>
                          <a:pPr algn="ctr"/>
                          <a:r>
                            <a:rPr lang="en-US" altLang="zh-CN" sz="1200" dirty="0"/>
                            <a:t>21.67</a:t>
                          </a:r>
                          <a:endParaRPr lang="zh-CN" altLang="en-US" sz="1200" dirty="0"/>
                        </a:p>
                      </a:txBody>
                      <a:tcPr anchor="ctr"/>
                    </a:tc>
                    <a:tc>
                      <a:txBody>
                        <a:bodyPr/>
                        <a:lstStyle/>
                        <a:p>
                          <a:pPr algn="ctr"/>
                          <a:r>
                            <a:rPr lang="en-US" altLang="zh-CN" sz="1200" dirty="0"/>
                            <a:t>21.68</a:t>
                          </a:r>
                          <a:endParaRPr lang="zh-CN" altLang="en-US" sz="1200" dirty="0"/>
                        </a:p>
                      </a:txBody>
                      <a:tcPr anchor="ctr"/>
                    </a:tc>
                    <a:tc>
                      <a:txBody>
                        <a:bodyPr/>
                        <a:lstStyle/>
                        <a:p>
                          <a:pPr algn="ctr"/>
                          <a:r>
                            <a:rPr lang="en-US" altLang="zh-CN" sz="1200" dirty="0"/>
                            <a:t>21.56</a:t>
                          </a:r>
                          <a:endParaRPr lang="zh-CN" altLang="en-US" sz="1200" dirty="0"/>
                        </a:p>
                      </a:txBody>
                      <a:tcPr anchor="ctr"/>
                    </a:tc>
                    <a:extLst>
                      <a:ext uri="{0D108BD9-81ED-4DB2-BD59-A6C34878D82A}">
                        <a16:rowId xmlns:a16="http://schemas.microsoft.com/office/drawing/2014/main" val="400633481"/>
                      </a:ext>
                    </a:extLst>
                  </a:tr>
                  <a:tr h="253812">
                    <a:tc>
                      <a:txBody>
                        <a:bodyPr/>
                        <a:lstStyle/>
                        <a:p>
                          <a:pPr algn="ctr"/>
                          <a14:m>
                            <m:oMath xmlns:m="http://schemas.openxmlformats.org/officeDocument/2006/math">
                              <m:sSub>
                                <m:sSubPr>
                                  <m:ctrlPr>
                                    <a:rPr lang="en-US" altLang="zh-CN" sz="1200" b="0" i="1" smtClean="0">
                                      <a:latin typeface="Cambria Math" panose="02040503050406030204" pitchFamily="18" charset="0"/>
                                    </a:rPr>
                                  </m:ctrlPr>
                                </m:sSubPr>
                                <m:e>
                                  <m:r>
                                    <a:rPr lang="en-US" altLang="zh-CN" sz="1200" b="0" i="1" smtClean="0">
                                      <a:latin typeface="Cambria Math" panose="02040503050406030204" pitchFamily="18" charset="0"/>
                                    </a:rPr>
                                    <m:t>𝜎</m:t>
                                  </m:r>
                                </m:e>
                                <m:sub>
                                  <m:r>
                                    <a:rPr lang="en-US" altLang="zh-CN" sz="1200" b="0" i="1" smtClean="0">
                                      <a:latin typeface="Cambria Math" panose="02040503050406030204" pitchFamily="18" charset="0"/>
                                    </a:rPr>
                                    <m:t>𝑡𝑖𝑚𝑒</m:t>
                                  </m:r>
                                  <m:r>
                                    <a:rPr lang="en-US" altLang="zh-CN" sz="1200" b="0" i="1" smtClean="0">
                                      <a:latin typeface="Cambria Math" panose="02040503050406030204" pitchFamily="18" charset="0"/>
                                    </a:rPr>
                                    <m:t>2</m:t>
                                  </m:r>
                                </m:sub>
                              </m:sSub>
                            </m:oMath>
                          </a14:m>
                          <a:r>
                            <a:rPr lang="zh-CN" altLang="en-US" sz="1200" dirty="0"/>
                            <a:t> </a:t>
                          </a:r>
                          <a:r>
                            <a:rPr lang="en-US" altLang="zh-CN" sz="1200" dirty="0"/>
                            <a:t>/</a:t>
                          </a:r>
                          <a:r>
                            <a:rPr lang="zh-CN" altLang="en-US" sz="1200" dirty="0"/>
                            <a:t> </a:t>
                          </a:r>
                          <a:r>
                            <a:rPr lang="en-US" altLang="zh-CN" sz="1200" dirty="0"/>
                            <a:t>mm</a:t>
                          </a:r>
                          <a:endParaRPr lang="zh-CN" altLang="en-US" sz="1200" dirty="0"/>
                        </a:p>
                      </a:txBody>
                      <a:tcPr anchor="ctr"/>
                    </a:tc>
                    <a:tc>
                      <a:txBody>
                        <a:bodyPr/>
                        <a:lstStyle/>
                        <a:p>
                          <a:pPr algn="ctr"/>
                          <a:endParaRPr lang="zh-CN" altLang="en-US" sz="1200"/>
                        </a:p>
                      </a:txBody>
                      <a:tcPr anchor="ctr"/>
                    </a:tc>
                    <a:tc>
                      <a:txBody>
                        <a:bodyPr/>
                        <a:lstStyle/>
                        <a:p>
                          <a:pPr algn="ctr"/>
                          <a:r>
                            <a:rPr lang="en-US" altLang="zh-CN" sz="1200" dirty="0"/>
                            <a:t>215.8</a:t>
                          </a:r>
                          <a:endParaRPr lang="zh-CN" altLang="en-US" sz="1200" dirty="0"/>
                        </a:p>
                      </a:txBody>
                      <a:tcPr anchor="ctr"/>
                    </a:tc>
                    <a:tc>
                      <a:txBody>
                        <a:bodyPr/>
                        <a:lstStyle/>
                        <a:p>
                          <a:pPr algn="ctr"/>
                          <a:r>
                            <a:rPr lang="en-US" altLang="zh-CN" sz="1200" dirty="0"/>
                            <a:t>108</a:t>
                          </a:r>
                          <a:endParaRPr lang="zh-CN" altLang="en-US" sz="1200" dirty="0"/>
                        </a:p>
                      </a:txBody>
                      <a:tcPr anchor="ctr"/>
                    </a:tc>
                    <a:tc>
                      <a:txBody>
                        <a:bodyPr/>
                        <a:lstStyle/>
                        <a:p>
                          <a:pPr algn="ctr"/>
                          <a:r>
                            <a:rPr lang="en-US" altLang="zh-CN" sz="1200" dirty="0"/>
                            <a:t>81.14</a:t>
                          </a:r>
                          <a:endParaRPr lang="zh-CN" altLang="en-US" sz="1200" dirty="0"/>
                        </a:p>
                      </a:txBody>
                      <a:tcPr anchor="ctr"/>
                    </a:tc>
                    <a:extLst>
                      <a:ext uri="{0D108BD9-81ED-4DB2-BD59-A6C34878D82A}">
                        <a16:rowId xmlns:a16="http://schemas.microsoft.com/office/drawing/2014/main" val="871680293"/>
                      </a:ext>
                    </a:extLst>
                  </a:tr>
                  <a:tr h="253812">
                    <a:tc>
                      <a:txBody>
                        <a:bodyPr/>
                        <a:lstStyle/>
                        <a:p>
                          <a:pPr algn="ctr"/>
                          <a:r>
                            <a:rPr lang="en-US" altLang="zh-CN" sz="1200" b="0" dirty="0"/>
                            <a:t>fake</a:t>
                          </a:r>
                          <a:r>
                            <a:rPr lang="zh-CN" altLang="en-US" sz="1200" b="0" dirty="0"/>
                            <a:t> </a:t>
                          </a:r>
                          <a14:m>
                            <m:oMath xmlns:m="http://schemas.openxmlformats.org/officeDocument/2006/math">
                              <m:sSub>
                                <m:sSubPr>
                                  <m:ctrlPr>
                                    <a:rPr lang="en-US" altLang="zh-CN" sz="1200" b="0" i="1" smtClean="0">
                                      <a:latin typeface="Cambria Math" panose="02040503050406030204" pitchFamily="18" charset="0"/>
                                    </a:rPr>
                                  </m:ctrlPr>
                                </m:sSubPr>
                                <m:e>
                                  <m:r>
                                    <a:rPr lang="en-US" altLang="zh-CN" sz="1200" b="0" i="1" smtClean="0">
                                      <a:latin typeface="Cambria Math" panose="02040503050406030204" pitchFamily="18" charset="0"/>
                                    </a:rPr>
                                    <m:t>𝜎</m:t>
                                  </m:r>
                                </m:e>
                                <m:sub>
                                  <m:r>
                                    <a:rPr lang="en-US" altLang="zh-CN" sz="1200" b="0" i="1" smtClean="0">
                                      <a:latin typeface="Cambria Math" panose="02040503050406030204" pitchFamily="18" charset="0"/>
                                    </a:rPr>
                                    <m:t>𝑡𝑖𝑚𝑒</m:t>
                                  </m:r>
                                  <m:r>
                                    <a:rPr lang="en-US" altLang="zh-CN" sz="1200" b="0" i="1" smtClean="0">
                                      <a:latin typeface="Cambria Math" panose="02040503050406030204" pitchFamily="18" charset="0"/>
                                    </a:rPr>
                                    <m:t>1</m:t>
                                  </m:r>
                                </m:sub>
                              </m:sSub>
                            </m:oMath>
                          </a14:m>
                          <a:r>
                            <a:rPr lang="zh-CN" altLang="en-US" sz="1200" dirty="0"/>
                            <a:t> </a:t>
                          </a:r>
                          <a:r>
                            <a:rPr lang="en-US" altLang="zh-CN" sz="1200" dirty="0"/>
                            <a:t>/</a:t>
                          </a:r>
                          <a:r>
                            <a:rPr lang="zh-CN" altLang="en-US" sz="1200" dirty="0"/>
                            <a:t> </a:t>
                          </a:r>
                          <a:r>
                            <a:rPr lang="en-US" altLang="zh-CN" sz="1200" dirty="0"/>
                            <a:t>mm</a:t>
                          </a:r>
                          <a:endParaRPr lang="zh-CN" altLang="en-US" sz="1200" dirty="0"/>
                        </a:p>
                      </a:txBody>
                      <a:tcPr anchor="ctr"/>
                    </a:tc>
                    <a:tc>
                      <a:txBody>
                        <a:bodyPr/>
                        <a:lstStyle/>
                        <a:p>
                          <a:pPr algn="ctr"/>
                          <a:endParaRPr lang="zh-CN" altLang="en-US" sz="1200"/>
                        </a:p>
                      </a:txBody>
                      <a:tcPr anchor="ctr"/>
                    </a:tc>
                    <a:tc>
                      <a:txBody>
                        <a:bodyPr/>
                        <a:lstStyle/>
                        <a:p>
                          <a:pPr algn="ctr"/>
                          <a:r>
                            <a:rPr lang="en-US" altLang="zh-CN" sz="1200" dirty="0"/>
                            <a:t>21.41</a:t>
                          </a:r>
                          <a:endParaRPr lang="zh-CN" altLang="en-US" sz="1200" dirty="0"/>
                        </a:p>
                      </a:txBody>
                      <a:tcPr anchor="ctr"/>
                    </a:tc>
                    <a:tc>
                      <a:txBody>
                        <a:bodyPr/>
                        <a:lstStyle/>
                        <a:p>
                          <a:pPr algn="ctr"/>
                          <a:r>
                            <a:rPr lang="en-US" altLang="zh-CN" sz="1200" dirty="0"/>
                            <a:t>21.62</a:t>
                          </a:r>
                          <a:endParaRPr lang="zh-CN" altLang="en-US" sz="1200" dirty="0"/>
                        </a:p>
                      </a:txBody>
                      <a:tcPr anchor="ctr"/>
                    </a:tc>
                    <a:tc>
                      <a:txBody>
                        <a:bodyPr/>
                        <a:lstStyle/>
                        <a:p>
                          <a:pPr algn="ctr"/>
                          <a:r>
                            <a:rPr lang="en-US" altLang="zh-CN" sz="1200" dirty="0"/>
                            <a:t>21.57</a:t>
                          </a:r>
                          <a:endParaRPr lang="zh-CN" altLang="en-US" sz="1200" dirty="0"/>
                        </a:p>
                      </a:txBody>
                      <a:tcPr anchor="ctr"/>
                    </a:tc>
                    <a:extLst>
                      <a:ext uri="{0D108BD9-81ED-4DB2-BD59-A6C34878D82A}">
                        <a16:rowId xmlns:a16="http://schemas.microsoft.com/office/drawing/2014/main" val="3722638884"/>
                      </a:ext>
                    </a:extLst>
                  </a:tr>
                  <a:tr h="253812">
                    <a:tc>
                      <a:txBody>
                        <a:bodyPr/>
                        <a:lstStyle/>
                        <a:p>
                          <a:pPr algn="ctr"/>
                          <a:r>
                            <a:rPr lang="en-US" altLang="zh-CN" sz="1200" b="0" dirty="0"/>
                            <a:t>fake</a:t>
                          </a:r>
                          <a:r>
                            <a:rPr lang="zh-CN" altLang="en-US" sz="1200" b="0" dirty="0"/>
                            <a:t> </a:t>
                          </a:r>
                          <a14:m>
                            <m:oMath xmlns:m="http://schemas.openxmlformats.org/officeDocument/2006/math">
                              <m:sSub>
                                <m:sSubPr>
                                  <m:ctrlPr>
                                    <a:rPr lang="en-US" altLang="zh-CN" sz="1200" b="0" i="1" smtClean="0">
                                      <a:latin typeface="Cambria Math" panose="02040503050406030204" pitchFamily="18" charset="0"/>
                                    </a:rPr>
                                  </m:ctrlPr>
                                </m:sSubPr>
                                <m:e>
                                  <m:r>
                                    <a:rPr lang="en-US" altLang="zh-CN" sz="1200" b="0" i="1" smtClean="0">
                                      <a:latin typeface="Cambria Math" panose="02040503050406030204" pitchFamily="18" charset="0"/>
                                    </a:rPr>
                                    <m:t>𝜎</m:t>
                                  </m:r>
                                </m:e>
                                <m:sub>
                                  <m:r>
                                    <a:rPr lang="en-US" altLang="zh-CN" sz="1200" b="0" i="1" smtClean="0">
                                      <a:latin typeface="Cambria Math" panose="02040503050406030204" pitchFamily="18" charset="0"/>
                                    </a:rPr>
                                    <m:t>𝑡𝑖𝑚𝑒</m:t>
                                  </m:r>
                                  <m:r>
                                    <a:rPr lang="en-US" altLang="zh-CN" sz="1200" b="0" i="1" smtClean="0">
                                      <a:latin typeface="Cambria Math" panose="02040503050406030204" pitchFamily="18" charset="0"/>
                                    </a:rPr>
                                    <m:t>2</m:t>
                                  </m:r>
                                </m:sub>
                              </m:sSub>
                            </m:oMath>
                          </a14:m>
                          <a:r>
                            <a:rPr lang="zh-CN" altLang="en-US" sz="1200" dirty="0"/>
                            <a:t> </a:t>
                          </a:r>
                          <a:r>
                            <a:rPr lang="en-US" altLang="zh-CN" sz="1200" dirty="0"/>
                            <a:t>/</a:t>
                          </a:r>
                          <a:r>
                            <a:rPr lang="zh-CN" altLang="en-US" sz="1200" dirty="0"/>
                            <a:t> </a:t>
                          </a:r>
                          <a:r>
                            <a:rPr lang="en-US" altLang="zh-CN" sz="1200" dirty="0"/>
                            <a:t>mm</a:t>
                          </a:r>
                          <a:endParaRPr lang="zh-CN" altLang="en-US" sz="1200" dirty="0"/>
                        </a:p>
                      </a:txBody>
                      <a:tcPr anchor="ctr"/>
                    </a:tc>
                    <a:tc>
                      <a:txBody>
                        <a:bodyPr/>
                        <a:lstStyle/>
                        <a:p>
                          <a:pPr algn="ctr"/>
                          <a:endParaRPr lang="zh-CN" altLang="en-US" sz="1200" dirty="0"/>
                        </a:p>
                      </a:txBody>
                      <a:tcPr anchor="ctr"/>
                    </a:tc>
                    <a:tc>
                      <a:txBody>
                        <a:bodyPr/>
                        <a:lstStyle/>
                        <a:p>
                          <a:pPr algn="ctr"/>
                          <a:r>
                            <a:rPr lang="en-US" altLang="zh-CN" sz="1200" dirty="0"/>
                            <a:t>226.9</a:t>
                          </a:r>
                          <a:endParaRPr lang="zh-CN" altLang="en-US" sz="1200" dirty="0"/>
                        </a:p>
                      </a:txBody>
                      <a:tcPr anchor="ctr"/>
                    </a:tc>
                    <a:tc>
                      <a:txBody>
                        <a:bodyPr/>
                        <a:lstStyle/>
                        <a:p>
                          <a:pPr algn="ctr"/>
                          <a:r>
                            <a:rPr lang="en-US" altLang="zh-CN" sz="1200" dirty="0"/>
                            <a:t>114.2</a:t>
                          </a:r>
                          <a:endParaRPr lang="zh-CN" altLang="en-US" sz="1200" dirty="0"/>
                        </a:p>
                      </a:txBody>
                      <a:tcPr anchor="ctr"/>
                    </a:tc>
                    <a:tc>
                      <a:txBody>
                        <a:bodyPr/>
                        <a:lstStyle/>
                        <a:p>
                          <a:pPr algn="ctr"/>
                          <a:r>
                            <a:rPr lang="en-US" altLang="zh-CN" sz="1200" dirty="0"/>
                            <a:t>87.49</a:t>
                          </a:r>
                          <a:endParaRPr lang="zh-CN" altLang="en-US" sz="1200" dirty="0"/>
                        </a:p>
                      </a:txBody>
                      <a:tcPr anchor="ctr"/>
                    </a:tc>
                    <a:extLst>
                      <a:ext uri="{0D108BD9-81ED-4DB2-BD59-A6C34878D82A}">
                        <a16:rowId xmlns:a16="http://schemas.microsoft.com/office/drawing/2014/main" val="2022658872"/>
                      </a:ext>
                    </a:extLst>
                  </a:tr>
                  <a:tr h="253812">
                    <a:tc>
                      <a:txBody>
                        <a:bodyPr/>
                        <a:lstStyle/>
                        <a:p>
                          <a:pPr algn="ctr"/>
                          <a:r>
                            <a:rPr lang="en-US" altLang="zh-CN" sz="1200" b="0" dirty="0"/>
                            <a:t>fake</a:t>
                          </a:r>
                          <a:r>
                            <a:rPr lang="zh-CN" altLang="en-US" sz="1200" b="0" dirty="0"/>
                            <a:t> </a:t>
                          </a:r>
                          <a14:m>
                            <m:oMath xmlns:m="http://schemas.openxmlformats.org/officeDocument/2006/math">
                              <m:sSub>
                                <m:sSubPr>
                                  <m:ctrlPr>
                                    <a:rPr lang="en-US" altLang="zh-CN" sz="1200" b="0" i="1" smtClean="0">
                                      <a:latin typeface="Cambria Math" panose="02040503050406030204" pitchFamily="18" charset="0"/>
                                    </a:rPr>
                                  </m:ctrlPr>
                                </m:sSubPr>
                                <m:e>
                                  <m:r>
                                    <a:rPr lang="en-US" altLang="zh-CN" sz="1200" b="0" i="1" smtClean="0">
                                      <a:latin typeface="Cambria Math" panose="02040503050406030204" pitchFamily="18" charset="0"/>
                                    </a:rPr>
                                    <m:t>𝜎</m:t>
                                  </m:r>
                                </m:e>
                                <m:sub>
                                  <m:r>
                                    <a:rPr lang="en-US" altLang="zh-CN" sz="1200" b="0" i="1" smtClean="0">
                                      <a:latin typeface="Cambria Math" panose="02040503050406030204" pitchFamily="18" charset="0"/>
                                    </a:rPr>
                                    <m:t>𝑡𝑖𝑚𝑒</m:t>
                                  </m:r>
                                  <m:r>
                                    <a:rPr lang="en-US" altLang="zh-CN" sz="1200" b="0" i="1" smtClean="0">
                                      <a:latin typeface="Cambria Math" panose="02040503050406030204" pitchFamily="18" charset="0"/>
                                    </a:rPr>
                                    <m:t>2</m:t>
                                  </m:r>
                                </m:sub>
                              </m:sSub>
                            </m:oMath>
                          </a14:m>
                          <a:r>
                            <a:rPr lang="zh-CN" altLang="en-US" sz="1200" dirty="0"/>
                            <a:t> </a:t>
                          </a:r>
                          <a:r>
                            <a:rPr lang="en-US" altLang="zh-CN" sz="1200" dirty="0"/>
                            <a:t>/</a:t>
                          </a:r>
                          <a:r>
                            <a:rPr lang="zh-CN" altLang="en-US" sz="1200" dirty="0"/>
                            <a:t> </a:t>
                          </a:r>
                          <a:r>
                            <a:rPr lang="en-US" altLang="zh-CN" sz="1200" dirty="0" err="1"/>
                            <a:t>ps</a:t>
                          </a:r>
                          <a:endParaRPr lang="zh-CN" altLang="en-US" sz="1200" dirty="0"/>
                        </a:p>
                      </a:txBody>
                      <a:tcPr anchor="ctr"/>
                    </a:tc>
                    <a:tc>
                      <a:txBody>
                        <a:bodyPr/>
                        <a:lstStyle/>
                        <a:p>
                          <a:pPr algn="ctr"/>
                          <a:endParaRPr lang="zh-CN" altLang="en-US" sz="1200" dirty="0"/>
                        </a:p>
                      </a:txBody>
                      <a:tcPr anchor="ctr"/>
                    </a:tc>
                    <a:tc>
                      <a:txBody>
                        <a:bodyPr/>
                        <a:lstStyle/>
                        <a:p>
                          <a:pPr algn="ctr"/>
                          <a:r>
                            <a:rPr lang="en-US" altLang="zh-CN" sz="1200" dirty="0"/>
                            <a:t>757</a:t>
                          </a:r>
                          <a:endParaRPr lang="zh-CN" altLang="en-US" sz="1200" dirty="0"/>
                        </a:p>
                      </a:txBody>
                      <a:tcPr anchor="ctr"/>
                    </a:tc>
                    <a:tc>
                      <a:txBody>
                        <a:bodyPr/>
                        <a:lstStyle/>
                        <a:p>
                          <a:pPr algn="ctr"/>
                          <a:r>
                            <a:rPr lang="en-US" altLang="zh-CN" sz="1200" dirty="0"/>
                            <a:t>381</a:t>
                          </a:r>
                          <a:endParaRPr lang="zh-CN" altLang="en-US" sz="1200" dirty="0"/>
                        </a:p>
                      </a:txBody>
                      <a:tcPr anchor="ctr"/>
                    </a:tc>
                    <a:tc>
                      <a:txBody>
                        <a:bodyPr/>
                        <a:lstStyle/>
                        <a:p>
                          <a:pPr algn="ctr"/>
                          <a:r>
                            <a:rPr lang="en-US" altLang="zh-CN" sz="1200" dirty="0"/>
                            <a:t>292</a:t>
                          </a:r>
                          <a:endParaRPr lang="zh-CN" altLang="en-US" sz="1200" dirty="0"/>
                        </a:p>
                      </a:txBody>
                      <a:tcPr anchor="ctr"/>
                    </a:tc>
                    <a:extLst>
                      <a:ext uri="{0D108BD9-81ED-4DB2-BD59-A6C34878D82A}">
                        <a16:rowId xmlns:a16="http://schemas.microsoft.com/office/drawing/2014/main" val="3573569156"/>
                      </a:ext>
                    </a:extLst>
                  </a:tr>
                  <a:tr h="253812">
                    <a:tc>
                      <a:txBody>
                        <a:bodyPr/>
                        <a:lstStyle/>
                        <a:p>
                          <a:pPr algn="ctr"/>
                          <a14:m>
                            <m:oMath xmlns:m="http://schemas.openxmlformats.org/officeDocument/2006/math">
                              <m:rad>
                                <m:radPr>
                                  <m:degHide m:val="on"/>
                                  <m:ctrlPr>
                                    <a:rPr lang="en-US" altLang="zh-CN" sz="1200" b="0" i="1" smtClean="0">
                                      <a:latin typeface="Cambria Math" panose="02040503050406030204" pitchFamily="18" charset="0"/>
                                    </a:rPr>
                                  </m:ctrlPr>
                                </m:radPr>
                                <m:deg/>
                                <m:e>
                                  <m:r>
                                    <a:rPr lang="en-US" altLang="zh-CN" sz="1200" b="0" i="1" smtClean="0">
                                      <a:latin typeface="Cambria Math" panose="02040503050406030204" pitchFamily="18" charset="0"/>
                                    </a:rPr>
                                    <m:t>2</m:t>
                                  </m:r>
                                  <m:sSubSup>
                                    <m:sSubSupPr>
                                      <m:ctrlPr>
                                        <a:rPr lang="en-US" altLang="zh-CN" sz="1200" b="0" i="1" smtClean="0">
                                          <a:latin typeface="Cambria Math" panose="02040503050406030204" pitchFamily="18" charset="0"/>
                                        </a:rPr>
                                      </m:ctrlPr>
                                    </m:sSubSupPr>
                                    <m:e>
                                      <m:r>
                                        <a:rPr lang="en-US" altLang="zh-CN" sz="1200" b="0" i="1" smtClean="0">
                                          <a:latin typeface="Cambria Math" panose="02040503050406030204" pitchFamily="18" charset="0"/>
                                        </a:rPr>
                                        <m:t>𝜎</m:t>
                                      </m:r>
                                    </m:e>
                                    <m:sub>
                                      <m:r>
                                        <a:rPr lang="en-US" altLang="zh-CN" sz="1200" b="0" i="1" smtClean="0">
                                          <a:latin typeface="Cambria Math" panose="02040503050406030204" pitchFamily="18" charset="0"/>
                                        </a:rPr>
                                        <m:t>𝑡</m:t>
                                      </m:r>
                                      <m:r>
                                        <a:rPr lang="en-US" altLang="zh-CN" sz="1200" b="0" i="1" smtClean="0">
                                          <a:latin typeface="Cambria Math" panose="02040503050406030204" pitchFamily="18" charset="0"/>
                                        </a:rPr>
                                        <m:t>|</m:t>
                                      </m:r>
                                      <m:r>
                                        <a:rPr lang="en-US" altLang="zh-CN" sz="1200" b="0" i="1" smtClean="0">
                                          <a:latin typeface="Cambria Math" panose="02040503050406030204" pitchFamily="18" charset="0"/>
                                        </a:rPr>
                                        <m:t>h𝑖𝑡</m:t>
                                      </m:r>
                                    </m:sub>
                                    <m:sup>
                                      <m:r>
                                        <a:rPr lang="en-US" altLang="zh-CN" sz="1200" b="0" i="1" smtClean="0">
                                          <a:latin typeface="Cambria Math" panose="02040503050406030204" pitchFamily="18" charset="0"/>
                                        </a:rPr>
                                        <m:t>2</m:t>
                                      </m:r>
                                    </m:sup>
                                  </m:sSubSup>
                                  <m:r>
                                    <a:rPr lang="en-US" altLang="zh-CN" sz="1200" b="0" i="1" smtClean="0">
                                      <a:latin typeface="Cambria Math" panose="02040503050406030204" pitchFamily="18" charset="0"/>
                                    </a:rPr>
                                    <m:t>+2</m:t>
                                  </m:r>
                                  <m:sSubSup>
                                    <m:sSubSupPr>
                                      <m:ctrlPr>
                                        <a:rPr lang="en-US" altLang="zh-CN" sz="1200" b="0" i="1" smtClean="0">
                                          <a:latin typeface="Cambria Math" panose="02040503050406030204" pitchFamily="18" charset="0"/>
                                        </a:rPr>
                                      </m:ctrlPr>
                                    </m:sSubSupPr>
                                    <m:e>
                                      <m:r>
                                        <a:rPr lang="en-US" altLang="zh-CN" sz="1200" b="0" i="1" smtClean="0">
                                          <a:latin typeface="Cambria Math" panose="02040503050406030204" pitchFamily="18" charset="0"/>
                                        </a:rPr>
                                        <m:t>𝜎</m:t>
                                      </m:r>
                                    </m:e>
                                    <m:sub>
                                      <m:r>
                                        <a:rPr lang="en-US" altLang="zh-CN" sz="1200" b="0" i="1" smtClean="0">
                                          <a:latin typeface="Cambria Math" panose="02040503050406030204" pitchFamily="18" charset="0"/>
                                        </a:rPr>
                                        <m:t>𝑡</m:t>
                                      </m:r>
                                      <m:r>
                                        <a:rPr lang="en-US" altLang="zh-CN" sz="1200" b="0" i="1" smtClean="0">
                                          <a:latin typeface="Cambria Math" panose="02040503050406030204" pitchFamily="18" charset="0"/>
                                        </a:rPr>
                                        <m:t>|</m:t>
                                      </m:r>
                                      <m:r>
                                        <a:rPr lang="en-US" altLang="zh-CN" sz="1200" b="0" i="1" smtClean="0">
                                          <a:latin typeface="Cambria Math" panose="02040503050406030204" pitchFamily="18" charset="0"/>
                                        </a:rPr>
                                        <m:t>𝑣𝑒𝑟𝑡𝑒𝑥</m:t>
                                      </m:r>
                                    </m:sub>
                                    <m:sup>
                                      <m:r>
                                        <a:rPr lang="en-US" altLang="zh-CN" sz="1200" b="0" i="1" smtClean="0">
                                          <a:latin typeface="Cambria Math" panose="02040503050406030204" pitchFamily="18" charset="0"/>
                                        </a:rPr>
                                        <m:t>2</m:t>
                                      </m:r>
                                    </m:sup>
                                  </m:sSubSup>
                                </m:e>
                              </m:rad>
                            </m:oMath>
                          </a14:m>
                          <a:r>
                            <a:rPr lang="zh-CN" altLang="en-US" sz="1200" dirty="0"/>
                            <a:t> </a:t>
                          </a:r>
                          <a:r>
                            <a:rPr lang="en-US" altLang="zh-CN" sz="1200" dirty="0"/>
                            <a:t>/</a:t>
                          </a:r>
                          <a:r>
                            <a:rPr lang="en-US" altLang="zh-CN" sz="1200" dirty="0" err="1"/>
                            <a:t>ps</a:t>
                          </a:r>
                          <a:endParaRPr lang="zh-CN" altLang="en-US" sz="1200" dirty="0"/>
                        </a:p>
                      </a:txBody>
                      <a:tcPr anchor="ctr"/>
                    </a:tc>
                    <a:tc>
                      <a:txBody>
                        <a:bodyPr/>
                        <a:lstStyle/>
                        <a:p>
                          <a:pPr algn="ctr"/>
                          <a:endParaRPr lang="zh-CN" altLang="en-US" sz="1200" dirty="0"/>
                        </a:p>
                      </a:txBody>
                      <a:tcPr anchor="ctr"/>
                    </a:tc>
                    <a:tc>
                      <a:txBody>
                        <a:bodyPr/>
                        <a:lstStyle/>
                        <a:p>
                          <a:pPr algn="ctr"/>
                          <a:r>
                            <a:rPr lang="en-US" altLang="zh-CN" sz="1200" dirty="0"/>
                            <a:t>711</a:t>
                          </a:r>
                          <a:endParaRPr lang="zh-CN" altLang="en-US" sz="1200" dirty="0"/>
                        </a:p>
                      </a:txBody>
                      <a:tcPr anchor="ctr"/>
                    </a:tc>
                    <a:tc>
                      <a:txBody>
                        <a:bodyPr/>
                        <a:lstStyle/>
                        <a:p>
                          <a:pPr algn="ctr"/>
                          <a:r>
                            <a:rPr lang="en-US" altLang="zh-CN" sz="1200" dirty="0"/>
                            <a:t>292</a:t>
                          </a:r>
                          <a:endParaRPr lang="zh-CN" altLang="en-US" sz="1200" dirty="0"/>
                        </a:p>
                      </a:txBody>
                      <a:tcPr anchor="ctr"/>
                    </a:tc>
                    <a:tc>
                      <a:txBody>
                        <a:bodyPr/>
                        <a:lstStyle/>
                        <a:p>
                          <a:pPr algn="ctr"/>
                          <a:r>
                            <a:rPr lang="en-US" altLang="zh-CN" sz="1200" dirty="0"/>
                            <a:t>158</a:t>
                          </a:r>
                          <a:endParaRPr lang="zh-CN" altLang="en-US" sz="1200" dirty="0"/>
                        </a:p>
                      </a:txBody>
                      <a:tcPr anchor="ctr"/>
                    </a:tc>
                    <a:extLst>
                      <a:ext uri="{0D108BD9-81ED-4DB2-BD59-A6C34878D82A}">
                        <a16:rowId xmlns:a16="http://schemas.microsoft.com/office/drawing/2014/main" val="3567092235"/>
                      </a:ext>
                    </a:extLst>
                  </a:tr>
                </a:tbl>
              </a:graphicData>
            </a:graphic>
          </p:graphicFrame>
        </mc:Choice>
        <mc:Fallback xmlns="">
          <p:graphicFrame>
            <p:nvGraphicFramePr>
              <p:cNvPr id="7" name="内容占位符 6">
                <a:extLst>
                  <a:ext uri="{FF2B5EF4-FFF2-40B4-BE49-F238E27FC236}">
                    <a16:creationId xmlns:a16="http://schemas.microsoft.com/office/drawing/2014/main" id="{1311EDC0-43A8-653B-A2B3-5FB48386763B}"/>
                  </a:ext>
                </a:extLst>
              </p:cNvPr>
              <p:cNvGraphicFramePr>
                <a:graphicFrameLocks noGrp="1"/>
              </p:cNvGraphicFramePr>
              <p:nvPr>
                <p:ph idx="1"/>
                <p:extLst>
                  <p:ext uri="{D42A27DB-BD31-4B8C-83A1-F6EECF244321}">
                    <p14:modId xmlns:p14="http://schemas.microsoft.com/office/powerpoint/2010/main" val="3514264201"/>
                  </p:ext>
                </p:extLst>
              </p:nvPr>
            </p:nvGraphicFramePr>
            <p:xfrm>
              <a:off x="5497247" y="136525"/>
              <a:ext cx="6226705" cy="2109534"/>
            </p:xfrm>
            <a:graphic>
              <a:graphicData uri="http://schemas.openxmlformats.org/drawingml/2006/table">
                <a:tbl>
                  <a:tblPr firstRow="1" bandRow="1">
                    <a:tableStyleId>{5C22544A-7EE6-4342-B048-85BDC9FD1C3A}</a:tableStyleId>
                  </a:tblPr>
                  <a:tblGrid>
                    <a:gridCol w="1802257">
                      <a:extLst>
                        <a:ext uri="{9D8B030D-6E8A-4147-A177-3AD203B41FA5}">
                          <a16:colId xmlns:a16="http://schemas.microsoft.com/office/drawing/2014/main" val="480040582"/>
                        </a:ext>
                      </a:extLst>
                    </a:gridCol>
                    <a:gridCol w="1106112">
                      <a:extLst>
                        <a:ext uri="{9D8B030D-6E8A-4147-A177-3AD203B41FA5}">
                          <a16:colId xmlns:a16="http://schemas.microsoft.com/office/drawing/2014/main" val="2197404827"/>
                        </a:ext>
                      </a:extLst>
                    </a:gridCol>
                    <a:gridCol w="1106112">
                      <a:extLst>
                        <a:ext uri="{9D8B030D-6E8A-4147-A177-3AD203B41FA5}">
                          <a16:colId xmlns:a16="http://schemas.microsoft.com/office/drawing/2014/main" val="1350989635"/>
                        </a:ext>
                      </a:extLst>
                    </a:gridCol>
                    <a:gridCol w="1106112">
                      <a:extLst>
                        <a:ext uri="{9D8B030D-6E8A-4147-A177-3AD203B41FA5}">
                          <a16:colId xmlns:a16="http://schemas.microsoft.com/office/drawing/2014/main" val="2853421203"/>
                        </a:ext>
                      </a:extLst>
                    </a:gridCol>
                    <a:gridCol w="1106112">
                      <a:extLst>
                        <a:ext uri="{9D8B030D-6E8A-4147-A177-3AD203B41FA5}">
                          <a16:colId xmlns:a16="http://schemas.microsoft.com/office/drawing/2014/main" val="4085755678"/>
                        </a:ext>
                      </a:extLst>
                    </a:gridCol>
                  </a:tblGrid>
                  <a:tr h="274320">
                    <a:tc>
                      <a:txBody>
                        <a:bodyPr/>
                        <a:lstStyle/>
                        <a:p>
                          <a:pPr algn="ctr"/>
                          <a:r>
                            <a:rPr lang="en-US" altLang="zh-CN" sz="1200" dirty="0"/>
                            <a:t>Vertex</a:t>
                          </a:r>
                          <a:r>
                            <a:rPr lang="zh-CN" altLang="en-US" sz="1200" dirty="0"/>
                            <a:t> </a:t>
                          </a:r>
                          <a:r>
                            <a:rPr lang="en-US" altLang="zh-CN" sz="1200" dirty="0"/>
                            <a:t>distribution</a:t>
                          </a:r>
                          <a:r>
                            <a:rPr lang="zh-CN" altLang="en-US" sz="1200" dirty="0"/>
                            <a:t> </a:t>
                          </a:r>
                          <a:r>
                            <a:rPr lang="en-US" altLang="zh-CN" sz="1200" dirty="0"/>
                            <a:t>/</a:t>
                          </a:r>
                          <a:r>
                            <a:rPr lang="zh-CN" altLang="en-US" sz="1200" dirty="0"/>
                            <a:t> </a:t>
                          </a:r>
                          <a:r>
                            <a:rPr lang="en-US" altLang="zh-CN" sz="1200" dirty="0" err="1"/>
                            <a:t>ps</a:t>
                          </a:r>
                          <a:endParaRPr lang="zh-CN" altLang="en-US" sz="1200" dirty="0"/>
                        </a:p>
                      </a:txBody>
                      <a:tcPr anchor="ctr"/>
                    </a:tc>
                    <a:tc>
                      <a:txBody>
                        <a:bodyPr/>
                        <a:lstStyle/>
                        <a:p>
                          <a:pPr algn="ctr"/>
                          <a:r>
                            <a:rPr lang="en-US" altLang="zh-CN" sz="1200" dirty="0"/>
                            <a:t>5000</a:t>
                          </a:r>
                          <a:endParaRPr lang="zh-CN" altLang="en-US" sz="1200" dirty="0"/>
                        </a:p>
                      </a:txBody>
                      <a:tcPr anchor="ctr"/>
                    </a:tc>
                    <a:tc>
                      <a:txBody>
                        <a:bodyPr/>
                        <a:lstStyle/>
                        <a:p>
                          <a:pPr algn="ctr"/>
                          <a:r>
                            <a:rPr lang="en-US" altLang="zh-CN" sz="1200" dirty="0"/>
                            <a:t>500</a:t>
                          </a:r>
                          <a:endParaRPr lang="zh-CN" altLang="en-US" sz="1200" dirty="0"/>
                        </a:p>
                      </a:txBody>
                      <a:tcPr anchor="ctr"/>
                    </a:tc>
                    <a:tc>
                      <a:txBody>
                        <a:bodyPr/>
                        <a:lstStyle/>
                        <a:p>
                          <a:pPr algn="ctr"/>
                          <a:r>
                            <a:rPr lang="en-US" altLang="zh-CN" sz="1200" dirty="0"/>
                            <a:t>200</a:t>
                          </a:r>
                          <a:endParaRPr lang="zh-CN" altLang="en-US" sz="1200" dirty="0"/>
                        </a:p>
                      </a:txBody>
                      <a:tcPr anchor="ctr"/>
                    </a:tc>
                    <a:tc>
                      <a:txBody>
                        <a:bodyPr/>
                        <a:lstStyle/>
                        <a:p>
                          <a:pPr algn="ctr"/>
                          <a:r>
                            <a:rPr lang="en-US" altLang="zh-CN" sz="1200" dirty="0"/>
                            <a:t>100</a:t>
                          </a:r>
                          <a:endParaRPr lang="zh-CN" altLang="en-US" sz="1200" dirty="0"/>
                        </a:p>
                      </a:txBody>
                      <a:tcPr anchor="ctr"/>
                    </a:tc>
                    <a:extLst>
                      <a:ext uri="{0D108BD9-81ED-4DB2-BD59-A6C34878D82A}">
                        <a16:rowId xmlns:a16="http://schemas.microsoft.com/office/drawing/2014/main" val="1712854812"/>
                      </a:ext>
                    </a:extLst>
                  </a:tr>
                  <a:tr h="274320">
                    <a:tc>
                      <a:txBody>
                        <a:bodyPr/>
                        <a:lstStyle/>
                        <a:p>
                          <a:endParaRPr lang="zh-CN"/>
                        </a:p>
                      </a:txBody>
                      <a:tcPr anchor="ctr">
                        <a:blipFill>
                          <a:blip r:embed="rId2"/>
                          <a:stretch>
                            <a:fillRect t="-104762" r="-247887" b="-600000"/>
                          </a:stretch>
                        </a:blipFill>
                      </a:tcPr>
                    </a:tc>
                    <a:tc>
                      <a:txBody>
                        <a:bodyPr/>
                        <a:lstStyle/>
                        <a:p>
                          <a:pPr algn="ctr"/>
                          <a:endParaRPr lang="zh-CN" altLang="en-US" sz="1200"/>
                        </a:p>
                      </a:txBody>
                      <a:tcPr anchor="ctr"/>
                    </a:tc>
                    <a:tc>
                      <a:txBody>
                        <a:bodyPr/>
                        <a:lstStyle/>
                        <a:p>
                          <a:pPr algn="ctr"/>
                          <a:r>
                            <a:rPr lang="en-US" altLang="zh-CN" sz="1200" dirty="0"/>
                            <a:t>21.67</a:t>
                          </a:r>
                          <a:endParaRPr lang="zh-CN" altLang="en-US" sz="1200" dirty="0"/>
                        </a:p>
                      </a:txBody>
                      <a:tcPr anchor="ctr"/>
                    </a:tc>
                    <a:tc>
                      <a:txBody>
                        <a:bodyPr/>
                        <a:lstStyle/>
                        <a:p>
                          <a:pPr algn="ctr"/>
                          <a:r>
                            <a:rPr lang="en-US" altLang="zh-CN" sz="1200" dirty="0"/>
                            <a:t>21.68</a:t>
                          </a:r>
                          <a:endParaRPr lang="zh-CN" altLang="en-US" sz="1200" dirty="0"/>
                        </a:p>
                      </a:txBody>
                      <a:tcPr anchor="ctr"/>
                    </a:tc>
                    <a:tc>
                      <a:txBody>
                        <a:bodyPr/>
                        <a:lstStyle/>
                        <a:p>
                          <a:pPr algn="ctr"/>
                          <a:r>
                            <a:rPr lang="en-US" altLang="zh-CN" sz="1200" dirty="0"/>
                            <a:t>21.56</a:t>
                          </a:r>
                          <a:endParaRPr lang="zh-CN" altLang="en-US" sz="1200" dirty="0"/>
                        </a:p>
                      </a:txBody>
                      <a:tcPr anchor="ctr"/>
                    </a:tc>
                    <a:extLst>
                      <a:ext uri="{0D108BD9-81ED-4DB2-BD59-A6C34878D82A}">
                        <a16:rowId xmlns:a16="http://schemas.microsoft.com/office/drawing/2014/main" val="400633481"/>
                      </a:ext>
                    </a:extLst>
                  </a:tr>
                  <a:tr h="274320">
                    <a:tc>
                      <a:txBody>
                        <a:bodyPr/>
                        <a:lstStyle/>
                        <a:p>
                          <a:endParaRPr lang="zh-CN"/>
                        </a:p>
                      </a:txBody>
                      <a:tcPr anchor="ctr">
                        <a:blipFill>
                          <a:blip r:embed="rId2"/>
                          <a:stretch>
                            <a:fillRect t="-195455" r="-247887" b="-472727"/>
                          </a:stretch>
                        </a:blipFill>
                      </a:tcPr>
                    </a:tc>
                    <a:tc>
                      <a:txBody>
                        <a:bodyPr/>
                        <a:lstStyle/>
                        <a:p>
                          <a:pPr algn="ctr"/>
                          <a:endParaRPr lang="zh-CN" altLang="en-US" sz="1200"/>
                        </a:p>
                      </a:txBody>
                      <a:tcPr anchor="ctr"/>
                    </a:tc>
                    <a:tc>
                      <a:txBody>
                        <a:bodyPr/>
                        <a:lstStyle/>
                        <a:p>
                          <a:pPr algn="ctr"/>
                          <a:r>
                            <a:rPr lang="en-US" altLang="zh-CN" sz="1200" dirty="0"/>
                            <a:t>215.8</a:t>
                          </a:r>
                          <a:endParaRPr lang="zh-CN" altLang="en-US" sz="1200" dirty="0"/>
                        </a:p>
                      </a:txBody>
                      <a:tcPr anchor="ctr"/>
                    </a:tc>
                    <a:tc>
                      <a:txBody>
                        <a:bodyPr/>
                        <a:lstStyle/>
                        <a:p>
                          <a:pPr algn="ctr"/>
                          <a:r>
                            <a:rPr lang="en-US" altLang="zh-CN" sz="1200" dirty="0"/>
                            <a:t>108</a:t>
                          </a:r>
                          <a:endParaRPr lang="zh-CN" altLang="en-US" sz="1200" dirty="0"/>
                        </a:p>
                      </a:txBody>
                      <a:tcPr anchor="ctr"/>
                    </a:tc>
                    <a:tc>
                      <a:txBody>
                        <a:bodyPr/>
                        <a:lstStyle/>
                        <a:p>
                          <a:pPr algn="ctr"/>
                          <a:r>
                            <a:rPr lang="en-US" altLang="zh-CN" sz="1200" dirty="0"/>
                            <a:t>81.14</a:t>
                          </a:r>
                          <a:endParaRPr lang="zh-CN" altLang="en-US" sz="1200" dirty="0"/>
                        </a:p>
                      </a:txBody>
                      <a:tcPr anchor="ctr"/>
                    </a:tc>
                    <a:extLst>
                      <a:ext uri="{0D108BD9-81ED-4DB2-BD59-A6C34878D82A}">
                        <a16:rowId xmlns:a16="http://schemas.microsoft.com/office/drawing/2014/main" val="871680293"/>
                      </a:ext>
                    </a:extLst>
                  </a:tr>
                  <a:tr h="274320">
                    <a:tc>
                      <a:txBody>
                        <a:bodyPr/>
                        <a:lstStyle/>
                        <a:p>
                          <a:endParaRPr lang="zh-CN"/>
                        </a:p>
                      </a:txBody>
                      <a:tcPr anchor="ctr">
                        <a:blipFill>
                          <a:blip r:embed="rId2"/>
                          <a:stretch>
                            <a:fillRect t="-295455" r="-247887" b="-372727"/>
                          </a:stretch>
                        </a:blipFill>
                      </a:tcPr>
                    </a:tc>
                    <a:tc>
                      <a:txBody>
                        <a:bodyPr/>
                        <a:lstStyle/>
                        <a:p>
                          <a:pPr algn="ctr"/>
                          <a:endParaRPr lang="zh-CN" altLang="en-US" sz="1200"/>
                        </a:p>
                      </a:txBody>
                      <a:tcPr anchor="ctr"/>
                    </a:tc>
                    <a:tc>
                      <a:txBody>
                        <a:bodyPr/>
                        <a:lstStyle/>
                        <a:p>
                          <a:pPr algn="ctr"/>
                          <a:r>
                            <a:rPr lang="en-US" altLang="zh-CN" sz="1200" dirty="0"/>
                            <a:t>21.41</a:t>
                          </a:r>
                          <a:endParaRPr lang="zh-CN" altLang="en-US" sz="1200" dirty="0"/>
                        </a:p>
                      </a:txBody>
                      <a:tcPr anchor="ctr"/>
                    </a:tc>
                    <a:tc>
                      <a:txBody>
                        <a:bodyPr/>
                        <a:lstStyle/>
                        <a:p>
                          <a:pPr algn="ctr"/>
                          <a:r>
                            <a:rPr lang="en-US" altLang="zh-CN" sz="1200" dirty="0"/>
                            <a:t>21.62</a:t>
                          </a:r>
                          <a:endParaRPr lang="zh-CN" altLang="en-US" sz="1200" dirty="0"/>
                        </a:p>
                      </a:txBody>
                      <a:tcPr anchor="ctr"/>
                    </a:tc>
                    <a:tc>
                      <a:txBody>
                        <a:bodyPr/>
                        <a:lstStyle/>
                        <a:p>
                          <a:pPr algn="ctr"/>
                          <a:r>
                            <a:rPr lang="en-US" altLang="zh-CN" sz="1200" dirty="0"/>
                            <a:t>21.57</a:t>
                          </a:r>
                          <a:endParaRPr lang="zh-CN" altLang="en-US" sz="1200" dirty="0"/>
                        </a:p>
                      </a:txBody>
                      <a:tcPr anchor="ctr"/>
                    </a:tc>
                    <a:extLst>
                      <a:ext uri="{0D108BD9-81ED-4DB2-BD59-A6C34878D82A}">
                        <a16:rowId xmlns:a16="http://schemas.microsoft.com/office/drawing/2014/main" val="3722638884"/>
                      </a:ext>
                    </a:extLst>
                  </a:tr>
                  <a:tr h="274320">
                    <a:tc>
                      <a:txBody>
                        <a:bodyPr/>
                        <a:lstStyle/>
                        <a:p>
                          <a:endParaRPr lang="zh-CN"/>
                        </a:p>
                      </a:txBody>
                      <a:tcPr anchor="ctr">
                        <a:blipFill>
                          <a:blip r:embed="rId2"/>
                          <a:stretch>
                            <a:fillRect t="-395455" r="-247887" b="-272727"/>
                          </a:stretch>
                        </a:blipFill>
                      </a:tcPr>
                    </a:tc>
                    <a:tc>
                      <a:txBody>
                        <a:bodyPr/>
                        <a:lstStyle/>
                        <a:p>
                          <a:pPr algn="ctr"/>
                          <a:endParaRPr lang="zh-CN" altLang="en-US" sz="1200" dirty="0"/>
                        </a:p>
                      </a:txBody>
                      <a:tcPr anchor="ctr"/>
                    </a:tc>
                    <a:tc>
                      <a:txBody>
                        <a:bodyPr/>
                        <a:lstStyle/>
                        <a:p>
                          <a:pPr algn="ctr"/>
                          <a:r>
                            <a:rPr lang="en-US" altLang="zh-CN" sz="1200" dirty="0"/>
                            <a:t>226.9</a:t>
                          </a:r>
                          <a:endParaRPr lang="zh-CN" altLang="en-US" sz="1200" dirty="0"/>
                        </a:p>
                      </a:txBody>
                      <a:tcPr anchor="ctr"/>
                    </a:tc>
                    <a:tc>
                      <a:txBody>
                        <a:bodyPr/>
                        <a:lstStyle/>
                        <a:p>
                          <a:pPr algn="ctr"/>
                          <a:r>
                            <a:rPr lang="en-US" altLang="zh-CN" sz="1200" dirty="0"/>
                            <a:t>114.2</a:t>
                          </a:r>
                          <a:endParaRPr lang="zh-CN" altLang="en-US" sz="1200" dirty="0"/>
                        </a:p>
                      </a:txBody>
                      <a:tcPr anchor="ctr"/>
                    </a:tc>
                    <a:tc>
                      <a:txBody>
                        <a:bodyPr/>
                        <a:lstStyle/>
                        <a:p>
                          <a:pPr algn="ctr"/>
                          <a:r>
                            <a:rPr lang="en-US" altLang="zh-CN" sz="1200" dirty="0"/>
                            <a:t>87.49</a:t>
                          </a:r>
                          <a:endParaRPr lang="zh-CN" altLang="en-US" sz="1200" dirty="0"/>
                        </a:p>
                      </a:txBody>
                      <a:tcPr anchor="ctr"/>
                    </a:tc>
                    <a:extLst>
                      <a:ext uri="{0D108BD9-81ED-4DB2-BD59-A6C34878D82A}">
                        <a16:rowId xmlns:a16="http://schemas.microsoft.com/office/drawing/2014/main" val="2022658872"/>
                      </a:ext>
                    </a:extLst>
                  </a:tr>
                  <a:tr h="274320">
                    <a:tc>
                      <a:txBody>
                        <a:bodyPr/>
                        <a:lstStyle/>
                        <a:p>
                          <a:endParaRPr lang="zh-CN"/>
                        </a:p>
                      </a:txBody>
                      <a:tcPr anchor="ctr">
                        <a:blipFill>
                          <a:blip r:embed="rId2"/>
                          <a:stretch>
                            <a:fillRect t="-519048" r="-247887" b="-185714"/>
                          </a:stretch>
                        </a:blipFill>
                      </a:tcPr>
                    </a:tc>
                    <a:tc>
                      <a:txBody>
                        <a:bodyPr/>
                        <a:lstStyle/>
                        <a:p>
                          <a:pPr algn="ctr"/>
                          <a:endParaRPr lang="zh-CN" altLang="en-US" sz="1200" dirty="0"/>
                        </a:p>
                      </a:txBody>
                      <a:tcPr anchor="ctr"/>
                    </a:tc>
                    <a:tc>
                      <a:txBody>
                        <a:bodyPr/>
                        <a:lstStyle/>
                        <a:p>
                          <a:pPr algn="ctr"/>
                          <a:r>
                            <a:rPr lang="en-US" altLang="zh-CN" sz="1200" dirty="0"/>
                            <a:t>757</a:t>
                          </a:r>
                          <a:endParaRPr lang="zh-CN" altLang="en-US" sz="1200" dirty="0"/>
                        </a:p>
                      </a:txBody>
                      <a:tcPr anchor="ctr"/>
                    </a:tc>
                    <a:tc>
                      <a:txBody>
                        <a:bodyPr/>
                        <a:lstStyle/>
                        <a:p>
                          <a:pPr algn="ctr"/>
                          <a:r>
                            <a:rPr lang="en-US" altLang="zh-CN" sz="1200" dirty="0"/>
                            <a:t>381</a:t>
                          </a:r>
                          <a:endParaRPr lang="zh-CN" altLang="en-US" sz="1200" dirty="0"/>
                        </a:p>
                      </a:txBody>
                      <a:tcPr anchor="ctr"/>
                    </a:tc>
                    <a:tc>
                      <a:txBody>
                        <a:bodyPr/>
                        <a:lstStyle/>
                        <a:p>
                          <a:pPr algn="ctr"/>
                          <a:r>
                            <a:rPr lang="en-US" altLang="zh-CN" sz="1200" dirty="0"/>
                            <a:t>292</a:t>
                          </a:r>
                          <a:endParaRPr lang="zh-CN" altLang="en-US" sz="1200" dirty="0"/>
                        </a:p>
                      </a:txBody>
                      <a:tcPr anchor="ctr"/>
                    </a:tc>
                    <a:extLst>
                      <a:ext uri="{0D108BD9-81ED-4DB2-BD59-A6C34878D82A}">
                        <a16:rowId xmlns:a16="http://schemas.microsoft.com/office/drawing/2014/main" val="3573569156"/>
                      </a:ext>
                    </a:extLst>
                  </a:tr>
                  <a:tr h="463614">
                    <a:tc>
                      <a:txBody>
                        <a:bodyPr/>
                        <a:lstStyle/>
                        <a:p>
                          <a:endParaRPr lang="zh-CN"/>
                        </a:p>
                      </a:txBody>
                      <a:tcPr anchor="ctr">
                        <a:blipFill>
                          <a:blip r:embed="rId2"/>
                          <a:stretch>
                            <a:fillRect t="-351351" r="-247887" b="-5405"/>
                          </a:stretch>
                        </a:blipFill>
                      </a:tcPr>
                    </a:tc>
                    <a:tc>
                      <a:txBody>
                        <a:bodyPr/>
                        <a:lstStyle/>
                        <a:p>
                          <a:pPr algn="ctr"/>
                          <a:endParaRPr lang="zh-CN" altLang="en-US" sz="1200" dirty="0"/>
                        </a:p>
                      </a:txBody>
                      <a:tcPr anchor="ctr"/>
                    </a:tc>
                    <a:tc>
                      <a:txBody>
                        <a:bodyPr/>
                        <a:lstStyle/>
                        <a:p>
                          <a:pPr algn="ctr"/>
                          <a:r>
                            <a:rPr lang="en-US" altLang="zh-CN" sz="1200" dirty="0"/>
                            <a:t>711</a:t>
                          </a:r>
                          <a:endParaRPr lang="zh-CN" altLang="en-US" sz="1200" dirty="0"/>
                        </a:p>
                      </a:txBody>
                      <a:tcPr anchor="ctr"/>
                    </a:tc>
                    <a:tc>
                      <a:txBody>
                        <a:bodyPr/>
                        <a:lstStyle/>
                        <a:p>
                          <a:pPr algn="ctr"/>
                          <a:r>
                            <a:rPr lang="en-US" altLang="zh-CN" sz="1200" dirty="0"/>
                            <a:t>292</a:t>
                          </a:r>
                          <a:endParaRPr lang="zh-CN" altLang="en-US" sz="1200" dirty="0"/>
                        </a:p>
                      </a:txBody>
                      <a:tcPr anchor="ctr"/>
                    </a:tc>
                    <a:tc>
                      <a:txBody>
                        <a:bodyPr/>
                        <a:lstStyle/>
                        <a:p>
                          <a:pPr algn="ctr"/>
                          <a:r>
                            <a:rPr lang="en-US" altLang="zh-CN" sz="1200" dirty="0"/>
                            <a:t>158</a:t>
                          </a:r>
                          <a:endParaRPr lang="zh-CN" altLang="en-US" sz="1200" dirty="0"/>
                        </a:p>
                      </a:txBody>
                      <a:tcPr anchor="ctr"/>
                    </a:tc>
                    <a:extLst>
                      <a:ext uri="{0D108BD9-81ED-4DB2-BD59-A6C34878D82A}">
                        <a16:rowId xmlns:a16="http://schemas.microsoft.com/office/drawing/2014/main" val="3567092235"/>
                      </a:ext>
                    </a:extLst>
                  </a:tr>
                </a:tbl>
              </a:graphicData>
            </a:graphic>
          </p:graphicFrame>
        </mc:Fallback>
      </mc:AlternateContent>
      <p:sp>
        <p:nvSpPr>
          <p:cNvPr id="6" name="灯片编号占位符 5">
            <a:extLst>
              <a:ext uri="{FF2B5EF4-FFF2-40B4-BE49-F238E27FC236}">
                <a16:creationId xmlns:a16="http://schemas.microsoft.com/office/drawing/2014/main" id="{D28B1020-0525-A318-18EE-301947F6F3DC}"/>
              </a:ext>
            </a:extLst>
          </p:cNvPr>
          <p:cNvSpPr>
            <a:spLocks noGrp="1"/>
          </p:cNvSpPr>
          <p:nvPr>
            <p:ph type="sldNum" sz="quarter" idx="12"/>
          </p:nvPr>
        </p:nvSpPr>
        <p:spPr/>
        <p:txBody>
          <a:bodyPr/>
          <a:lstStyle/>
          <a:p>
            <a:fld id="{1DD454EC-D2DA-B84B-BA98-0651606DF2B5}" type="slidenum">
              <a:rPr kumimoji="1" lang="zh-CN" altLang="en-US" smtClean="0"/>
              <a:t>29</a:t>
            </a:fld>
            <a:endParaRPr kumimoji="1" lang="zh-CN" altLang="en-US"/>
          </a:p>
        </p:txBody>
      </p:sp>
      <p:pic>
        <p:nvPicPr>
          <p:cNvPr id="3" name="图片 2">
            <a:extLst>
              <a:ext uri="{FF2B5EF4-FFF2-40B4-BE49-F238E27FC236}">
                <a16:creationId xmlns:a16="http://schemas.microsoft.com/office/drawing/2014/main" id="{7466F8EF-5B2B-3ED8-CDA2-25256FC88D13}"/>
              </a:ext>
            </a:extLst>
          </p:cNvPr>
          <p:cNvPicPr>
            <a:picLocks noChangeAspect="1"/>
          </p:cNvPicPr>
          <p:nvPr/>
        </p:nvPicPr>
        <p:blipFill>
          <a:blip r:embed="rId3"/>
          <a:stretch>
            <a:fillRect/>
          </a:stretch>
        </p:blipFill>
        <p:spPr>
          <a:xfrm>
            <a:off x="589740" y="2228966"/>
            <a:ext cx="2884718" cy="2072938"/>
          </a:xfrm>
          <a:prstGeom prst="rect">
            <a:avLst/>
          </a:prstGeom>
        </p:spPr>
      </p:pic>
      <p:pic>
        <p:nvPicPr>
          <p:cNvPr id="8" name="图片 7">
            <a:extLst>
              <a:ext uri="{FF2B5EF4-FFF2-40B4-BE49-F238E27FC236}">
                <a16:creationId xmlns:a16="http://schemas.microsoft.com/office/drawing/2014/main" id="{0407BB31-0CB6-1E4A-41BC-3F4E65815C89}"/>
              </a:ext>
            </a:extLst>
          </p:cNvPr>
          <p:cNvPicPr>
            <a:picLocks noChangeAspect="1"/>
          </p:cNvPicPr>
          <p:nvPr/>
        </p:nvPicPr>
        <p:blipFill>
          <a:blip r:embed="rId4"/>
          <a:stretch>
            <a:fillRect/>
          </a:stretch>
        </p:blipFill>
        <p:spPr>
          <a:xfrm>
            <a:off x="3442764" y="2228966"/>
            <a:ext cx="2948106" cy="2118488"/>
          </a:xfrm>
          <a:prstGeom prst="rect">
            <a:avLst/>
          </a:prstGeom>
        </p:spPr>
      </p:pic>
      <p:pic>
        <p:nvPicPr>
          <p:cNvPr id="9" name="图片 8">
            <a:extLst>
              <a:ext uri="{FF2B5EF4-FFF2-40B4-BE49-F238E27FC236}">
                <a16:creationId xmlns:a16="http://schemas.microsoft.com/office/drawing/2014/main" id="{41EB21D4-74E4-7723-D4AD-3F6E5D84889D}"/>
              </a:ext>
            </a:extLst>
          </p:cNvPr>
          <p:cNvPicPr>
            <a:picLocks noChangeAspect="1"/>
          </p:cNvPicPr>
          <p:nvPr/>
        </p:nvPicPr>
        <p:blipFill>
          <a:blip r:embed="rId5"/>
          <a:stretch>
            <a:fillRect/>
          </a:stretch>
        </p:blipFill>
        <p:spPr>
          <a:xfrm>
            <a:off x="6390870" y="2228966"/>
            <a:ext cx="2948106" cy="2118488"/>
          </a:xfrm>
          <a:prstGeom prst="rect">
            <a:avLst/>
          </a:prstGeom>
        </p:spPr>
      </p:pic>
      <p:pic>
        <p:nvPicPr>
          <p:cNvPr id="10" name="图片 9">
            <a:extLst>
              <a:ext uri="{FF2B5EF4-FFF2-40B4-BE49-F238E27FC236}">
                <a16:creationId xmlns:a16="http://schemas.microsoft.com/office/drawing/2014/main" id="{82941EFE-BBF8-B32D-C673-2FB9D90BEC7F}"/>
              </a:ext>
            </a:extLst>
          </p:cNvPr>
          <p:cNvPicPr>
            <a:picLocks noChangeAspect="1"/>
          </p:cNvPicPr>
          <p:nvPr/>
        </p:nvPicPr>
        <p:blipFill>
          <a:blip r:embed="rId6"/>
          <a:stretch>
            <a:fillRect/>
          </a:stretch>
        </p:blipFill>
        <p:spPr>
          <a:xfrm>
            <a:off x="6509879" y="4321558"/>
            <a:ext cx="2797403" cy="2010194"/>
          </a:xfrm>
          <a:prstGeom prst="rect">
            <a:avLst/>
          </a:prstGeom>
        </p:spPr>
      </p:pic>
      <p:pic>
        <p:nvPicPr>
          <p:cNvPr id="11" name="图片 10">
            <a:extLst>
              <a:ext uri="{FF2B5EF4-FFF2-40B4-BE49-F238E27FC236}">
                <a16:creationId xmlns:a16="http://schemas.microsoft.com/office/drawing/2014/main" id="{16CC794F-89F7-FF12-9362-9B6EE78E5482}"/>
              </a:ext>
            </a:extLst>
          </p:cNvPr>
          <p:cNvPicPr>
            <a:picLocks noChangeAspect="1"/>
          </p:cNvPicPr>
          <p:nvPr/>
        </p:nvPicPr>
        <p:blipFill>
          <a:blip r:embed="rId7"/>
          <a:stretch>
            <a:fillRect/>
          </a:stretch>
        </p:blipFill>
        <p:spPr>
          <a:xfrm>
            <a:off x="3581400" y="4321558"/>
            <a:ext cx="2831634" cy="2034792"/>
          </a:xfrm>
          <a:prstGeom prst="rect">
            <a:avLst/>
          </a:prstGeom>
        </p:spPr>
      </p:pic>
      <p:pic>
        <p:nvPicPr>
          <p:cNvPr id="12" name="图片 11">
            <a:extLst>
              <a:ext uri="{FF2B5EF4-FFF2-40B4-BE49-F238E27FC236}">
                <a16:creationId xmlns:a16="http://schemas.microsoft.com/office/drawing/2014/main" id="{AD09F0F6-0075-7047-CFDC-FAB284E248D6}"/>
              </a:ext>
            </a:extLst>
          </p:cNvPr>
          <p:cNvPicPr>
            <a:picLocks noChangeAspect="1"/>
          </p:cNvPicPr>
          <p:nvPr/>
        </p:nvPicPr>
        <p:blipFill>
          <a:blip r:embed="rId8"/>
          <a:stretch>
            <a:fillRect/>
          </a:stretch>
        </p:blipFill>
        <p:spPr>
          <a:xfrm>
            <a:off x="633294" y="4296960"/>
            <a:ext cx="2831634" cy="2034792"/>
          </a:xfrm>
          <a:prstGeom prst="rect">
            <a:avLst/>
          </a:prstGeom>
        </p:spPr>
      </p:pic>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A00F6B1A-A875-1C91-6547-F916589747B0}"/>
                  </a:ext>
                </a:extLst>
              </p:cNvPr>
              <p:cNvSpPr txBox="1"/>
              <p:nvPr/>
            </p:nvSpPr>
            <p:spPr>
              <a:xfrm>
                <a:off x="9415731" y="2955802"/>
                <a:ext cx="2445589" cy="656013"/>
              </a:xfrm>
              <a:prstGeom prst="rect">
                <a:avLst/>
              </a:prstGeom>
              <a:noFill/>
            </p:spPr>
            <p:txBody>
              <a:bodyPr wrap="square">
                <a:spAutoFit/>
              </a:bodyPr>
              <a:lstStyle/>
              <a:p>
                <a:pPr algn="ctr"/>
                <a14:m>
                  <m:oMath xmlns:m="http://schemas.openxmlformats.org/officeDocument/2006/math">
                    <m:rad>
                      <m:radPr>
                        <m:degHide m:val="on"/>
                        <m:ctrlPr>
                          <a:rPr lang="en-US" altLang="zh-CN" sz="1800" b="0" i="1" smtClean="0">
                            <a:latin typeface="Cambria Math" panose="02040503050406030204" pitchFamily="18" charset="0"/>
                          </a:rPr>
                        </m:ctrlPr>
                      </m:radPr>
                      <m:deg/>
                      <m:e>
                        <m:r>
                          <a:rPr lang="en-US" altLang="zh-CN" sz="1800" b="0" i="1" smtClean="0">
                            <a:latin typeface="Cambria Math" panose="02040503050406030204" pitchFamily="18" charset="0"/>
                          </a:rPr>
                          <m:t>2</m:t>
                        </m:r>
                        <m:sSubSup>
                          <m:sSubSupPr>
                            <m:ctrlPr>
                              <a:rPr lang="en-US" altLang="zh-CN" sz="1800" b="0" i="1" smtClean="0">
                                <a:latin typeface="Cambria Math" panose="02040503050406030204" pitchFamily="18" charset="0"/>
                              </a:rPr>
                            </m:ctrlPr>
                          </m:sSubSupPr>
                          <m:e>
                            <m:r>
                              <a:rPr lang="en-US" altLang="zh-CN" sz="1800" b="0" i="1" smtClean="0">
                                <a:latin typeface="Cambria Math" panose="02040503050406030204" pitchFamily="18" charset="0"/>
                              </a:rPr>
                              <m:t>𝜎</m:t>
                            </m:r>
                          </m:e>
                          <m:sub>
                            <m:r>
                              <a:rPr lang="en-US" altLang="zh-CN" sz="1800" b="0" i="1" smtClean="0">
                                <a:latin typeface="Cambria Math" panose="02040503050406030204" pitchFamily="18" charset="0"/>
                              </a:rPr>
                              <m:t>𝑡</m:t>
                            </m:r>
                            <m:r>
                              <a:rPr lang="en-US" altLang="zh-CN" sz="1800" b="0" i="1" smtClean="0">
                                <a:latin typeface="Cambria Math" panose="02040503050406030204" pitchFamily="18" charset="0"/>
                              </a:rPr>
                              <m:t>|</m:t>
                            </m:r>
                            <m:r>
                              <a:rPr lang="en-US" altLang="zh-CN" sz="1800" b="0" i="1" smtClean="0">
                                <a:latin typeface="Cambria Math" panose="02040503050406030204" pitchFamily="18" charset="0"/>
                              </a:rPr>
                              <m:t>h𝑖𝑡</m:t>
                            </m:r>
                          </m:sub>
                          <m:sup>
                            <m:r>
                              <a:rPr lang="en-US" altLang="zh-CN" sz="1800" b="0" i="1" smtClean="0">
                                <a:latin typeface="Cambria Math" panose="02040503050406030204" pitchFamily="18" charset="0"/>
                              </a:rPr>
                              <m:t>2</m:t>
                            </m:r>
                          </m:sup>
                        </m:sSubSup>
                      </m:e>
                    </m:rad>
                    <m:r>
                      <a:rPr lang="en-US" altLang="zh-CN" sz="1800" b="0" i="1" smtClean="0">
                        <a:latin typeface="Cambria Math" panose="02040503050406030204" pitchFamily="18" charset="0"/>
                      </a:rPr>
                      <m:t>=</m:t>
                    </m:r>
                  </m:oMath>
                </a14:m>
                <a:r>
                  <a:rPr lang="en-US" altLang="zh-CN" sz="1800" dirty="0"/>
                  <a:t>21.199</a:t>
                </a:r>
                <a:r>
                  <a:rPr lang="zh-CN" altLang="en-US" sz="1800" dirty="0"/>
                  <a:t> </a:t>
                </a:r>
                <a:r>
                  <a:rPr lang="en-US" altLang="zh-CN" sz="1800" dirty="0"/>
                  <a:t>mm</a:t>
                </a:r>
                <a:endParaRPr lang="zh-CN" altLang="en-US" sz="1800" dirty="0"/>
              </a:p>
            </p:txBody>
          </p:sp>
        </mc:Choice>
        <mc:Fallback xmlns="">
          <p:sp>
            <p:nvSpPr>
              <p:cNvPr id="15" name="文本框 14">
                <a:extLst>
                  <a:ext uri="{FF2B5EF4-FFF2-40B4-BE49-F238E27FC236}">
                    <a16:creationId xmlns:a16="http://schemas.microsoft.com/office/drawing/2014/main" id="{A00F6B1A-A875-1C91-6547-F916589747B0}"/>
                  </a:ext>
                </a:extLst>
              </p:cNvPr>
              <p:cNvSpPr txBox="1">
                <a:spLocks noRot="1" noChangeAspect="1" noMove="1" noResize="1" noEditPoints="1" noAdjustHandles="1" noChangeArrowheads="1" noChangeShapeType="1" noTextEdit="1"/>
              </p:cNvSpPr>
              <p:nvPr/>
            </p:nvSpPr>
            <p:spPr>
              <a:xfrm>
                <a:off x="9415731" y="2955802"/>
                <a:ext cx="2445589" cy="656013"/>
              </a:xfrm>
              <a:prstGeom prst="rect">
                <a:avLst/>
              </a:prstGeom>
              <a:blipFill>
                <a:blip r:embed="rId9"/>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861586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0CA20559-9612-5D69-0A6B-2D8E8611236C}"/>
              </a:ext>
            </a:extLst>
          </p:cNvPr>
          <p:cNvPicPr>
            <a:picLocks noChangeAspect="1"/>
          </p:cNvPicPr>
          <p:nvPr/>
        </p:nvPicPr>
        <p:blipFill>
          <a:blip r:embed="rId3"/>
          <a:stretch>
            <a:fillRect/>
          </a:stretch>
        </p:blipFill>
        <p:spPr>
          <a:xfrm>
            <a:off x="6790980" y="1467462"/>
            <a:ext cx="5300314" cy="3670021"/>
          </a:xfrm>
          <a:prstGeom prst="rect">
            <a:avLst/>
          </a:prstGeom>
        </p:spPr>
      </p:pic>
      <p:sp>
        <p:nvSpPr>
          <p:cNvPr id="2" name="标题 1">
            <a:extLst>
              <a:ext uri="{FF2B5EF4-FFF2-40B4-BE49-F238E27FC236}">
                <a16:creationId xmlns:a16="http://schemas.microsoft.com/office/drawing/2014/main" id="{40905641-E890-0E85-C564-70C1D25F211B}"/>
              </a:ext>
            </a:extLst>
          </p:cNvPr>
          <p:cNvSpPr>
            <a:spLocks noGrp="1"/>
          </p:cNvSpPr>
          <p:nvPr>
            <p:ph type="title"/>
          </p:nvPr>
        </p:nvSpPr>
        <p:spPr/>
        <p:txBody>
          <a:bodyPr>
            <a:normAutofit/>
          </a:bodyPr>
          <a:lstStyle/>
          <a:p>
            <a:r>
              <a:rPr kumimoji="1" lang="en-US" altLang="zh-CN" sz="3600" dirty="0">
                <a:latin typeface="Calibri" panose="020F0502020204030204" pitchFamily="34" charset="0"/>
                <a:cs typeface="Calibri" panose="020F0502020204030204" pitchFamily="34" charset="0"/>
              </a:rPr>
              <a:t>Introduction</a:t>
            </a:r>
            <a:br>
              <a:rPr kumimoji="1" lang="en-US" altLang="zh-CN" dirty="0">
                <a:latin typeface="Calibri" panose="020F0502020204030204" pitchFamily="34" charset="0"/>
                <a:cs typeface="Calibri" panose="020F0502020204030204" pitchFamily="34" charset="0"/>
              </a:rPr>
            </a:br>
            <a:r>
              <a:rPr kumimoji="1" lang="en-US" altLang="zh-CN" dirty="0">
                <a:latin typeface="Calibri" panose="020F0502020204030204" pitchFamily="34" charset="0"/>
                <a:cs typeface="Calibri" panose="020F0502020204030204" pitchFamily="34" charset="0"/>
              </a:rPr>
              <a:t>Chance</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of</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future</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4D</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tracking</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for ATLAS</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ITk</a:t>
            </a:r>
            <a:endParaRPr kumimoji="1" lang="zh-CN" altLang="en-US" dirty="0">
              <a:latin typeface="Calibri" panose="020F0502020204030204" pitchFamily="34" charset="0"/>
              <a:cs typeface="Calibri" panose="020F0502020204030204" pitchFamily="34" charset="0"/>
            </a:endParaRPr>
          </a:p>
        </p:txBody>
      </p:sp>
      <p:sp>
        <p:nvSpPr>
          <p:cNvPr id="6" name="灯片编号占位符 5">
            <a:extLst>
              <a:ext uri="{FF2B5EF4-FFF2-40B4-BE49-F238E27FC236}">
                <a16:creationId xmlns:a16="http://schemas.microsoft.com/office/drawing/2014/main" id="{D1303303-01F7-84C3-BD17-EEA00CACD767}"/>
              </a:ext>
            </a:extLst>
          </p:cNvPr>
          <p:cNvSpPr>
            <a:spLocks noGrp="1"/>
          </p:cNvSpPr>
          <p:nvPr>
            <p:ph type="sldNum" sz="quarter" idx="12"/>
          </p:nvPr>
        </p:nvSpPr>
        <p:spPr/>
        <p:txBody>
          <a:bodyPr/>
          <a:lstStyle/>
          <a:p>
            <a:fld id="{026135DF-FE3F-D843-92BF-7B8928EB32A6}" type="slidenum">
              <a:rPr kumimoji="1" lang="zh-CN" altLang="en-US" smtClean="0"/>
              <a:t>3</a:t>
            </a:fld>
            <a:endParaRPr kumimoji="1" lang="zh-CN" altLang="en-US" dirty="0"/>
          </a:p>
        </p:txBody>
      </p:sp>
      <p:sp>
        <p:nvSpPr>
          <p:cNvPr id="7" name="内容占位符 6">
            <a:extLst>
              <a:ext uri="{FF2B5EF4-FFF2-40B4-BE49-F238E27FC236}">
                <a16:creationId xmlns:a16="http://schemas.microsoft.com/office/drawing/2014/main" id="{F721671C-22C3-7C87-5D0F-1F12B0277E73}"/>
              </a:ext>
            </a:extLst>
          </p:cNvPr>
          <p:cNvSpPr>
            <a:spLocks noGrp="1"/>
          </p:cNvSpPr>
          <p:nvPr>
            <p:ph idx="1"/>
          </p:nvPr>
        </p:nvSpPr>
        <p:spPr>
          <a:xfrm>
            <a:off x="838200" y="1877382"/>
            <a:ext cx="6097348" cy="4351338"/>
          </a:xfrm>
        </p:spPr>
        <p:txBody>
          <a:bodyPr>
            <a:normAutofit/>
          </a:bodyPr>
          <a:lstStyle/>
          <a:p>
            <a:pPr>
              <a:lnSpc>
                <a:spcPct val="130000"/>
              </a:lnSpc>
            </a:pPr>
            <a:r>
              <a:rPr kumimoji="1" lang="en-US" altLang="zh-CN" sz="2400" dirty="0"/>
              <a:t>The two innermost layers of the ATLAS</a:t>
            </a:r>
            <a:r>
              <a:rPr kumimoji="1" lang="zh-CN" altLang="en-US" sz="2400" dirty="0"/>
              <a:t> </a:t>
            </a:r>
            <a:r>
              <a:rPr kumimoji="1" lang="en-US" altLang="zh-CN" sz="2400" dirty="0"/>
              <a:t>ITk Pixel﻿ is designed for a maximum luminosity of </a:t>
            </a:r>
            <a:r>
              <a:rPr kumimoji="1" lang="en-US" altLang="zh-CN" sz="2400" b="1" dirty="0"/>
              <a:t>2000 fb</a:t>
            </a:r>
            <a:r>
              <a:rPr kumimoji="1" lang="en-US" altLang="zh-CN" sz="2400" b="1" baseline="30000" dirty="0"/>
              <a:t>−1</a:t>
            </a:r>
            <a:r>
              <a:rPr kumimoji="1" lang="en-US" altLang="zh-CN" sz="2400" dirty="0"/>
              <a:t>.</a:t>
            </a:r>
          </a:p>
          <a:p>
            <a:pPr>
              <a:lnSpc>
                <a:spcPct val="130000"/>
              </a:lnSpc>
            </a:pPr>
            <a:r>
              <a:rPr kumimoji="1" lang="en-US" altLang="zh-CN" sz="2400" dirty="0"/>
              <a:t>Chance to implement 4D tracking for ATLAS in the middle of HL-LHC operation: </a:t>
            </a:r>
          </a:p>
          <a:p>
            <a:pPr lvl="1">
              <a:lnSpc>
                <a:spcPct val="130000"/>
              </a:lnSpc>
              <a:buFont typeface="Wingdings" pitchFamily="2" charset="2"/>
              <a:buChar char="Ø"/>
            </a:pPr>
            <a:r>
              <a:rPr kumimoji="1" lang="en-US" altLang="zh-CN" sz="2000" dirty="0"/>
              <a:t>Efforts</a:t>
            </a:r>
            <a:r>
              <a:rPr kumimoji="1" lang="zh-CN" altLang="en-US" sz="2000" dirty="0"/>
              <a:t> </a:t>
            </a:r>
            <a:r>
              <a:rPr kumimoji="1" lang="en-US" altLang="zh-CN" sz="2000" dirty="0"/>
              <a:t>in</a:t>
            </a:r>
            <a:r>
              <a:rPr kumimoji="1" lang="zh-CN" altLang="en-US" sz="2000" dirty="0"/>
              <a:t> </a:t>
            </a:r>
            <a:r>
              <a:rPr kumimoji="1" lang="en-US" altLang="zh-CN" sz="2000" dirty="0"/>
              <a:t>hardware</a:t>
            </a:r>
            <a:r>
              <a:rPr kumimoji="1" lang="zh-CN" altLang="en-US" sz="2000" dirty="0"/>
              <a:t> </a:t>
            </a:r>
            <a:r>
              <a:rPr kumimoji="1" lang="en-US" altLang="zh-CN" sz="2000" dirty="0"/>
              <a:t>and</a:t>
            </a:r>
            <a:r>
              <a:rPr kumimoji="1" lang="zh-CN" altLang="en-US" sz="2000" dirty="0"/>
              <a:t> </a:t>
            </a:r>
            <a:r>
              <a:rPr kumimoji="1" lang="en-US" altLang="zh-CN" sz="2000" dirty="0"/>
              <a:t>software</a:t>
            </a:r>
          </a:p>
          <a:p>
            <a:pPr lvl="1">
              <a:lnSpc>
                <a:spcPct val="130000"/>
              </a:lnSpc>
              <a:buFont typeface="Wingdings" pitchFamily="2" charset="2"/>
              <a:buChar char="Ø"/>
            </a:pPr>
            <a:r>
              <a:rPr kumimoji="1" lang="en-US" altLang="zh-CN" sz="2000" dirty="0"/>
              <a:t>Need to understand the physics potential</a:t>
            </a:r>
          </a:p>
          <a:p>
            <a:pPr lvl="1">
              <a:lnSpc>
                <a:spcPct val="130000"/>
              </a:lnSpc>
              <a:buFont typeface="Wingdings" pitchFamily="2" charset="2"/>
              <a:buChar char="Ø"/>
            </a:pPr>
            <a:r>
              <a:rPr kumimoji="1" lang="en-US" altLang="zh-CN" sz="2000" dirty="0"/>
              <a:t>This</a:t>
            </a:r>
            <a:r>
              <a:rPr kumimoji="1" lang="zh-CN" altLang="en-US" sz="2000" dirty="0"/>
              <a:t> </a:t>
            </a:r>
            <a:r>
              <a:rPr kumimoji="1" lang="en-US" altLang="zh-CN" sz="2000" dirty="0"/>
              <a:t>talk</a:t>
            </a:r>
            <a:r>
              <a:rPr kumimoji="1" lang="zh-CN" altLang="en-US" sz="2000" dirty="0"/>
              <a:t> </a:t>
            </a:r>
            <a:r>
              <a:rPr kumimoji="1" lang="en-US" altLang="zh-CN" sz="2000" dirty="0"/>
              <a:t>reports</a:t>
            </a:r>
            <a:r>
              <a:rPr kumimoji="1" lang="zh-CN" altLang="en-US" sz="2000" dirty="0"/>
              <a:t> </a:t>
            </a:r>
            <a:r>
              <a:rPr kumimoji="1" lang="en-US" altLang="zh-CN" sz="2000" dirty="0"/>
              <a:t>the</a:t>
            </a:r>
            <a:r>
              <a:rPr kumimoji="1" lang="zh-CN" altLang="en-US" sz="2000" dirty="0"/>
              <a:t> </a:t>
            </a:r>
            <a:r>
              <a:rPr kumimoji="1" lang="en-US" altLang="zh-CN" sz="2000" dirty="0"/>
              <a:t>progress</a:t>
            </a:r>
            <a:r>
              <a:rPr kumimoji="1" lang="zh-CN" altLang="en-US" sz="2000" dirty="0"/>
              <a:t> </a:t>
            </a:r>
            <a:r>
              <a:rPr kumimoji="1" lang="en-US" altLang="zh-CN" sz="2000" dirty="0"/>
              <a:t>of</a:t>
            </a:r>
            <a:r>
              <a:rPr kumimoji="1" lang="zh-CN" altLang="en-US" sz="2000" dirty="0"/>
              <a:t> </a:t>
            </a:r>
            <a:r>
              <a:rPr kumimoji="1" lang="en-US" altLang="zh-CN" sz="2000" dirty="0"/>
              <a:t>low-level</a:t>
            </a:r>
            <a:r>
              <a:rPr kumimoji="1" lang="zh-CN" altLang="en-US" sz="2000" dirty="0"/>
              <a:t> </a:t>
            </a:r>
            <a:r>
              <a:rPr kumimoji="1" lang="en-US" altLang="zh-CN" sz="2000" dirty="0"/>
              <a:t>4D</a:t>
            </a:r>
            <a:r>
              <a:rPr kumimoji="1" lang="zh-CN" altLang="en-US" sz="2000" dirty="0"/>
              <a:t> </a:t>
            </a:r>
            <a:r>
              <a:rPr kumimoji="1" lang="en-US" altLang="zh-CN" sz="2000" b="1" dirty="0"/>
              <a:t>tracking</a:t>
            </a:r>
            <a:r>
              <a:rPr kumimoji="1" lang="zh-CN" altLang="en-US" sz="2000" dirty="0"/>
              <a:t> </a:t>
            </a:r>
            <a:r>
              <a:rPr kumimoji="1" lang="en-US" altLang="zh-CN" sz="2000" dirty="0"/>
              <a:t>and</a:t>
            </a:r>
            <a:r>
              <a:rPr kumimoji="1" lang="zh-CN" altLang="en-US" sz="2000" dirty="0"/>
              <a:t> </a:t>
            </a:r>
            <a:r>
              <a:rPr kumimoji="1" lang="en-US" altLang="zh-CN" sz="2000" dirty="0"/>
              <a:t>a</a:t>
            </a:r>
            <a:r>
              <a:rPr kumimoji="1" lang="zh-CN" altLang="en-US" sz="2000" dirty="0"/>
              <a:t> </a:t>
            </a:r>
            <a:r>
              <a:rPr kumimoji="1" lang="en-US" altLang="zh-CN" sz="2000" dirty="0"/>
              <a:t>design</a:t>
            </a:r>
            <a:r>
              <a:rPr kumimoji="1" lang="zh-CN" altLang="en-US" sz="2000" dirty="0"/>
              <a:t> </a:t>
            </a:r>
            <a:r>
              <a:rPr kumimoji="1" lang="en-US" altLang="zh-CN" sz="2000" dirty="0"/>
              <a:t>of</a:t>
            </a:r>
            <a:r>
              <a:rPr kumimoji="1" lang="zh-CN" altLang="en-US" sz="2000" dirty="0"/>
              <a:t> </a:t>
            </a:r>
            <a:r>
              <a:rPr kumimoji="1" lang="en-US" altLang="zh-CN" sz="2000" b="1" dirty="0"/>
              <a:t>timing pixel chip</a:t>
            </a:r>
            <a:endParaRPr kumimoji="1" lang="en-US" altLang="zh-CN" sz="2000" b="1" dirty="0">
              <a:solidFill>
                <a:srgbClr val="FF0000"/>
              </a:solidFill>
            </a:endParaRPr>
          </a:p>
        </p:txBody>
      </p:sp>
      <p:sp>
        <p:nvSpPr>
          <p:cNvPr id="9" name="文本框 8">
            <a:extLst>
              <a:ext uri="{FF2B5EF4-FFF2-40B4-BE49-F238E27FC236}">
                <a16:creationId xmlns:a16="http://schemas.microsoft.com/office/drawing/2014/main" id="{B001CABE-5300-C3A2-AB4C-A9BEFE0114F4}"/>
              </a:ext>
            </a:extLst>
          </p:cNvPr>
          <p:cNvSpPr txBox="1"/>
          <p:nvPr/>
        </p:nvSpPr>
        <p:spPr>
          <a:xfrm>
            <a:off x="7070103" y="5056812"/>
            <a:ext cx="5021192" cy="851259"/>
          </a:xfrm>
          <a:prstGeom prst="rect">
            <a:avLst/>
          </a:prstGeom>
          <a:noFill/>
        </p:spPr>
        <p:txBody>
          <a:bodyPr wrap="square">
            <a:spAutoFit/>
          </a:bodyPr>
          <a:lstStyle/>
          <a:p>
            <a:pPr>
              <a:lnSpc>
                <a:spcPct val="120000"/>
              </a:lnSpc>
            </a:pPr>
            <a:r>
              <a:rPr lang="zh-CN" altLang="en-US" sz="1400" dirty="0"/>
              <a:t>﻿The </a:t>
            </a:r>
            <a:r>
              <a:rPr lang="en-US" altLang="zh-CN" sz="1400" dirty="0"/>
              <a:t>total ionizing dose</a:t>
            </a:r>
            <a:r>
              <a:rPr lang="zh-CN" altLang="en-US" sz="1400" dirty="0"/>
              <a:t> distributions for the </a:t>
            </a:r>
            <a:r>
              <a:rPr lang="en-US" altLang="zh-CN" sz="1400" dirty="0"/>
              <a:t>ITk</a:t>
            </a:r>
            <a:r>
              <a:rPr lang="zh-CN" altLang="en-US" sz="1400" dirty="0"/>
              <a:t> Pixel Detector. </a:t>
            </a:r>
            <a:endParaRPr lang="en-US" altLang="zh-CN" sz="1400" dirty="0"/>
          </a:p>
          <a:p>
            <a:pPr>
              <a:lnSpc>
                <a:spcPct val="120000"/>
              </a:lnSpc>
            </a:pPr>
            <a:r>
              <a:rPr kumimoji="1" lang="en-US" altLang="zh-CN" sz="1400" dirty="0"/>
              <a:t>&lt;5</a:t>
            </a:r>
            <a:r>
              <a:rPr kumimoji="1" lang="zh-CN" altLang="en-US" sz="1400" dirty="0"/>
              <a:t> </a:t>
            </a:r>
            <a:r>
              <a:rPr kumimoji="1" lang="en-US" altLang="zh-CN" sz="1400" dirty="0" err="1"/>
              <a:t>MGy</a:t>
            </a:r>
            <a:r>
              <a:rPr kumimoji="1" lang="zh-CN" altLang="en-US" sz="1400" dirty="0"/>
              <a:t> </a:t>
            </a:r>
            <a:r>
              <a:rPr kumimoji="1" lang="en-US" altLang="zh-CN" sz="1400" dirty="0"/>
              <a:t>in</a:t>
            </a:r>
            <a:r>
              <a:rPr kumimoji="1" lang="zh-CN" altLang="en-US" sz="1400" dirty="0"/>
              <a:t> </a:t>
            </a:r>
            <a:r>
              <a:rPr kumimoji="1" lang="en-US" altLang="zh-CN" sz="1400" dirty="0"/>
              <a:t>4000</a:t>
            </a:r>
            <a:r>
              <a:rPr kumimoji="1" lang="zh-CN" altLang="en-US" sz="1400" dirty="0"/>
              <a:t> </a:t>
            </a:r>
            <a:r>
              <a:rPr kumimoji="1" lang="en-US" altLang="zh-CN" sz="1400" dirty="0"/>
              <a:t>fb</a:t>
            </a:r>
            <a:r>
              <a:rPr kumimoji="1" lang="en-US" altLang="zh-CN" sz="1400" baseline="30000" dirty="0"/>
              <a:t>-1</a:t>
            </a:r>
            <a:r>
              <a:rPr kumimoji="1" lang="zh-CN" altLang="en-US" sz="1400" dirty="0"/>
              <a:t> </a:t>
            </a:r>
            <a:r>
              <a:rPr kumimoji="1" lang="en-US" altLang="zh-CN" sz="1400" dirty="0"/>
              <a:t>for</a:t>
            </a:r>
            <a:r>
              <a:rPr kumimoji="1" lang="zh-CN" altLang="en-US" sz="1400" dirty="0"/>
              <a:t> </a:t>
            </a:r>
            <a:r>
              <a:rPr kumimoji="1" lang="en-US" altLang="zh-CN" sz="1400" dirty="0"/>
              <a:t>unreplaceable</a:t>
            </a:r>
            <a:r>
              <a:rPr kumimoji="1" lang="zh-CN" altLang="en-US" sz="1400" dirty="0"/>
              <a:t> </a:t>
            </a:r>
            <a:r>
              <a:rPr kumimoji="1" lang="en-US" altLang="zh-CN" sz="1400" dirty="0"/>
              <a:t>part</a:t>
            </a:r>
          </a:p>
          <a:p>
            <a:pPr>
              <a:lnSpc>
                <a:spcPct val="120000"/>
              </a:lnSpc>
            </a:pPr>
            <a:r>
              <a:rPr kumimoji="1" lang="en-US" altLang="zh-CN" sz="1400" dirty="0"/>
              <a:t>up</a:t>
            </a:r>
            <a:r>
              <a:rPr kumimoji="1" lang="zh-CN" altLang="en-US" sz="1400" dirty="0"/>
              <a:t> </a:t>
            </a:r>
            <a:r>
              <a:rPr kumimoji="1" lang="en-US" altLang="zh-CN" sz="1400" dirty="0"/>
              <a:t>to</a:t>
            </a:r>
            <a:r>
              <a:rPr kumimoji="1" lang="zh-CN" altLang="en-US" sz="1400" dirty="0"/>
              <a:t> </a:t>
            </a:r>
            <a:r>
              <a:rPr kumimoji="1" lang="en-US" altLang="zh-CN" sz="1400" dirty="0"/>
              <a:t>10</a:t>
            </a:r>
            <a:r>
              <a:rPr kumimoji="1" lang="zh-CN" altLang="en-US" sz="1400" dirty="0"/>
              <a:t> </a:t>
            </a:r>
            <a:r>
              <a:rPr kumimoji="1" lang="en-US" altLang="zh-CN" sz="1400" dirty="0" err="1"/>
              <a:t>MGy</a:t>
            </a:r>
            <a:r>
              <a:rPr kumimoji="1" lang="zh-CN" altLang="en-US" sz="1400" dirty="0"/>
              <a:t> </a:t>
            </a:r>
            <a:r>
              <a:rPr kumimoji="1" lang="en-US" altLang="zh-CN" sz="1400" dirty="0"/>
              <a:t>for</a:t>
            </a:r>
            <a:r>
              <a:rPr kumimoji="1" lang="zh-CN" altLang="en-US" sz="1400" dirty="0"/>
              <a:t> </a:t>
            </a:r>
            <a:r>
              <a:rPr kumimoji="1" lang="en-US" altLang="zh-CN" sz="1400" dirty="0"/>
              <a:t>2000</a:t>
            </a:r>
            <a:r>
              <a:rPr kumimoji="1" lang="zh-CN" altLang="en-US" sz="1400" dirty="0"/>
              <a:t> </a:t>
            </a:r>
            <a:r>
              <a:rPr kumimoji="1" lang="en-US" altLang="zh-CN" sz="1400" dirty="0"/>
              <a:t>fb</a:t>
            </a:r>
            <a:r>
              <a:rPr kumimoji="1" lang="en-US" altLang="zh-CN" sz="1400" baseline="30000" dirty="0"/>
              <a:t>-1</a:t>
            </a:r>
            <a:r>
              <a:rPr kumimoji="1" lang="zh-CN" altLang="en-US" sz="1400" dirty="0"/>
              <a:t> </a:t>
            </a:r>
            <a:r>
              <a:rPr kumimoji="1" lang="en-US" altLang="zh-CN" sz="1400" dirty="0"/>
              <a:t>for</a:t>
            </a:r>
            <a:r>
              <a:rPr kumimoji="1" lang="zh-CN" altLang="en-US" sz="1400" dirty="0"/>
              <a:t> </a:t>
            </a:r>
            <a:r>
              <a:rPr kumimoji="1" lang="en-US" altLang="zh-CN" sz="1400" dirty="0"/>
              <a:t>Layer</a:t>
            </a:r>
            <a:r>
              <a:rPr kumimoji="1" lang="zh-CN" altLang="en-US" sz="1400" dirty="0"/>
              <a:t> </a:t>
            </a:r>
            <a:r>
              <a:rPr kumimoji="1" lang="en-US" altLang="zh-CN" sz="1400" dirty="0"/>
              <a:t>0</a:t>
            </a:r>
            <a:endParaRPr kumimoji="1" lang="zh-CN" altLang="en-US" sz="1400" dirty="0"/>
          </a:p>
        </p:txBody>
      </p:sp>
      <p:sp>
        <p:nvSpPr>
          <p:cNvPr id="11" name="文本框 10">
            <a:extLst>
              <a:ext uri="{FF2B5EF4-FFF2-40B4-BE49-F238E27FC236}">
                <a16:creationId xmlns:a16="http://schemas.microsoft.com/office/drawing/2014/main" id="{26780FB4-E757-F4F7-4265-40BC82A81054}"/>
              </a:ext>
            </a:extLst>
          </p:cNvPr>
          <p:cNvSpPr txBox="1"/>
          <p:nvPr/>
        </p:nvSpPr>
        <p:spPr>
          <a:xfrm>
            <a:off x="8293902" y="6107588"/>
            <a:ext cx="3659288" cy="307777"/>
          </a:xfrm>
          <a:prstGeom prst="rect">
            <a:avLst/>
          </a:prstGeom>
          <a:noFill/>
        </p:spPr>
        <p:txBody>
          <a:bodyPr wrap="square">
            <a:spAutoFit/>
          </a:bodyPr>
          <a:lstStyle/>
          <a:p>
            <a:r>
              <a:rPr lang="en" altLang="zh-CN" sz="1400" dirty="0">
                <a:hlinkClick r:id="rId4"/>
              </a:rPr>
              <a:t>ATLAS-TDR-030 Inner Tracker Pixel Detector</a:t>
            </a:r>
            <a:endParaRPr lang="zh-CN" altLang="en-US" sz="1400" dirty="0"/>
          </a:p>
        </p:txBody>
      </p:sp>
    </p:spTree>
    <p:extLst>
      <p:ext uri="{BB962C8B-B14F-4D97-AF65-F5344CB8AC3E}">
        <p14:creationId xmlns:p14="http://schemas.microsoft.com/office/powerpoint/2010/main" val="15157988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1678189-E9AA-2369-8678-34E24D089AB5}"/>
              </a:ext>
            </a:extLst>
          </p:cNvPr>
          <p:cNvSpPr>
            <a:spLocks noGrp="1"/>
          </p:cNvSpPr>
          <p:nvPr>
            <p:ph type="title"/>
          </p:nvPr>
        </p:nvSpPr>
        <p:spPr/>
        <p:txBody>
          <a:bodyPr/>
          <a:lstStyle/>
          <a:p>
            <a:r>
              <a:rPr kumimoji="1" lang="en-US" altLang="zh-CN" dirty="0"/>
              <a:t>ITk</a:t>
            </a:r>
            <a:r>
              <a:rPr kumimoji="1" lang="zh-CN" altLang="en-US" dirty="0"/>
              <a:t> </a:t>
            </a:r>
            <a:r>
              <a:rPr kumimoji="1" lang="en-US" altLang="zh-CN" dirty="0"/>
              <a:t>spacepoint</a:t>
            </a:r>
            <a:r>
              <a:rPr kumimoji="1" lang="zh-CN" altLang="en-US" dirty="0"/>
              <a:t> </a:t>
            </a:r>
            <a:r>
              <a:rPr kumimoji="1" lang="en-US" altLang="zh-CN" dirty="0"/>
              <a:t>distribution</a:t>
            </a:r>
            <a:endParaRPr kumimoji="1" lang="zh-CN" altLang="en-US" dirty="0"/>
          </a:p>
        </p:txBody>
      </p:sp>
      <p:sp>
        <p:nvSpPr>
          <p:cNvPr id="6" name="灯片编号占位符 5">
            <a:extLst>
              <a:ext uri="{FF2B5EF4-FFF2-40B4-BE49-F238E27FC236}">
                <a16:creationId xmlns:a16="http://schemas.microsoft.com/office/drawing/2014/main" id="{79F906B0-5183-F7A0-5854-448D22A45B8D}"/>
              </a:ext>
            </a:extLst>
          </p:cNvPr>
          <p:cNvSpPr>
            <a:spLocks noGrp="1"/>
          </p:cNvSpPr>
          <p:nvPr>
            <p:ph type="sldNum" sz="quarter" idx="12"/>
          </p:nvPr>
        </p:nvSpPr>
        <p:spPr/>
        <p:txBody>
          <a:bodyPr/>
          <a:lstStyle/>
          <a:p>
            <a:fld id="{1DD454EC-D2DA-B84B-BA98-0651606DF2B5}" type="slidenum">
              <a:rPr kumimoji="1" lang="zh-CN" altLang="en-US" smtClean="0"/>
              <a:t>30</a:t>
            </a:fld>
            <a:endParaRPr kumimoji="1" lang="zh-CN" altLang="en-US"/>
          </a:p>
        </p:txBody>
      </p:sp>
      <p:pic>
        <p:nvPicPr>
          <p:cNvPr id="8" name="图片 7">
            <a:extLst>
              <a:ext uri="{FF2B5EF4-FFF2-40B4-BE49-F238E27FC236}">
                <a16:creationId xmlns:a16="http://schemas.microsoft.com/office/drawing/2014/main" id="{4BD9720A-338B-2788-C7AB-56047D5BDC76}"/>
              </a:ext>
            </a:extLst>
          </p:cNvPr>
          <p:cNvPicPr>
            <a:picLocks noChangeAspect="1"/>
          </p:cNvPicPr>
          <p:nvPr/>
        </p:nvPicPr>
        <p:blipFill>
          <a:blip r:embed="rId2"/>
          <a:stretch>
            <a:fillRect/>
          </a:stretch>
        </p:blipFill>
        <p:spPr>
          <a:xfrm>
            <a:off x="657646" y="3580354"/>
            <a:ext cx="10876708" cy="2596609"/>
          </a:xfrm>
          <a:prstGeom prst="rect">
            <a:avLst/>
          </a:prstGeom>
        </p:spPr>
      </p:pic>
      <p:sp>
        <p:nvSpPr>
          <p:cNvPr id="10" name="内容占位符 9">
            <a:extLst>
              <a:ext uri="{FF2B5EF4-FFF2-40B4-BE49-F238E27FC236}">
                <a16:creationId xmlns:a16="http://schemas.microsoft.com/office/drawing/2014/main" id="{6711A430-A8C4-BA76-3353-C95306EE9508}"/>
              </a:ext>
            </a:extLst>
          </p:cNvPr>
          <p:cNvSpPr>
            <a:spLocks noGrp="1"/>
          </p:cNvSpPr>
          <p:nvPr>
            <p:ph idx="1"/>
          </p:nvPr>
        </p:nvSpPr>
        <p:spPr/>
        <p:txBody>
          <a:bodyPr/>
          <a:lstStyle/>
          <a:p>
            <a:endParaRPr lang="zh-CN" altLang="en-US" dirty="0"/>
          </a:p>
        </p:txBody>
      </p:sp>
    </p:spTree>
    <p:extLst>
      <p:ext uri="{BB962C8B-B14F-4D97-AF65-F5344CB8AC3E}">
        <p14:creationId xmlns:p14="http://schemas.microsoft.com/office/powerpoint/2010/main" val="31146986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F1499-AD37-5E11-C99E-BE915B19E30E}"/>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434C4D90-FBD3-1110-F48B-F8851A4DAA42}"/>
              </a:ext>
            </a:extLst>
          </p:cNvPr>
          <p:cNvSpPr>
            <a:spLocks noGrp="1"/>
          </p:cNvSpPr>
          <p:nvPr>
            <p:ph type="title"/>
          </p:nvPr>
        </p:nvSpPr>
        <p:spPr/>
        <p:txBody>
          <a:bodyPr/>
          <a:lstStyle/>
          <a:p>
            <a:r>
              <a:rPr lang="en" altLang="zh-CN" dirty="0">
                <a:latin typeface="Calibri" panose="020F0502020204030204" pitchFamily="34" charset="0"/>
                <a:cs typeface="Calibri" panose="020F0502020204030204" pitchFamily="34" charset="0"/>
              </a:rPr>
              <a:t>4D seeding</a:t>
            </a:r>
            <a:r>
              <a:rPr lang="zh-CN" altLang="en-US" dirty="0">
                <a:latin typeface="Calibri" panose="020F0502020204030204" pitchFamily="34" charset="0"/>
                <a:cs typeface="Calibri" panose="020F0502020204030204" pitchFamily="34" charset="0"/>
              </a:rPr>
              <a:t> </a:t>
            </a:r>
            <a:r>
              <a:rPr lang="en-US" altLang="zh-CN" dirty="0">
                <a:latin typeface="Calibri" panose="020F0502020204030204" pitchFamily="34" charset="0"/>
                <a:cs typeface="Calibri" panose="020F0502020204030204" pitchFamily="34" charset="0"/>
              </a:rPr>
              <a:t>performance</a:t>
            </a:r>
            <a:r>
              <a:rPr lang="zh-CN" altLang="en-US" dirty="0">
                <a:latin typeface="Calibri" panose="020F0502020204030204" pitchFamily="34" charset="0"/>
                <a:cs typeface="Calibri" panose="020F0502020204030204" pitchFamily="34" charset="0"/>
              </a:rPr>
              <a:t> </a:t>
            </a:r>
            <a:r>
              <a:rPr lang="en-US" altLang="zh-CN" dirty="0">
                <a:latin typeface="Calibri" panose="020F0502020204030204" pitchFamily="34" charset="0"/>
                <a:cs typeface="Calibri" panose="020F0502020204030204" pitchFamily="34" charset="0"/>
              </a:rPr>
              <a:t>with</a:t>
            </a:r>
            <a:r>
              <a:rPr lang="zh-CN" altLang="en-US" dirty="0">
                <a:latin typeface="Calibri" panose="020F0502020204030204" pitchFamily="34" charset="0"/>
                <a:cs typeface="Calibri" panose="020F0502020204030204" pitchFamily="34" charset="0"/>
              </a:rPr>
              <a:t> </a:t>
            </a:r>
            <a:r>
              <a:rPr lang="en-US" altLang="zh-CN" dirty="0">
                <a:latin typeface="Calibri" panose="020F0502020204030204" pitchFamily="34" charset="0"/>
                <a:cs typeface="Calibri" panose="020F0502020204030204" pitchFamily="34" charset="0"/>
              </a:rPr>
              <a:t>ITk</a:t>
            </a:r>
            <a:endParaRPr kumimoji="1" lang="zh-CN" altLang="en-US" dirty="0"/>
          </a:p>
        </p:txBody>
      </p:sp>
      <p:sp>
        <p:nvSpPr>
          <p:cNvPr id="6" name="灯片编号占位符 5">
            <a:extLst>
              <a:ext uri="{FF2B5EF4-FFF2-40B4-BE49-F238E27FC236}">
                <a16:creationId xmlns:a16="http://schemas.microsoft.com/office/drawing/2014/main" id="{B48A2C7B-321C-BF80-5022-B7CB45A176E0}"/>
              </a:ext>
            </a:extLst>
          </p:cNvPr>
          <p:cNvSpPr>
            <a:spLocks noGrp="1"/>
          </p:cNvSpPr>
          <p:nvPr>
            <p:ph type="sldNum" sz="quarter" idx="12"/>
          </p:nvPr>
        </p:nvSpPr>
        <p:spPr/>
        <p:txBody>
          <a:bodyPr/>
          <a:lstStyle/>
          <a:p>
            <a:fld id="{1DD454EC-D2DA-B84B-BA98-0651606DF2B5}" type="slidenum">
              <a:rPr kumimoji="1" lang="zh-CN" altLang="en-US" smtClean="0"/>
              <a:t>31</a:t>
            </a:fld>
            <a:endParaRPr kumimoji="1" lang="zh-CN" altLang="en-US"/>
          </a:p>
        </p:txBody>
      </p:sp>
      <p:pic>
        <p:nvPicPr>
          <p:cNvPr id="7" name="图片 6">
            <a:extLst>
              <a:ext uri="{FF2B5EF4-FFF2-40B4-BE49-F238E27FC236}">
                <a16:creationId xmlns:a16="http://schemas.microsoft.com/office/drawing/2014/main" id="{783B58C5-0479-4A61-D401-2CC29DA79AB2}"/>
              </a:ext>
            </a:extLst>
          </p:cNvPr>
          <p:cNvPicPr>
            <a:picLocks noChangeAspect="1"/>
          </p:cNvPicPr>
          <p:nvPr/>
        </p:nvPicPr>
        <p:blipFill>
          <a:blip r:embed="rId2"/>
          <a:stretch>
            <a:fillRect/>
          </a:stretch>
        </p:blipFill>
        <p:spPr>
          <a:xfrm>
            <a:off x="5753752" y="1441733"/>
            <a:ext cx="5600048" cy="2426511"/>
          </a:xfrm>
          <a:prstGeom prst="rect">
            <a:avLst/>
          </a:prstGeom>
        </p:spPr>
      </p:pic>
      <p:pic>
        <p:nvPicPr>
          <p:cNvPr id="9" name="图片 8">
            <a:extLst>
              <a:ext uri="{FF2B5EF4-FFF2-40B4-BE49-F238E27FC236}">
                <a16:creationId xmlns:a16="http://schemas.microsoft.com/office/drawing/2014/main" id="{7118854F-5E0E-39DD-8E97-013766CB7D23}"/>
              </a:ext>
            </a:extLst>
          </p:cNvPr>
          <p:cNvPicPr>
            <a:picLocks noChangeAspect="1"/>
          </p:cNvPicPr>
          <p:nvPr/>
        </p:nvPicPr>
        <p:blipFill>
          <a:blip r:embed="rId3"/>
          <a:stretch>
            <a:fillRect/>
          </a:stretch>
        </p:blipFill>
        <p:spPr>
          <a:xfrm>
            <a:off x="5753752" y="3868244"/>
            <a:ext cx="5600048" cy="2426511"/>
          </a:xfrm>
          <a:prstGeom prst="rect">
            <a:avLst/>
          </a:prstGeom>
        </p:spPr>
      </p:pic>
      <p:pic>
        <p:nvPicPr>
          <p:cNvPr id="10" name="图片 9">
            <a:extLst>
              <a:ext uri="{FF2B5EF4-FFF2-40B4-BE49-F238E27FC236}">
                <a16:creationId xmlns:a16="http://schemas.microsoft.com/office/drawing/2014/main" id="{6EE6B777-8367-EB98-2FF4-8E1F92840B35}"/>
              </a:ext>
            </a:extLst>
          </p:cNvPr>
          <p:cNvPicPr>
            <a:picLocks noChangeAspect="1"/>
          </p:cNvPicPr>
          <p:nvPr/>
        </p:nvPicPr>
        <p:blipFill>
          <a:blip r:embed="rId4"/>
          <a:stretch>
            <a:fillRect/>
          </a:stretch>
        </p:blipFill>
        <p:spPr>
          <a:xfrm>
            <a:off x="614914" y="3804537"/>
            <a:ext cx="3831105" cy="2490218"/>
          </a:xfrm>
          <a:prstGeom prst="rect">
            <a:avLst/>
          </a:prstGeom>
        </p:spPr>
      </p:pic>
      <p:pic>
        <p:nvPicPr>
          <p:cNvPr id="11" name="图片 10">
            <a:extLst>
              <a:ext uri="{FF2B5EF4-FFF2-40B4-BE49-F238E27FC236}">
                <a16:creationId xmlns:a16="http://schemas.microsoft.com/office/drawing/2014/main" id="{6F74B1D8-73FC-F076-F361-DBAF8C127E12}"/>
              </a:ext>
            </a:extLst>
          </p:cNvPr>
          <p:cNvPicPr>
            <a:picLocks noChangeAspect="1"/>
          </p:cNvPicPr>
          <p:nvPr/>
        </p:nvPicPr>
        <p:blipFill>
          <a:blip r:embed="rId5"/>
          <a:stretch>
            <a:fillRect/>
          </a:stretch>
        </p:blipFill>
        <p:spPr>
          <a:xfrm>
            <a:off x="720817" y="1451994"/>
            <a:ext cx="3725201" cy="2421381"/>
          </a:xfrm>
          <a:prstGeom prst="rect">
            <a:avLst/>
          </a:prstGeom>
        </p:spPr>
      </p:pic>
    </p:spTree>
    <p:extLst>
      <p:ext uri="{BB962C8B-B14F-4D97-AF65-F5344CB8AC3E}">
        <p14:creationId xmlns:p14="http://schemas.microsoft.com/office/powerpoint/2010/main" val="23479351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19F68C2-1417-4A91-A377-BBB612D6BA7F}"/>
              </a:ext>
            </a:extLst>
          </p:cNvPr>
          <p:cNvSpPr>
            <a:spLocks noGrp="1"/>
          </p:cNvSpPr>
          <p:nvPr>
            <p:ph type="title"/>
          </p:nvPr>
        </p:nvSpPr>
        <p:spPr>
          <a:noFill/>
          <a:ln>
            <a:noFill/>
          </a:ln>
        </p:spPr>
        <p:txBody>
          <a:bodyPr spcFirstLastPara="1" vert="horz" wrap="square" lIns="91433" tIns="45700" rIns="91433" bIns="45700" rtlCol="0" anchor="ctr" anchorCtr="0">
            <a:normAutofit/>
          </a:bodyPr>
          <a:lstStyle/>
          <a:p>
            <a:pPr>
              <a:spcBef>
                <a:spcPts val="0"/>
              </a:spcBef>
              <a:buClr>
                <a:schemeClr val="dk1"/>
              </a:buClr>
              <a:buSzPts val="3300"/>
            </a:pPr>
            <a:r>
              <a:rPr lang="en-US" altLang="zh-CN" sz="4000" dirty="0"/>
              <a:t>Huffman coding</a:t>
            </a:r>
            <a:endParaRPr lang="zh-CN" altLang="en-US" sz="4000" dirty="0"/>
          </a:p>
        </p:txBody>
      </p:sp>
      <p:sp>
        <p:nvSpPr>
          <p:cNvPr id="6" name="灯片编号占位符 5">
            <a:extLst>
              <a:ext uri="{FF2B5EF4-FFF2-40B4-BE49-F238E27FC236}">
                <a16:creationId xmlns:a16="http://schemas.microsoft.com/office/drawing/2014/main" id="{8CAD9C8D-EE64-4BEE-B893-09DC51A658A4}"/>
              </a:ext>
            </a:extLst>
          </p:cNvPr>
          <p:cNvSpPr>
            <a:spLocks noGrp="1"/>
          </p:cNvSpPr>
          <p:nvPr>
            <p:ph type="sldNum" sz="quarter" idx="12"/>
          </p:nvPr>
        </p:nvSpPr>
        <p:spPr/>
        <p:txBody>
          <a:bodyPr/>
          <a:lstStyle/>
          <a:p>
            <a:fld id="{1DD454EC-D2DA-B84B-BA98-0651606DF2B5}" type="slidenum">
              <a:rPr kumimoji="1" lang="zh-CN" altLang="en-US" smtClean="0"/>
              <a:t>32</a:t>
            </a:fld>
            <a:endParaRPr kumimoji="1" lang="zh-CN" altLang="en-US"/>
          </a:p>
        </p:txBody>
      </p:sp>
      <p:graphicFrame>
        <p:nvGraphicFramePr>
          <p:cNvPr id="3" name="表格 2">
            <a:extLst>
              <a:ext uri="{FF2B5EF4-FFF2-40B4-BE49-F238E27FC236}">
                <a16:creationId xmlns:a16="http://schemas.microsoft.com/office/drawing/2014/main" id="{B7B4928E-7CEC-4EE1-AFA3-196226CA9387}"/>
              </a:ext>
            </a:extLst>
          </p:cNvPr>
          <p:cNvGraphicFramePr>
            <a:graphicFrameLocks noGrp="1"/>
          </p:cNvGraphicFramePr>
          <p:nvPr/>
        </p:nvGraphicFramePr>
        <p:xfrm>
          <a:off x="548986" y="1466245"/>
          <a:ext cx="5731280" cy="3334396"/>
        </p:xfrm>
        <a:graphic>
          <a:graphicData uri="http://schemas.openxmlformats.org/drawingml/2006/table">
            <a:tbl>
              <a:tblPr>
                <a:tableStyleId>{5C22544A-7EE6-4342-B048-85BDC9FD1C3A}</a:tableStyleId>
              </a:tblPr>
              <a:tblGrid>
                <a:gridCol w="1471545">
                  <a:extLst>
                    <a:ext uri="{9D8B030D-6E8A-4147-A177-3AD203B41FA5}">
                      <a16:colId xmlns:a16="http://schemas.microsoft.com/office/drawing/2014/main" val="4055973682"/>
                    </a:ext>
                  </a:extLst>
                </a:gridCol>
                <a:gridCol w="1471545">
                  <a:extLst>
                    <a:ext uri="{9D8B030D-6E8A-4147-A177-3AD203B41FA5}">
                      <a16:colId xmlns:a16="http://schemas.microsoft.com/office/drawing/2014/main" val="222918749"/>
                    </a:ext>
                  </a:extLst>
                </a:gridCol>
                <a:gridCol w="1394095">
                  <a:extLst>
                    <a:ext uri="{9D8B030D-6E8A-4147-A177-3AD203B41FA5}">
                      <a16:colId xmlns:a16="http://schemas.microsoft.com/office/drawing/2014/main" val="3978464111"/>
                    </a:ext>
                  </a:extLst>
                </a:gridCol>
                <a:gridCol w="1394095">
                  <a:extLst>
                    <a:ext uri="{9D8B030D-6E8A-4147-A177-3AD203B41FA5}">
                      <a16:colId xmlns:a16="http://schemas.microsoft.com/office/drawing/2014/main" val="3544588411"/>
                    </a:ext>
                  </a:extLst>
                </a:gridCol>
              </a:tblGrid>
              <a:tr h="256492">
                <a:tc>
                  <a:txBody>
                    <a:bodyPr/>
                    <a:lstStyle/>
                    <a:p>
                      <a:pPr algn="ctr" fontAlgn="b"/>
                      <a:r>
                        <a:rPr lang="en-US" altLang="zh-CN" sz="1400" b="0" u="none" strike="noStrike" dirty="0">
                          <a:solidFill>
                            <a:srgbClr val="000000"/>
                          </a:solidFill>
                          <a:effectLst/>
                        </a:rPr>
                        <a:t>Sort</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b="0" u="none" strike="noStrike" dirty="0">
                          <a:solidFill>
                            <a:srgbClr val="000000"/>
                          </a:solidFill>
                          <a:effectLst/>
                        </a:rPr>
                        <a:t>Hit-map (bitmask)</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b="0" u="none" strike="noStrike" dirty="0">
                          <a:solidFill>
                            <a:srgbClr val="000000"/>
                          </a:solidFill>
                          <a:effectLst/>
                        </a:rPr>
                        <a:t>Frequency</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b="0" u="none" strike="noStrike" dirty="0">
                          <a:solidFill>
                            <a:srgbClr val="000000"/>
                          </a:solidFill>
                          <a:effectLst/>
                        </a:rPr>
                        <a:t>“6-14” mode bits</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extLst>
                  <a:ext uri="{0D108BD9-81ED-4DB2-BD59-A6C34878D82A}">
                    <a16:rowId xmlns:a16="http://schemas.microsoft.com/office/drawing/2014/main" val="3913551904"/>
                  </a:ext>
                </a:extLst>
              </a:tr>
              <a:tr h="256492">
                <a:tc>
                  <a:txBody>
                    <a:bodyPr/>
                    <a:lstStyle/>
                    <a:p>
                      <a:pPr algn="ctr" fontAlgn="b"/>
                      <a:r>
                        <a:rPr lang="en-US" altLang="zh-CN" sz="1400" b="0" u="none" strike="noStrike" dirty="0">
                          <a:solidFill>
                            <a:srgbClr val="000000"/>
                          </a:solidFill>
                          <a:effectLst/>
                        </a:rPr>
                        <a:t>1</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u="none" strike="noStrike" dirty="0">
                          <a:effectLst/>
                        </a:rPr>
                        <a:t>10101010</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u="none" strike="noStrike" dirty="0">
                          <a:effectLst/>
                        </a:rPr>
                        <a:t>6.966%</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b="0" i="0" u="none" strike="noStrike" dirty="0">
                          <a:solidFill>
                            <a:srgbClr val="000000"/>
                          </a:solidFill>
                          <a:effectLst/>
                          <a:latin typeface="等线" panose="02010600030101010101" pitchFamily="2" charset="-122"/>
                          <a:ea typeface="等线" panose="02010600030101010101" pitchFamily="2" charset="-122"/>
                        </a:rPr>
                        <a:t>6</a:t>
                      </a:r>
                    </a:p>
                  </a:txBody>
                  <a:tcPr marL="9525" marR="9525" marT="9525" marB="0" anchor="b"/>
                </a:tc>
                <a:extLst>
                  <a:ext uri="{0D108BD9-81ED-4DB2-BD59-A6C34878D82A}">
                    <a16:rowId xmlns:a16="http://schemas.microsoft.com/office/drawing/2014/main" val="684934943"/>
                  </a:ext>
                </a:extLst>
              </a:tr>
              <a:tr h="256492">
                <a:tc>
                  <a:txBody>
                    <a:bodyPr/>
                    <a:lstStyle/>
                    <a:p>
                      <a:pPr algn="ctr" fontAlgn="b"/>
                      <a:r>
                        <a:rPr lang="en-US" altLang="zh-CN" sz="1400" b="0" u="none" strike="noStrike" dirty="0">
                          <a:solidFill>
                            <a:srgbClr val="000000"/>
                          </a:solidFill>
                          <a:effectLst/>
                        </a:rPr>
                        <a:t>2</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u="none" strike="noStrike" dirty="0">
                          <a:effectLst/>
                        </a:rPr>
                        <a:t>01010101</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u="none" strike="noStrike" dirty="0">
                          <a:effectLst/>
                        </a:rPr>
                        <a:t>6.418%</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b="0" i="0" u="none" strike="noStrike" dirty="0">
                          <a:solidFill>
                            <a:srgbClr val="000000"/>
                          </a:solidFill>
                          <a:effectLst/>
                          <a:latin typeface="等线" panose="02010600030101010101" pitchFamily="2" charset="-122"/>
                          <a:ea typeface="等线" panose="02010600030101010101" pitchFamily="2" charset="-122"/>
                        </a:rPr>
                        <a:t>6</a:t>
                      </a:r>
                    </a:p>
                  </a:txBody>
                  <a:tcPr marL="9525" marR="9525" marT="9525" marB="0" anchor="b"/>
                </a:tc>
                <a:extLst>
                  <a:ext uri="{0D108BD9-81ED-4DB2-BD59-A6C34878D82A}">
                    <a16:rowId xmlns:a16="http://schemas.microsoft.com/office/drawing/2014/main" val="406284727"/>
                  </a:ext>
                </a:extLst>
              </a:tr>
              <a:tr h="256492">
                <a:tc>
                  <a:txBody>
                    <a:bodyPr/>
                    <a:lstStyle/>
                    <a:p>
                      <a:pPr algn="ctr" fontAlgn="b"/>
                      <a:r>
                        <a:rPr lang="en-US" altLang="zh-CN" sz="1400" b="0" u="none" strike="noStrike" dirty="0">
                          <a:solidFill>
                            <a:srgbClr val="000000"/>
                          </a:solidFill>
                          <a:effectLst/>
                        </a:rPr>
                        <a:t>3</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u="none" strike="noStrike" dirty="0">
                          <a:effectLst/>
                        </a:rPr>
                        <a:t>01000000</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u="none" strike="noStrike">
                          <a:effectLst/>
                        </a:rPr>
                        <a:t>6.183%</a:t>
                      </a:r>
                      <a:endParaRPr lang="en-US" altLang="zh-CN" sz="1400" b="0" i="0" u="none" strike="noStrike">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b="0" i="0" u="none" strike="noStrike" dirty="0">
                          <a:solidFill>
                            <a:srgbClr val="000000"/>
                          </a:solidFill>
                          <a:effectLst/>
                          <a:latin typeface="等线" panose="02010600030101010101" pitchFamily="2" charset="-122"/>
                          <a:ea typeface="等线" panose="02010600030101010101" pitchFamily="2" charset="-122"/>
                        </a:rPr>
                        <a:t>6</a:t>
                      </a:r>
                    </a:p>
                  </a:txBody>
                  <a:tcPr marL="9525" marR="9525" marT="9525" marB="0" anchor="b"/>
                </a:tc>
                <a:extLst>
                  <a:ext uri="{0D108BD9-81ED-4DB2-BD59-A6C34878D82A}">
                    <a16:rowId xmlns:a16="http://schemas.microsoft.com/office/drawing/2014/main" val="285519432"/>
                  </a:ext>
                </a:extLst>
              </a:tr>
              <a:tr h="256492">
                <a:tc>
                  <a:txBody>
                    <a:bodyPr/>
                    <a:lstStyle/>
                    <a:p>
                      <a:pPr algn="ctr" fontAlgn="b"/>
                      <a:r>
                        <a:rPr lang="en-US" altLang="zh-CN" sz="1400" b="0" u="none" strike="noStrike" dirty="0">
                          <a:solidFill>
                            <a:srgbClr val="000000"/>
                          </a:solidFill>
                          <a:effectLst/>
                        </a:rPr>
                        <a:t>4</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u="none" strike="noStrike">
                          <a:effectLst/>
                        </a:rPr>
                        <a:t>00000010</a:t>
                      </a:r>
                      <a:endParaRPr lang="en-US" altLang="zh-CN" sz="1400" b="0" i="0" u="none" strike="noStrike">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u="none" strike="noStrike" dirty="0">
                          <a:effectLst/>
                        </a:rPr>
                        <a:t>5.784%</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b="0" i="0" u="none" strike="noStrike" dirty="0">
                          <a:solidFill>
                            <a:srgbClr val="000000"/>
                          </a:solidFill>
                          <a:effectLst/>
                          <a:latin typeface="等线" panose="02010600030101010101" pitchFamily="2" charset="-122"/>
                          <a:ea typeface="等线" panose="02010600030101010101" pitchFamily="2" charset="-122"/>
                        </a:rPr>
                        <a:t>6</a:t>
                      </a:r>
                    </a:p>
                  </a:txBody>
                  <a:tcPr marL="9525" marR="9525" marT="9525" marB="0" anchor="b"/>
                </a:tc>
                <a:extLst>
                  <a:ext uri="{0D108BD9-81ED-4DB2-BD59-A6C34878D82A}">
                    <a16:rowId xmlns:a16="http://schemas.microsoft.com/office/drawing/2014/main" val="2420969261"/>
                  </a:ext>
                </a:extLst>
              </a:tr>
              <a:tr h="256492">
                <a:tc>
                  <a:txBody>
                    <a:bodyPr/>
                    <a:lstStyle/>
                    <a:p>
                      <a:pPr algn="ctr" fontAlgn="b"/>
                      <a:r>
                        <a:rPr lang="en-US" altLang="zh-CN" sz="1400" b="0" u="none" strike="noStrike" dirty="0">
                          <a:solidFill>
                            <a:srgbClr val="000000"/>
                          </a:solidFill>
                          <a:effectLst/>
                        </a:rPr>
                        <a:t>5</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u="none" strike="noStrike" dirty="0">
                          <a:effectLst/>
                        </a:rPr>
                        <a:t>00000011</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u="none" strike="noStrike">
                          <a:effectLst/>
                        </a:rPr>
                        <a:t>5.175%</a:t>
                      </a:r>
                      <a:endParaRPr lang="en-US" altLang="zh-CN" sz="1400" b="0" i="0" u="none" strike="noStrike">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b="0" i="0" u="none" strike="noStrike" dirty="0">
                          <a:solidFill>
                            <a:srgbClr val="000000"/>
                          </a:solidFill>
                          <a:effectLst/>
                          <a:latin typeface="等线" panose="02010600030101010101" pitchFamily="2" charset="-122"/>
                          <a:ea typeface="等线" panose="02010600030101010101" pitchFamily="2" charset="-122"/>
                        </a:rPr>
                        <a:t>6</a:t>
                      </a:r>
                    </a:p>
                  </a:txBody>
                  <a:tcPr marL="9525" marR="9525" marT="9525" marB="0" anchor="b"/>
                </a:tc>
                <a:extLst>
                  <a:ext uri="{0D108BD9-81ED-4DB2-BD59-A6C34878D82A}">
                    <a16:rowId xmlns:a16="http://schemas.microsoft.com/office/drawing/2014/main" val="1933428080"/>
                  </a:ext>
                </a:extLst>
              </a:tr>
              <a:tr h="256492">
                <a:tc>
                  <a:txBody>
                    <a:bodyPr/>
                    <a:lstStyle/>
                    <a:p>
                      <a:pPr algn="ctr" fontAlgn="b"/>
                      <a:r>
                        <a:rPr lang="en-US" altLang="zh-CN" sz="1400" b="0" u="none" strike="noStrike" dirty="0">
                          <a:solidFill>
                            <a:srgbClr val="000000"/>
                          </a:solidFill>
                          <a:effectLst/>
                        </a:rPr>
                        <a:t>6</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u="none" strike="noStrike" dirty="0">
                          <a:effectLst/>
                        </a:rPr>
                        <a:t>11000000</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u="none" strike="noStrike" dirty="0">
                          <a:effectLst/>
                        </a:rPr>
                        <a:t>4.533%</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b="0" i="0" u="none" strike="noStrike" dirty="0">
                          <a:solidFill>
                            <a:srgbClr val="000000"/>
                          </a:solidFill>
                          <a:effectLst/>
                          <a:latin typeface="等线" panose="02010600030101010101" pitchFamily="2" charset="-122"/>
                          <a:ea typeface="等线" panose="02010600030101010101" pitchFamily="2" charset="-122"/>
                        </a:rPr>
                        <a:t>6</a:t>
                      </a:r>
                    </a:p>
                  </a:txBody>
                  <a:tcPr marL="9525" marR="9525" marT="9525" marB="0" anchor="b"/>
                </a:tc>
                <a:extLst>
                  <a:ext uri="{0D108BD9-81ED-4DB2-BD59-A6C34878D82A}">
                    <a16:rowId xmlns:a16="http://schemas.microsoft.com/office/drawing/2014/main" val="1102961698"/>
                  </a:ext>
                </a:extLst>
              </a:tr>
              <a:tr h="256492">
                <a:tc>
                  <a:txBody>
                    <a:bodyPr/>
                    <a:lstStyle/>
                    <a:p>
                      <a:pPr algn="ctr" fontAlgn="b"/>
                      <a:r>
                        <a:rPr lang="en-US" altLang="zh-CN" sz="1400" b="0" u="none" strike="noStrike" dirty="0">
                          <a:solidFill>
                            <a:srgbClr val="000000"/>
                          </a:solidFill>
                          <a:effectLst/>
                        </a:rPr>
                        <a:t>7</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u="none" strike="noStrike" dirty="0">
                          <a:effectLst/>
                        </a:rPr>
                        <a:t>00000001</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u="none" strike="noStrike" dirty="0">
                          <a:effectLst/>
                        </a:rPr>
                        <a:t>3.960%</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b="0" i="0" u="none" strike="noStrike" dirty="0">
                          <a:solidFill>
                            <a:srgbClr val="000000"/>
                          </a:solidFill>
                          <a:effectLst/>
                          <a:latin typeface="等线" panose="02010600030101010101" pitchFamily="2" charset="-122"/>
                          <a:ea typeface="等线" panose="02010600030101010101" pitchFamily="2" charset="-122"/>
                        </a:rPr>
                        <a:t>6</a:t>
                      </a:r>
                    </a:p>
                  </a:txBody>
                  <a:tcPr marL="9525" marR="9525" marT="9525" marB="0" anchor="b"/>
                </a:tc>
                <a:extLst>
                  <a:ext uri="{0D108BD9-81ED-4DB2-BD59-A6C34878D82A}">
                    <a16:rowId xmlns:a16="http://schemas.microsoft.com/office/drawing/2014/main" val="3449695938"/>
                  </a:ext>
                </a:extLst>
              </a:tr>
              <a:tr h="256492">
                <a:tc>
                  <a:txBody>
                    <a:bodyPr/>
                    <a:lstStyle/>
                    <a:p>
                      <a:pPr algn="ctr" fontAlgn="b"/>
                      <a:r>
                        <a:rPr lang="en-US" altLang="zh-CN" sz="1400" b="0" u="none" strike="noStrike" dirty="0">
                          <a:solidFill>
                            <a:srgbClr val="000000"/>
                          </a:solidFill>
                          <a:effectLst/>
                        </a:rPr>
                        <a:t>…</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b="0" u="none" strike="noStrike" dirty="0">
                          <a:solidFill>
                            <a:srgbClr val="000000"/>
                          </a:solidFill>
                          <a:effectLst/>
                        </a:rPr>
                        <a:t>…</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b="0" u="none" strike="noStrike" dirty="0">
                          <a:solidFill>
                            <a:srgbClr val="000000"/>
                          </a:solidFill>
                          <a:effectLst/>
                        </a:rPr>
                        <a:t>…</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extLst>
                  <a:ext uri="{0D108BD9-81ED-4DB2-BD59-A6C34878D82A}">
                    <a16:rowId xmlns:a16="http://schemas.microsoft.com/office/drawing/2014/main" val="506719529"/>
                  </a:ext>
                </a:extLst>
              </a:tr>
              <a:tr h="256492">
                <a:tc>
                  <a:txBody>
                    <a:bodyPr/>
                    <a:lstStyle/>
                    <a:p>
                      <a:pPr marL="0" algn="ctr" defTabSz="914400" rtl="0" eaLnBrk="1" fontAlgn="b" latinLnBrk="0" hangingPunct="1"/>
                      <a:r>
                        <a:rPr lang="en-US" altLang="zh-CN" sz="1400" u="none" strike="noStrike" kern="1200" dirty="0">
                          <a:solidFill>
                            <a:schemeClr val="dk1"/>
                          </a:solidFill>
                          <a:effectLst/>
                        </a:rPr>
                        <a:t>64</a:t>
                      </a:r>
                      <a:endParaRPr lang="en-US" altLang="zh-CN" sz="1400"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altLang="zh-CN" sz="1400" u="none" strike="noStrike" kern="1200" dirty="0">
                          <a:solidFill>
                            <a:schemeClr val="dk1"/>
                          </a:solidFill>
                          <a:effectLst/>
                        </a:rPr>
                        <a:t>11101010</a:t>
                      </a:r>
                      <a:endParaRPr lang="en-US" altLang="zh-CN" sz="1400"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altLang="zh-CN" sz="1400" u="none" strike="noStrike" kern="1200" dirty="0">
                          <a:solidFill>
                            <a:schemeClr val="dk1"/>
                          </a:solidFill>
                          <a:effectLst/>
                        </a:rPr>
                        <a:t>0.173%</a:t>
                      </a:r>
                      <a:endParaRPr lang="en-US" altLang="zh-CN" sz="1400"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altLang="zh-CN" sz="1400" u="none" strike="noStrike" kern="1200" dirty="0">
                          <a:solidFill>
                            <a:schemeClr val="dk1"/>
                          </a:solidFill>
                          <a:effectLst/>
                          <a:latin typeface="+mn-lt"/>
                          <a:ea typeface="+mn-ea"/>
                          <a:cs typeface="+mn-cs"/>
                        </a:rPr>
                        <a:t>6+8</a:t>
                      </a:r>
                    </a:p>
                  </a:txBody>
                  <a:tcPr marL="9525" marR="9525" marT="9525" marB="0" anchor="b"/>
                </a:tc>
                <a:extLst>
                  <a:ext uri="{0D108BD9-81ED-4DB2-BD59-A6C34878D82A}">
                    <a16:rowId xmlns:a16="http://schemas.microsoft.com/office/drawing/2014/main" val="4082063171"/>
                  </a:ext>
                </a:extLst>
              </a:tr>
              <a:tr h="256492">
                <a:tc>
                  <a:txBody>
                    <a:bodyPr/>
                    <a:lstStyle/>
                    <a:p>
                      <a:pPr marL="0" algn="ctr" defTabSz="914400" rtl="0" eaLnBrk="1" fontAlgn="b" latinLnBrk="0" hangingPunct="1"/>
                      <a:r>
                        <a:rPr lang="en-US" altLang="zh-CN" sz="1400" u="none" strike="noStrike" kern="1200" dirty="0">
                          <a:solidFill>
                            <a:schemeClr val="dk1"/>
                          </a:solidFill>
                          <a:effectLst/>
                        </a:rPr>
                        <a:t>65</a:t>
                      </a:r>
                      <a:endParaRPr lang="en-US" altLang="zh-CN" sz="1400"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altLang="zh-CN" sz="1400" u="none" strike="noStrike" kern="1200" dirty="0">
                          <a:solidFill>
                            <a:schemeClr val="dk1"/>
                          </a:solidFill>
                          <a:effectLst/>
                        </a:rPr>
                        <a:t>11110100</a:t>
                      </a:r>
                      <a:endParaRPr lang="en-US" altLang="zh-CN" sz="1400"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altLang="zh-CN" sz="1400" u="none" strike="noStrike" kern="1200" dirty="0">
                          <a:solidFill>
                            <a:schemeClr val="dk1"/>
                          </a:solidFill>
                          <a:effectLst/>
                        </a:rPr>
                        <a:t>0.173%</a:t>
                      </a:r>
                      <a:endParaRPr lang="en-US" altLang="zh-CN" sz="1400"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altLang="zh-CN" sz="1400" u="none" strike="noStrike" kern="1200" dirty="0">
                          <a:solidFill>
                            <a:schemeClr val="dk1"/>
                          </a:solidFill>
                          <a:effectLst/>
                          <a:latin typeface="+mn-lt"/>
                          <a:ea typeface="+mn-ea"/>
                          <a:cs typeface="+mn-cs"/>
                        </a:rPr>
                        <a:t>6+8</a:t>
                      </a:r>
                    </a:p>
                  </a:txBody>
                  <a:tcPr marL="9525" marR="9525" marT="9525" marB="0" anchor="b"/>
                </a:tc>
                <a:extLst>
                  <a:ext uri="{0D108BD9-81ED-4DB2-BD59-A6C34878D82A}">
                    <a16:rowId xmlns:a16="http://schemas.microsoft.com/office/drawing/2014/main" val="11507255"/>
                  </a:ext>
                </a:extLst>
              </a:tr>
              <a:tr h="256492">
                <a:tc>
                  <a:txBody>
                    <a:bodyPr/>
                    <a:lstStyle/>
                    <a:p>
                      <a:pPr marL="0" algn="ctr" defTabSz="914400" rtl="0" eaLnBrk="1" fontAlgn="b" latinLnBrk="0" hangingPunct="1"/>
                      <a:r>
                        <a:rPr lang="en-US" altLang="zh-CN" sz="1400" u="none" strike="noStrike" kern="1200" dirty="0">
                          <a:solidFill>
                            <a:schemeClr val="dk1"/>
                          </a:solidFill>
                          <a:effectLst/>
                        </a:rPr>
                        <a:t>66</a:t>
                      </a:r>
                      <a:endParaRPr lang="en-US" altLang="zh-CN" sz="1400"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altLang="zh-CN" sz="1400" u="none" strike="noStrike" kern="1200" dirty="0">
                          <a:solidFill>
                            <a:schemeClr val="dk1"/>
                          </a:solidFill>
                          <a:effectLst/>
                        </a:rPr>
                        <a:t>00110101</a:t>
                      </a:r>
                      <a:endParaRPr lang="en-US" altLang="zh-CN" sz="1400"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altLang="zh-CN" sz="1400" u="none" strike="noStrike" kern="1200" dirty="0">
                          <a:solidFill>
                            <a:schemeClr val="dk1"/>
                          </a:solidFill>
                          <a:effectLst/>
                        </a:rPr>
                        <a:t>0.150%</a:t>
                      </a:r>
                      <a:endParaRPr lang="en-US" altLang="zh-CN" sz="1400"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altLang="zh-CN" sz="1400" u="none" strike="noStrike" kern="1200" dirty="0">
                          <a:solidFill>
                            <a:schemeClr val="dk1"/>
                          </a:solidFill>
                          <a:effectLst/>
                          <a:latin typeface="+mn-lt"/>
                          <a:ea typeface="+mn-ea"/>
                          <a:cs typeface="+mn-cs"/>
                        </a:rPr>
                        <a:t>6+8</a:t>
                      </a:r>
                    </a:p>
                  </a:txBody>
                  <a:tcPr marL="9525" marR="9525" marT="9525" marB="0" anchor="b"/>
                </a:tc>
                <a:extLst>
                  <a:ext uri="{0D108BD9-81ED-4DB2-BD59-A6C34878D82A}">
                    <a16:rowId xmlns:a16="http://schemas.microsoft.com/office/drawing/2014/main" val="1901278495"/>
                  </a:ext>
                </a:extLst>
              </a:tr>
              <a:tr h="256492">
                <a:tc>
                  <a:txBody>
                    <a:bodyPr/>
                    <a:lstStyle/>
                    <a:p>
                      <a:pPr algn="ctr" fontAlgn="b"/>
                      <a:r>
                        <a:rPr lang="en-US" altLang="zh-CN" sz="1400" b="0" u="none" strike="noStrike" dirty="0">
                          <a:solidFill>
                            <a:srgbClr val="000000"/>
                          </a:solidFill>
                          <a:effectLst/>
                        </a:rPr>
                        <a:t>…</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b="0" u="none" strike="noStrike" dirty="0">
                          <a:solidFill>
                            <a:srgbClr val="000000"/>
                          </a:solidFill>
                          <a:effectLst/>
                        </a:rPr>
                        <a:t>…</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b="0" u="none" strike="noStrike" dirty="0">
                          <a:solidFill>
                            <a:srgbClr val="000000"/>
                          </a:solidFill>
                          <a:effectLst/>
                        </a:rPr>
                        <a:t>…</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extLst>
                  <a:ext uri="{0D108BD9-81ED-4DB2-BD59-A6C34878D82A}">
                    <a16:rowId xmlns:a16="http://schemas.microsoft.com/office/drawing/2014/main" val="2067785941"/>
                  </a:ext>
                </a:extLst>
              </a:tr>
            </a:tbl>
          </a:graphicData>
        </a:graphic>
      </p:graphicFrame>
      <p:graphicFrame>
        <p:nvGraphicFramePr>
          <p:cNvPr id="22" name="表格 21">
            <a:extLst>
              <a:ext uri="{FF2B5EF4-FFF2-40B4-BE49-F238E27FC236}">
                <a16:creationId xmlns:a16="http://schemas.microsoft.com/office/drawing/2014/main" id="{E9325DD5-7812-4735-A819-9194DDEEF99A}"/>
              </a:ext>
            </a:extLst>
          </p:cNvPr>
          <p:cNvGraphicFramePr>
            <a:graphicFrameLocks noGrp="1"/>
          </p:cNvGraphicFramePr>
          <p:nvPr/>
        </p:nvGraphicFramePr>
        <p:xfrm>
          <a:off x="7885789" y="1690688"/>
          <a:ext cx="2589288" cy="2585416"/>
        </p:xfrm>
        <a:graphic>
          <a:graphicData uri="http://schemas.openxmlformats.org/drawingml/2006/table">
            <a:tbl>
              <a:tblPr firstRow="1" bandRow="1">
                <a:tableStyleId>{5C22544A-7EE6-4342-B048-85BDC9FD1C3A}</a:tableStyleId>
              </a:tblPr>
              <a:tblGrid>
                <a:gridCol w="863096">
                  <a:extLst>
                    <a:ext uri="{9D8B030D-6E8A-4147-A177-3AD203B41FA5}">
                      <a16:colId xmlns:a16="http://schemas.microsoft.com/office/drawing/2014/main" val="1358666473"/>
                    </a:ext>
                  </a:extLst>
                </a:gridCol>
                <a:gridCol w="863096">
                  <a:extLst>
                    <a:ext uri="{9D8B030D-6E8A-4147-A177-3AD203B41FA5}">
                      <a16:colId xmlns:a16="http://schemas.microsoft.com/office/drawing/2014/main" val="2251594230"/>
                    </a:ext>
                  </a:extLst>
                </a:gridCol>
                <a:gridCol w="863096">
                  <a:extLst>
                    <a:ext uri="{9D8B030D-6E8A-4147-A177-3AD203B41FA5}">
                      <a16:colId xmlns:a16="http://schemas.microsoft.com/office/drawing/2014/main" val="1021005757"/>
                    </a:ext>
                  </a:extLst>
                </a:gridCol>
              </a:tblGrid>
              <a:tr h="311615">
                <a:tc gridSpan="2">
                  <a:txBody>
                    <a:bodyPr/>
                    <a:lstStyle/>
                    <a:p>
                      <a:pPr algn="ctr"/>
                      <a:r>
                        <a:rPr lang="en-US" altLang="zh-CN" sz="1400" dirty="0">
                          <a:latin typeface="Times New Roman" panose="02020603050405020304" pitchFamily="18" charset="0"/>
                          <a:ea typeface="宋体" panose="02010600030101010101" pitchFamily="2" charset="-122"/>
                          <a:cs typeface="Times New Roman" panose="02020603050405020304" pitchFamily="18" charset="0"/>
                        </a:rPr>
                        <a:t>Encoding of hit map</a:t>
                      </a:r>
                      <a:endParaRPr lang="zh-CN" altLang="en-US" sz="1400" dirty="0">
                        <a:latin typeface="Times New Roman" panose="02020603050405020304" pitchFamily="18" charset="0"/>
                        <a:ea typeface="宋体" panose="02010600030101010101" pitchFamily="2" charset="-122"/>
                        <a:cs typeface="Times New Roman" panose="02020603050405020304" pitchFamily="18" charset="0"/>
                      </a:endParaRPr>
                    </a:p>
                  </a:txBody>
                  <a:tcPr/>
                </a:tc>
                <a:tc hMerge="1">
                  <a:txBody>
                    <a:bodyPr/>
                    <a:lstStyle/>
                    <a:p>
                      <a:endParaRPr lang="zh-CN" altLang="en-US" dirty="0"/>
                    </a:p>
                  </a:txBody>
                  <a:tcPr/>
                </a:tc>
                <a:tc>
                  <a:txBody>
                    <a:bodyPr/>
                    <a:lstStyle/>
                    <a:p>
                      <a:pPr algn="ctr"/>
                      <a:r>
                        <a:rPr lang="en-US" altLang="zh-CN" sz="1400" dirty="0">
                          <a:latin typeface="Times New Roman" panose="02020603050405020304" pitchFamily="18" charset="0"/>
                          <a:ea typeface="宋体" panose="02010600030101010101" pitchFamily="2" charset="-122"/>
                          <a:cs typeface="Times New Roman" panose="02020603050405020304" pitchFamily="18" charset="0"/>
                        </a:rPr>
                        <a:t>Entropy</a:t>
                      </a:r>
                      <a:endParaRPr lang="zh-CN" altLang="en-US" sz="1400" dirty="0">
                        <a:latin typeface="Times New Roman" panose="02020603050405020304" pitchFamily="18" charset="0"/>
                        <a:ea typeface="宋体" panose="02010600030101010101" pitchFamily="2" charset="-122"/>
                        <a:cs typeface="Times New Roman" panose="02020603050405020304" pitchFamily="18" charset="0"/>
                      </a:endParaRPr>
                    </a:p>
                  </a:txBody>
                  <a:tcPr/>
                </a:tc>
                <a:extLst>
                  <a:ext uri="{0D108BD9-81ED-4DB2-BD59-A6C34878D82A}">
                    <a16:rowId xmlns:a16="http://schemas.microsoft.com/office/drawing/2014/main" val="1248806008"/>
                  </a:ext>
                </a:extLst>
              </a:tr>
              <a:tr h="311615">
                <a:tc gridSpan="2">
                  <a:txBody>
                    <a:bodyPr/>
                    <a:lstStyle/>
                    <a:p>
                      <a:pPr algn="ctr"/>
                      <a:r>
                        <a:rPr lang="en-US" altLang="zh-CN" sz="1400" dirty="0">
                          <a:latin typeface="Times New Roman" panose="02020603050405020304" pitchFamily="18" charset="0"/>
                          <a:ea typeface="宋体" panose="02010600030101010101" pitchFamily="2" charset="-122"/>
                          <a:cs typeface="Times New Roman" panose="02020603050405020304" pitchFamily="18" charset="0"/>
                        </a:rPr>
                        <a:t>Bitmask </a:t>
                      </a:r>
                      <a:endParaRPr lang="zh-CN" altLang="en-US" sz="1400" dirty="0">
                        <a:latin typeface="Times New Roman" panose="02020603050405020304" pitchFamily="18" charset="0"/>
                        <a:ea typeface="宋体" panose="02010600030101010101" pitchFamily="2" charset="-122"/>
                        <a:cs typeface="Times New Roman" panose="02020603050405020304" pitchFamily="18" charset="0"/>
                      </a:endParaRPr>
                    </a:p>
                  </a:txBody>
                  <a:tcPr/>
                </a:tc>
                <a:tc hMerge="1">
                  <a:txBody>
                    <a:bodyPr/>
                    <a:lstStyle/>
                    <a:p>
                      <a:endParaRPr lang="zh-CN" altLang="en-US" dirty="0"/>
                    </a:p>
                  </a:txBody>
                  <a:tcPr/>
                </a:tc>
                <a:tc>
                  <a:txBody>
                    <a:bodyPr/>
                    <a:lstStyle/>
                    <a:p>
                      <a:pPr algn="ctr"/>
                      <a:r>
                        <a:rPr lang="en-US" altLang="zh-CN" sz="1400" dirty="0">
                          <a:latin typeface="Times New Roman" panose="02020603050405020304" pitchFamily="18" charset="0"/>
                          <a:cs typeface="Times New Roman" panose="02020603050405020304" pitchFamily="18" charset="0"/>
                        </a:rPr>
                        <a:t>8</a:t>
                      </a:r>
                      <a:endParaRPr lang="zh-CN" alt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746058278"/>
                  </a:ext>
                </a:extLst>
              </a:tr>
              <a:tr h="311615">
                <a:tc gridSpan="2">
                  <a:txBody>
                    <a:bodyPr/>
                    <a:lstStyle/>
                    <a:p>
                      <a:pPr algn="ctr"/>
                      <a:r>
                        <a:rPr lang="en-US" altLang="zh-CN" sz="1400" dirty="0">
                          <a:latin typeface="Times New Roman" panose="02020603050405020304" pitchFamily="18" charset="0"/>
                          <a:ea typeface="宋体" panose="02010600030101010101" pitchFamily="2" charset="-122"/>
                          <a:cs typeface="Times New Roman" panose="02020603050405020304" pitchFamily="18" charset="0"/>
                        </a:rPr>
                        <a:t>Binary-tree</a:t>
                      </a:r>
                      <a:endParaRPr lang="zh-CN" altLang="en-US" sz="1400" dirty="0">
                        <a:latin typeface="Times New Roman" panose="02020603050405020304" pitchFamily="18" charset="0"/>
                        <a:ea typeface="宋体" panose="02010600030101010101" pitchFamily="2" charset="-122"/>
                        <a:cs typeface="Times New Roman" panose="02020603050405020304" pitchFamily="18" charset="0"/>
                      </a:endParaRPr>
                    </a:p>
                  </a:txBody>
                  <a:tcPr/>
                </a:tc>
                <a:tc hMerge="1">
                  <a:txBody>
                    <a:bodyPr/>
                    <a:lstStyle/>
                    <a:p>
                      <a:endParaRPr lang="zh-CN" altLang="en-US" dirty="0"/>
                    </a:p>
                  </a:txBody>
                  <a:tcPr/>
                </a:tc>
                <a:tc>
                  <a:txBody>
                    <a:bodyPr/>
                    <a:lstStyle/>
                    <a:p>
                      <a:pPr algn="ctr"/>
                      <a:r>
                        <a:rPr lang="en-US" altLang="zh-CN" sz="1400" dirty="0">
                          <a:latin typeface="Times New Roman" panose="02020603050405020304" pitchFamily="18" charset="0"/>
                          <a:cs typeface="Times New Roman" panose="02020603050405020304" pitchFamily="18" charset="0"/>
                        </a:rPr>
                        <a:t>7.79</a:t>
                      </a:r>
                      <a:endParaRPr lang="zh-CN" alt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83358126"/>
                  </a:ext>
                </a:extLst>
              </a:tr>
              <a:tr h="311615">
                <a:tc gridSpan="2">
                  <a:txBody>
                    <a:bodyPr/>
                    <a:lstStyle/>
                    <a:p>
                      <a:pPr algn="ctr"/>
                      <a:r>
                        <a:rPr lang="en-US" altLang="zh-CN" sz="1400" dirty="0">
                          <a:latin typeface="Times New Roman" panose="02020603050405020304" pitchFamily="18" charset="0"/>
                          <a:ea typeface="宋体" panose="02010600030101010101" pitchFamily="2" charset="-122"/>
                          <a:cs typeface="Times New Roman" panose="02020603050405020304" pitchFamily="18" charset="0"/>
                        </a:rPr>
                        <a:t>Independent address</a:t>
                      </a:r>
                      <a:endParaRPr lang="zh-CN" altLang="en-US" sz="1400" dirty="0">
                        <a:latin typeface="Times New Roman" panose="02020603050405020304" pitchFamily="18" charset="0"/>
                        <a:ea typeface="宋体" panose="02010600030101010101" pitchFamily="2" charset="-122"/>
                        <a:cs typeface="Times New Roman" panose="02020603050405020304" pitchFamily="18" charset="0"/>
                      </a:endParaRPr>
                    </a:p>
                  </a:txBody>
                  <a:tcPr/>
                </a:tc>
                <a:tc hMerge="1">
                  <a:txBody>
                    <a:bodyPr/>
                    <a:lstStyle/>
                    <a:p>
                      <a:endParaRPr lang="zh-CN" altLang="en-US"/>
                    </a:p>
                  </a:txBody>
                  <a:tcPr/>
                </a:tc>
                <a:tc>
                  <a:txBody>
                    <a:bodyPr/>
                    <a:lstStyle/>
                    <a:p>
                      <a:pPr algn="ctr"/>
                      <a:r>
                        <a:rPr lang="en-US" altLang="zh-CN" sz="1400" dirty="0">
                          <a:latin typeface="Times New Roman" panose="02020603050405020304" pitchFamily="18" charset="0"/>
                          <a:cs typeface="Times New Roman" panose="02020603050405020304" pitchFamily="18" charset="0"/>
                        </a:rPr>
                        <a:t>11.20</a:t>
                      </a:r>
                      <a:endParaRPr lang="zh-CN" alt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737509065"/>
                  </a:ext>
                </a:extLst>
              </a:tr>
              <a:tr h="406168">
                <a:tc rowSpan="3">
                  <a:txBody>
                    <a:bodyPr/>
                    <a:lstStyle/>
                    <a:p>
                      <a:pPr algn="ctr"/>
                      <a:endParaRPr lang="en-US" altLang="zh-CN" sz="1400" dirty="0">
                        <a:latin typeface="Times New Roman" panose="02020603050405020304" pitchFamily="18" charset="0"/>
                        <a:ea typeface="宋体" panose="02010600030101010101" pitchFamily="2" charset="-122"/>
                        <a:cs typeface="Times New Roman" panose="02020603050405020304" pitchFamily="18" charset="0"/>
                      </a:endParaRPr>
                    </a:p>
                    <a:p>
                      <a:pPr algn="ctr"/>
                      <a:r>
                        <a:rPr lang="en-US" altLang="zh-CN" sz="1400" dirty="0">
                          <a:latin typeface="Times New Roman" panose="02020603050405020304" pitchFamily="18" charset="0"/>
                          <a:ea typeface="宋体" panose="02010600030101010101" pitchFamily="2" charset="-122"/>
                          <a:cs typeface="Times New Roman" panose="02020603050405020304" pitchFamily="18" charset="0"/>
                        </a:rPr>
                        <a:t>Multi-stages Hoffman</a:t>
                      </a:r>
                      <a:endParaRPr lang="zh-CN" altLang="en-US" sz="1400" dirty="0">
                        <a:latin typeface="Times New Roman" panose="02020603050405020304" pitchFamily="18" charset="0"/>
                        <a:ea typeface="宋体" panose="02010600030101010101" pitchFamily="2" charset="-122"/>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dirty="0">
                          <a:latin typeface="Times New Roman" panose="02020603050405020304" pitchFamily="18" charset="0"/>
                          <a:cs typeface="Times New Roman" panose="02020603050405020304" pitchFamily="18" charset="0"/>
                        </a:rPr>
                        <a:t>4-6-14</a:t>
                      </a:r>
                      <a:endParaRPr lang="zh-CN" altLang="en-US" sz="1400" dirty="0">
                        <a:latin typeface="Times New Roman" panose="02020603050405020304" pitchFamily="18" charset="0"/>
                        <a:cs typeface="Times New Roman" panose="02020603050405020304" pitchFamily="18" charset="0"/>
                      </a:endParaRPr>
                    </a:p>
                  </a:txBody>
                  <a:tcPr/>
                </a:tc>
                <a:tc>
                  <a:txBody>
                    <a:bodyPr/>
                    <a:lstStyle/>
                    <a:p>
                      <a:pPr algn="ctr"/>
                      <a:r>
                        <a:rPr lang="en-US" altLang="zh-CN" sz="1400" dirty="0">
                          <a:latin typeface="Times New Roman" panose="02020603050405020304" pitchFamily="18" charset="0"/>
                          <a:cs typeface="Times New Roman" panose="02020603050405020304" pitchFamily="18" charset="0"/>
                        </a:rPr>
                        <a:t>7.17</a:t>
                      </a:r>
                      <a:endParaRPr lang="zh-CN" alt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480443184"/>
                  </a:ext>
                </a:extLst>
              </a:tr>
              <a:tr h="538244">
                <a:tc vMerge="1">
                  <a:txBody>
                    <a:bodyPr/>
                    <a:lstStyle/>
                    <a:p>
                      <a:endParaRPr lang="zh-CN"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dirty="0">
                          <a:latin typeface="Times New Roman" panose="02020603050405020304" pitchFamily="18" charset="0"/>
                          <a:cs typeface="Times New Roman" panose="02020603050405020304" pitchFamily="18" charset="0"/>
                        </a:rPr>
                        <a:t>3-6-14</a:t>
                      </a:r>
                      <a:endParaRPr lang="zh-CN" altLang="en-US" sz="1400" dirty="0">
                        <a:latin typeface="Times New Roman" panose="02020603050405020304" pitchFamily="18" charset="0"/>
                        <a:cs typeface="Times New Roman" panose="02020603050405020304" pitchFamily="18" charset="0"/>
                      </a:endParaRPr>
                    </a:p>
                    <a:p>
                      <a:pPr algn="ctr"/>
                      <a:endParaRPr lang="zh-CN" altLang="en-US" sz="1400" dirty="0">
                        <a:latin typeface="Times New Roman" panose="02020603050405020304" pitchFamily="18" charset="0"/>
                        <a:cs typeface="Times New Roman" panose="02020603050405020304" pitchFamily="18" charset="0"/>
                      </a:endParaRPr>
                    </a:p>
                  </a:txBody>
                  <a:tcPr/>
                </a:tc>
                <a:tc>
                  <a:txBody>
                    <a:bodyPr/>
                    <a:lstStyle/>
                    <a:p>
                      <a:pPr algn="ctr"/>
                      <a:r>
                        <a:rPr lang="en-US" altLang="zh-CN" sz="1400" dirty="0">
                          <a:latin typeface="Times New Roman" panose="02020603050405020304" pitchFamily="18" charset="0"/>
                          <a:cs typeface="Times New Roman" panose="02020603050405020304" pitchFamily="18" charset="0"/>
                        </a:rPr>
                        <a:t>7.84</a:t>
                      </a:r>
                      <a:endParaRPr lang="zh-CN" alt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807565964"/>
                  </a:ext>
                </a:extLst>
              </a:tr>
              <a:tr h="394544">
                <a:tc vMerge="1">
                  <a:txBody>
                    <a:bodyPr/>
                    <a:lstStyle/>
                    <a:p>
                      <a:endParaRPr lang="zh-CN"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dirty="0">
                          <a:solidFill>
                            <a:srgbClr val="FF0000"/>
                          </a:solidFill>
                          <a:latin typeface="Times New Roman" panose="02020603050405020304" pitchFamily="18" charset="0"/>
                          <a:cs typeface="Times New Roman" panose="02020603050405020304" pitchFamily="18" charset="0"/>
                        </a:rPr>
                        <a:t>6-14</a:t>
                      </a:r>
                      <a:endParaRPr lang="zh-CN" altLang="en-US" sz="1400" dirty="0">
                        <a:solidFill>
                          <a:srgbClr val="FF0000"/>
                        </a:solidFill>
                        <a:latin typeface="Times New Roman" panose="02020603050405020304" pitchFamily="18" charset="0"/>
                        <a:cs typeface="Times New Roman" panose="02020603050405020304" pitchFamily="18" charset="0"/>
                      </a:endParaRPr>
                    </a:p>
                  </a:txBody>
                  <a:tcPr/>
                </a:tc>
                <a:tc>
                  <a:txBody>
                    <a:bodyPr/>
                    <a:lstStyle/>
                    <a:p>
                      <a:pPr algn="ctr"/>
                      <a:r>
                        <a:rPr lang="en-US" altLang="zh-CN" sz="1400" dirty="0">
                          <a:solidFill>
                            <a:srgbClr val="FF0000"/>
                          </a:solidFill>
                          <a:latin typeface="Times New Roman" panose="02020603050405020304" pitchFamily="18" charset="0"/>
                          <a:cs typeface="Times New Roman" panose="02020603050405020304" pitchFamily="18" charset="0"/>
                        </a:rPr>
                        <a:t>6.34</a:t>
                      </a:r>
                      <a:endParaRPr lang="zh-CN" altLang="en-US" sz="1400" dirty="0">
                        <a:solidFill>
                          <a:srgbClr val="FF0000"/>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739975270"/>
                  </a:ext>
                </a:extLst>
              </a:tr>
            </a:tbl>
          </a:graphicData>
        </a:graphic>
      </p:graphicFrame>
      <p:sp>
        <p:nvSpPr>
          <p:cNvPr id="25" name="文本框 24">
            <a:extLst>
              <a:ext uri="{FF2B5EF4-FFF2-40B4-BE49-F238E27FC236}">
                <a16:creationId xmlns:a16="http://schemas.microsoft.com/office/drawing/2014/main" id="{98E6E3FD-AE11-488B-8D7C-93CC95B5EB76}"/>
              </a:ext>
            </a:extLst>
          </p:cNvPr>
          <p:cNvSpPr txBox="1"/>
          <p:nvPr/>
        </p:nvSpPr>
        <p:spPr>
          <a:xfrm>
            <a:off x="8233414" y="4462087"/>
            <a:ext cx="1748786" cy="338554"/>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Encoding schemes</a:t>
            </a:r>
            <a:endParaRPr lang="zh-CN" altLang="en-US" sz="1600" dirty="0">
              <a:latin typeface="Times New Roman" panose="02020603050405020304" pitchFamily="18" charset="0"/>
              <a:cs typeface="Times New Roman" panose="02020603050405020304" pitchFamily="18" charset="0"/>
            </a:endParaRPr>
          </a:p>
        </p:txBody>
      </p:sp>
      <p:sp>
        <p:nvSpPr>
          <p:cNvPr id="28" name="文本框 27">
            <a:extLst>
              <a:ext uri="{FF2B5EF4-FFF2-40B4-BE49-F238E27FC236}">
                <a16:creationId xmlns:a16="http://schemas.microsoft.com/office/drawing/2014/main" id="{9B03DCEE-E0F9-44EB-9F43-4C011C8D1B0F}"/>
              </a:ext>
            </a:extLst>
          </p:cNvPr>
          <p:cNvSpPr txBox="1"/>
          <p:nvPr/>
        </p:nvSpPr>
        <p:spPr>
          <a:xfrm>
            <a:off x="320386" y="4847932"/>
            <a:ext cx="8061614" cy="1550617"/>
          </a:xfrm>
          <a:prstGeom prst="rect">
            <a:avLst/>
          </a:prstGeom>
          <a:noFill/>
        </p:spPr>
        <p:txBody>
          <a:bodyPr wrap="square">
            <a:spAutoFit/>
          </a:bodyPr>
          <a:lstStyle/>
          <a:p>
            <a:pPr marL="0" indent="0">
              <a:lnSpc>
                <a:spcPct val="120000"/>
              </a:lnSpc>
              <a:buNone/>
            </a:pPr>
            <a:r>
              <a:rPr kumimoji="1" lang="en-US" altLang="zh-CN" sz="1600" dirty="0"/>
              <a:t>Huffman Encoding schemes (</a:t>
            </a:r>
            <a:r>
              <a:rPr kumimoji="1" lang="en-US" altLang="zh-CN" sz="1600" dirty="0" err="1"/>
              <a:t>eg.</a:t>
            </a:r>
            <a:r>
              <a:rPr kumimoji="1" lang="en-US" altLang="zh-CN" sz="1600" dirty="0"/>
              <a:t> 6-14 mode):</a:t>
            </a:r>
          </a:p>
          <a:p>
            <a:pPr marL="285750" indent="-285750">
              <a:lnSpc>
                <a:spcPct val="120000"/>
              </a:lnSpc>
              <a:buFont typeface="Arial" panose="020B0604020202020204" pitchFamily="34" charset="0"/>
              <a:buChar char="•"/>
            </a:pPr>
            <a:r>
              <a:rPr kumimoji="1" lang="en-US" altLang="zh-CN" sz="1600" dirty="0"/>
              <a:t>For the first 63 high-frequency hit-maps: use 6 bits to encode.</a:t>
            </a:r>
          </a:p>
          <a:p>
            <a:pPr marL="285750" indent="-285750">
              <a:lnSpc>
                <a:spcPct val="120000"/>
              </a:lnSpc>
              <a:buFont typeface="Arial" panose="020B0604020202020204" pitchFamily="34" charset="0"/>
              <a:buChar char="•"/>
            </a:pPr>
            <a:r>
              <a:rPr kumimoji="1" lang="en-US" altLang="zh-CN" sz="1600" dirty="0"/>
              <a:t>Since 6 bits correspond to 64 combinations, the last combination will be used as the header for other 193 hit-maps.</a:t>
            </a:r>
          </a:p>
          <a:p>
            <a:pPr marL="285750" indent="-285750">
              <a:lnSpc>
                <a:spcPct val="120000"/>
              </a:lnSpc>
              <a:buFont typeface="Arial" panose="020B0604020202020204" pitchFamily="34" charset="0"/>
              <a:buChar char="•"/>
            </a:pPr>
            <a:r>
              <a:rPr kumimoji="1" lang="en-US" altLang="zh-CN" sz="1600" dirty="0"/>
              <a:t>For the other 193 hit-maps: 6 bits header + the original bitmask hit-map (8 bits)</a:t>
            </a:r>
          </a:p>
        </p:txBody>
      </p:sp>
      <p:sp>
        <p:nvSpPr>
          <p:cNvPr id="30" name="文本框 29">
            <a:extLst>
              <a:ext uri="{FF2B5EF4-FFF2-40B4-BE49-F238E27FC236}">
                <a16:creationId xmlns:a16="http://schemas.microsoft.com/office/drawing/2014/main" id="{DF8D91F3-5B56-4051-9032-60E1E8AE9454}"/>
              </a:ext>
            </a:extLst>
          </p:cNvPr>
          <p:cNvSpPr txBox="1"/>
          <p:nvPr/>
        </p:nvSpPr>
        <p:spPr>
          <a:xfrm>
            <a:off x="9145797" y="5246385"/>
            <a:ext cx="2373758" cy="664221"/>
          </a:xfrm>
          <a:prstGeom prst="rect">
            <a:avLst/>
          </a:prstGeom>
          <a:noFill/>
        </p:spPr>
        <p:txBody>
          <a:bodyPr wrap="square">
            <a:spAutoFit/>
          </a:bodyPr>
          <a:lstStyle>
            <a:defPPr>
              <a:defRPr lang="zh-CN"/>
            </a:defPPr>
            <a:lvl1pPr indent="0">
              <a:lnSpc>
                <a:spcPct val="120000"/>
              </a:lnSpc>
              <a:buNone/>
              <a:defRPr kumimoji="1" sz="1600"/>
            </a:lvl1pPr>
          </a:lstStyle>
          <a:p>
            <a:r>
              <a:rPr lang="en-US" altLang="zh-CN" dirty="0"/>
              <a:t>Bitmask: 1 bit for 1 pixel, </a:t>
            </a:r>
          </a:p>
          <a:p>
            <a:r>
              <a:rPr lang="en-US" altLang="zh-CN" dirty="0"/>
              <a:t>1 for hit and  0 for not</a:t>
            </a:r>
            <a:endParaRPr lang="zh-CN" altLang="en-US" dirty="0"/>
          </a:p>
        </p:txBody>
      </p:sp>
    </p:spTree>
    <p:extLst>
      <p:ext uri="{BB962C8B-B14F-4D97-AF65-F5344CB8AC3E}">
        <p14:creationId xmlns:p14="http://schemas.microsoft.com/office/powerpoint/2010/main" val="3946635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1D346-9B77-E051-EFC1-DF06C2A1908B}"/>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902DDA6F-5782-1199-D0F9-9C24A66BA04A}"/>
              </a:ext>
            </a:extLst>
          </p:cNvPr>
          <p:cNvSpPr>
            <a:spLocks noGrp="1"/>
          </p:cNvSpPr>
          <p:nvPr>
            <p:ph type="title"/>
          </p:nvPr>
        </p:nvSpPr>
        <p:spPr>
          <a:xfrm>
            <a:off x="831850" y="1709738"/>
            <a:ext cx="10515600" cy="2267039"/>
          </a:xfrm>
        </p:spPr>
        <p:txBody>
          <a:bodyPr>
            <a:normAutofit/>
          </a:bodyPr>
          <a:lstStyle/>
          <a:p>
            <a:r>
              <a:rPr kumimoji="1" lang="en-US" altLang="zh-CN" sz="5400" b="1" dirty="0"/>
              <a:t>4D</a:t>
            </a:r>
            <a:r>
              <a:rPr kumimoji="1" lang="zh-CN" altLang="en-US" sz="5400" b="1" dirty="0"/>
              <a:t> </a:t>
            </a:r>
            <a:r>
              <a:rPr kumimoji="1" lang="en-US" altLang="zh-CN" sz="5400" b="1" dirty="0"/>
              <a:t>tracking</a:t>
            </a:r>
            <a:r>
              <a:rPr kumimoji="1" lang="zh-CN" altLang="en-US" sz="5400" b="1" dirty="0"/>
              <a:t> </a:t>
            </a:r>
            <a:r>
              <a:rPr kumimoji="1" lang="en-US" altLang="zh-CN" sz="5400" b="1" dirty="0"/>
              <a:t>with</a:t>
            </a:r>
            <a:r>
              <a:rPr kumimoji="1" lang="zh-CN" altLang="en-US" sz="5400" b="1" dirty="0"/>
              <a:t> </a:t>
            </a:r>
            <a:r>
              <a:rPr kumimoji="1" lang="en-US" altLang="zh-CN" sz="5400" b="1" dirty="0"/>
              <a:t>ACTS</a:t>
            </a:r>
            <a:endParaRPr kumimoji="1" lang="zh-CN" altLang="en-US" sz="5400" b="1" dirty="0"/>
          </a:p>
        </p:txBody>
      </p:sp>
      <p:sp>
        <p:nvSpPr>
          <p:cNvPr id="3" name="文本占位符 2">
            <a:extLst>
              <a:ext uri="{FF2B5EF4-FFF2-40B4-BE49-F238E27FC236}">
                <a16:creationId xmlns:a16="http://schemas.microsoft.com/office/drawing/2014/main" id="{13622978-95BE-9509-6C4B-5927BDDCDE39}"/>
              </a:ext>
            </a:extLst>
          </p:cNvPr>
          <p:cNvSpPr>
            <a:spLocks noGrp="1"/>
          </p:cNvSpPr>
          <p:nvPr>
            <p:ph type="body" idx="1"/>
          </p:nvPr>
        </p:nvSpPr>
        <p:spPr/>
        <p:txBody>
          <a:bodyPr/>
          <a:lstStyle/>
          <a:p>
            <a:endParaRPr kumimoji="1" lang="zh-CN" altLang="en-US" dirty="0">
              <a:solidFill>
                <a:schemeClr val="bg2">
                  <a:lumMod val="75000"/>
                </a:schemeClr>
              </a:solidFill>
              <a:ea typeface="+mj-ea"/>
            </a:endParaRPr>
          </a:p>
        </p:txBody>
      </p:sp>
      <p:sp>
        <p:nvSpPr>
          <p:cNvPr id="6" name="灯片编号占位符 5">
            <a:extLst>
              <a:ext uri="{FF2B5EF4-FFF2-40B4-BE49-F238E27FC236}">
                <a16:creationId xmlns:a16="http://schemas.microsoft.com/office/drawing/2014/main" id="{F16F4244-DB29-70EF-F0CC-60EDF1AEAEB9}"/>
              </a:ext>
            </a:extLst>
          </p:cNvPr>
          <p:cNvSpPr>
            <a:spLocks noGrp="1"/>
          </p:cNvSpPr>
          <p:nvPr>
            <p:ph type="sldNum" sz="quarter" idx="12"/>
          </p:nvPr>
        </p:nvSpPr>
        <p:spPr/>
        <p:txBody>
          <a:bodyPr/>
          <a:lstStyle/>
          <a:p>
            <a:fld id="{1DD454EC-D2DA-B84B-BA98-0651606DF2B5}" type="slidenum">
              <a:rPr kumimoji="1" lang="zh-CN" altLang="en-US" smtClean="0"/>
              <a:t>4</a:t>
            </a:fld>
            <a:endParaRPr kumimoji="1" lang="zh-CN" altLang="en-US"/>
          </a:p>
        </p:txBody>
      </p:sp>
    </p:spTree>
    <p:extLst>
      <p:ext uri="{BB962C8B-B14F-4D97-AF65-F5344CB8AC3E}">
        <p14:creationId xmlns:p14="http://schemas.microsoft.com/office/powerpoint/2010/main" val="724116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灯片编号占位符 5">
            <a:extLst>
              <a:ext uri="{FF2B5EF4-FFF2-40B4-BE49-F238E27FC236}">
                <a16:creationId xmlns:a16="http://schemas.microsoft.com/office/drawing/2014/main" id="{D1303303-01F7-84C3-BD17-EEA00CACD767}"/>
              </a:ext>
            </a:extLst>
          </p:cNvPr>
          <p:cNvSpPr>
            <a:spLocks noGrp="1"/>
          </p:cNvSpPr>
          <p:nvPr>
            <p:ph type="sldNum" sz="quarter" idx="12"/>
          </p:nvPr>
        </p:nvSpPr>
        <p:spPr/>
        <p:txBody>
          <a:bodyPr/>
          <a:lstStyle/>
          <a:p>
            <a:fld id="{026135DF-FE3F-D843-92BF-7B8928EB32A6}" type="slidenum">
              <a:rPr kumimoji="1" lang="zh-CN" altLang="en-US" smtClean="0"/>
              <a:t>5</a:t>
            </a:fld>
            <a:endParaRPr kumimoji="1" lang="zh-CN" altLang="en-US"/>
          </a:p>
        </p:txBody>
      </p:sp>
      <p:pic>
        <p:nvPicPr>
          <p:cNvPr id="1026" name="Picture 2">
            <a:extLst>
              <a:ext uri="{FF2B5EF4-FFF2-40B4-BE49-F238E27FC236}">
                <a16:creationId xmlns:a16="http://schemas.microsoft.com/office/drawing/2014/main" id="{2FE0015A-781D-B6D7-9BF3-CA99766FC2E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713733" y="3957885"/>
            <a:ext cx="3640067" cy="2382590"/>
          </a:xfrm>
          <a:prstGeom prst="rect">
            <a:avLst/>
          </a:prstGeom>
          <a:noFill/>
          <a:extLst>
            <a:ext uri="{909E8E84-426E-40DD-AFC4-6F175D3DCCD1}">
              <a14:hiddenFill xmlns:a14="http://schemas.microsoft.com/office/drawing/2010/main">
                <a:solidFill>
                  <a:srgbClr val="FFFFFF"/>
                </a:solidFill>
              </a14:hiddenFill>
            </a:ext>
          </a:extLst>
        </p:spPr>
      </p:pic>
      <p:sp>
        <p:nvSpPr>
          <p:cNvPr id="9" name="圆角矩形 8">
            <a:extLst>
              <a:ext uri="{FF2B5EF4-FFF2-40B4-BE49-F238E27FC236}">
                <a16:creationId xmlns:a16="http://schemas.microsoft.com/office/drawing/2014/main" id="{E1A131CE-9E94-C43A-07D2-D7BD1C51E6BE}"/>
              </a:ext>
            </a:extLst>
          </p:cNvPr>
          <p:cNvSpPr/>
          <p:nvPr/>
        </p:nvSpPr>
        <p:spPr>
          <a:xfrm>
            <a:off x="8091577" y="5796951"/>
            <a:ext cx="2355012" cy="215385"/>
          </a:xfrm>
          <a:prstGeom prst="round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cxnSp>
        <p:nvCxnSpPr>
          <p:cNvPr id="13" name="直线箭头连接符 12">
            <a:extLst>
              <a:ext uri="{FF2B5EF4-FFF2-40B4-BE49-F238E27FC236}">
                <a16:creationId xmlns:a16="http://schemas.microsoft.com/office/drawing/2014/main" id="{0B8CFD96-85F0-5B7C-2504-73640565F28D}"/>
              </a:ext>
            </a:extLst>
          </p:cNvPr>
          <p:cNvCxnSpPr>
            <a:cxnSpLocks/>
            <a:endCxn id="9" idx="1"/>
          </p:cNvCxnSpPr>
          <p:nvPr/>
        </p:nvCxnSpPr>
        <p:spPr>
          <a:xfrm>
            <a:off x="6833937" y="5904644"/>
            <a:ext cx="1257640" cy="0"/>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E42B2F15-1382-3A9D-68C3-28827BC1E4FE}"/>
                  </a:ext>
                </a:extLst>
              </p:cNvPr>
              <p:cNvSpPr txBox="1"/>
              <p:nvPr/>
            </p:nvSpPr>
            <p:spPr>
              <a:xfrm>
                <a:off x="685800" y="1843088"/>
                <a:ext cx="6586268" cy="4294702"/>
              </a:xfrm>
              <a:prstGeom prst="rect">
                <a:avLst/>
              </a:prstGeom>
              <a:noFill/>
            </p:spPr>
            <p:txBody>
              <a:bodyPr wrap="square" rtlCol="0">
                <a:spAutoFit/>
              </a:bodyPr>
              <a:lstStyle/>
              <a:p>
                <a:pPr marL="285750" indent="-285750">
                  <a:lnSpc>
                    <a:spcPct val="130000"/>
                  </a:lnSpc>
                  <a:buFont typeface="Arial" panose="020B0604020202020204" pitchFamily="34" charset="0"/>
                  <a:buChar char="•"/>
                </a:pPr>
                <a:r>
                  <a:rPr lang="en" altLang="zh-CN" sz="2000" b="1" dirty="0"/>
                  <a:t>ACTS</a:t>
                </a:r>
                <a:r>
                  <a:rPr lang="en" altLang="zh-CN" sz="2000" dirty="0"/>
                  <a:t> </a:t>
                </a:r>
                <a:r>
                  <a:rPr lang="en-US" altLang="zh-CN" sz="2000" dirty="0"/>
                  <a:t>(A</a:t>
                </a:r>
                <a:r>
                  <a:rPr lang="zh-CN" altLang="en-US" sz="2000" dirty="0"/>
                  <a:t> </a:t>
                </a:r>
                <a:r>
                  <a:rPr lang="en-US" altLang="zh-CN" sz="2000" dirty="0"/>
                  <a:t>Common</a:t>
                </a:r>
                <a:r>
                  <a:rPr lang="zh-CN" altLang="en-US" sz="2000" dirty="0"/>
                  <a:t> </a:t>
                </a:r>
                <a:r>
                  <a:rPr lang="en-US" altLang="zh-CN" sz="2000" dirty="0"/>
                  <a:t>Tracking</a:t>
                </a:r>
                <a:r>
                  <a:rPr lang="zh-CN" altLang="en-US" sz="2000" dirty="0"/>
                  <a:t> </a:t>
                </a:r>
                <a:r>
                  <a:rPr lang="en-US" altLang="zh-CN" sz="2000" dirty="0"/>
                  <a:t>Software)</a:t>
                </a:r>
                <a:r>
                  <a:rPr lang="zh-CN" altLang="en-US" sz="2000" dirty="0"/>
                  <a:t> </a:t>
                </a:r>
                <a:r>
                  <a:rPr lang="en" altLang="zh-CN" sz="2000" dirty="0"/>
                  <a:t>is an experiment-independent toolkit for (charged) particle track reconstruction in (high energy) physics experiments</a:t>
                </a:r>
                <a:endParaRPr kumimoji="1" lang="en-US" altLang="zh-CN" sz="2000" dirty="0"/>
              </a:p>
              <a:p>
                <a:pPr marL="285750" indent="-285750">
                  <a:lnSpc>
                    <a:spcPct val="130000"/>
                  </a:lnSpc>
                  <a:buFont typeface="Wingdings" pitchFamily="2" charset="2"/>
                  <a:buChar char="Ø"/>
                </a:pPr>
                <a:r>
                  <a:rPr kumimoji="1" lang="en-US" altLang="zh-CN" sz="2000" dirty="0"/>
                  <a:t>track</a:t>
                </a:r>
                <a:r>
                  <a:rPr kumimoji="1" lang="zh-CN" altLang="en-US" sz="2000" dirty="0"/>
                  <a:t> </a:t>
                </a:r>
                <a:r>
                  <a:rPr kumimoji="1" lang="en-US" altLang="zh-CN" sz="2000" dirty="0"/>
                  <a:t>parameters</a:t>
                </a:r>
                <a:r>
                  <a:rPr kumimoji="1" lang="zh-CN" altLang="en-US" sz="2000" dirty="0"/>
                  <a:t> </a:t>
                </a:r>
                <a:r>
                  <a:rPr kumimoji="1" lang="en-US" altLang="zh-CN" sz="2000" dirty="0"/>
                  <a:t>in</a:t>
                </a:r>
                <a:r>
                  <a:rPr kumimoji="1" lang="zh-CN" altLang="en-US" sz="2000" dirty="0"/>
                  <a:t> </a:t>
                </a:r>
                <a:r>
                  <a:rPr kumimoji="1" lang="en-US" altLang="zh-CN" sz="2000" dirty="0"/>
                  <a:t>ACTS</a:t>
                </a:r>
              </a:p>
              <a:p>
                <a:pPr>
                  <a:lnSpc>
                    <a:spcPct val="130000"/>
                  </a:lnSpc>
                </a:pPr>
                <a:r>
                  <a:rPr kumimoji="1" lang="en-US" altLang="zh-CN" sz="2000" dirty="0"/>
                  <a:t>	</a:t>
                </a:r>
                <a14:m>
                  <m:oMath xmlns:m="http://schemas.openxmlformats.org/officeDocument/2006/math">
                    <m:acc>
                      <m:accPr>
                        <m:chr m:val="⃗"/>
                        <m:ctrlPr>
                          <a:rPr kumimoji="1" lang="en-US" altLang="zh-CN" sz="2000" b="0" i="1" smtClean="0">
                            <a:latin typeface="Cambria Math" panose="02040503050406030204" pitchFamily="18" charset="0"/>
                          </a:rPr>
                        </m:ctrlPr>
                      </m:accPr>
                      <m:e>
                        <m:r>
                          <a:rPr kumimoji="1" lang="en-US" altLang="zh-CN" sz="2000" b="0" i="1" smtClean="0">
                            <a:latin typeface="Cambria Math" panose="02040503050406030204" pitchFamily="18" charset="0"/>
                          </a:rPr>
                          <m:t>𝑥</m:t>
                        </m:r>
                      </m:e>
                    </m:acc>
                    <m:r>
                      <a:rPr kumimoji="1" lang="en-US" altLang="zh-CN" sz="2000" b="0" i="1" smtClean="0">
                        <a:latin typeface="Cambria Math" panose="02040503050406030204" pitchFamily="18" charset="0"/>
                      </a:rPr>
                      <m:t>=</m:t>
                    </m:r>
                    <m:d>
                      <m:dPr>
                        <m:ctrlPr>
                          <a:rPr kumimoji="1" lang="en-US" altLang="zh-CN" sz="2000" b="0" i="1" smtClean="0">
                            <a:latin typeface="Cambria Math" panose="02040503050406030204" pitchFamily="18" charset="0"/>
                          </a:rPr>
                        </m:ctrlPr>
                      </m:dPr>
                      <m:e>
                        <m:sSub>
                          <m:sSubPr>
                            <m:ctrlPr>
                              <a:rPr kumimoji="1" lang="en-US" altLang="zh-CN" sz="2000" b="0" i="1" smtClean="0">
                                <a:latin typeface="Cambria Math" panose="02040503050406030204" pitchFamily="18" charset="0"/>
                              </a:rPr>
                            </m:ctrlPr>
                          </m:sSubPr>
                          <m:e>
                            <m:r>
                              <a:rPr kumimoji="1" lang="en-US" altLang="zh-CN" sz="2000" b="0" i="1" smtClean="0">
                                <a:latin typeface="Cambria Math" panose="02040503050406030204" pitchFamily="18" charset="0"/>
                              </a:rPr>
                              <m:t>𝑙</m:t>
                            </m:r>
                          </m:e>
                          <m:sub>
                            <m:r>
                              <a:rPr kumimoji="1" lang="en-US" altLang="zh-CN" sz="2000" b="0" i="1" smtClean="0">
                                <a:latin typeface="Cambria Math" panose="02040503050406030204" pitchFamily="18" charset="0"/>
                              </a:rPr>
                              <m:t>0</m:t>
                            </m:r>
                          </m:sub>
                        </m:sSub>
                        <m:r>
                          <a:rPr kumimoji="1" lang="en-US" altLang="zh-CN" sz="2000" b="0" i="1" smtClean="0">
                            <a:latin typeface="Cambria Math" panose="02040503050406030204" pitchFamily="18" charset="0"/>
                          </a:rPr>
                          <m:t>,</m:t>
                        </m:r>
                        <m:sSub>
                          <m:sSubPr>
                            <m:ctrlPr>
                              <a:rPr kumimoji="1" lang="en-US" altLang="zh-CN" sz="2000" i="1">
                                <a:latin typeface="Cambria Math" panose="02040503050406030204" pitchFamily="18" charset="0"/>
                              </a:rPr>
                            </m:ctrlPr>
                          </m:sSubPr>
                          <m:e>
                            <m:r>
                              <a:rPr kumimoji="1" lang="en-US" altLang="zh-CN" sz="2000" i="1">
                                <a:latin typeface="Cambria Math" panose="02040503050406030204" pitchFamily="18" charset="0"/>
                              </a:rPr>
                              <m:t>𝑙</m:t>
                            </m:r>
                          </m:e>
                          <m:sub>
                            <m:r>
                              <a:rPr kumimoji="1" lang="en-US" altLang="zh-CN" sz="2000" b="0" i="1" smtClean="0">
                                <a:latin typeface="Cambria Math" panose="02040503050406030204" pitchFamily="18" charset="0"/>
                              </a:rPr>
                              <m:t>1</m:t>
                            </m:r>
                          </m:sub>
                        </m:sSub>
                        <m:r>
                          <a:rPr kumimoji="1" lang="en-US" altLang="zh-CN" sz="2000" b="0" i="1" smtClean="0">
                            <a:latin typeface="Cambria Math" panose="02040503050406030204" pitchFamily="18" charset="0"/>
                          </a:rPr>
                          <m:t>,</m:t>
                        </m:r>
                        <m:r>
                          <a:rPr kumimoji="1" lang="en-US" altLang="zh-CN" sz="2000" b="0" i="1" smtClean="0">
                            <a:latin typeface="Cambria Math" panose="02040503050406030204" pitchFamily="18" charset="0"/>
                            <a:ea typeface="Cambria Math" panose="02040503050406030204" pitchFamily="18" charset="0"/>
                          </a:rPr>
                          <m:t>𝜙</m:t>
                        </m:r>
                        <m:r>
                          <a:rPr kumimoji="1" lang="en-US" altLang="zh-CN" sz="2000" b="0" i="1" smtClean="0">
                            <a:latin typeface="Cambria Math" panose="02040503050406030204" pitchFamily="18" charset="0"/>
                          </a:rPr>
                          <m:t>,</m:t>
                        </m:r>
                        <m:r>
                          <a:rPr kumimoji="1" lang="en-US" altLang="zh-CN" sz="2000" b="0" i="1" smtClean="0">
                            <a:latin typeface="Cambria Math" panose="02040503050406030204" pitchFamily="18" charset="0"/>
                            <a:ea typeface="Cambria Math" panose="02040503050406030204" pitchFamily="18" charset="0"/>
                          </a:rPr>
                          <m:t>𝜃</m:t>
                        </m:r>
                        <m:r>
                          <a:rPr kumimoji="1" lang="en-US" altLang="zh-CN" sz="2000" b="0" i="1" smtClean="0">
                            <a:latin typeface="Cambria Math" panose="02040503050406030204" pitchFamily="18" charset="0"/>
                            <a:ea typeface="Cambria Math" panose="02040503050406030204" pitchFamily="18" charset="0"/>
                          </a:rPr>
                          <m:t>,</m:t>
                        </m:r>
                        <m:f>
                          <m:fPr>
                            <m:ctrlPr>
                              <a:rPr kumimoji="1" lang="en-US" altLang="zh-CN" sz="2000" b="0" i="1" smtClean="0">
                                <a:latin typeface="Cambria Math" panose="02040503050406030204" pitchFamily="18" charset="0"/>
                                <a:ea typeface="Cambria Math" panose="02040503050406030204" pitchFamily="18" charset="0"/>
                              </a:rPr>
                            </m:ctrlPr>
                          </m:fPr>
                          <m:num>
                            <m:r>
                              <a:rPr kumimoji="1" lang="en-US" altLang="zh-CN" sz="2000" b="0" i="1" smtClean="0">
                                <a:latin typeface="Cambria Math" panose="02040503050406030204" pitchFamily="18" charset="0"/>
                                <a:ea typeface="Cambria Math" panose="02040503050406030204" pitchFamily="18" charset="0"/>
                              </a:rPr>
                              <m:t>𝑞</m:t>
                            </m:r>
                          </m:num>
                          <m:den>
                            <m:r>
                              <a:rPr kumimoji="1" lang="en-US" altLang="zh-CN" sz="2000" b="0" i="1" smtClean="0">
                                <a:latin typeface="Cambria Math" panose="02040503050406030204" pitchFamily="18" charset="0"/>
                                <a:ea typeface="Cambria Math" panose="02040503050406030204" pitchFamily="18" charset="0"/>
                              </a:rPr>
                              <m:t>𝑝</m:t>
                            </m:r>
                          </m:den>
                        </m:f>
                        <m:r>
                          <a:rPr kumimoji="1" lang="en-US" altLang="zh-CN" sz="2000" b="0" i="1" smtClean="0">
                            <a:latin typeface="Cambria Math" panose="02040503050406030204" pitchFamily="18" charset="0"/>
                            <a:ea typeface="Cambria Math" panose="02040503050406030204" pitchFamily="18" charset="0"/>
                          </a:rPr>
                          <m:t>,</m:t>
                        </m:r>
                        <m:r>
                          <a:rPr kumimoji="1" lang="en-US" altLang="zh-CN" sz="2000" b="0" i="1" smtClean="0">
                            <a:solidFill>
                              <a:srgbClr val="FF0000"/>
                            </a:solidFill>
                            <a:latin typeface="Cambria Math" panose="02040503050406030204" pitchFamily="18" charset="0"/>
                            <a:ea typeface="Cambria Math" panose="02040503050406030204" pitchFamily="18" charset="0"/>
                          </a:rPr>
                          <m:t>𝑡</m:t>
                        </m:r>
                      </m:e>
                    </m:d>
                  </m:oMath>
                </a14:m>
                <a:r>
                  <a:rPr kumimoji="1" lang="zh-CN" altLang="en-US" sz="2000" dirty="0"/>
                  <a:t> </a:t>
                </a:r>
                <a:endParaRPr kumimoji="1" lang="en-US" altLang="zh-CN" sz="2000" dirty="0"/>
              </a:p>
              <a:p>
                <a:pPr>
                  <a:lnSpc>
                    <a:spcPct val="130000"/>
                  </a:lnSpc>
                </a:pPr>
                <a:endParaRPr kumimoji="1" lang="en-US" altLang="zh-CN" sz="2000" dirty="0"/>
              </a:p>
              <a:p>
                <a:pPr marL="285750" indent="-285750">
                  <a:lnSpc>
                    <a:spcPct val="130000"/>
                  </a:lnSpc>
                  <a:buFont typeface="Arial" panose="020B0604020202020204" pitchFamily="34" charset="0"/>
                  <a:buChar char="•"/>
                </a:pPr>
                <a:r>
                  <a:rPr kumimoji="1" lang="en-US" altLang="zh-CN" sz="2000" dirty="0"/>
                  <a:t>Smear</a:t>
                </a:r>
                <a:r>
                  <a:rPr kumimoji="1" lang="zh-CN" altLang="en-US" sz="2000" dirty="0"/>
                  <a:t> </a:t>
                </a:r>
                <a:r>
                  <a:rPr kumimoji="1" lang="en-US" altLang="zh-CN" sz="2000" dirty="0"/>
                  <a:t>truth</a:t>
                </a:r>
                <a:r>
                  <a:rPr kumimoji="1" lang="zh-CN" altLang="en-US" sz="2000" dirty="0"/>
                  <a:t> </a:t>
                </a:r>
                <a:r>
                  <a:rPr kumimoji="1" lang="en-US" altLang="zh-CN" sz="2000" dirty="0"/>
                  <a:t>hit</a:t>
                </a:r>
                <a:r>
                  <a:rPr kumimoji="1" lang="zh-CN" altLang="en-US" sz="2000" dirty="0"/>
                  <a:t> </a:t>
                </a:r>
                <a:r>
                  <a:rPr kumimoji="1" lang="en-US" altLang="zh-CN" sz="2000" dirty="0"/>
                  <a:t>information</a:t>
                </a:r>
                <a:r>
                  <a:rPr kumimoji="1" lang="zh-CN" altLang="en-US" sz="2000" dirty="0"/>
                  <a:t> </a:t>
                </a:r>
                <a:r>
                  <a:rPr kumimoji="1" lang="en-US" altLang="zh-CN" sz="2000" dirty="0"/>
                  <a:t>in</a:t>
                </a:r>
                <a:r>
                  <a:rPr kumimoji="1" lang="zh-CN" altLang="en-US" sz="2000" dirty="0"/>
                  <a:t> </a:t>
                </a:r>
                <a:r>
                  <a:rPr kumimoji="1" lang="en-US" altLang="zh-CN" sz="2000" dirty="0"/>
                  <a:t>the</a:t>
                </a:r>
                <a:r>
                  <a:rPr kumimoji="1" lang="zh-CN" altLang="en-US" sz="2000" dirty="0"/>
                  <a:t> </a:t>
                </a:r>
                <a:r>
                  <a:rPr kumimoji="1" lang="en-US" altLang="zh-CN" sz="2000" dirty="0" err="1"/>
                  <a:t>ITk</a:t>
                </a:r>
                <a:r>
                  <a:rPr kumimoji="1" lang="zh-CN" altLang="en-US" sz="2000" dirty="0"/>
                  <a:t> </a:t>
                </a:r>
                <a:r>
                  <a:rPr kumimoji="1" lang="en-US" altLang="zh-CN" sz="2000" dirty="0"/>
                  <a:t>innermost</a:t>
                </a:r>
                <a:r>
                  <a:rPr kumimoji="1" lang="zh-CN" altLang="en-US" sz="2000" dirty="0"/>
                  <a:t> </a:t>
                </a:r>
                <a:r>
                  <a:rPr kumimoji="1" lang="en-US" altLang="zh-CN" sz="2000" dirty="0"/>
                  <a:t>2-layer</a:t>
                </a:r>
                <a:r>
                  <a:rPr kumimoji="1" lang="zh-CN" altLang="en-US" sz="2000" dirty="0"/>
                  <a:t> </a:t>
                </a:r>
                <a:r>
                  <a:rPr kumimoji="1" lang="en-US" altLang="zh-CN" sz="2000" dirty="0"/>
                  <a:t>pixel</a:t>
                </a:r>
                <a:r>
                  <a:rPr kumimoji="1" lang="zh-CN" altLang="en-US" sz="2000" dirty="0"/>
                  <a:t> </a:t>
                </a:r>
                <a:r>
                  <a:rPr kumimoji="1" lang="en-US" altLang="zh-CN" sz="2000" dirty="0"/>
                  <a:t>region</a:t>
                </a:r>
                <a:r>
                  <a:rPr kumimoji="1" lang="zh-CN" altLang="en-US" sz="2000" dirty="0"/>
                  <a:t> </a:t>
                </a:r>
                <a:r>
                  <a:rPr kumimoji="1" lang="en-US" altLang="zh-CN" sz="2000" dirty="0"/>
                  <a:t>with</a:t>
                </a:r>
                <a:r>
                  <a:rPr kumimoji="1" lang="zh-CN" altLang="en-US" sz="2000" dirty="0"/>
                  <a:t> </a:t>
                </a:r>
                <a:r>
                  <a:rPr kumimoji="1" lang="en-US" altLang="zh-CN" sz="2000" dirty="0"/>
                  <a:t>gauss</a:t>
                </a:r>
                <a:r>
                  <a:rPr kumimoji="1" lang="zh-CN" altLang="en-US" sz="2000" dirty="0"/>
                  <a:t> </a:t>
                </a:r>
                <a:r>
                  <a:rPr kumimoji="1" lang="en-US" altLang="zh-CN" sz="2000" dirty="0"/>
                  <a:t>distribution</a:t>
                </a:r>
              </a:p>
              <a:p>
                <a:pPr>
                  <a:lnSpc>
                    <a:spcPct val="130000"/>
                  </a:lnSpc>
                </a:pPr>
                <a14:m>
                  <m:oMathPara xmlns:m="http://schemas.openxmlformats.org/officeDocument/2006/math">
                    <m:oMathParaPr>
                      <m:jc m:val="centerGroup"/>
                    </m:oMathParaPr>
                    <m:oMath xmlns:m="http://schemas.openxmlformats.org/officeDocument/2006/math">
                      <m:r>
                        <a:rPr kumimoji="1" lang="zh-CN" altLang="en-US" sz="2000" i="1">
                          <a:latin typeface="Cambria Math" panose="02040503050406030204" pitchFamily="18" charset="0"/>
                        </a:rPr>
                        <m:t>𝜎</m:t>
                      </m:r>
                      <m:d>
                        <m:dPr>
                          <m:ctrlPr>
                            <a:rPr kumimoji="1" lang="en-US" altLang="zh-CN" sz="2000" i="1">
                              <a:latin typeface="Cambria Math" panose="02040503050406030204" pitchFamily="18" charset="0"/>
                            </a:rPr>
                          </m:ctrlPr>
                        </m:dPr>
                        <m:e>
                          <m:r>
                            <a:rPr kumimoji="1" lang="en-US" altLang="zh-CN" sz="2000" i="1">
                              <a:latin typeface="Cambria Math" panose="02040503050406030204" pitchFamily="18" charset="0"/>
                            </a:rPr>
                            <m:t>𝑡</m:t>
                          </m:r>
                        </m:e>
                      </m:d>
                      <m:r>
                        <a:rPr kumimoji="1" lang="en-US" altLang="zh-CN" sz="2000" i="1">
                          <a:latin typeface="Cambria Math" panose="02040503050406030204" pitchFamily="18" charset="0"/>
                        </a:rPr>
                        <m:t>=50</m:t>
                      </m:r>
                      <m:r>
                        <a:rPr kumimoji="1" lang="zh-CN" altLang="en-US" sz="2000" i="1">
                          <a:latin typeface="Cambria Math" panose="02040503050406030204" pitchFamily="18" charset="0"/>
                        </a:rPr>
                        <m:t> </m:t>
                      </m:r>
                      <m:r>
                        <a:rPr kumimoji="1" lang="en-US" altLang="zh-CN" sz="2000" i="1">
                          <a:latin typeface="Cambria Math" panose="02040503050406030204" pitchFamily="18" charset="0"/>
                        </a:rPr>
                        <m:t>𝑝𝑠</m:t>
                      </m:r>
                    </m:oMath>
                  </m:oMathPara>
                </a14:m>
                <a:endParaRPr kumimoji="1" lang="en-US" altLang="zh-CN" sz="2000" dirty="0"/>
              </a:p>
              <a:p>
                <a:pPr>
                  <a:lnSpc>
                    <a:spcPct val="130000"/>
                  </a:lnSpc>
                </a:pPr>
                <a:r>
                  <a:rPr kumimoji="1" lang="zh-CN" altLang="en-US" sz="2000" dirty="0"/>
                  <a:t>    </a:t>
                </a:r>
                <a:r>
                  <a:rPr kumimoji="1" lang="en-US" altLang="zh-CN" sz="2000" dirty="0"/>
                  <a:t>a</a:t>
                </a:r>
                <a:r>
                  <a:rPr kumimoji="1" lang="zh-CN" altLang="en-US" sz="2000" dirty="0"/>
                  <a:t> </a:t>
                </a:r>
                <a:r>
                  <a:rPr kumimoji="1" lang="en" altLang="zh-CN" sz="2000" dirty="0"/>
                  <a:t>rough </a:t>
                </a:r>
                <a:r>
                  <a:rPr kumimoji="1" lang="en-US" altLang="zh-CN" sz="2000" dirty="0"/>
                  <a:t>estimation</a:t>
                </a:r>
                <a:r>
                  <a:rPr kumimoji="1" lang="zh-CN" altLang="en-US" sz="2000" dirty="0"/>
                  <a:t> </a:t>
                </a:r>
                <a:r>
                  <a:rPr kumimoji="1" lang="en-US" altLang="zh-CN" sz="2000" dirty="0"/>
                  <a:t>of</a:t>
                </a:r>
                <a:r>
                  <a:rPr kumimoji="1" lang="zh-CN" altLang="en-US" sz="2000" dirty="0"/>
                  <a:t> </a:t>
                </a:r>
                <a:r>
                  <a:rPr kumimoji="1" lang="en-US" altLang="zh-CN" sz="2000" dirty="0"/>
                  <a:t>hardware</a:t>
                </a:r>
              </a:p>
            </p:txBody>
          </p:sp>
        </mc:Choice>
        <mc:Fallback xmlns="">
          <p:sp>
            <p:nvSpPr>
              <p:cNvPr id="8" name="文本框 7">
                <a:extLst>
                  <a:ext uri="{FF2B5EF4-FFF2-40B4-BE49-F238E27FC236}">
                    <a16:creationId xmlns:a16="http://schemas.microsoft.com/office/drawing/2014/main" id="{E42B2F15-1382-3A9D-68C3-28827BC1E4FE}"/>
                  </a:ext>
                </a:extLst>
              </p:cNvPr>
              <p:cNvSpPr txBox="1">
                <a:spLocks noRot="1" noChangeAspect="1" noMove="1" noResize="1" noEditPoints="1" noAdjustHandles="1" noChangeArrowheads="1" noChangeShapeType="1" noTextEdit="1"/>
              </p:cNvSpPr>
              <p:nvPr/>
            </p:nvSpPr>
            <p:spPr>
              <a:xfrm>
                <a:off x="685800" y="1843088"/>
                <a:ext cx="6586268" cy="4294702"/>
              </a:xfrm>
              <a:prstGeom prst="rect">
                <a:avLst/>
              </a:prstGeom>
              <a:blipFill>
                <a:blip r:embed="rId4"/>
                <a:stretch>
                  <a:fillRect l="-963" r="-385" b="-1471"/>
                </a:stretch>
              </a:blipFill>
            </p:spPr>
            <p:txBody>
              <a:bodyPr/>
              <a:lstStyle/>
              <a:p>
                <a:r>
                  <a:rPr lang="zh-CN" altLang="en-US">
                    <a:noFill/>
                  </a:rPr>
                  <a:t> </a:t>
                </a:r>
              </a:p>
            </p:txBody>
          </p:sp>
        </mc:Fallback>
      </mc:AlternateContent>
      <p:sp>
        <p:nvSpPr>
          <p:cNvPr id="15" name="标题 1">
            <a:extLst>
              <a:ext uri="{FF2B5EF4-FFF2-40B4-BE49-F238E27FC236}">
                <a16:creationId xmlns:a16="http://schemas.microsoft.com/office/drawing/2014/main" id="{BE5C7B58-A367-536A-404E-3CC8EE6FC4F3}"/>
              </a:ext>
            </a:extLst>
          </p:cNvPr>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kumimoji="1" lang="zh-CN" altLang="en-US" dirty="0"/>
          </a:p>
        </p:txBody>
      </p:sp>
      <p:sp>
        <p:nvSpPr>
          <p:cNvPr id="18" name="标题 1">
            <a:extLst>
              <a:ext uri="{FF2B5EF4-FFF2-40B4-BE49-F238E27FC236}">
                <a16:creationId xmlns:a16="http://schemas.microsoft.com/office/drawing/2014/main" id="{0AD7D83A-1621-F153-9984-07C421C88CBA}"/>
              </a:ext>
            </a:extLst>
          </p:cNvPr>
          <p:cNvSpPr>
            <a:spLocks noGrp="1"/>
          </p:cNvSpPr>
          <p:nvPr>
            <p:ph type="title"/>
          </p:nvPr>
        </p:nvSpPr>
        <p:spPr>
          <a:xfrm>
            <a:off x="838200" y="365125"/>
            <a:ext cx="10515600" cy="1325563"/>
          </a:xfrm>
        </p:spPr>
        <p:txBody>
          <a:bodyPr>
            <a:normAutofit/>
          </a:bodyPr>
          <a:lstStyle/>
          <a:p>
            <a:r>
              <a:rPr kumimoji="1" lang="en-US" altLang="zh-CN" dirty="0">
                <a:latin typeface="Calibri" panose="020F0502020204030204" pitchFamily="34" charset="0"/>
                <a:cs typeface="Calibri" panose="020F0502020204030204" pitchFamily="34" charset="0"/>
              </a:rPr>
              <a:t>Introduction</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to</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Software</a:t>
            </a:r>
            <a:endParaRPr kumimoji="1" lang="zh-CN" altLang="en-US" sz="4000" dirty="0">
              <a:latin typeface="Calibri" panose="020F0502020204030204" pitchFamily="34" charset="0"/>
              <a:cs typeface="Calibri" panose="020F0502020204030204" pitchFamily="34" charset="0"/>
            </a:endParaRPr>
          </a:p>
        </p:txBody>
      </p:sp>
      <p:pic>
        <p:nvPicPr>
          <p:cNvPr id="10" name="图片 9">
            <a:extLst>
              <a:ext uri="{FF2B5EF4-FFF2-40B4-BE49-F238E27FC236}">
                <a16:creationId xmlns:a16="http://schemas.microsoft.com/office/drawing/2014/main" id="{80125381-92B4-E69C-61E9-3DC29507A228}"/>
              </a:ext>
            </a:extLst>
          </p:cNvPr>
          <p:cNvPicPr>
            <a:picLocks noChangeAspect="1"/>
          </p:cNvPicPr>
          <p:nvPr/>
        </p:nvPicPr>
        <p:blipFill>
          <a:blip r:embed="rId5"/>
          <a:stretch>
            <a:fillRect/>
          </a:stretch>
        </p:blipFill>
        <p:spPr>
          <a:xfrm>
            <a:off x="7424468" y="1246171"/>
            <a:ext cx="4490839" cy="2485861"/>
          </a:xfrm>
          <a:prstGeom prst="rect">
            <a:avLst/>
          </a:prstGeom>
        </p:spPr>
      </p:pic>
      <p:sp>
        <p:nvSpPr>
          <p:cNvPr id="2" name="文本框 1">
            <a:extLst>
              <a:ext uri="{FF2B5EF4-FFF2-40B4-BE49-F238E27FC236}">
                <a16:creationId xmlns:a16="http://schemas.microsoft.com/office/drawing/2014/main" id="{392C1F83-5E16-27B8-2C8C-BD5871D58CCC}"/>
              </a:ext>
            </a:extLst>
          </p:cNvPr>
          <p:cNvSpPr txBox="1"/>
          <p:nvPr/>
        </p:nvSpPr>
        <p:spPr>
          <a:xfrm>
            <a:off x="6706701" y="338780"/>
            <a:ext cx="5500224" cy="584775"/>
          </a:xfrm>
          <a:prstGeom prst="rect">
            <a:avLst/>
          </a:prstGeom>
          <a:noFill/>
        </p:spPr>
        <p:txBody>
          <a:bodyPr wrap="none" rtlCol="0">
            <a:spAutoFit/>
          </a:bodyPr>
          <a:lstStyle/>
          <a:p>
            <a:r>
              <a:rPr kumimoji="1" lang="en-US" altLang="zh-CN" sz="1600" dirty="0"/>
              <a:t>ACTS</a:t>
            </a:r>
            <a:r>
              <a:rPr kumimoji="1" lang="zh-CN" altLang="en-US" sz="1600" dirty="0"/>
              <a:t> </a:t>
            </a:r>
            <a:r>
              <a:rPr kumimoji="1" lang="en-US" altLang="zh-CN" sz="1600" dirty="0"/>
              <a:t>GitHub:</a:t>
            </a:r>
            <a:r>
              <a:rPr kumimoji="1" lang="zh-CN" altLang="en-US" sz="1600" dirty="0"/>
              <a:t> </a:t>
            </a:r>
            <a:r>
              <a:rPr kumimoji="1" lang="en" altLang="zh-CN" sz="1600" dirty="0">
                <a:hlinkClick r:id="rId6"/>
              </a:rPr>
              <a:t>https://github.com/acts-project/acts</a:t>
            </a:r>
            <a:r>
              <a:rPr kumimoji="1" lang="zh-CN" altLang="en-US" sz="1600" dirty="0"/>
              <a:t> </a:t>
            </a:r>
            <a:endParaRPr kumimoji="1" lang="en-US" altLang="zh-CN" sz="1600" dirty="0"/>
          </a:p>
          <a:p>
            <a:r>
              <a:rPr kumimoji="1" lang="en-US" altLang="zh-CN" sz="1600" dirty="0"/>
              <a:t>ACTS</a:t>
            </a:r>
            <a:r>
              <a:rPr kumimoji="1" lang="zh-CN" altLang="en-US" sz="1600" dirty="0"/>
              <a:t> </a:t>
            </a:r>
            <a:r>
              <a:rPr kumimoji="1" lang="en-US" altLang="zh-CN" sz="1600" dirty="0"/>
              <a:t>docs</a:t>
            </a:r>
            <a:r>
              <a:rPr kumimoji="1" lang="zh-CN" altLang="en-US" sz="1600" dirty="0"/>
              <a:t> </a:t>
            </a:r>
            <a:r>
              <a:rPr kumimoji="1" lang="en-US" altLang="zh-CN" sz="1600" dirty="0"/>
              <a:t>:</a:t>
            </a:r>
            <a:r>
              <a:rPr kumimoji="1" lang="zh-CN" altLang="en-US" sz="1600" dirty="0"/>
              <a:t> </a:t>
            </a:r>
            <a:r>
              <a:rPr kumimoji="1" lang="en" altLang="zh-CN" sz="1600" dirty="0">
                <a:hlinkClick r:id="rId7"/>
              </a:rPr>
              <a:t>https://acts.readthedocs.io/en/latest/index.html</a:t>
            </a:r>
            <a:r>
              <a:rPr kumimoji="1" lang="zh-CN" altLang="en-US" sz="1600" dirty="0"/>
              <a:t> </a:t>
            </a:r>
          </a:p>
        </p:txBody>
      </p:sp>
    </p:spTree>
    <p:extLst>
      <p:ext uri="{BB962C8B-B14F-4D97-AF65-F5344CB8AC3E}">
        <p14:creationId xmlns:p14="http://schemas.microsoft.com/office/powerpoint/2010/main" val="2753149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11EE5-C245-D93B-E8BB-89CB43AEF6A2}"/>
            </a:ext>
          </a:extLst>
        </p:cNvPr>
        <p:cNvGrpSpPr/>
        <p:nvPr/>
      </p:nvGrpSpPr>
      <p:grpSpPr>
        <a:xfrm>
          <a:off x="0" y="0"/>
          <a:ext cx="0" cy="0"/>
          <a:chOff x="0" y="0"/>
          <a:chExt cx="0" cy="0"/>
        </a:xfrm>
      </p:grpSpPr>
      <p:sp>
        <p:nvSpPr>
          <p:cNvPr id="6" name="灯片编号占位符 5">
            <a:extLst>
              <a:ext uri="{FF2B5EF4-FFF2-40B4-BE49-F238E27FC236}">
                <a16:creationId xmlns:a16="http://schemas.microsoft.com/office/drawing/2014/main" id="{E5320354-588E-1A13-7CEF-FB91F16F0DB0}"/>
              </a:ext>
            </a:extLst>
          </p:cNvPr>
          <p:cNvSpPr>
            <a:spLocks noGrp="1"/>
          </p:cNvSpPr>
          <p:nvPr>
            <p:ph type="sldNum" sz="quarter" idx="12"/>
          </p:nvPr>
        </p:nvSpPr>
        <p:spPr/>
        <p:txBody>
          <a:bodyPr/>
          <a:lstStyle/>
          <a:p>
            <a:fld id="{FBB5E1A3-F873-F545-ADC0-2EE4111ED2B2}" type="slidenum">
              <a:rPr kumimoji="1" lang="zh-CN" altLang="en-US" smtClean="0"/>
              <a:t>6</a:t>
            </a:fld>
            <a:endParaRPr kumimoji="1" lang="zh-CN" altLang="en-US" dirty="0"/>
          </a:p>
        </p:txBody>
      </p:sp>
      <p:sp>
        <p:nvSpPr>
          <p:cNvPr id="9" name="标题 1">
            <a:extLst>
              <a:ext uri="{FF2B5EF4-FFF2-40B4-BE49-F238E27FC236}">
                <a16:creationId xmlns:a16="http://schemas.microsoft.com/office/drawing/2014/main" id="{FFB650EE-541C-D600-6F4C-24BD361EB140}"/>
              </a:ext>
            </a:extLst>
          </p:cNvPr>
          <p:cNvSpPr>
            <a:spLocks noGrp="1"/>
          </p:cNvSpPr>
          <p:nvPr>
            <p:ph type="title"/>
          </p:nvPr>
        </p:nvSpPr>
        <p:spPr>
          <a:xfrm>
            <a:off x="838200" y="365125"/>
            <a:ext cx="10515600" cy="1325563"/>
          </a:xfrm>
        </p:spPr>
        <p:txBody>
          <a:bodyPr>
            <a:normAutofit/>
          </a:bodyPr>
          <a:lstStyle/>
          <a:p>
            <a:r>
              <a:rPr kumimoji="1" lang="en-US" altLang="zh-CN" dirty="0">
                <a:latin typeface="Calibri" panose="020F0502020204030204" pitchFamily="34" charset="0"/>
                <a:cs typeface="Calibri" panose="020F0502020204030204" pitchFamily="34" charset="0"/>
              </a:rPr>
              <a:t>Full</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chain</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workflow</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in</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ACTS</a:t>
            </a:r>
            <a:endParaRPr kumimoji="1" lang="zh-CN" altLang="en-US" dirty="0">
              <a:latin typeface="Calibri" panose="020F0502020204030204" pitchFamily="34" charset="0"/>
              <a:cs typeface="Calibri" panose="020F0502020204030204" pitchFamily="34" charset="0"/>
            </a:endParaRPr>
          </a:p>
        </p:txBody>
      </p:sp>
      <p:sp>
        <p:nvSpPr>
          <p:cNvPr id="3" name="矩形: 圆角 4">
            <a:extLst>
              <a:ext uri="{FF2B5EF4-FFF2-40B4-BE49-F238E27FC236}">
                <a16:creationId xmlns:a16="http://schemas.microsoft.com/office/drawing/2014/main" id="{3022BC9B-EE1C-9BE7-ADAD-771254417DD7}"/>
              </a:ext>
            </a:extLst>
          </p:cNvPr>
          <p:cNvSpPr/>
          <p:nvPr/>
        </p:nvSpPr>
        <p:spPr>
          <a:xfrm>
            <a:off x="2390949" y="1690687"/>
            <a:ext cx="2726249" cy="1129719"/>
          </a:xfrm>
          <a:prstGeom prst="roundRect">
            <a:avLst>
              <a:gd name="adj" fmla="val 34255"/>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p>
        </p:txBody>
      </p:sp>
      <p:sp>
        <p:nvSpPr>
          <p:cNvPr id="8" name="文本框 7">
            <a:extLst>
              <a:ext uri="{FF2B5EF4-FFF2-40B4-BE49-F238E27FC236}">
                <a16:creationId xmlns:a16="http://schemas.microsoft.com/office/drawing/2014/main" id="{75BEB43A-AB78-7896-5E7D-6A54D782BFCE}"/>
              </a:ext>
            </a:extLst>
          </p:cNvPr>
          <p:cNvSpPr txBox="1"/>
          <p:nvPr/>
        </p:nvSpPr>
        <p:spPr>
          <a:xfrm>
            <a:off x="2626660" y="1981161"/>
            <a:ext cx="2374232" cy="461665"/>
          </a:xfrm>
          <a:prstGeom prst="rect">
            <a:avLst/>
          </a:prstGeom>
          <a:noFill/>
        </p:spPr>
        <p:txBody>
          <a:bodyPr wrap="square" rtlCol="0">
            <a:spAutoFit/>
          </a:bodyPr>
          <a:lstStyle/>
          <a:p>
            <a:pPr algn="ctr"/>
            <a:r>
              <a:rPr kumimoji="1" lang="en-US" altLang="zh-CN" sz="2400" dirty="0">
                <a:solidFill>
                  <a:schemeClr val="accent1"/>
                </a:solidFill>
              </a:rPr>
              <a:t>Fatras</a:t>
            </a:r>
            <a:r>
              <a:rPr kumimoji="1" lang="zh-CN" altLang="en-US" sz="2400" dirty="0">
                <a:solidFill>
                  <a:schemeClr val="accent1"/>
                </a:solidFill>
              </a:rPr>
              <a:t> </a:t>
            </a:r>
            <a:r>
              <a:rPr kumimoji="1" lang="en-US" altLang="zh-CN" sz="2400" dirty="0">
                <a:solidFill>
                  <a:schemeClr val="accent1"/>
                </a:solidFill>
              </a:rPr>
              <a:t>/</a:t>
            </a:r>
            <a:r>
              <a:rPr kumimoji="1" lang="zh-CN" altLang="en-US" sz="2400" dirty="0">
                <a:solidFill>
                  <a:schemeClr val="accent1"/>
                </a:solidFill>
              </a:rPr>
              <a:t> </a:t>
            </a:r>
            <a:r>
              <a:rPr kumimoji="1" lang="en-US" altLang="zh-CN" sz="2400" dirty="0">
                <a:solidFill>
                  <a:schemeClr val="accent1"/>
                </a:solidFill>
              </a:rPr>
              <a:t>Geant4</a:t>
            </a:r>
          </a:p>
        </p:txBody>
      </p:sp>
      <p:cxnSp>
        <p:nvCxnSpPr>
          <p:cNvPr id="12" name="直线箭头连接符 11">
            <a:extLst>
              <a:ext uri="{FF2B5EF4-FFF2-40B4-BE49-F238E27FC236}">
                <a16:creationId xmlns:a16="http://schemas.microsoft.com/office/drawing/2014/main" id="{B05A2C58-D9D8-E055-E408-086DDF944E3F}"/>
              </a:ext>
            </a:extLst>
          </p:cNvPr>
          <p:cNvCxnSpPr>
            <a:cxnSpLocks/>
          </p:cNvCxnSpPr>
          <p:nvPr/>
        </p:nvCxnSpPr>
        <p:spPr>
          <a:xfrm>
            <a:off x="5095850" y="2280964"/>
            <a:ext cx="1469148"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16" name="图片 15">
            <a:extLst>
              <a:ext uri="{FF2B5EF4-FFF2-40B4-BE49-F238E27FC236}">
                <a16:creationId xmlns:a16="http://schemas.microsoft.com/office/drawing/2014/main" id="{A49B16D7-36B5-343F-218D-6FBFEE4B46B8}"/>
              </a:ext>
            </a:extLst>
          </p:cNvPr>
          <p:cNvPicPr>
            <a:picLocks noChangeAspect="1"/>
          </p:cNvPicPr>
          <p:nvPr/>
        </p:nvPicPr>
        <p:blipFill>
          <a:blip r:embed="rId3"/>
          <a:stretch>
            <a:fillRect/>
          </a:stretch>
        </p:blipFill>
        <p:spPr>
          <a:xfrm>
            <a:off x="6804892" y="1539823"/>
            <a:ext cx="3505289" cy="1325125"/>
          </a:xfrm>
          <a:prstGeom prst="rect">
            <a:avLst/>
          </a:prstGeom>
        </p:spPr>
      </p:pic>
      <p:sp>
        <p:nvSpPr>
          <p:cNvPr id="42" name="文本框 41">
            <a:extLst>
              <a:ext uri="{FF2B5EF4-FFF2-40B4-BE49-F238E27FC236}">
                <a16:creationId xmlns:a16="http://schemas.microsoft.com/office/drawing/2014/main" id="{1A8594BA-77D5-0D91-2356-6DA6FC425BAF}"/>
              </a:ext>
            </a:extLst>
          </p:cNvPr>
          <p:cNvSpPr txBox="1"/>
          <p:nvPr/>
        </p:nvSpPr>
        <p:spPr>
          <a:xfrm>
            <a:off x="2940484" y="2852308"/>
            <a:ext cx="1746584" cy="369332"/>
          </a:xfrm>
          <a:prstGeom prst="rect">
            <a:avLst/>
          </a:prstGeom>
          <a:noFill/>
        </p:spPr>
        <p:txBody>
          <a:bodyPr wrap="square">
            <a:spAutoFit/>
          </a:bodyPr>
          <a:lstStyle/>
          <a:p>
            <a:pPr algn="ctr"/>
            <a:r>
              <a:rPr kumimoji="1" lang="en-US" altLang="zh-CN" sz="1800" dirty="0">
                <a:solidFill>
                  <a:schemeClr val="accent1"/>
                </a:solidFill>
              </a:rPr>
              <a:t>simulation</a:t>
            </a:r>
          </a:p>
        </p:txBody>
      </p:sp>
      <p:sp>
        <p:nvSpPr>
          <p:cNvPr id="43" name="文本框 42">
            <a:extLst>
              <a:ext uri="{FF2B5EF4-FFF2-40B4-BE49-F238E27FC236}">
                <a16:creationId xmlns:a16="http://schemas.microsoft.com/office/drawing/2014/main" id="{880836B0-068A-F234-F328-6D30E8176EF6}"/>
              </a:ext>
            </a:extLst>
          </p:cNvPr>
          <p:cNvSpPr txBox="1"/>
          <p:nvPr/>
        </p:nvSpPr>
        <p:spPr>
          <a:xfrm>
            <a:off x="6870804" y="2852308"/>
            <a:ext cx="3195388" cy="369332"/>
          </a:xfrm>
          <a:prstGeom prst="rect">
            <a:avLst/>
          </a:prstGeom>
          <a:noFill/>
        </p:spPr>
        <p:txBody>
          <a:bodyPr wrap="square">
            <a:spAutoFit/>
          </a:bodyPr>
          <a:lstStyle/>
          <a:p>
            <a:pPr algn="ctr"/>
            <a:r>
              <a:rPr kumimoji="1" lang="en-US" altLang="zh-CN" dirty="0">
                <a:solidFill>
                  <a:schemeClr val="accent1"/>
                </a:solidFill>
              </a:rPr>
              <a:t>digitization</a:t>
            </a:r>
            <a:r>
              <a:rPr kumimoji="1" lang="zh-CN" altLang="en-US" dirty="0">
                <a:solidFill>
                  <a:schemeClr val="accent1"/>
                </a:solidFill>
              </a:rPr>
              <a:t> </a:t>
            </a:r>
            <a:r>
              <a:rPr kumimoji="1" lang="en-US" altLang="zh-CN" dirty="0">
                <a:solidFill>
                  <a:schemeClr val="accent1"/>
                </a:solidFill>
              </a:rPr>
              <a:t>&amp;</a:t>
            </a:r>
            <a:r>
              <a:rPr kumimoji="1" lang="zh-CN" altLang="en-US" dirty="0">
                <a:solidFill>
                  <a:schemeClr val="accent1"/>
                </a:solidFill>
              </a:rPr>
              <a:t> </a:t>
            </a:r>
            <a:r>
              <a:rPr kumimoji="1" lang="en-US" altLang="zh-CN" dirty="0">
                <a:solidFill>
                  <a:schemeClr val="accent1"/>
                </a:solidFill>
              </a:rPr>
              <a:t>clustering</a:t>
            </a:r>
            <a:endParaRPr kumimoji="1" lang="en-US" altLang="zh-CN" sz="1800" dirty="0">
              <a:solidFill>
                <a:schemeClr val="accent1"/>
              </a:solidFill>
            </a:endParaRPr>
          </a:p>
        </p:txBody>
      </p:sp>
      <p:sp>
        <p:nvSpPr>
          <p:cNvPr id="51" name="文本框 50">
            <a:extLst>
              <a:ext uri="{FF2B5EF4-FFF2-40B4-BE49-F238E27FC236}">
                <a16:creationId xmlns:a16="http://schemas.microsoft.com/office/drawing/2014/main" id="{60BDE71A-A681-BC0D-2570-21A4DC2D0E2E}"/>
              </a:ext>
            </a:extLst>
          </p:cNvPr>
          <p:cNvSpPr txBox="1"/>
          <p:nvPr/>
        </p:nvSpPr>
        <p:spPr>
          <a:xfrm>
            <a:off x="1577024" y="5587434"/>
            <a:ext cx="1746584" cy="369332"/>
          </a:xfrm>
          <a:prstGeom prst="rect">
            <a:avLst/>
          </a:prstGeom>
          <a:noFill/>
        </p:spPr>
        <p:txBody>
          <a:bodyPr wrap="square">
            <a:spAutoFit/>
          </a:bodyPr>
          <a:lstStyle/>
          <a:p>
            <a:pPr algn="ctr"/>
            <a:r>
              <a:rPr kumimoji="1" lang="en-US" altLang="zh-CN" sz="1800" dirty="0">
                <a:solidFill>
                  <a:schemeClr val="accent1"/>
                </a:solidFill>
              </a:rPr>
              <a:t>seeding</a:t>
            </a:r>
          </a:p>
        </p:txBody>
      </p:sp>
      <p:pic>
        <p:nvPicPr>
          <p:cNvPr id="55" name="图形 54">
            <a:extLst>
              <a:ext uri="{FF2B5EF4-FFF2-40B4-BE49-F238E27FC236}">
                <a16:creationId xmlns:a16="http://schemas.microsoft.com/office/drawing/2014/main" id="{B97C9986-77B1-D065-61FE-8575F4916BD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53399" y="3680086"/>
            <a:ext cx="2998370" cy="1608397"/>
          </a:xfrm>
          <a:prstGeom prst="rect">
            <a:avLst/>
          </a:prstGeom>
        </p:spPr>
      </p:pic>
      <p:sp>
        <p:nvSpPr>
          <p:cNvPr id="60" name="矩形 59">
            <a:extLst>
              <a:ext uri="{FF2B5EF4-FFF2-40B4-BE49-F238E27FC236}">
                <a16:creationId xmlns:a16="http://schemas.microsoft.com/office/drawing/2014/main" id="{9FCD8EEA-2207-4580-D109-A72674B50E0E}"/>
              </a:ext>
            </a:extLst>
          </p:cNvPr>
          <p:cNvSpPr/>
          <p:nvPr/>
        </p:nvSpPr>
        <p:spPr>
          <a:xfrm>
            <a:off x="5678904" y="3284343"/>
            <a:ext cx="5354054" cy="307352"/>
          </a:xfrm>
          <a:prstGeom prst="rect">
            <a:avLst/>
          </a:prstGeom>
          <a:pattFill prst="wdUpDiag">
            <a:fgClr>
              <a:schemeClr val="accent6"/>
            </a:fgClr>
            <a:bgClr>
              <a:schemeClr val="bg1"/>
            </a:bgClr>
          </a:pattFill>
          <a:ln cap="flat">
            <a:solidFill>
              <a:schemeClr val="accent6">
                <a:alpha val="24948"/>
              </a:schemeClr>
            </a:solidFill>
            <a:miter lim="800000"/>
            <a:extLst>
              <a:ext uri="{C807C97D-BFC1-408E-A445-0C87EB9F89A2}">
                <ask:lineSketchStyleProps xmlns:ask="http://schemas.microsoft.com/office/drawing/2018/sketchyshapes" sd="1219033472">
                  <a:custGeom>
                    <a:avLst/>
                    <a:gdLst>
                      <a:gd name="connsiteX0" fmla="*/ 0 w 6592301"/>
                      <a:gd name="connsiteY0" fmla="*/ 0 h 307352"/>
                      <a:gd name="connsiteX1" fmla="*/ 6592301 w 6592301"/>
                      <a:gd name="connsiteY1" fmla="*/ 0 h 307352"/>
                      <a:gd name="connsiteX2" fmla="*/ 6592301 w 6592301"/>
                      <a:gd name="connsiteY2" fmla="*/ 307352 h 307352"/>
                      <a:gd name="connsiteX3" fmla="*/ 0 w 6592301"/>
                      <a:gd name="connsiteY3" fmla="*/ 307352 h 307352"/>
                      <a:gd name="connsiteX4" fmla="*/ 0 w 6592301"/>
                      <a:gd name="connsiteY4" fmla="*/ 0 h 307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2301" h="307352" fill="none" extrusionOk="0">
                        <a:moveTo>
                          <a:pt x="0" y="0"/>
                        </a:moveTo>
                        <a:cubicBezTo>
                          <a:pt x="770216" y="-49533"/>
                          <a:pt x="4799882" y="-14809"/>
                          <a:pt x="6592301" y="0"/>
                        </a:cubicBezTo>
                        <a:cubicBezTo>
                          <a:pt x="6596441" y="116458"/>
                          <a:pt x="6566797" y="214588"/>
                          <a:pt x="6592301" y="307352"/>
                        </a:cubicBezTo>
                        <a:cubicBezTo>
                          <a:pt x="3611085" y="259121"/>
                          <a:pt x="1805552" y="391807"/>
                          <a:pt x="0" y="307352"/>
                        </a:cubicBezTo>
                        <a:cubicBezTo>
                          <a:pt x="2739" y="176697"/>
                          <a:pt x="-17481" y="145736"/>
                          <a:pt x="0" y="0"/>
                        </a:cubicBezTo>
                        <a:close/>
                      </a:path>
                      <a:path w="6592301" h="307352" stroke="0" extrusionOk="0">
                        <a:moveTo>
                          <a:pt x="0" y="0"/>
                        </a:moveTo>
                        <a:cubicBezTo>
                          <a:pt x="1584523" y="118645"/>
                          <a:pt x="5489354" y="116012"/>
                          <a:pt x="6592301" y="0"/>
                        </a:cubicBezTo>
                        <a:cubicBezTo>
                          <a:pt x="6574909" y="50717"/>
                          <a:pt x="6580368" y="227456"/>
                          <a:pt x="6592301" y="307352"/>
                        </a:cubicBezTo>
                        <a:cubicBezTo>
                          <a:pt x="4111285" y="441952"/>
                          <a:pt x="2053571" y="150156"/>
                          <a:pt x="0" y="307352"/>
                        </a:cubicBezTo>
                        <a:cubicBezTo>
                          <a:pt x="-15257" y="185014"/>
                          <a:pt x="25309" y="77418"/>
                          <a:pt x="0" y="0"/>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b="1" dirty="0">
                <a:solidFill>
                  <a:schemeClr val="tx1"/>
                </a:solidFill>
                <a:latin typeface="Calibri" panose="020F0502020204030204" pitchFamily="34" charset="0"/>
                <a:cs typeface="Calibri" panose="020F0502020204030204" pitchFamily="34" charset="0"/>
              </a:rPr>
              <a:t>use</a:t>
            </a:r>
            <a:r>
              <a:rPr kumimoji="1" lang="zh-CN" altLang="en-US" b="1" dirty="0">
                <a:solidFill>
                  <a:schemeClr val="tx1"/>
                </a:solidFill>
                <a:latin typeface="Calibri" panose="020F0502020204030204" pitchFamily="34" charset="0"/>
                <a:cs typeface="Calibri" panose="020F0502020204030204" pitchFamily="34" charset="0"/>
              </a:rPr>
              <a:t> </a:t>
            </a:r>
            <a:r>
              <a:rPr kumimoji="1" lang="en-US" altLang="zh-CN" b="1" dirty="0">
                <a:solidFill>
                  <a:schemeClr val="tx1"/>
                </a:solidFill>
                <a:latin typeface="Calibri" panose="020F0502020204030204" pitchFamily="34" charset="0"/>
                <a:cs typeface="Calibri" panose="020F0502020204030204" pitchFamily="34" charset="0"/>
              </a:rPr>
              <a:t>smeared</a:t>
            </a:r>
            <a:r>
              <a:rPr kumimoji="1" lang="zh-CN" altLang="en-US" b="1" dirty="0">
                <a:solidFill>
                  <a:schemeClr val="tx1"/>
                </a:solidFill>
                <a:latin typeface="Calibri" panose="020F0502020204030204" pitchFamily="34" charset="0"/>
                <a:cs typeface="Calibri" panose="020F0502020204030204" pitchFamily="34" charset="0"/>
              </a:rPr>
              <a:t> </a:t>
            </a:r>
            <a:r>
              <a:rPr kumimoji="1" lang="en-US" altLang="zh-CN" b="1" dirty="0">
                <a:solidFill>
                  <a:schemeClr val="tx1"/>
                </a:solidFill>
                <a:latin typeface="Calibri" panose="020F0502020204030204" pitchFamily="34" charset="0"/>
                <a:cs typeface="Calibri" panose="020F0502020204030204" pitchFamily="34" charset="0"/>
              </a:rPr>
              <a:t>hit</a:t>
            </a:r>
            <a:r>
              <a:rPr kumimoji="1" lang="zh-CN" altLang="en-US" b="1" dirty="0">
                <a:solidFill>
                  <a:schemeClr val="tx1"/>
                </a:solidFill>
                <a:latin typeface="Calibri" panose="020F0502020204030204" pitchFamily="34" charset="0"/>
                <a:cs typeface="Calibri" panose="020F0502020204030204" pitchFamily="34" charset="0"/>
              </a:rPr>
              <a:t> </a:t>
            </a:r>
            <a:r>
              <a:rPr kumimoji="1" lang="en-US" altLang="zh-CN" b="1" dirty="0">
                <a:solidFill>
                  <a:schemeClr val="tx1"/>
                </a:solidFill>
                <a:latin typeface="Calibri" panose="020F0502020204030204" pitchFamily="34" charset="0"/>
                <a:cs typeface="Calibri" panose="020F0502020204030204" pitchFamily="34" charset="0"/>
              </a:rPr>
              <a:t>information</a:t>
            </a:r>
            <a:endParaRPr kumimoji="1" lang="zh-CN" altLang="en-US" b="1" dirty="0">
              <a:solidFill>
                <a:schemeClr val="tx1"/>
              </a:solidFill>
              <a:latin typeface="Calibri" panose="020F0502020204030204" pitchFamily="34" charset="0"/>
              <a:cs typeface="Calibri" panose="020F0502020204030204" pitchFamily="34" charset="0"/>
            </a:endParaRPr>
          </a:p>
        </p:txBody>
      </p:sp>
      <p:sp>
        <p:nvSpPr>
          <p:cNvPr id="64" name="矩形 63">
            <a:extLst>
              <a:ext uri="{FF2B5EF4-FFF2-40B4-BE49-F238E27FC236}">
                <a16:creationId xmlns:a16="http://schemas.microsoft.com/office/drawing/2014/main" id="{ACCE3EC5-CF7B-813C-B954-ABE7620E8EA8}"/>
              </a:ext>
            </a:extLst>
          </p:cNvPr>
          <p:cNvSpPr/>
          <p:nvPr/>
        </p:nvSpPr>
        <p:spPr>
          <a:xfrm>
            <a:off x="2193202" y="3292712"/>
            <a:ext cx="3485703" cy="307352"/>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chemeClr val="tx1"/>
              </a:solidFill>
            </a:endParaRPr>
          </a:p>
        </p:txBody>
      </p:sp>
      <p:sp>
        <p:nvSpPr>
          <p:cNvPr id="65" name="矩形 64">
            <a:extLst>
              <a:ext uri="{FF2B5EF4-FFF2-40B4-BE49-F238E27FC236}">
                <a16:creationId xmlns:a16="http://schemas.microsoft.com/office/drawing/2014/main" id="{B9ACA559-9F1B-2A69-79CC-32ECC9F196C7}"/>
              </a:ext>
            </a:extLst>
          </p:cNvPr>
          <p:cNvSpPr/>
          <p:nvPr/>
        </p:nvSpPr>
        <p:spPr>
          <a:xfrm>
            <a:off x="451955" y="5942159"/>
            <a:ext cx="3675295" cy="307352"/>
          </a:xfrm>
          <a:prstGeom prst="rect">
            <a:avLst/>
          </a:prstGeom>
          <a:pattFill prst="wdUpDiag">
            <a:fgClr>
              <a:schemeClr val="accent6"/>
            </a:fgClr>
            <a:bgClr>
              <a:schemeClr val="bg1"/>
            </a:bgClr>
          </a:pattFill>
          <a:ln cap="flat">
            <a:solidFill>
              <a:schemeClr val="accent6">
                <a:alpha val="24948"/>
              </a:schemeClr>
            </a:solidFill>
            <a:miter lim="800000"/>
            <a:extLst>
              <a:ext uri="{C807C97D-BFC1-408E-A445-0C87EB9F89A2}">
                <ask:lineSketchStyleProps xmlns:ask="http://schemas.microsoft.com/office/drawing/2018/sketchyshapes" sd="1219033472">
                  <a:custGeom>
                    <a:avLst/>
                    <a:gdLst>
                      <a:gd name="connsiteX0" fmla="*/ 0 w 6592301"/>
                      <a:gd name="connsiteY0" fmla="*/ 0 h 307352"/>
                      <a:gd name="connsiteX1" fmla="*/ 6592301 w 6592301"/>
                      <a:gd name="connsiteY1" fmla="*/ 0 h 307352"/>
                      <a:gd name="connsiteX2" fmla="*/ 6592301 w 6592301"/>
                      <a:gd name="connsiteY2" fmla="*/ 307352 h 307352"/>
                      <a:gd name="connsiteX3" fmla="*/ 0 w 6592301"/>
                      <a:gd name="connsiteY3" fmla="*/ 307352 h 307352"/>
                      <a:gd name="connsiteX4" fmla="*/ 0 w 6592301"/>
                      <a:gd name="connsiteY4" fmla="*/ 0 h 307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2301" h="307352" fill="none" extrusionOk="0">
                        <a:moveTo>
                          <a:pt x="0" y="0"/>
                        </a:moveTo>
                        <a:cubicBezTo>
                          <a:pt x="770216" y="-49533"/>
                          <a:pt x="4799882" y="-14809"/>
                          <a:pt x="6592301" y="0"/>
                        </a:cubicBezTo>
                        <a:cubicBezTo>
                          <a:pt x="6596441" y="116458"/>
                          <a:pt x="6566797" y="214588"/>
                          <a:pt x="6592301" y="307352"/>
                        </a:cubicBezTo>
                        <a:cubicBezTo>
                          <a:pt x="3611085" y="259121"/>
                          <a:pt x="1805552" y="391807"/>
                          <a:pt x="0" y="307352"/>
                        </a:cubicBezTo>
                        <a:cubicBezTo>
                          <a:pt x="2739" y="176697"/>
                          <a:pt x="-17481" y="145736"/>
                          <a:pt x="0" y="0"/>
                        </a:cubicBezTo>
                        <a:close/>
                      </a:path>
                      <a:path w="6592301" h="307352" stroke="0" extrusionOk="0">
                        <a:moveTo>
                          <a:pt x="0" y="0"/>
                        </a:moveTo>
                        <a:cubicBezTo>
                          <a:pt x="1584523" y="118645"/>
                          <a:pt x="5489354" y="116012"/>
                          <a:pt x="6592301" y="0"/>
                        </a:cubicBezTo>
                        <a:cubicBezTo>
                          <a:pt x="6574909" y="50717"/>
                          <a:pt x="6580368" y="227456"/>
                          <a:pt x="6592301" y="307352"/>
                        </a:cubicBezTo>
                        <a:cubicBezTo>
                          <a:pt x="4111285" y="441952"/>
                          <a:pt x="2053571" y="150156"/>
                          <a:pt x="0" y="307352"/>
                        </a:cubicBezTo>
                        <a:cubicBezTo>
                          <a:pt x="-15257" y="185014"/>
                          <a:pt x="25309" y="77418"/>
                          <a:pt x="0" y="0"/>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chemeClr val="tx1"/>
              </a:solidFill>
            </a:endParaRPr>
          </a:p>
        </p:txBody>
      </p:sp>
      <p:sp>
        <p:nvSpPr>
          <p:cNvPr id="67" name="右箭头 66">
            <a:extLst>
              <a:ext uri="{FF2B5EF4-FFF2-40B4-BE49-F238E27FC236}">
                <a16:creationId xmlns:a16="http://schemas.microsoft.com/office/drawing/2014/main" id="{D31CF937-8192-0087-A766-C31DE820551D}"/>
              </a:ext>
            </a:extLst>
          </p:cNvPr>
          <p:cNvSpPr/>
          <p:nvPr/>
        </p:nvSpPr>
        <p:spPr>
          <a:xfrm>
            <a:off x="4127250" y="5786425"/>
            <a:ext cx="7024519" cy="613610"/>
          </a:xfrm>
          <a:prstGeom prst="right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69" name="文本框 68">
            <a:extLst>
              <a:ext uri="{FF2B5EF4-FFF2-40B4-BE49-F238E27FC236}">
                <a16:creationId xmlns:a16="http://schemas.microsoft.com/office/drawing/2014/main" id="{B0106BB3-02EA-9CCC-3C4D-681A67D11BF0}"/>
              </a:ext>
            </a:extLst>
          </p:cNvPr>
          <p:cNvSpPr txBox="1"/>
          <p:nvPr/>
        </p:nvSpPr>
        <p:spPr>
          <a:xfrm>
            <a:off x="8053967" y="5547520"/>
            <a:ext cx="2340375" cy="369332"/>
          </a:xfrm>
          <a:prstGeom prst="rect">
            <a:avLst/>
          </a:prstGeom>
          <a:noFill/>
        </p:spPr>
        <p:txBody>
          <a:bodyPr wrap="square">
            <a:spAutoFit/>
          </a:bodyPr>
          <a:lstStyle/>
          <a:p>
            <a:pPr algn="ctr"/>
            <a:r>
              <a:rPr kumimoji="1" lang="en-US" altLang="zh-CN" sz="1800" dirty="0">
                <a:solidFill>
                  <a:schemeClr val="accent1"/>
                </a:solidFill>
              </a:rPr>
              <a:t>vertexing</a:t>
            </a:r>
          </a:p>
        </p:txBody>
      </p:sp>
      <p:sp>
        <p:nvSpPr>
          <p:cNvPr id="74" name="文本框 73">
            <a:extLst>
              <a:ext uri="{FF2B5EF4-FFF2-40B4-BE49-F238E27FC236}">
                <a16:creationId xmlns:a16="http://schemas.microsoft.com/office/drawing/2014/main" id="{36B894A5-4A6B-2FF1-2DB4-EB15D5C9E9D0}"/>
              </a:ext>
            </a:extLst>
          </p:cNvPr>
          <p:cNvSpPr txBox="1"/>
          <p:nvPr/>
        </p:nvSpPr>
        <p:spPr>
          <a:xfrm>
            <a:off x="380270" y="3248616"/>
            <a:ext cx="1812932" cy="369332"/>
          </a:xfrm>
          <a:prstGeom prst="rect">
            <a:avLst/>
          </a:prstGeom>
          <a:noFill/>
        </p:spPr>
        <p:txBody>
          <a:bodyPr wrap="none" rtlCol="0">
            <a:spAutoFit/>
          </a:bodyPr>
          <a:lstStyle/>
          <a:p>
            <a:r>
              <a:rPr kumimoji="1" lang="en-US" altLang="zh-CN" b="1" dirty="0">
                <a:solidFill>
                  <a:schemeClr val="accent6"/>
                </a:solidFill>
                <a:latin typeface="Calibri" panose="020F0502020204030204" pitchFamily="34" charset="0"/>
                <a:cs typeface="Calibri" panose="020F0502020204030204" pitchFamily="34" charset="0"/>
              </a:rPr>
              <a:t>time</a:t>
            </a:r>
            <a:r>
              <a:rPr kumimoji="1" lang="zh-CN" altLang="en-US" b="1" dirty="0">
                <a:solidFill>
                  <a:schemeClr val="accent6"/>
                </a:solidFill>
                <a:latin typeface="Calibri" panose="020F0502020204030204" pitchFamily="34" charset="0"/>
                <a:cs typeface="Calibri" panose="020F0502020204030204" pitchFamily="34" charset="0"/>
              </a:rPr>
              <a:t> </a:t>
            </a:r>
            <a:r>
              <a:rPr kumimoji="1" lang="en-US" altLang="zh-CN" b="1" dirty="0">
                <a:solidFill>
                  <a:schemeClr val="accent6"/>
                </a:solidFill>
                <a:latin typeface="Calibri" panose="020F0502020204030204" pitchFamily="34" charset="0"/>
                <a:cs typeface="Calibri" panose="020F0502020204030204" pitchFamily="34" charset="0"/>
              </a:rPr>
              <a:t>information</a:t>
            </a:r>
            <a:endParaRPr kumimoji="1" lang="zh-CN" altLang="en-US" b="1" dirty="0">
              <a:solidFill>
                <a:schemeClr val="accent6"/>
              </a:solidFill>
              <a:latin typeface="Calibri" panose="020F0502020204030204" pitchFamily="34" charset="0"/>
              <a:cs typeface="Calibri" panose="020F0502020204030204" pitchFamily="34" charset="0"/>
            </a:endParaRPr>
          </a:p>
        </p:txBody>
      </p:sp>
      <p:cxnSp>
        <p:nvCxnSpPr>
          <p:cNvPr id="7" name="直线箭头连接符 6">
            <a:extLst>
              <a:ext uri="{FF2B5EF4-FFF2-40B4-BE49-F238E27FC236}">
                <a16:creationId xmlns:a16="http://schemas.microsoft.com/office/drawing/2014/main" id="{825CA5B3-49F1-F02D-8FBB-907F37FC925D}"/>
              </a:ext>
            </a:extLst>
          </p:cNvPr>
          <p:cNvCxnSpPr>
            <a:cxnSpLocks/>
          </p:cNvCxnSpPr>
          <p:nvPr/>
        </p:nvCxnSpPr>
        <p:spPr>
          <a:xfrm>
            <a:off x="632323" y="4496976"/>
            <a:ext cx="820399"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10" name="图形 9">
            <a:extLst>
              <a:ext uri="{FF2B5EF4-FFF2-40B4-BE49-F238E27FC236}">
                <a16:creationId xmlns:a16="http://schemas.microsoft.com/office/drawing/2014/main" id="{1D57D442-DF26-DCC8-3664-09DEC618C1B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95729" y="3768660"/>
            <a:ext cx="1746585" cy="1795784"/>
          </a:xfrm>
          <a:prstGeom prst="rect">
            <a:avLst/>
          </a:prstGeom>
        </p:spPr>
      </p:pic>
      <p:cxnSp>
        <p:nvCxnSpPr>
          <p:cNvPr id="11" name="直线箭头连接符 10">
            <a:extLst>
              <a:ext uri="{FF2B5EF4-FFF2-40B4-BE49-F238E27FC236}">
                <a16:creationId xmlns:a16="http://schemas.microsoft.com/office/drawing/2014/main" id="{98A415F2-FE1D-DEFE-ECE4-2D78E800056C}"/>
              </a:ext>
            </a:extLst>
          </p:cNvPr>
          <p:cNvCxnSpPr>
            <a:cxnSpLocks/>
          </p:cNvCxnSpPr>
          <p:nvPr/>
        </p:nvCxnSpPr>
        <p:spPr>
          <a:xfrm>
            <a:off x="3630693" y="4484284"/>
            <a:ext cx="913887" cy="1"/>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13" name="图形 12">
            <a:extLst>
              <a:ext uri="{FF2B5EF4-FFF2-40B4-BE49-F238E27FC236}">
                <a16:creationId xmlns:a16="http://schemas.microsoft.com/office/drawing/2014/main" id="{E72368B9-01A9-C2FF-66EB-02DD9B5D2F0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673338" y="3825268"/>
            <a:ext cx="2446328" cy="1620085"/>
          </a:xfrm>
          <a:prstGeom prst="rect">
            <a:avLst/>
          </a:prstGeom>
        </p:spPr>
      </p:pic>
      <p:cxnSp>
        <p:nvCxnSpPr>
          <p:cNvPr id="14" name="直线箭头连接符 13">
            <a:extLst>
              <a:ext uri="{FF2B5EF4-FFF2-40B4-BE49-F238E27FC236}">
                <a16:creationId xmlns:a16="http://schemas.microsoft.com/office/drawing/2014/main" id="{2D5D81F8-8920-04A5-5D5E-9CFA67A294F0}"/>
              </a:ext>
            </a:extLst>
          </p:cNvPr>
          <p:cNvCxnSpPr>
            <a:cxnSpLocks/>
          </p:cNvCxnSpPr>
          <p:nvPr/>
        </p:nvCxnSpPr>
        <p:spPr>
          <a:xfrm>
            <a:off x="7145818" y="4515051"/>
            <a:ext cx="1007581"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0" name="矩形 19">
            <a:extLst>
              <a:ext uri="{FF2B5EF4-FFF2-40B4-BE49-F238E27FC236}">
                <a16:creationId xmlns:a16="http://schemas.microsoft.com/office/drawing/2014/main" id="{550FC62E-BE33-11D0-A9A9-EED5A3C6D321}"/>
              </a:ext>
            </a:extLst>
          </p:cNvPr>
          <p:cNvSpPr/>
          <p:nvPr/>
        </p:nvSpPr>
        <p:spPr>
          <a:xfrm>
            <a:off x="8153399" y="375416"/>
            <a:ext cx="1171071" cy="307352"/>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chemeClr val="tx1"/>
              </a:solidFill>
            </a:endParaRPr>
          </a:p>
        </p:txBody>
      </p:sp>
      <p:sp>
        <p:nvSpPr>
          <p:cNvPr id="21" name="矩形 20">
            <a:extLst>
              <a:ext uri="{FF2B5EF4-FFF2-40B4-BE49-F238E27FC236}">
                <a16:creationId xmlns:a16="http://schemas.microsoft.com/office/drawing/2014/main" id="{FAAF5DED-E1A5-D687-A1C9-DDBA419D179B}"/>
              </a:ext>
            </a:extLst>
          </p:cNvPr>
          <p:cNvSpPr/>
          <p:nvPr/>
        </p:nvSpPr>
        <p:spPr>
          <a:xfrm>
            <a:off x="8153399" y="911031"/>
            <a:ext cx="1171071" cy="307352"/>
          </a:xfrm>
          <a:prstGeom prst="rect">
            <a:avLst/>
          </a:prstGeom>
          <a:pattFill prst="wdUpDiag">
            <a:fgClr>
              <a:schemeClr val="accent6"/>
            </a:fgClr>
            <a:bgClr>
              <a:schemeClr val="bg1"/>
            </a:bgClr>
          </a:pattFill>
          <a:ln cap="flat">
            <a:solidFill>
              <a:schemeClr val="accent6">
                <a:alpha val="24948"/>
              </a:schemeClr>
            </a:solidFill>
            <a:miter lim="800000"/>
            <a:extLst>
              <a:ext uri="{C807C97D-BFC1-408E-A445-0C87EB9F89A2}">
                <ask:lineSketchStyleProps xmlns:ask="http://schemas.microsoft.com/office/drawing/2018/sketchyshapes" sd="1219033472">
                  <a:custGeom>
                    <a:avLst/>
                    <a:gdLst>
                      <a:gd name="connsiteX0" fmla="*/ 0 w 6592301"/>
                      <a:gd name="connsiteY0" fmla="*/ 0 h 307352"/>
                      <a:gd name="connsiteX1" fmla="*/ 6592301 w 6592301"/>
                      <a:gd name="connsiteY1" fmla="*/ 0 h 307352"/>
                      <a:gd name="connsiteX2" fmla="*/ 6592301 w 6592301"/>
                      <a:gd name="connsiteY2" fmla="*/ 307352 h 307352"/>
                      <a:gd name="connsiteX3" fmla="*/ 0 w 6592301"/>
                      <a:gd name="connsiteY3" fmla="*/ 307352 h 307352"/>
                      <a:gd name="connsiteX4" fmla="*/ 0 w 6592301"/>
                      <a:gd name="connsiteY4" fmla="*/ 0 h 307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2301" h="307352" fill="none" extrusionOk="0">
                        <a:moveTo>
                          <a:pt x="0" y="0"/>
                        </a:moveTo>
                        <a:cubicBezTo>
                          <a:pt x="770216" y="-49533"/>
                          <a:pt x="4799882" y="-14809"/>
                          <a:pt x="6592301" y="0"/>
                        </a:cubicBezTo>
                        <a:cubicBezTo>
                          <a:pt x="6596441" y="116458"/>
                          <a:pt x="6566797" y="214588"/>
                          <a:pt x="6592301" y="307352"/>
                        </a:cubicBezTo>
                        <a:cubicBezTo>
                          <a:pt x="3611085" y="259121"/>
                          <a:pt x="1805552" y="391807"/>
                          <a:pt x="0" y="307352"/>
                        </a:cubicBezTo>
                        <a:cubicBezTo>
                          <a:pt x="2739" y="176697"/>
                          <a:pt x="-17481" y="145736"/>
                          <a:pt x="0" y="0"/>
                        </a:cubicBezTo>
                        <a:close/>
                      </a:path>
                      <a:path w="6592301" h="307352" stroke="0" extrusionOk="0">
                        <a:moveTo>
                          <a:pt x="0" y="0"/>
                        </a:moveTo>
                        <a:cubicBezTo>
                          <a:pt x="1584523" y="118645"/>
                          <a:pt x="5489354" y="116012"/>
                          <a:pt x="6592301" y="0"/>
                        </a:cubicBezTo>
                        <a:cubicBezTo>
                          <a:pt x="6574909" y="50717"/>
                          <a:pt x="6580368" y="227456"/>
                          <a:pt x="6592301" y="307352"/>
                        </a:cubicBezTo>
                        <a:cubicBezTo>
                          <a:pt x="4111285" y="441952"/>
                          <a:pt x="2053571" y="150156"/>
                          <a:pt x="0" y="307352"/>
                        </a:cubicBezTo>
                        <a:cubicBezTo>
                          <a:pt x="-15257" y="185014"/>
                          <a:pt x="25309" y="77418"/>
                          <a:pt x="0" y="0"/>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chemeClr val="tx1"/>
              </a:solidFill>
            </a:endParaRPr>
          </a:p>
        </p:txBody>
      </p:sp>
      <p:sp>
        <p:nvSpPr>
          <p:cNvPr id="22" name="文本框 21">
            <a:extLst>
              <a:ext uri="{FF2B5EF4-FFF2-40B4-BE49-F238E27FC236}">
                <a16:creationId xmlns:a16="http://schemas.microsoft.com/office/drawing/2014/main" id="{A76FC153-4ED0-2235-621E-2F16C5E9DFDA}"/>
              </a:ext>
            </a:extLst>
          </p:cNvPr>
          <p:cNvSpPr txBox="1"/>
          <p:nvPr/>
        </p:nvSpPr>
        <p:spPr>
          <a:xfrm>
            <a:off x="9627579" y="334811"/>
            <a:ext cx="2117887" cy="369332"/>
          </a:xfrm>
          <a:prstGeom prst="rect">
            <a:avLst/>
          </a:prstGeom>
          <a:noFill/>
        </p:spPr>
        <p:txBody>
          <a:bodyPr wrap="none" rtlCol="0">
            <a:spAutoFit/>
          </a:bodyPr>
          <a:lstStyle/>
          <a:p>
            <a:r>
              <a:rPr kumimoji="1" lang="en-US" altLang="zh-CN" dirty="0"/>
              <a:t>with time algorithm</a:t>
            </a:r>
            <a:endParaRPr kumimoji="1" lang="zh-CN" altLang="en-US" dirty="0"/>
          </a:p>
        </p:txBody>
      </p:sp>
      <p:sp>
        <p:nvSpPr>
          <p:cNvPr id="23" name="文本框 22">
            <a:extLst>
              <a:ext uri="{FF2B5EF4-FFF2-40B4-BE49-F238E27FC236}">
                <a16:creationId xmlns:a16="http://schemas.microsoft.com/office/drawing/2014/main" id="{1CC7A22C-8A05-9E94-79D7-BF23CE6D3B08}"/>
              </a:ext>
            </a:extLst>
          </p:cNvPr>
          <p:cNvSpPr txBox="1"/>
          <p:nvPr/>
        </p:nvSpPr>
        <p:spPr>
          <a:xfrm>
            <a:off x="9324470" y="766846"/>
            <a:ext cx="2935708" cy="646331"/>
          </a:xfrm>
          <a:prstGeom prst="rect">
            <a:avLst/>
          </a:prstGeom>
          <a:noFill/>
        </p:spPr>
        <p:txBody>
          <a:bodyPr wrap="square" rtlCol="0">
            <a:spAutoFit/>
          </a:bodyPr>
          <a:lstStyle/>
          <a:p>
            <a:pPr algn="ctr"/>
            <a:r>
              <a:rPr kumimoji="1" lang="en-US" altLang="zh-CN" dirty="0"/>
              <a:t>propagate time information, not used in algorithms</a:t>
            </a:r>
            <a:endParaRPr kumimoji="1" lang="zh-CN" altLang="en-US" dirty="0"/>
          </a:p>
        </p:txBody>
      </p:sp>
      <p:sp>
        <p:nvSpPr>
          <p:cNvPr id="24" name="文本框 23">
            <a:extLst>
              <a:ext uri="{FF2B5EF4-FFF2-40B4-BE49-F238E27FC236}">
                <a16:creationId xmlns:a16="http://schemas.microsoft.com/office/drawing/2014/main" id="{2CB2F3C2-6E27-DF58-56F1-D1D345EEE4FC}"/>
              </a:ext>
            </a:extLst>
          </p:cNvPr>
          <p:cNvSpPr txBox="1"/>
          <p:nvPr/>
        </p:nvSpPr>
        <p:spPr>
          <a:xfrm>
            <a:off x="4326904" y="5587434"/>
            <a:ext cx="2811600" cy="369332"/>
          </a:xfrm>
          <a:prstGeom prst="rect">
            <a:avLst/>
          </a:prstGeom>
          <a:noFill/>
        </p:spPr>
        <p:txBody>
          <a:bodyPr wrap="square">
            <a:spAutoFit/>
          </a:bodyPr>
          <a:lstStyle/>
          <a:p>
            <a:pPr algn="ctr"/>
            <a:r>
              <a:rPr kumimoji="1" lang="en-US" altLang="zh-CN" sz="1800" dirty="0">
                <a:solidFill>
                  <a:schemeClr val="accent1"/>
                </a:solidFill>
              </a:rPr>
              <a:t>track</a:t>
            </a:r>
            <a:r>
              <a:rPr kumimoji="1" lang="zh-CN" altLang="en-US" sz="1800" dirty="0">
                <a:solidFill>
                  <a:schemeClr val="accent1"/>
                </a:solidFill>
              </a:rPr>
              <a:t> </a:t>
            </a:r>
            <a:r>
              <a:rPr kumimoji="1" lang="en-US" altLang="zh-CN" sz="1800" dirty="0">
                <a:solidFill>
                  <a:schemeClr val="accent1"/>
                </a:solidFill>
              </a:rPr>
              <a:t>finding&amp;</a:t>
            </a:r>
            <a:r>
              <a:rPr kumimoji="1" lang="zh-CN" altLang="en-US" sz="1800" dirty="0">
                <a:solidFill>
                  <a:schemeClr val="accent1"/>
                </a:solidFill>
              </a:rPr>
              <a:t> </a:t>
            </a:r>
            <a:r>
              <a:rPr kumimoji="1" lang="en-US" altLang="zh-CN" sz="1800" dirty="0">
                <a:solidFill>
                  <a:schemeClr val="accent1"/>
                </a:solidFill>
              </a:rPr>
              <a:t>fitting</a:t>
            </a:r>
            <a:r>
              <a:rPr kumimoji="1" lang="zh-CN" altLang="en-US" sz="1800" dirty="0">
                <a:solidFill>
                  <a:schemeClr val="accent1"/>
                </a:solidFill>
              </a:rPr>
              <a:t> </a:t>
            </a:r>
            <a:r>
              <a:rPr kumimoji="1" lang="en-US" altLang="zh-CN" sz="1800" dirty="0">
                <a:solidFill>
                  <a:schemeClr val="accent1"/>
                </a:solidFill>
              </a:rPr>
              <a:t>(CKF)</a:t>
            </a:r>
          </a:p>
        </p:txBody>
      </p:sp>
    </p:spTree>
    <p:extLst>
      <p:ext uri="{BB962C8B-B14F-4D97-AF65-F5344CB8AC3E}">
        <p14:creationId xmlns:p14="http://schemas.microsoft.com/office/powerpoint/2010/main" val="2771666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E8A9C-917C-C168-1B63-1AB3561DCFD9}"/>
            </a:ext>
          </a:extLst>
        </p:cNvPr>
        <p:cNvGrpSpPr/>
        <p:nvPr/>
      </p:nvGrpSpPr>
      <p:grpSpPr>
        <a:xfrm>
          <a:off x="0" y="0"/>
          <a:ext cx="0" cy="0"/>
          <a:chOff x="0" y="0"/>
          <a:chExt cx="0" cy="0"/>
        </a:xfrm>
      </p:grpSpPr>
      <p:sp>
        <p:nvSpPr>
          <p:cNvPr id="6" name="灯片编号占位符 5">
            <a:extLst>
              <a:ext uri="{FF2B5EF4-FFF2-40B4-BE49-F238E27FC236}">
                <a16:creationId xmlns:a16="http://schemas.microsoft.com/office/drawing/2014/main" id="{0D9D176E-A762-36D5-2303-F2F2FADE15E1}"/>
              </a:ext>
            </a:extLst>
          </p:cNvPr>
          <p:cNvSpPr>
            <a:spLocks noGrp="1"/>
          </p:cNvSpPr>
          <p:nvPr>
            <p:ph type="sldNum" sz="quarter" idx="12"/>
          </p:nvPr>
        </p:nvSpPr>
        <p:spPr/>
        <p:txBody>
          <a:bodyPr/>
          <a:lstStyle/>
          <a:p>
            <a:fld id="{FBB5E1A3-F873-F545-ADC0-2EE4111ED2B2}" type="slidenum">
              <a:rPr kumimoji="1" lang="zh-CN" altLang="en-US" smtClean="0"/>
              <a:t>7</a:t>
            </a:fld>
            <a:endParaRPr kumimoji="1" lang="zh-CN" altLang="en-US" dirty="0"/>
          </a:p>
        </p:txBody>
      </p:sp>
      <p:sp>
        <p:nvSpPr>
          <p:cNvPr id="9" name="标题 1">
            <a:extLst>
              <a:ext uri="{FF2B5EF4-FFF2-40B4-BE49-F238E27FC236}">
                <a16:creationId xmlns:a16="http://schemas.microsoft.com/office/drawing/2014/main" id="{8FC0F8D0-3E26-7F6B-FC71-7C10A3A7B106}"/>
              </a:ext>
            </a:extLst>
          </p:cNvPr>
          <p:cNvSpPr>
            <a:spLocks noGrp="1"/>
          </p:cNvSpPr>
          <p:nvPr>
            <p:ph type="title"/>
          </p:nvPr>
        </p:nvSpPr>
        <p:spPr>
          <a:xfrm>
            <a:off x="838200" y="365125"/>
            <a:ext cx="10515600" cy="1325563"/>
          </a:xfrm>
        </p:spPr>
        <p:txBody>
          <a:bodyPr>
            <a:normAutofit/>
          </a:bodyPr>
          <a:lstStyle/>
          <a:p>
            <a:r>
              <a:rPr kumimoji="1" lang="en-US" altLang="zh-CN" dirty="0">
                <a:latin typeface="Calibri" panose="020F0502020204030204" pitchFamily="34" charset="0"/>
                <a:cs typeface="Calibri" panose="020F0502020204030204" pitchFamily="34" charset="0"/>
              </a:rPr>
              <a:t>Full</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chain</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workflow</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in</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ACTS</a:t>
            </a:r>
            <a:endParaRPr kumimoji="1" lang="zh-CN" altLang="en-US" dirty="0">
              <a:latin typeface="Calibri" panose="020F0502020204030204" pitchFamily="34" charset="0"/>
              <a:cs typeface="Calibri" panose="020F0502020204030204" pitchFamily="34" charset="0"/>
            </a:endParaRPr>
          </a:p>
        </p:txBody>
      </p:sp>
      <p:sp>
        <p:nvSpPr>
          <p:cNvPr id="3" name="矩形: 圆角 4">
            <a:extLst>
              <a:ext uri="{FF2B5EF4-FFF2-40B4-BE49-F238E27FC236}">
                <a16:creationId xmlns:a16="http://schemas.microsoft.com/office/drawing/2014/main" id="{7FE830EE-0C6E-FCE8-C003-B34285B69B5E}"/>
              </a:ext>
            </a:extLst>
          </p:cNvPr>
          <p:cNvSpPr/>
          <p:nvPr/>
        </p:nvSpPr>
        <p:spPr>
          <a:xfrm>
            <a:off x="2390949" y="1690687"/>
            <a:ext cx="2726249" cy="1129719"/>
          </a:xfrm>
          <a:prstGeom prst="roundRect">
            <a:avLst>
              <a:gd name="adj" fmla="val 34255"/>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p>
        </p:txBody>
      </p:sp>
      <p:sp>
        <p:nvSpPr>
          <p:cNvPr id="8" name="文本框 7">
            <a:extLst>
              <a:ext uri="{FF2B5EF4-FFF2-40B4-BE49-F238E27FC236}">
                <a16:creationId xmlns:a16="http://schemas.microsoft.com/office/drawing/2014/main" id="{DE6DC15E-E40A-CD2E-CCE8-DE3F0E202CE0}"/>
              </a:ext>
            </a:extLst>
          </p:cNvPr>
          <p:cNvSpPr txBox="1"/>
          <p:nvPr/>
        </p:nvSpPr>
        <p:spPr>
          <a:xfrm>
            <a:off x="2626660" y="1981161"/>
            <a:ext cx="2374232" cy="461665"/>
          </a:xfrm>
          <a:prstGeom prst="rect">
            <a:avLst/>
          </a:prstGeom>
          <a:noFill/>
        </p:spPr>
        <p:txBody>
          <a:bodyPr wrap="square" rtlCol="0">
            <a:spAutoFit/>
          </a:bodyPr>
          <a:lstStyle/>
          <a:p>
            <a:pPr algn="ctr"/>
            <a:r>
              <a:rPr kumimoji="1" lang="en-US" altLang="zh-CN" sz="2400" dirty="0">
                <a:solidFill>
                  <a:schemeClr val="accent1"/>
                </a:solidFill>
              </a:rPr>
              <a:t>Fatras</a:t>
            </a:r>
            <a:r>
              <a:rPr kumimoji="1" lang="zh-CN" altLang="en-US" sz="2400" dirty="0">
                <a:solidFill>
                  <a:schemeClr val="accent1"/>
                </a:solidFill>
              </a:rPr>
              <a:t> </a:t>
            </a:r>
            <a:r>
              <a:rPr kumimoji="1" lang="en-US" altLang="zh-CN" sz="2400" dirty="0">
                <a:solidFill>
                  <a:schemeClr val="accent1"/>
                </a:solidFill>
              </a:rPr>
              <a:t>/</a:t>
            </a:r>
            <a:r>
              <a:rPr kumimoji="1" lang="zh-CN" altLang="en-US" sz="2400" dirty="0">
                <a:solidFill>
                  <a:schemeClr val="accent1"/>
                </a:solidFill>
              </a:rPr>
              <a:t> </a:t>
            </a:r>
            <a:r>
              <a:rPr kumimoji="1" lang="en-US" altLang="zh-CN" sz="2400" dirty="0">
                <a:solidFill>
                  <a:schemeClr val="accent1"/>
                </a:solidFill>
              </a:rPr>
              <a:t>Geant4</a:t>
            </a:r>
          </a:p>
        </p:txBody>
      </p:sp>
      <p:cxnSp>
        <p:nvCxnSpPr>
          <p:cNvPr id="12" name="直线箭头连接符 11">
            <a:extLst>
              <a:ext uri="{FF2B5EF4-FFF2-40B4-BE49-F238E27FC236}">
                <a16:creationId xmlns:a16="http://schemas.microsoft.com/office/drawing/2014/main" id="{9C866C3F-0ABC-20E0-C7C2-3EF681206003}"/>
              </a:ext>
            </a:extLst>
          </p:cNvPr>
          <p:cNvCxnSpPr>
            <a:cxnSpLocks/>
          </p:cNvCxnSpPr>
          <p:nvPr/>
        </p:nvCxnSpPr>
        <p:spPr>
          <a:xfrm>
            <a:off x="5095850" y="2280964"/>
            <a:ext cx="1469148"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16" name="图片 15">
            <a:extLst>
              <a:ext uri="{FF2B5EF4-FFF2-40B4-BE49-F238E27FC236}">
                <a16:creationId xmlns:a16="http://schemas.microsoft.com/office/drawing/2014/main" id="{1EC39962-FC21-3EC9-6719-D237BA75DA40}"/>
              </a:ext>
            </a:extLst>
          </p:cNvPr>
          <p:cNvPicPr>
            <a:picLocks noChangeAspect="1"/>
          </p:cNvPicPr>
          <p:nvPr/>
        </p:nvPicPr>
        <p:blipFill>
          <a:blip r:embed="rId3"/>
          <a:stretch>
            <a:fillRect/>
          </a:stretch>
        </p:blipFill>
        <p:spPr>
          <a:xfrm>
            <a:off x="6804892" y="1539823"/>
            <a:ext cx="3505289" cy="1325125"/>
          </a:xfrm>
          <a:prstGeom prst="rect">
            <a:avLst/>
          </a:prstGeom>
        </p:spPr>
      </p:pic>
      <p:cxnSp>
        <p:nvCxnSpPr>
          <p:cNvPr id="34" name="直线箭头连接符 33">
            <a:extLst>
              <a:ext uri="{FF2B5EF4-FFF2-40B4-BE49-F238E27FC236}">
                <a16:creationId xmlns:a16="http://schemas.microsoft.com/office/drawing/2014/main" id="{9317D4D9-CF2C-DB8E-8919-9DCA1B5107EA}"/>
              </a:ext>
            </a:extLst>
          </p:cNvPr>
          <p:cNvCxnSpPr>
            <a:cxnSpLocks/>
          </p:cNvCxnSpPr>
          <p:nvPr/>
        </p:nvCxnSpPr>
        <p:spPr>
          <a:xfrm>
            <a:off x="632323" y="4496976"/>
            <a:ext cx="820399"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42" name="文本框 41">
            <a:extLst>
              <a:ext uri="{FF2B5EF4-FFF2-40B4-BE49-F238E27FC236}">
                <a16:creationId xmlns:a16="http://schemas.microsoft.com/office/drawing/2014/main" id="{55ADCC38-30AC-B8C3-386D-DC50D79108DB}"/>
              </a:ext>
            </a:extLst>
          </p:cNvPr>
          <p:cNvSpPr txBox="1"/>
          <p:nvPr/>
        </p:nvSpPr>
        <p:spPr>
          <a:xfrm>
            <a:off x="2940484" y="2852308"/>
            <a:ext cx="1746584" cy="369332"/>
          </a:xfrm>
          <a:prstGeom prst="rect">
            <a:avLst/>
          </a:prstGeom>
          <a:noFill/>
        </p:spPr>
        <p:txBody>
          <a:bodyPr wrap="square">
            <a:spAutoFit/>
          </a:bodyPr>
          <a:lstStyle/>
          <a:p>
            <a:pPr algn="ctr"/>
            <a:r>
              <a:rPr kumimoji="1" lang="en-US" altLang="zh-CN" sz="1800" dirty="0">
                <a:solidFill>
                  <a:schemeClr val="accent1"/>
                </a:solidFill>
              </a:rPr>
              <a:t>simulation</a:t>
            </a:r>
          </a:p>
        </p:txBody>
      </p:sp>
      <p:sp>
        <p:nvSpPr>
          <p:cNvPr id="43" name="文本框 42">
            <a:extLst>
              <a:ext uri="{FF2B5EF4-FFF2-40B4-BE49-F238E27FC236}">
                <a16:creationId xmlns:a16="http://schemas.microsoft.com/office/drawing/2014/main" id="{E621207A-AF41-0B49-F48A-B925D5FD3D0F}"/>
              </a:ext>
            </a:extLst>
          </p:cNvPr>
          <p:cNvSpPr txBox="1"/>
          <p:nvPr/>
        </p:nvSpPr>
        <p:spPr>
          <a:xfrm>
            <a:off x="6870804" y="2852308"/>
            <a:ext cx="3195388" cy="369332"/>
          </a:xfrm>
          <a:prstGeom prst="rect">
            <a:avLst/>
          </a:prstGeom>
          <a:noFill/>
        </p:spPr>
        <p:txBody>
          <a:bodyPr wrap="square">
            <a:spAutoFit/>
          </a:bodyPr>
          <a:lstStyle/>
          <a:p>
            <a:pPr algn="ctr"/>
            <a:r>
              <a:rPr kumimoji="1" lang="en-US" altLang="zh-CN" dirty="0">
                <a:solidFill>
                  <a:schemeClr val="accent1"/>
                </a:solidFill>
              </a:rPr>
              <a:t>digitization</a:t>
            </a:r>
            <a:r>
              <a:rPr kumimoji="1" lang="zh-CN" altLang="en-US" dirty="0">
                <a:solidFill>
                  <a:schemeClr val="accent1"/>
                </a:solidFill>
              </a:rPr>
              <a:t> </a:t>
            </a:r>
            <a:r>
              <a:rPr kumimoji="1" lang="en-US" altLang="zh-CN" dirty="0">
                <a:solidFill>
                  <a:schemeClr val="accent1"/>
                </a:solidFill>
              </a:rPr>
              <a:t>&amp;</a:t>
            </a:r>
            <a:r>
              <a:rPr kumimoji="1" lang="zh-CN" altLang="en-US" dirty="0">
                <a:solidFill>
                  <a:schemeClr val="accent1"/>
                </a:solidFill>
              </a:rPr>
              <a:t> </a:t>
            </a:r>
            <a:r>
              <a:rPr kumimoji="1" lang="en-US" altLang="zh-CN" dirty="0">
                <a:solidFill>
                  <a:schemeClr val="accent1"/>
                </a:solidFill>
              </a:rPr>
              <a:t>clustering</a:t>
            </a:r>
            <a:endParaRPr kumimoji="1" lang="en-US" altLang="zh-CN" sz="1800" dirty="0">
              <a:solidFill>
                <a:schemeClr val="accent1"/>
              </a:solidFill>
            </a:endParaRPr>
          </a:p>
        </p:txBody>
      </p:sp>
      <p:pic>
        <p:nvPicPr>
          <p:cNvPr id="47" name="图形 46">
            <a:extLst>
              <a:ext uri="{FF2B5EF4-FFF2-40B4-BE49-F238E27FC236}">
                <a16:creationId xmlns:a16="http://schemas.microsoft.com/office/drawing/2014/main" id="{EAAE89F8-D05D-CFE5-E6DB-91533B24C33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95729" y="3768660"/>
            <a:ext cx="1746585" cy="1795784"/>
          </a:xfrm>
          <a:prstGeom prst="rect">
            <a:avLst/>
          </a:prstGeom>
        </p:spPr>
      </p:pic>
      <p:cxnSp>
        <p:nvCxnSpPr>
          <p:cNvPr id="49" name="直线箭头连接符 48">
            <a:extLst>
              <a:ext uri="{FF2B5EF4-FFF2-40B4-BE49-F238E27FC236}">
                <a16:creationId xmlns:a16="http://schemas.microsoft.com/office/drawing/2014/main" id="{3E690AD0-544B-4620-DFAC-A9EC845A587A}"/>
              </a:ext>
            </a:extLst>
          </p:cNvPr>
          <p:cNvCxnSpPr>
            <a:cxnSpLocks/>
          </p:cNvCxnSpPr>
          <p:nvPr/>
        </p:nvCxnSpPr>
        <p:spPr>
          <a:xfrm>
            <a:off x="3630693" y="4484284"/>
            <a:ext cx="913887" cy="1"/>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51" name="文本框 50">
            <a:extLst>
              <a:ext uri="{FF2B5EF4-FFF2-40B4-BE49-F238E27FC236}">
                <a16:creationId xmlns:a16="http://schemas.microsoft.com/office/drawing/2014/main" id="{557839B9-4CA2-C303-5AEC-2DC3EBDAC27E}"/>
              </a:ext>
            </a:extLst>
          </p:cNvPr>
          <p:cNvSpPr txBox="1"/>
          <p:nvPr/>
        </p:nvSpPr>
        <p:spPr>
          <a:xfrm>
            <a:off x="1577024" y="5587434"/>
            <a:ext cx="1746584" cy="369332"/>
          </a:xfrm>
          <a:prstGeom prst="rect">
            <a:avLst/>
          </a:prstGeom>
          <a:noFill/>
        </p:spPr>
        <p:txBody>
          <a:bodyPr wrap="square">
            <a:spAutoFit/>
          </a:bodyPr>
          <a:lstStyle/>
          <a:p>
            <a:pPr algn="ctr"/>
            <a:r>
              <a:rPr kumimoji="1" lang="en-US" altLang="zh-CN" sz="1800" dirty="0">
                <a:solidFill>
                  <a:schemeClr val="accent1"/>
                </a:solidFill>
              </a:rPr>
              <a:t>seeding</a:t>
            </a:r>
          </a:p>
        </p:txBody>
      </p:sp>
      <p:pic>
        <p:nvPicPr>
          <p:cNvPr id="52" name="图形 51">
            <a:extLst>
              <a:ext uri="{FF2B5EF4-FFF2-40B4-BE49-F238E27FC236}">
                <a16:creationId xmlns:a16="http://schemas.microsoft.com/office/drawing/2014/main" id="{4029D31C-34EA-7507-35B3-95B38E53B9C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673338" y="3825268"/>
            <a:ext cx="2446328" cy="1620085"/>
          </a:xfrm>
          <a:prstGeom prst="rect">
            <a:avLst/>
          </a:prstGeom>
        </p:spPr>
      </p:pic>
      <p:sp>
        <p:nvSpPr>
          <p:cNvPr id="53" name="文本框 52">
            <a:extLst>
              <a:ext uri="{FF2B5EF4-FFF2-40B4-BE49-F238E27FC236}">
                <a16:creationId xmlns:a16="http://schemas.microsoft.com/office/drawing/2014/main" id="{3042E1B7-8A2D-7AD8-3402-DA1E8EEDD500}"/>
              </a:ext>
            </a:extLst>
          </p:cNvPr>
          <p:cNvSpPr txBox="1"/>
          <p:nvPr/>
        </p:nvSpPr>
        <p:spPr>
          <a:xfrm>
            <a:off x="4326904" y="5587434"/>
            <a:ext cx="2811600" cy="369332"/>
          </a:xfrm>
          <a:prstGeom prst="rect">
            <a:avLst/>
          </a:prstGeom>
          <a:noFill/>
        </p:spPr>
        <p:txBody>
          <a:bodyPr wrap="square">
            <a:spAutoFit/>
          </a:bodyPr>
          <a:lstStyle/>
          <a:p>
            <a:pPr algn="ctr"/>
            <a:r>
              <a:rPr kumimoji="1" lang="en-US" altLang="zh-CN" sz="1800" dirty="0">
                <a:solidFill>
                  <a:schemeClr val="accent1"/>
                </a:solidFill>
              </a:rPr>
              <a:t>track</a:t>
            </a:r>
            <a:r>
              <a:rPr kumimoji="1" lang="zh-CN" altLang="en-US" sz="1800" dirty="0">
                <a:solidFill>
                  <a:schemeClr val="accent1"/>
                </a:solidFill>
              </a:rPr>
              <a:t> </a:t>
            </a:r>
            <a:r>
              <a:rPr kumimoji="1" lang="en-US" altLang="zh-CN" sz="1800" dirty="0">
                <a:solidFill>
                  <a:schemeClr val="accent1"/>
                </a:solidFill>
              </a:rPr>
              <a:t>finding&amp;</a:t>
            </a:r>
            <a:r>
              <a:rPr kumimoji="1" lang="zh-CN" altLang="en-US" sz="1800" dirty="0">
                <a:solidFill>
                  <a:schemeClr val="accent1"/>
                </a:solidFill>
              </a:rPr>
              <a:t> </a:t>
            </a:r>
            <a:r>
              <a:rPr kumimoji="1" lang="en-US" altLang="zh-CN" sz="1800" dirty="0">
                <a:solidFill>
                  <a:schemeClr val="accent1"/>
                </a:solidFill>
              </a:rPr>
              <a:t>fitting</a:t>
            </a:r>
            <a:r>
              <a:rPr kumimoji="1" lang="zh-CN" altLang="en-US" sz="1800" dirty="0">
                <a:solidFill>
                  <a:schemeClr val="accent1"/>
                </a:solidFill>
              </a:rPr>
              <a:t> </a:t>
            </a:r>
            <a:r>
              <a:rPr kumimoji="1" lang="en-US" altLang="zh-CN" sz="1800" dirty="0">
                <a:solidFill>
                  <a:schemeClr val="accent1"/>
                </a:solidFill>
              </a:rPr>
              <a:t>(CKF)</a:t>
            </a:r>
          </a:p>
        </p:txBody>
      </p:sp>
      <p:cxnSp>
        <p:nvCxnSpPr>
          <p:cNvPr id="54" name="直线箭头连接符 53">
            <a:extLst>
              <a:ext uri="{FF2B5EF4-FFF2-40B4-BE49-F238E27FC236}">
                <a16:creationId xmlns:a16="http://schemas.microsoft.com/office/drawing/2014/main" id="{C4EA84DC-9D9F-3771-3D3E-3AC96C9E83F2}"/>
              </a:ext>
            </a:extLst>
          </p:cNvPr>
          <p:cNvCxnSpPr>
            <a:cxnSpLocks/>
          </p:cNvCxnSpPr>
          <p:nvPr/>
        </p:nvCxnSpPr>
        <p:spPr>
          <a:xfrm>
            <a:off x="7145818" y="4515051"/>
            <a:ext cx="1007581"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55" name="图形 54">
            <a:extLst>
              <a:ext uri="{FF2B5EF4-FFF2-40B4-BE49-F238E27FC236}">
                <a16:creationId xmlns:a16="http://schemas.microsoft.com/office/drawing/2014/main" id="{AE625177-F5AF-0F98-6695-4590C334BD5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153399" y="3680086"/>
            <a:ext cx="2998370" cy="1608397"/>
          </a:xfrm>
          <a:prstGeom prst="rect">
            <a:avLst/>
          </a:prstGeom>
        </p:spPr>
      </p:pic>
      <p:sp>
        <p:nvSpPr>
          <p:cNvPr id="60" name="矩形 59">
            <a:extLst>
              <a:ext uri="{FF2B5EF4-FFF2-40B4-BE49-F238E27FC236}">
                <a16:creationId xmlns:a16="http://schemas.microsoft.com/office/drawing/2014/main" id="{C9939E45-ED6D-3B06-61B1-BB9510589681}"/>
              </a:ext>
            </a:extLst>
          </p:cNvPr>
          <p:cNvSpPr/>
          <p:nvPr/>
        </p:nvSpPr>
        <p:spPr>
          <a:xfrm>
            <a:off x="5678904" y="3284343"/>
            <a:ext cx="5354054" cy="307352"/>
          </a:xfrm>
          <a:prstGeom prst="rect">
            <a:avLst/>
          </a:prstGeom>
          <a:pattFill prst="wdUpDiag">
            <a:fgClr>
              <a:schemeClr val="accent6"/>
            </a:fgClr>
            <a:bgClr>
              <a:schemeClr val="bg1"/>
            </a:bgClr>
          </a:pattFill>
          <a:ln cap="flat">
            <a:solidFill>
              <a:schemeClr val="accent6">
                <a:alpha val="24948"/>
              </a:schemeClr>
            </a:solidFill>
            <a:miter lim="800000"/>
            <a:extLst>
              <a:ext uri="{C807C97D-BFC1-408E-A445-0C87EB9F89A2}">
                <ask:lineSketchStyleProps xmlns:ask="http://schemas.microsoft.com/office/drawing/2018/sketchyshapes" sd="1219033472">
                  <a:custGeom>
                    <a:avLst/>
                    <a:gdLst>
                      <a:gd name="connsiteX0" fmla="*/ 0 w 6592301"/>
                      <a:gd name="connsiteY0" fmla="*/ 0 h 307352"/>
                      <a:gd name="connsiteX1" fmla="*/ 6592301 w 6592301"/>
                      <a:gd name="connsiteY1" fmla="*/ 0 h 307352"/>
                      <a:gd name="connsiteX2" fmla="*/ 6592301 w 6592301"/>
                      <a:gd name="connsiteY2" fmla="*/ 307352 h 307352"/>
                      <a:gd name="connsiteX3" fmla="*/ 0 w 6592301"/>
                      <a:gd name="connsiteY3" fmla="*/ 307352 h 307352"/>
                      <a:gd name="connsiteX4" fmla="*/ 0 w 6592301"/>
                      <a:gd name="connsiteY4" fmla="*/ 0 h 307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2301" h="307352" fill="none" extrusionOk="0">
                        <a:moveTo>
                          <a:pt x="0" y="0"/>
                        </a:moveTo>
                        <a:cubicBezTo>
                          <a:pt x="770216" y="-49533"/>
                          <a:pt x="4799882" y="-14809"/>
                          <a:pt x="6592301" y="0"/>
                        </a:cubicBezTo>
                        <a:cubicBezTo>
                          <a:pt x="6596441" y="116458"/>
                          <a:pt x="6566797" y="214588"/>
                          <a:pt x="6592301" y="307352"/>
                        </a:cubicBezTo>
                        <a:cubicBezTo>
                          <a:pt x="3611085" y="259121"/>
                          <a:pt x="1805552" y="391807"/>
                          <a:pt x="0" y="307352"/>
                        </a:cubicBezTo>
                        <a:cubicBezTo>
                          <a:pt x="2739" y="176697"/>
                          <a:pt x="-17481" y="145736"/>
                          <a:pt x="0" y="0"/>
                        </a:cubicBezTo>
                        <a:close/>
                      </a:path>
                      <a:path w="6592301" h="307352" stroke="0" extrusionOk="0">
                        <a:moveTo>
                          <a:pt x="0" y="0"/>
                        </a:moveTo>
                        <a:cubicBezTo>
                          <a:pt x="1584523" y="118645"/>
                          <a:pt x="5489354" y="116012"/>
                          <a:pt x="6592301" y="0"/>
                        </a:cubicBezTo>
                        <a:cubicBezTo>
                          <a:pt x="6574909" y="50717"/>
                          <a:pt x="6580368" y="227456"/>
                          <a:pt x="6592301" y="307352"/>
                        </a:cubicBezTo>
                        <a:cubicBezTo>
                          <a:pt x="4111285" y="441952"/>
                          <a:pt x="2053571" y="150156"/>
                          <a:pt x="0" y="307352"/>
                        </a:cubicBezTo>
                        <a:cubicBezTo>
                          <a:pt x="-15257" y="185014"/>
                          <a:pt x="25309" y="77418"/>
                          <a:pt x="0" y="0"/>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b="1" dirty="0">
                <a:solidFill>
                  <a:schemeClr val="tx1"/>
                </a:solidFill>
                <a:latin typeface="Calibri" panose="020F0502020204030204" pitchFamily="34" charset="0"/>
                <a:cs typeface="Calibri" panose="020F0502020204030204" pitchFamily="34" charset="0"/>
              </a:rPr>
              <a:t>use</a:t>
            </a:r>
            <a:r>
              <a:rPr kumimoji="1" lang="zh-CN" altLang="en-US" b="1" dirty="0">
                <a:solidFill>
                  <a:schemeClr val="tx1"/>
                </a:solidFill>
                <a:latin typeface="Calibri" panose="020F0502020204030204" pitchFamily="34" charset="0"/>
                <a:cs typeface="Calibri" panose="020F0502020204030204" pitchFamily="34" charset="0"/>
              </a:rPr>
              <a:t> </a:t>
            </a:r>
            <a:r>
              <a:rPr kumimoji="1" lang="en-US" altLang="zh-CN" b="1" dirty="0">
                <a:solidFill>
                  <a:schemeClr val="tx1"/>
                </a:solidFill>
                <a:latin typeface="Calibri" panose="020F0502020204030204" pitchFamily="34" charset="0"/>
                <a:cs typeface="Calibri" panose="020F0502020204030204" pitchFamily="34" charset="0"/>
              </a:rPr>
              <a:t>smeared</a:t>
            </a:r>
            <a:r>
              <a:rPr kumimoji="1" lang="zh-CN" altLang="en-US" b="1" dirty="0">
                <a:solidFill>
                  <a:schemeClr val="tx1"/>
                </a:solidFill>
                <a:latin typeface="Calibri" panose="020F0502020204030204" pitchFamily="34" charset="0"/>
                <a:cs typeface="Calibri" panose="020F0502020204030204" pitchFamily="34" charset="0"/>
              </a:rPr>
              <a:t> </a:t>
            </a:r>
            <a:r>
              <a:rPr kumimoji="1" lang="en-US" altLang="zh-CN" b="1" dirty="0">
                <a:solidFill>
                  <a:schemeClr val="tx1"/>
                </a:solidFill>
                <a:latin typeface="Calibri" panose="020F0502020204030204" pitchFamily="34" charset="0"/>
                <a:cs typeface="Calibri" panose="020F0502020204030204" pitchFamily="34" charset="0"/>
              </a:rPr>
              <a:t>hit</a:t>
            </a:r>
            <a:r>
              <a:rPr kumimoji="1" lang="zh-CN" altLang="en-US" b="1" dirty="0">
                <a:solidFill>
                  <a:schemeClr val="tx1"/>
                </a:solidFill>
                <a:latin typeface="Calibri" panose="020F0502020204030204" pitchFamily="34" charset="0"/>
                <a:cs typeface="Calibri" panose="020F0502020204030204" pitchFamily="34" charset="0"/>
              </a:rPr>
              <a:t> </a:t>
            </a:r>
            <a:r>
              <a:rPr kumimoji="1" lang="en-US" altLang="zh-CN" b="1" dirty="0">
                <a:solidFill>
                  <a:schemeClr val="tx1"/>
                </a:solidFill>
                <a:latin typeface="Calibri" panose="020F0502020204030204" pitchFamily="34" charset="0"/>
                <a:cs typeface="Calibri" panose="020F0502020204030204" pitchFamily="34" charset="0"/>
              </a:rPr>
              <a:t>information</a:t>
            </a:r>
            <a:endParaRPr kumimoji="1" lang="zh-CN" altLang="en-US" b="1" dirty="0">
              <a:solidFill>
                <a:schemeClr val="tx1"/>
              </a:solidFill>
              <a:latin typeface="Calibri" panose="020F0502020204030204" pitchFamily="34" charset="0"/>
              <a:cs typeface="Calibri" panose="020F0502020204030204" pitchFamily="34" charset="0"/>
            </a:endParaRPr>
          </a:p>
        </p:txBody>
      </p:sp>
      <p:sp>
        <p:nvSpPr>
          <p:cNvPr id="64" name="矩形 63">
            <a:extLst>
              <a:ext uri="{FF2B5EF4-FFF2-40B4-BE49-F238E27FC236}">
                <a16:creationId xmlns:a16="http://schemas.microsoft.com/office/drawing/2014/main" id="{28F74EF8-56B8-1AE3-71B4-74E92483AFFE}"/>
              </a:ext>
            </a:extLst>
          </p:cNvPr>
          <p:cNvSpPr/>
          <p:nvPr/>
        </p:nvSpPr>
        <p:spPr>
          <a:xfrm>
            <a:off x="2193202" y="3292712"/>
            <a:ext cx="3485703" cy="307352"/>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chemeClr val="tx1"/>
              </a:solidFill>
            </a:endParaRPr>
          </a:p>
        </p:txBody>
      </p:sp>
      <p:sp>
        <p:nvSpPr>
          <p:cNvPr id="65" name="矩形 64">
            <a:extLst>
              <a:ext uri="{FF2B5EF4-FFF2-40B4-BE49-F238E27FC236}">
                <a16:creationId xmlns:a16="http://schemas.microsoft.com/office/drawing/2014/main" id="{13EED094-6BE4-A80D-5A38-196945F178BB}"/>
              </a:ext>
            </a:extLst>
          </p:cNvPr>
          <p:cNvSpPr/>
          <p:nvPr/>
        </p:nvSpPr>
        <p:spPr>
          <a:xfrm>
            <a:off x="451955" y="5942159"/>
            <a:ext cx="3675295" cy="307352"/>
          </a:xfrm>
          <a:prstGeom prst="rect">
            <a:avLst/>
          </a:prstGeom>
          <a:pattFill prst="wdUpDiag">
            <a:fgClr>
              <a:schemeClr val="accent6"/>
            </a:fgClr>
            <a:bgClr>
              <a:schemeClr val="bg1"/>
            </a:bgClr>
          </a:pattFill>
          <a:ln cap="flat">
            <a:solidFill>
              <a:schemeClr val="accent6">
                <a:alpha val="24948"/>
              </a:schemeClr>
            </a:solidFill>
            <a:miter lim="800000"/>
            <a:extLst>
              <a:ext uri="{C807C97D-BFC1-408E-A445-0C87EB9F89A2}">
                <ask:lineSketchStyleProps xmlns:ask="http://schemas.microsoft.com/office/drawing/2018/sketchyshapes" sd="1219033472">
                  <a:custGeom>
                    <a:avLst/>
                    <a:gdLst>
                      <a:gd name="connsiteX0" fmla="*/ 0 w 6592301"/>
                      <a:gd name="connsiteY0" fmla="*/ 0 h 307352"/>
                      <a:gd name="connsiteX1" fmla="*/ 6592301 w 6592301"/>
                      <a:gd name="connsiteY1" fmla="*/ 0 h 307352"/>
                      <a:gd name="connsiteX2" fmla="*/ 6592301 w 6592301"/>
                      <a:gd name="connsiteY2" fmla="*/ 307352 h 307352"/>
                      <a:gd name="connsiteX3" fmla="*/ 0 w 6592301"/>
                      <a:gd name="connsiteY3" fmla="*/ 307352 h 307352"/>
                      <a:gd name="connsiteX4" fmla="*/ 0 w 6592301"/>
                      <a:gd name="connsiteY4" fmla="*/ 0 h 307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2301" h="307352" fill="none" extrusionOk="0">
                        <a:moveTo>
                          <a:pt x="0" y="0"/>
                        </a:moveTo>
                        <a:cubicBezTo>
                          <a:pt x="770216" y="-49533"/>
                          <a:pt x="4799882" y="-14809"/>
                          <a:pt x="6592301" y="0"/>
                        </a:cubicBezTo>
                        <a:cubicBezTo>
                          <a:pt x="6596441" y="116458"/>
                          <a:pt x="6566797" y="214588"/>
                          <a:pt x="6592301" y="307352"/>
                        </a:cubicBezTo>
                        <a:cubicBezTo>
                          <a:pt x="3611085" y="259121"/>
                          <a:pt x="1805552" y="391807"/>
                          <a:pt x="0" y="307352"/>
                        </a:cubicBezTo>
                        <a:cubicBezTo>
                          <a:pt x="2739" y="176697"/>
                          <a:pt x="-17481" y="145736"/>
                          <a:pt x="0" y="0"/>
                        </a:cubicBezTo>
                        <a:close/>
                      </a:path>
                      <a:path w="6592301" h="307352" stroke="0" extrusionOk="0">
                        <a:moveTo>
                          <a:pt x="0" y="0"/>
                        </a:moveTo>
                        <a:cubicBezTo>
                          <a:pt x="1584523" y="118645"/>
                          <a:pt x="5489354" y="116012"/>
                          <a:pt x="6592301" y="0"/>
                        </a:cubicBezTo>
                        <a:cubicBezTo>
                          <a:pt x="6574909" y="50717"/>
                          <a:pt x="6580368" y="227456"/>
                          <a:pt x="6592301" y="307352"/>
                        </a:cubicBezTo>
                        <a:cubicBezTo>
                          <a:pt x="4111285" y="441952"/>
                          <a:pt x="2053571" y="150156"/>
                          <a:pt x="0" y="307352"/>
                        </a:cubicBezTo>
                        <a:cubicBezTo>
                          <a:pt x="-15257" y="185014"/>
                          <a:pt x="25309" y="77418"/>
                          <a:pt x="0" y="0"/>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chemeClr val="tx1"/>
              </a:solidFill>
            </a:endParaRPr>
          </a:p>
        </p:txBody>
      </p:sp>
      <p:sp>
        <p:nvSpPr>
          <p:cNvPr id="69" name="文本框 68">
            <a:extLst>
              <a:ext uri="{FF2B5EF4-FFF2-40B4-BE49-F238E27FC236}">
                <a16:creationId xmlns:a16="http://schemas.microsoft.com/office/drawing/2014/main" id="{E2EE26E5-F780-EACD-8969-2E7FB82254FB}"/>
              </a:ext>
            </a:extLst>
          </p:cNvPr>
          <p:cNvSpPr txBox="1"/>
          <p:nvPr/>
        </p:nvSpPr>
        <p:spPr>
          <a:xfrm>
            <a:off x="8053967" y="5547520"/>
            <a:ext cx="2340375" cy="369332"/>
          </a:xfrm>
          <a:prstGeom prst="rect">
            <a:avLst/>
          </a:prstGeom>
          <a:noFill/>
        </p:spPr>
        <p:txBody>
          <a:bodyPr wrap="square">
            <a:spAutoFit/>
          </a:bodyPr>
          <a:lstStyle/>
          <a:p>
            <a:pPr algn="ctr"/>
            <a:r>
              <a:rPr kumimoji="1" lang="en-US" altLang="zh-CN" sz="1800" dirty="0">
                <a:solidFill>
                  <a:schemeClr val="accent1"/>
                </a:solidFill>
              </a:rPr>
              <a:t>vertexing</a:t>
            </a:r>
          </a:p>
        </p:txBody>
      </p:sp>
      <p:sp>
        <p:nvSpPr>
          <p:cNvPr id="70" name="矩形 69">
            <a:extLst>
              <a:ext uri="{FF2B5EF4-FFF2-40B4-BE49-F238E27FC236}">
                <a16:creationId xmlns:a16="http://schemas.microsoft.com/office/drawing/2014/main" id="{FC35500D-A42A-CA9C-69F0-6DCB96652423}"/>
              </a:ext>
            </a:extLst>
          </p:cNvPr>
          <p:cNvSpPr/>
          <p:nvPr/>
        </p:nvSpPr>
        <p:spPr>
          <a:xfrm>
            <a:off x="8153399" y="375416"/>
            <a:ext cx="1171071" cy="307352"/>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chemeClr val="tx1"/>
              </a:solidFill>
            </a:endParaRPr>
          </a:p>
        </p:txBody>
      </p:sp>
      <p:sp>
        <p:nvSpPr>
          <p:cNvPr id="71" name="矩形 70">
            <a:extLst>
              <a:ext uri="{FF2B5EF4-FFF2-40B4-BE49-F238E27FC236}">
                <a16:creationId xmlns:a16="http://schemas.microsoft.com/office/drawing/2014/main" id="{6988FFA4-5B30-1077-F944-AF0BB8500F20}"/>
              </a:ext>
            </a:extLst>
          </p:cNvPr>
          <p:cNvSpPr/>
          <p:nvPr/>
        </p:nvSpPr>
        <p:spPr>
          <a:xfrm>
            <a:off x="8153399" y="911031"/>
            <a:ext cx="1171071" cy="307352"/>
          </a:xfrm>
          <a:prstGeom prst="rect">
            <a:avLst/>
          </a:prstGeom>
          <a:pattFill prst="wdUpDiag">
            <a:fgClr>
              <a:schemeClr val="accent6"/>
            </a:fgClr>
            <a:bgClr>
              <a:schemeClr val="bg1"/>
            </a:bgClr>
          </a:pattFill>
          <a:ln cap="flat">
            <a:solidFill>
              <a:schemeClr val="accent6">
                <a:alpha val="24948"/>
              </a:schemeClr>
            </a:solidFill>
            <a:miter lim="800000"/>
            <a:extLst>
              <a:ext uri="{C807C97D-BFC1-408E-A445-0C87EB9F89A2}">
                <ask:lineSketchStyleProps xmlns:ask="http://schemas.microsoft.com/office/drawing/2018/sketchyshapes" sd="1219033472">
                  <a:custGeom>
                    <a:avLst/>
                    <a:gdLst>
                      <a:gd name="connsiteX0" fmla="*/ 0 w 6592301"/>
                      <a:gd name="connsiteY0" fmla="*/ 0 h 307352"/>
                      <a:gd name="connsiteX1" fmla="*/ 6592301 w 6592301"/>
                      <a:gd name="connsiteY1" fmla="*/ 0 h 307352"/>
                      <a:gd name="connsiteX2" fmla="*/ 6592301 w 6592301"/>
                      <a:gd name="connsiteY2" fmla="*/ 307352 h 307352"/>
                      <a:gd name="connsiteX3" fmla="*/ 0 w 6592301"/>
                      <a:gd name="connsiteY3" fmla="*/ 307352 h 307352"/>
                      <a:gd name="connsiteX4" fmla="*/ 0 w 6592301"/>
                      <a:gd name="connsiteY4" fmla="*/ 0 h 307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2301" h="307352" fill="none" extrusionOk="0">
                        <a:moveTo>
                          <a:pt x="0" y="0"/>
                        </a:moveTo>
                        <a:cubicBezTo>
                          <a:pt x="770216" y="-49533"/>
                          <a:pt x="4799882" y="-14809"/>
                          <a:pt x="6592301" y="0"/>
                        </a:cubicBezTo>
                        <a:cubicBezTo>
                          <a:pt x="6596441" y="116458"/>
                          <a:pt x="6566797" y="214588"/>
                          <a:pt x="6592301" y="307352"/>
                        </a:cubicBezTo>
                        <a:cubicBezTo>
                          <a:pt x="3611085" y="259121"/>
                          <a:pt x="1805552" y="391807"/>
                          <a:pt x="0" y="307352"/>
                        </a:cubicBezTo>
                        <a:cubicBezTo>
                          <a:pt x="2739" y="176697"/>
                          <a:pt x="-17481" y="145736"/>
                          <a:pt x="0" y="0"/>
                        </a:cubicBezTo>
                        <a:close/>
                      </a:path>
                      <a:path w="6592301" h="307352" stroke="0" extrusionOk="0">
                        <a:moveTo>
                          <a:pt x="0" y="0"/>
                        </a:moveTo>
                        <a:cubicBezTo>
                          <a:pt x="1584523" y="118645"/>
                          <a:pt x="5489354" y="116012"/>
                          <a:pt x="6592301" y="0"/>
                        </a:cubicBezTo>
                        <a:cubicBezTo>
                          <a:pt x="6574909" y="50717"/>
                          <a:pt x="6580368" y="227456"/>
                          <a:pt x="6592301" y="307352"/>
                        </a:cubicBezTo>
                        <a:cubicBezTo>
                          <a:pt x="4111285" y="441952"/>
                          <a:pt x="2053571" y="150156"/>
                          <a:pt x="0" y="307352"/>
                        </a:cubicBezTo>
                        <a:cubicBezTo>
                          <a:pt x="-15257" y="185014"/>
                          <a:pt x="25309" y="77418"/>
                          <a:pt x="0" y="0"/>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chemeClr val="tx1"/>
              </a:solidFill>
            </a:endParaRPr>
          </a:p>
        </p:txBody>
      </p:sp>
      <p:sp>
        <p:nvSpPr>
          <p:cNvPr id="72" name="文本框 71">
            <a:extLst>
              <a:ext uri="{FF2B5EF4-FFF2-40B4-BE49-F238E27FC236}">
                <a16:creationId xmlns:a16="http://schemas.microsoft.com/office/drawing/2014/main" id="{EBA0EBCF-FCA3-6668-C9C6-0F1175E9248A}"/>
              </a:ext>
            </a:extLst>
          </p:cNvPr>
          <p:cNvSpPr txBox="1"/>
          <p:nvPr/>
        </p:nvSpPr>
        <p:spPr>
          <a:xfrm>
            <a:off x="9627579" y="334811"/>
            <a:ext cx="2117887" cy="369332"/>
          </a:xfrm>
          <a:prstGeom prst="rect">
            <a:avLst/>
          </a:prstGeom>
          <a:noFill/>
        </p:spPr>
        <p:txBody>
          <a:bodyPr wrap="none" rtlCol="0">
            <a:spAutoFit/>
          </a:bodyPr>
          <a:lstStyle/>
          <a:p>
            <a:r>
              <a:rPr kumimoji="1" lang="en-US" altLang="zh-CN" dirty="0"/>
              <a:t>with time algorithm</a:t>
            </a:r>
            <a:endParaRPr kumimoji="1" lang="zh-CN" altLang="en-US" dirty="0"/>
          </a:p>
        </p:txBody>
      </p:sp>
      <p:sp>
        <p:nvSpPr>
          <p:cNvPr id="74" name="文本框 73">
            <a:extLst>
              <a:ext uri="{FF2B5EF4-FFF2-40B4-BE49-F238E27FC236}">
                <a16:creationId xmlns:a16="http://schemas.microsoft.com/office/drawing/2014/main" id="{415012B8-9F68-9BCA-6E61-BDB3946E0C00}"/>
              </a:ext>
            </a:extLst>
          </p:cNvPr>
          <p:cNvSpPr txBox="1"/>
          <p:nvPr/>
        </p:nvSpPr>
        <p:spPr>
          <a:xfrm>
            <a:off x="380270" y="3248616"/>
            <a:ext cx="1812932" cy="369332"/>
          </a:xfrm>
          <a:prstGeom prst="rect">
            <a:avLst/>
          </a:prstGeom>
          <a:noFill/>
        </p:spPr>
        <p:txBody>
          <a:bodyPr wrap="none" rtlCol="0">
            <a:spAutoFit/>
          </a:bodyPr>
          <a:lstStyle/>
          <a:p>
            <a:r>
              <a:rPr kumimoji="1" lang="en-US" altLang="zh-CN" b="1" dirty="0">
                <a:solidFill>
                  <a:schemeClr val="accent6"/>
                </a:solidFill>
                <a:latin typeface="Calibri" panose="020F0502020204030204" pitchFamily="34" charset="0"/>
                <a:cs typeface="Calibri" panose="020F0502020204030204" pitchFamily="34" charset="0"/>
              </a:rPr>
              <a:t>time</a:t>
            </a:r>
            <a:r>
              <a:rPr kumimoji="1" lang="zh-CN" altLang="en-US" b="1" dirty="0">
                <a:solidFill>
                  <a:schemeClr val="accent6"/>
                </a:solidFill>
                <a:latin typeface="Calibri" panose="020F0502020204030204" pitchFamily="34" charset="0"/>
                <a:cs typeface="Calibri" panose="020F0502020204030204" pitchFamily="34" charset="0"/>
              </a:rPr>
              <a:t> </a:t>
            </a:r>
            <a:r>
              <a:rPr kumimoji="1" lang="en-US" altLang="zh-CN" b="1" dirty="0">
                <a:solidFill>
                  <a:schemeClr val="accent6"/>
                </a:solidFill>
                <a:latin typeface="Calibri" panose="020F0502020204030204" pitchFamily="34" charset="0"/>
                <a:cs typeface="Calibri" panose="020F0502020204030204" pitchFamily="34" charset="0"/>
              </a:rPr>
              <a:t>information</a:t>
            </a:r>
            <a:endParaRPr kumimoji="1" lang="zh-CN" altLang="en-US" b="1" dirty="0">
              <a:solidFill>
                <a:schemeClr val="accent6"/>
              </a:solidFill>
              <a:latin typeface="Calibri" panose="020F0502020204030204" pitchFamily="34" charset="0"/>
              <a:cs typeface="Calibri" panose="020F0502020204030204" pitchFamily="34" charset="0"/>
            </a:endParaRPr>
          </a:p>
        </p:txBody>
      </p:sp>
      <p:sp>
        <p:nvSpPr>
          <p:cNvPr id="2" name="文本框 1">
            <a:extLst>
              <a:ext uri="{FF2B5EF4-FFF2-40B4-BE49-F238E27FC236}">
                <a16:creationId xmlns:a16="http://schemas.microsoft.com/office/drawing/2014/main" id="{D953E1A4-2F1E-ECF4-B7F7-00D7F6975349}"/>
              </a:ext>
            </a:extLst>
          </p:cNvPr>
          <p:cNvSpPr txBox="1"/>
          <p:nvPr/>
        </p:nvSpPr>
        <p:spPr>
          <a:xfrm>
            <a:off x="10132104" y="2635740"/>
            <a:ext cx="2034283" cy="369332"/>
          </a:xfrm>
          <a:prstGeom prst="rect">
            <a:avLst/>
          </a:prstGeom>
          <a:noFill/>
        </p:spPr>
        <p:txBody>
          <a:bodyPr wrap="square" rtlCol="0">
            <a:spAutoFit/>
          </a:bodyPr>
          <a:lstStyle/>
          <a:p>
            <a:pPr algn="ctr"/>
            <a:r>
              <a:rPr kumimoji="1" lang="en-US" altLang="zh-CN" dirty="0">
                <a:solidFill>
                  <a:srgbClr val="7030A0"/>
                </a:solidFill>
                <a:latin typeface="Calibri" panose="020F0502020204030204" pitchFamily="34" charset="0"/>
                <a:cs typeface="Calibri" panose="020F0502020204030204" pitchFamily="34" charset="0"/>
              </a:rPr>
              <a:t>studying</a:t>
            </a:r>
            <a:r>
              <a:rPr kumimoji="1" lang="zh-CN" altLang="en-US" dirty="0">
                <a:solidFill>
                  <a:srgbClr val="7030A0"/>
                </a:solidFill>
                <a:latin typeface="Calibri" panose="020F0502020204030204" pitchFamily="34" charset="0"/>
                <a:cs typeface="Calibri" panose="020F0502020204030204" pitchFamily="34" charset="0"/>
              </a:rPr>
              <a:t> </a:t>
            </a:r>
            <a:r>
              <a:rPr kumimoji="1" lang="en-US" altLang="zh-CN" dirty="0">
                <a:solidFill>
                  <a:srgbClr val="7030A0"/>
                </a:solidFill>
                <a:latin typeface="Calibri" panose="020F0502020204030204" pitchFamily="34" charset="0"/>
                <a:cs typeface="Calibri" panose="020F0502020204030204" pitchFamily="34" charset="0"/>
              </a:rPr>
              <a:t>in</a:t>
            </a:r>
            <a:r>
              <a:rPr kumimoji="1" lang="zh-CN" altLang="en-US" dirty="0">
                <a:solidFill>
                  <a:srgbClr val="7030A0"/>
                </a:solidFill>
                <a:latin typeface="Calibri" panose="020F0502020204030204" pitchFamily="34" charset="0"/>
                <a:cs typeface="Calibri" panose="020F0502020204030204" pitchFamily="34" charset="0"/>
              </a:rPr>
              <a:t> </a:t>
            </a:r>
            <a:r>
              <a:rPr kumimoji="1" lang="en-US" altLang="zh-CN" dirty="0">
                <a:solidFill>
                  <a:srgbClr val="7030A0"/>
                </a:solidFill>
                <a:latin typeface="Calibri" panose="020F0502020204030204" pitchFamily="34" charset="0"/>
                <a:cs typeface="Calibri" panose="020F0502020204030204" pitchFamily="34" charset="0"/>
              </a:rPr>
              <a:t>Athena</a:t>
            </a:r>
            <a:endParaRPr kumimoji="1" lang="zh-CN" altLang="en-US" dirty="0">
              <a:solidFill>
                <a:srgbClr val="7030A0"/>
              </a:solidFill>
              <a:latin typeface="Calibri" panose="020F0502020204030204" pitchFamily="34" charset="0"/>
              <a:cs typeface="Calibri" panose="020F0502020204030204" pitchFamily="34" charset="0"/>
            </a:endParaRPr>
          </a:p>
        </p:txBody>
      </p:sp>
      <p:sp>
        <p:nvSpPr>
          <p:cNvPr id="7" name="文本框 6">
            <a:extLst>
              <a:ext uri="{FF2B5EF4-FFF2-40B4-BE49-F238E27FC236}">
                <a16:creationId xmlns:a16="http://schemas.microsoft.com/office/drawing/2014/main" id="{FF0C5565-4A34-64D4-E818-4B0B8DB0CA3C}"/>
              </a:ext>
            </a:extLst>
          </p:cNvPr>
          <p:cNvSpPr txBox="1"/>
          <p:nvPr/>
        </p:nvSpPr>
        <p:spPr>
          <a:xfrm>
            <a:off x="10310181" y="5435639"/>
            <a:ext cx="1936417" cy="369332"/>
          </a:xfrm>
          <a:prstGeom prst="rect">
            <a:avLst/>
          </a:prstGeom>
          <a:noFill/>
        </p:spPr>
        <p:txBody>
          <a:bodyPr wrap="square" rtlCol="0">
            <a:spAutoFit/>
          </a:bodyPr>
          <a:lstStyle/>
          <a:p>
            <a:pPr algn="ctr"/>
            <a:r>
              <a:rPr kumimoji="1" lang="en-US" altLang="zh-CN" dirty="0">
                <a:solidFill>
                  <a:srgbClr val="7030A0"/>
                </a:solidFill>
                <a:latin typeface="Calibri" panose="020F0502020204030204" pitchFamily="34" charset="0"/>
                <a:cs typeface="Calibri" panose="020F0502020204030204" pitchFamily="34" charset="0"/>
              </a:rPr>
              <a:t>studied</a:t>
            </a:r>
            <a:r>
              <a:rPr kumimoji="1" lang="zh-CN" altLang="en-US" dirty="0">
                <a:solidFill>
                  <a:srgbClr val="7030A0"/>
                </a:solidFill>
                <a:latin typeface="Calibri" panose="020F0502020204030204" pitchFamily="34" charset="0"/>
                <a:cs typeface="Calibri" panose="020F0502020204030204" pitchFamily="34" charset="0"/>
              </a:rPr>
              <a:t> </a:t>
            </a:r>
            <a:r>
              <a:rPr kumimoji="1" lang="en-US" altLang="zh-CN" dirty="0">
                <a:solidFill>
                  <a:srgbClr val="7030A0"/>
                </a:solidFill>
                <a:latin typeface="Calibri" panose="020F0502020204030204" pitchFamily="34" charset="0"/>
                <a:cs typeface="Calibri" panose="020F0502020204030204" pitchFamily="34" charset="0"/>
              </a:rPr>
              <a:t>in</a:t>
            </a:r>
            <a:r>
              <a:rPr kumimoji="1" lang="zh-CN" altLang="en-US" dirty="0">
                <a:solidFill>
                  <a:srgbClr val="7030A0"/>
                </a:solidFill>
                <a:latin typeface="Calibri" panose="020F0502020204030204" pitchFamily="34" charset="0"/>
                <a:cs typeface="Calibri" panose="020F0502020204030204" pitchFamily="34" charset="0"/>
              </a:rPr>
              <a:t> </a:t>
            </a:r>
            <a:r>
              <a:rPr kumimoji="1" lang="en-US" altLang="zh-CN" dirty="0">
                <a:solidFill>
                  <a:srgbClr val="7030A0"/>
                </a:solidFill>
                <a:latin typeface="Calibri" panose="020F0502020204030204" pitchFamily="34" charset="0"/>
                <a:cs typeface="Calibri" panose="020F0502020204030204" pitchFamily="34" charset="0"/>
              </a:rPr>
              <a:t>ACTS</a:t>
            </a:r>
            <a:endParaRPr kumimoji="1" lang="zh-CN" altLang="en-US" dirty="0">
              <a:solidFill>
                <a:srgbClr val="7030A0"/>
              </a:solidFill>
              <a:latin typeface="Calibri" panose="020F0502020204030204" pitchFamily="34" charset="0"/>
              <a:cs typeface="Calibri" panose="020F0502020204030204" pitchFamily="34" charset="0"/>
            </a:endParaRPr>
          </a:p>
        </p:txBody>
      </p:sp>
      <p:sp>
        <p:nvSpPr>
          <p:cNvPr id="13" name="矩形: 圆角 4">
            <a:extLst>
              <a:ext uri="{FF2B5EF4-FFF2-40B4-BE49-F238E27FC236}">
                <a16:creationId xmlns:a16="http://schemas.microsoft.com/office/drawing/2014/main" id="{A08C6106-B2AE-EEB2-8610-4481D070C87E}"/>
              </a:ext>
            </a:extLst>
          </p:cNvPr>
          <p:cNvSpPr/>
          <p:nvPr/>
        </p:nvSpPr>
        <p:spPr>
          <a:xfrm>
            <a:off x="7757864" y="3691296"/>
            <a:ext cx="3491662" cy="1788832"/>
          </a:xfrm>
          <a:prstGeom prst="roundRect">
            <a:avLst>
              <a:gd name="adj" fmla="val 34255"/>
            </a:avLst>
          </a:prstGeom>
          <a:noFill/>
          <a:ln w="38100">
            <a:solidFill>
              <a:srgbClr val="7030A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p>
        </p:txBody>
      </p:sp>
      <p:sp>
        <p:nvSpPr>
          <p:cNvPr id="14" name="矩形: 圆角 4">
            <a:extLst>
              <a:ext uri="{FF2B5EF4-FFF2-40B4-BE49-F238E27FC236}">
                <a16:creationId xmlns:a16="http://schemas.microsoft.com/office/drawing/2014/main" id="{8427A1C6-31E6-3AFD-DC7F-44B8C4739719}"/>
              </a:ext>
            </a:extLst>
          </p:cNvPr>
          <p:cNvSpPr/>
          <p:nvPr/>
        </p:nvSpPr>
        <p:spPr>
          <a:xfrm>
            <a:off x="6578624" y="1543590"/>
            <a:ext cx="3815717" cy="1330869"/>
          </a:xfrm>
          <a:prstGeom prst="roundRect">
            <a:avLst>
              <a:gd name="adj" fmla="val 34255"/>
            </a:avLst>
          </a:prstGeom>
          <a:noFill/>
          <a:ln w="38100">
            <a:solidFill>
              <a:srgbClr val="7030A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p>
        </p:txBody>
      </p:sp>
      <p:sp>
        <p:nvSpPr>
          <p:cNvPr id="11" name="矩形: 圆角 4">
            <a:extLst>
              <a:ext uri="{FF2B5EF4-FFF2-40B4-BE49-F238E27FC236}">
                <a16:creationId xmlns:a16="http://schemas.microsoft.com/office/drawing/2014/main" id="{63CBAAEF-2C95-8A8B-3EE2-5FB495E0DF34}"/>
              </a:ext>
            </a:extLst>
          </p:cNvPr>
          <p:cNvSpPr/>
          <p:nvPr/>
        </p:nvSpPr>
        <p:spPr>
          <a:xfrm>
            <a:off x="1040232" y="3695025"/>
            <a:ext cx="2796478" cy="1788832"/>
          </a:xfrm>
          <a:prstGeom prst="roundRect">
            <a:avLst>
              <a:gd name="adj" fmla="val 34255"/>
            </a:avLst>
          </a:prstGeom>
          <a:noFill/>
          <a:ln w="38100">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p>
        </p:txBody>
      </p:sp>
      <p:sp>
        <p:nvSpPr>
          <p:cNvPr id="15" name="矩形: 圆角 4">
            <a:extLst>
              <a:ext uri="{FF2B5EF4-FFF2-40B4-BE49-F238E27FC236}">
                <a16:creationId xmlns:a16="http://schemas.microsoft.com/office/drawing/2014/main" id="{0A2FB0FE-043B-34EF-4AB5-024E148A2876}"/>
              </a:ext>
            </a:extLst>
          </p:cNvPr>
          <p:cNvSpPr/>
          <p:nvPr/>
        </p:nvSpPr>
        <p:spPr>
          <a:xfrm>
            <a:off x="4147448" y="3693946"/>
            <a:ext cx="3262020" cy="1788832"/>
          </a:xfrm>
          <a:prstGeom prst="roundRect">
            <a:avLst>
              <a:gd name="adj" fmla="val 34255"/>
            </a:avLst>
          </a:prstGeom>
          <a:noFill/>
          <a:ln w="38100">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p>
        </p:txBody>
      </p:sp>
      <p:sp>
        <p:nvSpPr>
          <p:cNvPr id="5" name="右箭头 66">
            <a:extLst>
              <a:ext uri="{FF2B5EF4-FFF2-40B4-BE49-F238E27FC236}">
                <a16:creationId xmlns:a16="http://schemas.microsoft.com/office/drawing/2014/main" id="{D31CF937-8192-0087-A766-C31DE820551D}"/>
              </a:ext>
            </a:extLst>
          </p:cNvPr>
          <p:cNvSpPr/>
          <p:nvPr/>
        </p:nvSpPr>
        <p:spPr>
          <a:xfrm>
            <a:off x="4124726" y="5787108"/>
            <a:ext cx="7024519" cy="613610"/>
          </a:xfrm>
          <a:prstGeom prst="right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kumimoji="1" lang="zh-CN" altLang="en-US" dirty="0"/>
          </a:p>
        </p:txBody>
      </p:sp>
      <p:sp>
        <p:nvSpPr>
          <p:cNvPr id="17" name="文本框 16">
            <a:extLst>
              <a:ext uri="{FF2B5EF4-FFF2-40B4-BE49-F238E27FC236}">
                <a16:creationId xmlns:a16="http://schemas.microsoft.com/office/drawing/2014/main" id="{0FF028D8-1CA1-025B-999D-3B93848884E7}"/>
              </a:ext>
            </a:extLst>
          </p:cNvPr>
          <p:cNvSpPr txBox="1"/>
          <p:nvPr/>
        </p:nvSpPr>
        <p:spPr>
          <a:xfrm>
            <a:off x="9324470" y="766846"/>
            <a:ext cx="2935708" cy="646331"/>
          </a:xfrm>
          <a:prstGeom prst="rect">
            <a:avLst/>
          </a:prstGeom>
          <a:noFill/>
        </p:spPr>
        <p:txBody>
          <a:bodyPr wrap="square" rtlCol="0">
            <a:spAutoFit/>
          </a:bodyPr>
          <a:lstStyle/>
          <a:p>
            <a:pPr algn="ctr"/>
            <a:r>
              <a:rPr kumimoji="1" lang="en-US" altLang="zh-CN" dirty="0"/>
              <a:t>propagate time information, not used in algorithms</a:t>
            </a:r>
            <a:endParaRPr kumimoji="1" lang="zh-CN" altLang="en-US" dirty="0"/>
          </a:p>
        </p:txBody>
      </p:sp>
    </p:spTree>
    <p:extLst>
      <p:ext uri="{BB962C8B-B14F-4D97-AF65-F5344CB8AC3E}">
        <p14:creationId xmlns:p14="http://schemas.microsoft.com/office/powerpoint/2010/main" val="1917048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标题 16">
            <a:extLst>
              <a:ext uri="{FF2B5EF4-FFF2-40B4-BE49-F238E27FC236}">
                <a16:creationId xmlns:a16="http://schemas.microsoft.com/office/drawing/2014/main" id="{2672D99C-A4F9-2A66-2983-FB861ECE1A6F}"/>
              </a:ext>
            </a:extLst>
          </p:cNvPr>
          <p:cNvSpPr>
            <a:spLocks noGrp="1"/>
          </p:cNvSpPr>
          <p:nvPr>
            <p:ph type="title"/>
          </p:nvPr>
        </p:nvSpPr>
        <p:spPr/>
        <p:txBody>
          <a:bodyPr/>
          <a:lstStyle/>
          <a:p>
            <a:r>
              <a:rPr lang="en" altLang="zh-CN" dirty="0">
                <a:latin typeface="Calibri" panose="020F0502020204030204" pitchFamily="34" charset="0"/>
                <a:cs typeface="Calibri" panose="020F0502020204030204" pitchFamily="34" charset="0"/>
              </a:rPr>
              <a:t>4D seeding algorithm</a:t>
            </a:r>
            <a:endParaRPr lang="zh-CN" altLang="en-US" dirty="0"/>
          </a:p>
        </p:txBody>
      </p:sp>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FFC46B88-4886-9BB0-C69C-127F9AD67AF0}"/>
                  </a:ext>
                </a:extLst>
              </p:cNvPr>
              <p:cNvSpPr>
                <a:spLocks noGrp="1"/>
              </p:cNvSpPr>
              <p:nvPr>
                <p:ph idx="1"/>
              </p:nvPr>
            </p:nvSpPr>
            <p:spPr>
              <a:xfrm>
                <a:off x="776158" y="1708738"/>
                <a:ext cx="10639683" cy="1177115"/>
              </a:xfrm>
            </p:spPr>
            <p:txBody>
              <a:bodyPr>
                <a:normAutofit/>
              </a:bodyPr>
              <a:lstStyle/>
              <a:p>
                <a:pPr>
                  <a:lnSpc>
                    <a:spcPct val="100000"/>
                  </a:lnSpc>
                </a:pPr>
                <a:r>
                  <a:rPr lang="en-US" altLang="zh-CN" sz="2000" dirty="0"/>
                  <a:t>Variable</a:t>
                </a:r>
                <a:r>
                  <a:rPr lang="zh-CN" altLang="en-US" sz="2000" dirty="0"/>
                  <a:t> </a:t>
                </a:r>
                <a14:m>
                  <m:oMath xmlns:m="http://schemas.openxmlformats.org/officeDocument/2006/math">
                    <m:sSub>
                      <m:sSubPr>
                        <m:ctrlPr>
                          <a:rPr kumimoji="1" lang="en-US" altLang="zh-CN" sz="2000" i="1">
                            <a:latin typeface="Cambria Math" panose="02040503050406030204" pitchFamily="18" charset="0"/>
                          </a:rPr>
                        </m:ctrlPr>
                      </m:sSubPr>
                      <m:e>
                        <m:r>
                          <a:rPr kumimoji="1" lang="en-US" altLang="zh-CN" sz="2000" i="1">
                            <a:latin typeface="Cambria Math" panose="02040503050406030204" pitchFamily="18" charset="0"/>
                          </a:rPr>
                          <m:t>𝑡</m:t>
                        </m:r>
                      </m:e>
                      <m:sub>
                        <m:r>
                          <a:rPr kumimoji="1" lang="en-US" altLang="zh-CN" sz="2000" i="1">
                            <a:latin typeface="Cambria Math" panose="02040503050406030204" pitchFamily="18" charset="0"/>
                          </a:rPr>
                          <m:t>0</m:t>
                        </m:r>
                      </m:sub>
                    </m:sSub>
                  </m:oMath>
                </a14:m>
                <a:r>
                  <a:rPr lang="zh-CN" altLang="en-US" sz="2000" dirty="0"/>
                  <a:t> </a:t>
                </a:r>
                <a:r>
                  <a:rPr lang="en-US" altLang="zh-CN" sz="2000" dirty="0"/>
                  <a:t>for</a:t>
                </a:r>
                <a:r>
                  <a:rPr lang="zh-CN" altLang="en-US" sz="2000" dirty="0"/>
                  <a:t> </a:t>
                </a:r>
                <a:r>
                  <a:rPr lang="en-US" altLang="zh-CN" sz="2000" dirty="0"/>
                  <a:t>spacepoint</a:t>
                </a:r>
                <a:r>
                  <a:rPr lang="zh-CN" altLang="en-US" sz="2000" dirty="0"/>
                  <a:t> </a:t>
                </a:r>
                <a:r>
                  <a:rPr lang="en-US" altLang="zh-CN" sz="2000" dirty="0"/>
                  <a:t>		</a:t>
                </a:r>
                <a14:m>
                  <m:oMath xmlns:m="http://schemas.openxmlformats.org/officeDocument/2006/math">
                    <m:sSub>
                      <m:sSubPr>
                        <m:ctrlPr>
                          <a:rPr kumimoji="1" lang="en-US" altLang="zh-CN" sz="1800" i="1">
                            <a:latin typeface="Cambria Math" panose="02040503050406030204" pitchFamily="18" charset="0"/>
                          </a:rPr>
                        </m:ctrlPr>
                      </m:sSubPr>
                      <m:e>
                        <m:r>
                          <a:rPr kumimoji="1" lang="en-US" altLang="zh-CN" sz="1800" i="1">
                            <a:latin typeface="Cambria Math" panose="02040503050406030204" pitchFamily="18" charset="0"/>
                          </a:rPr>
                          <m:t>𝑡</m:t>
                        </m:r>
                      </m:e>
                      <m:sub>
                        <m:r>
                          <a:rPr kumimoji="1" lang="en-US" altLang="zh-CN" sz="1800" i="1">
                            <a:latin typeface="Cambria Math" panose="02040503050406030204" pitchFamily="18" charset="0"/>
                          </a:rPr>
                          <m:t>0</m:t>
                        </m:r>
                      </m:sub>
                    </m:sSub>
                    <m:r>
                      <a:rPr kumimoji="1" lang="en-US" altLang="zh-CN" sz="1800" i="1">
                        <a:latin typeface="Cambria Math" panose="02040503050406030204" pitchFamily="18" charset="0"/>
                      </a:rPr>
                      <m:t>=</m:t>
                    </m:r>
                    <m:sSub>
                      <m:sSubPr>
                        <m:ctrlPr>
                          <a:rPr kumimoji="1" lang="en-US" altLang="zh-CN" sz="1800" i="1">
                            <a:latin typeface="Cambria Math" panose="02040503050406030204" pitchFamily="18" charset="0"/>
                          </a:rPr>
                        </m:ctrlPr>
                      </m:sSubPr>
                      <m:e>
                        <m:r>
                          <a:rPr kumimoji="1" lang="en-US" altLang="zh-CN" sz="1800" i="1">
                            <a:latin typeface="Cambria Math" panose="02040503050406030204" pitchFamily="18" charset="0"/>
                          </a:rPr>
                          <m:t>𝑡</m:t>
                        </m:r>
                      </m:e>
                      <m:sub>
                        <m:r>
                          <a:rPr kumimoji="1" lang="en-US" altLang="zh-CN" sz="1800" i="1">
                            <a:latin typeface="Cambria Math" panose="02040503050406030204" pitchFamily="18" charset="0"/>
                          </a:rPr>
                          <m:t>𝑎𝑟𝑟𝑖𝑣𝑎𝑙</m:t>
                        </m:r>
                      </m:sub>
                    </m:sSub>
                    <m:r>
                      <a:rPr kumimoji="1" lang="en-US" altLang="zh-CN" sz="1800" i="1">
                        <a:latin typeface="Cambria Math" panose="02040503050406030204" pitchFamily="18" charset="0"/>
                      </a:rPr>
                      <m:t>−</m:t>
                    </m:r>
                    <m:f>
                      <m:fPr>
                        <m:ctrlPr>
                          <a:rPr kumimoji="1" lang="en-US" altLang="zh-CN" sz="1800" i="1">
                            <a:latin typeface="Cambria Math" panose="02040503050406030204" pitchFamily="18" charset="0"/>
                          </a:rPr>
                        </m:ctrlPr>
                      </m:fPr>
                      <m:num>
                        <m:r>
                          <a:rPr kumimoji="1" lang="en-US" altLang="zh-CN" sz="1800" i="1">
                            <a:latin typeface="Cambria Math" panose="02040503050406030204" pitchFamily="18" charset="0"/>
                          </a:rPr>
                          <m:t>1</m:t>
                        </m:r>
                      </m:num>
                      <m:den>
                        <m:r>
                          <a:rPr kumimoji="1" lang="en-US" altLang="zh-CN" sz="1800" i="1">
                            <a:latin typeface="Cambria Math" panose="02040503050406030204" pitchFamily="18" charset="0"/>
                          </a:rPr>
                          <m:t>𝑐</m:t>
                        </m:r>
                      </m:den>
                    </m:f>
                    <m:r>
                      <a:rPr kumimoji="1" lang="en-US" altLang="zh-CN" sz="1800" i="1">
                        <a:latin typeface="Cambria Math" panose="02040503050406030204" pitchFamily="18" charset="0"/>
                      </a:rPr>
                      <m:t>∙</m:t>
                    </m:r>
                    <m:rad>
                      <m:radPr>
                        <m:degHide m:val="on"/>
                        <m:ctrlPr>
                          <a:rPr kumimoji="1" lang="en-US" altLang="zh-CN" sz="1800" i="1">
                            <a:latin typeface="Cambria Math" panose="02040503050406030204" pitchFamily="18" charset="0"/>
                          </a:rPr>
                        </m:ctrlPr>
                      </m:radPr>
                      <m:deg/>
                      <m:e>
                        <m:sSup>
                          <m:sSupPr>
                            <m:ctrlPr>
                              <a:rPr kumimoji="1" lang="en-US" altLang="zh-CN" sz="1800" i="1">
                                <a:latin typeface="Cambria Math" panose="02040503050406030204" pitchFamily="18" charset="0"/>
                              </a:rPr>
                            </m:ctrlPr>
                          </m:sSupPr>
                          <m:e>
                            <m:r>
                              <a:rPr kumimoji="1" lang="en-US" altLang="zh-CN" sz="1800" b="0" i="1" smtClean="0">
                                <a:latin typeface="Cambria Math" panose="02040503050406030204" pitchFamily="18" charset="0"/>
                              </a:rPr>
                              <m:t>𝑥</m:t>
                            </m:r>
                          </m:e>
                          <m:sup>
                            <m:r>
                              <a:rPr kumimoji="1" lang="en-US" altLang="zh-CN" sz="1800" i="1">
                                <a:latin typeface="Cambria Math" panose="02040503050406030204" pitchFamily="18" charset="0"/>
                              </a:rPr>
                              <m:t>2</m:t>
                            </m:r>
                          </m:sup>
                        </m:sSup>
                        <m:r>
                          <a:rPr kumimoji="1" lang="en-US" altLang="zh-CN" sz="1800" b="0" i="1" smtClean="0">
                            <a:latin typeface="Cambria Math" panose="02040503050406030204" pitchFamily="18" charset="0"/>
                          </a:rPr>
                          <m:t>+</m:t>
                        </m:r>
                        <m:sSup>
                          <m:sSupPr>
                            <m:ctrlPr>
                              <a:rPr kumimoji="1" lang="en-US" altLang="zh-CN" sz="1800" i="1">
                                <a:latin typeface="Cambria Math" panose="02040503050406030204" pitchFamily="18" charset="0"/>
                              </a:rPr>
                            </m:ctrlPr>
                          </m:sSupPr>
                          <m:e>
                            <m:r>
                              <a:rPr kumimoji="1" lang="en-US" altLang="zh-CN" sz="1800" b="0" i="1" smtClean="0">
                                <a:latin typeface="Cambria Math" panose="02040503050406030204" pitchFamily="18" charset="0"/>
                              </a:rPr>
                              <m:t>𝑦</m:t>
                            </m:r>
                          </m:e>
                          <m:sup>
                            <m:r>
                              <a:rPr kumimoji="1" lang="en-US" altLang="zh-CN" sz="1800" i="1">
                                <a:latin typeface="Cambria Math" panose="02040503050406030204" pitchFamily="18" charset="0"/>
                              </a:rPr>
                              <m:t>2</m:t>
                            </m:r>
                          </m:sup>
                        </m:sSup>
                        <m:r>
                          <a:rPr kumimoji="1" lang="en-US" altLang="zh-CN" sz="1800" i="1">
                            <a:latin typeface="Cambria Math" panose="02040503050406030204" pitchFamily="18" charset="0"/>
                          </a:rPr>
                          <m:t>+</m:t>
                        </m:r>
                        <m:sSup>
                          <m:sSupPr>
                            <m:ctrlPr>
                              <a:rPr kumimoji="1" lang="en-US" altLang="zh-CN" sz="1800" i="1">
                                <a:latin typeface="Cambria Math" panose="02040503050406030204" pitchFamily="18" charset="0"/>
                              </a:rPr>
                            </m:ctrlPr>
                          </m:sSupPr>
                          <m:e>
                            <m:r>
                              <a:rPr kumimoji="1" lang="en-US" altLang="zh-CN" sz="1800" i="1">
                                <a:latin typeface="Cambria Math" panose="02040503050406030204" pitchFamily="18" charset="0"/>
                              </a:rPr>
                              <m:t>𝑧</m:t>
                            </m:r>
                          </m:e>
                          <m:sup>
                            <m:r>
                              <a:rPr kumimoji="1" lang="en-US" altLang="zh-CN" sz="1800" i="1">
                                <a:latin typeface="Cambria Math" panose="02040503050406030204" pitchFamily="18" charset="0"/>
                              </a:rPr>
                              <m:t>2</m:t>
                            </m:r>
                          </m:sup>
                        </m:sSup>
                      </m:e>
                    </m:rad>
                    <m:r>
                      <a:rPr kumimoji="1" lang="en-US" altLang="zh-CN" sz="1800" b="0" i="1" smtClean="0">
                        <a:latin typeface="Cambria Math" panose="02040503050406030204" pitchFamily="18" charset="0"/>
                      </a:rPr>
                      <m:t>=</m:t>
                    </m:r>
                    <m:sSub>
                      <m:sSubPr>
                        <m:ctrlPr>
                          <a:rPr kumimoji="1" lang="en-US" altLang="zh-CN" sz="1800" b="0" i="1" smtClean="0">
                            <a:latin typeface="Cambria Math" panose="02040503050406030204" pitchFamily="18" charset="0"/>
                          </a:rPr>
                        </m:ctrlPr>
                      </m:sSubPr>
                      <m:e>
                        <m:r>
                          <a:rPr kumimoji="1" lang="en-US" altLang="zh-CN" sz="1800" b="0" i="1" smtClean="0">
                            <a:latin typeface="Cambria Math" panose="02040503050406030204" pitchFamily="18" charset="0"/>
                          </a:rPr>
                          <m:t>𝑡</m:t>
                        </m:r>
                      </m:e>
                      <m:sub>
                        <m:r>
                          <a:rPr kumimoji="1" lang="en-US" altLang="zh-CN" sz="1800" b="0" i="1" smtClean="0">
                            <a:latin typeface="Cambria Math" panose="02040503050406030204" pitchFamily="18" charset="0"/>
                          </a:rPr>
                          <m:t>𝑎𝑟𝑟𝑖𝑣𝑎𝑙</m:t>
                        </m:r>
                      </m:sub>
                    </m:sSub>
                    <m:r>
                      <a:rPr kumimoji="1" lang="en-US" altLang="zh-CN" sz="1800" b="0" i="1" smtClean="0">
                        <a:latin typeface="Cambria Math" panose="02040503050406030204" pitchFamily="18" charset="0"/>
                      </a:rPr>
                      <m:t>−</m:t>
                    </m:r>
                    <m:sSub>
                      <m:sSubPr>
                        <m:ctrlPr>
                          <a:rPr kumimoji="1" lang="en-US" altLang="zh-CN" sz="1800" b="0" i="1" smtClean="0">
                            <a:latin typeface="Cambria Math" panose="02040503050406030204" pitchFamily="18" charset="0"/>
                          </a:rPr>
                        </m:ctrlPr>
                      </m:sSubPr>
                      <m:e>
                        <m:r>
                          <a:rPr kumimoji="1" lang="en-US" altLang="zh-CN" sz="1800" b="0" i="1" smtClean="0">
                            <a:latin typeface="Cambria Math" panose="02040503050406030204" pitchFamily="18" charset="0"/>
                          </a:rPr>
                          <m:t>𝑡</m:t>
                        </m:r>
                      </m:e>
                      <m:sub>
                        <m:r>
                          <a:rPr kumimoji="1" lang="en-US" altLang="zh-CN" sz="1800" b="0" i="1" smtClean="0">
                            <a:latin typeface="Cambria Math" panose="02040503050406030204" pitchFamily="18" charset="0"/>
                          </a:rPr>
                          <m:t>𝑓𝑙𝑦</m:t>
                        </m:r>
                      </m:sub>
                    </m:sSub>
                  </m:oMath>
                </a14:m>
                <a:endParaRPr kumimoji="1" lang="en-US" altLang="zh-CN" sz="2000" dirty="0"/>
              </a:p>
              <a:p>
                <a:pPr>
                  <a:lnSpc>
                    <a:spcPct val="100000"/>
                  </a:lnSpc>
                  <a:buFont typeface="Wingdings" pitchFamily="2" charset="2"/>
                  <a:buChar char="Ø"/>
                </a:pPr>
                <a:r>
                  <a:rPr kumimoji="1" lang="en-US" altLang="zh-CN" sz="2000" dirty="0"/>
                  <a:t>A</a:t>
                </a:r>
                <a:r>
                  <a:rPr kumimoji="1" lang="zh-CN" altLang="en-US" sz="2000" dirty="0"/>
                  <a:t> </a:t>
                </a:r>
                <a:r>
                  <a:rPr kumimoji="1" lang="en-US" altLang="zh-CN" sz="2000" dirty="0"/>
                  <a:t>gauss</a:t>
                </a:r>
                <a:r>
                  <a:rPr kumimoji="1" lang="zh-CN" altLang="en-US" sz="2000" dirty="0"/>
                  <a:t> </a:t>
                </a:r>
                <a:r>
                  <a:rPr kumimoji="1" lang="en-US" altLang="zh-CN" sz="2000" dirty="0"/>
                  <a:t>filter</a:t>
                </a:r>
                <a:r>
                  <a:rPr kumimoji="1" lang="zh-CN" altLang="en-US" sz="2000" dirty="0"/>
                  <a:t> </a:t>
                </a:r>
                <a:r>
                  <a:rPr kumimoji="1" lang="en-US" altLang="zh-CN" sz="2000" dirty="0"/>
                  <a:t>for</a:t>
                </a:r>
                <a:r>
                  <a:rPr kumimoji="1" lang="zh-CN" altLang="en-US" sz="2000" dirty="0"/>
                  <a:t> </a:t>
                </a:r>
                <a:r>
                  <a:rPr kumimoji="1" lang="en-US" altLang="zh-CN" sz="2000" b="1" dirty="0"/>
                  <a:t>doublets</a:t>
                </a:r>
                <a:r>
                  <a:rPr kumimoji="1" lang="zh-CN" altLang="en-US" sz="1600" b="1" dirty="0"/>
                  <a:t> </a:t>
                </a:r>
                <a:r>
                  <a:rPr kumimoji="1" lang="en-US" altLang="zh-CN" sz="1600" dirty="0"/>
                  <a:t>&amp;</a:t>
                </a:r>
                <a:r>
                  <a:rPr kumimoji="1" lang="zh-CN" altLang="en-US" sz="1600" b="1" dirty="0"/>
                  <a:t> </a:t>
                </a:r>
                <a:r>
                  <a:rPr kumimoji="1" lang="en-US" altLang="zh-CN" sz="2000" dirty="0"/>
                  <a:t>a</a:t>
                </a:r>
                <a:r>
                  <a:rPr kumimoji="1" lang="zh-CN" altLang="en-US" sz="2000" dirty="0"/>
                  <a:t> </a:t>
                </a:r>
                <a:r>
                  <a:rPr kumimoji="1" lang="en-US" altLang="zh-CN" sz="2000" dirty="0"/>
                  <a:t>chi-square</a:t>
                </a:r>
                <a:r>
                  <a:rPr kumimoji="1" lang="zh-CN" altLang="en-US" sz="2000" dirty="0"/>
                  <a:t> </a:t>
                </a:r>
                <a:r>
                  <a:rPr kumimoji="1" lang="en-US" altLang="zh-CN" sz="2000" dirty="0"/>
                  <a:t>filter</a:t>
                </a:r>
                <a:r>
                  <a:rPr kumimoji="1" lang="zh-CN" altLang="en-US" sz="2000" dirty="0"/>
                  <a:t> </a:t>
                </a:r>
                <a:r>
                  <a:rPr kumimoji="1" lang="en-US" altLang="zh-CN" sz="2000" dirty="0"/>
                  <a:t>for</a:t>
                </a:r>
                <a:r>
                  <a:rPr kumimoji="1" lang="zh-CN" altLang="en-US" sz="2000" dirty="0"/>
                  <a:t> </a:t>
                </a:r>
                <a:r>
                  <a:rPr kumimoji="1" lang="en-US" altLang="zh-CN" sz="2000" b="1" dirty="0"/>
                  <a:t>triplets</a:t>
                </a:r>
                <a:endParaRPr kumimoji="1" lang="en-US" altLang="zh-CN" sz="1600" dirty="0"/>
              </a:p>
            </p:txBody>
          </p:sp>
        </mc:Choice>
        <mc:Fallback xmlns="">
          <p:sp>
            <p:nvSpPr>
              <p:cNvPr id="3" name="内容占位符 2">
                <a:extLst>
                  <a:ext uri="{FF2B5EF4-FFF2-40B4-BE49-F238E27FC236}">
                    <a16:creationId xmlns:a16="http://schemas.microsoft.com/office/drawing/2014/main" id="{FFC46B88-4886-9BB0-C69C-127F9AD67AF0}"/>
                  </a:ext>
                </a:extLst>
              </p:cNvPr>
              <p:cNvSpPr>
                <a:spLocks noGrp="1" noRot="1" noChangeAspect="1" noMove="1" noResize="1" noEditPoints="1" noAdjustHandles="1" noChangeArrowheads="1" noChangeShapeType="1" noTextEdit="1"/>
              </p:cNvSpPr>
              <p:nvPr>
                <p:ph idx="1"/>
              </p:nvPr>
            </p:nvSpPr>
            <p:spPr>
              <a:xfrm>
                <a:off x="776158" y="1708738"/>
                <a:ext cx="10639683" cy="1177115"/>
              </a:xfrm>
              <a:blipFill>
                <a:blip r:embed="rId3"/>
                <a:stretch>
                  <a:fillRect l="-357" t="-1064"/>
                </a:stretch>
              </a:blipFill>
            </p:spPr>
            <p:txBody>
              <a:bodyPr/>
              <a:lstStyle/>
              <a:p>
                <a:r>
                  <a:rPr lang="zh-CN" altLang="en-US">
                    <a:noFill/>
                  </a:rPr>
                  <a:t> </a:t>
                </a:r>
              </a:p>
            </p:txBody>
          </p:sp>
        </mc:Fallback>
      </mc:AlternateContent>
      <p:sp>
        <p:nvSpPr>
          <p:cNvPr id="6" name="灯片编号占位符 5">
            <a:extLst>
              <a:ext uri="{FF2B5EF4-FFF2-40B4-BE49-F238E27FC236}">
                <a16:creationId xmlns:a16="http://schemas.microsoft.com/office/drawing/2014/main" id="{3A6EBAE0-C96D-6881-8132-F3EF0BDFC5F6}"/>
              </a:ext>
            </a:extLst>
          </p:cNvPr>
          <p:cNvSpPr>
            <a:spLocks noGrp="1"/>
          </p:cNvSpPr>
          <p:nvPr>
            <p:ph type="sldNum" sz="quarter" idx="12"/>
          </p:nvPr>
        </p:nvSpPr>
        <p:spPr/>
        <p:txBody>
          <a:bodyPr/>
          <a:lstStyle/>
          <a:p>
            <a:fld id="{1DD454EC-D2DA-B84B-BA98-0651606DF2B5}" type="slidenum">
              <a:rPr kumimoji="1" lang="zh-CN" altLang="en-US" smtClean="0"/>
              <a:t>8</a:t>
            </a:fld>
            <a:endParaRPr kumimoji="1" lang="zh-CN" altLang="en-US"/>
          </a:p>
        </p:txBody>
      </p:sp>
      <p:pic>
        <p:nvPicPr>
          <p:cNvPr id="10" name="图片 9">
            <a:extLst>
              <a:ext uri="{FF2B5EF4-FFF2-40B4-BE49-F238E27FC236}">
                <a16:creationId xmlns:a16="http://schemas.microsoft.com/office/drawing/2014/main" id="{7F421144-071F-9B38-ECF0-CCEDD017B0C2}"/>
              </a:ext>
            </a:extLst>
          </p:cNvPr>
          <p:cNvPicPr>
            <a:picLocks noChangeAspect="1"/>
          </p:cNvPicPr>
          <p:nvPr/>
        </p:nvPicPr>
        <p:blipFill>
          <a:blip r:embed="rId4"/>
          <a:stretch>
            <a:fillRect/>
          </a:stretch>
        </p:blipFill>
        <p:spPr>
          <a:xfrm>
            <a:off x="790715" y="2737190"/>
            <a:ext cx="5323424" cy="3165850"/>
          </a:xfrm>
          <a:prstGeom prst="rect">
            <a:avLst/>
          </a:prstGeom>
        </p:spPr>
      </p:pic>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693B6B59-8EC3-BC73-EF65-032C31F68D4C}"/>
                  </a:ext>
                </a:extLst>
              </p:cNvPr>
              <p:cNvSpPr txBox="1"/>
              <p:nvPr/>
            </p:nvSpPr>
            <p:spPr>
              <a:xfrm>
                <a:off x="1721235" y="4630126"/>
                <a:ext cx="1693029" cy="701218"/>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kumimoji="1" lang="en-US" altLang="zh-CN" i="1" smtClean="0">
                          <a:latin typeface="Cambria Math" panose="02040503050406030204" pitchFamily="18" charset="0"/>
                        </a:rPr>
                        <m:t>𝜎</m:t>
                      </m:r>
                      <m:d>
                        <m:dPr>
                          <m:ctrlPr>
                            <a:rPr kumimoji="1" lang="en-US" altLang="zh-CN" i="1" smtClean="0">
                              <a:latin typeface="Cambria Math" panose="02040503050406030204" pitchFamily="18" charset="0"/>
                            </a:rPr>
                          </m:ctrlPr>
                        </m:dPr>
                        <m:e>
                          <m:r>
                            <m:rPr>
                              <m:sty m:val="p"/>
                            </m:rPr>
                            <a:rPr kumimoji="1" lang="en-US" altLang="zh-CN" b="0" i="0" smtClean="0">
                              <a:latin typeface="Cambria Math" panose="02040503050406030204" pitchFamily="18" charset="0"/>
                            </a:rPr>
                            <m:t>Δ</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𝑡</m:t>
                              </m:r>
                            </m:e>
                            <m:sub>
                              <m:r>
                                <a:rPr kumimoji="1" lang="en-US" altLang="zh-CN" b="0" i="1" smtClean="0">
                                  <a:latin typeface="Cambria Math" panose="02040503050406030204" pitchFamily="18" charset="0"/>
                                </a:rPr>
                                <m:t>0</m:t>
                              </m:r>
                            </m:sub>
                            <m:sup>
                              <m:r>
                                <a:rPr kumimoji="1" lang="en-US" altLang="zh-CN" b="0" i="1" smtClean="0">
                                  <a:latin typeface="Cambria Math" panose="02040503050406030204" pitchFamily="18" charset="0"/>
                                </a:rPr>
                                <m:t>𝑡𝑟𝑢𝑡h</m:t>
                              </m:r>
                              <m:r>
                                <a:rPr kumimoji="1" lang="en-US" altLang="zh-CN" i="1">
                                  <a:latin typeface="Cambria Math" panose="02040503050406030204" pitchFamily="18" charset="0"/>
                                </a:rPr>
                                <m:t>−</m:t>
                              </m:r>
                              <m:r>
                                <a:rPr kumimoji="1" lang="en-US" altLang="zh-CN" i="1">
                                  <a:latin typeface="Cambria Math" panose="02040503050406030204" pitchFamily="18" charset="0"/>
                                </a:rPr>
                                <m:t>𝑚𝑎𝑡𝑐h𝑒𝑑</m:t>
                              </m:r>
                            </m:sup>
                          </m:sSubSup>
                        </m:e>
                      </m:d>
                      <m:r>
                        <a:rPr kumimoji="1" lang="en-US" altLang="zh-CN" b="0" i="1" smtClean="0">
                          <a:latin typeface="Cambria Math" panose="02040503050406030204" pitchFamily="18" charset="0"/>
                        </a:rPr>
                        <m:t>~</m:t>
                      </m:r>
                      <m:rad>
                        <m:radPr>
                          <m:degHide m:val="on"/>
                          <m:ctrlPr>
                            <a:rPr kumimoji="1" lang="en-US" altLang="zh-CN" b="0" i="1" smtClean="0">
                              <a:solidFill>
                                <a:schemeClr val="tx1"/>
                              </a:solidFill>
                              <a:latin typeface="Cambria Math" panose="02040503050406030204" pitchFamily="18" charset="0"/>
                            </a:rPr>
                          </m:ctrlPr>
                        </m:radPr>
                        <m:deg/>
                        <m:e>
                          <m:r>
                            <a:rPr kumimoji="1" lang="en-US" altLang="zh-CN" b="0" i="1" smtClean="0">
                              <a:solidFill>
                                <a:schemeClr val="tx1"/>
                              </a:solidFill>
                              <a:latin typeface="Cambria Math" panose="02040503050406030204" pitchFamily="18" charset="0"/>
                            </a:rPr>
                            <m:t>2</m:t>
                          </m:r>
                        </m:e>
                      </m:rad>
                      <m:r>
                        <a:rPr kumimoji="1" lang="zh-CN" altLang="en-US" b="0" i="1" smtClean="0">
                          <a:solidFill>
                            <a:schemeClr val="tx1"/>
                          </a:solidFill>
                          <a:latin typeface="Cambria Math" panose="02040503050406030204" pitchFamily="18" charset="0"/>
                        </a:rPr>
                        <m:t> </m:t>
                      </m:r>
                      <m:sSubSup>
                        <m:sSubSupPr>
                          <m:ctrlPr>
                            <a:rPr kumimoji="1" lang="en-US" altLang="zh-CN" b="0" i="1" smtClean="0">
                              <a:solidFill>
                                <a:schemeClr val="tx1"/>
                              </a:solidFill>
                              <a:latin typeface="Cambria Math" panose="02040503050406030204" pitchFamily="18" charset="0"/>
                            </a:rPr>
                          </m:ctrlPr>
                        </m:sSubSupPr>
                        <m:e>
                          <m:r>
                            <a:rPr kumimoji="1" lang="en-US" altLang="zh-CN" i="1">
                              <a:latin typeface="Cambria Math" panose="02040503050406030204" pitchFamily="18" charset="0"/>
                            </a:rPr>
                            <m:t>×</m:t>
                          </m:r>
                          <m:r>
                            <a:rPr kumimoji="1" lang="en-US" altLang="zh-CN" b="0" i="1" smtClean="0">
                              <a:solidFill>
                                <a:schemeClr val="tx1"/>
                              </a:solidFill>
                              <a:latin typeface="Cambria Math" panose="02040503050406030204" pitchFamily="18" charset="0"/>
                            </a:rPr>
                            <m:t>𝜎</m:t>
                          </m:r>
                        </m:e>
                        <m:sub>
                          <m:r>
                            <a:rPr kumimoji="1" lang="en-US" altLang="zh-CN" b="0" i="1" smtClean="0">
                              <a:solidFill>
                                <a:schemeClr val="tx1"/>
                              </a:solidFill>
                              <a:latin typeface="Cambria Math" panose="02040503050406030204" pitchFamily="18" charset="0"/>
                            </a:rPr>
                            <m:t>𝑡</m:t>
                          </m:r>
                        </m:sub>
                        <m:sup>
                          <m:r>
                            <a:rPr kumimoji="1" lang="en-US" altLang="zh-CN" b="0" i="1" smtClean="0">
                              <a:solidFill>
                                <a:schemeClr val="tx1"/>
                              </a:solidFill>
                              <a:latin typeface="Cambria Math" panose="02040503050406030204" pitchFamily="18" charset="0"/>
                            </a:rPr>
                            <m:t>h𝑖𝑡</m:t>
                          </m:r>
                        </m:sup>
                      </m:sSubSup>
                    </m:oMath>
                  </m:oMathPara>
                </a14:m>
                <a:endParaRPr kumimoji="1" lang="en-US" altLang="zh-CN" dirty="0">
                  <a:solidFill>
                    <a:schemeClr val="tx1"/>
                  </a:solidFill>
                </a:endParaRPr>
              </a:p>
              <a:p>
                <a:pPr algn="ctr"/>
                <a:r>
                  <a:rPr kumimoji="1" lang="en-US" altLang="zh-CN" dirty="0">
                    <a:solidFill>
                      <a:schemeClr val="tx1"/>
                    </a:solidFill>
                  </a:rPr>
                  <a:t>truth-matched</a:t>
                </a:r>
                <a:endParaRPr kumimoji="1" lang="zh-CN" altLang="en-US" dirty="0">
                  <a:solidFill>
                    <a:schemeClr val="tx1"/>
                  </a:solidFill>
                </a:endParaRPr>
              </a:p>
            </p:txBody>
          </p:sp>
        </mc:Choice>
        <mc:Fallback xmlns="">
          <p:sp>
            <p:nvSpPr>
              <p:cNvPr id="11" name="文本框 10">
                <a:extLst>
                  <a:ext uri="{FF2B5EF4-FFF2-40B4-BE49-F238E27FC236}">
                    <a16:creationId xmlns:a16="http://schemas.microsoft.com/office/drawing/2014/main" id="{693B6B59-8EC3-BC73-EF65-032C31F68D4C}"/>
                  </a:ext>
                </a:extLst>
              </p:cNvPr>
              <p:cNvSpPr txBox="1">
                <a:spLocks noRot="1" noChangeAspect="1" noMove="1" noResize="1" noEditPoints="1" noAdjustHandles="1" noChangeArrowheads="1" noChangeShapeType="1" noTextEdit="1"/>
              </p:cNvSpPr>
              <p:nvPr/>
            </p:nvSpPr>
            <p:spPr>
              <a:xfrm>
                <a:off x="1721235" y="4630126"/>
                <a:ext cx="1693029" cy="701218"/>
              </a:xfrm>
              <a:prstGeom prst="rect">
                <a:avLst/>
              </a:prstGeom>
              <a:blipFill>
                <a:blip r:embed="rId5"/>
                <a:stretch>
                  <a:fillRect l="-1493" r="-81343" b="-12281"/>
                </a:stretch>
              </a:blipFill>
            </p:spPr>
            <p:txBody>
              <a:bodyPr/>
              <a:lstStyle/>
              <a:p>
                <a:r>
                  <a:rPr lang="zh-CN" altLang="en-US">
                    <a:noFill/>
                  </a:rPr>
                  <a:t> </a:t>
                </a:r>
              </a:p>
            </p:txBody>
          </p:sp>
        </mc:Fallback>
      </mc:AlternateContent>
      <p:cxnSp>
        <p:nvCxnSpPr>
          <p:cNvPr id="13" name="直线箭头连接符 12">
            <a:extLst>
              <a:ext uri="{FF2B5EF4-FFF2-40B4-BE49-F238E27FC236}">
                <a16:creationId xmlns:a16="http://schemas.microsoft.com/office/drawing/2014/main" id="{0FBB2FDB-C70A-7447-023C-3377C0E6280B}"/>
              </a:ext>
            </a:extLst>
          </p:cNvPr>
          <p:cNvCxnSpPr>
            <a:cxnSpLocks/>
          </p:cNvCxnSpPr>
          <p:nvPr/>
        </p:nvCxnSpPr>
        <p:spPr>
          <a:xfrm flipV="1">
            <a:off x="2878141" y="4454532"/>
            <a:ext cx="536123" cy="17559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15" name="图片 14">
            <a:extLst>
              <a:ext uri="{FF2B5EF4-FFF2-40B4-BE49-F238E27FC236}">
                <a16:creationId xmlns:a16="http://schemas.microsoft.com/office/drawing/2014/main" id="{427936F9-4667-9501-46C3-6D2DEEAC3387}"/>
              </a:ext>
            </a:extLst>
          </p:cNvPr>
          <p:cNvPicPr>
            <a:picLocks noChangeAspect="1"/>
          </p:cNvPicPr>
          <p:nvPr/>
        </p:nvPicPr>
        <p:blipFill>
          <a:blip r:embed="rId6"/>
          <a:stretch>
            <a:fillRect/>
          </a:stretch>
        </p:blipFill>
        <p:spPr>
          <a:xfrm>
            <a:off x="6834433" y="2725142"/>
            <a:ext cx="4237793" cy="3288079"/>
          </a:xfrm>
          <a:prstGeom prst="rect">
            <a:avLst/>
          </a:prstGeom>
        </p:spPr>
      </p:pic>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19FBE264-6A3C-27DB-CB4F-0C8E639225D0}"/>
                  </a:ext>
                </a:extLst>
              </p:cNvPr>
              <p:cNvSpPr txBox="1"/>
              <p:nvPr/>
            </p:nvSpPr>
            <p:spPr>
              <a:xfrm>
                <a:off x="1414021" y="5975807"/>
                <a:ext cx="4023551" cy="369332"/>
              </a:xfrm>
              <a:prstGeom prst="rect">
                <a:avLst/>
              </a:prstGeom>
              <a:noFill/>
            </p:spPr>
            <p:txBody>
              <a:bodyPr wrap="square" rtlCol="0">
                <a:spAutoFit/>
              </a:bodyPr>
              <a:lstStyle/>
              <a:p>
                <a:r>
                  <a:rPr kumimoji="1" lang="en-US" altLang="zh-CN" dirty="0">
                    <a:latin typeface="Calibri" panose="020F0502020204030204" pitchFamily="34" charset="0"/>
                    <a:cs typeface="Calibri" panose="020F0502020204030204" pitchFamily="34" charset="0"/>
                  </a:rPr>
                  <a:t>Doublet</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Normalized distribution of </a:t>
                </a:r>
                <a14:m>
                  <m:oMath xmlns:m="http://schemas.openxmlformats.org/officeDocument/2006/math">
                    <m:r>
                      <m:rPr>
                        <m:sty m:val="p"/>
                      </m:rPr>
                      <a:rPr kumimoji="1" lang="en-US" altLang="zh-CN">
                        <a:latin typeface="Cambria Math" panose="02040503050406030204" pitchFamily="18" charset="0"/>
                      </a:rPr>
                      <m:t>Δ</m:t>
                    </m:r>
                    <m:sSub>
                      <m:sSubPr>
                        <m:ctrlPr>
                          <a:rPr kumimoji="1" lang="en-US" altLang="zh-CN" i="1">
                            <a:latin typeface="Cambria Math" panose="02040503050406030204" pitchFamily="18" charset="0"/>
                          </a:rPr>
                        </m:ctrlPr>
                      </m:sSubPr>
                      <m:e>
                        <m:r>
                          <a:rPr kumimoji="1" lang="en-US" altLang="zh-CN" i="1">
                            <a:latin typeface="Cambria Math" panose="02040503050406030204" pitchFamily="18" charset="0"/>
                          </a:rPr>
                          <m:t>𝑡</m:t>
                        </m:r>
                      </m:e>
                      <m:sub>
                        <m:r>
                          <a:rPr kumimoji="1" lang="en-US" altLang="zh-CN" i="1">
                            <a:latin typeface="Cambria Math" panose="02040503050406030204" pitchFamily="18" charset="0"/>
                          </a:rPr>
                          <m:t>0</m:t>
                        </m:r>
                      </m:sub>
                    </m:sSub>
                  </m:oMath>
                </a14:m>
                <a:r>
                  <a:rPr kumimoji="1" lang="en-US" altLang="zh-CN" dirty="0">
                    <a:latin typeface="Calibri" panose="020F0502020204030204" pitchFamily="34" charset="0"/>
                    <a:cs typeface="Calibri" panose="020F0502020204030204" pitchFamily="34" charset="0"/>
                  </a:rPr>
                  <a:t> </a:t>
                </a:r>
                <a:endParaRPr kumimoji="1" lang="zh-CN" altLang="en-US" dirty="0">
                  <a:latin typeface="Calibri" panose="020F0502020204030204" pitchFamily="34" charset="0"/>
                  <a:cs typeface="Calibri" panose="020F0502020204030204" pitchFamily="34" charset="0"/>
                </a:endParaRPr>
              </a:p>
            </p:txBody>
          </p:sp>
        </mc:Choice>
        <mc:Fallback xmlns="">
          <p:sp>
            <p:nvSpPr>
              <p:cNvPr id="16" name="文本框 15">
                <a:extLst>
                  <a:ext uri="{FF2B5EF4-FFF2-40B4-BE49-F238E27FC236}">
                    <a16:creationId xmlns:a16="http://schemas.microsoft.com/office/drawing/2014/main" id="{19FBE264-6A3C-27DB-CB4F-0C8E639225D0}"/>
                  </a:ext>
                </a:extLst>
              </p:cNvPr>
              <p:cNvSpPr txBox="1">
                <a:spLocks noRot="1" noChangeAspect="1" noMove="1" noResize="1" noEditPoints="1" noAdjustHandles="1" noChangeArrowheads="1" noChangeShapeType="1" noTextEdit="1"/>
              </p:cNvSpPr>
              <p:nvPr/>
            </p:nvSpPr>
            <p:spPr>
              <a:xfrm>
                <a:off x="1414021" y="5975807"/>
                <a:ext cx="4023551" cy="369332"/>
              </a:xfrm>
              <a:prstGeom prst="rect">
                <a:avLst/>
              </a:prstGeom>
              <a:blipFill>
                <a:blip r:embed="rId7"/>
                <a:stretch>
                  <a:fillRect l="-1258" t="-6667" b="-2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id="{C4EAB534-AA2F-7DA2-6141-C810E4E8FE07}"/>
                  </a:ext>
                </a:extLst>
              </p:cNvPr>
              <p:cNvSpPr txBox="1"/>
              <p:nvPr/>
            </p:nvSpPr>
            <p:spPr>
              <a:xfrm>
                <a:off x="7315200" y="5975807"/>
                <a:ext cx="3929985" cy="369332"/>
              </a:xfrm>
              <a:prstGeom prst="rect">
                <a:avLst/>
              </a:prstGeom>
              <a:noFill/>
            </p:spPr>
            <p:txBody>
              <a:bodyPr wrap="square" rtlCol="0">
                <a:spAutoFit/>
              </a:bodyPr>
              <a:lstStyle/>
              <a:p>
                <a:r>
                  <a:rPr kumimoji="1" lang="en-US" altLang="zh-CN" dirty="0">
                    <a:latin typeface="Calibri" panose="020F0502020204030204" pitchFamily="34" charset="0"/>
                    <a:cs typeface="Calibri" panose="020F0502020204030204" pitchFamily="34" charset="0"/>
                  </a:rPr>
                  <a:t>Triplet</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Normalized distribution of </a:t>
                </a:r>
                <a14:m>
                  <m:oMath xmlns:m="http://schemas.openxmlformats.org/officeDocument/2006/math">
                    <m:sSup>
                      <m:sSupPr>
                        <m:ctrlPr>
                          <a:rPr kumimoji="1" lang="en-US" altLang="zh-CN" b="0" i="1" smtClean="0">
                            <a:latin typeface="Cambria Math" panose="02040503050406030204" pitchFamily="18" charset="0"/>
                          </a:rPr>
                        </m:ctrlPr>
                      </m:sSupPr>
                      <m:e>
                        <m:r>
                          <a:rPr kumimoji="1" lang="en-US" altLang="zh-CN" i="1">
                            <a:latin typeface="Cambria Math" panose="02040503050406030204" pitchFamily="18" charset="0"/>
                          </a:rPr>
                          <m:t>𝜒</m:t>
                        </m:r>
                      </m:e>
                      <m:sup>
                        <m:r>
                          <a:rPr kumimoji="1" lang="en-US" altLang="zh-CN" b="0" i="1" smtClean="0">
                            <a:latin typeface="Cambria Math" panose="02040503050406030204" pitchFamily="18" charset="0"/>
                          </a:rPr>
                          <m:t>2</m:t>
                        </m:r>
                      </m:sup>
                    </m:sSup>
                  </m:oMath>
                </a14:m>
                <a:endParaRPr kumimoji="1" lang="zh-CN" altLang="en-US" dirty="0">
                  <a:latin typeface="Calibri" panose="020F0502020204030204" pitchFamily="34" charset="0"/>
                  <a:cs typeface="Calibri" panose="020F0502020204030204" pitchFamily="34" charset="0"/>
                </a:endParaRPr>
              </a:p>
            </p:txBody>
          </p:sp>
        </mc:Choice>
        <mc:Fallback xmlns="">
          <p:sp>
            <p:nvSpPr>
              <p:cNvPr id="18" name="文本框 17">
                <a:extLst>
                  <a:ext uri="{FF2B5EF4-FFF2-40B4-BE49-F238E27FC236}">
                    <a16:creationId xmlns:a16="http://schemas.microsoft.com/office/drawing/2014/main" id="{C4EAB534-AA2F-7DA2-6141-C810E4E8FE07}"/>
                  </a:ext>
                </a:extLst>
              </p:cNvPr>
              <p:cNvSpPr txBox="1">
                <a:spLocks noRot="1" noChangeAspect="1" noMove="1" noResize="1" noEditPoints="1" noAdjustHandles="1" noChangeArrowheads="1" noChangeShapeType="1" noTextEdit="1"/>
              </p:cNvSpPr>
              <p:nvPr/>
            </p:nvSpPr>
            <p:spPr>
              <a:xfrm>
                <a:off x="7315200" y="5975807"/>
                <a:ext cx="3929985" cy="369332"/>
              </a:xfrm>
              <a:prstGeom prst="rect">
                <a:avLst/>
              </a:prstGeom>
              <a:blipFill>
                <a:blip r:embed="rId8"/>
                <a:stretch>
                  <a:fillRect l="-1290" t="-6667" b="-26667"/>
                </a:stretch>
              </a:blipFill>
            </p:spPr>
            <p:txBody>
              <a:bodyPr/>
              <a:lstStyle/>
              <a:p>
                <a:r>
                  <a:rPr lang="zh-CN" altLang="en-US">
                    <a:noFill/>
                  </a:rPr>
                  <a:t> </a:t>
                </a:r>
              </a:p>
            </p:txBody>
          </p:sp>
        </mc:Fallback>
      </mc:AlternateContent>
      <p:cxnSp>
        <p:nvCxnSpPr>
          <p:cNvPr id="21" name="直线箭头连接符 20">
            <a:extLst>
              <a:ext uri="{FF2B5EF4-FFF2-40B4-BE49-F238E27FC236}">
                <a16:creationId xmlns:a16="http://schemas.microsoft.com/office/drawing/2014/main" id="{9C5DD731-166B-0AB2-BC23-84FB1F463BFB}"/>
              </a:ext>
            </a:extLst>
          </p:cNvPr>
          <p:cNvCxnSpPr>
            <a:cxnSpLocks/>
          </p:cNvCxnSpPr>
          <p:nvPr/>
        </p:nvCxnSpPr>
        <p:spPr>
          <a:xfrm flipH="1">
            <a:off x="7532016" y="4630126"/>
            <a:ext cx="593223" cy="382293"/>
          </a:xfrm>
          <a:prstGeom prst="straightConnector1">
            <a:avLst/>
          </a:prstGeom>
          <a:ln w="38100">
            <a:solidFill>
              <a:schemeClr val="accent2"/>
            </a:solidFill>
            <a:tailEnd type="triangle"/>
          </a:ln>
        </p:spPr>
        <p:style>
          <a:lnRef idx="1">
            <a:schemeClr val="accent2"/>
          </a:lnRef>
          <a:fillRef idx="0">
            <a:schemeClr val="accent2"/>
          </a:fillRef>
          <a:effectRef idx="0">
            <a:schemeClr val="accent2"/>
          </a:effectRef>
          <a:fontRef idx="minor">
            <a:schemeClr val="tx1"/>
          </a:fontRef>
        </p:style>
      </p:cxnSp>
      <mc:AlternateContent xmlns:mc="http://schemas.openxmlformats.org/markup-compatibility/2006" xmlns:a14="http://schemas.microsoft.com/office/drawing/2010/main">
        <mc:Choice Requires="a14">
          <p:sp>
            <p:nvSpPr>
              <p:cNvPr id="26" name="文本框 25">
                <a:extLst>
                  <a:ext uri="{FF2B5EF4-FFF2-40B4-BE49-F238E27FC236}">
                    <a16:creationId xmlns:a16="http://schemas.microsoft.com/office/drawing/2014/main" id="{DE7BCF10-8F68-01C6-2277-2841992252E6}"/>
                  </a:ext>
                </a:extLst>
              </p:cNvPr>
              <p:cNvSpPr txBox="1"/>
              <p:nvPr/>
            </p:nvSpPr>
            <p:spPr>
              <a:xfrm>
                <a:off x="1065062" y="3319585"/>
                <a:ext cx="3235233" cy="45903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kumimoji="1" lang="en-US" altLang="zh-CN" sz="1600" i="1" smtClean="0">
                              <a:latin typeface="Cambria Math" panose="02040503050406030204" pitchFamily="18" charset="0"/>
                            </a:rPr>
                          </m:ctrlPr>
                        </m:dPr>
                        <m:e>
                          <m:r>
                            <m:rPr>
                              <m:sty m:val="p"/>
                            </m:rPr>
                            <a:rPr kumimoji="1" lang="en-US" altLang="zh-CN" sz="1600">
                              <a:latin typeface="Cambria Math" panose="02040503050406030204" pitchFamily="18" charset="0"/>
                            </a:rPr>
                            <m:t>Δ</m:t>
                          </m:r>
                          <m:sSub>
                            <m:sSubPr>
                              <m:ctrlPr>
                                <a:rPr kumimoji="1" lang="en-US" altLang="zh-CN" sz="1600" i="1">
                                  <a:latin typeface="Cambria Math" panose="02040503050406030204" pitchFamily="18" charset="0"/>
                                </a:rPr>
                              </m:ctrlPr>
                            </m:sSubPr>
                            <m:e>
                              <m:r>
                                <a:rPr kumimoji="1" lang="en-US" altLang="zh-CN" sz="1600" i="1">
                                  <a:latin typeface="Cambria Math" panose="02040503050406030204" pitchFamily="18" charset="0"/>
                                </a:rPr>
                                <m:t>𝑡</m:t>
                              </m:r>
                            </m:e>
                            <m:sub>
                              <m:r>
                                <a:rPr kumimoji="1" lang="en-US" altLang="zh-CN" sz="1600" i="1">
                                  <a:latin typeface="Cambria Math" panose="02040503050406030204" pitchFamily="18" charset="0"/>
                                </a:rPr>
                                <m:t>0</m:t>
                              </m:r>
                            </m:sub>
                          </m:sSub>
                        </m:e>
                      </m:d>
                      <m:r>
                        <a:rPr kumimoji="1" lang="en-US" altLang="zh-CN" sz="1600" i="1">
                          <a:latin typeface="Cambria Math" panose="02040503050406030204" pitchFamily="18" charset="0"/>
                        </a:rPr>
                        <m:t>=</m:t>
                      </m:r>
                      <m:d>
                        <m:dPr>
                          <m:begChr m:val="|"/>
                          <m:endChr m:val="|"/>
                          <m:ctrlPr>
                            <a:rPr kumimoji="1" lang="en-US" altLang="zh-CN" sz="1600" i="1">
                              <a:latin typeface="Cambria Math" panose="02040503050406030204" pitchFamily="18" charset="0"/>
                            </a:rPr>
                          </m:ctrlPr>
                        </m:dPr>
                        <m:e>
                          <m:sSubSup>
                            <m:sSubSupPr>
                              <m:ctrlPr>
                                <a:rPr kumimoji="1" lang="en-US" altLang="zh-CN" sz="1600" i="1">
                                  <a:latin typeface="Cambria Math" panose="02040503050406030204" pitchFamily="18" charset="0"/>
                                </a:rPr>
                              </m:ctrlPr>
                            </m:sSubSupPr>
                            <m:e>
                              <m:r>
                                <a:rPr kumimoji="1" lang="en-US" altLang="zh-CN" sz="1600" i="1">
                                  <a:latin typeface="Cambria Math" panose="02040503050406030204" pitchFamily="18" charset="0"/>
                                </a:rPr>
                                <m:t>𝑡</m:t>
                              </m:r>
                            </m:e>
                            <m:sub>
                              <m:r>
                                <a:rPr kumimoji="1" lang="en-US" altLang="zh-CN" sz="1600" i="1">
                                  <a:latin typeface="Cambria Math" panose="02040503050406030204" pitchFamily="18" charset="0"/>
                                </a:rPr>
                                <m:t>0</m:t>
                              </m:r>
                            </m:sub>
                            <m:sup>
                              <m:r>
                                <a:rPr kumimoji="1" lang="en-US" altLang="zh-CN" sz="1600" i="1">
                                  <a:latin typeface="Cambria Math" panose="02040503050406030204" pitchFamily="18" charset="0"/>
                                </a:rPr>
                                <m:t>𝑚𝑖𝑑𝑑𝑙𝑒</m:t>
                              </m:r>
                            </m:sup>
                          </m:sSubSup>
                          <m:r>
                            <a:rPr kumimoji="1" lang="en-US" altLang="zh-CN" sz="1600" i="1">
                              <a:latin typeface="Cambria Math" panose="02040503050406030204" pitchFamily="18" charset="0"/>
                            </a:rPr>
                            <m:t>−</m:t>
                          </m:r>
                          <m:sSubSup>
                            <m:sSubSupPr>
                              <m:ctrlPr>
                                <a:rPr kumimoji="1" lang="en-US" altLang="zh-CN" sz="1600" i="1">
                                  <a:latin typeface="Cambria Math" panose="02040503050406030204" pitchFamily="18" charset="0"/>
                                </a:rPr>
                              </m:ctrlPr>
                            </m:sSubSupPr>
                            <m:e>
                              <m:r>
                                <a:rPr kumimoji="1" lang="en-US" altLang="zh-CN" sz="1600" i="1">
                                  <a:latin typeface="Cambria Math" panose="02040503050406030204" pitchFamily="18" charset="0"/>
                                </a:rPr>
                                <m:t>𝑡</m:t>
                              </m:r>
                            </m:e>
                            <m:sub>
                              <m:r>
                                <a:rPr kumimoji="1" lang="en-US" altLang="zh-CN" sz="1600" i="1">
                                  <a:latin typeface="Cambria Math" panose="02040503050406030204" pitchFamily="18" charset="0"/>
                                </a:rPr>
                                <m:t>0</m:t>
                              </m:r>
                            </m:sub>
                            <m:sup>
                              <m:r>
                                <a:rPr kumimoji="1" lang="en-US" altLang="zh-CN" sz="1600" i="1">
                                  <a:latin typeface="Cambria Math" panose="02040503050406030204" pitchFamily="18" charset="0"/>
                                </a:rPr>
                                <m:t>𝑡𝑜𝑝</m:t>
                              </m:r>
                              <m:r>
                                <a:rPr kumimoji="1" lang="en-US" altLang="zh-CN" sz="1600" i="1">
                                  <a:latin typeface="Cambria Math" panose="02040503050406030204" pitchFamily="18" charset="0"/>
                                </a:rPr>
                                <m:t>|</m:t>
                              </m:r>
                              <m:r>
                                <a:rPr kumimoji="1" lang="en-US" altLang="zh-CN" sz="1600" i="1">
                                  <a:latin typeface="Cambria Math" panose="02040503050406030204" pitchFamily="18" charset="0"/>
                                </a:rPr>
                                <m:t>𝑏𝑜𝑡𝑡𝑜𝑚</m:t>
                              </m:r>
                            </m:sup>
                          </m:sSubSup>
                        </m:e>
                      </m:d>
                    </m:oMath>
                  </m:oMathPara>
                </a14:m>
                <a:endParaRPr lang="zh-CN" altLang="en-US" sz="1600" dirty="0"/>
              </a:p>
            </p:txBody>
          </p:sp>
        </mc:Choice>
        <mc:Fallback xmlns="">
          <p:sp>
            <p:nvSpPr>
              <p:cNvPr id="26" name="文本框 25">
                <a:extLst>
                  <a:ext uri="{FF2B5EF4-FFF2-40B4-BE49-F238E27FC236}">
                    <a16:creationId xmlns:a16="http://schemas.microsoft.com/office/drawing/2014/main" id="{DE7BCF10-8F68-01C6-2277-2841992252E6}"/>
                  </a:ext>
                </a:extLst>
              </p:cNvPr>
              <p:cNvSpPr txBox="1">
                <a:spLocks noRot="1" noChangeAspect="1" noMove="1" noResize="1" noEditPoints="1" noAdjustHandles="1" noChangeArrowheads="1" noChangeShapeType="1" noTextEdit="1"/>
              </p:cNvSpPr>
              <p:nvPr/>
            </p:nvSpPr>
            <p:spPr>
              <a:xfrm>
                <a:off x="1065062" y="3319585"/>
                <a:ext cx="3235233" cy="459036"/>
              </a:xfrm>
              <a:prstGeom prst="rect">
                <a:avLst/>
              </a:prstGeom>
              <a:blipFill>
                <a:blip r:embed="rId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8" name="文本框 27">
                <a:extLst>
                  <a:ext uri="{FF2B5EF4-FFF2-40B4-BE49-F238E27FC236}">
                    <a16:creationId xmlns:a16="http://schemas.microsoft.com/office/drawing/2014/main" id="{9541634C-179C-325D-972F-C820DBAF2795}"/>
                  </a:ext>
                </a:extLst>
              </p:cNvPr>
              <p:cNvSpPr txBox="1"/>
              <p:nvPr/>
            </p:nvSpPr>
            <p:spPr>
              <a:xfrm>
                <a:off x="7204165" y="3123243"/>
                <a:ext cx="2778035" cy="61151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kumimoji="1" lang="en-US" altLang="zh-CN" sz="1200" b="0" i="1" smtClean="0">
                              <a:latin typeface="Cambria Math" panose="02040503050406030204" pitchFamily="18" charset="0"/>
                            </a:rPr>
                          </m:ctrlPr>
                        </m:sSupPr>
                        <m:e>
                          <m:r>
                            <a:rPr kumimoji="1" lang="en-US" altLang="zh-CN" sz="1200" b="0" i="1" smtClean="0">
                              <a:latin typeface="Cambria Math" panose="02040503050406030204" pitchFamily="18" charset="0"/>
                            </a:rPr>
                            <m:t>𝜒</m:t>
                          </m:r>
                        </m:e>
                        <m:sup>
                          <m:r>
                            <a:rPr kumimoji="1" lang="en-US" altLang="zh-CN" sz="1200" b="0" i="1" smtClean="0">
                              <a:latin typeface="Cambria Math" panose="02040503050406030204" pitchFamily="18" charset="0"/>
                            </a:rPr>
                            <m:t>2</m:t>
                          </m:r>
                        </m:sup>
                      </m:sSup>
                      <m:r>
                        <a:rPr kumimoji="1" lang="en-US" altLang="zh-CN" sz="1200" b="0" i="1" smtClean="0">
                          <a:latin typeface="Cambria Math" panose="02040503050406030204" pitchFamily="18" charset="0"/>
                        </a:rPr>
                        <m:t>=</m:t>
                      </m:r>
                      <m:f>
                        <m:fPr>
                          <m:ctrlPr>
                            <a:rPr kumimoji="1" lang="en-US" altLang="zh-CN" sz="1200" i="1">
                              <a:latin typeface="Cambria Math" panose="02040503050406030204" pitchFamily="18" charset="0"/>
                            </a:rPr>
                          </m:ctrlPr>
                        </m:fPr>
                        <m:num>
                          <m:r>
                            <a:rPr kumimoji="1" lang="en-US" altLang="zh-CN" sz="1200" b="0" i="1" smtClean="0">
                              <a:latin typeface="Cambria Math" panose="02040503050406030204" pitchFamily="18" charset="0"/>
                            </a:rPr>
                            <m:t>1</m:t>
                          </m:r>
                        </m:num>
                        <m:den>
                          <m:sSup>
                            <m:sSupPr>
                              <m:ctrlPr>
                                <a:rPr kumimoji="1" lang="en-US" altLang="zh-CN" sz="1200" i="1">
                                  <a:latin typeface="Cambria Math" panose="02040503050406030204" pitchFamily="18" charset="0"/>
                                </a:rPr>
                              </m:ctrlPr>
                            </m:sSupPr>
                            <m:e>
                              <m:sSub>
                                <m:sSubPr>
                                  <m:ctrlPr>
                                    <a:rPr kumimoji="1" lang="en-US" altLang="zh-CN" sz="1200" b="0" i="1" smtClean="0">
                                      <a:latin typeface="Cambria Math" panose="02040503050406030204" pitchFamily="18" charset="0"/>
                                    </a:rPr>
                                  </m:ctrlPr>
                                </m:sSubPr>
                                <m:e>
                                  <m:r>
                                    <a:rPr kumimoji="1" lang="en-US" altLang="zh-CN" sz="1200" i="1">
                                      <a:latin typeface="Cambria Math" panose="02040503050406030204" pitchFamily="18" charset="0"/>
                                    </a:rPr>
                                    <m:t>𝜎</m:t>
                                  </m:r>
                                </m:e>
                                <m:sub>
                                  <m:r>
                                    <a:rPr kumimoji="1" lang="en-US" altLang="zh-CN" sz="1200" b="0" i="1" smtClean="0">
                                      <a:latin typeface="Cambria Math" panose="02040503050406030204" pitchFamily="18" charset="0"/>
                                    </a:rPr>
                                    <m:t>𝑡</m:t>
                                  </m:r>
                                  <m:r>
                                    <a:rPr kumimoji="1" lang="en-US" altLang="zh-CN" sz="1200" b="0" i="1" smtClean="0">
                                      <a:latin typeface="Cambria Math" panose="02040503050406030204" pitchFamily="18" charset="0"/>
                                    </a:rPr>
                                    <m:t>|</m:t>
                                  </m:r>
                                  <m:r>
                                    <a:rPr kumimoji="1" lang="en-US" altLang="zh-CN" sz="1200" b="0" i="1" smtClean="0">
                                      <a:latin typeface="Cambria Math" panose="02040503050406030204" pitchFamily="18" charset="0"/>
                                    </a:rPr>
                                    <m:t>h𝑖𝑡</m:t>
                                  </m:r>
                                </m:sub>
                              </m:sSub>
                              <m:r>
                                <a:rPr kumimoji="1" lang="zh-CN" altLang="en-US" sz="1200" b="0" i="1" smtClean="0">
                                  <a:latin typeface="Cambria Math" panose="02040503050406030204" pitchFamily="18" charset="0"/>
                                </a:rPr>
                                <m:t> </m:t>
                              </m:r>
                            </m:e>
                            <m:sup>
                              <m:r>
                                <a:rPr kumimoji="1" lang="en-US" altLang="zh-CN" sz="1200" i="1">
                                  <a:latin typeface="Cambria Math" panose="02040503050406030204" pitchFamily="18" charset="0"/>
                                </a:rPr>
                                <m:t>2</m:t>
                              </m:r>
                            </m:sup>
                          </m:sSup>
                        </m:den>
                      </m:f>
                      <m:r>
                        <a:rPr kumimoji="1" lang="en-US" altLang="zh-CN" sz="1200" b="0" i="1" smtClean="0">
                          <a:latin typeface="Cambria Math" panose="02040503050406030204" pitchFamily="18" charset="0"/>
                        </a:rPr>
                        <m:t>×</m:t>
                      </m:r>
                      <m:nary>
                        <m:naryPr>
                          <m:chr m:val="∑"/>
                          <m:ctrlPr>
                            <a:rPr kumimoji="1" lang="en-US" altLang="zh-CN" sz="1200" i="1">
                              <a:latin typeface="Cambria Math" panose="02040503050406030204" pitchFamily="18" charset="0"/>
                            </a:rPr>
                          </m:ctrlPr>
                        </m:naryPr>
                        <m:sub>
                          <m:r>
                            <m:rPr>
                              <m:brk m:alnAt="23"/>
                            </m:rPr>
                            <a:rPr kumimoji="1" lang="en-US" altLang="zh-CN" sz="1200" i="1">
                              <a:latin typeface="Cambria Math" panose="02040503050406030204" pitchFamily="18" charset="0"/>
                            </a:rPr>
                            <m:t>𝑖</m:t>
                          </m:r>
                          <m:r>
                            <a:rPr kumimoji="1" lang="en-US" altLang="zh-CN" sz="1200" i="1">
                              <a:latin typeface="Cambria Math" panose="02040503050406030204" pitchFamily="18" charset="0"/>
                            </a:rPr>
                            <m:t>=1</m:t>
                          </m:r>
                        </m:sub>
                        <m:sup>
                          <m:r>
                            <a:rPr kumimoji="1" lang="en-US" altLang="zh-CN" sz="1200" i="1">
                              <a:latin typeface="Cambria Math" panose="02040503050406030204" pitchFamily="18" charset="0"/>
                            </a:rPr>
                            <m:t>3</m:t>
                          </m:r>
                        </m:sup>
                        <m:e>
                          <m:sSup>
                            <m:sSupPr>
                              <m:ctrlPr>
                                <a:rPr kumimoji="1" lang="en-US" altLang="zh-CN" sz="1200" i="1">
                                  <a:latin typeface="Cambria Math" panose="02040503050406030204" pitchFamily="18" charset="0"/>
                                </a:rPr>
                              </m:ctrlPr>
                            </m:sSupPr>
                            <m:e>
                              <m:d>
                                <m:dPr>
                                  <m:ctrlPr>
                                    <a:rPr kumimoji="1" lang="en-US" altLang="zh-CN" sz="1200" i="1">
                                      <a:latin typeface="Cambria Math" panose="02040503050406030204" pitchFamily="18" charset="0"/>
                                    </a:rPr>
                                  </m:ctrlPr>
                                </m:dPr>
                                <m:e>
                                  <m:sSub>
                                    <m:sSubPr>
                                      <m:ctrlPr>
                                        <a:rPr kumimoji="1" lang="en-US" altLang="zh-CN" sz="1200" i="1">
                                          <a:latin typeface="Cambria Math" panose="02040503050406030204" pitchFamily="18" charset="0"/>
                                        </a:rPr>
                                      </m:ctrlPr>
                                    </m:sSubPr>
                                    <m:e>
                                      <m:r>
                                        <a:rPr kumimoji="1" lang="en-US" altLang="zh-CN" sz="1200" i="1">
                                          <a:latin typeface="Cambria Math" panose="02040503050406030204" pitchFamily="18" charset="0"/>
                                        </a:rPr>
                                        <m:t>𝑡</m:t>
                                      </m:r>
                                    </m:e>
                                    <m:sub>
                                      <m:r>
                                        <a:rPr kumimoji="1" lang="en-US" altLang="zh-CN" sz="1200" i="1">
                                          <a:latin typeface="Cambria Math" panose="02040503050406030204" pitchFamily="18" charset="0"/>
                                        </a:rPr>
                                        <m:t>0|</m:t>
                                      </m:r>
                                      <m:r>
                                        <a:rPr kumimoji="1" lang="en-US" altLang="zh-CN" sz="1200" i="1">
                                          <a:latin typeface="Cambria Math" panose="02040503050406030204" pitchFamily="18" charset="0"/>
                                        </a:rPr>
                                        <m:t>𝑖</m:t>
                                      </m:r>
                                    </m:sub>
                                  </m:sSub>
                                  <m:r>
                                    <a:rPr kumimoji="1" lang="en-US" altLang="zh-CN" sz="1200" i="1">
                                      <a:latin typeface="Cambria Math" panose="02040503050406030204" pitchFamily="18" charset="0"/>
                                    </a:rPr>
                                    <m:t>−</m:t>
                                  </m:r>
                                  <m:acc>
                                    <m:accPr>
                                      <m:chr m:val="̅"/>
                                      <m:ctrlPr>
                                        <a:rPr kumimoji="1" lang="en-US" altLang="zh-CN" sz="1200" i="1">
                                          <a:latin typeface="Cambria Math" panose="02040503050406030204" pitchFamily="18" charset="0"/>
                                        </a:rPr>
                                      </m:ctrlPr>
                                    </m:accPr>
                                    <m:e>
                                      <m:sSub>
                                        <m:sSubPr>
                                          <m:ctrlPr>
                                            <a:rPr kumimoji="1" lang="en-US" altLang="zh-CN" sz="1200" i="1">
                                              <a:latin typeface="Cambria Math" panose="02040503050406030204" pitchFamily="18" charset="0"/>
                                            </a:rPr>
                                          </m:ctrlPr>
                                        </m:sSubPr>
                                        <m:e>
                                          <m:r>
                                            <a:rPr kumimoji="1" lang="en-US" altLang="zh-CN" sz="1200" i="1">
                                              <a:latin typeface="Cambria Math" panose="02040503050406030204" pitchFamily="18" charset="0"/>
                                            </a:rPr>
                                            <m:t>𝑡</m:t>
                                          </m:r>
                                        </m:e>
                                        <m:sub>
                                          <m:r>
                                            <a:rPr kumimoji="1" lang="en-US" altLang="zh-CN" sz="1200" i="1">
                                              <a:latin typeface="Cambria Math" panose="02040503050406030204" pitchFamily="18" charset="0"/>
                                            </a:rPr>
                                            <m:t>0</m:t>
                                          </m:r>
                                        </m:sub>
                                      </m:sSub>
                                    </m:e>
                                  </m:acc>
                                </m:e>
                              </m:d>
                            </m:e>
                            <m:sup>
                              <m:r>
                                <a:rPr kumimoji="1" lang="en-US" altLang="zh-CN" sz="1200" i="1">
                                  <a:latin typeface="Cambria Math" panose="02040503050406030204" pitchFamily="18" charset="0"/>
                                </a:rPr>
                                <m:t>2</m:t>
                              </m:r>
                            </m:sup>
                          </m:sSup>
                        </m:e>
                      </m:nary>
                    </m:oMath>
                  </m:oMathPara>
                </a14:m>
                <a:endParaRPr lang="zh-CN" altLang="en-US" sz="1200" dirty="0"/>
              </a:p>
            </p:txBody>
          </p:sp>
        </mc:Choice>
        <mc:Fallback xmlns="">
          <p:sp>
            <p:nvSpPr>
              <p:cNvPr id="28" name="文本框 27">
                <a:extLst>
                  <a:ext uri="{FF2B5EF4-FFF2-40B4-BE49-F238E27FC236}">
                    <a16:creationId xmlns:a16="http://schemas.microsoft.com/office/drawing/2014/main" id="{9541634C-179C-325D-972F-C820DBAF2795}"/>
                  </a:ext>
                </a:extLst>
              </p:cNvPr>
              <p:cNvSpPr txBox="1">
                <a:spLocks noRot="1" noChangeAspect="1" noMove="1" noResize="1" noEditPoints="1" noAdjustHandles="1" noChangeArrowheads="1" noChangeShapeType="1" noTextEdit="1"/>
              </p:cNvSpPr>
              <p:nvPr/>
            </p:nvSpPr>
            <p:spPr>
              <a:xfrm>
                <a:off x="7204165" y="3123243"/>
                <a:ext cx="2778035" cy="611514"/>
              </a:xfrm>
              <a:prstGeom prst="rect">
                <a:avLst/>
              </a:prstGeom>
              <a:blipFill>
                <a:blip r:embed="rId10"/>
                <a:stretch>
                  <a:fillRect t="-86000" b="-138000"/>
                </a:stretch>
              </a:blipFill>
            </p:spPr>
            <p:txBody>
              <a:bodyPr/>
              <a:lstStyle/>
              <a:p>
                <a:r>
                  <a:rPr lang="zh-CN" altLang="en-US">
                    <a:noFill/>
                  </a:rPr>
                  <a:t> </a:t>
                </a:r>
              </a:p>
            </p:txBody>
          </p:sp>
        </mc:Fallback>
      </mc:AlternateContent>
      <p:sp>
        <p:nvSpPr>
          <p:cNvPr id="30" name="文本框 29">
            <a:extLst>
              <a:ext uri="{FF2B5EF4-FFF2-40B4-BE49-F238E27FC236}">
                <a16:creationId xmlns:a16="http://schemas.microsoft.com/office/drawing/2014/main" id="{AFB2C959-FADF-16FF-EBAD-E921BAF71839}"/>
              </a:ext>
            </a:extLst>
          </p:cNvPr>
          <p:cNvSpPr txBox="1"/>
          <p:nvPr/>
        </p:nvSpPr>
        <p:spPr>
          <a:xfrm>
            <a:off x="8341432" y="4314090"/>
            <a:ext cx="2514600" cy="584775"/>
          </a:xfrm>
          <a:prstGeom prst="rect">
            <a:avLst/>
          </a:prstGeom>
          <a:noFill/>
        </p:spPr>
        <p:txBody>
          <a:bodyPr wrap="square" rtlCol="0">
            <a:spAutoFit/>
          </a:bodyPr>
          <a:lstStyle/>
          <a:p>
            <a:r>
              <a:rPr kumimoji="1" lang="en-US" altLang="zh-CN" sz="1600" dirty="0">
                <a:latin typeface="Calibri" panose="020F0502020204030204" pitchFamily="34" charset="0"/>
                <a:cs typeface="Calibri" panose="020F0502020204030204" pitchFamily="34" charset="0"/>
              </a:rPr>
              <a:t>Chi-square</a:t>
            </a:r>
            <a:r>
              <a:rPr kumimoji="1" lang="zh-CN" altLang="en-US" sz="1600" dirty="0">
                <a:latin typeface="Calibri" panose="020F0502020204030204" pitchFamily="34" charset="0"/>
                <a:cs typeface="Calibri" panose="020F0502020204030204" pitchFamily="34" charset="0"/>
              </a:rPr>
              <a:t> </a:t>
            </a:r>
            <a:r>
              <a:rPr kumimoji="1" lang="en-US" altLang="zh-CN" sz="1600" dirty="0">
                <a:latin typeface="Calibri" panose="020F0502020204030204" pitchFamily="34" charset="0"/>
                <a:cs typeface="Calibri" panose="020F0502020204030204" pitchFamily="34" charset="0"/>
              </a:rPr>
              <a:t>distribution</a:t>
            </a:r>
            <a:r>
              <a:rPr kumimoji="1" lang="zh-CN" altLang="en-US" sz="1600" dirty="0">
                <a:latin typeface="Calibri" panose="020F0502020204030204" pitchFamily="34" charset="0"/>
                <a:cs typeface="Calibri" panose="020F0502020204030204" pitchFamily="34" charset="0"/>
              </a:rPr>
              <a:t> </a:t>
            </a:r>
            <a:r>
              <a:rPr kumimoji="1" lang="en-US" altLang="zh-CN" sz="1600" dirty="0">
                <a:latin typeface="Calibri" panose="020F0502020204030204" pitchFamily="34" charset="0"/>
                <a:cs typeface="Calibri" panose="020F0502020204030204" pitchFamily="34" charset="0"/>
              </a:rPr>
              <a:t>with</a:t>
            </a:r>
            <a:r>
              <a:rPr kumimoji="1" lang="zh-CN" altLang="en-US" sz="1600" dirty="0">
                <a:latin typeface="Calibri" panose="020F0502020204030204" pitchFamily="34" charset="0"/>
                <a:cs typeface="Calibri" panose="020F0502020204030204" pitchFamily="34" charset="0"/>
              </a:rPr>
              <a:t> </a:t>
            </a:r>
            <a:r>
              <a:rPr kumimoji="1" lang="en-US" altLang="zh-CN" sz="1600" dirty="0" err="1">
                <a:latin typeface="Calibri" panose="020F0502020204030204" pitchFamily="34" charset="0"/>
                <a:cs typeface="Calibri" panose="020F0502020204030204" pitchFamily="34" charset="0"/>
              </a:rPr>
              <a:t>dof</a:t>
            </a:r>
            <a:r>
              <a:rPr kumimoji="1" lang="zh-CN" altLang="en-US" sz="1600" dirty="0">
                <a:latin typeface="Calibri" panose="020F0502020204030204" pitchFamily="34" charset="0"/>
                <a:cs typeface="Calibri" panose="020F0502020204030204" pitchFamily="34" charset="0"/>
              </a:rPr>
              <a:t> </a:t>
            </a:r>
            <a:r>
              <a:rPr kumimoji="1" lang="en-US" altLang="zh-CN" sz="1600" dirty="0">
                <a:latin typeface="Calibri" panose="020F0502020204030204" pitchFamily="34" charset="0"/>
                <a:cs typeface="Calibri" panose="020F0502020204030204" pitchFamily="34" charset="0"/>
              </a:rPr>
              <a:t>=2</a:t>
            </a:r>
            <a:r>
              <a:rPr kumimoji="1" lang="zh-CN" altLang="en-US" sz="1600" dirty="0">
                <a:latin typeface="Calibri" panose="020F0502020204030204" pitchFamily="34" charset="0"/>
                <a:cs typeface="Calibri" panose="020F0502020204030204" pitchFamily="34" charset="0"/>
              </a:rPr>
              <a:t> </a:t>
            </a:r>
            <a:r>
              <a:rPr kumimoji="1" lang="en-US" altLang="zh-CN" sz="1600" dirty="0">
                <a:latin typeface="Calibri" panose="020F0502020204030204" pitchFamily="34" charset="0"/>
                <a:cs typeface="Calibri" panose="020F0502020204030204" pitchFamily="34" charset="0"/>
              </a:rPr>
              <a:t>for</a:t>
            </a:r>
            <a:r>
              <a:rPr kumimoji="1" lang="zh-CN" altLang="en-US" sz="1600" dirty="0">
                <a:latin typeface="Calibri" panose="020F0502020204030204" pitchFamily="34" charset="0"/>
                <a:cs typeface="Calibri" panose="020F0502020204030204" pitchFamily="34" charset="0"/>
              </a:rPr>
              <a:t> </a:t>
            </a:r>
            <a:r>
              <a:rPr kumimoji="1" lang="en-US" altLang="zh-CN" sz="1600" dirty="0">
                <a:latin typeface="Calibri" panose="020F0502020204030204" pitchFamily="34" charset="0"/>
                <a:cs typeface="Calibri" panose="020F0502020204030204" pitchFamily="34" charset="0"/>
              </a:rPr>
              <a:t>truth-matched</a:t>
            </a:r>
            <a:endParaRPr kumimoji="1" lang="zh-CN" altLang="en-US" sz="1600" dirty="0">
              <a:latin typeface="Calibri" panose="020F0502020204030204" pitchFamily="34" charset="0"/>
              <a:cs typeface="Calibri" panose="020F0502020204030204" pitchFamily="34" charset="0"/>
            </a:endParaRPr>
          </a:p>
        </p:txBody>
      </p:sp>
      <p:pic>
        <p:nvPicPr>
          <p:cNvPr id="4" name="图形 15">
            <a:extLst>
              <a:ext uri="{FF2B5EF4-FFF2-40B4-BE49-F238E27FC236}">
                <a16:creationId xmlns:a16="http://schemas.microsoft.com/office/drawing/2014/main" id="{C63C38DD-4D4A-404E-776D-CBF117808C5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280192" y="321646"/>
            <a:ext cx="2300032" cy="1523201"/>
          </a:xfrm>
          <a:prstGeom prst="rect">
            <a:avLst/>
          </a:prstGeom>
        </p:spPr>
      </p:pic>
    </p:spTree>
    <p:extLst>
      <p:ext uri="{BB962C8B-B14F-4D97-AF65-F5344CB8AC3E}">
        <p14:creationId xmlns:p14="http://schemas.microsoft.com/office/powerpoint/2010/main" val="19160148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C549EB8B-DBAB-5CF0-4874-04AD093412E4}"/>
              </a:ext>
            </a:extLst>
          </p:cNvPr>
          <p:cNvPicPr>
            <a:picLocks noChangeAspect="1"/>
          </p:cNvPicPr>
          <p:nvPr/>
        </p:nvPicPr>
        <p:blipFill>
          <a:blip r:embed="rId3"/>
          <a:stretch>
            <a:fillRect/>
          </a:stretch>
        </p:blipFill>
        <p:spPr>
          <a:xfrm>
            <a:off x="728662" y="1836053"/>
            <a:ext cx="6297198" cy="4093179"/>
          </a:xfrm>
          <a:prstGeom prst="rect">
            <a:avLst/>
          </a:prstGeom>
        </p:spPr>
      </p:pic>
      <p:sp>
        <p:nvSpPr>
          <p:cNvPr id="2" name="标题 1">
            <a:extLst>
              <a:ext uri="{FF2B5EF4-FFF2-40B4-BE49-F238E27FC236}">
                <a16:creationId xmlns:a16="http://schemas.microsoft.com/office/drawing/2014/main" id="{13604151-FC34-F006-407E-9935F2D56906}"/>
              </a:ext>
            </a:extLst>
          </p:cNvPr>
          <p:cNvSpPr>
            <a:spLocks noGrp="1"/>
          </p:cNvSpPr>
          <p:nvPr>
            <p:ph type="title"/>
          </p:nvPr>
        </p:nvSpPr>
        <p:spPr/>
        <p:txBody>
          <a:bodyPr/>
          <a:lstStyle/>
          <a:p>
            <a:r>
              <a:rPr lang="en" altLang="zh-CN" dirty="0">
                <a:latin typeface="Calibri" panose="020F0502020204030204" pitchFamily="34" charset="0"/>
                <a:cs typeface="Calibri" panose="020F0502020204030204" pitchFamily="34" charset="0"/>
              </a:rPr>
              <a:t>4D seeding</a:t>
            </a:r>
            <a:r>
              <a:rPr lang="zh-CN" altLang="en-US" dirty="0">
                <a:latin typeface="Calibri" panose="020F0502020204030204" pitchFamily="34" charset="0"/>
                <a:cs typeface="Calibri" panose="020F0502020204030204" pitchFamily="34" charset="0"/>
              </a:rPr>
              <a:t> </a:t>
            </a:r>
            <a:r>
              <a:rPr lang="en-US" altLang="zh-CN" dirty="0">
                <a:latin typeface="Calibri" panose="020F0502020204030204" pitchFamily="34" charset="0"/>
                <a:cs typeface="Calibri" panose="020F0502020204030204" pitchFamily="34" charset="0"/>
              </a:rPr>
              <a:t>performance</a:t>
            </a:r>
            <a:endParaRPr kumimoji="1" lang="zh-CN" altLang="en-US" dirty="0"/>
          </a:p>
        </p:txBody>
      </p:sp>
      <p:sp>
        <p:nvSpPr>
          <p:cNvPr id="6" name="灯片编号占位符 5">
            <a:extLst>
              <a:ext uri="{FF2B5EF4-FFF2-40B4-BE49-F238E27FC236}">
                <a16:creationId xmlns:a16="http://schemas.microsoft.com/office/drawing/2014/main" id="{229E9A5F-BBD7-2643-CCE3-F25FEDA02F9F}"/>
              </a:ext>
            </a:extLst>
          </p:cNvPr>
          <p:cNvSpPr>
            <a:spLocks noGrp="1"/>
          </p:cNvSpPr>
          <p:nvPr>
            <p:ph type="sldNum" sz="quarter" idx="12"/>
          </p:nvPr>
        </p:nvSpPr>
        <p:spPr/>
        <p:txBody>
          <a:bodyPr/>
          <a:lstStyle/>
          <a:p>
            <a:fld id="{1DD454EC-D2DA-B84B-BA98-0651606DF2B5}" type="slidenum">
              <a:rPr kumimoji="1" lang="zh-CN" altLang="en-US" smtClean="0"/>
              <a:t>9</a:t>
            </a:fld>
            <a:endParaRPr kumimoji="1" lang="zh-CN" altLang="en-US"/>
          </a:p>
        </p:txBody>
      </p:sp>
      <p:sp>
        <p:nvSpPr>
          <p:cNvPr id="15" name="圆角矩形 14">
            <a:extLst>
              <a:ext uri="{FF2B5EF4-FFF2-40B4-BE49-F238E27FC236}">
                <a16:creationId xmlns:a16="http://schemas.microsoft.com/office/drawing/2014/main" id="{981B4738-68CA-88E2-4FB1-7C7AC052C853}"/>
              </a:ext>
            </a:extLst>
          </p:cNvPr>
          <p:cNvSpPr/>
          <p:nvPr/>
        </p:nvSpPr>
        <p:spPr>
          <a:xfrm>
            <a:off x="4137915" y="3138832"/>
            <a:ext cx="500332" cy="1339033"/>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accent1"/>
              </a:solidFill>
            </a:endParaRPr>
          </a:p>
        </p:txBody>
      </p:sp>
      <p:sp>
        <p:nvSpPr>
          <p:cNvPr id="16" name="文本框 15">
            <a:extLst>
              <a:ext uri="{FF2B5EF4-FFF2-40B4-BE49-F238E27FC236}">
                <a16:creationId xmlns:a16="http://schemas.microsoft.com/office/drawing/2014/main" id="{368E734E-ACED-7B48-A8A4-28A42877E71B}"/>
              </a:ext>
            </a:extLst>
          </p:cNvPr>
          <p:cNvSpPr txBox="1"/>
          <p:nvPr/>
        </p:nvSpPr>
        <p:spPr>
          <a:xfrm>
            <a:off x="3697626" y="2792284"/>
            <a:ext cx="2199641" cy="369332"/>
          </a:xfrm>
          <a:prstGeom prst="rect">
            <a:avLst/>
          </a:prstGeom>
          <a:noFill/>
        </p:spPr>
        <p:txBody>
          <a:bodyPr wrap="none" rtlCol="0">
            <a:spAutoFit/>
          </a:bodyPr>
          <a:lstStyle/>
          <a:p>
            <a:r>
              <a:rPr kumimoji="1" lang="en-US" altLang="zh-CN" b="1" i="1" dirty="0">
                <a:solidFill>
                  <a:schemeClr val="accent1"/>
                </a:solidFill>
                <a:latin typeface="Calibri" panose="020F0502020204030204" pitchFamily="34" charset="0"/>
                <a:cs typeface="Calibri" panose="020F0502020204030204" pitchFamily="34" charset="0"/>
              </a:rPr>
              <a:t>Only apply triplet cut</a:t>
            </a:r>
            <a:endParaRPr kumimoji="1" lang="zh-CN" altLang="en-US" b="1" i="1" dirty="0">
              <a:solidFill>
                <a:schemeClr val="accent1"/>
              </a:solidFill>
              <a:latin typeface="Calibri" panose="020F0502020204030204" pitchFamily="34" charset="0"/>
              <a:cs typeface="Calibri" panose="020F0502020204030204" pitchFamily="34" charset="0"/>
            </a:endParaRPr>
          </a:p>
        </p:txBody>
      </p:sp>
      <p:sp>
        <p:nvSpPr>
          <p:cNvPr id="17" name="文本框 16">
            <a:extLst>
              <a:ext uri="{FF2B5EF4-FFF2-40B4-BE49-F238E27FC236}">
                <a16:creationId xmlns:a16="http://schemas.microsoft.com/office/drawing/2014/main" id="{FCDBBD35-63B9-AC9E-B93D-BD84EBD23601}"/>
              </a:ext>
            </a:extLst>
          </p:cNvPr>
          <p:cNvSpPr txBox="1"/>
          <p:nvPr/>
        </p:nvSpPr>
        <p:spPr>
          <a:xfrm>
            <a:off x="4457410" y="3574365"/>
            <a:ext cx="1638590" cy="707886"/>
          </a:xfrm>
          <a:prstGeom prst="rect">
            <a:avLst/>
          </a:prstGeom>
          <a:noFill/>
        </p:spPr>
        <p:txBody>
          <a:bodyPr wrap="none" rtlCol="0">
            <a:spAutoFit/>
          </a:bodyPr>
          <a:lstStyle/>
          <a:p>
            <a:pPr algn="ctr"/>
            <a:r>
              <a:rPr kumimoji="1" lang="en-US" altLang="zh-CN" sz="2000" b="1" i="1" dirty="0">
                <a:solidFill>
                  <a:srgbClr val="FF0000"/>
                </a:solidFill>
                <a:latin typeface="Calibri" panose="020F0502020204030204" pitchFamily="34" charset="0"/>
                <a:cs typeface="Calibri" panose="020F0502020204030204" pitchFamily="34" charset="0"/>
              </a:rPr>
              <a:t>No</a:t>
            </a:r>
            <a:r>
              <a:rPr kumimoji="1" lang="zh-CN" altLang="en-US" sz="2000" b="1" i="1" dirty="0">
                <a:solidFill>
                  <a:srgbClr val="FF0000"/>
                </a:solidFill>
                <a:latin typeface="Calibri" panose="020F0502020204030204" pitchFamily="34" charset="0"/>
                <a:cs typeface="Calibri" panose="020F0502020204030204" pitchFamily="34" charset="0"/>
              </a:rPr>
              <a:t> </a:t>
            </a:r>
            <a:r>
              <a:rPr kumimoji="1" lang="en-US" altLang="zh-CN" sz="2000" b="1" i="1" dirty="0">
                <a:solidFill>
                  <a:srgbClr val="FF0000"/>
                </a:solidFill>
                <a:latin typeface="Calibri" panose="020F0502020204030204" pitchFamily="34" charset="0"/>
                <a:cs typeface="Calibri" panose="020F0502020204030204" pitchFamily="34" charset="0"/>
              </a:rPr>
              <a:t>time</a:t>
            </a:r>
            <a:r>
              <a:rPr kumimoji="1" lang="zh-CN" altLang="en-US" sz="2000" b="1" i="1" dirty="0">
                <a:solidFill>
                  <a:srgbClr val="FF0000"/>
                </a:solidFill>
                <a:latin typeface="Calibri" panose="020F0502020204030204" pitchFamily="34" charset="0"/>
                <a:cs typeface="Calibri" panose="020F0502020204030204" pitchFamily="34" charset="0"/>
              </a:rPr>
              <a:t> </a:t>
            </a:r>
            <a:r>
              <a:rPr kumimoji="1" lang="en-US" altLang="zh-CN" sz="2000" b="1" i="1" dirty="0">
                <a:solidFill>
                  <a:srgbClr val="FF0000"/>
                </a:solidFill>
                <a:latin typeface="Calibri" panose="020F0502020204030204" pitchFamily="34" charset="0"/>
                <a:cs typeface="Calibri" panose="020F0502020204030204" pitchFamily="34" charset="0"/>
              </a:rPr>
              <a:t>cut</a:t>
            </a:r>
          </a:p>
          <a:p>
            <a:pPr algn="ctr"/>
            <a:r>
              <a:rPr kumimoji="1" lang="zh-CN" altLang="en-US" sz="2000" b="1" dirty="0">
                <a:solidFill>
                  <a:srgbClr val="FF0000"/>
                </a:solidFill>
                <a:latin typeface="Calibri" panose="020F0502020204030204" pitchFamily="34" charset="0"/>
                <a:cs typeface="Calibri" panose="020F0502020204030204" pitchFamily="34" charset="0"/>
              </a:rPr>
              <a:t>（</a:t>
            </a:r>
            <a:r>
              <a:rPr kumimoji="1" lang="en-US" altLang="zh-CN" sz="2000" b="1" i="1" dirty="0">
                <a:solidFill>
                  <a:srgbClr val="FF0000"/>
                </a:solidFill>
                <a:latin typeface="Calibri" panose="020F0502020204030204" pitchFamily="34" charset="0"/>
                <a:cs typeface="Calibri" panose="020F0502020204030204" pitchFamily="34" charset="0"/>
              </a:rPr>
              <a:t>base</a:t>
            </a:r>
            <a:r>
              <a:rPr kumimoji="1" lang="zh-CN" altLang="en-US" sz="2000" b="1" i="1" dirty="0">
                <a:solidFill>
                  <a:srgbClr val="FF0000"/>
                </a:solidFill>
                <a:latin typeface="Calibri" panose="020F0502020204030204" pitchFamily="34" charset="0"/>
                <a:cs typeface="Calibri" panose="020F0502020204030204" pitchFamily="34" charset="0"/>
              </a:rPr>
              <a:t> </a:t>
            </a:r>
            <a:r>
              <a:rPr kumimoji="1" lang="en-US" altLang="zh-CN" sz="2000" b="1" i="1" dirty="0">
                <a:solidFill>
                  <a:srgbClr val="FF0000"/>
                </a:solidFill>
                <a:latin typeface="Calibri" panose="020F0502020204030204" pitchFamily="34" charset="0"/>
                <a:cs typeface="Calibri" panose="020F0502020204030204" pitchFamily="34" charset="0"/>
              </a:rPr>
              <a:t>line</a:t>
            </a:r>
            <a:r>
              <a:rPr kumimoji="1" lang="zh-CN" altLang="en-US" sz="2000" b="1" dirty="0">
                <a:solidFill>
                  <a:srgbClr val="FF0000"/>
                </a:solidFill>
                <a:latin typeface="Calibri" panose="020F0502020204030204" pitchFamily="34" charset="0"/>
                <a:cs typeface="Calibri" panose="020F0502020204030204" pitchFamily="34" charset="0"/>
              </a:rPr>
              <a:t>）</a:t>
            </a:r>
          </a:p>
        </p:txBody>
      </p:sp>
      <p:sp>
        <p:nvSpPr>
          <p:cNvPr id="18" name="文本框 17">
            <a:extLst>
              <a:ext uri="{FF2B5EF4-FFF2-40B4-BE49-F238E27FC236}">
                <a16:creationId xmlns:a16="http://schemas.microsoft.com/office/drawing/2014/main" id="{283449B3-CBE8-A67F-801C-88333AC6EFA9}"/>
              </a:ext>
            </a:extLst>
          </p:cNvPr>
          <p:cNvSpPr txBox="1"/>
          <p:nvPr/>
        </p:nvSpPr>
        <p:spPr>
          <a:xfrm>
            <a:off x="7194087" y="4944403"/>
            <a:ext cx="4533455" cy="967957"/>
          </a:xfrm>
          <a:prstGeom prst="rect">
            <a:avLst/>
          </a:prstGeom>
          <a:noFill/>
        </p:spPr>
        <p:txBody>
          <a:bodyPr wrap="square" rtlCol="0">
            <a:spAutoFit/>
          </a:bodyPr>
          <a:lstStyle/>
          <a:p>
            <a:pPr>
              <a:lnSpc>
                <a:spcPct val="150000"/>
              </a:lnSpc>
            </a:pPr>
            <a:r>
              <a:rPr kumimoji="1" lang="en-US" altLang="zh-CN" sz="2000" dirty="0">
                <a:latin typeface="Calibri" panose="020F0502020204030204" pitchFamily="34" charset="0"/>
                <a:cs typeface="Calibri" panose="020F0502020204030204" pitchFamily="34" charset="0"/>
              </a:rPr>
              <a:t>p-value: corresponds to the probability of excluding a truth-matched seed by cut</a:t>
            </a:r>
          </a:p>
        </p:txBody>
      </p:sp>
      <p:cxnSp>
        <p:nvCxnSpPr>
          <p:cNvPr id="8" name="直线箭头连接符 7">
            <a:extLst>
              <a:ext uri="{FF2B5EF4-FFF2-40B4-BE49-F238E27FC236}">
                <a16:creationId xmlns:a16="http://schemas.microsoft.com/office/drawing/2014/main" id="{AA5470CF-4168-FA5B-3CF1-D53622B5E0E3}"/>
              </a:ext>
            </a:extLst>
          </p:cNvPr>
          <p:cNvCxnSpPr>
            <a:cxnSpLocks/>
          </p:cNvCxnSpPr>
          <p:nvPr/>
        </p:nvCxnSpPr>
        <p:spPr>
          <a:xfrm flipH="1" flipV="1">
            <a:off x="1435729" y="2787103"/>
            <a:ext cx="1286414" cy="1016384"/>
          </a:xfrm>
          <a:prstGeom prst="straightConnector1">
            <a:avLst/>
          </a:prstGeom>
          <a:ln w="76200">
            <a:solidFill>
              <a:schemeClr val="accent2"/>
            </a:solidFill>
            <a:tailEnd type="triangle"/>
          </a:ln>
        </p:spPr>
        <p:style>
          <a:lnRef idx="1">
            <a:schemeClr val="accent2"/>
          </a:lnRef>
          <a:fillRef idx="0">
            <a:schemeClr val="accent2"/>
          </a:fillRef>
          <a:effectRef idx="0">
            <a:schemeClr val="accent2"/>
          </a:effectRef>
          <a:fontRef idx="minor">
            <a:schemeClr val="tx1"/>
          </a:fontRef>
        </p:style>
      </p:cxnSp>
      <p:sp>
        <p:nvSpPr>
          <p:cNvPr id="10" name="文本框 9">
            <a:extLst>
              <a:ext uri="{FF2B5EF4-FFF2-40B4-BE49-F238E27FC236}">
                <a16:creationId xmlns:a16="http://schemas.microsoft.com/office/drawing/2014/main" id="{CD6001CD-0610-6191-1E37-D556C41BA6FF}"/>
              </a:ext>
            </a:extLst>
          </p:cNvPr>
          <p:cNvSpPr txBox="1"/>
          <p:nvPr/>
        </p:nvSpPr>
        <p:spPr>
          <a:xfrm>
            <a:off x="1527802" y="3887402"/>
            <a:ext cx="2702186" cy="584775"/>
          </a:xfrm>
          <a:prstGeom prst="rect">
            <a:avLst/>
          </a:prstGeom>
          <a:noFill/>
        </p:spPr>
        <p:txBody>
          <a:bodyPr wrap="square" rtlCol="0">
            <a:spAutoFit/>
          </a:bodyPr>
          <a:lstStyle/>
          <a:p>
            <a:r>
              <a:rPr kumimoji="1" lang="en-US" altLang="zh-CN" sz="1600" dirty="0">
                <a:solidFill>
                  <a:schemeClr val="accent2"/>
                </a:solidFill>
                <a:latin typeface="Calibri" panose="020F0502020204030204" pitchFamily="34" charset="0"/>
                <a:cs typeface="Calibri" panose="020F0502020204030204" pitchFamily="34" charset="0"/>
              </a:rPr>
              <a:t>higher</a:t>
            </a:r>
            <a:r>
              <a:rPr kumimoji="1" lang="zh-CN" altLang="en-US" sz="1600" dirty="0">
                <a:solidFill>
                  <a:schemeClr val="accent2"/>
                </a:solidFill>
                <a:latin typeface="Calibri" panose="020F0502020204030204" pitchFamily="34" charset="0"/>
                <a:cs typeface="Calibri" panose="020F0502020204030204" pitchFamily="34" charset="0"/>
              </a:rPr>
              <a:t> </a:t>
            </a:r>
            <a:r>
              <a:rPr kumimoji="1" lang="en-US" altLang="zh-CN" sz="1600" dirty="0">
                <a:solidFill>
                  <a:schemeClr val="accent2"/>
                </a:solidFill>
                <a:latin typeface="Calibri" panose="020F0502020204030204" pitchFamily="34" charset="0"/>
                <a:cs typeface="Calibri" panose="020F0502020204030204" pitchFamily="34" charset="0"/>
              </a:rPr>
              <a:t>efficiency</a:t>
            </a:r>
            <a:r>
              <a:rPr kumimoji="1" lang="zh-CN" altLang="en-US" sz="1600" dirty="0">
                <a:solidFill>
                  <a:schemeClr val="accent2"/>
                </a:solidFill>
                <a:latin typeface="Calibri" panose="020F0502020204030204" pitchFamily="34" charset="0"/>
                <a:cs typeface="Calibri" panose="020F0502020204030204" pitchFamily="34" charset="0"/>
              </a:rPr>
              <a:t> </a:t>
            </a:r>
            <a:r>
              <a:rPr kumimoji="1" lang="en-US" altLang="zh-CN" sz="1600" dirty="0">
                <a:solidFill>
                  <a:schemeClr val="accent2"/>
                </a:solidFill>
                <a:latin typeface="Calibri" panose="020F0502020204030204" pitchFamily="34" charset="0"/>
                <a:cs typeface="Calibri" panose="020F0502020204030204" pitchFamily="34" charset="0"/>
              </a:rPr>
              <a:t>and</a:t>
            </a:r>
            <a:r>
              <a:rPr kumimoji="1" lang="zh-CN" altLang="en-US" sz="1600" dirty="0">
                <a:solidFill>
                  <a:schemeClr val="accent2"/>
                </a:solidFill>
                <a:latin typeface="Calibri" panose="020F0502020204030204" pitchFamily="34" charset="0"/>
                <a:cs typeface="Calibri" panose="020F0502020204030204" pitchFamily="34" charset="0"/>
              </a:rPr>
              <a:t> </a:t>
            </a:r>
            <a:r>
              <a:rPr kumimoji="1" lang="en-US" altLang="zh-CN" sz="1600" dirty="0">
                <a:solidFill>
                  <a:schemeClr val="accent2"/>
                </a:solidFill>
                <a:latin typeface="Calibri" panose="020F0502020204030204" pitchFamily="34" charset="0"/>
                <a:cs typeface="Calibri" panose="020F0502020204030204" pitchFamily="34" charset="0"/>
              </a:rPr>
              <a:t>lower</a:t>
            </a:r>
            <a:r>
              <a:rPr kumimoji="1" lang="zh-CN" altLang="en-US" sz="1600" dirty="0">
                <a:solidFill>
                  <a:schemeClr val="accent2"/>
                </a:solidFill>
                <a:latin typeface="Calibri" panose="020F0502020204030204" pitchFamily="34" charset="0"/>
                <a:cs typeface="Calibri" panose="020F0502020204030204" pitchFamily="34" charset="0"/>
              </a:rPr>
              <a:t> </a:t>
            </a:r>
            <a:r>
              <a:rPr kumimoji="1" lang="en-US" altLang="zh-CN" sz="1600" dirty="0">
                <a:solidFill>
                  <a:schemeClr val="accent2"/>
                </a:solidFill>
                <a:latin typeface="Calibri" panose="020F0502020204030204" pitchFamily="34" charset="0"/>
                <a:cs typeface="Calibri" panose="020F0502020204030204" pitchFamily="34" charset="0"/>
              </a:rPr>
              <a:t>fake</a:t>
            </a:r>
            <a:r>
              <a:rPr kumimoji="1" lang="zh-CN" altLang="en-US" sz="1600" dirty="0">
                <a:solidFill>
                  <a:schemeClr val="accent2"/>
                </a:solidFill>
                <a:latin typeface="Calibri" panose="020F0502020204030204" pitchFamily="34" charset="0"/>
                <a:cs typeface="Calibri" panose="020F0502020204030204" pitchFamily="34" charset="0"/>
              </a:rPr>
              <a:t> </a:t>
            </a:r>
            <a:r>
              <a:rPr kumimoji="1" lang="en-US" altLang="zh-CN" sz="1600" dirty="0">
                <a:solidFill>
                  <a:schemeClr val="accent2"/>
                </a:solidFill>
                <a:latin typeface="Calibri" panose="020F0502020204030204" pitchFamily="34" charset="0"/>
                <a:cs typeface="Calibri" panose="020F0502020204030204" pitchFamily="34" charset="0"/>
              </a:rPr>
              <a:t>rate</a:t>
            </a:r>
            <a:r>
              <a:rPr kumimoji="1" lang="zh-CN" altLang="en-US" sz="1600" dirty="0">
                <a:solidFill>
                  <a:schemeClr val="accent2"/>
                </a:solidFill>
                <a:latin typeface="Calibri" panose="020F0502020204030204" pitchFamily="34" charset="0"/>
                <a:cs typeface="Calibri" panose="020F0502020204030204" pitchFamily="34" charset="0"/>
              </a:rPr>
              <a:t> </a:t>
            </a:r>
            <a:r>
              <a:rPr kumimoji="1" lang="en-US" altLang="zh-CN" sz="1600" dirty="0">
                <a:solidFill>
                  <a:schemeClr val="accent2"/>
                </a:solidFill>
                <a:latin typeface="Calibri" panose="020F0502020204030204" pitchFamily="34" charset="0"/>
                <a:cs typeface="Calibri" panose="020F0502020204030204" pitchFamily="34" charset="0"/>
              </a:rPr>
              <a:t>with</a:t>
            </a:r>
            <a:r>
              <a:rPr kumimoji="1" lang="zh-CN" altLang="en-US" sz="1600" dirty="0">
                <a:solidFill>
                  <a:schemeClr val="accent2"/>
                </a:solidFill>
                <a:latin typeface="Calibri" panose="020F0502020204030204" pitchFamily="34" charset="0"/>
                <a:cs typeface="Calibri" panose="020F0502020204030204" pitchFamily="34" charset="0"/>
              </a:rPr>
              <a:t> </a:t>
            </a:r>
            <a:r>
              <a:rPr kumimoji="1" lang="en-US" altLang="zh-CN" sz="1600" dirty="0">
                <a:solidFill>
                  <a:schemeClr val="accent2"/>
                </a:solidFill>
                <a:latin typeface="Calibri" panose="020F0502020204030204" pitchFamily="34" charset="0"/>
                <a:cs typeface="Calibri" panose="020F0502020204030204" pitchFamily="34" charset="0"/>
              </a:rPr>
              <a:t>time</a:t>
            </a:r>
            <a:r>
              <a:rPr kumimoji="1" lang="zh-CN" altLang="en-US" sz="1600" dirty="0">
                <a:solidFill>
                  <a:schemeClr val="accent2"/>
                </a:solidFill>
                <a:latin typeface="Calibri" panose="020F0502020204030204" pitchFamily="34" charset="0"/>
                <a:cs typeface="Calibri" panose="020F0502020204030204" pitchFamily="34" charset="0"/>
              </a:rPr>
              <a:t> </a:t>
            </a:r>
            <a:r>
              <a:rPr kumimoji="1" lang="en-US" altLang="zh-CN" sz="1600" dirty="0">
                <a:solidFill>
                  <a:schemeClr val="accent2"/>
                </a:solidFill>
                <a:latin typeface="Calibri" panose="020F0502020204030204" pitchFamily="34" charset="0"/>
                <a:cs typeface="Calibri" panose="020F0502020204030204" pitchFamily="34" charset="0"/>
              </a:rPr>
              <a:t>cut</a:t>
            </a:r>
            <a:endParaRPr kumimoji="1" lang="zh-CN" altLang="en-US" sz="1600" dirty="0">
              <a:solidFill>
                <a:schemeClr val="accent2"/>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3384FA2A-107B-95D9-6562-17071C857C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6192" y="1764351"/>
            <a:ext cx="3825246" cy="2503799"/>
          </a:xfrm>
          <a:prstGeom prst="rect">
            <a:avLst/>
          </a:prstGeom>
          <a:noFill/>
          <a:extLst>
            <a:ext uri="{909E8E84-426E-40DD-AFC4-6F175D3DCCD1}">
              <a14:hiddenFill xmlns:a14="http://schemas.microsoft.com/office/drawing/2010/main">
                <a:solidFill>
                  <a:srgbClr val="FFFFFF"/>
                </a:solidFill>
              </a14:hiddenFill>
            </a:ext>
          </a:extLst>
        </p:spPr>
      </p:pic>
      <p:sp>
        <p:nvSpPr>
          <p:cNvPr id="9" name="文本框 8">
            <a:extLst>
              <a:ext uri="{FF2B5EF4-FFF2-40B4-BE49-F238E27FC236}">
                <a16:creationId xmlns:a16="http://schemas.microsoft.com/office/drawing/2014/main" id="{D6865B2F-7361-A6B0-9381-BFC2A9E9AECE}"/>
              </a:ext>
            </a:extLst>
          </p:cNvPr>
          <p:cNvSpPr txBox="1"/>
          <p:nvPr/>
        </p:nvSpPr>
        <p:spPr>
          <a:xfrm>
            <a:off x="7526192" y="4284380"/>
            <a:ext cx="4628675" cy="646331"/>
          </a:xfrm>
          <a:prstGeom prst="rect">
            <a:avLst/>
          </a:prstGeom>
          <a:noFill/>
        </p:spPr>
        <p:txBody>
          <a:bodyPr wrap="square" rtlCol="0">
            <a:spAutoFit/>
          </a:bodyPr>
          <a:lstStyle/>
          <a:p>
            <a:pPr marL="285750" indent="-285750">
              <a:buFont typeface="Wingdings" pitchFamily="2" charset="2"/>
              <a:buChar char="Ø"/>
            </a:pPr>
            <a:r>
              <a:rPr kumimoji="1" lang="en-US" altLang="zh-CN" dirty="0"/>
              <a:t>Using</a:t>
            </a:r>
            <a:r>
              <a:rPr kumimoji="1" lang="zh-CN" altLang="en-US" dirty="0"/>
              <a:t> </a:t>
            </a:r>
            <a:r>
              <a:rPr kumimoji="1" lang="en-US" altLang="zh-CN" b="1" dirty="0"/>
              <a:t>pixel</a:t>
            </a:r>
            <a:r>
              <a:rPr kumimoji="1" lang="zh-CN" altLang="en-US" b="1" dirty="0"/>
              <a:t> </a:t>
            </a:r>
            <a:r>
              <a:rPr kumimoji="1" lang="en-US" altLang="zh-CN" b="1" dirty="0"/>
              <a:t>(5</a:t>
            </a:r>
            <a:r>
              <a:rPr kumimoji="1" lang="zh-CN" altLang="en-US" b="1" dirty="0"/>
              <a:t> </a:t>
            </a:r>
            <a:r>
              <a:rPr kumimoji="1" lang="en-US" altLang="zh-CN" b="1" dirty="0"/>
              <a:t>layers)</a:t>
            </a:r>
            <a:r>
              <a:rPr kumimoji="1" lang="zh-CN" altLang="en-US" b="1" dirty="0"/>
              <a:t> </a:t>
            </a:r>
            <a:r>
              <a:rPr kumimoji="1" lang="en-US" altLang="zh-CN" dirty="0"/>
              <a:t>spacepoint</a:t>
            </a:r>
            <a:r>
              <a:rPr kumimoji="1" lang="zh-CN" altLang="en-US" dirty="0"/>
              <a:t> </a:t>
            </a:r>
            <a:r>
              <a:rPr kumimoji="1" lang="en-US" altLang="zh-CN" dirty="0"/>
              <a:t>seeding</a:t>
            </a:r>
          </a:p>
          <a:p>
            <a:pPr marL="285750" indent="-285750">
              <a:buFont typeface="Wingdings" pitchFamily="2" charset="2"/>
              <a:buChar char="Ø"/>
            </a:pPr>
            <a:r>
              <a:rPr kumimoji="1" lang="en-US" altLang="zh-CN" dirty="0"/>
              <a:t>Adding</a:t>
            </a:r>
            <a:r>
              <a:rPr kumimoji="1" lang="zh-CN" altLang="en-US" dirty="0"/>
              <a:t> </a:t>
            </a:r>
            <a:r>
              <a:rPr kumimoji="1" lang="en-US" altLang="zh-CN" dirty="0"/>
              <a:t>time</a:t>
            </a:r>
            <a:r>
              <a:rPr kumimoji="1" lang="zh-CN" altLang="en-US" dirty="0"/>
              <a:t> </a:t>
            </a:r>
            <a:r>
              <a:rPr kumimoji="1" lang="en-US" altLang="zh-CN" dirty="0"/>
              <a:t>for</a:t>
            </a:r>
            <a:r>
              <a:rPr kumimoji="1" lang="zh-CN" altLang="en-US" dirty="0"/>
              <a:t> </a:t>
            </a:r>
            <a:r>
              <a:rPr kumimoji="1" lang="en-US" altLang="zh-CN" dirty="0"/>
              <a:t>innermost</a:t>
            </a:r>
            <a:r>
              <a:rPr kumimoji="1" lang="zh-CN" altLang="en-US" dirty="0"/>
              <a:t> </a:t>
            </a:r>
            <a:r>
              <a:rPr kumimoji="1" lang="en-US" altLang="zh-CN" b="1" dirty="0"/>
              <a:t>2</a:t>
            </a:r>
            <a:r>
              <a:rPr kumimoji="1" lang="zh-CN" altLang="en-US" dirty="0"/>
              <a:t> </a:t>
            </a:r>
            <a:r>
              <a:rPr kumimoji="1" lang="en-US" altLang="zh-CN" dirty="0"/>
              <a:t>layers</a:t>
            </a:r>
            <a:endParaRPr kumimoji="1" lang="zh-CN" altLang="en-US" dirty="0"/>
          </a:p>
        </p:txBody>
      </p:sp>
      <p:sp>
        <p:nvSpPr>
          <p:cNvPr id="11" name="圆角矩形 10">
            <a:extLst>
              <a:ext uri="{FF2B5EF4-FFF2-40B4-BE49-F238E27FC236}">
                <a16:creationId xmlns:a16="http://schemas.microsoft.com/office/drawing/2014/main" id="{E43DC2EC-B666-8632-B846-6120E2588C06}"/>
              </a:ext>
            </a:extLst>
          </p:cNvPr>
          <p:cNvSpPr/>
          <p:nvPr/>
        </p:nvSpPr>
        <p:spPr>
          <a:xfrm>
            <a:off x="8075354" y="3721838"/>
            <a:ext cx="2415023" cy="190116"/>
          </a:xfrm>
          <a:prstGeom prst="round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12" name="圆角矩形 11">
            <a:extLst>
              <a:ext uri="{FF2B5EF4-FFF2-40B4-BE49-F238E27FC236}">
                <a16:creationId xmlns:a16="http://schemas.microsoft.com/office/drawing/2014/main" id="{EF094BCB-9C50-096C-D6FB-A09C4BC583CE}"/>
              </a:ext>
            </a:extLst>
          </p:cNvPr>
          <p:cNvSpPr/>
          <p:nvPr/>
        </p:nvSpPr>
        <p:spPr>
          <a:xfrm>
            <a:off x="8006482" y="3400320"/>
            <a:ext cx="2672580" cy="555949"/>
          </a:xfrm>
          <a:prstGeom prst="roundRect">
            <a:avLst/>
          </a:prstGeom>
          <a:noFill/>
          <a:ln w="28575">
            <a:solidFill>
              <a:schemeClr val="accent2"/>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Tree>
    <p:extLst>
      <p:ext uri="{BB962C8B-B14F-4D97-AF65-F5344CB8AC3E}">
        <p14:creationId xmlns:p14="http://schemas.microsoft.com/office/powerpoint/2010/main" val="3777451795"/>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43371</TotalTime>
  <Words>4527</Words>
  <Application>Microsoft Office PowerPoint</Application>
  <PresentationFormat>宽屏</PresentationFormat>
  <Paragraphs>532</Paragraphs>
  <Slides>32</Slides>
  <Notes>24</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32</vt:i4>
      </vt:variant>
    </vt:vector>
  </HeadingPairs>
  <TitlesOfParts>
    <vt:vector size="43" baseType="lpstr">
      <vt:lpstr>quote-cjk-patch</vt:lpstr>
      <vt:lpstr>等线</vt:lpstr>
      <vt:lpstr>等线 Light</vt:lpstr>
      <vt:lpstr>arial</vt:lpstr>
      <vt:lpstr>arial</vt:lpstr>
      <vt:lpstr>Calibri</vt:lpstr>
      <vt:lpstr>Cambria Math</vt:lpstr>
      <vt:lpstr>Symbol</vt:lpstr>
      <vt:lpstr>Times New Roman</vt:lpstr>
      <vt:lpstr>Wingdings</vt:lpstr>
      <vt:lpstr>Office 主题​​</vt:lpstr>
      <vt:lpstr>ACTS-based 4D Tracking and a design of timing pixel chip</vt:lpstr>
      <vt:lpstr>Introduction Chance of future 4D tracking for ATLAS ITk</vt:lpstr>
      <vt:lpstr>Introduction Chance of future 4D tracking for ATLAS ITk</vt:lpstr>
      <vt:lpstr>4D tracking with ACTS</vt:lpstr>
      <vt:lpstr>Introduction to Software</vt:lpstr>
      <vt:lpstr>Full chain workflow in ACTS</vt:lpstr>
      <vt:lpstr>Full chain workflow in ACTS</vt:lpstr>
      <vt:lpstr>4D seeding algorithm</vt:lpstr>
      <vt:lpstr>4D seeding performance</vt:lpstr>
      <vt:lpstr>4D tracking performance </vt:lpstr>
      <vt:lpstr>A design of Timing Pixel chip</vt:lpstr>
      <vt:lpstr>Overview</vt:lpstr>
      <vt:lpstr>Pixel: Analog Front-end</vt:lpstr>
      <vt:lpstr>Pixel: Time to Digital Converter</vt:lpstr>
      <vt:lpstr>Core</vt:lpstr>
      <vt:lpstr>Core</vt:lpstr>
      <vt:lpstr>Region</vt:lpstr>
      <vt:lpstr>Simulation</vt:lpstr>
      <vt:lpstr>Periphery</vt:lpstr>
      <vt:lpstr>End of Column</vt:lpstr>
      <vt:lpstr>End of Column</vt:lpstr>
      <vt:lpstr>Bottom</vt:lpstr>
      <vt:lpstr>Summary </vt:lpstr>
      <vt:lpstr>Back-ups</vt:lpstr>
      <vt:lpstr>Timing pixel digitization in Athena</vt:lpstr>
      <vt:lpstr>Purity and track-only impact parameter resolution</vt:lpstr>
      <vt:lpstr>PowerPoint 演示文稿</vt:lpstr>
      <vt:lpstr>PowerPoint 演示文稿</vt:lpstr>
      <vt:lpstr>PowerPoint 演示文稿</vt:lpstr>
      <vt:lpstr>ITk spacepoint distribution</vt:lpstr>
      <vt:lpstr>4D seeding performance with ITk</vt:lpstr>
      <vt:lpstr>Huffman coding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ACTS-based 4D Tracking and pixel digital chip design</dc:title>
  <dc:creator>Yanqi Wang</dc:creator>
  <cp:lastModifiedBy>章 谢</cp:lastModifiedBy>
  <cp:revision>1409</cp:revision>
  <dcterms:created xsi:type="dcterms:W3CDTF">2025-06-28T11:58:32Z</dcterms:created>
  <dcterms:modified xsi:type="dcterms:W3CDTF">2026-07-15T05:08:15Z</dcterms:modified>
</cp:coreProperties>
</file>