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tags/tag10.xml" ContentType="application/vnd.openxmlformats-officedocument.presentationml.tags+xml"/>
  <Override PartName="/ppt/notesSlides/notesSlide12.xml" ContentType="application/vnd.openxmlformats-officedocument.presentationml.notesSlide+xml"/>
  <Override PartName="/ppt/tags/tag11.xml" ContentType="application/vnd.openxmlformats-officedocument.presentationml.tags+xml"/>
  <Override PartName="/ppt/notesSlides/notesSlide13.xml" ContentType="application/vnd.openxmlformats-officedocument.presentationml.notesSlide+xml"/>
  <Override PartName="/ppt/tags/tag12.xml" ContentType="application/vnd.openxmlformats-officedocument.presentationml.tags+xml"/>
  <Override PartName="/ppt/notesSlides/notesSlide14.xml" ContentType="application/vnd.openxmlformats-officedocument.presentationml.notesSlide+xml"/>
  <Override PartName="/ppt/tags/tag13.xml" ContentType="application/vnd.openxmlformats-officedocument.presentationml.tags+xml"/>
  <Override PartName="/ppt/notesSlides/notesSlide15.xml" ContentType="application/vnd.openxmlformats-officedocument.presentationml.notesSlide+xml"/>
  <Override PartName="/ppt/tags/tag14.xml" ContentType="application/vnd.openxmlformats-officedocument.presentationml.tags+xml"/>
  <Override PartName="/ppt/notesSlides/notesSlide16.xml" ContentType="application/vnd.openxmlformats-officedocument.presentationml.notesSlide+xml"/>
  <Override PartName="/ppt/tags/tag15.xml" ContentType="application/vnd.openxmlformats-officedocument.presentationml.tags+xml"/>
  <Override PartName="/ppt/notesSlides/notesSlide17.xml" ContentType="application/vnd.openxmlformats-officedocument.presentationml.notesSlide+xml"/>
  <Override PartName="/ppt/tags/tag16.xml" ContentType="application/vnd.openxmlformats-officedocument.presentationml.tags+xml"/>
  <Override PartName="/ppt/notesSlides/notesSlide18.xml" ContentType="application/vnd.openxmlformats-officedocument.presentationml.notesSlide+xml"/>
  <Override PartName="/ppt/tags/tag17.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50" r:id="rId1"/>
  </p:sldMasterIdLst>
  <p:notesMasterIdLst>
    <p:notesMasterId r:id="rId24"/>
  </p:notesMasterIdLst>
  <p:handoutMasterIdLst>
    <p:handoutMasterId r:id="rId25"/>
  </p:handoutMasterIdLst>
  <p:sldIdLst>
    <p:sldId id="499" r:id="rId2"/>
    <p:sldId id="479" r:id="rId3"/>
    <p:sldId id="676" r:id="rId4"/>
    <p:sldId id="501" r:id="rId5"/>
    <p:sldId id="496" r:id="rId6"/>
    <p:sldId id="675" r:id="rId7"/>
    <p:sldId id="494" r:id="rId8"/>
    <p:sldId id="507" r:id="rId9"/>
    <p:sldId id="502" r:id="rId10"/>
    <p:sldId id="503" r:id="rId11"/>
    <p:sldId id="506" r:id="rId12"/>
    <p:sldId id="508" r:id="rId13"/>
    <p:sldId id="509" r:id="rId14"/>
    <p:sldId id="679" r:id="rId15"/>
    <p:sldId id="680" r:id="rId16"/>
    <p:sldId id="683" r:id="rId17"/>
    <p:sldId id="682" r:id="rId18"/>
    <p:sldId id="677" r:id="rId19"/>
    <p:sldId id="510" r:id="rId20"/>
    <p:sldId id="678" r:id="rId21"/>
    <p:sldId id="684" r:id="rId22"/>
    <p:sldId id="686" r:id="rId23"/>
  </p:sldIdLst>
  <p:sldSz cx="12192000" cy="6858000"/>
  <p:notesSz cx="6858000" cy="9144000"/>
  <p:custDataLst>
    <p:tags r:id="rId2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65" userDrawn="1">
          <p15:clr>
            <a:srgbClr val="A4A3A4"/>
          </p15:clr>
        </p15:guide>
        <p15:guide id="2" orient="horz" pos="3870" userDrawn="1">
          <p15:clr>
            <a:srgbClr val="A4A3A4"/>
          </p15:clr>
        </p15:guide>
        <p15:guide id="3" pos="596" userDrawn="1">
          <p15:clr>
            <a:srgbClr val="A4A3A4"/>
          </p15:clr>
        </p15:guide>
        <p15:guide id="4" pos="721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刘思蜀" initials="刘思蜀"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2CA4"/>
    <a:srgbClr val="E6E6E6"/>
    <a:srgbClr val="232383"/>
    <a:srgbClr val="2056C3"/>
    <a:srgbClr val="FFFFFF"/>
    <a:srgbClr val="29BCB0"/>
    <a:srgbClr val="E6DBC2"/>
    <a:srgbClr val="19589E"/>
    <a:srgbClr val="3D486F"/>
    <a:srgbClr val="606F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8FB837D-C827-4EFA-A057-4D05807E0F7C}" styleName="主题样式 1 - 强调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47" autoAdjust="0"/>
    <p:restoredTop sz="60316" autoAdjust="0"/>
  </p:normalViewPr>
  <p:slideViewPr>
    <p:cSldViewPr snapToGrid="0" showGuides="1">
      <p:cViewPr varScale="1">
        <p:scale>
          <a:sx n="43" d="100"/>
          <a:sy n="43" d="100"/>
        </p:scale>
        <p:origin x="1356" y="45"/>
      </p:cViewPr>
      <p:guideLst>
        <p:guide orient="horz" pos="1365"/>
        <p:guide orient="horz" pos="3870"/>
        <p:guide pos="596"/>
        <p:guide pos="721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A778CD-64FE-491A-9E54-B6CCD26FC1F0}" type="doc">
      <dgm:prSet loTypeId="urn:microsoft.com/office/officeart/2009/3/layout/StepUpProcess" loCatId="process" qsTypeId="urn:microsoft.com/office/officeart/2005/8/quickstyle/simple1" qsCatId="simple" csTypeId="urn:microsoft.com/office/officeart/2005/8/colors/accent6_4" csCatId="accent6" phldr="1"/>
      <dgm:spPr/>
      <dgm:t>
        <a:bodyPr/>
        <a:lstStyle/>
        <a:p>
          <a:endParaRPr lang="zh-CN" altLang="en-US"/>
        </a:p>
      </dgm:t>
    </dgm:pt>
    <dgm:pt modelId="{7D739684-5FAE-459F-AF25-A0412BE0CE50}">
      <dgm:prSet phldrT="[文本]" phldr="0" custT="1"/>
      <dgm:spPr/>
      <dgm:t>
        <a:bodyPr/>
        <a:lstStyle/>
        <a:p>
          <a:r>
            <a:rPr lang="en-US" altLang="zh-CN" sz="2000" dirty="0" err="1">
              <a:latin typeface="Times New Roman" panose="02020603050405020304" pitchFamily="18" charset="0"/>
              <a:ea typeface="黑体" panose="02010609060101010101" pitchFamily="49" charset="-122"/>
              <a:cs typeface="Times New Roman" panose="02020603050405020304" pitchFamily="18" charset="0"/>
            </a:rPr>
            <a:t>SiC</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-PIN</a:t>
          </a:r>
          <a:endParaRPr lang="zh-CN" altLang="en-US" sz="2000" dirty="0">
            <a:latin typeface="Times New Roman" panose="02020603050405020304" pitchFamily="18" charset="0"/>
            <a:ea typeface="黑体" panose="02010609060101010101" pitchFamily="49" charset="-122"/>
            <a:cs typeface="Times New Roman" panose="02020603050405020304" pitchFamily="18" charset="0"/>
          </a:endParaRPr>
        </a:p>
      </dgm:t>
    </dgm:pt>
    <dgm:pt modelId="{DD633175-C5A0-4884-86C4-F9806118B878}" type="parTrans" cxnId="{2C4220C4-709A-41A2-B23C-F673DAE580C5}">
      <dgm:prSet/>
      <dgm:spPr/>
      <dgm:t>
        <a:bodyPr/>
        <a:lstStyle/>
        <a:p>
          <a:endParaRPr lang="zh-CN" altLang="en-US"/>
        </a:p>
      </dgm:t>
    </dgm:pt>
    <dgm:pt modelId="{6F50A734-4D48-411D-9A90-61416EC71521}" type="sibTrans" cxnId="{2C4220C4-709A-41A2-B23C-F673DAE580C5}">
      <dgm:prSet/>
      <dgm:spPr/>
      <dgm:t>
        <a:bodyPr/>
        <a:lstStyle/>
        <a:p>
          <a:endParaRPr lang="zh-CN" altLang="en-US"/>
        </a:p>
      </dgm:t>
    </dgm:pt>
    <dgm:pt modelId="{D118DCB7-A0E1-42C2-BEF7-19278BB468D3}">
      <dgm:prSet phldrT="[文本]" phldr="0" custT="1"/>
      <dgm:spPr/>
      <dgm:t>
        <a:bodyPr/>
        <a:lstStyle/>
        <a:p>
          <a:r>
            <a:rPr lang="en-US" altLang="zh-CN" sz="2000" dirty="0" err="1">
              <a:latin typeface="Times New Roman" panose="02020603050405020304" pitchFamily="18" charset="0"/>
              <a:ea typeface="黑体" panose="02010609060101010101" pitchFamily="49" charset="-122"/>
              <a:cs typeface="Times New Roman" panose="02020603050405020304" pitchFamily="18" charset="0"/>
            </a:rPr>
            <a:t>SiC</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-LGAD</a:t>
          </a:r>
          <a:endParaRPr lang="zh-CN" altLang="en-US" sz="2000" dirty="0">
            <a:latin typeface="Times New Roman" panose="02020603050405020304" pitchFamily="18" charset="0"/>
            <a:ea typeface="黑体" panose="02010609060101010101" pitchFamily="49" charset="-122"/>
            <a:cs typeface="Times New Roman" panose="02020603050405020304" pitchFamily="18" charset="0"/>
          </a:endParaRPr>
        </a:p>
      </dgm:t>
    </dgm:pt>
    <dgm:pt modelId="{26B0FADD-0886-401D-B47D-762E156333C2}" type="parTrans" cxnId="{BF49F1D3-CE86-4BA1-9116-2D39554B8967}">
      <dgm:prSet/>
      <dgm:spPr/>
      <dgm:t>
        <a:bodyPr/>
        <a:lstStyle/>
        <a:p>
          <a:endParaRPr lang="zh-CN" altLang="en-US"/>
        </a:p>
      </dgm:t>
    </dgm:pt>
    <dgm:pt modelId="{86A69FE1-8FDC-4440-921A-EF9A901A0527}" type="sibTrans" cxnId="{BF49F1D3-CE86-4BA1-9116-2D39554B8967}">
      <dgm:prSet/>
      <dgm:spPr/>
      <dgm:t>
        <a:bodyPr/>
        <a:lstStyle/>
        <a:p>
          <a:endParaRPr lang="zh-CN" altLang="en-US"/>
        </a:p>
      </dgm:t>
    </dgm:pt>
    <dgm:pt modelId="{9A74A794-107D-4102-83C7-FC06AB612191}">
      <dgm:prSet phldrT="[文本]" custT="1"/>
      <dgm:spPr/>
      <dgm:t>
        <a:bodyPr/>
        <a:lstStyle/>
        <a:p>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石墨烯</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2000" dirty="0" err="1">
              <a:latin typeface="Times New Roman" panose="02020603050405020304" pitchFamily="18" charset="0"/>
              <a:ea typeface="黑体" panose="02010609060101010101" pitchFamily="49" charset="-122"/>
              <a:cs typeface="Times New Roman" panose="02020603050405020304" pitchFamily="18" charset="0"/>
            </a:rPr>
            <a:t>SiC</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-PIN</a:t>
          </a:r>
          <a:endParaRPr lang="zh-CN" altLang="en-US" sz="2000" dirty="0">
            <a:latin typeface="Times New Roman" panose="02020603050405020304" pitchFamily="18" charset="0"/>
            <a:ea typeface="黑体" panose="02010609060101010101" pitchFamily="49" charset="-122"/>
            <a:cs typeface="Times New Roman" panose="02020603050405020304" pitchFamily="18" charset="0"/>
          </a:endParaRPr>
        </a:p>
      </dgm:t>
    </dgm:pt>
    <dgm:pt modelId="{B6D3960E-2CA0-48ED-B427-8CCD57CE9CA9}" type="parTrans" cxnId="{43FDB826-BD76-4A1A-B9E0-DB2A49192EA7}">
      <dgm:prSet/>
      <dgm:spPr/>
      <dgm:t>
        <a:bodyPr/>
        <a:lstStyle/>
        <a:p>
          <a:endParaRPr lang="zh-CN" altLang="en-US"/>
        </a:p>
      </dgm:t>
    </dgm:pt>
    <dgm:pt modelId="{1F3C1048-2FE1-419E-9F46-A786BA6F10CA}" type="sibTrans" cxnId="{43FDB826-BD76-4A1A-B9E0-DB2A49192EA7}">
      <dgm:prSet/>
      <dgm:spPr/>
      <dgm:t>
        <a:bodyPr/>
        <a:lstStyle/>
        <a:p>
          <a:endParaRPr lang="zh-CN" altLang="en-US"/>
        </a:p>
      </dgm:t>
    </dgm:pt>
    <dgm:pt modelId="{DED16BF0-842F-42BC-8FA6-5D8440CFF6DD}">
      <dgm:prSet phldrT="[文本]" custT="1"/>
      <dgm:spPr/>
      <dgm:t>
        <a:bodyPr/>
        <a:lstStyle/>
        <a:p>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BJT/ LGAD</a:t>
          </a:r>
          <a:endParaRPr lang="zh-CN" altLang="en-US" sz="2000" dirty="0">
            <a:latin typeface="Times New Roman" panose="02020603050405020304" pitchFamily="18" charset="0"/>
            <a:ea typeface="黑体" panose="02010609060101010101" pitchFamily="49" charset="-122"/>
            <a:cs typeface="Times New Roman" panose="02020603050405020304" pitchFamily="18" charset="0"/>
          </a:endParaRPr>
        </a:p>
      </dgm:t>
    </dgm:pt>
    <dgm:pt modelId="{D6C9B2B3-E7AF-4208-BACD-AB817574223E}" type="parTrans" cxnId="{54926B3F-C588-414B-9C55-68540D6D3613}">
      <dgm:prSet/>
      <dgm:spPr/>
      <dgm:t>
        <a:bodyPr/>
        <a:lstStyle/>
        <a:p>
          <a:endParaRPr lang="zh-CN" altLang="en-US"/>
        </a:p>
      </dgm:t>
    </dgm:pt>
    <dgm:pt modelId="{008800F1-B47E-49B3-BA65-4B587AC5D75A}" type="sibTrans" cxnId="{54926B3F-C588-414B-9C55-68540D6D3613}">
      <dgm:prSet/>
      <dgm:spPr/>
      <dgm:t>
        <a:bodyPr/>
        <a:lstStyle/>
        <a:p>
          <a:endParaRPr lang="zh-CN" altLang="en-US"/>
        </a:p>
      </dgm:t>
    </dgm:pt>
    <dgm:pt modelId="{AB4317F7-927C-4EDF-99B1-3723F8C79553}">
      <dgm:prSet phldrT="[文本]" custT="1"/>
      <dgm:spPr/>
      <dgm:t>
        <a:bodyPr/>
        <a:lstStyle/>
        <a:p>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AC-LGAD pixel</a:t>
          </a:r>
          <a:endParaRPr lang="zh-CN" altLang="en-US" sz="2000" dirty="0">
            <a:latin typeface="Times New Roman" panose="02020603050405020304" pitchFamily="18" charset="0"/>
            <a:ea typeface="黑体" panose="02010609060101010101" pitchFamily="49" charset="-122"/>
            <a:cs typeface="Times New Roman" panose="02020603050405020304" pitchFamily="18" charset="0"/>
          </a:endParaRPr>
        </a:p>
      </dgm:t>
    </dgm:pt>
    <dgm:pt modelId="{609D4C0F-9A94-40BC-BEA1-52CD690C8A33}" type="parTrans" cxnId="{BA86DE1F-6581-4A35-9AF5-8493C3823278}">
      <dgm:prSet/>
      <dgm:spPr/>
      <dgm:t>
        <a:bodyPr/>
        <a:lstStyle/>
        <a:p>
          <a:endParaRPr lang="zh-CN" altLang="en-US"/>
        </a:p>
      </dgm:t>
    </dgm:pt>
    <dgm:pt modelId="{590C006B-F3D7-45C0-88B1-E0D14449B275}" type="sibTrans" cxnId="{BA86DE1F-6581-4A35-9AF5-8493C3823278}">
      <dgm:prSet/>
      <dgm:spPr/>
      <dgm:t>
        <a:bodyPr/>
        <a:lstStyle/>
        <a:p>
          <a:endParaRPr lang="zh-CN" altLang="en-US"/>
        </a:p>
      </dgm:t>
    </dgm:pt>
    <dgm:pt modelId="{68D4D01D-AE03-4355-AE3A-073129F33829}">
      <dgm:prSet phldrT="[文本]" custT="1"/>
      <dgm:spPr/>
      <dgm:t>
        <a:bodyPr/>
        <a:lstStyle/>
        <a:p>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LGAD Multi-pixel</a:t>
          </a:r>
          <a:endParaRPr lang="zh-CN" altLang="en-US" sz="2000" dirty="0">
            <a:latin typeface="Times New Roman" panose="02020603050405020304" pitchFamily="18" charset="0"/>
            <a:ea typeface="黑体" panose="02010609060101010101" pitchFamily="49" charset="-122"/>
            <a:cs typeface="Times New Roman" panose="02020603050405020304" pitchFamily="18" charset="0"/>
          </a:endParaRPr>
        </a:p>
      </dgm:t>
    </dgm:pt>
    <dgm:pt modelId="{D7AE3FF1-A0E2-4913-96AF-A12BF772D555}" type="parTrans" cxnId="{11CE8314-7F34-42D6-AD11-0CB014C99243}">
      <dgm:prSet/>
      <dgm:spPr/>
      <dgm:t>
        <a:bodyPr/>
        <a:lstStyle/>
        <a:p>
          <a:endParaRPr lang="zh-CN" altLang="en-US"/>
        </a:p>
      </dgm:t>
    </dgm:pt>
    <dgm:pt modelId="{6A3A78DA-2B1A-46DB-8370-CE922257BCBE}" type="sibTrans" cxnId="{11CE8314-7F34-42D6-AD11-0CB014C99243}">
      <dgm:prSet/>
      <dgm:spPr/>
      <dgm:t>
        <a:bodyPr/>
        <a:lstStyle/>
        <a:p>
          <a:endParaRPr lang="zh-CN" altLang="en-US"/>
        </a:p>
      </dgm:t>
    </dgm:pt>
    <dgm:pt modelId="{E316457B-7C99-405F-8781-E05A7CFD55C6}" type="pres">
      <dgm:prSet presAssocID="{0EA778CD-64FE-491A-9E54-B6CCD26FC1F0}" presName="rootnode" presStyleCnt="0">
        <dgm:presLayoutVars>
          <dgm:chMax/>
          <dgm:chPref/>
          <dgm:dir/>
          <dgm:animLvl val="lvl"/>
        </dgm:presLayoutVars>
      </dgm:prSet>
      <dgm:spPr/>
    </dgm:pt>
    <dgm:pt modelId="{C8F7A91A-686E-4A5D-80F0-DD6DD852A0B4}" type="pres">
      <dgm:prSet presAssocID="{7D739684-5FAE-459F-AF25-A0412BE0CE50}" presName="composite" presStyleCnt="0"/>
      <dgm:spPr/>
    </dgm:pt>
    <dgm:pt modelId="{A5F0155A-A164-4C9D-AD7C-A18A19038A92}" type="pres">
      <dgm:prSet presAssocID="{7D739684-5FAE-459F-AF25-A0412BE0CE50}" presName="LShape" presStyleLbl="alignNode1" presStyleIdx="0" presStyleCnt="11"/>
      <dgm:spPr/>
    </dgm:pt>
    <dgm:pt modelId="{FA2D7F23-45C9-4FA5-B79E-70579CA1103D}" type="pres">
      <dgm:prSet presAssocID="{7D739684-5FAE-459F-AF25-A0412BE0CE50}" presName="ParentText" presStyleLbl="revTx" presStyleIdx="0" presStyleCnt="6">
        <dgm:presLayoutVars>
          <dgm:chMax val="0"/>
          <dgm:chPref val="0"/>
          <dgm:bulletEnabled val="1"/>
        </dgm:presLayoutVars>
      </dgm:prSet>
      <dgm:spPr/>
    </dgm:pt>
    <dgm:pt modelId="{98534801-D023-4520-855F-C4C38DD85CA1}" type="pres">
      <dgm:prSet presAssocID="{7D739684-5FAE-459F-AF25-A0412BE0CE50}" presName="Triangle" presStyleLbl="alignNode1" presStyleIdx="1" presStyleCnt="11"/>
      <dgm:spPr/>
    </dgm:pt>
    <dgm:pt modelId="{0F50BCF9-130E-4030-82E9-9B556B05EDA3}" type="pres">
      <dgm:prSet presAssocID="{6F50A734-4D48-411D-9A90-61416EC71521}" presName="sibTrans" presStyleCnt="0"/>
      <dgm:spPr/>
    </dgm:pt>
    <dgm:pt modelId="{7B56C7F1-D892-4F83-9356-2F61038505A2}" type="pres">
      <dgm:prSet presAssocID="{6F50A734-4D48-411D-9A90-61416EC71521}" presName="space" presStyleCnt="0"/>
      <dgm:spPr/>
    </dgm:pt>
    <dgm:pt modelId="{BFE71053-C1DE-42E5-BD80-7C7EF20F7301}" type="pres">
      <dgm:prSet presAssocID="{D118DCB7-A0E1-42C2-BEF7-19278BB468D3}" presName="composite" presStyleCnt="0"/>
      <dgm:spPr/>
    </dgm:pt>
    <dgm:pt modelId="{5BCC4694-833D-4750-9C04-BCCFCA4CC103}" type="pres">
      <dgm:prSet presAssocID="{D118DCB7-A0E1-42C2-BEF7-19278BB468D3}" presName="LShape" presStyleLbl="alignNode1" presStyleIdx="2" presStyleCnt="11"/>
      <dgm:spPr/>
    </dgm:pt>
    <dgm:pt modelId="{9782059F-5B62-4070-BDA6-8C14240F74CC}" type="pres">
      <dgm:prSet presAssocID="{D118DCB7-A0E1-42C2-BEF7-19278BB468D3}" presName="ParentText" presStyleLbl="revTx" presStyleIdx="1" presStyleCnt="6">
        <dgm:presLayoutVars>
          <dgm:chMax val="0"/>
          <dgm:chPref val="0"/>
          <dgm:bulletEnabled val="1"/>
        </dgm:presLayoutVars>
      </dgm:prSet>
      <dgm:spPr/>
    </dgm:pt>
    <dgm:pt modelId="{5CC78FDE-6C6A-4035-AC44-4456C29481D0}" type="pres">
      <dgm:prSet presAssocID="{D118DCB7-A0E1-42C2-BEF7-19278BB468D3}" presName="Triangle" presStyleLbl="alignNode1" presStyleIdx="3" presStyleCnt="11"/>
      <dgm:spPr/>
    </dgm:pt>
    <dgm:pt modelId="{9CC0853A-5347-4C52-8BA5-3B3EFCA18EBB}" type="pres">
      <dgm:prSet presAssocID="{86A69FE1-8FDC-4440-921A-EF9A901A0527}" presName="sibTrans" presStyleCnt="0"/>
      <dgm:spPr/>
    </dgm:pt>
    <dgm:pt modelId="{B32A417C-E485-4484-BE09-AA7229ECCE41}" type="pres">
      <dgm:prSet presAssocID="{86A69FE1-8FDC-4440-921A-EF9A901A0527}" presName="space" presStyleCnt="0"/>
      <dgm:spPr/>
    </dgm:pt>
    <dgm:pt modelId="{43C5198C-9BF1-42F8-8172-5897DC1FFA46}" type="pres">
      <dgm:prSet presAssocID="{9A74A794-107D-4102-83C7-FC06AB612191}" presName="composite" presStyleCnt="0"/>
      <dgm:spPr/>
    </dgm:pt>
    <dgm:pt modelId="{8C841A21-77B8-4F0E-B66E-A0C2FDE4FB8A}" type="pres">
      <dgm:prSet presAssocID="{9A74A794-107D-4102-83C7-FC06AB612191}" presName="LShape" presStyleLbl="alignNode1" presStyleIdx="4" presStyleCnt="11" custLinFactNeighborX="-10505"/>
      <dgm:spPr/>
    </dgm:pt>
    <dgm:pt modelId="{471FC63A-7DF2-40A3-AEF8-0346F0891DEA}" type="pres">
      <dgm:prSet presAssocID="{9A74A794-107D-4102-83C7-FC06AB612191}" presName="ParentText" presStyleLbl="revTx" presStyleIdx="2" presStyleCnt="6" custScaleX="143889" custLinFactNeighborX="5512">
        <dgm:presLayoutVars>
          <dgm:chMax val="0"/>
          <dgm:chPref val="0"/>
          <dgm:bulletEnabled val="1"/>
        </dgm:presLayoutVars>
      </dgm:prSet>
      <dgm:spPr/>
    </dgm:pt>
    <dgm:pt modelId="{AC67A804-8CD3-4EA7-A1E2-4E225B8E63F1}" type="pres">
      <dgm:prSet presAssocID="{9A74A794-107D-4102-83C7-FC06AB612191}" presName="Triangle" presStyleLbl="alignNode1" presStyleIdx="5" presStyleCnt="11"/>
      <dgm:spPr/>
    </dgm:pt>
    <dgm:pt modelId="{32C5942D-AB9D-4B45-A656-75956F57C189}" type="pres">
      <dgm:prSet presAssocID="{1F3C1048-2FE1-419E-9F46-A786BA6F10CA}" presName="sibTrans" presStyleCnt="0"/>
      <dgm:spPr/>
    </dgm:pt>
    <dgm:pt modelId="{8488C04E-39AD-48B6-86CC-17D28B45866F}" type="pres">
      <dgm:prSet presAssocID="{1F3C1048-2FE1-419E-9F46-A786BA6F10CA}" presName="space" presStyleCnt="0"/>
      <dgm:spPr/>
    </dgm:pt>
    <dgm:pt modelId="{75A86F38-216C-4A0D-873A-B445B8A394AC}" type="pres">
      <dgm:prSet presAssocID="{DED16BF0-842F-42BC-8FA6-5D8440CFF6DD}" presName="composite" presStyleCnt="0"/>
      <dgm:spPr/>
    </dgm:pt>
    <dgm:pt modelId="{FE393B20-A415-4F61-9FF1-14D4A48957E8}" type="pres">
      <dgm:prSet presAssocID="{DED16BF0-842F-42BC-8FA6-5D8440CFF6DD}" presName="LShape" presStyleLbl="alignNode1" presStyleIdx="6" presStyleCnt="11" custLinFactNeighborX="-31063"/>
      <dgm:spPr/>
    </dgm:pt>
    <dgm:pt modelId="{E8ECC1EE-0DF7-49FD-8087-CE30728CC554}" type="pres">
      <dgm:prSet presAssocID="{DED16BF0-842F-42BC-8FA6-5D8440CFF6DD}" presName="ParentText" presStyleLbl="revTx" presStyleIdx="3" presStyleCnt="6" custScaleX="202276" custLinFactNeighborX="18400" custLinFactNeighborY="3391">
        <dgm:presLayoutVars>
          <dgm:chMax val="0"/>
          <dgm:chPref val="0"/>
          <dgm:bulletEnabled val="1"/>
        </dgm:presLayoutVars>
      </dgm:prSet>
      <dgm:spPr/>
    </dgm:pt>
    <dgm:pt modelId="{9B143A9E-6252-46FA-BE81-FE66FA01A6AA}" type="pres">
      <dgm:prSet presAssocID="{DED16BF0-842F-42BC-8FA6-5D8440CFF6DD}" presName="Triangle" presStyleLbl="alignNode1" presStyleIdx="7" presStyleCnt="11" custLinFactX="-20092" custLinFactNeighborX="-100000"/>
      <dgm:spPr/>
    </dgm:pt>
    <dgm:pt modelId="{D7D6D31B-32D5-4452-BFC3-5901D289DFF1}" type="pres">
      <dgm:prSet presAssocID="{008800F1-B47E-49B3-BA65-4B587AC5D75A}" presName="sibTrans" presStyleCnt="0"/>
      <dgm:spPr/>
    </dgm:pt>
    <dgm:pt modelId="{D6D9BEC5-85EF-4ECD-A61D-CE1E6719A98E}" type="pres">
      <dgm:prSet presAssocID="{008800F1-B47E-49B3-BA65-4B587AC5D75A}" presName="space" presStyleCnt="0"/>
      <dgm:spPr/>
    </dgm:pt>
    <dgm:pt modelId="{F725A01A-DD39-47BD-8BA0-63C815E2F8AF}" type="pres">
      <dgm:prSet presAssocID="{AB4317F7-927C-4EDF-99B1-3723F8C79553}" presName="composite" presStyleCnt="0"/>
      <dgm:spPr/>
    </dgm:pt>
    <dgm:pt modelId="{633A2C90-1500-4EA0-A0E8-B8361F654F3C}" type="pres">
      <dgm:prSet presAssocID="{AB4317F7-927C-4EDF-99B1-3723F8C79553}" presName="LShape" presStyleLbl="alignNode1" presStyleIdx="8" presStyleCnt="11" custLinFactNeighborX="11058" custLinFactNeighborY="-8279"/>
      <dgm:spPr/>
    </dgm:pt>
    <dgm:pt modelId="{6958ACA6-B7E3-41DB-BB6B-BA1A15E1BB0B}" type="pres">
      <dgm:prSet presAssocID="{AB4317F7-927C-4EDF-99B1-3723F8C79553}" presName="ParentText" presStyleLbl="revTx" presStyleIdx="4" presStyleCnt="6" custScaleX="120863" custLinFactNeighborX="21433">
        <dgm:presLayoutVars>
          <dgm:chMax val="0"/>
          <dgm:chPref val="0"/>
          <dgm:bulletEnabled val="1"/>
        </dgm:presLayoutVars>
      </dgm:prSet>
      <dgm:spPr/>
    </dgm:pt>
    <dgm:pt modelId="{75F8ADAE-2452-4159-A1E0-8F380DAD7B0A}" type="pres">
      <dgm:prSet presAssocID="{AB4317F7-927C-4EDF-99B1-3723F8C79553}" presName="Triangle" presStyleLbl="alignNode1" presStyleIdx="9" presStyleCnt="11" custLinFactNeighborX="97372"/>
      <dgm:spPr/>
    </dgm:pt>
    <dgm:pt modelId="{326803D7-278A-4B64-AAC2-C5D6BD3107FB}" type="pres">
      <dgm:prSet presAssocID="{590C006B-F3D7-45C0-88B1-E0D14449B275}" presName="sibTrans" presStyleCnt="0"/>
      <dgm:spPr/>
    </dgm:pt>
    <dgm:pt modelId="{82227DB1-6570-4C72-BBD6-1A501AA287B3}" type="pres">
      <dgm:prSet presAssocID="{590C006B-F3D7-45C0-88B1-E0D14449B275}" presName="space" presStyleCnt="0"/>
      <dgm:spPr/>
    </dgm:pt>
    <dgm:pt modelId="{504F6993-6B86-4791-A13F-996AA53DE295}" type="pres">
      <dgm:prSet presAssocID="{68D4D01D-AE03-4355-AE3A-073129F33829}" presName="composite" presStyleCnt="0"/>
      <dgm:spPr/>
    </dgm:pt>
    <dgm:pt modelId="{41A0E1F9-D3A4-48B4-B543-674C67D5B18B}" type="pres">
      <dgm:prSet presAssocID="{68D4D01D-AE03-4355-AE3A-073129F33829}" presName="LShape" presStyleLbl="alignNode1" presStyleIdx="10" presStyleCnt="11" custLinFactNeighborX="1269" custLinFactNeighborY="-2760"/>
      <dgm:spPr/>
    </dgm:pt>
    <dgm:pt modelId="{8727E791-CA7D-4520-A048-26E26764DF20}" type="pres">
      <dgm:prSet presAssocID="{68D4D01D-AE03-4355-AE3A-073129F33829}" presName="ParentText" presStyleLbl="revTx" presStyleIdx="5" presStyleCnt="6" custScaleX="140583" custLinFactNeighborX="17338" custLinFactNeighborY="699">
        <dgm:presLayoutVars>
          <dgm:chMax val="0"/>
          <dgm:chPref val="0"/>
          <dgm:bulletEnabled val="1"/>
        </dgm:presLayoutVars>
      </dgm:prSet>
      <dgm:spPr/>
    </dgm:pt>
  </dgm:ptLst>
  <dgm:cxnLst>
    <dgm:cxn modelId="{C6A21202-2EDC-4A3C-BD59-527AF653A7BF}" type="presOf" srcId="{68D4D01D-AE03-4355-AE3A-073129F33829}" destId="{8727E791-CA7D-4520-A048-26E26764DF20}" srcOrd="0" destOrd="0" presId="urn:microsoft.com/office/officeart/2009/3/layout/StepUpProcess"/>
    <dgm:cxn modelId="{A7E7C109-FB72-4386-8CC5-9FA625DBBE8C}" type="presOf" srcId="{9A74A794-107D-4102-83C7-FC06AB612191}" destId="{471FC63A-7DF2-40A3-AEF8-0346F0891DEA}" srcOrd="0" destOrd="0" presId="urn:microsoft.com/office/officeart/2009/3/layout/StepUpProcess"/>
    <dgm:cxn modelId="{11CE8314-7F34-42D6-AD11-0CB014C99243}" srcId="{0EA778CD-64FE-491A-9E54-B6CCD26FC1F0}" destId="{68D4D01D-AE03-4355-AE3A-073129F33829}" srcOrd="5" destOrd="0" parTransId="{D7AE3FF1-A0E2-4913-96AF-A12BF772D555}" sibTransId="{6A3A78DA-2B1A-46DB-8370-CE922257BCBE}"/>
    <dgm:cxn modelId="{BA86DE1F-6581-4A35-9AF5-8493C3823278}" srcId="{0EA778CD-64FE-491A-9E54-B6CCD26FC1F0}" destId="{AB4317F7-927C-4EDF-99B1-3723F8C79553}" srcOrd="4" destOrd="0" parTransId="{609D4C0F-9A94-40BC-BEA1-52CD690C8A33}" sibTransId="{590C006B-F3D7-45C0-88B1-E0D14449B275}"/>
    <dgm:cxn modelId="{43FDB826-BD76-4A1A-B9E0-DB2A49192EA7}" srcId="{0EA778CD-64FE-491A-9E54-B6CCD26FC1F0}" destId="{9A74A794-107D-4102-83C7-FC06AB612191}" srcOrd="2" destOrd="0" parTransId="{B6D3960E-2CA0-48ED-B427-8CCD57CE9CA9}" sibTransId="{1F3C1048-2FE1-419E-9F46-A786BA6F10CA}"/>
    <dgm:cxn modelId="{5148C730-7E08-4A99-9BCC-4633BA3BE2C0}" type="presOf" srcId="{0EA778CD-64FE-491A-9E54-B6CCD26FC1F0}" destId="{E316457B-7C99-405F-8781-E05A7CFD55C6}" srcOrd="0" destOrd="0" presId="urn:microsoft.com/office/officeart/2009/3/layout/StepUpProcess"/>
    <dgm:cxn modelId="{54926B3F-C588-414B-9C55-68540D6D3613}" srcId="{0EA778CD-64FE-491A-9E54-B6CCD26FC1F0}" destId="{DED16BF0-842F-42BC-8FA6-5D8440CFF6DD}" srcOrd="3" destOrd="0" parTransId="{D6C9B2B3-E7AF-4208-BACD-AB817574223E}" sibTransId="{008800F1-B47E-49B3-BA65-4B587AC5D75A}"/>
    <dgm:cxn modelId="{CD7A8050-A366-4E7B-8A10-CD8145B3642E}" type="presOf" srcId="{DED16BF0-842F-42BC-8FA6-5D8440CFF6DD}" destId="{E8ECC1EE-0DF7-49FD-8087-CE30728CC554}" srcOrd="0" destOrd="0" presId="urn:microsoft.com/office/officeart/2009/3/layout/StepUpProcess"/>
    <dgm:cxn modelId="{95804DC3-E036-4DA5-B899-62CA9D4D57E3}" type="presOf" srcId="{AB4317F7-927C-4EDF-99B1-3723F8C79553}" destId="{6958ACA6-B7E3-41DB-BB6B-BA1A15E1BB0B}" srcOrd="0" destOrd="0" presId="urn:microsoft.com/office/officeart/2009/3/layout/StepUpProcess"/>
    <dgm:cxn modelId="{2C4220C4-709A-41A2-B23C-F673DAE580C5}" srcId="{0EA778CD-64FE-491A-9E54-B6CCD26FC1F0}" destId="{7D739684-5FAE-459F-AF25-A0412BE0CE50}" srcOrd="0" destOrd="0" parTransId="{DD633175-C5A0-4884-86C4-F9806118B878}" sibTransId="{6F50A734-4D48-411D-9A90-61416EC71521}"/>
    <dgm:cxn modelId="{1FD87FD0-3AE3-48C8-AF92-42F921CDA85C}" type="presOf" srcId="{D118DCB7-A0E1-42C2-BEF7-19278BB468D3}" destId="{9782059F-5B62-4070-BDA6-8C14240F74CC}" srcOrd="0" destOrd="0" presId="urn:microsoft.com/office/officeart/2009/3/layout/StepUpProcess"/>
    <dgm:cxn modelId="{BF49F1D3-CE86-4BA1-9116-2D39554B8967}" srcId="{0EA778CD-64FE-491A-9E54-B6CCD26FC1F0}" destId="{D118DCB7-A0E1-42C2-BEF7-19278BB468D3}" srcOrd="1" destOrd="0" parTransId="{26B0FADD-0886-401D-B47D-762E156333C2}" sibTransId="{86A69FE1-8FDC-4440-921A-EF9A901A0527}"/>
    <dgm:cxn modelId="{9C71F8D6-22FC-4165-9288-AC0E2547B1C3}" type="presOf" srcId="{7D739684-5FAE-459F-AF25-A0412BE0CE50}" destId="{FA2D7F23-45C9-4FA5-B79E-70579CA1103D}" srcOrd="0" destOrd="0" presId="urn:microsoft.com/office/officeart/2009/3/layout/StepUpProcess"/>
    <dgm:cxn modelId="{F0F74F1B-D12B-4D61-9053-A2CE23EE9624}" type="presParOf" srcId="{E316457B-7C99-405F-8781-E05A7CFD55C6}" destId="{C8F7A91A-686E-4A5D-80F0-DD6DD852A0B4}" srcOrd="0" destOrd="0" presId="urn:microsoft.com/office/officeart/2009/3/layout/StepUpProcess"/>
    <dgm:cxn modelId="{B0B90162-64E8-4678-BE5F-C2C6D4813BC9}" type="presParOf" srcId="{C8F7A91A-686E-4A5D-80F0-DD6DD852A0B4}" destId="{A5F0155A-A164-4C9D-AD7C-A18A19038A92}" srcOrd="0" destOrd="0" presId="urn:microsoft.com/office/officeart/2009/3/layout/StepUpProcess"/>
    <dgm:cxn modelId="{DB0D049C-8FD4-4104-B9BB-2EB84ECA925D}" type="presParOf" srcId="{C8F7A91A-686E-4A5D-80F0-DD6DD852A0B4}" destId="{FA2D7F23-45C9-4FA5-B79E-70579CA1103D}" srcOrd="1" destOrd="0" presId="urn:microsoft.com/office/officeart/2009/3/layout/StepUpProcess"/>
    <dgm:cxn modelId="{C7666196-87D6-4410-BAFA-F1AC27ED8567}" type="presParOf" srcId="{C8F7A91A-686E-4A5D-80F0-DD6DD852A0B4}" destId="{98534801-D023-4520-855F-C4C38DD85CA1}" srcOrd="2" destOrd="0" presId="urn:microsoft.com/office/officeart/2009/3/layout/StepUpProcess"/>
    <dgm:cxn modelId="{3141000B-288D-4293-99A6-FA3750B14F29}" type="presParOf" srcId="{E316457B-7C99-405F-8781-E05A7CFD55C6}" destId="{0F50BCF9-130E-4030-82E9-9B556B05EDA3}" srcOrd="1" destOrd="0" presId="urn:microsoft.com/office/officeart/2009/3/layout/StepUpProcess"/>
    <dgm:cxn modelId="{1D3774F4-6BD5-4377-B15E-B3FB5BA906E2}" type="presParOf" srcId="{0F50BCF9-130E-4030-82E9-9B556B05EDA3}" destId="{7B56C7F1-D892-4F83-9356-2F61038505A2}" srcOrd="0" destOrd="0" presId="urn:microsoft.com/office/officeart/2009/3/layout/StepUpProcess"/>
    <dgm:cxn modelId="{735584A4-01A8-4043-BA85-08ED882B877C}" type="presParOf" srcId="{E316457B-7C99-405F-8781-E05A7CFD55C6}" destId="{BFE71053-C1DE-42E5-BD80-7C7EF20F7301}" srcOrd="2" destOrd="0" presId="urn:microsoft.com/office/officeart/2009/3/layout/StepUpProcess"/>
    <dgm:cxn modelId="{CBB61DFF-419A-4524-947F-689CBAFF19B7}" type="presParOf" srcId="{BFE71053-C1DE-42E5-BD80-7C7EF20F7301}" destId="{5BCC4694-833D-4750-9C04-BCCFCA4CC103}" srcOrd="0" destOrd="0" presId="urn:microsoft.com/office/officeart/2009/3/layout/StepUpProcess"/>
    <dgm:cxn modelId="{8011BA08-4F38-4C35-88C6-3C312598679C}" type="presParOf" srcId="{BFE71053-C1DE-42E5-BD80-7C7EF20F7301}" destId="{9782059F-5B62-4070-BDA6-8C14240F74CC}" srcOrd="1" destOrd="0" presId="urn:microsoft.com/office/officeart/2009/3/layout/StepUpProcess"/>
    <dgm:cxn modelId="{8BF5E385-C2DF-43D7-B230-A41C6A0154F8}" type="presParOf" srcId="{BFE71053-C1DE-42E5-BD80-7C7EF20F7301}" destId="{5CC78FDE-6C6A-4035-AC44-4456C29481D0}" srcOrd="2" destOrd="0" presId="urn:microsoft.com/office/officeart/2009/3/layout/StepUpProcess"/>
    <dgm:cxn modelId="{94807311-2934-4BAE-913B-E5685EE41CEB}" type="presParOf" srcId="{E316457B-7C99-405F-8781-E05A7CFD55C6}" destId="{9CC0853A-5347-4C52-8BA5-3B3EFCA18EBB}" srcOrd="3" destOrd="0" presId="urn:microsoft.com/office/officeart/2009/3/layout/StepUpProcess"/>
    <dgm:cxn modelId="{5AC29A46-1E38-4ACD-9D83-3B8C89AB121F}" type="presParOf" srcId="{9CC0853A-5347-4C52-8BA5-3B3EFCA18EBB}" destId="{B32A417C-E485-4484-BE09-AA7229ECCE41}" srcOrd="0" destOrd="0" presId="urn:microsoft.com/office/officeart/2009/3/layout/StepUpProcess"/>
    <dgm:cxn modelId="{135AA8F1-A419-450E-9884-EAC5663B3FF5}" type="presParOf" srcId="{E316457B-7C99-405F-8781-E05A7CFD55C6}" destId="{43C5198C-9BF1-42F8-8172-5897DC1FFA46}" srcOrd="4" destOrd="0" presId="urn:microsoft.com/office/officeart/2009/3/layout/StepUpProcess"/>
    <dgm:cxn modelId="{298B75F7-345D-42AB-9AE0-3564FEBAD809}" type="presParOf" srcId="{43C5198C-9BF1-42F8-8172-5897DC1FFA46}" destId="{8C841A21-77B8-4F0E-B66E-A0C2FDE4FB8A}" srcOrd="0" destOrd="0" presId="urn:microsoft.com/office/officeart/2009/3/layout/StepUpProcess"/>
    <dgm:cxn modelId="{234E3E5B-B58B-436A-81AA-EFC26CB97FD3}" type="presParOf" srcId="{43C5198C-9BF1-42F8-8172-5897DC1FFA46}" destId="{471FC63A-7DF2-40A3-AEF8-0346F0891DEA}" srcOrd="1" destOrd="0" presId="urn:microsoft.com/office/officeart/2009/3/layout/StepUpProcess"/>
    <dgm:cxn modelId="{4D7BB682-6CFE-4FFB-8582-0B409F1D54EB}" type="presParOf" srcId="{43C5198C-9BF1-42F8-8172-5897DC1FFA46}" destId="{AC67A804-8CD3-4EA7-A1E2-4E225B8E63F1}" srcOrd="2" destOrd="0" presId="urn:microsoft.com/office/officeart/2009/3/layout/StepUpProcess"/>
    <dgm:cxn modelId="{B63BFB50-2B4B-46E8-9289-16E56D66B191}" type="presParOf" srcId="{E316457B-7C99-405F-8781-E05A7CFD55C6}" destId="{32C5942D-AB9D-4B45-A656-75956F57C189}" srcOrd="5" destOrd="0" presId="urn:microsoft.com/office/officeart/2009/3/layout/StepUpProcess"/>
    <dgm:cxn modelId="{AB356AAC-9CDB-4A16-9AFE-54E408B005E1}" type="presParOf" srcId="{32C5942D-AB9D-4B45-A656-75956F57C189}" destId="{8488C04E-39AD-48B6-86CC-17D28B45866F}" srcOrd="0" destOrd="0" presId="urn:microsoft.com/office/officeart/2009/3/layout/StepUpProcess"/>
    <dgm:cxn modelId="{588830D0-8594-4B9E-8FE2-5B8C6075C3CF}" type="presParOf" srcId="{E316457B-7C99-405F-8781-E05A7CFD55C6}" destId="{75A86F38-216C-4A0D-873A-B445B8A394AC}" srcOrd="6" destOrd="0" presId="urn:microsoft.com/office/officeart/2009/3/layout/StepUpProcess"/>
    <dgm:cxn modelId="{BF72974C-A541-4F81-A76D-AACCD8A36D94}" type="presParOf" srcId="{75A86F38-216C-4A0D-873A-B445B8A394AC}" destId="{FE393B20-A415-4F61-9FF1-14D4A48957E8}" srcOrd="0" destOrd="0" presId="urn:microsoft.com/office/officeart/2009/3/layout/StepUpProcess"/>
    <dgm:cxn modelId="{E6F7EBA5-7AC6-4E58-8186-A199D52717F2}" type="presParOf" srcId="{75A86F38-216C-4A0D-873A-B445B8A394AC}" destId="{E8ECC1EE-0DF7-49FD-8087-CE30728CC554}" srcOrd="1" destOrd="0" presId="urn:microsoft.com/office/officeart/2009/3/layout/StepUpProcess"/>
    <dgm:cxn modelId="{FC02265D-BA03-4BA4-8733-1C6A39994806}" type="presParOf" srcId="{75A86F38-216C-4A0D-873A-B445B8A394AC}" destId="{9B143A9E-6252-46FA-BE81-FE66FA01A6AA}" srcOrd="2" destOrd="0" presId="urn:microsoft.com/office/officeart/2009/3/layout/StepUpProcess"/>
    <dgm:cxn modelId="{726E42AA-931C-478F-A6A1-DED2646ABC45}" type="presParOf" srcId="{E316457B-7C99-405F-8781-E05A7CFD55C6}" destId="{D7D6D31B-32D5-4452-BFC3-5901D289DFF1}" srcOrd="7" destOrd="0" presId="urn:microsoft.com/office/officeart/2009/3/layout/StepUpProcess"/>
    <dgm:cxn modelId="{FB198112-99CF-40CB-A729-8401BDBB9169}" type="presParOf" srcId="{D7D6D31B-32D5-4452-BFC3-5901D289DFF1}" destId="{D6D9BEC5-85EF-4ECD-A61D-CE1E6719A98E}" srcOrd="0" destOrd="0" presId="urn:microsoft.com/office/officeart/2009/3/layout/StepUpProcess"/>
    <dgm:cxn modelId="{870419DC-9803-48B8-8271-8DE42CEE6093}" type="presParOf" srcId="{E316457B-7C99-405F-8781-E05A7CFD55C6}" destId="{F725A01A-DD39-47BD-8BA0-63C815E2F8AF}" srcOrd="8" destOrd="0" presId="urn:microsoft.com/office/officeart/2009/3/layout/StepUpProcess"/>
    <dgm:cxn modelId="{6A584255-0444-4162-815F-8D3E9BDF1DF5}" type="presParOf" srcId="{F725A01A-DD39-47BD-8BA0-63C815E2F8AF}" destId="{633A2C90-1500-4EA0-A0E8-B8361F654F3C}" srcOrd="0" destOrd="0" presId="urn:microsoft.com/office/officeart/2009/3/layout/StepUpProcess"/>
    <dgm:cxn modelId="{3975F0ED-DFFE-4B95-A210-1417B7A3935E}" type="presParOf" srcId="{F725A01A-DD39-47BD-8BA0-63C815E2F8AF}" destId="{6958ACA6-B7E3-41DB-BB6B-BA1A15E1BB0B}" srcOrd="1" destOrd="0" presId="urn:microsoft.com/office/officeart/2009/3/layout/StepUpProcess"/>
    <dgm:cxn modelId="{3A66D4CE-7242-4D5F-9741-30E444F2F230}" type="presParOf" srcId="{F725A01A-DD39-47BD-8BA0-63C815E2F8AF}" destId="{75F8ADAE-2452-4159-A1E0-8F380DAD7B0A}" srcOrd="2" destOrd="0" presId="urn:microsoft.com/office/officeart/2009/3/layout/StepUpProcess"/>
    <dgm:cxn modelId="{D1C91119-96DC-4D7A-B85A-36089863A793}" type="presParOf" srcId="{E316457B-7C99-405F-8781-E05A7CFD55C6}" destId="{326803D7-278A-4B64-AAC2-C5D6BD3107FB}" srcOrd="9" destOrd="0" presId="urn:microsoft.com/office/officeart/2009/3/layout/StepUpProcess"/>
    <dgm:cxn modelId="{75899B4B-A427-447B-8FA9-5CB4D06B440A}" type="presParOf" srcId="{326803D7-278A-4B64-AAC2-C5D6BD3107FB}" destId="{82227DB1-6570-4C72-BBD6-1A501AA287B3}" srcOrd="0" destOrd="0" presId="urn:microsoft.com/office/officeart/2009/3/layout/StepUpProcess"/>
    <dgm:cxn modelId="{77A1F213-26F7-4BDE-A213-E39FE395AFD7}" type="presParOf" srcId="{E316457B-7C99-405F-8781-E05A7CFD55C6}" destId="{504F6993-6B86-4791-A13F-996AA53DE295}" srcOrd="10" destOrd="0" presId="urn:microsoft.com/office/officeart/2009/3/layout/StepUpProcess"/>
    <dgm:cxn modelId="{97A71D26-50F5-4787-980C-0D953111F2F2}" type="presParOf" srcId="{504F6993-6B86-4791-A13F-996AA53DE295}" destId="{41A0E1F9-D3A4-48B4-B543-674C67D5B18B}" srcOrd="0" destOrd="0" presId="urn:microsoft.com/office/officeart/2009/3/layout/StepUpProcess"/>
    <dgm:cxn modelId="{C64F13F8-EE8C-49EE-A7B2-DDCED9503CCA}" type="presParOf" srcId="{504F6993-6B86-4791-A13F-996AA53DE295}" destId="{8727E791-CA7D-4520-A048-26E26764DF20}"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F0155A-A164-4C9D-AD7C-A18A19038A92}">
      <dsp:nvSpPr>
        <dsp:cNvPr id="0" name=""/>
        <dsp:cNvSpPr/>
      </dsp:nvSpPr>
      <dsp:spPr>
        <a:xfrm rot="5400000">
          <a:off x="1219743" y="2014849"/>
          <a:ext cx="1035345" cy="1722791"/>
        </a:xfrm>
        <a:prstGeom prst="corner">
          <a:avLst>
            <a:gd name="adj1" fmla="val 16120"/>
            <a:gd name="adj2" fmla="val 16110"/>
          </a:avLst>
        </a:prstGeom>
        <a:solidFill>
          <a:schemeClr val="accent6">
            <a:shade val="50000"/>
            <a:hueOff val="0"/>
            <a:satOff val="0"/>
            <a:lumOff val="0"/>
            <a:alphaOff val="0"/>
          </a:schemeClr>
        </a:solidFill>
        <a:ln w="12700" cap="flat" cmpd="sng" algn="ctr">
          <a:solidFill>
            <a:schemeClr val="accent6">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2D7F23-45C9-4FA5-B79E-70579CA1103D}">
      <dsp:nvSpPr>
        <dsp:cNvPr id="0" name=""/>
        <dsp:cNvSpPr/>
      </dsp:nvSpPr>
      <dsp:spPr>
        <a:xfrm>
          <a:off x="1046918" y="2529592"/>
          <a:ext cx="1555345" cy="1363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altLang="zh-CN" sz="2000" kern="1200" dirty="0" err="1">
              <a:latin typeface="Times New Roman" panose="02020603050405020304" pitchFamily="18" charset="0"/>
              <a:ea typeface="黑体" panose="02010609060101010101" pitchFamily="49" charset="-122"/>
              <a:cs typeface="Times New Roman" panose="02020603050405020304" pitchFamily="18" charset="0"/>
            </a:rPr>
            <a:t>SiC</a:t>
          </a:r>
          <a:r>
            <a:rPr lang="en-US" altLang="zh-CN" sz="2000" kern="1200" dirty="0">
              <a:latin typeface="Times New Roman" panose="02020603050405020304" pitchFamily="18" charset="0"/>
              <a:ea typeface="黑体" panose="02010609060101010101" pitchFamily="49" charset="-122"/>
              <a:cs typeface="Times New Roman" panose="02020603050405020304" pitchFamily="18" charset="0"/>
            </a:rPr>
            <a:t>-PIN</a:t>
          </a:r>
          <a:endParaRPr lang="zh-CN" altLang="en-US" sz="2000" kern="1200" dirty="0">
            <a:latin typeface="Times New Roman" panose="02020603050405020304" pitchFamily="18" charset="0"/>
            <a:ea typeface="黑体" panose="02010609060101010101" pitchFamily="49" charset="-122"/>
            <a:cs typeface="Times New Roman" panose="02020603050405020304" pitchFamily="18" charset="0"/>
          </a:endParaRPr>
        </a:p>
      </dsp:txBody>
      <dsp:txXfrm>
        <a:off x="1046918" y="2529592"/>
        <a:ext cx="1555345" cy="1363351"/>
      </dsp:txXfrm>
    </dsp:sp>
    <dsp:sp modelId="{98534801-D023-4520-855F-C4C38DD85CA1}">
      <dsp:nvSpPr>
        <dsp:cNvPr id="0" name=""/>
        <dsp:cNvSpPr/>
      </dsp:nvSpPr>
      <dsp:spPr>
        <a:xfrm>
          <a:off x="2308802" y="1888015"/>
          <a:ext cx="293461" cy="293461"/>
        </a:xfrm>
        <a:prstGeom prst="triangle">
          <a:avLst>
            <a:gd name="adj" fmla="val 100000"/>
          </a:avLst>
        </a:prstGeom>
        <a:solidFill>
          <a:schemeClr val="accent6">
            <a:shade val="50000"/>
            <a:hueOff val="66986"/>
            <a:satOff val="-2928"/>
            <a:lumOff val="7993"/>
            <a:alphaOff val="0"/>
          </a:schemeClr>
        </a:solidFill>
        <a:ln w="12700" cap="flat" cmpd="sng" algn="ctr">
          <a:solidFill>
            <a:schemeClr val="accent6">
              <a:shade val="50000"/>
              <a:hueOff val="66986"/>
              <a:satOff val="-2928"/>
              <a:lumOff val="79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CC4694-833D-4750-9C04-BCCFCA4CC103}">
      <dsp:nvSpPr>
        <dsp:cNvPr id="0" name=""/>
        <dsp:cNvSpPr/>
      </dsp:nvSpPr>
      <dsp:spPr>
        <a:xfrm rot="5400000">
          <a:off x="3123790" y="1543690"/>
          <a:ext cx="1035345" cy="1722791"/>
        </a:xfrm>
        <a:prstGeom prst="corner">
          <a:avLst>
            <a:gd name="adj1" fmla="val 16120"/>
            <a:gd name="adj2" fmla="val 16110"/>
          </a:avLst>
        </a:prstGeom>
        <a:solidFill>
          <a:schemeClr val="accent6">
            <a:shade val="50000"/>
            <a:hueOff val="133972"/>
            <a:satOff val="-5856"/>
            <a:lumOff val="15986"/>
            <a:alphaOff val="0"/>
          </a:schemeClr>
        </a:solidFill>
        <a:ln w="12700" cap="flat" cmpd="sng" algn="ctr">
          <a:solidFill>
            <a:schemeClr val="accent6">
              <a:shade val="50000"/>
              <a:hueOff val="133972"/>
              <a:satOff val="-5856"/>
              <a:lumOff val="1598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82059F-5B62-4070-BDA6-8C14240F74CC}">
      <dsp:nvSpPr>
        <dsp:cNvPr id="0" name=""/>
        <dsp:cNvSpPr/>
      </dsp:nvSpPr>
      <dsp:spPr>
        <a:xfrm>
          <a:off x="2950965" y="2058434"/>
          <a:ext cx="1555345" cy="1363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altLang="zh-CN" sz="2000" kern="1200" dirty="0" err="1">
              <a:latin typeface="Times New Roman" panose="02020603050405020304" pitchFamily="18" charset="0"/>
              <a:ea typeface="黑体" panose="02010609060101010101" pitchFamily="49" charset="-122"/>
              <a:cs typeface="Times New Roman" panose="02020603050405020304" pitchFamily="18" charset="0"/>
            </a:rPr>
            <a:t>SiC</a:t>
          </a:r>
          <a:r>
            <a:rPr lang="en-US" altLang="zh-CN" sz="2000" kern="1200" dirty="0">
              <a:latin typeface="Times New Roman" panose="02020603050405020304" pitchFamily="18" charset="0"/>
              <a:ea typeface="黑体" panose="02010609060101010101" pitchFamily="49" charset="-122"/>
              <a:cs typeface="Times New Roman" panose="02020603050405020304" pitchFamily="18" charset="0"/>
            </a:rPr>
            <a:t>-LGAD</a:t>
          </a:r>
          <a:endParaRPr lang="zh-CN" altLang="en-US" sz="2000" kern="1200" dirty="0">
            <a:latin typeface="Times New Roman" panose="02020603050405020304" pitchFamily="18" charset="0"/>
            <a:ea typeface="黑体" panose="02010609060101010101" pitchFamily="49" charset="-122"/>
            <a:cs typeface="Times New Roman" panose="02020603050405020304" pitchFamily="18" charset="0"/>
          </a:endParaRPr>
        </a:p>
      </dsp:txBody>
      <dsp:txXfrm>
        <a:off x="2950965" y="2058434"/>
        <a:ext cx="1555345" cy="1363351"/>
      </dsp:txXfrm>
    </dsp:sp>
    <dsp:sp modelId="{5CC78FDE-6C6A-4035-AC44-4456C29481D0}">
      <dsp:nvSpPr>
        <dsp:cNvPr id="0" name=""/>
        <dsp:cNvSpPr/>
      </dsp:nvSpPr>
      <dsp:spPr>
        <a:xfrm>
          <a:off x="4212849" y="1416857"/>
          <a:ext cx="293461" cy="293461"/>
        </a:xfrm>
        <a:prstGeom prst="triangle">
          <a:avLst>
            <a:gd name="adj" fmla="val 100000"/>
          </a:avLst>
        </a:prstGeom>
        <a:solidFill>
          <a:schemeClr val="accent6">
            <a:shade val="50000"/>
            <a:hueOff val="200958"/>
            <a:satOff val="-8785"/>
            <a:lumOff val="23979"/>
            <a:alphaOff val="0"/>
          </a:schemeClr>
        </a:solidFill>
        <a:ln w="12700" cap="flat" cmpd="sng" algn="ctr">
          <a:solidFill>
            <a:schemeClr val="accent6">
              <a:shade val="50000"/>
              <a:hueOff val="200958"/>
              <a:satOff val="-8785"/>
              <a:lumOff val="2397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841A21-77B8-4F0E-B66E-A0C2FDE4FB8A}">
      <dsp:nvSpPr>
        <dsp:cNvPr id="0" name=""/>
        <dsp:cNvSpPr/>
      </dsp:nvSpPr>
      <dsp:spPr>
        <a:xfrm rot="5400000">
          <a:off x="5017272" y="1072532"/>
          <a:ext cx="1035345" cy="1722791"/>
        </a:xfrm>
        <a:prstGeom prst="corner">
          <a:avLst>
            <a:gd name="adj1" fmla="val 16120"/>
            <a:gd name="adj2" fmla="val 16110"/>
          </a:avLst>
        </a:prstGeom>
        <a:solidFill>
          <a:schemeClr val="accent6">
            <a:shade val="50000"/>
            <a:hueOff val="267945"/>
            <a:satOff val="-11713"/>
            <a:lumOff val="31972"/>
            <a:alphaOff val="0"/>
          </a:schemeClr>
        </a:solidFill>
        <a:ln w="12700" cap="flat" cmpd="sng" algn="ctr">
          <a:solidFill>
            <a:schemeClr val="accent6">
              <a:shade val="50000"/>
              <a:hueOff val="267945"/>
              <a:satOff val="-11713"/>
              <a:lumOff val="3197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1FC63A-7DF2-40A3-AEF8-0346F0891DEA}">
      <dsp:nvSpPr>
        <dsp:cNvPr id="0" name=""/>
        <dsp:cNvSpPr/>
      </dsp:nvSpPr>
      <dsp:spPr>
        <a:xfrm>
          <a:off x="4769844" y="1587276"/>
          <a:ext cx="2237971" cy="1363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zh-CN" altLang="en-US" sz="2000" kern="1200" dirty="0">
              <a:latin typeface="Times New Roman" panose="02020603050405020304" pitchFamily="18" charset="0"/>
              <a:ea typeface="黑体" panose="02010609060101010101" pitchFamily="49" charset="-122"/>
              <a:cs typeface="Times New Roman" panose="02020603050405020304" pitchFamily="18" charset="0"/>
            </a:rPr>
            <a:t>石墨烯</a:t>
          </a:r>
          <a:r>
            <a:rPr lang="en-US" altLang="zh-CN" sz="2000" kern="1200"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2000" kern="1200" dirty="0" err="1">
              <a:latin typeface="Times New Roman" panose="02020603050405020304" pitchFamily="18" charset="0"/>
              <a:ea typeface="黑体" panose="02010609060101010101" pitchFamily="49" charset="-122"/>
              <a:cs typeface="Times New Roman" panose="02020603050405020304" pitchFamily="18" charset="0"/>
            </a:rPr>
            <a:t>SiC</a:t>
          </a:r>
          <a:r>
            <a:rPr lang="en-US" altLang="zh-CN" sz="2000" kern="1200" dirty="0">
              <a:latin typeface="Times New Roman" panose="02020603050405020304" pitchFamily="18" charset="0"/>
              <a:ea typeface="黑体" panose="02010609060101010101" pitchFamily="49" charset="-122"/>
              <a:cs typeface="Times New Roman" panose="02020603050405020304" pitchFamily="18" charset="0"/>
            </a:rPr>
            <a:t>-PIN</a:t>
          </a:r>
          <a:endParaRPr lang="zh-CN" altLang="en-US" sz="2000" kern="1200" dirty="0">
            <a:latin typeface="Times New Roman" panose="02020603050405020304" pitchFamily="18" charset="0"/>
            <a:ea typeface="黑体" panose="02010609060101010101" pitchFamily="49" charset="-122"/>
            <a:cs typeface="Times New Roman" panose="02020603050405020304" pitchFamily="18" charset="0"/>
          </a:endParaRPr>
        </a:p>
      </dsp:txBody>
      <dsp:txXfrm>
        <a:off x="4769844" y="1587276"/>
        <a:ext cx="2237971" cy="1363351"/>
      </dsp:txXfrm>
    </dsp:sp>
    <dsp:sp modelId="{AC67A804-8CD3-4EA7-A1E2-4E225B8E63F1}">
      <dsp:nvSpPr>
        <dsp:cNvPr id="0" name=""/>
        <dsp:cNvSpPr/>
      </dsp:nvSpPr>
      <dsp:spPr>
        <a:xfrm>
          <a:off x="6287310" y="945698"/>
          <a:ext cx="293461" cy="293461"/>
        </a:xfrm>
        <a:prstGeom prst="triangle">
          <a:avLst>
            <a:gd name="adj" fmla="val 100000"/>
          </a:avLst>
        </a:prstGeom>
        <a:solidFill>
          <a:schemeClr val="accent6">
            <a:shade val="50000"/>
            <a:hueOff val="334931"/>
            <a:satOff val="-14641"/>
            <a:lumOff val="39965"/>
            <a:alphaOff val="0"/>
          </a:schemeClr>
        </a:solidFill>
        <a:ln w="12700" cap="flat" cmpd="sng" algn="ctr">
          <a:solidFill>
            <a:schemeClr val="accent6">
              <a:shade val="50000"/>
              <a:hueOff val="334931"/>
              <a:satOff val="-14641"/>
              <a:lumOff val="399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393B20-A415-4F61-9FF1-14D4A48957E8}">
      <dsp:nvSpPr>
        <dsp:cNvPr id="0" name=""/>
        <dsp:cNvSpPr/>
      </dsp:nvSpPr>
      <dsp:spPr>
        <a:xfrm rot="5400000">
          <a:off x="7021207" y="601374"/>
          <a:ext cx="1035345" cy="1722791"/>
        </a:xfrm>
        <a:prstGeom prst="corner">
          <a:avLst>
            <a:gd name="adj1" fmla="val 16120"/>
            <a:gd name="adj2" fmla="val 16110"/>
          </a:avLst>
        </a:prstGeom>
        <a:solidFill>
          <a:schemeClr val="accent6">
            <a:shade val="50000"/>
            <a:hueOff val="334931"/>
            <a:satOff val="-14641"/>
            <a:lumOff val="39965"/>
            <a:alphaOff val="0"/>
          </a:schemeClr>
        </a:solidFill>
        <a:ln w="12700" cap="flat" cmpd="sng" algn="ctr">
          <a:solidFill>
            <a:schemeClr val="accent6">
              <a:shade val="50000"/>
              <a:hueOff val="334931"/>
              <a:satOff val="-14641"/>
              <a:lumOff val="399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ECC1EE-0DF7-49FD-8087-CE30728CC554}">
      <dsp:nvSpPr>
        <dsp:cNvPr id="0" name=""/>
        <dsp:cNvSpPr/>
      </dsp:nvSpPr>
      <dsp:spPr>
        <a:xfrm>
          <a:off x="6874344" y="1162349"/>
          <a:ext cx="3146090" cy="1363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altLang="zh-CN" sz="2000" kern="1200" dirty="0">
              <a:latin typeface="Times New Roman" panose="02020603050405020304" pitchFamily="18" charset="0"/>
              <a:ea typeface="黑体" panose="02010609060101010101" pitchFamily="49" charset="-122"/>
              <a:cs typeface="Times New Roman" panose="02020603050405020304" pitchFamily="18" charset="0"/>
            </a:rPr>
            <a:t>BJT/ LGAD</a:t>
          </a:r>
          <a:endParaRPr lang="zh-CN" altLang="en-US" sz="2000" kern="1200" dirty="0">
            <a:latin typeface="Times New Roman" panose="02020603050405020304" pitchFamily="18" charset="0"/>
            <a:ea typeface="黑体" panose="02010609060101010101" pitchFamily="49" charset="-122"/>
            <a:cs typeface="Times New Roman" panose="02020603050405020304" pitchFamily="18" charset="0"/>
          </a:endParaRPr>
        </a:p>
      </dsp:txBody>
      <dsp:txXfrm>
        <a:off x="6874344" y="1162349"/>
        <a:ext cx="3146090" cy="1363351"/>
      </dsp:txXfrm>
    </dsp:sp>
    <dsp:sp modelId="{9B143A9E-6252-46FA-BE81-FE66FA01A6AA}">
      <dsp:nvSpPr>
        <dsp:cNvPr id="0" name=""/>
        <dsp:cNvSpPr/>
      </dsp:nvSpPr>
      <dsp:spPr>
        <a:xfrm>
          <a:off x="8292993" y="474540"/>
          <a:ext cx="293461" cy="293461"/>
        </a:xfrm>
        <a:prstGeom prst="triangle">
          <a:avLst>
            <a:gd name="adj" fmla="val 100000"/>
          </a:avLst>
        </a:prstGeom>
        <a:solidFill>
          <a:schemeClr val="accent6">
            <a:shade val="50000"/>
            <a:hueOff val="267945"/>
            <a:satOff val="-11713"/>
            <a:lumOff val="31972"/>
            <a:alphaOff val="0"/>
          </a:schemeClr>
        </a:solidFill>
        <a:ln w="12700" cap="flat" cmpd="sng" algn="ctr">
          <a:solidFill>
            <a:schemeClr val="accent6">
              <a:shade val="50000"/>
              <a:hueOff val="267945"/>
              <a:satOff val="-11713"/>
              <a:lumOff val="3197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3A2C90-1500-4EA0-A0E8-B8361F654F3C}">
      <dsp:nvSpPr>
        <dsp:cNvPr id="0" name=""/>
        <dsp:cNvSpPr/>
      </dsp:nvSpPr>
      <dsp:spPr>
        <a:xfrm rot="5400000">
          <a:off x="9026436" y="44499"/>
          <a:ext cx="1035345" cy="1722791"/>
        </a:xfrm>
        <a:prstGeom prst="corner">
          <a:avLst>
            <a:gd name="adj1" fmla="val 16120"/>
            <a:gd name="adj2" fmla="val 16110"/>
          </a:avLst>
        </a:prstGeom>
        <a:solidFill>
          <a:schemeClr val="accent6">
            <a:shade val="50000"/>
            <a:hueOff val="200958"/>
            <a:satOff val="-8785"/>
            <a:lumOff val="23979"/>
            <a:alphaOff val="0"/>
          </a:schemeClr>
        </a:solidFill>
        <a:ln w="12700" cap="flat" cmpd="sng" algn="ctr">
          <a:solidFill>
            <a:schemeClr val="accent6">
              <a:shade val="50000"/>
              <a:hueOff val="200958"/>
              <a:satOff val="-8785"/>
              <a:lumOff val="2397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58ACA6-B7E3-41DB-BB6B-BA1A15E1BB0B}">
      <dsp:nvSpPr>
        <dsp:cNvPr id="0" name=""/>
        <dsp:cNvSpPr/>
      </dsp:nvSpPr>
      <dsp:spPr>
        <a:xfrm>
          <a:off x="8834216" y="644959"/>
          <a:ext cx="1879837" cy="1363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altLang="zh-CN" sz="2000" kern="1200" dirty="0">
              <a:latin typeface="Times New Roman" panose="02020603050405020304" pitchFamily="18" charset="0"/>
              <a:ea typeface="黑体" panose="02010609060101010101" pitchFamily="49" charset="-122"/>
              <a:cs typeface="Times New Roman" panose="02020603050405020304" pitchFamily="18" charset="0"/>
            </a:rPr>
            <a:t>AC-LGAD pixel</a:t>
          </a:r>
          <a:endParaRPr lang="zh-CN" altLang="en-US" sz="2000" kern="1200" dirty="0">
            <a:latin typeface="Times New Roman" panose="02020603050405020304" pitchFamily="18" charset="0"/>
            <a:ea typeface="黑体" panose="02010609060101010101" pitchFamily="49" charset="-122"/>
            <a:cs typeface="Times New Roman" panose="02020603050405020304" pitchFamily="18" charset="0"/>
          </a:endParaRPr>
        </a:p>
      </dsp:txBody>
      <dsp:txXfrm>
        <a:off x="8834216" y="644959"/>
        <a:ext cx="1879837" cy="1363351"/>
      </dsp:txXfrm>
    </dsp:sp>
    <dsp:sp modelId="{75F8ADAE-2452-4159-A1E0-8F380DAD7B0A}">
      <dsp:nvSpPr>
        <dsp:cNvPr id="0" name=""/>
        <dsp:cNvSpPr/>
      </dsp:nvSpPr>
      <dsp:spPr>
        <a:xfrm>
          <a:off x="10210738" y="3382"/>
          <a:ext cx="293461" cy="293461"/>
        </a:xfrm>
        <a:prstGeom prst="triangle">
          <a:avLst>
            <a:gd name="adj" fmla="val 100000"/>
          </a:avLst>
        </a:prstGeom>
        <a:solidFill>
          <a:schemeClr val="accent6">
            <a:shade val="50000"/>
            <a:hueOff val="133972"/>
            <a:satOff val="-5856"/>
            <a:lumOff val="15986"/>
            <a:alphaOff val="0"/>
          </a:schemeClr>
        </a:solidFill>
        <a:ln w="12700" cap="flat" cmpd="sng" algn="ctr">
          <a:solidFill>
            <a:schemeClr val="accent6">
              <a:shade val="50000"/>
              <a:hueOff val="133972"/>
              <a:satOff val="-5856"/>
              <a:lumOff val="1598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A0E1F9-D3A4-48B4-B543-674C67D5B18B}">
      <dsp:nvSpPr>
        <dsp:cNvPr id="0" name=""/>
        <dsp:cNvSpPr/>
      </dsp:nvSpPr>
      <dsp:spPr>
        <a:xfrm rot="5400000">
          <a:off x="10906544" y="-369517"/>
          <a:ext cx="1035345" cy="1722791"/>
        </a:xfrm>
        <a:prstGeom prst="corner">
          <a:avLst>
            <a:gd name="adj1" fmla="val 16120"/>
            <a:gd name="adj2" fmla="val 16110"/>
          </a:avLst>
        </a:prstGeom>
        <a:solidFill>
          <a:schemeClr val="accent6">
            <a:shade val="50000"/>
            <a:hueOff val="66986"/>
            <a:satOff val="-2928"/>
            <a:lumOff val="7993"/>
            <a:alphaOff val="0"/>
          </a:schemeClr>
        </a:solidFill>
        <a:ln w="12700" cap="flat" cmpd="sng" algn="ctr">
          <a:solidFill>
            <a:schemeClr val="accent6">
              <a:shade val="50000"/>
              <a:hueOff val="66986"/>
              <a:satOff val="-2928"/>
              <a:lumOff val="79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27E791-CA7D-4520-A048-26E26764DF20}">
      <dsp:nvSpPr>
        <dsp:cNvPr id="0" name=""/>
        <dsp:cNvSpPr/>
      </dsp:nvSpPr>
      <dsp:spPr>
        <a:xfrm>
          <a:off x="10665920" y="183331"/>
          <a:ext cx="2186551" cy="1363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altLang="zh-CN" sz="2000" kern="1200" dirty="0">
              <a:latin typeface="Times New Roman" panose="02020603050405020304" pitchFamily="18" charset="0"/>
              <a:ea typeface="黑体" panose="02010609060101010101" pitchFamily="49" charset="-122"/>
              <a:cs typeface="Times New Roman" panose="02020603050405020304" pitchFamily="18" charset="0"/>
            </a:rPr>
            <a:t>LGAD Multi-pixel</a:t>
          </a:r>
          <a:endParaRPr lang="zh-CN" altLang="en-US" sz="2000" kern="1200" dirty="0">
            <a:latin typeface="Times New Roman" panose="02020603050405020304" pitchFamily="18" charset="0"/>
            <a:ea typeface="黑体" panose="02010609060101010101" pitchFamily="49" charset="-122"/>
            <a:cs typeface="Times New Roman" panose="02020603050405020304" pitchFamily="18" charset="0"/>
          </a:endParaRPr>
        </a:p>
      </dsp:txBody>
      <dsp:txXfrm>
        <a:off x="10665920" y="183331"/>
        <a:ext cx="2186551" cy="1363351"/>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思源宋体 CN Heavy" panose="02020900000000000000" charset="-122"/>
              <a:ea typeface="思源宋体 CN Heavy" panose="02020900000000000000"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思源宋体 CN Heavy" panose="02020900000000000000" charset="-122"/>
                <a:ea typeface="思源宋体 CN Heavy" panose="02020900000000000000" charset="-122"/>
              </a:rPr>
              <a:t>2026/7/15</a:t>
            </a:fld>
            <a:endParaRPr lang="zh-CN" altLang="en-US">
              <a:latin typeface="思源宋体 CN Heavy" panose="02020900000000000000" charset="-122"/>
              <a:ea typeface="思源宋体 CN Heavy" panose="02020900000000000000"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思源宋体 CN Heavy" panose="02020900000000000000" charset="-122"/>
              <a:ea typeface="思源宋体 CN Heavy" panose="02020900000000000000"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思源宋体 CN Heavy" panose="02020900000000000000" charset="-122"/>
                <a:ea typeface="思源宋体 CN Heavy" panose="02020900000000000000" charset="-122"/>
              </a:rPr>
              <a:t>‹#›</a:t>
            </a:fld>
            <a:endParaRPr lang="zh-CN" altLang="en-US">
              <a:latin typeface="思源宋体 CN Heavy" panose="02020900000000000000" charset="-122"/>
              <a:ea typeface="思源宋体 CN Heavy" panose="02020900000000000000" charset="-122"/>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思源宋体 CN Heavy" panose="02020900000000000000" charset="-122"/>
                <a:ea typeface="思源宋体 CN Heavy" panose="02020900000000000000"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思源宋体 CN Heavy" panose="02020900000000000000" charset="-122"/>
                <a:ea typeface="思源宋体 CN Heavy" panose="02020900000000000000" charset="-122"/>
              </a:defRPr>
            </a:lvl1pPr>
          </a:lstStyle>
          <a:p>
            <a:fld id="{8785E012-C334-402D-B613-AF231B29B06D}" type="datetimeFigureOut">
              <a:rPr lang="zh-CN" altLang="en-US" smtClean="0"/>
              <a:t>2026/7/15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思源宋体 CN Heavy" panose="02020900000000000000" charset="-122"/>
                <a:ea typeface="思源宋体 CN Heavy" panose="02020900000000000000"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思源宋体 CN Heavy" panose="02020900000000000000" charset="-122"/>
                <a:ea typeface="思源宋体 CN Heavy" panose="02020900000000000000" charset="-122"/>
              </a:defRPr>
            </a:lvl1pPr>
          </a:lstStyle>
          <a:p>
            <a:fld id="{5DA24FEC-7483-462E-BE7F-85BB0E7286F8}" type="slidenum">
              <a:rPr lang="zh-CN" altLang="en-US" smtClean="0"/>
              <a:t>‹#›</a:t>
            </a:fld>
            <a:endParaRPr lang="zh-CN" altLang="en-US"/>
          </a:p>
        </p:txBody>
      </p:sp>
    </p:spTree>
    <p:extLst>
      <p:ext uri="{BB962C8B-B14F-4D97-AF65-F5344CB8AC3E}">
        <p14:creationId xmlns:p14="http://schemas.microsoft.com/office/powerpoint/2010/main" val="236044218"/>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思源宋体 CN Heavy" panose="02020900000000000000" charset="-122"/>
        <a:ea typeface="思源宋体 CN Heavy" panose="02020900000000000000" charset="-122"/>
        <a:cs typeface="+mn-cs"/>
      </a:defRPr>
    </a:lvl1pPr>
    <a:lvl2pPr marL="457200" algn="l" defTabSz="914400" rtl="0" eaLnBrk="1" latinLnBrk="0" hangingPunct="1">
      <a:defRPr sz="1200" kern="1200">
        <a:solidFill>
          <a:schemeClr val="tx1"/>
        </a:solidFill>
        <a:latin typeface="思源宋体 CN Heavy" panose="02020900000000000000" charset="-122"/>
        <a:ea typeface="思源宋体 CN Heavy" panose="02020900000000000000" charset="-122"/>
        <a:cs typeface="+mn-cs"/>
      </a:defRPr>
    </a:lvl2pPr>
    <a:lvl3pPr marL="914400" algn="l" defTabSz="914400" rtl="0" eaLnBrk="1" latinLnBrk="0" hangingPunct="1">
      <a:defRPr sz="1200" kern="1200">
        <a:solidFill>
          <a:schemeClr val="tx1"/>
        </a:solidFill>
        <a:latin typeface="思源宋体 CN Heavy" panose="02020900000000000000" charset="-122"/>
        <a:ea typeface="思源宋体 CN Heavy" panose="02020900000000000000" charset="-122"/>
        <a:cs typeface="+mn-cs"/>
      </a:defRPr>
    </a:lvl3pPr>
    <a:lvl4pPr marL="1371600" algn="l" defTabSz="914400" rtl="0" eaLnBrk="1" latinLnBrk="0" hangingPunct="1">
      <a:defRPr sz="1200" kern="1200">
        <a:solidFill>
          <a:schemeClr val="tx1"/>
        </a:solidFill>
        <a:latin typeface="思源宋体 CN Heavy" panose="02020900000000000000" charset="-122"/>
        <a:ea typeface="思源宋体 CN Heavy" panose="02020900000000000000" charset="-122"/>
        <a:cs typeface="+mn-cs"/>
      </a:defRPr>
    </a:lvl4pPr>
    <a:lvl5pPr marL="1828800" algn="l" defTabSz="914400" rtl="0" eaLnBrk="1" latinLnBrk="0" hangingPunct="1">
      <a:defRPr sz="1200" kern="1200">
        <a:solidFill>
          <a:schemeClr val="tx1"/>
        </a:solidFill>
        <a:latin typeface="思源宋体 CN Heavy" panose="02020900000000000000" charset="-122"/>
        <a:ea typeface="思源宋体 CN Heavy" panose="02020900000000000000"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DA24FEC-7483-462E-BE7F-85BB0E7286F8}" type="slidenum">
              <a:rPr lang="zh-CN" altLang="en-US" smtClean="0"/>
              <a:t>1</a:t>
            </a:fld>
            <a:endParaRPr lang="zh-CN" altLang="en-US"/>
          </a:p>
        </p:txBody>
      </p:sp>
      <p:sp>
        <p:nvSpPr>
          <p:cNvPr id="5" name="页脚占位符 4">
            <a:extLst>
              <a:ext uri="{FF2B5EF4-FFF2-40B4-BE49-F238E27FC236}">
                <a16:creationId xmlns:a16="http://schemas.microsoft.com/office/drawing/2014/main" id="{277EB7CB-663B-D44E-B4A2-44DAD573EE88}"/>
              </a:ext>
            </a:extLst>
          </p:cNvPr>
          <p:cNvSpPr>
            <a:spLocks noGrp="1"/>
          </p:cNvSpPr>
          <p:nvPr>
            <p:ph type="ftr" sz="quarter" idx="4"/>
          </p:nvPr>
        </p:nvSpPr>
        <p:spPr/>
        <p:txBody>
          <a:bodyPr/>
          <a:lstStyle/>
          <a:p>
            <a:endParaRPr lang="zh-CN" altLang="en-US"/>
          </a:p>
        </p:txBody>
      </p:sp>
      <p:sp>
        <p:nvSpPr>
          <p:cNvPr id="6" name="页眉占位符 5">
            <a:extLst>
              <a:ext uri="{FF2B5EF4-FFF2-40B4-BE49-F238E27FC236}">
                <a16:creationId xmlns:a16="http://schemas.microsoft.com/office/drawing/2014/main" id="{4FBB992E-80C3-5820-DC59-1201A7EE0B68}"/>
              </a:ext>
            </a:extLst>
          </p:cNvPr>
          <p:cNvSpPr>
            <a:spLocks noGrp="1"/>
          </p:cNvSpPr>
          <p:nvPr>
            <p:ph type="hdr" sz="quarter"/>
          </p:nvPr>
        </p:nvSpPr>
        <p:spPr/>
        <p:txBody>
          <a:bodyPr/>
          <a:lstStyle/>
          <a:p>
            <a:endParaRPr lang="zh-CN" altLang="en-US"/>
          </a:p>
        </p:txBody>
      </p:sp>
    </p:spTree>
    <p:extLst>
      <p:ext uri="{BB962C8B-B14F-4D97-AF65-F5344CB8AC3E}">
        <p14:creationId xmlns:p14="http://schemas.microsoft.com/office/powerpoint/2010/main" val="17146138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C9902-AA07-2312-251A-0BCAA566F185}"/>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46695D9-EE05-7663-4E51-B75D7B20A3E4}"/>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7B42CAD2-E147-22E8-0A9C-DFBDA67623A4}"/>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E3A481F2-C984-5940-8545-03E371E2BE53}"/>
              </a:ext>
            </a:extLst>
          </p:cNvPr>
          <p:cNvSpPr>
            <a:spLocks noGrp="1"/>
          </p:cNvSpPr>
          <p:nvPr>
            <p:ph type="sldNum" sz="quarter" idx="5"/>
          </p:nvPr>
        </p:nvSpPr>
        <p:spPr/>
        <p:txBody>
          <a:bodyPr/>
          <a:lstStyle/>
          <a:p>
            <a:fld id="{5DA24FEC-7483-462E-BE7F-85BB0E7286F8}" type="slidenum">
              <a:rPr lang="zh-CN" altLang="en-US" smtClean="0"/>
              <a:t>10</a:t>
            </a:fld>
            <a:endParaRPr lang="zh-CN" altLang="en-US"/>
          </a:p>
        </p:txBody>
      </p:sp>
      <p:sp>
        <p:nvSpPr>
          <p:cNvPr id="5" name="页脚占位符 4">
            <a:extLst>
              <a:ext uri="{FF2B5EF4-FFF2-40B4-BE49-F238E27FC236}">
                <a16:creationId xmlns:a16="http://schemas.microsoft.com/office/drawing/2014/main" id="{7E403313-D9CA-DE88-016F-057C55D45E4D}"/>
              </a:ext>
            </a:extLst>
          </p:cNvPr>
          <p:cNvSpPr>
            <a:spLocks noGrp="1"/>
          </p:cNvSpPr>
          <p:nvPr>
            <p:ph type="ftr" sz="quarter" idx="4"/>
          </p:nvPr>
        </p:nvSpPr>
        <p:spPr/>
        <p:txBody>
          <a:bodyPr/>
          <a:lstStyle/>
          <a:p>
            <a:endParaRPr lang="zh-CN" altLang="en-US"/>
          </a:p>
        </p:txBody>
      </p:sp>
      <p:sp>
        <p:nvSpPr>
          <p:cNvPr id="6" name="页眉占位符 5">
            <a:extLst>
              <a:ext uri="{FF2B5EF4-FFF2-40B4-BE49-F238E27FC236}">
                <a16:creationId xmlns:a16="http://schemas.microsoft.com/office/drawing/2014/main" id="{66EDA913-9921-1DEB-62B5-39DDD59EF345}"/>
              </a:ext>
            </a:extLst>
          </p:cNvPr>
          <p:cNvSpPr>
            <a:spLocks noGrp="1"/>
          </p:cNvSpPr>
          <p:nvPr>
            <p:ph type="hdr" sz="quarter"/>
          </p:nvPr>
        </p:nvSpPr>
        <p:spPr/>
        <p:txBody>
          <a:bodyPr/>
          <a:lstStyle/>
          <a:p>
            <a:endParaRPr lang="zh-CN" altLang="en-US"/>
          </a:p>
        </p:txBody>
      </p:sp>
    </p:spTree>
    <p:extLst>
      <p:ext uri="{BB962C8B-B14F-4D97-AF65-F5344CB8AC3E}">
        <p14:creationId xmlns:p14="http://schemas.microsoft.com/office/powerpoint/2010/main" val="4974580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F8721-D379-2712-0833-83088B66C7F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2B9CB36-3D8C-AAC8-D314-3C5190BBD4E4}"/>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0CB4760A-7824-452A-2DE8-65581361CDE3}"/>
              </a:ext>
            </a:extLst>
          </p:cNvPr>
          <p:cNvSpPr>
            <a:spLocks noGrp="1"/>
          </p:cNvSpPr>
          <p:nvPr>
            <p:ph type="body" idx="1"/>
          </p:nvPr>
        </p:nvSpPr>
        <p:spPr/>
        <p:txBody>
          <a:bodyPr/>
          <a:lstStyle/>
          <a:p>
            <a:endParaRPr lang="zh-CN" altLang="en-US" sz="1200" b="0" i="0" kern="1200" dirty="0">
              <a:solidFill>
                <a:schemeClr val="tx1"/>
              </a:solidFill>
              <a:effectLst/>
              <a:latin typeface="思源宋体 CN Heavy" panose="02020900000000000000" charset="-122"/>
              <a:ea typeface="思源宋体 CN Heavy" panose="02020900000000000000" charset="-122"/>
              <a:cs typeface="+mn-cs"/>
            </a:endParaRPr>
          </a:p>
        </p:txBody>
      </p:sp>
      <p:sp>
        <p:nvSpPr>
          <p:cNvPr id="4" name="灯片编号占位符 3">
            <a:extLst>
              <a:ext uri="{FF2B5EF4-FFF2-40B4-BE49-F238E27FC236}">
                <a16:creationId xmlns:a16="http://schemas.microsoft.com/office/drawing/2014/main" id="{94CEEABC-5FF6-CD9C-4448-59FC77F9CB3F}"/>
              </a:ext>
            </a:extLst>
          </p:cNvPr>
          <p:cNvSpPr>
            <a:spLocks noGrp="1"/>
          </p:cNvSpPr>
          <p:nvPr>
            <p:ph type="sldNum" sz="quarter" idx="5"/>
          </p:nvPr>
        </p:nvSpPr>
        <p:spPr/>
        <p:txBody>
          <a:bodyPr/>
          <a:lstStyle/>
          <a:p>
            <a:fld id="{5DA24FEC-7483-462E-BE7F-85BB0E7286F8}" type="slidenum">
              <a:rPr lang="zh-CN" altLang="en-US" smtClean="0"/>
              <a:t>11</a:t>
            </a:fld>
            <a:endParaRPr lang="zh-CN" altLang="en-US"/>
          </a:p>
        </p:txBody>
      </p:sp>
      <p:sp>
        <p:nvSpPr>
          <p:cNvPr id="5" name="页脚占位符 4">
            <a:extLst>
              <a:ext uri="{FF2B5EF4-FFF2-40B4-BE49-F238E27FC236}">
                <a16:creationId xmlns:a16="http://schemas.microsoft.com/office/drawing/2014/main" id="{43FC7D14-A1C5-A483-ACDE-A5CBD2B357C3}"/>
              </a:ext>
            </a:extLst>
          </p:cNvPr>
          <p:cNvSpPr>
            <a:spLocks noGrp="1"/>
          </p:cNvSpPr>
          <p:nvPr>
            <p:ph type="ftr" sz="quarter" idx="4"/>
          </p:nvPr>
        </p:nvSpPr>
        <p:spPr/>
        <p:txBody>
          <a:bodyPr/>
          <a:lstStyle/>
          <a:p>
            <a:endParaRPr lang="zh-CN" altLang="en-US"/>
          </a:p>
        </p:txBody>
      </p:sp>
      <p:sp>
        <p:nvSpPr>
          <p:cNvPr id="6" name="页眉占位符 5">
            <a:extLst>
              <a:ext uri="{FF2B5EF4-FFF2-40B4-BE49-F238E27FC236}">
                <a16:creationId xmlns:a16="http://schemas.microsoft.com/office/drawing/2014/main" id="{3755FEC2-8FE4-DAE6-C40D-EDEA66EF242E}"/>
              </a:ext>
            </a:extLst>
          </p:cNvPr>
          <p:cNvSpPr>
            <a:spLocks noGrp="1"/>
          </p:cNvSpPr>
          <p:nvPr>
            <p:ph type="hdr" sz="quarter"/>
          </p:nvPr>
        </p:nvSpPr>
        <p:spPr/>
        <p:txBody>
          <a:bodyPr/>
          <a:lstStyle/>
          <a:p>
            <a:endParaRPr lang="zh-CN" altLang="en-US"/>
          </a:p>
        </p:txBody>
      </p:sp>
    </p:spTree>
    <p:extLst>
      <p:ext uri="{BB962C8B-B14F-4D97-AF65-F5344CB8AC3E}">
        <p14:creationId xmlns:p14="http://schemas.microsoft.com/office/powerpoint/2010/main" val="1189270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3C4D3-D148-71DD-7A46-EC7233FD5B3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7E0219C-F36A-117D-AD7A-8CD8D2C5533B}"/>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01B18A0-9636-48EA-BBC3-CA24B5C5BAF1}"/>
              </a:ext>
            </a:extLst>
          </p:cNvPr>
          <p:cNvSpPr>
            <a:spLocks noGrp="1"/>
          </p:cNvSpPr>
          <p:nvPr>
            <p:ph type="body" idx="1"/>
          </p:nvPr>
        </p:nvSpPr>
        <p:spPr/>
        <p:txBody>
          <a:bodyPr/>
          <a:lstStyle/>
          <a:p>
            <a:endParaRPr lang="en-US" altLang="zh-CN" sz="1200" b="0" i="0" u="none" strike="noStrike" kern="1200" baseline="0" dirty="0">
              <a:solidFill>
                <a:schemeClr val="tx1"/>
              </a:solidFill>
              <a:latin typeface="思源宋体 CN Heavy" panose="02020900000000000000" charset="-122"/>
              <a:ea typeface="思源宋体 CN Heavy" panose="02020900000000000000" charset="-122"/>
              <a:cs typeface="+mn-cs"/>
            </a:endParaRPr>
          </a:p>
        </p:txBody>
      </p:sp>
      <p:sp>
        <p:nvSpPr>
          <p:cNvPr id="4" name="灯片编号占位符 3">
            <a:extLst>
              <a:ext uri="{FF2B5EF4-FFF2-40B4-BE49-F238E27FC236}">
                <a16:creationId xmlns:a16="http://schemas.microsoft.com/office/drawing/2014/main" id="{D4506891-BAC2-2B68-8CEC-C9C018B905BA}"/>
              </a:ext>
            </a:extLst>
          </p:cNvPr>
          <p:cNvSpPr>
            <a:spLocks noGrp="1"/>
          </p:cNvSpPr>
          <p:nvPr>
            <p:ph type="sldNum" sz="quarter" idx="5"/>
          </p:nvPr>
        </p:nvSpPr>
        <p:spPr/>
        <p:txBody>
          <a:bodyPr/>
          <a:lstStyle/>
          <a:p>
            <a:fld id="{5DA24FEC-7483-462E-BE7F-85BB0E7286F8}" type="slidenum">
              <a:rPr lang="zh-CN" altLang="en-US" smtClean="0"/>
              <a:t>12</a:t>
            </a:fld>
            <a:endParaRPr lang="zh-CN" altLang="en-US"/>
          </a:p>
        </p:txBody>
      </p:sp>
      <p:sp>
        <p:nvSpPr>
          <p:cNvPr id="5" name="页脚占位符 4">
            <a:extLst>
              <a:ext uri="{FF2B5EF4-FFF2-40B4-BE49-F238E27FC236}">
                <a16:creationId xmlns:a16="http://schemas.microsoft.com/office/drawing/2014/main" id="{6C2CF222-B96A-FC7F-5EC1-479D539D21C5}"/>
              </a:ext>
            </a:extLst>
          </p:cNvPr>
          <p:cNvSpPr>
            <a:spLocks noGrp="1"/>
          </p:cNvSpPr>
          <p:nvPr>
            <p:ph type="ftr" sz="quarter" idx="4"/>
          </p:nvPr>
        </p:nvSpPr>
        <p:spPr/>
        <p:txBody>
          <a:bodyPr/>
          <a:lstStyle/>
          <a:p>
            <a:endParaRPr lang="zh-CN" altLang="en-US"/>
          </a:p>
        </p:txBody>
      </p:sp>
      <p:sp>
        <p:nvSpPr>
          <p:cNvPr id="6" name="页眉占位符 5">
            <a:extLst>
              <a:ext uri="{FF2B5EF4-FFF2-40B4-BE49-F238E27FC236}">
                <a16:creationId xmlns:a16="http://schemas.microsoft.com/office/drawing/2014/main" id="{C97C980F-2689-04BB-4D46-ACF76C5B5DFE}"/>
              </a:ext>
            </a:extLst>
          </p:cNvPr>
          <p:cNvSpPr>
            <a:spLocks noGrp="1"/>
          </p:cNvSpPr>
          <p:nvPr>
            <p:ph type="hdr" sz="quarter"/>
          </p:nvPr>
        </p:nvSpPr>
        <p:spPr/>
        <p:txBody>
          <a:bodyPr/>
          <a:lstStyle/>
          <a:p>
            <a:endParaRPr lang="zh-CN" altLang="en-US"/>
          </a:p>
        </p:txBody>
      </p:sp>
    </p:spTree>
    <p:extLst>
      <p:ext uri="{BB962C8B-B14F-4D97-AF65-F5344CB8AC3E}">
        <p14:creationId xmlns:p14="http://schemas.microsoft.com/office/powerpoint/2010/main" val="2267552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AFA57-54A8-B2A3-F464-A47EB4BBF245}"/>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91FDA8F-F1C9-D47A-0F72-8499D62A65E9}"/>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3138A3CD-B748-8CB1-5851-565C10A3A104}"/>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AB84D6C3-D522-7732-4160-31C5AF22915C}"/>
              </a:ext>
            </a:extLst>
          </p:cNvPr>
          <p:cNvSpPr>
            <a:spLocks noGrp="1"/>
          </p:cNvSpPr>
          <p:nvPr>
            <p:ph type="sldNum" sz="quarter" idx="5"/>
          </p:nvPr>
        </p:nvSpPr>
        <p:spPr/>
        <p:txBody>
          <a:bodyPr/>
          <a:lstStyle/>
          <a:p>
            <a:fld id="{5DA24FEC-7483-462E-BE7F-85BB0E7286F8}" type="slidenum">
              <a:rPr lang="zh-CN" altLang="en-US" smtClean="0"/>
              <a:t>13</a:t>
            </a:fld>
            <a:endParaRPr lang="zh-CN" altLang="en-US"/>
          </a:p>
        </p:txBody>
      </p:sp>
      <p:sp>
        <p:nvSpPr>
          <p:cNvPr id="5" name="页脚占位符 4">
            <a:extLst>
              <a:ext uri="{FF2B5EF4-FFF2-40B4-BE49-F238E27FC236}">
                <a16:creationId xmlns:a16="http://schemas.microsoft.com/office/drawing/2014/main" id="{46902BC1-E495-5A04-2CDE-BC50BF0726A3}"/>
              </a:ext>
            </a:extLst>
          </p:cNvPr>
          <p:cNvSpPr>
            <a:spLocks noGrp="1"/>
          </p:cNvSpPr>
          <p:nvPr>
            <p:ph type="ftr" sz="quarter" idx="4"/>
          </p:nvPr>
        </p:nvSpPr>
        <p:spPr/>
        <p:txBody>
          <a:bodyPr/>
          <a:lstStyle/>
          <a:p>
            <a:endParaRPr lang="zh-CN" altLang="en-US"/>
          </a:p>
        </p:txBody>
      </p:sp>
      <p:sp>
        <p:nvSpPr>
          <p:cNvPr id="6" name="页眉占位符 5">
            <a:extLst>
              <a:ext uri="{FF2B5EF4-FFF2-40B4-BE49-F238E27FC236}">
                <a16:creationId xmlns:a16="http://schemas.microsoft.com/office/drawing/2014/main" id="{BFD18A1C-A1B8-41C8-0D50-D0377DC25569}"/>
              </a:ext>
            </a:extLst>
          </p:cNvPr>
          <p:cNvSpPr>
            <a:spLocks noGrp="1"/>
          </p:cNvSpPr>
          <p:nvPr>
            <p:ph type="hdr" sz="quarter"/>
          </p:nvPr>
        </p:nvSpPr>
        <p:spPr/>
        <p:txBody>
          <a:bodyPr/>
          <a:lstStyle/>
          <a:p>
            <a:endParaRPr lang="zh-CN" altLang="en-US"/>
          </a:p>
        </p:txBody>
      </p:sp>
    </p:spTree>
    <p:extLst>
      <p:ext uri="{BB962C8B-B14F-4D97-AF65-F5344CB8AC3E}">
        <p14:creationId xmlns:p14="http://schemas.microsoft.com/office/powerpoint/2010/main" val="36828102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3D6CA-1571-4972-DA1C-E88FE76F43E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BD3B0B4-A3CA-6AE8-C018-B345132FBA3D}"/>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a:extLst>
                  <a:ext uri="{FF2B5EF4-FFF2-40B4-BE49-F238E27FC236}">
                    <a16:creationId xmlns:a16="http://schemas.microsoft.com/office/drawing/2014/main" id="{373951E8-D5E5-77C2-BF7B-3052CF80F88A}"/>
                  </a:ext>
                </a:extLst>
              </p:cNvPr>
              <p:cNvSpPr>
                <a:spLocks noGrp="1"/>
              </p:cNvSpPr>
              <p:nvPr>
                <p:ph type="body" idx="1"/>
              </p:nvPr>
            </p:nvSpPr>
            <p:spPr/>
            <p:txBody>
              <a:bodyPr/>
              <a:lstStyle/>
              <a:p>
                <a:endParaRPr lang="zh-CN" altLang="en-US" sz="1200" b="0" i="0" kern="1200" dirty="0">
                  <a:solidFill>
                    <a:schemeClr val="tx1"/>
                  </a:solidFill>
                  <a:effectLst/>
                  <a:latin typeface="思源宋体 CN Heavy" panose="02020900000000000000" charset="-122"/>
                  <a:ea typeface="思源宋体 CN Heavy" panose="02020900000000000000" charset="-122"/>
                  <a:cs typeface="+mn-cs"/>
                </a:endParaRPr>
              </a:p>
            </p:txBody>
          </p:sp>
        </mc:Choice>
        <mc:Fallback xmlns="">
          <p:sp>
            <p:nvSpPr>
              <p:cNvPr id="3" name="备注占位符 2">
                <a:extLst>
                  <a:ext uri="{FF2B5EF4-FFF2-40B4-BE49-F238E27FC236}">
                    <a16:creationId xmlns:a16="http://schemas.microsoft.com/office/drawing/2014/main" id="{373951E8-D5E5-77C2-BF7B-3052CF80F88A}"/>
                  </a:ext>
                </a:extLst>
              </p:cNvPr>
              <p:cNvSpPr>
                <a:spLocks noGrp="1"/>
              </p:cNvSpPr>
              <p:nvPr>
                <p:ph type="body" idx="1"/>
              </p:nvPr>
            </p:nvSpPr>
            <p:spPr/>
            <p:txBody>
              <a:bodyPr/>
              <a:lstStyle/>
              <a:p>
                <a:r>
                  <a:rPr lang="zh-CN" altLang="en-US" sz="1200" b="0" i="0" kern="1200" dirty="0">
                    <a:solidFill>
                      <a:schemeClr val="tx1"/>
                    </a:solidFill>
                    <a:effectLst/>
                    <a:latin typeface="思源宋体 CN Heavy" panose="02020900000000000000" charset="-122"/>
                    <a:ea typeface="思源宋体 CN Heavy" panose="02020900000000000000" charset="-122"/>
                    <a:cs typeface="+mn-cs"/>
                  </a:rPr>
                  <a:t>本实验采用本征层厚度为</a:t>
                </a:r>
                <a:r>
                  <a:rPr lang="en-US" altLang="zh-CN" sz="1200" b="0" i="0" kern="1200" dirty="0">
                    <a:solidFill>
                      <a:schemeClr val="tx1"/>
                    </a:solidFill>
                    <a:effectLst/>
                    <a:latin typeface="思源宋体 CN Heavy" panose="02020900000000000000" charset="-122"/>
                    <a:ea typeface="思源宋体 CN Heavy" panose="02020900000000000000" charset="-122"/>
                    <a:cs typeface="+mn-cs"/>
                  </a:rPr>
                  <a:t>60 </a:t>
                </a:r>
                <a:r>
                  <a:rPr lang="el-GR" altLang="zh-CN" sz="1200" b="0" i="0" kern="1200" dirty="0">
                    <a:solidFill>
                      <a:schemeClr val="tx1"/>
                    </a:solidFill>
                    <a:effectLst/>
                    <a:latin typeface="思源宋体 CN Heavy" panose="02020900000000000000" charset="-122"/>
                    <a:ea typeface="思源宋体 CN Heavy" panose="02020900000000000000" charset="-122"/>
                    <a:cs typeface="+mn-cs"/>
                  </a:rPr>
                  <a:t>μ</a:t>
                </a:r>
                <a:r>
                  <a:rPr lang="en-US" altLang="zh-CN" sz="1200" b="0" i="0" kern="1200" dirty="0">
                    <a:solidFill>
                      <a:schemeClr val="tx1"/>
                    </a:solidFill>
                    <a:effectLst/>
                    <a:latin typeface="思源宋体 CN Heavy" panose="02020900000000000000" charset="-122"/>
                    <a:ea typeface="思源宋体 CN Heavy" panose="02020900000000000000" charset="-122"/>
                    <a:cs typeface="+mn-cs"/>
                  </a:rPr>
                  <a:t>m</a:t>
                </a:r>
                <a:r>
                  <a:rPr lang="zh-CN" altLang="en-US" sz="1200" b="0" i="0" kern="1200" dirty="0">
                    <a:solidFill>
                      <a:schemeClr val="tx1"/>
                    </a:solidFill>
                    <a:effectLst/>
                    <a:latin typeface="思源宋体 CN Heavy" panose="02020900000000000000" charset="-122"/>
                    <a:ea typeface="思源宋体 CN Heavy" panose="02020900000000000000" charset="-122"/>
                    <a:cs typeface="+mn-cs"/>
                  </a:rPr>
                  <a:t>的</a:t>
                </a:r>
                <a:r>
                  <a:rPr lang="en-US" altLang="zh-CN" sz="1200" b="0" i="0" kern="1200" dirty="0">
                    <a:solidFill>
                      <a:schemeClr val="tx1"/>
                    </a:solidFill>
                    <a:effectLst/>
                    <a:latin typeface="思源宋体 CN Heavy" panose="02020900000000000000" charset="-122"/>
                    <a:ea typeface="思源宋体 CN Heavy" panose="02020900000000000000" charset="-122"/>
                    <a:cs typeface="+mn-cs"/>
                  </a:rPr>
                  <a:t>4H-SiC PIN</a:t>
                </a:r>
                <a:r>
                  <a:rPr lang="zh-CN" altLang="en-US" sz="1200" b="0" i="0" kern="1200" dirty="0">
                    <a:solidFill>
                      <a:schemeClr val="tx1"/>
                    </a:solidFill>
                    <a:effectLst/>
                    <a:latin typeface="思源宋体 CN Heavy" panose="02020900000000000000" charset="-122"/>
                    <a:ea typeface="思源宋体 CN Heavy" panose="02020900000000000000" charset="-122"/>
                    <a:cs typeface="+mn-cs"/>
                  </a:rPr>
                  <a:t>探测器，研究了</a:t>
                </a:r>
                <a:r>
                  <a:rPr lang="en-US" altLang="zh-CN" sz="1200" b="0" i="0" kern="1200" dirty="0">
                    <a:solidFill>
                      <a:schemeClr val="tx1"/>
                    </a:solidFill>
                    <a:effectLst/>
                    <a:latin typeface="思源宋体 CN Heavy" panose="02020900000000000000" charset="-122"/>
                    <a:ea typeface="思源宋体 CN Heavy" panose="02020900000000000000" charset="-122"/>
                    <a:cs typeface="+mn-cs"/>
                  </a:rPr>
                  <a:t>16 MeV/u</a:t>
                </a:r>
                <a:r>
                  <a:rPr lang="zh-CN" altLang="en-US" sz="1200" b="0" i="0" kern="1200" dirty="0">
                    <a:solidFill>
                      <a:schemeClr val="tx1"/>
                    </a:solidFill>
                    <a:effectLst/>
                    <a:latin typeface="思源宋体 CN Heavy" panose="02020900000000000000" charset="-122"/>
                    <a:ea typeface="思源宋体 CN Heavy" panose="02020900000000000000" charset="-122"/>
                    <a:cs typeface="+mn-cs"/>
                  </a:rPr>
                  <a:t>钽（</a:t>
                </a:r>
                <a:r>
                  <a:rPr lang="en-US" altLang="zh-CN" sz="1200" b="0" i="0" kern="1200" dirty="0">
                    <a:solidFill>
                      <a:schemeClr val="tx1"/>
                    </a:solidFill>
                    <a:effectLst/>
                    <a:latin typeface="思源宋体 CN Heavy" panose="02020900000000000000" charset="-122"/>
                    <a:ea typeface="思源宋体 CN Heavy" panose="02020900000000000000" charset="-122"/>
                    <a:cs typeface="+mn-cs"/>
                  </a:rPr>
                  <a:t>Ta</a:t>
                </a:r>
                <a:r>
                  <a:rPr lang="zh-CN" altLang="en-US" sz="1200" b="0" i="0" kern="1200" dirty="0">
                    <a:solidFill>
                      <a:schemeClr val="tx1"/>
                    </a:solidFill>
                    <a:effectLst/>
                    <a:latin typeface="思源宋体 CN Heavy" panose="02020900000000000000" charset="-122"/>
                    <a:ea typeface="思源宋体 CN Heavy" panose="02020900000000000000" charset="-122"/>
                    <a:cs typeface="+mn-cs"/>
                  </a:rPr>
                  <a:t>）重离子辐照前后器件时间分辨性能的变化。辐照实验在兰州重离子研究装置（</a:t>
                </a:r>
                <a:r>
                  <a:rPr lang="en-US" altLang="zh-CN" sz="1200" b="0" i="0" kern="1200" dirty="0">
                    <a:solidFill>
                      <a:schemeClr val="tx1"/>
                    </a:solidFill>
                    <a:effectLst/>
                    <a:latin typeface="思源宋体 CN Heavy" panose="02020900000000000000" charset="-122"/>
                    <a:ea typeface="思源宋体 CN Heavy" panose="02020900000000000000" charset="-122"/>
                    <a:cs typeface="+mn-cs"/>
                  </a:rPr>
                  <a:t>Heavy Ion Research Facility in Lanzhou</a:t>
                </a:r>
                <a:r>
                  <a:rPr lang="zh-CN" altLang="en-US" sz="1200" b="0" i="0" kern="1200" dirty="0">
                    <a:solidFill>
                      <a:schemeClr val="tx1"/>
                    </a:solidFill>
                    <a:effectLst/>
                    <a:latin typeface="思源宋体 CN Heavy" panose="02020900000000000000" charset="-122"/>
                    <a:ea typeface="思源宋体 CN Heavy" panose="02020900000000000000" charset="-122"/>
                    <a:cs typeface="+mn-cs"/>
                  </a:rPr>
                  <a:t>，</a:t>
                </a:r>
                <a:r>
                  <a:rPr lang="en-US" altLang="zh-CN" sz="1200" b="0" i="0" kern="1200" dirty="0">
                    <a:solidFill>
                      <a:schemeClr val="tx1"/>
                    </a:solidFill>
                    <a:effectLst/>
                    <a:latin typeface="思源宋体 CN Heavy" panose="02020900000000000000" charset="-122"/>
                    <a:ea typeface="思源宋体 CN Heavy" panose="02020900000000000000" charset="-122"/>
                    <a:cs typeface="+mn-cs"/>
                  </a:rPr>
                  <a:t>HIRFL</a:t>
                </a:r>
                <a:r>
                  <a:rPr lang="zh-CN" altLang="en-US" sz="1200" b="0" i="0" kern="1200" dirty="0">
                    <a:solidFill>
                      <a:schemeClr val="tx1"/>
                    </a:solidFill>
                    <a:effectLst/>
                    <a:latin typeface="思源宋体 CN Heavy" panose="02020900000000000000" charset="-122"/>
                    <a:ea typeface="思源宋体 CN Heavy" panose="02020900000000000000" charset="-122"/>
                    <a:cs typeface="+mn-cs"/>
                  </a:rPr>
                  <a:t>）上完成。</a:t>
                </a:r>
              </a:p>
              <a:p>
                <a:r>
                  <a:rPr lang="zh-CN" altLang="en-US" sz="1200" b="0" i="0" kern="1200" dirty="0">
                    <a:solidFill>
                      <a:schemeClr val="tx1"/>
                    </a:solidFill>
                    <a:effectLst/>
                    <a:latin typeface="思源宋体 CN Heavy" panose="02020900000000000000" charset="-122"/>
                    <a:ea typeface="思源宋体 CN Heavy" panose="02020900000000000000" charset="-122"/>
                    <a:cs typeface="+mn-cs"/>
                  </a:rPr>
                  <a:t>辐照条件如下：离子注量为 </a:t>
                </a:r>
                <a:r>
                  <a:rPr lang="en-US" altLang="zh-CN" sz="1200" i="0" kern="1200">
                    <a:solidFill>
                      <a:schemeClr val="tx1"/>
                    </a:solidFill>
                    <a:latin typeface="思源宋体 CN Heavy" panose="02020900000000000000" charset="-122"/>
                    <a:ea typeface="思源宋体 CN Heavy" panose="02020900000000000000" charset="-122"/>
                    <a:cs typeface="+mn-cs"/>
                  </a:rPr>
                  <a:t>1×</a:t>
                </a:r>
                <a:r>
                  <a:rPr lang="ar-AE" altLang="zh-CN" sz="1200" i="0" kern="1200">
                    <a:solidFill>
                      <a:schemeClr val="tx1"/>
                    </a:solidFill>
                    <a:latin typeface="思源宋体 CN Heavy" panose="02020900000000000000" charset="-122"/>
                    <a:ea typeface="思源宋体 CN Heavy" panose="02020900000000000000" charset="-122"/>
                    <a:cs typeface="+mn-cs"/>
                  </a:rPr>
                  <a:t>10^9</a:t>
                </a:r>
                <a:r>
                  <a:rPr lang="ar-AE" altLang="zh-CN" sz="1200" b="0" i="0" kern="1200">
                    <a:solidFill>
                      <a:schemeClr val="tx1"/>
                    </a:solidFill>
                    <a:latin typeface="思源宋体 CN Heavy" panose="02020900000000000000" charset="-122"/>
                    <a:ea typeface="思源宋体 CN Heavy" panose="02020900000000000000" charset="-122"/>
                    <a:cs typeface="+mn-cs"/>
                  </a:rPr>
                  <a:t> </a:t>
                </a:r>
                <a:r>
                  <a:rPr lang="ar-AE" altLang="zh-CN" sz="1200" b="0" i="0" kern="1200">
                    <a:solidFill>
                      <a:schemeClr val="tx1"/>
                    </a:solidFill>
                    <a:latin typeface="Cambria Math" panose="02040503050406030204" pitchFamily="18" charset="0"/>
                    <a:ea typeface="思源宋体 CN Heavy" panose="02020900000000000000" charset="-122"/>
                    <a:cs typeface="+mn-cs"/>
                  </a:rPr>
                  <a:t>" </a:t>
                </a:r>
                <a:r>
                  <a:rPr lang="ar-AE" altLang="zh-CN" sz="1200" b="0" i="0" kern="1200">
                    <a:solidFill>
                      <a:schemeClr val="tx1"/>
                    </a:solidFill>
                    <a:latin typeface="思源宋体 CN Heavy" panose="02020900000000000000" charset="-122"/>
                    <a:ea typeface="思源宋体 CN Heavy" panose="02020900000000000000" charset="-122"/>
                    <a:cs typeface="+mn-cs"/>
                  </a:rPr>
                  <a:t>" </a:t>
                </a:r>
                <a:r>
                  <a:rPr lang="ar-AE" altLang="zh-CN" sz="1200" b="0" i="0" kern="1200">
                    <a:solidFill>
                      <a:schemeClr val="tx1"/>
                    </a:solidFill>
                    <a:ea typeface="思源宋体 CN Heavy" panose="02020900000000000000" charset="-122"/>
                    <a:cs typeface="+mn-cs"/>
                  </a:rPr>
                  <a:t>〖</a:t>
                </a:r>
                <a:r>
                  <a:rPr lang="en-US" altLang="zh-CN" sz="1200" b="0" i="0" kern="1200">
                    <a:solidFill>
                      <a:schemeClr val="tx1"/>
                    </a:solidFill>
                    <a:ea typeface="思源宋体 CN Heavy" panose="02020900000000000000" charset="-122"/>
                    <a:cs typeface="+mn-cs"/>
                  </a:rPr>
                  <a:t>"</a:t>
                </a:r>
                <a:r>
                  <a:rPr lang="en-US" altLang="zh-CN" sz="1200" b="0" i="0" kern="1200">
                    <a:solidFill>
                      <a:schemeClr val="tx1"/>
                    </a:solidFill>
                    <a:latin typeface="思源宋体 CN Heavy" panose="02020900000000000000" charset="-122"/>
                    <a:ea typeface="思源宋体 CN Heavy" panose="02020900000000000000" charset="-122"/>
                    <a:cs typeface="+mn-cs"/>
                  </a:rPr>
                  <a:t>cm</a:t>
                </a:r>
                <a:r>
                  <a:rPr lang="ar-AE" altLang="zh-CN" sz="1200" b="0" i="0" kern="1200">
                    <a:solidFill>
                      <a:schemeClr val="tx1"/>
                    </a:solidFill>
                    <a:latin typeface="思源宋体 CN Heavy" panose="02020900000000000000" charset="-122"/>
                    <a:ea typeface="思源宋体 CN Heavy" panose="02020900000000000000" charset="-122"/>
                    <a:cs typeface="+mn-cs"/>
                  </a:rPr>
                  <a:t>" 〗^(−2)</a:t>
                </a:r>
                <a:r>
                  <a:rPr lang="zh-CN" altLang="ar-AE" sz="1200" b="0" i="0" kern="1200" dirty="0">
                    <a:solidFill>
                      <a:schemeClr val="tx1"/>
                    </a:solidFill>
                    <a:effectLst/>
                    <a:latin typeface="思源宋体 CN Heavy" panose="02020900000000000000" charset="-122"/>
                    <a:ea typeface="思源宋体 CN Heavy" panose="02020900000000000000" charset="-122"/>
                    <a:cs typeface="+mn-cs"/>
                  </a:rPr>
                  <a:t>，</a:t>
                </a:r>
                <a:r>
                  <a:rPr lang="zh-CN" altLang="en-US" sz="1200" b="0" i="0" kern="1200" dirty="0">
                    <a:solidFill>
                      <a:schemeClr val="tx1"/>
                    </a:solidFill>
                    <a:effectLst/>
                    <a:latin typeface="思源宋体 CN Heavy" panose="02020900000000000000" charset="-122"/>
                    <a:ea typeface="思源宋体 CN Heavy" panose="02020900000000000000" charset="-122"/>
                    <a:cs typeface="+mn-cs"/>
                  </a:rPr>
                  <a:t>离子剂量率为 </a:t>
                </a:r>
                <a:r>
                  <a:rPr lang="en-US" altLang="zh-CN" sz="1200" i="0" kern="1200">
                    <a:solidFill>
                      <a:schemeClr val="tx1"/>
                    </a:solidFill>
                    <a:latin typeface="思源宋体 CN Heavy" panose="02020900000000000000" charset="-122"/>
                    <a:ea typeface="思源宋体 CN Heavy" panose="02020900000000000000" charset="-122"/>
                    <a:cs typeface="+mn-cs"/>
                  </a:rPr>
                  <a:t>1×</a:t>
                </a:r>
                <a:r>
                  <a:rPr lang="ar-AE" altLang="zh-CN" sz="1200" i="0" kern="1200">
                    <a:solidFill>
                      <a:schemeClr val="tx1"/>
                    </a:solidFill>
                    <a:latin typeface="思源宋体 CN Heavy" panose="02020900000000000000" charset="-122"/>
                    <a:ea typeface="思源宋体 CN Heavy" panose="02020900000000000000" charset="-122"/>
                    <a:cs typeface="+mn-cs"/>
                  </a:rPr>
                  <a:t>10^7</a:t>
                </a:r>
                <a:r>
                  <a:rPr lang="ar-AE" altLang="zh-CN" sz="1200" b="0" i="0" kern="1200">
                    <a:solidFill>
                      <a:schemeClr val="tx1"/>
                    </a:solidFill>
                    <a:latin typeface="思源宋体 CN Heavy" panose="02020900000000000000" charset="-122"/>
                    <a:ea typeface="思源宋体 CN Heavy" panose="02020900000000000000" charset="-122"/>
                    <a:cs typeface="+mn-cs"/>
                  </a:rPr>
                  <a:t> </a:t>
                </a:r>
                <a:r>
                  <a:rPr lang="ar-AE" altLang="zh-CN" sz="1200" b="0" i="0" kern="1200">
                    <a:solidFill>
                      <a:schemeClr val="tx1"/>
                    </a:solidFill>
                    <a:latin typeface="Cambria Math" panose="02040503050406030204" pitchFamily="18" charset="0"/>
                    <a:ea typeface="思源宋体 CN Heavy" panose="02020900000000000000" charset="-122"/>
                    <a:cs typeface="+mn-cs"/>
                  </a:rPr>
                  <a:t>" </a:t>
                </a:r>
                <a:r>
                  <a:rPr lang="ar-AE" altLang="zh-CN" sz="1200" b="0" i="0" kern="1200">
                    <a:solidFill>
                      <a:schemeClr val="tx1"/>
                    </a:solidFill>
                    <a:latin typeface="思源宋体 CN Heavy" panose="02020900000000000000" charset="-122"/>
                    <a:ea typeface="思源宋体 CN Heavy" panose="02020900000000000000" charset="-122"/>
                    <a:cs typeface="+mn-cs"/>
                  </a:rPr>
                  <a:t>" </a:t>
                </a:r>
                <a:r>
                  <a:rPr lang="ar-AE" altLang="zh-CN" sz="1200" b="0" i="0" kern="1200">
                    <a:solidFill>
                      <a:schemeClr val="tx1"/>
                    </a:solidFill>
                    <a:ea typeface="思源宋体 CN Heavy" panose="02020900000000000000" charset="-122"/>
                    <a:cs typeface="+mn-cs"/>
                  </a:rPr>
                  <a:t>〖</a:t>
                </a:r>
                <a:r>
                  <a:rPr lang="en-US" altLang="zh-CN" sz="1200" b="0" i="0" kern="1200">
                    <a:solidFill>
                      <a:schemeClr val="tx1"/>
                    </a:solidFill>
                    <a:ea typeface="思源宋体 CN Heavy" panose="02020900000000000000" charset="-122"/>
                    <a:cs typeface="+mn-cs"/>
                  </a:rPr>
                  <a:t>"</a:t>
                </a:r>
                <a:r>
                  <a:rPr lang="en-US" altLang="zh-CN" sz="1200" b="0" i="0" kern="1200">
                    <a:solidFill>
                      <a:schemeClr val="tx1"/>
                    </a:solidFill>
                    <a:latin typeface="思源宋体 CN Heavy" panose="02020900000000000000" charset="-122"/>
                    <a:ea typeface="思源宋体 CN Heavy" panose="02020900000000000000" charset="-122"/>
                    <a:cs typeface="+mn-cs"/>
                  </a:rPr>
                  <a:t>cm</a:t>
                </a:r>
                <a:r>
                  <a:rPr lang="ar-AE" altLang="zh-CN" sz="1200" b="0" i="0" kern="1200">
                    <a:solidFill>
                      <a:schemeClr val="tx1"/>
                    </a:solidFill>
                    <a:latin typeface="思源宋体 CN Heavy" panose="02020900000000000000" charset="-122"/>
                    <a:ea typeface="思源宋体 CN Heavy" panose="02020900000000000000" charset="-122"/>
                    <a:cs typeface="+mn-cs"/>
                  </a:rPr>
                  <a:t>" 〗^(−2)⋅</a:t>
                </a:r>
                <a:r>
                  <a:rPr lang="en-US" altLang="zh-CN" sz="1200" b="0" i="0" kern="1200">
                    <a:solidFill>
                      <a:schemeClr val="tx1"/>
                    </a:solidFill>
                    <a:ea typeface="思源宋体 CN Heavy" panose="02020900000000000000" charset="-122"/>
                    <a:cs typeface="+mn-cs"/>
                  </a:rPr>
                  <a:t>"</a:t>
                </a:r>
                <a:r>
                  <a:rPr lang="en-US" altLang="zh-CN" sz="1200" b="0" i="0" kern="1200">
                    <a:solidFill>
                      <a:schemeClr val="tx1"/>
                    </a:solidFill>
                    <a:latin typeface="思源宋体 CN Heavy" panose="02020900000000000000" charset="-122"/>
                    <a:ea typeface="思源宋体 CN Heavy" panose="02020900000000000000" charset="-122"/>
                    <a:cs typeface="+mn-cs"/>
                  </a:rPr>
                  <a:t>s</a:t>
                </a:r>
                <a:r>
                  <a:rPr lang="ar-AE" altLang="zh-CN" sz="1200" b="0" i="0" kern="1200">
                    <a:solidFill>
                      <a:schemeClr val="tx1"/>
                    </a:solidFill>
                    <a:latin typeface="思源宋体 CN Heavy" panose="02020900000000000000" charset="-122"/>
                    <a:ea typeface="思源宋体 CN Heavy" panose="02020900000000000000" charset="-122"/>
                    <a:cs typeface="+mn-cs"/>
                  </a:rPr>
                  <a:t>" ^(−1)</a:t>
                </a:r>
                <a:r>
                  <a:rPr lang="zh-CN" altLang="ar-AE" sz="1200" b="0" i="0" kern="1200" dirty="0">
                    <a:solidFill>
                      <a:schemeClr val="tx1"/>
                    </a:solidFill>
                    <a:effectLst/>
                    <a:latin typeface="思源宋体 CN Heavy" panose="02020900000000000000" charset="-122"/>
                    <a:ea typeface="思源宋体 CN Heavy" panose="02020900000000000000" charset="-122"/>
                    <a:cs typeface="+mn-cs"/>
                  </a:rPr>
                  <a:t>，</a:t>
                </a:r>
                <a:r>
                  <a:rPr lang="zh-CN" altLang="en-US" sz="1200" b="0" i="0" kern="1200" dirty="0">
                    <a:solidFill>
                      <a:schemeClr val="tx1"/>
                    </a:solidFill>
                    <a:effectLst/>
                    <a:latin typeface="思源宋体 CN Heavy" panose="02020900000000000000" charset="-122"/>
                    <a:ea typeface="思源宋体 CN Heavy" panose="02020900000000000000" charset="-122"/>
                    <a:cs typeface="+mn-cs"/>
                  </a:rPr>
                  <a:t>钽离子的总能量为</a:t>
                </a:r>
                <a:r>
                  <a:rPr lang="en-US" altLang="zh-CN" sz="1200" b="0" i="0" kern="1200" dirty="0">
                    <a:solidFill>
                      <a:schemeClr val="tx1"/>
                    </a:solidFill>
                    <a:effectLst/>
                    <a:latin typeface="思源宋体 CN Heavy" panose="02020900000000000000" charset="-122"/>
                    <a:ea typeface="思源宋体 CN Heavy" panose="02020900000000000000" charset="-122"/>
                    <a:cs typeface="+mn-cs"/>
                  </a:rPr>
                  <a:t>2.896 GeV</a:t>
                </a:r>
                <a:r>
                  <a:rPr lang="zh-CN" altLang="en-US" sz="1200" b="0" i="0" kern="1200" dirty="0">
                    <a:solidFill>
                      <a:schemeClr val="tx1"/>
                    </a:solidFill>
                    <a:effectLst/>
                    <a:latin typeface="思源宋体 CN Heavy" panose="02020900000000000000" charset="-122"/>
                    <a:ea typeface="思源宋体 CN Heavy" panose="02020900000000000000" charset="-122"/>
                    <a:cs typeface="+mn-cs"/>
                  </a:rPr>
                  <a:t>。</a:t>
                </a:r>
              </a:p>
            </p:txBody>
          </p:sp>
        </mc:Fallback>
      </mc:AlternateContent>
      <p:sp>
        <p:nvSpPr>
          <p:cNvPr id="4" name="灯片编号占位符 3">
            <a:extLst>
              <a:ext uri="{FF2B5EF4-FFF2-40B4-BE49-F238E27FC236}">
                <a16:creationId xmlns:a16="http://schemas.microsoft.com/office/drawing/2014/main" id="{77C5A943-933F-0428-ECC1-A34FECE21CB8}"/>
              </a:ext>
            </a:extLst>
          </p:cNvPr>
          <p:cNvSpPr>
            <a:spLocks noGrp="1"/>
          </p:cNvSpPr>
          <p:nvPr>
            <p:ph type="sldNum" sz="quarter" idx="5"/>
          </p:nvPr>
        </p:nvSpPr>
        <p:spPr/>
        <p:txBody>
          <a:bodyPr/>
          <a:lstStyle/>
          <a:p>
            <a:fld id="{5DA24FEC-7483-462E-BE7F-85BB0E7286F8}" type="slidenum">
              <a:rPr lang="zh-CN" altLang="en-US" smtClean="0"/>
              <a:t>14</a:t>
            </a:fld>
            <a:endParaRPr lang="zh-CN" altLang="en-US"/>
          </a:p>
        </p:txBody>
      </p:sp>
      <p:sp>
        <p:nvSpPr>
          <p:cNvPr id="5" name="页脚占位符 4">
            <a:extLst>
              <a:ext uri="{FF2B5EF4-FFF2-40B4-BE49-F238E27FC236}">
                <a16:creationId xmlns:a16="http://schemas.microsoft.com/office/drawing/2014/main" id="{053C0BB7-DEAF-54AD-6693-856E94A274FB}"/>
              </a:ext>
            </a:extLst>
          </p:cNvPr>
          <p:cNvSpPr>
            <a:spLocks noGrp="1"/>
          </p:cNvSpPr>
          <p:nvPr>
            <p:ph type="ftr" sz="quarter" idx="4"/>
          </p:nvPr>
        </p:nvSpPr>
        <p:spPr/>
        <p:txBody>
          <a:bodyPr/>
          <a:lstStyle/>
          <a:p>
            <a:endParaRPr lang="zh-CN" altLang="en-US"/>
          </a:p>
        </p:txBody>
      </p:sp>
      <p:sp>
        <p:nvSpPr>
          <p:cNvPr id="6" name="页眉占位符 5">
            <a:extLst>
              <a:ext uri="{FF2B5EF4-FFF2-40B4-BE49-F238E27FC236}">
                <a16:creationId xmlns:a16="http://schemas.microsoft.com/office/drawing/2014/main" id="{6131BEC5-C856-06F8-BAF7-A5AFACD0BB12}"/>
              </a:ext>
            </a:extLst>
          </p:cNvPr>
          <p:cNvSpPr>
            <a:spLocks noGrp="1"/>
          </p:cNvSpPr>
          <p:nvPr>
            <p:ph type="hdr" sz="quarter"/>
          </p:nvPr>
        </p:nvSpPr>
        <p:spPr/>
        <p:txBody>
          <a:bodyPr/>
          <a:lstStyle/>
          <a:p>
            <a:endParaRPr lang="zh-CN" altLang="en-US"/>
          </a:p>
        </p:txBody>
      </p:sp>
    </p:spTree>
    <p:extLst>
      <p:ext uri="{BB962C8B-B14F-4D97-AF65-F5344CB8AC3E}">
        <p14:creationId xmlns:p14="http://schemas.microsoft.com/office/powerpoint/2010/main" val="1513241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1122B-4C6D-5300-81BE-2D0BCA5F610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814A937-42FE-0598-286A-26C97C0C9530}"/>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3E18D4AA-3520-0506-4197-C71BED770C37}"/>
              </a:ext>
            </a:extLst>
          </p:cNvPr>
          <p:cNvSpPr>
            <a:spLocks noGrp="1"/>
          </p:cNvSpPr>
          <p:nvPr>
            <p:ph type="body" idx="1"/>
          </p:nvPr>
        </p:nvSpPr>
        <p:spPr/>
        <p:txBody>
          <a:bodyPr/>
          <a:lstStyle/>
          <a:p>
            <a:endParaRPr lang="en-US" altLang="zh-CN" sz="1200" b="0" i="0" kern="1200" dirty="0">
              <a:solidFill>
                <a:schemeClr val="tx1"/>
              </a:solidFill>
              <a:effectLst/>
              <a:latin typeface="思源宋体 CN Heavy" panose="02020900000000000000" charset="-122"/>
              <a:ea typeface="思源宋体 CN Heavy" panose="02020900000000000000" charset="-122"/>
              <a:cs typeface="+mn-cs"/>
            </a:endParaRPr>
          </a:p>
        </p:txBody>
      </p:sp>
      <p:sp>
        <p:nvSpPr>
          <p:cNvPr id="4" name="灯片编号占位符 3">
            <a:extLst>
              <a:ext uri="{FF2B5EF4-FFF2-40B4-BE49-F238E27FC236}">
                <a16:creationId xmlns:a16="http://schemas.microsoft.com/office/drawing/2014/main" id="{3EDE7415-1454-2586-5134-8891F1978E18}"/>
              </a:ext>
            </a:extLst>
          </p:cNvPr>
          <p:cNvSpPr>
            <a:spLocks noGrp="1"/>
          </p:cNvSpPr>
          <p:nvPr>
            <p:ph type="sldNum" sz="quarter" idx="5"/>
          </p:nvPr>
        </p:nvSpPr>
        <p:spPr/>
        <p:txBody>
          <a:bodyPr/>
          <a:lstStyle/>
          <a:p>
            <a:fld id="{5DA24FEC-7483-462E-BE7F-85BB0E7286F8}" type="slidenum">
              <a:rPr lang="zh-CN" altLang="en-US" smtClean="0"/>
              <a:t>15</a:t>
            </a:fld>
            <a:endParaRPr lang="zh-CN" altLang="en-US"/>
          </a:p>
        </p:txBody>
      </p:sp>
      <p:sp>
        <p:nvSpPr>
          <p:cNvPr id="5" name="页脚占位符 4">
            <a:extLst>
              <a:ext uri="{FF2B5EF4-FFF2-40B4-BE49-F238E27FC236}">
                <a16:creationId xmlns:a16="http://schemas.microsoft.com/office/drawing/2014/main" id="{E31686C5-4D09-F786-8544-1F9C28C819BE}"/>
              </a:ext>
            </a:extLst>
          </p:cNvPr>
          <p:cNvSpPr>
            <a:spLocks noGrp="1"/>
          </p:cNvSpPr>
          <p:nvPr>
            <p:ph type="ftr" sz="quarter" idx="4"/>
          </p:nvPr>
        </p:nvSpPr>
        <p:spPr/>
        <p:txBody>
          <a:bodyPr/>
          <a:lstStyle/>
          <a:p>
            <a:endParaRPr lang="zh-CN" altLang="en-US"/>
          </a:p>
        </p:txBody>
      </p:sp>
      <p:sp>
        <p:nvSpPr>
          <p:cNvPr id="6" name="页眉占位符 5">
            <a:extLst>
              <a:ext uri="{FF2B5EF4-FFF2-40B4-BE49-F238E27FC236}">
                <a16:creationId xmlns:a16="http://schemas.microsoft.com/office/drawing/2014/main" id="{A45F9061-E9AB-8244-BE01-63AAFD1F5802}"/>
              </a:ext>
            </a:extLst>
          </p:cNvPr>
          <p:cNvSpPr>
            <a:spLocks noGrp="1"/>
          </p:cNvSpPr>
          <p:nvPr>
            <p:ph type="hdr" sz="quarter"/>
          </p:nvPr>
        </p:nvSpPr>
        <p:spPr/>
        <p:txBody>
          <a:bodyPr/>
          <a:lstStyle/>
          <a:p>
            <a:endParaRPr lang="zh-CN" altLang="en-US"/>
          </a:p>
        </p:txBody>
      </p:sp>
    </p:spTree>
    <p:extLst>
      <p:ext uri="{BB962C8B-B14F-4D97-AF65-F5344CB8AC3E}">
        <p14:creationId xmlns:p14="http://schemas.microsoft.com/office/powerpoint/2010/main" val="450949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10C70-B2FD-8444-C2DB-A25BC3CC53F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758F648-3A1C-8483-E05C-58F3F7258A4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B2A3D261-22CC-5C65-1BD4-3BC640388FD6}"/>
              </a:ext>
            </a:extLst>
          </p:cNvPr>
          <p:cNvSpPr>
            <a:spLocks noGrp="1"/>
          </p:cNvSpPr>
          <p:nvPr>
            <p:ph type="body" idx="1"/>
          </p:nvPr>
        </p:nvSpPr>
        <p:spPr/>
        <p:txBody>
          <a:bodyPr/>
          <a:lstStyle/>
          <a:p>
            <a:endParaRPr lang="en-US" altLang="zh-CN" sz="1200" b="0" i="0" u="none" strike="noStrike" kern="1200" baseline="0" dirty="0">
              <a:solidFill>
                <a:schemeClr val="tx1"/>
              </a:solidFill>
              <a:latin typeface="思源宋体 CN Heavy" panose="02020900000000000000" charset="-122"/>
              <a:ea typeface="思源宋体 CN Heavy" panose="02020900000000000000" charset="-122"/>
              <a:cs typeface="+mn-cs"/>
            </a:endParaRPr>
          </a:p>
        </p:txBody>
      </p:sp>
      <p:sp>
        <p:nvSpPr>
          <p:cNvPr id="4" name="灯片编号占位符 3">
            <a:extLst>
              <a:ext uri="{FF2B5EF4-FFF2-40B4-BE49-F238E27FC236}">
                <a16:creationId xmlns:a16="http://schemas.microsoft.com/office/drawing/2014/main" id="{E8B7911A-080E-297C-D342-45DBF28535F4}"/>
              </a:ext>
            </a:extLst>
          </p:cNvPr>
          <p:cNvSpPr>
            <a:spLocks noGrp="1"/>
          </p:cNvSpPr>
          <p:nvPr>
            <p:ph type="sldNum" sz="quarter" idx="5"/>
          </p:nvPr>
        </p:nvSpPr>
        <p:spPr/>
        <p:txBody>
          <a:bodyPr/>
          <a:lstStyle/>
          <a:p>
            <a:fld id="{5DA24FEC-7483-462E-BE7F-85BB0E7286F8}" type="slidenum">
              <a:rPr lang="zh-CN" altLang="en-US" smtClean="0"/>
              <a:t>16</a:t>
            </a:fld>
            <a:endParaRPr lang="zh-CN" altLang="en-US"/>
          </a:p>
        </p:txBody>
      </p:sp>
      <p:sp>
        <p:nvSpPr>
          <p:cNvPr id="5" name="页脚占位符 4">
            <a:extLst>
              <a:ext uri="{FF2B5EF4-FFF2-40B4-BE49-F238E27FC236}">
                <a16:creationId xmlns:a16="http://schemas.microsoft.com/office/drawing/2014/main" id="{9D902A45-7459-01B2-0321-6EA9D5B97049}"/>
              </a:ext>
            </a:extLst>
          </p:cNvPr>
          <p:cNvSpPr>
            <a:spLocks noGrp="1"/>
          </p:cNvSpPr>
          <p:nvPr>
            <p:ph type="ftr" sz="quarter" idx="4"/>
          </p:nvPr>
        </p:nvSpPr>
        <p:spPr/>
        <p:txBody>
          <a:bodyPr/>
          <a:lstStyle/>
          <a:p>
            <a:endParaRPr lang="zh-CN" altLang="en-US"/>
          </a:p>
        </p:txBody>
      </p:sp>
      <p:sp>
        <p:nvSpPr>
          <p:cNvPr id="6" name="页眉占位符 5">
            <a:extLst>
              <a:ext uri="{FF2B5EF4-FFF2-40B4-BE49-F238E27FC236}">
                <a16:creationId xmlns:a16="http://schemas.microsoft.com/office/drawing/2014/main" id="{5C88A256-5A7F-E888-FAC9-328DB71AA43E}"/>
              </a:ext>
            </a:extLst>
          </p:cNvPr>
          <p:cNvSpPr>
            <a:spLocks noGrp="1"/>
          </p:cNvSpPr>
          <p:nvPr>
            <p:ph type="hdr" sz="quarter"/>
          </p:nvPr>
        </p:nvSpPr>
        <p:spPr/>
        <p:txBody>
          <a:bodyPr/>
          <a:lstStyle/>
          <a:p>
            <a:endParaRPr lang="zh-CN" altLang="en-US"/>
          </a:p>
        </p:txBody>
      </p:sp>
    </p:spTree>
    <p:extLst>
      <p:ext uri="{BB962C8B-B14F-4D97-AF65-F5344CB8AC3E}">
        <p14:creationId xmlns:p14="http://schemas.microsoft.com/office/powerpoint/2010/main" val="23426987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C0D91-7D0D-F334-1F18-38781683676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55B7791-9F91-3E99-705B-221AD52D9B13}"/>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1DE9EBE-B336-C455-332F-FD409509159A}"/>
              </a:ext>
            </a:extLst>
          </p:cNvPr>
          <p:cNvSpPr>
            <a:spLocks noGrp="1"/>
          </p:cNvSpPr>
          <p:nvPr>
            <p:ph type="body" idx="1"/>
          </p:nvPr>
        </p:nvSpPr>
        <p:spPr/>
        <p:txBody>
          <a:bodyPr/>
          <a:lstStyle/>
          <a:p>
            <a:endParaRPr lang="zh-CN" altLang="en-US" sz="1200" b="0" i="0" kern="1200" dirty="0">
              <a:solidFill>
                <a:schemeClr val="tx1"/>
              </a:solidFill>
              <a:effectLst/>
              <a:latin typeface="思源宋体 CN Heavy" panose="02020900000000000000" charset="-122"/>
              <a:ea typeface="思源宋体 CN Heavy" panose="02020900000000000000" charset="-122"/>
              <a:cs typeface="+mn-cs"/>
            </a:endParaRPr>
          </a:p>
        </p:txBody>
      </p:sp>
      <p:sp>
        <p:nvSpPr>
          <p:cNvPr id="4" name="灯片编号占位符 3">
            <a:extLst>
              <a:ext uri="{FF2B5EF4-FFF2-40B4-BE49-F238E27FC236}">
                <a16:creationId xmlns:a16="http://schemas.microsoft.com/office/drawing/2014/main" id="{59EEB11E-1DC6-B8BF-D81F-35E4E958ECB8}"/>
              </a:ext>
            </a:extLst>
          </p:cNvPr>
          <p:cNvSpPr>
            <a:spLocks noGrp="1"/>
          </p:cNvSpPr>
          <p:nvPr>
            <p:ph type="sldNum" sz="quarter" idx="5"/>
          </p:nvPr>
        </p:nvSpPr>
        <p:spPr/>
        <p:txBody>
          <a:bodyPr/>
          <a:lstStyle/>
          <a:p>
            <a:fld id="{5DA24FEC-7483-462E-BE7F-85BB0E7286F8}" type="slidenum">
              <a:rPr lang="zh-CN" altLang="en-US" smtClean="0"/>
              <a:t>17</a:t>
            </a:fld>
            <a:endParaRPr lang="zh-CN" altLang="en-US"/>
          </a:p>
        </p:txBody>
      </p:sp>
      <p:sp>
        <p:nvSpPr>
          <p:cNvPr id="5" name="页脚占位符 4">
            <a:extLst>
              <a:ext uri="{FF2B5EF4-FFF2-40B4-BE49-F238E27FC236}">
                <a16:creationId xmlns:a16="http://schemas.microsoft.com/office/drawing/2014/main" id="{D849F5D1-4875-B592-6EB4-459318D30568}"/>
              </a:ext>
            </a:extLst>
          </p:cNvPr>
          <p:cNvSpPr>
            <a:spLocks noGrp="1"/>
          </p:cNvSpPr>
          <p:nvPr>
            <p:ph type="ftr" sz="quarter" idx="4"/>
          </p:nvPr>
        </p:nvSpPr>
        <p:spPr/>
        <p:txBody>
          <a:bodyPr/>
          <a:lstStyle/>
          <a:p>
            <a:endParaRPr lang="zh-CN" altLang="en-US"/>
          </a:p>
        </p:txBody>
      </p:sp>
      <p:sp>
        <p:nvSpPr>
          <p:cNvPr id="6" name="页眉占位符 5">
            <a:extLst>
              <a:ext uri="{FF2B5EF4-FFF2-40B4-BE49-F238E27FC236}">
                <a16:creationId xmlns:a16="http://schemas.microsoft.com/office/drawing/2014/main" id="{F8BF5C59-0900-B031-FDB6-E1634406B2B5}"/>
              </a:ext>
            </a:extLst>
          </p:cNvPr>
          <p:cNvSpPr>
            <a:spLocks noGrp="1"/>
          </p:cNvSpPr>
          <p:nvPr>
            <p:ph type="hdr" sz="quarter"/>
          </p:nvPr>
        </p:nvSpPr>
        <p:spPr/>
        <p:txBody>
          <a:bodyPr/>
          <a:lstStyle/>
          <a:p>
            <a:endParaRPr lang="zh-CN" altLang="en-US"/>
          </a:p>
        </p:txBody>
      </p:sp>
    </p:spTree>
    <p:extLst>
      <p:ext uri="{BB962C8B-B14F-4D97-AF65-F5344CB8AC3E}">
        <p14:creationId xmlns:p14="http://schemas.microsoft.com/office/powerpoint/2010/main" val="24686083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4F6C5-F46A-E5A4-23D4-4AA5DFECB4A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9CD97C3-650F-6988-9877-6E3D53281676}"/>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BE9697A2-A401-94EE-92C1-C0F5929502D9}"/>
              </a:ext>
            </a:extLst>
          </p:cNvPr>
          <p:cNvSpPr>
            <a:spLocks noGrp="1"/>
          </p:cNvSpPr>
          <p:nvPr>
            <p:ph type="body" idx="1"/>
          </p:nvPr>
        </p:nvSpPr>
        <p:spPr/>
        <p:txBody>
          <a:bodyPr/>
          <a:lstStyle/>
          <a:p>
            <a:endParaRPr lang="en-US" altLang="zh-CN" sz="1200" b="0" i="0" kern="1200" dirty="0">
              <a:solidFill>
                <a:schemeClr val="tx1"/>
              </a:solidFill>
              <a:effectLst/>
              <a:latin typeface="思源宋体 CN Heavy" panose="02020900000000000000" charset="-122"/>
              <a:ea typeface="思源宋体 CN Heavy" panose="02020900000000000000" charset="-122"/>
              <a:cs typeface="+mn-cs"/>
            </a:endParaRPr>
          </a:p>
        </p:txBody>
      </p:sp>
      <p:sp>
        <p:nvSpPr>
          <p:cNvPr id="4" name="灯片编号占位符 3">
            <a:extLst>
              <a:ext uri="{FF2B5EF4-FFF2-40B4-BE49-F238E27FC236}">
                <a16:creationId xmlns:a16="http://schemas.microsoft.com/office/drawing/2014/main" id="{BD6560EF-AFC8-F538-985E-28E346950A5A}"/>
              </a:ext>
            </a:extLst>
          </p:cNvPr>
          <p:cNvSpPr>
            <a:spLocks noGrp="1"/>
          </p:cNvSpPr>
          <p:nvPr>
            <p:ph type="sldNum" sz="quarter" idx="5"/>
          </p:nvPr>
        </p:nvSpPr>
        <p:spPr/>
        <p:txBody>
          <a:bodyPr/>
          <a:lstStyle/>
          <a:p>
            <a:fld id="{5DA24FEC-7483-462E-BE7F-85BB0E7286F8}" type="slidenum">
              <a:rPr lang="zh-CN" altLang="en-US" smtClean="0"/>
              <a:t>18</a:t>
            </a:fld>
            <a:endParaRPr lang="zh-CN" altLang="en-US"/>
          </a:p>
        </p:txBody>
      </p:sp>
      <p:sp>
        <p:nvSpPr>
          <p:cNvPr id="5" name="页脚占位符 4">
            <a:extLst>
              <a:ext uri="{FF2B5EF4-FFF2-40B4-BE49-F238E27FC236}">
                <a16:creationId xmlns:a16="http://schemas.microsoft.com/office/drawing/2014/main" id="{26C3B641-DD10-CF84-9D11-A1177A618A52}"/>
              </a:ext>
            </a:extLst>
          </p:cNvPr>
          <p:cNvSpPr>
            <a:spLocks noGrp="1"/>
          </p:cNvSpPr>
          <p:nvPr>
            <p:ph type="ftr" sz="quarter" idx="4"/>
          </p:nvPr>
        </p:nvSpPr>
        <p:spPr/>
        <p:txBody>
          <a:bodyPr/>
          <a:lstStyle/>
          <a:p>
            <a:endParaRPr lang="zh-CN" altLang="en-US"/>
          </a:p>
        </p:txBody>
      </p:sp>
      <p:sp>
        <p:nvSpPr>
          <p:cNvPr id="6" name="页眉占位符 5">
            <a:extLst>
              <a:ext uri="{FF2B5EF4-FFF2-40B4-BE49-F238E27FC236}">
                <a16:creationId xmlns:a16="http://schemas.microsoft.com/office/drawing/2014/main" id="{DCC964F2-7578-2DBC-BDBF-C7C917020C51}"/>
              </a:ext>
            </a:extLst>
          </p:cNvPr>
          <p:cNvSpPr>
            <a:spLocks noGrp="1"/>
          </p:cNvSpPr>
          <p:nvPr>
            <p:ph type="hdr" sz="quarter"/>
          </p:nvPr>
        </p:nvSpPr>
        <p:spPr/>
        <p:txBody>
          <a:bodyPr/>
          <a:lstStyle/>
          <a:p>
            <a:endParaRPr lang="zh-CN" altLang="en-US"/>
          </a:p>
        </p:txBody>
      </p:sp>
    </p:spTree>
    <p:extLst>
      <p:ext uri="{BB962C8B-B14F-4D97-AF65-F5344CB8AC3E}">
        <p14:creationId xmlns:p14="http://schemas.microsoft.com/office/powerpoint/2010/main" val="1828219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55630-B612-B21D-E43A-A46FE23B777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E428688-353A-3CD6-B475-805C1FBF19D4}"/>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38A142B9-3103-7267-7544-ED2DE5B03C67}"/>
              </a:ext>
            </a:extLst>
          </p:cNvPr>
          <p:cNvSpPr>
            <a:spLocks noGrp="1"/>
          </p:cNvSpPr>
          <p:nvPr>
            <p:ph type="body" idx="1"/>
          </p:nvPr>
        </p:nvSpPr>
        <p:spPr/>
        <p:txBody>
          <a:bodyPr/>
          <a:lstStyle/>
          <a:p>
            <a:endParaRPr lang="en-US" altLang="zh-CN" sz="1200" b="0" i="0" kern="1200" dirty="0">
              <a:solidFill>
                <a:schemeClr val="tx1"/>
              </a:solidFill>
              <a:effectLst/>
              <a:latin typeface="思源宋体 CN Heavy" panose="02020900000000000000" charset="-122"/>
              <a:ea typeface="思源宋体 CN Heavy" panose="02020900000000000000" charset="-122"/>
              <a:cs typeface="+mn-cs"/>
            </a:endParaRPr>
          </a:p>
        </p:txBody>
      </p:sp>
      <p:sp>
        <p:nvSpPr>
          <p:cNvPr id="4" name="灯片编号占位符 3">
            <a:extLst>
              <a:ext uri="{FF2B5EF4-FFF2-40B4-BE49-F238E27FC236}">
                <a16:creationId xmlns:a16="http://schemas.microsoft.com/office/drawing/2014/main" id="{12BF8BAB-9FAD-41E1-4AA0-88F89740F3D9}"/>
              </a:ext>
            </a:extLst>
          </p:cNvPr>
          <p:cNvSpPr>
            <a:spLocks noGrp="1"/>
          </p:cNvSpPr>
          <p:nvPr>
            <p:ph type="sldNum" sz="quarter" idx="5"/>
          </p:nvPr>
        </p:nvSpPr>
        <p:spPr/>
        <p:txBody>
          <a:bodyPr/>
          <a:lstStyle/>
          <a:p>
            <a:fld id="{5DA24FEC-7483-462E-BE7F-85BB0E7286F8}" type="slidenum">
              <a:rPr lang="zh-CN" altLang="en-US" smtClean="0"/>
              <a:t>19</a:t>
            </a:fld>
            <a:endParaRPr lang="zh-CN" altLang="en-US"/>
          </a:p>
        </p:txBody>
      </p:sp>
      <p:sp>
        <p:nvSpPr>
          <p:cNvPr id="5" name="页脚占位符 4">
            <a:extLst>
              <a:ext uri="{FF2B5EF4-FFF2-40B4-BE49-F238E27FC236}">
                <a16:creationId xmlns:a16="http://schemas.microsoft.com/office/drawing/2014/main" id="{745779E2-EE67-65A0-09BA-FB6FA470AC9B}"/>
              </a:ext>
            </a:extLst>
          </p:cNvPr>
          <p:cNvSpPr>
            <a:spLocks noGrp="1"/>
          </p:cNvSpPr>
          <p:nvPr>
            <p:ph type="ftr" sz="quarter" idx="4"/>
          </p:nvPr>
        </p:nvSpPr>
        <p:spPr/>
        <p:txBody>
          <a:bodyPr/>
          <a:lstStyle/>
          <a:p>
            <a:endParaRPr lang="zh-CN" altLang="en-US"/>
          </a:p>
        </p:txBody>
      </p:sp>
      <p:sp>
        <p:nvSpPr>
          <p:cNvPr id="6" name="页眉占位符 5">
            <a:extLst>
              <a:ext uri="{FF2B5EF4-FFF2-40B4-BE49-F238E27FC236}">
                <a16:creationId xmlns:a16="http://schemas.microsoft.com/office/drawing/2014/main" id="{2BFAF3DC-3E0F-F250-C06B-E2C6849942B2}"/>
              </a:ext>
            </a:extLst>
          </p:cNvPr>
          <p:cNvSpPr>
            <a:spLocks noGrp="1"/>
          </p:cNvSpPr>
          <p:nvPr>
            <p:ph type="hdr" sz="quarter"/>
          </p:nvPr>
        </p:nvSpPr>
        <p:spPr/>
        <p:txBody>
          <a:bodyPr/>
          <a:lstStyle/>
          <a:p>
            <a:endParaRPr lang="zh-CN" altLang="en-US"/>
          </a:p>
        </p:txBody>
      </p:sp>
    </p:spTree>
    <p:extLst>
      <p:ext uri="{BB962C8B-B14F-4D97-AF65-F5344CB8AC3E}">
        <p14:creationId xmlns:p14="http://schemas.microsoft.com/office/powerpoint/2010/main" val="35361188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3C0FB-7D86-829D-3E1C-EA7DE0501AC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E31FE9E-84DF-506D-7C0A-8C7206016D4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1805CFA9-25FB-4D78-9257-2E70E90A224C}"/>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15181CAD-BED3-3327-4A66-E6D1FD83006D}"/>
              </a:ext>
            </a:extLst>
          </p:cNvPr>
          <p:cNvSpPr>
            <a:spLocks noGrp="1"/>
          </p:cNvSpPr>
          <p:nvPr>
            <p:ph type="sldNum" sz="quarter" idx="5"/>
          </p:nvPr>
        </p:nvSpPr>
        <p:spPr/>
        <p:txBody>
          <a:bodyPr/>
          <a:lstStyle/>
          <a:p>
            <a:fld id="{5DA24FEC-7483-462E-BE7F-85BB0E7286F8}" type="slidenum">
              <a:rPr lang="zh-CN" altLang="en-US" smtClean="0"/>
              <a:t>2</a:t>
            </a:fld>
            <a:endParaRPr lang="zh-CN" altLang="en-US"/>
          </a:p>
        </p:txBody>
      </p:sp>
      <p:sp>
        <p:nvSpPr>
          <p:cNvPr id="5" name="页脚占位符 4">
            <a:extLst>
              <a:ext uri="{FF2B5EF4-FFF2-40B4-BE49-F238E27FC236}">
                <a16:creationId xmlns:a16="http://schemas.microsoft.com/office/drawing/2014/main" id="{B203CE79-DAF6-35B5-5824-002E8072589E}"/>
              </a:ext>
            </a:extLst>
          </p:cNvPr>
          <p:cNvSpPr>
            <a:spLocks noGrp="1"/>
          </p:cNvSpPr>
          <p:nvPr>
            <p:ph type="ftr" sz="quarter" idx="4"/>
          </p:nvPr>
        </p:nvSpPr>
        <p:spPr/>
        <p:txBody>
          <a:bodyPr/>
          <a:lstStyle/>
          <a:p>
            <a:endParaRPr lang="zh-CN" altLang="en-US"/>
          </a:p>
        </p:txBody>
      </p:sp>
      <p:sp>
        <p:nvSpPr>
          <p:cNvPr id="6" name="页眉占位符 5">
            <a:extLst>
              <a:ext uri="{FF2B5EF4-FFF2-40B4-BE49-F238E27FC236}">
                <a16:creationId xmlns:a16="http://schemas.microsoft.com/office/drawing/2014/main" id="{F628DFC3-D6B8-0206-94B8-3309AC44FDE9}"/>
              </a:ext>
            </a:extLst>
          </p:cNvPr>
          <p:cNvSpPr>
            <a:spLocks noGrp="1"/>
          </p:cNvSpPr>
          <p:nvPr>
            <p:ph type="hdr" sz="quarter"/>
          </p:nvPr>
        </p:nvSpPr>
        <p:spPr/>
        <p:txBody>
          <a:bodyPr/>
          <a:lstStyle/>
          <a:p>
            <a:endParaRPr lang="zh-CN" altLang="en-US"/>
          </a:p>
        </p:txBody>
      </p:sp>
    </p:spTree>
    <p:extLst>
      <p:ext uri="{BB962C8B-B14F-4D97-AF65-F5344CB8AC3E}">
        <p14:creationId xmlns:p14="http://schemas.microsoft.com/office/powerpoint/2010/main" val="1900329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4C128-0D4A-7E7B-1CD0-D0AE1F69FCA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CA3A0182-1854-C7DE-819D-BE7E2A556D55}"/>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F82E992-F845-2867-7127-A2E67108A30A}"/>
              </a:ext>
            </a:extLst>
          </p:cNvPr>
          <p:cNvSpPr>
            <a:spLocks noGrp="1"/>
          </p:cNvSpPr>
          <p:nvPr>
            <p:ph type="body" idx="1"/>
          </p:nvPr>
        </p:nvSpPr>
        <p:spPr/>
        <p:txBody>
          <a:bodyPr/>
          <a:lstStyle/>
          <a:p>
            <a:endParaRPr lang="en-US" altLang="zh-CN" sz="1200" b="0" i="0" kern="1200" dirty="0">
              <a:solidFill>
                <a:schemeClr val="tx1"/>
              </a:solidFill>
              <a:effectLst/>
              <a:latin typeface="思源宋体 CN Heavy" panose="02020900000000000000" charset="-122"/>
              <a:ea typeface="思源宋体 CN Heavy" panose="02020900000000000000" charset="-122"/>
              <a:cs typeface="+mn-cs"/>
            </a:endParaRPr>
          </a:p>
        </p:txBody>
      </p:sp>
      <p:sp>
        <p:nvSpPr>
          <p:cNvPr id="4" name="灯片编号占位符 3">
            <a:extLst>
              <a:ext uri="{FF2B5EF4-FFF2-40B4-BE49-F238E27FC236}">
                <a16:creationId xmlns:a16="http://schemas.microsoft.com/office/drawing/2014/main" id="{7E5E1783-01EF-22AC-47D9-C3ABF4A5E758}"/>
              </a:ext>
            </a:extLst>
          </p:cNvPr>
          <p:cNvSpPr>
            <a:spLocks noGrp="1"/>
          </p:cNvSpPr>
          <p:nvPr>
            <p:ph type="sldNum" sz="quarter" idx="5"/>
          </p:nvPr>
        </p:nvSpPr>
        <p:spPr/>
        <p:txBody>
          <a:bodyPr/>
          <a:lstStyle/>
          <a:p>
            <a:fld id="{5DA24FEC-7483-462E-BE7F-85BB0E7286F8}" type="slidenum">
              <a:rPr lang="zh-CN" altLang="en-US" smtClean="0"/>
              <a:t>20</a:t>
            </a:fld>
            <a:endParaRPr lang="zh-CN" altLang="en-US"/>
          </a:p>
        </p:txBody>
      </p:sp>
      <p:sp>
        <p:nvSpPr>
          <p:cNvPr id="5" name="页脚占位符 4">
            <a:extLst>
              <a:ext uri="{FF2B5EF4-FFF2-40B4-BE49-F238E27FC236}">
                <a16:creationId xmlns:a16="http://schemas.microsoft.com/office/drawing/2014/main" id="{364A98DC-80D3-CB11-A81F-3FB7B94544AB}"/>
              </a:ext>
            </a:extLst>
          </p:cNvPr>
          <p:cNvSpPr>
            <a:spLocks noGrp="1"/>
          </p:cNvSpPr>
          <p:nvPr>
            <p:ph type="ftr" sz="quarter" idx="4"/>
          </p:nvPr>
        </p:nvSpPr>
        <p:spPr/>
        <p:txBody>
          <a:bodyPr/>
          <a:lstStyle/>
          <a:p>
            <a:endParaRPr lang="zh-CN" altLang="en-US"/>
          </a:p>
        </p:txBody>
      </p:sp>
      <p:sp>
        <p:nvSpPr>
          <p:cNvPr id="6" name="页眉占位符 5">
            <a:extLst>
              <a:ext uri="{FF2B5EF4-FFF2-40B4-BE49-F238E27FC236}">
                <a16:creationId xmlns:a16="http://schemas.microsoft.com/office/drawing/2014/main" id="{8812ED2C-2173-7C1B-957F-CD0C17412CBF}"/>
              </a:ext>
            </a:extLst>
          </p:cNvPr>
          <p:cNvSpPr>
            <a:spLocks noGrp="1"/>
          </p:cNvSpPr>
          <p:nvPr>
            <p:ph type="hdr" sz="quarter"/>
          </p:nvPr>
        </p:nvSpPr>
        <p:spPr/>
        <p:txBody>
          <a:bodyPr/>
          <a:lstStyle/>
          <a:p>
            <a:endParaRPr lang="zh-CN" altLang="en-US"/>
          </a:p>
        </p:txBody>
      </p:sp>
    </p:spTree>
    <p:extLst>
      <p:ext uri="{BB962C8B-B14F-4D97-AF65-F5344CB8AC3E}">
        <p14:creationId xmlns:p14="http://schemas.microsoft.com/office/powerpoint/2010/main" val="3837959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81982-F757-5A1E-5438-9EF35DCB4DD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4951FF0E-D3B9-37F2-36A3-0757CB60E9DB}"/>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882FC739-EAAE-93D9-3B78-AC5B0EAF4313}"/>
              </a:ext>
            </a:extLst>
          </p:cNvPr>
          <p:cNvSpPr>
            <a:spLocks noGrp="1"/>
          </p:cNvSpPr>
          <p:nvPr>
            <p:ph type="body" idx="1"/>
          </p:nvPr>
        </p:nvSpPr>
        <p:spPr/>
        <p:txBody>
          <a:bodyPr/>
          <a:lstStyle/>
          <a:p>
            <a:endParaRPr lang="zh-CN" altLang="en-US" sz="1200" b="0" i="0" kern="1200" dirty="0">
              <a:solidFill>
                <a:schemeClr val="tx1"/>
              </a:solidFill>
              <a:effectLst/>
              <a:latin typeface="思源宋体 CN Heavy" panose="02020900000000000000" charset="-122"/>
              <a:ea typeface="思源宋体 CN Heavy" panose="02020900000000000000" charset="-122"/>
              <a:cs typeface="+mn-cs"/>
            </a:endParaRPr>
          </a:p>
          <a:p>
            <a:endParaRPr lang="zh-CN" altLang="en-US" dirty="0"/>
          </a:p>
        </p:txBody>
      </p:sp>
      <p:sp>
        <p:nvSpPr>
          <p:cNvPr id="4" name="灯片编号占位符 3">
            <a:extLst>
              <a:ext uri="{FF2B5EF4-FFF2-40B4-BE49-F238E27FC236}">
                <a16:creationId xmlns:a16="http://schemas.microsoft.com/office/drawing/2014/main" id="{033D1EA7-FEF6-3876-8FCE-27AEEB5E5FE6}"/>
              </a:ext>
            </a:extLst>
          </p:cNvPr>
          <p:cNvSpPr>
            <a:spLocks noGrp="1"/>
          </p:cNvSpPr>
          <p:nvPr>
            <p:ph type="sldNum" sz="quarter" idx="5"/>
          </p:nvPr>
        </p:nvSpPr>
        <p:spPr/>
        <p:txBody>
          <a:bodyPr/>
          <a:lstStyle/>
          <a:p>
            <a:fld id="{5DA24FEC-7483-462E-BE7F-85BB0E7286F8}" type="slidenum">
              <a:rPr lang="zh-CN" altLang="en-US" smtClean="0"/>
              <a:t>3</a:t>
            </a:fld>
            <a:endParaRPr lang="zh-CN" altLang="en-US"/>
          </a:p>
        </p:txBody>
      </p:sp>
      <p:sp>
        <p:nvSpPr>
          <p:cNvPr id="5" name="页脚占位符 4">
            <a:extLst>
              <a:ext uri="{FF2B5EF4-FFF2-40B4-BE49-F238E27FC236}">
                <a16:creationId xmlns:a16="http://schemas.microsoft.com/office/drawing/2014/main" id="{12436941-8DF9-C4D5-9E1E-C39401BA8056}"/>
              </a:ext>
            </a:extLst>
          </p:cNvPr>
          <p:cNvSpPr>
            <a:spLocks noGrp="1"/>
          </p:cNvSpPr>
          <p:nvPr>
            <p:ph type="ftr" sz="quarter" idx="4"/>
          </p:nvPr>
        </p:nvSpPr>
        <p:spPr/>
        <p:txBody>
          <a:bodyPr/>
          <a:lstStyle/>
          <a:p>
            <a:endParaRPr lang="zh-CN" altLang="en-US"/>
          </a:p>
        </p:txBody>
      </p:sp>
      <p:sp>
        <p:nvSpPr>
          <p:cNvPr id="6" name="页眉占位符 5">
            <a:extLst>
              <a:ext uri="{FF2B5EF4-FFF2-40B4-BE49-F238E27FC236}">
                <a16:creationId xmlns:a16="http://schemas.microsoft.com/office/drawing/2014/main" id="{FD45CFBB-0A9C-3350-7B93-19C2D093FCE3}"/>
              </a:ext>
            </a:extLst>
          </p:cNvPr>
          <p:cNvSpPr>
            <a:spLocks noGrp="1"/>
          </p:cNvSpPr>
          <p:nvPr>
            <p:ph type="hdr" sz="quarter"/>
          </p:nvPr>
        </p:nvSpPr>
        <p:spPr/>
        <p:txBody>
          <a:bodyPr/>
          <a:lstStyle/>
          <a:p>
            <a:endParaRPr lang="zh-CN" altLang="en-US"/>
          </a:p>
        </p:txBody>
      </p:sp>
    </p:spTree>
    <p:extLst>
      <p:ext uri="{BB962C8B-B14F-4D97-AF65-F5344CB8AC3E}">
        <p14:creationId xmlns:p14="http://schemas.microsoft.com/office/powerpoint/2010/main" val="3441284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B94AF-2A79-B38D-B6E0-425E1502B4E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0C16AE0-1D68-7D49-8F06-4581F02306FE}"/>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21A56CE6-9A63-3D94-D7CE-4DFB5F8F5C4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sz="1600" kern="100" dirty="0">
              <a:effectLst/>
              <a:latin typeface="Calibri" panose="020F0502020204030204" pitchFamily="34" charset="0"/>
              <a:ea typeface="宋体" panose="02010600030101010101" pitchFamily="2" charset="-122"/>
              <a:cs typeface="Times New Roman" panose="02020603050405020304" pitchFamily="18" charset="0"/>
            </a:endParaRPr>
          </a:p>
          <a:p>
            <a:endParaRPr lang="zh-CN" altLang="en-US" dirty="0"/>
          </a:p>
        </p:txBody>
      </p:sp>
      <p:sp>
        <p:nvSpPr>
          <p:cNvPr id="4" name="灯片编号占位符 3">
            <a:extLst>
              <a:ext uri="{FF2B5EF4-FFF2-40B4-BE49-F238E27FC236}">
                <a16:creationId xmlns:a16="http://schemas.microsoft.com/office/drawing/2014/main" id="{FC3BE922-1B23-4303-BF51-30B1E1445C9C}"/>
              </a:ext>
            </a:extLst>
          </p:cNvPr>
          <p:cNvSpPr>
            <a:spLocks noGrp="1"/>
          </p:cNvSpPr>
          <p:nvPr>
            <p:ph type="sldNum" sz="quarter" idx="5"/>
          </p:nvPr>
        </p:nvSpPr>
        <p:spPr/>
        <p:txBody>
          <a:bodyPr/>
          <a:lstStyle/>
          <a:p>
            <a:fld id="{5DA24FEC-7483-462E-BE7F-85BB0E7286F8}" type="slidenum">
              <a:rPr lang="zh-CN" altLang="en-US" smtClean="0"/>
              <a:t>4</a:t>
            </a:fld>
            <a:endParaRPr lang="zh-CN" altLang="en-US"/>
          </a:p>
        </p:txBody>
      </p:sp>
      <p:sp>
        <p:nvSpPr>
          <p:cNvPr id="5" name="页脚占位符 4">
            <a:extLst>
              <a:ext uri="{FF2B5EF4-FFF2-40B4-BE49-F238E27FC236}">
                <a16:creationId xmlns:a16="http://schemas.microsoft.com/office/drawing/2014/main" id="{D205F262-303D-17E1-E304-FC0A3021C869}"/>
              </a:ext>
            </a:extLst>
          </p:cNvPr>
          <p:cNvSpPr>
            <a:spLocks noGrp="1"/>
          </p:cNvSpPr>
          <p:nvPr>
            <p:ph type="ftr" sz="quarter" idx="4"/>
          </p:nvPr>
        </p:nvSpPr>
        <p:spPr/>
        <p:txBody>
          <a:bodyPr/>
          <a:lstStyle/>
          <a:p>
            <a:endParaRPr lang="zh-CN" altLang="en-US"/>
          </a:p>
        </p:txBody>
      </p:sp>
      <p:sp>
        <p:nvSpPr>
          <p:cNvPr id="6" name="页眉占位符 5">
            <a:extLst>
              <a:ext uri="{FF2B5EF4-FFF2-40B4-BE49-F238E27FC236}">
                <a16:creationId xmlns:a16="http://schemas.microsoft.com/office/drawing/2014/main" id="{C051A65E-BD97-F416-D25F-6DCF5D42DCCF}"/>
              </a:ext>
            </a:extLst>
          </p:cNvPr>
          <p:cNvSpPr>
            <a:spLocks noGrp="1"/>
          </p:cNvSpPr>
          <p:nvPr>
            <p:ph type="hdr" sz="quarter"/>
          </p:nvPr>
        </p:nvSpPr>
        <p:spPr/>
        <p:txBody>
          <a:bodyPr/>
          <a:lstStyle/>
          <a:p>
            <a:endParaRPr lang="zh-CN" altLang="en-US"/>
          </a:p>
        </p:txBody>
      </p:sp>
    </p:spTree>
    <p:extLst>
      <p:ext uri="{BB962C8B-B14F-4D97-AF65-F5344CB8AC3E}">
        <p14:creationId xmlns:p14="http://schemas.microsoft.com/office/powerpoint/2010/main" val="628214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3C0FB-7D86-829D-3E1C-EA7DE0501AC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E31FE9E-84DF-506D-7C0A-8C7206016D4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1805CFA9-25FB-4D78-9257-2E70E90A224C}"/>
              </a:ext>
            </a:extLst>
          </p:cNvPr>
          <p:cNvSpPr>
            <a:spLocks noGrp="1"/>
          </p:cNvSpPr>
          <p:nvPr>
            <p:ph type="body" idx="1"/>
          </p:nvPr>
        </p:nvSpPr>
        <p:spPr/>
        <p:txBody>
          <a:bodyPr/>
          <a:lstStyle/>
          <a:p>
            <a:endParaRPr lang="en-US" altLang="zh-CN" dirty="0"/>
          </a:p>
        </p:txBody>
      </p:sp>
      <p:sp>
        <p:nvSpPr>
          <p:cNvPr id="4" name="灯片编号占位符 3">
            <a:extLst>
              <a:ext uri="{FF2B5EF4-FFF2-40B4-BE49-F238E27FC236}">
                <a16:creationId xmlns:a16="http://schemas.microsoft.com/office/drawing/2014/main" id="{15181CAD-BED3-3327-4A66-E6D1FD83006D}"/>
              </a:ext>
            </a:extLst>
          </p:cNvPr>
          <p:cNvSpPr>
            <a:spLocks noGrp="1"/>
          </p:cNvSpPr>
          <p:nvPr>
            <p:ph type="sldNum" sz="quarter" idx="5"/>
          </p:nvPr>
        </p:nvSpPr>
        <p:spPr/>
        <p:txBody>
          <a:bodyPr/>
          <a:lstStyle/>
          <a:p>
            <a:fld id="{5DA24FEC-7483-462E-BE7F-85BB0E7286F8}" type="slidenum">
              <a:rPr lang="zh-CN" altLang="en-US" smtClean="0"/>
              <a:t>5</a:t>
            </a:fld>
            <a:endParaRPr lang="zh-CN" altLang="en-US"/>
          </a:p>
        </p:txBody>
      </p:sp>
      <p:sp>
        <p:nvSpPr>
          <p:cNvPr id="5" name="页脚占位符 4">
            <a:extLst>
              <a:ext uri="{FF2B5EF4-FFF2-40B4-BE49-F238E27FC236}">
                <a16:creationId xmlns:a16="http://schemas.microsoft.com/office/drawing/2014/main" id="{29DF3542-9CD3-8478-BDEC-E4DDA5B6570B}"/>
              </a:ext>
            </a:extLst>
          </p:cNvPr>
          <p:cNvSpPr>
            <a:spLocks noGrp="1"/>
          </p:cNvSpPr>
          <p:nvPr>
            <p:ph type="ftr" sz="quarter" idx="4"/>
          </p:nvPr>
        </p:nvSpPr>
        <p:spPr/>
        <p:txBody>
          <a:bodyPr/>
          <a:lstStyle/>
          <a:p>
            <a:endParaRPr lang="zh-CN" altLang="en-US"/>
          </a:p>
        </p:txBody>
      </p:sp>
      <p:sp>
        <p:nvSpPr>
          <p:cNvPr id="6" name="页眉占位符 5">
            <a:extLst>
              <a:ext uri="{FF2B5EF4-FFF2-40B4-BE49-F238E27FC236}">
                <a16:creationId xmlns:a16="http://schemas.microsoft.com/office/drawing/2014/main" id="{6A86CACC-5BAA-581A-F50C-BD24728BE300}"/>
              </a:ext>
            </a:extLst>
          </p:cNvPr>
          <p:cNvSpPr>
            <a:spLocks noGrp="1"/>
          </p:cNvSpPr>
          <p:nvPr>
            <p:ph type="hdr" sz="quarter"/>
          </p:nvPr>
        </p:nvSpPr>
        <p:spPr/>
        <p:txBody>
          <a:bodyPr/>
          <a:lstStyle/>
          <a:p>
            <a:endParaRPr lang="zh-CN" altLang="en-US"/>
          </a:p>
        </p:txBody>
      </p:sp>
    </p:spTree>
    <p:extLst>
      <p:ext uri="{BB962C8B-B14F-4D97-AF65-F5344CB8AC3E}">
        <p14:creationId xmlns:p14="http://schemas.microsoft.com/office/powerpoint/2010/main" val="1900329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br>
              <a:rPr lang="zh-CN" altLang="en-US" dirty="0"/>
            </a:br>
            <a:endParaRPr lang="zh-CN" altLang="en-US" dirty="0"/>
          </a:p>
        </p:txBody>
      </p:sp>
      <p:sp>
        <p:nvSpPr>
          <p:cNvPr id="4" name="灯片编号占位符 3"/>
          <p:cNvSpPr>
            <a:spLocks noGrp="1"/>
          </p:cNvSpPr>
          <p:nvPr>
            <p:ph type="sldNum" sz="quarter" idx="5"/>
          </p:nvPr>
        </p:nvSpPr>
        <p:spPr/>
        <p:txBody>
          <a:bodyPr/>
          <a:lstStyle/>
          <a:p>
            <a:fld id="{5DA24FEC-7483-462E-BE7F-85BB0E7286F8}" type="slidenum">
              <a:rPr lang="zh-CN" altLang="en-US" smtClean="0"/>
              <a:t>6</a:t>
            </a:fld>
            <a:endParaRPr lang="zh-CN" altLang="en-US"/>
          </a:p>
        </p:txBody>
      </p:sp>
      <p:sp>
        <p:nvSpPr>
          <p:cNvPr id="5" name="页脚占位符 4">
            <a:extLst>
              <a:ext uri="{FF2B5EF4-FFF2-40B4-BE49-F238E27FC236}">
                <a16:creationId xmlns:a16="http://schemas.microsoft.com/office/drawing/2014/main" id="{69050D73-EBD1-7256-4764-0E4E2CC71A4F}"/>
              </a:ext>
            </a:extLst>
          </p:cNvPr>
          <p:cNvSpPr>
            <a:spLocks noGrp="1"/>
          </p:cNvSpPr>
          <p:nvPr>
            <p:ph type="ftr" sz="quarter" idx="4"/>
          </p:nvPr>
        </p:nvSpPr>
        <p:spPr/>
        <p:txBody>
          <a:bodyPr/>
          <a:lstStyle/>
          <a:p>
            <a:endParaRPr lang="zh-CN" altLang="en-US"/>
          </a:p>
        </p:txBody>
      </p:sp>
      <p:sp>
        <p:nvSpPr>
          <p:cNvPr id="6" name="页眉占位符 5">
            <a:extLst>
              <a:ext uri="{FF2B5EF4-FFF2-40B4-BE49-F238E27FC236}">
                <a16:creationId xmlns:a16="http://schemas.microsoft.com/office/drawing/2014/main" id="{32184EEA-FA7C-3D37-6173-91611203063D}"/>
              </a:ext>
            </a:extLst>
          </p:cNvPr>
          <p:cNvSpPr>
            <a:spLocks noGrp="1"/>
          </p:cNvSpPr>
          <p:nvPr>
            <p:ph type="hdr" sz="quarter"/>
          </p:nvPr>
        </p:nvSpPr>
        <p:spPr/>
        <p:txBody>
          <a:bodyPr/>
          <a:lstStyle/>
          <a:p>
            <a:endParaRPr lang="zh-CN" altLang="en-US"/>
          </a:p>
        </p:txBody>
      </p:sp>
    </p:spTree>
    <p:extLst>
      <p:ext uri="{BB962C8B-B14F-4D97-AF65-F5344CB8AC3E}">
        <p14:creationId xmlns:p14="http://schemas.microsoft.com/office/powerpoint/2010/main" val="1220681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F0069-C6AF-753B-97CA-DA2287E066B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97F014D-4CEE-AC38-CA29-83B04F8E561B}"/>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B088F654-8DCB-2171-D001-2E669094EE2D}"/>
              </a:ext>
            </a:extLst>
          </p:cNvPr>
          <p:cNvSpPr>
            <a:spLocks noGrp="1"/>
          </p:cNvSpPr>
          <p:nvPr>
            <p:ph type="body" idx="1"/>
          </p:nvPr>
        </p:nvSpPr>
        <p:spPr/>
        <p:txBody>
          <a:bodyPr/>
          <a:lstStyle/>
          <a:p>
            <a:endParaRPr lang="en-US" altLang="zh-CN" sz="1200" b="0" i="0" kern="1200" dirty="0">
              <a:solidFill>
                <a:schemeClr val="tx1"/>
              </a:solidFill>
              <a:effectLst/>
              <a:latin typeface="思源宋体 CN Heavy" panose="02020900000000000000" charset="-122"/>
              <a:ea typeface="思源宋体 CN Heavy" panose="02020900000000000000" charset="-122"/>
              <a:cs typeface="+mn-cs"/>
            </a:endParaRPr>
          </a:p>
        </p:txBody>
      </p:sp>
      <p:sp>
        <p:nvSpPr>
          <p:cNvPr id="4" name="灯片编号占位符 3">
            <a:extLst>
              <a:ext uri="{FF2B5EF4-FFF2-40B4-BE49-F238E27FC236}">
                <a16:creationId xmlns:a16="http://schemas.microsoft.com/office/drawing/2014/main" id="{5A4511ED-5D71-D174-18D4-A964E26DA342}"/>
              </a:ext>
            </a:extLst>
          </p:cNvPr>
          <p:cNvSpPr>
            <a:spLocks noGrp="1"/>
          </p:cNvSpPr>
          <p:nvPr>
            <p:ph type="sldNum" sz="quarter" idx="5"/>
          </p:nvPr>
        </p:nvSpPr>
        <p:spPr/>
        <p:txBody>
          <a:bodyPr/>
          <a:lstStyle/>
          <a:p>
            <a:fld id="{5DA24FEC-7483-462E-BE7F-85BB0E7286F8}" type="slidenum">
              <a:rPr lang="zh-CN" altLang="en-US" smtClean="0"/>
              <a:t>7</a:t>
            </a:fld>
            <a:endParaRPr lang="zh-CN" altLang="en-US"/>
          </a:p>
        </p:txBody>
      </p:sp>
      <p:sp>
        <p:nvSpPr>
          <p:cNvPr id="5" name="页脚占位符 4">
            <a:extLst>
              <a:ext uri="{FF2B5EF4-FFF2-40B4-BE49-F238E27FC236}">
                <a16:creationId xmlns:a16="http://schemas.microsoft.com/office/drawing/2014/main" id="{29BC3063-14F7-0C5C-106B-F9EE9BAE1628}"/>
              </a:ext>
            </a:extLst>
          </p:cNvPr>
          <p:cNvSpPr>
            <a:spLocks noGrp="1"/>
          </p:cNvSpPr>
          <p:nvPr>
            <p:ph type="ftr" sz="quarter" idx="4"/>
          </p:nvPr>
        </p:nvSpPr>
        <p:spPr/>
        <p:txBody>
          <a:bodyPr/>
          <a:lstStyle/>
          <a:p>
            <a:endParaRPr lang="zh-CN" altLang="en-US"/>
          </a:p>
        </p:txBody>
      </p:sp>
      <p:sp>
        <p:nvSpPr>
          <p:cNvPr id="6" name="页眉占位符 5">
            <a:extLst>
              <a:ext uri="{FF2B5EF4-FFF2-40B4-BE49-F238E27FC236}">
                <a16:creationId xmlns:a16="http://schemas.microsoft.com/office/drawing/2014/main" id="{C94F8FCA-B925-A367-847B-18C9113A57F9}"/>
              </a:ext>
            </a:extLst>
          </p:cNvPr>
          <p:cNvSpPr>
            <a:spLocks noGrp="1"/>
          </p:cNvSpPr>
          <p:nvPr>
            <p:ph type="hdr" sz="quarter"/>
          </p:nvPr>
        </p:nvSpPr>
        <p:spPr/>
        <p:txBody>
          <a:bodyPr/>
          <a:lstStyle/>
          <a:p>
            <a:endParaRPr lang="zh-CN" altLang="en-US"/>
          </a:p>
        </p:txBody>
      </p:sp>
    </p:spTree>
    <p:extLst>
      <p:ext uri="{BB962C8B-B14F-4D97-AF65-F5344CB8AC3E}">
        <p14:creationId xmlns:p14="http://schemas.microsoft.com/office/powerpoint/2010/main" val="365517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4EA6B-3646-156E-CBC9-7DD4FF26F3F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CD4D779-2E93-FD96-C2B3-269D2C65510D}"/>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737A61B4-F041-E349-5051-2586FEB0C0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a:extLst>
              <a:ext uri="{FF2B5EF4-FFF2-40B4-BE49-F238E27FC236}">
                <a16:creationId xmlns:a16="http://schemas.microsoft.com/office/drawing/2014/main" id="{457AEBE9-BE05-8E03-D111-FC9821D2113A}"/>
              </a:ext>
            </a:extLst>
          </p:cNvPr>
          <p:cNvSpPr>
            <a:spLocks noGrp="1"/>
          </p:cNvSpPr>
          <p:nvPr>
            <p:ph type="sldNum" sz="quarter" idx="5"/>
          </p:nvPr>
        </p:nvSpPr>
        <p:spPr/>
        <p:txBody>
          <a:bodyPr/>
          <a:lstStyle/>
          <a:p>
            <a:fld id="{5DA24FEC-7483-462E-BE7F-85BB0E7286F8}" type="slidenum">
              <a:rPr lang="zh-CN" altLang="en-US" smtClean="0"/>
              <a:t>8</a:t>
            </a:fld>
            <a:endParaRPr lang="zh-CN" altLang="en-US"/>
          </a:p>
        </p:txBody>
      </p:sp>
      <p:sp>
        <p:nvSpPr>
          <p:cNvPr id="5" name="页脚占位符 4">
            <a:extLst>
              <a:ext uri="{FF2B5EF4-FFF2-40B4-BE49-F238E27FC236}">
                <a16:creationId xmlns:a16="http://schemas.microsoft.com/office/drawing/2014/main" id="{5D7259A6-4890-6EC4-7E93-5AA2B42AACEC}"/>
              </a:ext>
            </a:extLst>
          </p:cNvPr>
          <p:cNvSpPr>
            <a:spLocks noGrp="1"/>
          </p:cNvSpPr>
          <p:nvPr>
            <p:ph type="ftr" sz="quarter" idx="4"/>
          </p:nvPr>
        </p:nvSpPr>
        <p:spPr/>
        <p:txBody>
          <a:bodyPr/>
          <a:lstStyle/>
          <a:p>
            <a:endParaRPr lang="zh-CN" altLang="en-US"/>
          </a:p>
        </p:txBody>
      </p:sp>
      <p:sp>
        <p:nvSpPr>
          <p:cNvPr id="6" name="页眉占位符 5">
            <a:extLst>
              <a:ext uri="{FF2B5EF4-FFF2-40B4-BE49-F238E27FC236}">
                <a16:creationId xmlns:a16="http://schemas.microsoft.com/office/drawing/2014/main" id="{8F824690-93A1-150B-E74B-F80D9F044593}"/>
              </a:ext>
            </a:extLst>
          </p:cNvPr>
          <p:cNvSpPr>
            <a:spLocks noGrp="1"/>
          </p:cNvSpPr>
          <p:nvPr>
            <p:ph type="hdr" sz="quarter"/>
          </p:nvPr>
        </p:nvSpPr>
        <p:spPr/>
        <p:txBody>
          <a:bodyPr/>
          <a:lstStyle/>
          <a:p>
            <a:endParaRPr lang="zh-CN" altLang="en-US"/>
          </a:p>
        </p:txBody>
      </p:sp>
    </p:spTree>
    <p:extLst>
      <p:ext uri="{BB962C8B-B14F-4D97-AF65-F5344CB8AC3E}">
        <p14:creationId xmlns:p14="http://schemas.microsoft.com/office/powerpoint/2010/main" val="81241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DC9D1-3407-EBB2-E151-DE3186A411D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CC73532D-C870-141D-98A8-01FCE65ABBF5}"/>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73B9475-1AA2-3F2C-03F2-469991F2159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zh-CN" altLang="en-US" sz="1200" b="0" i="0" kern="1200" dirty="0">
                <a:solidFill>
                  <a:schemeClr val="tx1"/>
                </a:solidFill>
                <a:effectLst/>
                <a:latin typeface="思源宋体 CN Heavy" panose="02020900000000000000" charset="-122"/>
                <a:ea typeface="思源宋体 CN Heavy" panose="02020900000000000000" charset="-122"/>
                <a:cs typeface="+mn-cs"/>
              </a:rPr>
            </a:br>
            <a:br>
              <a:rPr lang="zh-CN" altLang="en-US" dirty="0"/>
            </a:br>
            <a:endParaRPr lang="en-US" altLang="zh-CN" sz="1200" b="0" i="0" u="none" strike="noStrike" kern="1200" baseline="0" dirty="0">
              <a:solidFill>
                <a:schemeClr val="tx1"/>
              </a:solidFill>
              <a:latin typeface="思源宋体 CN Heavy" panose="02020900000000000000" charset="-122"/>
              <a:ea typeface="思源宋体 CN Heavy" panose="02020900000000000000" charset="-122"/>
              <a:cs typeface="+mn-cs"/>
            </a:endParaRPr>
          </a:p>
        </p:txBody>
      </p:sp>
      <p:sp>
        <p:nvSpPr>
          <p:cNvPr id="4" name="灯片编号占位符 3">
            <a:extLst>
              <a:ext uri="{FF2B5EF4-FFF2-40B4-BE49-F238E27FC236}">
                <a16:creationId xmlns:a16="http://schemas.microsoft.com/office/drawing/2014/main" id="{1CF8BA3A-0B87-A55A-0AF5-C1D62E5AC754}"/>
              </a:ext>
            </a:extLst>
          </p:cNvPr>
          <p:cNvSpPr>
            <a:spLocks noGrp="1"/>
          </p:cNvSpPr>
          <p:nvPr>
            <p:ph type="sldNum" sz="quarter" idx="5"/>
          </p:nvPr>
        </p:nvSpPr>
        <p:spPr/>
        <p:txBody>
          <a:bodyPr/>
          <a:lstStyle/>
          <a:p>
            <a:fld id="{5DA24FEC-7483-462E-BE7F-85BB0E7286F8}" type="slidenum">
              <a:rPr lang="zh-CN" altLang="en-US" smtClean="0"/>
              <a:t>9</a:t>
            </a:fld>
            <a:endParaRPr lang="zh-CN" altLang="en-US"/>
          </a:p>
        </p:txBody>
      </p:sp>
      <p:sp>
        <p:nvSpPr>
          <p:cNvPr id="5" name="页脚占位符 4">
            <a:extLst>
              <a:ext uri="{FF2B5EF4-FFF2-40B4-BE49-F238E27FC236}">
                <a16:creationId xmlns:a16="http://schemas.microsoft.com/office/drawing/2014/main" id="{D29605A7-4D56-6141-E89E-AF1F3C9D9E3A}"/>
              </a:ext>
            </a:extLst>
          </p:cNvPr>
          <p:cNvSpPr>
            <a:spLocks noGrp="1"/>
          </p:cNvSpPr>
          <p:nvPr>
            <p:ph type="ftr" sz="quarter" idx="4"/>
          </p:nvPr>
        </p:nvSpPr>
        <p:spPr/>
        <p:txBody>
          <a:bodyPr/>
          <a:lstStyle/>
          <a:p>
            <a:endParaRPr lang="zh-CN" altLang="en-US"/>
          </a:p>
        </p:txBody>
      </p:sp>
      <p:sp>
        <p:nvSpPr>
          <p:cNvPr id="6" name="页眉占位符 5">
            <a:extLst>
              <a:ext uri="{FF2B5EF4-FFF2-40B4-BE49-F238E27FC236}">
                <a16:creationId xmlns:a16="http://schemas.microsoft.com/office/drawing/2014/main" id="{759F4FD5-A2E2-8EA8-CB2C-A518F44A875C}"/>
              </a:ext>
            </a:extLst>
          </p:cNvPr>
          <p:cNvSpPr>
            <a:spLocks noGrp="1"/>
          </p:cNvSpPr>
          <p:nvPr>
            <p:ph type="hdr" sz="quarter"/>
          </p:nvPr>
        </p:nvSpPr>
        <p:spPr/>
        <p:txBody>
          <a:bodyPr/>
          <a:lstStyle/>
          <a:p>
            <a:endParaRPr lang="zh-CN" altLang="en-US"/>
          </a:p>
        </p:txBody>
      </p:sp>
    </p:spTree>
    <p:extLst>
      <p:ext uri="{BB962C8B-B14F-4D97-AF65-F5344CB8AC3E}">
        <p14:creationId xmlns:p14="http://schemas.microsoft.com/office/powerpoint/2010/main" val="3774918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F4676CF9-E25F-44B2-945D-9EF40B0FA847}" type="datetime1">
              <a:rPr lang="zh-CN" altLang="en-US" smtClean="0"/>
              <a:t>2026/7/15</a:t>
            </a:fld>
            <a:endParaRPr lang="en-US" dirty="0"/>
          </a:p>
        </p:txBody>
      </p:sp>
      <p:sp>
        <p:nvSpPr>
          <p:cNvPr id="5" name="Footer Placeholder 4"/>
          <p:cNvSpPr>
            <a:spLocks noGrp="1"/>
          </p:cNvSpPr>
          <p:nvPr>
            <p:ph type="ftr" sz="quarter" idx="11"/>
          </p:nvPr>
        </p:nvSpPr>
        <p:spPr/>
        <p:txBody>
          <a:bodyPr/>
          <a:lstStyle/>
          <a:p>
            <a:r>
              <a:rPr lang="en-US"/>
              <a:t>1</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80216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BE1FB16-F77F-4D77-8797-9EEB3ABAABED}" type="datetime1">
              <a:rPr lang="zh-CN" altLang="en-US" smtClean="0"/>
              <a:t>2026/7/15</a:t>
            </a:fld>
            <a:endParaRPr lang="en-US" dirty="0"/>
          </a:p>
        </p:txBody>
      </p:sp>
      <p:sp>
        <p:nvSpPr>
          <p:cNvPr id="5" name="Footer Placeholder 4"/>
          <p:cNvSpPr>
            <a:spLocks noGrp="1"/>
          </p:cNvSpPr>
          <p:nvPr>
            <p:ph type="ftr" sz="quarter" idx="11"/>
          </p:nvPr>
        </p:nvSpPr>
        <p:spPr/>
        <p:txBody>
          <a:bodyPr/>
          <a:lstStyle/>
          <a:p>
            <a:r>
              <a:rPr lang="en-US"/>
              <a:t>1</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81112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8700A26F-D84B-40F8-AF8B-6D6A50A99387}" type="datetime1">
              <a:rPr lang="zh-CN" altLang="en-US" smtClean="0"/>
              <a:t>2026/7/15</a:t>
            </a:fld>
            <a:endParaRPr lang="en-US" dirty="0"/>
          </a:p>
        </p:txBody>
      </p:sp>
      <p:sp>
        <p:nvSpPr>
          <p:cNvPr id="5" name="Footer Placeholder 4"/>
          <p:cNvSpPr>
            <a:spLocks noGrp="1"/>
          </p:cNvSpPr>
          <p:nvPr>
            <p:ph type="ftr" sz="quarter" idx="11"/>
          </p:nvPr>
        </p:nvSpPr>
        <p:spPr/>
        <p:txBody>
          <a:bodyPr/>
          <a:lstStyle/>
          <a:p>
            <a:r>
              <a:rPr lang="en-US"/>
              <a:t>1</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34252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3A9FD2D5-ADA6-4E96-840B-12846ED4DCE3}" type="datetime1">
              <a:rPr lang="zh-CN" altLang="en-US" smtClean="0"/>
              <a:t>2026/7/15</a:t>
            </a:fld>
            <a:endParaRPr lang="en-US" dirty="0"/>
          </a:p>
        </p:txBody>
      </p:sp>
      <p:sp>
        <p:nvSpPr>
          <p:cNvPr id="5" name="Footer Placeholder 4"/>
          <p:cNvSpPr>
            <a:spLocks noGrp="1"/>
          </p:cNvSpPr>
          <p:nvPr>
            <p:ph type="ftr" sz="quarter" idx="11"/>
          </p:nvPr>
        </p:nvSpPr>
        <p:spPr/>
        <p:txBody>
          <a:bodyPr/>
          <a:lstStyle/>
          <a:p>
            <a:r>
              <a:rPr lang="en-US"/>
              <a:t>1</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92196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C3514EB-C8F6-4000-B364-9CA7A7F67325}" type="datetime1">
              <a:rPr lang="zh-CN" altLang="en-US" smtClean="0"/>
              <a:t>2026/7/15</a:t>
            </a:fld>
            <a:endParaRPr lang="en-US" dirty="0"/>
          </a:p>
        </p:txBody>
      </p:sp>
      <p:sp>
        <p:nvSpPr>
          <p:cNvPr id="5" name="Footer Placeholder 4"/>
          <p:cNvSpPr>
            <a:spLocks noGrp="1"/>
          </p:cNvSpPr>
          <p:nvPr>
            <p:ph type="ftr" sz="quarter" idx="11"/>
          </p:nvPr>
        </p:nvSpPr>
        <p:spPr/>
        <p:txBody>
          <a:bodyPr/>
          <a:lstStyle/>
          <a:p>
            <a:r>
              <a:rPr lang="en-US"/>
              <a:t>1</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90847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BFC9A366-2288-4E32-8BC9-CC91D0D6DF3C}" type="datetime1">
              <a:rPr lang="zh-CN" altLang="en-US" smtClean="0"/>
              <a:t>2026/7/15</a:t>
            </a:fld>
            <a:endParaRPr lang="en-US" dirty="0"/>
          </a:p>
        </p:txBody>
      </p:sp>
      <p:sp>
        <p:nvSpPr>
          <p:cNvPr id="6" name="Footer Placeholder 5"/>
          <p:cNvSpPr>
            <a:spLocks noGrp="1"/>
          </p:cNvSpPr>
          <p:nvPr>
            <p:ph type="ftr" sz="quarter" idx="11"/>
          </p:nvPr>
        </p:nvSpPr>
        <p:spPr/>
        <p:txBody>
          <a:bodyPr/>
          <a:lstStyle/>
          <a:p>
            <a:r>
              <a:rPr lang="en-US"/>
              <a:t>1</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35419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DBFF606E-874A-4162-8E78-F9320E939A56}" type="datetime1">
              <a:rPr lang="zh-CN" altLang="en-US" smtClean="0"/>
              <a:t>2026/7/15</a:t>
            </a:fld>
            <a:endParaRPr lang="en-US" dirty="0"/>
          </a:p>
        </p:txBody>
      </p:sp>
      <p:sp>
        <p:nvSpPr>
          <p:cNvPr id="8" name="Footer Placeholder 7"/>
          <p:cNvSpPr>
            <a:spLocks noGrp="1"/>
          </p:cNvSpPr>
          <p:nvPr>
            <p:ph type="ftr" sz="quarter" idx="11"/>
          </p:nvPr>
        </p:nvSpPr>
        <p:spPr/>
        <p:txBody>
          <a:bodyPr/>
          <a:lstStyle/>
          <a:p>
            <a:r>
              <a:rPr lang="en-US"/>
              <a:t>1</a:t>
            </a:r>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48461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30853B6B-25B0-4E69-B3FA-F50392CDD221}" type="datetime1">
              <a:rPr lang="zh-CN" altLang="en-US" smtClean="0"/>
              <a:t>2026/7/15</a:t>
            </a:fld>
            <a:endParaRPr lang="en-US" dirty="0"/>
          </a:p>
        </p:txBody>
      </p:sp>
      <p:sp>
        <p:nvSpPr>
          <p:cNvPr id="4" name="Footer Placeholder 3"/>
          <p:cNvSpPr>
            <a:spLocks noGrp="1"/>
          </p:cNvSpPr>
          <p:nvPr>
            <p:ph type="ftr" sz="quarter" idx="11"/>
          </p:nvPr>
        </p:nvSpPr>
        <p:spPr/>
        <p:txBody>
          <a:bodyPr/>
          <a:lstStyle/>
          <a:p>
            <a:r>
              <a:rPr lang="en-US"/>
              <a:t>1</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87672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B17C1A-064D-458A-8877-1856C8B8BE3C}" type="datetime1">
              <a:rPr lang="zh-CN" altLang="en-US" smtClean="0"/>
              <a:t>2026/7/15</a:t>
            </a:fld>
            <a:endParaRPr lang="zh-CN" altLang="en-US"/>
          </a:p>
        </p:txBody>
      </p:sp>
      <p:sp>
        <p:nvSpPr>
          <p:cNvPr id="3" name="Footer Placeholder 2"/>
          <p:cNvSpPr>
            <a:spLocks noGrp="1"/>
          </p:cNvSpPr>
          <p:nvPr>
            <p:ph type="ftr" sz="quarter" idx="11"/>
          </p:nvPr>
        </p:nvSpPr>
        <p:spPr/>
        <p:txBody>
          <a:bodyPr/>
          <a:lstStyle/>
          <a:p>
            <a:r>
              <a:rPr lang="en-US" altLang="zh-CN"/>
              <a:t>1</a:t>
            </a:r>
            <a:endParaRPr lang="zh-CN" altLang="en-US"/>
          </a:p>
        </p:txBody>
      </p:sp>
      <p:sp>
        <p:nvSpPr>
          <p:cNvPr id="4" name="Slide Number Placeholder 3"/>
          <p:cNvSpPr>
            <a:spLocks noGrp="1"/>
          </p:cNvSpPr>
          <p:nvPr>
            <p:ph type="sldNum" sz="quarter" idx="12"/>
          </p:nvPr>
        </p:nvSpPr>
        <p:spPr>
          <a:xfrm>
            <a:off x="9290050" y="6492875"/>
            <a:ext cx="2743200" cy="365125"/>
          </a:xfrm>
        </p:spPr>
        <p:txBody>
          <a:bodyPr/>
          <a:lstStyle/>
          <a:p>
            <a:fld id="{62057974-E0BD-4C16-B1C0-846E4177CF44}" type="slidenum">
              <a:rPr lang="zh-CN" altLang="en-US" smtClean="0"/>
              <a:pPr/>
              <a:t>‹#›</a:t>
            </a:fld>
            <a:endParaRPr lang="zh-CN" altLang="en-US">
              <a:solidFill>
                <a:schemeClr val="bg1"/>
              </a:solidFill>
            </a:endParaRPr>
          </a:p>
        </p:txBody>
      </p:sp>
    </p:spTree>
    <p:extLst>
      <p:ext uri="{BB962C8B-B14F-4D97-AF65-F5344CB8AC3E}">
        <p14:creationId xmlns:p14="http://schemas.microsoft.com/office/powerpoint/2010/main" val="428235799"/>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AE4BCB52-25FA-4082-A0AF-DA8AD3FE1750}" type="datetime1">
              <a:rPr lang="zh-CN" altLang="en-US" smtClean="0"/>
              <a:t>2026/7/15</a:t>
            </a:fld>
            <a:endParaRPr lang="en-US" dirty="0"/>
          </a:p>
        </p:txBody>
      </p:sp>
      <p:sp>
        <p:nvSpPr>
          <p:cNvPr id="6" name="Footer Placeholder 5"/>
          <p:cNvSpPr>
            <a:spLocks noGrp="1"/>
          </p:cNvSpPr>
          <p:nvPr>
            <p:ph type="ftr" sz="quarter" idx="11"/>
          </p:nvPr>
        </p:nvSpPr>
        <p:spPr/>
        <p:txBody>
          <a:bodyPr/>
          <a:lstStyle/>
          <a:p>
            <a:r>
              <a:rPr lang="en-US"/>
              <a:t>1</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12879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F38FF8A6-4519-4D38-8FEA-1FE7648AB7C0}" type="datetime1">
              <a:rPr lang="zh-CN" altLang="en-US" smtClean="0"/>
              <a:t>2026/7/15</a:t>
            </a:fld>
            <a:endParaRPr lang="en-US" dirty="0"/>
          </a:p>
        </p:txBody>
      </p:sp>
      <p:sp>
        <p:nvSpPr>
          <p:cNvPr id="6" name="Footer Placeholder 5"/>
          <p:cNvSpPr>
            <a:spLocks noGrp="1"/>
          </p:cNvSpPr>
          <p:nvPr>
            <p:ph type="ftr" sz="quarter" idx="11"/>
          </p:nvPr>
        </p:nvSpPr>
        <p:spPr/>
        <p:txBody>
          <a:bodyPr/>
          <a:lstStyle/>
          <a:p>
            <a:r>
              <a:rPr lang="en-US"/>
              <a:t>1</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34376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9546BB-4DFA-4356-A6BB-38310411F0D8}" type="datetime1">
              <a:rPr lang="zh-CN" altLang="en-US" smtClean="0"/>
              <a:t>2026/7/15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1</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grpSp>
        <p:nvGrpSpPr>
          <p:cNvPr id="7" name="组合 6">
            <a:extLst>
              <a:ext uri="{FF2B5EF4-FFF2-40B4-BE49-F238E27FC236}">
                <a16:creationId xmlns:a16="http://schemas.microsoft.com/office/drawing/2014/main" id="{B3BDCE51-6195-1666-AF69-600228AB9EE3}"/>
              </a:ext>
            </a:extLst>
          </p:cNvPr>
          <p:cNvGrpSpPr/>
          <p:nvPr userDrawn="1"/>
        </p:nvGrpSpPr>
        <p:grpSpPr>
          <a:xfrm>
            <a:off x="-10160" y="6314440"/>
            <a:ext cx="12202160" cy="543560"/>
            <a:chOff x="-16" y="4947"/>
            <a:chExt cx="19216" cy="2068"/>
          </a:xfrm>
        </p:grpSpPr>
        <p:sp>
          <p:nvSpPr>
            <p:cNvPr id="8" name="任意多边形 74">
              <a:extLst>
                <a:ext uri="{FF2B5EF4-FFF2-40B4-BE49-F238E27FC236}">
                  <a16:creationId xmlns:a16="http://schemas.microsoft.com/office/drawing/2014/main" id="{57275C31-9064-2F58-499F-B0629FAC8141}"/>
                </a:ext>
              </a:extLst>
            </p:cNvPr>
            <p:cNvSpPr/>
            <p:nvPr userDrawn="1">
              <p:custDataLst>
                <p:tags r:id="rId13"/>
              </p:custDataLst>
            </p:nvPr>
          </p:nvSpPr>
          <p:spPr>
            <a:xfrm rot="5400000">
              <a:off x="8545" y="-3614"/>
              <a:ext cx="2069" cy="19190"/>
            </a:xfrm>
            <a:custGeom>
              <a:avLst/>
              <a:gdLst/>
              <a:ahLst/>
              <a:cxnLst>
                <a:cxn ang="3">
                  <a:pos x="hc" y="t"/>
                </a:cxn>
                <a:cxn ang="cd2">
                  <a:pos x="l" y="vc"/>
                </a:cxn>
                <a:cxn ang="cd4">
                  <a:pos x="hc" y="b"/>
                </a:cxn>
                <a:cxn ang="0">
                  <a:pos x="r" y="vc"/>
                </a:cxn>
              </a:cxnLst>
              <a:rect l="l" t="t" r="r" b="b"/>
              <a:pathLst>
                <a:path w="2069" h="19190">
                  <a:moveTo>
                    <a:pt x="0" y="0"/>
                  </a:moveTo>
                  <a:lnTo>
                    <a:pt x="2069" y="0"/>
                  </a:lnTo>
                  <a:lnTo>
                    <a:pt x="2069" y="19190"/>
                  </a:lnTo>
                  <a:lnTo>
                    <a:pt x="9" y="19190"/>
                  </a:lnTo>
                  <a:lnTo>
                    <a:pt x="44" y="19096"/>
                  </a:lnTo>
                  <a:cubicBezTo>
                    <a:pt x="944" y="16571"/>
                    <a:pt x="1491" y="13249"/>
                    <a:pt x="1491" y="9608"/>
                  </a:cubicBezTo>
                  <a:cubicBezTo>
                    <a:pt x="1491" y="5967"/>
                    <a:pt x="944" y="2646"/>
                    <a:pt x="44" y="121"/>
                  </a:cubicBez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9" name="任意多边形 1">
              <a:extLst>
                <a:ext uri="{FF2B5EF4-FFF2-40B4-BE49-F238E27FC236}">
                  <a16:creationId xmlns:a16="http://schemas.microsoft.com/office/drawing/2014/main" id="{873CB108-3D8F-BBA2-606B-CE986508E3CD}"/>
                </a:ext>
              </a:extLst>
            </p:cNvPr>
            <p:cNvSpPr/>
            <p:nvPr userDrawn="1">
              <p:custDataLst>
                <p:tags r:id="rId14"/>
              </p:custDataLst>
            </p:nvPr>
          </p:nvSpPr>
          <p:spPr>
            <a:xfrm rot="5400000">
              <a:off x="8676" y="-3509"/>
              <a:ext cx="1859" cy="19190"/>
            </a:xfrm>
            <a:custGeom>
              <a:avLst/>
              <a:gdLst/>
              <a:ahLst/>
              <a:cxnLst>
                <a:cxn ang="3">
                  <a:pos x="hc" y="t"/>
                </a:cxn>
                <a:cxn ang="cd2">
                  <a:pos x="l" y="vc"/>
                </a:cxn>
                <a:cxn ang="cd4">
                  <a:pos x="hc" y="b"/>
                </a:cxn>
                <a:cxn ang="0">
                  <a:pos x="r" y="vc"/>
                </a:cxn>
              </a:cxnLst>
              <a:rect l="l" t="t" r="r" b="b"/>
              <a:pathLst>
                <a:path w="1859" h="19190">
                  <a:moveTo>
                    <a:pt x="0" y="0"/>
                  </a:moveTo>
                  <a:lnTo>
                    <a:pt x="1859" y="0"/>
                  </a:lnTo>
                  <a:lnTo>
                    <a:pt x="1859" y="19190"/>
                  </a:lnTo>
                  <a:lnTo>
                    <a:pt x="9" y="19190"/>
                  </a:lnTo>
                  <a:lnTo>
                    <a:pt x="44" y="19096"/>
                  </a:lnTo>
                  <a:cubicBezTo>
                    <a:pt x="944" y="16571"/>
                    <a:pt x="1491" y="13249"/>
                    <a:pt x="1491" y="9608"/>
                  </a:cubicBezTo>
                  <a:cubicBezTo>
                    <a:pt x="1491" y="5967"/>
                    <a:pt x="944" y="2646"/>
                    <a:pt x="44" y="121"/>
                  </a:cubicBezTo>
                  <a:lnTo>
                    <a:pt x="0" y="0"/>
                  </a:lnTo>
                  <a:close/>
                </a:path>
              </a:pathLst>
            </a:custGeom>
            <a:solidFill>
              <a:srgbClr val="2D2CA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Tree>
    <p:extLst>
      <p:ext uri="{BB962C8B-B14F-4D97-AF65-F5344CB8AC3E}">
        <p14:creationId xmlns:p14="http://schemas.microsoft.com/office/powerpoint/2010/main" val="3594244293"/>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ransition spd="slow">
    <p:wip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8.xml"/><Relationship Id="rId5" Type="http://schemas.openxmlformats.org/officeDocument/2006/relationships/image" Target="../media/image25.jpe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9.xml"/><Relationship Id="rId5" Type="http://schemas.openxmlformats.org/officeDocument/2006/relationships/image" Target="../media/image24.pn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0.xml"/><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3.xm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14.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15.xml"/><Relationship Id="rId5" Type="http://schemas.openxmlformats.org/officeDocument/2006/relationships/image" Target="../media/image31.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16.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1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6.PNG"/><Relationship Id="rId5" Type="http://schemas.openxmlformats.org/officeDocument/2006/relationships/diagramQuickStyle" Target="../diagrams/quickStyle1.xml"/><Relationship Id="rId10" Type="http://schemas.openxmlformats.org/officeDocument/2006/relationships/image" Target="../media/image5.jpeg"/><Relationship Id="rId4" Type="http://schemas.openxmlformats.org/officeDocument/2006/relationships/diagramLayout" Target="../diagrams/layout1.xml"/><Relationship Id="rId9"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jpe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8.jpe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7.xml"/><Relationship Id="rId5" Type="http://schemas.openxmlformats.org/officeDocument/2006/relationships/image" Target="../media/image23.pn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直角三角形 5">
            <a:extLst>
              <a:ext uri="{FF2B5EF4-FFF2-40B4-BE49-F238E27FC236}">
                <a16:creationId xmlns:a16="http://schemas.microsoft.com/office/drawing/2014/main" id="{1FA30BFC-0040-6958-0463-03D25C924350}"/>
              </a:ext>
            </a:extLst>
          </p:cNvPr>
          <p:cNvSpPr/>
          <p:nvPr/>
        </p:nvSpPr>
        <p:spPr>
          <a:xfrm flipH="1" flipV="1">
            <a:off x="9907348" y="0"/>
            <a:ext cx="2284651" cy="2937409"/>
          </a:xfrm>
          <a:prstGeom prst="rtTriangle">
            <a:avLst/>
          </a:prstGeom>
          <a:solidFill>
            <a:srgbClr val="2056C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直角三角形 4">
            <a:extLst>
              <a:ext uri="{FF2B5EF4-FFF2-40B4-BE49-F238E27FC236}">
                <a16:creationId xmlns:a16="http://schemas.microsoft.com/office/drawing/2014/main" id="{7D800FC2-1AE1-7EAC-4F65-4F26E96AF963}"/>
              </a:ext>
            </a:extLst>
          </p:cNvPr>
          <p:cNvSpPr/>
          <p:nvPr/>
        </p:nvSpPr>
        <p:spPr>
          <a:xfrm flipH="1" flipV="1">
            <a:off x="10323934" y="-2"/>
            <a:ext cx="1868065" cy="2401797"/>
          </a:xfrm>
          <a:prstGeom prst="rtTriangle">
            <a:avLst/>
          </a:prstGeom>
          <a:solidFill>
            <a:srgbClr val="2D2C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直角三角形 6">
            <a:extLst>
              <a:ext uri="{FF2B5EF4-FFF2-40B4-BE49-F238E27FC236}">
                <a16:creationId xmlns:a16="http://schemas.microsoft.com/office/drawing/2014/main" id="{56B86FCA-4CE1-87D1-2C85-5A0C9635E0C4}"/>
              </a:ext>
            </a:extLst>
          </p:cNvPr>
          <p:cNvSpPr/>
          <p:nvPr/>
        </p:nvSpPr>
        <p:spPr>
          <a:xfrm flipH="1" flipV="1">
            <a:off x="10780865" y="0"/>
            <a:ext cx="1411134" cy="1814315"/>
          </a:xfrm>
          <a:prstGeom prst="rtTriangle">
            <a:avLst/>
          </a:prstGeom>
          <a:solidFill>
            <a:srgbClr val="23238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7ADA88AB-EAE7-13D0-E887-9AA5C9033B44}"/>
              </a:ext>
            </a:extLst>
          </p:cNvPr>
          <p:cNvGrpSpPr/>
          <p:nvPr/>
        </p:nvGrpSpPr>
        <p:grpSpPr>
          <a:xfrm>
            <a:off x="-4" y="2053038"/>
            <a:ext cx="12192565" cy="3760647"/>
            <a:chOff x="263351" y="2510294"/>
            <a:chExt cx="11672636" cy="3760647"/>
          </a:xfrm>
        </p:grpSpPr>
        <p:sp>
          <p:nvSpPr>
            <p:cNvPr id="9" name="矩形 8">
              <a:extLst>
                <a:ext uri="{FF2B5EF4-FFF2-40B4-BE49-F238E27FC236}">
                  <a16:creationId xmlns:a16="http://schemas.microsoft.com/office/drawing/2014/main" id="{9702DEE0-22CC-1750-D42C-1C2D792C88F8}"/>
                </a:ext>
              </a:extLst>
            </p:cNvPr>
            <p:cNvSpPr/>
            <p:nvPr/>
          </p:nvSpPr>
          <p:spPr>
            <a:xfrm>
              <a:off x="263351" y="2510294"/>
              <a:ext cx="11521280" cy="584775"/>
            </a:xfrm>
            <a:prstGeom prst="rect">
              <a:avLst/>
            </a:prstGeom>
          </p:spPr>
          <p:txBody>
            <a:bodyPr wrap="square">
              <a:spAutoFit/>
            </a:bodyPr>
            <a:lstStyle/>
            <a:p>
              <a:pPr algn="ctr"/>
              <a:r>
                <a:rPr lang="zh-CN" altLang="en-US" sz="3100" b="1" dirty="0">
                  <a:solidFill>
                    <a:srgbClr val="0070C0"/>
                  </a:solidFill>
                  <a:latin typeface="Arial" panose="020B0604020202020204" pitchFamily="34" charset="0"/>
                  <a:ea typeface="微软雅黑" pitchFamily="34" charset="-122"/>
                  <a:cs typeface="Arial" panose="020B0604020202020204" pitchFamily="34" charset="0"/>
                </a:rPr>
                <a:t>辐照环境下</a:t>
              </a:r>
              <a:r>
                <a:rPr lang="en-US" altLang="zh-CN" sz="3100" b="1" dirty="0">
                  <a:solidFill>
                    <a:srgbClr val="0070C0"/>
                  </a:solidFill>
                  <a:latin typeface="Arial" panose="020B0604020202020204" pitchFamily="34" charset="0"/>
                  <a:ea typeface="微软雅黑" pitchFamily="34" charset="-122"/>
                  <a:cs typeface="Arial" panose="020B0604020202020204" pitchFamily="34" charset="0"/>
                </a:rPr>
                <a:t>4H-SiC</a:t>
              </a:r>
              <a:r>
                <a:rPr lang="zh-CN" altLang="en-US" sz="3100" b="1" dirty="0">
                  <a:solidFill>
                    <a:srgbClr val="0070C0"/>
                  </a:solidFill>
                  <a:latin typeface="Arial" panose="020B0604020202020204" pitchFamily="34" charset="0"/>
                  <a:ea typeface="微软雅黑" pitchFamily="34" charset="-122"/>
                  <a:cs typeface="Arial" panose="020B0604020202020204" pitchFamily="34" charset="0"/>
                </a:rPr>
                <a:t>探测器和石墨烯</a:t>
              </a:r>
              <a:r>
                <a:rPr lang="en-US" altLang="zh-CN" sz="3100" b="1" dirty="0">
                  <a:solidFill>
                    <a:srgbClr val="0070C0"/>
                  </a:solidFill>
                  <a:latin typeface="Arial" panose="020B0604020202020204" pitchFamily="34" charset="0"/>
                  <a:ea typeface="微软雅黑" pitchFamily="34" charset="-122"/>
                  <a:cs typeface="Arial" panose="020B0604020202020204" pitchFamily="34" charset="0"/>
                </a:rPr>
                <a:t>/4H-SiC</a:t>
              </a:r>
              <a:r>
                <a:rPr lang="zh-CN" altLang="en-US" sz="3100" b="1" dirty="0">
                  <a:solidFill>
                    <a:srgbClr val="0070C0"/>
                  </a:solidFill>
                  <a:latin typeface="Arial" panose="020B0604020202020204" pitchFamily="34" charset="0"/>
                  <a:ea typeface="微软雅黑" pitchFamily="34" charset="-122"/>
                  <a:cs typeface="Arial" panose="020B0604020202020204" pitchFamily="34" charset="0"/>
                </a:rPr>
                <a:t>探测器时间分辨性能</a:t>
              </a:r>
              <a:endParaRPr lang="en-US" altLang="zh-CN" sz="3100" b="1" dirty="0">
                <a:solidFill>
                  <a:srgbClr val="0070C0"/>
                </a:solidFill>
                <a:latin typeface="Arial" panose="020B0604020202020204" pitchFamily="34" charset="0"/>
                <a:ea typeface="微软雅黑" pitchFamily="34" charset="-122"/>
                <a:cs typeface="Arial" panose="020B0604020202020204" pitchFamily="34" charset="0"/>
              </a:endParaRPr>
            </a:p>
          </p:txBody>
        </p:sp>
        <p:sp>
          <p:nvSpPr>
            <p:cNvPr id="10" name="文本框 9">
              <a:extLst>
                <a:ext uri="{FF2B5EF4-FFF2-40B4-BE49-F238E27FC236}">
                  <a16:creationId xmlns:a16="http://schemas.microsoft.com/office/drawing/2014/main" id="{9C7A77BF-CA23-4BC7-45D4-4F6526DF4F34}"/>
                </a:ext>
              </a:extLst>
            </p:cNvPr>
            <p:cNvSpPr txBox="1"/>
            <p:nvPr/>
          </p:nvSpPr>
          <p:spPr>
            <a:xfrm>
              <a:off x="295371" y="3878996"/>
              <a:ext cx="11640616" cy="1358705"/>
            </a:xfrm>
            <a:prstGeom prst="rect">
              <a:avLst/>
            </a:prstGeom>
            <a:noFill/>
          </p:spPr>
          <p:txBody>
            <a:bodyPr wrap="square" rtlCol="0">
              <a:spAutoFit/>
            </a:bodyPr>
            <a:lstStyle/>
            <a:p>
              <a:pPr algn="ctr">
                <a:lnSpc>
                  <a:spcPct val="250000"/>
                </a:lnSpc>
              </a:pPr>
              <a:r>
                <a:rPr lang="zh-CN" altLang="en-US" b="1" dirty="0">
                  <a:latin typeface="Arial" panose="020B0604020202020204" pitchFamily="34" charset="0"/>
                  <a:ea typeface="微软雅黑" pitchFamily="34" charset="-122"/>
                  <a:cs typeface="Arial" panose="020B0604020202020204" pitchFamily="34" charset="0"/>
                </a:rPr>
                <a:t>报告人：王聪聪</a:t>
              </a:r>
              <a:endParaRPr lang="en-US" altLang="zh-CN" b="1" dirty="0">
                <a:latin typeface="Arial" panose="020B0604020202020204" pitchFamily="34" charset="0"/>
                <a:ea typeface="微软雅黑" pitchFamily="34" charset="-122"/>
                <a:cs typeface="Arial" panose="020B0604020202020204" pitchFamily="34" charset="0"/>
              </a:endParaRPr>
            </a:p>
            <a:p>
              <a:pPr algn="ctr">
                <a:lnSpc>
                  <a:spcPct val="250000"/>
                </a:lnSpc>
              </a:pPr>
              <a:r>
                <a:rPr lang="zh-CN" altLang="en-US" b="1" dirty="0">
                  <a:latin typeface="Arial" panose="020B0604020202020204" pitchFamily="34" charset="0"/>
                  <a:ea typeface="微软雅黑" pitchFamily="34" charset="-122"/>
                  <a:cs typeface="Arial" panose="020B0604020202020204" pitchFamily="34" charset="0"/>
                </a:rPr>
                <a:t>中国科学院高能物理研究所</a:t>
              </a:r>
              <a:endParaRPr lang="en-US" altLang="zh-CN" b="1" dirty="0">
                <a:latin typeface="Arial" panose="020B0604020202020204" pitchFamily="34" charset="0"/>
                <a:ea typeface="微软雅黑" pitchFamily="34" charset="-122"/>
                <a:cs typeface="Arial" panose="020B0604020202020204" pitchFamily="34" charset="0"/>
              </a:endParaRPr>
            </a:p>
          </p:txBody>
        </p:sp>
        <p:sp>
          <p:nvSpPr>
            <p:cNvPr id="12" name="文本框 11">
              <a:extLst>
                <a:ext uri="{FF2B5EF4-FFF2-40B4-BE49-F238E27FC236}">
                  <a16:creationId xmlns:a16="http://schemas.microsoft.com/office/drawing/2014/main" id="{C5DF2894-75E1-1F83-366A-B4D5B3DB4549}"/>
                </a:ext>
              </a:extLst>
            </p:cNvPr>
            <p:cNvSpPr txBox="1"/>
            <p:nvPr/>
          </p:nvSpPr>
          <p:spPr>
            <a:xfrm>
              <a:off x="5579826" y="5901609"/>
              <a:ext cx="1096044" cy="369332"/>
            </a:xfrm>
            <a:prstGeom prst="rect">
              <a:avLst/>
            </a:prstGeom>
            <a:noFill/>
          </p:spPr>
          <p:txBody>
            <a:bodyPr wrap="none" rtlCol="0">
              <a:spAutoFit/>
            </a:bodyPr>
            <a:lstStyle/>
            <a:p>
              <a:pPr algn="ctr"/>
              <a:r>
                <a:rPr lang="en-US" altLang="zh-CN" b="1" dirty="0">
                  <a:cs typeface="Optima" panose="02000503060000020004" charset="0"/>
                </a:rPr>
                <a:t>2026-7-14</a:t>
              </a:r>
              <a:endParaRPr lang="en-US" altLang="en-US" b="1" dirty="0">
                <a:cs typeface="Optima" panose="02000503060000020004" charset="0"/>
              </a:endParaRPr>
            </a:p>
          </p:txBody>
        </p:sp>
      </p:grpSp>
      <p:sp>
        <p:nvSpPr>
          <p:cNvPr id="13" name="文本框 12">
            <a:extLst>
              <a:ext uri="{FF2B5EF4-FFF2-40B4-BE49-F238E27FC236}">
                <a16:creationId xmlns:a16="http://schemas.microsoft.com/office/drawing/2014/main" id="{1FC5B93C-CFC1-6C97-893F-76122D0FB225}"/>
              </a:ext>
            </a:extLst>
          </p:cNvPr>
          <p:cNvSpPr txBox="1"/>
          <p:nvPr/>
        </p:nvSpPr>
        <p:spPr>
          <a:xfrm>
            <a:off x="156117" y="117308"/>
            <a:ext cx="7128417" cy="369332"/>
          </a:xfrm>
          <a:prstGeom prst="rect">
            <a:avLst/>
          </a:prstGeom>
          <a:noFill/>
        </p:spPr>
        <p:txBody>
          <a:bodyPr wrap="square">
            <a:spAutoFit/>
          </a:bodyPr>
          <a:lstStyle/>
          <a:p>
            <a:r>
              <a:rPr lang="zh-CN" altLang="en-US" b="1" i="0" dirty="0">
                <a:solidFill>
                  <a:srgbClr val="777777"/>
                </a:solidFill>
                <a:effectLst/>
                <a:latin typeface="Roboto" panose="02000000000000000000" pitchFamily="2" charset="0"/>
              </a:rPr>
              <a:t>中国物理学会高能物理分会第十二届全国会员代表大会暨学术年会</a:t>
            </a:r>
            <a:endParaRPr lang="zh-CN" altLang="en-US" dirty="0"/>
          </a:p>
        </p:txBody>
      </p:sp>
      <p:sp>
        <p:nvSpPr>
          <p:cNvPr id="4" name="灯片编号占位符 3">
            <a:extLst>
              <a:ext uri="{FF2B5EF4-FFF2-40B4-BE49-F238E27FC236}">
                <a16:creationId xmlns:a16="http://schemas.microsoft.com/office/drawing/2014/main" id="{3BAE0575-9048-AB00-9897-DF150FABF996}"/>
              </a:ext>
            </a:extLst>
          </p:cNvPr>
          <p:cNvSpPr>
            <a:spLocks noGrp="1"/>
          </p:cNvSpPr>
          <p:nvPr>
            <p:ph type="sldNum" sz="quarter" idx="12"/>
          </p:nvPr>
        </p:nvSpPr>
        <p:spPr/>
        <p:txBody>
          <a:bodyPr/>
          <a:lstStyle/>
          <a:p>
            <a:fld id="{62057974-E0BD-4C16-B1C0-846E4177CF44}" type="slidenum">
              <a:rPr lang="zh-CN" altLang="en-US" smtClean="0"/>
              <a:pPr/>
              <a:t>1</a:t>
            </a:fld>
            <a:endParaRPr lang="zh-CN" altLang="en-US">
              <a:solidFill>
                <a:schemeClr val="bg1"/>
              </a:solidFill>
            </a:endParaRPr>
          </a:p>
        </p:txBody>
      </p:sp>
    </p:spTree>
    <p:extLst>
      <p:ext uri="{BB962C8B-B14F-4D97-AF65-F5344CB8AC3E}">
        <p14:creationId xmlns:p14="http://schemas.microsoft.com/office/powerpoint/2010/main" val="1491544664"/>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B6436-2EB2-1C42-9E26-5F81ECA47783}"/>
            </a:ext>
          </a:extLst>
        </p:cNvPr>
        <p:cNvGrpSpPr/>
        <p:nvPr/>
      </p:nvGrpSpPr>
      <p:grpSpPr>
        <a:xfrm>
          <a:off x="0" y="0"/>
          <a:ext cx="0" cy="0"/>
          <a:chOff x="0" y="0"/>
          <a:chExt cx="0" cy="0"/>
        </a:xfrm>
      </p:grpSpPr>
      <p:sp>
        <p:nvSpPr>
          <p:cNvPr id="122" name="文本框 121">
            <a:extLst>
              <a:ext uri="{FF2B5EF4-FFF2-40B4-BE49-F238E27FC236}">
                <a16:creationId xmlns:a16="http://schemas.microsoft.com/office/drawing/2014/main" id="{73F1815B-B244-44A9-7A22-2BE17F1AF935}"/>
              </a:ext>
            </a:extLst>
          </p:cNvPr>
          <p:cNvSpPr txBox="1"/>
          <p:nvPr>
            <p:custDataLst>
              <p:tags r:id="rId1"/>
            </p:custDataLst>
          </p:nvPr>
        </p:nvSpPr>
        <p:spPr>
          <a:xfrm>
            <a:off x="54959" y="54911"/>
            <a:ext cx="110409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b="1">
                <a:sym typeface="+mn-ea"/>
              </a:rPr>
              <a:t>Device Structure</a:t>
            </a:r>
            <a:endParaRPr lang="zh-CN" altLang="en-US" sz="2400" b="1" dirty="0">
              <a:sym typeface="+mn-ea"/>
            </a:endParaRPr>
          </a:p>
        </p:txBody>
      </p:sp>
      <p:sp>
        <p:nvSpPr>
          <p:cNvPr id="2" name="矩形 1">
            <a:extLst>
              <a:ext uri="{FF2B5EF4-FFF2-40B4-BE49-F238E27FC236}">
                <a16:creationId xmlns:a16="http://schemas.microsoft.com/office/drawing/2014/main" id="{4A4E6BAE-A0AD-BCDA-764A-342FB34E21E7}"/>
              </a:ext>
            </a:extLst>
          </p:cNvPr>
          <p:cNvSpPr/>
          <p:nvPr/>
        </p:nvSpPr>
        <p:spPr>
          <a:xfrm>
            <a:off x="0" y="0"/>
            <a:ext cx="12192000" cy="704007"/>
          </a:xfrm>
          <a:prstGeom prst="rect">
            <a:avLst/>
          </a:prstGeom>
          <a:solidFill>
            <a:srgbClr val="2D2C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9" name="组合 18">
            <a:extLst>
              <a:ext uri="{FF2B5EF4-FFF2-40B4-BE49-F238E27FC236}">
                <a16:creationId xmlns:a16="http://schemas.microsoft.com/office/drawing/2014/main" id="{B9AF54B2-A915-F0BE-40C8-CAE51E193681}"/>
              </a:ext>
            </a:extLst>
          </p:cNvPr>
          <p:cNvGrpSpPr/>
          <p:nvPr/>
        </p:nvGrpSpPr>
        <p:grpSpPr>
          <a:xfrm>
            <a:off x="-1" y="869114"/>
            <a:ext cx="7843848" cy="2264380"/>
            <a:chOff x="6046307" y="707451"/>
            <a:chExt cx="7270423" cy="2098842"/>
          </a:xfrm>
        </p:grpSpPr>
        <p:pic>
          <p:nvPicPr>
            <p:cNvPr id="20" name="图片 19">
              <a:extLst>
                <a:ext uri="{FF2B5EF4-FFF2-40B4-BE49-F238E27FC236}">
                  <a16:creationId xmlns:a16="http://schemas.microsoft.com/office/drawing/2014/main" id="{055D4770-F255-E56A-EFB5-AE2180CAB4F7}"/>
                </a:ext>
              </a:extLst>
            </p:cNvPr>
            <p:cNvPicPr>
              <a:picLocks noChangeAspect="1"/>
            </p:cNvPicPr>
            <p:nvPr/>
          </p:nvPicPr>
          <p:blipFill>
            <a:blip r:embed="rId4"/>
            <a:srcRect l="7121" b="27526"/>
            <a:stretch>
              <a:fillRect/>
            </a:stretch>
          </p:blipFill>
          <p:spPr>
            <a:xfrm>
              <a:off x="6046307" y="707451"/>
              <a:ext cx="5326111" cy="2098842"/>
            </a:xfrm>
            <a:prstGeom prst="rect">
              <a:avLst/>
            </a:prstGeom>
          </p:spPr>
        </p:pic>
        <p:sp>
          <p:nvSpPr>
            <p:cNvPr id="12" name="文本框 11">
              <a:extLst>
                <a:ext uri="{FF2B5EF4-FFF2-40B4-BE49-F238E27FC236}">
                  <a16:creationId xmlns:a16="http://schemas.microsoft.com/office/drawing/2014/main" id="{52F7D8C7-3F62-9B15-3724-558325028AB2}"/>
                </a:ext>
              </a:extLst>
            </p:cNvPr>
            <p:cNvSpPr txBox="1"/>
            <p:nvPr/>
          </p:nvSpPr>
          <p:spPr>
            <a:xfrm>
              <a:off x="9401955" y="1112452"/>
              <a:ext cx="3914775" cy="342332"/>
            </a:xfrm>
            <a:prstGeom prst="rect">
              <a:avLst/>
            </a:prstGeom>
            <a:noFill/>
          </p:spPr>
          <p:txBody>
            <a:bodyPr wrap="square">
              <a:spAutoFit/>
            </a:bodyPr>
            <a:lstStyle/>
            <a:p>
              <a:r>
                <a:rPr lang="en-US" altLang="zh-CN" b="1" dirty="0">
                  <a:solidFill>
                    <a:schemeClr val="bg1"/>
                  </a:solidFill>
                </a:rPr>
                <a:t>G/RE PIN</a:t>
              </a:r>
              <a:endParaRPr lang="zh-CN" altLang="en-US" b="1" dirty="0">
                <a:solidFill>
                  <a:schemeClr val="bg1"/>
                </a:solidFill>
              </a:endParaRPr>
            </a:p>
          </p:txBody>
        </p:sp>
        <p:sp>
          <p:nvSpPr>
            <p:cNvPr id="10" name="文本框 9">
              <a:extLst>
                <a:ext uri="{FF2B5EF4-FFF2-40B4-BE49-F238E27FC236}">
                  <a16:creationId xmlns:a16="http://schemas.microsoft.com/office/drawing/2014/main" id="{6E15791C-D862-B9D3-71FE-303E68B248EF}"/>
                </a:ext>
              </a:extLst>
            </p:cNvPr>
            <p:cNvSpPr txBox="1"/>
            <p:nvPr/>
          </p:nvSpPr>
          <p:spPr>
            <a:xfrm>
              <a:off x="6838950" y="1496496"/>
              <a:ext cx="2743200" cy="369332"/>
            </a:xfrm>
            <a:prstGeom prst="rect">
              <a:avLst/>
            </a:prstGeom>
            <a:noFill/>
          </p:spPr>
          <p:txBody>
            <a:bodyPr wrap="square">
              <a:spAutoFit/>
            </a:bodyPr>
            <a:lstStyle/>
            <a:p>
              <a:r>
                <a:rPr lang="en-US" altLang="zh-CN" b="1" dirty="0">
                  <a:solidFill>
                    <a:srgbClr val="FFFF00"/>
                  </a:solidFill>
                </a:rPr>
                <a:t>RE PIN</a:t>
              </a:r>
              <a:endParaRPr lang="zh-CN" altLang="en-US" b="1" dirty="0">
                <a:solidFill>
                  <a:srgbClr val="FFFF00"/>
                </a:solidFill>
              </a:endParaRPr>
            </a:p>
          </p:txBody>
        </p:sp>
      </p:grpSp>
      <p:sp>
        <p:nvSpPr>
          <p:cNvPr id="13" name="文本框 12">
            <a:extLst>
              <a:ext uri="{FF2B5EF4-FFF2-40B4-BE49-F238E27FC236}">
                <a16:creationId xmlns:a16="http://schemas.microsoft.com/office/drawing/2014/main" id="{1CBD0060-0699-1AD6-3899-2B08107F5997}"/>
              </a:ext>
            </a:extLst>
          </p:cNvPr>
          <p:cNvSpPr txBox="1"/>
          <p:nvPr/>
        </p:nvSpPr>
        <p:spPr>
          <a:xfrm>
            <a:off x="1435659" y="3288083"/>
            <a:ext cx="5524500" cy="307777"/>
          </a:xfrm>
          <a:prstGeom prst="rect">
            <a:avLst/>
          </a:prstGeom>
          <a:noFill/>
        </p:spPr>
        <p:txBody>
          <a:bodyPr wrap="square">
            <a:spAutoFit/>
          </a:bodyPr>
          <a:lstStyle/>
          <a:p>
            <a:r>
              <a:rPr lang="en-US" altLang="zh-CN" sz="1400" b="1" dirty="0"/>
              <a:t>Waveforms of the RE detector and the G/RE</a:t>
            </a:r>
            <a:endParaRPr lang="zh-CN" altLang="en-US" sz="1400" b="1" dirty="0"/>
          </a:p>
        </p:txBody>
      </p:sp>
      <p:pic>
        <p:nvPicPr>
          <p:cNvPr id="7" name="图片 6">
            <a:extLst>
              <a:ext uri="{FF2B5EF4-FFF2-40B4-BE49-F238E27FC236}">
                <a16:creationId xmlns:a16="http://schemas.microsoft.com/office/drawing/2014/main" id="{0D97A8F0-5269-4A94-0C1B-BB8A7D8BA7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9884" y="3551095"/>
            <a:ext cx="4079876" cy="2955211"/>
          </a:xfrm>
          <a:prstGeom prst="rect">
            <a:avLst/>
          </a:prstGeom>
        </p:spPr>
      </p:pic>
      <p:sp>
        <p:nvSpPr>
          <p:cNvPr id="9" name="文本框 8">
            <a:extLst>
              <a:ext uri="{FF2B5EF4-FFF2-40B4-BE49-F238E27FC236}">
                <a16:creationId xmlns:a16="http://schemas.microsoft.com/office/drawing/2014/main" id="{E1FE52E9-5F78-2A41-EAF2-99A57121FDAA}"/>
              </a:ext>
            </a:extLst>
          </p:cNvPr>
          <p:cNvSpPr txBox="1"/>
          <p:nvPr/>
        </p:nvSpPr>
        <p:spPr>
          <a:xfrm>
            <a:off x="6274973" y="5275721"/>
            <a:ext cx="4440254" cy="369332"/>
          </a:xfrm>
          <a:prstGeom prst="rect">
            <a:avLst/>
          </a:prstGeom>
          <a:solidFill>
            <a:schemeClr val="accent6"/>
          </a:solidFill>
        </p:spPr>
        <p:txBody>
          <a:bodyPr wrap="square">
            <a:spAutoFit/>
          </a:bodyPr>
          <a:lstStyle/>
          <a:p>
            <a:r>
              <a:rPr lang="zh-CN" altLang="en-US" dirty="0"/>
              <a:t>石墨烯增强了探测器有源区信号的稳定性。</a:t>
            </a:r>
            <a:endParaRPr lang="en-US" altLang="zh-CN" b="1" dirty="0"/>
          </a:p>
        </p:txBody>
      </p:sp>
      <p:grpSp>
        <p:nvGrpSpPr>
          <p:cNvPr id="24" name="组合 23">
            <a:extLst>
              <a:ext uri="{FF2B5EF4-FFF2-40B4-BE49-F238E27FC236}">
                <a16:creationId xmlns:a16="http://schemas.microsoft.com/office/drawing/2014/main" id="{5FF2C2F7-303D-453F-6C5A-21CD34DC336E}"/>
              </a:ext>
            </a:extLst>
          </p:cNvPr>
          <p:cNvGrpSpPr/>
          <p:nvPr/>
        </p:nvGrpSpPr>
        <p:grpSpPr>
          <a:xfrm>
            <a:off x="5537786" y="1453974"/>
            <a:ext cx="4256474" cy="3251933"/>
            <a:chOff x="10909185" y="918624"/>
            <a:chExt cx="4256474" cy="3251933"/>
          </a:xfrm>
        </p:grpSpPr>
        <p:sp>
          <p:nvSpPr>
            <p:cNvPr id="15" name="矩形: 圆角 14">
              <a:extLst>
                <a:ext uri="{FF2B5EF4-FFF2-40B4-BE49-F238E27FC236}">
                  <a16:creationId xmlns:a16="http://schemas.microsoft.com/office/drawing/2014/main" id="{CF77ADEA-AB32-D264-AA0B-0BD8848BE5DE}"/>
                </a:ext>
              </a:extLst>
            </p:cNvPr>
            <p:cNvSpPr/>
            <p:nvPr/>
          </p:nvSpPr>
          <p:spPr>
            <a:xfrm>
              <a:off x="10909185" y="1111845"/>
              <a:ext cx="3026762" cy="3058712"/>
            </a:xfrm>
            <a:prstGeom prst="roundRect">
              <a:avLst>
                <a:gd name="adj" fmla="val 3858"/>
              </a:avLst>
            </a:prstGeom>
            <a:ln w="28575">
              <a:solidFill>
                <a:schemeClr val="accent2"/>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a:ea typeface="宋体" panose="02010600030101010101" pitchFamily="2" charset="-122"/>
                <a:cs typeface="+mn-cs"/>
              </a:endParaRPr>
            </a:p>
          </p:txBody>
        </p:sp>
        <p:sp>
          <p:nvSpPr>
            <p:cNvPr id="16" name="矩形: 对角圆角 15">
              <a:extLst>
                <a:ext uri="{FF2B5EF4-FFF2-40B4-BE49-F238E27FC236}">
                  <a16:creationId xmlns:a16="http://schemas.microsoft.com/office/drawing/2014/main" id="{5E691E4B-44EA-319B-79BA-858453D51545}"/>
                </a:ext>
              </a:extLst>
            </p:cNvPr>
            <p:cNvSpPr/>
            <p:nvPr/>
          </p:nvSpPr>
          <p:spPr>
            <a:xfrm>
              <a:off x="11106538" y="918624"/>
              <a:ext cx="2592000" cy="540000"/>
            </a:xfrm>
            <a:prstGeom prst="round2DiagRect">
              <a:avLst/>
            </a:prstGeom>
            <a:solidFill>
              <a:schemeClr val="accent2"/>
            </a:solidFill>
            <a:ln w="9525" cap="flat" cmpd="sng" algn="ctr">
              <a:solidFill>
                <a:schemeClr val="tx1"/>
              </a:solidFill>
              <a:prstDash val="solid"/>
            </a:ln>
            <a:effectLst>
              <a:outerShdw blurRad="40000" dist="23000" dir="5400000" rotWithShape="0">
                <a:srgbClr val="000000">
                  <a:alpha val="35000"/>
                </a:srgbClr>
              </a:outerShdw>
            </a:effectLst>
          </p:spPr>
          <p:txBody>
            <a:bodyPr rtlCol="0" anchor="ctr"/>
            <a:lstStyle/>
            <a:p>
              <a:pPr lvl="0" algn="ctr">
                <a:defRPr/>
              </a:pPr>
              <a:r>
                <a:rPr kumimoji="0" lang="en-US" altLang="zh-CN" sz="2000" b="1" i="0" u="none" strike="noStrike" kern="0" cap="none" spc="0" normalizeH="0" baseline="0" noProof="0" dirty="0">
                  <a:ln>
                    <a:noFill/>
                  </a:ln>
                  <a:solidFill>
                    <a:schemeClr val="bg1"/>
                  </a:solidFill>
                  <a:effectLst/>
                  <a:uLnTx/>
                  <a:uFillTx/>
                  <a:latin typeface="Times New Roman" panose="02020603050405020304" pitchFamily="18" charset="0"/>
                  <a:ea typeface="黑体" panose="02010609060101010101" pitchFamily="49" charset="-122"/>
                  <a:cs typeface="Times New Roman" panose="02020603050405020304" pitchFamily="18" charset="0"/>
                </a:rPr>
                <a:t>RE</a:t>
              </a:r>
              <a:r>
                <a:rPr kumimoji="0" lang="zh-CN" altLang="en-US" sz="2000" b="1" i="0" u="none" strike="noStrike" kern="0" cap="none" spc="0" normalizeH="0" baseline="0" noProof="0" dirty="0">
                  <a:ln>
                    <a:noFill/>
                  </a:ln>
                  <a:solidFill>
                    <a:schemeClr val="bg1"/>
                  </a:solidFill>
                  <a:effectLst/>
                  <a:uLnTx/>
                  <a:uFillTx/>
                  <a:latin typeface="Times New Roman" panose="02020603050405020304" pitchFamily="18" charset="0"/>
                  <a:ea typeface="黑体" panose="02010609060101010101" pitchFamily="49" charset="-122"/>
                  <a:cs typeface="Times New Roman" panose="02020603050405020304" pitchFamily="18" charset="0"/>
                </a:rPr>
                <a:t>探测器（点</a:t>
              </a:r>
              <a:r>
                <a:rPr kumimoji="0" lang="en-US" altLang="zh-CN" sz="2000" b="1" i="0" u="none" strike="noStrike" kern="0" cap="none" spc="0" normalizeH="0" baseline="0" noProof="0" dirty="0">
                  <a:ln>
                    <a:noFill/>
                  </a:ln>
                  <a:solidFill>
                    <a:schemeClr val="bg1"/>
                  </a:solidFill>
                  <a:effectLst/>
                  <a:uLnTx/>
                  <a:uFillTx/>
                  <a:latin typeface="Times New Roman" panose="02020603050405020304" pitchFamily="18" charset="0"/>
                  <a:ea typeface="黑体" panose="02010609060101010101" pitchFamily="49" charset="-122"/>
                  <a:cs typeface="Times New Roman" panose="02020603050405020304" pitchFamily="18" charset="0"/>
                </a:rPr>
                <a:t>1→5</a:t>
              </a:r>
              <a:r>
                <a:rPr kumimoji="0" lang="zh-CN" altLang="en-US" sz="2000" b="1" i="0" u="none" strike="noStrike" kern="0" cap="none" spc="0" normalizeH="0" baseline="0" noProof="0" dirty="0">
                  <a:ln>
                    <a:noFill/>
                  </a:ln>
                  <a:solidFill>
                    <a:schemeClr val="bg1"/>
                  </a:solidFill>
                  <a:effectLst/>
                  <a:uLnTx/>
                  <a:uFillTx/>
                  <a:latin typeface="Times New Roman" panose="02020603050405020304" pitchFamily="18" charset="0"/>
                  <a:ea typeface="黑体" panose="02010609060101010101" pitchFamily="49" charset="-122"/>
                  <a:cs typeface="Times New Roman" panose="02020603050405020304" pitchFamily="18" charset="0"/>
                </a:rPr>
                <a:t>）</a:t>
              </a:r>
            </a:p>
          </p:txBody>
        </p:sp>
        <p:sp>
          <p:nvSpPr>
            <p:cNvPr id="17" name="文本框 16">
              <a:extLst>
                <a:ext uri="{FF2B5EF4-FFF2-40B4-BE49-F238E27FC236}">
                  <a16:creationId xmlns:a16="http://schemas.microsoft.com/office/drawing/2014/main" id="{63B44692-B37D-83DE-6806-D17481B42763}"/>
                </a:ext>
              </a:extLst>
            </p:cNvPr>
            <p:cNvSpPr txBox="1"/>
            <p:nvPr/>
          </p:nvSpPr>
          <p:spPr>
            <a:xfrm>
              <a:off x="11152521" y="1453261"/>
              <a:ext cx="4013138" cy="2532745"/>
            </a:xfrm>
            <a:prstGeom prst="rect">
              <a:avLst/>
            </a:prstGeom>
            <a:noFill/>
          </p:spPr>
          <p:txBody>
            <a:bodyPr wrap="square">
              <a:spAutoFit/>
            </a:bodyPr>
            <a:lstStyle/>
            <a:p>
              <a:pPr>
                <a:lnSpc>
                  <a:spcPct val="150000"/>
                </a:lnSpc>
              </a:pPr>
              <a:r>
                <a:rPr lang="zh-CN" altLang="en-US" dirty="0">
                  <a:solidFill>
                    <a:srgbClr val="0F1115"/>
                  </a:solidFill>
                  <a:latin typeface="Times New Roman" panose="02020603050405020304" pitchFamily="18" charset="0"/>
                  <a:ea typeface="黑体" panose="02010609060101010101" pitchFamily="49" charset="-122"/>
                  <a:cs typeface="Times New Roman" panose="02020603050405020304" pitchFamily="18" charset="0"/>
                </a:rPr>
                <a:t>❌ 信号幅度</a:t>
              </a:r>
              <a:r>
                <a:rPr lang="zh-CN" altLang="en-US" b="1" dirty="0">
                  <a:solidFill>
                    <a:srgbClr val="0F1115"/>
                  </a:solidFill>
                  <a:latin typeface="Times New Roman" panose="02020603050405020304" pitchFamily="18" charset="0"/>
                  <a:ea typeface="黑体" panose="02010609060101010101" pitchFamily="49" charset="-122"/>
                  <a:cs typeface="Times New Roman" panose="02020603050405020304" pitchFamily="18" charset="0"/>
                </a:rPr>
                <a:t>显著衰减</a:t>
              </a:r>
              <a:endParaRPr lang="zh-CN" altLang="en-US" dirty="0">
                <a:solidFill>
                  <a:srgbClr val="0F1115"/>
                </a:solidFill>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zh-CN" altLang="en-US" dirty="0">
                  <a:solidFill>
                    <a:srgbClr val="0F1115"/>
                  </a:solidFill>
                  <a:latin typeface="Times New Roman" panose="02020603050405020304" pitchFamily="18" charset="0"/>
                  <a:ea typeface="黑体" panose="02010609060101010101" pitchFamily="49" charset="-122"/>
                  <a:cs typeface="Times New Roman" panose="02020603050405020304" pitchFamily="18" charset="0"/>
                </a:rPr>
                <a:t>❌ 波形</a:t>
              </a:r>
              <a:r>
                <a:rPr lang="zh-CN" altLang="en-US" b="1" dirty="0">
                  <a:solidFill>
                    <a:srgbClr val="0F1115"/>
                  </a:solidFill>
                  <a:latin typeface="Times New Roman" panose="02020603050405020304" pitchFamily="18" charset="0"/>
                  <a:ea typeface="黑体" panose="02010609060101010101" pitchFamily="49" charset="-122"/>
                  <a:cs typeface="Times New Roman" panose="02020603050405020304" pitchFamily="18" charset="0"/>
                </a:rPr>
                <a:t>明显展宽</a:t>
              </a:r>
              <a:endParaRPr lang="zh-CN" altLang="en-US" dirty="0">
                <a:solidFill>
                  <a:srgbClr val="0F1115"/>
                </a:solidFill>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zh-CN" altLang="en-US" dirty="0">
                  <a:solidFill>
                    <a:srgbClr val="0F1115"/>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en-US" b="1" dirty="0">
                  <a:solidFill>
                    <a:srgbClr val="0F1115"/>
                  </a:solidFill>
                  <a:latin typeface="Times New Roman" panose="02020603050405020304" pitchFamily="18" charset="0"/>
                  <a:ea typeface="黑体" panose="02010609060101010101" pitchFamily="49" charset="-122"/>
                  <a:cs typeface="Times New Roman" panose="02020603050405020304" pitchFamily="18" charset="0"/>
                </a:rPr>
                <a:t>根本原因</a:t>
              </a:r>
              <a:r>
                <a:rPr lang="zh-CN" altLang="en-US" dirty="0">
                  <a:solidFill>
                    <a:srgbClr val="0F1115"/>
                  </a:solidFill>
                  <a:latin typeface="Times New Roman" panose="02020603050405020304" pitchFamily="18" charset="0"/>
                  <a:ea typeface="黑体" panose="02010609060101010101" pitchFamily="49" charset="-122"/>
                  <a:cs typeface="Times New Roman" panose="02020603050405020304" pitchFamily="18" charset="0"/>
                </a:rPr>
                <a:t>：</a:t>
              </a:r>
            </a:p>
            <a:p>
              <a:pPr>
                <a:lnSpc>
                  <a:spcPct val="150000"/>
                </a:lnSpc>
              </a:pPr>
              <a:r>
                <a:rPr lang="en-US" altLang="zh-CN" dirty="0">
                  <a:solidFill>
                    <a:srgbClr val="0F1115"/>
                  </a:solidFill>
                  <a:latin typeface="Times New Roman" panose="02020603050405020304" pitchFamily="18" charset="0"/>
                  <a:ea typeface="黑体" panose="02010609060101010101" pitchFamily="49" charset="-122"/>
                  <a:cs typeface="Times New Roman" panose="02020603050405020304" pitchFamily="18" charset="0"/>
                </a:rPr>
                <a:t>P⁺⁺</a:t>
              </a:r>
              <a:r>
                <a:rPr lang="zh-CN" altLang="en-US" dirty="0">
                  <a:solidFill>
                    <a:srgbClr val="0F1115"/>
                  </a:solidFill>
                  <a:latin typeface="Times New Roman" panose="02020603050405020304" pitchFamily="18" charset="0"/>
                  <a:ea typeface="黑体" panose="02010609060101010101" pitchFamily="49" charset="-122"/>
                  <a:cs typeface="Times New Roman" panose="02020603050405020304" pitchFamily="18" charset="0"/>
                </a:rPr>
                <a:t>层有限薄层电阻</a:t>
              </a:r>
            </a:p>
            <a:p>
              <a:pPr>
                <a:lnSpc>
                  <a:spcPct val="150000"/>
                </a:lnSpc>
              </a:pPr>
              <a:r>
                <a:rPr lang="zh-CN" altLang="en-US" dirty="0">
                  <a:solidFill>
                    <a:srgbClr val="0F1115"/>
                  </a:solidFill>
                  <a:latin typeface="Times New Roman" panose="02020603050405020304" pitchFamily="18" charset="0"/>
                  <a:ea typeface="黑体" panose="02010609060101010101" pitchFamily="49" charset="-122"/>
                  <a:cs typeface="Times New Roman" panose="02020603050405020304" pitchFamily="18" charset="0"/>
                </a:rPr>
                <a:t>传输延迟增加</a:t>
              </a:r>
            </a:p>
            <a:p>
              <a:pPr>
                <a:lnSpc>
                  <a:spcPct val="150000"/>
                </a:lnSpc>
              </a:pPr>
              <a:r>
                <a:rPr lang="en-US" altLang="zh-CN" dirty="0">
                  <a:solidFill>
                    <a:srgbClr val="0F1115"/>
                  </a:solidFill>
                  <a:latin typeface="Times New Roman" panose="02020603050405020304" pitchFamily="18" charset="0"/>
                  <a:ea typeface="黑体" panose="02010609060101010101" pitchFamily="49" charset="-122"/>
                  <a:cs typeface="Times New Roman" panose="02020603050405020304" pitchFamily="18" charset="0"/>
                </a:rPr>
                <a:t>RC</a:t>
              </a:r>
              <a:r>
                <a:rPr lang="zh-CN" altLang="en-US" dirty="0">
                  <a:solidFill>
                    <a:srgbClr val="0F1115"/>
                  </a:solidFill>
                  <a:latin typeface="Times New Roman" panose="02020603050405020304" pitchFamily="18" charset="0"/>
                  <a:ea typeface="黑体" panose="02010609060101010101" pitchFamily="49" charset="-122"/>
                  <a:cs typeface="Times New Roman" panose="02020603050405020304" pitchFamily="18" charset="0"/>
                </a:rPr>
                <a:t>增大</a:t>
              </a:r>
            </a:p>
          </p:txBody>
        </p:sp>
      </p:grpSp>
      <p:grpSp>
        <p:nvGrpSpPr>
          <p:cNvPr id="25" name="组合 24">
            <a:extLst>
              <a:ext uri="{FF2B5EF4-FFF2-40B4-BE49-F238E27FC236}">
                <a16:creationId xmlns:a16="http://schemas.microsoft.com/office/drawing/2014/main" id="{126B608E-9708-9808-732E-FC0E12217C3F}"/>
              </a:ext>
            </a:extLst>
          </p:cNvPr>
          <p:cNvGrpSpPr/>
          <p:nvPr/>
        </p:nvGrpSpPr>
        <p:grpSpPr>
          <a:xfrm>
            <a:off x="8649496" y="1430598"/>
            <a:ext cx="4256474" cy="3251933"/>
            <a:chOff x="14890635" y="937674"/>
            <a:chExt cx="4256474" cy="3251933"/>
          </a:xfrm>
        </p:grpSpPr>
        <p:sp>
          <p:nvSpPr>
            <p:cNvPr id="18" name="矩形: 圆角 17">
              <a:extLst>
                <a:ext uri="{FF2B5EF4-FFF2-40B4-BE49-F238E27FC236}">
                  <a16:creationId xmlns:a16="http://schemas.microsoft.com/office/drawing/2014/main" id="{08CC63B5-DAD8-5B4F-4071-A8EFCA5D6B06}"/>
                </a:ext>
              </a:extLst>
            </p:cNvPr>
            <p:cNvSpPr/>
            <p:nvPr/>
          </p:nvSpPr>
          <p:spPr>
            <a:xfrm>
              <a:off x="14890635" y="1130895"/>
              <a:ext cx="3453586" cy="3058712"/>
            </a:xfrm>
            <a:prstGeom prst="roundRect">
              <a:avLst>
                <a:gd name="adj" fmla="val 3858"/>
              </a:avLst>
            </a:prstGeom>
            <a:ln w="28575"/>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a:ea typeface="宋体" panose="02010600030101010101" pitchFamily="2" charset="-122"/>
                <a:cs typeface="+mn-cs"/>
              </a:endParaRPr>
            </a:p>
          </p:txBody>
        </p:sp>
        <p:sp>
          <p:nvSpPr>
            <p:cNvPr id="21" name="矩形: 对角圆角 20">
              <a:extLst>
                <a:ext uri="{FF2B5EF4-FFF2-40B4-BE49-F238E27FC236}">
                  <a16:creationId xmlns:a16="http://schemas.microsoft.com/office/drawing/2014/main" id="{F77653F0-8C3D-3192-316C-A73A4707E062}"/>
                </a:ext>
              </a:extLst>
            </p:cNvPr>
            <p:cNvSpPr/>
            <p:nvPr/>
          </p:nvSpPr>
          <p:spPr>
            <a:xfrm>
              <a:off x="15087988" y="937674"/>
              <a:ext cx="2877091" cy="540000"/>
            </a:xfrm>
            <a:prstGeom prst="round2DiagRect">
              <a:avLst/>
            </a:prstGeom>
            <a:solidFill>
              <a:srgbClr val="00B0F0"/>
            </a:solidFill>
            <a:ln w="9525" cap="flat" cmpd="sng" algn="ctr">
              <a:solidFill>
                <a:schemeClr val="accent5">
                  <a:lumMod val="25000"/>
                </a:schemeClr>
              </a:solidFill>
              <a:prstDash val="solid"/>
            </a:ln>
            <a:effectLst>
              <a:outerShdw blurRad="40000" dist="23000" dir="5400000" rotWithShape="0">
                <a:srgbClr val="000000">
                  <a:alpha val="35000"/>
                </a:srgbClr>
              </a:outerShdw>
            </a:effectLst>
          </p:spPr>
          <p:txBody>
            <a:bodyPr rtlCol="0" anchor="ctr"/>
            <a:lstStyle/>
            <a:p>
              <a:pPr lvl="0" algn="ctr">
                <a:defRPr/>
              </a:pPr>
              <a:r>
                <a:rPr kumimoji="0" lang="en-US" altLang="zh-CN" sz="2000" b="1" i="0" u="none" strike="noStrike" kern="0" cap="none" spc="0" normalizeH="0" baseline="0" noProof="0" dirty="0">
                  <a:ln>
                    <a:noFill/>
                  </a:ln>
                  <a:solidFill>
                    <a:schemeClr val="bg1"/>
                  </a:solidFill>
                  <a:effectLst/>
                  <a:uLnTx/>
                  <a:uFillTx/>
                  <a:latin typeface="Times New Roman" panose="02020603050405020304" pitchFamily="18" charset="0"/>
                  <a:ea typeface="黑体" panose="02010609060101010101" pitchFamily="49" charset="-122"/>
                  <a:cs typeface="Times New Roman" panose="02020603050405020304" pitchFamily="18" charset="0"/>
                </a:rPr>
                <a:t>G</a:t>
              </a:r>
              <a:r>
                <a:rPr lang="en-US" altLang="zh-CN" sz="2000" b="1" kern="0" dirty="0">
                  <a:solidFill>
                    <a:schemeClr val="bg1"/>
                  </a:solidFill>
                  <a:latin typeface="Times New Roman" panose="02020603050405020304" pitchFamily="18" charset="0"/>
                  <a:ea typeface="黑体" panose="02010609060101010101" pitchFamily="49" charset="-122"/>
                  <a:cs typeface="Times New Roman" panose="02020603050405020304" pitchFamily="18" charset="0"/>
                </a:rPr>
                <a:t>/</a:t>
              </a:r>
              <a:r>
                <a:rPr kumimoji="0" lang="en-US" altLang="zh-CN" sz="2000" b="1" i="0" u="none" strike="noStrike" kern="0" cap="none" spc="0" normalizeH="0" baseline="0" noProof="0" dirty="0">
                  <a:ln>
                    <a:noFill/>
                  </a:ln>
                  <a:solidFill>
                    <a:schemeClr val="bg1"/>
                  </a:solidFill>
                  <a:effectLst/>
                  <a:uLnTx/>
                  <a:uFillTx/>
                  <a:latin typeface="Times New Roman" panose="02020603050405020304" pitchFamily="18" charset="0"/>
                  <a:ea typeface="黑体" panose="02010609060101010101" pitchFamily="49" charset="-122"/>
                  <a:cs typeface="Times New Roman" panose="02020603050405020304" pitchFamily="18" charset="0"/>
                </a:rPr>
                <a:t>RE</a:t>
              </a:r>
              <a:r>
                <a:rPr kumimoji="0" lang="zh-CN" altLang="en-US" sz="2000" b="1" i="0" u="none" strike="noStrike" kern="0" cap="none" spc="0" normalizeH="0" baseline="0" noProof="0" dirty="0">
                  <a:ln>
                    <a:noFill/>
                  </a:ln>
                  <a:solidFill>
                    <a:schemeClr val="bg1"/>
                  </a:solidFill>
                  <a:effectLst/>
                  <a:uLnTx/>
                  <a:uFillTx/>
                  <a:latin typeface="Times New Roman" panose="02020603050405020304" pitchFamily="18" charset="0"/>
                  <a:ea typeface="黑体" panose="02010609060101010101" pitchFamily="49" charset="-122"/>
                  <a:cs typeface="Times New Roman" panose="02020603050405020304" pitchFamily="18" charset="0"/>
                </a:rPr>
                <a:t>探测器（点</a:t>
              </a:r>
              <a:r>
                <a:rPr kumimoji="0" lang="en-US" altLang="zh-CN" sz="2000" b="1" i="0" u="none" strike="noStrike" kern="0" cap="none" spc="0" normalizeH="0" baseline="0" noProof="0" dirty="0">
                  <a:ln>
                    <a:noFill/>
                  </a:ln>
                  <a:solidFill>
                    <a:schemeClr val="bg1"/>
                  </a:solidFill>
                  <a:effectLst/>
                  <a:uLnTx/>
                  <a:uFillTx/>
                  <a:latin typeface="Times New Roman" panose="02020603050405020304" pitchFamily="18" charset="0"/>
                  <a:ea typeface="黑体" panose="02010609060101010101" pitchFamily="49" charset="-122"/>
                  <a:cs typeface="Times New Roman" panose="02020603050405020304" pitchFamily="18" charset="0"/>
                </a:rPr>
                <a:t>1→5</a:t>
              </a:r>
              <a:r>
                <a:rPr kumimoji="0" lang="zh-CN" altLang="en-US" sz="2000" b="1" i="0" u="none" strike="noStrike" kern="0" cap="none" spc="0" normalizeH="0" baseline="0" noProof="0" dirty="0">
                  <a:ln>
                    <a:noFill/>
                  </a:ln>
                  <a:solidFill>
                    <a:schemeClr val="bg1"/>
                  </a:solidFill>
                  <a:effectLst/>
                  <a:uLnTx/>
                  <a:uFillTx/>
                  <a:latin typeface="Times New Roman" panose="02020603050405020304" pitchFamily="18" charset="0"/>
                  <a:ea typeface="黑体" panose="02010609060101010101" pitchFamily="49" charset="-122"/>
                  <a:cs typeface="Times New Roman" panose="02020603050405020304" pitchFamily="18" charset="0"/>
                </a:rPr>
                <a:t>）</a:t>
              </a:r>
            </a:p>
          </p:txBody>
        </p:sp>
        <p:sp>
          <p:nvSpPr>
            <p:cNvPr id="23" name="文本框 22">
              <a:extLst>
                <a:ext uri="{FF2B5EF4-FFF2-40B4-BE49-F238E27FC236}">
                  <a16:creationId xmlns:a16="http://schemas.microsoft.com/office/drawing/2014/main" id="{BD081874-4769-2DC6-5B76-14F66AC63938}"/>
                </a:ext>
              </a:extLst>
            </p:cNvPr>
            <p:cNvSpPr txBox="1"/>
            <p:nvPr/>
          </p:nvSpPr>
          <p:spPr>
            <a:xfrm>
              <a:off x="15133971" y="1472311"/>
              <a:ext cx="4013138" cy="2532745"/>
            </a:xfrm>
            <a:prstGeom prst="rect">
              <a:avLst/>
            </a:prstGeom>
            <a:noFill/>
          </p:spPr>
          <p:txBody>
            <a:bodyPr wrap="square">
              <a:spAutoFit/>
            </a:bodyPr>
            <a:lstStyle/>
            <a:p>
              <a:pPr>
                <a:lnSpc>
                  <a:spcPct val="150000"/>
                </a:lnSpc>
              </a:pPr>
              <a:r>
                <a:rPr lang="zh-CN" altLang="en-US" dirty="0">
                  <a:solidFill>
                    <a:srgbClr val="0F1115"/>
                  </a:solidFill>
                  <a:latin typeface="Times New Roman" panose="02020603050405020304" pitchFamily="18" charset="0"/>
                  <a:ea typeface="黑体" panose="02010609060101010101" pitchFamily="49" charset="-122"/>
                  <a:cs typeface="Times New Roman" panose="02020603050405020304" pitchFamily="18" charset="0"/>
                </a:rPr>
                <a:t>✅ 波形退化程度大幅降低</a:t>
              </a:r>
            </a:p>
            <a:p>
              <a:pPr>
                <a:lnSpc>
                  <a:spcPct val="150000"/>
                </a:lnSpc>
              </a:pPr>
              <a:r>
                <a:rPr lang="zh-CN" altLang="en-US" dirty="0">
                  <a:solidFill>
                    <a:srgbClr val="0F1115"/>
                  </a:solidFill>
                  <a:latin typeface="Times New Roman" panose="02020603050405020304" pitchFamily="18" charset="0"/>
                  <a:ea typeface="黑体" panose="02010609060101010101" pitchFamily="49" charset="-122"/>
                  <a:cs typeface="Times New Roman" panose="02020603050405020304" pitchFamily="18" charset="0"/>
                </a:rPr>
                <a:t>✅ 信号完整性有效维持</a:t>
              </a:r>
            </a:p>
            <a:p>
              <a:pPr>
                <a:lnSpc>
                  <a:spcPct val="150000"/>
                </a:lnSpc>
              </a:pPr>
              <a:r>
                <a:rPr lang="zh-CN" altLang="en-US" dirty="0">
                  <a:solidFill>
                    <a:srgbClr val="0F1115"/>
                  </a:solidFill>
                  <a:latin typeface="Times New Roman" panose="02020603050405020304" pitchFamily="18" charset="0"/>
                  <a:ea typeface="黑体" panose="02010609060101010101" pitchFamily="49" charset="-122"/>
                  <a:cs typeface="Times New Roman" panose="02020603050405020304" pitchFamily="18" charset="0"/>
                </a:rPr>
                <a:t>🟢 改善机制：</a:t>
              </a:r>
            </a:p>
            <a:p>
              <a:pPr>
                <a:lnSpc>
                  <a:spcPct val="150000"/>
                </a:lnSpc>
              </a:pPr>
              <a:r>
                <a:rPr lang="zh-CN" altLang="en-US" dirty="0">
                  <a:solidFill>
                    <a:srgbClr val="0F1115"/>
                  </a:solidFill>
                  <a:latin typeface="Times New Roman" panose="02020603050405020304" pitchFamily="18" charset="0"/>
                  <a:ea typeface="黑体" panose="02010609060101010101" pitchFamily="49" charset="-122"/>
                  <a:cs typeface="Times New Roman" panose="02020603050405020304" pitchFamily="18" charset="0"/>
                </a:rPr>
                <a:t>石墨烯层提供横向导电通道</a:t>
              </a:r>
            </a:p>
            <a:p>
              <a:pPr>
                <a:lnSpc>
                  <a:spcPct val="150000"/>
                </a:lnSpc>
              </a:pPr>
              <a:r>
                <a:rPr lang="zh-CN" altLang="en-US" dirty="0">
                  <a:solidFill>
                    <a:srgbClr val="0F1115"/>
                  </a:solidFill>
                  <a:latin typeface="Times New Roman" panose="02020603050405020304" pitchFamily="18" charset="0"/>
                  <a:ea typeface="黑体" panose="02010609060101010101" pitchFamily="49" charset="-122"/>
                  <a:cs typeface="Times New Roman" panose="02020603050405020304" pitchFamily="18" charset="0"/>
                </a:rPr>
                <a:t>降低传输延迟</a:t>
              </a:r>
            </a:p>
            <a:p>
              <a:pPr>
                <a:lnSpc>
                  <a:spcPct val="150000"/>
                </a:lnSpc>
              </a:pPr>
              <a:r>
                <a:rPr lang="en-US" altLang="zh-CN" dirty="0">
                  <a:solidFill>
                    <a:srgbClr val="0F1115"/>
                  </a:solidFill>
                  <a:latin typeface="Times New Roman" panose="02020603050405020304" pitchFamily="18" charset="0"/>
                  <a:ea typeface="黑体" panose="02010609060101010101" pitchFamily="49" charset="-122"/>
                  <a:cs typeface="Times New Roman" panose="02020603050405020304" pitchFamily="18" charset="0"/>
                </a:rPr>
                <a:t>RC</a:t>
              </a:r>
              <a:r>
                <a:rPr lang="zh-CN" altLang="en-US" dirty="0">
                  <a:solidFill>
                    <a:srgbClr val="0F1115"/>
                  </a:solidFill>
                  <a:latin typeface="Times New Roman" panose="02020603050405020304" pitchFamily="18" charset="0"/>
                  <a:ea typeface="黑体" panose="02010609060101010101" pitchFamily="49" charset="-122"/>
                  <a:cs typeface="Times New Roman" panose="02020603050405020304" pitchFamily="18" charset="0"/>
                </a:rPr>
                <a:t>减小</a:t>
              </a:r>
            </a:p>
          </p:txBody>
        </p:sp>
      </p:grpSp>
      <p:sp>
        <p:nvSpPr>
          <p:cNvPr id="26" name="文本框 25">
            <a:extLst>
              <a:ext uri="{FF2B5EF4-FFF2-40B4-BE49-F238E27FC236}">
                <a16:creationId xmlns:a16="http://schemas.microsoft.com/office/drawing/2014/main" id="{6EA012BC-675F-5831-8ECC-C07101DC0EB8}"/>
              </a:ext>
            </a:extLst>
          </p:cNvPr>
          <p:cNvSpPr txBox="1"/>
          <p:nvPr/>
        </p:nvSpPr>
        <p:spPr>
          <a:xfrm>
            <a:off x="319995" y="58347"/>
            <a:ext cx="12246935" cy="646331"/>
          </a:xfrm>
          <a:prstGeom prst="rect">
            <a:avLst/>
          </a:prstGeom>
          <a:noFill/>
        </p:spPr>
        <p:txBody>
          <a:bodyPr wrap="square" rtlCol="0">
            <a:spAutoFit/>
          </a:bodyPr>
          <a:lstStyle/>
          <a:p>
            <a:pPr fontAlgn="base">
              <a:spcBef>
                <a:spcPct val="0"/>
              </a:spcBef>
              <a:spcAft>
                <a:spcPct val="0"/>
              </a:spcAft>
            </a:pPr>
            <a:r>
              <a:rPr lang="zh-CN" altLang="en-US" sz="3600" b="1" dirty="0">
                <a:solidFill>
                  <a:schemeClr val="bg1"/>
                </a:solidFill>
                <a:ea typeface="Adobe 黑体 Std R" panose="020B0400000000000000" pitchFamily="34" charset="-122"/>
                <a:cs typeface="+mj-cs"/>
              </a:rPr>
              <a:t>石墨烯</a:t>
            </a:r>
            <a:r>
              <a:rPr lang="en-US" altLang="zh-CN" sz="3600" b="1" dirty="0">
                <a:solidFill>
                  <a:schemeClr val="bg1"/>
                </a:solidFill>
                <a:ea typeface="Adobe 黑体 Std R" panose="020B0400000000000000" pitchFamily="34" charset="-122"/>
                <a:cs typeface="+mj-cs"/>
              </a:rPr>
              <a:t>/</a:t>
            </a:r>
            <a:r>
              <a:rPr lang="zh-CN" altLang="en-US" sz="3600" b="1" dirty="0">
                <a:solidFill>
                  <a:schemeClr val="bg1"/>
                </a:solidFill>
                <a:ea typeface="Adobe 黑体 Std R" panose="020B0400000000000000" pitchFamily="34" charset="-122"/>
                <a:cs typeface="+mj-cs"/>
              </a:rPr>
              <a:t>碳化硅和环形电极碳化硅探测器性能对比）</a:t>
            </a:r>
            <a:endParaRPr lang="en-US" altLang="zh-CN" sz="3600" b="1" dirty="0">
              <a:solidFill>
                <a:schemeClr val="bg1"/>
              </a:solidFill>
              <a:ea typeface="Adobe 黑体 Std R" panose="020B0400000000000000" pitchFamily="34" charset="-122"/>
              <a:cs typeface="+mj-cs"/>
            </a:endParaRPr>
          </a:p>
        </p:txBody>
      </p:sp>
      <p:sp>
        <p:nvSpPr>
          <p:cNvPr id="5" name="灯片编号占位符 4">
            <a:extLst>
              <a:ext uri="{FF2B5EF4-FFF2-40B4-BE49-F238E27FC236}">
                <a16:creationId xmlns:a16="http://schemas.microsoft.com/office/drawing/2014/main" id="{9259DD6C-7301-5216-85A5-1D507269668C}"/>
              </a:ext>
            </a:extLst>
          </p:cNvPr>
          <p:cNvSpPr>
            <a:spLocks noGrp="1"/>
          </p:cNvSpPr>
          <p:nvPr>
            <p:ph type="sldNum" sz="quarter" idx="12"/>
          </p:nvPr>
        </p:nvSpPr>
        <p:spPr/>
        <p:txBody>
          <a:bodyPr/>
          <a:lstStyle/>
          <a:p>
            <a:fld id="{62057974-E0BD-4C16-B1C0-846E4177CF44}" type="slidenum">
              <a:rPr lang="zh-CN" altLang="en-US" smtClean="0"/>
              <a:pPr/>
              <a:t>10</a:t>
            </a:fld>
            <a:endParaRPr lang="zh-CN" altLang="en-US">
              <a:solidFill>
                <a:schemeClr val="bg1"/>
              </a:solidFill>
            </a:endParaRPr>
          </a:p>
        </p:txBody>
      </p:sp>
    </p:spTree>
    <p:extLst>
      <p:ext uri="{BB962C8B-B14F-4D97-AF65-F5344CB8AC3E}">
        <p14:creationId xmlns:p14="http://schemas.microsoft.com/office/powerpoint/2010/main" val="451962306"/>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9B3E3-6C1C-2A6F-1CB8-366539584E77}"/>
            </a:ext>
          </a:extLst>
        </p:cNvPr>
        <p:cNvGrpSpPr/>
        <p:nvPr/>
      </p:nvGrpSpPr>
      <p:grpSpPr>
        <a:xfrm>
          <a:off x="0" y="0"/>
          <a:ext cx="0" cy="0"/>
          <a:chOff x="0" y="0"/>
          <a:chExt cx="0" cy="0"/>
        </a:xfrm>
      </p:grpSpPr>
      <p:sp>
        <p:nvSpPr>
          <p:cNvPr id="122" name="文本框 121">
            <a:extLst>
              <a:ext uri="{FF2B5EF4-FFF2-40B4-BE49-F238E27FC236}">
                <a16:creationId xmlns:a16="http://schemas.microsoft.com/office/drawing/2014/main" id="{41B27F81-2FC4-B74F-89B5-8D830E2212AE}"/>
              </a:ext>
            </a:extLst>
          </p:cNvPr>
          <p:cNvSpPr txBox="1"/>
          <p:nvPr>
            <p:custDataLst>
              <p:tags r:id="rId1"/>
            </p:custDataLst>
          </p:nvPr>
        </p:nvSpPr>
        <p:spPr>
          <a:xfrm>
            <a:off x="54959" y="54911"/>
            <a:ext cx="110409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b="1">
                <a:sym typeface="+mn-ea"/>
              </a:rPr>
              <a:t>Device Structure</a:t>
            </a:r>
            <a:endParaRPr lang="zh-CN" altLang="en-US" sz="2400" b="1" dirty="0">
              <a:sym typeface="+mn-ea"/>
            </a:endParaRPr>
          </a:p>
        </p:txBody>
      </p:sp>
      <p:sp>
        <p:nvSpPr>
          <p:cNvPr id="2" name="矩形 1">
            <a:extLst>
              <a:ext uri="{FF2B5EF4-FFF2-40B4-BE49-F238E27FC236}">
                <a16:creationId xmlns:a16="http://schemas.microsoft.com/office/drawing/2014/main" id="{62C6F71F-8E86-60DD-0F09-80ACA114BAE9}"/>
              </a:ext>
            </a:extLst>
          </p:cNvPr>
          <p:cNvSpPr/>
          <p:nvPr/>
        </p:nvSpPr>
        <p:spPr>
          <a:xfrm>
            <a:off x="0" y="0"/>
            <a:ext cx="12192000" cy="704007"/>
          </a:xfrm>
          <a:prstGeom prst="rect">
            <a:avLst/>
          </a:prstGeom>
          <a:solidFill>
            <a:srgbClr val="2D2C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B182F8DF-53EF-7A12-24A2-CF41DAA48F31}"/>
              </a:ext>
            </a:extLst>
          </p:cNvPr>
          <p:cNvPicPr>
            <a:picLocks noChangeAspect="1"/>
          </p:cNvPicPr>
          <p:nvPr/>
        </p:nvPicPr>
        <p:blipFill>
          <a:blip r:embed="rId4" cstate="print">
            <a:extLst>
              <a:ext uri="{28A0092B-C50C-407E-A947-70E740481C1C}">
                <a14:useLocalDpi xmlns:a14="http://schemas.microsoft.com/office/drawing/2010/main" val="0"/>
              </a:ext>
            </a:extLst>
          </a:blip>
          <a:srcRect b="49854"/>
          <a:stretch>
            <a:fillRect/>
          </a:stretch>
        </p:blipFill>
        <p:spPr>
          <a:xfrm>
            <a:off x="129789" y="1017673"/>
            <a:ext cx="3301695" cy="4987715"/>
          </a:xfrm>
          <a:prstGeom prst="rect">
            <a:avLst/>
          </a:prstGeom>
        </p:spPr>
      </p:pic>
      <p:pic>
        <p:nvPicPr>
          <p:cNvPr id="8" name="图片 7">
            <a:extLst>
              <a:ext uri="{FF2B5EF4-FFF2-40B4-BE49-F238E27FC236}">
                <a16:creationId xmlns:a16="http://schemas.microsoft.com/office/drawing/2014/main" id="{05303CE3-531B-C180-B344-A93E0D08866F}"/>
              </a:ext>
            </a:extLst>
          </p:cNvPr>
          <p:cNvPicPr>
            <a:picLocks noChangeAspect="1"/>
          </p:cNvPicPr>
          <p:nvPr/>
        </p:nvPicPr>
        <p:blipFill>
          <a:blip r:embed="rId4" cstate="print">
            <a:extLst>
              <a:ext uri="{28A0092B-C50C-407E-A947-70E740481C1C}">
                <a14:useLocalDpi xmlns:a14="http://schemas.microsoft.com/office/drawing/2010/main" val="0"/>
              </a:ext>
            </a:extLst>
          </a:blip>
          <a:srcRect t="49560"/>
          <a:stretch>
            <a:fillRect/>
          </a:stretch>
        </p:blipFill>
        <p:spPr>
          <a:xfrm>
            <a:off x="3486730" y="1007993"/>
            <a:ext cx="3301695" cy="5016887"/>
          </a:xfrm>
          <a:prstGeom prst="rect">
            <a:avLst/>
          </a:prstGeom>
        </p:spPr>
      </p:pic>
      <p:sp>
        <p:nvSpPr>
          <p:cNvPr id="11" name="文本框 10">
            <a:extLst>
              <a:ext uri="{FF2B5EF4-FFF2-40B4-BE49-F238E27FC236}">
                <a16:creationId xmlns:a16="http://schemas.microsoft.com/office/drawing/2014/main" id="{3E508B85-725E-D5AE-19C3-ED93F7A9F69B}"/>
              </a:ext>
            </a:extLst>
          </p:cNvPr>
          <p:cNvSpPr txBox="1"/>
          <p:nvPr/>
        </p:nvSpPr>
        <p:spPr>
          <a:xfrm>
            <a:off x="300874" y="6046739"/>
            <a:ext cx="8203406" cy="369332"/>
          </a:xfrm>
          <a:prstGeom prst="rect">
            <a:avLst/>
          </a:prstGeom>
          <a:noFill/>
        </p:spPr>
        <p:txBody>
          <a:bodyPr wrap="square">
            <a:spAutoFit/>
          </a:bodyPr>
          <a:lstStyle/>
          <a:p>
            <a:r>
              <a:rPr lang="en-US" altLang="zh-CN" dirty="0"/>
              <a:t>Fig. 1 (a) Rise time (b) FWHM (c) Signal amplitude (d) Time resolution</a:t>
            </a:r>
            <a:endParaRPr lang="zh-CN" altLang="en-US" dirty="0"/>
          </a:p>
        </p:txBody>
      </p:sp>
      <p:graphicFrame>
        <p:nvGraphicFramePr>
          <p:cNvPr id="15" name="表格 14">
            <a:extLst>
              <a:ext uri="{FF2B5EF4-FFF2-40B4-BE49-F238E27FC236}">
                <a16:creationId xmlns:a16="http://schemas.microsoft.com/office/drawing/2014/main" id="{4142EAF4-4FEC-456C-885E-2230FE770B1C}"/>
              </a:ext>
            </a:extLst>
          </p:cNvPr>
          <p:cNvGraphicFramePr>
            <a:graphicFrameLocks noGrp="1"/>
          </p:cNvGraphicFramePr>
          <p:nvPr>
            <p:extLst>
              <p:ext uri="{D42A27DB-BD31-4B8C-83A1-F6EECF244321}">
                <p14:modId xmlns:p14="http://schemas.microsoft.com/office/powerpoint/2010/main" val="220500385"/>
              </p:ext>
            </p:extLst>
          </p:nvPr>
        </p:nvGraphicFramePr>
        <p:xfrm>
          <a:off x="6941931" y="2924667"/>
          <a:ext cx="5087510" cy="1543050"/>
        </p:xfrm>
        <a:graphic>
          <a:graphicData uri="http://schemas.openxmlformats.org/drawingml/2006/table">
            <a:tbl>
              <a:tblPr>
                <a:tableStyleId>{08FB837D-C827-4EFA-A057-4D05807E0F7C}</a:tableStyleId>
              </a:tblPr>
              <a:tblGrid>
                <a:gridCol w="1789239">
                  <a:extLst>
                    <a:ext uri="{9D8B030D-6E8A-4147-A177-3AD203B41FA5}">
                      <a16:colId xmlns:a16="http://schemas.microsoft.com/office/drawing/2014/main" val="2662218753"/>
                    </a:ext>
                  </a:extLst>
                </a:gridCol>
                <a:gridCol w="1647983">
                  <a:extLst>
                    <a:ext uri="{9D8B030D-6E8A-4147-A177-3AD203B41FA5}">
                      <a16:colId xmlns:a16="http://schemas.microsoft.com/office/drawing/2014/main" val="2967995590"/>
                    </a:ext>
                  </a:extLst>
                </a:gridCol>
                <a:gridCol w="1650288">
                  <a:extLst>
                    <a:ext uri="{9D8B030D-6E8A-4147-A177-3AD203B41FA5}">
                      <a16:colId xmlns:a16="http://schemas.microsoft.com/office/drawing/2014/main" val="3154098388"/>
                    </a:ext>
                  </a:extLst>
                </a:gridCol>
              </a:tblGrid>
              <a:tr h="288827">
                <a:tc>
                  <a:txBody>
                    <a:bodyPr/>
                    <a:lstStyle/>
                    <a:p>
                      <a:pPr algn="l">
                        <a:buNone/>
                      </a:pPr>
                      <a:r>
                        <a:rPr lang="zh-CN" altLang="en-US" sz="1400" b="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参数</a:t>
                      </a:r>
                      <a:endParaRPr lang="en-US" sz="1400" b="1"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R="76200" marT="47625" marB="47625" anchor="ctr"/>
                </a:tc>
                <a:tc>
                  <a:txBody>
                    <a:bodyPr/>
                    <a:lstStyle/>
                    <a:p>
                      <a:pPr algn="l">
                        <a:buNone/>
                      </a:pPr>
                      <a:r>
                        <a:rPr lang="en-US" altLang="zh-CN" sz="1400" b="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RE</a:t>
                      </a:r>
                      <a:r>
                        <a:rPr lang="zh-CN" altLang="en-US" sz="1400" b="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探测器</a:t>
                      </a:r>
                      <a:endParaRPr lang="en-US" sz="1400" b="1"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76200" marR="76200" marT="47625" marB="47625" anchor="ctr"/>
                </a:tc>
                <a:tc>
                  <a:txBody>
                    <a:bodyPr/>
                    <a:lstStyle/>
                    <a:p>
                      <a:pPr algn="l">
                        <a:buNone/>
                      </a:pPr>
                      <a:r>
                        <a:rPr lang="en-US" altLang="zh-CN" sz="1400" b="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G/RE</a:t>
                      </a:r>
                      <a:r>
                        <a:rPr lang="zh-CN" altLang="en-US" sz="1400" b="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探测器</a:t>
                      </a:r>
                      <a:endParaRPr lang="en-US" sz="1400" b="1"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76200" marR="76200" marT="47625" marB="47625" anchor="ctr"/>
                </a:tc>
                <a:extLst>
                  <a:ext uri="{0D108BD9-81ED-4DB2-BD59-A6C34878D82A}">
                    <a16:rowId xmlns:a16="http://schemas.microsoft.com/office/drawing/2014/main" val="3486154505"/>
                  </a:ext>
                </a:extLst>
              </a:tr>
              <a:tr h="288827">
                <a:tc>
                  <a:txBody>
                    <a:bodyPr/>
                    <a:lstStyle/>
                    <a:p>
                      <a:pPr>
                        <a:buNone/>
                      </a:pPr>
                      <a:r>
                        <a:rPr lang="zh-CN" altLang="en-US" sz="1400" b="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时间分辨率</a:t>
                      </a:r>
                      <a:endParaRPr lang="en-US" sz="1400" b="1"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R="76200" marT="47625" marB="47625" anchor="ctr"/>
                </a:tc>
                <a:tc>
                  <a:txBody>
                    <a:bodyPr/>
                    <a:lstStyle/>
                    <a:p>
                      <a:pPr>
                        <a:buNone/>
                      </a:pPr>
                      <a:r>
                        <a:rPr lang="en-US" sz="1400" b="0" dirty="0">
                          <a:effectLst/>
                          <a:latin typeface="Times New Roman" panose="02020603050405020304" pitchFamily="18" charset="0"/>
                          <a:ea typeface="黑体" panose="02010609060101010101" pitchFamily="49" charset="-122"/>
                          <a:cs typeface="Times New Roman" panose="02020603050405020304" pitchFamily="18" charset="0"/>
                        </a:rPr>
                        <a:t>17.1 </a:t>
                      </a:r>
                      <a:r>
                        <a:rPr lang="en-US" sz="1400" b="0" dirty="0" err="1">
                          <a:effectLst/>
                          <a:latin typeface="Times New Roman" panose="02020603050405020304" pitchFamily="18" charset="0"/>
                          <a:ea typeface="黑体" panose="02010609060101010101" pitchFamily="49" charset="-122"/>
                          <a:cs typeface="Times New Roman" panose="02020603050405020304" pitchFamily="18" charset="0"/>
                        </a:rPr>
                        <a:t>ps</a:t>
                      </a:r>
                      <a:r>
                        <a:rPr lang="en-US" sz="1400" b="0" dirty="0">
                          <a:effectLst/>
                          <a:latin typeface="Times New Roman" panose="02020603050405020304" pitchFamily="18" charset="0"/>
                          <a:ea typeface="黑体" panose="02010609060101010101" pitchFamily="49" charset="-122"/>
                          <a:cs typeface="Times New Roman" panose="02020603050405020304" pitchFamily="18" charset="0"/>
                        </a:rPr>
                        <a:t> → &gt;107 </a:t>
                      </a:r>
                      <a:r>
                        <a:rPr lang="en-US" sz="1400" b="0" dirty="0" err="1">
                          <a:effectLst/>
                          <a:latin typeface="Times New Roman" panose="02020603050405020304" pitchFamily="18" charset="0"/>
                          <a:ea typeface="黑体" panose="02010609060101010101" pitchFamily="49" charset="-122"/>
                          <a:cs typeface="Times New Roman" panose="02020603050405020304" pitchFamily="18" charset="0"/>
                        </a:rPr>
                        <a:t>ps</a:t>
                      </a:r>
                      <a:endParaRPr lang="en-US" sz="1400" b="0"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76200" marR="76200" marT="47625" marB="47625" anchor="ctr"/>
                </a:tc>
                <a:tc>
                  <a:txBody>
                    <a:bodyPr/>
                    <a:lstStyle/>
                    <a:p>
                      <a:pPr>
                        <a:buNone/>
                      </a:pPr>
                      <a:r>
                        <a:rPr lang="zh-CN" altLang="en-US" sz="1400" b="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约</a:t>
                      </a:r>
                      <a:r>
                        <a:rPr lang="en-US" altLang="zh-CN" sz="1400" b="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20 </a:t>
                      </a:r>
                      <a:r>
                        <a:rPr lang="en-US" altLang="zh-CN" sz="1400" b="0" kern="1200" dirty="0" err="1">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ps</a:t>
                      </a:r>
                      <a:endParaRPr lang="en-US" sz="1400" b="1"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76200" marT="47625" marB="47625" anchor="ctr"/>
                </a:tc>
                <a:extLst>
                  <a:ext uri="{0D108BD9-81ED-4DB2-BD59-A6C34878D82A}">
                    <a16:rowId xmlns:a16="http://schemas.microsoft.com/office/drawing/2014/main" val="3175178784"/>
                  </a:ext>
                </a:extLst>
              </a:tr>
              <a:tr h="288827">
                <a:tc>
                  <a:txBody>
                    <a:bodyPr/>
                    <a:lstStyle/>
                    <a:p>
                      <a:pPr>
                        <a:buNone/>
                      </a:pPr>
                      <a:r>
                        <a:rPr lang="zh-CN" altLang="en-US" sz="1400" b="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信号幅度</a:t>
                      </a:r>
                      <a:endParaRPr lang="en-US" sz="1400" b="1"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R="76200" marT="47625" marB="47625" anchor="ctr"/>
                </a:tc>
                <a:tc>
                  <a:txBody>
                    <a:bodyPr/>
                    <a:lstStyle/>
                    <a:p>
                      <a:pPr>
                        <a:buNone/>
                      </a:pPr>
                      <a:r>
                        <a:rPr lang="en-US" sz="1400" b="0" dirty="0">
                          <a:effectLst/>
                          <a:latin typeface="Times New Roman" panose="02020603050405020304" pitchFamily="18" charset="0"/>
                          <a:ea typeface="黑体" panose="02010609060101010101" pitchFamily="49" charset="-122"/>
                          <a:cs typeface="Times New Roman" panose="02020603050405020304" pitchFamily="18" charset="0"/>
                        </a:rPr>
                        <a:t>60 mV → 20 mV</a:t>
                      </a:r>
                    </a:p>
                  </a:txBody>
                  <a:tcPr marL="76200" marR="76200" marT="47625" marB="47625" anchor="ctr"/>
                </a:tc>
                <a:tc>
                  <a:txBody>
                    <a:bodyPr/>
                    <a:lstStyle/>
                    <a:p>
                      <a:pPr>
                        <a:buNone/>
                      </a:pPr>
                      <a:r>
                        <a:rPr lang="zh-CN" altLang="en-US" sz="1400" b="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稳定</a:t>
                      </a:r>
                      <a:endParaRPr lang="en-US" sz="1400" b="1"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76200" marT="47625" marB="47625" anchor="ctr"/>
                </a:tc>
                <a:extLst>
                  <a:ext uri="{0D108BD9-81ED-4DB2-BD59-A6C34878D82A}">
                    <a16:rowId xmlns:a16="http://schemas.microsoft.com/office/drawing/2014/main" val="3312184203"/>
                  </a:ext>
                </a:extLst>
              </a:tr>
              <a:tr h="288827">
                <a:tc>
                  <a:txBody>
                    <a:bodyPr/>
                    <a:lstStyle/>
                    <a:p>
                      <a:pPr>
                        <a:buNone/>
                      </a:pPr>
                      <a:r>
                        <a:rPr lang="zh-CN" altLang="en-US" sz="1400" b="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上升时间</a:t>
                      </a:r>
                      <a:r>
                        <a:rPr lang="en-US" altLang="zh-CN" sz="1400" b="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a:t>
                      </a:r>
                      <a:r>
                        <a:rPr lang="zh-CN" altLang="en-US" sz="1400" b="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半高宽</a:t>
                      </a:r>
                      <a:endParaRPr lang="en-US" sz="1400" b="1"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R="76200" marT="47625" marB="47625" anchor="ctr"/>
                </a:tc>
                <a:tc>
                  <a:txBody>
                    <a:bodyPr/>
                    <a:lstStyle/>
                    <a:p>
                      <a:pPr>
                        <a:buNone/>
                      </a:pPr>
                      <a:r>
                        <a:rPr lang="zh-CN" altLang="en-US" sz="1400" b="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增加</a:t>
                      </a:r>
                      <a:endParaRPr lang="en-US" sz="1400" b="1"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76200" marR="76200" marT="47625" marB="47625" anchor="ctr"/>
                </a:tc>
                <a:tc>
                  <a:txBody>
                    <a:bodyPr/>
                    <a:lstStyle/>
                    <a:p>
                      <a:pPr>
                        <a:buNone/>
                      </a:pPr>
                      <a:r>
                        <a:rPr lang="zh-CN" altLang="en-US" sz="1400" b="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稳定</a:t>
                      </a:r>
                      <a:endParaRPr lang="en-US" sz="1400" b="1"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76200" marT="47625" marB="47625" anchor="ctr"/>
                </a:tc>
                <a:extLst>
                  <a:ext uri="{0D108BD9-81ED-4DB2-BD59-A6C34878D82A}">
                    <a16:rowId xmlns:a16="http://schemas.microsoft.com/office/drawing/2014/main" val="4062009447"/>
                  </a:ext>
                </a:extLst>
              </a:tr>
              <a:tr h="288827">
                <a:tc>
                  <a:txBody>
                    <a:bodyPr/>
                    <a:lstStyle/>
                    <a:p>
                      <a:pPr>
                        <a:buNone/>
                      </a:pPr>
                      <a:r>
                        <a:rPr lang="zh-CN" altLang="en-US" sz="1400" b="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误差棒（稳定性）</a:t>
                      </a:r>
                      <a:endParaRPr lang="en-US" sz="1400" b="1"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R="76200" marT="47625" marB="47625" anchor="ctr"/>
                </a:tc>
                <a:tc>
                  <a:txBody>
                    <a:bodyPr/>
                    <a:lstStyle/>
                    <a:p>
                      <a:pPr>
                        <a:buNone/>
                      </a:pPr>
                      <a:r>
                        <a:rPr lang="zh-CN" altLang="en-US" sz="1400" b="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中心区域较大</a:t>
                      </a:r>
                      <a:endParaRPr lang="en-US" sz="1400" b="1"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76200" marR="76200" marT="47625" marB="47625" anchor="ctr"/>
                </a:tc>
                <a:tc>
                  <a:txBody>
                    <a:bodyPr/>
                    <a:lstStyle/>
                    <a:p>
                      <a:pPr>
                        <a:buNone/>
                      </a:pPr>
                      <a:r>
                        <a:rPr lang="zh-CN" altLang="en-US" sz="1400" b="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小且均匀</a:t>
                      </a:r>
                      <a:endParaRPr lang="en-US" sz="1400" b="1"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76200" marT="47625" marB="47625" anchor="ctr"/>
                </a:tc>
                <a:extLst>
                  <a:ext uri="{0D108BD9-81ED-4DB2-BD59-A6C34878D82A}">
                    <a16:rowId xmlns:a16="http://schemas.microsoft.com/office/drawing/2014/main" val="1150743394"/>
                  </a:ext>
                </a:extLst>
              </a:tr>
            </a:tbl>
          </a:graphicData>
        </a:graphic>
      </p:graphicFrame>
      <p:pic>
        <p:nvPicPr>
          <p:cNvPr id="18" name="图片 17">
            <a:extLst>
              <a:ext uri="{FF2B5EF4-FFF2-40B4-BE49-F238E27FC236}">
                <a16:creationId xmlns:a16="http://schemas.microsoft.com/office/drawing/2014/main" id="{055D4770-F255-E56A-EFB5-AE2180CAB4F7}"/>
              </a:ext>
            </a:extLst>
          </p:cNvPr>
          <p:cNvPicPr>
            <a:picLocks noChangeAspect="1"/>
          </p:cNvPicPr>
          <p:nvPr/>
        </p:nvPicPr>
        <p:blipFill>
          <a:blip r:embed="rId5"/>
          <a:srcRect b="29004"/>
          <a:stretch>
            <a:fillRect/>
          </a:stretch>
        </p:blipFill>
        <p:spPr>
          <a:xfrm>
            <a:off x="6809322" y="1012034"/>
            <a:ext cx="5177269" cy="1856253"/>
          </a:xfrm>
          <a:prstGeom prst="rect">
            <a:avLst/>
          </a:prstGeom>
        </p:spPr>
      </p:pic>
      <p:cxnSp>
        <p:nvCxnSpPr>
          <p:cNvPr id="23" name="直接箭头连接符 22">
            <a:extLst>
              <a:ext uri="{FF2B5EF4-FFF2-40B4-BE49-F238E27FC236}">
                <a16:creationId xmlns:a16="http://schemas.microsoft.com/office/drawing/2014/main" id="{563A268B-180E-F4A7-63AF-9D5F60013239}"/>
              </a:ext>
            </a:extLst>
          </p:cNvPr>
          <p:cNvCxnSpPr/>
          <p:nvPr/>
        </p:nvCxnSpPr>
        <p:spPr>
          <a:xfrm>
            <a:off x="10078278" y="2305878"/>
            <a:ext cx="1351722" cy="0"/>
          </a:xfrm>
          <a:prstGeom prst="straightConnector1">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5" name="文本框 24">
            <a:extLst>
              <a:ext uri="{FF2B5EF4-FFF2-40B4-BE49-F238E27FC236}">
                <a16:creationId xmlns:a16="http://schemas.microsoft.com/office/drawing/2014/main" id="{FEB071D3-AEF9-7C36-DDA0-66074FE2349A}"/>
              </a:ext>
            </a:extLst>
          </p:cNvPr>
          <p:cNvSpPr txBox="1"/>
          <p:nvPr/>
        </p:nvSpPr>
        <p:spPr>
          <a:xfrm>
            <a:off x="9881980" y="2298459"/>
            <a:ext cx="911916" cy="369332"/>
          </a:xfrm>
          <a:prstGeom prst="rect">
            <a:avLst/>
          </a:prstGeom>
          <a:noFill/>
        </p:spPr>
        <p:txBody>
          <a:bodyPr wrap="square">
            <a:spAutoFit/>
          </a:bodyPr>
          <a:lstStyle/>
          <a:p>
            <a:pPr>
              <a:buNone/>
            </a:pPr>
            <a:r>
              <a:rPr lang="en-US" altLang="zh-CN" sz="1800" dirty="0">
                <a:effectLst/>
              </a:rPr>
              <a:t>600μm</a:t>
            </a:r>
          </a:p>
        </p:txBody>
      </p:sp>
      <p:sp>
        <p:nvSpPr>
          <p:cNvPr id="26" name="文本框 25">
            <a:extLst>
              <a:ext uri="{FF2B5EF4-FFF2-40B4-BE49-F238E27FC236}">
                <a16:creationId xmlns:a16="http://schemas.microsoft.com/office/drawing/2014/main" id="{3A6DA81F-813C-51CC-6D69-EF15CC9FD39D}"/>
              </a:ext>
            </a:extLst>
          </p:cNvPr>
          <p:cNvSpPr txBox="1"/>
          <p:nvPr/>
        </p:nvSpPr>
        <p:spPr>
          <a:xfrm>
            <a:off x="10972799" y="2298459"/>
            <a:ext cx="1043609" cy="369332"/>
          </a:xfrm>
          <a:prstGeom prst="rect">
            <a:avLst/>
          </a:prstGeom>
          <a:noFill/>
        </p:spPr>
        <p:txBody>
          <a:bodyPr wrap="square">
            <a:spAutoFit/>
          </a:bodyPr>
          <a:lstStyle/>
          <a:p>
            <a:pPr>
              <a:buNone/>
            </a:pPr>
            <a:r>
              <a:rPr lang="en-US" altLang="zh-CN" dirty="0"/>
              <a:t>22</a:t>
            </a:r>
            <a:r>
              <a:rPr lang="en-US" altLang="zh-CN" sz="1800" dirty="0">
                <a:effectLst/>
              </a:rPr>
              <a:t>00μm</a:t>
            </a:r>
          </a:p>
        </p:txBody>
      </p:sp>
      <p:cxnSp>
        <p:nvCxnSpPr>
          <p:cNvPr id="6" name="直接连接符 5">
            <a:extLst>
              <a:ext uri="{FF2B5EF4-FFF2-40B4-BE49-F238E27FC236}">
                <a16:creationId xmlns:a16="http://schemas.microsoft.com/office/drawing/2014/main" id="{BC1F7356-D598-86F1-BE93-F77F514BD1F4}"/>
              </a:ext>
            </a:extLst>
          </p:cNvPr>
          <p:cNvCxnSpPr/>
          <p:nvPr/>
        </p:nvCxnSpPr>
        <p:spPr>
          <a:xfrm flipH="1">
            <a:off x="3921760" y="5222240"/>
            <a:ext cx="182880" cy="0"/>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9" name="直接连接符 8">
            <a:extLst>
              <a:ext uri="{FF2B5EF4-FFF2-40B4-BE49-F238E27FC236}">
                <a16:creationId xmlns:a16="http://schemas.microsoft.com/office/drawing/2014/main" id="{2E176C1F-1713-4D83-9DC0-0ED940BABA21}"/>
              </a:ext>
            </a:extLst>
          </p:cNvPr>
          <p:cNvCxnSpPr>
            <a:cxnSpLocks/>
          </p:cNvCxnSpPr>
          <p:nvPr/>
        </p:nvCxnSpPr>
        <p:spPr>
          <a:xfrm flipH="1">
            <a:off x="3921760" y="3840480"/>
            <a:ext cx="1422400" cy="0"/>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3" name="文本框 12">
            <a:extLst>
              <a:ext uri="{FF2B5EF4-FFF2-40B4-BE49-F238E27FC236}">
                <a16:creationId xmlns:a16="http://schemas.microsoft.com/office/drawing/2014/main" id="{389BE708-CB20-2AA9-5E50-89F359D03F8C}"/>
              </a:ext>
            </a:extLst>
          </p:cNvPr>
          <p:cNvSpPr txBox="1"/>
          <p:nvPr/>
        </p:nvSpPr>
        <p:spPr>
          <a:xfrm>
            <a:off x="3986212" y="3844618"/>
            <a:ext cx="3492067" cy="369332"/>
          </a:xfrm>
          <a:prstGeom prst="rect">
            <a:avLst/>
          </a:prstGeom>
          <a:noFill/>
        </p:spPr>
        <p:txBody>
          <a:bodyPr wrap="square">
            <a:spAutoFit/>
          </a:bodyPr>
          <a:lstStyle/>
          <a:p>
            <a:r>
              <a:rPr lang="en-US" altLang="zh-CN" sz="1800" b="1" dirty="0">
                <a:effectLst/>
              </a:rPr>
              <a:t>107 </a:t>
            </a:r>
            <a:r>
              <a:rPr lang="en-US" altLang="zh-CN" sz="1800" b="1" dirty="0" err="1">
                <a:effectLst/>
              </a:rPr>
              <a:t>ps</a:t>
            </a:r>
            <a:endParaRPr lang="zh-CN" altLang="en-US" dirty="0"/>
          </a:p>
        </p:txBody>
      </p:sp>
      <p:sp>
        <p:nvSpPr>
          <p:cNvPr id="14" name="文本框 13">
            <a:extLst>
              <a:ext uri="{FF2B5EF4-FFF2-40B4-BE49-F238E27FC236}">
                <a16:creationId xmlns:a16="http://schemas.microsoft.com/office/drawing/2014/main" id="{AB5EC1E1-A5B1-9166-8EC0-7DF399114EA8}"/>
              </a:ext>
            </a:extLst>
          </p:cNvPr>
          <p:cNvSpPr txBox="1"/>
          <p:nvPr/>
        </p:nvSpPr>
        <p:spPr>
          <a:xfrm>
            <a:off x="3886200" y="4824214"/>
            <a:ext cx="946150" cy="369332"/>
          </a:xfrm>
          <a:prstGeom prst="rect">
            <a:avLst/>
          </a:prstGeom>
          <a:noFill/>
        </p:spPr>
        <p:txBody>
          <a:bodyPr wrap="square">
            <a:spAutoFit/>
          </a:bodyPr>
          <a:lstStyle/>
          <a:p>
            <a:r>
              <a:rPr lang="en-US" altLang="zh-CN" sz="1800" b="1" dirty="0">
                <a:effectLst/>
              </a:rPr>
              <a:t>17.1 </a:t>
            </a:r>
            <a:r>
              <a:rPr lang="en-US" altLang="zh-CN" sz="1800" b="1" dirty="0" err="1">
                <a:effectLst/>
              </a:rPr>
              <a:t>ps</a:t>
            </a:r>
            <a:endParaRPr lang="zh-CN" altLang="en-US" dirty="0"/>
          </a:p>
        </p:txBody>
      </p:sp>
      <p:sp>
        <p:nvSpPr>
          <p:cNvPr id="16" name="文本框 15">
            <a:extLst>
              <a:ext uri="{FF2B5EF4-FFF2-40B4-BE49-F238E27FC236}">
                <a16:creationId xmlns:a16="http://schemas.microsoft.com/office/drawing/2014/main" id="{CE0ACD13-1BA8-1691-235C-AEB82076EA8A}"/>
              </a:ext>
            </a:extLst>
          </p:cNvPr>
          <p:cNvSpPr txBox="1"/>
          <p:nvPr/>
        </p:nvSpPr>
        <p:spPr>
          <a:xfrm>
            <a:off x="4973320" y="4631174"/>
            <a:ext cx="811530" cy="369332"/>
          </a:xfrm>
          <a:prstGeom prst="rect">
            <a:avLst/>
          </a:prstGeom>
          <a:noFill/>
        </p:spPr>
        <p:txBody>
          <a:bodyPr wrap="square">
            <a:spAutoFit/>
          </a:bodyPr>
          <a:lstStyle/>
          <a:p>
            <a:r>
              <a:rPr lang="en-US" altLang="zh-CN" sz="1800" b="1" dirty="0">
                <a:effectLst/>
              </a:rPr>
              <a:t>20 </a:t>
            </a:r>
            <a:r>
              <a:rPr lang="en-US" altLang="zh-CN" sz="1800" b="1" dirty="0" err="1">
                <a:effectLst/>
              </a:rPr>
              <a:t>ps</a:t>
            </a:r>
            <a:endParaRPr lang="zh-CN" altLang="en-US" dirty="0"/>
          </a:p>
        </p:txBody>
      </p:sp>
      <p:cxnSp>
        <p:nvCxnSpPr>
          <p:cNvPr id="19" name="直接箭头连接符 18">
            <a:extLst>
              <a:ext uri="{FF2B5EF4-FFF2-40B4-BE49-F238E27FC236}">
                <a16:creationId xmlns:a16="http://schemas.microsoft.com/office/drawing/2014/main" id="{F48081A9-1121-797B-E70A-1141501BB8AC}"/>
              </a:ext>
            </a:extLst>
          </p:cNvPr>
          <p:cNvCxnSpPr/>
          <p:nvPr/>
        </p:nvCxnSpPr>
        <p:spPr>
          <a:xfrm>
            <a:off x="5303520" y="4937760"/>
            <a:ext cx="0" cy="17272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文本框 4">
            <a:extLst>
              <a:ext uri="{FF2B5EF4-FFF2-40B4-BE49-F238E27FC236}">
                <a16:creationId xmlns:a16="http://schemas.microsoft.com/office/drawing/2014/main" id="{837A6AA9-F393-CAD2-4904-FC5E5F3BF4A3}"/>
              </a:ext>
            </a:extLst>
          </p:cNvPr>
          <p:cNvSpPr txBox="1"/>
          <p:nvPr/>
        </p:nvSpPr>
        <p:spPr>
          <a:xfrm>
            <a:off x="319995" y="58347"/>
            <a:ext cx="12246935" cy="646331"/>
          </a:xfrm>
          <a:prstGeom prst="rect">
            <a:avLst/>
          </a:prstGeom>
          <a:noFill/>
        </p:spPr>
        <p:txBody>
          <a:bodyPr wrap="square" rtlCol="0">
            <a:spAutoFit/>
          </a:bodyPr>
          <a:lstStyle/>
          <a:p>
            <a:pPr fontAlgn="base">
              <a:spcBef>
                <a:spcPct val="0"/>
              </a:spcBef>
              <a:spcAft>
                <a:spcPct val="0"/>
              </a:spcAft>
            </a:pPr>
            <a:r>
              <a:rPr lang="zh-CN" altLang="en-US" sz="3600" b="1" dirty="0">
                <a:solidFill>
                  <a:schemeClr val="bg1"/>
                </a:solidFill>
                <a:ea typeface="Adobe 黑体 Std R" panose="020B0400000000000000" pitchFamily="34" charset="-122"/>
                <a:cs typeface="+mj-cs"/>
              </a:rPr>
              <a:t>石墨烯</a:t>
            </a:r>
            <a:r>
              <a:rPr lang="en-US" altLang="zh-CN" sz="3600" b="1" dirty="0">
                <a:solidFill>
                  <a:schemeClr val="bg1"/>
                </a:solidFill>
                <a:ea typeface="Adobe 黑体 Std R" panose="020B0400000000000000" pitchFamily="34" charset="-122"/>
                <a:cs typeface="+mj-cs"/>
              </a:rPr>
              <a:t>/</a:t>
            </a:r>
            <a:r>
              <a:rPr lang="zh-CN" altLang="en-US" sz="3600" b="1" dirty="0">
                <a:solidFill>
                  <a:schemeClr val="bg1"/>
                </a:solidFill>
                <a:ea typeface="Adobe 黑体 Std R" panose="020B0400000000000000" pitchFamily="34" charset="-122"/>
                <a:cs typeface="+mj-cs"/>
              </a:rPr>
              <a:t>碳化硅和环形电极碳化硅探测器性能对比）</a:t>
            </a:r>
            <a:endParaRPr lang="en-US" altLang="zh-CN" sz="3600" b="1" dirty="0">
              <a:solidFill>
                <a:schemeClr val="bg1"/>
              </a:solidFill>
              <a:ea typeface="Adobe 黑体 Std R" panose="020B0400000000000000" pitchFamily="34" charset="-122"/>
              <a:cs typeface="+mj-cs"/>
            </a:endParaRPr>
          </a:p>
        </p:txBody>
      </p:sp>
      <p:sp>
        <p:nvSpPr>
          <p:cNvPr id="10" name="灯片编号占位符 9">
            <a:extLst>
              <a:ext uri="{FF2B5EF4-FFF2-40B4-BE49-F238E27FC236}">
                <a16:creationId xmlns:a16="http://schemas.microsoft.com/office/drawing/2014/main" id="{C4105F4F-79A9-FAA1-0D9D-996053A171EC}"/>
              </a:ext>
            </a:extLst>
          </p:cNvPr>
          <p:cNvSpPr>
            <a:spLocks noGrp="1"/>
          </p:cNvSpPr>
          <p:nvPr>
            <p:ph type="sldNum" sz="quarter" idx="12"/>
          </p:nvPr>
        </p:nvSpPr>
        <p:spPr/>
        <p:txBody>
          <a:bodyPr/>
          <a:lstStyle/>
          <a:p>
            <a:fld id="{62057974-E0BD-4C16-B1C0-846E4177CF44}" type="slidenum">
              <a:rPr lang="zh-CN" altLang="en-US" smtClean="0"/>
              <a:pPr/>
              <a:t>11</a:t>
            </a:fld>
            <a:endParaRPr lang="zh-CN" altLang="en-US">
              <a:solidFill>
                <a:schemeClr val="bg1"/>
              </a:solidFill>
            </a:endParaRPr>
          </a:p>
        </p:txBody>
      </p:sp>
      <p:sp>
        <p:nvSpPr>
          <p:cNvPr id="12" name="矩形 11">
            <a:extLst>
              <a:ext uri="{FF2B5EF4-FFF2-40B4-BE49-F238E27FC236}">
                <a16:creationId xmlns:a16="http://schemas.microsoft.com/office/drawing/2014/main" id="{458D5425-D1BC-02B9-BB74-300377DA807F}"/>
              </a:ext>
            </a:extLst>
          </p:cNvPr>
          <p:cNvSpPr/>
          <p:nvPr/>
        </p:nvSpPr>
        <p:spPr>
          <a:xfrm>
            <a:off x="6939280" y="4470400"/>
            <a:ext cx="5090160" cy="72136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lnSpc>
                <a:spcPct val="150000"/>
              </a:lnSpc>
            </a:pPr>
            <a:r>
              <a:rPr lang="zh-CN" altLang="en-US" sz="1600" dirty="0">
                <a:solidFill>
                  <a:schemeClr val="tx1"/>
                </a:solidFill>
                <a:latin typeface="黑体" panose="02010609060101010101" pitchFamily="49" charset="-122"/>
                <a:ea typeface="黑体" panose="02010609060101010101" pitchFamily="49" charset="-122"/>
              </a:rPr>
              <a:t>总结：石墨烯存在使得整个探测器区域信号幅度、波形、时间分辨更佳稳定</a:t>
            </a:r>
            <a:r>
              <a:rPr lang="zh-CN" altLang="en-US" sz="1600" b="1" dirty="0">
                <a:solidFill>
                  <a:schemeClr val="tx1"/>
                </a:solidFill>
              </a:rPr>
              <a:t>。</a:t>
            </a:r>
            <a:endParaRPr lang="zh-CN" altLang="en-US" sz="1600" dirty="0">
              <a:solidFill>
                <a:schemeClr val="tx1"/>
              </a:solidFill>
            </a:endParaRPr>
          </a:p>
        </p:txBody>
      </p:sp>
    </p:spTree>
    <p:extLst>
      <p:ext uri="{BB962C8B-B14F-4D97-AF65-F5344CB8AC3E}">
        <p14:creationId xmlns:p14="http://schemas.microsoft.com/office/powerpoint/2010/main" val="150265046"/>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4EB08-F3CA-3275-961B-44712690FACB}"/>
            </a:ext>
          </a:extLst>
        </p:cNvPr>
        <p:cNvGrpSpPr/>
        <p:nvPr/>
      </p:nvGrpSpPr>
      <p:grpSpPr>
        <a:xfrm>
          <a:off x="0" y="0"/>
          <a:ext cx="0" cy="0"/>
          <a:chOff x="0" y="0"/>
          <a:chExt cx="0" cy="0"/>
        </a:xfrm>
      </p:grpSpPr>
      <p:sp>
        <p:nvSpPr>
          <p:cNvPr id="122" name="文本框 121">
            <a:extLst>
              <a:ext uri="{FF2B5EF4-FFF2-40B4-BE49-F238E27FC236}">
                <a16:creationId xmlns:a16="http://schemas.microsoft.com/office/drawing/2014/main" id="{657722A1-1842-B8AF-4B7D-105850C80B7D}"/>
              </a:ext>
            </a:extLst>
          </p:cNvPr>
          <p:cNvSpPr txBox="1"/>
          <p:nvPr>
            <p:custDataLst>
              <p:tags r:id="rId1"/>
            </p:custDataLst>
          </p:nvPr>
        </p:nvSpPr>
        <p:spPr>
          <a:xfrm>
            <a:off x="54959" y="54911"/>
            <a:ext cx="110409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b="1">
                <a:sym typeface="+mn-ea"/>
              </a:rPr>
              <a:t>Device Structure</a:t>
            </a:r>
            <a:endParaRPr lang="zh-CN" altLang="en-US" sz="2400" b="1" dirty="0">
              <a:sym typeface="+mn-ea"/>
            </a:endParaRPr>
          </a:p>
        </p:txBody>
      </p:sp>
      <p:sp>
        <p:nvSpPr>
          <p:cNvPr id="2" name="矩形 1">
            <a:extLst>
              <a:ext uri="{FF2B5EF4-FFF2-40B4-BE49-F238E27FC236}">
                <a16:creationId xmlns:a16="http://schemas.microsoft.com/office/drawing/2014/main" id="{C929D1C5-E2B9-95BE-DCEE-D06CA9D2DD09}"/>
              </a:ext>
            </a:extLst>
          </p:cNvPr>
          <p:cNvSpPr/>
          <p:nvPr/>
        </p:nvSpPr>
        <p:spPr>
          <a:xfrm>
            <a:off x="0" y="0"/>
            <a:ext cx="12192000" cy="704007"/>
          </a:xfrm>
          <a:prstGeom prst="rect">
            <a:avLst/>
          </a:prstGeom>
          <a:solidFill>
            <a:srgbClr val="2D2C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id="{A3EA01E0-B549-28FB-08FE-0DD24E8518E2}"/>
              </a:ext>
            </a:extLst>
          </p:cNvPr>
          <p:cNvSpPr txBox="1"/>
          <p:nvPr/>
        </p:nvSpPr>
        <p:spPr>
          <a:xfrm>
            <a:off x="3326781" y="5279027"/>
            <a:ext cx="11876049" cy="338554"/>
          </a:xfrm>
          <a:prstGeom prst="rect">
            <a:avLst/>
          </a:prstGeom>
          <a:noFill/>
        </p:spPr>
        <p:txBody>
          <a:bodyPr wrap="square">
            <a:spAutoFit/>
          </a:bodyPr>
          <a:lstStyle/>
          <a:p>
            <a:r>
              <a:rPr lang="en-US" altLang="zh-CN" sz="1600" b="1" dirty="0"/>
              <a:t>       (a) Si-LGAD</a:t>
            </a:r>
            <a:r>
              <a:rPr lang="zh-CN" altLang="en-US" sz="1600" b="1" dirty="0"/>
              <a:t>与环形电极</a:t>
            </a:r>
            <a:r>
              <a:rPr lang="en-US" altLang="zh-CN" sz="1600" b="1" dirty="0"/>
              <a:t>4H-SiC PIN </a:t>
            </a:r>
            <a:r>
              <a:rPr lang="zh-CN" altLang="en-US" sz="1600" b="1" dirty="0"/>
              <a:t>号波形    </a:t>
            </a:r>
            <a:r>
              <a:rPr lang="en-US" altLang="zh-CN" sz="1600" b="1" dirty="0"/>
              <a:t>(b) Si-LGAD</a:t>
            </a:r>
            <a:r>
              <a:rPr lang="zh-CN" altLang="en-US" sz="1600" b="1" dirty="0"/>
              <a:t>与石墨烯</a:t>
            </a:r>
            <a:r>
              <a:rPr lang="en-US" altLang="zh-CN" sz="1600" b="1" dirty="0"/>
              <a:t>/</a:t>
            </a:r>
            <a:r>
              <a:rPr lang="zh-CN" altLang="en-US" sz="1600" b="1" dirty="0"/>
              <a:t>环形电极</a:t>
            </a:r>
            <a:r>
              <a:rPr lang="en-US" altLang="zh-CN" sz="1600" b="1" dirty="0"/>
              <a:t>4H-SiC PIN</a:t>
            </a:r>
            <a:r>
              <a:rPr lang="zh-CN" altLang="en-US" sz="1600" b="1" dirty="0"/>
              <a:t>信号波形</a:t>
            </a:r>
            <a:endParaRPr lang="zh-CN" altLang="en-US" sz="1600" dirty="0"/>
          </a:p>
        </p:txBody>
      </p:sp>
      <p:pic>
        <p:nvPicPr>
          <p:cNvPr id="7" name="图片 6">
            <a:extLst>
              <a:ext uri="{FF2B5EF4-FFF2-40B4-BE49-F238E27FC236}">
                <a16:creationId xmlns:a16="http://schemas.microsoft.com/office/drawing/2014/main" id="{2F9364B9-8693-71AA-A96D-4B7262FF6C9B}"/>
              </a:ext>
            </a:extLst>
          </p:cNvPr>
          <p:cNvPicPr>
            <a:picLocks noChangeAspect="1"/>
          </p:cNvPicPr>
          <p:nvPr/>
        </p:nvPicPr>
        <p:blipFill>
          <a:blip r:embed="rId4"/>
          <a:srcRect b="49438"/>
          <a:stretch>
            <a:fillRect/>
          </a:stretch>
        </p:blipFill>
        <p:spPr>
          <a:xfrm>
            <a:off x="3155796" y="1724942"/>
            <a:ext cx="4362912" cy="3507378"/>
          </a:xfrm>
          <a:prstGeom prst="rect">
            <a:avLst/>
          </a:prstGeom>
        </p:spPr>
      </p:pic>
      <p:pic>
        <p:nvPicPr>
          <p:cNvPr id="9" name="图片 8">
            <a:extLst>
              <a:ext uri="{FF2B5EF4-FFF2-40B4-BE49-F238E27FC236}">
                <a16:creationId xmlns:a16="http://schemas.microsoft.com/office/drawing/2014/main" id="{EF297074-BEAB-D91F-AAE9-E70143BC95CC}"/>
              </a:ext>
            </a:extLst>
          </p:cNvPr>
          <p:cNvPicPr>
            <a:picLocks noChangeAspect="1"/>
          </p:cNvPicPr>
          <p:nvPr/>
        </p:nvPicPr>
        <p:blipFill>
          <a:blip r:embed="rId4"/>
          <a:srcRect t="50843"/>
          <a:stretch>
            <a:fillRect/>
          </a:stretch>
        </p:blipFill>
        <p:spPr>
          <a:xfrm>
            <a:off x="7604901" y="1855052"/>
            <a:ext cx="4362913" cy="3409950"/>
          </a:xfrm>
          <a:prstGeom prst="rect">
            <a:avLst/>
          </a:prstGeom>
        </p:spPr>
      </p:pic>
      <p:sp>
        <p:nvSpPr>
          <p:cNvPr id="12" name="文本框 11">
            <a:extLst>
              <a:ext uri="{FF2B5EF4-FFF2-40B4-BE49-F238E27FC236}">
                <a16:creationId xmlns:a16="http://schemas.microsoft.com/office/drawing/2014/main" id="{CE90A225-4120-5188-B2BC-C7EA018D82BE}"/>
              </a:ext>
            </a:extLst>
          </p:cNvPr>
          <p:cNvSpPr txBox="1"/>
          <p:nvPr/>
        </p:nvSpPr>
        <p:spPr>
          <a:xfrm>
            <a:off x="5529089" y="2067029"/>
            <a:ext cx="3450431" cy="369332"/>
          </a:xfrm>
          <a:prstGeom prst="rect">
            <a:avLst/>
          </a:prstGeom>
          <a:noFill/>
        </p:spPr>
        <p:txBody>
          <a:bodyPr wrap="square">
            <a:spAutoFit/>
          </a:bodyPr>
          <a:lstStyle/>
          <a:p>
            <a:r>
              <a:rPr lang="en-US" altLang="zh-CN" sz="1800" b="1" i="0" u="none" strike="noStrike" baseline="0" dirty="0">
                <a:solidFill>
                  <a:schemeClr val="accent6">
                    <a:lumMod val="75000"/>
                  </a:schemeClr>
                </a:solidFill>
                <a:latin typeface="NimbusRomNo9L-Regu"/>
              </a:rPr>
              <a:t>37 </a:t>
            </a:r>
            <a:r>
              <a:rPr lang="en-US" altLang="zh-CN" sz="1800" b="1" i="0" u="none" strike="noStrike" baseline="0" dirty="0" err="1">
                <a:solidFill>
                  <a:schemeClr val="accent6">
                    <a:lumMod val="75000"/>
                  </a:schemeClr>
                </a:solidFill>
                <a:latin typeface="NimbusRomNo9L-Regu"/>
              </a:rPr>
              <a:t>ps</a:t>
            </a:r>
            <a:endParaRPr lang="zh-CN" altLang="en-US" b="1" dirty="0">
              <a:solidFill>
                <a:schemeClr val="accent6">
                  <a:lumMod val="75000"/>
                </a:schemeClr>
              </a:solidFill>
            </a:endParaRPr>
          </a:p>
        </p:txBody>
      </p:sp>
      <p:sp>
        <p:nvSpPr>
          <p:cNvPr id="6" name="灯片编号占位符 5">
            <a:extLst>
              <a:ext uri="{FF2B5EF4-FFF2-40B4-BE49-F238E27FC236}">
                <a16:creationId xmlns:a16="http://schemas.microsoft.com/office/drawing/2014/main" id="{C8007B46-70C1-4F03-D4FA-A19B919AB565}"/>
              </a:ext>
            </a:extLst>
          </p:cNvPr>
          <p:cNvSpPr>
            <a:spLocks noGrp="1"/>
          </p:cNvSpPr>
          <p:nvPr>
            <p:ph type="sldNum" sz="quarter" idx="12"/>
          </p:nvPr>
        </p:nvSpPr>
        <p:spPr/>
        <p:txBody>
          <a:bodyPr/>
          <a:lstStyle/>
          <a:p>
            <a:fld id="{62057974-E0BD-4C16-B1C0-846E4177CF44}" type="slidenum">
              <a:rPr lang="zh-CN" altLang="en-US" smtClean="0"/>
              <a:pPr/>
              <a:t>12</a:t>
            </a:fld>
            <a:endParaRPr lang="zh-CN" altLang="en-US">
              <a:solidFill>
                <a:schemeClr val="bg1"/>
              </a:solidFill>
            </a:endParaRPr>
          </a:p>
        </p:txBody>
      </p:sp>
      <p:sp>
        <p:nvSpPr>
          <p:cNvPr id="8" name="文本框 7">
            <a:extLst>
              <a:ext uri="{FF2B5EF4-FFF2-40B4-BE49-F238E27FC236}">
                <a16:creationId xmlns:a16="http://schemas.microsoft.com/office/drawing/2014/main" id="{27E52A98-290C-3205-73FE-7903E7CCBF4D}"/>
              </a:ext>
            </a:extLst>
          </p:cNvPr>
          <p:cNvSpPr txBox="1"/>
          <p:nvPr/>
        </p:nvSpPr>
        <p:spPr>
          <a:xfrm>
            <a:off x="0" y="44605"/>
            <a:ext cx="12246935" cy="646331"/>
          </a:xfrm>
          <a:prstGeom prst="rect">
            <a:avLst/>
          </a:prstGeom>
          <a:noFill/>
        </p:spPr>
        <p:txBody>
          <a:bodyPr wrap="square" rtlCol="0">
            <a:spAutoFit/>
          </a:bodyPr>
          <a:lstStyle/>
          <a:p>
            <a:pPr fontAlgn="base">
              <a:spcBef>
                <a:spcPct val="0"/>
              </a:spcBef>
              <a:spcAft>
                <a:spcPct val="0"/>
              </a:spcAft>
            </a:pPr>
            <a:r>
              <a:rPr lang="zh-CN" altLang="en-US" sz="3600" b="1" dirty="0">
                <a:solidFill>
                  <a:schemeClr val="bg1"/>
                </a:solidFill>
                <a:ea typeface="Adobe 黑体 Std R" panose="020B0400000000000000" pitchFamily="34" charset="-122"/>
                <a:cs typeface="+mj-cs"/>
              </a:rPr>
              <a:t>石墨烯</a:t>
            </a:r>
            <a:r>
              <a:rPr lang="en-US" altLang="zh-CN" sz="3600" b="1" dirty="0">
                <a:solidFill>
                  <a:schemeClr val="bg1"/>
                </a:solidFill>
                <a:ea typeface="Adobe 黑体 Std R" panose="020B0400000000000000" pitchFamily="34" charset="-122"/>
                <a:cs typeface="+mj-cs"/>
              </a:rPr>
              <a:t>/</a:t>
            </a:r>
            <a:r>
              <a:rPr lang="zh-CN" altLang="en-US" sz="3600" b="1" dirty="0">
                <a:solidFill>
                  <a:schemeClr val="bg1"/>
                </a:solidFill>
                <a:ea typeface="Adobe 黑体 Std R" panose="020B0400000000000000" pitchFamily="34" charset="-122"/>
                <a:cs typeface="+mj-cs"/>
              </a:rPr>
              <a:t>碳化硅和环形电极碳化硅探测器</a:t>
            </a:r>
            <a:r>
              <a:rPr lang="en-US" altLang="zh-CN" sz="3600" b="1" baseline="30000" dirty="0">
                <a:solidFill>
                  <a:schemeClr val="bg1"/>
                </a:solidFill>
                <a:ea typeface="Adobe 黑体 Std R" panose="020B0400000000000000" pitchFamily="34" charset="-122"/>
                <a:cs typeface="+mj-cs"/>
              </a:rPr>
              <a:t>90</a:t>
            </a:r>
            <a:r>
              <a:rPr lang="en-US" altLang="zh-CN" sz="3600" b="1" dirty="0">
                <a:solidFill>
                  <a:schemeClr val="bg1"/>
                </a:solidFill>
                <a:ea typeface="Adobe 黑体 Std R" panose="020B0400000000000000" pitchFamily="34" charset="-122"/>
                <a:cs typeface="+mj-cs"/>
              </a:rPr>
              <a:t>Sr</a:t>
            </a:r>
            <a:r>
              <a:rPr lang="zh-CN" altLang="en-US" sz="3600" b="1" dirty="0">
                <a:solidFill>
                  <a:schemeClr val="bg1"/>
                </a:solidFill>
                <a:ea typeface="Adobe 黑体 Std R" panose="020B0400000000000000" pitchFamily="34" charset="-122"/>
                <a:cs typeface="+mj-cs"/>
              </a:rPr>
              <a:t>放射源时间分辨</a:t>
            </a:r>
            <a:endParaRPr lang="en-US" altLang="zh-CN" sz="3600" b="1" dirty="0">
              <a:solidFill>
                <a:schemeClr val="bg1"/>
              </a:solidFill>
              <a:ea typeface="Adobe 黑体 Std R" panose="020B0400000000000000" pitchFamily="34" charset="-122"/>
              <a:cs typeface="+mj-cs"/>
            </a:endParaRPr>
          </a:p>
        </p:txBody>
      </p:sp>
      <p:sp>
        <p:nvSpPr>
          <p:cNvPr id="10" name="文本框 9">
            <a:extLst>
              <a:ext uri="{FF2B5EF4-FFF2-40B4-BE49-F238E27FC236}">
                <a16:creationId xmlns:a16="http://schemas.microsoft.com/office/drawing/2014/main" id="{6E1A6D51-80AC-3621-46DA-3745B2C42325}"/>
              </a:ext>
            </a:extLst>
          </p:cNvPr>
          <p:cNvSpPr txBox="1"/>
          <p:nvPr/>
        </p:nvSpPr>
        <p:spPr>
          <a:xfrm>
            <a:off x="4186995" y="2061684"/>
            <a:ext cx="630334" cy="369332"/>
          </a:xfrm>
          <a:prstGeom prst="rect">
            <a:avLst/>
          </a:prstGeom>
          <a:noFill/>
        </p:spPr>
        <p:txBody>
          <a:bodyPr wrap="square">
            <a:spAutoFit/>
          </a:bodyPr>
          <a:lstStyle/>
          <a:p>
            <a:r>
              <a:rPr lang="en-US" altLang="zh-CN" dirty="0"/>
              <a:t>IHEP </a:t>
            </a:r>
            <a:endParaRPr lang="zh-CN" altLang="en-US" dirty="0"/>
          </a:p>
        </p:txBody>
      </p:sp>
      <p:sp>
        <p:nvSpPr>
          <p:cNvPr id="4" name="文本框 3">
            <a:extLst>
              <a:ext uri="{FF2B5EF4-FFF2-40B4-BE49-F238E27FC236}">
                <a16:creationId xmlns:a16="http://schemas.microsoft.com/office/drawing/2014/main" id="{9AD87846-8873-124C-7CBC-AC5A5B5798E8}"/>
              </a:ext>
            </a:extLst>
          </p:cNvPr>
          <p:cNvSpPr txBox="1"/>
          <p:nvPr/>
        </p:nvSpPr>
        <p:spPr>
          <a:xfrm>
            <a:off x="189571" y="1333758"/>
            <a:ext cx="3457807" cy="369332"/>
          </a:xfrm>
          <a:prstGeom prst="rect">
            <a:avLst/>
          </a:prstGeom>
          <a:noFill/>
        </p:spPr>
        <p:txBody>
          <a:bodyPr wrap="square">
            <a:spAutoFit/>
          </a:bodyPr>
          <a:lstStyle/>
          <a:p>
            <a:r>
              <a:rPr lang="en-US" altLang="zh-CN" baseline="30000" dirty="0">
                <a:latin typeface="Arial" panose="020B0604020202020204" pitchFamily="34" charset="0"/>
                <a:ea typeface="黑体" panose="02010609060101010101" pitchFamily="49" charset="-122"/>
                <a:cs typeface="Arial" panose="020B0604020202020204" pitchFamily="34" charset="0"/>
              </a:rPr>
              <a:t>90</a:t>
            </a:r>
            <a:r>
              <a:rPr lang="en-US" altLang="zh-CN" dirty="0">
                <a:latin typeface="Arial" panose="020B0604020202020204" pitchFamily="34" charset="0"/>
                <a:ea typeface="黑体" panose="02010609060101010101" pitchFamily="49" charset="-122"/>
                <a:cs typeface="Arial" panose="020B0604020202020204" pitchFamily="34" charset="0"/>
              </a:rPr>
              <a:t>Sr</a:t>
            </a:r>
            <a:r>
              <a:rPr lang="zh-CN" altLang="en-US" dirty="0">
                <a:latin typeface="Arial" panose="020B0604020202020204" pitchFamily="34" charset="0"/>
                <a:ea typeface="黑体" panose="02010609060101010101" pitchFamily="49" charset="-122"/>
                <a:cs typeface="Arial" panose="020B0604020202020204" pitchFamily="34" charset="0"/>
              </a:rPr>
              <a:t>放射源时间分辨测试系统</a:t>
            </a:r>
          </a:p>
        </p:txBody>
      </p:sp>
      <p:grpSp>
        <p:nvGrpSpPr>
          <p:cNvPr id="5" name="组合 4">
            <a:extLst>
              <a:ext uri="{FF2B5EF4-FFF2-40B4-BE49-F238E27FC236}">
                <a16:creationId xmlns:a16="http://schemas.microsoft.com/office/drawing/2014/main" id="{76F73190-D0E7-E46E-DFB3-A1F8A5EC0150}"/>
              </a:ext>
            </a:extLst>
          </p:cNvPr>
          <p:cNvGrpSpPr/>
          <p:nvPr/>
        </p:nvGrpSpPr>
        <p:grpSpPr>
          <a:xfrm>
            <a:off x="289933" y="1793712"/>
            <a:ext cx="3126802" cy="3737293"/>
            <a:chOff x="3323063" y="1035429"/>
            <a:chExt cx="3126802" cy="3737293"/>
          </a:xfrm>
        </p:grpSpPr>
        <p:pic>
          <p:nvPicPr>
            <p:cNvPr id="11" name="图片 10">
              <a:extLst>
                <a:ext uri="{FF2B5EF4-FFF2-40B4-BE49-F238E27FC236}">
                  <a16:creationId xmlns:a16="http://schemas.microsoft.com/office/drawing/2014/main" id="{330C370E-4046-10DF-F399-BA0891E2C211}"/>
                </a:ext>
              </a:extLst>
            </p:cNvPr>
            <p:cNvPicPr>
              <a:picLocks noChangeAspect="1"/>
            </p:cNvPicPr>
            <p:nvPr/>
          </p:nvPicPr>
          <p:blipFill>
            <a:blip r:embed="rId5"/>
            <a:srcRect l="50043"/>
            <a:stretch>
              <a:fillRect/>
            </a:stretch>
          </p:blipFill>
          <p:spPr>
            <a:xfrm>
              <a:off x="3323063" y="1035429"/>
              <a:ext cx="2722075" cy="3737293"/>
            </a:xfrm>
            <a:prstGeom prst="rect">
              <a:avLst/>
            </a:prstGeom>
          </p:spPr>
        </p:pic>
        <p:grpSp>
          <p:nvGrpSpPr>
            <p:cNvPr id="13" name="组合 12">
              <a:extLst>
                <a:ext uri="{FF2B5EF4-FFF2-40B4-BE49-F238E27FC236}">
                  <a16:creationId xmlns:a16="http://schemas.microsoft.com/office/drawing/2014/main" id="{EFA6DB58-E69D-4704-1D63-8E97333D2BE3}"/>
                </a:ext>
              </a:extLst>
            </p:cNvPr>
            <p:cNvGrpSpPr/>
            <p:nvPr/>
          </p:nvGrpSpPr>
          <p:grpSpPr>
            <a:xfrm>
              <a:off x="5044968" y="1887618"/>
              <a:ext cx="1404897" cy="616889"/>
              <a:chOff x="5044968" y="1887618"/>
              <a:chExt cx="1404897" cy="616889"/>
            </a:xfrm>
          </p:grpSpPr>
          <p:sp>
            <p:nvSpPr>
              <p:cNvPr id="14" name="文本框 13">
                <a:extLst>
                  <a:ext uri="{FF2B5EF4-FFF2-40B4-BE49-F238E27FC236}">
                    <a16:creationId xmlns:a16="http://schemas.microsoft.com/office/drawing/2014/main" id="{1D82ABED-42C6-95DD-31B6-F6E575E9D3B4}"/>
                  </a:ext>
                </a:extLst>
              </p:cNvPr>
              <p:cNvSpPr txBox="1"/>
              <p:nvPr/>
            </p:nvSpPr>
            <p:spPr>
              <a:xfrm>
                <a:off x="5294755" y="2135175"/>
                <a:ext cx="1155110" cy="369332"/>
              </a:xfrm>
              <a:prstGeom prst="rect">
                <a:avLst/>
              </a:prstGeom>
              <a:noFill/>
            </p:spPr>
            <p:txBody>
              <a:bodyPr wrap="square">
                <a:spAutoFit/>
              </a:bodyPr>
              <a:lstStyle/>
              <a:p>
                <a:r>
                  <a:rPr lang="en-US" altLang="zh-CN" b="1" dirty="0" err="1">
                    <a:solidFill>
                      <a:srgbClr val="FFFF00"/>
                    </a:solidFill>
                  </a:rPr>
                  <a:t>SiC</a:t>
                </a:r>
                <a:r>
                  <a:rPr lang="en-US" altLang="zh-CN" b="1" dirty="0">
                    <a:solidFill>
                      <a:srgbClr val="FFFF00"/>
                    </a:solidFill>
                  </a:rPr>
                  <a:t>  </a:t>
                </a:r>
                <a:endParaRPr lang="zh-CN" altLang="en-US" b="1" dirty="0">
                  <a:solidFill>
                    <a:srgbClr val="FFFF00"/>
                  </a:solidFill>
                </a:endParaRPr>
              </a:p>
            </p:txBody>
          </p:sp>
          <p:sp>
            <p:nvSpPr>
              <p:cNvPr id="16" name="文本框 15">
                <a:extLst>
                  <a:ext uri="{FF2B5EF4-FFF2-40B4-BE49-F238E27FC236}">
                    <a16:creationId xmlns:a16="http://schemas.microsoft.com/office/drawing/2014/main" id="{96CDF526-8035-D9A2-F37B-37A4E6DA3AD7}"/>
                  </a:ext>
                </a:extLst>
              </p:cNvPr>
              <p:cNvSpPr txBox="1"/>
              <p:nvPr/>
            </p:nvSpPr>
            <p:spPr>
              <a:xfrm>
                <a:off x="5044968" y="1887618"/>
                <a:ext cx="1155110" cy="369332"/>
              </a:xfrm>
              <a:prstGeom prst="rect">
                <a:avLst/>
              </a:prstGeom>
              <a:noFill/>
            </p:spPr>
            <p:txBody>
              <a:bodyPr wrap="square">
                <a:spAutoFit/>
              </a:bodyPr>
              <a:lstStyle/>
              <a:p>
                <a:r>
                  <a:rPr lang="en-US" altLang="zh-CN" b="1" dirty="0">
                    <a:solidFill>
                      <a:srgbClr val="FFFF00"/>
                    </a:solidFill>
                  </a:rPr>
                  <a:t>Si LGAD</a:t>
                </a:r>
                <a:endParaRPr lang="zh-CN" altLang="en-US" b="1" dirty="0">
                  <a:solidFill>
                    <a:srgbClr val="FFFF00"/>
                  </a:solidFill>
                </a:endParaRPr>
              </a:p>
            </p:txBody>
          </p:sp>
        </p:grpSp>
      </p:grpSp>
    </p:spTree>
    <p:extLst>
      <p:ext uri="{BB962C8B-B14F-4D97-AF65-F5344CB8AC3E}">
        <p14:creationId xmlns:p14="http://schemas.microsoft.com/office/powerpoint/2010/main" val="32200975"/>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9B4DB-F544-71FA-FAD7-1F9A395FFE8F}"/>
            </a:ext>
          </a:extLst>
        </p:cNvPr>
        <p:cNvGrpSpPr/>
        <p:nvPr/>
      </p:nvGrpSpPr>
      <p:grpSpPr>
        <a:xfrm>
          <a:off x="0" y="0"/>
          <a:ext cx="0" cy="0"/>
          <a:chOff x="0" y="0"/>
          <a:chExt cx="0" cy="0"/>
        </a:xfrm>
      </p:grpSpPr>
      <p:sp>
        <p:nvSpPr>
          <p:cNvPr id="122" name="文本框 121">
            <a:extLst>
              <a:ext uri="{FF2B5EF4-FFF2-40B4-BE49-F238E27FC236}">
                <a16:creationId xmlns:a16="http://schemas.microsoft.com/office/drawing/2014/main" id="{7EA9DA35-5C0F-F5BC-00A1-E52DCAC139C0}"/>
              </a:ext>
            </a:extLst>
          </p:cNvPr>
          <p:cNvSpPr txBox="1"/>
          <p:nvPr>
            <p:custDataLst>
              <p:tags r:id="rId1"/>
            </p:custDataLst>
          </p:nvPr>
        </p:nvSpPr>
        <p:spPr>
          <a:xfrm>
            <a:off x="54959" y="54911"/>
            <a:ext cx="110409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b="1">
                <a:sym typeface="+mn-ea"/>
              </a:rPr>
              <a:t>Device Structure</a:t>
            </a:r>
            <a:endParaRPr lang="zh-CN" altLang="en-US" sz="2400" b="1" dirty="0">
              <a:sym typeface="+mn-ea"/>
            </a:endParaRPr>
          </a:p>
        </p:txBody>
      </p:sp>
      <p:sp>
        <p:nvSpPr>
          <p:cNvPr id="2" name="矩形 1">
            <a:extLst>
              <a:ext uri="{FF2B5EF4-FFF2-40B4-BE49-F238E27FC236}">
                <a16:creationId xmlns:a16="http://schemas.microsoft.com/office/drawing/2014/main" id="{F1E6B337-173C-9816-3A97-707DDB963EED}"/>
              </a:ext>
            </a:extLst>
          </p:cNvPr>
          <p:cNvSpPr/>
          <p:nvPr/>
        </p:nvSpPr>
        <p:spPr>
          <a:xfrm>
            <a:off x="0" y="0"/>
            <a:ext cx="12192000" cy="704007"/>
          </a:xfrm>
          <a:prstGeom prst="rect">
            <a:avLst/>
          </a:prstGeom>
          <a:solidFill>
            <a:srgbClr val="2D2C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id="{B998BA0A-4137-EBC5-DA8B-FFD227386B62}"/>
              </a:ext>
            </a:extLst>
          </p:cNvPr>
          <p:cNvSpPr txBox="1"/>
          <p:nvPr/>
        </p:nvSpPr>
        <p:spPr>
          <a:xfrm>
            <a:off x="1142172" y="4219197"/>
            <a:ext cx="11373678" cy="369332"/>
          </a:xfrm>
          <a:prstGeom prst="rect">
            <a:avLst/>
          </a:prstGeom>
          <a:noFill/>
        </p:spPr>
        <p:txBody>
          <a:bodyPr wrap="square">
            <a:spAutoFit/>
          </a:bodyPr>
          <a:lstStyle/>
          <a:p>
            <a:r>
              <a:rPr lang="en-US" altLang="zh-CN" dirty="0"/>
              <a:t>Coincidence time resolution: (a) Si LGAD and RE 4H-SiC PIN detectors. (b) Si LGAD and G/RE 4H-SiC PIN detectors</a:t>
            </a:r>
            <a:endParaRPr lang="zh-CN" altLang="en-US" dirty="0"/>
          </a:p>
        </p:txBody>
      </p:sp>
      <p:sp>
        <p:nvSpPr>
          <p:cNvPr id="10" name="矩形 9">
            <a:extLst>
              <a:ext uri="{FF2B5EF4-FFF2-40B4-BE49-F238E27FC236}">
                <a16:creationId xmlns:a16="http://schemas.microsoft.com/office/drawing/2014/main" id="{746CC984-6FCB-B1B5-EFA4-0D62CB1D8CED}"/>
              </a:ext>
            </a:extLst>
          </p:cNvPr>
          <p:cNvSpPr/>
          <p:nvPr/>
        </p:nvSpPr>
        <p:spPr>
          <a:xfrm>
            <a:off x="523875" y="1000125"/>
            <a:ext cx="523875" cy="27518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7" name="图片 26">
            <a:extLst>
              <a:ext uri="{FF2B5EF4-FFF2-40B4-BE49-F238E27FC236}">
                <a16:creationId xmlns:a16="http://schemas.microsoft.com/office/drawing/2014/main" id="{9C5CC734-ED06-17B5-48F3-708CDAB661A9}"/>
              </a:ext>
            </a:extLst>
          </p:cNvPr>
          <p:cNvPicPr>
            <a:picLocks noChangeAspect="1"/>
          </p:cNvPicPr>
          <p:nvPr/>
        </p:nvPicPr>
        <p:blipFill>
          <a:blip r:embed="rId4"/>
          <a:stretch>
            <a:fillRect/>
          </a:stretch>
        </p:blipFill>
        <p:spPr>
          <a:xfrm>
            <a:off x="395275" y="985831"/>
            <a:ext cx="5842723" cy="3135538"/>
          </a:xfrm>
          <a:prstGeom prst="rect">
            <a:avLst/>
          </a:prstGeom>
        </p:spPr>
      </p:pic>
      <p:pic>
        <p:nvPicPr>
          <p:cNvPr id="29" name="图片 28">
            <a:extLst>
              <a:ext uri="{FF2B5EF4-FFF2-40B4-BE49-F238E27FC236}">
                <a16:creationId xmlns:a16="http://schemas.microsoft.com/office/drawing/2014/main" id="{29A530F1-E30A-0791-05FB-2C77FE512315}"/>
              </a:ext>
            </a:extLst>
          </p:cNvPr>
          <p:cNvPicPr>
            <a:picLocks noChangeAspect="1"/>
          </p:cNvPicPr>
          <p:nvPr/>
        </p:nvPicPr>
        <p:blipFill>
          <a:blip r:embed="rId5"/>
          <a:stretch>
            <a:fillRect/>
          </a:stretch>
        </p:blipFill>
        <p:spPr>
          <a:xfrm>
            <a:off x="6215050" y="1104893"/>
            <a:ext cx="5808456" cy="2981331"/>
          </a:xfrm>
          <a:prstGeom prst="rect">
            <a:avLst/>
          </a:prstGeom>
        </p:spPr>
      </p:pic>
      <p:graphicFrame>
        <p:nvGraphicFramePr>
          <p:cNvPr id="30" name="表格 29">
            <a:extLst>
              <a:ext uri="{FF2B5EF4-FFF2-40B4-BE49-F238E27FC236}">
                <a16:creationId xmlns:a16="http://schemas.microsoft.com/office/drawing/2014/main" id="{18F40C7F-4597-D791-84D6-189880D4E75A}"/>
              </a:ext>
            </a:extLst>
          </p:cNvPr>
          <p:cNvGraphicFramePr>
            <a:graphicFrameLocks noGrp="1"/>
          </p:cNvGraphicFramePr>
          <p:nvPr>
            <p:extLst>
              <p:ext uri="{D42A27DB-BD31-4B8C-83A1-F6EECF244321}">
                <p14:modId xmlns:p14="http://schemas.microsoft.com/office/powerpoint/2010/main" val="43536268"/>
              </p:ext>
            </p:extLst>
          </p:nvPr>
        </p:nvGraphicFramePr>
        <p:xfrm>
          <a:off x="4041139" y="4762024"/>
          <a:ext cx="7324725" cy="1474470"/>
        </p:xfrm>
        <a:graphic>
          <a:graphicData uri="http://schemas.openxmlformats.org/drawingml/2006/table">
            <a:tbl>
              <a:tblPr/>
              <a:tblGrid>
                <a:gridCol w="2441575">
                  <a:extLst>
                    <a:ext uri="{9D8B030D-6E8A-4147-A177-3AD203B41FA5}">
                      <a16:colId xmlns:a16="http://schemas.microsoft.com/office/drawing/2014/main" val="3442883694"/>
                    </a:ext>
                  </a:extLst>
                </a:gridCol>
                <a:gridCol w="2793366">
                  <a:extLst>
                    <a:ext uri="{9D8B030D-6E8A-4147-A177-3AD203B41FA5}">
                      <a16:colId xmlns:a16="http://schemas.microsoft.com/office/drawing/2014/main" val="2808229014"/>
                    </a:ext>
                  </a:extLst>
                </a:gridCol>
                <a:gridCol w="2089784">
                  <a:extLst>
                    <a:ext uri="{9D8B030D-6E8A-4147-A177-3AD203B41FA5}">
                      <a16:colId xmlns:a16="http://schemas.microsoft.com/office/drawing/2014/main" val="3390202701"/>
                    </a:ext>
                  </a:extLst>
                </a:gridCol>
              </a:tblGrid>
              <a:tr h="0">
                <a:tc>
                  <a:txBody>
                    <a:bodyPr/>
                    <a:lstStyle/>
                    <a:p>
                      <a:pPr algn="l">
                        <a:buNone/>
                      </a:pPr>
                      <a:r>
                        <a:rPr lang="zh-CN" altLang="en-US" sz="1800" b="0" i="0" kern="1200" dirty="0">
                          <a:solidFill>
                            <a:schemeClr val="tx1"/>
                          </a:solidFill>
                          <a:effectLst/>
                          <a:latin typeface="Arial" panose="020B0604020202020204" pitchFamily="34" charset="0"/>
                          <a:ea typeface="黑体" panose="02010609060101010101" pitchFamily="49" charset="-122"/>
                          <a:cs typeface="Arial" panose="020B0604020202020204" pitchFamily="34" charset="0"/>
                        </a:rPr>
                        <a:t>探测器</a:t>
                      </a:r>
                      <a:endParaRPr lang="en-US" sz="2000" b="0" dirty="0">
                        <a:effectLst/>
                        <a:latin typeface="Arial" panose="020B0604020202020204" pitchFamily="34" charset="0"/>
                        <a:ea typeface="黑体" panose="02010609060101010101" pitchFamily="49" charset="-122"/>
                        <a:cs typeface="Arial" panose="020B0604020202020204" pitchFamily="34" charset="0"/>
                      </a:endParaRPr>
                    </a:p>
                  </a:txBody>
                  <a:tcPr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a:buNone/>
                      </a:pPr>
                      <a:r>
                        <a:rPr lang="zh-CN" altLang="en-US" b="0" dirty="0">
                          <a:effectLst/>
                          <a:latin typeface="Arial" panose="020B0604020202020204" pitchFamily="34" charset="0"/>
                          <a:ea typeface="黑体" panose="02010609060101010101" pitchFamily="49" charset="-122"/>
                          <a:cs typeface="Arial" panose="020B0604020202020204" pitchFamily="34" charset="0"/>
                        </a:rPr>
                        <a:t>时间分辨率 </a:t>
                      </a:r>
                      <a:r>
                        <a:rPr lang="en-US" altLang="zh-CN" b="0" dirty="0">
                          <a:effectLst/>
                          <a:latin typeface="Arial" panose="020B0604020202020204" pitchFamily="34" charset="0"/>
                          <a:ea typeface="黑体" panose="02010609060101010101" pitchFamily="49" charset="-122"/>
                          <a:cs typeface="Arial" panose="020B0604020202020204" pitchFamily="34" charset="0"/>
                        </a:rPr>
                        <a:t>(</a:t>
                      </a:r>
                      <a:r>
                        <a:rPr lang="el-GR" b="0" dirty="0">
                          <a:effectLst/>
                          <a:latin typeface="Arial" panose="020B0604020202020204" pitchFamily="34" charset="0"/>
                          <a:ea typeface="黑体" panose="02010609060101010101" pitchFamily="49" charset="-122"/>
                          <a:cs typeface="Arial" panose="020B0604020202020204" pitchFamily="34" charset="0"/>
                        </a:rPr>
                        <a:t>σ</a:t>
                      </a:r>
                      <a:r>
                        <a:rPr lang="en-US" b="0" dirty="0">
                          <a:effectLst/>
                          <a:latin typeface="Arial" panose="020B0604020202020204" pitchFamily="34" charset="0"/>
                          <a:ea typeface="黑体" panose="02010609060101010101" pitchFamily="49" charset="-122"/>
                          <a:cs typeface="Arial" panose="020B0604020202020204" pitchFamily="34" charset="0"/>
                        </a:rPr>
                        <a:t>DUT)</a:t>
                      </a:r>
                    </a:p>
                  </a:txBody>
                  <a:tcPr marL="76200"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a:buNone/>
                      </a:pPr>
                      <a:r>
                        <a:rPr lang="zh-CN" altLang="en-US" sz="1800" b="0" i="0" kern="1200" dirty="0">
                          <a:solidFill>
                            <a:schemeClr val="tx1"/>
                          </a:solidFill>
                          <a:effectLst/>
                          <a:latin typeface="Arial" panose="020B0604020202020204" pitchFamily="34" charset="0"/>
                          <a:ea typeface="黑体" panose="02010609060101010101" pitchFamily="49" charset="-122"/>
                          <a:cs typeface="Arial" panose="020B0604020202020204" pitchFamily="34" charset="0"/>
                        </a:rPr>
                        <a:t>改善幅度</a:t>
                      </a:r>
                      <a:endParaRPr lang="en-US" sz="2000" b="0" dirty="0">
                        <a:effectLst/>
                        <a:latin typeface="Arial" panose="020B0604020202020204" pitchFamily="34" charset="0"/>
                        <a:ea typeface="黑体" panose="02010609060101010101" pitchFamily="49" charset="-122"/>
                        <a:cs typeface="Arial" panose="020B0604020202020204" pitchFamily="34" charset="0"/>
                      </a:endParaRPr>
                    </a:p>
                  </a:txBody>
                  <a:tcPr marL="76200"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120290877"/>
                  </a:ext>
                </a:extLst>
              </a:tr>
              <a:tr h="0">
                <a:tc>
                  <a:txBody>
                    <a:bodyPr/>
                    <a:lstStyle/>
                    <a:p>
                      <a:pPr>
                        <a:buNone/>
                      </a:pPr>
                      <a:r>
                        <a:rPr lang="en-US" sz="2000" b="0" dirty="0">
                          <a:effectLst/>
                          <a:latin typeface="Arial" panose="020B0604020202020204" pitchFamily="34" charset="0"/>
                          <a:ea typeface="黑体" panose="02010609060101010101" pitchFamily="49" charset="-122"/>
                          <a:cs typeface="Arial" panose="020B0604020202020204" pitchFamily="34" charset="0"/>
                        </a:rPr>
                        <a:t>G/RE 4H‑SiC PIN</a:t>
                      </a:r>
                    </a:p>
                  </a:txBody>
                  <a:tcPr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buNone/>
                      </a:pPr>
                      <a:r>
                        <a:rPr lang="en-US" sz="2000" b="0">
                          <a:effectLst/>
                          <a:latin typeface="Arial" panose="020B0604020202020204" pitchFamily="34" charset="0"/>
                          <a:ea typeface="黑体" panose="02010609060101010101" pitchFamily="49" charset="-122"/>
                          <a:cs typeface="Arial" panose="020B0604020202020204" pitchFamily="34" charset="0"/>
                        </a:rPr>
                        <a:t>58.0 ps</a:t>
                      </a:r>
                    </a:p>
                  </a:txBody>
                  <a:tcPr marL="76200"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buNone/>
                      </a:pPr>
                      <a:r>
                        <a:rPr lang="en-US" altLang="zh-CN" sz="2000" b="0">
                          <a:effectLst/>
                          <a:latin typeface="Arial" panose="020B0604020202020204" pitchFamily="34" charset="0"/>
                          <a:ea typeface="黑体" panose="02010609060101010101" pitchFamily="49" charset="-122"/>
                          <a:cs typeface="Arial" panose="020B0604020202020204" pitchFamily="34" charset="0"/>
                        </a:rPr>
                        <a:t>—</a:t>
                      </a:r>
                    </a:p>
                  </a:txBody>
                  <a:tcPr marL="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167272465"/>
                  </a:ext>
                </a:extLst>
              </a:tr>
              <a:tr h="0">
                <a:tc>
                  <a:txBody>
                    <a:bodyPr/>
                    <a:lstStyle/>
                    <a:p>
                      <a:pPr>
                        <a:buNone/>
                      </a:pPr>
                      <a:r>
                        <a:rPr lang="en-US" sz="2000" b="0" dirty="0">
                          <a:effectLst/>
                          <a:latin typeface="Arial" panose="020B0604020202020204" pitchFamily="34" charset="0"/>
                          <a:ea typeface="黑体" panose="02010609060101010101" pitchFamily="49" charset="-122"/>
                          <a:cs typeface="Arial" panose="020B0604020202020204" pitchFamily="34" charset="0"/>
                        </a:rPr>
                        <a:t>RE 4H‑SiC PIN</a:t>
                      </a:r>
                    </a:p>
                  </a:txBody>
                  <a:tcPr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buNone/>
                      </a:pPr>
                      <a:r>
                        <a:rPr lang="en-US" sz="2000" b="0">
                          <a:effectLst/>
                          <a:latin typeface="Arial" panose="020B0604020202020204" pitchFamily="34" charset="0"/>
                          <a:ea typeface="黑体" panose="02010609060101010101" pitchFamily="49" charset="-122"/>
                          <a:cs typeface="Arial" panose="020B0604020202020204" pitchFamily="34" charset="0"/>
                        </a:rPr>
                        <a:t>96.0 ps</a:t>
                      </a:r>
                    </a:p>
                  </a:txBody>
                  <a:tcPr marL="76200"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buNone/>
                      </a:pPr>
                      <a:r>
                        <a:rPr lang="en-US" sz="2000" b="0" dirty="0">
                          <a:effectLst/>
                          <a:latin typeface="Arial" panose="020B0604020202020204" pitchFamily="34" charset="0"/>
                          <a:ea typeface="黑体" panose="02010609060101010101" pitchFamily="49" charset="-122"/>
                          <a:cs typeface="Arial" panose="020B0604020202020204" pitchFamily="34" charset="0"/>
                        </a:rPr>
                        <a:t>↓ 39.6% (G/RE better)</a:t>
                      </a:r>
                    </a:p>
                  </a:txBody>
                  <a:tcPr marL="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800925108"/>
                  </a:ext>
                </a:extLst>
              </a:tr>
            </a:tbl>
          </a:graphicData>
        </a:graphic>
      </p:graphicFrame>
      <p:pic>
        <p:nvPicPr>
          <p:cNvPr id="6" name="图片 5">
            <a:extLst>
              <a:ext uri="{FF2B5EF4-FFF2-40B4-BE49-F238E27FC236}">
                <a16:creationId xmlns:a16="http://schemas.microsoft.com/office/drawing/2014/main" id="{543EFF32-A506-CA24-28AD-B5153E025959}"/>
              </a:ext>
            </a:extLst>
          </p:cNvPr>
          <p:cNvPicPr>
            <a:picLocks noChangeAspect="1"/>
          </p:cNvPicPr>
          <p:nvPr/>
        </p:nvPicPr>
        <p:blipFill>
          <a:blip r:embed="rId6"/>
          <a:stretch>
            <a:fillRect/>
          </a:stretch>
        </p:blipFill>
        <p:spPr>
          <a:xfrm>
            <a:off x="351782" y="4836158"/>
            <a:ext cx="3051398" cy="690882"/>
          </a:xfrm>
          <a:prstGeom prst="rect">
            <a:avLst/>
          </a:prstGeom>
        </p:spPr>
      </p:pic>
      <p:sp>
        <p:nvSpPr>
          <p:cNvPr id="8" name="文本框 7">
            <a:extLst>
              <a:ext uri="{FF2B5EF4-FFF2-40B4-BE49-F238E27FC236}">
                <a16:creationId xmlns:a16="http://schemas.microsoft.com/office/drawing/2014/main" id="{74E96844-F506-DCFB-4C5F-020D868836DF}"/>
              </a:ext>
            </a:extLst>
          </p:cNvPr>
          <p:cNvSpPr txBox="1"/>
          <p:nvPr/>
        </p:nvSpPr>
        <p:spPr>
          <a:xfrm>
            <a:off x="2542540" y="5830054"/>
            <a:ext cx="6832600" cy="369332"/>
          </a:xfrm>
          <a:prstGeom prst="rect">
            <a:avLst/>
          </a:prstGeom>
          <a:noFill/>
        </p:spPr>
        <p:txBody>
          <a:bodyPr wrap="square">
            <a:spAutoFit/>
          </a:bodyPr>
          <a:lstStyle/>
          <a:p>
            <a:r>
              <a:rPr lang="en-US" altLang="zh-CN" dirty="0"/>
              <a:t>37 </a:t>
            </a:r>
            <a:r>
              <a:rPr lang="en-US" altLang="zh-CN" dirty="0" err="1"/>
              <a:t>ps</a:t>
            </a:r>
            <a:endParaRPr lang="zh-CN" altLang="en-US" dirty="0"/>
          </a:p>
        </p:txBody>
      </p:sp>
      <p:sp>
        <p:nvSpPr>
          <p:cNvPr id="9" name="椭圆 8">
            <a:extLst>
              <a:ext uri="{FF2B5EF4-FFF2-40B4-BE49-F238E27FC236}">
                <a16:creationId xmlns:a16="http://schemas.microsoft.com/office/drawing/2014/main" id="{1BC8371E-1802-35B0-6AB0-72006C2561B0}"/>
              </a:ext>
            </a:extLst>
          </p:cNvPr>
          <p:cNvSpPr/>
          <p:nvPr/>
        </p:nvSpPr>
        <p:spPr>
          <a:xfrm>
            <a:off x="2468880" y="5069840"/>
            <a:ext cx="690880" cy="40640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箭头连接符 13">
            <a:extLst>
              <a:ext uri="{FF2B5EF4-FFF2-40B4-BE49-F238E27FC236}">
                <a16:creationId xmlns:a16="http://schemas.microsoft.com/office/drawing/2014/main" id="{DC9B82DC-6574-AB4E-44B1-AE106478D752}"/>
              </a:ext>
            </a:extLst>
          </p:cNvPr>
          <p:cNvCxnSpPr/>
          <p:nvPr/>
        </p:nvCxnSpPr>
        <p:spPr>
          <a:xfrm>
            <a:off x="2844800" y="5516880"/>
            <a:ext cx="0" cy="32512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a:extLst>
              <a:ext uri="{FF2B5EF4-FFF2-40B4-BE49-F238E27FC236}">
                <a16:creationId xmlns:a16="http://schemas.microsoft.com/office/drawing/2014/main" id="{7196B774-49D7-1670-C48C-28BBBDD48A68}"/>
              </a:ext>
            </a:extLst>
          </p:cNvPr>
          <p:cNvCxnSpPr>
            <a:cxnSpLocks/>
          </p:cNvCxnSpPr>
          <p:nvPr/>
        </p:nvCxnSpPr>
        <p:spPr>
          <a:xfrm flipV="1">
            <a:off x="2072640" y="1950720"/>
            <a:ext cx="71120" cy="306832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接箭头连接符 18">
            <a:extLst>
              <a:ext uri="{FF2B5EF4-FFF2-40B4-BE49-F238E27FC236}">
                <a16:creationId xmlns:a16="http://schemas.microsoft.com/office/drawing/2014/main" id="{AA2D3223-C4FD-98AB-C89C-CE4138CDB9B8}"/>
              </a:ext>
            </a:extLst>
          </p:cNvPr>
          <p:cNvCxnSpPr>
            <a:cxnSpLocks/>
          </p:cNvCxnSpPr>
          <p:nvPr/>
        </p:nvCxnSpPr>
        <p:spPr>
          <a:xfrm flipV="1">
            <a:off x="2194560" y="1889760"/>
            <a:ext cx="5984240" cy="311912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灯片编号占位符 6">
            <a:extLst>
              <a:ext uri="{FF2B5EF4-FFF2-40B4-BE49-F238E27FC236}">
                <a16:creationId xmlns:a16="http://schemas.microsoft.com/office/drawing/2014/main" id="{E54B1F82-EC37-A668-056A-1DACD10598E3}"/>
              </a:ext>
            </a:extLst>
          </p:cNvPr>
          <p:cNvSpPr>
            <a:spLocks noGrp="1"/>
          </p:cNvSpPr>
          <p:nvPr>
            <p:ph type="sldNum" sz="quarter" idx="12"/>
          </p:nvPr>
        </p:nvSpPr>
        <p:spPr/>
        <p:txBody>
          <a:bodyPr/>
          <a:lstStyle/>
          <a:p>
            <a:fld id="{62057974-E0BD-4C16-B1C0-846E4177CF44}" type="slidenum">
              <a:rPr lang="zh-CN" altLang="en-US" smtClean="0"/>
              <a:pPr/>
              <a:t>13</a:t>
            </a:fld>
            <a:endParaRPr lang="zh-CN" altLang="en-US">
              <a:solidFill>
                <a:schemeClr val="bg1"/>
              </a:solidFill>
            </a:endParaRPr>
          </a:p>
        </p:txBody>
      </p:sp>
      <p:sp>
        <p:nvSpPr>
          <p:cNvPr id="3" name="文本框 2">
            <a:extLst>
              <a:ext uri="{FF2B5EF4-FFF2-40B4-BE49-F238E27FC236}">
                <a16:creationId xmlns:a16="http://schemas.microsoft.com/office/drawing/2014/main" id="{2FA87F9F-9607-2BFC-FE1C-9F43E5BD63A4}"/>
              </a:ext>
            </a:extLst>
          </p:cNvPr>
          <p:cNvSpPr txBox="1"/>
          <p:nvPr/>
        </p:nvSpPr>
        <p:spPr>
          <a:xfrm>
            <a:off x="0" y="44605"/>
            <a:ext cx="12246935" cy="646331"/>
          </a:xfrm>
          <a:prstGeom prst="rect">
            <a:avLst/>
          </a:prstGeom>
          <a:noFill/>
        </p:spPr>
        <p:txBody>
          <a:bodyPr wrap="square" rtlCol="0">
            <a:spAutoFit/>
          </a:bodyPr>
          <a:lstStyle/>
          <a:p>
            <a:pPr fontAlgn="base">
              <a:spcBef>
                <a:spcPct val="0"/>
              </a:spcBef>
              <a:spcAft>
                <a:spcPct val="0"/>
              </a:spcAft>
            </a:pPr>
            <a:r>
              <a:rPr lang="zh-CN" altLang="en-US" sz="3600" b="1" dirty="0">
                <a:solidFill>
                  <a:schemeClr val="bg1"/>
                </a:solidFill>
                <a:ea typeface="Adobe 黑体 Std R" panose="020B0400000000000000" pitchFamily="34" charset="-122"/>
                <a:cs typeface="+mj-cs"/>
              </a:rPr>
              <a:t>石墨烯</a:t>
            </a:r>
            <a:r>
              <a:rPr lang="en-US" altLang="zh-CN" sz="3600" b="1" dirty="0">
                <a:solidFill>
                  <a:schemeClr val="bg1"/>
                </a:solidFill>
                <a:ea typeface="Adobe 黑体 Std R" panose="020B0400000000000000" pitchFamily="34" charset="-122"/>
                <a:cs typeface="+mj-cs"/>
              </a:rPr>
              <a:t>/</a:t>
            </a:r>
            <a:r>
              <a:rPr lang="zh-CN" altLang="en-US" sz="3600" b="1" dirty="0">
                <a:solidFill>
                  <a:schemeClr val="bg1"/>
                </a:solidFill>
                <a:ea typeface="Adobe 黑体 Std R" panose="020B0400000000000000" pitchFamily="34" charset="-122"/>
                <a:cs typeface="+mj-cs"/>
              </a:rPr>
              <a:t>碳化硅和环形电极碳化硅探测器</a:t>
            </a:r>
            <a:r>
              <a:rPr lang="en-US" altLang="zh-CN" sz="3600" b="1" baseline="30000" dirty="0">
                <a:solidFill>
                  <a:schemeClr val="bg1"/>
                </a:solidFill>
                <a:ea typeface="Adobe 黑体 Std R" panose="020B0400000000000000" pitchFamily="34" charset="-122"/>
                <a:cs typeface="+mj-cs"/>
              </a:rPr>
              <a:t>90</a:t>
            </a:r>
            <a:r>
              <a:rPr lang="en-US" altLang="zh-CN" sz="3600" b="1" dirty="0">
                <a:solidFill>
                  <a:schemeClr val="bg1"/>
                </a:solidFill>
                <a:ea typeface="Adobe 黑体 Std R" panose="020B0400000000000000" pitchFamily="34" charset="-122"/>
                <a:cs typeface="+mj-cs"/>
              </a:rPr>
              <a:t>Sr</a:t>
            </a:r>
            <a:r>
              <a:rPr lang="zh-CN" altLang="en-US" sz="3600" b="1" dirty="0">
                <a:solidFill>
                  <a:schemeClr val="bg1"/>
                </a:solidFill>
                <a:ea typeface="Adobe 黑体 Std R" panose="020B0400000000000000" pitchFamily="34" charset="-122"/>
                <a:cs typeface="+mj-cs"/>
              </a:rPr>
              <a:t>放射源时间分辨</a:t>
            </a:r>
            <a:endParaRPr lang="en-US" altLang="zh-CN" sz="3600" b="1" dirty="0">
              <a:solidFill>
                <a:schemeClr val="bg1"/>
              </a:solidFill>
              <a:ea typeface="Adobe 黑体 Std R" panose="020B0400000000000000" pitchFamily="34" charset="-122"/>
              <a:cs typeface="+mj-cs"/>
            </a:endParaRPr>
          </a:p>
        </p:txBody>
      </p:sp>
    </p:spTree>
    <p:extLst>
      <p:ext uri="{BB962C8B-B14F-4D97-AF65-F5344CB8AC3E}">
        <p14:creationId xmlns:p14="http://schemas.microsoft.com/office/powerpoint/2010/main" val="2859677446"/>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B4C04-EBFE-20FA-B574-AB48EF5FE6E7}"/>
            </a:ext>
          </a:extLst>
        </p:cNvPr>
        <p:cNvGrpSpPr/>
        <p:nvPr/>
      </p:nvGrpSpPr>
      <p:grpSpPr>
        <a:xfrm>
          <a:off x="0" y="0"/>
          <a:ext cx="0" cy="0"/>
          <a:chOff x="0" y="0"/>
          <a:chExt cx="0" cy="0"/>
        </a:xfrm>
      </p:grpSpPr>
      <p:sp>
        <p:nvSpPr>
          <p:cNvPr id="122" name="文本框 121">
            <a:extLst>
              <a:ext uri="{FF2B5EF4-FFF2-40B4-BE49-F238E27FC236}">
                <a16:creationId xmlns:a16="http://schemas.microsoft.com/office/drawing/2014/main" id="{F309482A-94CC-5DFE-F850-C7C0CD7AE67B}"/>
              </a:ext>
            </a:extLst>
          </p:cNvPr>
          <p:cNvSpPr txBox="1"/>
          <p:nvPr>
            <p:custDataLst>
              <p:tags r:id="rId1"/>
            </p:custDataLst>
          </p:nvPr>
        </p:nvSpPr>
        <p:spPr>
          <a:xfrm>
            <a:off x="54959" y="54911"/>
            <a:ext cx="110409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b="1">
                <a:sym typeface="+mn-ea"/>
              </a:rPr>
              <a:t>Device Structure</a:t>
            </a:r>
            <a:endParaRPr lang="zh-CN" altLang="en-US" sz="2400" b="1" dirty="0">
              <a:sym typeface="+mn-ea"/>
            </a:endParaRPr>
          </a:p>
        </p:txBody>
      </p:sp>
      <p:sp>
        <p:nvSpPr>
          <p:cNvPr id="2" name="矩形 1">
            <a:extLst>
              <a:ext uri="{FF2B5EF4-FFF2-40B4-BE49-F238E27FC236}">
                <a16:creationId xmlns:a16="http://schemas.microsoft.com/office/drawing/2014/main" id="{4BDD6700-6677-74EC-0F0B-9AAEF06A4264}"/>
              </a:ext>
            </a:extLst>
          </p:cNvPr>
          <p:cNvSpPr/>
          <p:nvPr/>
        </p:nvSpPr>
        <p:spPr>
          <a:xfrm>
            <a:off x="0" y="0"/>
            <a:ext cx="12192000" cy="704007"/>
          </a:xfrm>
          <a:prstGeom prst="rect">
            <a:avLst/>
          </a:prstGeom>
          <a:solidFill>
            <a:srgbClr val="2D2C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50211E53-B823-B66D-8C57-A9A17F70561D}"/>
              </a:ext>
            </a:extLst>
          </p:cNvPr>
          <p:cNvSpPr/>
          <p:nvPr/>
        </p:nvSpPr>
        <p:spPr>
          <a:xfrm>
            <a:off x="523875" y="1000125"/>
            <a:ext cx="523875" cy="27518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文本框 4">
            <a:extLst>
              <a:ext uri="{FF2B5EF4-FFF2-40B4-BE49-F238E27FC236}">
                <a16:creationId xmlns:a16="http://schemas.microsoft.com/office/drawing/2014/main" id="{32862A1E-71CA-2287-636B-E5FE6EE16096}"/>
              </a:ext>
            </a:extLst>
          </p:cNvPr>
          <p:cNvSpPr txBox="1"/>
          <p:nvPr/>
        </p:nvSpPr>
        <p:spPr>
          <a:xfrm>
            <a:off x="6793" y="58347"/>
            <a:ext cx="13475518" cy="646331"/>
          </a:xfrm>
          <a:prstGeom prst="rect">
            <a:avLst/>
          </a:prstGeom>
          <a:noFill/>
        </p:spPr>
        <p:txBody>
          <a:bodyPr wrap="square" rtlCol="0">
            <a:spAutoFit/>
          </a:bodyPr>
          <a:lstStyle/>
          <a:p>
            <a:pPr fontAlgn="base">
              <a:spcBef>
                <a:spcPct val="0"/>
              </a:spcBef>
              <a:spcAft>
                <a:spcPct val="0"/>
              </a:spcAft>
            </a:pPr>
            <a:r>
              <a:rPr lang="en-US" altLang="zh-CN" sz="3600" b="1" dirty="0">
                <a:solidFill>
                  <a:schemeClr val="bg1"/>
                </a:solidFill>
                <a:ea typeface="Adobe 黑体 Std R" panose="020B0400000000000000" pitchFamily="34" charset="-122"/>
                <a:cs typeface="+mj-cs"/>
              </a:rPr>
              <a:t>16 MeV/u Ta</a:t>
            </a:r>
            <a:r>
              <a:rPr lang="zh-CN" altLang="en-US" sz="3600" b="1" dirty="0">
                <a:solidFill>
                  <a:schemeClr val="bg1"/>
                </a:solidFill>
                <a:ea typeface="Adobe 黑体 Std R" panose="020B0400000000000000" pitchFamily="34" charset="-122"/>
                <a:cs typeface="+mj-cs"/>
              </a:rPr>
              <a:t>重离子辐照前后时间分辨性能</a:t>
            </a:r>
            <a:endParaRPr lang="en-US" altLang="zh-CN" sz="3600" b="1" dirty="0">
              <a:solidFill>
                <a:schemeClr val="bg1"/>
              </a:solidFill>
              <a:ea typeface="Adobe 黑体 Std R" panose="020B0400000000000000" pitchFamily="34" charset="-122"/>
              <a:cs typeface="+mj-cs"/>
            </a:endParaRPr>
          </a:p>
        </p:txBody>
      </p:sp>
      <p:sp>
        <p:nvSpPr>
          <p:cNvPr id="7" name="灯片编号占位符 6">
            <a:extLst>
              <a:ext uri="{FF2B5EF4-FFF2-40B4-BE49-F238E27FC236}">
                <a16:creationId xmlns:a16="http://schemas.microsoft.com/office/drawing/2014/main" id="{8FD5CF8C-E878-9E48-F65E-8775C769C792}"/>
              </a:ext>
            </a:extLst>
          </p:cNvPr>
          <p:cNvSpPr>
            <a:spLocks noGrp="1"/>
          </p:cNvSpPr>
          <p:nvPr>
            <p:ph type="sldNum" sz="quarter" idx="12"/>
          </p:nvPr>
        </p:nvSpPr>
        <p:spPr/>
        <p:txBody>
          <a:bodyPr/>
          <a:lstStyle/>
          <a:p>
            <a:fld id="{62057974-E0BD-4C16-B1C0-846E4177CF44}" type="slidenum">
              <a:rPr lang="zh-CN" altLang="en-US" smtClean="0"/>
              <a:pPr/>
              <a:t>14</a:t>
            </a:fld>
            <a:endParaRPr lang="zh-CN" altLang="en-US">
              <a:solidFill>
                <a:schemeClr val="bg1"/>
              </a:solidFill>
            </a:endParaRPr>
          </a:p>
        </p:txBody>
      </p:sp>
      <p:pic>
        <p:nvPicPr>
          <p:cNvPr id="21" name="图片 20">
            <a:extLst>
              <a:ext uri="{FF2B5EF4-FFF2-40B4-BE49-F238E27FC236}">
                <a16:creationId xmlns:a16="http://schemas.microsoft.com/office/drawing/2014/main" id="{4B296382-F1D1-70B8-30BA-756397B1BBBC}"/>
              </a:ext>
            </a:extLst>
          </p:cNvPr>
          <p:cNvPicPr>
            <a:picLocks noChangeAspect="1"/>
          </p:cNvPicPr>
          <p:nvPr/>
        </p:nvPicPr>
        <p:blipFill>
          <a:blip r:embed="rId4"/>
          <a:stretch>
            <a:fillRect/>
          </a:stretch>
        </p:blipFill>
        <p:spPr>
          <a:xfrm>
            <a:off x="696709" y="1434667"/>
            <a:ext cx="2457468" cy="1914539"/>
          </a:xfrm>
          <a:prstGeom prst="rect">
            <a:avLst/>
          </a:prstGeom>
        </p:spPr>
      </p:pic>
      <p:sp>
        <p:nvSpPr>
          <p:cNvPr id="22" name="文本框 21">
            <a:extLst>
              <a:ext uri="{FF2B5EF4-FFF2-40B4-BE49-F238E27FC236}">
                <a16:creationId xmlns:a16="http://schemas.microsoft.com/office/drawing/2014/main" id="{48A3360A-6B60-09A1-A440-5CF3569080AE}"/>
              </a:ext>
            </a:extLst>
          </p:cNvPr>
          <p:cNvSpPr txBox="1"/>
          <p:nvPr/>
        </p:nvSpPr>
        <p:spPr>
          <a:xfrm>
            <a:off x="568712" y="3433904"/>
            <a:ext cx="6830122" cy="369332"/>
          </a:xfrm>
          <a:prstGeom prst="rect">
            <a:avLst/>
          </a:prstGeom>
          <a:noFill/>
        </p:spPr>
        <p:txBody>
          <a:bodyPr wrap="square">
            <a:spAutoFit/>
          </a:bodyPr>
          <a:lstStyle/>
          <a:p>
            <a:r>
              <a:rPr lang="zh-CN" altLang="en-US" sz="1800" b="0" dirty="0">
                <a:effectLst/>
                <a:latin typeface="Arial" panose="020B0604020202020204" pitchFamily="34" charset="0"/>
                <a:ea typeface="黑体" panose="02010609060101010101" pitchFamily="49" charset="-122"/>
                <a:cs typeface="Arial" panose="020B0604020202020204" pitchFamily="34" charset="0"/>
              </a:rPr>
              <a:t>本征层</a:t>
            </a:r>
            <a:r>
              <a:rPr lang="en-US" altLang="zh-CN" dirty="0">
                <a:latin typeface="Arial" panose="020B0604020202020204" pitchFamily="34" charset="0"/>
                <a:ea typeface="黑体" panose="02010609060101010101" pitchFamily="49" charset="-122"/>
                <a:cs typeface="Arial" panose="020B0604020202020204" pitchFamily="34" charset="0"/>
              </a:rPr>
              <a:t>5</a:t>
            </a:r>
            <a:r>
              <a:rPr lang="en-US" altLang="zh-CN" sz="1800" b="0" dirty="0">
                <a:effectLst/>
                <a:latin typeface="Arial" panose="020B0604020202020204" pitchFamily="34" charset="0"/>
                <a:ea typeface="黑体" panose="02010609060101010101" pitchFamily="49" charset="-122"/>
                <a:cs typeface="Arial" panose="020B0604020202020204" pitchFamily="34" charset="0"/>
              </a:rPr>
              <a:t>0μm 4H‑SiC PIN</a:t>
            </a:r>
            <a:endParaRPr lang="zh-CN" altLang="en-US" dirty="0"/>
          </a:p>
        </p:txBody>
      </p:sp>
      <p:pic>
        <p:nvPicPr>
          <p:cNvPr id="24" name="图片 23">
            <a:extLst>
              <a:ext uri="{FF2B5EF4-FFF2-40B4-BE49-F238E27FC236}">
                <a16:creationId xmlns:a16="http://schemas.microsoft.com/office/drawing/2014/main" id="{56402767-CC96-5FF3-F84E-447814227F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48640" y="1382751"/>
            <a:ext cx="3277177" cy="4371278"/>
          </a:xfrm>
          <a:prstGeom prst="rect">
            <a:avLst/>
          </a:prstGeom>
        </p:spPr>
      </p:pic>
      <p:pic>
        <p:nvPicPr>
          <p:cNvPr id="26" name="图片 25">
            <a:extLst>
              <a:ext uri="{FF2B5EF4-FFF2-40B4-BE49-F238E27FC236}">
                <a16:creationId xmlns:a16="http://schemas.microsoft.com/office/drawing/2014/main" id="{81A72BDD-95F9-37B7-6B83-982F34D0955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73869" y="1416205"/>
            <a:ext cx="3277177" cy="4371278"/>
          </a:xfrm>
          <a:prstGeom prst="rect">
            <a:avLst/>
          </a:prstGeom>
        </p:spPr>
      </p:pic>
      <p:sp>
        <p:nvSpPr>
          <p:cNvPr id="31" name="文本框 30">
            <a:extLst>
              <a:ext uri="{FF2B5EF4-FFF2-40B4-BE49-F238E27FC236}">
                <a16:creationId xmlns:a16="http://schemas.microsoft.com/office/drawing/2014/main" id="{7437184B-171F-9823-3618-C13584B5954D}"/>
              </a:ext>
            </a:extLst>
          </p:cNvPr>
          <p:cNvSpPr txBox="1"/>
          <p:nvPr/>
        </p:nvSpPr>
        <p:spPr>
          <a:xfrm>
            <a:off x="5779121" y="6032139"/>
            <a:ext cx="5238286" cy="369332"/>
          </a:xfrm>
          <a:prstGeom prst="rect">
            <a:avLst/>
          </a:prstGeom>
          <a:noFill/>
        </p:spPr>
        <p:txBody>
          <a:bodyPr wrap="square">
            <a:spAutoFit/>
          </a:bodyPr>
          <a:lstStyle/>
          <a:p>
            <a:r>
              <a:rPr lang="zh-CN" altLang="en-US" dirty="0">
                <a:latin typeface="Arial" panose="020B0604020202020204" pitchFamily="34" charset="0"/>
                <a:ea typeface="黑体" panose="02010609060101010101" pitchFamily="49" charset="-122"/>
                <a:cs typeface="Arial" panose="020B0604020202020204" pitchFamily="34" charset="0"/>
              </a:rPr>
              <a:t>辐照在中国近代物理研究所完成</a:t>
            </a:r>
          </a:p>
        </p:txBody>
      </p:sp>
      <p:sp>
        <p:nvSpPr>
          <p:cNvPr id="33" name="文本框 32">
            <a:extLst>
              <a:ext uri="{FF2B5EF4-FFF2-40B4-BE49-F238E27FC236}">
                <a16:creationId xmlns:a16="http://schemas.microsoft.com/office/drawing/2014/main" id="{82B8B0C9-6083-0FDD-5CDB-9EBEE235A0B2}"/>
              </a:ext>
            </a:extLst>
          </p:cNvPr>
          <p:cNvSpPr txBox="1"/>
          <p:nvPr/>
        </p:nvSpPr>
        <p:spPr>
          <a:xfrm>
            <a:off x="147754" y="4169884"/>
            <a:ext cx="6830122" cy="369332"/>
          </a:xfrm>
          <a:prstGeom prst="rect">
            <a:avLst/>
          </a:prstGeom>
          <a:noFill/>
        </p:spPr>
        <p:txBody>
          <a:bodyPr wrap="square">
            <a:spAutoFit/>
          </a:bodyPr>
          <a:lstStyle/>
          <a:p>
            <a:r>
              <a:rPr lang="zh-CN" altLang="en-US" dirty="0">
                <a:latin typeface="Arial" panose="020B0604020202020204" pitchFamily="34" charset="0"/>
                <a:ea typeface="黑体" panose="02010609060101010101" pitchFamily="49" charset="-122"/>
                <a:cs typeface="Arial" panose="020B0604020202020204" pitchFamily="34" charset="0"/>
              </a:rPr>
              <a:t>辐照条件：</a:t>
            </a:r>
          </a:p>
        </p:txBody>
      </p:sp>
      <p:sp>
        <p:nvSpPr>
          <p:cNvPr id="35" name="文本框 34">
            <a:extLst>
              <a:ext uri="{FF2B5EF4-FFF2-40B4-BE49-F238E27FC236}">
                <a16:creationId xmlns:a16="http://schemas.microsoft.com/office/drawing/2014/main" id="{A97BEAF5-102F-DC02-15A8-A31C2E1ADFB4}"/>
              </a:ext>
            </a:extLst>
          </p:cNvPr>
          <p:cNvSpPr txBox="1"/>
          <p:nvPr/>
        </p:nvSpPr>
        <p:spPr>
          <a:xfrm>
            <a:off x="158905" y="4555493"/>
            <a:ext cx="6830122" cy="1285032"/>
          </a:xfrm>
          <a:prstGeom prst="rect">
            <a:avLst/>
          </a:prstGeom>
          <a:noFill/>
        </p:spPr>
        <p:txBody>
          <a:bodyPr wrap="square">
            <a:spAutoFit/>
          </a:bodyPr>
          <a:lstStyle/>
          <a:p>
            <a:pPr>
              <a:lnSpc>
                <a:spcPct val="150000"/>
              </a:lnSpc>
            </a:pPr>
            <a:r>
              <a:rPr lang="zh-CN" altLang="en-US" dirty="0">
                <a:latin typeface="Arial" panose="020B0604020202020204" pitchFamily="34" charset="0"/>
                <a:ea typeface="黑体" panose="02010609060101010101" pitchFamily="49" charset="-122"/>
                <a:cs typeface="Arial" panose="020B0604020202020204" pitchFamily="34" charset="0"/>
              </a:rPr>
              <a:t>离子注量： </a:t>
            </a:r>
            <a:r>
              <a:rPr lang="en-US" altLang="zh-CN" dirty="0">
                <a:latin typeface="Arial" panose="020B0604020202020204" pitchFamily="34" charset="0"/>
                <a:ea typeface="黑体" panose="02010609060101010101" pitchFamily="49" charset="-122"/>
                <a:cs typeface="Arial" panose="020B0604020202020204" pitchFamily="34" charset="0"/>
              </a:rPr>
              <a:t>1×10⁹ cm⁻²</a:t>
            </a:r>
          </a:p>
          <a:p>
            <a:pPr>
              <a:lnSpc>
                <a:spcPct val="150000"/>
              </a:lnSpc>
            </a:pPr>
            <a:r>
              <a:rPr lang="zh-CN" altLang="en-US" dirty="0">
                <a:latin typeface="Arial" panose="020B0604020202020204" pitchFamily="34" charset="0"/>
                <a:ea typeface="黑体" panose="02010609060101010101" pitchFamily="49" charset="-122"/>
                <a:cs typeface="Arial" panose="020B0604020202020204" pitchFamily="34" charset="0"/>
              </a:rPr>
              <a:t>离子剂量率： </a:t>
            </a:r>
            <a:r>
              <a:rPr lang="en-US" altLang="zh-CN" dirty="0">
                <a:latin typeface="Arial" panose="020B0604020202020204" pitchFamily="34" charset="0"/>
                <a:ea typeface="黑体" panose="02010609060101010101" pitchFamily="49" charset="-122"/>
                <a:cs typeface="Arial" panose="020B0604020202020204" pitchFamily="34" charset="0"/>
              </a:rPr>
              <a:t>1×10⁷ cm⁻²·s⁻¹</a:t>
            </a:r>
          </a:p>
          <a:p>
            <a:pPr>
              <a:lnSpc>
                <a:spcPct val="150000"/>
              </a:lnSpc>
            </a:pPr>
            <a:r>
              <a:rPr lang="zh-CN" altLang="en-US" dirty="0">
                <a:latin typeface="Arial" panose="020B0604020202020204" pitchFamily="34" charset="0"/>
                <a:ea typeface="黑体" panose="02010609060101010101" pitchFamily="49" charset="-122"/>
                <a:cs typeface="Arial" panose="020B0604020202020204" pitchFamily="34" charset="0"/>
              </a:rPr>
              <a:t>钽（</a:t>
            </a:r>
            <a:r>
              <a:rPr lang="en-US" altLang="zh-CN" dirty="0">
                <a:latin typeface="Arial" panose="020B0604020202020204" pitchFamily="34" charset="0"/>
                <a:ea typeface="黑体" panose="02010609060101010101" pitchFamily="49" charset="-122"/>
                <a:cs typeface="Arial" panose="020B0604020202020204" pitchFamily="34" charset="0"/>
              </a:rPr>
              <a:t>Ta</a:t>
            </a:r>
            <a:r>
              <a:rPr lang="zh-CN" altLang="en-US" dirty="0">
                <a:latin typeface="Arial" panose="020B0604020202020204" pitchFamily="34" charset="0"/>
                <a:ea typeface="黑体" panose="02010609060101010101" pitchFamily="49" charset="-122"/>
                <a:cs typeface="Arial" panose="020B0604020202020204" pitchFamily="34" charset="0"/>
              </a:rPr>
              <a:t>）离子总能量：</a:t>
            </a:r>
            <a:r>
              <a:rPr lang="en-US" altLang="zh-CN" dirty="0">
                <a:latin typeface="Arial" panose="020B0604020202020204" pitchFamily="34" charset="0"/>
                <a:ea typeface="黑体" panose="02010609060101010101" pitchFamily="49" charset="-122"/>
                <a:cs typeface="Arial" panose="020B0604020202020204" pitchFamily="34" charset="0"/>
              </a:rPr>
              <a:t>2.896 GeV</a:t>
            </a:r>
            <a:endParaRPr lang="zh-CN" altLang="en-US" dirty="0">
              <a:latin typeface="Arial" panose="020B0604020202020204" pitchFamily="34" charset="0"/>
              <a:ea typeface="黑体" panose="02010609060101010101" pitchFamily="49" charset="-122"/>
              <a:cs typeface="Arial" panose="020B0604020202020204" pitchFamily="34" charset="0"/>
            </a:endParaRPr>
          </a:p>
        </p:txBody>
      </p:sp>
    </p:spTree>
    <p:extLst>
      <p:ext uri="{BB962C8B-B14F-4D97-AF65-F5344CB8AC3E}">
        <p14:creationId xmlns:p14="http://schemas.microsoft.com/office/powerpoint/2010/main" val="431328221"/>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DEADA-3713-AB8D-0CEA-6E0A6F4FFF3C}"/>
            </a:ext>
          </a:extLst>
        </p:cNvPr>
        <p:cNvGrpSpPr/>
        <p:nvPr/>
      </p:nvGrpSpPr>
      <p:grpSpPr>
        <a:xfrm>
          <a:off x="0" y="0"/>
          <a:ext cx="0" cy="0"/>
          <a:chOff x="0" y="0"/>
          <a:chExt cx="0" cy="0"/>
        </a:xfrm>
      </p:grpSpPr>
      <p:sp>
        <p:nvSpPr>
          <p:cNvPr id="122" name="文本框 121">
            <a:extLst>
              <a:ext uri="{FF2B5EF4-FFF2-40B4-BE49-F238E27FC236}">
                <a16:creationId xmlns:a16="http://schemas.microsoft.com/office/drawing/2014/main" id="{E3EC7151-2725-1745-0E23-18B7D457B83A}"/>
              </a:ext>
            </a:extLst>
          </p:cNvPr>
          <p:cNvSpPr txBox="1"/>
          <p:nvPr>
            <p:custDataLst>
              <p:tags r:id="rId1"/>
            </p:custDataLst>
          </p:nvPr>
        </p:nvSpPr>
        <p:spPr>
          <a:xfrm>
            <a:off x="54959" y="54911"/>
            <a:ext cx="110409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b="1">
                <a:sym typeface="+mn-ea"/>
              </a:rPr>
              <a:t>Device Structure</a:t>
            </a:r>
            <a:endParaRPr lang="zh-CN" altLang="en-US" sz="2400" b="1" dirty="0">
              <a:sym typeface="+mn-ea"/>
            </a:endParaRPr>
          </a:p>
        </p:txBody>
      </p:sp>
      <p:sp>
        <p:nvSpPr>
          <p:cNvPr id="2" name="矩形 1">
            <a:extLst>
              <a:ext uri="{FF2B5EF4-FFF2-40B4-BE49-F238E27FC236}">
                <a16:creationId xmlns:a16="http://schemas.microsoft.com/office/drawing/2014/main" id="{EFBA4BF0-59C3-5CF3-BF86-1FFF497365A2}"/>
              </a:ext>
            </a:extLst>
          </p:cNvPr>
          <p:cNvSpPr/>
          <p:nvPr/>
        </p:nvSpPr>
        <p:spPr>
          <a:xfrm>
            <a:off x="0" y="0"/>
            <a:ext cx="12192000" cy="704007"/>
          </a:xfrm>
          <a:prstGeom prst="rect">
            <a:avLst/>
          </a:prstGeom>
          <a:solidFill>
            <a:srgbClr val="2D2C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C8CC9422-4716-5DA4-3D90-29B12A1FD243}"/>
              </a:ext>
            </a:extLst>
          </p:cNvPr>
          <p:cNvSpPr txBox="1"/>
          <p:nvPr/>
        </p:nvSpPr>
        <p:spPr>
          <a:xfrm>
            <a:off x="51640" y="58347"/>
            <a:ext cx="13475518" cy="1200329"/>
          </a:xfrm>
          <a:prstGeom prst="rect">
            <a:avLst/>
          </a:prstGeom>
          <a:noFill/>
        </p:spPr>
        <p:txBody>
          <a:bodyPr wrap="square" rtlCol="0">
            <a:spAutoFit/>
          </a:bodyPr>
          <a:lstStyle/>
          <a:p>
            <a:pPr fontAlgn="base">
              <a:spcBef>
                <a:spcPct val="0"/>
              </a:spcBef>
              <a:spcAft>
                <a:spcPct val="0"/>
              </a:spcAft>
            </a:pPr>
            <a:r>
              <a:rPr lang="zh-CN" altLang="en-US" sz="3600" b="1" dirty="0">
                <a:solidFill>
                  <a:schemeClr val="bg1"/>
                </a:solidFill>
                <a:ea typeface="Adobe 黑体 Std R" panose="020B0400000000000000" pitchFamily="34" charset="-122"/>
                <a:cs typeface="+mj-cs"/>
              </a:rPr>
              <a:t>电学性能分析</a:t>
            </a:r>
          </a:p>
          <a:p>
            <a:pPr fontAlgn="base">
              <a:spcBef>
                <a:spcPct val="0"/>
              </a:spcBef>
              <a:spcAft>
                <a:spcPct val="0"/>
              </a:spcAft>
            </a:pPr>
            <a:endParaRPr lang="en-US" altLang="zh-CN" sz="3600" b="1" dirty="0">
              <a:solidFill>
                <a:schemeClr val="bg1"/>
              </a:solidFill>
              <a:ea typeface="Adobe 黑体 Std R" panose="020B0400000000000000" pitchFamily="34" charset="-122"/>
              <a:cs typeface="+mj-cs"/>
            </a:endParaRPr>
          </a:p>
        </p:txBody>
      </p:sp>
      <p:graphicFrame>
        <p:nvGraphicFramePr>
          <p:cNvPr id="10" name="表格 9">
            <a:extLst>
              <a:ext uri="{FF2B5EF4-FFF2-40B4-BE49-F238E27FC236}">
                <a16:creationId xmlns:a16="http://schemas.microsoft.com/office/drawing/2014/main" id="{5D9DA7C9-1A5E-B10D-449C-130794AD019A}"/>
              </a:ext>
            </a:extLst>
          </p:cNvPr>
          <p:cNvGraphicFramePr>
            <a:graphicFrameLocks noGrp="1"/>
          </p:cNvGraphicFramePr>
          <p:nvPr>
            <p:extLst>
              <p:ext uri="{D42A27DB-BD31-4B8C-83A1-F6EECF244321}">
                <p14:modId xmlns:p14="http://schemas.microsoft.com/office/powerpoint/2010/main" val="794955060"/>
              </p:ext>
            </p:extLst>
          </p:nvPr>
        </p:nvGraphicFramePr>
        <p:xfrm>
          <a:off x="847492" y="4874552"/>
          <a:ext cx="6367346" cy="1654820"/>
        </p:xfrm>
        <a:graphic>
          <a:graphicData uri="http://schemas.openxmlformats.org/drawingml/2006/table">
            <a:tbl>
              <a:tblPr firstRow="1" bandRow="1">
                <a:tableStyleId>{18603FDC-E32A-4AB5-989C-0864C3EAD2B8}</a:tableStyleId>
              </a:tblPr>
              <a:tblGrid>
                <a:gridCol w="2276697">
                  <a:extLst>
                    <a:ext uri="{9D8B030D-6E8A-4147-A177-3AD203B41FA5}">
                      <a16:colId xmlns:a16="http://schemas.microsoft.com/office/drawing/2014/main" val="20000"/>
                    </a:ext>
                  </a:extLst>
                </a:gridCol>
                <a:gridCol w="2150338">
                  <a:extLst>
                    <a:ext uri="{9D8B030D-6E8A-4147-A177-3AD203B41FA5}">
                      <a16:colId xmlns:a16="http://schemas.microsoft.com/office/drawing/2014/main" val="20001"/>
                    </a:ext>
                  </a:extLst>
                </a:gridCol>
                <a:gridCol w="1940311">
                  <a:extLst>
                    <a:ext uri="{9D8B030D-6E8A-4147-A177-3AD203B41FA5}">
                      <a16:colId xmlns:a16="http://schemas.microsoft.com/office/drawing/2014/main" val="20002"/>
                    </a:ext>
                  </a:extLst>
                </a:gridCol>
              </a:tblGrid>
              <a:tr h="442349">
                <a:tc>
                  <a:txBody>
                    <a:bodyPr/>
                    <a:lstStyle/>
                    <a:p>
                      <a:pPr algn="ctr"/>
                      <a:r>
                        <a:rPr lang="en-US" altLang="zh-CN"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4H-SiC PIN</a:t>
                      </a:r>
                      <a:r>
                        <a:rPr lang="zh-CN" altLang="en-US"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探测器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辐照前</a:t>
                      </a:r>
                      <a:endParaRPr lang="en-US" altLang="zh-CN"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marL="0" algn="ctr" defTabSz="914400" rtl="0" eaLnBrk="1" latinLnBrk="0" hangingPunct="1"/>
                      <a:r>
                        <a:rPr lang="zh-CN" altLang="en-US"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辐照后</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10000"/>
                  </a:ext>
                </a:extLst>
              </a:tr>
              <a:tr h="40415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漏电流</a:t>
                      </a:r>
                      <a:endParaRPr lang="zh-CN" altLang="en-US" sz="1800" b="1"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gridSpan="2">
                  <a:txBody>
                    <a:bodyPr/>
                    <a:lstStyle/>
                    <a:p>
                      <a:pPr algn="ctr"/>
                      <a:r>
                        <a:rPr lang="en-US" altLang="zh-CN" sz="1800" b="1"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rPr>
                        <a:t>0.147 </a:t>
                      </a:r>
                      <a:r>
                        <a:rPr lang="en-US" altLang="zh-CN" sz="1800" b="1" dirty="0" err="1">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rPr>
                        <a:t>nA</a:t>
                      </a:r>
                      <a:endParaRPr lang="zh-CN" altLang="en-US" sz="1800" b="1"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hMerge="1">
                  <a:txBody>
                    <a:bodyPr/>
                    <a:lstStyle/>
                    <a:p>
                      <a:pPr algn="ctr"/>
                      <a:endParaRPr lang="zh-CN" altLang="en-US" sz="1800" b="1"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10001"/>
                  </a:ext>
                </a:extLst>
              </a:tr>
              <a:tr h="40415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耗尽层深度（</a:t>
                      </a:r>
                      <a:r>
                        <a:rPr lang="en-US" altLang="zh-CN"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D</a:t>
                      </a:r>
                      <a:r>
                        <a:rPr lang="zh-CN" altLang="en-US"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a:t>
                      </a:r>
                      <a:endParaRPr lang="zh-CN" altLang="en-US" sz="1800" b="1"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b="1"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rPr>
                        <a:t>43um</a:t>
                      </a:r>
                      <a:endParaRPr lang="zh-CN" altLang="en-US" sz="1800" b="1"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hMerge="1">
                  <a:txBody>
                    <a:bodyPr/>
                    <a:lstStyle/>
                    <a:p>
                      <a:pPr algn="ctr"/>
                      <a:endParaRPr lang="zh-CN" altLang="en-US" b="1" dirty="0">
                        <a:ln>
                          <a:noFill/>
                        </a:ln>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00CC"/>
                    </a:solidFill>
                  </a:tcPr>
                </a:tc>
                <a:extLst>
                  <a:ext uri="{0D108BD9-81ED-4DB2-BD59-A6C34878D82A}">
                    <a16:rowId xmlns:a16="http://schemas.microsoft.com/office/drawing/2014/main" val="2658380372"/>
                  </a:ext>
                </a:extLst>
              </a:tr>
              <a:tr h="40415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本征层掺杂浓度</a:t>
                      </a:r>
                      <a:endParaRPr lang="zh-CN" altLang="en-US" sz="1800" b="1"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b="1" i="0" u="none" strike="noStrike" kern="1200" baseline="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6.21×10¹³</a:t>
                      </a:r>
                      <a:r>
                        <a:rPr lang="en-US" altLang="zh-CN" sz="1800" b="1"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rPr>
                        <a:t>cm</a:t>
                      </a:r>
                      <a:r>
                        <a:rPr lang="en-US" altLang="zh-CN" sz="1800" b="1" baseline="30000"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rPr>
                        <a:t>-3</a:t>
                      </a:r>
                      <a:endParaRPr lang="zh-CN" altLang="en-US" sz="1800" b="1" baseline="30000"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hMerge="1">
                  <a:txBody>
                    <a:bodyPr/>
                    <a:lstStyle/>
                    <a:p>
                      <a:pPr algn="ctr"/>
                      <a:endParaRPr lang="zh-CN" altLang="en-US" b="1" dirty="0">
                        <a:ln>
                          <a:noFill/>
                        </a:ln>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00CC"/>
                    </a:solidFill>
                  </a:tcPr>
                </a:tc>
                <a:extLst>
                  <a:ext uri="{0D108BD9-81ED-4DB2-BD59-A6C34878D82A}">
                    <a16:rowId xmlns:a16="http://schemas.microsoft.com/office/drawing/2014/main" val="3811495551"/>
                  </a:ext>
                </a:extLst>
              </a:tr>
            </a:tbl>
          </a:graphicData>
        </a:graphic>
      </p:graphicFrame>
      <p:sp>
        <p:nvSpPr>
          <p:cNvPr id="6" name="灯片编号占位符 5">
            <a:extLst>
              <a:ext uri="{FF2B5EF4-FFF2-40B4-BE49-F238E27FC236}">
                <a16:creationId xmlns:a16="http://schemas.microsoft.com/office/drawing/2014/main" id="{569E8205-4723-FB81-9572-28F34D28C078}"/>
              </a:ext>
            </a:extLst>
          </p:cNvPr>
          <p:cNvSpPr>
            <a:spLocks noGrp="1"/>
          </p:cNvSpPr>
          <p:nvPr>
            <p:ph type="sldNum" sz="quarter" idx="12"/>
          </p:nvPr>
        </p:nvSpPr>
        <p:spPr/>
        <p:txBody>
          <a:bodyPr/>
          <a:lstStyle/>
          <a:p>
            <a:fld id="{62057974-E0BD-4C16-B1C0-846E4177CF44}" type="slidenum">
              <a:rPr lang="zh-CN" altLang="en-US" smtClean="0"/>
              <a:pPr/>
              <a:t>15</a:t>
            </a:fld>
            <a:endParaRPr lang="zh-CN" altLang="en-US">
              <a:solidFill>
                <a:schemeClr val="bg1"/>
              </a:solidFill>
            </a:endParaRPr>
          </a:p>
        </p:txBody>
      </p:sp>
      <p:pic>
        <p:nvPicPr>
          <p:cNvPr id="5" name="图片 4">
            <a:extLst>
              <a:ext uri="{FF2B5EF4-FFF2-40B4-BE49-F238E27FC236}">
                <a16:creationId xmlns:a16="http://schemas.microsoft.com/office/drawing/2014/main" id="{26DDA933-23E6-EEE9-8B78-86CEC8EA3726}"/>
              </a:ext>
            </a:extLst>
          </p:cNvPr>
          <p:cNvPicPr>
            <a:picLocks noChangeAspect="1"/>
          </p:cNvPicPr>
          <p:nvPr/>
        </p:nvPicPr>
        <p:blipFill>
          <a:blip r:embed="rId4"/>
          <a:srcRect l="1" r="-3740" b="53481"/>
          <a:stretch>
            <a:fillRect/>
          </a:stretch>
        </p:blipFill>
        <p:spPr>
          <a:xfrm>
            <a:off x="1414219" y="1088389"/>
            <a:ext cx="4875802" cy="3342154"/>
          </a:xfrm>
          <a:prstGeom prst="rect">
            <a:avLst/>
          </a:prstGeom>
        </p:spPr>
      </p:pic>
      <p:pic>
        <p:nvPicPr>
          <p:cNvPr id="9" name="图片 8">
            <a:extLst>
              <a:ext uri="{FF2B5EF4-FFF2-40B4-BE49-F238E27FC236}">
                <a16:creationId xmlns:a16="http://schemas.microsoft.com/office/drawing/2014/main" id="{AD5E94BF-DD8F-32F4-DD31-2E0D23B1D9D6}"/>
              </a:ext>
            </a:extLst>
          </p:cNvPr>
          <p:cNvPicPr>
            <a:picLocks noChangeAspect="1"/>
          </p:cNvPicPr>
          <p:nvPr/>
        </p:nvPicPr>
        <p:blipFill>
          <a:blip r:embed="rId4"/>
          <a:srcRect l="-1375" t="45831" r="-1" b="6984"/>
          <a:stretch>
            <a:fillRect/>
          </a:stretch>
        </p:blipFill>
        <p:spPr>
          <a:xfrm>
            <a:off x="6223025" y="1025911"/>
            <a:ext cx="4764643" cy="3389973"/>
          </a:xfrm>
          <a:prstGeom prst="rect">
            <a:avLst/>
          </a:prstGeom>
        </p:spPr>
      </p:pic>
      <p:sp>
        <p:nvSpPr>
          <p:cNvPr id="14" name="文本框 13">
            <a:extLst>
              <a:ext uri="{FF2B5EF4-FFF2-40B4-BE49-F238E27FC236}">
                <a16:creationId xmlns:a16="http://schemas.microsoft.com/office/drawing/2014/main" id="{DD0F7ECE-A366-1BB4-A00C-08C5D8FC18E8}"/>
              </a:ext>
            </a:extLst>
          </p:cNvPr>
          <p:cNvSpPr txBox="1"/>
          <p:nvPr/>
        </p:nvSpPr>
        <p:spPr>
          <a:xfrm>
            <a:off x="1594624" y="4365923"/>
            <a:ext cx="10905893" cy="338554"/>
          </a:xfrm>
          <a:prstGeom prst="rect">
            <a:avLst/>
          </a:prstGeom>
          <a:noFill/>
        </p:spPr>
        <p:txBody>
          <a:bodyPr wrap="square">
            <a:spAutoFit/>
          </a:bodyPr>
          <a:lstStyle/>
          <a:p>
            <a:pPr algn="l"/>
            <a:r>
              <a:rPr lang="en-US" altLang="zh-CN" sz="1600" b="0" i="0" u="none" strike="noStrike" baseline="0" dirty="0">
                <a:latin typeface="Arial" panose="020B0604020202020204" pitchFamily="34" charset="0"/>
                <a:cs typeface="Arial" panose="020B0604020202020204" pitchFamily="34" charset="0"/>
              </a:rPr>
              <a:t>Fig. (a) I-V characteristics of 4H-SiC PIN detectors. (b) 1/C</a:t>
            </a:r>
            <a:r>
              <a:rPr lang="en-US" altLang="zh-CN" sz="1600" b="0" i="0" u="none" strike="noStrike" baseline="30000" dirty="0">
                <a:latin typeface="Arial" panose="020B0604020202020204" pitchFamily="34" charset="0"/>
                <a:cs typeface="Arial" panose="020B0604020202020204" pitchFamily="34" charset="0"/>
              </a:rPr>
              <a:t>2</a:t>
            </a:r>
            <a:r>
              <a:rPr lang="en-US" altLang="zh-CN" sz="1600" b="0" i="0" u="none" strike="noStrike" baseline="0" dirty="0">
                <a:latin typeface="Arial" panose="020B0604020202020204" pitchFamily="34" charset="0"/>
                <a:cs typeface="Arial" panose="020B0604020202020204" pitchFamily="34" charset="0"/>
              </a:rPr>
              <a:t>-V characteristics of 4H-SiC PIN detectors.</a:t>
            </a:r>
            <a:endParaRPr lang="zh-CN" altLang="en-US" sz="1600" dirty="0">
              <a:latin typeface="Arial" panose="020B0604020202020204" pitchFamily="34" charset="0"/>
              <a:cs typeface="Arial" panose="020B0604020202020204" pitchFamily="34" charset="0"/>
            </a:endParaRPr>
          </a:p>
        </p:txBody>
      </p:sp>
      <p:sp>
        <p:nvSpPr>
          <p:cNvPr id="16" name="文本框 15">
            <a:extLst>
              <a:ext uri="{FF2B5EF4-FFF2-40B4-BE49-F238E27FC236}">
                <a16:creationId xmlns:a16="http://schemas.microsoft.com/office/drawing/2014/main" id="{047F6B0C-C19C-CA94-90B4-AB1AFD939E77}"/>
              </a:ext>
            </a:extLst>
          </p:cNvPr>
          <p:cNvSpPr txBox="1"/>
          <p:nvPr/>
        </p:nvSpPr>
        <p:spPr>
          <a:xfrm>
            <a:off x="7351440" y="5128888"/>
            <a:ext cx="4335038" cy="870751"/>
          </a:xfrm>
          <a:prstGeom prst="rect">
            <a:avLst/>
          </a:prstGeom>
          <a:solidFill>
            <a:schemeClr val="accent6"/>
          </a:solidFill>
        </p:spPr>
        <p:txBody>
          <a:bodyPr wrap="square">
            <a:spAutoFit/>
          </a:bodyPr>
          <a:lstStyle/>
          <a:p>
            <a:pPr algn="ctr" defTabSz="914400">
              <a:lnSpc>
                <a:spcPct val="150000"/>
              </a:lnSpc>
              <a:defRPr/>
            </a:pPr>
            <a:r>
              <a:rPr lang="zh-CN" altLang="en-US" dirty="0">
                <a:latin typeface="Times New Roman" panose="02020603050405020304" pitchFamily="18" charset="0"/>
                <a:ea typeface="黑体" panose="02010609060101010101" pitchFamily="49" charset="-122"/>
                <a:cs typeface="Times New Roman" panose="02020603050405020304" pitchFamily="18" charset="0"/>
              </a:rPr>
              <a:t>重离子辐照前后，器件的漏电流和有效掺杂浓度未发生明显变化，器件工作稳定</a:t>
            </a:r>
          </a:p>
        </p:txBody>
      </p:sp>
    </p:spTree>
    <p:extLst>
      <p:ext uri="{BB962C8B-B14F-4D97-AF65-F5344CB8AC3E}">
        <p14:creationId xmlns:p14="http://schemas.microsoft.com/office/powerpoint/2010/main" val="640866398"/>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FA67C-E2F3-8861-C255-54D95CF967B1}"/>
            </a:ext>
          </a:extLst>
        </p:cNvPr>
        <p:cNvGrpSpPr/>
        <p:nvPr/>
      </p:nvGrpSpPr>
      <p:grpSpPr>
        <a:xfrm>
          <a:off x="0" y="0"/>
          <a:ext cx="0" cy="0"/>
          <a:chOff x="0" y="0"/>
          <a:chExt cx="0" cy="0"/>
        </a:xfrm>
      </p:grpSpPr>
      <p:pic>
        <p:nvPicPr>
          <p:cNvPr id="5" name="图片 4">
            <a:extLst>
              <a:ext uri="{FF2B5EF4-FFF2-40B4-BE49-F238E27FC236}">
                <a16:creationId xmlns:a16="http://schemas.microsoft.com/office/drawing/2014/main" id="{4C3B97D3-7F7E-86C8-EA7D-9791D1C4378F}"/>
              </a:ext>
            </a:extLst>
          </p:cNvPr>
          <p:cNvPicPr>
            <a:picLocks noChangeAspect="1"/>
          </p:cNvPicPr>
          <p:nvPr/>
        </p:nvPicPr>
        <p:blipFill>
          <a:blip r:embed="rId4"/>
          <a:srcRect t="48816"/>
          <a:stretch>
            <a:fillRect/>
          </a:stretch>
        </p:blipFill>
        <p:spPr>
          <a:xfrm>
            <a:off x="6040349" y="1672683"/>
            <a:ext cx="5516814" cy="3311911"/>
          </a:xfrm>
          <a:prstGeom prst="rect">
            <a:avLst/>
          </a:prstGeom>
        </p:spPr>
      </p:pic>
      <p:pic>
        <p:nvPicPr>
          <p:cNvPr id="10" name="图片 9">
            <a:extLst>
              <a:ext uri="{FF2B5EF4-FFF2-40B4-BE49-F238E27FC236}">
                <a16:creationId xmlns:a16="http://schemas.microsoft.com/office/drawing/2014/main" id="{DE284E6B-F5CA-B622-4743-381A36905350}"/>
              </a:ext>
            </a:extLst>
          </p:cNvPr>
          <p:cNvPicPr>
            <a:picLocks noChangeAspect="1"/>
          </p:cNvPicPr>
          <p:nvPr/>
        </p:nvPicPr>
        <p:blipFill>
          <a:blip r:embed="rId4"/>
          <a:srcRect b="53440"/>
          <a:stretch>
            <a:fillRect/>
          </a:stretch>
        </p:blipFill>
        <p:spPr>
          <a:xfrm>
            <a:off x="316055" y="1743993"/>
            <a:ext cx="5516813" cy="3012696"/>
          </a:xfrm>
          <a:prstGeom prst="rect">
            <a:avLst/>
          </a:prstGeom>
        </p:spPr>
      </p:pic>
      <p:sp>
        <p:nvSpPr>
          <p:cNvPr id="122" name="文本框 121">
            <a:extLst>
              <a:ext uri="{FF2B5EF4-FFF2-40B4-BE49-F238E27FC236}">
                <a16:creationId xmlns:a16="http://schemas.microsoft.com/office/drawing/2014/main" id="{70B04460-6645-6502-E11A-B031B9979DF6}"/>
              </a:ext>
            </a:extLst>
          </p:cNvPr>
          <p:cNvSpPr txBox="1"/>
          <p:nvPr>
            <p:custDataLst>
              <p:tags r:id="rId1"/>
            </p:custDataLst>
          </p:nvPr>
        </p:nvSpPr>
        <p:spPr>
          <a:xfrm>
            <a:off x="54959" y="54911"/>
            <a:ext cx="110409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b="1">
                <a:sym typeface="+mn-ea"/>
              </a:rPr>
              <a:t>Device Structure</a:t>
            </a:r>
            <a:endParaRPr lang="zh-CN" altLang="en-US" sz="2400" b="1" dirty="0">
              <a:sym typeface="+mn-ea"/>
            </a:endParaRPr>
          </a:p>
        </p:txBody>
      </p:sp>
      <p:sp>
        <p:nvSpPr>
          <p:cNvPr id="2" name="矩形 1">
            <a:extLst>
              <a:ext uri="{FF2B5EF4-FFF2-40B4-BE49-F238E27FC236}">
                <a16:creationId xmlns:a16="http://schemas.microsoft.com/office/drawing/2014/main" id="{DB44644B-6841-E065-5622-0E5129A097EB}"/>
              </a:ext>
            </a:extLst>
          </p:cNvPr>
          <p:cNvSpPr/>
          <p:nvPr/>
        </p:nvSpPr>
        <p:spPr>
          <a:xfrm>
            <a:off x="0" y="0"/>
            <a:ext cx="12192000" cy="704007"/>
          </a:xfrm>
          <a:prstGeom prst="rect">
            <a:avLst/>
          </a:prstGeom>
          <a:solidFill>
            <a:srgbClr val="2D2C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id="{AF303AF4-4E22-01D5-5257-46DA262A8826}"/>
              </a:ext>
            </a:extLst>
          </p:cNvPr>
          <p:cNvSpPr txBox="1"/>
          <p:nvPr/>
        </p:nvSpPr>
        <p:spPr>
          <a:xfrm>
            <a:off x="200722" y="5033700"/>
            <a:ext cx="11876049" cy="369332"/>
          </a:xfrm>
          <a:prstGeom prst="rect">
            <a:avLst/>
          </a:prstGeom>
          <a:noFill/>
        </p:spPr>
        <p:txBody>
          <a:bodyPr wrap="square">
            <a:spAutoFit/>
          </a:bodyPr>
          <a:lstStyle/>
          <a:p>
            <a:r>
              <a:rPr lang="en-US" altLang="zh-CN" b="1" dirty="0"/>
              <a:t>       </a:t>
            </a:r>
            <a:r>
              <a:rPr lang="en-US" altLang="zh-CN" dirty="0">
                <a:latin typeface="Arial" panose="020B0604020202020204" pitchFamily="34" charset="0"/>
                <a:ea typeface="黑体" panose="02010609060101010101" pitchFamily="49" charset="-122"/>
                <a:cs typeface="Arial" panose="020B0604020202020204" pitchFamily="34" charset="0"/>
              </a:rPr>
              <a:t>(a) Si-LGAD</a:t>
            </a:r>
            <a:r>
              <a:rPr lang="zh-CN" altLang="en-US" dirty="0">
                <a:latin typeface="Arial" panose="020B0604020202020204" pitchFamily="34" charset="0"/>
                <a:ea typeface="黑体" panose="02010609060101010101" pitchFamily="49" charset="-122"/>
                <a:cs typeface="Arial" panose="020B0604020202020204" pitchFamily="34" charset="0"/>
              </a:rPr>
              <a:t>和辐照前</a:t>
            </a:r>
            <a:r>
              <a:rPr lang="en-US" altLang="zh-CN" dirty="0">
                <a:latin typeface="Arial" panose="020B0604020202020204" pitchFamily="34" charset="0"/>
                <a:ea typeface="黑体" panose="02010609060101010101" pitchFamily="49" charset="-122"/>
                <a:cs typeface="Arial" panose="020B0604020202020204" pitchFamily="34" charset="0"/>
              </a:rPr>
              <a:t>4H-SiC PIN</a:t>
            </a:r>
            <a:r>
              <a:rPr lang="zh-CN" altLang="en-US" dirty="0">
                <a:latin typeface="Arial" panose="020B0604020202020204" pitchFamily="34" charset="0"/>
                <a:ea typeface="黑体" panose="02010609060101010101" pitchFamily="49" charset="-122"/>
                <a:cs typeface="Arial" panose="020B0604020202020204" pitchFamily="34" charset="0"/>
              </a:rPr>
              <a:t>探测器的信号波形        </a:t>
            </a:r>
            <a:r>
              <a:rPr lang="en-US" altLang="zh-CN" dirty="0">
                <a:latin typeface="Arial" panose="020B0604020202020204" pitchFamily="34" charset="0"/>
                <a:ea typeface="黑体" panose="02010609060101010101" pitchFamily="49" charset="-122"/>
                <a:cs typeface="Arial" panose="020B0604020202020204" pitchFamily="34" charset="0"/>
              </a:rPr>
              <a:t>(b) Si-LGAD</a:t>
            </a:r>
            <a:r>
              <a:rPr lang="zh-CN" altLang="en-US" dirty="0">
                <a:latin typeface="Arial" panose="020B0604020202020204" pitchFamily="34" charset="0"/>
                <a:ea typeface="黑体" panose="02010609060101010101" pitchFamily="49" charset="-122"/>
                <a:cs typeface="Arial" panose="020B0604020202020204" pitchFamily="34" charset="0"/>
              </a:rPr>
              <a:t>与辐照前</a:t>
            </a:r>
            <a:r>
              <a:rPr lang="en-US" altLang="zh-CN" dirty="0">
                <a:latin typeface="Arial" panose="020B0604020202020204" pitchFamily="34" charset="0"/>
                <a:ea typeface="黑体" panose="02010609060101010101" pitchFamily="49" charset="-122"/>
                <a:cs typeface="Arial" panose="020B0604020202020204" pitchFamily="34" charset="0"/>
              </a:rPr>
              <a:t>4H-SiC PIN</a:t>
            </a:r>
            <a:r>
              <a:rPr lang="zh-CN" altLang="en-US" dirty="0">
                <a:latin typeface="Arial" panose="020B0604020202020204" pitchFamily="34" charset="0"/>
                <a:ea typeface="黑体" panose="02010609060101010101" pitchFamily="49" charset="-122"/>
                <a:cs typeface="Arial" panose="020B0604020202020204" pitchFamily="34" charset="0"/>
              </a:rPr>
              <a:t>探测器的信号波形</a:t>
            </a:r>
          </a:p>
        </p:txBody>
      </p:sp>
      <p:sp>
        <p:nvSpPr>
          <p:cNvPr id="12" name="文本框 11">
            <a:extLst>
              <a:ext uri="{FF2B5EF4-FFF2-40B4-BE49-F238E27FC236}">
                <a16:creationId xmlns:a16="http://schemas.microsoft.com/office/drawing/2014/main" id="{0D3E1F5A-3170-BDA8-8FD0-60C8FB7C47FA}"/>
              </a:ext>
            </a:extLst>
          </p:cNvPr>
          <p:cNvSpPr txBox="1"/>
          <p:nvPr/>
        </p:nvSpPr>
        <p:spPr>
          <a:xfrm>
            <a:off x="3298844" y="1933215"/>
            <a:ext cx="3450431" cy="369332"/>
          </a:xfrm>
          <a:prstGeom prst="rect">
            <a:avLst/>
          </a:prstGeom>
          <a:noFill/>
        </p:spPr>
        <p:txBody>
          <a:bodyPr wrap="square">
            <a:spAutoFit/>
          </a:bodyPr>
          <a:lstStyle/>
          <a:p>
            <a:r>
              <a:rPr lang="en-US" altLang="zh-CN" dirty="0">
                <a:latin typeface="NimbusRomNo9L-Regu"/>
              </a:rPr>
              <a:t>(time resolution :</a:t>
            </a:r>
            <a:r>
              <a:rPr lang="en-US" altLang="zh-CN" sz="1800" b="0" i="0" u="none" strike="noStrike" baseline="0" dirty="0">
                <a:latin typeface="NimbusRomNo9L-Regu"/>
              </a:rPr>
              <a:t>37 </a:t>
            </a:r>
            <a:r>
              <a:rPr lang="en-US" altLang="zh-CN" sz="1800" b="0" i="0" u="none" strike="noStrike" baseline="0" dirty="0" err="1">
                <a:latin typeface="NimbusRomNo9L-Regu"/>
              </a:rPr>
              <a:t>ps</a:t>
            </a:r>
            <a:r>
              <a:rPr lang="en-US" altLang="zh-CN" dirty="0">
                <a:latin typeface="NimbusRomNo9L-Regu"/>
              </a:rPr>
              <a:t>)</a:t>
            </a:r>
            <a:endParaRPr lang="zh-CN" altLang="en-US" dirty="0"/>
          </a:p>
        </p:txBody>
      </p:sp>
      <p:sp>
        <p:nvSpPr>
          <p:cNvPr id="6" name="灯片编号占位符 5">
            <a:extLst>
              <a:ext uri="{FF2B5EF4-FFF2-40B4-BE49-F238E27FC236}">
                <a16:creationId xmlns:a16="http://schemas.microsoft.com/office/drawing/2014/main" id="{5AB2F539-AB6E-E150-BF42-8894645F53BA}"/>
              </a:ext>
            </a:extLst>
          </p:cNvPr>
          <p:cNvSpPr>
            <a:spLocks noGrp="1"/>
          </p:cNvSpPr>
          <p:nvPr>
            <p:ph type="sldNum" sz="quarter" idx="12"/>
          </p:nvPr>
        </p:nvSpPr>
        <p:spPr/>
        <p:txBody>
          <a:bodyPr/>
          <a:lstStyle/>
          <a:p>
            <a:fld id="{62057974-E0BD-4C16-B1C0-846E4177CF44}" type="slidenum">
              <a:rPr lang="zh-CN" altLang="en-US" smtClean="0"/>
              <a:pPr/>
              <a:t>16</a:t>
            </a:fld>
            <a:endParaRPr lang="zh-CN" altLang="en-US">
              <a:solidFill>
                <a:schemeClr val="bg1"/>
              </a:solidFill>
            </a:endParaRPr>
          </a:p>
        </p:txBody>
      </p:sp>
      <p:sp>
        <p:nvSpPr>
          <p:cNvPr id="3" name="文本框 2">
            <a:extLst>
              <a:ext uri="{FF2B5EF4-FFF2-40B4-BE49-F238E27FC236}">
                <a16:creationId xmlns:a16="http://schemas.microsoft.com/office/drawing/2014/main" id="{D568DE88-6C33-ECD1-A898-E7E6FE7A3727}"/>
              </a:ext>
            </a:extLst>
          </p:cNvPr>
          <p:cNvSpPr txBox="1"/>
          <p:nvPr/>
        </p:nvSpPr>
        <p:spPr>
          <a:xfrm>
            <a:off x="6793" y="58347"/>
            <a:ext cx="13475518" cy="646331"/>
          </a:xfrm>
          <a:prstGeom prst="rect">
            <a:avLst/>
          </a:prstGeom>
          <a:noFill/>
        </p:spPr>
        <p:txBody>
          <a:bodyPr wrap="square" rtlCol="0">
            <a:spAutoFit/>
          </a:bodyPr>
          <a:lstStyle/>
          <a:p>
            <a:pPr fontAlgn="base">
              <a:spcBef>
                <a:spcPct val="0"/>
              </a:spcBef>
              <a:spcAft>
                <a:spcPct val="0"/>
              </a:spcAft>
            </a:pPr>
            <a:r>
              <a:rPr lang="en-US" altLang="zh-CN" sz="3600" b="1" dirty="0">
                <a:solidFill>
                  <a:schemeClr val="bg1"/>
                </a:solidFill>
                <a:ea typeface="Adobe 黑体 Std R" panose="020B0400000000000000" pitchFamily="34" charset="-122"/>
                <a:cs typeface="+mj-cs"/>
              </a:rPr>
              <a:t>16 MeV/u Ta</a:t>
            </a:r>
            <a:r>
              <a:rPr lang="zh-CN" altLang="en-US" sz="3600" b="1" dirty="0">
                <a:solidFill>
                  <a:schemeClr val="bg1"/>
                </a:solidFill>
                <a:ea typeface="Adobe 黑体 Std R" panose="020B0400000000000000" pitchFamily="34" charset="-122"/>
                <a:cs typeface="+mj-cs"/>
              </a:rPr>
              <a:t>重离子辐照前后时间分辨性能</a:t>
            </a:r>
            <a:endParaRPr lang="en-US" altLang="zh-CN" sz="3600" b="1" dirty="0">
              <a:solidFill>
                <a:schemeClr val="bg1"/>
              </a:solidFill>
              <a:ea typeface="Adobe 黑体 Std R" panose="020B0400000000000000" pitchFamily="34" charset="-122"/>
              <a:cs typeface="+mj-cs"/>
            </a:endParaRPr>
          </a:p>
        </p:txBody>
      </p:sp>
    </p:spTree>
    <p:extLst>
      <p:ext uri="{BB962C8B-B14F-4D97-AF65-F5344CB8AC3E}">
        <p14:creationId xmlns:p14="http://schemas.microsoft.com/office/powerpoint/2010/main" val="759670602"/>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BE1B4-5F5E-1FBE-BE34-DBFA409583C9}"/>
            </a:ext>
          </a:extLst>
        </p:cNvPr>
        <p:cNvGrpSpPr/>
        <p:nvPr/>
      </p:nvGrpSpPr>
      <p:grpSpPr>
        <a:xfrm>
          <a:off x="0" y="0"/>
          <a:ext cx="0" cy="0"/>
          <a:chOff x="0" y="0"/>
          <a:chExt cx="0" cy="0"/>
        </a:xfrm>
      </p:grpSpPr>
      <p:sp>
        <p:nvSpPr>
          <p:cNvPr id="122" name="文本框 121">
            <a:extLst>
              <a:ext uri="{FF2B5EF4-FFF2-40B4-BE49-F238E27FC236}">
                <a16:creationId xmlns:a16="http://schemas.microsoft.com/office/drawing/2014/main" id="{75E4BB8F-5806-7EA6-0B11-2558F3BC1FF9}"/>
              </a:ext>
            </a:extLst>
          </p:cNvPr>
          <p:cNvSpPr txBox="1"/>
          <p:nvPr>
            <p:custDataLst>
              <p:tags r:id="rId1"/>
            </p:custDataLst>
          </p:nvPr>
        </p:nvSpPr>
        <p:spPr>
          <a:xfrm>
            <a:off x="54959" y="54911"/>
            <a:ext cx="110409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b="1">
                <a:sym typeface="+mn-ea"/>
              </a:rPr>
              <a:t>Device Structure</a:t>
            </a:r>
            <a:endParaRPr lang="zh-CN" altLang="en-US" sz="2400" b="1" dirty="0">
              <a:sym typeface="+mn-ea"/>
            </a:endParaRPr>
          </a:p>
        </p:txBody>
      </p:sp>
      <p:sp>
        <p:nvSpPr>
          <p:cNvPr id="2" name="矩形 1">
            <a:extLst>
              <a:ext uri="{FF2B5EF4-FFF2-40B4-BE49-F238E27FC236}">
                <a16:creationId xmlns:a16="http://schemas.microsoft.com/office/drawing/2014/main" id="{CCE97672-6CEC-B308-942F-9CB43AD6DFC6}"/>
              </a:ext>
            </a:extLst>
          </p:cNvPr>
          <p:cNvSpPr/>
          <p:nvPr/>
        </p:nvSpPr>
        <p:spPr>
          <a:xfrm>
            <a:off x="0" y="0"/>
            <a:ext cx="12192000" cy="704007"/>
          </a:xfrm>
          <a:prstGeom prst="rect">
            <a:avLst/>
          </a:prstGeom>
          <a:solidFill>
            <a:srgbClr val="2D2C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a:extLst>
              <a:ext uri="{FF2B5EF4-FFF2-40B4-BE49-F238E27FC236}">
                <a16:creationId xmlns:a16="http://schemas.microsoft.com/office/drawing/2014/main" id="{9CB88B1B-0DB3-38DD-8F26-2B683EFC9E9B}"/>
              </a:ext>
            </a:extLst>
          </p:cNvPr>
          <p:cNvSpPr txBox="1"/>
          <p:nvPr/>
        </p:nvSpPr>
        <p:spPr>
          <a:xfrm>
            <a:off x="6793" y="58347"/>
            <a:ext cx="13475518" cy="646331"/>
          </a:xfrm>
          <a:prstGeom prst="rect">
            <a:avLst/>
          </a:prstGeom>
          <a:noFill/>
        </p:spPr>
        <p:txBody>
          <a:bodyPr wrap="square" rtlCol="0">
            <a:spAutoFit/>
          </a:bodyPr>
          <a:lstStyle/>
          <a:p>
            <a:pPr fontAlgn="base">
              <a:spcBef>
                <a:spcPct val="0"/>
              </a:spcBef>
              <a:spcAft>
                <a:spcPct val="0"/>
              </a:spcAft>
            </a:pPr>
            <a:r>
              <a:rPr lang="en-US" altLang="zh-CN" sz="3600" b="1" dirty="0">
                <a:solidFill>
                  <a:schemeClr val="bg1"/>
                </a:solidFill>
                <a:ea typeface="Adobe 黑体 Std R" panose="020B0400000000000000" pitchFamily="34" charset="-122"/>
                <a:cs typeface="+mj-cs"/>
              </a:rPr>
              <a:t>16 MeV/u Ta</a:t>
            </a:r>
            <a:r>
              <a:rPr lang="zh-CN" altLang="en-US" sz="3600" b="1" dirty="0">
                <a:solidFill>
                  <a:schemeClr val="bg1"/>
                </a:solidFill>
                <a:ea typeface="Adobe 黑体 Std R" panose="020B0400000000000000" pitchFamily="34" charset="-122"/>
                <a:cs typeface="+mj-cs"/>
              </a:rPr>
              <a:t>重离子辐照前后时间分辨性能</a:t>
            </a:r>
            <a:endParaRPr lang="en-US" altLang="zh-CN" sz="3600" b="1" dirty="0">
              <a:solidFill>
                <a:schemeClr val="bg1"/>
              </a:solidFill>
              <a:ea typeface="Adobe 黑体 Std R" panose="020B0400000000000000" pitchFamily="34" charset="-122"/>
              <a:cs typeface="+mj-cs"/>
            </a:endParaRPr>
          </a:p>
        </p:txBody>
      </p:sp>
      <p:sp>
        <p:nvSpPr>
          <p:cNvPr id="7" name="灯片编号占位符 6">
            <a:extLst>
              <a:ext uri="{FF2B5EF4-FFF2-40B4-BE49-F238E27FC236}">
                <a16:creationId xmlns:a16="http://schemas.microsoft.com/office/drawing/2014/main" id="{0AC781D8-41F3-49A9-5049-E43BCCD41C6C}"/>
              </a:ext>
            </a:extLst>
          </p:cNvPr>
          <p:cNvSpPr>
            <a:spLocks noGrp="1"/>
          </p:cNvSpPr>
          <p:nvPr>
            <p:ph type="sldNum" sz="quarter" idx="12"/>
          </p:nvPr>
        </p:nvSpPr>
        <p:spPr/>
        <p:txBody>
          <a:bodyPr/>
          <a:lstStyle/>
          <a:p>
            <a:fld id="{62057974-E0BD-4C16-B1C0-846E4177CF44}" type="slidenum">
              <a:rPr lang="zh-CN" altLang="en-US" smtClean="0"/>
              <a:pPr/>
              <a:t>17</a:t>
            </a:fld>
            <a:endParaRPr lang="zh-CN" altLang="en-US">
              <a:solidFill>
                <a:schemeClr val="bg1"/>
              </a:solidFill>
            </a:endParaRPr>
          </a:p>
        </p:txBody>
      </p:sp>
      <p:graphicFrame>
        <p:nvGraphicFramePr>
          <p:cNvPr id="14" name="表格 13">
            <a:extLst>
              <a:ext uri="{FF2B5EF4-FFF2-40B4-BE49-F238E27FC236}">
                <a16:creationId xmlns:a16="http://schemas.microsoft.com/office/drawing/2014/main" id="{1A15B378-75CA-5C52-08E3-CB020CC90FD9}"/>
              </a:ext>
            </a:extLst>
          </p:cNvPr>
          <p:cNvGraphicFramePr>
            <a:graphicFrameLocks noGrp="1"/>
          </p:cNvGraphicFramePr>
          <p:nvPr>
            <p:extLst>
              <p:ext uri="{D42A27DB-BD31-4B8C-83A1-F6EECF244321}">
                <p14:modId xmlns:p14="http://schemas.microsoft.com/office/powerpoint/2010/main" val="1957038735"/>
              </p:ext>
            </p:extLst>
          </p:nvPr>
        </p:nvGraphicFramePr>
        <p:xfrm>
          <a:off x="8224365" y="3922722"/>
          <a:ext cx="3227938" cy="1169670"/>
        </p:xfrm>
        <a:graphic>
          <a:graphicData uri="http://schemas.openxmlformats.org/drawingml/2006/table">
            <a:tbl>
              <a:tblPr/>
              <a:tblGrid>
                <a:gridCol w="1053450">
                  <a:extLst>
                    <a:ext uri="{9D8B030D-6E8A-4147-A177-3AD203B41FA5}">
                      <a16:colId xmlns:a16="http://schemas.microsoft.com/office/drawing/2014/main" val="3442883694"/>
                    </a:ext>
                  </a:extLst>
                </a:gridCol>
                <a:gridCol w="2174488">
                  <a:extLst>
                    <a:ext uri="{9D8B030D-6E8A-4147-A177-3AD203B41FA5}">
                      <a16:colId xmlns:a16="http://schemas.microsoft.com/office/drawing/2014/main" val="2808229014"/>
                    </a:ext>
                  </a:extLst>
                </a:gridCol>
              </a:tblGrid>
              <a:tr h="0">
                <a:tc>
                  <a:txBody>
                    <a:bodyPr/>
                    <a:lstStyle/>
                    <a:p>
                      <a:pPr algn="l">
                        <a:buNone/>
                      </a:pPr>
                      <a:r>
                        <a:rPr lang="zh-CN" altLang="en-US" sz="1800" b="0" i="0" kern="1200" dirty="0">
                          <a:solidFill>
                            <a:schemeClr val="tx1"/>
                          </a:solidFill>
                          <a:effectLst/>
                          <a:latin typeface="Arial" panose="020B0604020202020204" pitchFamily="34" charset="0"/>
                          <a:ea typeface="黑体" panose="02010609060101010101" pitchFamily="49" charset="-122"/>
                          <a:cs typeface="Arial" panose="020B0604020202020204" pitchFamily="34" charset="0"/>
                        </a:rPr>
                        <a:t>探测器</a:t>
                      </a:r>
                      <a:endParaRPr lang="en-US" sz="2000" b="0" dirty="0">
                        <a:effectLst/>
                        <a:latin typeface="Arial" panose="020B0604020202020204" pitchFamily="34" charset="0"/>
                        <a:ea typeface="黑体" panose="02010609060101010101" pitchFamily="49" charset="-122"/>
                        <a:cs typeface="Arial" panose="020B0604020202020204" pitchFamily="34" charset="0"/>
                      </a:endParaRPr>
                    </a:p>
                  </a:txBody>
                  <a:tcPr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a:buNone/>
                      </a:pPr>
                      <a:r>
                        <a:rPr lang="zh-CN" altLang="en-US" b="0" dirty="0">
                          <a:effectLst/>
                          <a:latin typeface="Arial" panose="020B0604020202020204" pitchFamily="34" charset="0"/>
                          <a:ea typeface="黑体" panose="02010609060101010101" pitchFamily="49" charset="-122"/>
                          <a:cs typeface="Arial" panose="020B0604020202020204" pitchFamily="34" charset="0"/>
                        </a:rPr>
                        <a:t>时间分辨率 </a:t>
                      </a:r>
                      <a:r>
                        <a:rPr lang="en-US" altLang="zh-CN" b="0" dirty="0">
                          <a:effectLst/>
                          <a:latin typeface="Arial" panose="020B0604020202020204" pitchFamily="34" charset="0"/>
                          <a:ea typeface="黑体" panose="02010609060101010101" pitchFamily="49" charset="-122"/>
                          <a:cs typeface="Arial" panose="020B0604020202020204" pitchFamily="34" charset="0"/>
                        </a:rPr>
                        <a:t>(</a:t>
                      </a:r>
                      <a:r>
                        <a:rPr lang="el-GR" b="0" dirty="0">
                          <a:effectLst/>
                          <a:latin typeface="Arial" panose="020B0604020202020204" pitchFamily="34" charset="0"/>
                          <a:ea typeface="黑体" panose="02010609060101010101" pitchFamily="49" charset="-122"/>
                          <a:cs typeface="Arial" panose="020B0604020202020204" pitchFamily="34" charset="0"/>
                        </a:rPr>
                        <a:t>σ</a:t>
                      </a:r>
                      <a:r>
                        <a:rPr lang="en-US" b="0" dirty="0">
                          <a:effectLst/>
                          <a:latin typeface="Arial" panose="020B0604020202020204" pitchFamily="34" charset="0"/>
                          <a:ea typeface="黑体" panose="02010609060101010101" pitchFamily="49" charset="-122"/>
                          <a:cs typeface="Arial" panose="020B0604020202020204" pitchFamily="34" charset="0"/>
                        </a:rPr>
                        <a:t>DUT)</a:t>
                      </a:r>
                    </a:p>
                  </a:txBody>
                  <a:tcPr marL="76200"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120290877"/>
                  </a:ext>
                </a:extLst>
              </a:tr>
              <a:tr h="0">
                <a:tc>
                  <a:txBody>
                    <a:bodyPr/>
                    <a:lstStyle/>
                    <a:p>
                      <a:pPr>
                        <a:buNone/>
                      </a:pPr>
                      <a:r>
                        <a:rPr lang="zh-CN" altLang="en-US" sz="2000" b="0" dirty="0">
                          <a:effectLst/>
                          <a:latin typeface="Arial" panose="020B0604020202020204" pitchFamily="34" charset="0"/>
                          <a:ea typeface="黑体" panose="02010609060101010101" pitchFamily="49" charset="-122"/>
                          <a:cs typeface="Arial" panose="020B0604020202020204" pitchFamily="34" charset="0"/>
                        </a:rPr>
                        <a:t>辐照前</a:t>
                      </a:r>
                      <a:endParaRPr lang="en-US" sz="2000" b="0" dirty="0">
                        <a:effectLst/>
                        <a:latin typeface="Arial" panose="020B0604020202020204" pitchFamily="34" charset="0"/>
                        <a:ea typeface="黑体" panose="02010609060101010101" pitchFamily="49" charset="-122"/>
                        <a:cs typeface="Arial" panose="020B0604020202020204" pitchFamily="34" charset="0"/>
                      </a:endParaRPr>
                    </a:p>
                  </a:txBody>
                  <a:tcPr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buNone/>
                      </a:pPr>
                      <a:r>
                        <a:rPr lang="en-US" sz="2000" b="0" dirty="0">
                          <a:effectLst/>
                          <a:latin typeface="Arial" panose="020B0604020202020204" pitchFamily="34" charset="0"/>
                          <a:ea typeface="黑体" panose="02010609060101010101" pitchFamily="49" charset="-122"/>
                          <a:cs typeface="Arial" panose="020B0604020202020204" pitchFamily="34" charset="0"/>
                        </a:rPr>
                        <a:t>38.1 </a:t>
                      </a:r>
                      <a:r>
                        <a:rPr lang="en-US" sz="2000" b="0" dirty="0" err="1">
                          <a:effectLst/>
                          <a:latin typeface="Arial" panose="020B0604020202020204" pitchFamily="34" charset="0"/>
                          <a:ea typeface="黑体" panose="02010609060101010101" pitchFamily="49" charset="-122"/>
                          <a:cs typeface="Arial" panose="020B0604020202020204" pitchFamily="34" charset="0"/>
                        </a:rPr>
                        <a:t>ps</a:t>
                      </a:r>
                      <a:endParaRPr lang="en-US" sz="2000" b="0" dirty="0">
                        <a:effectLst/>
                        <a:latin typeface="Arial" panose="020B0604020202020204" pitchFamily="34" charset="0"/>
                        <a:ea typeface="黑体" panose="02010609060101010101" pitchFamily="49" charset="-122"/>
                        <a:cs typeface="Arial" panose="020B0604020202020204" pitchFamily="34" charset="0"/>
                      </a:endParaRPr>
                    </a:p>
                  </a:txBody>
                  <a:tcPr marL="76200"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167272465"/>
                  </a:ext>
                </a:extLst>
              </a:tr>
              <a:tr h="0">
                <a:tc>
                  <a:txBody>
                    <a:bodyPr/>
                    <a:lstStyle/>
                    <a:p>
                      <a:pPr>
                        <a:buNone/>
                      </a:pPr>
                      <a:r>
                        <a:rPr lang="zh-CN" altLang="en-US" sz="2000" b="0" dirty="0">
                          <a:effectLst/>
                          <a:latin typeface="Arial" panose="020B0604020202020204" pitchFamily="34" charset="0"/>
                          <a:ea typeface="黑体" panose="02010609060101010101" pitchFamily="49" charset="-122"/>
                          <a:cs typeface="Arial" panose="020B0604020202020204" pitchFamily="34" charset="0"/>
                        </a:rPr>
                        <a:t>辐照后</a:t>
                      </a:r>
                      <a:endParaRPr lang="en-US" sz="2000" b="0" dirty="0">
                        <a:effectLst/>
                        <a:latin typeface="Arial" panose="020B0604020202020204" pitchFamily="34" charset="0"/>
                        <a:ea typeface="黑体" panose="02010609060101010101" pitchFamily="49" charset="-122"/>
                        <a:cs typeface="Arial" panose="020B0604020202020204" pitchFamily="34" charset="0"/>
                      </a:endParaRPr>
                    </a:p>
                  </a:txBody>
                  <a:tcPr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buNone/>
                      </a:pPr>
                      <a:r>
                        <a:rPr lang="en-US" sz="2000" b="0" dirty="0">
                          <a:effectLst/>
                          <a:latin typeface="Arial" panose="020B0604020202020204" pitchFamily="34" charset="0"/>
                          <a:ea typeface="黑体" panose="02010609060101010101" pitchFamily="49" charset="-122"/>
                          <a:cs typeface="Arial" panose="020B0604020202020204" pitchFamily="34" charset="0"/>
                        </a:rPr>
                        <a:t>45.3 </a:t>
                      </a:r>
                      <a:r>
                        <a:rPr lang="en-US" sz="2000" b="0" dirty="0" err="1">
                          <a:effectLst/>
                          <a:latin typeface="Arial" panose="020B0604020202020204" pitchFamily="34" charset="0"/>
                          <a:ea typeface="黑体" panose="02010609060101010101" pitchFamily="49" charset="-122"/>
                          <a:cs typeface="Arial" panose="020B0604020202020204" pitchFamily="34" charset="0"/>
                        </a:rPr>
                        <a:t>ps</a:t>
                      </a:r>
                      <a:endParaRPr lang="en-US" sz="2000" b="0" dirty="0">
                        <a:effectLst/>
                        <a:latin typeface="Arial" panose="020B0604020202020204" pitchFamily="34" charset="0"/>
                        <a:ea typeface="黑体" panose="02010609060101010101" pitchFamily="49" charset="-122"/>
                        <a:cs typeface="Arial" panose="020B0604020202020204" pitchFamily="34" charset="0"/>
                      </a:endParaRPr>
                    </a:p>
                  </a:txBody>
                  <a:tcPr marL="76200"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800925108"/>
                  </a:ext>
                </a:extLst>
              </a:tr>
            </a:tbl>
          </a:graphicData>
        </a:graphic>
      </p:graphicFrame>
      <p:pic>
        <p:nvPicPr>
          <p:cNvPr id="16" name="图片 15">
            <a:extLst>
              <a:ext uri="{FF2B5EF4-FFF2-40B4-BE49-F238E27FC236}">
                <a16:creationId xmlns:a16="http://schemas.microsoft.com/office/drawing/2014/main" id="{96196D28-7DFF-C099-9322-C861254C793C}"/>
              </a:ext>
            </a:extLst>
          </p:cNvPr>
          <p:cNvPicPr>
            <a:picLocks noChangeAspect="1"/>
          </p:cNvPicPr>
          <p:nvPr/>
        </p:nvPicPr>
        <p:blipFill>
          <a:blip r:embed="rId4"/>
          <a:stretch>
            <a:fillRect/>
          </a:stretch>
        </p:blipFill>
        <p:spPr>
          <a:xfrm>
            <a:off x="509224" y="1198747"/>
            <a:ext cx="7062454" cy="4377251"/>
          </a:xfrm>
          <a:prstGeom prst="rect">
            <a:avLst/>
          </a:prstGeom>
        </p:spPr>
      </p:pic>
      <p:sp>
        <p:nvSpPr>
          <p:cNvPr id="17" name="文本框 16">
            <a:extLst>
              <a:ext uri="{FF2B5EF4-FFF2-40B4-BE49-F238E27FC236}">
                <a16:creationId xmlns:a16="http://schemas.microsoft.com/office/drawing/2014/main" id="{08394402-E59B-E90E-338A-F83DE8244CE6}"/>
              </a:ext>
            </a:extLst>
          </p:cNvPr>
          <p:cNvSpPr txBox="1"/>
          <p:nvPr/>
        </p:nvSpPr>
        <p:spPr>
          <a:xfrm>
            <a:off x="-575117" y="5668856"/>
            <a:ext cx="11373678" cy="369332"/>
          </a:xfrm>
          <a:prstGeom prst="rect">
            <a:avLst/>
          </a:prstGeom>
          <a:noFill/>
        </p:spPr>
        <p:txBody>
          <a:bodyPr wrap="square">
            <a:spAutoFit/>
          </a:bodyPr>
          <a:lstStyle/>
          <a:p>
            <a:r>
              <a:rPr lang="zh-CN" altLang="en-US" dirty="0"/>
              <a:t>                   </a:t>
            </a:r>
            <a:r>
              <a:rPr lang="zh-CN" altLang="en-US" dirty="0">
                <a:latin typeface="Arial" panose="020B0604020202020204" pitchFamily="34" charset="0"/>
                <a:ea typeface="黑体" panose="02010609060101010101" pitchFamily="49" charset="-122"/>
                <a:cs typeface="Arial" panose="020B0604020202020204" pitchFamily="34" charset="0"/>
              </a:rPr>
              <a:t>联合时间分辨</a:t>
            </a:r>
            <a:r>
              <a:rPr lang="en-US" altLang="zh-CN" dirty="0">
                <a:latin typeface="Arial" panose="020B0604020202020204" pitchFamily="34" charset="0"/>
                <a:ea typeface="黑体" panose="02010609060101010101" pitchFamily="49" charset="-122"/>
                <a:cs typeface="Arial" panose="020B0604020202020204" pitchFamily="34" charset="0"/>
              </a:rPr>
              <a:t>: (a) Si LGAD </a:t>
            </a:r>
            <a:r>
              <a:rPr lang="zh-CN" altLang="en-US" dirty="0">
                <a:latin typeface="Arial" panose="020B0604020202020204" pitchFamily="34" charset="0"/>
                <a:ea typeface="黑体" panose="02010609060101010101" pitchFamily="49" charset="-122"/>
                <a:cs typeface="Arial" panose="020B0604020202020204" pitchFamily="34" charset="0"/>
              </a:rPr>
              <a:t>与未辐照</a:t>
            </a:r>
            <a:r>
              <a:rPr lang="en-US" altLang="zh-CN" dirty="0">
                <a:latin typeface="Arial" panose="020B0604020202020204" pitchFamily="34" charset="0"/>
                <a:ea typeface="黑体" panose="02010609060101010101" pitchFamily="49" charset="-122"/>
                <a:cs typeface="Arial" panose="020B0604020202020204" pitchFamily="34" charset="0"/>
              </a:rPr>
              <a:t>4H-SiC PIN   (b) Si LGAD </a:t>
            </a:r>
            <a:r>
              <a:rPr lang="zh-CN" altLang="en-US" dirty="0">
                <a:latin typeface="Arial" panose="020B0604020202020204" pitchFamily="34" charset="0"/>
                <a:ea typeface="黑体" panose="02010609060101010101" pitchFamily="49" charset="-122"/>
                <a:cs typeface="Arial" panose="020B0604020202020204" pitchFamily="34" charset="0"/>
              </a:rPr>
              <a:t>与辐照</a:t>
            </a:r>
            <a:r>
              <a:rPr lang="en-US" altLang="zh-CN" dirty="0">
                <a:latin typeface="Arial" panose="020B0604020202020204" pitchFamily="34" charset="0"/>
                <a:ea typeface="黑体" panose="02010609060101010101" pitchFamily="49" charset="-122"/>
                <a:cs typeface="Arial" panose="020B0604020202020204" pitchFamily="34" charset="0"/>
              </a:rPr>
              <a:t>4H-SiC PIN </a:t>
            </a:r>
            <a:endParaRPr lang="zh-CN" altLang="en-US" dirty="0">
              <a:latin typeface="Arial" panose="020B0604020202020204" pitchFamily="34" charset="0"/>
              <a:ea typeface="黑体" panose="02010609060101010101" pitchFamily="49" charset="-122"/>
              <a:cs typeface="Arial" panose="020B0604020202020204" pitchFamily="34" charset="0"/>
            </a:endParaRPr>
          </a:p>
        </p:txBody>
      </p:sp>
      <p:pic>
        <p:nvPicPr>
          <p:cNvPr id="18" name="图片 17">
            <a:extLst>
              <a:ext uri="{FF2B5EF4-FFF2-40B4-BE49-F238E27FC236}">
                <a16:creationId xmlns:a16="http://schemas.microsoft.com/office/drawing/2014/main" id="{769682E1-520E-4CF4-1E7E-05D5946967E3}"/>
              </a:ext>
            </a:extLst>
          </p:cNvPr>
          <p:cNvPicPr>
            <a:picLocks noChangeAspect="1"/>
          </p:cNvPicPr>
          <p:nvPr/>
        </p:nvPicPr>
        <p:blipFill>
          <a:blip r:embed="rId5"/>
          <a:stretch>
            <a:fillRect/>
          </a:stretch>
        </p:blipFill>
        <p:spPr>
          <a:xfrm>
            <a:off x="8079577" y="1959144"/>
            <a:ext cx="3051398" cy="690882"/>
          </a:xfrm>
          <a:prstGeom prst="rect">
            <a:avLst/>
          </a:prstGeom>
        </p:spPr>
      </p:pic>
      <p:sp>
        <p:nvSpPr>
          <p:cNvPr id="19" name="椭圆 18">
            <a:extLst>
              <a:ext uri="{FF2B5EF4-FFF2-40B4-BE49-F238E27FC236}">
                <a16:creationId xmlns:a16="http://schemas.microsoft.com/office/drawing/2014/main" id="{B4D6EC2B-CC1C-488E-342B-CFF31ABBCD6F}"/>
              </a:ext>
            </a:extLst>
          </p:cNvPr>
          <p:cNvSpPr/>
          <p:nvPr/>
        </p:nvSpPr>
        <p:spPr>
          <a:xfrm>
            <a:off x="10196675" y="2192826"/>
            <a:ext cx="690880" cy="40640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0" name="直接箭头连接符 19">
            <a:extLst>
              <a:ext uri="{FF2B5EF4-FFF2-40B4-BE49-F238E27FC236}">
                <a16:creationId xmlns:a16="http://schemas.microsoft.com/office/drawing/2014/main" id="{F83BF05E-D29C-9974-A968-21C343483E40}"/>
              </a:ext>
            </a:extLst>
          </p:cNvPr>
          <p:cNvCxnSpPr/>
          <p:nvPr/>
        </p:nvCxnSpPr>
        <p:spPr>
          <a:xfrm>
            <a:off x="10572595" y="2639866"/>
            <a:ext cx="0" cy="32512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文本框 20">
            <a:extLst>
              <a:ext uri="{FF2B5EF4-FFF2-40B4-BE49-F238E27FC236}">
                <a16:creationId xmlns:a16="http://schemas.microsoft.com/office/drawing/2014/main" id="{60DA3068-474A-3247-7422-61700CAEADCE}"/>
              </a:ext>
            </a:extLst>
          </p:cNvPr>
          <p:cNvSpPr txBox="1"/>
          <p:nvPr/>
        </p:nvSpPr>
        <p:spPr>
          <a:xfrm>
            <a:off x="10192276" y="3019947"/>
            <a:ext cx="6832600" cy="369332"/>
          </a:xfrm>
          <a:prstGeom prst="rect">
            <a:avLst/>
          </a:prstGeom>
          <a:noFill/>
        </p:spPr>
        <p:txBody>
          <a:bodyPr wrap="square">
            <a:spAutoFit/>
          </a:bodyPr>
          <a:lstStyle/>
          <a:p>
            <a:r>
              <a:rPr lang="en-US" altLang="zh-CN" dirty="0"/>
              <a:t>37 </a:t>
            </a:r>
            <a:r>
              <a:rPr lang="en-US" altLang="zh-CN" dirty="0" err="1"/>
              <a:t>ps</a:t>
            </a:r>
            <a:endParaRPr lang="zh-CN" altLang="en-US" dirty="0"/>
          </a:p>
        </p:txBody>
      </p:sp>
      <p:sp>
        <p:nvSpPr>
          <p:cNvPr id="22" name="文本框 21">
            <a:extLst>
              <a:ext uri="{FF2B5EF4-FFF2-40B4-BE49-F238E27FC236}">
                <a16:creationId xmlns:a16="http://schemas.microsoft.com/office/drawing/2014/main" id="{AD3B8830-6622-AAB8-402E-442C50020DBD}"/>
              </a:ext>
            </a:extLst>
          </p:cNvPr>
          <p:cNvSpPr txBox="1"/>
          <p:nvPr/>
        </p:nvSpPr>
        <p:spPr>
          <a:xfrm>
            <a:off x="7137810" y="5207938"/>
            <a:ext cx="4526366" cy="369332"/>
          </a:xfrm>
          <a:prstGeom prst="rect">
            <a:avLst/>
          </a:prstGeom>
          <a:noFill/>
        </p:spPr>
        <p:txBody>
          <a:bodyPr wrap="square">
            <a:spAutoFit/>
          </a:bodyPr>
          <a:lstStyle/>
          <a:p>
            <a:r>
              <a:rPr lang="zh-CN" altLang="en-US" dirty="0"/>
              <a:t>                   </a:t>
            </a:r>
            <a:r>
              <a:rPr lang="zh-CN" altLang="en-US" dirty="0">
                <a:solidFill>
                  <a:srgbClr val="FF0000"/>
                </a:solidFill>
                <a:latin typeface="Arial" panose="020B0604020202020204" pitchFamily="34" charset="0"/>
                <a:ea typeface="黑体" panose="02010609060101010101" pitchFamily="49" charset="-122"/>
                <a:cs typeface="Arial" panose="020B0604020202020204" pitchFamily="34" charset="0"/>
              </a:rPr>
              <a:t>辐照前后时间分辨发生微小变化</a:t>
            </a:r>
          </a:p>
        </p:txBody>
      </p:sp>
    </p:spTree>
    <p:extLst>
      <p:ext uri="{BB962C8B-B14F-4D97-AF65-F5344CB8AC3E}">
        <p14:creationId xmlns:p14="http://schemas.microsoft.com/office/powerpoint/2010/main" val="2053624190"/>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F518D-B48B-852C-BB43-69E2F3A36E3A}"/>
            </a:ext>
          </a:extLst>
        </p:cNvPr>
        <p:cNvGrpSpPr/>
        <p:nvPr/>
      </p:nvGrpSpPr>
      <p:grpSpPr>
        <a:xfrm>
          <a:off x="0" y="0"/>
          <a:ext cx="0" cy="0"/>
          <a:chOff x="0" y="0"/>
          <a:chExt cx="0" cy="0"/>
        </a:xfrm>
      </p:grpSpPr>
      <p:sp>
        <p:nvSpPr>
          <p:cNvPr id="122" name="文本框 121">
            <a:extLst>
              <a:ext uri="{FF2B5EF4-FFF2-40B4-BE49-F238E27FC236}">
                <a16:creationId xmlns:a16="http://schemas.microsoft.com/office/drawing/2014/main" id="{8BB3C876-E566-0D46-0600-144452372BD9}"/>
              </a:ext>
            </a:extLst>
          </p:cNvPr>
          <p:cNvSpPr txBox="1"/>
          <p:nvPr>
            <p:custDataLst>
              <p:tags r:id="rId1"/>
            </p:custDataLst>
          </p:nvPr>
        </p:nvSpPr>
        <p:spPr>
          <a:xfrm>
            <a:off x="54959" y="54911"/>
            <a:ext cx="110409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b="1">
                <a:sym typeface="+mn-ea"/>
              </a:rPr>
              <a:t>Device Structure</a:t>
            </a:r>
            <a:endParaRPr lang="zh-CN" altLang="en-US" sz="2400" b="1" dirty="0">
              <a:sym typeface="+mn-ea"/>
            </a:endParaRPr>
          </a:p>
        </p:txBody>
      </p:sp>
      <p:sp>
        <p:nvSpPr>
          <p:cNvPr id="2" name="矩形 1">
            <a:extLst>
              <a:ext uri="{FF2B5EF4-FFF2-40B4-BE49-F238E27FC236}">
                <a16:creationId xmlns:a16="http://schemas.microsoft.com/office/drawing/2014/main" id="{9F756906-4712-0B24-D2F3-16321565C9CB}"/>
              </a:ext>
            </a:extLst>
          </p:cNvPr>
          <p:cNvSpPr/>
          <p:nvPr/>
        </p:nvSpPr>
        <p:spPr>
          <a:xfrm>
            <a:off x="0" y="0"/>
            <a:ext cx="12192000" cy="704007"/>
          </a:xfrm>
          <a:prstGeom prst="rect">
            <a:avLst/>
          </a:prstGeom>
          <a:solidFill>
            <a:srgbClr val="2D2C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a:extLst>
              <a:ext uri="{FF2B5EF4-FFF2-40B4-BE49-F238E27FC236}">
                <a16:creationId xmlns:a16="http://schemas.microsoft.com/office/drawing/2014/main" id="{57AE62F6-30DD-D070-C145-276F6BD3C7F5}"/>
              </a:ext>
            </a:extLst>
          </p:cNvPr>
          <p:cNvGrpSpPr/>
          <p:nvPr/>
        </p:nvGrpSpPr>
        <p:grpSpPr>
          <a:xfrm>
            <a:off x="324681" y="1371607"/>
            <a:ext cx="11577018" cy="5609262"/>
            <a:chOff x="511916" y="4293096"/>
            <a:chExt cx="11577018" cy="5436603"/>
          </a:xfrm>
        </p:grpSpPr>
        <p:grpSp>
          <p:nvGrpSpPr>
            <p:cNvPr id="13" name="组合 12">
              <a:extLst>
                <a:ext uri="{FF2B5EF4-FFF2-40B4-BE49-F238E27FC236}">
                  <a16:creationId xmlns:a16="http://schemas.microsoft.com/office/drawing/2014/main" id="{35576424-C052-2AAF-3E6A-28D79116C0C6}"/>
                </a:ext>
              </a:extLst>
            </p:cNvPr>
            <p:cNvGrpSpPr/>
            <p:nvPr/>
          </p:nvGrpSpPr>
          <p:grpSpPr>
            <a:xfrm>
              <a:off x="511916" y="4293096"/>
              <a:ext cx="11577018" cy="4442071"/>
              <a:chOff x="511916" y="4293096"/>
              <a:chExt cx="11577018" cy="4442071"/>
            </a:xfrm>
          </p:grpSpPr>
          <p:sp>
            <p:nvSpPr>
              <p:cNvPr id="16" name="矩形: 圆角 15">
                <a:extLst>
                  <a:ext uri="{FF2B5EF4-FFF2-40B4-BE49-F238E27FC236}">
                    <a16:creationId xmlns:a16="http://schemas.microsoft.com/office/drawing/2014/main" id="{2DDE8895-1C61-E31A-2AC4-84D1E85FDD90}"/>
                  </a:ext>
                </a:extLst>
              </p:cNvPr>
              <p:cNvSpPr/>
              <p:nvPr/>
            </p:nvSpPr>
            <p:spPr>
              <a:xfrm>
                <a:off x="511916" y="4725142"/>
                <a:ext cx="11577018" cy="4010025"/>
              </a:xfrm>
              <a:prstGeom prst="roundRect">
                <a:avLst>
                  <a:gd name="adj" fmla="val 3858"/>
                </a:avLst>
              </a:prstGeom>
              <a:solidFill>
                <a:schemeClr val="accent6">
                  <a:lumMod val="20000"/>
                  <a:lumOff val="80000"/>
                </a:schemeClr>
              </a:solidFill>
              <a:ln w="28575" cap="flat" cmpd="sng" algn="ctr">
                <a:solidFill>
                  <a:schemeClr val="accent6">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a:ea typeface="宋体" panose="02010600030101010101" pitchFamily="2" charset="-122"/>
                  <a:cs typeface="+mn-cs"/>
                </a:endParaRPr>
              </a:p>
            </p:txBody>
          </p:sp>
          <p:sp>
            <p:nvSpPr>
              <p:cNvPr id="17" name="矩形: 对角圆角 16">
                <a:extLst>
                  <a:ext uri="{FF2B5EF4-FFF2-40B4-BE49-F238E27FC236}">
                    <a16:creationId xmlns:a16="http://schemas.microsoft.com/office/drawing/2014/main" id="{2FF49096-0731-5310-A8D9-A9F5E2170B04}"/>
                  </a:ext>
                </a:extLst>
              </p:cNvPr>
              <p:cNvSpPr/>
              <p:nvPr/>
            </p:nvSpPr>
            <p:spPr>
              <a:xfrm>
                <a:off x="695400" y="4293096"/>
                <a:ext cx="1859102" cy="540000"/>
              </a:xfrm>
              <a:prstGeom prst="round2DiagRect">
                <a:avLst/>
              </a:prstGeom>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lvl="0" algn="ctr">
                  <a:defRPr/>
                </a:pPr>
                <a:r>
                  <a:rPr lang="zh-CN" altLang="en-US" sz="2800" b="1" dirty="0"/>
                  <a:t>总结</a:t>
                </a:r>
                <a:endParaRPr kumimoji="0" lang="en-US" altLang="zh-CN" sz="2800" b="1" i="0" u="none" strike="noStrike" kern="0" cap="none" spc="0" normalizeH="0" baseline="0" noProof="0" dirty="0">
                  <a:ln>
                    <a:noFill/>
                  </a:ln>
                  <a:solidFill>
                    <a:prstClr val="white"/>
                  </a:solidFill>
                  <a:effectLst/>
                  <a:uLnTx/>
                  <a:uFillTx/>
                  <a:cs typeface="+mn-cs"/>
                </a:endParaRPr>
              </a:p>
            </p:txBody>
          </p:sp>
        </p:grpSp>
        <p:sp>
          <p:nvSpPr>
            <p:cNvPr id="14" name="文本框 13">
              <a:extLst>
                <a:ext uri="{FF2B5EF4-FFF2-40B4-BE49-F238E27FC236}">
                  <a16:creationId xmlns:a16="http://schemas.microsoft.com/office/drawing/2014/main" id="{52EEB3A8-2AC8-657F-6CE4-AC6989AAB822}"/>
                </a:ext>
              </a:extLst>
            </p:cNvPr>
            <p:cNvSpPr txBox="1"/>
            <p:nvPr/>
          </p:nvSpPr>
          <p:spPr>
            <a:xfrm>
              <a:off x="645566" y="4872023"/>
              <a:ext cx="11406565" cy="4857676"/>
            </a:xfrm>
            <a:prstGeom prst="rect">
              <a:avLst/>
            </a:prstGeom>
            <a:noFill/>
          </p:spPr>
          <p:txBody>
            <a:bodyPr wrap="square">
              <a:spAutoFit/>
            </a:bodyPr>
            <a:lstStyle/>
            <a:p>
              <a:pPr marL="285750" indent="-285750">
                <a:lnSpc>
                  <a:spcPct val="150000"/>
                </a:lnSpc>
                <a:buFont typeface="Wingdings" panose="05000000000000000000" pitchFamily="2" charset="2"/>
                <a:buChar char="l"/>
              </a:pP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瞬态电流技术（</a:t>
              </a:r>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TCT</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）与放射源测试均验证了石墨烯在碳化硅探测器中的性能优势。</a:t>
              </a:r>
            </a:p>
            <a:p>
              <a:pPr marL="285750" indent="-285750">
                <a:lnSpc>
                  <a:spcPct val="150000"/>
                </a:lnSpc>
                <a:buFont typeface="Wingdings" panose="05000000000000000000" pitchFamily="2" charset="2"/>
                <a:buChar char="l"/>
              </a:pPr>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TCT</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测量结果表明，石墨烯能够在探测器整个有源区内使信号上升时间、幅度和时间分辨保持稳定。</a:t>
              </a:r>
            </a:p>
            <a:p>
              <a:pPr marL="285750" indent="-285750">
                <a:lnSpc>
                  <a:spcPct val="150000"/>
                </a:lnSpc>
                <a:buFont typeface="Wingdings" panose="05000000000000000000" pitchFamily="2" charset="2"/>
                <a:buChar char="l"/>
              </a:pP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⁹⁰</a:t>
              </a:r>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Sr</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放射源测试进一步证实了石墨烯优化环形电极碳化硅探测器的优越性，其时间分辨率达到</a:t>
              </a:r>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58.0 </a:t>
              </a:r>
              <a:r>
                <a:rPr lang="en-US" altLang="zh-CN" sz="2400" dirty="0" err="1">
                  <a:latin typeface="Times New Roman" panose="02020603050405020304" pitchFamily="18" charset="0"/>
                  <a:ea typeface="黑体" panose="02010609060101010101" pitchFamily="49" charset="-122"/>
                  <a:cs typeface="Times New Roman" panose="02020603050405020304" pitchFamily="18" charset="0"/>
                </a:rPr>
                <a:t>ps</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，而传统环形电极碳化硅探测器为</a:t>
              </a:r>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96.0 </a:t>
              </a:r>
              <a:r>
                <a:rPr lang="en-US" altLang="zh-CN" sz="2400" dirty="0" err="1">
                  <a:latin typeface="Times New Roman" panose="02020603050405020304" pitchFamily="18" charset="0"/>
                  <a:ea typeface="黑体" panose="02010609060101010101" pitchFamily="49" charset="-122"/>
                  <a:cs typeface="Times New Roman" panose="02020603050405020304" pitchFamily="18" charset="0"/>
                </a:rPr>
                <a:t>ps</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a:t>
              </a:r>
              <a:endParaRPr lang="en-US" altLang="zh-CN" sz="2400" dirty="0">
                <a:latin typeface="Times New Roman" panose="02020603050405020304" pitchFamily="18" charset="0"/>
                <a:ea typeface="黑体" panose="02010609060101010101" pitchFamily="49" charset="-122"/>
                <a:cs typeface="Times New Roman" panose="02020603050405020304" pitchFamily="18" charset="0"/>
              </a:endParaRPr>
            </a:p>
            <a:p>
              <a:pPr marL="285750" indent="-285750">
                <a:lnSpc>
                  <a:spcPct val="150000"/>
                </a:lnSpc>
                <a:buFont typeface="Wingdings" panose="05000000000000000000" pitchFamily="2" charset="2"/>
                <a:buChar char="l"/>
              </a:pP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注量率为</a:t>
              </a:r>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1×10⁹ cm⁻²</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 16 MeV/u Ta</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重离子辐照辐照前后电学性能和时间分辨性能稳定。碳化硅</a:t>
              </a:r>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PIN</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探测器辐照前后时间分辨分别是</a:t>
              </a:r>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38.1 </a:t>
              </a:r>
              <a:r>
                <a:rPr lang="en-US" altLang="zh-CN" sz="2400" dirty="0" err="1">
                  <a:latin typeface="Times New Roman" panose="02020603050405020304" pitchFamily="18" charset="0"/>
                  <a:ea typeface="黑体" panose="02010609060101010101" pitchFamily="49" charset="-122"/>
                  <a:cs typeface="Times New Roman" panose="02020603050405020304" pitchFamily="18" charset="0"/>
                </a:rPr>
                <a:t>ps</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和</a:t>
              </a:r>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45.3 </a:t>
              </a:r>
              <a:r>
                <a:rPr lang="en-US" altLang="zh-CN" sz="2400" dirty="0" err="1">
                  <a:latin typeface="Times New Roman" panose="02020603050405020304" pitchFamily="18" charset="0"/>
                  <a:ea typeface="黑体" panose="02010609060101010101" pitchFamily="49" charset="-122"/>
                  <a:cs typeface="Times New Roman" panose="02020603050405020304" pitchFamily="18" charset="0"/>
                </a:rPr>
                <a:t>ps</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a:t>
              </a:r>
              <a:endParaRPr lang="en-US" altLang="zh-CN" sz="2400" dirty="0">
                <a:latin typeface="Times New Roman" panose="02020603050405020304" pitchFamily="18" charset="0"/>
                <a:ea typeface="黑体" panose="02010609060101010101" pitchFamily="49" charset="-122"/>
                <a:cs typeface="Times New Roman" panose="02020603050405020304" pitchFamily="18" charset="0"/>
              </a:endParaRPr>
            </a:p>
            <a:p>
              <a:pPr marL="285750" indent="-285750">
                <a:lnSpc>
                  <a:spcPct val="150000"/>
                </a:lnSpc>
                <a:buFont typeface="Wingdings" panose="05000000000000000000" pitchFamily="2" charset="2"/>
                <a:buChar char="l"/>
              </a:pPr>
              <a:endParaRPr lang="en-US" altLang="zh-CN" sz="2400" dirty="0">
                <a:latin typeface="Times New Roman" panose="02020603050405020304" pitchFamily="18" charset="0"/>
                <a:ea typeface="黑体" panose="02010609060101010101" pitchFamily="49" charset="-122"/>
                <a:cs typeface="Times New Roman" panose="02020603050405020304" pitchFamily="18" charset="0"/>
              </a:endParaRPr>
            </a:p>
            <a:p>
              <a:pPr marL="285750" indent="-285750">
                <a:lnSpc>
                  <a:spcPct val="150000"/>
                </a:lnSpc>
                <a:buFont typeface="Wingdings" panose="05000000000000000000" pitchFamily="2" charset="2"/>
                <a:buChar char="l"/>
              </a:pPr>
              <a:endParaRPr lang="zh-CN" altLang="en-US" sz="2400" dirty="0">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4" name="文本框 3">
            <a:extLst>
              <a:ext uri="{FF2B5EF4-FFF2-40B4-BE49-F238E27FC236}">
                <a16:creationId xmlns:a16="http://schemas.microsoft.com/office/drawing/2014/main" id="{4169743E-73FE-C46A-D140-882F6BC2A44C}"/>
              </a:ext>
            </a:extLst>
          </p:cNvPr>
          <p:cNvSpPr txBox="1"/>
          <p:nvPr/>
        </p:nvSpPr>
        <p:spPr>
          <a:xfrm>
            <a:off x="6793" y="58347"/>
            <a:ext cx="13475518" cy="646331"/>
          </a:xfrm>
          <a:prstGeom prst="rect">
            <a:avLst/>
          </a:prstGeom>
          <a:noFill/>
        </p:spPr>
        <p:txBody>
          <a:bodyPr wrap="square" rtlCol="0">
            <a:spAutoFit/>
          </a:bodyPr>
          <a:lstStyle/>
          <a:p>
            <a:pPr fontAlgn="base">
              <a:spcBef>
                <a:spcPct val="0"/>
              </a:spcBef>
              <a:spcAft>
                <a:spcPct val="0"/>
              </a:spcAft>
            </a:pPr>
            <a:r>
              <a:rPr lang="zh-CN" altLang="en-US" sz="3600" b="1" dirty="0">
                <a:solidFill>
                  <a:schemeClr val="bg1"/>
                </a:solidFill>
                <a:ea typeface="Adobe 黑体 Std R" panose="020B0400000000000000" pitchFamily="34" charset="-122"/>
                <a:cs typeface="+mj-cs"/>
              </a:rPr>
              <a:t>   总结与计划</a:t>
            </a:r>
            <a:endParaRPr lang="en-US" altLang="zh-CN" sz="3600" b="1" dirty="0">
              <a:solidFill>
                <a:schemeClr val="bg1"/>
              </a:solidFill>
              <a:ea typeface="Adobe 黑体 Std R" panose="020B0400000000000000" pitchFamily="34" charset="-122"/>
              <a:cs typeface="+mj-cs"/>
            </a:endParaRPr>
          </a:p>
        </p:txBody>
      </p:sp>
      <p:sp>
        <p:nvSpPr>
          <p:cNvPr id="5" name="灯片编号占位符 4">
            <a:extLst>
              <a:ext uri="{FF2B5EF4-FFF2-40B4-BE49-F238E27FC236}">
                <a16:creationId xmlns:a16="http://schemas.microsoft.com/office/drawing/2014/main" id="{402E0B34-37AA-07F1-D8FF-E9B3229EDBCC}"/>
              </a:ext>
            </a:extLst>
          </p:cNvPr>
          <p:cNvSpPr>
            <a:spLocks noGrp="1"/>
          </p:cNvSpPr>
          <p:nvPr>
            <p:ph type="sldNum" sz="quarter" idx="12"/>
          </p:nvPr>
        </p:nvSpPr>
        <p:spPr/>
        <p:txBody>
          <a:bodyPr/>
          <a:lstStyle/>
          <a:p>
            <a:fld id="{62057974-E0BD-4C16-B1C0-846E4177CF44}" type="slidenum">
              <a:rPr lang="zh-CN" altLang="en-US" smtClean="0"/>
              <a:pPr/>
              <a:t>18</a:t>
            </a:fld>
            <a:endParaRPr lang="zh-CN" altLang="en-US">
              <a:solidFill>
                <a:schemeClr val="bg1"/>
              </a:solidFill>
            </a:endParaRPr>
          </a:p>
        </p:txBody>
      </p:sp>
    </p:spTree>
    <p:extLst>
      <p:ext uri="{BB962C8B-B14F-4D97-AF65-F5344CB8AC3E}">
        <p14:creationId xmlns:p14="http://schemas.microsoft.com/office/powerpoint/2010/main" val="3285973065"/>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6A373-4D21-BA30-90FC-5824A960AD6B}"/>
            </a:ext>
          </a:extLst>
        </p:cNvPr>
        <p:cNvGrpSpPr/>
        <p:nvPr/>
      </p:nvGrpSpPr>
      <p:grpSpPr>
        <a:xfrm>
          <a:off x="0" y="0"/>
          <a:ext cx="0" cy="0"/>
          <a:chOff x="0" y="0"/>
          <a:chExt cx="0" cy="0"/>
        </a:xfrm>
      </p:grpSpPr>
      <p:sp>
        <p:nvSpPr>
          <p:cNvPr id="122" name="文本框 121">
            <a:extLst>
              <a:ext uri="{FF2B5EF4-FFF2-40B4-BE49-F238E27FC236}">
                <a16:creationId xmlns:a16="http://schemas.microsoft.com/office/drawing/2014/main" id="{0E1BA972-2E24-3D78-1CE4-DFF4D75C4A0B}"/>
              </a:ext>
            </a:extLst>
          </p:cNvPr>
          <p:cNvSpPr txBox="1"/>
          <p:nvPr>
            <p:custDataLst>
              <p:tags r:id="rId1"/>
            </p:custDataLst>
          </p:nvPr>
        </p:nvSpPr>
        <p:spPr>
          <a:xfrm>
            <a:off x="54959" y="54911"/>
            <a:ext cx="110409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b="1">
                <a:sym typeface="+mn-ea"/>
              </a:rPr>
              <a:t>Device Structure</a:t>
            </a:r>
            <a:endParaRPr lang="zh-CN" altLang="en-US" sz="2400" b="1" dirty="0">
              <a:sym typeface="+mn-ea"/>
            </a:endParaRPr>
          </a:p>
        </p:txBody>
      </p:sp>
      <p:sp>
        <p:nvSpPr>
          <p:cNvPr id="2" name="矩形 1">
            <a:extLst>
              <a:ext uri="{FF2B5EF4-FFF2-40B4-BE49-F238E27FC236}">
                <a16:creationId xmlns:a16="http://schemas.microsoft.com/office/drawing/2014/main" id="{19A3CB59-68AA-E462-7C14-226EDFE206C2}"/>
              </a:ext>
            </a:extLst>
          </p:cNvPr>
          <p:cNvSpPr/>
          <p:nvPr/>
        </p:nvSpPr>
        <p:spPr>
          <a:xfrm>
            <a:off x="0" y="0"/>
            <a:ext cx="12192000" cy="704007"/>
          </a:xfrm>
          <a:prstGeom prst="rect">
            <a:avLst/>
          </a:prstGeom>
          <a:solidFill>
            <a:srgbClr val="2D2C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a:extLst>
              <a:ext uri="{FF2B5EF4-FFF2-40B4-BE49-F238E27FC236}">
                <a16:creationId xmlns:a16="http://schemas.microsoft.com/office/drawing/2014/main" id="{B507E5E1-9776-BBF8-D3C3-B15B8A3CA6FF}"/>
              </a:ext>
            </a:extLst>
          </p:cNvPr>
          <p:cNvGrpSpPr/>
          <p:nvPr/>
        </p:nvGrpSpPr>
        <p:grpSpPr>
          <a:xfrm>
            <a:off x="361192" y="1195826"/>
            <a:ext cx="11594138" cy="4836986"/>
            <a:chOff x="511916" y="4434019"/>
            <a:chExt cx="11488740" cy="2734129"/>
          </a:xfrm>
        </p:grpSpPr>
        <p:grpSp>
          <p:nvGrpSpPr>
            <p:cNvPr id="7" name="组合 6">
              <a:extLst>
                <a:ext uri="{FF2B5EF4-FFF2-40B4-BE49-F238E27FC236}">
                  <a16:creationId xmlns:a16="http://schemas.microsoft.com/office/drawing/2014/main" id="{C29812DD-3A85-4A3D-2C2B-ECC88082B534}"/>
                </a:ext>
              </a:extLst>
            </p:cNvPr>
            <p:cNvGrpSpPr/>
            <p:nvPr/>
          </p:nvGrpSpPr>
          <p:grpSpPr>
            <a:xfrm>
              <a:off x="511916" y="4434019"/>
              <a:ext cx="11488740" cy="2734129"/>
              <a:chOff x="511916" y="4434019"/>
              <a:chExt cx="11488740" cy="2734129"/>
            </a:xfrm>
          </p:grpSpPr>
          <p:sp>
            <p:nvSpPr>
              <p:cNvPr id="9" name="矩形: 圆角 8">
                <a:extLst>
                  <a:ext uri="{FF2B5EF4-FFF2-40B4-BE49-F238E27FC236}">
                    <a16:creationId xmlns:a16="http://schemas.microsoft.com/office/drawing/2014/main" id="{B384088A-5DA5-C270-D303-2D9EF9CEB5CB}"/>
                  </a:ext>
                </a:extLst>
              </p:cNvPr>
              <p:cNvSpPr/>
              <p:nvPr/>
            </p:nvSpPr>
            <p:spPr>
              <a:xfrm>
                <a:off x="511916" y="4869161"/>
                <a:ext cx="11488740" cy="2298987"/>
              </a:xfrm>
              <a:prstGeom prst="roundRect">
                <a:avLst>
                  <a:gd name="adj" fmla="val 3858"/>
                </a:avLst>
              </a:prstGeom>
              <a:solidFill>
                <a:schemeClr val="accent5">
                  <a:lumMod val="40000"/>
                  <a:lumOff val="60000"/>
                </a:schemeClr>
              </a:solidFill>
              <a:ln w="28575" cap="flat" cmpd="sng" algn="ctr">
                <a:solidFill>
                  <a:schemeClr val="accent5">
                    <a:lumMod val="50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a:ea typeface="宋体" panose="02010600030101010101" pitchFamily="2" charset="-122"/>
                  <a:cs typeface="+mn-cs"/>
                </a:endParaRPr>
              </a:p>
            </p:txBody>
          </p:sp>
          <p:sp>
            <p:nvSpPr>
              <p:cNvPr id="11" name="矩形: 对角圆角 10">
                <a:extLst>
                  <a:ext uri="{FF2B5EF4-FFF2-40B4-BE49-F238E27FC236}">
                    <a16:creationId xmlns:a16="http://schemas.microsoft.com/office/drawing/2014/main" id="{060B837B-9064-AB0C-DC37-4988DE04AE38}"/>
                  </a:ext>
                </a:extLst>
              </p:cNvPr>
              <p:cNvSpPr/>
              <p:nvPr/>
            </p:nvSpPr>
            <p:spPr>
              <a:xfrm>
                <a:off x="647974" y="4434019"/>
                <a:ext cx="1859102" cy="540000"/>
              </a:xfrm>
              <a:prstGeom prst="round2DiagRect">
                <a:avLst/>
              </a:prstGeom>
              <a:solidFill>
                <a:schemeClr val="accent5">
                  <a:lumMod val="50000"/>
                </a:schemeClr>
              </a:solidFill>
              <a:ln w="9525" cap="flat" cmpd="sng" algn="ctr">
                <a:solidFill>
                  <a:schemeClr val="accent5">
                    <a:lumMod val="25000"/>
                  </a:schemeClr>
                </a:solidFill>
                <a:prstDash val="solid"/>
              </a:ln>
              <a:effectLst>
                <a:outerShdw blurRad="40000" dist="23000" dir="5400000" rotWithShape="0">
                  <a:srgbClr val="000000">
                    <a:alpha val="35000"/>
                  </a:srgbClr>
                </a:outerShdw>
              </a:effectLst>
            </p:spPr>
            <p:txBody>
              <a:bodyPr rtlCol="0" anchor="ctr"/>
              <a:lstStyle/>
              <a:p>
                <a:pPr lvl="0" algn="ctr">
                  <a:defRPr/>
                </a:pPr>
                <a:r>
                  <a:rPr lang="zh-CN" altLang="en-US" sz="2800" b="1" kern="0" dirty="0">
                    <a:solidFill>
                      <a:prstClr val="white"/>
                    </a:solidFill>
                  </a:rPr>
                  <a:t>计划</a:t>
                </a:r>
                <a:endParaRPr kumimoji="0" lang="en-US" altLang="zh-CN" sz="2800" b="1" i="0" u="none" strike="noStrike" kern="0" cap="none" spc="0" normalizeH="0" baseline="0" noProof="0" dirty="0">
                  <a:ln>
                    <a:noFill/>
                  </a:ln>
                  <a:solidFill>
                    <a:prstClr val="white"/>
                  </a:solidFill>
                  <a:effectLst/>
                  <a:uLnTx/>
                  <a:uFillTx/>
                  <a:cs typeface="+mn-cs"/>
                </a:endParaRPr>
              </a:p>
            </p:txBody>
          </p:sp>
        </p:grpSp>
        <p:sp>
          <p:nvSpPr>
            <p:cNvPr id="8" name="文本框 7">
              <a:extLst>
                <a:ext uri="{FF2B5EF4-FFF2-40B4-BE49-F238E27FC236}">
                  <a16:creationId xmlns:a16="http://schemas.microsoft.com/office/drawing/2014/main" id="{2D2FE231-6C22-993D-8103-D6E5B7AF705A}"/>
                </a:ext>
              </a:extLst>
            </p:cNvPr>
            <p:cNvSpPr txBox="1"/>
            <p:nvPr/>
          </p:nvSpPr>
          <p:spPr>
            <a:xfrm>
              <a:off x="602222" y="4990503"/>
              <a:ext cx="11043627" cy="2074147"/>
            </a:xfrm>
            <a:prstGeom prst="rect">
              <a:avLst/>
            </a:prstGeom>
            <a:noFill/>
          </p:spPr>
          <p:txBody>
            <a:bodyPr wrap="square">
              <a:spAutoFit/>
            </a:bodyPr>
            <a:lstStyle/>
            <a:p>
              <a:pPr marL="285750" indent="-285750">
                <a:lnSpc>
                  <a:spcPct val="200000"/>
                </a:lnSpc>
                <a:buFont typeface="Wingdings" panose="05000000000000000000" pitchFamily="2" charset="2"/>
                <a:buChar char="l"/>
              </a:pP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重离子辐照离子注量太低，增加流量到</a:t>
              </a:r>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1×10</a:t>
              </a:r>
              <a:r>
                <a:rPr lang="en-US" altLang="zh-CN" sz="2400" baseline="30000" dirty="0">
                  <a:latin typeface="Times New Roman" panose="02020603050405020304" pitchFamily="18" charset="0"/>
                  <a:ea typeface="黑体" panose="02010609060101010101" pitchFamily="49" charset="-122"/>
                  <a:cs typeface="Times New Roman" panose="02020603050405020304" pitchFamily="18" charset="0"/>
                </a:rPr>
                <a:t>13</a:t>
              </a:r>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 cm⁻²</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，研究其电学性能和时间分辨性能。</a:t>
              </a:r>
              <a:endParaRPr lang="en-US" altLang="zh-CN" sz="2400" dirty="0">
                <a:latin typeface="Times New Roman" panose="02020603050405020304" pitchFamily="18" charset="0"/>
                <a:ea typeface="黑体" panose="02010609060101010101" pitchFamily="49" charset="-122"/>
                <a:cs typeface="Times New Roman" panose="02020603050405020304" pitchFamily="18" charset="0"/>
              </a:endParaRPr>
            </a:p>
            <a:p>
              <a:pPr marL="285750" indent="-285750">
                <a:lnSpc>
                  <a:spcPct val="200000"/>
                </a:lnSpc>
                <a:buFont typeface="Wingdings" panose="05000000000000000000" pitchFamily="2" charset="2"/>
                <a:buChar char="l"/>
              </a:pP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已经完成高增益因子碳化硅</a:t>
              </a:r>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BJT</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探测器外延设计，正在设计光刻版准备流片。</a:t>
              </a:r>
              <a:endParaRPr lang="en-US" altLang="zh-CN" sz="2400" dirty="0">
                <a:latin typeface="Times New Roman" panose="02020603050405020304" pitchFamily="18" charset="0"/>
                <a:ea typeface="黑体" panose="02010609060101010101" pitchFamily="49" charset="-122"/>
                <a:cs typeface="Times New Roman" panose="02020603050405020304" pitchFamily="18" charset="0"/>
              </a:endParaRPr>
            </a:p>
            <a:p>
              <a:pPr marL="285750" indent="-285750">
                <a:lnSpc>
                  <a:spcPct val="200000"/>
                </a:lnSpc>
                <a:buFont typeface="Wingdings" panose="05000000000000000000" pitchFamily="2" charset="2"/>
                <a:buChar char="l"/>
              </a:pP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成功研制出增益倍数</a:t>
              </a:r>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10</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倍的碳化硅</a:t>
              </a:r>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LGAD</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探测器，其时间分辨约为</a:t>
              </a:r>
              <a:r>
                <a:rPr lang="en-US" altLang="zh-CN" sz="2400"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55ps</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左右，正在优化工艺提高时间分辨。</a:t>
              </a:r>
              <a:endParaRPr lang="en-US" altLang="zh-CN" sz="2400" dirty="0">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4" name="文本框 3">
            <a:extLst>
              <a:ext uri="{FF2B5EF4-FFF2-40B4-BE49-F238E27FC236}">
                <a16:creationId xmlns:a16="http://schemas.microsoft.com/office/drawing/2014/main" id="{04078664-7BD5-6A79-2748-0E3CD66026A4}"/>
              </a:ext>
            </a:extLst>
          </p:cNvPr>
          <p:cNvSpPr txBox="1"/>
          <p:nvPr/>
        </p:nvSpPr>
        <p:spPr>
          <a:xfrm>
            <a:off x="6793" y="58347"/>
            <a:ext cx="13475518" cy="646331"/>
          </a:xfrm>
          <a:prstGeom prst="rect">
            <a:avLst/>
          </a:prstGeom>
          <a:noFill/>
        </p:spPr>
        <p:txBody>
          <a:bodyPr wrap="square" rtlCol="0">
            <a:spAutoFit/>
          </a:bodyPr>
          <a:lstStyle/>
          <a:p>
            <a:pPr fontAlgn="base">
              <a:spcBef>
                <a:spcPct val="0"/>
              </a:spcBef>
              <a:spcAft>
                <a:spcPct val="0"/>
              </a:spcAft>
            </a:pPr>
            <a:r>
              <a:rPr lang="zh-CN" altLang="en-US" sz="3600" b="1" dirty="0">
                <a:solidFill>
                  <a:schemeClr val="bg1"/>
                </a:solidFill>
                <a:ea typeface="Adobe 黑体 Std R" panose="020B0400000000000000" pitchFamily="34" charset="-122"/>
                <a:cs typeface="+mj-cs"/>
              </a:rPr>
              <a:t>   总结与计划</a:t>
            </a:r>
            <a:endParaRPr lang="en-US" altLang="zh-CN" sz="3600" b="1" dirty="0">
              <a:solidFill>
                <a:schemeClr val="bg1"/>
              </a:solidFill>
              <a:ea typeface="Adobe 黑体 Std R" panose="020B0400000000000000" pitchFamily="34" charset="-122"/>
              <a:cs typeface="+mj-cs"/>
            </a:endParaRPr>
          </a:p>
        </p:txBody>
      </p:sp>
      <p:sp>
        <p:nvSpPr>
          <p:cNvPr id="12" name="灯片编号占位符 11">
            <a:extLst>
              <a:ext uri="{FF2B5EF4-FFF2-40B4-BE49-F238E27FC236}">
                <a16:creationId xmlns:a16="http://schemas.microsoft.com/office/drawing/2014/main" id="{E073E066-5CEF-442A-832E-F633F37C4BA7}"/>
              </a:ext>
            </a:extLst>
          </p:cNvPr>
          <p:cNvSpPr>
            <a:spLocks noGrp="1"/>
          </p:cNvSpPr>
          <p:nvPr>
            <p:ph type="sldNum" sz="quarter" idx="12"/>
          </p:nvPr>
        </p:nvSpPr>
        <p:spPr/>
        <p:txBody>
          <a:bodyPr/>
          <a:lstStyle/>
          <a:p>
            <a:fld id="{62057974-E0BD-4C16-B1C0-846E4177CF44}" type="slidenum">
              <a:rPr lang="zh-CN" altLang="en-US" smtClean="0"/>
              <a:pPr/>
              <a:t>19</a:t>
            </a:fld>
            <a:endParaRPr lang="zh-CN" altLang="en-US">
              <a:solidFill>
                <a:schemeClr val="bg1"/>
              </a:solidFill>
            </a:endParaRPr>
          </a:p>
        </p:txBody>
      </p:sp>
    </p:spTree>
    <p:extLst>
      <p:ext uri="{BB962C8B-B14F-4D97-AF65-F5344CB8AC3E}">
        <p14:creationId xmlns:p14="http://schemas.microsoft.com/office/powerpoint/2010/main" val="1396314476"/>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9732E-D5BD-9007-30B0-07DE6F1B0517}"/>
            </a:ext>
          </a:extLst>
        </p:cNvPr>
        <p:cNvGrpSpPr/>
        <p:nvPr/>
      </p:nvGrpSpPr>
      <p:grpSpPr>
        <a:xfrm>
          <a:off x="0" y="0"/>
          <a:ext cx="0" cy="0"/>
          <a:chOff x="0" y="0"/>
          <a:chExt cx="0" cy="0"/>
        </a:xfrm>
      </p:grpSpPr>
      <p:sp>
        <p:nvSpPr>
          <p:cNvPr id="4" name="矩形 3">
            <a:extLst>
              <a:ext uri="{FF2B5EF4-FFF2-40B4-BE49-F238E27FC236}">
                <a16:creationId xmlns:a16="http://schemas.microsoft.com/office/drawing/2014/main" id="{6F4BB485-02E2-A2A8-6E3D-0344ED313917}"/>
              </a:ext>
            </a:extLst>
          </p:cNvPr>
          <p:cNvSpPr/>
          <p:nvPr/>
        </p:nvSpPr>
        <p:spPr>
          <a:xfrm>
            <a:off x="0" y="0"/>
            <a:ext cx="12192000" cy="704007"/>
          </a:xfrm>
          <a:prstGeom prst="rect">
            <a:avLst/>
          </a:prstGeom>
          <a:solidFill>
            <a:srgbClr val="2D2C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81B82A27-7A8F-7E85-7FFD-F8B96F487256}"/>
              </a:ext>
            </a:extLst>
          </p:cNvPr>
          <p:cNvSpPr txBox="1"/>
          <p:nvPr/>
        </p:nvSpPr>
        <p:spPr>
          <a:xfrm>
            <a:off x="434296" y="0"/>
            <a:ext cx="6048672" cy="646331"/>
          </a:xfrm>
          <a:prstGeom prst="rect">
            <a:avLst/>
          </a:prstGeom>
          <a:noFill/>
        </p:spPr>
        <p:txBody>
          <a:bodyPr wrap="square" rtlCol="0">
            <a:spAutoFit/>
          </a:bodyPr>
          <a:lstStyle/>
          <a:p>
            <a:pPr fontAlgn="base">
              <a:spcBef>
                <a:spcPct val="0"/>
              </a:spcBef>
              <a:spcAft>
                <a:spcPct val="0"/>
              </a:spcAft>
            </a:pPr>
            <a:r>
              <a:rPr lang="en-US" altLang="zh-CN" sz="3600" b="1" dirty="0">
                <a:solidFill>
                  <a:schemeClr val="bg1"/>
                </a:solidFill>
                <a:ea typeface="微软雅黑" pitchFamily="34" charset="-122"/>
                <a:cs typeface="+mj-cs"/>
              </a:rPr>
              <a:t>4H-SiC</a:t>
            </a:r>
            <a:r>
              <a:rPr lang="zh-CN" altLang="en-US" sz="3600" b="1" dirty="0">
                <a:solidFill>
                  <a:schemeClr val="bg1"/>
                </a:solidFill>
                <a:ea typeface="微软雅黑" pitchFamily="34" charset="-122"/>
                <a:cs typeface="+mj-cs"/>
              </a:rPr>
              <a:t>的优势</a:t>
            </a:r>
          </a:p>
        </p:txBody>
      </p:sp>
      <mc:AlternateContent xmlns:mc="http://schemas.openxmlformats.org/markup-compatibility/2006" xmlns:a14="http://schemas.microsoft.com/office/drawing/2010/main">
        <mc:Choice Requires="a14">
          <p:graphicFrame>
            <p:nvGraphicFramePr>
              <p:cNvPr id="37" name="表格 36">
                <a:extLst>
                  <a:ext uri="{FF2B5EF4-FFF2-40B4-BE49-F238E27FC236}">
                    <a16:creationId xmlns:a16="http://schemas.microsoft.com/office/drawing/2014/main" id="{DD56D604-960D-C308-03E3-D40598225D2D}"/>
                  </a:ext>
                </a:extLst>
              </p:cNvPr>
              <p:cNvGraphicFramePr>
                <a:graphicFrameLocks noGrp="1"/>
              </p:cNvGraphicFramePr>
              <p:nvPr>
                <p:extLst>
                  <p:ext uri="{D42A27DB-BD31-4B8C-83A1-F6EECF244321}">
                    <p14:modId xmlns:p14="http://schemas.microsoft.com/office/powerpoint/2010/main" val="3673251691"/>
                  </p:ext>
                </p:extLst>
              </p:nvPr>
            </p:nvGraphicFramePr>
            <p:xfrm>
              <a:off x="330955" y="1056667"/>
              <a:ext cx="4486372" cy="2408201"/>
            </p:xfrm>
            <a:graphic>
              <a:graphicData uri="http://schemas.openxmlformats.org/drawingml/2006/table">
                <a:tbl>
                  <a:tblPr firstRow="1" bandRow="1">
                    <a:gradFill rotWithShape="1">
                      <a:gsLst>
                        <a:gs pos="0">
                          <a:srgbClr val="333399">
                            <a:tint val="50000"/>
                            <a:satMod val="300000"/>
                          </a:srgbClr>
                        </a:gs>
                        <a:gs pos="35000">
                          <a:srgbClr val="333399">
                            <a:tint val="37000"/>
                            <a:satMod val="300000"/>
                          </a:srgbClr>
                        </a:gs>
                        <a:gs pos="100000">
                          <a:srgbClr val="333399">
                            <a:tint val="15000"/>
                            <a:satMod val="350000"/>
                          </a:srgbClr>
                        </a:gs>
                      </a:gsLst>
                      <a:lin ang="16200000" scaled="1"/>
                    </a:gradFill>
                    <a:effectLst>
                      <a:outerShdw blurRad="40000" dist="20000" dir="5400000" rotWithShape="0">
                        <a:srgbClr val="000000">
                          <a:alpha val="38000"/>
                        </a:srgbClr>
                      </a:outerShdw>
                    </a:effectLst>
                  </a:tblPr>
                  <a:tblGrid>
                    <a:gridCol w="2791386">
                      <a:extLst>
                        <a:ext uri="{9D8B030D-6E8A-4147-A177-3AD203B41FA5}">
                          <a16:colId xmlns:a16="http://schemas.microsoft.com/office/drawing/2014/main" val="803315470"/>
                        </a:ext>
                      </a:extLst>
                    </a:gridCol>
                    <a:gridCol w="847493">
                      <a:extLst>
                        <a:ext uri="{9D8B030D-6E8A-4147-A177-3AD203B41FA5}">
                          <a16:colId xmlns:a16="http://schemas.microsoft.com/office/drawing/2014/main" val="3991060661"/>
                        </a:ext>
                      </a:extLst>
                    </a:gridCol>
                    <a:gridCol w="847493">
                      <a:extLst>
                        <a:ext uri="{9D8B030D-6E8A-4147-A177-3AD203B41FA5}">
                          <a16:colId xmlns:a16="http://schemas.microsoft.com/office/drawing/2014/main" val="4133677185"/>
                        </a:ext>
                      </a:extLst>
                    </a:gridCol>
                  </a:tblGrid>
                  <a:tr h="340919">
                    <a:tc>
                      <a:txBody>
                        <a:bodyPr/>
                        <a:lstStyle>
                          <a:lvl1pPr marL="0" algn="l" defTabSz="914400" rtl="0" eaLnBrk="1" latinLnBrk="0" hangingPunct="1">
                            <a:defRPr sz="1800" b="1" kern="1200">
                              <a:solidFill>
                                <a:schemeClr val="lt1"/>
                              </a:solidFill>
                              <a:latin typeface="Calibri"/>
                              <a:ea typeface="黑体"/>
                            </a:defRPr>
                          </a:lvl1pPr>
                          <a:lvl2pPr marL="457200" algn="l" defTabSz="914400" rtl="0" eaLnBrk="1" latinLnBrk="0" hangingPunct="1">
                            <a:defRPr sz="1800" b="1" kern="1200">
                              <a:solidFill>
                                <a:schemeClr val="lt1"/>
                              </a:solidFill>
                              <a:latin typeface="Calibri"/>
                              <a:ea typeface="黑体"/>
                            </a:defRPr>
                          </a:lvl2pPr>
                          <a:lvl3pPr marL="914400" algn="l" defTabSz="914400" rtl="0" eaLnBrk="1" latinLnBrk="0" hangingPunct="1">
                            <a:defRPr sz="1800" b="1" kern="1200">
                              <a:solidFill>
                                <a:schemeClr val="lt1"/>
                              </a:solidFill>
                              <a:latin typeface="Calibri"/>
                              <a:ea typeface="黑体"/>
                            </a:defRPr>
                          </a:lvl3pPr>
                          <a:lvl4pPr marL="1371600" algn="l" defTabSz="914400" rtl="0" eaLnBrk="1" latinLnBrk="0" hangingPunct="1">
                            <a:defRPr sz="1800" b="1" kern="1200">
                              <a:solidFill>
                                <a:schemeClr val="lt1"/>
                              </a:solidFill>
                              <a:latin typeface="Calibri"/>
                              <a:ea typeface="黑体"/>
                            </a:defRPr>
                          </a:lvl4pPr>
                          <a:lvl5pPr marL="1828800" algn="l" defTabSz="914400" rtl="0" eaLnBrk="1" latinLnBrk="0" hangingPunct="1">
                            <a:defRPr sz="1800" b="1" kern="1200">
                              <a:solidFill>
                                <a:schemeClr val="lt1"/>
                              </a:solidFill>
                              <a:latin typeface="Calibri"/>
                              <a:ea typeface="黑体"/>
                            </a:defRPr>
                          </a:lvl5pPr>
                          <a:lvl6pPr marL="2286000" algn="l" defTabSz="914400" rtl="0" eaLnBrk="1" latinLnBrk="0" hangingPunct="1">
                            <a:defRPr sz="1800" b="1" kern="1200">
                              <a:solidFill>
                                <a:schemeClr val="lt1"/>
                              </a:solidFill>
                              <a:latin typeface="Calibri"/>
                              <a:ea typeface="黑体"/>
                            </a:defRPr>
                          </a:lvl6pPr>
                          <a:lvl7pPr marL="2743200" algn="l" defTabSz="914400" rtl="0" eaLnBrk="1" latinLnBrk="0" hangingPunct="1">
                            <a:defRPr sz="1800" b="1" kern="1200">
                              <a:solidFill>
                                <a:schemeClr val="lt1"/>
                              </a:solidFill>
                              <a:latin typeface="Calibri"/>
                              <a:ea typeface="黑体"/>
                            </a:defRPr>
                          </a:lvl7pPr>
                          <a:lvl8pPr marL="3200400" algn="l" defTabSz="914400" rtl="0" eaLnBrk="1" latinLnBrk="0" hangingPunct="1">
                            <a:defRPr sz="1800" b="1" kern="1200">
                              <a:solidFill>
                                <a:schemeClr val="lt1"/>
                              </a:solidFill>
                              <a:latin typeface="Calibri"/>
                              <a:ea typeface="黑体"/>
                            </a:defRPr>
                          </a:lvl8pPr>
                          <a:lvl9pPr marL="3657600" algn="l" defTabSz="914400" rtl="0" eaLnBrk="1" latinLnBrk="0" hangingPunct="1">
                            <a:defRPr sz="1800" b="1" kern="1200">
                              <a:solidFill>
                                <a:schemeClr val="lt1"/>
                              </a:solidFill>
                              <a:latin typeface="Calibri"/>
                              <a:ea typeface="黑体"/>
                            </a:defRPr>
                          </a:lvl9pPr>
                        </a:lstStyle>
                        <a:p>
                          <a:r>
                            <a:rPr lang="zh-CN" altLang="en-US" sz="1600" b="1" dirty="0">
                              <a:solidFill>
                                <a:schemeClr val="bg1"/>
                              </a:solidFill>
                              <a:latin typeface="Times New Roman" panose="02020603050405020304" pitchFamily="18" charset="0"/>
                              <a:cs typeface="Times New Roman" panose="02020603050405020304" pitchFamily="18" charset="0"/>
                            </a:rPr>
                            <a:t>物理特性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solidFill>
                      </a:tcPr>
                    </a:tc>
                    <a:tc>
                      <a:txBody>
                        <a:bodyPr/>
                        <a:lstStyle>
                          <a:lvl1pPr marL="0" algn="l" defTabSz="914400" rtl="0" eaLnBrk="1" latinLnBrk="0" hangingPunct="1">
                            <a:defRPr sz="1800" b="1" kern="1200">
                              <a:solidFill>
                                <a:schemeClr val="lt1"/>
                              </a:solidFill>
                              <a:latin typeface="Calibri"/>
                              <a:ea typeface="黑体"/>
                            </a:defRPr>
                          </a:lvl1pPr>
                          <a:lvl2pPr marL="457200" algn="l" defTabSz="914400" rtl="0" eaLnBrk="1" latinLnBrk="0" hangingPunct="1">
                            <a:defRPr sz="1800" b="1" kern="1200">
                              <a:solidFill>
                                <a:schemeClr val="lt1"/>
                              </a:solidFill>
                              <a:latin typeface="Calibri"/>
                              <a:ea typeface="黑体"/>
                            </a:defRPr>
                          </a:lvl2pPr>
                          <a:lvl3pPr marL="914400" algn="l" defTabSz="914400" rtl="0" eaLnBrk="1" latinLnBrk="0" hangingPunct="1">
                            <a:defRPr sz="1800" b="1" kern="1200">
                              <a:solidFill>
                                <a:schemeClr val="lt1"/>
                              </a:solidFill>
                              <a:latin typeface="Calibri"/>
                              <a:ea typeface="黑体"/>
                            </a:defRPr>
                          </a:lvl3pPr>
                          <a:lvl4pPr marL="1371600" algn="l" defTabSz="914400" rtl="0" eaLnBrk="1" latinLnBrk="0" hangingPunct="1">
                            <a:defRPr sz="1800" b="1" kern="1200">
                              <a:solidFill>
                                <a:schemeClr val="lt1"/>
                              </a:solidFill>
                              <a:latin typeface="Calibri"/>
                              <a:ea typeface="黑体"/>
                            </a:defRPr>
                          </a:lvl4pPr>
                          <a:lvl5pPr marL="1828800" algn="l" defTabSz="914400" rtl="0" eaLnBrk="1" latinLnBrk="0" hangingPunct="1">
                            <a:defRPr sz="1800" b="1" kern="1200">
                              <a:solidFill>
                                <a:schemeClr val="lt1"/>
                              </a:solidFill>
                              <a:latin typeface="Calibri"/>
                              <a:ea typeface="黑体"/>
                            </a:defRPr>
                          </a:lvl5pPr>
                          <a:lvl6pPr marL="2286000" algn="l" defTabSz="914400" rtl="0" eaLnBrk="1" latinLnBrk="0" hangingPunct="1">
                            <a:defRPr sz="1800" b="1" kern="1200">
                              <a:solidFill>
                                <a:schemeClr val="lt1"/>
                              </a:solidFill>
                              <a:latin typeface="Calibri"/>
                              <a:ea typeface="黑体"/>
                            </a:defRPr>
                          </a:lvl6pPr>
                          <a:lvl7pPr marL="2743200" algn="l" defTabSz="914400" rtl="0" eaLnBrk="1" latinLnBrk="0" hangingPunct="1">
                            <a:defRPr sz="1800" b="1" kern="1200">
                              <a:solidFill>
                                <a:schemeClr val="lt1"/>
                              </a:solidFill>
                              <a:latin typeface="Calibri"/>
                              <a:ea typeface="黑体"/>
                            </a:defRPr>
                          </a:lvl7pPr>
                          <a:lvl8pPr marL="3200400" algn="l" defTabSz="914400" rtl="0" eaLnBrk="1" latinLnBrk="0" hangingPunct="1">
                            <a:defRPr sz="1800" b="1" kern="1200">
                              <a:solidFill>
                                <a:schemeClr val="lt1"/>
                              </a:solidFill>
                              <a:latin typeface="Calibri"/>
                              <a:ea typeface="黑体"/>
                            </a:defRPr>
                          </a:lvl8pPr>
                          <a:lvl9pPr marL="3657600" algn="l" defTabSz="914400" rtl="0" eaLnBrk="1" latinLnBrk="0" hangingPunct="1">
                            <a:defRPr sz="1800" b="1" kern="1200">
                              <a:solidFill>
                                <a:schemeClr val="lt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Si</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solidFill>
                      </a:tcPr>
                    </a:tc>
                    <a:tc>
                      <a:txBody>
                        <a:bodyPr/>
                        <a:lstStyle>
                          <a:lvl1pPr marL="0" algn="l" defTabSz="914400" rtl="0" eaLnBrk="1" latinLnBrk="0" hangingPunct="1">
                            <a:defRPr sz="1800" b="1" kern="1200">
                              <a:solidFill>
                                <a:schemeClr val="lt1"/>
                              </a:solidFill>
                              <a:latin typeface="Calibri"/>
                              <a:ea typeface="黑体"/>
                            </a:defRPr>
                          </a:lvl1pPr>
                          <a:lvl2pPr marL="457200" algn="l" defTabSz="914400" rtl="0" eaLnBrk="1" latinLnBrk="0" hangingPunct="1">
                            <a:defRPr sz="1800" b="1" kern="1200">
                              <a:solidFill>
                                <a:schemeClr val="lt1"/>
                              </a:solidFill>
                              <a:latin typeface="Calibri"/>
                              <a:ea typeface="黑体"/>
                            </a:defRPr>
                          </a:lvl2pPr>
                          <a:lvl3pPr marL="914400" algn="l" defTabSz="914400" rtl="0" eaLnBrk="1" latinLnBrk="0" hangingPunct="1">
                            <a:defRPr sz="1800" b="1" kern="1200">
                              <a:solidFill>
                                <a:schemeClr val="lt1"/>
                              </a:solidFill>
                              <a:latin typeface="Calibri"/>
                              <a:ea typeface="黑体"/>
                            </a:defRPr>
                          </a:lvl3pPr>
                          <a:lvl4pPr marL="1371600" algn="l" defTabSz="914400" rtl="0" eaLnBrk="1" latinLnBrk="0" hangingPunct="1">
                            <a:defRPr sz="1800" b="1" kern="1200">
                              <a:solidFill>
                                <a:schemeClr val="lt1"/>
                              </a:solidFill>
                              <a:latin typeface="Calibri"/>
                              <a:ea typeface="黑体"/>
                            </a:defRPr>
                          </a:lvl4pPr>
                          <a:lvl5pPr marL="1828800" algn="l" defTabSz="914400" rtl="0" eaLnBrk="1" latinLnBrk="0" hangingPunct="1">
                            <a:defRPr sz="1800" b="1" kern="1200">
                              <a:solidFill>
                                <a:schemeClr val="lt1"/>
                              </a:solidFill>
                              <a:latin typeface="Calibri"/>
                              <a:ea typeface="黑体"/>
                            </a:defRPr>
                          </a:lvl5pPr>
                          <a:lvl6pPr marL="2286000" algn="l" defTabSz="914400" rtl="0" eaLnBrk="1" latinLnBrk="0" hangingPunct="1">
                            <a:defRPr sz="1800" b="1" kern="1200">
                              <a:solidFill>
                                <a:schemeClr val="lt1"/>
                              </a:solidFill>
                              <a:latin typeface="Calibri"/>
                              <a:ea typeface="黑体"/>
                            </a:defRPr>
                          </a:lvl6pPr>
                          <a:lvl7pPr marL="2743200" algn="l" defTabSz="914400" rtl="0" eaLnBrk="1" latinLnBrk="0" hangingPunct="1">
                            <a:defRPr sz="1800" b="1" kern="1200">
                              <a:solidFill>
                                <a:schemeClr val="lt1"/>
                              </a:solidFill>
                              <a:latin typeface="Calibri"/>
                              <a:ea typeface="黑体"/>
                            </a:defRPr>
                          </a:lvl7pPr>
                          <a:lvl8pPr marL="3200400" algn="l" defTabSz="914400" rtl="0" eaLnBrk="1" latinLnBrk="0" hangingPunct="1">
                            <a:defRPr sz="1800" b="1" kern="1200">
                              <a:solidFill>
                                <a:schemeClr val="lt1"/>
                              </a:solidFill>
                              <a:latin typeface="Calibri"/>
                              <a:ea typeface="黑体"/>
                            </a:defRPr>
                          </a:lvl8pPr>
                          <a:lvl9pPr marL="3657600" algn="l" defTabSz="914400" rtl="0" eaLnBrk="1" latinLnBrk="0" hangingPunct="1">
                            <a:defRPr sz="1800" b="1" kern="1200">
                              <a:solidFill>
                                <a:schemeClr val="lt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4H-SiC</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solidFill>
                      </a:tcPr>
                    </a:tc>
                    <a:extLst>
                      <a:ext uri="{0D108BD9-81ED-4DB2-BD59-A6C34878D82A}">
                        <a16:rowId xmlns:a16="http://schemas.microsoft.com/office/drawing/2014/main" val="2656864164"/>
                      </a:ext>
                    </a:extLst>
                  </a:tr>
                  <a:tr h="340919">
                    <a:tc>
                      <a:txBody>
                        <a:bodyPr/>
                        <a:lstStyle/>
                        <a:p>
                          <a:pPr>
                            <a:buNone/>
                          </a:pPr>
                          <a:r>
                            <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禁带宽度</a:t>
                          </a:r>
                          <a:r>
                            <a:rPr lang="en-US" altLang="zh-CN"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(eV)</a:t>
                          </a:r>
                          <a:endPar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1.12</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3.26</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extLst>
                      <a:ext uri="{0D108BD9-81ED-4DB2-BD59-A6C34878D82A}">
                        <a16:rowId xmlns:a16="http://schemas.microsoft.com/office/drawing/2014/main" val="2789767949"/>
                      </a:ext>
                    </a:extLst>
                  </a:tr>
                  <a:tr h="340919">
                    <a:tc>
                      <a:txBody>
                        <a:bodyPr/>
                        <a:lstStyle/>
                        <a:p>
                          <a:pPr>
                            <a:buNone/>
                          </a:pPr>
                          <a:r>
                            <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热导率</a:t>
                          </a:r>
                          <a:r>
                            <a:rPr lang="en-US" altLang="zh-CN"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(W/(</a:t>
                          </a:r>
                          <a:r>
                            <a:rPr lang="en-US" altLang="zh-CN" sz="1600" b="0" dirty="0" err="1">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cm·K</a:t>
                          </a:r>
                          <a:r>
                            <a:rPr lang="en-US" altLang="zh-CN"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a:t>
                          </a:r>
                          <a:endPar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1.5</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4.9</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extLst>
                      <a:ext uri="{0D108BD9-81ED-4DB2-BD59-A6C34878D82A}">
                        <a16:rowId xmlns:a16="http://schemas.microsoft.com/office/drawing/2014/main" val="3329281028"/>
                      </a:ext>
                    </a:extLst>
                  </a:tr>
                  <a:tr h="340919">
                    <a:tc>
                      <a:txBody>
                        <a:bodyPr/>
                        <a:lstStyle/>
                        <a:p>
                          <a:pPr>
                            <a:buNone/>
                          </a:pPr>
                          <a:r>
                            <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临界击穿场强</a:t>
                          </a:r>
                          <a:r>
                            <a:rPr lang="en-US" altLang="zh-CN"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(MV/cm)</a:t>
                          </a:r>
                          <a:endPar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0.5</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3</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extLst>
                      <a:ext uri="{0D108BD9-81ED-4DB2-BD59-A6C34878D82A}">
                        <a16:rowId xmlns:a16="http://schemas.microsoft.com/office/drawing/2014/main" val="1417275751"/>
                      </a:ext>
                    </a:extLst>
                  </a:tr>
                  <a:tr h="364516">
                    <a:tc>
                      <a:txBody>
                        <a:bodyPr/>
                        <a:lstStyle/>
                        <a:p>
                          <a:pPr>
                            <a:buNone/>
                          </a:pPr>
                          <a:r>
                            <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电子饱和速度</a:t>
                          </a:r>
                          <a:r>
                            <a:rPr lang="en-US" altLang="zh-CN"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(cm/s)</a:t>
                          </a:r>
                          <a:endPar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1</a:t>
                          </a:r>
                          <a14:m>
                            <m:oMath xmlns:m="http://schemas.openxmlformats.org/officeDocument/2006/math">
                              <m:r>
                                <a:rPr lang="en-US" altLang="zh-CN" sz="1600" b="1" smtClean="0">
                                  <a:solidFill>
                                    <a:schemeClr val="bg1"/>
                                  </a:solidFill>
                                  <a:latin typeface="Cambria Math" panose="02040503050406030204" pitchFamily="18" charset="0"/>
                                </a:rPr>
                                <m:t>×</m:t>
                              </m:r>
                            </m:oMath>
                          </a14:m>
                          <a:r>
                            <a:rPr lang="en-US" altLang="zh-CN" sz="1600" b="1" dirty="0">
                              <a:solidFill>
                                <a:schemeClr val="bg1"/>
                              </a:solidFill>
                              <a:latin typeface="Times New Roman" panose="02020603050405020304" pitchFamily="18" charset="0"/>
                              <a:cs typeface="Times New Roman" panose="02020603050405020304" pitchFamily="18" charset="0"/>
                            </a:rPr>
                            <a:t>10</a:t>
                          </a:r>
                          <a:r>
                            <a:rPr lang="en-US" altLang="zh-CN" sz="1600" b="1" baseline="30000" dirty="0">
                              <a:solidFill>
                                <a:schemeClr val="bg1"/>
                              </a:solidFill>
                              <a:latin typeface="Times New Roman" panose="02020603050405020304" pitchFamily="18" charset="0"/>
                              <a:cs typeface="Times New Roman" panose="02020603050405020304" pitchFamily="18" charset="0"/>
                            </a:rPr>
                            <a:t>7</a:t>
                          </a:r>
                          <a:r>
                            <a:rPr lang="en-US" altLang="zh-CN" sz="1600" b="1" dirty="0">
                              <a:solidFill>
                                <a:schemeClr val="bg1"/>
                              </a:solidFill>
                              <a:latin typeface="Times New Roman" panose="02020603050405020304" pitchFamily="18" charset="0"/>
                              <a:cs typeface="Times New Roman" panose="02020603050405020304" pitchFamily="18" charset="0"/>
                            </a:rPr>
                            <a:t> </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b="1" dirty="0">
                              <a:solidFill>
                                <a:schemeClr val="bg1"/>
                              </a:solidFill>
                              <a:latin typeface="Times New Roman" panose="02020603050405020304" pitchFamily="18" charset="0"/>
                              <a:cs typeface="Times New Roman" panose="02020603050405020304" pitchFamily="18" charset="0"/>
                            </a:rPr>
                            <a:t>2</a:t>
                          </a:r>
                          <a14:m>
                            <m:oMath xmlns:m="http://schemas.openxmlformats.org/officeDocument/2006/math">
                              <m:r>
                                <a:rPr lang="en-US" altLang="zh-CN" sz="1600" b="1" smtClean="0">
                                  <a:solidFill>
                                    <a:schemeClr val="bg1"/>
                                  </a:solidFill>
                                  <a:latin typeface="Cambria Math" panose="02040503050406030204" pitchFamily="18" charset="0"/>
                                </a:rPr>
                                <m:t>×</m:t>
                              </m:r>
                            </m:oMath>
                          </a14:m>
                          <a:r>
                            <a:rPr lang="en-US" altLang="zh-CN" sz="1600" b="1" dirty="0">
                              <a:solidFill>
                                <a:schemeClr val="bg1"/>
                              </a:solidFill>
                              <a:latin typeface="Times New Roman" panose="02020603050405020304" pitchFamily="18" charset="0"/>
                              <a:cs typeface="Times New Roman" panose="02020603050405020304" pitchFamily="18" charset="0"/>
                            </a:rPr>
                            <a:t>10</a:t>
                          </a:r>
                          <a:r>
                            <a:rPr lang="en-US" altLang="zh-CN" sz="1600" b="1" baseline="30000" dirty="0">
                              <a:solidFill>
                                <a:schemeClr val="bg1"/>
                              </a:solidFill>
                              <a:latin typeface="Times New Roman" panose="02020603050405020304" pitchFamily="18" charset="0"/>
                              <a:cs typeface="Times New Roman" panose="02020603050405020304" pitchFamily="18" charset="0"/>
                            </a:rPr>
                            <a:t>7</a:t>
                          </a:r>
                          <a:r>
                            <a:rPr lang="en-US" altLang="zh-CN" sz="1600" b="1" dirty="0">
                              <a:solidFill>
                                <a:schemeClr val="bg1"/>
                              </a:solidFill>
                              <a:latin typeface="Times New Roman" panose="02020603050405020304" pitchFamily="18" charset="0"/>
                              <a:cs typeface="Times New Roman" panose="02020603050405020304" pitchFamily="18" charset="0"/>
                            </a:rPr>
                            <a:t> </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extLst>
                      <a:ext uri="{0D108BD9-81ED-4DB2-BD59-A6C34878D82A}">
                        <a16:rowId xmlns:a16="http://schemas.microsoft.com/office/drawing/2014/main" val="3651327909"/>
                      </a:ext>
                    </a:extLst>
                  </a:tr>
                  <a:tr h="340919">
                    <a:tc>
                      <a:txBody>
                        <a:bodyPr/>
                        <a:lstStyle/>
                        <a:p>
                          <a:pPr>
                            <a:buNone/>
                          </a:pPr>
                          <a:r>
                            <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电子</a:t>
                          </a:r>
                          <a:r>
                            <a:rPr lang="en-US" altLang="zh-CN"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a:t>
                          </a:r>
                          <a:r>
                            <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空穴对电离能</a:t>
                          </a:r>
                          <a:r>
                            <a:rPr lang="en-US" altLang="zh-CN"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(eV)</a:t>
                          </a:r>
                          <a:endPar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3.6</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7.6</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extLst>
                      <a:ext uri="{0D108BD9-81ED-4DB2-BD59-A6C34878D82A}">
                        <a16:rowId xmlns:a16="http://schemas.microsoft.com/office/drawing/2014/main" val="2662899358"/>
                      </a:ext>
                    </a:extLst>
                  </a:tr>
                  <a:tr h="1695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原子位移阈值</a:t>
                          </a:r>
                          <a:r>
                            <a:rPr lang="en-US" altLang="zh-CN"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(eV)</a:t>
                          </a:r>
                        </a:p>
                      </a:txBody>
                      <a:tcPr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13</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21.8</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extLst>
                      <a:ext uri="{0D108BD9-81ED-4DB2-BD59-A6C34878D82A}">
                        <a16:rowId xmlns:a16="http://schemas.microsoft.com/office/drawing/2014/main" val="101397242"/>
                      </a:ext>
                    </a:extLst>
                  </a:tr>
                </a:tbl>
              </a:graphicData>
            </a:graphic>
          </p:graphicFrame>
        </mc:Choice>
        <mc:Fallback xmlns="">
          <p:graphicFrame>
            <p:nvGraphicFramePr>
              <p:cNvPr id="37" name="表格 36">
                <a:extLst>
                  <a:ext uri="{FF2B5EF4-FFF2-40B4-BE49-F238E27FC236}">
                    <a16:creationId xmlns:a16="http://schemas.microsoft.com/office/drawing/2014/main" id="{DD56D604-960D-C308-03E3-D40598225D2D}"/>
                  </a:ext>
                </a:extLst>
              </p:cNvPr>
              <p:cNvGraphicFramePr>
                <a:graphicFrameLocks noGrp="1"/>
              </p:cNvGraphicFramePr>
              <p:nvPr>
                <p:extLst>
                  <p:ext uri="{D42A27DB-BD31-4B8C-83A1-F6EECF244321}">
                    <p14:modId xmlns:p14="http://schemas.microsoft.com/office/powerpoint/2010/main" val="3673251691"/>
                  </p:ext>
                </p:extLst>
              </p:nvPr>
            </p:nvGraphicFramePr>
            <p:xfrm>
              <a:off x="330955" y="1056667"/>
              <a:ext cx="4486372" cy="2408201"/>
            </p:xfrm>
            <a:graphic>
              <a:graphicData uri="http://schemas.openxmlformats.org/drawingml/2006/table">
                <a:tbl>
                  <a:tblPr firstRow="1" bandRow="1">
                    <a:gradFill rotWithShape="1">
                      <a:gsLst>
                        <a:gs pos="0">
                          <a:srgbClr val="333399">
                            <a:tint val="50000"/>
                            <a:satMod val="300000"/>
                          </a:srgbClr>
                        </a:gs>
                        <a:gs pos="35000">
                          <a:srgbClr val="333399">
                            <a:tint val="37000"/>
                            <a:satMod val="300000"/>
                          </a:srgbClr>
                        </a:gs>
                        <a:gs pos="100000">
                          <a:srgbClr val="333399">
                            <a:tint val="15000"/>
                            <a:satMod val="350000"/>
                          </a:srgbClr>
                        </a:gs>
                      </a:gsLst>
                      <a:lin ang="16200000" scaled="1"/>
                    </a:gradFill>
                    <a:effectLst>
                      <a:outerShdw blurRad="40000" dist="20000" dir="5400000" rotWithShape="0">
                        <a:srgbClr val="000000">
                          <a:alpha val="38000"/>
                        </a:srgbClr>
                      </a:outerShdw>
                    </a:effectLst>
                  </a:tblPr>
                  <a:tblGrid>
                    <a:gridCol w="2791386">
                      <a:extLst>
                        <a:ext uri="{9D8B030D-6E8A-4147-A177-3AD203B41FA5}">
                          <a16:colId xmlns:a16="http://schemas.microsoft.com/office/drawing/2014/main" val="803315470"/>
                        </a:ext>
                      </a:extLst>
                    </a:gridCol>
                    <a:gridCol w="847493">
                      <a:extLst>
                        <a:ext uri="{9D8B030D-6E8A-4147-A177-3AD203B41FA5}">
                          <a16:colId xmlns:a16="http://schemas.microsoft.com/office/drawing/2014/main" val="3991060661"/>
                        </a:ext>
                      </a:extLst>
                    </a:gridCol>
                    <a:gridCol w="847493">
                      <a:extLst>
                        <a:ext uri="{9D8B030D-6E8A-4147-A177-3AD203B41FA5}">
                          <a16:colId xmlns:a16="http://schemas.microsoft.com/office/drawing/2014/main" val="4133677185"/>
                        </a:ext>
                      </a:extLst>
                    </a:gridCol>
                  </a:tblGrid>
                  <a:tr h="340919">
                    <a:tc>
                      <a:txBody>
                        <a:bodyPr/>
                        <a:lstStyle>
                          <a:lvl1pPr marL="0" algn="l" defTabSz="914400" rtl="0" eaLnBrk="1" latinLnBrk="0" hangingPunct="1">
                            <a:defRPr sz="1800" b="1" kern="1200">
                              <a:solidFill>
                                <a:schemeClr val="lt1"/>
                              </a:solidFill>
                              <a:latin typeface="Calibri"/>
                              <a:ea typeface="黑体"/>
                            </a:defRPr>
                          </a:lvl1pPr>
                          <a:lvl2pPr marL="457200" algn="l" defTabSz="914400" rtl="0" eaLnBrk="1" latinLnBrk="0" hangingPunct="1">
                            <a:defRPr sz="1800" b="1" kern="1200">
                              <a:solidFill>
                                <a:schemeClr val="lt1"/>
                              </a:solidFill>
                              <a:latin typeface="Calibri"/>
                              <a:ea typeface="黑体"/>
                            </a:defRPr>
                          </a:lvl2pPr>
                          <a:lvl3pPr marL="914400" algn="l" defTabSz="914400" rtl="0" eaLnBrk="1" latinLnBrk="0" hangingPunct="1">
                            <a:defRPr sz="1800" b="1" kern="1200">
                              <a:solidFill>
                                <a:schemeClr val="lt1"/>
                              </a:solidFill>
                              <a:latin typeface="Calibri"/>
                              <a:ea typeface="黑体"/>
                            </a:defRPr>
                          </a:lvl3pPr>
                          <a:lvl4pPr marL="1371600" algn="l" defTabSz="914400" rtl="0" eaLnBrk="1" latinLnBrk="0" hangingPunct="1">
                            <a:defRPr sz="1800" b="1" kern="1200">
                              <a:solidFill>
                                <a:schemeClr val="lt1"/>
                              </a:solidFill>
                              <a:latin typeface="Calibri"/>
                              <a:ea typeface="黑体"/>
                            </a:defRPr>
                          </a:lvl4pPr>
                          <a:lvl5pPr marL="1828800" algn="l" defTabSz="914400" rtl="0" eaLnBrk="1" latinLnBrk="0" hangingPunct="1">
                            <a:defRPr sz="1800" b="1" kern="1200">
                              <a:solidFill>
                                <a:schemeClr val="lt1"/>
                              </a:solidFill>
                              <a:latin typeface="Calibri"/>
                              <a:ea typeface="黑体"/>
                            </a:defRPr>
                          </a:lvl5pPr>
                          <a:lvl6pPr marL="2286000" algn="l" defTabSz="914400" rtl="0" eaLnBrk="1" latinLnBrk="0" hangingPunct="1">
                            <a:defRPr sz="1800" b="1" kern="1200">
                              <a:solidFill>
                                <a:schemeClr val="lt1"/>
                              </a:solidFill>
                              <a:latin typeface="Calibri"/>
                              <a:ea typeface="黑体"/>
                            </a:defRPr>
                          </a:lvl6pPr>
                          <a:lvl7pPr marL="2743200" algn="l" defTabSz="914400" rtl="0" eaLnBrk="1" latinLnBrk="0" hangingPunct="1">
                            <a:defRPr sz="1800" b="1" kern="1200">
                              <a:solidFill>
                                <a:schemeClr val="lt1"/>
                              </a:solidFill>
                              <a:latin typeface="Calibri"/>
                              <a:ea typeface="黑体"/>
                            </a:defRPr>
                          </a:lvl7pPr>
                          <a:lvl8pPr marL="3200400" algn="l" defTabSz="914400" rtl="0" eaLnBrk="1" latinLnBrk="0" hangingPunct="1">
                            <a:defRPr sz="1800" b="1" kern="1200">
                              <a:solidFill>
                                <a:schemeClr val="lt1"/>
                              </a:solidFill>
                              <a:latin typeface="Calibri"/>
                              <a:ea typeface="黑体"/>
                            </a:defRPr>
                          </a:lvl8pPr>
                          <a:lvl9pPr marL="3657600" algn="l" defTabSz="914400" rtl="0" eaLnBrk="1" latinLnBrk="0" hangingPunct="1">
                            <a:defRPr sz="1800" b="1" kern="1200">
                              <a:solidFill>
                                <a:schemeClr val="lt1"/>
                              </a:solidFill>
                              <a:latin typeface="Calibri"/>
                              <a:ea typeface="黑体"/>
                            </a:defRPr>
                          </a:lvl9pPr>
                        </a:lstStyle>
                        <a:p>
                          <a:r>
                            <a:rPr lang="zh-CN" altLang="en-US" sz="1600" b="1" dirty="0">
                              <a:solidFill>
                                <a:schemeClr val="bg1"/>
                              </a:solidFill>
                              <a:latin typeface="Times New Roman" panose="02020603050405020304" pitchFamily="18" charset="0"/>
                              <a:cs typeface="Times New Roman" panose="02020603050405020304" pitchFamily="18" charset="0"/>
                            </a:rPr>
                            <a:t>物理特性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solidFill>
                      </a:tcPr>
                    </a:tc>
                    <a:tc>
                      <a:txBody>
                        <a:bodyPr/>
                        <a:lstStyle>
                          <a:lvl1pPr marL="0" algn="l" defTabSz="914400" rtl="0" eaLnBrk="1" latinLnBrk="0" hangingPunct="1">
                            <a:defRPr sz="1800" b="1" kern="1200">
                              <a:solidFill>
                                <a:schemeClr val="lt1"/>
                              </a:solidFill>
                              <a:latin typeface="Calibri"/>
                              <a:ea typeface="黑体"/>
                            </a:defRPr>
                          </a:lvl1pPr>
                          <a:lvl2pPr marL="457200" algn="l" defTabSz="914400" rtl="0" eaLnBrk="1" latinLnBrk="0" hangingPunct="1">
                            <a:defRPr sz="1800" b="1" kern="1200">
                              <a:solidFill>
                                <a:schemeClr val="lt1"/>
                              </a:solidFill>
                              <a:latin typeface="Calibri"/>
                              <a:ea typeface="黑体"/>
                            </a:defRPr>
                          </a:lvl2pPr>
                          <a:lvl3pPr marL="914400" algn="l" defTabSz="914400" rtl="0" eaLnBrk="1" latinLnBrk="0" hangingPunct="1">
                            <a:defRPr sz="1800" b="1" kern="1200">
                              <a:solidFill>
                                <a:schemeClr val="lt1"/>
                              </a:solidFill>
                              <a:latin typeface="Calibri"/>
                              <a:ea typeface="黑体"/>
                            </a:defRPr>
                          </a:lvl3pPr>
                          <a:lvl4pPr marL="1371600" algn="l" defTabSz="914400" rtl="0" eaLnBrk="1" latinLnBrk="0" hangingPunct="1">
                            <a:defRPr sz="1800" b="1" kern="1200">
                              <a:solidFill>
                                <a:schemeClr val="lt1"/>
                              </a:solidFill>
                              <a:latin typeface="Calibri"/>
                              <a:ea typeface="黑体"/>
                            </a:defRPr>
                          </a:lvl4pPr>
                          <a:lvl5pPr marL="1828800" algn="l" defTabSz="914400" rtl="0" eaLnBrk="1" latinLnBrk="0" hangingPunct="1">
                            <a:defRPr sz="1800" b="1" kern="1200">
                              <a:solidFill>
                                <a:schemeClr val="lt1"/>
                              </a:solidFill>
                              <a:latin typeface="Calibri"/>
                              <a:ea typeface="黑体"/>
                            </a:defRPr>
                          </a:lvl5pPr>
                          <a:lvl6pPr marL="2286000" algn="l" defTabSz="914400" rtl="0" eaLnBrk="1" latinLnBrk="0" hangingPunct="1">
                            <a:defRPr sz="1800" b="1" kern="1200">
                              <a:solidFill>
                                <a:schemeClr val="lt1"/>
                              </a:solidFill>
                              <a:latin typeface="Calibri"/>
                              <a:ea typeface="黑体"/>
                            </a:defRPr>
                          </a:lvl6pPr>
                          <a:lvl7pPr marL="2743200" algn="l" defTabSz="914400" rtl="0" eaLnBrk="1" latinLnBrk="0" hangingPunct="1">
                            <a:defRPr sz="1800" b="1" kern="1200">
                              <a:solidFill>
                                <a:schemeClr val="lt1"/>
                              </a:solidFill>
                              <a:latin typeface="Calibri"/>
                              <a:ea typeface="黑体"/>
                            </a:defRPr>
                          </a:lvl7pPr>
                          <a:lvl8pPr marL="3200400" algn="l" defTabSz="914400" rtl="0" eaLnBrk="1" latinLnBrk="0" hangingPunct="1">
                            <a:defRPr sz="1800" b="1" kern="1200">
                              <a:solidFill>
                                <a:schemeClr val="lt1"/>
                              </a:solidFill>
                              <a:latin typeface="Calibri"/>
                              <a:ea typeface="黑体"/>
                            </a:defRPr>
                          </a:lvl8pPr>
                          <a:lvl9pPr marL="3657600" algn="l" defTabSz="914400" rtl="0" eaLnBrk="1" latinLnBrk="0" hangingPunct="1">
                            <a:defRPr sz="1800" b="1" kern="1200">
                              <a:solidFill>
                                <a:schemeClr val="lt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Si</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solidFill>
                      </a:tcPr>
                    </a:tc>
                    <a:tc>
                      <a:txBody>
                        <a:bodyPr/>
                        <a:lstStyle>
                          <a:lvl1pPr marL="0" algn="l" defTabSz="914400" rtl="0" eaLnBrk="1" latinLnBrk="0" hangingPunct="1">
                            <a:defRPr sz="1800" b="1" kern="1200">
                              <a:solidFill>
                                <a:schemeClr val="lt1"/>
                              </a:solidFill>
                              <a:latin typeface="Calibri"/>
                              <a:ea typeface="黑体"/>
                            </a:defRPr>
                          </a:lvl1pPr>
                          <a:lvl2pPr marL="457200" algn="l" defTabSz="914400" rtl="0" eaLnBrk="1" latinLnBrk="0" hangingPunct="1">
                            <a:defRPr sz="1800" b="1" kern="1200">
                              <a:solidFill>
                                <a:schemeClr val="lt1"/>
                              </a:solidFill>
                              <a:latin typeface="Calibri"/>
                              <a:ea typeface="黑体"/>
                            </a:defRPr>
                          </a:lvl2pPr>
                          <a:lvl3pPr marL="914400" algn="l" defTabSz="914400" rtl="0" eaLnBrk="1" latinLnBrk="0" hangingPunct="1">
                            <a:defRPr sz="1800" b="1" kern="1200">
                              <a:solidFill>
                                <a:schemeClr val="lt1"/>
                              </a:solidFill>
                              <a:latin typeface="Calibri"/>
                              <a:ea typeface="黑体"/>
                            </a:defRPr>
                          </a:lvl3pPr>
                          <a:lvl4pPr marL="1371600" algn="l" defTabSz="914400" rtl="0" eaLnBrk="1" latinLnBrk="0" hangingPunct="1">
                            <a:defRPr sz="1800" b="1" kern="1200">
                              <a:solidFill>
                                <a:schemeClr val="lt1"/>
                              </a:solidFill>
                              <a:latin typeface="Calibri"/>
                              <a:ea typeface="黑体"/>
                            </a:defRPr>
                          </a:lvl4pPr>
                          <a:lvl5pPr marL="1828800" algn="l" defTabSz="914400" rtl="0" eaLnBrk="1" latinLnBrk="0" hangingPunct="1">
                            <a:defRPr sz="1800" b="1" kern="1200">
                              <a:solidFill>
                                <a:schemeClr val="lt1"/>
                              </a:solidFill>
                              <a:latin typeface="Calibri"/>
                              <a:ea typeface="黑体"/>
                            </a:defRPr>
                          </a:lvl5pPr>
                          <a:lvl6pPr marL="2286000" algn="l" defTabSz="914400" rtl="0" eaLnBrk="1" latinLnBrk="0" hangingPunct="1">
                            <a:defRPr sz="1800" b="1" kern="1200">
                              <a:solidFill>
                                <a:schemeClr val="lt1"/>
                              </a:solidFill>
                              <a:latin typeface="Calibri"/>
                              <a:ea typeface="黑体"/>
                            </a:defRPr>
                          </a:lvl6pPr>
                          <a:lvl7pPr marL="2743200" algn="l" defTabSz="914400" rtl="0" eaLnBrk="1" latinLnBrk="0" hangingPunct="1">
                            <a:defRPr sz="1800" b="1" kern="1200">
                              <a:solidFill>
                                <a:schemeClr val="lt1"/>
                              </a:solidFill>
                              <a:latin typeface="Calibri"/>
                              <a:ea typeface="黑体"/>
                            </a:defRPr>
                          </a:lvl7pPr>
                          <a:lvl8pPr marL="3200400" algn="l" defTabSz="914400" rtl="0" eaLnBrk="1" latinLnBrk="0" hangingPunct="1">
                            <a:defRPr sz="1800" b="1" kern="1200">
                              <a:solidFill>
                                <a:schemeClr val="lt1"/>
                              </a:solidFill>
                              <a:latin typeface="Calibri"/>
                              <a:ea typeface="黑体"/>
                            </a:defRPr>
                          </a:lvl8pPr>
                          <a:lvl9pPr marL="3657600" algn="l" defTabSz="914400" rtl="0" eaLnBrk="1" latinLnBrk="0" hangingPunct="1">
                            <a:defRPr sz="1800" b="1" kern="1200">
                              <a:solidFill>
                                <a:schemeClr val="lt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4H-SiC</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solidFill>
                      </a:tcPr>
                    </a:tc>
                    <a:extLst>
                      <a:ext uri="{0D108BD9-81ED-4DB2-BD59-A6C34878D82A}">
                        <a16:rowId xmlns:a16="http://schemas.microsoft.com/office/drawing/2014/main" val="2656864164"/>
                      </a:ext>
                    </a:extLst>
                  </a:tr>
                  <a:tr h="340919">
                    <a:tc>
                      <a:txBody>
                        <a:bodyPr/>
                        <a:lstStyle/>
                        <a:p>
                          <a:pPr>
                            <a:buNone/>
                          </a:pPr>
                          <a:r>
                            <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禁带宽度</a:t>
                          </a:r>
                          <a:r>
                            <a:rPr lang="en-US" altLang="zh-CN"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(eV)</a:t>
                          </a:r>
                          <a:endPar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1.12</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3.26</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extLst>
                      <a:ext uri="{0D108BD9-81ED-4DB2-BD59-A6C34878D82A}">
                        <a16:rowId xmlns:a16="http://schemas.microsoft.com/office/drawing/2014/main" val="2789767949"/>
                      </a:ext>
                    </a:extLst>
                  </a:tr>
                  <a:tr h="340919">
                    <a:tc>
                      <a:txBody>
                        <a:bodyPr/>
                        <a:lstStyle/>
                        <a:p>
                          <a:pPr>
                            <a:buNone/>
                          </a:pPr>
                          <a:r>
                            <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热导率</a:t>
                          </a:r>
                          <a:r>
                            <a:rPr lang="en-US" altLang="zh-CN"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(W/(</a:t>
                          </a:r>
                          <a:r>
                            <a:rPr lang="en-US" altLang="zh-CN" sz="1600" b="0" dirty="0" err="1">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cm·K</a:t>
                          </a:r>
                          <a:r>
                            <a:rPr lang="en-US" altLang="zh-CN"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a:t>
                          </a:r>
                          <a:endPar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1.5</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4.9</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extLst>
                      <a:ext uri="{0D108BD9-81ED-4DB2-BD59-A6C34878D82A}">
                        <a16:rowId xmlns:a16="http://schemas.microsoft.com/office/drawing/2014/main" val="3329281028"/>
                      </a:ext>
                    </a:extLst>
                  </a:tr>
                  <a:tr h="340919">
                    <a:tc>
                      <a:txBody>
                        <a:bodyPr/>
                        <a:lstStyle/>
                        <a:p>
                          <a:pPr>
                            <a:buNone/>
                          </a:pPr>
                          <a:r>
                            <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临界击穿场强</a:t>
                          </a:r>
                          <a:r>
                            <a:rPr lang="en-US" altLang="zh-CN"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(MV/cm)</a:t>
                          </a:r>
                          <a:endPar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0.5</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3</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extLst>
                      <a:ext uri="{0D108BD9-81ED-4DB2-BD59-A6C34878D82A}">
                        <a16:rowId xmlns:a16="http://schemas.microsoft.com/office/drawing/2014/main" val="1417275751"/>
                      </a:ext>
                    </a:extLst>
                  </a:tr>
                  <a:tr h="364516">
                    <a:tc>
                      <a:txBody>
                        <a:bodyPr/>
                        <a:lstStyle/>
                        <a:p>
                          <a:pPr>
                            <a:buNone/>
                          </a:pPr>
                          <a:r>
                            <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电子饱和速度</a:t>
                          </a:r>
                          <a:r>
                            <a:rPr lang="en-US" altLang="zh-CN"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(cm/s)</a:t>
                          </a:r>
                          <a:endPar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l="-335971" t="-380000" r="-105755" b="-208333"/>
                          </a:stretch>
                        </a:blipFill>
                      </a:tcPr>
                    </a:tc>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l="-435971" t="-380000" r="-5755" b="-208333"/>
                          </a:stretch>
                        </a:blipFill>
                      </a:tcPr>
                    </a:tc>
                    <a:extLst>
                      <a:ext uri="{0D108BD9-81ED-4DB2-BD59-A6C34878D82A}">
                        <a16:rowId xmlns:a16="http://schemas.microsoft.com/office/drawing/2014/main" val="3651327909"/>
                      </a:ext>
                    </a:extLst>
                  </a:tr>
                  <a:tr h="340919">
                    <a:tc>
                      <a:txBody>
                        <a:bodyPr/>
                        <a:lstStyle/>
                        <a:p>
                          <a:pPr>
                            <a:buNone/>
                          </a:pPr>
                          <a:r>
                            <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电子</a:t>
                          </a:r>
                          <a:r>
                            <a:rPr lang="en-US" altLang="zh-CN"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a:t>
                          </a:r>
                          <a:r>
                            <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空穴对电离能</a:t>
                          </a:r>
                          <a:r>
                            <a:rPr lang="en-US" altLang="zh-CN"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(eV)</a:t>
                          </a:r>
                          <a:endPar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3.6</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7.6</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extLst>
                      <a:ext uri="{0D108BD9-81ED-4DB2-BD59-A6C34878D82A}">
                        <a16:rowId xmlns:a16="http://schemas.microsoft.com/office/drawing/2014/main" val="2662899358"/>
                      </a:ext>
                    </a:extLst>
                  </a:tr>
                  <a:tr h="3390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原子位移阈值</a:t>
                          </a:r>
                          <a:r>
                            <a:rPr lang="en-US" altLang="zh-CN" sz="1600" b="0" dirty="0">
                              <a:solidFill>
                                <a:schemeClr val="bg1"/>
                              </a:solidFill>
                              <a:effectLst/>
                              <a:latin typeface="Times New Roman" panose="02020603050405020304" pitchFamily="18" charset="0"/>
                              <a:ea typeface="黑体" panose="02010609060101010101" pitchFamily="49" charset="-122"/>
                              <a:cs typeface="Times New Roman" panose="02020603050405020304" pitchFamily="18" charset="0"/>
                            </a:rPr>
                            <a:t>(eV)</a:t>
                          </a:r>
                        </a:p>
                      </a:txBody>
                      <a:tcPr marR="7620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13</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tc>
                      <a:txBody>
                        <a:bodyPr/>
                        <a:lstStyle>
                          <a:lvl1pPr marL="0" algn="l" defTabSz="914400" rtl="0" eaLnBrk="1" latinLnBrk="0" hangingPunct="1">
                            <a:defRPr sz="1800" kern="1200">
                              <a:solidFill>
                                <a:schemeClr val="dk1"/>
                              </a:solidFill>
                              <a:latin typeface="Calibri"/>
                              <a:ea typeface="黑体"/>
                            </a:defRPr>
                          </a:lvl1pPr>
                          <a:lvl2pPr marL="457200" algn="l" defTabSz="914400" rtl="0" eaLnBrk="1" latinLnBrk="0" hangingPunct="1">
                            <a:defRPr sz="1800" kern="1200">
                              <a:solidFill>
                                <a:schemeClr val="dk1"/>
                              </a:solidFill>
                              <a:latin typeface="Calibri"/>
                              <a:ea typeface="黑体"/>
                            </a:defRPr>
                          </a:lvl2pPr>
                          <a:lvl3pPr marL="914400" algn="l" defTabSz="914400" rtl="0" eaLnBrk="1" latinLnBrk="0" hangingPunct="1">
                            <a:defRPr sz="1800" kern="1200">
                              <a:solidFill>
                                <a:schemeClr val="dk1"/>
                              </a:solidFill>
                              <a:latin typeface="Calibri"/>
                              <a:ea typeface="黑体"/>
                            </a:defRPr>
                          </a:lvl3pPr>
                          <a:lvl4pPr marL="1371600" algn="l" defTabSz="914400" rtl="0" eaLnBrk="1" latinLnBrk="0" hangingPunct="1">
                            <a:defRPr sz="1800" kern="1200">
                              <a:solidFill>
                                <a:schemeClr val="dk1"/>
                              </a:solidFill>
                              <a:latin typeface="Calibri"/>
                              <a:ea typeface="黑体"/>
                            </a:defRPr>
                          </a:lvl4pPr>
                          <a:lvl5pPr marL="1828800" algn="l" defTabSz="914400" rtl="0" eaLnBrk="1" latinLnBrk="0" hangingPunct="1">
                            <a:defRPr sz="1800" kern="1200">
                              <a:solidFill>
                                <a:schemeClr val="dk1"/>
                              </a:solidFill>
                              <a:latin typeface="Calibri"/>
                              <a:ea typeface="黑体"/>
                            </a:defRPr>
                          </a:lvl5pPr>
                          <a:lvl6pPr marL="2286000" algn="l" defTabSz="914400" rtl="0" eaLnBrk="1" latinLnBrk="0" hangingPunct="1">
                            <a:defRPr sz="1800" kern="1200">
                              <a:solidFill>
                                <a:schemeClr val="dk1"/>
                              </a:solidFill>
                              <a:latin typeface="Calibri"/>
                              <a:ea typeface="黑体"/>
                            </a:defRPr>
                          </a:lvl6pPr>
                          <a:lvl7pPr marL="2743200" algn="l" defTabSz="914400" rtl="0" eaLnBrk="1" latinLnBrk="0" hangingPunct="1">
                            <a:defRPr sz="1800" kern="1200">
                              <a:solidFill>
                                <a:schemeClr val="dk1"/>
                              </a:solidFill>
                              <a:latin typeface="Calibri"/>
                              <a:ea typeface="黑体"/>
                            </a:defRPr>
                          </a:lvl7pPr>
                          <a:lvl8pPr marL="3200400" algn="l" defTabSz="914400" rtl="0" eaLnBrk="1" latinLnBrk="0" hangingPunct="1">
                            <a:defRPr sz="1800" kern="1200">
                              <a:solidFill>
                                <a:schemeClr val="dk1"/>
                              </a:solidFill>
                              <a:latin typeface="Calibri"/>
                              <a:ea typeface="黑体"/>
                            </a:defRPr>
                          </a:lvl8pPr>
                          <a:lvl9pPr marL="3657600" algn="l" defTabSz="914400" rtl="0" eaLnBrk="1" latinLnBrk="0" hangingPunct="1">
                            <a:defRPr sz="1800" kern="1200">
                              <a:solidFill>
                                <a:schemeClr val="dk1"/>
                              </a:solidFill>
                              <a:latin typeface="Calibri"/>
                              <a:ea typeface="黑体"/>
                            </a:defRPr>
                          </a:lvl9pPr>
                        </a:lstStyle>
                        <a:p>
                          <a:r>
                            <a:rPr lang="en-US" altLang="zh-CN" sz="1600" b="1" dirty="0">
                              <a:solidFill>
                                <a:schemeClr val="bg1"/>
                              </a:solidFill>
                              <a:latin typeface="Times New Roman" panose="02020603050405020304" pitchFamily="18" charset="0"/>
                              <a:cs typeface="Times New Roman" panose="02020603050405020304" pitchFamily="18" charset="0"/>
                            </a:rPr>
                            <a:t>21.8</a:t>
                          </a:r>
                          <a:endParaRPr lang="zh-CN" altLang="en-US" sz="16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3399">
                            <a:lumMod val="60000"/>
                            <a:lumOff val="40000"/>
                          </a:srgbClr>
                        </a:solidFill>
                      </a:tcPr>
                    </a:tc>
                    <a:extLst>
                      <a:ext uri="{0D108BD9-81ED-4DB2-BD59-A6C34878D82A}">
                        <a16:rowId xmlns:a16="http://schemas.microsoft.com/office/drawing/2014/main" val="101397242"/>
                      </a:ext>
                    </a:extLst>
                  </a:tr>
                </a:tbl>
              </a:graphicData>
            </a:graphic>
          </p:graphicFrame>
        </mc:Fallback>
      </mc:AlternateContent>
      <p:pic>
        <p:nvPicPr>
          <p:cNvPr id="51" name="图片 50">
            <a:extLst>
              <a:ext uri="{FF2B5EF4-FFF2-40B4-BE49-F238E27FC236}">
                <a16:creationId xmlns:a16="http://schemas.microsoft.com/office/drawing/2014/main" id="{97D0D6DC-0FA9-91F0-E613-667FB0884943}"/>
              </a:ext>
            </a:extLst>
          </p:cNvPr>
          <p:cNvPicPr>
            <a:picLocks noChangeAspect="1"/>
          </p:cNvPicPr>
          <p:nvPr/>
        </p:nvPicPr>
        <p:blipFill>
          <a:blip r:embed="rId4"/>
          <a:stretch>
            <a:fillRect/>
          </a:stretch>
        </p:blipFill>
        <p:spPr>
          <a:xfrm>
            <a:off x="6383618" y="1130837"/>
            <a:ext cx="5634830" cy="4598324"/>
          </a:xfrm>
          <a:prstGeom prst="rect">
            <a:avLst/>
          </a:prstGeom>
        </p:spPr>
      </p:pic>
      <p:sp>
        <p:nvSpPr>
          <p:cNvPr id="5" name="文本框 4">
            <a:extLst>
              <a:ext uri="{FF2B5EF4-FFF2-40B4-BE49-F238E27FC236}">
                <a16:creationId xmlns:a16="http://schemas.microsoft.com/office/drawing/2014/main" id="{BB70378A-EB79-3B0E-2A53-9582628D48D6}"/>
              </a:ext>
            </a:extLst>
          </p:cNvPr>
          <p:cNvSpPr txBox="1"/>
          <p:nvPr/>
        </p:nvSpPr>
        <p:spPr>
          <a:xfrm>
            <a:off x="6024563" y="5997059"/>
            <a:ext cx="6386512" cy="369332"/>
          </a:xfrm>
          <a:prstGeom prst="rect">
            <a:avLst/>
          </a:prstGeom>
          <a:noFill/>
        </p:spPr>
        <p:txBody>
          <a:bodyPr wrap="square">
            <a:spAutoFit/>
          </a:bodyPr>
          <a:lstStyle/>
          <a:p>
            <a:r>
              <a:rPr lang="en-US" altLang="zh-CN" b="1" dirty="0">
                <a:solidFill>
                  <a:srgbClr val="0F1115"/>
                </a:solidFill>
                <a:latin typeface="quote-cjk-patch"/>
              </a:rPr>
              <a:t>Fig 1 </a:t>
            </a:r>
            <a:r>
              <a:rPr lang="en-US" altLang="zh-CN" b="1" i="0" dirty="0">
                <a:solidFill>
                  <a:srgbClr val="0F1115"/>
                </a:solidFill>
                <a:effectLst/>
                <a:latin typeface="quote-cjk-patch"/>
              </a:rPr>
              <a:t>Physical properties of silicon, silicon carbide, and diamond</a:t>
            </a:r>
            <a:endParaRPr lang="zh-CN" altLang="en-US" dirty="0"/>
          </a:p>
        </p:txBody>
      </p:sp>
      <p:sp>
        <p:nvSpPr>
          <p:cNvPr id="7" name="灯片编号占位符 6">
            <a:extLst>
              <a:ext uri="{FF2B5EF4-FFF2-40B4-BE49-F238E27FC236}">
                <a16:creationId xmlns:a16="http://schemas.microsoft.com/office/drawing/2014/main" id="{25789DAD-49F9-056C-8B13-A7AFC0B3262C}"/>
              </a:ext>
            </a:extLst>
          </p:cNvPr>
          <p:cNvSpPr>
            <a:spLocks noGrp="1"/>
          </p:cNvSpPr>
          <p:nvPr>
            <p:ph type="sldNum" sz="quarter" idx="12"/>
          </p:nvPr>
        </p:nvSpPr>
        <p:spPr/>
        <p:txBody>
          <a:bodyPr/>
          <a:lstStyle/>
          <a:p>
            <a:fld id="{62057974-E0BD-4C16-B1C0-846E4177CF44}" type="slidenum">
              <a:rPr lang="zh-CN" altLang="en-US" smtClean="0"/>
              <a:pPr/>
              <a:t>2</a:t>
            </a:fld>
            <a:endParaRPr lang="zh-CN" altLang="en-US">
              <a:solidFill>
                <a:schemeClr val="bg1"/>
              </a:solidFill>
            </a:endParaRPr>
          </a:p>
        </p:txBody>
      </p:sp>
      <p:sp>
        <p:nvSpPr>
          <p:cNvPr id="2" name="箭头: 下 1">
            <a:extLst>
              <a:ext uri="{FF2B5EF4-FFF2-40B4-BE49-F238E27FC236}">
                <a16:creationId xmlns:a16="http://schemas.microsoft.com/office/drawing/2014/main" id="{2DD9316C-3478-AA5C-6F27-AA5D1C2E3828}"/>
              </a:ext>
            </a:extLst>
          </p:cNvPr>
          <p:cNvSpPr/>
          <p:nvPr/>
        </p:nvSpPr>
        <p:spPr>
          <a:xfrm>
            <a:off x="3178098" y="5430644"/>
            <a:ext cx="301083" cy="468351"/>
          </a:xfrm>
          <a:prstGeom prst="downArrow">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35">
            <a:extLst>
              <a:ext uri="{FF2B5EF4-FFF2-40B4-BE49-F238E27FC236}">
                <a16:creationId xmlns:a16="http://schemas.microsoft.com/office/drawing/2014/main" id="{DF2A410A-4939-566F-1E3B-58331B38C85D}"/>
              </a:ext>
            </a:extLst>
          </p:cNvPr>
          <p:cNvSpPr/>
          <p:nvPr/>
        </p:nvSpPr>
        <p:spPr>
          <a:xfrm>
            <a:off x="442198" y="3739259"/>
            <a:ext cx="5616624" cy="1701748"/>
          </a:xfrm>
          <a:prstGeom prst="rect">
            <a:avLst/>
          </a:prstGeom>
          <a:solidFill>
            <a:srgbClr val="DAEDEF">
              <a:lumMod val="75000"/>
            </a:srgbClr>
          </a:solidFill>
        </p:spPr>
        <p:txBody>
          <a:bodyPr wrap="square">
            <a:spAutoFit/>
          </a:bodyPr>
          <a:lstStyle/>
          <a:p>
            <a:pPr marL="285750" marR="0" lvl="0" indent="-285750" defTabSz="914400" eaLnBrk="1" fontAlgn="auto" latinLnBrk="0" hangingPunct="1">
              <a:lnSpc>
                <a:spcPct val="150000"/>
              </a:lnSpc>
              <a:spcBef>
                <a:spcPts val="0"/>
              </a:spcBef>
              <a:spcAft>
                <a:spcPts val="0"/>
              </a:spcAft>
              <a:buClrTx/>
              <a:buSzTx/>
              <a:buFont typeface="Wingdings" panose="05000000000000000000" pitchFamily="2" charset="2"/>
              <a:buChar char="u"/>
              <a:tabLst/>
              <a:defRPr/>
            </a:pPr>
            <a:r>
              <a:rPr lang="zh-CN" altLang="en-US" kern="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高热导率</a:t>
            </a:r>
            <a:r>
              <a:rPr kumimoji="0" lang="zh-CN" altLang="en-US" sz="1800" i="0" u="none" strike="noStrike" kern="0" cap="none" spc="0" normalizeH="0" baseline="0" noProof="0" dirty="0">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：高温下无需额外散热即可保持稳定工作</a:t>
            </a:r>
            <a:endParaRPr kumimoji="0" lang="en-US" altLang="zh-CN" sz="1800" i="0" u="none" strike="noStrike" kern="0" cap="none" spc="0" normalizeH="0" baseline="0" noProof="0" dirty="0">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85750" marR="0" lvl="0" indent="-285750" defTabSz="914400" eaLnBrk="1" fontAlgn="auto" latinLnBrk="0" hangingPunct="1">
              <a:lnSpc>
                <a:spcPct val="150000"/>
              </a:lnSpc>
              <a:spcBef>
                <a:spcPts val="0"/>
              </a:spcBef>
              <a:spcAft>
                <a:spcPts val="0"/>
              </a:spcAft>
              <a:buClrTx/>
              <a:buSzTx/>
              <a:buFont typeface="Wingdings" panose="05000000000000000000" pitchFamily="2" charset="2"/>
              <a:buChar char="u"/>
              <a:tabLst/>
              <a:defRPr/>
            </a:pPr>
            <a:r>
              <a:rPr lang="zh-CN" altLang="en-US" kern="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高击穿场强：可耐受更高工作电压</a:t>
            </a:r>
            <a:endParaRPr kumimoji="0" lang="zh-CN" altLang="en-US" sz="1800" i="0" u="none" strike="noStrike" kern="0" cap="none" spc="0" normalizeH="0" baseline="0" noProof="0" dirty="0">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85750" marR="0" lvl="0" indent="-285750" defTabSz="914400" eaLnBrk="1" fontAlgn="auto" latinLnBrk="0" hangingPunct="1">
              <a:lnSpc>
                <a:spcPct val="150000"/>
              </a:lnSpc>
              <a:spcBef>
                <a:spcPts val="0"/>
              </a:spcBef>
              <a:spcAft>
                <a:spcPts val="0"/>
              </a:spcAft>
              <a:buClrTx/>
              <a:buSzTx/>
              <a:buFont typeface="Wingdings" panose="05000000000000000000" pitchFamily="2" charset="2"/>
              <a:buChar char="u"/>
              <a:tabLst/>
              <a:defRPr/>
            </a:pPr>
            <a:r>
              <a:rPr kumimoji="0" lang="zh-CN" altLang="en-US" sz="1800" i="0" u="none" strike="noStrike" kern="0" cap="none" spc="0" normalizeH="0" baseline="0" noProof="0" dirty="0">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电子饱和速度块：</a:t>
            </a:r>
            <a:r>
              <a:rPr lang="zh-CN" altLang="en-US" kern="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快时间</a:t>
            </a:r>
            <a:r>
              <a:rPr kumimoji="0" lang="zh-CN" altLang="en-US" sz="1800" i="0" u="none" strike="noStrike" kern="0" cap="none" spc="0" normalizeH="0" baseline="0" noProof="0" dirty="0">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响应</a:t>
            </a:r>
            <a:endParaRPr kumimoji="0" lang="en-US" altLang="zh-CN" sz="1800" i="0" u="none" strike="noStrike" kern="0" cap="none" spc="0" normalizeH="0" baseline="0" noProof="0" dirty="0">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85750" indent="-285750" defTabSz="914400">
              <a:lnSpc>
                <a:spcPct val="150000"/>
              </a:lnSpc>
              <a:buFont typeface="Wingdings" panose="05000000000000000000" pitchFamily="2" charset="2"/>
              <a:buChar char="u"/>
              <a:defRPr/>
            </a:pPr>
            <a:r>
              <a:rPr lang="zh-CN" altLang="en-US" kern="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高原子位移能：高抗辐照</a:t>
            </a:r>
          </a:p>
        </p:txBody>
      </p:sp>
      <p:sp>
        <p:nvSpPr>
          <p:cNvPr id="9" name="文本框 8">
            <a:extLst>
              <a:ext uri="{FF2B5EF4-FFF2-40B4-BE49-F238E27FC236}">
                <a16:creationId xmlns:a16="http://schemas.microsoft.com/office/drawing/2014/main" id="{336BC82A-D41A-07F0-32DE-1E8FA716A11D}"/>
              </a:ext>
            </a:extLst>
          </p:cNvPr>
          <p:cNvSpPr txBox="1"/>
          <p:nvPr/>
        </p:nvSpPr>
        <p:spPr>
          <a:xfrm>
            <a:off x="1700561" y="5998685"/>
            <a:ext cx="3473605" cy="461665"/>
          </a:xfrm>
          <a:prstGeom prst="rect">
            <a:avLst/>
          </a:prstGeom>
          <a:solidFill>
            <a:schemeClr val="accent6">
              <a:lumMod val="75000"/>
            </a:schemeClr>
          </a:solidFill>
        </p:spPr>
        <p:txBody>
          <a:bodyPr wrap="square">
            <a:spAutoFit/>
          </a:bodyPr>
          <a:lstStyle/>
          <a:p>
            <a:pPr algn="ctr"/>
            <a:r>
              <a:rPr lang="zh-CN" altLang="en-US" sz="2400" kern="0" dirty="0">
                <a:solidFill>
                  <a:schemeClr val="bg1"/>
                </a:solidFill>
                <a:latin typeface="Times New Roman" panose="02020603050405020304" pitchFamily="18" charset="0"/>
                <a:ea typeface="黑体" panose="02010609060101010101" pitchFamily="49" charset="-122"/>
                <a:cs typeface="Times New Roman" panose="02020603050405020304" pitchFamily="18" charset="0"/>
              </a:rPr>
              <a:t>高能物理和核设施监测</a:t>
            </a:r>
          </a:p>
        </p:txBody>
      </p:sp>
    </p:spTree>
    <p:extLst>
      <p:ext uri="{BB962C8B-B14F-4D97-AF65-F5344CB8AC3E}">
        <p14:creationId xmlns:p14="http://schemas.microsoft.com/office/powerpoint/2010/main" val="3432911762"/>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D10B9-C376-A44C-AB4F-E980AE717F4A}"/>
            </a:ext>
          </a:extLst>
        </p:cNvPr>
        <p:cNvGrpSpPr/>
        <p:nvPr/>
      </p:nvGrpSpPr>
      <p:grpSpPr>
        <a:xfrm>
          <a:off x="0" y="0"/>
          <a:ext cx="0" cy="0"/>
          <a:chOff x="0" y="0"/>
          <a:chExt cx="0" cy="0"/>
        </a:xfrm>
      </p:grpSpPr>
      <p:pic>
        <p:nvPicPr>
          <p:cNvPr id="16" name="图片 15">
            <a:extLst>
              <a:ext uri="{FF2B5EF4-FFF2-40B4-BE49-F238E27FC236}">
                <a16:creationId xmlns:a16="http://schemas.microsoft.com/office/drawing/2014/main" id="{AEC3BDC4-9475-12D5-6C47-692278B4E0F8}"/>
              </a:ext>
            </a:extLst>
          </p:cNvPr>
          <p:cNvPicPr>
            <a:picLocks noChangeAspect="1"/>
          </p:cNvPicPr>
          <p:nvPr/>
        </p:nvPicPr>
        <p:blipFill>
          <a:blip r:embed="rId3"/>
          <a:stretch>
            <a:fillRect/>
          </a:stretch>
        </p:blipFill>
        <p:spPr>
          <a:xfrm>
            <a:off x="2856558" y="1774201"/>
            <a:ext cx="6188466" cy="2173330"/>
          </a:xfrm>
          <a:prstGeom prst="rect">
            <a:avLst/>
          </a:prstGeom>
        </p:spPr>
      </p:pic>
      <p:sp>
        <p:nvSpPr>
          <p:cNvPr id="3" name="灯片编号占位符 2">
            <a:extLst>
              <a:ext uri="{FF2B5EF4-FFF2-40B4-BE49-F238E27FC236}">
                <a16:creationId xmlns:a16="http://schemas.microsoft.com/office/drawing/2014/main" id="{7B4D888C-3DD4-AF6A-CE9D-37BF840FAE09}"/>
              </a:ext>
            </a:extLst>
          </p:cNvPr>
          <p:cNvSpPr>
            <a:spLocks noGrp="1"/>
          </p:cNvSpPr>
          <p:nvPr>
            <p:ph type="sldNum" sz="quarter" idx="12"/>
          </p:nvPr>
        </p:nvSpPr>
        <p:spPr/>
        <p:txBody>
          <a:bodyPr/>
          <a:lstStyle/>
          <a:p>
            <a:fld id="{62057974-E0BD-4C16-B1C0-846E4177CF44}" type="slidenum">
              <a:rPr lang="zh-CN" altLang="en-US" smtClean="0"/>
              <a:pPr/>
              <a:t>20</a:t>
            </a:fld>
            <a:endParaRPr lang="zh-CN" altLang="en-US">
              <a:solidFill>
                <a:schemeClr val="bg1"/>
              </a:solidFill>
            </a:endParaRPr>
          </a:p>
        </p:txBody>
      </p:sp>
    </p:spTree>
    <p:extLst>
      <p:ext uri="{BB962C8B-B14F-4D97-AF65-F5344CB8AC3E}">
        <p14:creationId xmlns:p14="http://schemas.microsoft.com/office/powerpoint/2010/main" val="760287856"/>
      </p:ext>
    </p:extLst>
  </p:cSld>
  <p:clrMapOvr>
    <a:masterClrMapping/>
  </p:clrMapOvr>
  <p:transition spd="slow" advClick="0" advTm="2000">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6C77B8B-902A-7EED-2630-0E47ED7409E6}"/>
              </a:ext>
            </a:extLst>
          </p:cNvPr>
          <p:cNvSpPr>
            <a:spLocks noGrp="1"/>
          </p:cNvSpPr>
          <p:nvPr>
            <p:ph type="sldNum" sz="quarter" idx="12"/>
          </p:nvPr>
        </p:nvSpPr>
        <p:spPr/>
        <p:txBody>
          <a:bodyPr/>
          <a:lstStyle/>
          <a:p>
            <a:fld id="{62057974-E0BD-4C16-B1C0-846E4177CF44}" type="slidenum">
              <a:rPr lang="zh-CN" altLang="en-US" smtClean="0"/>
              <a:pPr/>
              <a:t>21</a:t>
            </a:fld>
            <a:endParaRPr lang="zh-CN" altLang="en-US">
              <a:solidFill>
                <a:schemeClr val="bg1"/>
              </a:solidFill>
            </a:endParaRPr>
          </a:p>
        </p:txBody>
      </p:sp>
      <p:sp>
        <p:nvSpPr>
          <p:cNvPr id="3" name="文本框 2">
            <a:extLst>
              <a:ext uri="{FF2B5EF4-FFF2-40B4-BE49-F238E27FC236}">
                <a16:creationId xmlns:a16="http://schemas.microsoft.com/office/drawing/2014/main" id="{0BD63EF3-A5E8-FA6A-0347-CEFB341F7C86}"/>
              </a:ext>
            </a:extLst>
          </p:cNvPr>
          <p:cNvSpPr txBox="1"/>
          <p:nvPr/>
        </p:nvSpPr>
        <p:spPr>
          <a:xfrm>
            <a:off x="4599879" y="2179391"/>
            <a:ext cx="6099716" cy="923330"/>
          </a:xfrm>
          <a:prstGeom prst="rect">
            <a:avLst/>
          </a:prstGeom>
          <a:noFill/>
        </p:spPr>
        <p:txBody>
          <a:bodyPr wrap="square">
            <a:spAutoFit/>
          </a:bodyPr>
          <a:lstStyle/>
          <a:p>
            <a:r>
              <a:rPr lang="en-US" altLang="zh-CN" sz="5400" dirty="0"/>
              <a:t>Back up</a:t>
            </a:r>
            <a:endParaRPr lang="zh-CN" altLang="en-US" sz="5400" dirty="0"/>
          </a:p>
        </p:txBody>
      </p:sp>
    </p:spTree>
    <p:extLst>
      <p:ext uri="{BB962C8B-B14F-4D97-AF65-F5344CB8AC3E}">
        <p14:creationId xmlns:p14="http://schemas.microsoft.com/office/powerpoint/2010/main" val="3728666753"/>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2DDBE68F-FA9E-28D0-1F52-8F302D5E7617}"/>
              </a:ext>
            </a:extLst>
          </p:cNvPr>
          <p:cNvSpPr>
            <a:spLocks noGrp="1"/>
          </p:cNvSpPr>
          <p:nvPr>
            <p:ph type="sldNum" sz="quarter" idx="12"/>
          </p:nvPr>
        </p:nvSpPr>
        <p:spPr/>
        <p:txBody>
          <a:bodyPr/>
          <a:lstStyle/>
          <a:p>
            <a:fld id="{62057974-E0BD-4C16-B1C0-846E4177CF44}" type="slidenum">
              <a:rPr lang="zh-CN" altLang="en-US" smtClean="0"/>
              <a:pPr/>
              <a:t>22</a:t>
            </a:fld>
            <a:endParaRPr lang="zh-CN" altLang="en-US">
              <a:solidFill>
                <a:schemeClr val="bg1"/>
              </a:solidFill>
            </a:endParaRPr>
          </a:p>
        </p:txBody>
      </p:sp>
      <p:pic>
        <p:nvPicPr>
          <p:cNvPr id="4" name="图片 3">
            <a:extLst>
              <a:ext uri="{FF2B5EF4-FFF2-40B4-BE49-F238E27FC236}">
                <a16:creationId xmlns:a16="http://schemas.microsoft.com/office/drawing/2014/main" id="{7FCE26D0-6958-AE71-F81A-5724F0C4361F}"/>
              </a:ext>
            </a:extLst>
          </p:cNvPr>
          <p:cNvPicPr>
            <a:picLocks noChangeAspect="1"/>
          </p:cNvPicPr>
          <p:nvPr/>
        </p:nvPicPr>
        <p:blipFill>
          <a:blip r:embed="rId2"/>
          <a:stretch>
            <a:fillRect/>
          </a:stretch>
        </p:blipFill>
        <p:spPr>
          <a:xfrm>
            <a:off x="196299" y="802888"/>
            <a:ext cx="7854882" cy="4463391"/>
          </a:xfrm>
          <a:prstGeom prst="rect">
            <a:avLst/>
          </a:prstGeom>
        </p:spPr>
      </p:pic>
      <p:grpSp>
        <p:nvGrpSpPr>
          <p:cNvPr id="9" name="组合 8">
            <a:extLst>
              <a:ext uri="{FF2B5EF4-FFF2-40B4-BE49-F238E27FC236}">
                <a16:creationId xmlns:a16="http://schemas.microsoft.com/office/drawing/2014/main" id="{CE270B10-8856-4870-9837-89157A8D1430}"/>
              </a:ext>
            </a:extLst>
          </p:cNvPr>
          <p:cNvGrpSpPr/>
          <p:nvPr/>
        </p:nvGrpSpPr>
        <p:grpSpPr>
          <a:xfrm>
            <a:off x="8119385" y="490662"/>
            <a:ext cx="3890479" cy="2129875"/>
            <a:chOff x="511918" y="4293096"/>
            <a:chExt cx="8898828" cy="2064315"/>
          </a:xfrm>
        </p:grpSpPr>
        <p:grpSp>
          <p:nvGrpSpPr>
            <p:cNvPr id="10" name="组合 9">
              <a:extLst>
                <a:ext uri="{FF2B5EF4-FFF2-40B4-BE49-F238E27FC236}">
                  <a16:creationId xmlns:a16="http://schemas.microsoft.com/office/drawing/2014/main" id="{FA8CD11E-05F1-CEF8-9C2F-B7395425685C}"/>
                </a:ext>
              </a:extLst>
            </p:cNvPr>
            <p:cNvGrpSpPr/>
            <p:nvPr/>
          </p:nvGrpSpPr>
          <p:grpSpPr>
            <a:xfrm>
              <a:off x="511918" y="4293096"/>
              <a:ext cx="8898828" cy="2064315"/>
              <a:chOff x="511918" y="4293096"/>
              <a:chExt cx="8898828" cy="2064315"/>
            </a:xfrm>
          </p:grpSpPr>
          <p:sp>
            <p:nvSpPr>
              <p:cNvPr id="12" name="矩形: 圆角 11">
                <a:extLst>
                  <a:ext uri="{FF2B5EF4-FFF2-40B4-BE49-F238E27FC236}">
                    <a16:creationId xmlns:a16="http://schemas.microsoft.com/office/drawing/2014/main" id="{2DB31EA8-ECF7-A4FB-68F2-D587272BDAD3}"/>
                  </a:ext>
                </a:extLst>
              </p:cNvPr>
              <p:cNvSpPr/>
              <p:nvPr/>
            </p:nvSpPr>
            <p:spPr>
              <a:xfrm>
                <a:off x="511918" y="4725142"/>
                <a:ext cx="8898828" cy="1632269"/>
              </a:xfrm>
              <a:prstGeom prst="roundRect">
                <a:avLst>
                  <a:gd name="adj" fmla="val 3858"/>
                </a:avLst>
              </a:prstGeom>
              <a:solidFill>
                <a:schemeClr val="accent6">
                  <a:lumMod val="20000"/>
                  <a:lumOff val="80000"/>
                </a:schemeClr>
              </a:solidFill>
              <a:ln w="28575" cap="flat" cmpd="sng" algn="ctr">
                <a:solidFill>
                  <a:schemeClr val="accent6">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a:ea typeface="宋体" panose="02010600030101010101" pitchFamily="2" charset="-122"/>
                  <a:cs typeface="+mn-cs"/>
                </a:endParaRPr>
              </a:p>
            </p:txBody>
          </p:sp>
          <p:sp>
            <p:nvSpPr>
              <p:cNvPr id="13" name="矩形: 对角圆角 12">
                <a:extLst>
                  <a:ext uri="{FF2B5EF4-FFF2-40B4-BE49-F238E27FC236}">
                    <a16:creationId xmlns:a16="http://schemas.microsoft.com/office/drawing/2014/main" id="{FB7BA100-908E-9AB8-7E4F-4F274286D71E}"/>
                  </a:ext>
                </a:extLst>
              </p:cNvPr>
              <p:cNvSpPr/>
              <p:nvPr/>
            </p:nvSpPr>
            <p:spPr>
              <a:xfrm>
                <a:off x="695399" y="4293096"/>
                <a:ext cx="3716058" cy="540000"/>
              </a:xfrm>
              <a:prstGeom prst="round2DiagRect">
                <a:avLst/>
              </a:prstGeom>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lvl="0" algn="ctr">
                  <a:defRPr/>
                </a:pPr>
                <a:r>
                  <a:rPr kumimoji="0" lang="en-US" altLang="zh-CN" sz="2800" b="1" i="0" u="none" strike="noStrike" kern="0" cap="none" spc="0" normalizeH="0" baseline="0" noProof="0" dirty="0">
                    <a:ln>
                      <a:noFill/>
                    </a:ln>
                    <a:solidFill>
                      <a:prstClr val="white"/>
                    </a:solidFill>
                    <a:effectLst/>
                    <a:uLnTx/>
                    <a:uFillTx/>
                    <a:cs typeface="+mn-cs"/>
                  </a:rPr>
                  <a:t>TCT</a:t>
                </a:r>
              </a:p>
            </p:txBody>
          </p:sp>
        </p:grpSp>
        <p:sp>
          <p:nvSpPr>
            <p:cNvPr id="11" name="文本框 10">
              <a:extLst>
                <a:ext uri="{FF2B5EF4-FFF2-40B4-BE49-F238E27FC236}">
                  <a16:creationId xmlns:a16="http://schemas.microsoft.com/office/drawing/2014/main" id="{2810804C-7C5D-BDB6-DC30-4996E18A9D28}"/>
                </a:ext>
              </a:extLst>
            </p:cNvPr>
            <p:cNvSpPr txBox="1"/>
            <p:nvPr/>
          </p:nvSpPr>
          <p:spPr>
            <a:xfrm>
              <a:off x="645567" y="4872023"/>
              <a:ext cx="8331567" cy="1375239"/>
            </a:xfrm>
            <a:prstGeom prst="rect">
              <a:avLst/>
            </a:prstGeom>
            <a:noFill/>
          </p:spPr>
          <p:txBody>
            <a:bodyPr wrap="square">
              <a:spAutoFit/>
            </a:bodyPr>
            <a:lstStyle/>
            <a:p>
              <a:pPr marL="285750" indent="-285750">
                <a:lnSpc>
                  <a:spcPct val="150000"/>
                </a:lnSpc>
                <a:buFont typeface="Wingdings" panose="05000000000000000000" pitchFamily="2" charset="2"/>
                <a:buChar char="l"/>
              </a:pP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激光能量和波形稳定</a:t>
              </a:r>
            </a:p>
            <a:p>
              <a:pPr marL="285750" indent="-285750">
                <a:lnSpc>
                  <a:spcPct val="150000"/>
                </a:lnSpc>
                <a:buFont typeface="Wingdings" panose="05000000000000000000" pitchFamily="2" charset="2"/>
                <a:buChar char="l"/>
              </a:pP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激光外部同步触发，时间零点精确</a:t>
              </a:r>
              <a:endParaRPr lang="en-US" altLang="zh-CN" sz="2000" dirty="0">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14" name="组合 13">
            <a:extLst>
              <a:ext uri="{FF2B5EF4-FFF2-40B4-BE49-F238E27FC236}">
                <a16:creationId xmlns:a16="http://schemas.microsoft.com/office/drawing/2014/main" id="{C9FE9859-F853-DA2B-001A-459C71F6BC71}"/>
              </a:ext>
            </a:extLst>
          </p:cNvPr>
          <p:cNvGrpSpPr/>
          <p:nvPr/>
        </p:nvGrpSpPr>
        <p:grpSpPr>
          <a:xfrm>
            <a:off x="8126818" y="2995972"/>
            <a:ext cx="3890479" cy="3036839"/>
            <a:chOff x="511918" y="4293096"/>
            <a:chExt cx="8898828" cy="2943360"/>
          </a:xfrm>
        </p:grpSpPr>
        <p:grpSp>
          <p:nvGrpSpPr>
            <p:cNvPr id="15" name="组合 14">
              <a:extLst>
                <a:ext uri="{FF2B5EF4-FFF2-40B4-BE49-F238E27FC236}">
                  <a16:creationId xmlns:a16="http://schemas.microsoft.com/office/drawing/2014/main" id="{41E3E284-AEAF-5DF9-22C2-1CB8FB0F1172}"/>
                </a:ext>
              </a:extLst>
            </p:cNvPr>
            <p:cNvGrpSpPr/>
            <p:nvPr/>
          </p:nvGrpSpPr>
          <p:grpSpPr>
            <a:xfrm>
              <a:off x="511918" y="4293096"/>
              <a:ext cx="8898828" cy="2943360"/>
              <a:chOff x="511918" y="4293096"/>
              <a:chExt cx="8898828" cy="2943360"/>
            </a:xfrm>
          </p:grpSpPr>
          <p:sp>
            <p:nvSpPr>
              <p:cNvPr id="17" name="矩形: 圆角 16">
                <a:extLst>
                  <a:ext uri="{FF2B5EF4-FFF2-40B4-BE49-F238E27FC236}">
                    <a16:creationId xmlns:a16="http://schemas.microsoft.com/office/drawing/2014/main" id="{737436D3-FD24-AF8B-06E6-3C85284988AD}"/>
                  </a:ext>
                </a:extLst>
              </p:cNvPr>
              <p:cNvSpPr/>
              <p:nvPr/>
            </p:nvSpPr>
            <p:spPr>
              <a:xfrm>
                <a:off x="511918" y="4725141"/>
                <a:ext cx="8898828" cy="2511315"/>
              </a:xfrm>
              <a:prstGeom prst="roundRect">
                <a:avLst>
                  <a:gd name="adj" fmla="val 3858"/>
                </a:avLst>
              </a:prstGeom>
              <a:solidFill>
                <a:schemeClr val="accent6">
                  <a:lumMod val="20000"/>
                  <a:lumOff val="80000"/>
                </a:schemeClr>
              </a:solidFill>
              <a:ln w="28575" cap="flat" cmpd="sng" algn="ctr">
                <a:solidFill>
                  <a:schemeClr val="accent6">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a:ea typeface="宋体" panose="02010600030101010101" pitchFamily="2" charset="-122"/>
                  <a:cs typeface="+mn-cs"/>
                </a:endParaRPr>
              </a:p>
            </p:txBody>
          </p:sp>
          <p:sp>
            <p:nvSpPr>
              <p:cNvPr id="18" name="矩形: 对角圆角 17">
                <a:extLst>
                  <a:ext uri="{FF2B5EF4-FFF2-40B4-BE49-F238E27FC236}">
                    <a16:creationId xmlns:a16="http://schemas.microsoft.com/office/drawing/2014/main" id="{BC670CE5-410D-BBEA-0311-CAEA175DC290}"/>
                  </a:ext>
                </a:extLst>
              </p:cNvPr>
              <p:cNvSpPr/>
              <p:nvPr/>
            </p:nvSpPr>
            <p:spPr>
              <a:xfrm>
                <a:off x="695399" y="4293096"/>
                <a:ext cx="3716058" cy="540000"/>
              </a:xfrm>
              <a:prstGeom prst="round2DiagRect">
                <a:avLst/>
              </a:prstGeom>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lvl="0" algn="ctr">
                  <a:defRPr/>
                </a:pPr>
                <a:r>
                  <a:rPr kumimoji="0" lang="zh-CN" altLang="en-US" sz="2800" b="1" i="0" u="none" strike="noStrike" kern="0" cap="none" spc="0" normalizeH="0" baseline="0" noProof="0" dirty="0">
                    <a:ln>
                      <a:noFill/>
                    </a:ln>
                    <a:solidFill>
                      <a:prstClr val="white"/>
                    </a:solidFill>
                    <a:effectLst/>
                    <a:uLnTx/>
                    <a:uFillTx/>
                    <a:cs typeface="+mn-cs"/>
                  </a:rPr>
                  <a:t>放射源</a:t>
                </a:r>
                <a:endParaRPr kumimoji="0" lang="en-US" altLang="zh-CN" sz="2800" b="1" i="0" u="none" strike="noStrike" kern="0" cap="none" spc="0" normalizeH="0" baseline="0" noProof="0" dirty="0">
                  <a:ln>
                    <a:noFill/>
                  </a:ln>
                  <a:solidFill>
                    <a:prstClr val="white"/>
                  </a:solidFill>
                  <a:effectLst/>
                  <a:uLnTx/>
                  <a:uFillTx/>
                  <a:cs typeface="+mn-cs"/>
                </a:endParaRPr>
              </a:p>
            </p:txBody>
          </p:sp>
        </p:grpSp>
        <p:sp>
          <p:nvSpPr>
            <p:cNvPr id="16" name="文本框 15">
              <a:extLst>
                <a:ext uri="{FF2B5EF4-FFF2-40B4-BE49-F238E27FC236}">
                  <a16:creationId xmlns:a16="http://schemas.microsoft.com/office/drawing/2014/main" id="{2745CC1C-83A6-94CC-6E1A-6AC9C1ABEAA8}"/>
                </a:ext>
              </a:extLst>
            </p:cNvPr>
            <p:cNvSpPr txBox="1"/>
            <p:nvPr/>
          </p:nvSpPr>
          <p:spPr>
            <a:xfrm>
              <a:off x="645565" y="4872023"/>
              <a:ext cx="8518618" cy="2273130"/>
            </a:xfrm>
            <a:prstGeom prst="rect">
              <a:avLst/>
            </a:prstGeom>
            <a:noFill/>
          </p:spPr>
          <p:txBody>
            <a:bodyPr wrap="square">
              <a:spAutoFit/>
            </a:bodyPr>
            <a:lstStyle/>
            <a:p>
              <a:pPr marL="285750" indent="-285750">
                <a:lnSpc>
                  <a:spcPct val="150000"/>
                </a:lnSpc>
                <a:buFont typeface="Wingdings" panose="05000000000000000000" pitchFamily="2" charset="2"/>
                <a:buChar char="l"/>
              </a:pP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放射源能量连续、信号辐照随机涨</a:t>
              </a:r>
              <a:endParaRPr lang="en-US" altLang="zh-CN" sz="2000" dirty="0">
                <a:latin typeface="Times New Roman" panose="02020603050405020304" pitchFamily="18" charset="0"/>
                <a:ea typeface="黑体" panose="02010609060101010101" pitchFamily="49" charset="-122"/>
                <a:cs typeface="Times New Roman" panose="02020603050405020304" pitchFamily="18" charset="0"/>
              </a:endParaRPr>
            </a:p>
            <a:p>
              <a:pPr marL="285750" indent="-285750">
                <a:lnSpc>
                  <a:spcPct val="150000"/>
                </a:lnSpc>
                <a:buFont typeface="Wingdings" panose="05000000000000000000" pitchFamily="2" charset="2"/>
                <a:buChar char="l"/>
              </a:pP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信号自触发，存在时间游走误差</a:t>
              </a:r>
              <a:endParaRPr lang="en-US" altLang="zh-CN" sz="2000" dirty="0">
                <a:latin typeface="Times New Roman" panose="02020603050405020304" pitchFamily="18" charset="0"/>
                <a:ea typeface="黑体" panose="02010609060101010101" pitchFamily="49" charset="-122"/>
                <a:cs typeface="Times New Roman" panose="02020603050405020304" pitchFamily="18" charset="0"/>
              </a:endParaRPr>
            </a:p>
            <a:p>
              <a:pPr marL="285750" indent="-285750">
                <a:lnSpc>
                  <a:spcPct val="150000"/>
                </a:lnSpc>
                <a:buFont typeface="Wingdings" panose="05000000000000000000" pitchFamily="2" charset="2"/>
                <a:buChar char="l"/>
              </a:pP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朗道分布贡献</a:t>
              </a:r>
              <a:endParaRPr lang="en-US" altLang="zh-CN" sz="2000" dirty="0">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20" name="文本框 19">
            <a:extLst>
              <a:ext uri="{FF2B5EF4-FFF2-40B4-BE49-F238E27FC236}">
                <a16:creationId xmlns:a16="http://schemas.microsoft.com/office/drawing/2014/main" id="{BB80EDB8-4F92-3018-B315-68A30322E18D}"/>
              </a:ext>
            </a:extLst>
          </p:cNvPr>
          <p:cNvSpPr txBox="1"/>
          <p:nvPr/>
        </p:nvSpPr>
        <p:spPr>
          <a:xfrm>
            <a:off x="418170" y="5821157"/>
            <a:ext cx="9261087" cy="400110"/>
          </a:xfrm>
          <a:prstGeom prst="rect">
            <a:avLst/>
          </a:prstGeom>
          <a:noFill/>
        </p:spPr>
        <p:txBody>
          <a:bodyPr wrap="square">
            <a:spAutoFit/>
          </a:bodyPr>
          <a:lstStyle/>
          <a:p>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激光能排除很多随机因素干扰，放射源受限于随机，更接近真实。</a:t>
            </a:r>
            <a:endParaRPr lang="zh-CN" altLang="en-US" sz="2000" dirty="0">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963645030"/>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20E98-1075-A3AA-0C94-ADEEF27B2505}"/>
            </a:ext>
          </a:extLst>
        </p:cNvPr>
        <p:cNvGrpSpPr/>
        <p:nvPr/>
      </p:nvGrpSpPr>
      <p:grpSpPr>
        <a:xfrm>
          <a:off x="0" y="0"/>
          <a:ext cx="0" cy="0"/>
          <a:chOff x="0" y="0"/>
          <a:chExt cx="0" cy="0"/>
        </a:xfrm>
      </p:grpSpPr>
      <p:sp>
        <p:nvSpPr>
          <p:cNvPr id="4" name="矩形 3">
            <a:extLst>
              <a:ext uri="{FF2B5EF4-FFF2-40B4-BE49-F238E27FC236}">
                <a16:creationId xmlns:a16="http://schemas.microsoft.com/office/drawing/2014/main" id="{E037E693-DE79-121E-DAF0-1345D10D222F}"/>
              </a:ext>
            </a:extLst>
          </p:cNvPr>
          <p:cNvSpPr/>
          <p:nvPr/>
        </p:nvSpPr>
        <p:spPr>
          <a:xfrm>
            <a:off x="0" y="0"/>
            <a:ext cx="12192000" cy="704007"/>
          </a:xfrm>
          <a:prstGeom prst="rect">
            <a:avLst/>
          </a:prstGeom>
          <a:solidFill>
            <a:srgbClr val="2D2C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C1934547-5BE0-5683-1AC4-30C8763EC6C5}"/>
              </a:ext>
            </a:extLst>
          </p:cNvPr>
          <p:cNvSpPr txBox="1"/>
          <p:nvPr/>
        </p:nvSpPr>
        <p:spPr>
          <a:xfrm>
            <a:off x="388326" y="1031076"/>
            <a:ext cx="11128760" cy="830997"/>
          </a:xfrm>
          <a:prstGeom prst="rect">
            <a:avLst/>
          </a:prstGeom>
          <a:noFill/>
        </p:spPr>
        <p:txBody>
          <a:bodyPr wrap="square">
            <a:spAutoFit/>
          </a:bodyPr>
          <a:lstStyle/>
          <a:p>
            <a:pPr lvl="0" algn="just">
              <a:defRPr/>
            </a:pP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       团队以开发高灵敏度（</a:t>
            </a:r>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BJT</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）、高时间分辨与高空间分辨的碳化硅探测器为总体目标，系统推进器件工艺开发与性能优化工作。</a:t>
            </a:r>
          </a:p>
        </p:txBody>
      </p:sp>
      <p:sp>
        <p:nvSpPr>
          <p:cNvPr id="11" name="文本框 10">
            <a:extLst>
              <a:ext uri="{FF2B5EF4-FFF2-40B4-BE49-F238E27FC236}">
                <a16:creationId xmlns:a16="http://schemas.microsoft.com/office/drawing/2014/main" id="{1EA53DA3-92CC-ECEA-6C0A-0B592F15029C}"/>
              </a:ext>
            </a:extLst>
          </p:cNvPr>
          <p:cNvSpPr txBox="1"/>
          <p:nvPr/>
        </p:nvSpPr>
        <p:spPr>
          <a:xfrm>
            <a:off x="319995" y="58347"/>
            <a:ext cx="12246935" cy="646331"/>
          </a:xfrm>
          <a:prstGeom prst="rect">
            <a:avLst/>
          </a:prstGeom>
          <a:noFill/>
        </p:spPr>
        <p:txBody>
          <a:bodyPr wrap="square" rtlCol="0">
            <a:spAutoFit/>
          </a:bodyPr>
          <a:lstStyle/>
          <a:p>
            <a:pPr fontAlgn="base">
              <a:spcBef>
                <a:spcPct val="0"/>
              </a:spcBef>
              <a:spcAft>
                <a:spcPct val="0"/>
              </a:spcAft>
            </a:pPr>
            <a:r>
              <a:rPr lang="zh-CN" altLang="en-US" sz="3600" b="1" dirty="0">
                <a:solidFill>
                  <a:schemeClr val="bg1"/>
                </a:solidFill>
                <a:ea typeface="Adobe 黑体 Std R" panose="020B0400000000000000" pitchFamily="34" charset="-122"/>
                <a:cs typeface="+mj-cs"/>
              </a:rPr>
              <a:t>团队碳化硅探测器的发展和研究计划</a:t>
            </a:r>
            <a:endParaRPr lang="en-US" altLang="zh-CN" sz="3600" b="1" dirty="0">
              <a:solidFill>
                <a:schemeClr val="bg1"/>
              </a:solidFill>
              <a:ea typeface="Adobe 黑体 Std R" panose="020B0400000000000000" pitchFamily="34" charset="-122"/>
              <a:cs typeface="+mj-cs"/>
            </a:endParaRPr>
          </a:p>
        </p:txBody>
      </p:sp>
      <p:graphicFrame>
        <p:nvGraphicFramePr>
          <p:cNvPr id="25" name="图示 24">
            <a:extLst>
              <a:ext uri="{FF2B5EF4-FFF2-40B4-BE49-F238E27FC236}">
                <a16:creationId xmlns:a16="http://schemas.microsoft.com/office/drawing/2014/main" id="{24D597B2-AADA-8627-8CA2-2FE839C0AC16}"/>
              </a:ext>
            </a:extLst>
          </p:cNvPr>
          <p:cNvGraphicFramePr/>
          <p:nvPr>
            <p:extLst>
              <p:ext uri="{D42A27DB-BD31-4B8C-83A1-F6EECF244321}">
                <p14:modId xmlns:p14="http://schemas.microsoft.com/office/powerpoint/2010/main" val="166799028"/>
              </p:ext>
            </p:extLst>
          </p:nvPr>
        </p:nvGraphicFramePr>
        <p:xfrm>
          <a:off x="-526895" y="2559666"/>
          <a:ext cx="13458826" cy="3895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文本框 26">
            <a:extLst>
              <a:ext uri="{FF2B5EF4-FFF2-40B4-BE49-F238E27FC236}">
                <a16:creationId xmlns:a16="http://schemas.microsoft.com/office/drawing/2014/main" id="{3C3E6A89-D082-D678-66CC-BE7695F13F49}"/>
              </a:ext>
            </a:extLst>
          </p:cNvPr>
          <p:cNvSpPr txBox="1"/>
          <p:nvPr/>
        </p:nvSpPr>
        <p:spPr>
          <a:xfrm>
            <a:off x="2606594" y="6105522"/>
            <a:ext cx="1400175" cy="461665"/>
          </a:xfrm>
          <a:prstGeom prst="rect">
            <a:avLst/>
          </a:prstGeom>
          <a:noFill/>
        </p:spPr>
        <p:txBody>
          <a:bodyPr wrap="square" rtlCol="0">
            <a:spAutoFit/>
          </a:bodyPr>
          <a:lstStyle/>
          <a:p>
            <a:pPr algn="ct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已实现</a:t>
            </a:r>
          </a:p>
        </p:txBody>
      </p:sp>
      <p:sp>
        <p:nvSpPr>
          <p:cNvPr id="29" name="文本框 28">
            <a:extLst>
              <a:ext uri="{FF2B5EF4-FFF2-40B4-BE49-F238E27FC236}">
                <a16:creationId xmlns:a16="http://schemas.microsoft.com/office/drawing/2014/main" id="{4CE4C308-4025-56F4-053C-BB5019FD78DA}"/>
              </a:ext>
            </a:extLst>
          </p:cNvPr>
          <p:cNvSpPr txBox="1"/>
          <p:nvPr/>
        </p:nvSpPr>
        <p:spPr>
          <a:xfrm>
            <a:off x="539907" y="5645765"/>
            <a:ext cx="1800000" cy="307777"/>
          </a:xfrm>
          <a:prstGeom prst="rect">
            <a:avLst/>
          </a:prstGeom>
          <a:solidFill>
            <a:schemeClr val="accent6">
              <a:lumMod val="60000"/>
              <a:lumOff val="40000"/>
            </a:schemeClr>
          </a:solidFill>
        </p:spPr>
        <p:txBody>
          <a:bodyPr wrap="square" rtlCol="0">
            <a:spAutoFit/>
          </a:bodyPr>
          <a:lstStyle/>
          <a:p>
            <a:pPr algn="ctr"/>
            <a:r>
              <a:rPr lang="en-US" altLang="zh-CN" sz="1400" b="1" dirty="0">
                <a:latin typeface="Times New Roman" panose="02020603050405020304" pitchFamily="18" charset="0"/>
                <a:ea typeface="黑体" panose="02010609060101010101" pitchFamily="49" charset="-122"/>
                <a:cs typeface="Times New Roman" panose="02020603050405020304" pitchFamily="18" charset="0"/>
              </a:rPr>
              <a:t>Time resolution:94ps</a:t>
            </a:r>
            <a:endParaRPr lang="zh-CN" altLang="en-US" sz="1400"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4" name="文本框 33">
            <a:extLst>
              <a:ext uri="{FF2B5EF4-FFF2-40B4-BE49-F238E27FC236}">
                <a16:creationId xmlns:a16="http://schemas.microsoft.com/office/drawing/2014/main" id="{C12A58E4-1E4C-A9E1-8359-B1FC7D469D2E}"/>
              </a:ext>
            </a:extLst>
          </p:cNvPr>
          <p:cNvSpPr txBox="1"/>
          <p:nvPr/>
        </p:nvSpPr>
        <p:spPr>
          <a:xfrm>
            <a:off x="2609613" y="3988416"/>
            <a:ext cx="1400175" cy="461665"/>
          </a:xfrm>
          <a:prstGeom prst="rect">
            <a:avLst/>
          </a:prstGeom>
          <a:noFill/>
        </p:spPr>
        <p:txBody>
          <a:bodyPr wrap="square" rtlCol="0">
            <a:spAutoFit/>
          </a:bodyPr>
          <a:lstStyle/>
          <a:p>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2024</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年</a:t>
            </a:r>
          </a:p>
        </p:txBody>
      </p:sp>
      <p:sp>
        <p:nvSpPr>
          <p:cNvPr id="35" name="文本框 34">
            <a:extLst>
              <a:ext uri="{FF2B5EF4-FFF2-40B4-BE49-F238E27FC236}">
                <a16:creationId xmlns:a16="http://schemas.microsoft.com/office/drawing/2014/main" id="{F2B25344-C7C1-2B3A-6190-A516DC2940EF}"/>
              </a:ext>
            </a:extLst>
          </p:cNvPr>
          <p:cNvSpPr txBox="1"/>
          <p:nvPr/>
        </p:nvSpPr>
        <p:spPr>
          <a:xfrm>
            <a:off x="2444906" y="5169515"/>
            <a:ext cx="1800000" cy="307777"/>
          </a:xfrm>
          <a:prstGeom prst="rect">
            <a:avLst/>
          </a:prstGeom>
          <a:solidFill>
            <a:schemeClr val="accent6">
              <a:lumMod val="60000"/>
              <a:lumOff val="40000"/>
            </a:schemeClr>
          </a:solidFill>
        </p:spPr>
        <p:txBody>
          <a:bodyPr wrap="square" rtlCol="0">
            <a:spAutoFit/>
          </a:bodyPr>
          <a:lstStyle/>
          <a:p>
            <a:pPr algn="ctr"/>
            <a:r>
              <a:rPr lang="en-US" altLang="zh-CN" sz="1400" b="1" dirty="0">
                <a:latin typeface="Times New Roman" panose="02020603050405020304" pitchFamily="18" charset="0"/>
                <a:ea typeface="黑体" panose="02010609060101010101" pitchFamily="49" charset="-122"/>
                <a:cs typeface="Times New Roman" panose="02020603050405020304" pitchFamily="18" charset="0"/>
              </a:rPr>
              <a:t>Gain factor:3</a:t>
            </a:r>
            <a:endParaRPr lang="zh-CN" altLang="en-US" sz="1400"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6" name="文本框 35">
            <a:extLst>
              <a:ext uri="{FF2B5EF4-FFF2-40B4-BE49-F238E27FC236}">
                <a16:creationId xmlns:a16="http://schemas.microsoft.com/office/drawing/2014/main" id="{0A308D05-93F5-E8C1-3629-21D64E5AFE6C}"/>
              </a:ext>
            </a:extLst>
          </p:cNvPr>
          <p:cNvSpPr txBox="1"/>
          <p:nvPr/>
        </p:nvSpPr>
        <p:spPr>
          <a:xfrm>
            <a:off x="4543188" y="3559791"/>
            <a:ext cx="1400175" cy="461665"/>
          </a:xfrm>
          <a:prstGeom prst="rect">
            <a:avLst/>
          </a:prstGeom>
          <a:noFill/>
        </p:spPr>
        <p:txBody>
          <a:bodyPr wrap="square" rtlCol="0">
            <a:spAutoFit/>
          </a:bodyPr>
          <a:lstStyle/>
          <a:p>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2025</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年</a:t>
            </a:r>
          </a:p>
        </p:txBody>
      </p:sp>
      <p:sp>
        <p:nvSpPr>
          <p:cNvPr id="37" name="文本框 36">
            <a:extLst>
              <a:ext uri="{FF2B5EF4-FFF2-40B4-BE49-F238E27FC236}">
                <a16:creationId xmlns:a16="http://schemas.microsoft.com/office/drawing/2014/main" id="{55934B95-244C-B146-D832-A2B89D8684E5}"/>
              </a:ext>
            </a:extLst>
          </p:cNvPr>
          <p:cNvSpPr txBox="1"/>
          <p:nvPr/>
        </p:nvSpPr>
        <p:spPr>
          <a:xfrm>
            <a:off x="6358979" y="3056592"/>
            <a:ext cx="1400175" cy="461665"/>
          </a:xfrm>
          <a:prstGeom prst="rect">
            <a:avLst/>
          </a:prstGeom>
          <a:noFill/>
        </p:spPr>
        <p:txBody>
          <a:bodyPr wrap="square" rtlCol="0">
            <a:spAutoFit/>
          </a:bodyPr>
          <a:lstStyle/>
          <a:p>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2026</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年</a:t>
            </a:r>
          </a:p>
        </p:txBody>
      </p:sp>
      <p:sp>
        <p:nvSpPr>
          <p:cNvPr id="38" name="文本框 37">
            <a:extLst>
              <a:ext uri="{FF2B5EF4-FFF2-40B4-BE49-F238E27FC236}">
                <a16:creationId xmlns:a16="http://schemas.microsoft.com/office/drawing/2014/main" id="{B299B322-2CB5-F1AC-1012-B4E9C2FAFB70}"/>
              </a:ext>
            </a:extLst>
          </p:cNvPr>
          <p:cNvSpPr txBox="1"/>
          <p:nvPr/>
        </p:nvSpPr>
        <p:spPr>
          <a:xfrm>
            <a:off x="10205916" y="2087830"/>
            <a:ext cx="1400175" cy="461665"/>
          </a:xfrm>
          <a:prstGeom prst="rect">
            <a:avLst/>
          </a:prstGeom>
          <a:noFill/>
        </p:spPr>
        <p:txBody>
          <a:bodyPr wrap="square" rtlCol="0">
            <a:spAutoFit/>
          </a:bodyPr>
          <a:lstStyle/>
          <a:p>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2028</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年</a:t>
            </a:r>
          </a:p>
        </p:txBody>
      </p:sp>
      <p:sp>
        <p:nvSpPr>
          <p:cNvPr id="40" name="文本框 39">
            <a:extLst>
              <a:ext uri="{FF2B5EF4-FFF2-40B4-BE49-F238E27FC236}">
                <a16:creationId xmlns:a16="http://schemas.microsoft.com/office/drawing/2014/main" id="{C1017D5B-A444-F1A8-64E9-69B7DBBB0A6E}"/>
              </a:ext>
            </a:extLst>
          </p:cNvPr>
          <p:cNvSpPr txBox="1"/>
          <p:nvPr/>
        </p:nvSpPr>
        <p:spPr>
          <a:xfrm>
            <a:off x="8429388" y="2473941"/>
            <a:ext cx="1400175" cy="461665"/>
          </a:xfrm>
          <a:prstGeom prst="rect">
            <a:avLst/>
          </a:prstGeom>
          <a:noFill/>
        </p:spPr>
        <p:txBody>
          <a:bodyPr wrap="square" rtlCol="0">
            <a:spAutoFit/>
          </a:bodyPr>
          <a:lstStyle/>
          <a:p>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2027</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年</a:t>
            </a:r>
          </a:p>
        </p:txBody>
      </p:sp>
      <p:sp>
        <p:nvSpPr>
          <p:cNvPr id="41" name="文本框 40">
            <a:extLst>
              <a:ext uri="{FF2B5EF4-FFF2-40B4-BE49-F238E27FC236}">
                <a16:creationId xmlns:a16="http://schemas.microsoft.com/office/drawing/2014/main" id="{B49BE894-70BC-60B1-D66A-396E70E9D8B3}"/>
              </a:ext>
            </a:extLst>
          </p:cNvPr>
          <p:cNvSpPr txBox="1"/>
          <p:nvPr/>
        </p:nvSpPr>
        <p:spPr>
          <a:xfrm>
            <a:off x="4315059" y="4712315"/>
            <a:ext cx="1800000" cy="307777"/>
          </a:xfrm>
          <a:prstGeom prst="rect">
            <a:avLst/>
          </a:prstGeom>
          <a:solidFill>
            <a:schemeClr val="accent6">
              <a:lumMod val="60000"/>
              <a:lumOff val="40000"/>
            </a:schemeClr>
          </a:solidFill>
        </p:spPr>
        <p:txBody>
          <a:bodyPr wrap="square" rtlCol="0">
            <a:spAutoFit/>
          </a:bodyPr>
          <a:lstStyle/>
          <a:p>
            <a:pPr algn="ctr"/>
            <a:r>
              <a:rPr lang="en-US" altLang="zh-CN" sz="1400" b="1" dirty="0">
                <a:latin typeface="Times New Roman" panose="02020603050405020304" pitchFamily="18" charset="0"/>
                <a:ea typeface="黑体" panose="02010609060101010101" pitchFamily="49" charset="-122"/>
                <a:cs typeface="Times New Roman" panose="02020603050405020304" pitchFamily="18" charset="0"/>
              </a:rPr>
              <a:t>Time resolution:58ps</a:t>
            </a:r>
            <a:endParaRPr lang="zh-CN" altLang="en-US" sz="1400"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2" name="文本框 41">
            <a:extLst>
              <a:ext uri="{FF2B5EF4-FFF2-40B4-BE49-F238E27FC236}">
                <a16:creationId xmlns:a16="http://schemas.microsoft.com/office/drawing/2014/main" id="{AB8E7D55-35CA-12EA-FCB7-6042E0042F65}"/>
              </a:ext>
            </a:extLst>
          </p:cNvPr>
          <p:cNvSpPr txBox="1"/>
          <p:nvPr/>
        </p:nvSpPr>
        <p:spPr>
          <a:xfrm>
            <a:off x="6116448" y="4264640"/>
            <a:ext cx="1872000" cy="288000"/>
          </a:xfrm>
          <a:prstGeom prst="rect">
            <a:avLst/>
          </a:prstGeom>
          <a:solidFill>
            <a:schemeClr val="accent6">
              <a:lumMod val="60000"/>
              <a:lumOff val="40000"/>
            </a:schemeClr>
          </a:solidFill>
        </p:spPr>
        <p:txBody>
          <a:bodyPr wrap="square" rtlCol="0">
            <a:spAutoFit/>
          </a:bodyPr>
          <a:lstStyle/>
          <a:p>
            <a:pPr algn="ctr"/>
            <a:r>
              <a:rPr lang="en-US" altLang="zh-CN" sz="1400" b="1" dirty="0">
                <a:latin typeface="Times New Roman" panose="02020603050405020304" pitchFamily="18" charset="0"/>
                <a:ea typeface="黑体" panose="02010609060101010101" pitchFamily="49" charset="-122"/>
                <a:cs typeface="Times New Roman" panose="02020603050405020304" pitchFamily="18" charset="0"/>
              </a:rPr>
              <a:t>Aim</a:t>
            </a:r>
            <a:r>
              <a:rPr lang="zh-CN" altLang="en-US" sz="1400" b="1"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1400" b="1" dirty="0">
                <a:latin typeface="Times New Roman" panose="02020603050405020304" pitchFamily="18" charset="0"/>
                <a:ea typeface="黑体" panose="02010609060101010101" pitchFamily="49" charset="-122"/>
                <a:cs typeface="Times New Roman" panose="02020603050405020304" pitchFamily="18" charset="0"/>
              </a:rPr>
              <a:t>Gain factor:</a:t>
            </a:r>
            <a:r>
              <a:rPr lang="zh-CN" altLang="en-US" sz="1400" b="1" dirty="0">
                <a:latin typeface="Times New Roman" panose="02020603050405020304" pitchFamily="18" charset="0"/>
                <a:ea typeface="黑体" panose="02010609060101010101" pitchFamily="49" charset="-122"/>
                <a:cs typeface="Times New Roman" panose="02020603050405020304" pitchFamily="18" charset="0"/>
              </a:rPr>
              <a:t> </a:t>
            </a:r>
            <a:r>
              <a:rPr lang="en-US" altLang="zh-CN" sz="1400" b="1" dirty="0">
                <a:latin typeface="Times New Roman" panose="02020603050405020304" pitchFamily="18" charset="0"/>
                <a:ea typeface="黑体" panose="02010609060101010101" pitchFamily="49" charset="-122"/>
                <a:cs typeface="Times New Roman" panose="02020603050405020304" pitchFamily="18" charset="0"/>
              </a:rPr>
              <a:t>90</a:t>
            </a:r>
            <a:endParaRPr lang="zh-CN" altLang="en-US" sz="1400"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3" name="文本框 42">
            <a:extLst>
              <a:ext uri="{FF2B5EF4-FFF2-40B4-BE49-F238E27FC236}">
                <a16:creationId xmlns:a16="http://schemas.microsoft.com/office/drawing/2014/main" id="{BE1107A2-99A6-8D7A-87F6-356A83482D23}"/>
              </a:ext>
            </a:extLst>
          </p:cNvPr>
          <p:cNvSpPr txBox="1"/>
          <p:nvPr/>
        </p:nvSpPr>
        <p:spPr>
          <a:xfrm>
            <a:off x="8172684" y="3778865"/>
            <a:ext cx="1800000" cy="307777"/>
          </a:xfrm>
          <a:prstGeom prst="rect">
            <a:avLst/>
          </a:prstGeom>
          <a:solidFill>
            <a:schemeClr val="accent6">
              <a:lumMod val="60000"/>
              <a:lumOff val="40000"/>
            </a:schemeClr>
          </a:solidFill>
        </p:spPr>
        <p:txBody>
          <a:bodyPr wrap="square" rtlCol="0">
            <a:spAutoFit/>
          </a:bodyPr>
          <a:lstStyle/>
          <a:p>
            <a:pPr algn="ctr"/>
            <a:r>
              <a:rPr lang="en-US" altLang="zh-CN" sz="1400" b="1" dirty="0">
                <a:latin typeface="Times New Roman" panose="02020603050405020304" pitchFamily="18" charset="0"/>
                <a:ea typeface="黑体" panose="02010609060101010101" pitchFamily="49" charset="-122"/>
                <a:cs typeface="Times New Roman" panose="02020603050405020304" pitchFamily="18" charset="0"/>
              </a:rPr>
              <a:t>Aim</a:t>
            </a:r>
            <a:r>
              <a:rPr lang="zh-CN" altLang="en-US" sz="1400" b="1"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1400" b="1" dirty="0">
                <a:latin typeface="Times New Roman" panose="02020603050405020304" pitchFamily="18" charset="0"/>
                <a:ea typeface="黑体" panose="02010609060101010101" pitchFamily="49" charset="-122"/>
                <a:cs typeface="Times New Roman" panose="02020603050405020304" pitchFamily="18" charset="0"/>
              </a:rPr>
              <a:t>pixel 2x2</a:t>
            </a:r>
            <a:endParaRPr lang="zh-CN" altLang="en-US" sz="1400"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4" name="文本框 43">
            <a:extLst>
              <a:ext uri="{FF2B5EF4-FFF2-40B4-BE49-F238E27FC236}">
                <a16:creationId xmlns:a16="http://schemas.microsoft.com/office/drawing/2014/main" id="{274D2A90-F6EE-3724-E022-26E9F2027840}"/>
              </a:ext>
            </a:extLst>
          </p:cNvPr>
          <p:cNvSpPr txBox="1"/>
          <p:nvPr/>
        </p:nvSpPr>
        <p:spPr>
          <a:xfrm>
            <a:off x="10208944" y="3312140"/>
            <a:ext cx="1800000" cy="307777"/>
          </a:xfrm>
          <a:prstGeom prst="rect">
            <a:avLst/>
          </a:prstGeom>
          <a:solidFill>
            <a:schemeClr val="accent6">
              <a:lumMod val="60000"/>
              <a:lumOff val="40000"/>
            </a:schemeClr>
          </a:solidFill>
        </p:spPr>
        <p:txBody>
          <a:bodyPr wrap="square" rtlCol="0">
            <a:spAutoFit/>
          </a:bodyPr>
          <a:lstStyle/>
          <a:p>
            <a:pPr algn="ctr"/>
            <a:r>
              <a:rPr lang="en-US" altLang="zh-CN" sz="1400" b="1" dirty="0">
                <a:latin typeface="Times New Roman" panose="02020603050405020304" pitchFamily="18" charset="0"/>
                <a:ea typeface="黑体" panose="02010609060101010101" pitchFamily="49" charset="-122"/>
                <a:cs typeface="Times New Roman" panose="02020603050405020304" pitchFamily="18" charset="0"/>
              </a:rPr>
              <a:t>Aim</a:t>
            </a:r>
            <a:r>
              <a:rPr lang="zh-CN" altLang="en-US" sz="1400" b="1" dirty="0">
                <a:latin typeface="Times New Roman" panose="02020603050405020304" pitchFamily="18" charset="0"/>
                <a:ea typeface="黑体" panose="02010609060101010101" pitchFamily="49" charset="-122"/>
                <a:cs typeface="Times New Roman" panose="02020603050405020304" pitchFamily="18" charset="0"/>
              </a:rPr>
              <a:t>：多像素</a:t>
            </a:r>
          </a:p>
        </p:txBody>
      </p:sp>
      <p:cxnSp>
        <p:nvCxnSpPr>
          <p:cNvPr id="47" name="直接箭头连接符 46">
            <a:extLst>
              <a:ext uri="{FF2B5EF4-FFF2-40B4-BE49-F238E27FC236}">
                <a16:creationId xmlns:a16="http://schemas.microsoft.com/office/drawing/2014/main" id="{22ACB7F0-1892-1EF3-8C35-7D93FFCB624F}"/>
              </a:ext>
            </a:extLst>
          </p:cNvPr>
          <p:cNvCxnSpPr/>
          <p:nvPr/>
        </p:nvCxnSpPr>
        <p:spPr>
          <a:xfrm>
            <a:off x="356840" y="6111329"/>
            <a:ext cx="5832088" cy="0"/>
          </a:xfrm>
          <a:prstGeom prst="straightConnector1">
            <a:avLst/>
          </a:prstGeom>
          <a:ln w="28575">
            <a:solidFill>
              <a:schemeClr val="accent6">
                <a:lumMod val="50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49" name="直接箭头连接符 48">
            <a:extLst>
              <a:ext uri="{FF2B5EF4-FFF2-40B4-BE49-F238E27FC236}">
                <a16:creationId xmlns:a16="http://schemas.microsoft.com/office/drawing/2014/main" id="{AF6589B7-2CD0-C528-1039-B9D2872B9D18}"/>
              </a:ext>
            </a:extLst>
          </p:cNvPr>
          <p:cNvCxnSpPr/>
          <p:nvPr/>
        </p:nvCxnSpPr>
        <p:spPr>
          <a:xfrm>
            <a:off x="6162908" y="4825222"/>
            <a:ext cx="5832088" cy="0"/>
          </a:xfrm>
          <a:prstGeom prst="straightConnector1">
            <a:avLst/>
          </a:prstGeom>
          <a:ln w="28575">
            <a:solidFill>
              <a:srgbClr val="FFC000"/>
            </a:solidFill>
            <a:prstDash val="sysDash"/>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50" name="文本框 49">
            <a:extLst>
              <a:ext uri="{FF2B5EF4-FFF2-40B4-BE49-F238E27FC236}">
                <a16:creationId xmlns:a16="http://schemas.microsoft.com/office/drawing/2014/main" id="{60BA2BF4-CD11-4EC8-13B8-3542445BB874}"/>
              </a:ext>
            </a:extLst>
          </p:cNvPr>
          <p:cNvSpPr txBox="1"/>
          <p:nvPr/>
        </p:nvSpPr>
        <p:spPr>
          <a:xfrm>
            <a:off x="673715" y="4507181"/>
            <a:ext cx="1400175" cy="461665"/>
          </a:xfrm>
          <a:prstGeom prst="rect">
            <a:avLst/>
          </a:prstGeom>
          <a:noFill/>
        </p:spPr>
        <p:txBody>
          <a:bodyPr wrap="square" rtlCol="0">
            <a:spAutoFit/>
          </a:bodyPr>
          <a:lstStyle/>
          <a:p>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2022</a:t>
            </a: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年</a:t>
            </a:r>
          </a:p>
        </p:txBody>
      </p:sp>
      <p:sp>
        <p:nvSpPr>
          <p:cNvPr id="57" name="文本框 56">
            <a:extLst>
              <a:ext uri="{FF2B5EF4-FFF2-40B4-BE49-F238E27FC236}">
                <a16:creationId xmlns:a16="http://schemas.microsoft.com/office/drawing/2014/main" id="{C93C23D3-3DCE-5EC6-6685-2CE3C43F58DE}"/>
              </a:ext>
            </a:extLst>
          </p:cNvPr>
          <p:cNvSpPr txBox="1"/>
          <p:nvPr/>
        </p:nvSpPr>
        <p:spPr>
          <a:xfrm>
            <a:off x="8345754" y="4953230"/>
            <a:ext cx="1511925" cy="461665"/>
          </a:xfrm>
          <a:prstGeom prst="rect">
            <a:avLst/>
          </a:prstGeom>
          <a:noFill/>
        </p:spPr>
        <p:txBody>
          <a:bodyPr wrap="square" rtlCol="0">
            <a:spAutoFit/>
          </a:bodyPr>
          <a:lstStyle/>
          <a:p>
            <a:pPr algn="ctr"/>
            <a:r>
              <a:rPr lang="zh-CN" altLang="en-US" sz="2400" dirty="0">
                <a:latin typeface="Times New Roman" panose="02020603050405020304" pitchFamily="18" charset="0"/>
                <a:ea typeface="黑体" panose="02010609060101010101" pitchFamily="49" charset="-122"/>
                <a:cs typeface="Times New Roman" panose="02020603050405020304" pitchFamily="18" charset="0"/>
              </a:rPr>
              <a:t>计划实现</a:t>
            </a:r>
          </a:p>
        </p:txBody>
      </p:sp>
      <p:pic>
        <p:nvPicPr>
          <p:cNvPr id="59" name="图片 58">
            <a:extLst>
              <a:ext uri="{FF2B5EF4-FFF2-40B4-BE49-F238E27FC236}">
                <a16:creationId xmlns:a16="http://schemas.microsoft.com/office/drawing/2014/main" id="{1D050815-E112-82FB-3363-02BB8F2DC505}"/>
              </a:ext>
            </a:extLst>
          </p:cNvPr>
          <p:cNvPicPr>
            <a:picLocks noChangeAspect="1"/>
          </p:cNvPicPr>
          <p:nvPr/>
        </p:nvPicPr>
        <p:blipFill>
          <a:blip r:embed="rId8"/>
          <a:stretch>
            <a:fillRect/>
          </a:stretch>
        </p:blipFill>
        <p:spPr>
          <a:xfrm>
            <a:off x="515007" y="3557704"/>
            <a:ext cx="1191130" cy="909019"/>
          </a:xfrm>
          <a:prstGeom prst="rect">
            <a:avLst/>
          </a:prstGeom>
        </p:spPr>
      </p:pic>
      <p:pic>
        <p:nvPicPr>
          <p:cNvPr id="61" name="图片 60">
            <a:extLst>
              <a:ext uri="{FF2B5EF4-FFF2-40B4-BE49-F238E27FC236}">
                <a16:creationId xmlns:a16="http://schemas.microsoft.com/office/drawing/2014/main" id="{6E0B5AE3-F614-2AF4-1C24-2732B4173164}"/>
              </a:ext>
            </a:extLst>
          </p:cNvPr>
          <p:cNvPicPr>
            <a:picLocks noChangeAspect="1"/>
          </p:cNvPicPr>
          <p:nvPr/>
        </p:nvPicPr>
        <p:blipFill>
          <a:blip r:embed="rId9" cstate="print">
            <a:extLst>
              <a:ext uri="{28A0092B-C50C-407E-A947-70E740481C1C}">
                <a14:useLocalDpi xmlns:a14="http://schemas.microsoft.com/office/drawing/2010/main" val="0"/>
              </a:ext>
            </a:extLst>
          </a:blip>
          <a:srcRect b="50261"/>
          <a:stretch/>
        </p:blipFill>
        <p:spPr>
          <a:xfrm>
            <a:off x="2397057" y="3039852"/>
            <a:ext cx="1383208" cy="864747"/>
          </a:xfrm>
          <a:prstGeom prst="rect">
            <a:avLst/>
          </a:prstGeom>
        </p:spPr>
      </p:pic>
      <p:pic>
        <p:nvPicPr>
          <p:cNvPr id="63" name="图片 62">
            <a:extLst>
              <a:ext uri="{FF2B5EF4-FFF2-40B4-BE49-F238E27FC236}">
                <a16:creationId xmlns:a16="http://schemas.microsoft.com/office/drawing/2014/main" id="{3D1CE8EC-EEB3-E2E6-22C1-F3E464154132}"/>
              </a:ext>
            </a:extLst>
          </p:cNvPr>
          <p:cNvPicPr>
            <a:picLocks noChangeAspect="1"/>
          </p:cNvPicPr>
          <p:nvPr/>
        </p:nvPicPr>
        <p:blipFill>
          <a:blip r:embed="rId10" cstate="print">
            <a:extLst>
              <a:ext uri="{28A0092B-C50C-407E-A947-70E740481C1C}">
                <a14:useLocalDpi xmlns:a14="http://schemas.microsoft.com/office/drawing/2010/main" val="0"/>
              </a:ext>
            </a:extLst>
          </a:blip>
          <a:srcRect t="50688" r="49661" b="-3239"/>
          <a:stretch>
            <a:fillRect/>
          </a:stretch>
        </p:blipFill>
        <p:spPr>
          <a:xfrm>
            <a:off x="4599414" y="2743587"/>
            <a:ext cx="854409" cy="891943"/>
          </a:xfrm>
          <a:prstGeom prst="rect">
            <a:avLst/>
          </a:prstGeom>
        </p:spPr>
      </p:pic>
      <p:sp>
        <p:nvSpPr>
          <p:cNvPr id="5" name="灯片编号占位符 4">
            <a:extLst>
              <a:ext uri="{FF2B5EF4-FFF2-40B4-BE49-F238E27FC236}">
                <a16:creationId xmlns:a16="http://schemas.microsoft.com/office/drawing/2014/main" id="{22BF117B-53AF-D202-5A98-15951FCEE20F}"/>
              </a:ext>
            </a:extLst>
          </p:cNvPr>
          <p:cNvSpPr>
            <a:spLocks noGrp="1"/>
          </p:cNvSpPr>
          <p:nvPr>
            <p:ph type="sldNum" sz="quarter" idx="12"/>
          </p:nvPr>
        </p:nvSpPr>
        <p:spPr/>
        <p:txBody>
          <a:bodyPr/>
          <a:lstStyle/>
          <a:p>
            <a:fld id="{62057974-E0BD-4C16-B1C0-846E4177CF44}" type="slidenum">
              <a:rPr lang="zh-CN" altLang="en-US" smtClean="0"/>
              <a:pPr/>
              <a:t>3</a:t>
            </a:fld>
            <a:endParaRPr lang="zh-CN" altLang="en-US">
              <a:solidFill>
                <a:schemeClr val="bg1"/>
              </a:solidFill>
            </a:endParaRPr>
          </a:p>
        </p:txBody>
      </p:sp>
      <p:pic>
        <p:nvPicPr>
          <p:cNvPr id="3" name="图片 2">
            <a:extLst>
              <a:ext uri="{FF2B5EF4-FFF2-40B4-BE49-F238E27FC236}">
                <a16:creationId xmlns:a16="http://schemas.microsoft.com/office/drawing/2014/main" id="{5A3B281E-69D0-0BEA-429A-DAF7CA6DBF0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500536" y="2104754"/>
            <a:ext cx="954318" cy="933721"/>
          </a:xfrm>
          <a:prstGeom prst="rect">
            <a:avLst/>
          </a:prstGeom>
        </p:spPr>
      </p:pic>
      <p:pic>
        <p:nvPicPr>
          <p:cNvPr id="8" name="图片 7">
            <a:extLst>
              <a:ext uri="{FF2B5EF4-FFF2-40B4-BE49-F238E27FC236}">
                <a16:creationId xmlns:a16="http://schemas.microsoft.com/office/drawing/2014/main" id="{C8B7C190-4470-A674-79C5-BB3C80C58F4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429845" y="1647825"/>
            <a:ext cx="979227" cy="952500"/>
          </a:xfrm>
          <a:prstGeom prst="rect">
            <a:avLst/>
          </a:prstGeom>
        </p:spPr>
      </p:pic>
    </p:spTree>
    <p:extLst>
      <p:ext uri="{BB962C8B-B14F-4D97-AF65-F5344CB8AC3E}">
        <p14:creationId xmlns:p14="http://schemas.microsoft.com/office/powerpoint/2010/main" val="3325030785"/>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42037-3A7E-A6FB-7F17-0B36B9C12D45}"/>
            </a:ext>
          </a:extLst>
        </p:cNvPr>
        <p:cNvGrpSpPr/>
        <p:nvPr/>
      </p:nvGrpSpPr>
      <p:grpSpPr>
        <a:xfrm>
          <a:off x="0" y="0"/>
          <a:ext cx="0" cy="0"/>
          <a:chOff x="0" y="0"/>
          <a:chExt cx="0" cy="0"/>
        </a:xfrm>
      </p:grpSpPr>
      <p:sp>
        <p:nvSpPr>
          <p:cNvPr id="22" name="矩形: 圆角 21">
            <a:extLst>
              <a:ext uri="{FF2B5EF4-FFF2-40B4-BE49-F238E27FC236}">
                <a16:creationId xmlns:a16="http://schemas.microsoft.com/office/drawing/2014/main" id="{46216F7C-2A44-633B-FF34-5CDE1B52EE44}"/>
              </a:ext>
            </a:extLst>
          </p:cNvPr>
          <p:cNvSpPr/>
          <p:nvPr/>
        </p:nvSpPr>
        <p:spPr>
          <a:xfrm>
            <a:off x="136216" y="3173108"/>
            <a:ext cx="5819522" cy="637923"/>
          </a:xfrm>
          <a:prstGeom prst="roundRect">
            <a:avLst>
              <a:gd name="adj" fmla="val 9669"/>
            </a:avLst>
          </a:prstGeom>
          <a:solidFill>
            <a:schemeClr val="accent5">
              <a:lumMod val="60000"/>
              <a:lumOff val="40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1414BBD5-00D2-A0F3-7ABF-CE55AC46FF22}"/>
              </a:ext>
            </a:extLst>
          </p:cNvPr>
          <p:cNvSpPr/>
          <p:nvPr/>
        </p:nvSpPr>
        <p:spPr>
          <a:xfrm>
            <a:off x="0" y="0"/>
            <a:ext cx="12192000" cy="704007"/>
          </a:xfrm>
          <a:prstGeom prst="rect">
            <a:avLst/>
          </a:prstGeom>
          <a:solidFill>
            <a:srgbClr val="2D2C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B87629F6-42B1-8F0E-B291-DAEF25EC5B2E}"/>
              </a:ext>
            </a:extLst>
          </p:cNvPr>
          <p:cNvSpPr txBox="1"/>
          <p:nvPr/>
        </p:nvSpPr>
        <p:spPr>
          <a:xfrm>
            <a:off x="319995" y="58347"/>
            <a:ext cx="12246935" cy="646331"/>
          </a:xfrm>
          <a:prstGeom prst="rect">
            <a:avLst/>
          </a:prstGeom>
          <a:noFill/>
        </p:spPr>
        <p:txBody>
          <a:bodyPr wrap="square" rtlCol="0">
            <a:spAutoFit/>
          </a:bodyPr>
          <a:lstStyle/>
          <a:p>
            <a:pPr fontAlgn="base">
              <a:spcBef>
                <a:spcPct val="0"/>
              </a:spcBef>
              <a:spcAft>
                <a:spcPct val="0"/>
              </a:spcAft>
            </a:pPr>
            <a:r>
              <a:rPr lang="zh-CN" altLang="en-US" sz="3600" b="1" dirty="0">
                <a:solidFill>
                  <a:schemeClr val="bg1"/>
                </a:solidFill>
                <a:ea typeface="Adobe 黑体 Std R" panose="020B0400000000000000" pitchFamily="34" charset="-122"/>
                <a:cs typeface="+mj-cs"/>
              </a:rPr>
              <a:t>碳化硅探测器的研究进展（ </a:t>
            </a:r>
            <a:r>
              <a:rPr lang="en-US" altLang="zh-CN" sz="3600" b="1" dirty="0">
                <a:solidFill>
                  <a:schemeClr val="bg1"/>
                </a:solidFill>
                <a:ea typeface="Adobe 黑体 Std R" panose="020B0400000000000000" pitchFamily="34" charset="-122"/>
                <a:cs typeface="+mj-cs"/>
              </a:rPr>
              <a:t>2021–2025 </a:t>
            </a:r>
            <a:r>
              <a:rPr lang="zh-CN" altLang="en-US" sz="3600" b="1" dirty="0">
                <a:solidFill>
                  <a:schemeClr val="bg1"/>
                </a:solidFill>
                <a:ea typeface="Adobe 黑体 Std R" panose="020B0400000000000000" pitchFamily="34" charset="-122"/>
                <a:cs typeface="+mj-cs"/>
              </a:rPr>
              <a:t>）</a:t>
            </a:r>
            <a:endParaRPr lang="en-US" altLang="zh-CN" sz="3600" b="1" dirty="0">
              <a:solidFill>
                <a:schemeClr val="bg1"/>
              </a:solidFill>
              <a:ea typeface="Adobe 黑体 Std R" panose="020B0400000000000000" pitchFamily="34" charset="-122"/>
              <a:cs typeface="+mj-cs"/>
            </a:endParaRPr>
          </a:p>
        </p:txBody>
      </p:sp>
      <p:pic>
        <p:nvPicPr>
          <p:cNvPr id="39" name="图片 38">
            <a:extLst>
              <a:ext uri="{FF2B5EF4-FFF2-40B4-BE49-F238E27FC236}">
                <a16:creationId xmlns:a16="http://schemas.microsoft.com/office/drawing/2014/main" id="{1C9C4243-D626-8A43-B59F-0B760E772976}"/>
              </a:ext>
            </a:extLst>
          </p:cNvPr>
          <p:cNvPicPr>
            <a:picLocks noChangeAspect="1"/>
          </p:cNvPicPr>
          <p:nvPr/>
        </p:nvPicPr>
        <p:blipFill rotWithShape="1">
          <a:blip r:embed="rId3"/>
          <a:srcRect t="8592"/>
          <a:stretch/>
        </p:blipFill>
        <p:spPr>
          <a:xfrm>
            <a:off x="2800902" y="1339755"/>
            <a:ext cx="2948362" cy="1792891"/>
          </a:xfrm>
          <a:prstGeom prst="rect">
            <a:avLst/>
          </a:prstGeom>
        </p:spPr>
      </p:pic>
      <p:sp>
        <p:nvSpPr>
          <p:cNvPr id="3" name="文本框 2">
            <a:extLst>
              <a:ext uri="{FF2B5EF4-FFF2-40B4-BE49-F238E27FC236}">
                <a16:creationId xmlns:a16="http://schemas.microsoft.com/office/drawing/2014/main" id="{0814B981-5EE7-D989-BC60-A9B918CDE875}"/>
              </a:ext>
            </a:extLst>
          </p:cNvPr>
          <p:cNvSpPr txBox="1"/>
          <p:nvPr/>
        </p:nvSpPr>
        <p:spPr>
          <a:xfrm>
            <a:off x="1432819" y="3480514"/>
            <a:ext cx="6094602" cy="307777"/>
          </a:xfrm>
          <a:prstGeom prst="rect">
            <a:avLst/>
          </a:prstGeom>
          <a:noFill/>
        </p:spPr>
        <p:txBody>
          <a:bodyPr wrap="square">
            <a:spAutoFit/>
          </a:bodyPr>
          <a:lstStyle/>
          <a:p>
            <a:pPr defTabSz="914400"/>
            <a:r>
              <a:rPr lang="zh-CN" altLang="en-US" sz="1400" dirty="0">
                <a:solidFill>
                  <a:srgbClr val="7030A0"/>
                </a:solidFill>
                <a:latin typeface="Arial" panose="020B0604020202020204" pitchFamily="34" charset="0"/>
                <a:ea typeface="黑体"/>
                <a:cs typeface="Arial" panose="020B0604020202020204" pitchFamily="34" charset="0"/>
              </a:rPr>
              <a:t>https://doi.org/10.3389/fphy.2022.718071 </a:t>
            </a:r>
          </a:p>
        </p:txBody>
      </p:sp>
      <p:pic>
        <p:nvPicPr>
          <p:cNvPr id="9" name="图片 8">
            <a:extLst>
              <a:ext uri="{FF2B5EF4-FFF2-40B4-BE49-F238E27FC236}">
                <a16:creationId xmlns:a16="http://schemas.microsoft.com/office/drawing/2014/main" id="{836DAC7F-EFCC-D842-CA44-BDB61E6AA0B0}"/>
              </a:ext>
            </a:extLst>
          </p:cNvPr>
          <p:cNvPicPr>
            <a:picLocks noChangeAspect="1"/>
          </p:cNvPicPr>
          <p:nvPr/>
        </p:nvPicPr>
        <p:blipFill>
          <a:blip r:embed="rId4"/>
          <a:stretch>
            <a:fillRect/>
          </a:stretch>
        </p:blipFill>
        <p:spPr>
          <a:xfrm>
            <a:off x="336048" y="1279736"/>
            <a:ext cx="2504258" cy="1634425"/>
          </a:xfrm>
          <a:prstGeom prst="rect">
            <a:avLst/>
          </a:prstGeom>
        </p:spPr>
      </p:pic>
      <p:sp>
        <p:nvSpPr>
          <p:cNvPr id="13" name="文本框 12">
            <a:extLst>
              <a:ext uri="{FF2B5EF4-FFF2-40B4-BE49-F238E27FC236}">
                <a16:creationId xmlns:a16="http://schemas.microsoft.com/office/drawing/2014/main" id="{FD5A5718-0535-EACF-F82C-77D900DAB851}"/>
              </a:ext>
            </a:extLst>
          </p:cNvPr>
          <p:cNvSpPr txBox="1"/>
          <p:nvPr/>
        </p:nvSpPr>
        <p:spPr>
          <a:xfrm>
            <a:off x="113289" y="3185762"/>
            <a:ext cx="6101394" cy="323165"/>
          </a:xfrm>
          <a:prstGeom prst="rect">
            <a:avLst/>
          </a:prstGeom>
          <a:noFill/>
        </p:spPr>
        <p:txBody>
          <a:bodyPr wrap="square">
            <a:spAutoFit/>
          </a:bodyPr>
          <a:lstStyle/>
          <a:p>
            <a:r>
              <a:rPr lang="en-US" altLang="zh-CN" sz="1500" b="1" i="0" dirty="0">
                <a:solidFill>
                  <a:srgbClr val="0F1115"/>
                </a:solidFill>
                <a:effectLst/>
                <a:latin typeface="Arial" panose="020B0604020202020204" pitchFamily="34" charset="0"/>
                <a:cs typeface="Arial" panose="020B0604020202020204" pitchFamily="34" charset="0"/>
              </a:rPr>
              <a:t>94-ps timing resolution in </a:t>
            </a:r>
            <a:r>
              <a:rPr lang="en-US" altLang="zh-CN" sz="1500" b="1" dirty="0">
                <a:solidFill>
                  <a:srgbClr val="0F1115"/>
                </a:solidFill>
                <a:latin typeface="Arial" panose="020B0604020202020204" pitchFamily="34" charset="0"/>
                <a:cs typeface="Arial" panose="020B0604020202020204" pitchFamily="34" charset="0"/>
              </a:rPr>
              <a:t>4H-SiC</a:t>
            </a:r>
            <a:r>
              <a:rPr lang="en-US" altLang="zh-CN" sz="1500" b="1" i="0" dirty="0">
                <a:solidFill>
                  <a:srgbClr val="0F1115"/>
                </a:solidFill>
                <a:effectLst/>
                <a:latin typeface="Arial" panose="020B0604020202020204" pitchFamily="34" charset="0"/>
                <a:cs typeface="Arial" panose="020B0604020202020204" pitchFamily="34" charset="0"/>
              </a:rPr>
              <a:t> detectors (first report 2022)</a:t>
            </a:r>
            <a:endParaRPr lang="zh-CN" altLang="en-US" sz="1500" b="1" dirty="0">
              <a:latin typeface="Arial" panose="020B0604020202020204" pitchFamily="34" charset="0"/>
              <a:cs typeface="Arial" panose="020B0604020202020204" pitchFamily="34" charset="0"/>
            </a:endParaRPr>
          </a:p>
        </p:txBody>
      </p:sp>
      <p:pic>
        <p:nvPicPr>
          <p:cNvPr id="14" name="图片 13">
            <a:extLst>
              <a:ext uri="{FF2B5EF4-FFF2-40B4-BE49-F238E27FC236}">
                <a16:creationId xmlns:a16="http://schemas.microsoft.com/office/drawing/2014/main" id="{4BC17F99-E690-ECF0-3A6E-4A49F5F9EB5E}"/>
              </a:ext>
            </a:extLst>
          </p:cNvPr>
          <p:cNvPicPr>
            <a:picLocks noChangeAspect="1"/>
          </p:cNvPicPr>
          <p:nvPr/>
        </p:nvPicPr>
        <p:blipFill>
          <a:blip r:embed="rId5" cstate="print">
            <a:extLst>
              <a:ext uri="{28A0092B-C50C-407E-A947-70E740481C1C}">
                <a14:useLocalDpi xmlns:a14="http://schemas.microsoft.com/office/drawing/2010/main" val="0"/>
              </a:ext>
            </a:extLst>
          </a:blip>
          <a:srcRect b="50261"/>
          <a:stretch/>
        </p:blipFill>
        <p:spPr>
          <a:xfrm>
            <a:off x="6255379" y="1377856"/>
            <a:ext cx="2736304" cy="1710668"/>
          </a:xfrm>
          <a:prstGeom prst="rect">
            <a:avLst/>
          </a:prstGeom>
        </p:spPr>
      </p:pic>
      <p:pic>
        <p:nvPicPr>
          <p:cNvPr id="19" name="图片 18">
            <a:extLst>
              <a:ext uri="{FF2B5EF4-FFF2-40B4-BE49-F238E27FC236}">
                <a16:creationId xmlns:a16="http://schemas.microsoft.com/office/drawing/2014/main" id="{13B2011A-96BB-11C4-B94A-F9E3B35633C1}"/>
              </a:ext>
            </a:extLst>
          </p:cNvPr>
          <p:cNvPicPr>
            <a:picLocks noChangeAspect="1"/>
          </p:cNvPicPr>
          <p:nvPr/>
        </p:nvPicPr>
        <p:blipFill>
          <a:blip r:embed="rId6"/>
          <a:srcRect t="51160"/>
          <a:stretch>
            <a:fillRect/>
          </a:stretch>
        </p:blipFill>
        <p:spPr>
          <a:xfrm>
            <a:off x="8981816" y="1348691"/>
            <a:ext cx="2948707" cy="1718969"/>
          </a:xfrm>
          <a:prstGeom prst="rect">
            <a:avLst/>
          </a:prstGeom>
        </p:spPr>
      </p:pic>
      <p:sp>
        <p:nvSpPr>
          <p:cNvPr id="20" name="TextBox 147">
            <a:extLst>
              <a:ext uri="{FF2B5EF4-FFF2-40B4-BE49-F238E27FC236}">
                <a16:creationId xmlns:a16="http://schemas.microsoft.com/office/drawing/2014/main" id="{D81D102E-5F36-AB74-04B5-07833A4163CC}"/>
              </a:ext>
            </a:extLst>
          </p:cNvPr>
          <p:cNvSpPr txBox="1"/>
          <p:nvPr/>
        </p:nvSpPr>
        <p:spPr>
          <a:xfrm>
            <a:off x="10186253" y="1460993"/>
            <a:ext cx="1152128" cy="246221"/>
          </a:xfrm>
          <a:prstGeom prst="rect">
            <a:avLst/>
          </a:prstGeom>
          <a:solidFill>
            <a:schemeClr val="accent6">
              <a:lumMod val="40000"/>
              <a:lumOff val="60000"/>
            </a:schemeClr>
          </a:solidFill>
        </p:spPr>
        <p:txBody>
          <a:bodyPr wrap="square" rtlCol="0">
            <a:spAutoFit/>
          </a:bodyPr>
          <a:lstStyle/>
          <a:p>
            <a:pPr algn="ctr"/>
            <a:r>
              <a:rPr lang="en-US" altLang="zh-CN" sz="1000" dirty="0" err="1">
                <a:latin typeface="Times New Roman" panose="02020603050405020304" pitchFamily="18" charset="0"/>
                <a:ea typeface="Adobe 黑体 Std R" pitchFamily="34" charset="-122"/>
                <a:cs typeface="Times New Roman" panose="02020603050405020304" pitchFamily="18" charset="0"/>
              </a:rPr>
              <a:t>SiC</a:t>
            </a:r>
            <a:r>
              <a:rPr lang="en-US" altLang="zh-CN" sz="1000" dirty="0">
                <a:latin typeface="Times New Roman" panose="02020603050405020304" pitchFamily="18" charset="0"/>
                <a:ea typeface="Adobe 黑体 Std R" pitchFamily="34" charset="-122"/>
                <a:cs typeface="Times New Roman" panose="02020603050405020304" pitchFamily="18" charset="0"/>
              </a:rPr>
              <a:t> LGAD factor</a:t>
            </a:r>
            <a:endParaRPr lang="zh-CN" altLang="en-US" sz="1000" dirty="0">
              <a:latin typeface="Times New Roman" panose="02020603050405020304" pitchFamily="18" charset="0"/>
              <a:ea typeface="Adobe 黑体 Std R" pitchFamily="34" charset="-122"/>
              <a:cs typeface="Times New Roman" panose="02020603050405020304" pitchFamily="18" charset="0"/>
            </a:endParaRPr>
          </a:p>
        </p:txBody>
      </p:sp>
      <p:sp>
        <p:nvSpPr>
          <p:cNvPr id="21" name="矩形: 圆角 20">
            <a:extLst>
              <a:ext uri="{FF2B5EF4-FFF2-40B4-BE49-F238E27FC236}">
                <a16:creationId xmlns:a16="http://schemas.microsoft.com/office/drawing/2014/main" id="{DCCEAC1E-C3CB-63D6-F92E-C0799DE94E2B}"/>
              </a:ext>
            </a:extLst>
          </p:cNvPr>
          <p:cNvSpPr/>
          <p:nvPr/>
        </p:nvSpPr>
        <p:spPr>
          <a:xfrm>
            <a:off x="137565" y="1196881"/>
            <a:ext cx="5819522" cy="2623590"/>
          </a:xfrm>
          <a:prstGeom prst="roundRect">
            <a:avLst>
              <a:gd name="adj" fmla="val 2771"/>
            </a:avLst>
          </a:prstGeom>
          <a:noFill/>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a:p>
        </p:txBody>
      </p:sp>
      <p:sp>
        <p:nvSpPr>
          <p:cNvPr id="23" name="矩形: 圆角 22">
            <a:extLst>
              <a:ext uri="{FF2B5EF4-FFF2-40B4-BE49-F238E27FC236}">
                <a16:creationId xmlns:a16="http://schemas.microsoft.com/office/drawing/2014/main" id="{C9B15707-DD91-0721-86E7-BC0CB0C3E6BC}"/>
              </a:ext>
            </a:extLst>
          </p:cNvPr>
          <p:cNvSpPr/>
          <p:nvPr/>
        </p:nvSpPr>
        <p:spPr>
          <a:xfrm>
            <a:off x="6203893" y="3179852"/>
            <a:ext cx="5819522" cy="637923"/>
          </a:xfrm>
          <a:prstGeom prst="roundRect">
            <a:avLst>
              <a:gd name="adj" fmla="val 9669"/>
            </a:avLst>
          </a:prstGeom>
          <a:solidFill>
            <a:schemeClr val="accent6">
              <a:lumMod val="60000"/>
              <a:lumOff val="40000"/>
            </a:schemeClr>
          </a:solidFill>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a:p>
        </p:txBody>
      </p:sp>
      <p:sp>
        <p:nvSpPr>
          <p:cNvPr id="24" name="矩形: 圆角 23">
            <a:extLst>
              <a:ext uri="{FF2B5EF4-FFF2-40B4-BE49-F238E27FC236}">
                <a16:creationId xmlns:a16="http://schemas.microsoft.com/office/drawing/2014/main" id="{B4B9FF67-E67A-27DC-0B21-2A4D37D24A0E}"/>
              </a:ext>
            </a:extLst>
          </p:cNvPr>
          <p:cNvSpPr/>
          <p:nvPr/>
        </p:nvSpPr>
        <p:spPr>
          <a:xfrm>
            <a:off x="6205242" y="1203625"/>
            <a:ext cx="5819522" cy="2623590"/>
          </a:xfrm>
          <a:prstGeom prst="roundRect">
            <a:avLst>
              <a:gd name="adj" fmla="val 2771"/>
            </a:avLst>
          </a:prstGeom>
          <a:noFill/>
          <a:ln>
            <a:solidFill>
              <a:schemeClr val="accent6">
                <a:lumMod val="75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a:p>
        </p:txBody>
      </p:sp>
      <p:sp>
        <p:nvSpPr>
          <p:cNvPr id="26" name="文本框 25">
            <a:extLst>
              <a:ext uri="{FF2B5EF4-FFF2-40B4-BE49-F238E27FC236}">
                <a16:creationId xmlns:a16="http://schemas.microsoft.com/office/drawing/2014/main" id="{DD86928A-A03A-454F-0ED8-C947C85C621A}"/>
              </a:ext>
            </a:extLst>
          </p:cNvPr>
          <p:cNvSpPr txBox="1"/>
          <p:nvPr/>
        </p:nvSpPr>
        <p:spPr>
          <a:xfrm>
            <a:off x="6216707" y="3225031"/>
            <a:ext cx="7626742" cy="323165"/>
          </a:xfrm>
          <a:prstGeom prst="rect">
            <a:avLst/>
          </a:prstGeom>
          <a:noFill/>
        </p:spPr>
        <p:txBody>
          <a:bodyPr wrap="square">
            <a:spAutoFit/>
          </a:bodyPr>
          <a:lstStyle/>
          <a:p>
            <a:pPr>
              <a:spcBef>
                <a:spcPts val="450"/>
              </a:spcBef>
              <a:spcAft>
                <a:spcPts val="1200"/>
              </a:spcAft>
            </a:pPr>
            <a:r>
              <a:rPr lang="en-US" altLang="zh-CN" sz="1500" b="1" dirty="0">
                <a:solidFill>
                  <a:srgbClr val="0F1115"/>
                </a:solidFill>
                <a:latin typeface="Arial" panose="020B0604020202020204" pitchFamily="34" charset="0"/>
                <a:cs typeface="Arial" panose="020B0604020202020204" pitchFamily="34" charset="0"/>
              </a:rPr>
              <a:t>Fabricated a 4H-SiC LGAD with gain factor 3 (2022-2024) </a:t>
            </a:r>
          </a:p>
        </p:txBody>
      </p:sp>
      <p:sp>
        <p:nvSpPr>
          <p:cNvPr id="18" name="文本框 17">
            <a:extLst>
              <a:ext uri="{FF2B5EF4-FFF2-40B4-BE49-F238E27FC236}">
                <a16:creationId xmlns:a16="http://schemas.microsoft.com/office/drawing/2014/main" id="{2321E54C-C1CF-EBB0-D840-1E82E8684773}"/>
              </a:ext>
            </a:extLst>
          </p:cNvPr>
          <p:cNvSpPr txBox="1"/>
          <p:nvPr/>
        </p:nvSpPr>
        <p:spPr>
          <a:xfrm>
            <a:off x="7394216" y="3523366"/>
            <a:ext cx="6099810" cy="307777"/>
          </a:xfrm>
          <a:prstGeom prst="rect">
            <a:avLst/>
          </a:prstGeom>
          <a:noFill/>
        </p:spPr>
        <p:txBody>
          <a:bodyPr wrap="square">
            <a:spAutoFit/>
          </a:bodyPr>
          <a:lstStyle/>
          <a:p>
            <a:r>
              <a:rPr lang="en-US" altLang="zh-CN" sz="1400" dirty="0">
                <a:solidFill>
                  <a:srgbClr val="7030A0"/>
                </a:solidFill>
                <a:latin typeface="Arial" panose="020B0604020202020204" pitchFamily="34" charset="0"/>
                <a:ea typeface="Adobe 黑体 Std R" panose="020B0400000000000000"/>
                <a:cs typeface="Arial" panose="020B0604020202020204" pitchFamily="34" charset="0"/>
              </a:rPr>
              <a:t>https://ieeexplore.ieee.org/document/10701498</a:t>
            </a:r>
          </a:p>
        </p:txBody>
      </p:sp>
      <p:sp>
        <p:nvSpPr>
          <p:cNvPr id="48" name="文本框 47">
            <a:extLst>
              <a:ext uri="{FF2B5EF4-FFF2-40B4-BE49-F238E27FC236}">
                <a16:creationId xmlns:a16="http://schemas.microsoft.com/office/drawing/2014/main" id="{15FCDFA3-E96E-E1C6-B6E8-443519181874}"/>
              </a:ext>
            </a:extLst>
          </p:cNvPr>
          <p:cNvSpPr txBox="1"/>
          <p:nvPr/>
        </p:nvSpPr>
        <p:spPr>
          <a:xfrm>
            <a:off x="6211124" y="857964"/>
            <a:ext cx="1368152" cy="307777"/>
          </a:xfrm>
          <a:prstGeom prst="rect">
            <a:avLst/>
          </a:prstGeom>
          <a:solidFill>
            <a:schemeClr val="accent6">
              <a:lumMod val="40000"/>
              <a:lumOff val="60000"/>
            </a:schemeClr>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400" b="1" i="1" u="none" strike="noStrike" kern="0" cap="none" spc="0" normalizeH="0" baseline="0" noProof="0" dirty="0">
                <a:ln>
                  <a:noFill/>
                </a:ln>
                <a:solidFill>
                  <a:srgbClr val="000000"/>
                </a:solidFill>
                <a:effectLst/>
                <a:uLnTx/>
                <a:uFillTx/>
                <a:latin typeface="Arial"/>
                <a:ea typeface="黑体"/>
              </a:rPr>
              <a:t>4H-SiC LGAD</a:t>
            </a:r>
            <a:endParaRPr kumimoji="0" lang="zh-CN" altLang="en-US" sz="1400" b="1" i="1" u="none" strike="noStrike" kern="0" cap="none" spc="0" normalizeH="0" baseline="0" noProof="0" dirty="0">
              <a:ln>
                <a:noFill/>
              </a:ln>
              <a:solidFill>
                <a:srgbClr val="000000"/>
              </a:solidFill>
              <a:effectLst/>
              <a:uLnTx/>
              <a:uFillTx/>
              <a:latin typeface="Arial"/>
              <a:ea typeface="黑体"/>
            </a:endParaRPr>
          </a:p>
        </p:txBody>
      </p:sp>
      <p:pic>
        <p:nvPicPr>
          <p:cNvPr id="28" name="图片 27">
            <a:extLst>
              <a:ext uri="{FF2B5EF4-FFF2-40B4-BE49-F238E27FC236}">
                <a16:creationId xmlns:a16="http://schemas.microsoft.com/office/drawing/2014/main" id="{C9EB202E-AAA1-2D02-56B5-F7E67CF15234}"/>
              </a:ext>
            </a:extLst>
          </p:cNvPr>
          <p:cNvPicPr>
            <a:picLocks noChangeAspect="1"/>
          </p:cNvPicPr>
          <p:nvPr/>
        </p:nvPicPr>
        <p:blipFill>
          <a:blip r:embed="rId7"/>
          <a:srcRect r="55677" b="26813"/>
          <a:stretch>
            <a:fillRect/>
          </a:stretch>
        </p:blipFill>
        <p:spPr>
          <a:xfrm>
            <a:off x="6724480" y="3985440"/>
            <a:ext cx="1822651" cy="1805760"/>
          </a:xfrm>
          <a:prstGeom prst="rect">
            <a:avLst/>
          </a:prstGeom>
        </p:spPr>
      </p:pic>
      <p:sp>
        <p:nvSpPr>
          <p:cNvPr id="31" name="矩形: 圆角 30">
            <a:extLst>
              <a:ext uri="{FF2B5EF4-FFF2-40B4-BE49-F238E27FC236}">
                <a16:creationId xmlns:a16="http://schemas.microsoft.com/office/drawing/2014/main" id="{B61EADE1-D9C6-0A0C-AF2E-007B21E95BBD}"/>
              </a:ext>
            </a:extLst>
          </p:cNvPr>
          <p:cNvSpPr/>
          <p:nvPr/>
        </p:nvSpPr>
        <p:spPr>
          <a:xfrm>
            <a:off x="6194368" y="5836064"/>
            <a:ext cx="5819522" cy="637923"/>
          </a:xfrm>
          <a:prstGeom prst="roundRect">
            <a:avLst>
              <a:gd name="adj" fmla="val 9669"/>
            </a:avLst>
          </a:prstGeom>
          <a:solidFill>
            <a:schemeClr val="accent6">
              <a:lumMod val="20000"/>
              <a:lumOff val="80000"/>
            </a:schemeClr>
          </a:solidFill>
          <a:ln>
            <a:solidFill>
              <a:schemeClr val="accent6">
                <a:lumMod val="75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a:p>
        </p:txBody>
      </p:sp>
      <p:sp>
        <p:nvSpPr>
          <p:cNvPr id="32" name="矩形: 圆角 31">
            <a:extLst>
              <a:ext uri="{FF2B5EF4-FFF2-40B4-BE49-F238E27FC236}">
                <a16:creationId xmlns:a16="http://schemas.microsoft.com/office/drawing/2014/main" id="{02712E2C-F304-99E7-C539-6734D10FCF6D}"/>
              </a:ext>
            </a:extLst>
          </p:cNvPr>
          <p:cNvSpPr/>
          <p:nvPr/>
        </p:nvSpPr>
        <p:spPr>
          <a:xfrm>
            <a:off x="6195717" y="3859837"/>
            <a:ext cx="5819522" cy="2623590"/>
          </a:xfrm>
          <a:prstGeom prst="roundRect">
            <a:avLst>
              <a:gd name="adj" fmla="val 2771"/>
            </a:avLst>
          </a:prstGeom>
          <a:noFill/>
          <a:ln>
            <a:solidFill>
              <a:schemeClr val="accent6">
                <a:lumMod val="75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a:p>
        </p:txBody>
      </p:sp>
      <p:sp>
        <p:nvSpPr>
          <p:cNvPr id="33" name="文本框 32">
            <a:extLst>
              <a:ext uri="{FF2B5EF4-FFF2-40B4-BE49-F238E27FC236}">
                <a16:creationId xmlns:a16="http://schemas.microsoft.com/office/drawing/2014/main" id="{FA20A9A7-B618-3DAF-FAFB-0C7F09925E33}"/>
              </a:ext>
            </a:extLst>
          </p:cNvPr>
          <p:cNvSpPr txBox="1"/>
          <p:nvPr/>
        </p:nvSpPr>
        <p:spPr>
          <a:xfrm>
            <a:off x="6169082" y="5898860"/>
            <a:ext cx="7626742" cy="323165"/>
          </a:xfrm>
          <a:prstGeom prst="rect">
            <a:avLst/>
          </a:prstGeom>
          <a:noFill/>
        </p:spPr>
        <p:txBody>
          <a:bodyPr wrap="square">
            <a:spAutoFit/>
          </a:bodyPr>
          <a:lstStyle/>
          <a:p>
            <a:pPr>
              <a:spcBef>
                <a:spcPts val="450"/>
              </a:spcBef>
              <a:spcAft>
                <a:spcPts val="1200"/>
              </a:spcAft>
            </a:pPr>
            <a:r>
              <a:rPr lang="en-US" altLang="zh-CN" sz="1500" b="1" dirty="0">
                <a:solidFill>
                  <a:srgbClr val="0F1115"/>
                </a:solidFill>
                <a:latin typeface="Arial" panose="020B0604020202020204" pitchFamily="34" charset="0"/>
                <a:cs typeface="Arial" panose="020B0604020202020204" pitchFamily="34" charset="0"/>
              </a:rPr>
              <a:t>80-MeV proton irradiation defects on CCE of </a:t>
            </a:r>
            <a:r>
              <a:rPr lang="en-US" altLang="zh-CN" sz="1500" b="1" dirty="0" err="1">
                <a:solidFill>
                  <a:srgbClr val="0F1115"/>
                </a:solidFill>
                <a:latin typeface="Arial" panose="020B0604020202020204" pitchFamily="34" charset="0"/>
                <a:cs typeface="Arial" panose="020B0604020202020204" pitchFamily="34" charset="0"/>
              </a:rPr>
              <a:t>SiC</a:t>
            </a:r>
            <a:r>
              <a:rPr lang="en-US" altLang="zh-CN" sz="1500" b="1" dirty="0">
                <a:solidFill>
                  <a:srgbClr val="0F1115"/>
                </a:solidFill>
                <a:latin typeface="Arial" panose="020B0604020202020204" pitchFamily="34" charset="0"/>
                <a:cs typeface="Arial" panose="020B0604020202020204" pitchFamily="34" charset="0"/>
              </a:rPr>
              <a:t> LGAD (2026) </a:t>
            </a:r>
          </a:p>
        </p:txBody>
      </p:sp>
      <p:pic>
        <p:nvPicPr>
          <p:cNvPr id="51" name="图片 50">
            <a:extLst>
              <a:ext uri="{FF2B5EF4-FFF2-40B4-BE49-F238E27FC236}">
                <a16:creationId xmlns:a16="http://schemas.microsoft.com/office/drawing/2014/main" id="{075A3866-3F3D-4760-4AA4-B2614A6C65AA}"/>
              </a:ext>
            </a:extLst>
          </p:cNvPr>
          <p:cNvPicPr>
            <a:picLocks noChangeAspect="1"/>
          </p:cNvPicPr>
          <p:nvPr/>
        </p:nvPicPr>
        <p:blipFill>
          <a:blip r:embed="rId8"/>
          <a:stretch>
            <a:fillRect/>
          </a:stretch>
        </p:blipFill>
        <p:spPr>
          <a:xfrm>
            <a:off x="9096086" y="3867150"/>
            <a:ext cx="2467264" cy="1866900"/>
          </a:xfrm>
          <a:prstGeom prst="rect">
            <a:avLst/>
          </a:prstGeom>
        </p:spPr>
      </p:pic>
      <p:sp>
        <p:nvSpPr>
          <p:cNvPr id="30" name="文本框 29">
            <a:extLst>
              <a:ext uri="{FF2B5EF4-FFF2-40B4-BE49-F238E27FC236}">
                <a16:creationId xmlns:a16="http://schemas.microsoft.com/office/drawing/2014/main" id="{0C05609B-A838-4BB6-71F7-3A5F01E158DF}"/>
              </a:ext>
            </a:extLst>
          </p:cNvPr>
          <p:cNvSpPr txBox="1"/>
          <p:nvPr/>
        </p:nvSpPr>
        <p:spPr>
          <a:xfrm>
            <a:off x="9444038" y="5163620"/>
            <a:ext cx="1908000" cy="276999"/>
          </a:xfrm>
          <a:prstGeom prst="rect">
            <a:avLst/>
          </a:prstGeom>
          <a:solidFill>
            <a:schemeClr val="accent1">
              <a:lumMod val="40000"/>
              <a:lumOff val="60000"/>
            </a:schemeClr>
          </a:solidFill>
        </p:spPr>
        <p:txBody>
          <a:bodyPr wrap="square">
            <a:spAutoFit/>
          </a:bodyPr>
          <a:lstStyle/>
          <a:p>
            <a:r>
              <a:rPr lang="en-US" altLang="zh-CN" sz="1200" b="1" i="0" u="none" strike="noStrike" baseline="0" dirty="0">
                <a:latin typeface="NimbusRomNo9L-Regu"/>
              </a:rPr>
              <a:t>80-MeV Proton Irradiation</a:t>
            </a:r>
            <a:endParaRPr lang="zh-CN" altLang="en-US" sz="1200" b="1" dirty="0"/>
          </a:p>
        </p:txBody>
      </p:sp>
      <p:sp>
        <p:nvSpPr>
          <p:cNvPr id="52" name="文本框 51">
            <a:extLst>
              <a:ext uri="{FF2B5EF4-FFF2-40B4-BE49-F238E27FC236}">
                <a16:creationId xmlns:a16="http://schemas.microsoft.com/office/drawing/2014/main" id="{F22400E3-3E05-8592-CE63-83D5C0C76DC6}"/>
              </a:ext>
            </a:extLst>
          </p:cNvPr>
          <p:cNvSpPr txBox="1"/>
          <p:nvPr/>
        </p:nvSpPr>
        <p:spPr>
          <a:xfrm>
            <a:off x="7289441" y="6187670"/>
            <a:ext cx="6099810" cy="307777"/>
          </a:xfrm>
          <a:prstGeom prst="rect">
            <a:avLst/>
          </a:prstGeom>
          <a:noFill/>
        </p:spPr>
        <p:txBody>
          <a:bodyPr wrap="square">
            <a:spAutoFit/>
          </a:bodyPr>
          <a:lstStyle/>
          <a:p>
            <a:r>
              <a:rPr lang="en-US" altLang="zh-CN" sz="1400" dirty="0">
                <a:solidFill>
                  <a:srgbClr val="7030A0"/>
                </a:solidFill>
                <a:latin typeface="Arial" panose="020B0604020202020204" pitchFamily="34" charset="0"/>
                <a:ea typeface="Adobe 黑体 Std R" panose="020B0400000000000000"/>
                <a:cs typeface="Arial" panose="020B0604020202020204" pitchFamily="34" charset="0"/>
              </a:rPr>
              <a:t>http://ieeexplore.ieee.org/document/11261898</a:t>
            </a:r>
          </a:p>
        </p:txBody>
      </p:sp>
      <p:sp>
        <p:nvSpPr>
          <p:cNvPr id="53" name="矩形: 圆角 52">
            <a:extLst>
              <a:ext uri="{FF2B5EF4-FFF2-40B4-BE49-F238E27FC236}">
                <a16:creationId xmlns:a16="http://schemas.microsoft.com/office/drawing/2014/main" id="{236709C6-983A-763C-85CC-6F5DBC136606}"/>
              </a:ext>
            </a:extLst>
          </p:cNvPr>
          <p:cNvSpPr/>
          <p:nvPr/>
        </p:nvSpPr>
        <p:spPr>
          <a:xfrm>
            <a:off x="145993" y="5864639"/>
            <a:ext cx="5819522" cy="637923"/>
          </a:xfrm>
          <a:prstGeom prst="roundRect">
            <a:avLst>
              <a:gd name="adj" fmla="val 9669"/>
            </a:avLst>
          </a:prstGeom>
          <a:solidFill>
            <a:schemeClr val="accent5">
              <a:lumMod val="20000"/>
              <a:lumOff val="80000"/>
            </a:schemeClr>
          </a:solidFill>
          <a:ln>
            <a:solidFill>
              <a:schemeClr val="accent5">
                <a:lumMod val="75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a:p>
        </p:txBody>
      </p:sp>
      <p:sp>
        <p:nvSpPr>
          <p:cNvPr id="54" name="矩形: 圆角 53">
            <a:extLst>
              <a:ext uri="{FF2B5EF4-FFF2-40B4-BE49-F238E27FC236}">
                <a16:creationId xmlns:a16="http://schemas.microsoft.com/office/drawing/2014/main" id="{057E07C9-F395-CE86-523E-C0F3FB5E3ED4}"/>
              </a:ext>
            </a:extLst>
          </p:cNvPr>
          <p:cNvSpPr/>
          <p:nvPr/>
        </p:nvSpPr>
        <p:spPr>
          <a:xfrm>
            <a:off x="147342" y="3888412"/>
            <a:ext cx="5819522" cy="2623590"/>
          </a:xfrm>
          <a:prstGeom prst="roundRect">
            <a:avLst>
              <a:gd name="adj" fmla="val 2771"/>
            </a:avLst>
          </a:prstGeom>
          <a:noFill/>
          <a:ln>
            <a:solidFill>
              <a:schemeClr val="accent5">
                <a:lumMod val="75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a:p>
        </p:txBody>
      </p:sp>
      <p:sp>
        <p:nvSpPr>
          <p:cNvPr id="55" name="文本框 54">
            <a:extLst>
              <a:ext uri="{FF2B5EF4-FFF2-40B4-BE49-F238E27FC236}">
                <a16:creationId xmlns:a16="http://schemas.microsoft.com/office/drawing/2014/main" id="{3F928204-978C-7E0F-C58C-0D65B238F2B7}"/>
              </a:ext>
            </a:extLst>
          </p:cNvPr>
          <p:cNvSpPr txBox="1"/>
          <p:nvPr/>
        </p:nvSpPr>
        <p:spPr>
          <a:xfrm>
            <a:off x="1442344" y="6184351"/>
            <a:ext cx="6094602" cy="307777"/>
          </a:xfrm>
          <a:prstGeom prst="rect">
            <a:avLst/>
          </a:prstGeom>
          <a:noFill/>
        </p:spPr>
        <p:txBody>
          <a:bodyPr wrap="square">
            <a:spAutoFit/>
          </a:bodyPr>
          <a:lstStyle/>
          <a:p>
            <a:pPr defTabSz="914400"/>
            <a:r>
              <a:rPr lang="en-US" altLang="zh-CN" sz="1400" dirty="0">
                <a:solidFill>
                  <a:srgbClr val="7030A0"/>
                </a:solidFill>
                <a:latin typeface="Arial" panose="020B0604020202020204" pitchFamily="34" charset="0"/>
                <a:ea typeface="黑体"/>
                <a:cs typeface="Arial" panose="020B0604020202020204" pitchFamily="34" charset="0"/>
              </a:rPr>
              <a:t>IEEE Xplore 10.1109/TED.2026.11372937</a:t>
            </a:r>
            <a:endParaRPr lang="zh-CN" altLang="en-US" sz="1400" dirty="0">
              <a:solidFill>
                <a:srgbClr val="7030A0"/>
              </a:solidFill>
              <a:latin typeface="Arial" panose="020B0604020202020204" pitchFamily="34" charset="0"/>
              <a:ea typeface="黑体"/>
              <a:cs typeface="Arial" panose="020B0604020202020204" pitchFamily="34" charset="0"/>
            </a:endParaRPr>
          </a:p>
        </p:txBody>
      </p:sp>
      <p:sp>
        <p:nvSpPr>
          <p:cNvPr id="56" name="文本框 55">
            <a:extLst>
              <a:ext uri="{FF2B5EF4-FFF2-40B4-BE49-F238E27FC236}">
                <a16:creationId xmlns:a16="http://schemas.microsoft.com/office/drawing/2014/main" id="{BF23C0A4-0B8D-22DC-6730-1D838F7E909B}"/>
              </a:ext>
            </a:extLst>
          </p:cNvPr>
          <p:cNvSpPr txBox="1"/>
          <p:nvPr/>
        </p:nvSpPr>
        <p:spPr>
          <a:xfrm>
            <a:off x="122814" y="5889599"/>
            <a:ext cx="6277986" cy="323165"/>
          </a:xfrm>
          <a:prstGeom prst="rect">
            <a:avLst/>
          </a:prstGeom>
          <a:noFill/>
        </p:spPr>
        <p:txBody>
          <a:bodyPr wrap="square">
            <a:spAutoFit/>
          </a:bodyPr>
          <a:lstStyle/>
          <a:p>
            <a:r>
              <a:rPr lang="en-US" altLang="zh-CN" sz="1500" b="1" dirty="0">
                <a:solidFill>
                  <a:srgbClr val="0F1115"/>
                </a:solidFill>
                <a:latin typeface="Arial" panose="020B0604020202020204" pitchFamily="34" charset="0"/>
                <a:cs typeface="Arial" panose="020B0604020202020204" pitchFamily="34" charset="0"/>
              </a:rPr>
              <a:t>Fabricated Graphene/</a:t>
            </a:r>
            <a:r>
              <a:rPr lang="en-US" altLang="zh-CN" sz="1500" b="1" dirty="0" err="1">
                <a:solidFill>
                  <a:srgbClr val="0F1115"/>
                </a:solidFill>
                <a:latin typeface="Arial" panose="020B0604020202020204" pitchFamily="34" charset="0"/>
                <a:cs typeface="Arial" panose="020B0604020202020204" pitchFamily="34" charset="0"/>
              </a:rPr>
              <a:t>SiC</a:t>
            </a:r>
            <a:r>
              <a:rPr lang="en-US" altLang="zh-CN" sz="1500" b="1" dirty="0">
                <a:solidFill>
                  <a:srgbClr val="0F1115"/>
                </a:solidFill>
                <a:latin typeface="Arial" panose="020B0604020202020204" pitchFamily="34" charset="0"/>
                <a:cs typeface="Arial" panose="020B0604020202020204" pitchFamily="34" charset="0"/>
              </a:rPr>
              <a:t> PIN detector with fast rise time(2024)</a:t>
            </a:r>
          </a:p>
        </p:txBody>
      </p:sp>
      <p:pic>
        <p:nvPicPr>
          <p:cNvPr id="60" name="图片 59">
            <a:extLst>
              <a:ext uri="{FF2B5EF4-FFF2-40B4-BE49-F238E27FC236}">
                <a16:creationId xmlns:a16="http://schemas.microsoft.com/office/drawing/2014/main" id="{D8125544-7F7B-9BDF-9E87-5864F9989FD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9338" y="4048559"/>
            <a:ext cx="1792386" cy="1792386"/>
          </a:xfrm>
          <a:prstGeom prst="rect">
            <a:avLst/>
          </a:prstGeom>
        </p:spPr>
      </p:pic>
      <p:pic>
        <p:nvPicPr>
          <p:cNvPr id="62" name="图片 61">
            <a:extLst>
              <a:ext uri="{FF2B5EF4-FFF2-40B4-BE49-F238E27FC236}">
                <a16:creationId xmlns:a16="http://schemas.microsoft.com/office/drawing/2014/main" id="{3F9B7954-7BB8-02CE-2DE4-7034B4112FB2}"/>
              </a:ext>
            </a:extLst>
          </p:cNvPr>
          <p:cNvPicPr>
            <a:picLocks noChangeAspect="1"/>
          </p:cNvPicPr>
          <p:nvPr/>
        </p:nvPicPr>
        <p:blipFill>
          <a:blip r:embed="rId10"/>
          <a:srcRect t="40000" b="40059"/>
          <a:stretch>
            <a:fillRect/>
          </a:stretch>
        </p:blipFill>
        <p:spPr>
          <a:xfrm>
            <a:off x="2492346" y="3940822"/>
            <a:ext cx="3359541" cy="987227"/>
          </a:xfrm>
          <a:prstGeom prst="rect">
            <a:avLst/>
          </a:prstGeom>
        </p:spPr>
      </p:pic>
      <p:pic>
        <p:nvPicPr>
          <p:cNvPr id="5" name="图片 4">
            <a:extLst>
              <a:ext uri="{FF2B5EF4-FFF2-40B4-BE49-F238E27FC236}">
                <a16:creationId xmlns:a16="http://schemas.microsoft.com/office/drawing/2014/main" id="{66383983-2C2E-D146-8735-C03276335D95}"/>
              </a:ext>
            </a:extLst>
          </p:cNvPr>
          <p:cNvPicPr>
            <a:picLocks noChangeAspect="1"/>
          </p:cNvPicPr>
          <p:nvPr/>
        </p:nvPicPr>
        <p:blipFill>
          <a:blip r:embed="rId10"/>
          <a:srcRect t="-98" b="80157"/>
          <a:stretch>
            <a:fillRect/>
          </a:stretch>
        </p:blipFill>
        <p:spPr>
          <a:xfrm>
            <a:off x="2482907" y="4839037"/>
            <a:ext cx="3359541" cy="987228"/>
          </a:xfrm>
          <a:prstGeom prst="rect">
            <a:avLst/>
          </a:prstGeom>
        </p:spPr>
      </p:pic>
      <p:sp>
        <p:nvSpPr>
          <p:cNvPr id="7" name="文本框 6">
            <a:extLst>
              <a:ext uri="{FF2B5EF4-FFF2-40B4-BE49-F238E27FC236}">
                <a16:creationId xmlns:a16="http://schemas.microsoft.com/office/drawing/2014/main" id="{3496A235-B147-C14A-7FF1-CCA1A4082624}"/>
              </a:ext>
            </a:extLst>
          </p:cNvPr>
          <p:cNvSpPr txBox="1"/>
          <p:nvPr/>
        </p:nvSpPr>
        <p:spPr>
          <a:xfrm>
            <a:off x="148840" y="824248"/>
            <a:ext cx="4455527" cy="307777"/>
          </a:xfrm>
          <a:prstGeom prst="rect">
            <a:avLst/>
          </a:prstGeom>
          <a:solidFill>
            <a:schemeClr val="accent6">
              <a:lumMod val="40000"/>
              <a:lumOff val="60000"/>
            </a:schemeClr>
          </a:solidFill>
        </p:spPr>
        <p:txBody>
          <a:bodyPr wrap="square">
            <a:spAutoFit/>
          </a:bodyPr>
          <a:lstStyle/>
          <a:p>
            <a:pPr lvl="0" defTabSz="914400">
              <a:defRPr/>
            </a:pPr>
            <a:r>
              <a:rPr lang="en-US" altLang="zh-CN" sz="1400" b="1" kern="0" dirty="0" err="1">
                <a:solidFill>
                  <a:srgbClr val="000000"/>
                </a:solidFill>
                <a:latin typeface="Arial"/>
                <a:ea typeface="黑体"/>
              </a:rPr>
              <a:t>SiC</a:t>
            </a:r>
            <a:r>
              <a:rPr lang="en-US" altLang="zh-CN" sz="1400" b="1" kern="0" dirty="0">
                <a:solidFill>
                  <a:srgbClr val="000000"/>
                </a:solidFill>
                <a:latin typeface="Arial"/>
                <a:ea typeface="黑体"/>
              </a:rPr>
              <a:t> PIN detector and Graphene</a:t>
            </a:r>
            <a:r>
              <a:rPr kumimoji="0" lang="en-US" altLang="zh-CN" sz="1400" b="1" u="none" strike="noStrike" kern="0" cap="none" spc="0" normalizeH="0" baseline="0" noProof="0" dirty="0">
                <a:ln>
                  <a:noFill/>
                </a:ln>
                <a:solidFill>
                  <a:srgbClr val="000000"/>
                </a:solidFill>
                <a:effectLst/>
                <a:uLnTx/>
                <a:uFillTx/>
                <a:latin typeface="Arial"/>
                <a:ea typeface="黑体"/>
              </a:rPr>
              <a:t>/</a:t>
            </a:r>
            <a:r>
              <a:rPr kumimoji="0" lang="en-US" altLang="zh-CN" sz="1400" b="1" u="none" strike="noStrike" kern="0" cap="none" spc="0" normalizeH="0" baseline="0" noProof="0" dirty="0" err="1">
                <a:ln>
                  <a:noFill/>
                </a:ln>
                <a:solidFill>
                  <a:srgbClr val="000000"/>
                </a:solidFill>
                <a:effectLst/>
                <a:uLnTx/>
                <a:uFillTx/>
                <a:latin typeface="Arial"/>
                <a:ea typeface="黑体"/>
              </a:rPr>
              <a:t>SiC</a:t>
            </a:r>
            <a:r>
              <a:rPr kumimoji="0" lang="en-US" altLang="zh-CN" sz="1400" b="1" u="none" strike="noStrike" kern="0" cap="none" spc="0" normalizeH="0" baseline="0" noProof="0" dirty="0">
                <a:ln>
                  <a:noFill/>
                </a:ln>
                <a:solidFill>
                  <a:srgbClr val="000000"/>
                </a:solidFill>
                <a:effectLst/>
                <a:uLnTx/>
                <a:uFillTx/>
                <a:latin typeface="Arial"/>
                <a:ea typeface="黑体"/>
              </a:rPr>
              <a:t> PIN detector</a:t>
            </a:r>
            <a:endParaRPr kumimoji="0" lang="zh-CN" altLang="en-US" sz="1400" b="1" u="none" strike="noStrike" kern="0" cap="none" spc="0" normalizeH="0" baseline="0" noProof="0" dirty="0">
              <a:ln>
                <a:noFill/>
              </a:ln>
              <a:solidFill>
                <a:srgbClr val="000000"/>
              </a:solidFill>
              <a:effectLst/>
              <a:uLnTx/>
              <a:uFillTx/>
              <a:latin typeface="Arial"/>
              <a:ea typeface="黑体"/>
            </a:endParaRPr>
          </a:p>
        </p:txBody>
      </p:sp>
      <p:sp>
        <p:nvSpPr>
          <p:cNvPr id="10" name="文本框 9">
            <a:extLst>
              <a:ext uri="{FF2B5EF4-FFF2-40B4-BE49-F238E27FC236}">
                <a16:creationId xmlns:a16="http://schemas.microsoft.com/office/drawing/2014/main" id="{FC4172B8-273E-83B8-C5BB-9B8B3965F299}"/>
              </a:ext>
            </a:extLst>
          </p:cNvPr>
          <p:cNvSpPr txBox="1"/>
          <p:nvPr/>
        </p:nvSpPr>
        <p:spPr>
          <a:xfrm>
            <a:off x="436971" y="3849214"/>
            <a:ext cx="2014916" cy="276999"/>
          </a:xfrm>
          <a:prstGeom prst="rect">
            <a:avLst/>
          </a:prstGeom>
          <a:noFill/>
        </p:spPr>
        <p:txBody>
          <a:bodyPr wrap="square">
            <a:spAutoFit/>
          </a:bodyPr>
          <a:lstStyle/>
          <a:p>
            <a:r>
              <a:rPr lang="en-US" altLang="zh-CN" sz="1200" b="0" i="0" kern="1200" dirty="0">
                <a:solidFill>
                  <a:srgbClr val="C00000"/>
                </a:solidFill>
                <a:effectLst/>
                <a:latin typeface="思源宋体 CN Heavy" panose="02020900000000000000" charset="-122"/>
                <a:ea typeface="思源宋体 CN Heavy" panose="02020900000000000000" charset="-122"/>
                <a:cs typeface="+mn-cs"/>
              </a:rPr>
              <a:t>reduces rise time  24% </a:t>
            </a:r>
            <a:endParaRPr lang="zh-CN" altLang="en-US" sz="1200" dirty="0">
              <a:solidFill>
                <a:srgbClr val="C00000"/>
              </a:solidFill>
            </a:endParaRPr>
          </a:p>
        </p:txBody>
      </p:sp>
      <p:sp>
        <p:nvSpPr>
          <p:cNvPr id="8" name="文本框 7">
            <a:extLst>
              <a:ext uri="{FF2B5EF4-FFF2-40B4-BE49-F238E27FC236}">
                <a16:creationId xmlns:a16="http://schemas.microsoft.com/office/drawing/2014/main" id="{F9D95CA1-6348-FA5B-EA87-268D094401BD}"/>
              </a:ext>
            </a:extLst>
          </p:cNvPr>
          <p:cNvSpPr txBox="1"/>
          <p:nvPr/>
        </p:nvSpPr>
        <p:spPr>
          <a:xfrm>
            <a:off x="3362960" y="1889760"/>
            <a:ext cx="762000" cy="338554"/>
          </a:xfrm>
          <a:prstGeom prst="rect">
            <a:avLst/>
          </a:prstGeom>
          <a:solidFill>
            <a:schemeClr val="accent6"/>
          </a:solidFill>
        </p:spPr>
        <p:txBody>
          <a:bodyPr wrap="square" rtlCol="0">
            <a:spAutoFit/>
          </a:bodyPr>
          <a:lstStyle/>
          <a:p>
            <a:pPr algn="ctr"/>
            <a:r>
              <a:rPr lang="en-US" altLang="zh-CN" sz="1600" b="1" dirty="0"/>
              <a:t>94ps</a:t>
            </a:r>
            <a:endParaRPr lang="zh-CN" altLang="en-US" sz="1600" b="1" dirty="0"/>
          </a:p>
        </p:txBody>
      </p:sp>
      <p:sp>
        <p:nvSpPr>
          <p:cNvPr id="12" name="灯片编号占位符 11">
            <a:extLst>
              <a:ext uri="{FF2B5EF4-FFF2-40B4-BE49-F238E27FC236}">
                <a16:creationId xmlns:a16="http://schemas.microsoft.com/office/drawing/2014/main" id="{25AA6542-5ED0-EB10-6410-ED819B15F2FF}"/>
              </a:ext>
            </a:extLst>
          </p:cNvPr>
          <p:cNvSpPr>
            <a:spLocks noGrp="1"/>
          </p:cNvSpPr>
          <p:nvPr>
            <p:ph type="sldNum" sz="quarter" idx="12"/>
          </p:nvPr>
        </p:nvSpPr>
        <p:spPr/>
        <p:txBody>
          <a:bodyPr/>
          <a:lstStyle/>
          <a:p>
            <a:fld id="{62057974-E0BD-4C16-B1C0-846E4177CF44}" type="slidenum">
              <a:rPr lang="zh-CN" altLang="en-US" smtClean="0"/>
              <a:pPr/>
              <a:t>4</a:t>
            </a:fld>
            <a:endParaRPr lang="zh-CN" altLang="en-US">
              <a:solidFill>
                <a:schemeClr val="bg1"/>
              </a:solidFill>
            </a:endParaRPr>
          </a:p>
        </p:txBody>
      </p:sp>
    </p:spTree>
    <p:extLst>
      <p:ext uri="{BB962C8B-B14F-4D97-AF65-F5344CB8AC3E}">
        <p14:creationId xmlns:p14="http://schemas.microsoft.com/office/powerpoint/2010/main" val="616753232"/>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9732E-D5BD-9007-30B0-07DE6F1B0517}"/>
            </a:ext>
          </a:extLst>
        </p:cNvPr>
        <p:cNvGrpSpPr/>
        <p:nvPr/>
      </p:nvGrpSpPr>
      <p:grpSpPr>
        <a:xfrm>
          <a:off x="0" y="0"/>
          <a:ext cx="0" cy="0"/>
          <a:chOff x="0" y="0"/>
          <a:chExt cx="0" cy="0"/>
        </a:xfrm>
      </p:grpSpPr>
      <p:sp>
        <p:nvSpPr>
          <p:cNvPr id="10" name="灯片编号占位符 2">
            <a:extLst>
              <a:ext uri="{FF2B5EF4-FFF2-40B4-BE49-F238E27FC236}">
                <a16:creationId xmlns:a16="http://schemas.microsoft.com/office/drawing/2014/main" id="{58708F4E-03BB-B4E8-39B6-EC714DE9FFE1}"/>
              </a:ext>
            </a:extLst>
          </p:cNvPr>
          <p:cNvSpPr txBox="1">
            <a:spLocks/>
          </p:cNvSpPr>
          <p:nvPr/>
        </p:nvSpPr>
        <p:spPr>
          <a:xfrm>
            <a:off x="8652990" y="6279279"/>
            <a:ext cx="27432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4" name="文本框 13">
            <a:extLst>
              <a:ext uri="{FF2B5EF4-FFF2-40B4-BE49-F238E27FC236}">
                <a16:creationId xmlns:a16="http://schemas.microsoft.com/office/drawing/2014/main" id="{699A16DF-7FE8-870E-3A83-39ABF28528E5}"/>
              </a:ext>
            </a:extLst>
          </p:cNvPr>
          <p:cNvSpPr txBox="1"/>
          <p:nvPr>
            <p:custDataLst>
              <p:tags r:id="rId1"/>
            </p:custDataLst>
          </p:nvPr>
        </p:nvSpPr>
        <p:spPr>
          <a:xfrm>
            <a:off x="48445" y="116782"/>
            <a:ext cx="3987165" cy="4616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2400" b="1">
                <a:sym typeface="+mn-ea"/>
              </a:rPr>
              <a:t>Advantages of Graphene</a:t>
            </a:r>
            <a:endParaRPr lang="zh-CN" altLang="en-US" sz="2400" b="1" dirty="0">
              <a:sym typeface="+mn-ea"/>
            </a:endParaRPr>
          </a:p>
        </p:txBody>
      </p:sp>
      <p:sp>
        <p:nvSpPr>
          <p:cNvPr id="31" name="文本框 30">
            <a:extLst>
              <a:ext uri="{FF2B5EF4-FFF2-40B4-BE49-F238E27FC236}">
                <a16:creationId xmlns:a16="http://schemas.microsoft.com/office/drawing/2014/main" id="{618493E4-294D-1227-E536-FDDBEDF307BF}"/>
              </a:ext>
            </a:extLst>
          </p:cNvPr>
          <p:cNvSpPr txBox="1"/>
          <p:nvPr/>
        </p:nvSpPr>
        <p:spPr>
          <a:xfrm>
            <a:off x="1189297" y="3499781"/>
            <a:ext cx="264695" cy="369332"/>
          </a:xfrm>
          <a:prstGeom prst="rect">
            <a:avLst/>
          </a:prstGeom>
          <a:solidFill>
            <a:schemeClr val="bg1"/>
          </a:solidFill>
        </p:spPr>
        <p:txBody>
          <a:bodyPr wrap="square" rtlCol="0">
            <a:spAutoFit/>
          </a:bodyPr>
          <a:lstStyle/>
          <a:p>
            <a:endParaRPr lang="zh-CN" altLang="en-US"/>
          </a:p>
        </p:txBody>
      </p:sp>
      <p:grpSp>
        <p:nvGrpSpPr>
          <p:cNvPr id="2" name="组合 1">
            <a:extLst>
              <a:ext uri="{FF2B5EF4-FFF2-40B4-BE49-F238E27FC236}">
                <a16:creationId xmlns:a16="http://schemas.microsoft.com/office/drawing/2014/main" id="{FB7C6A3F-1DB4-8104-D139-E134FDE5B916}"/>
              </a:ext>
            </a:extLst>
          </p:cNvPr>
          <p:cNvGrpSpPr/>
          <p:nvPr/>
        </p:nvGrpSpPr>
        <p:grpSpPr>
          <a:xfrm>
            <a:off x="662733" y="949935"/>
            <a:ext cx="4294126" cy="4966379"/>
            <a:chOff x="2274152" y="-1542849"/>
            <a:chExt cx="4294126" cy="4966379"/>
          </a:xfrm>
        </p:grpSpPr>
        <p:pic>
          <p:nvPicPr>
            <p:cNvPr id="3" name="Picture 2">
              <a:extLst>
                <a:ext uri="{FF2B5EF4-FFF2-40B4-BE49-F238E27FC236}">
                  <a16:creationId xmlns:a16="http://schemas.microsoft.com/office/drawing/2014/main" id="{633EB99E-6526-B4A9-7B1E-59E1674E2406}"/>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21394" b="6607"/>
            <a:stretch/>
          </p:blipFill>
          <p:spPr bwMode="auto">
            <a:xfrm>
              <a:off x="2540117" y="-1542849"/>
              <a:ext cx="3636420" cy="3456385"/>
            </a:xfrm>
            <a:prstGeom prst="rect">
              <a:avLst/>
            </a:prstGeom>
            <a:noFill/>
            <a:extLst>
              <a:ext uri="{909E8E84-426E-40DD-AFC4-6F175D3DCCD1}">
                <a14:hiddenFill xmlns:a14="http://schemas.microsoft.com/office/drawing/2010/main">
                  <a:solidFill>
                    <a:srgbClr val="FFFFFF"/>
                  </a:solidFill>
                </a14:hiddenFill>
              </a:ext>
            </a:extLst>
          </p:spPr>
        </p:pic>
        <p:sp>
          <p:nvSpPr>
            <p:cNvPr id="4" name="文本框 3">
              <a:extLst>
                <a:ext uri="{FF2B5EF4-FFF2-40B4-BE49-F238E27FC236}">
                  <a16:creationId xmlns:a16="http://schemas.microsoft.com/office/drawing/2014/main" id="{E1AFCB0A-BBC5-CC9D-2281-74D82C9BD0EF}"/>
                </a:ext>
              </a:extLst>
            </p:cNvPr>
            <p:cNvSpPr txBox="1"/>
            <p:nvPr/>
          </p:nvSpPr>
          <p:spPr>
            <a:xfrm>
              <a:off x="2274152" y="2552779"/>
              <a:ext cx="4294126" cy="870751"/>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285750" indent="-285750">
                <a:lnSpc>
                  <a:spcPct val="150000"/>
                </a:lnSpc>
                <a:buFont typeface="Wingdings" panose="05000000000000000000" pitchFamily="2" charset="2"/>
                <a:buChar char="l"/>
              </a:pPr>
              <a:r>
                <a:rPr lang="zh-CN" altLang="en-US" kern="100" dirty="0">
                  <a:latin typeface="Times New Roman" panose="02020603050405020304" pitchFamily="18" charset="0"/>
                  <a:ea typeface="黑体" panose="02010609060101010101" pitchFamily="49" charset="-122"/>
                  <a:cs typeface="Times New Roman" panose="02020603050405020304" pitchFamily="18" charset="0"/>
                </a:rPr>
                <a:t>高热导率（</a:t>
              </a:r>
              <a:r>
                <a:rPr lang="en-US" altLang="zh-CN" kern="100" dirty="0">
                  <a:latin typeface="Times New Roman" panose="02020603050405020304" pitchFamily="18" charset="0"/>
                  <a:ea typeface="黑体" panose="02010609060101010101" pitchFamily="49" charset="-122"/>
                  <a:cs typeface="Times New Roman" panose="02020603050405020304" pitchFamily="18" charset="0"/>
                </a:rPr>
                <a:t>5300 W/(</a:t>
              </a:r>
              <a:r>
                <a:rPr lang="en-US" altLang="zh-CN" kern="100" dirty="0" err="1">
                  <a:latin typeface="Times New Roman" panose="02020603050405020304" pitchFamily="18" charset="0"/>
                  <a:ea typeface="黑体" panose="02010609060101010101" pitchFamily="49" charset="-122"/>
                  <a:cs typeface="Times New Roman" panose="02020603050405020304" pitchFamily="18" charset="0"/>
                </a:rPr>
                <a:t>m·K</a:t>
              </a:r>
              <a:r>
                <a:rPr lang="en-US" altLang="zh-CN" kern="100" dirty="0">
                  <a:latin typeface="Times New Roman" panose="02020603050405020304" pitchFamily="18" charset="0"/>
                  <a:ea typeface="黑体" panose="02010609060101010101" pitchFamily="49" charset="-122"/>
                  <a:cs typeface="Times New Roman" panose="02020603050405020304" pitchFamily="18" charset="0"/>
                </a:rPr>
                <a:t>)</a:t>
              </a:r>
              <a:r>
                <a:rPr lang="zh-CN" altLang="en-US" kern="100" dirty="0">
                  <a:latin typeface="Times New Roman" panose="02020603050405020304" pitchFamily="18" charset="0"/>
                  <a:ea typeface="黑体" panose="02010609060101010101" pitchFamily="49" charset="-122"/>
                  <a:cs typeface="Times New Roman" panose="02020603050405020304" pitchFamily="18" charset="0"/>
                </a:rPr>
                <a:t>）</a:t>
              </a:r>
            </a:p>
            <a:p>
              <a:pPr marL="285750" indent="-285750">
                <a:lnSpc>
                  <a:spcPct val="150000"/>
                </a:lnSpc>
                <a:buFont typeface="Wingdings" panose="05000000000000000000" pitchFamily="2" charset="2"/>
                <a:buChar char="l"/>
              </a:pPr>
              <a:r>
                <a:rPr lang="zh-CN" altLang="en-US" kern="100" dirty="0">
                  <a:latin typeface="Times New Roman" panose="02020603050405020304" pitchFamily="18" charset="0"/>
                  <a:ea typeface="黑体" panose="02010609060101010101" pitchFamily="49" charset="-122"/>
                  <a:cs typeface="Times New Roman" panose="02020603050405020304" pitchFamily="18" charset="0"/>
                </a:rPr>
                <a:t>高载流子迁移率（</a:t>
              </a:r>
              <a:r>
                <a:rPr lang="en-US" altLang="zh-CN" kern="100" dirty="0">
                  <a:latin typeface="Times New Roman" panose="02020603050405020304" pitchFamily="18" charset="0"/>
                  <a:ea typeface="黑体" panose="02010609060101010101" pitchFamily="49" charset="-122"/>
                  <a:cs typeface="Times New Roman" panose="02020603050405020304" pitchFamily="18" charset="0"/>
                </a:rPr>
                <a:t>15000 cm²/(V·s)</a:t>
              </a:r>
              <a:r>
                <a:rPr lang="zh-CN" altLang="en-US" kern="100" dirty="0">
                  <a:latin typeface="Times New Roman" panose="02020603050405020304" pitchFamily="18" charset="0"/>
                  <a:ea typeface="黑体" panose="02010609060101010101" pitchFamily="49" charset="-122"/>
                  <a:cs typeface="Times New Roman" panose="02020603050405020304" pitchFamily="18" charset="0"/>
                </a:rPr>
                <a:t>）</a:t>
              </a:r>
            </a:p>
          </p:txBody>
        </p:sp>
        <p:sp>
          <p:nvSpPr>
            <p:cNvPr id="5" name="文本框 4">
              <a:extLst>
                <a:ext uri="{FF2B5EF4-FFF2-40B4-BE49-F238E27FC236}">
                  <a16:creationId xmlns:a16="http://schemas.microsoft.com/office/drawing/2014/main" id="{EB1E4FA6-9C61-696B-63D2-8813512EFB3F}"/>
                </a:ext>
              </a:extLst>
            </p:cNvPr>
            <p:cNvSpPr txBox="1"/>
            <p:nvPr/>
          </p:nvSpPr>
          <p:spPr>
            <a:xfrm>
              <a:off x="3139393" y="1955710"/>
              <a:ext cx="3037144" cy="400110"/>
            </a:xfrm>
            <a:prstGeom prst="rect">
              <a:avLst/>
            </a:prstGeom>
            <a:noFill/>
          </p:spPr>
          <p:txBody>
            <a:bodyPr wrap="square">
              <a:spAutoFit/>
            </a:bodyPr>
            <a:lstStyle/>
            <a:p>
              <a:r>
                <a:rPr lang="en-US" altLang="zh-CN" sz="2000" b="1" kern="100">
                  <a:latin typeface="Times New Roman" panose="02020603050405020304" pitchFamily="18" charset="0"/>
                  <a:cs typeface="Times New Roman" panose="02020603050405020304" pitchFamily="18" charset="0"/>
                </a:rPr>
                <a:t>Single-layer graphene</a:t>
              </a:r>
              <a:endParaRPr lang="zh-CN" altLang="en-US" sz="2000" b="1" kern="100" dirty="0">
                <a:latin typeface="Times New Roman" panose="02020603050405020304" pitchFamily="18" charset="0"/>
                <a:cs typeface="Times New Roman" panose="02020603050405020304" pitchFamily="18" charset="0"/>
              </a:endParaRPr>
            </a:p>
          </p:txBody>
        </p:sp>
      </p:grpSp>
      <p:sp>
        <p:nvSpPr>
          <p:cNvPr id="6" name="矩形: 圆角 5">
            <a:extLst>
              <a:ext uri="{FF2B5EF4-FFF2-40B4-BE49-F238E27FC236}">
                <a16:creationId xmlns:a16="http://schemas.microsoft.com/office/drawing/2014/main" id="{00DF025D-4766-3143-DC8F-CD383952A409}"/>
              </a:ext>
            </a:extLst>
          </p:cNvPr>
          <p:cNvSpPr/>
          <p:nvPr/>
        </p:nvSpPr>
        <p:spPr>
          <a:xfrm>
            <a:off x="5735782" y="3974831"/>
            <a:ext cx="6307136" cy="2448272"/>
          </a:xfrm>
          <a:prstGeom prst="roundRect">
            <a:avLst>
              <a:gd name="adj" fmla="val 3858"/>
            </a:avLst>
          </a:prstGeom>
          <a:solidFill>
            <a:srgbClr val="FFC000"/>
          </a:solidFill>
          <a:ln w="28575" cap="flat" cmpd="sng" algn="ctr">
            <a:solidFill>
              <a:srgbClr val="FFC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a:ea typeface="宋体" panose="02010600030101010101" pitchFamily="2" charset="-122"/>
              <a:cs typeface="+mn-cs"/>
            </a:endParaRPr>
          </a:p>
        </p:txBody>
      </p:sp>
      <p:sp>
        <p:nvSpPr>
          <p:cNvPr id="9" name="文本框 8">
            <a:extLst>
              <a:ext uri="{FF2B5EF4-FFF2-40B4-BE49-F238E27FC236}">
                <a16:creationId xmlns:a16="http://schemas.microsoft.com/office/drawing/2014/main" id="{0DEB93D9-00EF-526B-0E6C-CA0087255ECB}"/>
              </a:ext>
            </a:extLst>
          </p:cNvPr>
          <p:cNvSpPr txBox="1"/>
          <p:nvPr/>
        </p:nvSpPr>
        <p:spPr>
          <a:xfrm>
            <a:off x="5872627" y="4143060"/>
            <a:ext cx="6219012" cy="1982594"/>
          </a:xfrm>
          <a:prstGeom prst="rect">
            <a:avLst/>
          </a:prstGeom>
          <a:noFill/>
        </p:spPr>
        <p:txBody>
          <a:bodyPr wrap="square">
            <a:spAutoFit/>
          </a:bodyPr>
          <a:lstStyle/>
          <a:p>
            <a:pPr>
              <a:lnSpc>
                <a:spcPct val="150000"/>
              </a:lnSpc>
            </a:pPr>
            <a:r>
              <a:rPr lang="zh-CN" altLang="en-US" sz="2400" b="1" kern="0" dirty="0">
                <a:latin typeface="Times New Roman" panose="02020603050405020304" pitchFamily="18" charset="0"/>
                <a:cs typeface="Times New Roman" panose="02020603050405020304" pitchFamily="18" charset="0"/>
              </a:rPr>
              <a:t>我们研制了一款</a:t>
            </a:r>
            <a:r>
              <a:rPr lang="en-US" altLang="zh-CN" sz="2400" b="1" kern="0" dirty="0">
                <a:latin typeface="Times New Roman" panose="02020603050405020304" pitchFamily="18" charset="0"/>
                <a:cs typeface="Times New Roman" panose="02020603050405020304" pitchFamily="18" charset="0"/>
              </a:rPr>
              <a:t>Graphene-</a:t>
            </a:r>
            <a:r>
              <a:rPr lang="en-US" altLang="zh-CN" sz="2400" b="1" kern="0" dirty="0" err="1">
                <a:latin typeface="Times New Roman" panose="02020603050405020304" pitchFamily="18" charset="0"/>
                <a:cs typeface="Times New Roman" panose="02020603050405020304" pitchFamily="18" charset="0"/>
              </a:rPr>
              <a:t>SiC</a:t>
            </a:r>
            <a:r>
              <a:rPr lang="zh-CN" altLang="en-US" sz="2400" b="1" kern="0" dirty="0">
                <a:latin typeface="Times New Roman" panose="02020603050405020304" pitchFamily="18" charset="0"/>
                <a:cs typeface="Times New Roman" panose="02020603050405020304" pitchFamily="18" charset="0"/>
              </a:rPr>
              <a:t>探测器。</a:t>
            </a:r>
          </a:p>
          <a:p>
            <a:pPr>
              <a:lnSpc>
                <a:spcPct val="150000"/>
              </a:lnSpc>
            </a:pPr>
            <a:endParaRPr lang="en-US" altLang="zh-CN" sz="2000" b="1" kern="0" dirty="0">
              <a:latin typeface="Times New Roman" panose="02020603050405020304" pitchFamily="18" charset="0"/>
              <a:cs typeface="Times New Roman" panose="02020603050405020304" pitchFamily="18" charset="0"/>
            </a:endParaRPr>
          </a:p>
          <a:p>
            <a:pPr>
              <a:lnSpc>
                <a:spcPct val="150000"/>
              </a:lnSpc>
            </a:pPr>
            <a:r>
              <a:rPr lang="zh-CN" altLang="en-US" sz="2000" b="1" kern="0" dirty="0">
                <a:latin typeface="Times New Roman" panose="02020603050405020304" pitchFamily="18" charset="0"/>
                <a:cs typeface="Times New Roman" panose="02020603050405020304" pitchFamily="18" charset="0"/>
              </a:rPr>
              <a:t>目标：在特定应用场景中，石墨烯能够增强信号稳定性、改善时间分辨率，并提升时间分辨率的均匀性。</a:t>
            </a:r>
            <a:endParaRPr lang="en-US" altLang="zh-CN" sz="2000" b="1" dirty="0">
              <a:latin typeface="Times New Roman" panose="02020603050405020304" pitchFamily="18" charset="0"/>
              <a:ea typeface="Arial Unicode MS" panose="020B0604020202020204" pitchFamily="34" charset="-122"/>
              <a:cs typeface="Times New Roman" panose="02020603050405020304" pitchFamily="18" charset="0"/>
            </a:endParaRPr>
          </a:p>
        </p:txBody>
      </p:sp>
      <p:sp>
        <p:nvSpPr>
          <p:cNvPr id="11" name="矩形: 圆角 10">
            <a:extLst>
              <a:ext uri="{FF2B5EF4-FFF2-40B4-BE49-F238E27FC236}">
                <a16:creationId xmlns:a16="http://schemas.microsoft.com/office/drawing/2014/main" id="{1D0CFF62-B563-B81A-5E77-35DF401D776C}"/>
              </a:ext>
            </a:extLst>
          </p:cNvPr>
          <p:cNvSpPr/>
          <p:nvPr/>
        </p:nvSpPr>
        <p:spPr>
          <a:xfrm>
            <a:off x="5333576" y="1245660"/>
            <a:ext cx="3453586" cy="2255822"/>
          </a:xfrm>
          <a:prstGeom prst="roundRect">
            <a:avLst>
              <a:gd name="adj" fmla="val 3858"/>
            </a:avLst>
          </a:prstGeom>
          <a:ln w="28575"/>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a:ea typeface="宋体" panose="02010600030101010101" pitchFamily="2" charset="-122"/>
              <a:cs typeface="+mn-cs"/>
            </a:endParaRPr>
          </a:p>
        </p:txBody>
      </p:sp>
      <p:sp>
        <p:nvSpPr>
          <p:cNvPr id="12" name="矩形: 对角圆角 11">
            <a:extLst>
              <a:ext uri="{FF2B5EF4-FFF2-40B4-BE49-F238E27FC236}">
                <a16:creationId xmlns:a16="http://schemas.microsoft.com/office/drawing/2014/main" id="{135B8A22-4BB7-FF81-8202-BDC0B11D8FAF}"/>
              </a:ext>
            </a:extLst>
          </p:cNvPr>
          <p:cNvSpPr/>
          <p:nvPr/>
        </p:nvSpPr>
        <p:spPr>
          <a:xfrm>
            <a:off x="5530929" y="1052439"/>
            <a:ext cx="2877091" cy="540000"/>
          </a:xfrm>
          <a:prstGeom prst="round2DiagRect">
            <a:avLst/>
          </a:prstGeom>
          <a:solidFill>
            <a:srgbClr val="00B0F0"/>
          </a:solidFill>
          <a:ln w="9525" cap="flat" cmpd="sng" algn="ctr">
            <a:solidFill>
              <a:schemeClr val="accent5">
                <a:lumMod val="25000"/>
              </a:schemeClr>
            </a:solidFill>
            <a:prstDash val="solid"/>
          </a:ln>
          <a:effectLst>
            <a:outerShdw blurRad="40000" dist="23000" dir="5400000" rotWithShape="0">
              <a:srgbClr val="000000">
                <a:alpha val="35000"/>
              </a:srgbClr>
            </a:outerShdw>
          </a:effectLst>
        </p:spPr>
        <p:txBody>
          <a:bodyPr rtlCol="0" anchor="ctr"/>
          <a:lstStyle/>
          <a:p>
            <a:pPr lvl="0" algn="ctr">
              <a:defRPr/>
            </a:pPr>
            <a:r>
              <a:rPr kumimoji="0" lang="zh-CN" altLang="en-US" sz="2000" b="1" i="0" u="none" strike="noStrike" kern="0" cap="none" spc="0" normalizeH="0" baseline="0" noProof="0" dirty="0">
                <a:ln>
                  <a:noFill/>
                </a:ln>
                <a:solidFill>
                  <a:schemeClr val="bg1"/>
                </a:solidFill>
                <a:effectLst/>
                <a:uLnTx/>
                <a:uFillTx/>
                <a:cs typeface="+mn-cs"/>
              </a:rPr>
              <a:t>探测器特殊领域应用</a:t>
            </a:r>
            <a:endParaRPr kumimoji="0" lang="en-US" altLang="zh-CN" sz="2000" b="1" i="0" u="none" strike="noStrike" kern="0" cap="none" spc="0" normalizeH="0" baseline="0" noProof="0" dirty="0">
              <a:ln>
                <a:noFill/>
              </a:ln>
              <a:solidFill>
                <a:schemeClr val="bg1"/>
              </a:solidFill>
              <a:effectLst/>
              <a:uLnTx/>
              <a:uFillTx/>
              <a:cs typeface="+mn-cs"/>
            </a:endParaRPr>
          </a:p>
        </p:txBody>
      </p:sp>
      <p:sp>
        <p:nvSpPr>
          <p:cNvPr id="16" name="文本框 15">
            <a:extLst>
              <a:ext uri="{FF2B5EF4-FFF2-40B4-BE49-F238E27FC236}">
                <a16:creationId xmlns:a16="http://schemas.microsoft.com/office/drawing/2014/main" id="{A5532BAA-3D2F-8D6E-4D43-6212C020F1D1}"/>
              </a:ext>
            </a:extLst>
          </p:cNvPr>
          <p:cNvSpPr txBox="1"/>
          <p:nvPr/>
        </p:nvSpPr>
        <p:spPr>
          <a:xfrm>
            <a:off x="5576912" y="1587076"/>
            <a:ext cx="4013138" cy="1890261"/>
          </a:xfrm>
          <a:prstGeom prst="rect">
            <a:avLst/>
          </a:prstGeom>
          <a:noFill/>
        </p:spPr>
        <p:txBody>
          <a:bodyPr wrap="square">
            <a:spAutoFit/>
          </a:bodyPr>
          <a:lstStyle/>
          <a:p>
            <a:pPr marL="285750" indent="-285750">
              <a:lnSpc>
                <a:spcPct val="150000"/>
              </a:lnSpc>
              <a:buFont typeface="Wingdings" panose="05000000000000000000" pitchFamily="2" charset="2"/>
              <a:buChar char="l"/>
            </a:pPr>
            <a:r>
              <a:rPr lang="zh-CN" altLang="en-US" sz="2000" b="1" dirty="0">
                <a:latin typeface="Times New Roman" panose="02020603050405020304" pitchFamily="18" charset="0"/>
                <a:cs typeface="Times New Roman" panose="02020603050405020304" pitchFamily="18" charset="0"/>
              </a:rPr>
              <a:t>低穿透粒子探测器</a:t>
            </a:r>
          </a:p>
          <a:p>
            <a:pPr marL="285750" indent="-285750">
              <a:lnSpc>
                <a:spcPct val="150000"/>
              </a:lnSpc>
              <a:buFont typeface="Wingdings" panose="05000000000000000000" pitchFamily="2" charset="2"/>
              <a:buChar char="l"/>
            </a:pPr>
            <a:r>
              <a:rPr lang="zh-CN" altLang="en-US" sz="2000" b="1" dirty="0">
                <a:latin typeface="Times New Roman" panose="02020603050405020304" pitchFamily="18" charset="0"/>
                <a:cs typeface="Times New Roman" panose="02020603050405020304" pitchFamily="18" charset="0"/>
              </a:rPr>
              <a:t>低能软</a:t>
            </a:r>
            <a:r>
              <a:rPr lang="en-US" altLang="zh-CN" sz="2000" b="1" dirty="0">
                <a:latin typeface="Times New Roman" panose="02020603050405020304" pitchFamily="18" charset="0"/>
                <a:cs typeface="Times New Roman" panose="02020603050405020304" pitchFamily="18" charset="0"/>
              </a:rPr>
              <a:t>X</a:t>
            </a:r>
            <a:r>
              <a:rPr lang="zh-CN" altLang="en-US" sz="2000" b="1" dirty="0">
                <a:latin typeface="Times New Roman" panose="02020603050405020304" pitchFamily="18" charset="0"/>
                <a:cs typeface="Times New Roman" panose="02020603050405020304" pitchFamily="18" charset="0"/>
              </a:rPr>
              <a:t>射线</a:t>
            </a:r>
          </a:p>
          <a:p>
            <a:pPr marL="285750" indent="-285750">
              <a:lnSpc>
                <a:spcPct val="150000"/>
              </a:lnSpc>
              <a:buFont typeface="Wingdings" panose="05000000000000000000" pitchFamily="2" charset="2"/>
              <a:buChar char="l"/>
            </a:pPr>
            <a:r>
              <a:rPr lang="zh-CN" altLang="en-US" sz="2000" b="1" dirty="0">
                <a:latin typeface="Times New Roman" panose="02020603050405020304" pitchFamily="18" charset="0"/>
                <a:cs typeface="Times New Roman" panose="02020603050405020304" pitchFamily="18" charset="0"/>
              </a:rPr>
              <a:t>紫外光</a:t>
            </a:r>
          </a:p>
          <a:p>
            <a:pPr marL="285750" indent="-285750">
              <a:lnSpc>
                <a:spcPct val="150000"/>
              </a:lnSpc>
              <a:buFont typeface="Wingdings" panose="05000000000000000000" pitchFamily="2" charset="2"/>
              <a:buChar char="l"/>
            </a:pPr>
            <a:r>
              <a:rPr lang="zh-CN" altLang="en-US" sz="2000" b="1" dirty="0">
                <a:latin typeface="Times New Roman" panose="02020603050405020304" pitchFamily="18" charset="0"/>
                <a:cs typeface="Times New Roman" panose="02020603050405020304" pitchFamily="18" charset="0"/>
              </a:rPr>
              <a:t>瞬态电流技术（</a:t>
            </a:r>
            <a:r>
              <a:rPr lang="en-US" altLang="zh-CN" sz="2000" b="1" dirty="0">
                <a:latin typeface="Times New Roman" panose="02020603050405020304" pitchFamily="18" charset="0"/>
                <a:cs typeface="Times New Roman" panose="02020603050405020304" pitchFamily="18" charset="0"/>
              </a:rPr>
              <a:t>TCT</a:t>
            </a:r>
            <a:r>
              <a:rPr lang="zh-CN" altLang="en-US" sz="2000" b="1" dirty="0">
                <a:latin typeface="Times New Roman" panose="02020603050405020304" pitchFamily="18" charset="0"/>
                <a:cs typeface="Times New Roman" panose="02020603050405020304" pitchFamily="18" charset="0"/>
              </a:rPr>
              <a:t>）</a:t>
            </a:r>
            <a:endParaRPr lang="en-US" altLang="zh-CN" sz="2000" b="1" dirty="0">
              <a:latin typeface="Times New Roman" panose="02020603050405020304" pitchFamily="18" charset="0"/>
              <a:cs typeface="Times New Roman" panose="02020603050405020304" pitchFamily="18" charset="0"/>
            </a:endParaRPr>
          </a:p>
        </p:txBody>
      </p:sp>
      <p:sp>
        <p:nvSpPr>
          <p:cNvPr id="7" name="矩形 6">
            <a:extLst>
              <a:ext uri="{FF2B5EF4-FFF2-40B4-BE49-F238E27FC236}">
                <a16:creationId xmlns:a16="http://schemas.microsoft.com/office/drawing/2014/main" id="{110D2528-7EFE-0EC4-0D99-540B85A73E3F}"/>
              </a:ext>
            </a:extLst>
          </p:cNvPr>
          <p:cNvSpPr/>
          <p:nvPr/>
        </p:nvSpPr>
        <p:spPr>
          <a:xfrm>
            <a:off x="0" y="0"/>
            <a:ext cx="12192000" cy="704007"/>
          </a:xfrm>
          <a:prstGeom prst="rect">
            <a:avLst/>
          </a:prstGeom>
          <a:solidFill>
            <a:srgbClr val="2D2C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6EB59909-8F67-F1B9-2111-14F4B5F8E6D7}"/>
              </a:ext>
            </a:extLst>
          </p:cNvPr>
          <p:cNvSpPr txBox="1"/>
          <p:nvPr/>
        </p:nvSpPr>
        <p:spPr>
          <a:xfrm>
            <a:off x="91395" y="-14172"/>
            <a:ext cx="10828396" cy="646331"/>
          </a:xfrm>
          <a:prstGeom prst="rect">
            <a:avLst/>
          </a:prstGeom>
          <a:noFill/>
        </p:spPr>
        <p:txBody>
          <a:bodyPr wrap="square" rtlCol="0">
            <a:spAutoFit/>
          </a:bodyPr>
          <a:lstStyle/>
          <a:p>
            <a:pPr fontAlgn="base">
              <a:spcBef>
                <a:spcPct val="0"/>
              </a:spcBef>
              <a:spcAft>
                <a:spcPct val="0"/>
              </a:spcAft>
            </a:pPr>
            <a:r>
              <a:rPr lang="fr-FR" altLang="zh-CN" sz="3600" b="1" dirty="0">
                <a:solidFill>
                  <a:schemeClr val="bg1"/>
                </a:solidFill>
                <a:ea typeface="Adobe 黑体 Std R" panose="020B0400000000000000" pitchFamily="34" charset="-122"/>
                <a:cs typeface="+mj-cs"/>
              </a:rPr>
              <a:t>Graphene-SiC</a:t>
            </a:r>
            <a:r>
              <a:rPr lang="zh-CN" altLang="en-US" sz="3600" b="1" dirty="0">
                <a:solidFill>
                  <a:schemeClr val="bg1"/>
                </a:solidFill>
                <a:ea typeface="Adobe 黑体 Std R" panose="020B0400000000000000" pitchFamily="34" charset="-122"/>
                <a:cs typeface="+mj-cs"/>
              </a:rPr>
              <a:t>探测器</a:t>
            </a:r>
            <a:endParaRPr lang="en-US" altLang="zh-CN" sz="3600" b="1" dirty="0">
              <a:solidFill>
                <a:schemeClr val="bg1"/>
              </a:solidFill>
              <a:ea typeface="Adobe 黑体 Std R" panose="020B0400000000000000" pitchFamily="34" charset="-122"/>
              <a:cs typeface="+mj-cs"/>
            </a:endParaRPr>
          </a:p>
        </p:txBody>
      </p:sp>
      <p:sp>
        <p:nvSpPr>
          <p:cNvPr id="15" name="箭头: 左弧形 14">
            <a:extLst>
              <a:ext uri="{FF2B5EF4-FFF2-40B4-BE49-F238E27FC236}">
                <a16:creationId xmlns:a16="http://schemas.microsoft.com/office/drawing/2014/main" id="{580C2FE6-DDB0-EC93-83C4-FD42444D77DF}"/>
              </a:ext>
            </a:extLst>
          </p:cNvPr>
          <p:cNvSpPr/>
          <p:nvPr/>
        </p:nvSpPr>
        <p:spPr>
          <a:xfrm rot="16200000">
            <a:off x="5174167" y="5464098"/>
            <a:ext cx="423746" cy="702527"/>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 name="箭头: 左弧形 16">
            <a:extLst>
              <a:ext uri="{FF2B5EF4-FFF2-40B4-BE49-F238E27FC236}">
                <a16:creationId xmlns:a16="http://schemas.microsoft.com/office/drawing/2014/main" id="{1C625856-4CD6-EFFD-5027-2DACD3BE77DE}"/>
              </a:ext>
            </a:extLst>
          </p:cNvPr>
          <p:cNvSpPr/>
          <p:nvPr/>
        </p:nvSpPr>
        <p:spPr>
          <a:xfrm rot="5400000">
            <a:off x="4713248" y="2092713"/>
            <a:ext cx="423746" cy="702527"/>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 name="箭头: 左右 17">
            <a:extLst>
              <a:ext uri="{FF2B5EF4-FFF2-40B4-BE49-F238E27FC236}">
                <a16:creationId xmlns:a16="http://schemas.microsoft.com/office/drawing/2014/main" id="{B1A1677A-03B3-0B66-3A96-BBBF2AFCE5DD}"/>
              </a:ext>
            </a:extLst>
          </p:cNvPr>
          <p:cNvSpPr/>
          <p:nvPr/>
        </p:nvSpPr>
        <p:spPr>
          <a:xfrm>
            <a:off x="8831764" y="2219093"/>
            <a:ext cx="591015" cy="278780"/>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圆角 19">
            <a:extLst>
              <a:ext uri="{FF2B5EF4-FFF2-40B4-BE49-F238E27FC236}">
                <a16:creationId xmlns:a16="http://schemas.microsoft.com/office/drawing/2014/main" id="{8BB12EDF-7F04-1232-6BB0-2F8D15D4FB39}"/>
              </a:ext>
            </a:extLst>
          </p:cNvPr>
          <p:cNvSpPr/>
          <p:nvPr/>
        </p:nvSpPr>
        <p:spPr>
          <a:xfrm>
            <a:off x="9533870" y="1275396"/>
            <a:ext cx="2420238" cy="2255822"/>
          </a:xfrm>
          <a:prstGeom prst="roundRect">
            <a:avLst>
              <a:gd name="adj" fmla="val 3858"/>
            </a:avLst>
          </a:prstGeom>
          <a:ln w="28575">
            <a:solidFill>
              <a:schemeClr val="accent6">
                <a:lumMod val="7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a:ea typeface="宋体" panose="02010600030101010101" pitchFamily="2" charset="-122"/>
              <a:cs typeface="+mn-cs"/>
            </a:endParaRPr>
          </a:p>
        </p:txBody>
      </p:sp>
      <p:sp>
        <p:nvSpPr>
          <p:cNvPr id="21" name="矩形: 对角圆角 20">
            <a:extLst>
              <a:ext uri="{FF2B5EF4-FFF2-40B4-BE49-F238E27FC236}">
                <a16:creationId xmlns:a16="http://schemas.microsoft.com/office/drawing/2014/main" id="{7FD5B2B3-744A-4820-C7DA-5F9E5177CDD8}"/>
              </a:ext>
            </a:extLst>
          </p:cNvPr>
          <p:cNvSpPr/>
          <p:nvPr/>
        </p:nvSpPr>
        <p:spPr>
          <a:xfrm>
            <a:off x="9731224" y="1082175"/>
            <a:ext cx="2016236" cy="540000"/>
          </a:xfrm>
          <a:prstGeom prst="round2DiagRect">
            <a:avLst/>
          </a:prstGeom>
          <a:solidFill>
            <a:schemeClr val="accent6">
              <a:lumMod val="75000"/>
            </a:schemeClr>
          </a:solidFill>
          <a:ln w="9525" cap="flat" cmpd="sng" algn="ctr">
            <a:solidFill>
              <a:schemeClr val="accent5">
                <a:lumMod val="25000"/>
              </a:schemeClr>
            </a:solidFill>
            <a:prstDash val="solid"/>
          </a:ln>
          <a:effectLst>
            <a:outerShdw blurRad="40000" dist="23000" dir="5400000" rotWithShape="0">
              <a:srgbClr val="000000">
                <a:alpha val="35000"/>
              </a:srgbClr>
            </a:outerShdw>
          </a:effectLst>
        </p:spPr>
        <p:txBody>
          <a:bodyPr rtlCol="0" anchor="ctr"/>
          <a:lstStyle/>
          <a:p>
            <a:pPr lvl="0" algn="ctr">
              <a:defRPr/>
            </a:pPr>
            <a:r>
              <a:rPr kumimoji="0" lang="zh-CN" altLang="en-US" sz="2000" b="1" i="0" u="none" strike="noStrike" kern="0" cap="none" spc="0" normalizeH="0" baseline="0" noProof="0" dirty="0">
                <a:ln>
                  <a:noFill/>
                </a:ln>
                <a:solidFill>
                  <a:schemeClr val="bg1"/>
                </a:solidFill>
                <a:effectLst/>
                <a:uLnTx/>
                <a:uFillTx/>
                <a:cs typeface="+mn-cs"/>
              </a:rPr>
              <a:t>开窗缺陷</a:t>
            </a:r>
          </a:p>
        </p:txBody>
      </p:sp>
      <p:sp>
        <p:nvSpPr>
          <p:cNvPr id="22" name="文本框 21">
            <a:extLst>
              <a:ext uri="{FF2B5EF4-FFF2-40B4-BE49-F238E27FC236}">
                <a16:creationId xmlns:a16="http://schemas.microsoft.com/office/drawing/2014/main" id="{DCEEBD1D-A9E8-D7A6-313E-2FDDA990BAD1}"/>
              </a:ext>
            </a:extLst>
          </p:cNvPr>
          <p:cNvSpPr txBox="1"/>
          <p:nvPr/>
        </p:nvSpPr>
        <p:spPr>
          <a:xfrm>
            <a:off x="9654543" y="1627965"/>
            <a:ext cx="4013138" cy="1883657"/>
          </a:xfrm>
          <a:prstGeom prst="rect">
            <a:avLst/>
          </a:prstGeom>
          <a:noFill/>
        </p:spPr>
        <p:txBody>
          <a:bodyPr wrap="square">
            <a:spAutoFit/>
          </a:bodyPr>
          <a:lstStyle/>
          <a:p>
            <a:pPr marL="285750" indent="-285750">
              <a:lnSpc>
                <a:spcPct val="150000"/>
              </a:lnSpc>
              <a:buFont typeface="Wingdings" panose="05000000000000000000" pitchFamily="2" charset="2"/>
              <a:buChar char="l"/>
            </a:pPr>
            <a:r>
              <a:rPr lang="zh-CN" altLang="en-US" sz="2000" b="1" dirty="0">
                <a:latin typeface="Times New Roman" panose="02020603050405020304" pitchFamily="18" charset="0"/>
                <a:cs typeface="Times New Roman" panose="02020603050405020304" pitchFamily="18" charset="0"/>
              </a:rPr>
              <a:t>增加死区</a:t>
            </a:r>
            <a:endParaRPr lang="en-US" altLang="zh-CN" sz="2000" b="1" dirty="0">
              <a:latin typeface="Times New Roman" panose="02020603050405020304" pitchFamily="18" charset="0"/>
              <a:cs typeface="Times New Roman" panose="02020603050405020304" pitchFamily="18" charset="0"/>
            </a:endParaRPr>
          </a:p>
          <a:p>
            <a:pPr marL="285750" indent="-285750">
              <a:lnSpc>
                <a:spcPct val="150000"/>
              </a:lnSpc>
              <a:buFont typeface="Wingdings" panose="05000000000000000000" pitchFamily="2" charset="2"/>
              <a:buChar char="l"/>
            </a:pPr>
            <a:r>
              <a:rPr lang="zh-CN" altLang="en-US" sz="2000" b="1" dirty="0">
                <a:latin typeface="Times New Roman" panose="02020603050405020304" pitchFamily="18" charset="0"/>
                <a:cs typeface="Times New Roman" panose="02020603050405020304" pitchFamily="18" charset="0"/>
              </a:rPr>
              <a:t>电场不均匀</a:t>
            </a:r>
            <a:endParaRPr lang="en-US" altLang="zh-CN" sz="2000" b="1" dirty="0">
              <a:latin typeface="Times New Roman" panose="02020603050405020304" pitchFamily="18" charset="0"/>
              <a:cs typeface="Times New Roman" panose="02020603050405020304" pitchFamily="18" charset="0"/>
            </a:endParaRPr>
          </a:p>
          <a:p>
            <a:pPr marL="285750" indent="-285750">
              <a:lnSpc>
                <a:spcPct val="150000"/>
              </a:lnSpc>
              <a:buFont typeface="Wingdings" panose="05000000000000000000" pitchFamily="2" charset="2"/>
              <a:buChar char="l"/>
            </a:pPr>
            <a:r>
              <a:rPr lang="zh-CN" altLang="en-US" sz="2000" b="1" dirty="0">
                <a:latin typeface="Times New Roman" panose="02020603050405020304" pitchFamily="18" charset="0"/>
                <a:cs typeface="Times New Roman" panose="02020603050405020304" pitchFamily="18" charset="0"/>
              </a:rPr>
              <a:t>信号不稳定</a:t>
            </a:r>
            <a:endParaRPr lang="en-US" altLang="zh-CN" sz="2000" b="1" dirty="0">
              <a:latin typeface="Times New Roman" panose="02020603050405020304" pitchFamily="18" charset="0"/>
              <a:cs typeface="Times New Roman" panose="02020603050405020304" pitchFamily="18" charset="0"/>
            </a:endParaRPr>
          </a:p>
          <a:p>
            <a:pPr marL="285750" indent="-285750">
              <a:lnSpc>
                <a:spcPct val="150000"/>
              </a:lnSpc>
              <a:buFont typeface="Wingdings" panose="05000000000000000000" pitchFamily="2" charset="2"/>
              <a:buChar char="l"/>
            </a:pPr>
            <a:r>
              <a:rPr lang="zh-CN" altLang="en-US" sz="2000" b="1" dirty="0">
                <a:latin typeface="Times New Roman" panose="02020603050405020304" pitchFamily="18" charset="0"/>
                <a:cs typeface="Times New Roman" panose="02020603050405020304" pitchFamily="18" charset="0"/>
              </a:rPr>
              <a:t>时间分辨性能差</a:t>
            </a:r>
            <a:endParaRPr lang="en-US" altLang="zh-CN" sz="2000" b="1" dirty="0">
              <a:latin typeface="Times New Roman" panose="02020603050405020304" pitchFamily="18" charset="0"/>
              <a:cs typeface="Times New Roman" panose="02020603050405020304" pitchFamily="18" charset="0"/>
            </a:endParaRPr>
          </a:p>
        </p:txBody>
      </p:sp>
      <p:sp>
        <p:nvSpPr>
          <p:cNvPr id="23" name="灯片编号占位符 22">
            <a:extLst>
              <a:ext uri="{FF2B5EF4-FFF2-40B4-BE49-F238E27FC236}">
                <a16:creationId xmlns:a16="http://schemas.microsoft.com/office/drawing/2014/main" id="{4350BF95-1F72-88B3-2206-898591A0AB04}"/>
              </a:ext>
            </a:extLst>
          </p:cNvPr>
          <p:cNvSpPr>
            <a:spLocks noGrp="1"/>
          </p:cNvSpPr>
          <p:nvPr>
            <p:ph type="sldNum" sz="quarter" idx="12"/>
          </p:nvPr>
        </p:nvSpPr>
        <p:spPr/>
        <p:txBody>
          <a:bodyPr/>
          <a:lstStyle/>
          <a:p>
            <a:fld id="{62057974-E0BD-4C16-B1C0-846E4177CF44}" type="slidenum">
              <a:rPr lang="zh-CN" altLang="en-US" smtClean="0"/>
              <a:pPr/>
              <a:t>5</a:t>
            </a:fld>
            <a:endParaRPr lang="zh-CN" altLang="en-US">
              <a:solidFill>
                <a:schemeClr val="bg1"/>
              </a:solidFill>
            </a:endParaRPr>
          </a:p>
        </p:txBody>
      </p:sp>
    </p:spTree>
    <p:extLst>
      <p:ext uri="{BB962C8B-B14F-4D97-AF65-F5344CB8AC3E}">
        <p14:creationId xmlns:p14="http://schemas.microsoft.com/office/powerpoint/2010/main" val="3213869068"/>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439712B2-E1F0-7E49-540E-46C7BB60BA06}"/>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val="0"/>
              </a:ext>
            </a:extLst>
          </a:blip>
          <a:srcRect l="20671"/>
          <a:stretch/>
        </p:blipFill>
        <p:spPr>
          <a:xfrm>
            <a:off x="7824191" y="3198027"/>
            <a:ext cx="2016225" cy="1901236"/>
          </a:xfrm>
          <a:prstGeom prst="rect">
            <a:avLst/>
          </a:prstGeom>
        </p:spPr>
      </p:pic>
      <p:sp>
        <p:nvSpPr>
          <p:cNvPr id="4" name="TextBox 147">
            <a:extLst>
              <a:ext uri="{FF2B5EF4-FFF2-40B4-BE49-F238E27FC236}">
                <a16:creationId xmlns:a16="http://schemas.microsoft.com/office/drawing/2014/main" id="{C7F01992-8C66-E50B-D2E3-C58E2AC6049B}"/>
              </a:ext>
            </a:extLst>
          </p:cNvPr>
          <p:cNvSpPr txBox="1"/>
          <p:nvPr/>
        </p:nvSpPr>
        <p:spPr>
          <a:xfrm>
            <a:off x="2135560" y="6091531"/>
            <a:ext cx="3672408" cy="338554"/>
          </a:xfrm>
          <a:prstGeom prst="rect">
            <a:avLst/>
          </a:prstGeom>
          <a:noFill/>
        </p:spPr>
        <p:txBody>
          <a:bodyPr wrap="square" rtlCol="0">
            <a:spAutoFit/>
          </a:bodyPr>
          <a:lstStyle/>
          <a:p>
            <a:pPr defTabSz="914400"/>
            <a:r>
              <a:rPr lang="en-US" altLang="zh-CN" sz="1600" b="1" dirty="0">
                <a:solidFill>
                  <a:srgbClr val="000000"/>
                </a:solidFill>
                <a:latin typeface="Times New Roman" panose="02020603050405020304" pitchFamily="18" charset="0"/>
                <a:ea typeface="Adobe 黑体 Std R" pitchFamily="34" charset="-122"/>
                <a:cs typeface="Times New Roman" panose="02020603050405020304" pitchFamily="18" charset="0"/>
              </a:rPr>
              <a:t>Fig.1 Micro machining processes</a:t>
            </a:r>
          </a:p>
        </p:txBody>
      </p:sp>
      <p:sp>
        <p:nvSpPr>
          <p:cNvPr id="5" name="矩形 4">
            <a:extLst>
              <a:ext uri="{FF2B5EF4-FFF2-40B4-BE49-F238E27FC236}">
                <a16:creationId xmlns:a16="http://schemas.microsoft.com/office/drawing/2014/main" id="{0E370FCE-7581-B2FF-E555-808C6DB29D93}"/>
              </a:ext>
            </a:extLst>
          </p:cNvPr>
          <p:cNvSpPr/>
          <p:nvPr/>
        </p:nvSpPr>
        <p:spPr>
          <a:xfrm>
            <a:off x="8099857" y="1563931"/>
            <a:ext cx="2987243" cy="783163"/>
          </a:xfrm>
          <a:prstGeom prst="rect">
            <a:avLst/>
          </a:prstGeom>
          <a:gradFill rotWithShape="1">
            <a:gsLst>
              <a:gs pos="0">
                <a:srgbClr val="BBE0E3">
                  <a:tint val="50000"/>
                  <a:satMod val="300000"/>
                </a:srgbClr>
              </a:gs>
              <a:gs pos="35000">
                <a:srgbClr val="BBE0E3">
                  <a:tint val="37000"/>
                  <a:satMod val="300000"/>
                </a:srgbClr>
              </a:gs>
              <a:gs pos="100000">
                <a:srgbClr val="BBE0E3">
                  <a:tint val="15000"/>
                  <a:satMod val="350000"/>
                </a:srgbClr>
              </a:gs>
            </a:gsLst>
            <a:lin ang="16200000" scaled="1"/>
          </a:gradFill>
          <a:ln w="9525" cap="flat" cmpd="sng" algn="ctr">
            <a:solidFill>
              <a:srgbClr val="BBE0E3">
                <a:shade val="95000"/>
                <a:satMod val="105000"/>
              </a:srgbClr>
            </a:solidFill>
            <a:prstDash val="solid"/>
          </a:ln>
          <a:effectLst>
            <a:outerShdw blurRad="40000" dist="20000" dir="5400000" rotWithShape="0">
              <a:srgbClr val="000000">
                <a:alpha val="38000"/>
              </a:srgbClr>
            </a:outerShdw>
          </a:effectLst>
        </p:spPr>
        <p:txBody>
          <a:bodyPr wrap="square">
            <a:spAutoFit/>
          </a:bodyPr>
          <a:lstStyle/>
          <a:p>
            <a:pPr marL="285750" marR="0" lvl="0" indent="-285750" defTabSz="914400" eaLnBrk="1" fontAlgn="auto" latinLnBrk="0" hangingPunct="1">
              <a:lnSpc>
                <a:spcPct val="150000"/>
              </a:lnSpc>
              <a:spcBef>
                <a:spcPts val="0"/>
              </a:spcBef>
              <a:spcAft>
                <a:spcPts val="0"/>
              </a:spcAft>
              <a:buClrTx/>
              <a:buSzTx/>
              <a:buFont typeface="Wingdings" panose="05000000000000000000" pitchFamily="2" charset="2"/>
              <a:buChar char="l"/>
              <a:tabLst/>
              <a:defRPr/>
            </a:pPr>
            <a:r>
              <a:rPr kumimoji="0" lang="zh-CN" altLang="en-US" sz="1600" b="0" i="0" u="none" strike="noStrike" kern="0" cap="none" spc="0" normalizeH="0" baseline="0" noProof="0" dirty="0">
                <a:ln>
                  <a:noFill/>
                </a:ln>
                <a:solidFill>
                  <a:srgbClr val="000000"/>
                </a:solidFill>
                <a:effectLst/>
                <a:uLnTx/>
                <a:uFillTx/>
                <a:latin typeface="Arial"/>
                <a:ea typeface="黑体"/>
                <a:cs typeface="+mn-cs"/>
              </a:rPr>
              <a:t>正梯形台面刻蚀</a:t>
            </a:r>
          </a:p>
          <a:p>
            <a:pPr marL="285750" marR="0" lvl="0" indent="-285750" defTabSz="914400" eaLnBrk="1" fontAlgn="auto" latinLnBrk="0" hangingPunct="1">
              <a:lnSpc>
                <a:spcPct val="150000"/>
              </a:lnSpc>
              <a:spcBef>
                <a:spcPts val="0"/>
              </a:spcBef>
              <a:spcAft>
                <a:spcPts val="0"/>
              </a:spcAft>
              <a:buClrTx/>
              <a:buSzTx/>
              <a:buFont typeface="Wingdings" panose="05000000000000000000" pitchFamily="2" charset="2"/>
              <a:buChar char="l"/>
              <a:tabLst/>
              <a:defRPr/>
            </a:pPr>
            <a:r>
              <a:rPr kumimoji="0" lang="zh-CN" altLang="en-US" sz="1600" b="0" i="0" u="none" strike="noStrike" kern="0" cap="none" spc="0" normalizeH="0" baseline="0" noProof="0" dirty="0">
                <a:ln>
                  <a:noFill/>
                </a:ln>
                <a:solidFill>
                  <a:srgbClr val="000000"/>
                </a:solidFill>
                <a:effectLst/>
                <a:uLnTx/>
                <a:uFillTx/>
                <a:latin typeface="Arial"/>
                <a:ea typeface="黑体"/>
                <a:cs typeface="+mn-cs"/>
              </a:rPr>
              <a:t>低缺陷石墨烯制备</a:t>
            </a:r>
            <a:endParaRPr kumimoji="0" lang="en-US" altLang="zh-CN" sz="1600" b="0" i="0" u="none" strike="noStrike" kern="0" cap="none" spc="0" normalizeH="0" baseline="0" noProof="0" dirty="0">
              <a:ln>
                <a:noFill/>
              </a:ln>
              <a:solidFill>
                <a:srgbClr val="000000"/>
              </a:solidFill>
              <a:effectLst/>
              <a:uLnTx/>
              <a:uFillTx/>
              <a:latin typeface="Arial"/>
              <a:ea typeface="黑体"/>
              <a:cs typeface="+mn-cs"/>
            </a:endParaRPr>
          </a:p>
        </p:txBody>
      </p:sp>
      <p:sp>
        <p:nvSpPr>
          <p:cNvPr id="6" name="文本框 83">
            <a:extLst>
              <a:ext uri="{FF2B5EF4-FFF2-40B4-BE49-F238E27FC236}">
                <a16:creationId xmlns:a16="http://schemas.microsoft.com/office/drawing/2014/main" id="{5CA2EFFE-FE5A-D2B6-F526-D16A428CD9BA}"/>
              </a:ext>
            </a:extLst>
          </p:cNvPr>
          <p:cNvSpPr txBox="1"/>
          <p:nvPr/>
        </p:nvSpPr>
        <p:spPr>
          <a:xfrm>
            <a:off x="2423592" y="3045709"/>
            <a:ext cx="2213630" cy="376834"/>
          </a:xfrm>
          <a:prstGeom prst="rect">
            <a:avLst/>
          </a:prstGeom>
          <a:noFill/>
        </p:spPr>
        <p:txBody>
          <a:bodyPr wrap="square">
            <a:spAutoFit/>
          </a:bodyPr>
          <a:lstStyle/>
          <a:p>
            <a:pPr algn="ctr" defTabSz="914400">
              <a:lnSpc>
                <a:spcPct val="150000"/>
              </a:lnSpc>
            </a:pPr>
            <a:r>
              <a:rPr lang="en-US" altLang="zh-CN" sz="1400" dirty="0">
                <a:solidFill>
                  <a:prstClr val="black"/>
                </a:solidFill>
                <a:latin typeface="Times New Roman" panose="02020603050405020304" pitchFamily="18" charset="0"/>
                <a:ea typeface="黑体"/>
                <a:cs typeface="Times New Roman" panose="02020603050405020304" pitchFamily="18" charset="0"/>
              </a:rPr>
              <a:t>(2) Mesa Etch</a:t>
            </a:r>
            <a:endParaRPr lang="zh-CN" altLang="en-US" sz="1400" dirty="0">
              <a:solidFill>
                <a:prstClr val="black"/>
              </a:solidFill>
              <a:latin typeface="Times New Roman" panose="02020603050405020304" pitchFamily="18" charset="0"/>
              <a:ea typeface="黑体"/>
              <a:cs typeface="Times New Roman" panose="02020603050405020304" pitchFamily="18" charset="0"/>
            </a:endParaRPr>
          </a:p>
        </p:txBody>
      </p:sp>
      <p:sp>
        <p:nvSpPr>
          <p:cNvPr id="7" name="文本框 85">
            <a:extLst>
              <a:ext uri="{FF2B5EF4-FFF2-40B4-BE49-F238E27FC236}">
                <a16:creationId xmlns:a16="http://schemas.microsoft.com/office/drawing/2014/main" id="{400B301B-C95A-914E-9736-F476C0F5ADE3}"/>
              </a:ext>
            </a:extLst>
          </p:cNvPr>
          <p:cNvSpPr txBox="1"/>
          <p:nvPr/>
        </p:nvSpPr>
        <p:spPr>
          <a:xfrm>
            <a:off x="5097617" y="2901693"/>
            <a:ext cx="1778063" cy="738664"/>
          </a:xfrm>
          <a:prstGeom prst="rect">
            <a:avLst/>
          </a:prstGeom>
          <a:noFill/>
        </p:spPr>
        <p:txBody>
          <a:bodyPr wrap="square">
            <a:spAutoFit/>
          </a:bodyPr>
          <a:lstStyle/>
          <a:p>
            <a:pPr algn="ctr" defTabSz="914400">
              <a:lnSpc>
                <a:spcPct val="150000"/>
              </a:lnSpc>
            </a:pPr>
            <a:r>
              <a:rPr lang="en-US" altLang="zh-CN" sz="1400" dirty="0">
                <a:solidFill>
                  <a:prstClr val="black"/>
                </a:solidFill>
                <a:latin typeface="Times New Roman" panose="02020603050405020304" pitchFamily="18" charset="0"/>
                <a:ea typeface="黑体"/>
                <a:cs typeface="Times New Roman" panose="02020603050405020304" pitchFamily="18" charset="0"/>
              </a:rPr>
              <a:t>(3) Make P electrode</a:t>
            </a:r>
          </a:p>
          <a:p>
            <a:pPr algn="ctr" defTabSz="914400">
              <a:lnSpc>
                <a:spcPct val="150000"/>
              </a:lnSpc>
            </a:pPr>
            <a:r>
              <a:rPr lang="en-US" altLang="zh-CN" sz="1400" dirty="0">
                <a:solidFill>
                  <a:prstClr val="black"/>
                </a:solidFill>
                <a:latin typeface="Times New Roman" panose="02020603050405020304" pitchFamily="18" charset="0"/>
                <a:ea typeface="黑体"/>
                <a:cs typeface="Times New Roman" panose="02020603050405020304" pitchFamily="18" charset="0"/>
              </a:rPr>
              <a:t>Ni/</a:t>
            </a:r>
            <a:r>
              <a:rPr lang="en-US" altLang="zh-CN" sz="1400" dirty="0" err="1">
                <a:solidFill>
                  <a:prstClr val="black"/>
                </a:solidFill>
                <a:latin typeface="Times New Roman" panose="02020603050405020304" pitchFamily="18" charset="0"/>
                <a:ea typeface="黑体"/>
                <a:cs typeface="Times New Roman" panose="02020603050405020304" pitchFamily="18" charset="0"/>
              </a:rPr>
              <a:t>Ti</a:t>
            </a:r>
            <a:r>
              <a:rPr lang="en-US" altLang="zh-CN" sz="1400" dirty="0">
                <a:solidFill>
                  <a:prstClr val="black"/>
                </a:solidFill>
                <a:latin typeface="Times New Roman" panose="02020603050405020304" pitchFamily="18" charset="0"/>
                <a:ea typeface="黑体"/>
                <a:cs typeface="Times New Roman" panose="02020603050405020304" pitchFamily="18" charset="0"/>
              </a:rPr>
              <a:t>/Al=50/15/80nm</a:t>
            </a:r>
          </a:p>
        </p:txBody>
      </p:sp>
      <p:grpSp>
        <p:nvGrpSpPr>
          <p:cNvPr id="8" name="组合 7">
            <a:extLst>
              <a:ext uri="{FF2B5EF4-FFF2-40B4-BE49-F238E27FC236}">
                <a16:creationId xmlns:a16="http://schemas.microsoft.com/office/drawing/2014/main" id="{8AFE3A2C-3C4E-C49A-4ADF-A18F8B0FB099}"/>
              </a:ext>
            </a:extLst>
          </p:cNvPr>
          <p:cNvGrpSpPr/>
          <p:nvPr/>
        </p:nvGrpSpPr>
        <p:grpSpPr>
          <a:xfrm>
            <a:off x="2505328" y="1519187"/>
            <a:ext cx="2150512" cy="1438945"/>
            <a:chOff x="6341198" y="4412430"/>
            <a:chExt cx="2376264" cy="1549064"/>
          </a:xfrm>
        </p:grpSpPr>
        <p:sp>
          <p:nvSpPr>
            <p:cNvPr id="9" name="梯形 8">
              <a:extLst>
                <a:ext uri="{FF2B5EF4-FFF2-40B4-BE49-F238E27FC236}">
                  <a16:creationId xmlns:a16="http://schemas.microsoft.com/office/drawing/2014/main" id="{C4D5336E-F29D-9C9C-A4B7-50E992C0F1AA}"/>
                </a:ext>
              </a:extLst>
            </p:cNvPr>
            <p:cNvSpPr/>
            <p:nvPr/>
          </p:nvSpPr>
          <p:spPr>
            <a:xfrm>
              <a:off x="6834530" y="4412430"/>
              <a:ext cx="1389600" cy="108000"/>
            </a:xfrm>
            <a:prstGeom prst="trapezoid">
              <a:avLst/>
            </a:prstGeom>
            <a:solidFill>
              <a:srgbClr val="8064A2">
                <a:lumMod val="40000"/>
                <a:lumOff val="60000"/>
              </a:srgb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nvGrpSpPr>
            <p:cNvPr id="10" name="组合 9">
              <a:extLst>
                <a:ext uri="{FF2B5EF4-FFF2-40B4-BE49-F238E27FC236}">
                  <a16:creationId xmlns:a16="http://schemas.microsoft.com/office/drawing/2014/main" id="{3E4FB098-750F-A564-2AD1-F01F0F3B4492}"/>
                </a:ext>
              </a:extLst>
            </p:cNvPr>
            <p:cNvGrpSpPr/>
            <p:nvPr/>
          </p:nvGrpSpPr>
          <p:grpSpPr>
            <a:xfrm>
              <a:off x="6341198" y="4606886"/>
              <a:ext cx="2376264" cy="1354608"/>
              <a:chOff x="395536" y="1353043"/>
              <a:chExt cx="2376264" cy="1354608"/>
            </a:xfrm>
          </p:grpSpPr>
          <p:sp>
            <p:nvSpPr>
              <p:cNvPr id="13" name="矩形 12">
                <a:extLst>
                  <a:ext uri="{FF2B5EF4-FFF2-40B4-BE49-F238E27FC236}">
                    <a16:creationId xmlns:a16="http://schemas.microsoft.com/office/drawing/2014/main" id="{73CECFDD-60EE-27A2-B6C4-8B8148757BCB}"/>
                  </a:ext>
                </a:extLst>
              </p:cNvPr>
              <p:cNvSpPr/>
              <p:nvPr/>
            </p:nvSpPr>
            <p:spPr>
              <a:xfrm>
                <a:off x="395536" y="1353043"/>
                <a:ext cx="2376264" cy="336669"/>
              </a:xfrm>
              <a:prstGeom prst="rect">
                <a:avLst/>
              </a:prstGeom>
              <a:solidFill>
                <a:srgbClr val="4BACC6">
                  <a:lumMod val="60000"/>
                  <a:lumOff val="40000"/>
                </a:srgb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14" name="矩形 13">
                <a:extLst>
                  <a:ext uri="{FF2B5EF4-FFF2-40B4-BE49-F238E27FC236}">
                    <a16:creationId xmlns:a16="http://schemas.microsoft.com/office/drawing/2014/main" id="{B1FAD6DF-C8B2-637A-B0B7-7E149E70EB32}"/>
                  </a:ext>
                </a:extLst>
              </p:cNvPr>
              <p:cNvSpPr/>
              <p:nvPr/>
            </p:nvSpPr>
            <p:spPr>
              <a:xfrm>
                <a:off x="395536" y="1689712"/>
                <a:ext cx="2376264" cy="241542"/>
              </a:xfrm>
              <a:prstGeom prst="rect">
                <a:avLst/>
              </a:prstGeom>
              <a:solidFill>
                <a:srgbClr val="1F497D">
                  <a:lumMod val="40000"/>
                  <a:lumOff val="60000"/>
                </a:srgb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15" name="矩形 14">
                <a:extLst>
                  <a:ext uri="{FF2B5EF4-FFF2-40B4-BE49-F238E27FC236}">
                    <a16:creationId xmlns:a16="http://schemas.microsoft.com/office/drawing/2014/main" id="{2DDE1501-FE04-26D1-A298-CDEC1F6CABB1}"/>
                  </a:ext>
                </a:extLst>
              </p:cNvPr>
              <p:cNvSpPr/>
              <p:nvPr/>
            </p:nvSpPr>
            <p:spPr>
              <a:xfrm>
                <a:off x="395536" y="1915737"/>
                <a:ext cx="2376264" cy="791914"/>
              </a:xfrm>
              <a:prstGeom prst="rect">
                <a:avLst/>
              </a:prstGeom>
              <a:solidFill>
                <a:sysClr val="window" lastClr="FFFFFF">
                  <a:lumMod val="75000"/>
                </a:sys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sp>
          <p:nvSpPr>
            <p:cNvPr id="11" name="梯形 10">
              <a:extLst>
                <a:ext uri="{FF2B5EF4-FFF2-40B4-BE49-F238E27FC236}">
                  <a16:creationId xmlns:a16="http://schemas.microsoft.com/office/drawing/2014/main" id="{D3ADFE9F-5BE7-2DB7-BCF2-B3C0D70C22BA}"/>
                </a:ext>
              </a:extLst>
            </p:cNvPr>
            <p:cNvSpPr/>
            <p:nvPr/>
          </p:nvSpPr>
          <p:spPr>
            <a:xfrm>
              <a:off x="6812140" y="4500602"/>
              <a:ext cx="1434379" cy="108000"/>
            </a:xfrm>
            <a:prstGeom prst="trapezoid">
              <a:avLst/>
            </a:prstGeom>
            <a:solidFill>
              <a:srgbClr val="4BACC6">
                <a:lumMod val="60000"/>
                <a:lumOff val="40000"/>
              </a:srgb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12" name="梯形 11">
              <a:extLst>
                <a:ext uri="{FF2B5EF4-FFF2-40B4-BE49-F238E27FC236}">
                  <a16:creationId xmlns:a16="http://schemas.microsoft.com/office/drawing/2014/main" id="{4588D556-40A6-79AF-2F2B-A672B3FBC296}"/>
                </a:ext>
              </a:extLst>
            </p:cNvPr>
            <p:cNvSpPr/>
            <p:nvPr/>
          </p:nvSpPr>
          <p:spPr>
            <a:xfrm>
              <a:off x="6812140" y="4587495"/>
              <a:ext cx="1434379" cy="108000"/>
            </a:xfrm>
            <a:prstGeom prst="trapezoid">
              <a:avLst/>
            </a:prstGeom>
            <a:solidFill>
              <a:srgbClr val="4BACC6">
                <a:lumMod val="60000"/>
                <a:lumOff val="40000"/>
              </a:srgbClr>
            </a:solidFill>
            <a:ln w="19050" cap="flat" cmpd="sng" algn="ctr">
              <a:solidFill>
                <a:srgbClr val="4BACC6">
                  <a:lumMod val="60000"/>
                  <a:lumOff val="40000"/>
                </a:srgbClr>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sp>
        <p:nvSpPr>
          <p:cNvPr id="16" name="文本框 82">
            <a:extLst>
              <a:ext uri="{FF2B5EF4-FFF2-40B4-BE49-F238E27FC236}">
                <a16:creationId xmlns:a16="http://schemas.microsoft.com/office/drawing/2014/main" id="{881E8361-88BD-F49A-6496-043ADADD1D7A}"/>
              </a:ext>
            </a:extLst>
          </p:cNvPr>
          <p:cNvSpPr txBox="1"/>
          <p:nvPr/>
        </p:nvSpPr>
        <p:spPr>
          <a:xfrm>
            <a:off x="2135560" y="5405179"/>
            <a:ext cx="2826033" cy="376834"/>
          </a:xfrm>
          <a:prstGeom prst="rect">
            <a:avLst/>
          </a:prstGeom>
          <a:noFill/>
        </p:spPr>
        <p:txBody>
          <a:bodyPr wrap="square">
            <a:spAutoFit/>
          </a:bodyPr>
          <a:lstStyle/>
          <a:p>
            <a:pPr algn="ctr" defTabSz="914400">
              <a:lnSpc>
                <a:spcPct val="150000"/>
              </a:lnSpc>
            </a:pPr>
            <a:r>
              <a:rPr lang="en-US" altLang="zh-CN" sz="1400" dirty="0">
                <a:solidFill>
                  <a:prstClr val="black"/>
                </a:solidFill>
                <a:latin typeface="Times New Roman" panose="02020603050405020304" pitchFamily="18" charset="0"/>
                <a:ea typeface="黑体"/>
                <a:cs typeface="Times New Roman" panose="02020603050405020304" pitchFamily="18" charset="0"/>
              </a:rPr>
              <a:t>(5)</a:t>
            </a:r>
            <a:r>
              <a:rPr lang="zh-CN" altLang="en-US" sz="1400" dirty="0">
                <a:solidFill>
                  <a:prstClr val="black"/>
                </a:solidFill>
                <a:latin typeface="Times New Roman" panose="02020603050405020304" pitchFamily="18" charset="0"/>
                <a:ea typeface="黑体"/>
                <a:cs typeface="Times New Roman" panose="02020603050405020304" pitchFamily="18" charset="0"/>
              </a:rPr>
              <a:t> </a:t>
            </a:r>
            <a:r>
              <a:rPr lang="en-US" altLang="zh-CN" sz="1400" dirty="0">
                <a:solidFill>
                  <a:prstClr val="black"/>
                </a:solidFill>
                <a:latin typeface="Times New Roman" panose="02020603050405020304" pitchFamily="18" charset="0"/>
                <a:ea typeface="黑体"/>
                <a:cs typeface="Times New Roman" panose="02020603050405020304" pitchFamily="18" charset="0"/>
              </a:rPr>
              <a:t>Make Passivation layer</a:t>
            </a:r>
          </a:p>
        </p:txBody>
      </p:sp>
      <p:sp>
        <p:nvSpPr>
          <p:cNvPr id="17" name="文本框 82">
            <a:extLst>
              <a:ext uri="{FF2B5EF4-FFF2-40B4-BE49-F238E27FC236}">
                <a16:creationId xmlns:a16="http://schemas.microsoft.com/office/drawing/2014/main" id="{39263CDA-7A92-FBA8-4B00-C5174D67664F}"/>
              </a:ext>
            </a:extLst>
          </p:cNvPr>
          <p:cNvSpPr txBox="1"/>
          <p:nvPr/>
        </p:nvSpPr>
        <p:spPr>
          <a:xfrm>
            <a:off x="-168696" y="3045709"/>
            <a:ext cx="2826033" cy="376834"/>
          </a:xfrm>
          <a:prstGeom prst="rect">
            <a:avLst/>
          </a:prstGeom>
          <a:noFill/>
        </p:spPr>
        <p:txBody>
          <a:bodyPr wrap="square">
            <a:spAutoFit/>
          </a:bodyPr>
          <a:lstStyle/>
          <a:p>
            <a:pPr algn="ctr" defTabSz="914400">
              <a:lnSpc>
                <a:spcPct val="150000"/>
              </a:lnSpc>
            </a:pPr>
            <a:r>
              <a:rPr lang="en-US" altLang="zh-CN" sz="140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(1)</a:t>
            </a:r>
            <a:r>
              <a:rPr lang="zh-CN" altLang="en-US" sz="140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140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Clean the epitaxial sheet</a:t>
            </a:r>
          </a:p>
        </p:txBody>
      </p:sp>
      <p:cxnSp>
        <p:nvCxnSpPr>
          <p:cNvPr id="18" name="直接箭头连接符 17">
            <a:extLst>
              <a:ext uri="{FF2B5EF4-FFF2-40B4-BE49-F238E27FC236}">
                <a16:creationId xmlns:a16="http://schemas.microsoft.com/office/drawing/2014/main" id="{AFC6F007-1CB6-C7BD-1E94-2A0FCC8C5A4A}"/>
              </a:ext>
            </a:extLst>
          </p:cNvPr>
          <p:cNvCxnSpPr/>
          <p:nvPr/>
        </p:nvCxnSpPr>
        <p:spPr bwMode="auto">
          <a:xfrm>
            <a:off x="7608168" y="3126019"/>
            <a:ext cx="0" cy="2016224"/>
          </a:xfrm>
          <a:prstGeom prst="straightConnector1">
            <a:avLst/>
          </a:prstGeom>
          <a:solidFill>
            <a:srgbClr val="BBE0E3"/>
          </a:solidFill>
          <a:ln w="19050" cap="flat" cmpd="sng" algn="ctr">
            <a:solidFill>
              <a:srgbClr val="000000"/>
            </a:solidFill>
            <a:prstDash val="solid"/>
            <a:round/>
            <a:headEnd type="triangle"/>
            <a:tailEnd type="triangle"/>
          </a:ln>
          <a:effectLst/>
        </p:spPr>
      </p:cxnSp>
      <p:cxnSp>
        <p:nvCxnSpPr>
          <p:cNvPr id="19" name="直接箭头连接符 18">
            <a:extLst>
              <a:ext uri="{FF2B5EF4-FFF2-40B4-BE49-F238E27FC236}">
                <a16:creationId xmlns:a16="http://schemas.microsoft.com/office/drawing/2014/main" id="{34299AB5-FD14-DA6E-09AB-6F2672DAC3FF}"/>
              </a:ext>
            </a:extLst>
          </p:cNvPr>
          <p:cNvCxnSpPr>
            <a:cxnSpLocks/>
          </p:cNvCxnSpPr>
          <p:nvPr/>
        </p:nvCxnSpPr>
        <p:spPr bwMode="auto">
          <a:xfrm rot="16200000">
            <a:off x="8760296" y="4278147"/>
            <a:ext cx="0" cy="2016224"/>
          </a:xfrm>
          <a:prstGeom prst="straightConnector1">
            <a:avLst/>
          </a:prstGeom>
          <a:solidFill>
            <a:srgbClr val="BBE0E3"/>
          </a:solidFill>
          <a:ln w="19050" cap="flat" cmpd="sng" algn="ctr">
            <a:solidFill>
              <a:srgbClr val="000000"/>
            </a:solidFill>
            <a:prstDash val="solid"/>
            <a:round/>
            <a:headEnd type="triangle"/>
            <a:tailEnd type="triangle"/>
          </a:ln>
          <a:effectLst/>
        </p:spPr>
      </p:cxnSp>
      <p:sp>
        <p:nvSpPr>
          <p:cNvPr id="20" name="文本框 19">
            <a:extLst>
              <a:ext uri="{FF2B5EF4-FFF2-40B4-BE49-F238E27FC236}">
                <a16:creationId xmlns:a16="http://schemas.microsoft.com/office/drawing/2014/main" id="{D362836D-71F6-33FF-EC6D-09DE8EB37307}"/>
              </a:ext>
            </a:extLst>
          </p:cNvPr>
          <p:cNvSpPr txBox="1"/>
          <p:nvPr/>
        </p:nvSpPr>
        <p:spPr>
          <a:xfrm>
            <a:off x="7032104" y="3990115"/>
            <a:ext cx="792088" cy="338554"/>
          </a:xfrm>
          <a:prstGeom prst="rect">
            <a:avLst/>
          </a:prstGeom>
          <a:noFill/>
        </p:spPr>
        <p:txBody>
          <a:bodyPr wrap="square">
            <a:spAutoFit/>
          </a:bodyPr>
          <a:lstStyle/>
          <a:p>
            <a:pPr defTabSz="914400"/>
            <a:r>
              <a:rPr lang="en-US" altLang="zh-CN" sz="1600" dirty="0">
                <a:solidFill>
                  <a:srgbClr val="000000"/>
                </a:solidFill>
                <a:latin typeface="Arial"/>
                <a:ea typeface="黑体"/>
              </a:rPr>
              <a:t>2mm</a:t>
            </a:r>
            <a:endParaRPr lang="zh-CN" altLang="en-US" sz="1600" dirty="0">
              <a:solidFill>
                <a:srgbClr val="000000"/>
              </a:solidFill>
              <a:latin typeface="Arial"/>
              <a:ea typeface="黑体"/>
            </a:endParaRPr>
          </a:p>
        </p:txBody>
      </p:sp>
      <p:sp>
        <p:nvSpPr>
          <p:cNvPr id="21" name="文本框 20">
            <a:extLst>
              <a:ext uri="{FF2B5EF4-FFF2-40B4-BE49-F238E27FC236}">
                <a16:creationId xmlns:a16="http://schemas.microsoft.com/office/drawing/2014/main" id="{D4572AD9-E28C-AE77-0F5E-E4A081CE122B}"/>
              </a:ext>
            </a:extLst>
          </p:cNvPr>
          <p:cNvSpPr txBox="1"/>
          <p:nvPr/>
        </p:nvSpPr>
        <p:spPr>
          <a:xfrm>
            <a:off x="8472264" y="5235737"/>
            <a:ext cx="1368152" cy="338554"/>
          </a:xfrm>
          <a:prstGeom prst="rect">
            <a:avLst/>
          </a:prstGeom>
          <a:noFill/>
        </p:spPr>
        <p:txBody>
          <a:bodyPr wrap="square">
            <a:spAutoFit/>
          </a:bodyPr>
          <a:lstStyle/>
          <a:p>
            <a:pPr defTabSz="914400"/>
            <a:r>
              <a:rPr lang="en-US" altLang="zh-CN" sz="1600" dirty="0">
                <a:solidFill>
                  <a:srgbClr val="000000"/>
                </a:solidFill>
                <a:latin typeface="Arial"/>
                <a:ea typeface="黑体"/>
              </a:rPr>
              <a:t>2mm</a:t>
            </a:r>
            <a:endParaRPr lang="zh-CN" altLang="en-US" sz="1600" dirty="0">
              <a:solidFill>
                <a:srgbClr val="000000"/>
              </a:solidFill>
              <a:latin typeface="Arial"/>
              <a:ea typeface="黑体"/>
            </a:endParaRPr>
          </a:p>
        </p:txBody>
      </p:sp>
      <p:grpSp>
        <p:nvGrpSpPr>
          <p:cNvPr id="22" name="组合 21">
            <a:extLst>
              <a:ext uri="{FF2B5EF4-FFF2-40B4-BE49-F238E27FC236}">
                <a16:creationId xmlns:a16="http://schemas.microsoft.com/office/drawing/2014/main" id="{77AC64FD-C99F-CF3A-340D-D619D241230D}"/>
              </a:ext>
            </a:extLst>
          </p:cNvPr>
          <p:cNvGrpSpPr/>
          <p:nvPr/>
        </p:nvGrpSpPr>
        <p:grpSpPr>
          <a:xfrm>
            <a:off x="4881592" y="1461533"/>
            <a:ext cx="2150512" cy="1496599"/>
            <a:chOff x="2728858" y="1628800"/>
            <a:chExt cx="2150512" cy="1496599"/>
          </a:xfrm>
        </p:grpSpPr>
        <p:sp>
          <p:nvSpPr>
            <p:cNvPr id="23" name="梯形 22">
              <a:extLst>
                <a:ext uri="{FF2B5EF4-FFF2-40B4-BE49-F238E27FC236}">
                  <a16:creationId xmlns:a16="http://schemas.microsoft.com/office/drawing/2014/main" id="{A2892D44-8079-698B-0528-3806681DA1B5}"/>
                </a:ext>
              </a:extLst>
            </p:cNvPr>
            <p:cNvSpPr/>
            <p:nvPr/>
          </p:nvSpPr>
          <p:spPr>
            <a:xfrm>
              <a:off x="3175322" y="1686454"/>
              <a:ext cx="1257584" cy="100323"/>
            </a:xfrm>
            <a:prstGeom prst="trapezoid">
              <a:avLst/>
            </a:prstGeom>
            <a:solidFill>
              <a:srgbClr val="8064A2">
                <a:lumMod val="40000"/>
                <a:lumOff val="60000"/>
              </a:srgb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nvGrpSpPr>
            <p:cNvPr id="24" name="组合 23">
              <a:extLst>
                <a:ext uri="{FF2B5EF4-FFF2-40B4-BE49-F238E27FC236}">
                  <a16:creationId xmlns:a16="http://schemas.microsoft.com/office/drawing/2014/main" id="{7BDA2EF9-3555-3433-DCAE-447DF4719A7B}"/>
                </a:ext>
              </a:extLst>
            </p:cNvPr>
            <p:cNvGrpSpPr/>
            <p:nvPr/>
          </p:nvGrpSpPr>
          <p:grpSpPr>
            <a:xfrm>
              <a:off x="2728858" y="1867087"/>
              <a:ext cx="2150512" cy="1258312"/>
              <a:chOff x="395536" y="1353043"/>
              <a:chExt cx="2376264" cy="1354608"/>
            </a:xfrm>
          </p:grpSpPr>
          <p:sp>
            <p:nvSpPr>
              <p:cNvPr id="29" name="矩形 28">
                <a:extLst>
                  <a:ext uri="{FF2B5EF4-FFF2-40B4-BE49-F238E27FC236}">
                    <a16:creationId xmlns:a16="http://schemas.microsoft.com/office/drawing/2014/main" id="{72926640-0A39-2D9E-23DF-6F9CC1B314B9}"/>
                  </a:ext>
                </a:extLst>
              </p:cNvPr>
              <p:cNvSpPr/>
              <p:nvPr/>
            </p:nvSpPr>
            <p:spPr>
              <a:xfrm>
                <a:off x="395536" y="1353043"/>
                <a:ext cx="2376264" cy="336669"/>
              </a:xfrm>
              <a:prstGeom prst="rect">
                <a:avLst/>
              </a:prstGeom>
              <a:solidFill>
                <a:srgbClr val="4BACC6">
                  <a:lumMod val="60000"/>
                  <a:lumOff val="40000"/>
                </a:srgb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30" name="矩形 29">
                <a:extLst>
                  <a:ext uri="{FF2B5EF4-FFF2-40B4-BE49-F238E27FC236}">
                    <a16:creationId xmlns:a16="http://schemas.microsoft.com/office/drawing/2014/main" id="{2ED79452-1A81-A927-FF57-07B52A6597B0}"/>
                  </a:ext>
                </a:extLst>
              </p:cNvPr>
              <p:cNvSpPr/>
              <p:nvPr/>
            </p:nvSpPr>
            <p:spPr>
              <a:xfrm>
                <a:off x="395536" y="1689712"/>
                <a:ext cx="2376264" cy="241542"/>
              </a:xfrm>
              <a:prstGeom prst="rect">
                <a:avLst/>
              </a:prstGeom>
              <a:solidFill>
                <a:srgbClr val="1F497D">
                  <a:lumMod val="40000"/>
                  <a:lumOff val="60000"/>
                </a:srgb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31" name="矩形 30">
                <a:extLst>
                  <a:ext uri="{FF2B5EF4-FFF2-40B4-BE49-F238E27FC236}">
                    <a16:creationId xmlns:a16="http://schemas.microsoft.com/office/drawing/2014/main" id="{8EA2BF12-5193-9645-F6B0-4535D60C15C0}"/>
                  </a:ext>
                </a:extLst>
              </p:cNvPr>
              <p:cNvSpPr/>
              <p:nvPr/>
            </p:nvSpPr>
            <p:spPr>
              <a:xfrm>
                <a:off x="395536" y="1915737"/>
                <a:ext cx="2376264" cy="791914"/>
              </a:xfrm>
              <a:prstGeom prst="rect">
                <a:avLst/>
              </a:prstGeom>
              <a:solidFill>
                <a:sysClr val="window" lastClr="FFFFFF">
                  <a:lumMod val="75000"/>
                </a:sys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sp>
          <p:nvSpPr>
            <p:cNvPr id="25" name="梯形 24">
              <a:extLst>
                <a:ext uri="{FF2B5EF4-FFF2-40B4-BE49-F238E27FC236}">
                  <a16:creationId xmlns:a16="http://schemas.microsoft.com/office/drawing/2014/main" id="{ED37AB43-B5F9-385B-5005-E678334AF19F}"/>
                </a:ext>
              </a:extLst>
            </p:cNvPr>
            <p:cNvSpPr/>
            <p:nvPr/>
          </p:nvSpPr>
          <p:spPr>
            <a:xfrm>
              <a:off x="3155059" y="1768358"/>
              <a:ext cx="1298109" cy="100323"/>
            </a:xfrm>
            <a:prstGeom prst="trapezoid">
              <a:avLst/>
            </a:prstGeom>
            <a:solidFill>
              <a:srgbClr val="4BACC6">
                <a:lumMod val="60000"/>
                <a:lumOff val="40000"/>
              </a:srgb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26" name="梯形 25">
              <a:extLst>
                <a:ext uri="{FF2B5EF4-FFF2-40B4-BE49-F238E27FC236}">
                  <a16:creationId xmlns:a16="http://schemas.microsoft.com/office/drawing/2014/main" id="{DD9BC7A7-9B04-9F66-B92E-4538807EB104}"/>
                </a:ext>
              </a:extLst>
            </p:cNvPr>
            <p:cNvSpPr/>
            <p:nvPr/>
          </p:nvSpPr>
          <p:spPr>
            <a:xfrm>
              <a:off x="3155059" y="1849074"/>
              <a:ext cx="1298109" cy="100323"/>
            </a:xfrm>
            <a:prstGeom prst="trapezoid">
              <a:avLst/>
            </a:prstGeom>
            <a:solidFill>
              <a:srgbClr val="4BACC6">
                <a:lumMod val="60000"/>
                <a:lumOff val="40000"/>
              </a:srgbClr>
            </a:solidFill>
            <a:ln w="19050" cap="flat" cmpd="sng" algn="ctr">
              <a:solidFill>
                <a:srgbClr val="4BACC6">
                  <a:lumMod val="60000"/>
                  <a:lumOff val="40000"/>
                </a:srgbClr>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27" name="矩形 26">
              <a:extLst>
                <a:ext uri="{FF2B5EF4-FFF2-40B4-BE49-F238E27FC236}">
                  <a16:creationId xmlns:a16="http://schemas.microsoft.com/office/drawing/2014/main" id="{869A55F4-3504-7B7A-9BBC-709224B7A1F3}"/>
                </a:ext>
              </a:extLst>
            </p:cNvPr>
            <p:cNvSpPr/>
            <p:nvPr/>
          </p:nvSpPr>
          <p:spPr>
            <a:xfrm>
              <a:off x="3323712" y="1628800"/>
              <a:ext cx="180000" cy="66000"/>
            </a:xfrm>
            <a:prstGeom prst="rect">
              <a:avLst/>
            </a:prstGeom>
            <a:solidFill>
              <a:srgbClr val="FFFF00"/>
            </a:solidFill>
            <a:ln w="19050" cap="flat" cmpd="sng" algn="ctr">
              <a:no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28" name="矩形 27">
              <a:extLst>
                <a:ext uri="{FF2B5EF4-FFF2-40B4-BE49-F238E27FC236}">
                  <a16:creationId xmlns:a16="http://schemas.microsoft.com/office/drawing/2014/main" id="{B436CF13-321E-1ECF-7D8C-EEE22E011C7F}"/>
                </a:ext>
              </a:extLst>
            </p:cNvPr>
            <p:cNvSpPr/>
            <p:nvPr/>
          </p:nvSpPr>
          <p:spPr>
            <a:xfrm>
              <a:off x="4079776" y="1628800"/>
              <a:ext cx="180000" cy="66000"/>
            </a:xfrm>
            <a:prstGeom prst="rect">
              <a:avLst/>
            </a:prstGeom>
            <a:solidFill>
              <a:srgbClr val="FFFF00"/>
            </a:solidFill>
            <a:ln w="19050" cap="flat" cmpd="sng" algn="ctr">
              <a:no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grpSp>
        <p:nvGrpSpPr>
          <p:cNvPr id="32" name="组合 31">
            <a:extLst>
              <a:ext uri="{FF2B5EF4-FFF2-40B4-BE49-F238E27FC236}">
                <a16:creationId xmlns:a16="http://schemas.microsoft.com/office/drawing/2014/main" id="{481D52B5-C338-6923-E83F-43947EA44C17}"/>
              </a:ext>
            </a:extLst>
          </p:cNvPr>
          <p:cNvGrpSpPr/>
          <p:nvPr/>
        </p:nvGrpSpPr>
        <p:grpSpPr>
          <a:xfrm>
            <a:off x="4834811" y="3693781"/>
            <a:ext cx="2175250" cy="1584417"/>
            <a:chOff x="4834811" y="3861048"/>
            <a:chExt cx="2175250" cy="1584417"/>
          </a:xfrm>
        </p:grpSpPr>
        <p:sp>
          <p:nvSpPr>
            <p:cNvPr id="33" name="矩形 32">
              <a:extLst>
                <a:ext uri="{FF2B5EF4-FFF2-40B4-BE49-F238E27FC236}">
                  <a16:creationId xmlns:a16="http://schemas.microsoft.com/office/drawing/2014/main" id="{E9DAA1C0-0934-40B9-7E4E-3FC87C647326}"/>
                </a:ext>
              </a:extLst>
            </p:cNvPr>
            <p:cNvSpPr/>
            <p:nvPr/>
          </p:nvSpPr>
          <p:spPr>
            <a:xfrm>
              <a:off x="5626899" y="3861048"/>
              <a:ext cx="576064" cy="72008"/>
            </a:xfrm>
            <a:prstGeom prst="rect">
              <a:avLst/>
            </a:prstGeom>
            <a:solidFill>
              <a:srgbClr val="92D050"/>
            </a:solidFill>
            <a:ln w="19050" cap="flat" cmpd="sng" algn="ctr">
              <a:no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nvGrpSpPr>
            <p:cNvPr id="34" name="组合 33">
              <a:extLst>
                <a:ext uri="{FF2B5EF4-FFF2-40B4-BE49-F238E27FC236}">
                  <a16:creationId xmlns:a16="http://schemas.microsoft.com/office/drawing/2014/main" id="{8ECA54DD-C8C8-8AC8-1D73-E0D6D135AE52}"/>
                </a:ext>
              </a:extLst>
            </p:cNvPr>
            <p:cNvGrpSpPr/>
            <p:nvPr/>
          </p:nvGrpSpPr>
          <p:grpSpPr>
            <a:xfrm>
              <a:off x="4834811" y="3861048"/>
              <a:ext cx="2175250" cy="1584417"/>
              <a:chOff x="176334" y="3926807"/>
              <a:chExt cx="2175250" cy="1584417"/>
            </a:xfrm>
          </p:grpSpPr>
          <p:grpSp>
            <p:nvGrpSpPr>
              <p:cNvPr id="35" name="组合 34">
                <a:extLst>
                  <a:ext uri="{FF2B5EF4-FFF2-40B4-BE49-F238E27FC236}">
                    <a16:creationId xmlns:a16="http://schemas.microsoft.com/office/drawing/2014/main" id="{81592B84-F7ED-9652-86BC-0BD8F5AC2FD0}"/>
                  </a:ext>
                </a:extLst>
              </p:cNvPr>
              <p:cNvGrpSpPr/>
              <p:nvPr/>
            </p:nvGrpSpPr>
            <p:grpSpPr>
              <a:xfrm>
                <a:off x="191344" y="3933056"/>
                <a:ext cx="2150512" cy="1496599"/>
                <a:chOff x="2728858" y="1628800"/>
                <a:chExt cx="2150512" cy="1496599"/>
              </a:xfrm>
            </p:grpSpPr>
            <p:sp>
              <p:nvSpPr>
                <p:cNvPr id="45" name="梯形 44">
                  <a:extLst>
                    <a:ext uri="{FF2B5EF4-FFF2-40B4-BE49-F238E27FC236}">
                      <a16:creationId xmlns:a16="http://schemas.microsoft.com/office/drawing/2014/main" id="{DC882FCC-10B4-FBC2-D2D2-A9B82181AD52}"/>
                    </a:ext>
                  </a:extLst>
                </p:cNvPr>
                <p:cNvSpPr/>
                <p:nvPr/>
              </p:nvSpPr>
              <p:spPr>
                <a:xfrm>
                  <a:off x="3175322" y="1686454"/>
                  <a:ext cx="1257584" cy="100323"/>
                </a:xfrm>
                <a:prstGeom prst="trapezoid">
                  <a:avLst/>
                </a:prstGeom>
                <a:solidFill>
                  <a:srgbClr val="8064A2">
                    <a:lumMod val="40000"/>
                    <a:lumOff val="60000"/>
                  </a:srgb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nvGrpSpPr>
                <p:cNvPr id="46" name="组合 45">
                  <a:extLst>
                    <a:ext uri="{FF2B5EF4-FFF2-40B4-BE49-F238E27FC236}">
                      <a16:creationId xmlns:a16="http://schemas.microsoft.com/office/drawing/2014/main" id="{137BEB36-2F9F-0BEE-2B92-EC22E9BDAED2}"/>
                    </a:ext>
                  </a:extLst>
                </p:cNvPr>
                <p:cNvGrpSpPr/>
                <p:nvPr/>
              </p:nvGrpSpPr>
              <p:grpSpPr>
                <a:xfrm>
                  <a:off x="2728858" y="1867087"/>
                  <a:ext cx="2150512" cy="1258312"/>
                  <a:chOff x="395536" y="1353043"/>
                  <a:chExt cx="2376264" cy="1354608"/>
                </a:xfrm>
              </p:grpSpPr>
              <p:sp>
                <p:nvSpPr>
                  <p:cNvPr id="51" name="矩形 50">
                    <a:extLst>
                      <a:ext uri="{FF2B5EF4-FFF2-40B4-BE49-F238E27FC236}">
                        <a16:creationId xmlns:a16="http://schemas.microsoft.com/office/drawing/2014/main" id="{0CBC51A5-ED2A-7293-8676-2023F8C9B382}"/>
                      </a:ext>
                    </a:extLst>
                  </p:cNvPr>
                  <p:cNvSpPr/>
                  <p:nvPr/>
                </p:nvSpPr>
                <p:spPr>
                  <a:xfrm>
                    <a:off x="395536" y="1353043"/>
                    <a:ext cx="2376264" cy="336669"/>
                  </a:xfrm>
                  <a:prstGeom prst="rect">
                    <a:avLst/>
                  </a:prstGeom>
                  <a:solidFill>
                    <a:srgbClr val="4BACC6">
                      <a:lumMod val="60000"/>
                      <a:lumOff val="40000"/>
                    </a:srgb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52" name="矩形 51">
                    <a:extLst>
                      <a:ext uri="{FF2B5EF4-FFF2-40B4-BE49-F238E27FC236}">
                        <a16:creationId xmlns:a16="http://schemas.microsoft.com/office/drawing/2014/main" id="{34F27C45-4772-98DD-4E3C-64F74ECAD909}"/>
                      </a:ext>
                    </a:extLst>
                  </p:cNvPr>
                  <p:cNvSpPr/>
                  <p:nvPr/>
                </p:nvSpPr>
                <p:spPr>
                  <a:xfrm>
                    <a:off x="395536" y="1689712"/>
                    <a:ext cx="2376264" cy="241542"/>
                  </a:xfrm>
                  <a:prstGeom prst="rect">
                    <a:avLst/>
                  </a:prstGeom>
                  <a:solidFill>
                    <a:srgbClr val="1F497D">
                      <a:lumMod val="40000"/>
                      <a:lumOff val="60000"/>
                    </a:srgb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53" name="矩形 52">
                    <a:extLst>
                      <a:ext uri="{FF2B5EF4-FFF2-40B4-BE49-F238E27FC236}">
                        <a16:creationId xmlns:a16="http://schemas.microsoft.com/office/drawing/2014/main" id="{C019C4FA-BA36-B442-6573-CA99DD86802E}"/>
                      </a:ext>
                    </a:extLst>
                  </p:cNvPr>
                  <p:cNvSpPr/>
                  <p:nvPr/>
                </p:nvSpPr>
                <p:spPr>
                  <a:xfrm>
                    <a:off x="395536" y="1915737"/>
                    <a:ext cx="2376264" cy="791914"/>
                  </a:xfrm>
                  <a:prstGeom prst="rect">
                    <a:avLst/>
                  </a:prstGeom>
                  <a:solidFill>
                    <a:sysClr val="window" lastClr="FFFFFF">
                      <a:lumMod val="75000"/>
                    </a:sys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sp>
              <p:nvSpPr>
                <p:cNvPr id="47" name="梯形 46">
                  <a:extLst>
                    <a:ext uri="{FF2B5EF4-FFF2-40B4-BE49-F238E27FC236}">
                      <a16:creationId xmlns:a16="http://schemas.microsoft.com/office/drawing/2014/main" id="{5A1C0FA7-B29C-7DA4-0834-CB923005243D}"/>
                    </a:ext>
                  </a:extLst>
                </p:cNvPr>
                <p:cNvSpPr/>
                <p:nvPr/>
              </p:nvSpPr>
              <p:spPr>
                <a:xfrm>
                  <a:off x="3155059" y="1768358"/>
                  <a:ext cx="1298109" cy="100323"/>
                </a:xfrm>
                <a:prstGeom prst="trapezoid">
                  <a:avLst/>
                </a:prstGeom>
                <a:solidFill>
                  <a:srgbClr val="4BACC6">
                    <a:lumMod val="60000"/>
                    <a:lumOff val="40000"/>
                  </a:srgb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48" name="梯形 47">
                  <a:extLst>
                    <a:ext uri="{FF2B5EF4-FFF2-40B4-BE49-F238E27FC236}">
                      <a16:creationId xmlns:a16="http://schemas.microsoft.com/office/drawing/2014/main" id="{82B27EBB-9114-BCB0-1F9C-7E67889C63DF}"/>
                    </a:ext>
                  </a:extLst>
                </p:cNvPr>
                <p:cNvSpPr/>
                <p:nvPr/>
              </p:nvSpPr>
              <p:spPr>
                <a:xfrm>
                  <a:off x="3155059" y="1849074"/>
                  <a:ext cx="1298109" cy="100323"/>
                </a:xfrm>
                <a:prstGeom prst="trapezoid">
                  <a:avLst/>
                </a:prstGeom>
                <a:solidFill>
                  <a:srgbClr val="4BACC6">
                    <a:lumMod val="60000"/>
                    <a:lumOff val="40000"/>
                  </a:srgbClr>
                </a:solidFill>
                <a:ln w="19050" cap="flat" cmpd="sng" algn="ctr">
                  <a:solidFill>
                    <a:srgbClr val="4BACC6">
                      <a:lumMod val="60000"/>
                      <a:lumOff val="40000"/>
                    </a:srgbClr>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49" name="矩形 48">
                  <a:extLst>
                    <a:ext uri="{FF2B5EF4-FFF2-40B4-BE49-F238E27FC236}">
                      <a16:creationId xmlns:a16="http://schemas.microsoft.com/office/drawing/2014/main" id="{D836F82D-2694-5BAC-630F-CF746A0F8CDF}"/>
                    </a:ext>
                  </a:extLst>
                </p:cNvPr>
                <p:cNvSpPr/>
                <p:nvPr/>
              </p:nvSpPr>
              <p:spPr>
                <a:xfrm>
                  <a:off x="3340946" y="1628800"/>
                  <a:ext cx="180000" cy="66000"/>
                </a:xfrm>
                <a:prstGeom prst="rect">
                  <a:avLst/>
                </a:prstGeom>
                <a:solidFill>
                  <a:srgbClr val="FFFF00"/>
                </a:solidFill>
                <a:ln w="19050" cap="flat" cmpd="sng" algn="ctr">
                  <a:no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50" name="矩形 49">
                  <a:extLst>
                    <a:ext uri="{FF2B5EF4-FFF2-40B4-BE49-F238E27FC236}">
                      <a16:creationId xmlns:a16="http://schemas.microsoft.com/office/drawing/2014/main" id="{20A30CDE-6B4B-C7AC-A960-C63D08A2017A}"/>
                    </a:ext>
                  </a:extLst>
                </p:cNvPr>
                <p:cNvSpPr/>
                <p:nvPr/>
              </p:nvSpPr>
              <p:spPr>
                <a:xfrm>
                  <a:off x="4079776" y="1628800"/>
                  <a:ext cx="180000" cy="66000"/>
                </a:xfrm>
                <a:prstGeom prst="rect">
                  <a:avLst/>
                </a:prstGeom>
                <a:solidFill>
                  <a:srgbClr val="FFFF00"/>
                </a:solidFill>
                <a:ln w="19050" cap="flat" cmpd="sng" algn="ctr">
                  <a:no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sp>
            <p:nvSpPr>
              <p:cNvPr id="36" name="矩形 35">
                <a:extLst>
                  <a:ext uri="{FF2B5EF4-FFF2-40B4-BE49-F238E27FC236}">
                    <a16:creationId xmlns:a16="http://schemas.microsoft.com/office/drawing/2014/main" id="{8C865521-4F26-E162-C190-C069E0065BCE}"/>
                  </a:ext>
                </a:extLst>
              </p:cNvPr>
              <p:cNvSpPr/>
              <p:nvPr/>
            </p:nvSpPr>
            <p:spPr>
              <a:xfrm>
                <a:off x="191344" y="5445224"/>
                <a:ext cx="2159012" cy="66000"/>
              </a:xfrm>
              <a:prstGeom prst="rect">
                <a:avLst/>
              </a:prstGeom>
              <a:solidFill>
                <a:srgbClr val="FFFF00"/>
              </a:solidFill>
              <a:ln w="19050" cap="flat" cmpd="sng" algn="ctr">
                <a:no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nvGrpSpPr>
              <p:cNvPr id="37" name="组合 36">
                <a:extLst>
                  <a:ext uri="{FF2B5EF4-FFF2-40B4-BE49-F238E27FC236}">
                    <a16:creationId xmlns:a16="http://schemas.microsoft.com/office/drawing/2014/main" id="{7A780905-5B25-3266-ABFE-4A43663A0BF9}"/>
                  </a:ext>
                </a:extLst>
              </p:cNvPr>
              <p:cNvGrpSpPr/>
              <p:nvPr/>
            </p:nvGrpSpPr>
            <p:grpSpPr>
              <a:xfrm>
                <a:off x="176334" y="3926807"/>
                <a:ext cx="663066" cy="247365"/>
                <a:chOff x="176334" y="3926807"/>
                <a:chExt cx="663066" cy="247365"/>
              </a:xfrm>
            </p:grpSpPr>
            <p:sp>
              <p:nvSpPr>
                <p:cNvPr id="42" name="矩形 41">
                  <a:extLst>
                    <a:ext uri="{FF2B5EF4-FFF2-40B4-BE49-F238E27FC236}">
                      <a16:creationId xmlns:a16="http://schemas.microsoft.com/office/drawing/2014/main" id="{3C6D8B5F-4D46-27BE-39BF-BE11846EF2D1}"/>
                    </a:ext>
                  </a:extLst>
                </p:cNvPr>
                <p:cNvSpPr/>
                <p:nvPr/>
              </p:nvSpPr>
              <p:spPr>
                <a:xfrm>
                  <a:off x="176334" y="4108172"/>
                  <a:ext cx="426795" cy="66000"/>
                </a:xfrm>
                <a:prstGeom prst="rect">
                  <a:avLst/>
                </a:prstGeom>
                <a:solidFill>
                  <a:srgbClr val="1F497D"/>
                </a:solidFill>
                <a:ln w="19050" cap="flat" cmpd="sng" algn="ctr">
                  <a:solidFill>
                    <a:srgbClr val="1F497D"/>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43" name="矩形 42">
                  <a:extLst>
                    <a:ext uri="{FF2B5EF4-FFF2-40B4-BE49-F238E27FC236}">
                      <a16:creationId xmlns:a16="http://schemas.microsoft.com/office/drawing/2014/main" id="{220B0EBF-DA8B-7B5F-678C-D44353FD0269}"/>
                    </a:ext>
                  </a:extLst>
                </p:cNvPr>
                <p:cNvSpPr/>
                <p:nvPr/>
              </p:nvSpPr>
              <p:spPr>
                <a:xfrm>
                  <a:off x="695400" y="3933056"/>
                  <a:ext cx="144000" cy="66000"/>
                </a:xfrm>
                <a:prstGeom prst="rect">
                  <a:avLst/>
                </a:prstGeom>
                <a:solidFill>
                  <a:srgbClr val="1F497D"/>
                </a:solidFill>
                <a:ln w="19050" cap="flat" cmpd="sng" algn="ctr">
                  <a:solidFill>
                    <a:srgbClr val="1F497D"/>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44" name="矩形 43">
                  <a:extLst>
                    <a:ext uri="{FF2B5EF4-FFF2-40B4-BE49-F238E27FC236}">
                      <a16:creationId xmlns:a16="http://schemas.microsoft.com/office/drawing/2014/main" id="{4ECDFF24-97D2-908E-CFDD-9B45B7F987D5}"/>
                    </a:ext>
                  </a:extLst>
                </p:cNvPr>
                <p:cNvSpPr/>
                <p:nvPr/>
              </p:nvSpPr>
              <p:spPr>
                <a:xfrm rot="17451008">
                  <a:off x="544231" y="4017765"/>
                  <a:ext cx="227636" cy="45719"/>
                </a:xfrm>
                <a:prstGeom prst="rect">
                  <a:avLst/>
                </a:prstGeom>
                <a:solidFill>
                  <a:srgbClr val="1F497D"/>
                </a:solidFill>
                <a:ln w="19050" cap="flat" cmpd="sng" algn="ctr">
                  <a:solidFill>
                    <a:srgbClr val="1F497D"/>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grpSp>
            <p:nvGrpSpPr>
              <p:cNvPr id="38" name="组合 37">
                <a:extLst>
                  <a:ext uri="{FF2B5EF4-FFF2-40B4-BE49-F238E27FC236}">
                    <a16:creationId xmlns:a16="http://schemas.microsoft.com/office/drawing/2014/main" id="{51F7CF68-4ED5-6780-8FDE-13FB2165D8C4}"/>
                  </a:ext>
                </a:extLst>
              </p:cNvPr>
              <p:cNvGrpSpPr/>
              <p:nvPr/>
            </p:nvGrpSpPr>
            <p:grpSpPr>
              <a:xfrm flipH="1">
                <a:off x="1688518" y="3933056"/>
                <a:ext cx="663066" cy="247365"/>
                <a:chOff x="176334" y="3926807"/>
                <a:chExt cx="663066" cy="247365"/>
              </a:xfrm>
            </p:grpSpPr>
            <p:sp>
              <p:nvSpPr>
                <p:cNvPr id="39" name="矩形 38">
                  <a:extLst>
                    <a:ext uri="{FF2B5EF4-FFF2-40B4-BE49-F238E27FC236}">
                      <a16:creationId xmlns:a16="http://schemas.microsoft.com/office/drawing/2014/main" id="{93B63BB5-01F3-BF26-EAEE-C6D3610AFD33}"/>
                    </a:ext>
                  </a:extLst>
                </p:cNvPr>
                <p:cNvSpPr/>
                <p:nvPr/>
              </p:nvSpPr>
              <p:spPr>
                <a:xfrm>
                  <a:off x="176334" y="4108172"/>
                  <a:ext cx="426795" cy="66000"/>
                </a:xfrm>
                <a:prstGeom prst="rect">
                  <a:avLst/>
                </a:prstGeom>
                <a:solidFill>
                  <a:srgbClr val="1F497D"/>
                </a:solidFill>
                <a:ln w="19050" cap="flat" cmpd="sng" algn="ctr">
                  <a:solidFill>
                    <a:srgbClr val="1F497D"/>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40" name="矩形 39">
                  <a:extLst>
                    <a:ext uri="{FF2B5EF4-FFF2-40B4-BE49-F238E27FC236}">
                      <a16:creationId xmlns:a16="http://schemas.microsoft.com/office/drawing/2014/main" id="{EFB3CA90-7FCB-95FA-D477-7B2F7FEFB5AC}"/>
                    </a:ext>
                  </a:extLst>
                </p:cNvPr>
                <p:cNvSpPr/>
                <p:nvPr/>
              </p:nvSpPr>
              <p:spPr>
                <a:xfrm>
                  <a:off x="695400" y="3933056"/>
                  <a:ext cx="144000" cy="66000"/>
                </a:xfrm>
                <a:prstGeom prst="rect">
                  <a:avLst/>
                </a:prstGeom>
                <a:solidFill>
                  <a:srgbClr val="1F497D"/>
                </a:solidFill>
                <a:ln w="19050" cap="flat" cmpd="sng" algn="ctr">
                  <a:solidFill>
                    <a:srgbClr val="1F497D"/>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41" name="矩形 40">
                  <a:extLst>
                    <a:ext uri="{FF2B5EF4-FFF2-40B4-BE49-F238E27FC236}">
                      <a16:creationId xmlns:a16="http://schemas.microsoft.com/office/drawing/2014/main" id="{71B1BE3A-DD5B-06B6-0205-BA6ECE53F9F1}"/>
                    </a:ext>
                  </a:extLst>
                </p:cNvPr>
                <p:cNvSpPr/>
                <p:nvPr/>
              </p:nvSpPr>
              <p:spPr>
                <a:xfrm rot="17451008">
                  <a:off x="544231" y="4017765"/>
                  <a:ext cx="227636" cy="45719"/>
                </a:xfrm>
                <a:prstGeom prst="rect">
                  <a:avLst/>
                </a:prstGeom>
                <a:solidFill>
                  <a:srgbClr val="1F497D"/>
                </a:solidFill>
                <a:ln w="19050" cap="flat" cmpd="sng" algn="ctr">
                  <a:solidFill>
                    <a:srgbClr val="1F497D"/>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grpSp>
      </p:grpSp>
      <p:grpSp>
        <p:nvGrpSpPr>
          <p:cNvPr id="54" name="组合 53">
            <a:extLst>
              <a:ext uri="{FF2B5EF4-FFF2-40B4-BE49-F238E27FC236}">
                <a16:creationId xmlns:a16="http://schemas.microsoft.com/office/drawing/2014/main" id="{F851ADD0-BF0F-F920-BABB-FB81802845B4}"/>
              </a:ext>
            </a:extLst>
          </p:cNvPr>
          <p:cNvGrpSpPr/>
          <p:nvPr/>
        </p:nvGrpSpPr>
        <p:grpSpPr>
          <a:xfrm>
            <a:off x="119336" y="1533541"/>
            <a:ext cx="2150512" cy="1424592"/>
            <a:chOff x="5231904" y="3789040"/>
            <a:chExt cx="2150512" cy="1424592"/>
          </a:xfrm>
        </p:grpSpPr>
        <p:grpSp>
          <p:nvGrpSpPr>
            <p:cNvPr id="55" name="组合 54">
              <a:extLst>
                <a:ext uri="{FF2B5EF4-FFF2-40B4-BE49-F238E27FC236}">
                  <a16:creationId xmlns:a16="http://schemas.microsoft.com/office/drawing/2014/main" id="{AC4DD605-E565-47B1-50B3-EC0D8FCFB1BB}"/>
                </a:ext>
              </a:extLst>
            </p:cNvPr>
            <p:cNvGrpSpPr/>
            <p:nvPr/>
          </p:nvGrpSpPr>
          <p:grpSpPr>
            <a:xfrm>
              <a:off x="5231904" y="3861049"/>
              <a:ext cx="2150512" cy="1352583"/>
              <a:chOff x="395536" y="1251558"/>
              <a:chExt cx="2376264" cy="1456093"/>
            </a:xfrm>
          </p:grpSpPr>
          <p:sp>
            <p:nvSpPr>
              <p:cNvPr id="57" name="矩形 56">
                <a:extLst>
                  <a:ext uri="{FF2B5EF4-FFF2-40B4-BE49-F238E27FC236}">
                    <a16:creationId xmlns:a16="http://schemas.microsoft.com/office/drawing/2014/main" id="{88CCD90F-81C9-1CB4-124A-6664EC817E4F}"/>
                  </a:ext>
                </a:extLst>
              </p:cNvPr>
              <p:cNvSpPr/>
              <p:nvPr/>
            </p:nvSpPr>
            <p:spPr>
              <a:xfrm>
                <a:off x="395536" y="1251558"/>
                <a:ext cx="2376264" cy="438154"/>
              </a:xfrm>
              <a:prstGeom prst="rect">
                <a:avLst/>
              </a:prstGeom>
              <a:solidFill>
                <a:srgbClr val="4BACC6">
                  <a:lumMod val="60000"/>
                  <a:lumOff val="40000"/>
                </a:srgbClr>
              </a:solid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58" name="矩形 57">
                <a:extLst>
                  <a:ext uri="{FF2B5EF4-FFF2-40B4-BE49-F238E27FC236}">
                    <a16:creationId xmlns:a16="http://schemas.microsoft.com/office/drawing/2014/main" id="{6428AD78-7C05-9A55-57B0-F16DEC89E144}"/>
                  </a:ext>
                </a:extLst>
              </p:cNvPr>
              <p:cNvSpPr/>
              <p:nvPr/>
            </p:nvSpPr>
            <p:spPr>
              <a:xfrm>
                <a:off x="395536" y="1689712"/>
                <a:ext cx="2376264" cy="241542"/>
              </a:xfrm>
              <a:prstGeom prst="rect">
                <a:avLst/>
              </a:prstGeom>
              <a:solidFill>
                <a:srgbClr val="1F497D">
                  <a:lumMod val="40000"/>
                  <a:lumOff val="60000"/>
                </a:srgbClr>
              </a:solid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59" name="矩形 58">
                <a:extLst>
                  <a:ext uri="{FF2B5EF4-FFF2-40B4-BE49-F238E27FC236}">
                    <a16:creationId xmlns:a16="http://schemas.microsoft.com/office/drawing/2014/main" id="{A9856066-2C05-BD57-FDB8-804142E03A35}"/>
                  </a:ext>
                </a:extLst>
              </p:cNvPr>
              <p:cNvSpPr/>
              <p:nvPr/>
            </p:nvSpPr>
            <p:spPr>
              <a:xfrm>
                <a:off x="395536" y="1915737"/>
                <a:ext cx="2376264" cy="791914"/>
              </a:xfrm>
              <a:prstGeom prst="rect">
                <a:avLst/>
              </a:prstGeom>
              <a:solidFill>
                <a:sysClr val="window" lastClr="FFFFFF">
                  <a:lumMod val="75000"/>
                </a:sysClr>
              </a:solid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grpSp>
        <p:sp>
          <p:nvSpPr>
            <p:cNvPr id="56" name="矩形 55">
              <a:extLst>
                <a:ext uri="{FF2B5EF4-FFF2-40B4-BE49-F238E27FC236}">
                  <a16:creationId xmlns:a16="http://schemas.microsoft.com/office/drawing/2014/main" id="{87089DFE-3D20-7FF7-74EB-2BA9F3C9C479}"/>
                </a:ext>
              </a:extLst>
            </p:cNvPr>
            <p:cNvSpPr/>
            <p:nvPr/>
          </p:nvSpPr>
          <p:spPr>
            <a:xfrm>
              <a:off x="5231904" y="3789040"/>
              <a:ext cx="2150512" cy="72000"/>
            </a:xfrm>
            <a:prstGeom prst="rect">
              <a:avLst/>
            </a:prstGeom>
            <a:solidFill>
              <a:srgbClr val="2D2D8A">
                <a:lumMod val="20000"/>
                <a:lumOff val="80000"/>
              </a:srgbClr>
            </a:solid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grpSp>
      <p:sp>
        <p:nvSpPr>
          <p:cNvPr id="60" name="文本框 82">
            <a:extLst>
              <a:ext uri="{FF2B5EF4-FFF2-40B4-BE49-F238E27FC236}">
                <a16:creationId xmlns:a16="http://schemas.microsoft.com/office/drawing/2014/main" id="{671EF4D5-581F-376E-43F6-B618B2B0BAC5}"/>
              </a:ext>
            </a:extLst>
          </p:cNvPr>
          <p:cNvSpPr txBox="1"/>
          <p:nvPr/>
        </p:nvSpPr>
        <p:spPr>
          <a:xfrm>
            <a:off x="4511824" y="5371547"/>
            <a:ext cx="2826033" cy="376834"/>
          </a:xfrm>
          <a:prstGeom prst="rect">
            <a:avLst/>
          </a:prstGeom>
          <a:noFill/>
        </p:spPr>
        <p:txBody>
          <a:bodyPr wrap="square">
            <a:spAutoFit/>
          </a:bodyPr>
          <a:lstStyle/>
          <a:p>
            <a:pPr algn="ctr" defTabSz="914400">
              <a:lnSpc>
                <a:spcPct val="150000"/>
              </a:lnSpc>
            </a:pPr>
            <a:r>
              <a:rPr lang="en-US" altLang="zh-CN" sz="1400" dirty="0">
                <a:solidFill>
                  <a:prstClr val="black"/>
                </a:solidFill>
                <a:latin typeface="Times New Roman" panose="02020603050405020304" pitchFamily="18" charset="0"/>
                <a:ea typeface="黑体"/>
                <a:cs typeface="Times New Roman" panose="02020603050405020304" pitchFamily="18" charset="0"/>
              </a:rPr>
              <a:t>(6)</a:t>
            </a:r>
            <a:r>
              <a:rPr lang="zh-CN" altLang="en-US" sz="1400" dirty="0">
                <a:solidFill>
                  <a:prstClr val="black"/>
                </a:solidFill>
                <a:latin typeface="Times New Roman" panose="02020603050405020304" pitchFamily="18" charset="0"/>
                <a:ea typeface="黑体"/>
                <a:cs typeface="Times New Roman" panose="02020603050405020304" pitchFamily="18" charset="0"/>
              </a:rPr>
              <a:t> </a:t>
            </a:r>
            <a:r>
              <a:rPr lang="en-US" altLang="zh-CN" sz="1400" dirty="0">
                <a:solidFill>
                  <a:prstClr val="black"/>
                </a:solidFill>
                <a:latin typeface="Times New Roman" panose="02020603050405020304" pitchFamily="18" charset="0"/>
                <a:ea typeface="黑体"/>
                <a:cs typeface="Times New Roman" panose="02020603050405020304" pitchFamily="18" charset="0"/>
              </a:rPr>
              <a:t>graphene</a:t>
            </a:r>
          </a:p>
        </p:txBody>
      </p:sp>
      <p:grpSp>
        <p:nvGrpSpPr>
          <p:cNvPr id="61" name="组合 60">
            <a:extLst>
              <a:ext uri="{FF2B5EF4-FFF2-40B4-BE49-F238E27FC236}">
                <a16:creationId xmlns:a16="http://schemas.microsoft.com/office/drawing/2014/main" id="{523F26FF-DF0B-7828-EA42-5219ACFB52D8}"/>
              </a:ext>
            </a:extLst>
          </p:cNvPr>
          <p:cNvGrpSpPr/>
          <p:nvPr/>
        </p:nvGrpSpPr>
        <p:grpSpPr>
          <a:xfrm>
            <a:off x="2495600" y="3693781"/>
            <a:ext cx="2175250" cy="1584417"/>
            <a:chOff x="176334" y="3926807"/>
            <a:chExt cx="2175250" cy="1584417"/>
          </a:xfrm>
        </p:grpSpPr>
        <p:grpSp>
          <p:nvGrpSpPr>
            <p:cNvPr id="62" name="组合 61">
              <a:extLst>
                <a:ext uri="{FF2B5EF4-FFF2-40B4-BE49-F238E27FC236}">
                  <a16:creationId xmlns:a16="http://schemas.microsoft.com/office/drawing/2014/main" id="{70D9C175-3717-5CCC-0E4D-6941218C3797}"/>
                </a:ext>
              </a:extLst>
            </p:cNvPr>
            <p:cNvGrpSpPr/>
            <p:nvPr/>
          </p:nvGrpSpPr>
          <p:grpSpPr>
            <a:xfrm>
              <a:off x="191344" y="3933056"/>
              <a:ext cx="2150512" cy="1496599"/>
              <a:chOff x="2728858" y="1628800"/>
              <a:chExt cx="2150512" cy="1496599"/>
            </a:xfrm>
          </p:grpSpPr>
          <p:sp>
            <p:nvSpPr>
              <p:cNvPr id="72" name="梯形 71">
                <a:extLst>
                  <a:ext uri="{FF2B5EF4-FFF2-40B4-BE49-F238E27FC236}">
                    <a16:creationId xmlns:a16="http://schemas.microsoft.com/office/drawing/2014/main" id="{490FB67D-2B43-08B2-DA5A-88F2C9A6255E}"/>
                  </a:ext>
                </a:extLst>
              </p:cNvPr>
              <p:cNvSpPr/>
              <p:nvPr/>
            </p:nvSpPr>
            <p:spPr>
              <a:xfrm>
                <a:off x="3175322" y="1686454"/>
                <a:ext cx="1257584" cy="100323"/>
              </a:xfrm>
              <a:prstGeom prst="trapezoid">
                <a:avLst/>
              </a:prstGeom>
              <a:solidFill>
                <a:srgbClr val="8064A2">
                  <a:lumMod val="40000"/>
                  <a:lumOff val="60000"/>
                </a:srgb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nvGrpSpPr>
              <p:cNvPr id="73" name="组合 72">
                <a:extLst>
                  <a:ext uri="{FF2B5EF4-FFF2-40B4-BE49-F238E27FC236}">
                    <a16:creationId xmlns:a16="http://schemas.microsoft.com/office/drawing/2014/main" id="{44510E99-6A09-CA70-7DAE-17DA83351E1E}"/>
                  </a:ext>
                </a:extLst>
              </p:cNvPr>
              <p:cNvGrpSpPr/>
              <p:nvPr/>
            </p:nvGrpSpPr>
            <p:grpSpPr>
              <a:xfrm>
                <a:off x="2728858" y="1867087"/>
                <a:ext cx="2150512" cy="1258312"/>
                <a:chOff x="395536" y="1353043"/>
                <a:chExt cx="2376264" cy="1354608"/>
              </a:xfrm>
            </p:grpSpPr>
            <p:sp>
              <p:nvSpPr>
                <p:cNvPr id="78" name="矩形 77">
                  <a:extLst>
                    <a:ext uri="{FF2B5EF4-FFF2-40B4-BE49-F238E27FC236}">
                      <a16:creationId xmlns:a16="http://schemas.microsoft.com/office/drawing/2014/main" id="{CC169E18-FA2B-F28D-E868-4D600FDEA52D}"/>
                    </a:ext>
                  </a:extLst>
                </p:cNvPr>
                <p:cNvSpPr/>
                <p:nvPr/>
              </p:nvSpPr>
              <p:spPr>
                <a:xfrm>
                  <a:off x="395536" y="1353043"/>
                  <a:ext cx="2376264" cy="336669"/>
                </a:xfrm>
                <a:prstGeom prst="rect">
                  <a:avLst/>
                </a:prstGeom>
                <a:solidFill>
                  <a:srgbClr val="4BACC6">
                    <a:lumMod val="60000"/>
                    <a:lumOff val="40000"/>
                  </a:srgb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79" name="矩形 78">
                  <a:extLst>
                    <a:ext uri="{FF2B5EF4-FFF2-40B4-BE49-F238E27FC236}">
                      <a16:creationId xmlns:a16="http://schemas.microsoft.com/office/drawing/2014/main" id="{4C899A3C-21D7-6FE7-8747-95E5A84AC728}"/>
                    </a:ext>
                  </a:extLst>
                </p:cNvPr>
                <p:cNvSpPr/>
                <p:nvPr/>
              </p:nvSpPr>
              <p:spPr>
                <a:xfrm>
                  <a:off x="395536" y="1689712"/>
                  <a:ext cx="2376264" cy="241542"/>
                </a:xfrm>
                <a:prstGeom prst="rect">
                  <a:avLst/>
                </a:prstGeom>
                <a:solidFill>
                  <a:srgbClr val="1F497D">
                    <a:lumMod val="40000"/>
                    <a:lumOff val="60000"/>
                  </a:srgb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80" name="矩形 79">
                  <a:extLst>
                    <a:ext uri="{FF2B5EF4-FFF2-40B4-BE49-F238E27FC236}">
                      <a16:creationId xmlns:a16="http://schemas.microsoft.com/office/drawing/2014/main" id="{6A16BE77-37F8-A59C-B158-F404419B5E0B}"/>
                    </a:ext>
                  </a:extLst>
                </p:cNvPr>
                <p:cNvSpPr/>
                <p:nvPr/>
              </p:nvSpPr>
              <p:spPr>
                <a:xfrm>
                  <a:off x="395536" y="1915737"/>
                  <a:ext cx="2376264" cy="791914"/>
                </a:xfrm>
                <a:prstGeom prst="rect">
                  <a:avLst/>
                </a:prstGeom>
                <a:solidFill>
                  <a:sysClr val="window" lastClr="FFFFFF">
                    <a:lumMod val="75000"/>
                  </a:sys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sp>
            <p:nvSpPr>
              <p:cNvPr id="74" name="梯形 73">
                <a:extLst>
                  <a:ext uri="{FF2B5EF4-FFF2-40B4-BE49-F238E27FC236}">
                    <a16:creationId xmlns:a16="http://schemas.microsoft.com/office/drawing/2014/main" id="{F72471B9-814E-1442-72D3-8E6FF62E8C83}"/>
                  </a:ext>
                </a:extLst>
              </p:cNvPr>
              <p:cNvSpPr/>
              <p:nvPr/>
            </p:nvSpPr>
            <p:spPr>
              <a:xfrm>
                <a:off x="3155059" y="1768358"/>
                <a:ext cx="1298109" cy="100323"/>
              </a:xfrm>
              <a:prstGeom prst="trapezoid">
                <a:avLst/>
              </a:prstGeom>
              <a:solidFill>
                <a:srgbClr val="4BACC6">
                  <a:lumMod val="60000"/>
                  <a:lumOff val="40000"/>
                </a:srgb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75" name="梯形 74">
                <a:extLst>
                  <a:ext uri="{FF2B5EF4-FFF2-40B4-BE49-F238E27FC236}">
                    <a16:creationId xmlns:a16="http://schemas.microsoft.com/office/drawing/2014/main" id="{0F372A7A-306C-765C-4799-AF1BF85945E9}"/>
                  </a:ext>
                </a:extLst>
              </p:cNvPr>
              <p:cNvSpPr/>
              <p:nvPr/>
            </p:nvSpPr>
            <p:spPr>
              <a:xfrm>
                <a:off x="3155059" y="1849074"/>
                <a:ext cx="1298109" cy="100323"/>
              </a:xfrm>
              <a:prstGeom prst="trapezoid">
                <a:avLst/>
              </a:prstGeom>
              <a:solidFill>
                <a:srgbClr val="4BACC6">
                  <a:lumMod val="60000"/>
                  <a:lumOff val="40000"/>
                </a:srgbClr>
              </a:solidFill>
              <a:ln w="19050" cap="flat" cmpd="sng" algn="ctr">
                <a:solidFill>
                  <a:srgbClr val="4BACC6">
                    <a:lumMod val="60000"/>
                    <a:lumOff val="40000"/>
                  </a:srgbClr>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76" name="矩形 75">
                <a:extLst>
                  <a:ext uri="{FF2B5EF4-FFF2-40B4-BE49-F238E27FC236}">
                    <a16:creationId xmlns:a16="http://schemas.microsoft.com/office/drawing/2014/main" id="{ABF0A92C-5D6B-7F90-97B2-3D04E0518A8E}"/>
                  </a:ext>
                </a:extLst>
              </p:cNvPr>
              <p:cNvSpPr/>
              <p:nvPr/>
            </p:nvSpPr>
            <p:spPr>
              <a:xfrm>
                <a:off x="3340946" y="1628800"/>
                <a:ext cx="180000" cy="66000"/>
              </a:xfrm>
              <a:prstGeom prst="rect">
                <a:avLst/>
              </a:prstGeom>
              <a:solidFill>
                <a:srgbClr val="FFFF00"/>
              </a:solidFill>
              <a:ln w="19050" cap="flat" cmpd="sng" algn="ctr">
                <a:no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77" name="矩形 76">
                <a:extLst>
                  <a:ext uri="{FF2B5EF4-FFF2-40B4-BE49-F238E27FC236}">
                    <a16:creationId xmlns:a16="http://schemas.microsoft.com/office/drawing/2014/main" id="{BF4ED883-31F9-B86A-A86B-E0DEED27FED4}"/>
                  </a:ext>
                </a:extLst>
              </p:cNvPr>
              <p:cNvSpPr/>
              <p:nvPr/>
            </p:nvSpPr>
            <p:spPr>
              <a:xfrm>
                <a:off x="4079776" y="1628800"/>
                <a:ext cx="180000" cy="66000"/>
              </a:xfrm>
              <a:prstGeom prst="rect">
                <a:avLst/>
              </a:prstGeom>
              <a:solidFill>
                <a:srgbClr val="FFFF00"/>
              </a:solidFill>
              <a:ln w="19050" cap="flat" cmpd="sng" algn="ctr">
                <a:no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sp>
          <p:nvSpPr>
            <p:cNvPr id="63" name="矩形 62">
              <a:extLst>
                <a:ext uri="{FF2B5EF4-FFF2-40B4-BE49-F238E27FC236}">
                  <a16:creationId xmlns:a16="http://schemas.microsoft.com/office/drawing/2014/main" id="{B99B1082-21D6-EDE1-CBB3-97E26E03EF3B}"/>
                </a:ext>
              </a:extLst>
            </p:cNvPr>
            <p:cNvSpPr/>
            <p:nvPr/>
          </p:nvSpPr>
          <p:spPr>
            <a:xfrm>
              <a:off x="191344" y="5445224"/>
              <a:ext cx="2159012" cy="66000"/>
            </a:xfrm>
            <a:prstGeom prst="rect">
              <a:avLst/>
            </a:prstGeom>
            <a:solidFill>
              <a:srgbClr val="FFFF00"/>
            </a:solidFill>
            <a:ln w="19050" cap="flat" cmpd="sng" algn="ctr">
              <a:no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nvGrpSpPr>
            <p:cNvPr id="64" name="组合 63">
              <a:extLst>
                <a:ext uri="{FF2B5EF4-FFF2-40B4-BE49-F238E27FC236}">
                  <a16:creationId xmlns:a16="http://schemas.microsoft.com/office/drawing/2014/main" id="{BF7CF480-076D-FE60-FB6C-FF5B01AEBA60}"/>
                </a:ext>
              </a:extLst>
            </p:cNvPr>
            <p:cNvGrpSpPr/>
            <p:nvPr/>
          </p:nvGrpSpPr>
          <p:grpSpPr>
            <a:xfrm>
              <a:off x="176334" y="3926807"/>
              <a:ext cx="663066" cy="247365"/>
              <a:chOff x="176334" y="3926807"/>
              <a:chExt cx="663066" cy="247365"/>
            </a:xfrm>
          </p:grpSpPr>
          <p:sp>
            <p:nvSpPr>
              <p:cNvPr id="69" name="矩形 68">
                <a:extLst>
                  <a:ext uri="{FF2B5EF4-FFF2-40B4-BE49-F238E27FC236}">
                    <a16:creationId xmlns:a16="http://schemas.microsoft.com/office/drawing/2014/main" id="{6BB2234B-CB84-D040-316C-531657DF0278}"/>
                  </a:ext>
                </a:extLst>
              </p:cNvPr>
              <p:cNvSpPr/>
              <p:nvPr/>
            </p:nvSpPr>
            <p:spPr>
              <a:xfrm>
                <a:off x="176334" y="4108172"/>
                <a:ext cx="426795" cy="66000"/>
              </a:xfrm>
              <a:prstGeom prst="rect">
                <a:avLst/>
              </a:prstGeom>
              <a:solidFill>
                <a:srgbClr val="1F497D"/>
              </a:solidFill>
              <a:ln w="19050" cap="flat" cmpd="sng" algn="ctr">
                <a:solidFill>
                  <a:srgbClr val="1F497D"/>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70" name="矩形 69">
                <a:extLst>
                  <a:ext uri="{FF2B5EF4-FFF2-40B4-BE49-F238E27FC236}">
                    <a16:creationId xmlns:a16="http://schemas.microsoft.com/office/drawing/2014/main" id="{BDB8440E-3B1B-7290-2D46-35B9A6BD0858}"/>
                  </a:ext>
                </a:extLst>
              </p:cNvPr>
              <p:cNvSpPr/>
              <p:nvPr/>
            </p:nvSpPr>
            <p:spPr>
              <a:xfrm>
                <a:off x="695400" y="3933056"/>
                <a:ext cx="144000" cy="66000"/>
              </a:xfrm>
              <a:prstGeom prst="rect">
                <a:avLst/>
              </a:prstGeom>
              <a:solidFill>
                <a:srgbClr val="1F497D"/>
              </a:solidFill>
              <a:ln w="19050" cap="flat" cmpd="sng" algn="ctr">
                <a:solidFill>
                  <a:srgbClr val="1F497D"/>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71" name="矩形 70">
                <a:extLst>
                  <a:ext uri="{FF2B5EF4-FFF2-40B4-BE49-F238E27FC236}">
                    <a16:creationId xmlns:a16="http://schemas.microsoft.com/office/drawing/2014/main" id="{DE01BD2B-2748-AB19-8226-57DF77E2D004}"/>
                  </a:ext>
                </a:extLst>
              </p:cNvPr>
              <p:cNvSpPr/>
              <p:nvPr/>
            </p:nvSpPr>
            <p:spPr>
              <a:xfrm rot="17451008">
                <a:off x="544231" y="4017765"/>
                <a:ext cx="227636" cy="45719"/>
              </a:xfrm>
              <a:prstGeom prst="rect">
                <a:avLst/>
              </a:prstGeom>
              <a:solidFill>
                <a:srgbClr val="1F497D"/>
              </a:solidFill>
              <a:ln w="19050" cap="flat" cmpd="sng" algn="ctr">
                <a:solidFill>
                  <a:srgbClr val="1F497D"/>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grpSp>
          <p:nvGrpSpPr>
            <p:cNvPr id="65" name="组合 64">
              <a:extLst>
                <a:ext uri="{FF2B5EF4-FFF2-40B4-BE49-F238E27FC236}">
                  <a16:creationId xmlns:a16="http://schemas.microsoft.com/office/drawing/2014/main" id="{961713DF-6F6A-7EDE-9855-CC8419638DC9}"/>
                </a:ext>
              </a:extLst>
            </p:cNvPr>
            <p:cNvGrpSpPr/>
            <p:nvPr/>
          </p:nvGrpSpPr>
          <p:grpSpPr>
            <a:xfrm flipH="1">
              <a:off x="1688518" y="3933056"/>
              <a:ext cx="663066" cy="247365"/>
              <a:chOff x="176334" y="3926807"/>
              <a:chExt cx="663066" cy="247365"/>
            </a:xfrm>
          </p:grpSpPr>
          <p:sp>
            <p:nvSpPr>
              <p:cNvPr id="66" name="矩形 65">
                <a:extLst>
                  <a:ext uri="{FF2B5EF4-FFF2-40B4-BE49-F238E27FC236}">
                    <a16:creationId xmlns:a16="http://schemas.microsoft.com/office/drawing/2014/main" id="{DCD82E89-33AB-6486-C2CA-B4087545977A}"/>
                  </a:ext>
                </a:extLst>
              </p:cNvPr>
              <p:cNvSpPr/>
              <p:nvPr/>
            </p:nvSpPr>
            <p:spPr>
              <a:xfrm>
                <a:off x="176334" y="4108172"/>
                <a:ext cx="426795" cy="66000"/>
              </a:xfrm>
              <a:prstGeom prst="rect">
                <a:avLst/>
              </a:prstGeom>
              <a:solidFill>
                <a:srgbClr val="1F497D"/>
              </a:solidFill>
              <a:ln w="19050" cap="flat" cmpd="sng" algn="ctr">
                <a:solidFill>
                  <a:srgbClr val="1F497D"/>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67" name="矩形 66">
                <a:extLst>
                  <a:ext uri="{FF2B5EF4-FFF2-40B4-BE49-F238E27FC236}">
                    <a16:creationId xmlns:a16="http://schemas.microsoft.com/office/drawing/2014/main" id="{D6037083-27BD-8C25-988F-387D770CD681}"/>
                  </a:ext>
                </a:extLst>
              </p:cNvPr>
              <p:cNvSpPr/>
              <p:nvPr/>
            </p:nvSpPr>
            <p:spPr>
              <a:xfrm>
                <a:off x="695400" y="3933056"/>
                <a:ext cx="144000" cy="66000"/>
              </a:xfrm>
              <a:prstGeom prst="rect">
                <a:avLst/>
              </a:prstGeom>
              <a:solidFill>
                <a:srgbClr val="1F497D"/>
              </a:solidFill>
              <a:ln w="19050" cap="flat" cmpd="sng" algn="ctr">
                <a:solidFill>
                  <a:srgbClr val="1F497D"/>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68" name="矩形 67">
                <a:extLst>
                  <a:ext uri="{FF2B5EF4-FFF2-40B4-BE49-F238E27FC236}">
                    <a16:creationId xmlns:a16="http://schemas.microsoft.com/office/drawing/2014/main" id="{26736E2E-A251-6090-DC17-328879CBE2D7}"/>
                  </a:ext>
                </a:extLst>
              </p:cNvPr>
              <p:cNvSpPr/>
              <p:nvPr/>
            </p:nvSpPr>
            <p:spPr>
              <a:xfrm rot="17451008">
                <a:off x="544231" y="4017765"/>
                <a:ext cx="227636" cy="45719"/>
              </a:xfrm>
              <a:prstGeom prst="rect">
                <a:avLst/>
              </a:prstGeom>
              <a:solidFill>
                <a:srgbClr val="1F497D"/>
              </a:solidFill>
              <a:ln w="19050" cap="flat" cmpd="sng" algn="ctr">
                <a:solidFill>
                  <a:srgbClr val="1F497D"/>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grpSp>
      <p:sp>
        <p:nvSpPr>
          <p:cNvPr id="81" name="文本框 85">
            <a:extLst>
              <a:ext uri="{FF2B5EF4-FFF2-40B4-BE49-F238E27FC236}">
                <a16:creationId xmlns:a16="http://schemas.microsoft.com/office/drawing/2014/main" id="{C317B048-965C-5813-BBCE-1B82A5B2AD88}"/>
              </a:ext>
            </a:extLst>
          </p:cNvPr>
          <p:cNvSpPr txBox="1"/>
          <p:nvPr/>
        </p:nvSpPr>
        <p:spPr>
          <a:xfrm>
            <a:off x="338220" y="5299539"/>
            <a:ext cx="1778063" cy="700000"/>
          </a:xfrm>
          <a:prstGeom prst="rect">
            <a:avLst/>
          </a:prstGeom>
          <a:noFill/>
        </p:spPr>
        <p:txBody>
          <a:bodyPr wrap="square">
            <a:spAutoFit/>
          </a:bodyPr>
          <a:lstStyle/>
          <a:p>
            <a:pPr algn="ctr" defTabSz="914400">
              <a:lnSpc>
                <a:spcPct val="150000"/>
              </a:lnSpc>
            </a:pPr>
            <a:r>
              <a:rPr lang="en-US" altLang="zh-CN" sz="1400" dirty="0">
                <a:solidFill>
                  <a:prstClr val="black"/>
                </a:solidFill>
                <a:latin typeface="Times New Roman" panose="02020603050405020304" pitchFamily="18" charset="0"/>
                <a:ea typeface="黑体"/>
                <a:cs typeface="Times New Roman" panose="02020603050405020304" pitchFamily="18" charset="0"/>
              </a:rPr>
              <a:t>(4) Make N electrode</a:t>
            </a:r>
          </a:p>
          <a:p>
            <a:pPr algn="ctr" defTabSz="914400">
              <a:lnSpc>
                <a:spcPct val="150000"/>
              </a:lnSpc>
            </a:pPr>
            <a:r>
              <a:rPr lang="en-US" altLang="zh-CN" sz="1400" dirty="0">
                <a:solidFill>
                  <a:prstClr val="black"/>
                </a:solidFill>
                <a:latin typeface="Times New Roman" panose="02020603050405020304" pitchFamily="18" charset="0"/>
                <a:ea typeface="黑体"/>
                <a:cs typeface="Times New Roman" panose="02020603050405020304" pitchFamily="18" charset="0"/>
              </a:rPr>
              <a:t>Ni/</a:t>
            </a:r>
            <a:r>
              <a:rPr lang="en-US" altLang="zh-CN" sz="1400" dirty="0" err="1">
                <a:solidFill>
                  <a:prstClr val="black"/>
                </a:solidFill>
                <a:latin typeface="Times New Roman" panose="02020603050405020304" pitchFamily="18" charset="0"/>
                <a:ea typeface="黑体"/>
                <a:cs typeface="Times New Roman" panose="02020603050405020304" pitchFamily="18" charset="0"/>
              </a:rPr>
              <a:t>Ti</a:t>
            </a:r>
            <a:r>
              <a:rPr lang="en-US" altLang="zh-CN" sz="1400" dirty="0">
                <a:solidFill>
                  <a:prstClr val="black"/>
                </a:solidFill>
                <a:latin typeface="Times New Roman" panose="02020603050405020304" pitchFamily="18" charset="0"/>
                <a:ea typeface="黑体"/>
                <a:cs typeface="Times New Roman" panose="02020603050405020304" pitchFamily="18" charset="0"/>
              </a:rPr>
              <a:t>/Al=50/15/80nm</a:t>
            </a:r>
          </a:p>
        </p:txBody>
      </p:sp>
      <p:pic>
        <p:nvPicPr>
          <p:cNvPr id="82" name="图片 81">
            <a:extLst>
              <a:ext uri="{FF2B5EF4-FFF2-40B4-BE49-F238E27FC236}">
                <a16:creationId xmlns:a16="http://schemas.microsoft.com/office/drawing/2014/main" id="{72B3C981-9652-0E56-F79E-BE030E2CDD51}"/>
              </a:ext>
            </a:extLst>
          </p:cNvPr>
          <p:cNvPicPr>
            <a:picLocks noChangeAspect="1"/>
          </p:cNvPicPr>
          <p:nvPr/>
        </p:nvPicPr>
        <p:blipFill>
          <a:blip r:embed="rId5" cstate="print">
            <a:extLst>
              <a:ext uri="{28A0092B-C50C-407E-A947-70E740481C1C}">
                <a14:useLocalDpi xmlns:a14="http://schemas.microsoft.com/office/drawing/2010/main" val="0"/>
              </a:ext>
            </a:extLst>
          </a:blip>
          <a:srcRect r="15524"/>
          <a:stretch/>
        </p:blipFill>
        <p:spPr>
          <a:xfrm>
            <a:off x="10641602" y="3486059"/>
            <a:ext cx="1459911" cy="1296144"/>
          </a:xfrm>
          <a:prstGeom prst="rect">
            <a:avLst/>
          </a:prstGeom>
        </p:spPr>
      </p:pic>
      <p:cxnSp>
        <p:nvCxnSpPr>
          <p:cNvPr id="83" name="直接箭头连接符 82">
            <a:extLst>
              <a:ext uri="{FF2B5EF4-FFF2-40B4-BE49-F238E27FC236}">
                <a16:creationId xmlns:a16="http://schemas.microsoft.com/office/drawing/2014/main" id="{39CD5569-3D4A-A760-6008-AE9E2FEF89CE}"/>
              </a:ext>
            </a:extLst>
          </p:cNvPr>
          <p:cNvCxnSpPr>
            <a:cxnSpLocks/>
          </p:cNvCxnSpPr>
          <p:nvPr/>
        </p:nvCxnSpPr>
        <p:spPr bwMode="auto">
          <a:xfrm>
            <a:off x="11280576" y="4278147"/>
            <a:ext cx="0" cy="792088"/>
          </a:xfrm>
          <a:prstGeom prst="straightConnector1">
            <a:avLst/>
          </a:prstGeom>
          <a:solidFill>
            <a:srgbClr val="BBE0E3"/>
          </a:solidFill>
          <a:ln w="19050" cap="flat" cmpd="sng" algn="ctr">
            <a:solidFill>
              <a:srgbClr val="FFC000"/>
            </a:solidFill>
            <a:prstDash val="solid"/>
            <a:round/>
            <a:headEnd type="triangle"/>
            <a:tailEnd type="triangle"/>
          </a:ln>
          <a:effectLst/>
        </p:spPr>
      </p:cxnSp>
      <p:cxnSp>
        <p:nvCxnSpPr>
          <p:cNvPr id="84" name="直接箭头连接符 83">
            <a:extLst>
              <a:ext uri="{FF2B5EF4-FFF2-40B4-BE49-F238E27FC236}">
                <a16:creationId xmlns:a16="http://schemas.microsoft.com/office/drawing/2014/main" id="{40303893-3186-2F61-E21E-F5BBC3AA4B9C}"/>
              </a:ext>
            </a:extLst>
          </p:cNvPr>
          <p:cNvCxnSpPr>
            <a:cxnSpLocks/>
          </p:cNvCxnSpPr>
          <p:nvPr/>
        </p:nvCxnSpPr>
        <p:spPr bwMode="auto">
          <a:xfrm>
            <a:off x="11424592" y="3198027"/>
            <a:ext cx="0" cy="792088"/>
          </a:xfrm>
          <a:prstGeom prst="straightConnector1">
            <a:avLst/>
          </a:prstGeom>
          <a:solidFill>
            <a:srgbClr val="BBE0E3"/>
          </a:solidFill>
          <a:ln w="19050" cap="flat" cmpd="sng" algn="ctr">
            <a:solidFill>
              <a:srgbClr val="FFC000"/>
            </a:solidFill>
            <a:prstDash val="solid"/>
            <a:round/>
            <a:headEnd type="triangle"/>
            <a:tailEnd type="triangle"/>
          </a:ln>
          <a:effectLst/>
        </p:spPr>
      </p:cxnSp>
      <p:sp>
        <p:nvSpPr>
          <p:cNvPr id="85" name="文本框 84">
            <a:extLst>
              <a:ext uri="{FF2B5EF4-FFF2-40B4-BE49-F238E27FC236}">
                <a16:creationId xmlns:a16="http://schemas.microsoft.com/office/drawing/2014/main" id="{08753F2F-F891-6ED1-B656-866247DB839E}"/>
              </a:ext>
            </a:extLst>
          </p:cNvPr>
          <p:cNvSpPr txBox="1"/>
          <p:nvPr/>
        </p:nvSpPr>
        <p:spPr>
          <a:xfrm>
            <a:off x="10801200" y="2828695"/>
            <a:ext cx="1271464" cy="369332"/>
          </a:xfrm>
          <a:prstGeom prst="rect">
            <a:avLst/>
          </a:prstGeom>
          <a:solidFill>
            <a:srgbClr val="2D2D8A">
              <a:lumMod val="20000"/>
              <a:lumOff val="80000"/>
            </a:srgbClr>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prstClr val="black"/>
                </a:solidFill>
                <a:effectLst/>
                <a:uLnTx/>
                <a:uFillTx/>
                <a:latin typeface="Times New Roman" panose="02020603050405020304" pitchFamily="18" charset="0"/>
                <a:ea typeface="黑体"/>
                <a:cs typeface="Times New Roman" panose="02020603050405020304" pitchFamily="18" charset="0"/>
              </a:rPr>
              <a:t>P electrode</a:t>
            </a:r>
            <a:endParaRPr kumimoji="0" lang="zh-CN" altLang="en-US" sz="1800" b="0" i="0" u="none" strike="noStrike" kern="0" cap="none" spc="0" normalizeH="0" baseline="0" noProof="0" dirty="0">
              <a:ln>
                <a:noFill/>
              </a:ln>
              <a:solidFill>
                <a:srgbClr val="000000"/>
              </a:solidFill>
              <a:effectLst/>
              <a:uLnTx/>
              <a:uFillTx/>
              <a:latin typeface="Arial"/>
              <a:ea typeface="黑体"/>
            </a:endParaRPr>
          </a:p>
        </p:txBody>
      </p:sp>
      <p:sp>
        <p:nvSpPr>
          <p:cNvPr id="86" name="文本框 85">
            <a:extLst>
              <a:ext uri="{FF2B5EF4-FFF2-40B4-BE49-F238E27FC236}">
                <a16:creationId xmlns:a16="http://schemas.microsoft.com/office/drawing/2014/main" id="{4EB224E2-53C9-3C81-74A0-2C20B50C631D}"/>
              </a:ext>
            </a:extLst>
          </p:cNvPr>
          <p:cNvSpPr txBox="1"/>
          <p:nvPr/>
        </p:nvSpPr>
        <p:spPr>
          <a:xfrm>
            <a:off x="9048328" y="5358267"/>
            <a:ext cx="1152128" cy="369332"/>
          </a:xfrm>
          <a:prstGeom prst="rect">
            <a:avLst/>
          </a:prstGeom>
          <a:solidFill>
            <a:srgbClr val="FFC000"/>
          </a:solidFill>
        </p:spPr>
        <p:txBody>
          <a:bodyPr wrap="square">
            <a:spAutoFit/>
          </a:bodyPr>
          <a:lstStyle/>
          <a:p>
            <a:pPr defTabSz="914400"/>
            <a:r>
              <a:rPr lang="en-US" altLang="zh-CN" dirty="0">
                <a:solidFill>
                  <a:srgbClr val="000000"/>
                </a:solidFill>
                <a:latin typeface="Arial"/>
                <a:ea typeface="黑体"/>
              </a:rPr>
              <a:t>graphene</a:t>
            </a:r>
            <a:endParaRPr lang="zh-CN" altLang="en-US" dirty="0">
              <a:solidFill>
                <a:srgbClr val="000000"/>
              </a:solidFill>
              <a:latin typeface="Arial"/>
              <a:ea typeface="黑体"/>
            </a:endParaRPr>
          </a:p>
        </p:txBody>
      </p:sp>
      <p:sp>
        <p:nvSpPr>
          <p:cNvPr id="87" name="矩形: 圆角 86">
            <a:extLst>
              <a:ext uri="{FF2B5EF4-FFF2-40B4-BE49-F238E27FC236}">
                <a16:creationId xmlns:a16="http://schemas.microsoft.com/office/drawing/2014/main" id="{DBDC5386-2875-9160-D0E9-0733F7F26C52}"/>
              </a:ext>
            </a:extLst>
          </p:cNvPr>
          <p:cNvSpPr/>
          <p:nvPr/>
        </p:nvSpPr>
        <p:spPr bwMode="auto">
          <a:xfrm>
            <a:off x="7968208" y="3270035"/>
            <a:ext cx="1656184" cy="1656184"/>
          </a:xfrm>
          <a:prstGeom prst="roundRect">
            <a:avLst>
              <a:gd name="adj" fmla="val 21843"/>
            </a:avLst>
          </a:prstGeom>
          <a:solidFill>
            <a:srgbClr val="FFC000">
              <a:alpha val="46000"/>
            </a:srgbClr>
          </a:solid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pPr>
            <a:endParaRPr lang="zh-CN" altLang="en-US" sz="2400">
              <a:solidFill>
                <a:srgbClr val="FFCC00"/>
              </a:solidFill>
              <a:effectLst>
                <a:outerShdw blurRad="38100" dist="38100" dir="2700000" algn="tl">
                  <a:srgbClr val="000000">
                    <a:alpha val="43137"/>
                  </a:srgbClr>
                </a:outerShdw>
              </a:effectLst>
              <a:latin typeface="Arial" pitchFamily="34" charset="0"/>
              <a:ea typeface="宋体" pitchFamily="2" charset="-122"/>
            </a:endParaRPr>
          </a:p>
        </p:txBody>
      </p:sp>
      <p:cxnSp>
        <p:nvCxnSpPr>
          <p:cNvPr id="88" name="直接箭头连接符 87">
            <a:extLst>
              <a:ext uri="{FF2B5EF4-FFF2-40B4-BE49-F238E27FC236}">
                <a16:creationId xmlns:a16="http://schemas.microsoft.com/office/drawing/2014/main" id="{4782293E-8768-B75C-22B4-89AF115787C7}"/>
              </a:ext>
            </a:extLst>
          </p:cNvPr>
          <p:cNvCxnSpPr>
            <a:cxnSpLocks/>
          </p:cNvCxnSpPr>
          <p:nvPr/>
        </p:nvCxnSpPr>
        <p:spPr bwMode="auto">
          <a:xfrm>
            <a:off x="9336360" y="4566179"/>
            <a:ext cx="0" cy="792088"/>
          </a:xfrm>
          <a:prstGeom prst="straightConnector1">
            <a:avLst/>
          </a:prstGeom>
          <a:solidFill>
            <a:srgbClr val="BBE0E3"/>
          </a:solidFill>
          <a:ln w="19050" cap="flat" cmpd="sng" algn="ctr">
            <a:solidFill>
              <a:srgbClr val="FFC000"/>
            </a:solidFill>
            <a:prstDash val="solid"/>
            <a:round/>
            <a:headEnd type="triangle"/>
            <a:tailEnd type="triangle"/>
          </a:ln>
          <a:effectLst/>
        </p:spPr>
      </p:cxnSp>
      <p:sp>
        <p:nvSpPr>
          <p:cNvPr id="89" name="文本框 88">
            <a:extLst>
              <a:ext uri="{FF2B5EF4-FFF2-40B4-BE49-F238E27FC236}">
                <a16:creationId xmlns:a16="http://schemas.microsoft.com/office/drawing/2014/main" id="{0B78CF40-47F5-30E6-DDCA-DC31B9292F35}"/>
              </a:ext>
            </a:extLst>
          </p:cNvPr>
          <p:cNvSpPr txBox="1"/>
          <p:nvPr/>
        </p:nvSpPr>
        <p:spPr>
          <a:xfrm>
            <a:off x="10704512" y="5070235"/>
            <a:ext cx="1152128" cy="369332"/>
          </a:xfrm>
          <a:prstGeom prst="rect">
            <a:avLst/>
          </a:prstGeom>
          <a:solidFill>
            <a:srgbClr val="FFC000"/>
          </a:solidFill>
        </p:spPr>
        <p:txBody>
          <a:bodyPr wrap="square">
            <a:spAutoFit/>
          </a:bodyPr>
          <a:lstStyle/>
          <a:p>
            <a:pPr defTabSz="914400"/>
            <a:r>
              <a:rPr lang="en-US" altLang="zh-CN" dirty="0">
                <a:solidFill>
                  <a:srgbClr val="000000"/>
                </a:solidFill>
                <a:latin typeface="Arial"/>
                <a:ea typeface="黑体"/>
              </a:rPr>
              <a:t>graphene</a:t>
            </a:r>
            <a:endParaRPr lang="zh-CN" altLang="en-US" dirty="0">
              <a:solidFill>
                <a:srgbClr val="000000"/>
              </a:solidFill>
              <a:latin typeface="Arial"/>
              <a:ea typeface="黑体"/>
            </a:endParaRPr>
          </a:p>
        </p:txBody>
      </p:sp>
      <p:cxnSp>
        <p:nvCxnSpPr>
          <p:cNvPr id="90" name="直接箭头连接符 89">
            <a:extLst>
              <a:ext uri="{FF2B5EF4-FFF2-40B4-BE49-F238E27FC236}">
                <a16:creationId xmlns:a16="http://schemas.microsoft.com/office/drawing/2014/main" id="{D36FB2C1-4EC7-B6E7-C38A-AFFC43BBC961}"/>
              </a:ext>
            </a:extLst>
          </p:cNvPr>
          <p:cNvCxnSpPr>
            <a:cxnSpLocks/>
          </p:cNvCxnSpPr>
          <p:nvPr/>
        </p:nvCxnSpPr>
        <p:spPr bwMode="auto">
          <a:xfrm>
            <a:off x="9408368" y="3414051"/>
            <a:ext cx="1512168" cy="504056"/>
          </a:xfrm>
          <a:prstGeom prst="straightConnector1">
            <a:avLst/>
          </a:prstGeom>
          <a:solidFill>
            <a:srgbClr val="BBE0E3"/>
          </a:solidFill>
          <a:ln w="19050" cap="flat" cmpd="sng" algn="ctr">
            <a:solidFill>
              <a:srgbClr val="FF0000"/>
            </a:solidFill>
            <a:prstDash val="solid"/>
            <a:round/>
            <a:headEnd type="triangle"/>
            <a:tailEnd type="triangle"/>
          </a:ln>
          <a:effectLst/>
        </p:spPr>
      </p:cxnSp>
      <p:sp>
        <p:nvSpPr>
          <p:cNvPr id="91" name="TextBox 147">
            <a:extLst>
              <a:ext uri="{FF2B5EF4-FFF2-40B4-BE49-F238E27FC236}">
                <a16:creationId xmlns:a16="http://schemas.microsoft.com/office/drawing/2014/main" id="{BE9D365D-4BF9-04E6-7301-F052D4C5B359}"/>
              </a:ext>
            </a:extLst>
          </p:cNvPr>
          <p:cNvSpPr txBox="1"/>
          <p:nvPr/>
        </p:nvSpPr>
        <p:spPr>
          <a:xfrm>
            <a:off x="8112224" y="5739793"/>
            <a:ext cx="3672408" cy="338554"/>
          </a:xfrm>
          <a:prstGeom prst="rect">
            <a:avLst/>
          </a:prstGeom>
          <a:noFill/>
        </p:spPr>
        <p:txBody>
          <a:bodyPr wrap="square" rtlCol="0">
            <a:spAutoFit/>
          </a:bodyPr>
          <a:lstStyle/>
          <a:p>
            <a:pPr defTabSz="914400"/>
            <a:r>
              <a:rPr lang="en-US" altLang="zh-CN" sz="1600" b="1" dirty="0">
                <a:solidFill>
                  <a:srgbClr val="000000"/>
                </a:solidFill>
                <a:latin typeface="Times New Roman" panose="02020603050405020304" pitchFamily="18" charset="0"/>
                <a:ea typeface="Adobe 黑体 Std R" pitchFamily="34" charset="-122"/>
                <a:cs typeface="Times New Roman" panose="02020603050405020304" pitchFamily="18" charset="0"/>
              </a:rPr>
              <a:t>Fig.2 Graphene /4H-SiC PIN detector</a:t>
            </a:r>
          </a:p>
        </p:txBody>
      </p:sp>
      <p:grpSp>
        <p:nvGrpSpPr>
          <p:cNvPr id="92" name="组合 91">
            <a:extLst>
              <a:ext uri="{FF2B5EF4-FFF2-40B4-BE49-F238E27FC236}">
                <a16:creationId xmlns:a16="http://schemas.microsoft.com/office/drawing/2014/main" id="{FBCA2B18-2D32-8EFE-D2D8-356AD93A1DF6}"/>
              </a:ext>
            </a:extLst>
          </p:cNvPr>
          <p:cNvGrpSpPr/>
          <p:nvPr/>
        </p:nvGrpSpPr>
        <p:grpSpPr>
          <a:xfrm>
            <a:off x="119336" y="3683990"/>
            <a:ext cx="2159012" cy="1578168"/>
            <a:chOff x="191344" y="3933056"/>
            <a:chExt cx="2159012" cy="1578168"/>
          </a:xfrm>
        </p:grpSpPr>
        <p:grpSp>
          <p:nvGrpSpPr>
            <p:cNvPr id="93" name="组合 92">
              <a:extLst>
                <a:ext uri="{FF2B5EF4-FFF2-40B4-BE49-F238E27FC236}">
                  <a16:creationId xmlns:a16="http://schemas.microsoft.com/office/drawing/2014/main" id="{B46C037F-0DE8-9136-57DB-A0A21DA16B8E}"/>
                </a:ext>
              </a:extLst>
            </p:cNvPr>
            <p:cNvGrpSpPr/>
            <p:nvPr/>
          </p:nvGrpSpPr>
          <p:grpSpPr>
            <a:xfrm>
              <a:off x="191344" y="3933056"/>
              <a:ext cx="2150512" cy="1496599"/>
              <a:chOff x="2728858" y="1628800"/>
              <a:chExt cx="2150512" cy="1496599"/>
            </a:xfrm>
          </p:grpSpPr>
          <p:sp>
            <p:nvSpPr>
              <p:cNvPr id="95" name="梯形 94">
                <a:extLst>
                  <a:ext uri="{FF2B5EF4-FFF2-40B4-BE49-F238E27FC236}">
                    <a16:creationId xmlns:a16="http://schemas.microsoft.com/office/drawing/2014/main" id="{C0D59395-6BB0-8726-352B-6E97602EE42D}"/>
                  </a:ext>
                </a:extLst>
              </p:cNvPr>
              <p:cNvSpPr/>
              <p:nvPr/>
            </p:nvSpPr>
            <p:spPr>
              <a:xfrm>
                <a:off x="3175322" y="1686454"/>
                <a:ext cx="1257584" cy="100323"/>
              </a:xfrm>
              <a:prstGeom prst="trapezoid">
                <a:avLst/>
              </a:prstGeom>
              <a:solidFill>
                <a:srgbClr val="8064A2">
                  <a:lumMod val="40000"/>
                  <a:lumOff val="60000"/>
                </a:srgb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nvGrpSpPr>
              <p:cNvPr id="96" name="组合 95">
                <a:extLst>
                  <a:ext uri="{FF2B5EF4-FFF2-40B4-BE49-F238E27FC236}">
                    <a16:creationId xmlns:a16="http://schemas.microsoft.com/office/drawing/2014/main" id="{370F155E-7AB8-2A44-743A-ECD1AE3429EC}"/>
                  </a:ext>
                </a:extLst>
              </p:cNvPr>
              <p:cNvGrpSpPr/>
              <p:nvPr/>
            </p:nvGrpSpPr>
            <p:grpSpPr>
              <a:xfrm>
                <a:off x="2728858" y="1867087"/>
                <a:ext cx="2150512" cy="1258312"/>
                <a:chOff x="395536" y="1353043"/>
                <a:chExt cx="2376264" cy="1354608"/>
              </a:xfrm>
            </p:grpSpPr>
            <p:sp>
              <p:nvSpPr>
                <p:cNvPr id="101" name="矩形 100">
                  <a:extLst>
                    <a:ext uri="{FF2B5EF4-FFF2-40B4-BE49-F238E27FC236}">
                      <a16:creationId xmlns:a16="http://schemas.microsoft.com/office/drawing/2014/main" id="{332D65D0-BD9D-081D-D2A2-1BC3419A8FCF}"/>
                    </a:ext>
                  </a:extLst>
                </p:cNvPr>
                <p:cNvSpPr/>
                <p:nvPr/>
              </p:nvSpPr>
              <p:spPr>
                <a:xfrm>
                  <a:off x="395536" y="1353043"/>
                  <a:ext cx="2376264" cy="336669"/>
                </a:xfrm>
                <a:prstGeom prst="rect">
                  <a:avLst/>
                </a:prstGeom>
                <a:solidFill>
                  <a:srgbClr val="4BACC6">
                    <a:lumMod val="60000"/>
                    <a:lumOff val="40000"/>
                  </a:srgb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102" name="矩形 101">
                  <a:extLst>
                    <a:ext uri="{FF2B5EF4-FFF2-40B4-BE49-F238E27FC236}">
                      <a16:creationId xmlns:a16="http://schemas.microsoft.com/office/drawing/2014/main" id="{7EB70B4F-8508-0A4F-D5AE-5449FF35CE89}"/>
                    </a:ext>
                  </a:extLst>
                </p:cNvPr>
                <p:cNvSpPr/>
                <p:nvPr/>
              </p:nvSpPr>
              <p:spPr>
                <a:xfrm>
                  <a:off x="395536" y="1689712"/>
                  <a:ext cx="2376264" cy="241542"/>
                </a:xfrm>
                <a:prstGeom prst="rect">
                  <a:avLst/>
                </a:prstGeom>
                <a:solidFill>
                  <a:srgbClr val="1F497D">
                    <a:lumMod val="40000"/>
                    <a:lumOff val="60000"/>
                  </a:srgb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103" name="矩形 102">
                  <a:extLst>
                    <a:ext uri="{FF2B5EF4-FFF2-40B4-BE49-F238E27FC236}">
                      <a16:creationId xmlns:a16="http://schemas.microsoft.com/office/drawing/2014/main" id="{6566A795-59B9-20DD-E14C-BC197C80D48E}"/>
                    </a:ext>
                  </a:extLst>
                </p:cNvPr>
                <p:cNvSpPr/>
                <p:nvPr/>
              </p:nvSpPr>
              <p:spPr>
                <a:xfrm>
                  <a:off x="395536" y="1915737"/>
                  <a:ext cx="2376264" cy="791914"/>
                </a:xfrm>
                <a:prstGeom prst="rect">
                  <a:avLst/>
                </a:prstGeom>
                <a:solidFill>
                  <a:sysClr val="window" lastClr="FFFFFF">
                    <a:lumMod val="75000"/>
                  </a:sys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sp>
            <p:nvSpPr>
              <p:cNvPr id="97" name="梯形 96">
                <a:extLst>
                  <a:ext uri="{FF2B5EF4-FFF2-40B4-BE49-F238E27FC236}">
                    <a16:creationId xmlns:a16="http://schemas.microsoft.com/office/drawing/2014/main" id="{DB49A9C2-5B54-A87B-8860-DCEC1BADE252}"/>
                  </a:ext>
                </a:extLst>
              </p:cNvPr>
              <p:cNvSpPr/>
              <p:nvPr/>
            </p:nvSpPr>
            <p:spPr>
              <a:xfrm>
                <a:off x="3155059" y="1768358"/>
                <a:ext cx="1298109" cy="100323"/>
              </a:xfrm>
              <a:prstGeom prst="trapezoid">
                <a:avLst/>
              </a:prstGeom>
              <a:solidFill>
                <a:srgbClr val="4BACC6">
                  <a:lumMod val="60000"/>
                  <a:lumOff val="40000"/>
                </a:srgbClr>
              </a:solidFill>
              <a:ln w="19050" cap="flat" cmpd="sng" algn="ctr">
                <a:solidFill>
                  <a:sysClr val="windowText" lastClr="000000"/>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98" name="梯形 97">
                <a:extLst>
                  <a:ext uri="{FF2B5EF4-FFF2-40B4-BE49-F238E27FC236}">
                    <a16:creationId xmlns:a16="http://schemas.microsoft.com/office/drawing/2014/main" id="{8E316213-007B-3EBB-B8E0-FA92A7252A5D}"/>
                  </a:ext>
                </a:extLst>
              </p:cNvPr>
              <p:cNvSpPr/>
              <p:nvPr/>
            </p:nvSpPr>
            <p:spPr>
              <a:xfrm>
                <a:off x="3155059" y="1849074"/>
                <a:ext cx="1298109" cy="100323"/>
              </a:xfrm>
              <a:prstGeom prst="trapezoid">
                <a:avLst/>
              </a:prstGeom>
              <a:solidFill>
                <a:srgbClr val="4BACC6">
                  <a:lumMod val="60000"/>
                  <a:lumOff val="40000"/>
                </a:srgbClr>
              </a:solidFill>
              <a:ln w="19050" cap="flat" cmpd="sng" algn="ctr">
                <a:solidFill>
                  <a:srgbClr val="4BACC6">
                    <a:lumMod val="60000"/>
                    <a:lumOff val="40000"/>
                  </a:srgbClr>
                </a:solid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99" name="矩形 98">
                <a:extLst>
                  <a:ext uri="{FF2B5EF4-FFF2-40B4-BE49-F238E27FC236}">
                    <a16:creationId xmlns:a16="http://schemas.microsoft.com/office/drawing/2014/main" id="{4DCECC5F-DAC0-10EB-5C98-3B53FB260E38}"/>
                  </a:ext>
                </a:extLst>
              </p:cNvPr>
              <p:cNvSpPr/>
              <p:nvPr/>
            </p:nvSpPr>
            <p:spPr>
              <a:xfrm>
                <a:off x="3340946" y="1628800"/>
                <a:ext cx="180000" cy="66000"/>
              </a:xfrm>
              <a:prstGeom prst="rect">
                <a:avLst/>
              </a:prstGeom>
              <a:solidFill>
                <a:srgbClr val="FFFF00"/>
              </a:solidFill>
              <a:ln w="19050" cap="flat" cmpd="sng" algn="ctr">
                <a:no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sp>
            <p:nvSpPr>
              <p:cNvPr id="100" name="矩形 99">
                <a:extLst>
                  <a:ext uri="{FF2B5EF4-FFF2-40B4-BE49-F238E27FC236}">
                    <a16:creationId xmlns:a16="http://schemas.microsoft.com/office/drawing/2014/main" id="{75C93AE3-D3AE-CB1F-8D5E-C5FCFDDE1E6F}"/>
                  </a:ext>
                </a:extLst>
              </p:cNvPr>
              <p:cNvSpPr/>
              <p:nvPr/>
            </p:nvSpPr>
            <p:spPr>
              <a:xfrm>
                <a:off x="4079776" y="1628800"/>
                <a:ext cx="180000" cy="66000"/>
              </a:xfrm>
              <a:prstGeom prst="rect">
                <a:avLst/>
              </a:prstGeom>
              <a:solidFill>
                <a:srgbClr val="FFFF00"/>
              </a:solidFill>
              <a:ln w="19050" cap="flat" cmpd="sng" algn="ctr">
                <a:no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sp>
          <p:nvSpPr>
            <p:cNvPr id="94" name="矩形 93">
              <a:extLst>
                <a:ext uri="{FF2B5EF4-FFF2-40B4-BE49-F238E27FC236}">
                  <a16:creationId xmlns:a16="http://schemas.microsoft.com/office/drawing/2014/main" id="{41A62B9B-06CE-ED9A-856B-BB234788B223}"/>
                </a:ext>
              </a:extLst>
            </p:cNvPr>
            <p:cNvSpPr/>
            <p:nvPr/>
          </p:nvSpPr>
          <p:spPr>
            <a:xfrm>
              <a:off x="191344" y="5445224"/>
              <a:ext cx="2159012" cy="66000"/>
            </a:xfrm>
            <a:prstGeom prst="rect">
              <a:avLst/>
            </a:prstGeom>
            <a:solidFill>
              <a:srgbClr val="FFFF00"/>
            </a:solidFill>
            <a:ln w="19050" cap="flat" cmpd="sng" algn="ctr">
              <a:noFill/>
              <a:prstDash val="solid"/>
            </a:ln>
            <a:effectLst/>
          </p:spPr>
          <p:txBody>
            <a:bodyPr rtlCol="0" anchor="ctr"/>
            <a:lstStyle/>
            <a:p>
              <a:pPr algn="ctr" defTabSz="914400">
                <a:defRPr/>
              </a:pPr>
              <a:endParaRPr lang="zh-CN" altLang="en-US" kern="0">
                <a:solidFill>
                  <a:prstClr val="white"/>
                </a:solidFill>
                <a:ea typeface="宋体" panose="02010600030101010101" pitchFamily="2" charset="-122"/>
              </a:endParaRPr>
            </a:p>
          </p:txBody>
        </p:sp>
      </p:grpSp>
      <p:sp>
        <p:nvSpPr>
          <p:cNvPr id="104" name="圆角矩形 21">
            <a:extLst>
              <a:ext uri="{FF2B5EF4-FFF2-40B4-BE49-F238E27FC236}">
                <a16:creationId xmlns:a16="http://schemas.microsoft.com/office/drawing/2014/main" id="{B494994C-4014-3958-445B-91E5616F2E60}"/>
              </a:ext>
            </a:extLst>
          </p:cNvPr>
          <p:cNvSpPr/>
          <p:nvPr/>
        </p:nvSpPr>
        <p:spPr bwMode="auto">
          <a:xfrm>
            <a:off x="72008" y="1245509"/>
            <a:ext cx="7032104" cy="4793178"/>
          </a:xfrm>
          <a:prstGeom prst="roundRect">
            <a:avLst>
              <a:gd name="adj" fmla="val 4030"/>
            </a:avLst>
          </a:prstGeom>
          <a:noFill/>
          <a:ln w="28575" cap="flat" cmpd="sng" algn="ctr">
            <a:solidFill>
              <a:srgbClr val="00000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2400" b="0" i="0" u="none" strike="noStrike" kern="0" cap="none" spc="0" normalizeH="0" baseline="0" noProof="0">
              <a:ln>
                <a:noFill/>
              </a:ln>
              <a:solidFill>
                <a:srgbClr val="FFCC00"/>
              </a:solidFill>
              <a:effectLst>
                <a:outerShdw blurRad="38100" dist="38100" dir="2700000" algn="tl">
                  <a:srgbClr val="000000">
                    <a:alpha val="43137"/>
                  </a:srgbClr>
                </a:outerShdw>
              </a:effectLst>
              <a:uLnTx/>
              <a:uFillTx/>
              <a:latin typeface="Arial" pitchFamily="34" charset="0"/>
              <a:ea typeface="宋体" pitchFamily="2" charset="-122"/>
            </a:endParaRPr>
          </a:p>
        </p:txBody>
      </p:sp>
      <p:sp>
        <p:nvSpPr>
          <p:cNvPr id="105" name="矩形 104">
            <a:extLst>
              <a:ext uri="{FF2B5EF4-FFF2-40B4-BE49-F238E27FC236}">
                <a16:creationId xmlns:a16="http://schemas.microsoft.com/office/drawing/2014/main" id="{B447EFF1-0443-B7BB-0E8A-24C5A59B4721}"/>
              </a:ext>
            </a:extLst>
          </p:cNvPr>
          <p:cNvSpPr/>
          <p:nvPr/>
        </p:nvSpPr>
        <p:spPr>
          <a:xfrm>
            <a:off x="3381154" y="3007818"/>
            <a:ext cx="248786" cy="456535"/>
          </a:xfrm>
          <a:prstGeom prst="rect">
            <a:avLst/>
          </a:prstGeom>
        </p:spPr>
        <p:txBody>
          <a:bodyPr wrap="none">
            <a:spAutoFit/>
          </a:bodyPr>
          <a:lstStyle/>
          <a:p>
            <a:pPr defTabSz="914400">
              <a:lnSpc>
                <a:spcPct val="150000"/>
              </a:lnSpc>
            </a:pPr>
            <a:r>
              <a:rPr lang="en-US" altLang="zh-CN" dirty="0">
                <a:solidFill>
                  <a:srgbClr val="000000"/>
                </a:solidFill>
                <a:latin typeface="Arial"/>
                <a:ea typeface="黑体"/>
              </a:rPr>
              <a:t>:</a:t>
            </a:r>
          </a:p>
        </p:txBody>
      </p:sp>
      <p:sp>
        <p:nvSpPr>
          <p:cNvPr id="106" name="矩形: 对角圆角 7">
            <a:extLst>
              <a:ext uri="{FF2B5EF4-FFF2-40B4-BE49-F238E27FC236}">
                <a16:creationId xmlns:a16="http://schemas.microsoft.com/office/drawing/2014/main" id="{4F8A0776-64AA-701F-50EE-9708EE3D7729}"/>
              </a:ext>
            </a:extLst>
          </p:cNvPr>
          <p:cNvSpPr/>
          <p:nvPr/>
        </p:nvSpPr>
        <p:spPr>
          <a:xfrm>
            <a:off x="8214287" y="1155592"/>
            <a:ext cx="2843391" cy="432048"/>
          </a:xfrm>
          <a:prstGeom prst="round2DiagRect">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w="9525" cap="flat" cmpd="sng" algn="ctr">
            <a:solidFill>
              <a:srgbClr val="4BACC6">
                <a:shade val="95000"/>
                <a:satMod val="105000"/>
              </a:srgbClr>
            </a:solidFill>
            <a:prstDash val="solid"/>
          </a:ln>
          <a:effectLst>
            <a:outerShdw blurRad="40000" dist="23000" dir="5400000" rotWithShape="0">
              <a:srgbClr val="000000">
                <a:alpha val="35000"/>
              </a:srgbClr>
            </a:outerShdw>
          </a:effectLst>
        </p:spPr>
        <p:txBody>
          <a:bodyPr rtlCol="0" anchor="ctr"/>
          <a:lstStyle/>
          <a:p>
            <a:pPr algn="ctr" defTabSz="914400">
              <a:defRPr/>
            </a:pPr>
            <a:r>
              <a:rPr lang="zh-CN" altLang="en-US" b="1" kern="0" dirty="0">
                <a:solidFill>
                  <a:prstClr val="white"/>
                </a:solidFill>
                <a:latin typeface="Arial"/>
                <a:ea typeface="黑体" panose="02010609060101010101" pitchFamily="49" charset="-122"/>
              </a:rPr>
              <a:t>关键工艺难点</a:t>
            </a:r>
          </a:p>
        </p:txBody>
      </p:sp>
      <p:sp>
        <p:nvSpPr>
          <p:cNvPr id="107" name="文本框 106">
            <a:extLst>
              <a:ext uri="{FF2B5EF4-FFF2-40B4-BE49-F238E27FC236}">
                <a16:creationId xmlns:a16="http://schemas.microsoft.com/office/drawing/2014/main" id="{64C3BCB2-1C93-0334-D709-8D78776ED7C3}"/>
              </a:ext>
            </a:extLst>
          </p:cNvPr>
          <p:cNvSpPr txBox="1"/>
          <p:nvPr/>
        </p:nvSpPr>
        <p:spPr>
          <a:xfrm>
            <a:off x="8174544" y="2540663"/>
            <a:ext cx="1271464" cy="369332"/>
          </a:xfrm>
          <a:prstGeom prst="rect">
            <a:avLst/>
          </a:prstGeom>
          <a:solidFill>
            <a:srgbClr val="2D2D8A">
              <a:lumMod val="20000"/>
              <a:lumOff val="80000"/>
            </a:srgbClr>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prstClr val="black"/>
                </a:solidFill>
                <a:effectLst/>
                <a:uLnTx/>
                <a:uFillTx/>
                <a:latin typeface="Times New Roman" panose="02020603050405020304" pitchFamily="18" charset="0"/>
                <a:ea typeface="黑体"/>
                <a:cs typeface="Times New Roman" panose="02020603050405020304" pitchFamily="18" charset="0"/>
              </a:rPr>
              <a:t>P electrode</a:t>
            </a:r>
            <a:endParaRPr kumimoji="0" lang="zh-CN" altLang="en-US" sz="1800" b="0" i="0" u="none" strike="noStrike" kern="0" cap="none" spc="0" normalizeH="0" baseline="0" noProof="0" dirty="0">
              <a:ln>
                <a:noFill/>
              </a:ln>
              <a:solidFill>
                <a:srgbClr val="000000"/>
              </a:solidFill>
              <a:effectLst/>
              <a:uLnTx/>
              <a:uFillTx/>
              <a:latin typeface="Arial"/>
              <a:ea typeface="黑体"/>
            </a:endParaRPr>
          </a:p>
        </p:txBody>
      </p:sp>
      <p:cxnSp>
        <p:nvCxnSpPr>
          <p:cNvPr id="108" name="直接箭头连接符 107">
            <a:extLst>
              <a:ext uri="{FF2B5EF4-FFF2-40B4-BE49-F238E27FC236}">
                <a16:creationId xmlns:a16="http://schemas.microsoft.com/office/drawing/2014/main" id="{C03592F9-03D4-68EC-56E4-0E6F8C4FCFD0}"/>
              </a:ext>
            </a:extLst>
          </p:cNvPr>
          <p:cNvCxnSpPr>
            <a:cxnSpLocks/>
          </p:cNvCxnSpPr>
          <p:nvPr/>
        </p:nvCxnSpPr>
        <p:spPr bwMode="auto">
          <a:xfrm>
            <a:off x="8810276" y="2946027"/>
            <a:ext cx="0" cy="252000"/>
          </a:xfrm>
          <a:prstGeom prst="straightConnector1">
            <a:avLst/>
          </a:prstGeom>
          <a:solidFill>
            <a:srgbClr val="BBE0E3"/>
          </a:solidFill>
          <a:ln w="19050" cap="flat" cmpd="sng" algn="ctr">
            <a:solidFill>
              <a:srgbClr val="FFC000"/>
            </a:solidFill>
            <a:prstDash val="solid"/>
            <a:round/>
            <a:headEnd type="triangle"/>
            <a:tailEnd type="triangle"/>
          </a:ln>
          <a:effectLst/>
        </p:spPr>
      </p:cxnSp>
      <p:sp>
        <p:nvSpPr>
          <p:cNvPr id="109" name="矩形 108">
            <a:extLst>
              <a:ext uri="{FF2B5EF4-FFF2-40B4-BE49-F238E27FC236}">
                <a16:creationId xmlns:a16="http://schemas.microsoft.com/office/drawing/2014/main" id="{52D84D10-3A21-C0AD-E708-3DE17625D22F}"/>
              </a:ext>
            </a:extLst>
          </p:cNvPr>
          <p:cNvSpPr/>
          <p:nvPr/>
        </p:nvSpPr>
        <p:spPr>
          <a:xfrm>
            <a:off x="0" y="0"/>
            <a:ext cx="12192000" cy="704007"/>
          </a:xfrm>
          <a:prstGeom prst="rect">
            <a:avLst/>
          </a:prstGeom>
          <a:solidFill>
            <a:srgbClr val="2D2C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文本框 109">
            <a:extLst>
              <a:ext uri="{FF2B5EF4-FFF2-40B4-BE49-F238E27FC236}">
                <a16:creationId xmlns:a16="http://schemas.microsoft.com/office/drawing/2014/main" id="{545006A7-E61C-A7A5-1A11-CA05D285FB31}"/>
              </a:ext>
            </a:extLst>
          </p:cNvPr>
          <p:cNvSpPr txBox="1"/>
          <p:nvPr/>
        </p:nvSpPr>
        <p:spPr>
          <a:xfrm>
            <a:off x="336722" y="63888"/>
            <a:ext cx="10828396" cy="646331"/>
          </a:xfrm>
          <a:prstGeom prst="rect">
            <a:avLst/>
          </a:prstGeom>
          <a:noFill/>
        </p:spPr>
        <p:txBody>
          <a:bodyPr wrap="square" rtlCol="0">
            <a:spAutoFit/>
          </a:bodyPr>
          <a:lstStyle/>
          <a:p>
            <a:pPr fontAlgn="base">
              <a:spcBef>
                <a:spcPct val="0"/>
              </a:spcBef>
              <a:spcAft>
                <a:spcPct val="0"/>
              </a:spcAft>
            </a:pPr>
            <a:r>
              <a:rPr lang="zh-CN" altLang="en-US" sz="3600" b="1" dirty="0">
                <a:solidFill>
                  <a:schemeClr val="bg1"/>
                </a:solidFill>
                <a:ea typeface="Adobe 黑体 Std R" panose="020B0400000000000000" pitchFamily="34" charset="-122"/>
                <a:cs typeface="+mj-cs"/>
              </a:rPr>
              <a:t>工艺流程</a:t>
            </a:r>
            <a:endParaRPr lang="fr-FR" altLang="zh-CN" sz="3600" b="1" dirty="0">
              <a:solidFill>
                <a:schemeClr val="bg1"/>
              </a:solidFill>
              <a:ea typeface="Adobe 黑体 Std R" panose="020B0400000000000000" pitchFamily="34" charset="-122"/>
              <a:cs typeface="+mj-cs"/>
            </a:endParaRPr>
          </a:p>
        </p:txBody>
      </p:sp>
      <p:sp>
        <p:nvSpPr>
          <p:cNvPr id="112" name="文本框 111">
            <a:extLst>
              <a:ext uri="{FF2B5EF4-FFF2-40B4-BE49-F238E27FC236}">
                <a16:creationId xmlns:a16="http://schemas.microsoft.com/office/drawing/2014/main" id="{8E15317D-61D0-CA72-837D-5ED4DB1FE5EF}"/>
              </a:ext>
            </a:extLst>
          </p:cNvPr>
          <p:cNvSpPr txBox="1"/>
          <p:nvPr/>
        </p:nvSpPr>
        <p:spPr>
          <a:xfrm>
            <a:off x="3704993" y="5647423"/>
            <a:ext cx="6183350" cy="369332"/>
          </a:xfrm>
          <a:prstGeom prst="rect">
            <a:avLst/>
          </a:prstGeom>
          <a:noFill/>
        </p:spPr>
        <p:txBody>
          <a:bodyPr wrap="square">
            <a:spAutoFit/>
          </a:bodyPr>
          <a:lstStyle/>
          <a:p>
            <a:r>
              <a:rPr lang="en-US" altLang="zh-CN" dirty="0"/>
              <a:t>All within the red box is graphene.</a:t>
            </a:r>
            <a:endParaRPr lang="zh-CN" altLang="en-US" dirty="0"/>
          </a:p>
        </p:txBody>
      </p:sp>
      <p:cxnSp>
        <p:nvCxnSpPr>
          <p:cNvPr id="113" name="直接箭头连接符 112">
            <a:extLst>
              <a:ext uri="{FF2B5EF4-FFF2-40B4-BE49-F238E27FC236}">
                <a16:creationId xmlns:a16="http://schemas.microsoft.com/office/drawing/2014/main" id="{9AA094A4-D164-F196-98DC-75EBEA654182}"/>
              </a:ext>
            </a:extLst>
          </p:cNvPr>
          <p:cNvCxnSpPr>
            <a:cxnSpLocks/>
          </p:cNvCxnSpPr>
          <p:nvPr/>
        </p:nvCxnSpPr>
        <p:spPr bwMode="auto">
          <a:xfrm flipV="1">
            <a:off x="6701883" y="4906538"/>
            <a:ext cx="1672683" cy="892097"/>
          </a:xfrm>
          <a:prstGeom prst="straightConnector1">
            <a:avLst/>
          </a:prstGeom>
          <a:solidFill>
            <a:srgbClr val="BBE0E3"/>
          </a:solidFill>
          <a:ln w="19050" cap="flat" cmpd="sng" algn="ctr">
            <a:solidFill>
              <a:srgbClr val="FF0000"/>
            </a:solidFill>
            <a:prstDash val="solid"/>
            <a:round/>
            <a:headEnd type="triangle"/>
            <a:tailEnd type="triangle"/>
          </a:ln>
          <a:effectLst/>
        </p:spPr>
      </p:cxnSp>
      <p:sp>
        <p:nvSpPr>
          <p:cNvPr id="114" name="灯片编号占位符 113">
            <a:extLst>
              <a:ext uri="{FF2B5EF4-FFF2-40B4-BE49-F238E27FC236}">
                <a16:creationId xmlns:a16="http://schemas.microsoft.com/office/drawing/2014/main" id="{8FDAC358-1307-D338-6B4F-F9D145E84752}"/>
              </a:ext>
            </a:extLst>
          </p:cNvPr>
          <p:cNvSpPr>
            <a:spLocks noGrp="1"/>
          </p:cNvSpPr>
          <p:nvPr>
            <p:ph type="sldNum" sz="quarter" idx="12"/>
          </p:nvPr>
        </p:nvSpPr>
        <p:spPr/>
        <p:txBody>
          <a:bodyPr/>
          <a:lstStyle/>
          <a:p>
            <a:fld id="{62057974-E0BD-4C16-B1C0-846E4177CF44}" type="slidenum">
              <a:rPr lang="zh-CN" altLang="en-US" smtClean="0"/>
              <a:pPr/>
              <a:t>6</a:t>
            </a:fld>
            <a:endParaRPr lang="zh-CN" altLang="en-US">
              <a:solidFill>
                <a:schemeClr val="bg1"/>
              </a:solidFill>
            </a:endParaRPr>
          </a:p>
        </p:txBody>
      </p:sp>
    </p:spTree>
    <p:extLst>
      <p:ext uri="{BB962C8B-B14F-4D97-AF65-F5344CB8AC3E}">
        <p14:creationId xmlns:p14="http://schemas.microsoft.com/office/powerpoint/2010/main" val="59589895"/>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1E1FB-CEC5-16B1-C9CD-C829B2F321F8}"/>
            </a:ext>
          </a:extLst>
        </p:cNvPr>
        <p:cNvGrpSpPr/>
        <p:nvPr/>
      </p:nvGrpSpPr>
      <p:grpSpPr>
        <a:xfrm>
          <a:off x="0" y="0"/>
          <a:ext cx="0" cy="0"/>
          <a:chOff x="0" y="0"/>
          <a:chExt cx="0" cy="0"/>
        </a:xfrm>
      </p:grpSpPr>
      <p:sp>
        <p:nvSpPr>
          <p:cNvPr id="122" name="文本框 121">
            <a:extLst>
              <a:ext uri="{FF2B5EF4-FFF2-40B4-BE49-F238E27FC236}">
                <a16:creationId xmlns:a16="http://schemas.microsoft.com/office/drawing/2014/main" id="{568BF346-5051-B075-B5EC-DC0A12B62FD2}"/>
              </a:ext>
            </a:extLst>
          </p:cNvPr>
          <p:cNvSpPr txBox="1"/>
          <p:nvPr>
            <p:custDataLst>
              <p:tags r:id="rId1"/>
            </p:custDataLst>
          </p:nvPr>
        </p:nvSpPr>
        <p:spPr>
          <a:xfrm>
            <a:off x="54959" y="54911"/>
            <a:ext cx="110409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b="1">
                <a:sym typeface="+mn-ea"/>
              </a:rPr>
              <a:t>Device Structure</a:t>
            </a:r>
            <a:endParaRPr lang="zh-CN" altLang="en-US" sz="2400" b="1" dirty="0">
              <a:sym typeface="+mn-ea"/>
            </a:endParaRPr>
          </a:p>
        </p:txBody>
      </p:sp>
      <p:pic>
        <p:nvPicPr>
          <p:cNvPr id="6" name="图片 5">
            <a:extLst>
              <a:ext uri="{FF2B5EF4-FFF2-40B4-BE49-F238E27FC236}">
                <a16:creationId xmlns:a16="http://schemas.microsoft.com/office/drawing/2014/main" id="{BAD5C5A7-32CC-B8C8-EFCD-251627968DDE}"/>
              </a:ext>
            </a:extLst>
          </p:cNvPr>
          <p:cNvPicPr>
            <a:picLocks noChangeAspect="1"/>
          </p:cNvPicPr>
          <p:nvPr/>
        </p:nvPicPr>
        <p:blipFill>
          <a:blip r:embed="rId4" cstate="print">
            <a:extLst>
              <a:ext uri="{28A0092B-C50C-407E-A947-70E740481C1C}">
                <a14:useLocalDpi xmlns:a14="http://schemas.microsoft.com/office/drawing/2010/main" val="0"/>
              </a:ext>
            </a:extLst>
          </a:blip>
          <a:srcRect t="51921"/>
          <a:stretch>
            <a:fillRect/>
          </a:stretch>
        </p:blipFill>
        <p:spPr>
          <a:xfrm>
            <a:off x="149763" y="2096425"/>
            <a:ext cx="6362525" cy="3059025"/>
          </a:xfrm>
          <a:prstGeom prst="rect">
            <a:avLst/>
          </a:prstGeom>
        </p:spPr>
      </p:pic>
      <p:sp>
        <p:nvSpPr>
          <p:cNvPr id="10" name="矩形 9">
            <a:extLst>
              <a:ext uri="{FF2B5EF4-FFF2-40B4-BE49-F238E27FC236}">
                <a16:creationId xmlns:a16="http://schemas.microsoft.com/office/drawing/2014/main" id="{90BA7A71-165C-40E9-9E98-9677B374C491}"/>
              </a:ext>
            </a:extLst>
          </p:cNvPr>
          <p:cNvSpPr/>
          <p:nvPr/>
        </p:nvSpPr>
        <p:spPr>
          <a:xfrm>
            <a:off x="141630" y="1625830"/>
            <a:ext cx="2866490" cy="369332"/>
          </a:xfrm>
          <a:prstGeom prst="rect">
            <a:avLst/>
          </a:prstGeom>
        </p:spPr>
        <p:txBody>
          <a:bodyPr wrap="none">
            <a:spAutoFit/>
          </a:bodyPr>
          <a:lstStyle/>
          <a:p>
            <a:r>
              <a:rPr lang="zh-CN" altLang="en-US" dirty="0">
                <a:latin typeface="Times New Roman" panose="02020603050405020304" pitchFamily="18" charset="0"/>
                <a:ea typeface="黑体" panose="02010609060101010101" pitchFamily="49" charset="-122"/>
                <a:cs typeface="Times New Roman" panose="02020603050405020304" pitchFamily="18" charset="0"/>
              </a:rPr>
              <a:t>石墨烯环电极 </a:t>
            </a:r>
            <a:r>
              <a:rPr lang="en-US" altLang="zh-CN" dirty="0">
                <a:latin typeface="Times New Roman" panose="02020603050405020304" pitchFamily="18" charset="0"/>
                <a:ea typeface="黑体" panose="02010609060101010101" pitchFamily="49" charset="-122"/>
                <a:cs typeface="Times New Roman" panose="02020603050405020304" pitchFamily="18" charset="0"/>
              </a:rPr>
              <a:t>4H-SiC PIN</a:t>
            </a:r>
          </a:p>
        </p:txBody>
      </p:sp>
      <p:sp>
        <p:nvSpPr>
          <p:cNvPr id="2" name="矩形 1">
            <a:extLst>
              <a:ext uri="{FF2B5EF4-FFF2-40B4-BE49-F238E27FC236}">
                <a16:creationId xmlns:a16="http://schemas.microsoft.com/office/drawing/2014/main" id="{E5F06DCE-2F5A-A6A7-25F0-EF2F968D054D}"/>
              </a:ext>
            </a:extLst>
          </p:cNvPr>
          <p:cNvSpPr/>
          <p:nvPr/>
        </p:nvSpPr>
        <p:spPr>
          <a:xfrm>
            <a:off x="0" y="0"/>
            <a:ext cx="12192000" cy="704007"/>
          </a:xfrm>
          <a:prstGeom prst="rect">
            <a:avLst/>
          </a:prstGeom>
          <a:solidFill>
            <a:srgbClr val="2D2C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626ED742-DAAC-290F-F273-CF68FCDF3141}"/>
              </a:ext>
            </a:extLst>
          </p:cNvPr>
          <p:cNvSpPr txBox="1"/>
          <p:nvPr/>
        </p:nvSpPr>
        <p:spPr>
          <a:xfrm>
            <a:off x="319995" y="58347"/>
            <a:ext cx="12246935" cy="646331"/>
          </a:xfrm>
          <a:prstGeom prst="rect">
            <a:avLst/>
          </a:prstGeom>
          <a:noFill/>
        </p:spPr>
        <p:txBody>
          <a:bodyPr wrap="square" rtlCol="0">
            <a:spAutoFit/>
          </a:bodyPr>
          <a:lstStyle/>
          <a:p>
            <a:pPr fontAlgn="base">
              <a:spcBef>
                <a:spcPct val="0"/>
              </a:spcBef>
              <a:spcAft>
                <a:spcPct val="0"/>
              </a:spcAft>
            </a:pPr>
            <a:r>
              <a:rPr lang="zh-CN" altLang="en-US" sz="3600" b="1" dirty="0">
                <a:solidFill>
                  <a:schemeClr val="bg1"/>
                </a:solidFill>
                <a:ea typeface="Adobe 黑体 Std R" panose="020B0400000000000000" pitchFamily="34" charset="-122"/>
                <a:cs typeface="+mj-cs"/>
              </a:rPr>
              <a:t>时间分辨测试系统搭建</a:t>
            </a:r>
            <a:endParaRPr lang="en-US" altLang="zh-CN" sz="3600" b="1" dirty="0">
              <a:solidFill>
                <a:schemeClr val="bg1"/>
              </a:solidFill>
              <a:ea typeface="Adobe 黑体 Std R" panose="020B0400000000000000" pitchFamily="34" charset="-122"/>
              <a:cs typeface="+mj-cs"/>
            </a:endParaRPr>
          </a:p>
        </p:txBody>
      </p:sp>
      <p:pic>
        <p:nvPicPr>
          <p:cNvPr id="8" name="图片 7">
            <a:extLst>
              <a:ext uri="{FF2B5EF4-FFF2-40B4-BE49-F238E27FC236}">
                <a16:creationId xmlns:a16="http://schemas.microsoft.com/office/drawing/2014/main" id="{1B7FB3A5-140C-CB55-DBDC-B6BD037613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03242" y="4341158"/>
            <a:ext cx="4817937" cy="1792942"/>
          </a:xfrm>
          <a:prstGeom prst="rect">
            <a:avLst/>
          </a:prstGeom>
        </p:spPr>
      </p:pic>
      <p:pic>
        <p:nvPicPr>
          <p:cNvPr id="16" name="图片 15">
            <a:extLst>
              <a:ext uri="{FF2B5EF4-FFF2-40B4-BE49-F238E27FC236}">
                <a16:creationId xmlns:a16="http://schemas.microsoft.com/office/drawing/2014/main" id="{1B071A72-B3DE-4D44-0CFC-5AF3DA0F11D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87261" y="1290614"/>
            <a:ext cx="3412323" cy="2558242"/>
          </a:xfrm>
          <a:prstGeom prst="rect">
            <a:avLst/>
          </a:prstGeom>
        </p:spPr>
      </p:pic>
      <p:sp>
        <p:nvSpPr>
          <p:cNvPr id="17" name="矩形 16">
            <a:extLst>
              <a:ext uri="{FF2B5EF4-FFF2-40B4-BE49-F238E27FC236}">
                <a16:creationId xmlns:a16="http://schemas.microsoft.com/office/drawing/2014/main" id="{1CD0C37E-8A9C-A970-22D6-91123F27DCD9}"/>
              </a:ext>
            </a:extLst>
          </p:cNvPr>
          <p:cNvSpPr/>
          <p:nvPr/>
        </p:nvSpPr>
        <p:spPr>
          <a:xfrm>
            <a:off x="8924350" y="3859715"/>
            <a:ext cx="1170641" cy="307777"/>
          </a:xfrm>
          <a:prstGeom prst="rect">
            <a:avLst/>
          </a:prstGeom>
        </p:spPr>
        <p:txBody>
          <a:bodyPr wrap="none">
            <a:spAutoFit/>
          </a:bodyPr>
          <a:lstStyle/>
          <a:p>
            <a:r>
              <a:rPr lang="en-US" altLang="zh-CN" sz="1400" b="1" dirty="0"/>
              <a:t>TCT</a:t>
            </a:r>
            <a:r>
              <a:rPr lang="zh-CN" altLang="en-US" sz="1400" b="1" dirty="0"/>
              <a:t>实验装置</a:t>
            </a:r>
            <a:endParaRPr lang="en-US" altLang="zh-CN" sz="1400" b="1" dirty="0"/>
          </a:p>
        </p:txBody>
      </p:sp>
      <p:sp>
        <p:nvSpPr>
          <p:cNvPr id="9" name="文本框 8">
            <a:extLst>
              <a:ext uri="{FF2B5EF4-FFF2-40B4-BE49-F238E27FC236}">
                <a16:creationId xmlns:a16="http://schemas.microsoft.com/office/drawing/2014/main" id="{11555213-5BA9-7A36-A165-9F2BC3A8010B}"/>
              </a:ext>
            </a:extLst>
          </p:cNvPr>
          <p:cNvSpPr txBox="1"/>
          <p:nvPr/>
        </p:nvSpPr>
        <p:spPr>
          <a:xfrm>
            <a:off x="3431478" y="1625915"/>
            <a:ext cx="6289040" cy="369332"/>
          </a:xfrm>
          <a:prstGeom prst="rect">
            <a:avLst/>
          </a:prstGeom>
          <a:noFill/>
        </p:spPr>
        <p:txBody>
          <a:bodyPr wrap="square">
            <a:spAutoFit/>
          </a:bodyPr>
          <a:lstStyle/>
          <a:p>
            <a:r>
              <a:rPr lang="zh-CN" altLang="en-US" dirty="0">
                <a:latin typeface="Times New Roman" panose="02020603050405020304" pitchFamily="18" charset="0"/>
                <a:ea typeface="黑体" panose="02010609060101010101" pitchFamily="49" charset="-122"/>
                <a:cs typeface="Times New Roman" panose="02020603050405020304" pitchFamily="18" charset="0"/>
              </a:rPr>
              <a:t>环形电极</a:t>
            </a:r>
            <a:r>
              <a:rPr lang="en-US" altLang="zh-CN" dirty="0">
                <a:latin typeface="Times New Roman" panose="02020603050405020304" pitchFamily="18" charset="0"/>
                <a:ea typeface="黑体" panose="02010609060101010101" pitchFamily="49" charset="-122"/>
                <a:cs typeface="Times New Roman" panose="02020603050405020304" pitchFamily="18" charset="0"/>
              </a:rPr>
              <a:t> 4H-SiC PIN</a:t>
            </a:r>
            <a:endParaRPr lang="zh-CN" altLang="en-US"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 name="文本框 10">
            <a:extLst>
              <a:ext uri="{FF2B5EF4-FFF2-40B4-BE49-F238E27FC236}">
                <a16:creationId xmlns:a16="http://schemas.microsoft.com/office/drawing/2014/main" id="{F082C385-FE01-A5E4-967C-6FC5181DEF6B}"/>
              </a:ext>
            </a:extLst>
          </p:cNvPr>
          <p:cNvSpPr txBox="1"/>
          <p:nvPr/>
        </p:nvSpPr>
        <p:spPr>
          <a:xfrm>
            <a:off x="7750095" y="6193832"/>
            <a:ext cx="6289286" cy="369332"/>
          </a:xfrm>
          <a:prstGeom prst="rect">
            <a:avLst/>
          </a:prstGeom>
          <a:noFill/>
        </p:spPr>
        <p:txBody>
          <a:bodyPr wrap="square">
            <a:spAutoFit/>
          </a:bodyPr>
          <a:lstStyle/>
          <a:p>
            <a:r>
              <a:rPr lang="zh-CN" altLang="en-US" b="1" i="0" dirty="0">
                <a:solidFill>
                  <a:srgbClr val="0F1115"/>
                </a:solidFill>
                <a:effectLst/>
                <a:latin typeface="quote-cjk-patch"/>
              </a:rPr>
              <a:t>⁹⁰</a:t>
            </a:r>
            <a:r>
              <a:rPr lang="en-US" altLang="zh-CN" b="1" i="0" dirty="0">
                <a:solidFill>
                  <a:srgbClr val="0F1115"/>
                </a:solidFill>
                <a:effectLst/>
                <a:latin typeface="quote-cjk-patch"/>
              </a:rPr>
              <a:t>Sr</a:t>
            </a:r>
            <a:r>
              <a:rPr lang="zh-CN" altLang="en-US" b="1" i="0" dirty="0">
                <a:solidFill>
                  <a:srgbClr val="0F1115"/>
                </a:solidFill>
                <a:effectLst/>
                <a:latin typeface="quote-cjk-patch"/>
              </a:rPr>
              <a:t>源时间分辨</a:t>
            </a:r>
            <a:r>
              <a:rPr lang="zh-CN" altLang="en-US" b="1" dirty="0">
                <a:solidFill>
                  <a:srgbClr val="0F1115"/>
                </a:solidFill>
                <a:latin typeface="quote-cjk-patch"/>
              </a:rPr>
              <a:t>测试</a:t>
            </a:r>
            <a:r>
              <a:rPr lang="zh-CN" altLang="en-US" b="1" i="0" dirty="0">
                <a:solidFill>
                  <a:srgbClr val="0F1115"/>
                </a:solidFill>
                <a:effectLst/>
                <a:latin typeface="quote-cjk-patch"/>
              </a:rPr>
              <a:t>实验装置</a:t>
            </a:r>
            <a:endParaRPr lang="zh-CN" altLang="en-US" dirty="0"/>
          </a:p>
        </p:txBody>
      </p:sp>
      <p:sp>
        <p:nvSpPr>
          <p:cNvPr id="7" name="灯片编号占位符 6">
            <a:extLst>
              <a:ext uri="{FF2B5EF4-FFF2-40B4-BE49-F238E27FC236}">
                <a16:creationId xmlns:a16="http://schemas.microsoft.com/office/drawing/2014/main" id="{81AD143B-293D-9F4E-CE58-A4C2E72F96FD}"/>
              </a:ext>
            </a:extLst>
          </p:cNvPr>
          <p:cNvSpPr>
            <a:spLocks noGrp="1"/>
          </p:cNvSpPr>
          <p:nvPr>
            <p:ph type="sldNum" sz="quarter" idx="12"/>
          </p:nvPr>
        </p:nvSpPr>
        <p:spPr/>
        <p:txBody>
          <a:bodyPr/>
          <a:lstStyle/>
          <a:p>
            <a:fld id="{62057974-E0BD-4C16-B1C0-846E4177CF44}" type="slidenum">
              <a:rPr lang="zh-CN" altLang="en-US" smtClean="0"/>
              <a:pPr/>
              <a:t>7</a:t>
            </a:fld>
            <a:endParaRPr lang="zh-CN" altLang="en-US">
              <a:solidFill>
                <a:schemeClr val="bg1"/>
              </a:solidFill>
            </a:endParaRPr>
          </a:p>
        </p:txBody>
      </p:sp>
    </p:spTree>
    <p:extLst>
      <p:ext uri="{BB962C8B-B14F-4D97-AF65-F5344CB8AC3E}">
        <p14:creationId xmlns:p14="http://schemas.microsoft.com/office/powerpoint/2010/main" val="391809142"/>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A6B7D-DDE5-2F46-6B9B-AD893A24DF1E}"/>
            </a:ext>
          </a:extLst>
        </p:cNvPr>
        <p:cNvGrpSpPr/>
        <p:nvPr/>
      </p:nvGrpSpPr>
      <p:grpSpPr>
        <a:xfrm>
          <a:off x="0" y="0"/>
          <a:ext cx="0" cy="0"/>
          <a:chOff x="0" y="0"/>
          <a:chExt cx="0" cy="0"/>
        </a:xfrm>
      </p:grpSpPr>
      <p:sp>
        <p:nvSpPr>
          <p:cNvPr id="122" name="文本框 121">
            <a:extLst>
              <a:ext uri="{FF2B5EF4-FFF2-40B4-BE49-F238E27FC236}">
                <a16:creationId xmlns:a16="http://schemas.microsoft.com/office/drawing/2014/main" id="{C7868965-12E3-D68D-0DD2-7E12EB686842}"/>
              </a:ext>
            </a:extLst>
          </p:cNvPr>
          <p:cNvSpPr txBox="1"/>
          <p:nvPr>
            <p:custDataLst>
              <p:tags r:id="rId1"/>
            </p:custDataLst>
          </p:nvPr>
        </p:nvSpPr>
        <p:spPr>
          <a:xfrm>
            <a:off x="54959" y="54911"/>
            <a:ext cx="110409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b="1">
                <a:sym typeface="+mn-ea"/>
              </a:rPr>
              <a:t>Device Structure</a:t>
            </a:r>
            <a:endParaRPr lang="zh-CN" altLang="en-US" sz="2400" b="1" dirty="0">
              <a:sym typeface="+mn-ea"/>
            </a:endParaRPr>
          </a:p>
        </p:txBody>
      </p:sp>
      <p:sp>
        <p:nvSpPr>
          <p:cNvPr id="2" name="矩形 1">
            <a:extLst>
              <a:ext uri="{FF2B5EF4-FFF2-40B4-BE49-F238E27FC236}">
                <a16:creationId xmlns:a16="http://schemas.microsoft.com/office/drawing/2014/main" id="{E50E3702-7CF3-D64B-28FD-77C145A4DCDE}"/>
              </a:ext>
            </a:extLst>
          </p:cNvPr>
          <p:cNvSpPr/>
          <p:nvPr/>
        </p:nvSpPr>
        <p:spPr>
          <a:xfrm>
            <a:off x="0" y="0"/>
            <a:ext cx="12192000" cy="704007"/>
          </a:xfrm>
          <a:prstGeom prst="rect">
            <a:avLst/>
          </a:prstGeom>
          <a:solidFill>
            <a:srgbClr val="2D2C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B9C79496-2E66-391A-AA9B-BD95AE18A8A8}"/>
              </a:ext>
            </a:extLst>
          </p:cNvPr>
          <p:cNvSpPr txBox="1"/>
          <p:nvPr/>
        </p:nvSpPr>
        <p:spPr>
          <a:xfrm>
            <a:off x="51640" y="58347"/>
            <a:ext cx="13475518" cy="1200329"/>
          </a:xfrm>
          <a:prstGeom prst="rect">
            <a:avLst/>
          </a:prstGeom>
          <a:noFill/>
        </p:spPr>
        <p:txBody>
          <a:bodyPr wrap="square" rtlCol="0">
            <a:spAutoFit/>
          </a:bodyPr>
          <a:lstStyle/>
          <a:p>
            <a:pPr fontAlgn="base">
              <a:spcBef>
                <a:spcPct val="0"/>
              </a:spcBef>
              <a:spcAft>
                <a:spcPct val="0"/>
              </a:spcAft>
            </a:pPr>
            <a:r>
              <a:rPr lang="zh-CN" altLang="en-US" sz="3600" b="1" dirty="0">
                <a:solidFill>
                  <a:schemeClr val="bg1"/>
                </a:solidFill>
                <a:ea typeface="Adobe 黑体 Std R" panose="020B0400000000000000" pitchFamily="34" charset="-122"/>
                <a:cs typeface="+mj-cs"/>
              </a:rPr>
              <a:t>电学性能分析</a:t>
            </a:r>
          </a:p>
          <a:p>
            <a:pPr fontAlgn="base">
              <a:spcBef>
                <a:spcPct val="0"/>
              </a:spcBef>
              <a:spcAft>
                <a:spcPct val="0"/>
              </a:spcAft>
            </a:pPr>
            <a:endParaRPr lang="en-US" altLang="zh-CN" sz="3600" b="1" dirty="0">
              <a:solidFill>
                <a:schemeClr val="bg1"/>
              </a:solidFill>
              <a:ea typeface="Adobe 黑体 Std R" panose="020B0400000000000000" pitchFamily="34" charset="-122"/>
              <a:cs typeface="+mj-cs"/>
            </a:endParaRPr>
          </a:p>
        </p:txBody>
      </p:sp>
      <p:pic>
        <p:nvPicPr>
          <p:cNvPr id="7" name="图片 6">
            <a:extLst>
              <a:ext uri="{FF2B5EF4-FFF2-40B4-BE49-F238E27FC236}">
                <a16:creationId xmlns:a16="http://schemas.microsoft.com/office/drawing/2014/main" id="{9A815C77-9D78-1A12-FDB5-7B70313E7573}"/>
              </a:ext>
            </a:extLst>
          </p:cNvPr>
          <p:cNvPicPr>
            <a:picLocks noChangeAspect="1"/>
          </p:cNvPicPr>
          <p:nvPr/>
        </p:nvPicPr>
        <p:blipFill>
          <a:blip r:embed="rId4" cstate="print">
            <a:extLst>
              <a:ext uri="{28A0092B-C50C-407E-A947-70E740481C1C}">
                <a14:useLocalDpi xmlns:a14="http://schemas.microsoft.com/office/drawing/2010/main" val="0"/>
              </a:ext>
            </a:extLst>
          </a:blip>
          <a:srcRect b="49761"/>
          <a:stretch>
            <a:fillRect/>
          </a:stretch>
        </p:blipFill>
        <p:spPr>
          <a:xfrm>
            <a:off x="584320" y="899298"/>
            <a:ext cx="5167665" cy="3750034"/>
          </a:xfrm>
          <a:prstGeom prst="rect">
            <a:avLst/>
          </a:prstGeom>
        </p:spPr>
      </p:pic>
      <p:pic>
        <p:nvPicPr>
          <p:cNvPr id="8" name="图片 7">
            <a:extLst>
              <a:ext uri="{FF2B5EF4-FFF2-40B4-BE49-F238E27FC236}">
                <a16:creationId xmlns:a16="http://schemas.microsoft.com/office/drawing/2014/main" id="{347E820F-D27B-77F6-8BF5-510EBDCE462F}"/>
              </a:ext>
            </a:extLst>
          </p:cNvPr>
          <p:cNvPicPr>
            <a:picLocks noChangeAspect="1"/>
          </p:cNvPicPr>
          <p:nvPr/>
        </p:nvPicPr>
        <p:blipFill>
          <a:blip r:embed="rId4" cstate="print">
            <a:extLst>
              <a:ext uri="{28A0092B-C50C-407E-A947-70E740481C1C}">
                <a14:useLocalDpi xmlns:a14="http://schemas.microsoft.com/office/drawing/2010/main" val="0"/>
              </a:ext>
            </a:extLst>
          </a:blip>
          <a:srcRect t="49681"/>
          <a:stretch>
            <a:fillRect/>
          </a:stretch>
        </p:blipFill>
        <p:spPr>
          <a:xfrm>
            <a:off x="5805677" y="822767"/>
            <a:ext cx="5167665" cy="3755978"/>
          </a:xfrm>
          <a:prstGeom prst="rect">
            <a:avLst/>
          </a:prstGeom>
        </p:spPr>
      </p:pic>
      <p:graphicFrame>
        <p:nvGraphicFramePr>
          <p:cNvPr id="10" name="表格 9">
            <a:extLst>
              <a:ext uri="{FF2B5EF4-FFF2-40B4-BE49-F238E27FC236}">
                <a16:creationId xmlns:a16="http://schemas.microsoft.com/office/drawing/2014/main" id="{42FA63AA-19EC-F18F-7604-8F082A070A52}"/>
              </a:ext>
            </a:extLst>
          </p:cNvPr>
          <p:cNvGraphicFramePr>
            <a:graphicFrameLocks noGrp="1"/>
          </p:cNvGraphicFramePr>
          <p:nvPr>
            <p:extLst>
              <p:ext uri="{D42A27DB-BD31-4B8C-83A1-F6EECF244321}">
                <p14:modId xmlns:p14="http://schemas.microsoft.com/office/powerpoint/2010/main" val="192776009"/>
              </p:ext>
            </p:extLst>
          </p:nvPr>
        </p:nvGraphicFramePr>
        <p:xfrm>
          <a:off x="680224" y="4734828"/>
          <a:ext cx="10725615" cy="1654820"/>
        </p:xfrm>
        <a:graphic>
          <a:graphicData uri="http://schemas.openxmlformats.org/drawingml/2006/table">
            <a:tbl>
              <a:tblPr firstRow="1" bandRow="1">
                <a:tableStyleId>{18603FDC-E32A-4AB5-989C-0864C3EAD2B8}</a:tableStyleId>
              </a:tblPr>
              <a:tblGrid>
                <a:gridCol w="3601844">
                  <a:extLst>
                    <a:ext uri="{9D8B030D-6E8A-4147-A177-3AD203B41FA5}">
                      <a16:colId xmlns:a16="http://schemas.microsoft.com/office/drawing/2014/main" val="20000"/>
                    </a:ext>
                  </a:extLst>
                </a:gridCol>
                <a:gridCol w="2892660">
                  <a:extLst>
                    <a:ext uri="{9D8B030D-6E8A-4147-A177-3AD203B41FA5}">
                      <a16:colId xmlns:a16="http://schemas.microsoft.com/office/drawing/2014/main" val="20001"/>
                    </a:ext>
                  </a:extLst>
                </a:gridCol>
                <a:gridCol w="4231111">
                  <a:extLst>
                    <a:ext uri="{9D8B030D-6E8A-4147-A177-3AD203B41FA5}">
                      <a16:colId xmlns:a16="http://schemas.microsoft.com/office/drawing/2014/main" val="20002"/>
                    </a:ext>
                  </a:extLst>
                </a:gridCol>
              </a:tblGrid>
              <a:tr h="442349">
                <a:tc>
                  <a:txBody>
                    <a:bodyPr/>
                    <a:lstStyle/>
                    <a:p>
                      <a:pPr algn="ctr"/>
                      <a:endParaRPr lang="zh-CN" altLang="en-US" sz="1800" b="1"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环形电极 </a:t>
                      </a:r>
                      <a:r>
                        <a:rPr lang="en-US" altLang="zh-CN"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PIN</a:t>
                      </a:r>
                      <a:r>
                        <a:rPr lang="zh-CN" altLang="en-US"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a:t>
                      </a:r>
                      <a:r>
                        <a:rPr lang="en-US" altLang="zh-CN"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RE PIN</a:t>
                      </a:r>
                      <a:r>
                        <a:rPr lang="zh-CN" altLang="en-US"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a:t>
                      </a:r>
                      <a:endParaRPr lang="en-US" altLang="zh-CN" sz="1800" b="1" kern="1200"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a:r>
                        <a:rPr lang="zh-CN" altLang="en-US"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石墨烯</a:t>
                      </a:r>
                      <a:r>
                        <a:rPr lang="en-US" altLang="zh-CN"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a:t>
                      </a:r>
                      <a:r>
                        <a:rPr lang="zh-CN" altLang="en-US"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环形电极 </a:t>
                      </a:r>
                      <a:r>
                        <a:rPr lang="en-US" altLang="zh-CN"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PIN</a:t>
                      </a:r>
                      <a:r>
                        <a:rPr lang="zh-CN" altLang="en-US"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a:t>
                      </a:r>
                      <a:r>
                        <a:rPr lang="en-US" altLang="zh-CN"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G/RE PIN</a:t>
                      </a:r>
                      <a:r>
                        <a:rPr lang="zh-CN" altLang="en-US"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a:t>
                      </a:r>
                      <a:endParaRPr lang="zh-CN" altLang="en-US" sz="1800" b="1"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10000"/>
                  </a:ext>
                </a:extLst>
              </a:tr>
              <a:tr h="40415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漏电流</a:t>
                      </a:r>
                      <a:endParaRPr lang="zh-CN" altLang="en-US" sz="1800" b="1"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a:r>
                        <a:rPr lang="en-US" altLang="zh-CN" sz="1800" b="1"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rPr>
                        <a:t>0.102 </a:t>
                      </a:r>
                      <a:r>
                        <a:rPr lang="en-US" altLang="zh-CN" sz="1800" b="1" dirty="0" err="1">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rPr>
                        <a:t>nA</a:t>
                      </a:r>
                      <a:endParaRPr lang="zh-CN" altLang="en-US" sz="1800" b="1"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a:r>
                        <a:rPr lang="en-US" altLang="zh-CN" sz="1800" b="1"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rPr>
                        <a:t>0.162 </a:t>
                      </a:r>
                      <a:r>
                        <a:rPr lang="en-US" altLang="zh-CN" sz="1800" b="1" dirty="0" err="1">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rPr>
                        <a:t>nA</a:t>
                      </a:r>
                      <a:endParaRPr lang="zh-CN" altLang="en-US" sz="1800" b="1"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10001"/>
                  </a:ext>
                </a:extLst>
              </a:tr>
              <a:tr h="40415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耗尽层深度（</a:t>
                      </a:r>
                      <a:r>
                        <a:rPr lang="en-US" altLang="zh-CN"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D</a:t>
                      </a:r>
                      <a:r>
                        <a:rPr lang="zh-CN" altLang="en-US"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a:t>
                      </a:r>
                      <a:endParaRPr lang="zh-CN" altLang="en-US" sz="1800" b="1"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b="1"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rPr>
                        <a:t>46um</a:t>
                      </a:r>
                      <a:endParaRPr lang="zh-CN" altLang="en-US" sz="1800" b="1"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hMerge="1">
                  <a:txBody>
                    <a:bodyPr/>
                    <a:lstStyle/>
                    <a:p>
                      <a:pPr algn="ctr"/>
                      <a:endParaRPr lang="zh-CN" altLang="en-US" b="1" dirty="0">
                        <a:ln>
                          <a:noFill/>
                        </a:ln>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00CC"/>
                    </a:solidFill>
                  </a:tcPr>
                </a:tc>
                <a:extLst>
                  <a:ext uri="{0D108BD9-81ED-4DB2-BD59-A6C34878D82A}">
                    <a16:rowId xmlns:a16="http://schemas.microsoft.com/office/drawing/2014/main" val="2658380372"/>
                  </a:ext>
                </a:extLst>
              </a:tr>
              <a:tr h="40415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800" b="0" i="0"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本征层掺杂浓度</a:t>
                      </a:r>
                      <a:endParaRPr lang="zh-CN" altLang="en-US" sz="1800" b="1"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b="1" i="0" u="none" strike="noStrike" kern="1200" baseline="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4.6×10¹³</a:t>
                      </a:r>
                      <a:r>
                        <a:rPr lang="en-US" altLang="zh-CN" sz="1800" b="1"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rPr>
                        <a:t>cm</a:t>
                      </a:r>
                      <a:r>
                        <a:rPr lang="en-US" altLang="zh-CN" sz="1800" b="1" baseline="30000"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rPr>
                        <a:t>-3</a:t>
                      </a:r>
                      <a:endParaRPr lang="zh-CN" altLang="en-US" sz="1800" b="1" baseline="30000" dirty="0">
                        <a:ln>
                          <a:noFill/>
                        </a:ln>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hMerge="1">
                  <a:txBody>
                    <a:bodyPr/>
                    <a:lstStyle/>
                    <a:p>
                      <a:pPr algn="ctr"/>
                      <a:endParaRPr lang="zh-CN" altLang="en-US" b="1" dirty="0">
                        <a:ln>
                          <a:noFill/>
                        </a:ln>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00CC"/>
                    </a:solidFill>
                  </a:tcPr>
                </a:tc>
                <a:extLst>
                  <a:ext uri="{0D108BD9-81ED-4DB2-BD59-A6C34878D82A}">
                    <a16:rowId xmlns:a16="http://schemas.microsoft.com/office/drawing/2014/main" val="3811495551"/>
                  </a:ext>
                </a:extLst>
              </a:tr>
            </a:tbl>
          </a:graphicData>
        </a:graphic>
      </p:graphicFrame>
      <p:sp>
        <p:nvSpPr>
          <p:cNvPr id="6" name="灯片编号占位符 5">
            <a:extLst>
              <a:ext uri="{FF2B5EF4-FFF2-40B4-BE49-F238E27FC236}">
                <a16:creationId xmlns:a16="http://schemas.microsoft.com/office/drawing/2014/main" id="{AC09997B-72D4-D4FB-32CB-2092329BC5BF}"/>
              </a:ext>
            </a:extLst>
          </p:cNvPr>
          <p:cNvSpPr>
            <a:spLocks noGrp="1"/>
          </p:cNvSpPr>
          <p:nvPr>
            <p:ph type="sldNum" sz="quarter" idx="12"/>
          </p:nvPr>
        </p:nvSpPr>
        <p:spPr/>
        <p:txBody>
          <a:bodyPr/>
          <a:lstStyle/>
          <a:p>
            <a:fld id="{62057974-E0BD-4C16-B1C0-846E4177CF44}" type="slidenum">
              <a:rPr lang="zh-CN" altLang="en-US" smtClean="0"/>
              <a:pPr/>
              <a:t>8</a:t>
            </a:fld>
            <a:endParaRPr lang="zh-CN" altLang="en-US">
              <a:solidFill>
                <a:schemeClr val="bg1"/>
              </a:solidFill>
            </a:endParaRPr>
          </a:p>
        </p:txBody>
      </p:sp>
      <p:sp>
        <p:nvSpPr>
          <p:cNvPr id="5" name="文本框 4">
            <a:extLst>
              <a:ext uri="{FF2B5EF4-FFF2-40B4-BE49-F238E27FC236}">
                <a16:creationId xmlns:a16="http://schemas.microsoft.com/office/drawing/2014/main" id="{B32C2E67-4471-6530-29F2-7CE09088036F}"/>
              </a:ext>
            </a:extLst>
          </p:cNvPr>
          <p:cNvSpPr txBox="1"/>
          <p:nvPr/>
        </p:nvSpPr>
        <p:spPr>
          <a:xfrm>
            <a:off x="8321597" y="3121670"/>
            <a:ext cx="2361271" cy="369332"/>
          </a:xfrm>
          <a:prstGeom prst="rect">
            <a:avLst/>
          </a:prstGeom>
          <a:noFill/>
        </p:spPr>
        <p:txBody>
          <a:bodyPr wrap="square">
            <a:spAutoFit/>
          </a:bodyPr>
          <a:lstStyle/>
          <a:p>
            <a:pPr algn="ctr" defTabSz="914400"/>
            <a:r>
              <a:rPr lang="zh-CN" altLang="en-US"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耗尽电压约为</a:t>
            </a:r>
            <a:r>
              <a:rPr lang="en-US" altLang="zh-CN"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100V</a:t>
            </a:r>
            <a:endParaRPr lang="zh-CN" altLang="en-US"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2979834476"/>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93969-2AA6-C507-72BB-22FE9BB1DBD8}"/>
            </a:ext>
          </a:extLst>
        </p:cNvPr>
        <p:cNvGrpSpPr/>
        <p:nvPr/>
      </p:nvGrpSpPr>
      <p:grpSpPr>
        <a:xfrm>
          <a:off x="0" y="0"/>
          <a:ext cx="0" cy="0"/>
          <a:chOff x="0" y="0"/>
          <a:chExt cx="0" cy="0"/>
        </a:xfrm>
      </p:grpSpPr>
      <p:sp>
        <p:nvSpPr>
          <p:cNvPr id="122" name="文本框 121">
            <a:extLst>
              <a:ext uri="{FF2B5EF4-FFF2-40B4-BE49-F238E27FC236}">
                <a16:creationId xmlns:a16="http://schemas.microsoft.com/office/drawing/2014/main" id="{42F40BE4-FC09-9BF3-E2DD-875B865290BE}"/>
              </a:ext>
            </a:extLst>
          </p:cNvPr>
          <p:cNvSpPr txBox="1"/>
          <p:nvPr>
            <p:custDataLst>
              <p:tags r:id="rId1"/>
            </p:custDataLst>
          </p:nvPr>
        </p:nvSpPr>
        <p:spPr>
          <a:xfrm>
            <a:off x="54959" y="54911"/>
            <a:ext cx="110409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b="1">
                <a:sym typeface="+mn-ea"/>
              </a:rPr>
              <a:t>Device Structure</a:t>
            </a:r>
            <a:endParaRPr lang="zh-CN" altLang="en-US" sz="2400" b="1" dirty="0">
              <a:sym typeface="+mn-ea"/>
            </a:endParaRPr>
          </a:p>
        </p:txBody>
      </p:sp>
      <p:sp>
        <p:nvSpPr>
          <p:cNvPr id="2" name="矩形 1">
            <a:extLst>
              <a:ext uri="{FF2B5EF4-FFF2-40B4-BE49-F238E27FC236}">
                <a16:creationId xmlns:a16="http://schemas.microsoft.com/office/drawing/2014/main" id="{4E13F60D-28BB-EB4B-CFCE-396F0E60A035}"/>
              </a:ext>
            </a:extLst>
          </p:cNvPr>
          <p:cNvSpPr/>
          <p:nvPr/>
        </p:nvSpPr>
        <p:spPr>
          <a:xfrm>
            <a:off x="0" y="0"/>
            <a:ext cx="12192000" cy="704007"/>
          </a:xfrm>
          <a:prstGeom prst="rect">
            <a:avLst/>
          </a:prstGeom>
          <a:solidFill>
            <a:srgbClr val="2D2C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06E2B907-5AC9-163D-9F9A-2AB000865AB0}"/>
              </a:ext>
            </a:extLst>
          </p:cNvPr>
          <p:cNvSpPr txBox="1"/>
          <p:nvPr/>
        </p:nvSpPr>
        <p:spPr>
          <a:xfrm>
            <a:off x="319995" y="58347"/>
            <a:ext cx="12246935" cy="646331"/>
          </a:xfrm>
          <a:prstGeom prst="rect">
            <a:avLst/>
          </a:prstGeom>
          <a:noFill/>
        </p:spPr>
        <p:txBody>
          <a:bodyPr wrap="square" rtlCol="0">
            <a:spAutoFit/>
          </a:bodyPr>
          <a:lstStyle/>
          <a:p>
            <a:pPr fontAlgn="base">
              <a:spcBef>
                <a:spcPct val="0"/>
              </a:spcBef>
              <a:spcAft>
                <a:spcPct val="0"/>
              </a:spcAft>
            </a:pPr>
            <a:r>
              <a:rPr lang="zh-CN" altLang="en-US" sz="3600" b="1" dirty="0">
                <a:solidFill>
                  <a:schemeClr val="bg1"/>
                </a:solidFill>
                <a:ea typeface="Adobe 黑体 Std R" panose="020B0400000000000000" pitchFamily="34" charset="-122"/>
                <a:cs typeface="+mj-cs"/>
              </a:rPr>
              <a:t>石墨烯</a:t>
            </a:r>
            <a:r>
              <a:rPr lang="en-US" altLang="zh-CN" sz="3600" b="1" dirty="0">
                <a:solidFill>
                  <a:schemeClr val="bg1"/>
                </a:solidFill>
                <a:ea typeface="Adobe 黑体 Std R" panose="020B0400000000000000" pitchFamily="34" charset="-122"/>
                <a:cs typeface="+mj-cs"/>
              </a:rPr>
              <a:t>/</a:t>
            </a:r>
            <a:r>
              <a:rPr lang="zh-CN" altLang="en-US" sz="3600" b="1" dirty="0">
                <a:solidFill>
                  <a:schemeClr val="bg1"/>
                </a:solidFill>
                <a:ea typeface="Adobe 黑体 Std R" panose="020B0400000000000000" pitchFamily="34" charset="-122"/>
                <a:cs typeface="+mj-cs"/>
              </a:rPr>
              <a:t>碳化硅</a:t>
            </a:r>
            <a:r>
              <a:rPr lang="en-US" altLang="zh-CN" sz="3600" b="1" dirty="0">
                <a:solidFill>
                  <a:schemeClr val="bg1"/>
                </a:solidFill>
                <a:ea typeface="Adobe 黑体 Std R" panose="020B0400000000000000" pitchFamily="34" charset="-122"/>
                <a:cs typeface="+mj-cs"/>
              </a:rPr>
              <a:t>PIN</a:t>
            </a:r>
            <a:r>
              <a:rPr lang="zh-CN" altLang="en-US" sz="3600" b="1" dirty="0">
                <a:solidFill>
                  <a:schemeClr val="bg1"/>
                </a:solidFill>
                <a:ea typeface="Adobe 黑体 Std R" panose="020B0400000000000000" pitchFamily="34" charset="-122"/>
                <a:cs typeface="+mj-cs"/>
              </a:rPr>
              <a:t>探测器性能测试</a:t>
            </a:r>
            <a:endParaRPr lang="en-US" altLang="zh-CN" sz="3600" b="1" dirty="0">
              <a:solidFill>
                <a:schemeClr val="bg1"/>
              </a:solidFill>
              <a:ea typeface="Adobe 黑体 Std R" panose="020B0400000000000000" pitchFamily="34" charset="-122"/>
              <a:cs typeface="+mj-cs"/>
            </a:endParaRPr>
          </a:p>
        </p:txBody>
      </p:sp>
      <p:pic>
        <p:nvPicPr>
          <p:cNvPr id="21" name="图片 20">
            <a:extLst>
              <a:ext uri="{FF2B5EF4-FFF2-40B4-BE49-F238E27FC236}">
                <a16:creationId xmlns:a16="http://schemas.microsoft.com/office/drawing/2014/main" id="{32D6FD08-2351-40A5-3A06-566D5CF2B05B}"/>
              </a:ext>
            </a:extLst>
          </p:cNvPr>
          <p:cNvPicPr>
            <a:picLocks noChangeAspect="1"/>
          </p:cNvPicPr>
          <p:nvPr/>
        </p:nvPicPr>
        <p:blipFill>
          <a:blip r:embed="rId4" cstate="print">
            <a:extLst>
              <a:ext uri="{28A0092B-C50C-407E-A947-70E740481C1C}">
                <a14:useLocalDpi xmlns:a14="http://schemas.microsoft.com/office/drawing/2010/main" val="0"/>
              </a:ext>
            </a:extLst>
          </a:blip>
          <a:srcRect l="9261" t="13118" b="11790"/>
          <a:stretch>
            <a:fillRect/>
          </a:stretch>
        </p:blipFill>
        <p:spPr>
          <a:xfrm>
            <a:off x="7407965" y="964094"/>
            <a:ext cx="4532243" cy="2811893"/>
          </a:xfrm>
          <a:prstGeom prst="rect">
            <a:avLst/>
          </a:prstGeom>
        </p:spPr>
      </p:pic>
      <p:sp>
        <p:nvSpPr>
          <p:cNvPr id="22" name="矩形 21">
            <a:extLst>
              <a:ext uri="{FF2B5EF4-FFF2-40B4-BE49-F238E27FC236}">
                <a16:creationId xmlns:a16="http://schemas.microsoft.com/office/drawing/2014/main" id="{2575B020-2C4C-74E0-E37C-754614B638F4}"/>
              </a:ext>
            </a:extLst>
          </p:cNvPr>
          <p:cNvSpPr/>
          <p:nvPr/>
        </p:nvSpPr>
        <p:spPr>
          <a:xfrm>
            <a:off x="7613387" y="3907217"/>
            <a:ext cx="4578613" cy="338554"/>
          </a:xfrm>
          <a:prstGeom prst="rect">
            <a:avLst/>
          </a:prstGeom>
        </p:spPr>
        <p:txBody>
          <a:bodyPr wrap="square">
            <a:spAutoFit/>
          </a:bodyPr>
          <a:lstStyle/>
          <a:p>
            <a:r>
              <a:rPr lang="en-US" altLang="zh-CN" sz="1600" dirty="0">
                <a:solidFill>
                  <a:srgbClr val="000000"/>
                </a:solidFill>
                <a:latin typeface="Times New Roman" panose="02020603050405020304" pitchFamily="18" charset="0"/>
              </a:rPr>
              <a:t>Photograph of the TCT experimental setup</a:t>
            </a:r>
          </a:p>
        </p:txBody>
      </p:sp>
      <p:sp>
        <p:nvSpPr>
          <p:cNvPr id="23" name="文本框 22">
            <a:extLst>
              <a:ext uri="{FF2B5EF4-FFF2-40B4-BE49-F238E27FC236}">
                <a16:creationId xmlns:a16="http://schemas.microsoft.com/office/drawing/2014/main" id="{8180E98D-7C28-C94A-E77F-DFEB128C9740}"/>
              </a:ext>
            </a:extLst>
          </p:cNvPr>
          <p:cNvSpPr txBox="1"/>
          <p:nvPr/>
        </p:nvSpPr>
        <p:spPr>
          <a:xfrm>
            <a:off x="8404571" y="3437111"/>
            <a:ext cx="7019924" cy="400110"/>
          </a:xfrm>
          <a:prstGeom prst="rect">
            <a:avLst/>
          </a:prstGeom>
          <a:noFill/>
        </p:spPr>
        <p:txBody>
          <a:bodyPr wrap="square">
            <a:spAutoFit/>
          </a:bodyPr>
          <a:lstStyle/>
          <a:p>
            <a:r>
              <a:rPr lang="en-US" altLang="zh-CN" sz="2000" b="1" dirty="0">
                <a:solidFill>
                  <a:srgbClr val="FFFF00"/>
                </a:solidFill>
                <a:ea typeface="思源宋体 CN Heavy" panose="02020900000000000000" charset="-122"/>
              </a:rPr>
              <a:t>a spot diameter of 10 </a:t>
            </a:r>
            <a:r>
              <a:rPr lang="en-US" altLang="zh-CN" sz="2000" b="1" dirty="0" err="1">
                <a:solidFill>
                  <a:srgbClr val="FFFF00"/>
                </a:solidFill>
                <a:ea typeface="思源宋体 CN Heavy" panose="02020900000000000000" charset="-122"/>
              </a:rPr>
              <a:t>μm</a:t>
            </a:r>
            <a:r>
              <a:rPr lang="en-US" altLang="zh-CN" sz="2000" b="1" dirty="0">
                <a:solidFill>
                  <a:srgbClr val="FFFF00"/>
                </a:solidFill>
                <a:ea typeface="思源宋体 CN Heavy" panose="02020900000000000000" charset="-122"/>
              </a:rPr>
              <a:t>.</a:t>
            </a:r>
            <a:endParaRPr lang="zh-CN" altLang="en-US" sz="2000" b="1" dirty="0">
              <a:solidFill>
                <a:srgbClr val="FFFF00"/>
              </a:solidFill>
              <a:ea typeface="思源宋体 CN Heavy" panose="02020900000000000000" charset="-122"/>
            </a:endParaRPr>
          </a:p>
        </p:txBody>
      </p:sp>
      <p:sp>
        <p:nvSpPr>
          <p:cNvPr id="24" name="文本框 23">
            <a:extLst>
              <a:ext uri="{FF2B5EF4-FFF2-40B4-BE49-F238E27FC236}">
                <a16:creationId xmlns:a16="http://schemas.microsoft.com/office/drawing/2014/main" id="{DF2DB7A5-248F-76F4-2FEA-C6A69D59E92C}"/>
              </a:ext>
            </a:extLst>
          </p:cNvPr>
          <p:cNvSpPr txBox="1"/>
          <p:nvPr/>
        </p:nvSpPr>
        <p:spPr>
          <a:xfrm>
            <a:off x="8624680" y="1909797"/>
            <a:ext cx="2743200" cy="369332"/>
          </a:xfrm>
          <a:prstGeom prst="rect">
            <a:avLst/>
          </a:prstGeom>
          <a:noFill/>
        </p:spPr>
        <p:txBody>
          <a:bodyPr wrap="square">
            <a:spAutoFit/>
          </a:bodyPr>
          <a:lstStyle/>
          <a:p>
            <a:r>
              <a:rPr lang="en-US" altLang="zh-CN" sz="1800" b="1" i="0" u="none" strike="noStrike" kern="1200" baseline="0" dirty="0">
                <a:solidFill>
                  <a:srgbClr val="FFFF00"/>
                </a:solidFill>
                <a:latin typeface="思源宋体 CN Heavy" panose="02020900000000000000" charset="-122"/>
                <a:ea typeface="思源宋体 CN Heavy" panose="02020900000000000000" charset="-122"/>
                <a:cs typeface="+mn-cs"/>
              </a:rPr>
              <a:t>375 nm pulsed laser</a:t>
            </a:r>
            <a:endParaRPr lang="zh-CN" altLang="en-US" b="1" dirty="0">
              <a:solidFill>
                <a:srgbClr val="FFFF00"/>
              </a:solidFill>
            </a:endParaRPr>
          </a:p>
        </p:txBody>
      </p:sp>
      <p:pic>
        <p:nvPicPr>
          <p:cNvPr id="8" name="图片 7">
            <a:extLst>
              <a:ext uri="{FF2B5EF4-FFF2-40B4-BE49-F238E27FC236}">
                <a16:creationId xmlns:a16="http://schemas.microsoft.com/office/drawing/2014/main" id="{370C2EC3-563F-A483-98C5-38D1280AE025}"/>
              </a:ext>
            </a:extLst>
          </p:cNvPr>
          <p:cNvPicPr>
            <a:picLocks noChangeAspect="1"/>
          </p:cNvPicPr>
          <p:nvPr/>
        </p:nvPicPr>
        <p:blipFill>
          <a:blip r:embed="rId5"/>
          <a:stretch>
            <a:fillRect/>
          </a:stretch>
        </p:blipFill>
        <p:spPr>
          <a:xfrm>
            <a:off x="0" y="854340"/>
            <a:ext cx="7248047" cy="3019022"/>
          </a:xfrm>
          <a:prstGeom prst="rect">
            <a:avLst/>
          </a:prstGeom>
        </p:spPr>
      </p:pic>
      <p:sp>
        <p:nvSpPr>
          <p:cNvPr id="7" name="文本框 6">
            <a:extLst>
              <a:ext uri="{FF2B5EF4-FFF2-40B4-BE49-F238E27FC236}">
                <a16:creationId xmlns:a16="http://schemas.microsoft.com/office/drawing/2014/main" id="{2065F1C9-8DC1-3DAF-77F1-F9A5DC4275E5}"/>
              </a:ext>
            </a:extLst>
          </p:cNvPr>
          <p:cNvSpPr txBox="1"/>
          <p:nvPr/>
        </p:nvSpPr>
        <p:spPr>
          <a:xfrm>
            <a:off x="248348" y="4087143"/>
            <a:ext cx="11000677" cy="1701748"/>
          </a:xfrm>
          <a:prstGeom prst="rect">
            <a:avLst/>
          </a:prstGeom>
          <a:noFill/>
        </p:spPr>
        <p:txBody>
          <a:bodyPr wrap="square">
            <a:spAutoFit/>
          </a:bodyPr>
          <a:lstStyle/>
          <a:p>
            <a:pPr marL="342900" indent="-342900" algn="l">
              <a:lnSpc>
                <a:spcPct val="150000"/>
              </a:lnSpc>
              <a:buFont typeface="Wingdings" panose="05000000000000000000" pitchFamily="2" charset="2"/>
              <a:buChar char="l"/>
            </a:pPr>
            <a:r>
              <a:rPr lang="zh-CN" altLang="en-US"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紫外激光器：波长 </a:t>
            </a:r>
            <a:r>
              <a:rPr lang="en-US" altLang="zh-CN"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375 nm</a:t>
            </a:r>
            <a:r>
              <a:rPr lang="zh-CN" altLang="en-US"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，脉冲宽度 </a:t>
            </a:r>
            <a:r>
              <a:rPr lang="en-US" altLang="zh-CN"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&lt; 70 </a:t>
            </a:r>
            <a:r>
              <a:rPr lang="en-US" altLang="zh-CN" i="0" dirty="0" err="1">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ps</a:t>
            </a:r>
            <a:r>
              <a:rPr lang="zh-CN" altLang="en-US"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，光斑直径 </a:t>
            </a:r>
            <a:r>
              <a:rPr lang="en-US" altLang="zh-CN"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10 </a:t>
            </a:r>
            <a:r>
              <a:rPr lang="el-GR" altLang="zh-CN"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μ</a:t>
            </a:r>
            <a:r>
              <a:rPr lang="en-US" altLang="zh-CN"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m</a:t>
            </a:r>
          </a:p>
          <a:p>
            <a:pPr marL="342900" indent="-342900" algn="l">
              <a:lnSpc>
                <a:spcPct val="150000"/>
              </a:lnSpc>
              <a:buFont typeface="Wingdings" panose="05000000000000000000" pitchFamily="2" charset="2"/>
              <a:buChar char="l"/>
            </a:pPr>
            <a:r>
              <a:rPr lang="zh-CN" altLang="en-US"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待测探测器：</a:t>
            </a:r>
            <a:r>
              <a:rPr lang="en-US" altLang="zh-CN"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G/RE 4H-SiC PIN</a:t>
            </a:r>
          </a:p>
          <a:p>
            <a:pPr marL="342900" indent="-342900" algn="l">
              <a:lnSpc>
                <a:spcPct val="150000"/>
              </a:lnSpc>
              <a:buFont typeface="Wingdings" panose="05000000000000000000" pitchFamily="2" charset="2"/>
              <a:buChar char="l"/>
            </a:pPr>
            <a:r>
              <a:rPr lang="zh-CN" altLang="en-US"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低压源（</a:t>
            </a:r>
            <a:r>
              <a:rPr lang="en-US" altLang="zh-CN"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Low Voltage Source</a:t>
            </a:r>
            <a:r>
              <a:rPr lang="zh-CN" altLang="en-US"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）和高压源（</a:t>
            </a:r>
            <a:r>
              <a:rPr lang="en-US" altLang="zh-CN"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HV Source</a:t>
            </a:r>
            <a:r>
              <a:rPr lang="zh-CN" altLang="en-US"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a:t>
            </a:r>
          </a:p>
          <a:p>
            <a:pPr marL="342900" indent="-342900" algn="l">
              <a:lnSpc>
                <a:spcPct val="150000"/>
              </a:lnSpc>
              <a:buFont typeface="Wingdings" panose="05000000000000000000" pitchFamily="2" charset="2"/>
              <a:buChar char="l"/>
            </a:pPr>
            <a:r>
              <a:rPr lang="zh-CN" altLang="en-US"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示波器（</a:t>
            </a:r>
            <a:r>
              <a:rPr lang="en-US" altLang="zh-CN"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Oscilloscope</a:t>
            </a:r>
            <a:r>
              <a:rPr lang="zh-CN" altLang="en-US"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）：带宽 </a:t>
            </a:r>
            <a:r>
              <a:rPr lang="en-US" altLang="zh-CN"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2.5 GHz</a:t>
            </a:r>
            <a:r>
              <a:rPr lang="zh-CN" altLang="en-US"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，采样率 </a:t>
            </a:r>
            <a:r>
              <a:rPr lang="en-US" altLang="zh-CN"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20 </a:t>
            </a:r>
            <a:r>
              <a:rPr lang="en-US" altLang="zh-CN" i="0" dirty="0" err="1">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GSa</a:t>
            </a:r>
            <a:r>
              <a:rPr lang="en-US" altLang="zh-CN" i="0" dirty="0">
                <a:solidFill>
                  <a:srgbClr val="0F1115"/>
                </a:solidFill>
                <a:effectLst/>
                <a:latin typeface="Times New Roman" panose="02020603050405020304" pitchFamily="18" charset="0"/>
                <a:ea typeface="黑体" panose="02010609060101010101" pitchFamily="49" charset="-122"/>
                <a:cs typeface="Times New Roman" panose="02020603050405020304" pitchFamily="18" charset="0"/>
              </a:rPr>
              <a:t>/s</a:t>
            </a:r>
          </a:p>
        </p:txBody>
      </p:sp>
      <p:sp>
        <p:nvSpPr>
          <p:cNvPr id="6" name="灯片编号占位符 5">
            <a:extLst>
              <a:ext uri="{FF2B5EF4-FFF2-40B4-BE49-F238E27FC236}">
                <a16:creationId xmlns:a16="http://schemas.microsoft.com/office/drawing/2014/main" id="{CE997533-471B-C04F-EFC5-9332A8B9485D}"/>
              </a:ext>
            </a:extLst>
          </p:cNvPr>
          <p:cNvSpPr>
            <a:spLocks noGrp="1"/>
          </p:cNvSpPr>
          <p:nvPr>
            <p:ph type="sldNum" sz="quarter" idx="12"/>
          </p:nvPr>
        </p:nvSpPr>
        <p:spPr/>
        <p:txBody>
          <a:bodyPr/>
          <a:lstStyle/>
          <a:p>
            <a:fld id="{62057974-E0BD-4C16-B1C0-846E4177CF44}" type="slidenum">
              <a:rPr lang="zh-CN" altLang="en-US" smtClean="0"/>
              <a:pPr/>
              <a:t>9</a:t>
            </a:fld>
            <a:endParaRPr lang="zh-CN" altLang="en-US">
              <a:solidFill>
                <a:schemeClr val="bg1"/>
              </a:solidFill>
            </a:endParaRPr>
          </a:p>
        </p:txBody>
      </p:sp>
      <p:sp>
        <p:nvSpPr>
          <p:cNvPr id="4" name="文本框 3">
            <a:extLst>
              <a:ext uri="{FF2B5EF4-FFF2-40B4-BE49-F238E27FC236}">
                <a16:creationId xmlns:a16="http://schemas.microsoft.com/office/drawing/2014/main" id="{D69B4386-7271-87A7-AAD2-4EBED46086A0}"/>
              </a:ext>
            </a:extLst>
          </p:cNvPr>
          <p:cNvSpPr txBox="1"/>
          <p:nvPr/>
        </p:nvSpPr>
        <p:spPr>
          <a:xfrm>
            <a:off x="7486552" y="4361321"/>
            <a:ext cx="4583527" cy="369332"/>
          </a:xfrm>
          <a:prstGeom prst="rect">
            <a:avLst/>
          </a:prstGeom>
          <a:solidFill>
            <a:schemeClr val="accent6"/>
          </a:solidFill>
        </p:spPr>
        <p:txBody>
          <a:bodyPr wrap="square">
            <a:spAutoFit/>
          </a:bodyPr>
          <a:lstStyle/>
          <a:p>
            <a:r>
              <a:rPr lang="zh-CN" altLang="en-US" dirty="0">
                <a:latin typeface="黑体" panose="02010609060101010101" pitchFamily="49" charset="-122"/>
                <a:ea typeface="黑体" panose="02010609060101010101" pitchFamily="49" charset="-122"/>
              </a:rPr>
              <a:t>该测试是在山东高等技术研究院完成。</a:t>
            </a:r>
            <a:endParaRPr lang="en-US" altLang="zh-CN" b="1"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109463601"/>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ISPRING_FIRST_PUBLISH" val="1"/>
  <p:tag name="ISPRING_PRESENTATION_TITLE" val="31"/>
  <p:tag name="KSO_WPP_MARK_KEY" val="a609f28a-1a10-4f1f-a608-8fc7a7a18973"/>
  <p:tag name="COMMONDATA" val="eyJoZGlkIjoiZTUxNmRlNjY3NGNmNTQwMzljNjIzZmZjYzk5ODQxMGEifQ=="/>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思源宋体 CN Heavy"/>
        <a:ea typeface=""/>
        <a:cs typeface=""/>
        <a:font script="Jpan" typeface="游ゴシック"/>
        <a:font script="Hang" typeface="맑은 고딕"/>
        <a:font script="Hans" typeface="思源宋体 CN Heavy"/>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思源宋体 CN Heavy"/>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思源宋体 CN Heavy"/>
        <a:ea typeface=""/>
        <a:cs typeface=""/>
        <a:font script="Jpan" typeface="ＭＳ Ｐゴシック"/>
        <a:font script="Hang" typeface="맑은 고딕"/>
        <a:font script="Hans" typeface="思源宋体 CN Heavy"/>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4379</TotalTime>
  <Words>1613</Words>
  <Application>Microsoft Office PowerPoint</Application>
  <PresentationFormat>宽屏</PresentationFormat>
  <Paragraphs>305</Paragraphs>
  <Slides>22</Slides>
  <Notes>20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22</vt:i4>
      </vt:variant>
    </vt:vector>
  </HeadingPairs>
  <TitlesOfParts>
    <vt:vector size="38" baseType="lpstr">
      <vt:lpstr>Adobe 黑体 Std R</vt:lpstr>
      <vt:lpstr>NimbusRomNo9L-Regu</vt:lpstr>
      <vt:lpstr>Optima</vt:lpstr>
      <vt:lpstr>quote-cjk-patch</vt:lpstr>
      <vt:lpstr>黑体</vt:lpstr>
      <vt:lpstr>思源宋体 CN Heavy</vt:lpstr>
      <vt:lpstr>宋体</vt:lpstr>
      <vt:lpstr>微软雅黑</vt:lpstr>
      <vt:lpstr>Arial</vt:lpstr>
      <vt:lpstr>Calibri</vt:lpstr>
      <vt:lpstr>Calibri Light</vt:lpstr>
      <vt:lpstr>Cambria Math</vt:lpstr>
      <vt:lpstr>Roboto</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Cong Wang</cp:lastModifiedBy>
  <cp:revision>194</cp:revision>
  <dcterms:created xsi:type="dcterms:W3CDTF">2017-08-18T03:02:00Z</dcterms:created>
  <dcterms:modified xsi:type="dcterms:W3CDTF">2026-07-15T02:41:34Z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2052-12.1.0.18345</vt:lpwstr>
  </property>
  <property fmtid="{D5CDD505-2E9C-101B-9397-08002B2CF9AE}" pid="3" name="ICV">
    <vt:lpwstr>F09CBD44E12441B39A3B21A9A3B0984C_13</vt:lpwstr>
  </property>
</Properties>
</file>