
<file path=[Content_Types].xml><?xml version="1.0" encoding="utf-8"?>
<Types xmlns="http://schemas.openxmlformats.org/package/2006/content-types">
  <Default Extension="xml" ContentType="application/xml"/>
  <Default Extension="png" ContentType="image/png"/>
  <Default Extension="jpeg" ContentType="image/jpeg"/>
  <Default Extension="JPG" ContentType="image/.jpg"/>
  <Default Extension="rels" ContentType="application/vnd.openxmlformats-package.relationships+xml"/>
  <Override PartName="/customXml/itemProps135.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2.svg" ContentType="image/svg+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6.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9" r:id="rId3"/>
  </p:sldMasterIdLst>
  <p:notesMasterIdLst>
    <p:notesMasterId r:id="rId5"/>
  </p:notesMasterIdLst>
  <p:handoutMasterIdLst>
    <p:handoutMasterId r:id="rId20"/>
  </p:handoutMasterIdLst>
  <p:sldIdLst>
    <p:sldId id="283" r:id="rId4"/>
    <p:sldId id="303" r:id="rId6"/>
    <p:sldId id="290" r:id="rId7"/>
    <p:sldId id="284" r:id="rId8"/>
    <p:sldId id="285" r:id="rId9"/>
    <p:sldId id="304" r:id="rId10"/>
    <p:sldId id="289" r:id="rId11"/>
    <p:sldId id="287" r:id="rId12"/>
    <p:sldId id="291" r:id="rId13"/>
    <p:sldId id="294" r:id="rId14"/>
    <p:sldId id="297" r:id="rId15"/>
    <p:sldId id="299" r:id="rId16"/>
    <p:sldId id="300" r:id="rId17"/>
    <p:sldId id="301" r:id="rId18"/>
    <p:sldId id="302" r:id="rId19"/>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2" userDrawn="1">
          <p15:clr>
            <a:srgbClr val="A4A3A4"/>
          </p15:clr>
        </p15:guide>
        <p15:guide id="2" pos="37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4B26C0"/>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22"/>
        <p:guide pos="375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gs" Target="tags/tag136.xml"/><Relationship Id="rId25" Type="http://schemas.openxmlformats.org/officeDocument/2006/relationships/customXml" Target="../customXml/item1.xml"/><Relationship Id="rId24" Type="http://schemas.openxmlformats.org/officeDocument/2006/relationships/customXmlProps" Target="../customXml/itemProps135.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各位老师、同学大家好，我叫李想，来自中国科学技术大学。我今天汇报的题目是基于机器学习的高颗粒度量能器电磁响应与能量重建的研究</a:t>
            </a:r>
            <a:r>
              <a:rPr lang="en-US" altLang="zh-CN"/>
              <a:t>.</a:t>
            </a:r>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 </a:t>
            </a:r>
            <a:r>
              <a:rPr lang="en-US" altLang="zh-CN"/>
              <a:t>cell-level </a:t>
            </a:r>
            <a:r>
              <a:rPr lang="zh-CN" altLang="en-US"/>
              <a:t>参数校准的第一步：先训练一个稳定的 </a:t>
            </a:r>
            <a:r>
              <a:rPr lang="en-US" altLang="zh-CN"/>
              <a:t>CNN+LSTM </a:t>
            </a:r>
            <a:r>
              <a:rPr lang="zh-CN" altLang="en-US"/>
              <a:t>模型。这里使用的是 </a:t>
            </a:r>
            <a:r>
              <a:rPr lang="en-US" altLang="zh-CN"/>
              <a:t>MC_digi </a:t>
            </a:r>
            <a:r>
              <a:rPr lang="zh-CN" altLang="en-US"/>
              <a:t>样本，能量范围为 1 到 120 </a:t>
            </a:r>
            <a:r>
              <a:rPr lang="en-US" altLang="zh-CN"/>
              <a:t>GeV，</a:t>
            </a:r>
            <a:r>
              <a:rPr lang="zh-CN" altLang="en-US"/>
              <a:t>总样本量约为 1200 万个连续能量电子。</a:t>
            </a:r>
            <a:endParaRPr lang="en-US" altLang="zh-CN"/>
          </a:p>
          <a:p>
            <a:r>
              <a:rPr lang="zh-CN" altLang="en-US"/>
              <a:t>需要注意的是，低能电子产生的 </a:t>
            </a:r>
            <a:r>
              <a:rPr lang="en-US" altLang="zh-CN"/>
              <a:t>hit </a:t>
            </a:r>
            <a:r>
              <a:rPr lang="zh-CN" altLang="en-US"/>
              <a:t>数更少，因此每个</a:t>
            </a:r>
            <a:r>
              <a:rPr lang="en-US" altLang="zh-CN"/>
              <a:t>event</a:t>
            </a:r>
            <a:r>
              <a:rPr lang="zh-CN" altLang="en-US"/>
              <a:t>中可用信息较少。为了保证低能区也有足够的统计量和训练稳定性，需要在低能区准备更多事例。因此 </a:t>
            </a:r>
            <a:r>
              <a:rPr lang="en-US" altLang="zh-CN"/>
              <a:t>MC_digi </a:t>
            </a:r>
            <a:r>
              <a:rPr lang="zh-CN" altLang="en-US"/>
              <a:t>数据集采用了类似梯形的事</a:t>
            </a:r>
            <a:r>
              <a:rPr lang="zh-CN" altLang="en-US"/>
              <a:t>例分布。</a:t>
            </a:r>
            <a:endParaRPr lang="en-US" altLang="zh-CN"/>
          </a:p>
          <a:p>
            <a:r>
              <a:rPr lang="zh-CN" altLang="en-US"/>
              <a:t>训练结果显示，在 </a:t>
            </a:r>
            <a:r>
              <a:rPr lang="en-US" altLang="zh-CN"/>
              <a:t>MC_digi </a:t>
            </a:r>
            <a:r>
              <a:rPr lang="zh-CN" altLang="en-US"/>
              <a:t>上，</a:t>
            </a:r>
            <a:r>
              <a:rPr lang="en-US" altLang="zh-CN"/>
              <a:t>CNN+LSTM </a:t>
            </a:r>
            <a:r>
              <a:rPr lang="zh-CN" altLang="en-US"/>
              <a:t>可以带来约 20% 的能量分辨率提升，在部分能区最大提升可以达到 40%。这说明模型在更真实的数字化上仍然有效，也可以作为后续 </a:t>
            </a:r>
            <a:r>
              <a:rPr lang="en-US" altLang="zh-CN"/>
              <a:t>data </a:t>
            </a:r>
            <a:r>
              <a:rPr lang="zh-CN" altLang="en-US"/>
              <a:t>校准和损失设计中的能量预测</a:t>
            </a:r>
            <a:r>
              <a:rPr lang="zh-CN" altLang="en-US"/>
              <a:t>模型。</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第二步，我们使用逆函数对真实 </a:t>
            </a:r>
            <a:r>
              <a:rPr lang="en-US" altLang="zh-CN"/>
              <a:t>data </a:t>
            </a:r>
            <a:r>
              <a:rPr lang="zh-CN" altLang="en-US"/>
              <a:t>的 </a:t>
            </a:r>
            <a:r>
              <a:rPr lang="en-US" altLang="zh-CN"/>
              <a:t>hit </a:t>
            </a:r>
            <a:r>
              <a:rPr lang="zh-CN" altLang="en-US"/>
              <a:t>能量进行校正，使校正后的 </a:t>
            </a:r>
            <a:r>
              <a:rPr lang="en-US" altLang="zh-CN"/>
              <a:t>data </a:t>
            </a:r>
            <a:r>
              <a:rPr lang="zh-CN" altLang="en-US"/>
              <a:t>在分布上接近 </a:t>
            </a:r>
            <a:r>
              <a:rPr lang="en-US" altLang="zh-CN"/>
              <a:t>MC_digi。</a:t>
            </a:r>
            <a:r>
              <a:rPr lang="zh-CN" altLang="en-US"/>
              <a:t>这里使用的真实数据是 </a:t>
            </a:r>
            <a:r>
              <a:rPr lang="en-US" altLang="zh-CN"/>
              <a:t>SPS </a:t>
            </a:r>
            <a:r>
              <a:rPr lang="zh-CN" altLang="en-US"/>
              <a:t>电子束的 80、100 和 120 </a:t>
            </a:r>
            <a:r>
              <a:rPr lang="en-US" altLang="zh-CN"/>
              <a:t>GeV </a:t>
            </a:r>
            <a:r>
              <a:rPr lang="zh-CN" altLang="en-US"/>
              <a:t>样本，他们的电子学报饱和效应</a:t>
            </a:r>
            <a:r>
              <a:rPr lang="zh-CN" altLang="en-US"/>
              <a:t>明显。对应的参考样本是相同能量点的 </a:t>
            </a:r>
            <a:r>
              <a:rPr lang="en-US" altLang="zh-CN"/>
              <a:t>MC_digi。</a:t>
            </a:r>
            <a:endParaRPr lang="en-US" altLang="zh-CN"/>
          </a:p>
          <a:p>
            <a:r>
              <a:rPr lang="zh-CN" altLang="en-US"/>
              <a:t>训练中引入了可学习的校准参数 \(</a:t>
            </a:r>
            <a:r>
              <a:rPr lang="en-US" altLang="zh-CN"/>
              <a:t>a,b\)。</a:t>
            </a:r>
            <a:r>
              <a:rPr lang="zh-CN" altLang="en-US"/>
              <a:t>这些参数通过逆函数作用在每个</a:t>
            </a:r>
            <a:r>
              <a:rPr lang="en-US" altLang="zh-CN"/>
              <a:t>data_</a:t>
            </a:r>
            <a:r>
              <a:rPr lang="zh-CN" altLang="en-US"/>
              <a:t> </a:t>
            </a:r>
            <a:r>
              <a:rPr lang="en-US" altLang="zh-CN"/>
              <a:t>hit </a:t>
            </a:r>
            <a:r>
              <a:rPr lang="zh-CN" altLang="en-US"/>
              <a:t>上，将</a:t>
            </a:r>
            <a:r>
              <a:rPr lang="en-US" altLang="zh-CN"/>
              <a:t>data_hit </a:t>
            </a:r>
            <a:r>
              <a:rPr lang="zh-CN" altLang="en-US"/>
              <a:t>数据转换为</a:t>
            </a:r>
            <a:r>
              <a:rPr lang="en-US" altLang="zh-CN"/>
              <a:t>MC_digi hit </a:t>
            </a:r>
            <a:r>
              <a:rPr lang="zh-CN" altLang="en-US"/>
              <a:t>数据 </a:t>
            </a:r>
            <a:r>
              <a:rPr lang="en-US" altLang="zh-CN"/>
              <a:t>。</a:t>
            </a:r>
            <a:endParaRPr lang="en-US" altLang="zh-CN"/>
          </a:p>
          <a:p>
            <a:r>
              <a:rPr lang="zh-CN" altLang="en-US"/>
              <a:t>总损失</a:t>
            </a:r>
            <a:r>
              <a:rPr lang="zh-CN" altLang="en-US"/>
              <a:t>函数由三部分组成。第一是 </a:t>
            </a:r>
            <a:r>
              <a:rPr lang="en-US" altLang="zh-CN"/>
              <a:t>reference loss，</a:t>
            </a:r>
            <a:r>
              <a:rPr lang="zh-CN" altLang="en-US"/>
              <a:t>用来约束学到的参数不要偏离物理参考太远比如</a:t>
            </a:r>
            <a:r>
              <a:rPr lang="zh-CN" altLang="en-US"/>
              <a:t>能量分辨；第二是 </a:t>
            </a:r>
            <a:r>
              <a:rPr lang="en-US" altLang="zh-CN"/>
              <a:t>CNN energy prediction loss，</a:t>
            </a:r>
            <a:r>
              <a:rPr lang="zh-CN" altLang="en-US"/>
              <a:t>用来保证网络的能量回归结果正确；第三是 </a:t>
            </a:r>
            <a:r>
              <a:rPr lang="en-US" altLang="zh-CN"/>
              <a:t>cell-level deposition loss，</a:t>
            </a:r>
            <a:r>
              <a:rPr lang="zh-CN" altLang="en-US"/>
              <a:t>用来约束微观 </a:t>
            </a:r>
            <a:r>
              <a:rPr lang="en-US" altLang="zh-CN"/>
              <a:t>cell </a:t>
            </a:r>
            <a:r>
              <a:rPr lang="zh-CN" altLang="en-US"/>
              <a:t>层面的能量沉积分布。通过这三个损失联合优化，最终得到每个 </a:t>
            </a:r>
            <a:r>
              <a:rPr lang="en-US" altLang="zh-CN"/>
              <a:t>cell </a:t>
            </a:r>
            <a:r>
              <a:rPr lang="zh-CN" altLang="en-US"/>
              <a:t>的校准参数 \(</a:t>
            </a:r>
            <a:r>
              <a:rPr lang="en-US" altLang="zh-CN"/>
              <a:t>a,b\)。</a:t>
            </a:r>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这里以 100 </a:t>
            </a:r>
            <a:r>
              <a:rPr lang="en-US" altLang="zh-CN"/>
              <a:t>GeV </a:t>
            </a:r>
            <a:r>
              <a:rPr lang="zh-CN" altLang="en-US"/>
              <a:t>电子、第 7 层中心 \(4 \</a:t>
            </a:r>
            <a:r>
              <a:rPr lang="en-US" altLang="zh-CN"/>
              <a:t>times 4\) </a:t>
            </a:r>
            <a:r>
              <a:rPr lang="zh-CN" altLang="en-US"/>
              <a:t>个 </a:t>
            </a:r>
            <a:r>
              <a:rPr lang="en-US" altLang="zh-CN"/>
              <a:t>cell </a:t>
            </a:r>
            <a:r>
              <a:rPr lang="zh-CN" altLang="en-US"/>
              <a:t>为例，比较原始 </a:t>
            </a:r>
            <a:r>
              <a:rPr lang="en-US" altLang="zh-CN"/>
              <a:t>MC_digi、</a:t>
            </a:r>
            <a:r>
              <a:rPr lang="zh-CN" altLang="en-US"/>
              <a:t>校正后的 </a:t>
            </a:r>
            <a:r>
              <a:rPr lang="en-US" altLang="zh-CN"/>
              <a:t>After_correct </a:t>
            </a:r>
            <a:r>
              <a:rPr lang="zh-CN" altLang="en-US"/>
              <a:t>以及真实 </a:t>
            </a:r>
            <a:r>
              <a:rPr lang="en-US" altLang="zh-CN"/>
              <a:t>data。</a:t>
            </a:r>
            <a:endParaRPr lang="en-US" altLang="zh-CN"/>
          </a:p>
          <a:p>
            <a:r>
              <a:rPr lang="zh-CN" altLang="en-US"/>
              <a:t>从左侧的 </a:t>
            </a:r>
            <a:r>
              <a:rPr lang="en-US" altLang="zh-CN"/>
              <a:t>cell-level </a:t>
            </a:r>
            <a:r>
              <a:rPr lang="zh-CN" altLang="en-US"/>
              <a:t>分布可以看到，原始 </a:t>
            </a:r>
            <a:r>
              <a:rPr lang="en-US" altLang="zh-CN"/>
              <a:t>MC_digi </a:t>
            </a:r>
            <a:r>
              <a:rPr lang="zh-CN" altLang="en-US"/>
              <a:t>与 </a:t>
            </a:r>
            <a:r>
              <a:rPr lang="en-US" altLang="zh-CN"/>
              <a:t>data </a:t>
            </a:r>
            <a:r>
              <a:rPr lang="zh-CN" altLang="en-US"/>
              <a:t>在中心区域存在明显差异。应用 </a:t>
            </a:r>
            <a:r>
              <a:rPr lang="en-US" altLang="zh-CN"/>
              <a:t>cell-level \(a,b\) </a:t>
            </a:r>
            <a:r>
              <a:rPr lang="zh-CN" altLang="en-US"/>
              <a:t>参数后，</a:t>
            </a:r>
            <a:r>
              <a:rPr lang="en-US" altLang="zh-CN"/>
              <a:t>After_correct </a:t>
            </a:r>
            <a:r>
              <a:rPr lang="zh-CN" altLang="en-US"/>
              <a:t>的分布整体向 </a:t>
            </a:r>
            <a:r>
              <a:rPr lang="en-US" altLang="zh-CN"/>
              <a:t>data </a:t>
            </a:r>
            <a:r>
              <a:rPr lang="zh-CN" altLang="en-US"/>
              <a:t>靠近，说明校准参数确实能够修正部分电子学非线性和响应差异。右侧的分辨率和沉积能量分布也进一步展示了校正效果。</a:t>
            </a:r>
            <a:endParaRPr lang="en-US" altLang="zh-CN"/>
          </a:p>
          <a:p>
            <a:r>
              <a:rPr lang="zh-CN" altLang="en-US"/>
              <a:t>不过，我们也可以看到 </a:t>
            </a:r>
            <a:r>
              <a:rPr lang="en-US" altLang="zh-CN"/>
              <a:t>MC_digi_correct </a:t>
            </a:r>
            <a:r>
              <a:rPr lang="zh-CN" altLang="en-US"/>
              <a:t>和 </a:t>
            </a:r>
            <a:r>
              <a:rPr lang="en-US" altLang="zh-CN"/>
              <a:t>data </a:t>
            </a:r>
            <a:r>
              <a:rPr lang="zh-CN" altLang="en-US"/>
              <a:t>之间仍然不是完全一致。主要原因是除了电子学非线性之外，真实 </a:t>
            </a:r>
            <a:r>
              <a:rPr lang="en-US" altLang="zh-CN"/>
              <a:t>data </a:t>
            </a:r>
            <a:r>
              <a:rPr lang="zh-CN" altLang="en-US"/>
              <a:t>和</a:t>
            </a:r>
            <a:r>
              <a:rPr lang="zh-CN" altLang="en-US"/>
              <a:t>模拟之间还存在 </a:t>
            </a:r>
            <a:r>
              <a:rPr lang="en-US" altLang="zh-CN"/>
              <a:t>beam center </a:t>
            </a:r>
            <a:r>
              <a:rPr lang="zh-CN" altLang="en-US"/>
              <a:t>和 </a:t>
            </a:r>
            <a:r>
              <a:rPr lang="en-US" altLang="zh-CN"/>
              <a:t>beam size </a:t>
            </a:r>
            <a:r>
              <a:rPr lang="zh-CN" altLang="en-US"/>
              <a:t>的差异。这类差异不是单纯的 </a:t>
            </a:r>
            <a:r>
              <a:rPr lang="en-US" altLang="zh-CN"/>
              <a:t>cell response </a:t>
            </a:r>
            <a:r>
              <a:rPr lang="zh-CN" altLang="en-US"/>
              <a:t>校准就能完全修正的，因此后续还需要引入 </a:t>
            </a:r>
            <a:r>
              <a:rPr lang="en-US" altLang="zh-CN"/>
              <a:t>domain adaptation </a:t>
            </a:r>
            <a:r>
              <a:rPr lang="zh-CN" altLang="en-US"/>
              <a:t>方法进一步处理残余差异。</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为了进一步解决 </a:t>
            </a:r>
            <a:r>
              <a:rPr lang="en-US" altLang="zh-CN"/>
              <a:t>MC </a:t>
            </a:r>
            <a:r>
              <a:rPr lang="zh-CN" altLang="en-US"/>
              <a:t>和 </a:t>
            </a:r>
            <a:r>
              <a:rPr lang="en-US" altLang="zh-CN"/>
              <a:t>data </a:t>
            </a:r>
            <a:r>
              <a:rPr lang="zh-CN" altLang="en-US"/>
              <a:t>之间残余的 </a:t>
            </a:r>
            <a:r>
              <a:rPr lang="en-US" altLang="zh-CN"/>
              <a:t>sim-to-real gap，</a:t>
            </a:r>
            <a:r>
              <a:rPr lang="zh-CN" altLang="en-US"/>
              <a:t>我们引入了 </a:t>
            </a:r>
            <a:r>
              <a:rPr lang="en-US" altLang="zh-CN"/>
              <a:t>DANN，</a:t>
            </a:r>
            <a:r>
              <a:rPr lang="zh-CN" altLang="en-US"/>
              <a:t>也就是 </a:t>
            </a:r>
            <a:r>
              <a:rPr lang="en-US" altLang="zh-CN"/>
              <a:t>Domain-Adversarial Neural Network。</a:t>
            </a:r>
            <a:endParaRPr lang="en-US" altLang="zh-CN"/>
          </a:p>
          <a:p>
            <a:r>
              <a:rPr lang="zh-CN" altLang="en-US"/>
              <a:t>训练样本包括两类：第一类是校正后的 </a:t>
            </a:r>
            <a:r>
              <a:rPr lang="en-US" altLang="zh-CN"/>
              <a:t>MC_digi_corrected，</a:t>
            </a:r>
            <a:r>
              <a:rPr lang="zh-CN" altLang="en-US"/>
              <a:t>能量范围为 1 到 120 </a:t>
            </a:r>
            <a:r>
              <a:rPr lang="en-US" altLang="zh-CN"/>
              <a:t>GeV，</a:t>
            </a:r>
            <a:r>
              <a:rPr lang="zh-CN" altLang="en-US"/>
              <a:t>大约 40 万个连续能量电子事件；第二类是真实 </a:t>
            </a:r>
            <a:r>
              <a:rPr lang="en-US" altLang="zh-CN"/>
              <a:t>data，</a:t>
            </a:r>
            <a:r>
              <a:rPr lang="zh-CN" altLang="en-US"/>
              <a:t>包括 </a:t>
            </a:r>
            <a:r>
              <a:rPr lang="en-US" altLang="zh-CN"/>
              <a:t>PS </a:t>
            </a:r>
            <a:r>
              <a:rPr lang="zh-CN" altLang="en-US"/>
              <a:t>和 </a:t>
            </a:r>
            <a:r>
              <a:rPr lang="en-US" altLang="zh-CN"/>
              <a:t>SPS </a:t>
            </a:r>
            <a:r>
              <a:rPr lang="zh-CN" altLang="en-US"/>
              <a:t>束流测试中 1 到 120 </a:t>
            </a:r>
            <a:r>
              <a:rPr lang="en-US" altLang="zh-CN"/>
              <a:t>GeV </a:t>
            </a:r>
            <a:r>
              <a:rPr lang="zh-CN" altLang="en-US"/>
              <a:t>的离散能量点。</a:t>
            </a:r>
            <a:endParaRPr lang="en-US" altLang="zh-CN"/>
          </a:p>
          <a:p>
            <a:r>
              <a:rPr lang="en-US" altLang="zh-CN"/>
              <a:t>DANN </a:t>
            </a:r>
            <a:r>
              <a:rPr lang="zh-CN" altLang="en-US"/>
              <a:t>的核心思想是让特征提取器同时满足两个目标。第一，它要保留与能量预测相关的核心物理信息，使模型能够准确预测入射能量。第二，它要尽可能消除 </a:t>
            </a:r>
            <a:r>
              <a:rPr lang="en-US" altLang="zh-CN"/>
              <a:t>MC </a:t>
            </a:r>
            <a:r>
              <a:rPr lang="zh-CN" altLang="en-US"/>
              <a:t>和 </a:t>
            </a:r>
            <a:r>
              <a:rPr lang="en-US" altLang="zh-CN"/>
              <a:t>data </a:t>
            </a:r>
            <a:r>
              <a:rPr lang="zh-CN" altLang="en-US"/>
              <a:t>的域差</a:t>
            </a:r>
            <a:r>
              <a:rPr lang="en-US" altLang="zh-CN"/>
              <a:t>。</a:t>
            </a:r>
            <a:r>
              <a:rPr lang="zh-CN" altLang="en-US"/>
              <a:t>右侧展示了</a:t>
            </a:r>
            <a:r>
              <a:rPr lang="en-US" altLang="zh-CN"/>
              <a:t>100GeV</a:t>
            </a:r>
            <a:r>
              <a:rPr lang="zh-CN" altLang="en-US"/>
              <a:t>的能谱图，可以看到，经过模型学习，</a:t>
            </a:r>
            <a:r>
              <a:rPr lang="en-US" altLang="zh-CN"/>
              <a:t>data</a:t>
            </a:r>
            <a:r>
              <a:rPr lang="zh-CN" altLang="en-US"/>
              <a:t>的能量分辨也有了很大的</a:t>
            </a:r>
            <a:r>
              <a:rPr lang="zh-CN" altLang="en-US"/>
              <a:t>提升。</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经过 </a:t>
            </a:r>
            <a:r>
              <a:rPr lang="en-US" altLang="zh-CN"/>
              <a:t>cell-level </a:t>
            </a:r>
            <a:r>
              <a:rPr lang="zh-CN" altLang="en-US"/>
              <a:t>校准和 </a:t>
            </a:r>
            <a:r>
              <a:rPr lang="en-US" altLang="zh-CN"/>
              <a:t>DANN </a:t>
            </a:r>
            <a:r>
              <a:rPr lang="zh-CN" altLang="en-US"/>
              <a:t>重新训练后，模型在真实 </a:t>
            </a:r>
            <a:r>
              <a:rPr lang="en-US" altLang="zh-CN"/>
              <a:t>data </a:t>
            </a:r>
            <a:r>
              <a:rPr lang="zh-CN" altLang="en-US"/>
              <a:t>不同能量点上的能量分辨率</a:t>
            </a:r>
            <a:r>
              <a:rPr lang="zh-CN" altLang="en-US"/>
              <a:t>都有明显提升。整体提升约为 20%，在高能区可有更大</a:t>
            </a:r>
            <a:r>
              <a:rPr lang="zh-CN" altLang="en-US"/>
              <a:t>的提升。</a:t>
            </a:r>
            <a:endParaRPr lang="zh-CN" altLang="en-US"/>
          </a:p>
          <a:p>
            <a:endParaRPr lang="en-US" altLang="zh-CN"/>
          </a:p>
          <a:p>
            <a:r>
              <a:rPr lang="zh-CN" altLang="en-US"/>
              <a:t>右侧展示的是能量线性度结果。可以看到，预测能量有能好的</a:t>
            </a:r>
            <a:r>
              <a:rPr lang="zh-CN" altLang="en-US"/>
              <a:t>线性度，线性误差被控制在 5% 以内。这说明模型不仅改善了分辨率，也保持了较好的能量</a:t>
            </a:r>
            <a:r>
              <a:rPr lang="zh-CN" altLang="en-US"/>
              <a:t>线性。</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最后总结一下本工作。首先，在 </a:t>
            </a:r>
            <a:r>
              <a:rPr lang="en-US" altLang="zh-CN"/>
              <a:t>CEPC AHCAL </a:t>
            </a:r>
            <a:r>
              <a:rPr lang="zh-CN" altLang="en-US"/>
              <a:t>的高颗粒度读出中，探测器非线性、闪烁体非均匀性以及束流中心和束斑大小差异会导致明显的 </a:t>
            </a:r>
            <a:r>
              <a:rPr lang="en-US" altLang="zh-CN"/>
              <a:t>MC-data gap。</a:t>
            </a:r>
            <a:r>
              <a:rPr lang="zh-CN" altLang="en-US"/>
              <a:t>这种差异会影响机器学习模型从</a:t>
            </a:r>
            <a:r>
              <a:rPr lang="en-US" altLang="zh-CN"/>
              <a:t>MC</a:t>
            </a:r>
            <a:r>
              <a:rPr lang="zh-CN" altLang="en-US"/>
              <a:t>迁移到真实数据时的表现。</a:t>
            </a:r>
            <a:endParaRPr lang="zh-CN" altLang="en-US"/>
          </a:p>
          <a:p>
            <a:endParaRPr lang="en-US" altLang="zh-CN"/>
          </a:p>
          <a:p>
            <a:r>
              <a:rPr lang="zh-CN" altLang="en-US"/>
              <a:t>针对这个问题，我们首先探索了 </a:t>
            </a:r>
            <a:r>
              <a:rPr lang="en-US" altLang="zh-CN"/>
              <a:t>CNN+LSTM </a:t>
            </a:r>
            <a:r>
              <a:rPr lang="zh-CN" altLang="en-US"/>
              <a:t>用于 </a:t>
            </a:r>
            <a:r>
              <a:rPr lang="en-US" altLang="zh-CN"/>
              <a:t>AHCAL </a:t>
            </a:r>
            <a:r>
              <a:rPr lang="zh-CN" altLang="en-US"/>
              <a:t>电子能量重建，并在 </a:t>
            </a:r>
            <a:r>
              <a:rPr lang="en-US" altLang="zh-CN"/>
              <a:t>MC_truth </a:t>
            </a:r>
            <a:r>
              <a:rPr lang="zh-CN" altLang="en-US"/>
              <a:t>和 </a:t>
            </a:r>
            <a:r>
              <a:rPr lang="en-US" altLang="zh-CN"/>
              <a:t>MC_digi </a:t>
            </a:r>
            <a:r>
              <a:rPr lang="zh-CN" altLang="en-US"/>
              <a:t>上验证了模型的有效性。随后，我们提出了 </a:t>
            </a:r>
            <a:r>
              <a:rPr lang="en-US" altLang="zh-CN"/>
              <a:t>cell-level inverse calibration </a:t>
            </a:r>
            <a:r>
              <a:rPr lang="zh-CN" altLang="en-US"/>
              <a:t>方法，通过学习每个 </a:t>
            </a:r>
            <a:r>
              <a:rPr lang="en-US" altLang="zh-CN"/>
              <a:t>cell </a:t>
            </a:r>
            <a:r>
              <a:rPr lang="zh-CN" altLang="en-US"/>
              <a:t>的参数 \(</a:t>
            </a:r>
            <a:r>
              <a:rPr lang="en-US" altLang="zh-CN"/>
              <a:t>a,b\)，</a:t>
            </a:r>
            <a:r>
              <a:rPr lang="zh-CN" altLang="en-US"/>
              <a:t>修正电子学非线性，使真实 </a:t>
            </a:r>
            <a:r>
              <a:rPr lang="en-US" altLang="zh-CN"/>
              <a:t>data </a:t>
            </a:r>
            <a:r>
              <a:rPr lang="zh-CN" altLang="en-US"/>
              <a:t>和 </a:t>
            </a:r>
            <a:r>
              <a:rPr lang="en-US" altLang="zh-CN"/>
              <a:t>MC_digi </a:t>
            </a:r>
            <a:r>
              <a:rPr lang="zh-CN" altLang="en-US"/>
              <a:t>在</a:t>
            </a:r>
            <a:r>
              <a:rPr lang="en-US" altLang="zh-CN"/>
              <a:t>cell-level </a:t>
            </a:r>
            <a:r>
              <a:rPr lang="zh-CN" altLang="en-US"/>
              <a:t>能量沉积分布上更加一致。最后，我们引入 </a:t>
            </a:r>
            <a:r>
              <a:rPr lang="en-US" altLang="zh-CN"/>
              <a:t>DANN </a:t>
            </a:r>
            <a:r>
              <a:rPr lang="zh-CN" altLang="en-US"/>
              <a:t>处理残余的域差异，使模型在保留能量预测信息的同时，减少对 </a:t>
            </a:r>
            <a:r>
              <a:rPr lang="en-US" altLang="zh-CN"/>
              <a:t>MC </a:t>
            </a:r>
            <a:r>
              <a:rPr lang="zh-CN" altLang="en-US"/>
              <a:t>或 </a:t>
            </a:r>
            <a:r>
              <a:rPr lang="en-US" altLang="zh-CN"/>
              <a:t>data </a:t>
            </a:r>
            <a:r>
              <a:rPr lang="zh-CN" altLang="en-US"/>
              <a:t>特有特征的依赖。</a:t>
            </a:r>
            <a:endParaRPr lang="zh-CN" altLang="en-US"/>
          </a:p>
          <a:p>
            <a:endParaRPr lang="en-US" altLang="zh-CN"/>
          </a:p>
          <a:p>
            <a:r>
              <a:rPr lang="zh-CN" altLang="en-US"/>
              <a:t>最终结果显示，在真实 </a:t>
            </a:r>
            <a:r>
              <a:rPr lang="en-US" altLang="zh-CN"/>
              <a:t>data </a:t>
            </a:r>
            <a:r>
              <a:rPr lang="zh-CN" altLang="en-US"/>
              <a:t>上，能量分辨率平均提升约 20%，</a:t>
            </a:r>
            <a:r>
              <a:rPr lang="zh-CN" altLang="en-US">
                <a:sym typeface="+mn-ea"/>
              </a:rPr>
              <a:t>在高能区可有更大的提升</a:t>
            </a:r>
            <a:r>
              <a:rPr lang="zh-CN" altLang="en-US"/>
              <a:t>；同时能量线性度显著改善，线性误差控制在 5% 以内。</a:t>
            </a:r>
            <a:endParaRPr lang="en-US" altLang="zh-CN"/>
          </a:p>
          <a:p>
            <a:r>
              <a:rPr lang="zh-CN" altLang="en-US"/>
              <a:t>谢谢大家，欢迎各位老师和同学批评指正。</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en-US" altLang="zh-CN"/>
          </a:p>
          <a:p>
            <a:r>
              <a:rPr lang="zh-CN" altLang="en-US"/>
              <a:t>报告中我会先介绍 </a:t>
            </a:r>
            <a:r>
              <a:rPr lang="en-US" altLang="zh-CN"/>
              <a:t>CEPC </a:t>
            </a:r>
            <a:r>
              <a:rPr lang="zh-CN" altLang="en-US"/>
              <a:t>和高颗粒度量能器的物理背景，然后介绍 </a:t>
            </a:r>
            <a:r>
              <a:rPr lang="en-US" altLang="zh-CN"/>
              <a:t>AHCAL </a:t>
            </a:r>
            <a:r>
              <a:rPr lang="zh-CN" altLang="en-US"/>
              <a:t>样机和 </a:t>
            </a:r>
            <a:r>
              <a:rPr lang="en-US" altLang="zh-CN"/>
              <a:t>CERN </a:t>
            </a:r>
            <a:r>
              <a:rPr lang="zh-CN" altLang="en-US"/>
              <a:t>束流测试数据。接着，我会说明</a:t>
            </a:r>
            <a:r>
              <a:rPr lang="zh-CN" altLang="en-US"/>
              <a:t>模拟数字化流程以及 </a:t>
            </a:r>
            <a:r>
              <a:rPr lang="en-US" altLang="zh-CN"/>
              <a:t>MC_truth、MC_digi </a:t>
            </a:r>
            <a:r>
              <a:rPr lang="zh-CN" altLang="en-US"/>
              <a:t>和真实 </a:t>
            </a:r>
            <a:r>
              <a:rPr lang="en-US" altLang="zh-CN"/>
              <a:t>data </a:t>
            </a:r>
            <a:r>
              <a:rPr lang="zh-CN" altLang="en-US"/>
              <a:t>之间的差异。最后，我会重点介绍我们如何使用 </a:t>
            </a:r>
            <a:r>
              <a:rPr lang="en-US" altLang="zh-CN"/>
              <a:t>CNN+LSTM </a:t>
            </a:r>
            <a:r>
              <a:rPr lang="zh-CN" altLang="en-US"/>
              <a:t>和 </a:t>
            </a:r>
            <a:r>
              <a:rPr lang="en-US" altLang="zh-CN"/>
              <a:t>cell-level </a:t>
            </a:r>
            <a:r>
              <a:rPr lang="zh-CN" altLang="en-US"/>
              <a:t>参数校准方法，并结合 </a:t>
            </a:r>
            <a:r>
              <a:rPr lang="en-US" altLang="zh-CN"/>
              <a:t>DANN </a:t>
            </a:r>
            <a:r>
              <a:rPr lang="zh-CN" altLang="en-US"/>
              <a:t>进一步提升真实数据上的能量分辨率和线性度。</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我们的第一个目标是理解探测器响应，并尽可能改进</a:t>
            </a:r>
            <a:r>
              <a:rPr lang="zh-CN" altLang="en-US"/>
              <a:t>模拟的数字化</a:t>
            </a:r>
            <a:r>
              <a:rPr lang="zh-CN" altLang="en-US"/>
              <a:t>流程，使 </a:t>
            </a:r>
            <a:r>
              <a:rPr lang="en-US" altLang="zh-CN"/>
              <a:t>MC_digi </a:t>
            </a:r>
            <a:r>
              <a:rPr lang="zh-CN" altLang="en-US"/>
              <a:t>更接近真实数据。第二个目标是尝试利用机器学习提升 </a:t>
            </a:r>
            <a:r>
              <a:rPr lang="en-US" altLang="zh-CN"/>
              <a:t>HCAL </a:t>
            </a:r>
            <a:r>
              <a:rPr lang="zh-CN" altLang="en-US"/>
              <a:t>对电子的能量分辨率。</a:t>
            </a:r>
            <a:endParaRPr lang="en-US" altLang="zh-CN"/>
          </a:p>
          <a:p>
            <a:r>
              <a:rPr lang="zh-CN" altLang="en-US"/>
              <a:t>我们关注的主要问题是饱和效应和</a:t>
            </a:r>
            <a:r>
              <a:rPr lang="en-US" altLang="zh-CN"/>
              <a:t>cell</a:t>
            </a:r>
            <a:r>
              <a:rPr lang="zh-CN" altLang="en-US"/>
              <a:t>的非均匀性，尤其是假设 </a:t>
            </a:r>
            <a:r>
              <a:rPr lang="en-US" altLang="zh-CN"/>
              <a:t>MC_digi </a:t>
            </a:r>
            <a:r>
              <a:rPr lang="zh-CN" altLang="en-US"/>
              <a:t>和真实 </a:t>
            </a:r>
            <a:r>
              <a:rPr lang="en-US" altLang="zh-CN"/>
              <a:t>data </a:t>
            </a:r>
            <a:r>
              <a:rPr lang="zh-CN" altLang="en-US"/>
              <a:t>之间的差异主要来自电子学的饱和效应。</a:t>
            </a:r>
            <a:r>
              <a:rPr lang="en-US" altLang="zh-CN"/>
              <a:t>PPT </a:t>
            </a:r>
            <a:r>
              <a:rPr lang="zh-CN" altLang="en-US"/>
              <a:t>中给出了电子学</a:t>
            </a:r>
            <a:r>
              <a:rPr lang="zh-CN" altLang="en-US">
                <a:sym typeface="+mn-ea"/>
              </a:rPr>
              <a:t>饱和效应</a:t>
            </a:r>
            <a:r>
              <a:rPr lang="zh-CN" altLang="en-US"/>
              <a:t>数字化函数及其逆函数来完成</a:t>
            </a:r>
            <a:r>
              <a:rPr lang="en-US" altLang="zh-CN"/>
              <a:t>MC_digi</a:t>
            </a:r>
            <a:r>
              <a:rPr lang="zh-CN" altLang="en-US"/>
              <a:t>和</a:t>
            </a:r>
            <a:r>
              <a:rPr lang="en-US" altLang="zh-CN"/>
              <a:t>data</a:t>
            </a:r>
            <a:r>
              <a:rPr lang="zh-CN" altLang="en-US"/>
              <a:t>的相互</a:t>
            </a:r>
            <a:r>
              <a:rPr lang="zh-CN" altLang="en-US"/>
              <a:t>转换。整体策略是：首先使用 </a:t>
            </a:r>
            <a:r>
              <a:rPr lang="en-US" altLang="zh-CN"/>
              <a:t>hit-level </a:t>
            </a:r>
            <a:r>
              <a:rPr lang="zh-CN" altLang="en-US"/>
              <a:t>的机器学习模型，特别是 </a:t>
            </a:r>
            <a:r>
              <a:rPr lang="en-US" altLang="zh-CN"/>
              <a:t>CNN+LSTM，</a:t>
            </a:r>
            <a:r>
              <a:rPr lang="zh-CN" altLang="en-US"/>
              <a:t>学习 </a:t>
            </a:r>
            <a:r>
              <a:rPr lang="en-US" altLang="zh-CN"/>
              <a:t>shower </a:t>
            </a:r>
            <a:r>
              <a:rPr lang="zh-CN" altLang="en-US"/>
              <a:t>的空间和纵向发展信息；然后利用模型反馈和分布约束来校准每个 </a:t>
            </a:r>
            <a:r>
              <a:rPr lang="en-US" altLang="zh-CN"/>
              <a:t>cell </a:t>
            </a:r>
            <a:r>
              <a:rPr lang="zh-CN" altLang="en-US"/>
              <a:t>的参数 \(</a:t>
            </a:r>
            <a:r>
              <a:rPr lang="en-US" altLang="zh-CN"/>
              <a:t>a,b\)。</a:t>
            </a:r>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CEPC，</a:t>
            </a:r>
            <a:r>
              <a:rPr lang="zh-CN" altLang="en-US"/>
              <a:t>也就是环形正负电子对撞机，在 </a:t>
            </a:r>
            <a:r>
              <a:rPr lang="en-US" altLang="zh-CN"/>
              <a:t>Higgs </a:t>
            </a:r>
            <a:r>
              <a:rPr lang="zh-CN" altLang="en-US"/>
              <a:t>模式下的质心能量大约为 240 </a:t>
            </a:r>
            <a:r>
              <a:rPr lang="en-US" altLang="zh-CN"/>
              <a:t>GeV，</a:t>
            </a:r>
            <a:r>
              <a:rPr lang="zh-CN" altLang="en-US"/>
              <a:t>设计亮度约为 \(8.3 \</a:t>
            </a:r>
            <a:r>
              <a:rPr lang="en-US" altLang="zh-CN"/>
              <a:t>times 10^{34}\,\mathrm{cm^{-2}s^{-1}}\)。</a:t>
            </a:r>
            <a:r>
              <a:rPr lang="zh-CN" altLang="en-US"/>
              <a:t>在这样的物理目标下，探测器</a:t>
            </a:r>
            <a:r>
              <a:rPr lang="zh-CN" altLang="en-US"/>
              <a:t>系统需要具备非常好的喷注能量分辨能力，目标大约是 \(30\%/\</a:t>
            </a:r>
            <a:r>
              <a:rPr lang="en-US" altLang="zh-CN"/>
              <a:t>sqrt{E}\)。</a:t>
            </a:r>
            <a:r>
              <a:rPr lang="zh-CN" altLang="en-US"/>
              <a:t>为了达到这一目标，</a:t>
            </a:r>
            <a:r>
              <a:rPr lang="en-US" altLang="zh-CN"/>
              <a:t>CEPC </a:t>
            </a:r>
            <a:r>
              <a:rPr lang="zh-CN" altLang="en-US"/>
              <a:t>采用粒子流算法，也就是 </a:t>
            </a:r>
            <a:r>
              <a:rPr lang="en-US" altLang="zh-CN"/>
              <a:t>PFA。PFA </a:t>
            </a:r>
            <a:r>
              <a:rPr lang="zh-CN" altLang="en-US"/>
              <a:t>提出了三个关键要求：高颗粒度、良好的 </a:t>
            </a:r>
            <a:r>
              <a:rPr lang="en-US" altLang="zh-CN"/>
              <a:t>track finding，</a:t>
            </a:r>
            <a:r>
              <a:rPr lang="zh-CN" altLang="en-US"/>
              <a:t>以及良好的能量分辨率。</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下面介绍本工作使用的</a:t>
            </a:r>
            <a:r>
              <a:rPr lang="en-US" altLang="zh-CN"/>
              <a:t>AHCAL </a:t>
            </a:r>
            <a:r>
              <a:rPr lang="zh-CN" altLang="en-US"/>
              <a:t>样机。它采用塑料闪烁体作为灵敏介质，并结合 </a:t>
            </a:r>
            <a:r>
              <a:rPr lang="en-US" altLang="zh-CN"/>
              <a:t>SiPM </a:t>
            </a:r>
            <a:r>
              <a:rPr lang="zh-CN" altLang="en-US"/>
              <a:t>进行光信号读出。整个样机一共有 40 层。该样机共有 12960 个</a:t>
            </a:r>
            <a:r>
              <a:rPr lang="en-US" altLang="zh-CN"/>
              <a:t>cell</a:t>
            </a:r>
            <a:r>
              <a:rPr lang="zh-CN" altLang="en-US"/>
              <a:t>。由于每个 </a:t>
            </a:r>
            <a:r>
              <a:rPr lang="en-US" altLang="zh-CN"/>
              <a:t>cell </a:t>
            </a:r>
            <a:r>
              <a:rPr lang="zh-CN" altLang="en-US"/>
              <a:t>都能提供独立的能量沉积信息，因此它具有很高的空间分辨能力。同时，高颗粒度也带来了新的挑战，例如不同 </a:t>
            </a:r>
            <a:r>
              <a:rPr lang="en-US" altLang="zh-CN"/>
              <a:t>cell </a:t>
            </a:r>
            <a:r>
              <a:rPr lang="zh-CN" altLang="en-US"/>
              <a:t>的响应差异、电子学非线性以及</a:t>
            </a:r>
            <a:r>
              <a:rPr lang="zh-CN" altLang="en-US"/>
              <a:t>非均匀性。</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我们在 </a:t>
            </a:r>
            <a:r>
              <a:rPr lang="en-US" altLang="zh-CN">
                <a:sym typeface="+mn-ea"/>
              </a:rPr>
              <a:t>CERN </a:t>
            </a:r>
            <a:r>
              <a:rPr lang="zh-CN" altLang="en-US">
                <a:sym typeface="+mn-ea"/>
              </a:rPr>
              <a:t>进行的束流测试。我们使用了 1 到 120 </a:t>
            </a:r>
            <a:r>
              <a:rPr lang="en-US" altLang="zh-CN">
                <a:sym typeface="+mn-ea"/>
              </a:rPr>
              <a:t>GeV/c </a:t>
            </a:r>
            <a:r>
              <a:rPr lang="zh-CN" altLang="en-US">
                <a:sym typeface="+mn-ea"/>
              </a:rPr>
              <a:t>的电子束，对 </a:t>
            </a:r>
            <a:r>
              <a:rPr lang="en-US" altLang="zh-CN">
                <a:sym typeface="+mn-ea"/>
              </a:rPr>
              <a:t>AHCAL </a:t>
            </a:r>
            <a:r>
              <a:rPr lang="zh-CN" altLang="en-US">
                <a:sym typeface="+mn-ea"/>
              </a:rPr>
              <a:t>的电磁响应进行测试。在数据处理之前，需要完成一系列</a:t>
            </a:r>
            <a:r>
              <a:rPr lang="zh-CN" altLang="en-US">
                <a:sym typeface="+mn-ea"/>
              </a:rPr>
              <a:t>标定，包括 </a:t>
            </a:r>
            <a:r>
              <a:rPr lang="en-US" altLang="zh-CN">
                <a:sym typeface="+mn-ea"/>
              </a:rPr>
              <a:t>pedestal </a:t>
            </a:r>
            <a:r>
              <a:rPr lang="zh-CN" altLang="en-US">
                <a:sym typeface="+mn-ea"/>
              </a:rPr>
              <a:t>、</a:t>
            </a:r>
            <a:r>
              <a:rPr lang="en-US" altLang="zh-CN">
                <a:sym typeface="+mn-ea"/>
              </a:rPr>
              <a:t>high-low gain </a:t>
            </a:r>
            <a:r>
              <a:rPr lang="zh-CN" altLang="en-US">
                <a:sym typeface="+mn-ea"/>
              </a:rPr>
              <a:t>、</a:t>
            </a:r>
            <a:r>
              <a:rPr lang="en-US" altLang="zh-CN">
                <a:sym typeface="+mn-ea"/>
              </a:rPr>
              <a:t>MIP </a:t>
            </a:r>
            <a:r>
              <a:rPr lang="zh-CN" altLang="en-US">
                <a:sym typeface="+mn-ea"/>
              </a:rPr>
              <a:t>以及 </a:t>
            </a:r>
            <a:r>
              <a:rPr lang="en-US" altLang="zh-CN">
                <a:sym typeface="+mn-ea"/>
              </a:rPr>
              <a:t>SPE </a:t>
            </a:r>
            <a:r>
              <a:rPr lang="zh-CN" altLang="en-US">
                <a:sym typeface="+mn-ea"/>
              </a:rPr>
              <a:t>标定。</a:t>
            </a:r>
            <a:endParaRPr lang="zh-CN" altLang="en-US"/>
          </a:p>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这是我们的数字化过程，数字化过程中首先考虑闪烁体非均匀性。接着考虑 </a:t>
            </a:r>
            <a:r>
              <a:rPr lang="en-US" altLang="zh-CN"/>
              <a:t>SiPM </a:t>
            </a:r>
            <a:r>
              <a:rPr lang="zh-CN" altLang="en-US"/>
              <a:t>响应，包括 </a:t>
            </a:r>
            <a:r>
              <a:rPr lang="en-US" altLang="zh-CN"/>
              <a:t>SiPM </a:t>
            </a:r>
            <a:r>
              <a:rPr lang="zh-CN" altLang="en-US"/>
              <a:t>饱和效应</a:t>
            </a:r>
            <a:r>
              <a:rPr lang="en-US" altLang="zh-CN"/>
              <a:t>。</a:t>
            </a:r>
            <a:r>
              <a:rPr lang="zh-CN" altLang="en-US"/>
              <a:t>右侧的 </a:t>
            </a:r>
            <a:r>
              <a:rPr lang="en-US" altLang="zh-CN"/>
              <a:t>100GeV </a:t>
            </a:r>
            <a:r>
              <a:rPr lang="zh-CN" altLang="en-US"/>
              <a:t>电子谱展示了 </a:t>
            </a:r>
            <a:r>
              <a:rPr lang="en-US" altLang="zh-CN"/>
              <a:t>data </a:t>
            </a:r>
            <a:r>
              <a:rPr lang="zh-CN" altLang="en-US"/>
              <a:t>和 </a:t>
            </a:r>
            <a:r>
              <a:rPr lang="en-US" altLang="zh-CN"/>
              <a:t>MC_digi MC_truth </a:t>
            </a:r>
            <a:r>
              <a:rPr lang="zh-CN" altLang="en-US"/>
              <a:t>的比较。</a:t>
            </a:r>
            <a:r>
              <a:rPr lang="zh-CN" altLang="en-US">
                <a:sym typeface="+mn-ea"/>
              </a:rPr>
              <a:t>真实 </a:t>
            </a:r>
            <a:r>
              <a:rPr lang="en-US" altLang="zh-CN">
                <a:sym typeface="+mn-ea"/>
              </a:rPr>
              <a:t>data </a:t>
            </a:r>
            <a:r>
              <a:rPr lang="zh-CN" altLang="en-US">
                <a:sym typeface="+mn-ea"/>
              </a:rPr>
              <a:t>来自 </a:t>
            </a:r>
            <a:r>
              <a:rPr lang="en-US" altLang="zh-CN">
                <a:sym typeface="+mn-ea"/>
              </a:rPr>
              <a:t>SPS </a:t>
            </a:r>
            <a:r>
              <a:rPr lang="zh-CN" altLang="en-US">
                <a:sym typeface="+mn-ea"/>
              </a:rPr>
              <a:t>束流测试。</a:t>
            </a:r>
            <a:r>
              <a:rPr lang="zh-CN" altLang="en-US"/>
              <a:t>可以看到，数字化后 </a:t>
            </a:r>
            <a:r>
              <a:rPr lang="en-US" altLang="zh-CN"/>
              <a:t>MC_digi </a:t>
            </a:r>
            <a:r>
              <a:rPr lang="zh-CN" altLang="en-US"/>
              <a:t>依旧和</a:t>
            </a:r>
            <a:r>
              <a:rPr lang="en-US" altLang="zh-CN"/>
              <a:t>data</a:t>
            </a:r>
            <a:r>
              <a:rPr lang="zh-CN" altLang="en-US"/>
              <a:t>有</a:t>
            </a:r>
            <a:r>
              <a:rPr lang="zh-CN" altLang="en-US"/>
              <a:t>较大差异。</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这一页展示了在 </a:t>
            </a:r>
            <a:r>
              <a:rPr lang="en-US" altLang="zh-CN"/>
              <a:t>cell level </a:t>
            </a:r>
            <a:r>
              <a:rPr lang="zh-CN" altLang="en-US"/>
              <a:t>上</a:t>
            </a:r>
            <a:r>
              <a:rPr lang="zh-CN" altLang="en-US"/>
              <a:t>这三类</a:t>
            </a:r>
            <a:r>
              <a:rPr lang="zh-CN" altLang="en-US"/>
              <a:t>数据的差异</a:t>
            </a:r>
            <a:r>
              <a:rPr lang="en-US" altLang="zh-CN"/>
              <a:t>。</a:t>
            </a:r>
            <a:r>
              <a:rPr lang="zh-CN" altLang="en-US"/>
              <a:t>例子选取的是 100 </a:t>
            </a:r>
            <a:r>
              <a:rPr lang="en-US" altLang="zh-CN"/>
              <a:t>GeV </a:t>
            </a:r>
            <a:r>
              <a:rPr lang="zh-CN" altLang="en-US"/>
              <a:t>电子，在第 7 层的 \(18 \</a:t>
            </a:r>
            <a:r>
              <a:rPr lang="en-US" altLang="zh-CN"/>
              <a:t>times 18\) </a:t>
            </a:r>
            <a:r>
              <a:rPr lang="zh-CN" altLang="en-US"/>
              <a:t>个 </a:t>
            </a:r>
            <a:r>
              <a:rPr lang="en-US" altLang="zh-CN"/>
              <a:t>cell </a:t>
            </a:r>
            <a:r>
              <a:rPr lang="zh-CN" altLang="en-US"/>
              <a:t>上进行比较。由于束流测试束斑较小，能量沉积主要集中在中间区域。从中心区域的若干 </a:t>
            </a:r>
            <a:r>
              <a:rPr lang="en-US" altLang="zh-CN"/>
              <a:t>cell，</a:t>
            </a:r>
            <a:r>
              <a:rPr lang="zh-CN" altLang="en-US"/>
              <a:t>可以看到不同</a:t>
            </a:r>
            <a:r>
              <a:rPr lang="zh-CN" altLang="en-US"/>
              <a:t>数据在沉积分布形状上存在明显差异。</a:t>
            </a:r>
            <a:endParaRPr lang="zh-CN" altLang="en-US"/>
          </a:p>
          <a:p>
            <a:endParaRPr lang="en-US" altLang="zh-CN"/>
          </a:p>
          <a:p>
            <a:r>
              <a:rPr lang="zh-CN" altLang="en-US"/>
              <a:t>三者之间的差异可能来自多个方面，包括电子学饱和效益，以及束流中心和束斑大小的差异。我们的目标是理解这些差异以及想办法消除这些差异。我们想要通过一个饱和函数来描述电子学的饱和效应，并通过不同</a:t>
            </a:r>
            <a:r>
              <a:rPr lang="en-US" altLang="zh-CN"/>
              <a:t>cell</a:t>
            </a:r>
            <a:r>
              <a:rPr lang="zh-CN" altLang="en-US"/>
              <a:t>对应</a:t>
            </a:r>
            <a:r>
              <a:rPr lang="en-US" altLang="zh-CN"/>
              <a:t>a,b</a:t>
            </a:r>
            <a:r>
              <a:rPr lang="zh-CN" altLang="en-US">
                <a:sym typeface="+mn-ea"/>
              </a:rPr>
              <a:t>来描述</a:t>
            </a:r>
            <a:r>
              <a:rPr lang="en-US" altLang="zh-CN">
                <a:sym typeface="+mn-ea"/>
              </a:rPr>
              <a:t>cell</a:t>
            </a:r>
            <a:r>
              <a:rPr lang="zh-CN" altLang="en-US"/>
              <a:t>的非均匀性</a:t>
            </a:r>
            <a:endParaRPr lang="zh-CN" altLang="en-US"/>
          </a:p>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下面介绍我们使用 </a:t>
            </a:r>
            <a:r>
              <a:rPr lang="en-US" altLang="zh-CN">
                <a:sym typeface="+mn-ea"/>
              </a:rPr>
              <a:t>CNN+LSTM </a:t>
            </a:r>
            <a:r>
              <a:rPr lang="zh-CN" altLang="en-US">
                <a:sym typeface="+mn-ea"/>
              </a:rPr>
              <a:t>模型结构。</a:t>
            </a:r>
            <a:r>
              <a:rPr lang="en-US" altLang="zh-CN">
                <a:sym typeface="+mn-ea"/>
              </a:rPr>
              <a:t>CNN </a:t>
            </a:r>
            <a:r>
              <a:rPr lang="zh-CN" altLang="en-US">
                <a:sym typeface="+mn-ea"/>
              </a:rPr>
              <a:t>部分用于读取每个 </a:t>
            </a:r>
            <a:r>
              <a:rPr lang="en-US" altLang="zh-CN">
                <a:sym typeface="+mn-ea"/>
              </a:rPr>
              <a:t>layer </a:t>
            </a:r>
            <a:r>
              <a:rPr lang="zh-CN" altLang="en-US">
                <a:sym typeface="+mn-ea"/>
              </a:rPr>
              <a:t>的 </a:t>
            </a:r>
            <a:r>
              <a:rPr lang="en-US" altLang="zh-CN">
                <a:sym typeface="+mn-ea"/>
              </a:rPr>
              <a:t>hit image，</a:t>
            </a:r>
            <a:r>
              <a:rPr lang="zh-CN" altLang="en-US">
                <a:sym typeface="+mn-ea"/>
              </a:rPr>
              <a:t>从中提取局部空间特征。</a:t>
            </a:r>
            <a:r>
              <a:rPr lang="en-US" altLang="zh-CN">
                <a:sym typeface="+mn-ea"/>
              </a:rPr>
              <a:t>LSTM </a:t>
            </a:r>
            <a:r>
              <a:rPr lang="zh-CN" altLang="en-US">
                <a:sym typeface="+mn-ea"/>
              </a:rPr>
              <a:t>部分用于学习 </a:t>
            </a:r>
            <a:r>
              <a:rPr lang="en-US" altLang="zh-CN">
                <a:sym typeface="+mn-ea"/>
              </a:rPr>
              <a:t>shower </a:t>
            </a:r>
            <a:r>
              <a:rPr lang="zh-CN" altLang="en-US">
                <a:sym typeface="+mn-ea"/>
              </a:rPr>
              <a:t>在不同层之间的簇射</a:t>
            </a:r>
            <a:r>
              <a:rPr lang="zh-CN" altLang="en-US">
                <a:sym typeface="+mn-ea"/>
              </a:rPr>
              <a:t>发展。</a:t>
            </a:r>
            <a:endParaRPr lang="zh-CN" altLang="en-US"/>
          </a:p>
          <a:p>
            <a:endParaRPr lang="en-US" altLang="zh-CN"/>
          </a:p>
          <a:p>
            <a:r>
              <a:rPr lang="zh-CN" altLang="en-US">
                <a:sym typeface="+mn-ea"/>
              </a:rPr>
              <a:t>我们首先在 </a:t>
            </a:r>
            <a:r>
              <a:rPr lang="en-US" altLang="zh-CN">
                <a:sym typeface="+mn-ea"/>
              </a:rPr>
              <a:t>MC_truth </a:t>
            </a:r>
            <a:r>
              <a:rPr lang="zh-CN" altLang="en-US">
                <a:sym typeface="+mn-ea"/>
              </a:rPr>
              <a:t>上进行训练，使用了大约 200 万个连续能量电子</a:t>
            </a:r>
            <a:r>
              <a:rPr lang="zh-CN" altLang="en-US">
                <a:sym typeface="+mn-ea"/>
              </a:rPr>
              <a:t>事例。结果显示，在理想 </a:t>
            </a:r>
            <a:r>
              <a:rPr lang="en-US" altLang="zh-CN">
                <a:sym typeface="+mn-ea"/>
              </a:rPr>
              <a:t>MC_truth </a:t>
            </a:r>
            <a:r>
              <a:rPr lang="zh-CN" altLang="en-US">
                <a:sym typeface="+mn-ea"/>
              </a:rPr>
              <a:t>条件下，</a:t>
            </a:r>
            <a:r>
              <a:rPr lang="en-US" altLang="zh-CN">
                <a:sym typeface="+mn-ea"/>
              </a:rPr>
              <a:t>CNN+LSTM </a:t>
            </a:r>
            <a:r>
              <a:rPr lang="zh-CN" altLang="en-US">
                <a:sym typeface="+mn-ea"/>
              </a:rPr>
              <a:t>可以带来约 10% 的能量分辨率提升，说明该模型确实能够学习 </a:t>
            </a:r>
            <a:r>
              <a:rPr lang="en-US" altLang="zh-CN">
                <a:sym typeface="+mn-ea"/>
              </a:rPr>
              <a:t>shower </a:t>
            </a:r>
            <a:r>
              <a:rPr lang="zh-CN" altLang="en-US">
                <a:sym typeface="+mn-ea"/>
              </a:rPr>
              <a:t>结构中的有效信息。</a:t>
            </a:r>
            <a:endParaRPr lang="zh-CN" altLang="en-US"/>
          </a:p>
          <a:p>
            <a:endParaRPr lang="en-US" altLang="zh-CN"/>
          </a:p>
          <a:p>
            <a:r>
              <a:rPr lang="zh-CN" altLang="en-US">
                <a:sym typeface="+mn-ea"/>
              </a:rPr>
              <a:t>但是，当模型应用到 </a:t>
            </a:r>
            <a:r>
              <a:rPr lang="en-US" altLang="zh-CN">
                <a:sym typeface="+mn-ea"/>
              </a:rPr>
              <a:t>MC_digi </a:t>
            </a:r>
            <a:r>
              <a:rPr lang="zh-CN" altLang="en-US">
                <a:sym typeface="+mn-ea"/>
              </a:rPr>
              <a:t>或真实 </a:t>
            </a:r>
            <a:r>
              <a:rPr lang="en-US" altLang="zh-CN">
                <a:sym typeface="+mn-ea"/>
              </a:rPr>
              <a:t>data </a:t>
            </a:r>
            <a:r>
              <a:rPr lang="zh-CN" altLang="en-US">
                <a:sym typeface="+mn-ea"/>
              </a:rPr>
              <a:t>时，性能会下降。这说明模型对</a:t>
            </a:r>
            <a:r>
              <a:rPr lang="zh-CN" altLang="en-US">
                <a:sym typeface="+mn-ea"/>
              </a:rPr>
              <a:t>模拟和真实数据之间的响应差异比较敏感，也就是存在明显的 </a:t>
            </a:r>
            <a:r>
              <a:rPr lang="en-US" altLang="zh-CN">
                <a:sym typeface="+mn-ea"/>
              </a:rPr>
              <a:t>sim-to-real gap。</a:t>
            </a:r>
            <a:r>
              <a:rPr lang="zh-CN" altLang="en-US">
                <a:sym typeface="+mn-ea"/>
              </a:rPr>
              <a:t>因此，后续需要先改善 </a:t>
            </a:r>
            <a:r>
              <a:rPr lang="en-US" altLang="zh-CN">
                <a:sym typeface="+mn-ea"/>
              </a:rPr>
              <a:t>MC_digi </a:t>
            </a:r>
            <a:r>
              <a:rPr lang="zh-CN" altLang="en-US">
                <a:sym typeface="+mn-ea"/>
              </a:rPr>
              <a:t>和 </a:t>
            </a:r>
            <a:r>
              <a:rPr lang="en-US" altLang="zh-CN">
                <a:sym typeface="+mn-ea"/>
              </a:rPr>
              <a:t>data </a:t>
            </a:r>
            <a:r>
              <a:rPr lang="zh-CN" altLang="en-US">
                <a:sym typeface="+mn-ea"/>
              </a:rPr>
              <a:t>之间的一致性，再进行模型训练。</a:t>
            </a:r>
            <a:endParaRPr lang="zh-CN" altLang="en-US"/>
          </a:p>
          <a:p>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endParaRPr lang="en-US" altLang="zh-CN"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dirty="0"/>
              <a:t>diaohb</a:t>
            </a:r>
            <a:endParaRPr lang="en-US" altLang="zh-CN" dirty="0"/>
          </a:p>
        </p:txBody>
      </p:sp>
      <p:sp>
        <p:nvSpPr>
          <p:cNvPr id="16" name="日期占位符 15"/>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330" y="1026795"/>
            <a:ext cx="10972800" cy="522986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endParaRPr lang="en-US" altLang="zh-CN"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dirty="0"/>
              <a:t>diaohb</a:t>
            </a:r>
            <a:endParaRPr lang="en-US" altLang="zh-CN" dirty="0"/>
          </a:p>
        </p:txBody>
      </p:sp>
      <p:sp>
        <p:nvSpPr>
          <p:cNvPr id="16" name="日期占位符 15"/>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608400" y="186760"/>
            <a:ext cx="10969200" cy="705600"/>
          </a:xfrm>
        </p:spPr>
        <p:txBody>
          <a:bodyPr vert="horz" lIns="90000" tIns="46800" rIns="90000" bIns="46800" rtlCol="0" anchor="ctr" anchorCtr="0">
            <a:normAutofit/>
          </a:bodyPr>
          <a:lstStyle/>
          <a:p>
            <a:pPr lvl="0"/>
            <a:endParaRPr lang="en-US" altLang="zh-CN" smtClean="0"/>
          </a:p>
        </p:txBody>
      </p:sp>
      <p:sp>
        <p:nvSpPr>
          <p:cNvPr id="3" name="内容占位符 2"/>
          <p:cNvSpPr>
            <a:spLocks noGrp="1"/>
          </p:cNvSpPr>
          <p:nvPr>
            <p:ph idx="1"/>
            <p:custDataLst>
              <p:tags r:id="rId3"/>
            </p:custDataLst>
          </p:nvPr>
        </p:nvSpPr>
        <p:spPr>
          <a:xfrm>
            <a:off x="608330" y="1172210"/>
            <a:ext cx="10968990" cy="507746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1">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1">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1">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608400" y="186760"/>
            <a:ext cx="10969200" cy="705600"/>
          </a:xfrm>
        </p:spPr>
        <p:txBody>
          <a:bodyPr vert="horz" lIns="90000" tIns="46800" rIns="90000" bIns="46800" rtlCol="0" anchor="ctr" anchorCtr="0">
            <a:normAutofit/>
          </a:bodyPr>
          <a:lstStyle/>
          <a:p>
            <a:pPr lvl="0"/>
            <a:endParaRPr lang="en-US" altLang="zh-CN" smtClean="0"/>
          </a:p>
        </p:txBody>
      </p:sp>
      <p:sp>
        <p:nvSpPr>
          <p:cNvPr id="3" name="内容占位符 2"/>
          <p:cNvSpPr>
            <a:spLocks noGrp="1"/>
          </p:cNvSpPr>
          <p:nvPr>
            <p:ph idx="1"/>
            <p:custDataLst>
              <p:tags r:id="rId3"/>
            </p:custDataLst>
          </p:nvPr>
        </p:nvSpPr>
        <p:spPr>
          <a:xfrm>
            <a:off x="608330" y="1172210"/>
            <a:ext cx="10968990" cy="507746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330" y="1026795"/>
            <a:ext cx="10972800" cy="522986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1">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1">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1">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57.xml"/><Relationship Id="rId17" Type="http://schemas.openxmlformats.org/officeDocument/2006/relationships/image" Target="../media/image2.svg"/><Relationship Id="rId16" Type="http://schemas.openxmlformats.org/officeDocument/2006/relationships/image" Target="../media/image1.png"/><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9" Type="http://schemas.openxmlformats.org/officeDocument/2006/relationships/theme" Target="../theme/theme2.xml"/><Relationship Id="rId18" Type="http://schemas.openxmlformats.org/officeDocument/2006/relationships/tags" Target="../tags/tag114.xml"/><Relationship Id="rId17" Type="http://schemas.openxmlformats.org/officeDocument/2006/relationships/image" Target="../media/image4.svg"/><Relationship Id="rId16" Type="http://schemas.openxmlformats.org/officeDocument/2006/relationships/image" Target="../media/image3.png"/><Relationship Id="rId15" Type="http://schemas.openxmlformats.org/officeDocument/2006/relationships/tags" Target="../tags/tag113.xml"/><Relationship Id="rId14" Type="http://schemas.openxmlformats.org/officeDocument/2006/relationships/tags" Target="../tags/tag112.xml"/><Relationship Id="rId13" Type="http://schemas.openxmlformats.org/officeDocument/2006/relationships/tags" Target="../tags/tag111.xml"/><Relationship Id="rId12" Type="http://schemas.openxmlformats.org/officeDocument/2006/relationships/tags" Target="../tags/tag110.xml"/><Relationship Id="rId11" Type="http://schemas.openxmlformats.org/officeDocument/2006/relationships/tags" Target="../tags/tag109.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1"/>
            </p:custDataLst>
          </p:nvPr>
        </p:nvSpPr>
        <p:spPr>
          <a:xfrm>
            <a:off x="627450" y="161360"/>
            <a:ext cx="10969200" cy="705600"/>
          </a:xfrm>
          <a:prstGeom prst="rect">
            <a:avLst/>
          </a:prstGeom>
          <a:effectLst>
            <a:outerShdw dir="5400000" sx="1000" sy="1000" algn="ctr" rotWithShape="0">
              <a:srgbClr val="000000">
                <a:alpha val="100000"/>
              </a:srgbClr>
            </a:outerShdw>
          </a:effectLst>
        </p:spPr>
        <p:txBody>
          <a:bodyPr vert="horz" lIns="90170" tIns="46990" rIns="90170" bIns="46990" rtlCol="0" anchor="ctr" anchorCtr="0">
            <a:normAutofit/>
          </a:bodyPr>
          <a:lstStyle/>
          <a:p>
            <a:endParaRPr lang="en-US" altLang="zh-CN" dirty="0"/>
          </a:p>
        </p:txBody>
      </p:sp>
      <p:sp>
        <p:nvSpPr>
          <p:cNvPr id="3" name="文本占位符 2"/>
          <p:cNvSpPr>
            <a:spLocks noGrp="1"/>
          </p:cNvSpPr>
          <p:nvPr>
            <p:ph type="body" idx="1"/>
            <p:custDataLst>
              <p:tags r:id="rId12"/>
            </p:custDataLst>
          </p:nvPr>
        </p:nvSpPr>
        <p:spPr>
          <a:xfrm>
            <a:off x="608330" y="1139825"/>
            <a:ext cx="10968990" cy="5109845"/>
          </a:xfrm>
          <a:prstGeom prst="rect">
            <a:avLst/>
          </a:prstGeom>
        </p:spPr>
        <p:txBody>
          <a:bodyPr vert="horz" lIns="90000" tIns="46800" rIns="90000" bIns="46800" rtlCol="0">
            <a:normAutofit/>
          </a:bodyPr>
          <a:lstStyle/>
          <a:p>
            <a:pPr lvl="0"/>
            <a:endParaRPr lang="zh-CN" altLang="en-US" dirty="0"/>
          </a:p>
          <a:p>
            <a:pPr lvl="1"/>
            <a:endParaRPr lang="zh-CN" altLang="en-US" dirty="0"/>
          </a:p>
          <a:p>
            <a:pPr lvl="2"/>
            <a:endParaRPr lang="zh-CN" altLang="en-US" dirty="0"/>
          </a:p>
          <a:p>
            <a:pPr lvl="3"/>
            <a:endParaRPr lang="zh-CN" altLang="en-US" dirty="0"/>
          </a:p>
          <a:p>
            <a:pPr lvl="4"/>
            <a:endParaRPr lang="en-US" altLang="zh-CN" dirty="0"/>
          </a:p>
        </p:txBody>
      </p:sp>
      <p:sp>
        <p:nvSpPr>
          <p:cNvPr id="4" name="日期占位符 3"/>
          <p:cNvSpPr>
            <a:spLocks noGrp="1"/>
          </p:cNvSpPr>
          <p:nvPr>
            <p:ph type="dt" sz="half" idx="2"/>
            <p:custDataLst>
              <p:tags r:id="rId13"/>
            </p:custDataLst>
          </p:nvPr>
        </p:nvSpPr>
        <p:spPr>
          <a:xfrm>
            <a:off x="251320" y="642362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3"/>
            <p:custDataLst>
              <p:tags r:id="rId14"/>
            </p:custDataLst>
          </p:nvPr>
        </p:nvSpPr>
        <p:spPr>
          <a:xfrm>
            <a:off x="4097495" y="6423620"/>
            <a:ext cx="395986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5"/>
            </p:custDataLst>
          </p:nvPr>
        </p:nvSpPr>
        <p:spPr>
          <a:xfrm>
            <a:off x="9203530" y="6423620"/>
            <a:ext cx="2699385"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logo"/>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8380095" y="105410"/>
            <a:ext cx="3201035" cy="612775"/>
          </a:xfrm>
          <a:prstGeom prst="rect">
            <a:avLst/>
          </a:prstGeom>
        </p:spPr>
      </p:pic>
      <p:cxnSp>
        <p:nvCxnSpPr>
          <p:cNvPr id="8" name="直接连接符 7"/>
          <p:cNvCxnSpPr/>
          <p:nvPr/>
        </p:nvCxnSpPr>
        <p:spPr>
          <a:xfrm>
            <a:off x="640080" y="874395"/>
            <a:ext cx="10934065" cy="9525"/>
          </a:xfrm>
          <a:prstGeom prst="line">
            <a:avLst/>
          </a:prstGeom>
          <a:ln>
            <a:solidFill>
              <a:schemeClr val="accent1"/>
            </a:solidFill>
          </a:ln>
          <a:effectLst>
            <a:outerShdw dir="5400000" sx="1000" sy="1000" algn="ctr" rotWithShape="0">
              <a:schemeClr val="accent1">
                <a:lumMod val="40000"/>
                <a:lumOff val="60000"/>
                <a:alpha val="100000"/>
              </a:schemeClr>
            </a:outerShdw>
          </a:effectLst>
        </p:spPr>
        <p:style>
          <a:lnRef idx="2">
            <a:schemeClr val="accent1"/>
          </a:lnRef>
          <a:fillRef idx="0">
            <a:srgbClr val="FFFFFF"/>
          </a:fillRef>
          <a:effectRef idx="0">
            <a:srgbClr val="FFFFFF"/>
          </a:effectRef>
          <a:fontRef idx="minor">
            <a:schemeClr val="tx1"/>
          </a:fontRef>
        </p:style>
      </p:cxn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mj-ea"/>
          <a:cs typeface="Arial" panose="020B0604020202020204" pitchFamily="34" charset="0"/>
        </a:defRPr>
      </a:lvl1pPr>
    </p:titleStyle>
    <p:bodyStyle>
      <a:lvl1pPr marL="228600" indent="-228600" algn="l" defTabSz="914400" rtl="0" eaLnBrk="1" fontAlgn="auto" latinLnBrk="0" hangingPunct="1">
        <a:lnSpc>
          <a:spcPct val="130000"/>
        </a:lnSpc>
        <a:spcBef>
          <a:spcPts val="0"/>
        </a:spcBef>
        <a:spcAft>
          <a:spcPts val="1000"/>
        </a:spcAft>
        <a:buFont typeface="Wingdings" panose="05000000000000000000" charset="0"/>
        <a:buChar char="Ø"/>
        <a:defRPr sz="2400" u="none" strike="noStrike" kern="1200" cap="none" spc="150" normalizeH="0" baseline="0">
          <a:solidFill>
            <a:schemeClr val="tx1"/>
          </a:solidFill>
          <a:uFillTx/>
          <a:latin typeface="+mn-lt"/>
          <a:ea typeface="+mn-ea"/>
          <a:cs typeface="+mn-lt"/>
        </a:defRPr>
      </a:lvl1pPr>
      <a:lvl2pPr marL="685800" indent="-228600" algn="l" defTabSz="914400" rtl="0" eaLnBrk="1" fontAlgn="auto" latinLnBrk="0" hangingPunct="1">
        <a:lnSpc>
          <a:spcPct val="120000"/>
        </a:lnSpc>
        <a:spcBef>
          <a:spcPts val="0"/>
        </a:spcBef>
        <a:spcAft>
          <a:spcPts val="600"/>
        </a:spcAft>
        <a:buFont typeface="Wingdings" panose="05000000000000000000" charset="0"/>
        <a:buChar char="Ø"/>
        <a:tabLst>
          <a:tab pos="1609725" algn="l"/>
          <a:tab pos="1609725" algn="l"/>
          <a:tab pos="1609725" algn="l"/>
          <a:tab pos="1609725" algn="l"/>
        </a:tabLst>
        <a:defRPr sz="2000" u="none" strike="noStrike" kern="1200" cap="none" spc="150" normalizeH="0" baseline="0">
          <a:solidFill>
            <a:schemeClr val="tx1"/>
          </a:solidFill>
          <a:uFillTx/>
          <a:latin typeface="+mn-lt"/>
          <a:ea typeface="+mn-ea"/>
          <a:cs typeface="+mn-lt"/>
        </a:defRPr>
      </a:lvl2pPr>
      <a:lvl3pPr marL="1143000" indent="-228600" algn="l" defTabSz="914400" rtl="0" eaLnBrk="1" fontAlgn="auto" latinLnBrk="0" hangingPunct="1">
        <a:lnSpc>
          <a:spcPct val="120000"/>
        </a:lnSpc>
        <a:spcBef>
          <a:spcPts val="0"/>
        </a:spcBef>
        <a:spcAft>
          <a:spcPts val="600"/>
        </a:spcAft>
        <a:buFont typeface="Wingdings" panose="05000000000000000000" charset="0"/>
        <a:buChar char="Ø"/>
        <a:defRPr sz="1800" u="none" strike="noStrike" kern="1200" cap="none" spc="150" normalizeH="0" baseline="0">
          <a:solidFill>
            <a:schemeClr val="tx1"/>
          </a:solidFill>
          <a:uFillTx/>
          <a:latin typeface="+mn-lt"/>
          <a:ea typeface="+mn-ea"/>
          <a:cs typeface="+mn-lt"/>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Ø"/>
        <a:defRPr sz="1600" u="none" strike="noStrike" kern="1200" cap="none" spc="150" normalizeH="0" baseline="0">
          <a:solidFill>
            <a:schemeClr val="tx1"/>
          </a:solidFill>
          <a:uFillTx/>
          <a:latin typeface="+mn-lt"/>
          <a:ea typeface="+mn-ea"/>
          <a:cs typeface="+mn-lt"/>
        </a:defRPr>
      </a:lvl4pPr>
      <a:lvl5pPr marL="2057400" indent="-228600" algn="l" defTabSz="914400" rtl="0" eaLnBrk="1" fontAlgn="auto" latinLnBrk="0" hangingPunct="1">
        <a:lnSpc>
          <a:spcPct val="120000"/>
        </a:lnSpc>
        <a:spcBef>
          <a:spcPts val="0"/>
        </a:spcBef>
        <a:spcAft>
          <a:spcPts val="300"/>
        </a:spcAft>
        <a:buFont typeface="Wingdings" panose="05000000000000000000" charset="0"/>
        <a:buChar char="Ø"/>
        <a:defRPr sz="1600" u="none" strike="noStrike" kern="1200" cap="none" spc="150" normalizeH="0" baseline="0">
          <a:solidFill>
            <a:schemeClr val="tx1"/>
          </a:solidFill>
          <a:uFillTx/>
          <a:latin typeface="+mn-lt"/>
          <a:ea typeface="+mn-ea"/>
          <a:cs typeface="+mn-l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1"/>
            </p:custDataLst>
          </p:nvPr>
        </p:nvSpPr>
        <p:spPr>
          <a:xfrm>
            <a:off x="627450" y="161360"/>
            <a:ext cx="10969200" cy="705600"/>
          </a:xfrm>
          <a:prstGeom prst="rect">
            <a:avLst/>
          </a:prstGeom>
          <a:effectLst>
            <a:outerShdw dir="5400000" sx="1000" sy="1000" algn="ctr" rotWithShape="0">
              <a:srgbClr val="000000">
                <a:alpha val="100000"/>
              </a:srgbClr>
            </a:outerShdw>
          </a:effectLst>
        </p:spPr>
        <p:txBody>
          <a:bodyPr vert="horz" lIns="90170" tIns="46990" rIns="90170" bIns="46990" rtlCol="0" anchor="ctr" anchorCtr="0">
            <a:normAutofit/>
          </a:bodyPr>
          <a:lstStyle/>
          <a:p>
            <a:endParaRPr lang="en-US" altLang="zh-CN" dirty="0"/>
          </a:p>
        </p:txBody>
      </p:sp>
      <p:sp>
        <p:nvSpPr>
          <p:cNvPr id="3" name="文本占位符 2"/>
          <p:cNvSpPr>
            <a:spLocks noGrp="1"/>
          </p:cNvSpPr>
          <p:nvPr>
            <p:ph type="body" idx="1"/>
            <p:custDataLst>
              <p:tags r:id="rId12"/>
            </p:custDataLst>
          </p:nvPr>
        </p:nvSpPr>
        <p:spPr>
          <a:xfrm>
            <a:off x="608330" y="1139825"/>
            <a:ext cx="10968990" cy="5109845"/>
          </a:xfrm>
          <a:prstGeom prst="rect">
            <a:avLst/>
          </a:prstGeom>
        </p:spPr>
        <p:txBody>
          <a:bodyPr vert="horz" lIns="90000" tIns="46800" rIns="90000" bIns="46800" rtlCol="0">
            <a:normAutofit/>
          </a:bodyPr>
          <a:lstStyle/>
          <a:p>
            <a:pPr lvl="0"/>
            <a:endParaRPr lang="zh-CN" altLang="en-US" dirty="0"/>
          </a:p>
          <a:p>
            <a:pPr lvl="1"/>
            <a:endParaRPr lang="zh-CN" altLang="en-US" dirty="0"/>
          </a:p>
          <a:p>
            <a:pPr lvl="2"/>
            <a:endParaRPr lang="zh-CN" altLang="en-US" dirty="0"/>
          </a:p>
          <a:p>
            <a:pPr lvl="3"/>
            <a:endParaRPr lang="zh-CN" altLang="en-US" dirty="0"/>
          </a:p>
          <a:p>
            <a:pPr lvl="4"/>
            <a:endParaRPr lang="en-US" altLang="zh-CN" dirty="0"/>
          </a:p>
        </p:txBody>
      </p:sp>
      <p:sp>
        <p:nvSpPr>
          <p:cNvPr id="4" name="日期占位符 3"/>
          <p:cNvSpPr>
            <a:spLocks noGrp="1"/>
          </p:cNvSpPr>
          <p:nvPr>
            <p:ph type="dt" sz="half" idx="2"/>
            <p:custDataLst>
              <p:tags r:id="rId13"/>
            </p:custDataLst>
          </p:nvPr>
        </p:nvSpPr>
        <p:spPr>
          <a:xfrm>
            <a:off x="251320" y="642362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3"/>
            <p:custDataLst>
              <p:tags r:id="rId14"/>
            </p:custDataLst>
          </p:nvPr>
        </p:nvSpPr>
        <p:spPr>
          <a:xfrm>
            <a:off x="4097495" y="6423620"/>
            <a:ext cx="395986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5"/>
            </p:custDataLst>
          </p:nvPr>
        </p:nvSpPr>
        <p:spPr>
          <a:xfrm>
            <a:off x="9203530" y="6423620"/>
            <a:ext cx="2699385"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logo"/>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8380095" y="105410"/>
            <a:ext cx="3201035" cy="612775"/>
          </a:xfrm>
          <a:prstGeom prst="rect">
            <a:avLst/>
          </a:prstGeom>
        </p:spPr>
      </p:pic>
      <p:cxnSp>
        <p:nvCxnSpPr>
          <p:cNvPr id="8" name="直接连接符 7"/>
          <p:cNvCxnSpPr/>
          <p:nvPr/>
        </p:nvCxnSpPr>
        <p:spPr>
          <a:xfrm>
            <a:off x="640080" y="874395"/>
            <a:ext cx="10934065" cy="9525"/>
          </a:xfrm>
          <a:prstGeom prst="line">
            <a:avLst/>
          </a:prstGeom>
          <a:ln>
            <a:solidFill>
              <a:schemeClr val="accent1"/>
            </a:solidFill>
          </a:ln>
          <a:effectLst>
            <a:outerShdw dir="5400000" sx="1000" sy="1000" algn="ctr" rotWithShape="0">
              <a:schemeClr val="accent1">
                <a:lumMod val="40000"/>
                <a:lumOff val="60000"/>
                <a:alpha val="100000"/>
              </a:schemeClr>
            </a:outerShdw>
          </a:effectLst>
        </p:spPr>
        <p:style>
          <a:lnRef idx="2">
            <a:schemeClr val="accent1"/>
          </a:lnRef>
          <a:fillRef idx="0">
            <a:srgbClr val="FFFFFF"/>
          </a:fillRef>
          <a:effectRef idx="0">
            <a:srgbClr val="FFFFFF"/>
          </a:effectRef>
          <a:fontRef idx="minor">
            <a:schemeClr val="tx1"/>
          </a:fontRef>
        </p:style>
      </p:cxnSp>
    </p:spTree>
    <p:custDataLst>
      <p:tags r:id="rId18"/>
    </p:custData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hdr="0" ftr="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mj-ea"/>
          <a:cs typeface="Arial" panose="020B0604020202020204" pitchFamily="34" charset="0"/>
        </a:defRPr>
      </a:lvl1pPr>
    </p:titleStyle>
    <p:bodyStyle>
      <a:lvl1pPr marL="228600" indent="-228600" algn="l" defTabSz="914400" rtl="0" eaLnBrk="1" fontAlgn="auto" latinLnBrk="0" hangingPunct="1">
        <a:lnSpc>
          <a:spcPct val="130000"/>
        </a:lnSpc>
        <a:spcBef>
          <a:spcPts val="0"/>
        </a:spcBef>
        <a:spcAft>
          <a:spcPts val="1000"/>
        </a:spcAft>
        <a:buFont typeface="Wingdings" panose="05000000000000000000" charset="0"/>
        <a:buChar char="Ø"/>
        <a:defRPr sz="2400" u="none" strike="noStrike" kern="1200" cap="none" spc="150" normalizeH="0" baseline="0">
          <a:solidFill>
            <a:schemeClr val="tx1"/>
          </a:solidFill>
          <a:uFillTx/>
          <a:latin typeface="+mn-lt"/>
          <a:ea typeface="+mn-ea"/>
          <a:cs typeface="+mn-lt"/>
        </a:defRPr>
      </a:lvl1pPr>
      <a:lvl2pPr marL="685800" indent="-228600" algn="l" defTabSz="914400" rtl="0" eaLnBrk="1" fontAlgn="auto" latinLnBrk="0" hangingPunct="1">
        <a:lnSpc>
          <a:spcPct val="120000"/>
        </a:lnSpc>
        <a:spcBef>
          <a:spcPts val="0"/>
        </a:spcBef>
        <a:spcAft>
          <a:spcPts val="600"/>
        </a:spcAft>
        <a:buFont typeface="Wingdings" panose="05000000000000000000" charset="0"/>
        <a:buChar char="Ø"/>
        <a:tabLst>
          <a:tab pos="1609725" algn="l"/>
          <a:tab pos="1609725" algn="l"/>
          <a:tab pos="1609725" algn="l"/>
          <a:tab pos="1609725" algn="l"/>
        </a:tabLst>
        <a:defRPr sz="2000" u="none" strike="noStrike" kern="1200" cap="none" spc="150" normalizeH="0" baseline="0">
          <a:solidFill>
            <a:schemeClr val="tx1"/>
          </a:solidFill>
          <a:uFillTx/>
          <a:latin typeface="+mn-lt"/>
          <a:ea typeface="+mn-ea"/>
          <a:cs typeface="+mn-lt"/>
        </a:defRPr>
      </a:lvl2pPr>
      <a:lvl3pPr marL="1143000" indent="-228600" algn="l" defTabSz="914400" rtl="0" eaLnBrk="1" fontAlgn="auto" latinLnBrk="0" hangingPunct="1">
        <a:lnSpc>
          <a:spcPct val="120000"/>
        </a:lnSpc>
        <a:spcBef>
          <a:spcPts val="0"/>
        </a:spcBef>
        <a:spcAft>
          <a:spcPts val="600"/>
        </a:spcAft>
        <a:buFont typeface="Wingdings" panose="05000000000000000000" charset="0"/>
        <a:buChar char="Ø"/>
        <a:defRPr sz="1800" u="none" strike="noStrike" kern="1200" cap="none" spc="150" normalizeH="0" baseline="0">
          <a:solidFill>
            <a:schemeClr val="tx1"/>
          </a:solidFill>
          <a:uFillTx/>
          <a:latin typeface="+mn-lt"/>
          <a:ea typeface="+mn-ea"/>
          <a:cs typeface="+mn-lt"/>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Ø"/>
        <a:defRPr sz="1600" u="none" strike="noStrike" kern="1200" cap="none" spc="150" normalizeH="0" baseline="0">
          <a:solidFill>
            <a:schemeClr val="tx1"/>
          </a:solidFill>
          <a:uFillTx/>
          <a:latin typeface="+mn-lt"/>
          <a:ea typeface="+mn-ea"/>
          <a:cs typeface="+mn-lt"/>
        </a:defRPr>
      </a:lvl4pPr>
      <a:lvl5pPr marL="2057400" indent="-228600" algn="l" defTabSz="914400" rtl="0" eaLnBrk="1" fontAlgn="auto" latinLnBrk="0" hangingPunct="1">
        <a:lnSpc>
          <a:spcPct val="120000"/>
        </a:lnSpc>
        <a:spcBef>
          <a:spcPts val="0"/>
        </a:spcBef>
        <a:spcAft>
          <a:spcPts val="300"/>
        </a:spcAft>
        <a:buFont typeface="Wingdings" panose="05000000000000000000" charset="0"/>
        <a:buChar char="Ø"/>
        <a:defRPr sz="1600" u="none" strike="noStrike" kern="1200" cap="none" spc="150" normalizeH="0" baseline="0">
          <a:solidFill>
            <a:schemeClr val="tx1"/>
          </a:solidFill>
          <a:uFillTx/>
          <a:latin typeface="+mn-lt"/>
          <a:ea typeface="+mn-ea"/>
          <a:cs typeface="+mn-l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2.xml"/><Relationship Id="rId4" Type="http://schemas.openxmlformats.org/officeDocument/2006/relationships/image" Target="../media/image31.png"/><Relationship Id="rId3" Type="http://schemas.openxmlformats.org/officeDocument/2006/relationships/tags" Target="../tags/tag128.xml"/><Relationship Id="rId2" Type="http://schemas.openxmlformats.org/officeDocument/2006/relationships/image" Target="../media/image30.png"/><Relationship Id="rId1" Type="http://schemas.openxmlformats.org/officeDocument/2006/relationships/tags" Target="../tags/tag127.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11.png"/><Relationship Id="rId2" Type="http://schemas.openxmlformats.org/officeDocument/2006/relationships/tags" Target="../tags/tag130.xml"/><Relationship Id="rId10" Type="http://schemas.openxmlformats.org/officeDocument/2006/relationships/notesSlide" Target="../notesSlides/notesSlide11.xml"/><Relationship Id="rId1" Type="http://schemas.openxmlformats.org/officeDocument/2006/relationships/tags" Target="../tags/tag129.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2.xml"/><Relationship Id="rId7" Type="http://schemas.openxmlformats.org/officeDocument/2006/relationships/image" Target="../media/image10.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tags" Target="../tags/tag131.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2.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tags" Target="../tags/tag132.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2.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tags" Target="../tags/tag13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134.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tags" Target="../tags/tag117.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tags" Target="../tags/tag119.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tags" Target="../tags/tag118.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tags" Target="../tags/tag121.xml"/><Relationship Id="rId1" Type="http://schemas.openxmlformats.org/officeDocument/2006/relationships/tags" Target="../tags/tag120.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122.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tags" Target="../tags/tag123.xml"/></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2.xml"/><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tags" Target="../tags/tag124.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tags" Target="../tags/tag126.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tags" Target="../tags/tag1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876935" y="1276350"/>
            <a:ext cx="9971405" cy="1856105"/>
          </a:xfrm>
        </p:spPr>
        <p:txBody>
          <a:bodyPr>
            <a:normAutofit fontScale="90000"/>
          </a:bodyPr>
          <a:p>
            <a:r>
              <a:rPr lang="en-US" altLang="zh-CN" sz="4400"/>
              <a:t> </a:t>
            </a:r>
            <a:r>
              <a:rPr lang="en-US" altLang="zh-CN" sz="4000"/>
              <a:t>The study on E</a:t>
            </a:r>
            <a:r>
              <a:rPr lang="en-US" altLang="zh-CN" sz="4000">
                <a:solidFill>
                  <a:srgbClr val="000000"/>
                </a:solidFill>
                <a:latin typeface="Arial" panose="020B0604020202020204"/>
                <a:ea typeface="Arial" panose="020B0604020202020204"/>
                <a:sym typeface="+mn-ea"/>
              </a:rPr>
              <a:t>lectromagnetic</a:t>
            </a:r>
            <a:r>
              <a:rPr lang="en-US" altLang="zh-CN" sz="4000"/>
              <a:t> response and Energy Reconstruction of High-Granularity Calorimeters based on Machine Learning</a:t>
            </a:r>
            <a:endParaRPr lang="en-US" altLang="zh-CN" sz="4000"/>
          </a:p>
        </p:txBody>
      </p:sp>
      <p:sp>
        <p:nvSpPr>
          <p:cNvPr id="3" name="副标题 2"/>
          <p:cNvSpPr>
            <a:spLocks noGrp="1"/>
          </p:cNvSpPr>
          <p:nvPr>
            <p:ph type="subTitle" idx="1"/>
          </p:nvPr>
        </p:nvSpPr>
        <p:spPr>
          <a:xfrm>
            <a:off x="1198880" y="3225165"/>
            <a:ext cx="10095865" cy="1715135"/>
          </a:xfrm>
        </p:spPr>
        <p:txBody>
          <a:bodyPr>
            <a:normAutofit fontScale="50000"/>
          </a:bodyPr>
          <a:p>
            <a:r>
              <a:rPr lang="en-US" altLang="zh-CN" sz="4000" b="1"/>
              <a:t>Xiang Li</a:t>
            </a:r>
            <a:endParaRPr lang="en-US" altLang="zh-CN" sz="4000" b="1"/>
          </a:p>
          <a:p>
            <a:r>
              <a:rPr lang="en-US" altLang="zh-CN" sz="4000" b="1">
                <a:sym typeface="+mn-ea"/>
              </a:rPr>
              <a:t>University of Science and Technology of China</a:t>
            </a:r>
            <a:endParaRPr lang="en-US" altLang="zh-CN" sz="4000" b="1">
              <a:sym typeface="+mn-ea"/>
            </a:endParaRPr>
          </a:p>
          <a:p>
            <a:r>
              <a:rPr lang="en-US" altLang="zh-CN" sz="4000" b="1">
                <a:solidFill>
                  <a:schemeClr val="accent1"/>
                </a:solidFill>
                <a:effectLst>
                  <a:outerShdw blurRad="38100" dist="25400" dir="5400000" algn="ctr" rotWithShape="0">
                    <a:srgbClr val="6E747A">
                      <a:alpha val="43000"/>
                    </a:srgbClr>
                  </a:outerShdw>
                </a:effectLst>
                <a:sym typeface="+mn-ea"/>
              </a:rPr>
              <a:t>On behalf of CEPC Calorimeter working group</a:t>
            </a:r>
            <a:endParaRPr lang="en-US" altLang="zh-CN" sz="4000" b="1">
              <a:solidFill>
                <a:schemeClr val="accent1"/>
              </a:solidFill>
              <a:effectLst>
                <a:outerShdw blurRad="38100" dist="25400" dir="5400000" algn="ctr" rotWithShape="0">
                  <a:srgbClr val="6E747A">
                    <a:alpha val="43000"/>
                  </a:srgbClr>
                </a:outerShdw>
              </a:effectLst>
              <a:sym typeface="+mn-ea"/>
            </a:endParaRPr>
          </a:p>
          <a:p>
            <a:r>
              <a:rPr lang="zh-CN" altLang="en-US" b="1">
                <a:solidFill>
                  <a:schemeClr val="tx1"/>
                </a:solidFill>
                <a:effectLst/>
                <a:sym typeface="+mn-ea"/>
              </a:rPr>
              <a:t>第十二届全国会员代表大会暨学术年会</a:t>
            </a:r>
            <a:r>
              <a:rPr lang="en-US" altLang="zh-CN" b="1">
                <a:solidFill>
                  <a:schemeClr val="tx1"/>
                </a:solidFill>
                <a:effectLst/>
                <a:sym typeface="+mn-ea"/>
              </a:rPr>
              <a:t> 7.15-7.19</a:t>
            </a:r>
            <a:endParaRPr lang="en-US" altLang="zh-CN" b="1">
              <a:solidFill>
                <a:schemeClr val="tx1"/>
              </a:solidFill>
              <a:effectLst/>
              <a:sym typeface="+mn-ea"/>
            </a:endParaRPr>
          </a:p>
        </p:txBody>
      </p:sp>
      <p:pic>
        <p:nvPicPr>
          <p:cNvPr id="4" name="图片 3"/>
          <p:cNvPicPr>
            <a:picLocks noChangeAspect="1"/>
          </p:cNvPicPr>
          <p:nvPr/>
        </p:nvPicPr>
        <p:blipFill>
          <a:blip r:embed="rId1"/>
          <a:stretch>
            <a:fillRect/>
          </a:stretch>
        </p:blipFill>
        <p:spPr>
          <a:xfrm>
            <a:off x="723900" y="5117465"/>
            <a:ext cx="1588770" cy="1483360"/>
          </a:xfrm>
          <a:prstGeom prst="rect">
            <a:avLst/>
          </a:prstGeom>
        </p:spPr>
      </p:pic>
      <p:pic>
        <p:nvPicPr>
          <p:cNvPr id="5" name="图片 4"/>
          <p:cNvPicPr>
            <a:picLocks noChangeAspect="1"/>
          </p:cNvPicPr>
          <p:nvPr/>
        </p:nvPicPr>
        <p:blipFill>
          <a:blip r:embed="rId2"/>
          <a:stretch>
            <a:fillRect/>
          </a:stretch>
        </p:blipFill>
        <p:spPr>
          <a:xfrm>
            <a:off x="2545080" y="5108575"/>
            <a:ext cx="2717800" cy="1583690"/>
          </a:xfrm>
          <a:prstGeom prst="rect">
            <a:avLst/>
          </a:prstGeom>
        </p:spPr>
      </p:pic>
      <p:pic>
        <p:nvPicPr>
          <p:cNvPr id="6" name="图片 5"/>
          <p:cNvPicPr>
            <a:picLocks noChangeAspect="1"/>
          </p:cNvPicPr>
          <p:nvPr/>
        </p:nvPicPr>
        <p:blipFill>
          <a:blip r:embed="rId3"/>
          <a:stretch>
            <a:fillRect/>
          </a:stretch>
        </p:blipFill>
        <p:spPr>
          <a:xfrm>
            <a:off x="5629910" y="5109210"/>
            <a:ext cx="1920875" cy="1662430"/>
          </a:xfrm>
          <a:prstGeom prst="rect">
            <a:avLst/>
          </a:prstGeom>
        </p:spPr>
      </p:pic>
      <p:pic>
        <p:nvPicPr>
          <p:cNvPr id="7" name="图片 6"/>
          <p:cNvPicPr>
            <a:picLocks noChangeAspect="1"/>
          </p:cNvPicPr>
          <p:nvPr/>
        </p:nvPicPr>
        <p:blipFill>
          <a:blip r:embed="rId4"/>
          <a:stretch>
            <a:fillRect/>
          </a:stretch>
        </p:blipFill>
        <p:spPr>
          <a:xfrm>
            <a:off x="7981950" y="5033010"/>
            <a:ext cx="1334135" cy="1738630"/>
          </a:xfrm>
          <a:prstGeom prst="rect">
            <a:avLst/>
          </a:prstGeom>
        </p:spPr>
      </p:pic>
      <p:pic>
        <p:nvPicPr>
          <p:cNvPr id="8" name="图片 7"/>
          <p:cNvPicPr>
            <a:picLocks noChangeAspect="1"/>
          </p:cNvPicPr>
          <p:nvPr/>
        </p:nvPicPr>
        <p:blipFill>
          <a:blip r:embed="rId5"/>
          <a:stretch>
            <a:fillRect/>
          </a:stretch>
        </p:blipFill>
        <p:spPr>
          <a:xfrm>
            <a:off x="9937115" y="5108575"/>
            <a:ext cx="1859280" cy="1564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solidFill>
                  <a:schemeClr val="tx1"/>
                </a:solidFill>
                <a:sym typeface="+mn-ea"/>
              </a:rPr>
              <a:t>Calib cell level p</a:t>
            </a:r>
            <a:r>
              <a:rPr lang="en-US" altLang="zh-CN">
                <a:solidFill>
                  <a:schemeClr val="tx1"/>
                </a:solidFill>
                <a:latin typeface="Arial" panose="020B0604020202020204"/>
                <a:ea typeface="Arial" panose="020B0604020202020204"/>
                <a:sym typeface="+mn-ea"/>
              </a:rPr>
              <a:t>arameter </a:t>
            </a:r>
            <a:r>
              <a:rPr lang="en-US" altLang="zh-CN">
                <a:solidFill>
                  <a:schemeClr val="tx1"/>
                </a:solidFill>
                <a:sym typeface="+mn-ea"/>
              </a:rPr>
              <a:t>a,b</a:t>
            </a:r>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文本框 5"/>
          <p:cNvSpPr txBox="1"/>
          <p:nvPr/>
        </p:nvSpPr>
        <p:spPr>
          <a:xfrm>
            <a:off x="608330" y="1098550"/>
            <a:ext cx="4853940" cy="398780"/>
          </a:xfrm>
          <a:prstGeom prst="rect">
            <a:avLst/>
          </a:prstGeom>
          <a:noFill/>
        </p:spPr>
        <p:txBody>
          <a:bodyPr wrap="square" rtlCol="0">
            <a:spAutoFit/>
          </a:bodyPr>
          <a:p>
            <a:r>
              <a:rPr lang="en-US" altLang="zh-CN" sz="2000" b="1"/>
              <a:t>Step 1: Stabel CNN+LSTM model</a:t>
            </a:r>
            <a:r>
              <a:rPr lang="en-US" altLang="zh-CN" sz="2000"/>
              <a:t>  </a:t>
            </a:r>
            <a:endParaRPr lang="en-US" altLang="zh-CN" sz="2000"/>
          </a:p>
        </p:txBody>
      </p:sp>
      <p:sp>
        <p:nvSpPr>
          <p:cNvPr id="16" name="文本框 15"/>
          <p:cNvSpPr txBox="1"/>
          <p:nvPr/>
        </p:nvSpPr>
        <p:spPr>
          <a:xfrm>
            <a:off x="608330" y="1497330"/>
            <a:ext cx="5487670" cy="1032510"/>
          </a:xfrm>
          <a:prstGeom prst="rect">
            <a:avLst/>
          </a:prstGeom>
          <a:noFill/>
        </p:spPr>
        <p:txBody>
          <a:bodyPr wrap="square" rtlCol="0">
            <a:spAutoFit/>
          </a:bodyPr>
          <a:p>
            <a:pPr marL="285750" indent="-285750">
              <a:lnSpc>
                <a:spcPct val="120000"/>
              </a:lnSpc>
              <a:buFont typeface="Wingdings" panose="05000000000000000000" charset="0"/>
              <a:buChar char="Ø"/>
            </a:pPr>
            <a:r>
              <a:rPr lang="en-US" altLang="zh-CN">
                <a:solidFill>
                  <a:schemeClr val="tx1"/>
                </a:solidFill>
                <a:sym typeface="+mn-ea"/>
              </a:rPr>
              <a:t>Samples: </a:t>
            </a:r>
            <a:r>
              <a:rPr lang="en-US" altLang="zh-CN">
                <a:solidFill>
                  <a:schemeClr val="accent2"/>
                </a:solidFill>
                <a:sym typeface="+mn-ea"/>
              </a:rPr>
              <a:t>MC_digi</a:t>
            </a:r>
            <a:r>
              <a:rPr lang="en-US" altLang="zh-CN">
                <a:solidFill>
                  <a:schemeClr val="tx1"/>
                </a:solidFill>
                <a:sym typeface="+mn-ea"/>
              </a:rPr>
              <a:t>: 1-120GeV (12000000) Continuous e-</a:t>
            </a:r>
            <a:endParaRPr lang="en-US" altLang="zh-CN">
              <a:solidFill>
                <a:schemeClr val="tx1"/>
              </a:solidFill>
              <a:sym typeface="+mn-ea"/>
            </a:endParaRPr>
          </a:p>
          <a:p>
            <a:endParaRPr lang="en-US" altLang="zh-CN" b="0" i="0">
              <a:solidFill>
                <a:schemeClr val="tx1"/>
              </a:solidFill>
              <a:latin typeface="Consolas" panose="020B0609020204030204"/>
              <a:ea typeface="Consolas" panose="020B0609020204030204"/>
            </a:endParaRPr>
          </a:p>
        </p:txBody>
      </p:sp>
      <p:pic>
        <p:nvPicPr>
          <p:cNvPr id="7" name="图片 6"/>
          <p:cNvPicPr>
            <a:picLocks noChangeAspect="1"/>
          </p:cNvPicPr>
          <p:nvPr/>
        </p:nvPicPr>
        <p:blipFill>
          <a:blip r:embed="rId2"/>
          <a:stretch>
            <a:fillRect/>
          </a:stretch>
        </p:blipFill>
        <p:spPr>
          <a:xfrm>
            <a:off x="854075" y="2365375"/>
            <a:ext cx="4570095" cy="2851785"/>
          </a:xfrm>
          <a:prstGeom prst="rect">
            <a:avLst/>
          </a:prstGeom>
        </p:spPr>
      </p:pic>
      <p:sp>
        <p:nvSpPr>
          <p:cNvPr id="8" name="文本框 7"/>
          <p:cNvSpPr txBox="1"/>
          <p:nvPr/>
        </p:nvSpPr>
        <p:spPr>
          <a:xfrm>
            <a:off x="447040" y="5100320"/>
            <a:ext cx="5775325" cy="1640205"/>
          </a:xfrm>
          <a:prstGeom prst="rect">
            <a:avLst/>
          </a:prstGeom>
          <a:noFill/>
        </p:spPr>
        <p:txBody>
          <a:bodyPr wrap="square" rtlCol="0">
            <a:spAutoFit/>
          </a:bodyPr>
          <a:p>
            <a:pPr marL="285750" indent="-285750">
              <a:lnSpc>
                <a:spcPct val="140000"/>
              </a:lnSpc>
              <a:buFont typeface="Arial" panose="020B0604020202020204" pitchFamily="34" charset="0"/>
              <a:buChar char="•"/>
            </a:pPr>
            <a:r>
              <a:rPr lang="en-US" altLang="zh-CN">
                <a:solidFill>
                  <a:schemeClr val="tx1"/>
                </a:solidFill>
              </a:rPr>
              <a:t>Low-energy events produce </a:t>
            </a:r>
            <a:r>
              <a:rPr lang="en-US" altLang="zh-CN">
                <a:solidFill>
                  <a:schemeClr val="accent2"/>
                </a:solidFill>
              </a:rPr>
              <a:t>fewer hits per event.--</a:t>
            </a:r>
            <a:r>
              <a:rPr lang="en-US" altLang="zh-CN">
                <a:sym typeface="+mn-ea"/>
              </a:rPr>
              <a:t>More events are needed </a:t>
            </a:r>
            <a:endParaRPr lang="en-US" altLang="zh-CN">
              <a:solidFill>
                <a:schemeClr val="accent2"/>
              </a:solidFill>
            </a:endParaRPr>
          </a:p>
          <a:p>
            <a:pPr marL="285750" indent="-285750">
              <a:lnSpc>
                <a:spcPct val="140000"/>
              </a:lnSpc>
              <a:buFont typeface="Arial" panose="020B0604020202020204" pitchFamily="34" charset="0"/>
              <a:buChar char="•"/>
            </a:pPr>
            <a:r>
              <a:rPr lang="en-US" altLang="zh-CN">
                <a:solidFill>
                  <a:schemeClr val="tx1"/>
                </a:solidFill>
              </a:rPr>
              <a:t>As a result, the MC_digi dataset follows a </a:t>
            </a:r>
            <a:r>
              <a:rPr lang="en-US" altLang="zh-CN">
                <a:solidFill>
                  <a:schemeClr val="accent2"/>
                </a:solidFill>
              </a:rPr>
              <a:t>trapezoidal event distribution.</a:t>
            </a:r>
            <a:endParaRPr lang="en-US" altLang="zh-CN">
              <a:solidFill>
                <a:schemeClr val="accent2"/>
              </a:solidFill>
            </a:endParaRPr>
          </a:p>
        </p:txBody>
      </p:sp>
      <p:pic>
        <p:nvPicPr>
          <p:cNvPr id="10" name="图片 9"/>
          <p:cNvPicPr>
            <a:picLocks noChangeAspect="1"/>
          </p:cNvPicPr>
          <p:nvPr>
            <p:custDataLst>
              <p:tags r:id="rId3"/>
            </p:custDataLst>
          </p:nvPr>
        </p:nvPicPr>
        <p:blipFill>
          <a:blip r:embed="rId4"/>
          <a:stretch>
            <a:fillRect/>
          </a:stretch>
        </p:blipFill>
        <p:spPr>
          <a:xfrm>
            <a:off x="6407150" y="1898650"/>
            <a:ext cx="4871085" cy="4723765"/>
          </a:xfrm>
          <a:prstGeom prst="rect">
            <a:avLst/>
          </a:prstGeom>
        </p:spPr>
      </p:pic>
      <p:sp>
        <p:nvSpPr>
          <p:cNvPr id="9" name="文本框 8"/>
          <p:cNvSpPr txBox="1"/>
          <p:nvPr/>
        </p:nvSpPr>
        <p:spPr>
          <a:xfrm>
            <a:off x="6222365" y="1125220"/>
            <a:ext cx="5876925" cy="902970"/>
          </a:xfrm>
          <a:prstGeom prst="rect">
            <a:avLst/>
          </a:prstGeom>
          <a:noFill/>
        </p:spPr>
        <p:txBody>
          <a:bodyPr wrap="square" rtlCol="0" anchor="t">
            <a:spAutoFit/>
          </a:bodyPr>
          <a:p>
            <a:pPr marL="285750" indent="-285750">
              <a:lnSpc>
                <a:spcPct val="110000"/>
              </a:lnSpc>
              <a:buFont typeface="Arial" panose="020B0604020202020204" pitchFamily="34" charset="0"/>
              <a:buChar char="•"/>
            </a:pPr>
            <a:r>
              <a:rPr lang="en-US" altLang="zh-CN" sz="1600" b="1">
                <a:sym typeface="+mn-ea"/>
              </a:rPr>
              <a:t>Key Performance:</a:t>
            </a:r>
            <a:r>
              <a:rPr lang="en-US" altLang="zh-CN" sz="1600">
                <a:sym typeface="+mn-ea"/>
              </a:rPr>
              <a:t> Achieved a </a:t>
            </a:r>
            <a:r>
              <a:rPr lang="en-US" altLang="zh-CN" sz="1600" b="1">
                <a:sym typeface="+mn-ea"/>
              </a:rPr>
              <a:t>~20% improvement</a:t>
            </a:r>
            <a:r>
              <a:rPr lang="en-US" altLang="zh-CN" sz="1600">
                <a:sym typeface="+mn-ea"/>
              </a:rPr>
              <a:t> in energy resolution for MC_digi.</a:t>
            </a:r>
            <a:r>
              <a:rPr lang="en-US" altLang="zh-CN" sz="1600" b="1">
                <a:sym typeface="+mn-ea"/>
              </a:rPr>
              <a:t> Max</a:t>
            </a:r>
            <a:r>
              <a:rPr lang="en-US" altLang="zh-CN" sz="1600" b="1">
                <a:sym typeface="+mn-ea"/>
              </a:rPr>
              <a:t> improvement </a:t>
            </a:r>
            <a:r>
              <a:rPr lang="en-US" altLang="zh-CN" sz="1600">
                <a:sym typeface="+mn-ea"/>
              </a:rPr>
              <a:t>arrive to</a:t>
            </a:r>
            <a:r>
              <a:rPr lang="en-US" altLang="zh-CN" sz="1600" b="1">
                <a:sym typeface="+mn-ea"/>
              </a:rPr>
              <a:t> 40%.</a:t>
            </a:r>
            <a:endParaRPr lang="en-US" altLang="zh-CN" sz="160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标题 1"/>
          <p:cNvSpPr>
            <a:spLocks noGrp="1"/>
          </p:cNvSpPr>
          <p:nvPr>
            <p:custDataLst>
              <p:tags r:id="rId2"/>
            </p:custDataLst>
          </p:nvPr>
        </p:nvSpPr>
        <p:spPr>
          <a:xfrm>
            <a:off x="608400" y="186760"/>
            <a:ext cx="10969200" cy="705600"/>
          </a:xfrm>
          <a:prstGeom prst="rect">
            <a:avLst/>
          </a:prstGeom>
          <a:effectLst>
            <a:outerShdw dir="5400000" sx="1000" sy="1000" algn="ctr" rotWithShape="0">
              <a:srgbClr val="000000">
                <a:alpha val="100000"/>
              </a:srgbClr>
            </a:outerShdw>
          </a:effectLst>
        </p:spPr>
        <p:txBody>
          <a:bodyPr vert="horz" lIns="90000" tIns="46800" rIns="90000" bIns="46800" rtlCol="0" anchor="ctr" anchorCtr="0">
            <a:norm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mj-ea"/>
                <a:cs typeface="Arial" panose="020B0604020202020204" pitchFamily="34" charset="0"/>
              </a:defRPr>
            </a:lvl1pPr>
          </a:lstStyle>
          <a:p>
            <a:r>
              <a:rPr lang="en-US" altLang="zh-CN">
                <a:solidFill>
                  <a:schemeClr val="tx1"/>
                </a:solidFill>
                <a:sym typeface="+mn-ea"/>
              </a:rPr>
              <a:t>Calib cell level p</a:t>
            </a:r>
            <a:r>
              <a:rPr lang="en-US" altLang="zh-CN">
                <a:solidFill>
                  <a:schemeClr val="tx1"/>
                </a:solidFill>
                <a:latin typeface="Arial" panose="020B0604020202020204"/>
                <a:ea typeface="Arial" panose="020B0604020202020204"/>
                <a:sym typeface="+mn-ea"/>
              </a:rPr>
              <a:t>arameter </a:t>
            </a:r>
            <a:r>
              <a:rPr lang="en-US" altLang="zh-CN">
                <a:solidFill>
                  <a:schemeClr val="tx1"/>
                </a:solidFill>
                <a:sym typeface="+mn-ea"/>
              </a:rPr>
              <a:t>a,b</a:t>
            </a:r>
            <a:endParaRPr lang="zh-CN" altLang="en-US"/>
          </a:p>
        </p:txBody>
      </p:sp>
      <p:sp>
        <p:nvSpPr>
          <p:cNvPr id="7" name="日期占位符 3"/>
          <p:cNvSpPr>
            <a:spLocks noGrp="1"/>
          </p:cNvSpPr>
          <p:nvPr/>
        </p:nvSpPr>
        <p:spPr>
          <a:xfrm>
            <a:off x="378320" y="6550620"/>
            <a:ext cx="2700000" cy="316800"/>
          </a:xfrm>
          <a:prstGeom prst="rect">
            <a:avLst/>
          </a:prstGeom>
        </p:spPr>
        <p:txBody>
          <a:bodyPr vert="horz" lIns="91440" tIns="45720" rIns="91440" bIns="45720" rtlCol="0" anchor="ctr">
            <a:normAutofit/>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 name="灯片编号占位符 4"/>
          <p:cNvSpPr>
            <a:spLocks noGrp="1"/>
          </p:cNvSpPr>
          <p:nvPr/>
        </p:nvSpPr>
        <p:spPr>
          <a:xfrm>
            <a:off x="8582500" y="6374725"/>
            <a:ext cx="2699385" cy="316800"/>
          </a:xfrm>
          <a:prstGeom prst="rect">
            <a:avLst/>
          </a:prstGeom>
        </p:spPr>
        <p:txBody>
          <a:bodyPr vert="horz" lIns="91440" tIns="45720" rIns="91440" bIns="45720" rtlCol="0" anchor="ctr">
            <a:normAutofit/>
          </a:bodyPr>
          <a:lstStyle>
            <a:defPPr>
              <a:defRPr lang="zh-CN"/>
            </a:defPPr>
            <a:lvl1pPr marL="0" algn="r"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9" name="文本框 8"/>
          <p:cNvSpPr txBox="1"/>
          <p:nvPr/>
        </p:nvSpPr>
        <p:spPr>
          <a:xfrm>
            <a:off x="763905" y="1098550"/>
            <a:ext cx="8076565" cy="398780"/>
          </a:xfrm>
          <a:prstGeom prst="rect">
            <a:avLst/>
          </a:prstGeom>
          <a:noFill/>
        </p:spPr>
        <p:txBody>
          <a:bodyPr wrap="square" rtlCol="0">
            <a:spAutoFit/>
          </a:bodyPr>
          <a:p>
            <a:r>
              <a:rPr lang="en-US" altLang="zh-CN" sz="2000" b="1"/>
              <a:t>Step 2: Using </a:t>
            </a:r>
            <a:r>
              <a:rPr lang="en-US" altLang="zh-CN" sz="2000" b="1">
                <a:sym typeface="+mn-ea"/>
              </a:rPr>
              <a:t>Inverse function to make data approch MC_digi.</a:t>
            </a:r>
            <a:endParaRPr lang="en-US" altLang="zh-CN" sz="2000" b="1"/>
          </a:p>
        </p:txBody>
      </p:sp>
      <p:pic>
        <p:nvPicPr>
          <p:cNvPr id="21" name="图片 20"/>
          <p:cNvPicPr>
            <a:picLocks noChangeAspect="1"/>
          </p:cNvPicPr>
          <p:nvPr/>
        </p:nvPicPr>
        <p:blipFill>
          <a:blip r:embed="rId3"/>
          <a:stretch>
            <a:fillRect/>
          </a:stretch>
        </p:blipFill>
        <p:spPr>
          <a:xfrm>
            <a:off x="8955405" y="1184910"/>
            <a:ext cx="2516505" cy="866140"/>
          </a:xfrm>
          <a:prstGeom prst="rect">
            <a:avLst/>
          </a:prstGeom>
        </p:spPr>
      </p:pic>
      <p:pic>
        <p:nvPicPr>
          <p:cNvPr id="10" name="E657119C-6982-421D-8BA7-E74DEB70A7D9-1" descr="C:/Temp/wpp.HALHlcwpp"/>
          <p:cNvPicPr>
            <a:picLocks noChangeAspect="1"/>
          </p:cNvPicPr>
          <p:nvPr/>
        </p:nvPicPr>
        <p:blipFill>
          <a:blip r:embed="rId4"/>
          <a:stretch>
            <a:fillRect/>
          </a:stretch>
        </p:blipFill>
        <p:spPr>
          <a:xfrm>
            <a:off x="0" y="2180908"/>
            <a:ext cx="6854825" cy="4210685"/>
          </a:xfrm>
          <a:prstGeom prst="rect">
            <a:avLst/>
          </a:prstGeom>
        </p:spPr>
      </p:pic>
      <p:pic>
        <p:nvPicPr>
          <p:cNvPr id="11" name="图片 10"/>
          <p:cNvPicPr>
            <a:picLocks noChangeAspect="1"/>
          </p:cNvPicPr>
          <p:nvPr/>
        </p:nvPicPr>
        <p:blipFill>
          <a:blip r:embed="rId5"/>
          <a:stretch>
            <a:fillRect/>
          </a:stretch>
        </p:blipFill>
        <p:spPr>
          <a:xfrm>
            <a:off x="7400925" y="2237105"/>
            <a:ext cx="3695700" cy="781050"/>
          </a:xfrm>
          <a:prstGeom prst="rect">
            <a:avLst/>
          </a:prstGeom>
        </p:spPr>
      </p:pic>
      <p:sp>
        <p:nvSpPr>
          <p:cNvPr id="12" name="文本框 11"/>
          <p:cNvSpPr txBox="1"/>
          <p:nvPr/>
        </p:nvSpPr>
        <p:spPr>
          <a:xfrm>
            <a:off x="7322185" y="1864360"/>
            <a:ext cx="2025015" cy="368300"/>
          </a:xfrm>
          <a:prstGeom prst="rect">
            <a:avLst/>
          </a:prstGeom>
          <a:noFill/>
        </p:spPr>
        <p:txBody>
          <a:bodyPr wrap="square" rtlCol="0">
            <a:spAutoFit/>
          </a:bodyPr>
          <a:p>
            <a:r>
              <a:rPr lang="en-US" altLang="zh-CN" b="1"/>
              <a:t>Total Loss</a:t>
            </a:r>
            <a:r>
              <a:rPr lang="zh-CN" altLang="en-US"/>
              <a:t>：</a:t>
            </a:r>
            <a:endParaRPr lang="zh-CN" altLang="en-US"/>
          </a:p>
        </p:txBody>
      </p:sp>
      <p:pic>
        <p:nvPicPr>
          <p:cNvPr id="13" name="图片 12"/>
          <p:cNvPicPr>
            <a:picLocks noChangeAspect="1"/>
          </p:cNvPicPr>
          <p:nvPr/>
        </p:nvPicPr>
        <p:blipFill>
          <a:blip r:embed="rId6"/>
          <a:stretch>
            <a:fillRect/>
          </a:stretch>
        </p:blipFill>
        <p:spPr>
          <a:xfrm>
            <a:off x="9473565" y="2889885"/>
            <a:ext cx="506730" cy="453390"/>
          </a:xfrm>
          <a:prstGeom prst="rect">
            <a:avLst/>
          </a:prstGeom>
        </p:spPr>
      </p:pic>
      <p:pic>
        <p:nvPicPr>
          <p:cNvPr id="14" name="图片 13"/>
          <p:cNvPicPr>
            <a:picLocks noChangeAspect="1"/>
          </p:cNvPicPr>
          <p:nvPr/>
        </p:nvPicPr>
        <p:blipFill>
          <a:blip r:embed="rId7"/>
          <a:stretch>
            <a:fillRect/>
          </a:stretch>
        </p:blipFill>
        <p:spPr>
          <a:xfrm>
            <a:off x="10393680" y="4036060"/>
            <a:ext cx="583565" cy="445135"/>
          </a:xfrm>
          <a:prstGeom prst="rect">
            <a:avLst/>
          </a:prstGeom>
        </p:spPr>
      </p:pic>
      <p:pic>
        <p:nvPicPr>
          <p:cNvPr id="15" name="图片 14"/>
          <p:cNvPicPr>
            <a:picLocks noChangeAspect="1"/>
          </p:cNvPicPr>
          <p:nvPr/>
        </p:nvPicPr>
        <p:blipFill>
          <a:blip r:embed="rId8"/>
          <a:stretch>
            <a:fillRect/>
          </a:stretch>
        </p:blipFill>
        <p:spPr>
          <a:xfrm>
            <a:off x="10233660" y="5128895"/>
            <a:ext cx="591820" cy="486410"/>
          </a:xfrm>
          <a:prstGeom prst="rect">
            <a:avLst/>
          </a:prstGeom>
        </p:spPr>
      </p:pic>
      <p:sp>
        <p:nvSpPr>
          <p:cNvPr id="16" name="文本框 15"/>
          <p:cNvSpPr txBox="1"/>
          <p:nvPr/>
        </p:nvSpPr>
        <p:spPr>
          <a:xfrm>
            <a:off x="7129780" y="2891790"/>
            <a:ext cx="2217420" cy="423545"/>
          </a:xfrm>
          <a:prstGeom prst="rect">
            <a:avLst/>
          </a:prstGeom>
        </p:spPr>
        <p:txBody>
          <a:bodyPr wrap="square">
            <a:spAutoFit/>
          </a:bodyPr>
          <a:p>
            <a:pPr marL="285750" indent="-285750">
              <a:lnSpc>
                <a:spcPct val="120000"/>
              </a:lnSpc>
              <a:buFont typeface="Wingdings" panose="05000000000000000000" charset="0"/>
              <a:buChar char="Ø"/>
            </a:pPr>
            <a:r>
              <a:rPr lang="en-US" altLang="zh-CN"/>
              <a:t>Reference Loss</a:t>
            </a:r>
            <a:r>
              <a:rPr lang="zh-CN" altLang="en-US"/>
              <a:t>：</a:t>
            </a:r>
            <a:r>
              <a:rPr lang="en-US" altLang="zh-CN"/>
              <a:t> </a:t>
            </a:r>
            <a:endParaRPr lang="en-US" altLang="zh-CN"/>
          </a:p>
        </p:txBody>
      </p:sp>
      <p:sp>
        <p:nvSpPr>
          <p:cNvPr id="17" name="文本框 16"/>
          <p:cNvSpPr txBox="1"/>
          <p:nvPr/>
        </p:nvSpPr>
        <p:spPr>
          <a:xfrm>
            <a:off x="7051040" y="4084955"/>
            <a:ext cx="3703955" cy="423545"/>
          </a:xfrm>
          <a:prstGeom prst="rect">
            <a:avLst/>
          </a:prstGeom>
        </p:spPr>
        <p:txBody>
          <a:bodyPr wrap="square">
            <a:spAutoFit/>
          </a:bodyPr>
          <a:p>
            <a:pPr marL="285750" indent="-285750">
              <a:lnSpc>
                <a:spcPct val="120000"/>
              </a:lnSpc>
              <a:buFont typeface="Wingdings" panose="05000000000000000000" charset="0"/>
              <a:buChar char="Ø"/>
            </a:pPr>
            <a:r>
              <a:rPr lang="en-US" altLang="zh-CN"/>
              <a:t>CNN Energy Prediction Loss </a:t>
            </a:r>
            <a:r>
              <a:rPr lang="zh-CN" altLang="en-US"/>
              <a:t>：</a:t>
            </a:r>
            <a:endParaRPr lang="zh-CN" altLang="en-US"/>
          </a:p>
        </p:txBody>
      </p:sp>
      <p:sp>
        <p:nvSpPr>
          <p:cNvPr id="18" name="文本框 17"/>
          <p:cNvSpPr txBox="1"/>
          <p:nvPr/>
        </p:nvSpPr>
        <p:spPr>
          <a:xfrm>
            <a:off x="7051040" y="5252085"/>
            <a:ext cx="3334385" cy="423545"/>
          </a:xfrm>
          <a:prstGeom prst="rect">
            <a:avLst/>
          </a:prstGeom>
        </p:spPr>
        <p:txBody>
          <a:bodyPr wrap="square">
            <a:spAutoFit/>
          </a:bodyPr>
          <a:p>
            <a:pPr marL="285750" indent="-285750">
              <a:lnSpc>
                <a:spcPct val="120000"/>
              </a:lnSpc>
              <a:buFont typeface="Wingdings" panose="05000000000000000000" charset="0"/>
              <a:buChar char="Ø"/>
            </a:pPr>
            <a:r>
              <a:rPr lang="en-US" altLang="zh-CN"/>
              <a:t>Cell-level Deposition Loss</a:t>
            </a:r>
            <a:r>
              <a:rPr lang="zh-CN" altLang="en-US"/>
              <a:t>：</a:t>
            </a:r>
            <a:r>
              <a:rPr lang="en-US" altLang="zh-CN"/>
              <a:t> </a:t>
            </a:r>
            <a:endParaRPr lang="en-US" altLang="zh-CN"/>
          </a:p>
        </p:txBody>
      </p:sp>
      <p:sp>
        <p:nvSpPr>
          <p:cNvPr id="19" name="文本框 18"/>
          <p:cNvSpPr txBox="1"/>
          <p:nvPr/>
        </p:nvSpPr>
        <p:spPr>
          <a:xfrm>
            <a:off x="7051040" y="3367405"/>
            <a:ext cx="5314315" cy="645160"/>
          </a:xfrm>
          <a:prstGeom prst="rect">
            <a:avLst/>
          </a:prstGeom>
        </p:spPr>
        <p:txBody>
          <a:bodyPr wrap="square">
            <a:spAutoFit/>
          </a:bodyPr>
          <a:p>
            <a:pPr marL="285750" indent="-285750">
              <a:buFont typeface="Arial" panose="020B0604020202020204" pitchFamily="34" charset="0"/>
              <a:buChar char="•"/>
            </a:pPr>
            <a:r>
              <a:rPr lang="en-US" altLang="zh-CN"/>
              <a:t>Minimize the discrepancy of energy resolution with the </a:t>
            </a:r>
            <a:r>
              <a:rPr lang="en-US" altLang="zh-CN">
                <a:solidFill>
                  <a:schemeClr val="accent2"/>
                </a:solidFill>
              </a:rPr>
              <a:t>MC_digi and data.</a:t>
            </a:r>
            <a:endParaRPr lang="en-US" altLang="zh-CN">
              <a:solidFill>
                <a:schemeClr val="accent2"/>
              </a:solidFill>
            </a:endParaRPr>
          </a:p>
        </p:txBody>
      </p:sp>
      <p:sp>
        <p:nvSpPr>
          <p:cNvPr id="20" name="文本框 19"/>
          <p:cNvSpPr txBox="1"/>
          <p:nvPr/>
        </p:nvSpPr>
        <p:spPr>
          <a:xfrm>
            <a:off x="7051040" y="4582160"/>
            <a:ext cx="5238750" cy="645160"/>
          </a:xfrm>
          <a:prstGeom prst="rect">
            <a:avLst/>
          </a:prstGeom>
        </p:spPr>
        <p:txBody>
          <a:bodyPr wrap="square">
            <a:spAutoFit/>
          </a:bodyPr>
          <a:p>
            <a:pPr marL="285750" indent="-285750">
              <a:buFont typeface="Arial" panose="020B0604020202020204" pitchFamily="34" charset="0"/>
              <a:buChar char="•"/>
            </a:pPr>
            <a:r>
              <a:rPr lang="en-US" altLang="zh-CN"/>
              <a:t>Evaluates the accuracy of the </a:t>
            </a:r>
            <a:r>
              <a:rPr lang="en-US" altLang="zh-CN">
                <a:solidFill>
                  <a:schemeClr val="accent2"/>
                </a:solidFill>
              </a:rPr>
              <a:t>network's macroscopic physical prediction</a:t>
            </a:r>
            <a:r>
              <a:rPr lang="en-US" altLang="zh-CN"/>
              <a:t>. </a:t>
            </a:r>
            <a:endParaRPr lang="en-US" altLang="zh-CN"/>
          </a:p>
        </p:txBody>
      </p:sp>
      <p:sp>
        <p:nvSpPr>
          <p:cNvPr id="22" name="文本框 21"/>
          <p:cNvSpPr txBox="1"/>
          <p:nvPr/>
        </p:nvSpPr>
        <p:spPr>
          <a:xfrm>
            <a:off x="7129780" y="5716905"/>
            <a:ext cx="5062220" cy="755650"/>
          </a:xfrm>
          <a:prstGeom prst="rect">
            <a:avLst/>
          </a:prstGeom>
        </p:spPr>
        <p:txBody>
          <a:bodyPr wrap="square">
            <a:spAutoFit/>
          </a:bodyPr>
          <a:p>
            <a:pPr marL="285750" indent="-285750">
              <a:lnSpc>
                <a:spcPct val="120000"/>
              </a:lnSpc>
              <a:buFont typeface="Arial" panose="020B0604020202020204" pitchFamily="34" charset="0"/>
              <a:buChar char="•"/>
            </a:pPr>
            <a:r>
              <a:rPr lang="en-US" altLang="zh-CN"/>
              <a:t>Constrains the </a:t>
            </a:r>
            <a:r>
              <a:rPr lang="en-US" altLang="zh-CN">
                <a:solidFill>
                  <a:schemeClr val="accent2"/>
                </a:solidFill>
              </a:rPr>
              <a:t>energy deposition distribution </a:t>
            </a:r>
            <a:r>
              <a:rPr lang="en-US" altLang="zh-CN"/>
              <a:t>at the microscopic (per-cell) level.</a:t>
            </a:r>
            <a:endParaRPr lang="en-US" altLang="zh-CN"/>
          </a:p>
        </p:txBody>
      </p:sp>
      <p:sp>
        <p:nvSpPr>
          <p:cNvPr id="23" name="文本框 22"/>
          <p:cNvSpPr txBox="1"/>
          <p:nvPr/>
        </p:nvSpPr>
        <p:spPr>
          <a:xfrm>
            <a:off x="0" y="1781175"/>
            <a:ext cx="3313430" cy="368300"/>
          </a:xfrm>
          <a:prstGeom prst="rect">
            <a:avLst/>
          </a:prstGeom>
          <a:noFill/>
        </p:spPr>
        <p:txBody>
          <a:bodyPr wrap="square" rtlCol="0">
            <a:spAutoFit/>
          </a:bodyPr>
          <a:p>
            <a:r>
              <a:rPr lang="en-US" altLang="zh-CN">
                <a:solidFill>
                  <a:schemeClr val="accent2"/>
                </a:solidFill>
              </a:rPr>
              <a:t>SPS e- data 80,100,120 GeV</a:t>
            </a:r>
            <a:endParaRPr lang="en-US" altLang="zh-CN">
              <a:solidFill>
                <a:schemeClr val="accent2"/>
              </a:solidFill>
            </a:endParaRPr>
          </a:p>
        </p:txBody>
      </p:sp>
      <p:sp>
        <p:nvSpPr>
          <p:cNvPr id="24" name="文本框 23"/>
          <p:cNvSpPr txBox="1"/>
          <p:nvPr/>
        </p:nvSpPr>
        <p:spPr>
          <a:xfrm>
            <a:off x="3203575" y="1955165"/>
            <a:ext cx="3313430" cy="368300"/>
          </a:xfrm>
          <a:prstGeom prst="rect">
            <a:avLst/>
          </a:prstGeom>
          <a:noFill/>
        </p:spPr>
        <p:txBody>
          <a:bodyPr wrap="square" rtlCol="0">
            <a:spAutoFit/>
          </a:bodyPr>
          <a:p>
            <a:r>
              <a:rPr lang="en-US" altLang="zh-CN">
                <a:solidFill>
                  <a:schemeClr val="accent2"/>
                </a:solidFill>
              </a:rPr>
              <a:t>MC_digi 80,100,120 GeV</a:t>
            </a:r>
            <a:endParaRPr lang="en-US" altLang="zh-CN">
              <a:solidFill>
                <a:schemeClr val="accen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solidFill>
                  <a:schemeClr val="tx1"/>
                </a:solidFill>
                <a:sym typeface="+mn-ea"/>
              </a:rPr>
              <a:t>Calib cell level p</a:t>
            </a:r>
            <a:r>
              <a:rPr lang="en-US" altLang="zh-CN">
                <a:solidFill>
                  <a:schemeClr val="tx1"/>
                </a:solidFill>
                <a:latin typeface="Arial" panose="020B0604020202020204"/>
                <a:ea typeface="Arial" panose="020B0604020202020204"/>
                <a:sym typeface="+mn-ea"/>
              </a:rPr>
              <a:t>arameter </a:t>
            </a:r>
            <a:r>
              <a:rPr lang="en-US" altLang="zh-CN">
                <a:solidFill>
                  <a:schemeClr val="tx1"/>
                </a:solidFill>
                <a:sym typeface="+mn-ea"/>
              </a:rPr>
              <a:t>a,b</a:t>
            </a:r>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文本框 5"/>
          <p:cNvSpPr txBox="1"/>
          <p:nvPr/>
        </p:nvSpPr>
        <p:spPr>
          <a:xfrm>
            <a:off x="760730" y="1052830"/>
            <a:ext cx="4617720" cy="398780"/>
          </a:xfrm>
          <a:prstGeom prst="rect">
            <a:avLst/>
          </a:prstGeom>
          <a:noFill/>
        </p:spPr>
        <p:txBody>
          <a:bodyPr wrap="square" rtlCol="0">
            <a:spAutoFit/>
          </a:bodyPr>
          <a:p>
            <a:r>
              <a:rPr lang="en-US" altLang="zh-CN" sz="2000" b="1"/>
              <a:t>Result</a:t>
            </a:r>
            <a:r>
              <a:rPr lang="zh-CN" altLang="en-US" sz="2000" b="1"/>
              <a:t>：</a:t>
            </a:r>
            <a:r>
              <a:rPr lang="en-US" altLang="zh-CN" sz="2000" b="1"/>
              <a:t>Apply </a:t>
            </a:r>
            <a:r>
              <a:rPr lang="en-US" altLang="zh-CN" sz="2000" b="1">
                <a:sym typeface="+mn-ea"/>
              </a:rPr>
              <a:t>p</a:t>
            </a:r>
            <a:r>
              <a:rPr lang="en-US" altLang="zh-CN" sz="2000" b="1">
                <a:latin typeface="Arial" panose="020B0604020202020204"/>
                <a:ea typeface="Arial" panose="020B0604020202020204"/>
                <a:sym typeface="+mn-ea"/>
              </a:rPr>
              <a:t>arameter </a:t>
            </a:r>
            <a:r>
              <a:rPr lang="en-US" altLang="zh-CN" sz="2000" b="1">
                <a:sym typeface="+mn-ea"/>
              </a:rPr>
              <a:t>a,b</a:t>
            </a:r>
            <a:r>
              <a:rPr lang="en-US" altLang="zh-CN" sz="2000" b="1"/>
              <a:t> </a:t>
            </a:r>
            <a:endParaRPr lang="en-US" altLang="zh-CN" sz="2000" b="1"/>
          </a:p>
        </p:txBody>
      </p:sp>
      <p:pic>
        <p:nvPicPr>
          <p:cNvPr id="7" name="图片 6"/>
          <p:cNvPicPr>
            <a:picLocks noChangeAspect="1"/>
          </p:cNvPicPr>
          <p:nvPr/>
        </p:nvPicPr>
        <p:blipFill>
          <a:blip r:embed="rId2"/>
          <a:stretch>
            <a:fillRect/>
          </a:stretch>
        </p:blipFill>
        <p:spPr>
          <a:xfrm>
            <a:off x="842645" y="1993900"/>
            <a:ext cx="4453255" cy="4429760"/>
          </a:xfrm>
          <a:prstGeom prst="rect">
            <a:avLst/>
          </a:prstGeom>
        </p:spPr>
      </p:pic>
      <p:pic>
        <p:nvPicPr>
          <p:cNvPr id="8" name="图片 7"/>
          <p:cNvPicPr>
            <a:picLocks noChangeAspect="1"/>
          </p:cNvPicPr>
          <p:nvPr/>
        </p:nvPicPr>
        <p:blipFill>
          <a:blip r:embed="rId3"/>
          <a:stretch>
            <a:fillRect/>
          </a:stretch>
        </p:blipFill>
        <p:spPr>
          <a:xfrm>
            <a:off x="923925" y="2108200"/>
            <a:ext cx="1942465" cy="944245"/>
          </a:xfrm>
          <a:prstGeom prst="rect">
            <a:avLst/>
          </a:prstGeom>
        </p:spPr>
      </p:pic>
      <p:sp>
        <p:nvSpPr>
          <p:cNvPr id="9" name="文本框 8"/>
          <p:cNvSpPr txBox="1"/>
          <p:nvPr/>
        </p:nvSpPr>
        <p:spPr>
          <a:xfrm>
            <a:off x="842645" y="1523365"/>
            <a:ext cx="6096000" cy="368300"/>
          </a:xfrm>
          <a:prstGeom prst="rect">
            <a:avLst/>
          </a:prstGeom>
          <a:noFill/>
        </p:spPr>
        <p:txBody>
          <a:bodyPr wrap="square" rtlCol="0" anchor="t">
            <a:spAutoFit/>
          </a:bodyPr>
          <a:p>
            <a:pPr algn="l">
              <a:buClrTx/>
              <a:buSzTx/>
              <a:buFontTx/>
            </a:pPr>
            <a:r>
              <a:rPr lang="en-US" altLang="zh-CN">
                <a:sym typeface="+mn-ea"/>
              </a:rPr>
              <a:t>100 GeV | Layer 7 | Center 4×4 cells</a:t>
            </a:r>
            <a:endParaRPr lang="en-US" altLang="zh-CN">
              <a:sym typeface="+mn-ea"/>
            </a:endParaRPr>
          </a:p>
        </p:txBody>
      </p:sp>
      <p:pic>
        <p:nvPicPr>
          <p:cNvPr id="10" name="图片 9"/>
          <p:cNvPicPr>
            <a:picLocks noChangeAspect="1"/>
          </p:cNvPicPr>
          <p:nvPr/>
        </p:nvPicPr>
        <p:blipFill>
          <a:blip r:embed="rId4"/>
          <a:stretch>
            <a:fillRect/>
          </a:stretch>
        </p:blipFill>
        <p:spPr>
          <a:xfrm>
            <a:off x="6741160" y="892175"/>
            <a:ext cx="4624705" cy="2703830"/>
          </a:xfrm>
          <a:prstGeom prst="rect">
            <a:avLst/>
          </a:prstGeom>
        </p:spPr>
      </p:pic>
      <p:pic>
        <p:nvPicPr>
          <p:cNvPr id="11" name="图片 10"/>
          <p:cNvPicPr>
            <a:picLocks noChangeAspect="1"/>
          </p:cNvPicPr>
          <p:nvPr/>
        </p:nvPicPr>
        <p:blipFill>
          <a:blip r:embed="rId5"/>
          <a:stretch>
            <a:fillRect/>
          </a:stretch>
        </p:blipFill>
        <p:spPr>
          <a:xfrm>
            <a:off x="6112510" y="4393565"/>
            <a:ext cx="2657475" cy="1987550"/>
          </a:xfrm>
          <a:prstGeom prst="rect">
            <a:avLst/>
          </a:prstGeom>
        </p:spPr>
      </p:pic>
      <p:pic>
        <p:nvPicPr>
          <p:cNvPr id="12" name="图片 11"/>
          <p:cNvPicPr>
            <a:picLocks noChangeAspect="1"/>
          </p:cNvPicPr>
          <p:nvPr/>
        </p:nvPicPr>
        <p:blipFill>
          <a:blip r:embed="rId6"/>
          <a:stretch>
            <a:fillRect/>
          </a:stretch>
        </p:blipFill>
        <p:spPr>
          <a:xfrm>
            <a:off x="9138920" y="4393565"/>
            <a:ext cx="2764155" cy="1977390"/>
          </a:xfrm>
          <a:prstGeom prst="rect">
            <a:avLst/>
          </a:prstGeom>
        </p:spPr>
      </p:pic>
      <p:sp>
        <p:nvSpPr>
          <p:cNvPr id="13" name="文本框 12"/>
          <p:cNvSpPr txBox="1"/>
          <p:nvPr/>
        </p:nvSpPr>
        <p:spPr>
          <a:xfrm>
            <a:off x="5931535" y="3655060"/>
            <a:ext cx="6042660" cy="679450"/>
          </a:xfrm>
          <a:prstGeom prst="rect">
            <a:avLst/>
          </a:prstGeom>
        </p:spPr>
        <p:txBody>
          <a:bodyPr wrap="square">
            <a:noAutofit/>
          </a:bodyPr>
          <a:p>
            <a:pPr marL="285750" indent="-285750">
              <a:buFont typeface="Arial" panose="020B0604020202020204" pitchFamily="34" charset="0"/>
              <a:buChar char="•"/>
            </a:pPr>
            <a:r>
              <a:rPr lang="en-US" altLang="zh-CN" sz="1600"/>
              <a:t>Differences in </a:t>
            </a:r>
            <a:r>
              <a:rPr lang="en-US" altLang="zh-CN" sz="1600">
                <a:solidFill>
                  <a:schemeClr val="accent2"/>
                </a:solidFill>
              </a:rPr>
              <a:t>beam center and beam size</a:t>
            </a:r>
            <a:r>
              <a:rPr lang="en-US" altLang="zh-CN" sz="1600"/>
              <a:t> </a:t>
            </a:r>
            <a:r>
              <a:rPr lang="en-US" altLang="zh-CN" sz="1600" b="1"/>
              <a:t>prevent a perfect match</a:t>
            </a:r>
            <a:r>
              <a:rPr lang="en-US" altLang="zh-CN" sz="1600"/>
              <a:t> between MC_digi_correct and data</a:t>
            </a:r>
            <a:endParaRPr lang="en-US" altLang="zh-CN" sz="1600"/>
          </a:p>
        </p:txBody>
      </p:sp>
      <p:pic>
        <p:nvPicPr>
          <p:cNvPr id="18" name="图片 17"/>
          <p:cNvPicPr>
            <a:picLocks noChangeAspect="1"/>
          </p:cNvPicPr>
          <p:nvPr/>
        </p:nvPicPr>
        <p:blipFill>
          <a:blip r:embed="rId7"/>
          <a:srcRect l="57660" b="-1887"/>
          <a:stretch>
            <a:fillRect/>
          </a:stretch>
        </p:blipFill>
        <p:spPr>
          <a:xfrm>
            <a:off x="4785360" y="892175"/>
            <a:ext cx="1258570" cy="99949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330" y="186690"/>
            <a:ext cx="7864475" cy="705485"/>
          </a:xfrm>
        </p:spPr>
        <p:txBody>
          <a:bodyPr>
            <a:normAutofit/>
          </a:bodyPr>
          <a:p>
            <a:r>
              <a:rPr lang="en-US" altLang="zh-CN">
                <a:sym typeface="+mn-ea"/>
              </a:rPr>
              <a:t>Retrain CNN+LSTM </a:t>
            </a:r>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a:xfrm>
            <a:off x="9327355" y="6423620"/>
            <a:ext cx="2699385" cy="316800"/>
          </a:xfrm>
        </p:spPr>
        <p:txBody>
          <a:bodyPr/>
          <a:p>
            <a:fld id="{49AE70B2-8BF9-45C0-BB95-33D1B9D3A854}" type="slidenum">
              <a:rPr lang="zh-CN" altLang="en-US" smtClean="0"/>
            </a:fld>
            <a:endParaRPr lang="zh-CN" altLang="en-US"/>
          </a:p>
        </p:txBody>
      </p:sp>
      <p:sp>
        <p:nvSpPr>
          <p:cNvPr id="6" name="文本框 5"/>
          <p:cNvSpPr txBox="1"/>
          <p:nvPr/>
        </p:nvSpPr>
        <p:spPr>
          <a:xfrm>
            <a:off x="733425" y="972185"/>
            <a:ext cx="8877300" cy="398780"/>
          </a:xfrm>
          <a:prstGeom prst="rect">
            <a:avLst/>
          </a:prstGeom>
          <a:noFill/>
        </p:spPr>
        <p:txBody>
          <a:bodyPr wrap="square" rtlCol="0" anchor="t">
            <a:spAutoFit/>
          </a:bodyPr>
          <a:p>
            <a:r>
              <a:rPr lang="en-US" altLang="zh-CN" sz="2000" b="1">
                <a:sym typeface="+mn-ea"/>
              </a:rPr>
              <a:t>Result</a:t>
            </a:r>
            <a:r>
              <a:rPr lang="zh-CN" altLang="en-US" sz="2000" b="1">
                <a:sym typeface="+mn-ea"/>
              </a:rPr>
              <a:t>：</a:t>
            </a:r>
            <a:r>
              <a:rPr lang="en-US" altLang="zh-CN" sz="2000" b="1">
                <a:sym typeface="+mn-ea"/>
              </a:rPr>
              <a:t>Retrain CNN+LSTM to improve energy resolution for data</a:t>
            </a:r>
            <a:endParaRPr lang="zh-CN" altLang="en-US" sz="2000" b="1">
              <a:sym typeface="+mn-ea"/>
            </a:endParaRPr>
          </a:p>
        </p:txBody>
      </p:sp>
      <p:sp>
        <p:nvSpPr>
          <p:cNvPr id="7" name="文本框 6"/>
          <p:cNvSpPr txBox="1"/>
          <p:nvPr/>
        </p:nvSpPr>
        <p:spPr>
          <a:xfrm>
            <a:off x="733425" y="1370965"/>
            <a:ext cx="10367645" cy="1108075"/>
          </a:xfrm>
          <a:prstGeom prst="rect">
            <a:avLst/>
          </a:prstGeom>
          <a:noFill/>
        </p:spPr>
        <p:txBody>
          <a:bodyPr wrap="square" rtlCol="0" anchor="t">
            <a:noAutofit/>
          </a:bodyPr>
          <a:p>
            <a:pPr marL="0" lvl="2" indent="-285750">
              <a:lnSpc>
                <a:spcPct val="180000"/>
              </a:lnSpc>
              <a:buFont typeface="Wingdings" panose="05000000000000000000" charset="0"/>
              <a:buChar char="Ø"/>
            </a:pPr>
            <a:r>
              <a:rPr lang="en-US" altLang="zh-CN">
                <a:sym typeface="+mn-ea"/>
              </a:rPr>
              <a:t>DANN</a:t>
            </a:r>
            <a:r>
              <a:rPr lang="zh-CN" altLang="en-US">
                <a:sym typeface="+mn-ea"/>
              </a:rPr>
              <a:t>（</a:t>
            </a:r>
            <a:r>
              <a:rPr lang="en-US" altLang="zh-CN">
                <a:sym typeface="+mn-ea"/>
              </a:rPr>
              <a:t>Domain-Adversarial Neural Network</a:t>
            </a:r>
            <a:r>
              <a:rPr lang="zh-CN" altLang="en-US">
                <a:sym typeface="+mn-ea"/>
              </a:rPr>
              <a:t>）</a:t>
            </a:r>
            <a:endParaRPr lang="en-US" altLang="zh-CN">
              <a:sym typeface="+mn-ea"/>
            </a:endParaRPr>
          </a:p>
          <a:p>
            <a:pPr marL="285750" indent="-285750">
              <a:lnSpc>
                <a:spcPct val="180000"/>
              </a:lnSpc>
              <a:buFont typeface="Wingdings" panose="05000000000000000000" charset="0"/>
              <a:buChar char="Ø"/>
            </a:pPr>
            <a:r>
              <a:rPr lang="en-US" altLang="zh-CN">
                <a:sym typeface="+mn-ea"/>
              </a:rPr>
              <a:t>Samples: </a:t>
            </a:r>
            <a:r>
              <a:rPr lang="en-US" altLang="zh-CN">
                <a:solidFill>
                  <a:schemeClr val="accent2"/>
                </a:solidFill>
                <a:sym typeface="+mn-ea"/>
              </a:rPr>
              <a:t>MC_digi_corrected</a:t>
            </a:r>
            <a:r>
              <a:rPr lang="en-US" altLang="zh-CN">
                <a:sym typeface="+mn-ea"/>
              </a:rPr>
              <a:t>: 1-120GeV (400000) Continuous e-</a:t>
            </a:r>
            <a:endParaRPr lang="en-US" altLang="zh-CN">
              <a:sym typeface="+mn-ea"/>
            </a:endParaRPr>
          </a:p>
          <a:p>
            <a:pPr marL="914400" lvl="2" indent="457200">
              <a:lnSpc>
                <a:spcPct val="180000"/>
              </a:lnSpc>
              <a:buFont typeface="Wingdings" panose="05000000000000000000" charset="0"/>
              <a:buNone/>
            </a:pPr>
            <a:r>
              <a:rPr lang="en-US" altLang="zh-CN">
                <a:solidFill>
                  <a:schemeClr val="accent2"/>
                </a:solidFill>
                <a:sym typeface="+mn-ea"/>
              </a:rPr>
              <a:t>Data: </a:t>
            </a:r>
            <a:r>
              <a:rPr lang="en-US" altLang="zh-CN">
                <a:solidFill>
                  <a:schemeClr val="tx1"/>
                </a:solidFill>
                <a:sym typeface="+mn-ea"/>
              </a:rPr>
              <a:t> PS and SPS  [ 1-120] GeV  D</a:t>
            </a:r>
            <a:r>
              <a:rPr lang="en-US" altLang="zh-CN">
                <a:solidFill>
                  <a:schemeClr val="tx1"/>
                </a:solidFill>
                <a:sym typeface="+mn-ea"/>
              </a:rPr>
              <a:t>escret energy</a:t>
            </a:r>
            <a:endParaRPr lang="en-US" altLang="zh-CN">
              <a:solidFill>
                <a:schemeClr val="tx1"/>
              </a:solidFill>
              <a:sym typeface="+mn-ea"/>
            </a:endParaRPr>
          </a:p>
          <a:p>
            <a:pPr lvl="2" indent="457200">
              <a:lnSpc>
                <a:spcPct val="180000"/>
              </a:lnSpc>
              <a:buNone/>
            </a:pPr>
            <a:endParaRPr lang="en-US" altLang="zh-CN">
              <a:solidFill>
                <a:schemeClr val="tx1"/>
              </a:solidFill>
              <a:sym typeface="+mn-ea"/>
            </a:endParaRPr>
          </a:p>
        </p:txBody>
      </p:sp>
      <p:pic>
        <p:nvPicPr>
          <p:cNvPr id="8" name="E657119C-6982-421D-8BA7-E74DEB70A7D9-2" descr="C:/Temp/wpp.WCyuiYwpp"/>
          <p:cNvPicPr>
            <a:picLocks noChangeAspect="1"/>
          </p:cNvPicPr>
          <p:nvPr/>
        </p:nvPicPr>
        <p:blipFill>
          <a:blip r:embed="rId2"/>
          <a:stretch>
            <a:fillRect/>
          </a:stretch>
        </p:blipFill>
        <p:spPr>
          <a:xfrm>
            <a:off x="608330" y="2915285"/>
            <a:ext cx="6119495" cy="3825240"/>
          </a:xfrm>
          <a:prstGeom prst="rect">
            <a:avLst/>
          </a:prstGeom>
        </p:spPr>
      </p:pic>
      <p:sp>
        <p:nvSpPr>
          <p:cNvPr id="9" name="文本框 8"/>
          <p:cNvSpPr txBox="1"/>
          <p:nvPr/>
        </p:nvSpPr>
        <p:spPr>
          <a:xfrm>
            <a:off x="6968490" y="4046855"/>
            <a:ext cx="5224145" cy="2303145"/>
          </a:xfrm>
          <a:prstGeom prst="rect">
            <a:avLst/>
          </a:prstGeom>
          <a:noFill/>
        </p:spPr>
        <p:txBody>
          <a:bodyPr wrap="square" rtlCol="0" anchor="t">
            <a:noAutofit/>
          </a:bodyPr>
          <a:p>
            <a:pPr marL="285750" indent="-285750">
              <a:lnSpc>
                <a:spcPct val="180000"/>
              </a:lnSpc>
              <a:buFont typeface="Arial" panose="020B0604020202020204" pitchFamily="34" charset="0"/>
              <a:buChar char="•"/>
            </a:pPr>
            <a:r>
              <a:rPr lang="en-US" altLang="zh-CN" sz="1600">
                <a:solidFill>
                  <a:schemeClr val="accent2"/>
                </a:solidFill>
                <a:sym typeface="+mn-ea"/>
              </a:rPr>
              <a:t>Preserves Core Physics</a:t>
            </a:r>
            <a:r>
              <a:rPr lang="en-US" altLang="zh-CN" sz="1600">
                <a:sym typeface="+mn-ea"/>
              </a:rPr>
              <a:t>: Retains essential information for accurate energy prediction (satisfies Label Predictor).</a:t>
            </a:r>
            <a:endParaRPr lang="en-US" altLang="zh-CN" sz="1600">
              <a:sym typeface="+mn-ea"/>
            </a:endParaRPr>
          </a:p>
          <a:p>
            <a:pPr marL="285750" indent="-285750">
              <a:lnSpc>
                <a:spcPct val="180000"/>
              </a:lnSpc>
              <a:buFont typeface="Arial" panose="020B0604020202020204" pitchFamily="34" charset="0"/>
              <a:buChar char="•"/>
            </a:pPr>
            <a:r>
              <a:rPr lang="en-US" altLang="zh-CN" sz="1600">
                <a:solidFill>
                  <a:schemeClr val="accent2"/>
                </a:solidFill>
                <a:sym typeface="+mn-ea"/>
              </a:rPr>
              <a:t>Acts as an "Eraser"</a:t>
            </a:r>
            <a:r>
              <a:rPr lang="en-US" altLang="zh-CN" sz="1600">
                <a:sym typeface="+mn-ea"/>
              </a:rPr>
              <a:t>: Wipes away both MC "simulation fingerprints" and Data "real noise."</a:t>
            </a:r>
            <a:endParaRPr lang="en-US" altLang="zh-CN" sz="1600">
              <a:sym typeface="+mn-ea"/>
            </a:endParaRPr>
          </a:p>
        </p:txBody>
      </p:sp>
      <p:pic>
        <p:nvPicPr>
          <p:cNvPr id="3" name="图片 2"/>
          <p:cNvPicPr>
            <a:picLocks noChangeAspect="1"/>
          </p:cNvPicPr>
          <p:nvPr/>
        </p:nvPicPr>
        <p:blipFill>
          <a:blip r:embed="rId3"/>
          <a:stretch>
            <a:fillRect/>
          </a:stretch>
        </p:blipFill>
        <p:spPr>
          <a:xfrm>
            <a:off x="7809865" y="1370965"/>
            <a:ext cx="3959225" cy="28111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sym typeface="+mn-ea"/>
              </a:rPr>
              <a:t>Retrain CNN+LSTM</a:t>
            </a:r>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7" name="文本框 6"/>
          <p:cNvSpPr txBox="1"/>
          <p:nvPr/>
        </p:nvSpPr>
        <p:spPr>
          <a:xfrm>
            <a:off x="447675" y="1111885"/>
            <a:ext cx="5558155" cy="829945"/>
          </a:xfrm>
          <a:prstGeom prst="rect">
            <a:avLst/>
          </a:prstGeom>
          <a:noFill/>
        </p:spPr>
        <p:txBody>
          <a:bodyPr wrap="square" rtlCol="0" anchor="t">
            <a:spAutoFit/>
          </a:bodyPr>
          <a:p>
            <a:pPr marL="285750" indent="-285750">
              <a:buFont typeface="Wingdings" panose="05000000000000000000" charset="0"/>
              <a:buChar char="Ø"/>
            </a:pPr>
            <a:r>
              <a:rPr lang="en-US" altLang="zh-CN" sz="1600" b="1">
                <a:sym typeface="+mn-ea"/>
              </a:rPr>
              <a:t>Key Performance:</a:t>
            </a:r>
            <a:r>
              <a:rPr lang="en-US" altLang="zh-CN" sz="1600">
                <a:sym typeface="+mn-ea"/>
              </a:rPr>
              <a:t> Achieved a </a:t>
            </a:r>
            <a:r>
              <a:rPr lang="en-US" altLang="zh-CN" sz="1600" b="1">
                <a:sym typeface="+mn-ea"/>
              </a:rPr>
              <a:t>~20% improvement</a:t>
            </a:r>
            <a:r>
              <a:rPr lang="en-US" altLang="zh-CN" sz="1600">
                <a:sym typeface="+mn-ea"/>
              </a:rPr>
              <a:t> in energy resolution for data.</a:t>
            </a:r>
            <a:r>
              <a:rPr lang="en-US" altLang="zh-CN" sz="1600" b="1">
                <a:sym typeface="+mn-ea"/>
              </a:rPr>
              <a:t> High Energy component signifigently improv</a:t>
            </a:r>
            <a:r>
              <a:rPr lang="en-US" altLang="zh-CN" sz="1600" b="1">
                <a:sym typeface="+mn-ea"/>
              </a:rPr>
              <a:t>ed.</a:t>
            </a:r>
            <a:endParaRPr lang="en-US" altLang="zh-CN" sz="1600" b="1">
              <a:sym typeface="+mn-ea"/>
            </a:endParaRPr>
          </a:p>
        </p:txBody>
      </p:sp>
      <p:sp>
        <p:nvSpPr>
          <p:cNvPr id="9" name="文本框 8"/>
          <p:cNvSpPr txBox="1"/>
          <p:nvPr/>
        </p:nvSpPr>
        <p:spPr>
          <a:xfrm>
            <a:off x="6349365" y="1111885"/>
            <a:ext cx="5360035" cy="583565"/>
          </a:xfrm>
          <a:prstGeom prst="rect">
            <a:avLst/>
          </a:prstGeom>
        </p:spPr>
        <p:txBody>
          <a:bodyPr wrap="square">
            <a:spAutoFit/>
          </a:bodyPr>
          <a:p>
            <a:pPr marL="285750" indent="-285750">
              <a:buFont typeface="Wingdings" panose="05000000000000000000" charset="0"/>
              <a:buChar char="Ø"/>
            </a:pPr>
            <a:r>
              <a:rPr lang="en-US" altLang="zh-CN" sz="1600" b="1">
                <a:sym typeface="+mn-ea"/>
              </a:rPr>
              <a:t>Key Performance:</a:t>
            </a:r>
            <a:r>
              <a:rPr lang="en-US" altLang="zh-CN" sz="1600">
                <a:sym typeface="+mn-ea"/>
              </a:rPr>
              <a:t> </a:t>
            </a:r>
            <a:r>
              <a:rPr lang="en-US" altLang="zh-CN" sz="1600"/>
              <a:t>The energy linearity has significantly improved.Linearity error </a:t>
            </a:r>
            <a:r>
              <a:rPr lang="en-US" altLang="zh-CN" sz="1600" b="1"/>
              <a:t>kept within 5%</a:t>
            </a:r>
            <a:endParaRPr lang="en-US" altLang="zh-CN" sz="1600" b="1"/>
          </a:p>
        </p:txBody>
      </p:sp>
      <p:pic>
        <p:nvPicPr>
          <p:cNvPr id="3" name="图片 2"/>
          <p:cNvPicPr>
            <a:picLocks noChangeAspect="1"/>
          </p:cNvPicPr>
          <p:nvPr/>
        </p:nvPicPr>
        <p:blipFill>
          <a:blip r:embed="rId2"/>
          <a:stretch>
            <a:fillRect/>
          </a:stretch>
        </p:blipFill>
        <p:spPr>
          <a:xfrm>
            <a:off x="782955" y="2072640"/>
            <a:ext cx="4561205" cy="4472940"/>
          </a:xfrm>
          <a:prstGeom prst="rect">
            <a:avLst/>
          </a:prstGeom>
        </p:spPr>
      </p:pic>
      <p:pic>
        <p:nvPicPr>
          <p:cNvPr id="11" name="图片 10"/>
          <p:cNvPicPr>
            <a:picLocks noChangeAspect="1"/>
          </p:cNvPicPr>
          <p:nvPr/>
        </p:nvPicPr>
        <p:blipFill>
          <a:blip r:embed="rId3"/>
          <a:stretch>
            <a:fillRect/>
          </a:stretch>
        </p:blipFill>
        <p:spPr>
          <a:xfrm>
            <a:off x="6737350" y="2056130"/>
            <a:ext cx="4584065" cy="436753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t>Summary</a:t>
            </a:r>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8" name="文本框 7"/>
          <p:cNvSpPr txBox="1"/>
          <p:nvPr/>
        </p:nvSpPr>
        <p:spPr>
          <a:xfrm>
            <a:off x="608330" y="1218565"/>
            <a:ext cx="11229340" cy="5205095"/>
          </a:xfrm>
          <a:prstGeom prst="rect">
            <a:avLst/>
          </a:prstGeom>
        </p:spPr>
        <p:txBody>
          <a:bodyPr wrap="square">
            <a:noAutofit/>
          </a:bodyPr>
          <a:p>
            <a:pPr marL="285750" indent="-285750">
              <a:lnSpc>
                <a:spcPct val="110000"/>
              </a:lnSpc>
              <a:buFont typeface="Wingdings" panose="05000000000000000000" charset="0"/>
              <a:buChar char="Ø"/>
            </a:pPr>
            <a:r>
              <a:rPr lang="en-US" altLang="zh-CN" sz="1600" b="1"/>
              <a:t>Background &amp; Challenges</a:t>
            </a:r>
            <a:endParaRPr lang="en-US" altLang="zh-CN" sz="1600" b="1"/>
          </a:p>
          <a:p>
            <a:pPr>
              <a:lnSpc>
                <a:spcPct val="110000"/>
              </a:lnSpc>
            </a:pPr>
            <a:endParaRPr lang="en-US" altLang="zh-CN" sz="1600"/>
          </a:p>
          <a:p>
            <a:pPr marL="285750" indent="-285750">
              <a:lnSpc>
                <a:spcPct val="110000"/>
              </a:lnSpc>
              <a:buFont typeface="Arial" panose="020B0604020202020204" pitchFamily="34" charset="0"/>
              <a:buChar char="•"/>
            </a:pPr>
            <a:r>
              <a:rPr lang="en-US" altLang="zh-CN" sz="1600"/>
              <a:t>Detector non-linearity and beam profile (center/size) differences caused a severe MC-Data "sim-to-real Gap."</a:t>
            </a:r>
            <a:endParaRPr lang="en-US" altLang="zh-CN" sz="1600"/>
          </a:p>
          <a:p>
            <a:pPr>
              <a:lnSpc>
                <a:spcPct val="110000"/>
              </a:lnSpc>
            </a:pPr>
            <a:endParaRPr lang="en-US" altLang="zh-CN" sz="1600"/>
          </a:p>
          <a:p>
            <a:pPr marL="285750" indent="-285750">
              <a:lnSpc>
                <a:spcPct val="110000"/>
              </a:lnSpc>
              <a:buFont typeface="Wingdings" panose="05000000000000000000" charset="0"/>
              <a:buChar char="Ø"/>
            </a:pPr>
            <a:r>
              <a:rPr lang="en-US" altLang="zh-CN" sz="1600" b="1"/>
              <a:t>Calibration &amp; DANN Strategy</a:t>
            </a:r>
            <a:endParaRPr lang="en-US" altLang="zh-CN" sz="1600" b="1"/>
          </a:p>
          <a:p>
            <a:pPr marL="285750" indent="-285750">
              <a:lnSpc>
                <a:spcPct val="110000"/>
              </a:lnSpc>
              <a:buFont typeface="Wingdings" panose="05000000000000000000" charset="0"/>
              <a:buChar char="Ø"/>
            </a:pPr>
            <a:endParaRPr lang="en-US" altLang="zh-CN" sz="1600" b="1"/>
          </a:p>
          <a:p>
            <a:pPr marL="285750" indent="-285750">
              <a:lnSpc>
                <a:spcPct val="110000"/>
              </a:lnSpc>
              <a:buFont typeface="Arial" panose="020B0604020202020204" pitchFamily="34" charset="0"/>
              <a:buChar char="•"/>
            </a:pPr>
            <a:r>
              <a:rPr lang="en-US" altLang="zh-CN" sz="1600">
                <a:sym typeface="+mn-ea"/>
              </a:rPr>
              <a:t>Explored CNN+LSTM for CEPC AHCAL energy reconstruction.</a:t>
            </a:r>
            <a:endParaRPr lang="en-US" altLang="zh-CN" sz="1600"/>
          </a:p>
          <a:p>
            <a:pPr marL="285750" indent="-285750">
              <a:lnSpc>
                <a:spcPct val="110000"/>
              </a:lnSpc>
              <a:buFont typeface="Wingdings" panose="05000000000000000000" charset="0"/>
              <a:buChar char="Ø"/>
            </a:pPr>
            <a:endParaRPr lang="en-US" altLang="zh-CN" sz="1600"/>
          </a:p>
          <a:p>
            <a:pPr marL="285750" indent="-285750">
              <a:lnSpc>
                <a:spcPct val="110000"/>
              </a:lnSpc>
              <a:buFont typeface="Arial" panose="020B0604020202020204" pitchFamily="34" charset="0"/>
              <a:buChar char="•"/>
            </a:pPr>
            <a:r>
              <a:rPr lang="en-US" altLang="zh-CN" sz="1600"/>
              <a:t>Inverse Calibration: Applied at the cell level to correct electronics non-linearity, aligning real data with simulation.</a:t>
            </a:r>
            <a:endParaRPr lang="en-US" altLang="zh-CN" sz="1600"/>
          </a:p>
          <a:p>
            <a:pPr marL="285750" indent="-285750">
              <a:lnSpc>
                <a:spcPct val="110000"/>
              </a:lnSpc>
              <a:buFont typeface="Arial" panose="020B0604020202020204" pitchFamily="34" charset="0"/>
              <a:buChar char="•"/>
            </a:pPr>
            <a:endParaRPr lang="en-US" altLang="zh-CN" sz="1600"/>
          </a:p>
          <a:p>
            <a:pPr marL="285750" indent="-285750">
              <a:lnSpc>
                <a:spcPct val="110000"/>
              </a:lnSpc>
              <a:buFont typeface="Arial" panose="020B0604020202020204" pitchFamily="34" charset="0"/>
              <a:buChar char="•"/>
            </a:pPr>
            <a:r>
              <a:rPr lang="en-US" altLang="zh-CN" sz="1600"/>
              <a:t>DANN Integration: Addressed residual discrepancies between MC and Data.</a:t>
            </a:r>
            <a:endParaRPr lang="en-US" altLang="zh-CN" sz="1600"/>
          </a:p>
          <a:p>
            <a:pPr marL="285750" indent="-285750">
              <a:lnSpc>
                <a:spcPct val="110000"/>
              </a:lnSpc>
              <a:buFont typeface="Wingdings" panose="05000000000000000000" charset="0"/>
              <a:buChar char="Ø"/>
            </a:pPr>
            <a:endParaRPr lang="en-US" altLang="zh-CN" sz="1600" b="1"/>
          </a:p>
          <a:p>
            <a:pPr marL="285750" indent="-285750">
              <a:lnSpc>
                <a:spcPct val="110000"/>
              </a:lnSpc>
              <a:buFont typeface="Wingdings" panose="05000000000000000000" charset="0"/>
              <a:buChar char="Ø"/>
            </a:pPr>
            <a:r>
              <a:rPr lang="en-US" altLang="zh-CN" sz="1600" b="1"/>
              <a:t>Performance Breakthrough</a:t>
            </a:r>
            <a:endParaRPr lang="en-US" altLang="zh-CN" sz="1600" b="1"/>
          </a:p>
          <a:p>
            <a:pPr>
              <a:lnSpc>
                <a:spcPct val="110000"/>
              </a:lnSpc>
            </a:pPr>
            <a:endParaRPr lang="en-US" altLang="zh-CN" sz="1600"/>
          </a:p>
          <a:p>
            <a:pPr marL="285750" indent="-285750">
              <a:lnSpc>
                <a:spcPct val="110000"/>
              </a:lnSpc>
              <a:buFont typeface="Arial" panose="020B0604020202020204" pitchFamily="34" charset="0"/>
              <a:buChar char="•"/>
            </a:pPr>
            <a:r>
              <a:rPr lang="en-US" altLang="zh-CN" sz="1600"/>
              <a:t>Resolution: Improved by ~20% for real data,</a:t>
            </a:r>
            <a:r>
              <a:rPr lang="en-US" altLang="zh-CN" sz="1600" b="1">
                <a:sym typeface="+mn-ea"/>
              </a:rPr>
              <a:t> High Energy component signifigently improvwd.</a:t>
            </a:r>
            <a:r>
              <a:rPr lang="en-US" altLang="zh-CN" sz="1600"/>
              <a:t>.</a:t>
            </a:r>
            <a:endParaRPr lang="en-US" altLang="zh-CN" sz="1600"/>
          </a:p>
          <a:p>
            <a:pPr marL="285750" indent="-285750">
              <a:lnSpc>
                <a:spcPct val="110000"/>
              </a:lnSpc>
              <a:buFont typeface="Arial" panose="020B0604020202020204" pitchFamily="34" charset="0"/>
              <a:buChar char="•"/>
            </a:pPr>
            <a:endParaRPr lang="en-US" altLang="zh-CN" sz="1600"/>
          </a:p>
          <a:p>
            <a:pPr marL="285750" indent="-285750">
              <a:lnSpc>
                <a:spcPct val="110000"/>
              </a:lnSpc>
              <a:buFont typeface="Arial" panose="020B0604020202020204" pitchFamily="34" charset="0"/>
              <a:buChar char="•"/>
            </a:pPr>
            <a:r>
              <a:rPr lang="en-US" altLang="zh-CN" sz="1600"/>
              <a:t>Linearity: Significantly enhanced, with the linearity error successfully kept within 5%.</a:t>
            </a:r>
            <a:endParaRPr lang="en-US" altLang="zh-CN"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t>Outline </a:t>
            </a:r>
            <a:endParaRPr lang="en-US" altLang="zh-CN"/>
          </a:p>
        </p:txBody>
      </p:sp>
      <p:sp>
        <p:nvSpPr>
          <p:cNvPr id="3" name="内容占位符 2"/>
          <p:cNvSpPr>
            <a:spLocks noGrp="1"/>
          </p:cNvSpPr>
          <p:nvPr>
            <p:ph idx="1"/>
            <p:custDataLst>
              <p:tags r:id="rId2"/>
            </p:custDataLst>
          </p:nvPr>
        </p:nvSpPr>
        <p:spPr/>
        <p:txBody>
          <a:bodyPr>
            <a:normAutofit fontScale="80000"/>
          </a:bodyPr>
          <a:p>
            <a:pPr>
              <a:lnSpc>
                <a:spcPct val="190000"/>
              </a:lnSpc>
            </a:pPr>
            <a:r>
              <a:rPr lang="en-US" altLang="zh-CN">
                <a:sym typeface="+mn-ea"/>
              </a:rPr>
              <a:t>Motivation</a:t>
            </a:r>
            <a:endParaRPr lang="en-US" altLang="zh-CN">
              <a:sym typeface="+mn-ea"/>
            </a:endParaRPr>
          </a:p>
          <a:p>
            <a:pPr>
              <a:lnSpc>
                <a:spcPct val="190000"/>
              </a:lnSpc>
            </a:pPr>
            <a:r>
              <a:rPr lang="en-US" altLang="zh-CN">
                <a:sym typeface="+mn-ea"/>
              </a:rPr>
              <a:t>Introduction and </a:t>
            </a:r>
            <a:r>
              <a:rPr lang="en-US" altLang="zh-CN">
                <a:sym typeface="+mn-ea"/>
              </a:rPr>
              <a:t>AHCAL Prototype</a:t>
            </a:r>
            <a:endParaRPr lang="en-US" altLang="zh-CN">
              <a:sym typeface="+mn-ea"/>
            </a:endParaRPr>
          </a:p>
          <a:p>
            <a:pPr>
              <a:lnSpc>
                <a:spcPct val="190000"/>
              </a:lnSpc>
            </a:pPr>
            <a:r>
              <a:rPr lang="en-US" altLang="zh-CN">
                <a:sym typeface="+mn-ea"/>
              </a:rPr>
              <a:t>Beam Tests and  </a:t>
            </a:r>
            <a:r>
              <a:rPr lang="en-US" altLang="zh-CN">
                <a:solidFill>
                  <a:srgbClr val="000000"/>
                </a:solidFill>
                <a:latin typeface="Arial" panose="020B0604020202020204"/>
                <a:ea typeface="Arial" panose="020B0604020202020204"/>
                <a:sym typeface="+mn-ea"/>
              </a:rPr>
              <a:t>Digitization of Simulation</a:t>
            </a:r>
            <a:endParaRPr lang="en-US" altLang="zh-CN">
              <a:solidFill>
                <a:srgbClr val="000000"/>
              </a:solidFill>
              <a:latin typeface="Arial" panose="020B0604020202020204"/>
              <a:ea typeface="Arial" panose="020B0604020202020204"/>
              <a:sym typeface="+mn-ea"/>
            </a:endParaRPr>
          </a:p>
          <a:p>
            <a:pPr>
              <a:lnSpc>
                <a:spcPct val="190000"/>
              </a:lnSpc>
            </a:pPr>
            <a:r>
              <a:rPr lang="en-US" altLang="zh-CN">
                <a:sym typeface="+mn-ea"/>
              </a:rPr>
              <a:t>CNN+LSTM</a:t>
            </a:r>
            <a:endParaRPr lang="en-US" altLang="zh-CN">
              <a:sym typeface="+mn-ea"/>
            </a:endParaRPr>
          </a:p>
          <a:p>
            <a:pPr>
              <a:lnSpc>
                <a:spcPct val="190000"/>
              </a:lnSpc>
            </a:pPr>
            <a:r>
              <a:rPr lang="en-US" altLang="zh-CN">
                <a:sym typeface="+mn-ea"/>
              </a:rPr>
              <a:t>Calib cell level p</a:t>
            </a:r>
            <a:r>
              <a:rPr lang="en-US" altLang="zh-CN">
                <a:latin typeface="Arial" panose="020B0604020202020204"/>
                <a:ea typeface="Arial" panose="020B0604020202020204"/>
                <a:sym typeface="+mn-ea"/>
              </a:rPr>
              <a:t>arameter </a:t>
            </a:r>
            <a:r>
              <a:rPr lang="en-US" altLang="zh-CN">
                <a:sym typeface="+mn-ea"/>
              </a:rPr>
              <a:t>a,b</a:t>
            </a:r>
            <a:endParaRPr lang="en-US" altLang="zh-CN">
              <a:sym typeface="+mn-ea"/>
            </a:endParaRPr>
          </a:p>
          <a:p>
            <a:pPr>
              <a:lnSpc>
                <a:spcPct val="190000"/>
              </a:lnSpc>
            </a:pPr>
            <a:r>
              <a:rPr lang="en-US" altLang="zh-CN">
                <a:sym typeface="+mn-ea"/>
              </a:rPr>
              <a:t>Result</a:t>
            </a:r>
            <a:endParaRPr lang="zh-CN" altLang="en-US"/>
          </a:p>
          <a:p>
            <a:endParaRPr lang="en-US" altLang="zh-CN"/>
          </a:p>
          <a:p>
            <a:endParaRPr lang="en-US" altLang="zh-CN">
              <a:solidFill>
                <a:srgbClr val="000000"/>
              </a:solidFill>
              <a:latin typeface="Arial" panose="020B0604020202020204"/>
              <a:ea typeface="Arial" panose="020B0604020202020204"/>
              <a:sym typeface="+mn-ea"/>
            </a:endParaRPr>
          </a:p>
          <a:p>
            <a:endParaRPr lang="zh-CN" altLang="en-US"/>
          </a:p>
          <a:p>
            <a:endParaRPr lang="en-US" altLang="zh-CN"/>
          </a:p>
          <a:p>
            <a:endParaRPr lang="en-US" altLang="zh-CN">
              <a:sym typeface="+mn-ea"/>
            </a:endParaRPr>
          </a:p>
          <a:p>
            <a:endParaRPr lang="en-US" altLang="zh-CN"/>
          </a:p>
          <a:p>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330" y="328930"/>
            <a:ext cx="3549650" cy="563245"/>
          </a:xfrm>
        </p:spPr>
        <p:txBody>
          <a:bodyPr>
            <a:normAutofit fontScale="90000"/>
          </a:bodyPr>
          <a:p>
            <a:r>
              <a:rPr lang="en-US" altLang="zh-CN"/>
              <a:t>Motivation</a:t>
            </a:r>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17" name="文本框 16"/>
          <p:cNvSpPr txBox="1"/>
          <p:nvPr/>
        </p:nvSpPr>
        <p:spPr>
          <a:xfrm>
            <a:off x="797560" y="3564890"/>
            <a:ext cx="6303645" cy="645160"/>
          </a:xfrm>
          <a:prstGeom prst="rect">
            <a:avLst/>
          </a:prstGeom>
          <a:noFill/>
        </p:spPr>
        <p:txBody>
          <a:bodyPr wrap="square" rtlCol="0">
            <a:spAutoFit/>
          </a:bodyPr>
          <a:p>
            <a:pPr marL="285750" indent="-285750">
              <a:buFont typeface="Arial" panose="020B0604020202020204" pitchFamily="34" charset="0"/>
              <a:buChar char="•"/>
            </a:pPr>
            <a:r>
              <a:rPr lang="en-US" altLang="zh-CN">
                <a:sym typeface="+mn-ea"/>
              </a:rPr>
              <a:t>Electronic </a:t>
            </a:r>
            <a:r>
              <a:rPr lang="en-US" altLang="zh-CN">
                <a:solidFill>
                  <a:schemeClr val="accent2"/>
                </a:solidFill>
                <a:sym typeface="+mn-ea"/>
              </a:rPr>
              <a:t>Saturation effect </a:t>
            </a:r>
            <a:r>
              <a:rPr lang="en-US" altLang="zh-CN">
                <a:sym typeface="+mn-ea"/>
              </a:rPr>
              <a:t>digitization function</a:t>
            </a:r>
            <a:endParaRPr lang="en-US" altLang="zh-CN">
              <a:sym typeface="+mn-ea"/>
            </a:endParaRPr>
          </a:p>
          <a:p>
            <a:pPr indent="0">
              <a:buFont typeface="Arial" panose="020B0604020202020204" pitchFamily="34" charset="0"/>
              <a:buNone/>
            </a:pPr>
            <a:r>
              <a:rPr lang="en-US" altLang="zh-CN"/>
              <a:t> </a:t>
            </a:r>
            <a:endParaRPr lang="en-US" altLang="zh-CN"/>
          </a:p>
        </p:txBody>
      </p:sp>
      <p:pic>
        <p:nvPicPr>
          <p:cNvPr id="18" name="图片 17"/>
          <p:cNvPicPr>
            <a:picLocks noChangeAspect="1"/>
          </p:cNvPicPr>
          <p:nvPr/>
        </p:nvPicPr>
        <p:blipFill>
          <a:blip r:embed="rId2"/>
          <a:srcRect l="57660" b="-1887"/>
          <a:stretch>
            <a:fillRect/>
          </a:stretch>
        </p:blipFill>
        <p:spPr>
          <a:xfrm>
            <a:off x="2152650" y="3933190"/>
            <a:ext cx="1612900" cy="1278255"/>
          </a:xfrm>
          <a:prstGeom prst="rect">
            <a:avLst/>
          </a:prstGeom>
        </p:spPr>
      </p:pic>
      <p:sp>
        <p:nvSpPr>
          <p:cNvPr id="20" name="文本框 19"/>
          <p:cNvSpPr txBox="1"/>
          <p:nvPr/>
        </p:nvSpPr>
        <p:spPr>
          <a:xfrm>
            <a:off x="6362700" y="3564890"/>
            <a:ext cx="6096000" cy="368300"/>
          </a:xfrm>
          <a:prstGeom prst="rect">
            <a:avLst/>
          </a:prstGeom>
          <a:noFill/>
        </p:spPr>
        <p:txBody>
          <a:bodyPr wrap="square" rtlCol="0" anchor="t">
            <a:spAutoFit/>
          </a:bodyPr>
          <a:p>
            <a:pPr marL="285750" indent="-285750">
              <a:buFont typeface="Arial" panose="020B0604020202020204" pitchFamily="34" charset="0"/>
              <a:buChar char="•"/>
            </a:pPr>
            <a:r>
              <a:rPr lang="en-US" altLang="zh-CN">
                <a:sym typeface="+mn-ea"/>
              </a:rPr>
              <a:t>Inverse function to correct electronic </a:t>
            </a:r>
            <a:r>
              <a:rPr lang="en-US" altLang="zh-CN">
                <a:solidFill>
                  <a:schemeClr val="accent2"/>
                </a:solidFill>
                <a:sym typeface="+mn-ea"/>
              </a:rPr>
              <a:t>Saturation effect</a:t>
            </a:r>
            <a:endParaRPr lang="en-US" altLang="zh-CN">
              <a:sym typeface="+mn-ea"/>
            </a:endParaRPr>
          </a:p>
        </p:txBody>
      </p:sp>
      <p:pic>
        <p:nvPicPr>
          <p:cNvPr id="21" name="图片 20"/>
          <p:cNvPicPr>
            <a:picLocks noChangeAspect="1"/>
          </p:cNvPicPr>
          <p:nvPr/>
        </p:nvPicPr>
        <p:blipFill>
          <a:blip r:embed="rId3"/>
          <a:stretch>
            <a:fillRect/>
          </a:stretch>
        </p:blipFill>
        <p:spPr>
          <a:xfrm>
            <a:off x="7703820" y="4111625"/>
            <a:ext cx="2516505" cy="866140"/>
          </a:xfrm>
          <a:prstGeom prst="rect">
            <a:avLst/>
          </a:prstGeom>
        </p:spPr>
      </p:pic>
      <p:sp>
        <p:nvSpPr>
          <p:cNvPr id="6" name="文本框 5"/>
          <p:cNvSpPr txBox="1"/>
          <p:nvPr/>
        </p:nvSpPr>
        <p:spPr>
          <a:xfrm>
            <a:off x="1148715" y="1891030"/>
            <a:ext cx="10634980" cy="1585595"/>
          </a:xfrm>
          <a:prstGeom prst="rect">
            <a:avLst/>
          </a:prstGeom>
          <a:noFill/>
        </p:spPr>
        <p:txBody>
          <a:bodyPr wrap="square" rtlCol="0" anchor="t">
            <a:spAutoFit/>
          </a:bodyPr>
          <a:p>
            <a:pPr marL="285750" indent="-285750">
              <a:lnSpc>
                <a:spcPct val="180000"/>
              </a:lnSpc>
              <a:buFont typeface="Wingdings" panose="05000000000000000000" charset="0"/>
              <a:buChar char="Ø"/>
            </a:pPr>
            <a:r>
              <a:rPr lang="en-US" altLang="zh-CN">
                <a:solidFill>
                  <a:schemeClr val="tx1"/>
                </a:solidFill>
                <a:sym typeface="+mn-ea"/>
              </a:rPr>
              <a:t> To</a:t>
            </a:r>
            <a:r>
              <a:rPr lang="en-US" altLang="zh-CN">
                <a:solidFill>
                  <a:schemeClr val="accent2"/>
                </a:solidFill>
                <a:sym typeface="+mn-ea"/>
              </a:rPr>
              <a:t> </a:t>
            </a:r>
            <a:r>
              <a:rPr lang="en-US" altLang="zh-CN">
                <a:solidFill>
                  <a:schemeClr val="tx1"/>
                </a:solidFill>
                <a:sym typeface="+mn-ea"/>
              </a:rPr>
              <a:t>Correct</a:t>
            </a:r>
            <a:r>
              <a:rPr lang="en-US" altLang="zh-CN">
                <a:solidFill>
                  <a:schemeClr val="accent2"/>
                </a:solidFill>
                <a:sym typeface="+mn-ea"/>
              </a:rPr>
              <a:t> Saturation effect</a:t>
            </a:r>
            <a:r>
              <a:rPr lang="en-US" altLang="zh-CN">
                <a:sym typeface="+mn-ea"/>
              </a:rPr>
              <a:t> and </a:t>
            </a:r>
            <a:r>
              <a:rPr lang="en-US" altLang="zh-CN">
                <a:solidFill>
                  <a:schemeClr val="accent2"/>
                </a:solidFill>
                <a:sym typeface="+mn-ea"/>
              </a:rPr>
              <a:t>cell nonuniformity:</a:t>
            </a:r>
            <a:endParaRPr lang="en-US" altLang="zh-CN">
              <a:solidFill>
                <a:schemeClr val="accent2"/>
              </a:solidFill>
              <a:sym typeface="+mn-ea"/>
            </a:endParaRPr>
          </a:p>
          <a:p>
            <a:pPr marL="285750" indent="-285750">
              <a:lnSpc>
                <a:spcPct val="180000"/>
              </a:lnSpc>
              <a:buFont typeface="Wingdings" panose="05000000000000000000" charset="0"/>
              <a:buChar char="Ø"/>
            </a:pPr>
            <a:r>
              <a:rPr lang="en-US" altLang="zh-CN" b="1">
                <a:solidFill>
                  <a:schemeClr val="tx1"/>
                </a:solidFill>
                <a:sym typeface="+mn-ea"/>
              </a:rPr>
              <a:t>Key Hypothesis:</a:t>
            </a:r>
            <a:r>
              <a:rPr lang="en-US" altLang="zh-CN">
                <a:solidFill>
                  <a:schemeClr val="accent2"/>
                </a:solidFill>
                <a:sym typeface="+mn-ea"/>
              </a:rPr>
              <a:t> </a:t>
            </a:r>
            <a:r>
              <a:rPr lang="en-US" altLang="zh-CN">
                <a:solidFill>
                  <a:schemeClr val="tx1"/>
                </a:solidFill>
                <a:sym typeface="+mn-ea"/>
              </a:rPr>
              <a:t>The discrepancy between MC_digi and Real Data mainly stems from </a:t>
            </a:r>
            <a:r>
              <a:rPr lang="en-US" altLang="zh-CN">
                <a:solidFill>
                  <a:schemeClr val="accent2"/>
                </a:solidFill>
                <a:sym typeface="+mn-ea"/>
              </a:rPr>
              <a:t>electronics </a:t>
            </a:r>
            <a:r>
              <a:rPr lang="en-US" altLang="zh-CN">
                <a:solidFill>
                  <a:schemeClr val="accent2"/>
                </a:solidFill>
                <a:sym typeface="+mn-ea"/>
              </a:rPr>
              <a:t>Saturation effect</a:t>
            </a:r>
            <a:endParaRPr lang="en-US" altLang="zh-CN">
              <a:solidFill>
                <a:schemeClr val="accent2"/>
              </a:solidFill>
              <a:sym typeface="+mn-ea"/>
            </a:endParaRPr>
          </a:p>
        </p:txBody>
      </p:sp>
      <p:sp>
        <p:nvSpPr>
          <p:cNvPr id="7" name="文本框 6"/>
          <p:cNvSpPr txBox="1"/>
          <p:nvPr/>
        </p:nvSpPr>
        <p:spPr>
          <a:xfrm>
            <a:off x="828675" y="892175"/>
            <a:ext cx="10295890" cy="1445260"/>
          </a:xfrm>
          <a:prstGeom prst="rect">
            <a:avLst/>
          </a:prstGeom>
          <a:noFill/>
        </p:spPr>
        <p:txBody>
          <a:bodyPr wrap="square" rtlCol="0" anchor="t">
            <a:spAutoFit/>
          </a:bodyPr>
          <a:p>
            <a:pPr marL="285750" indent="-285750">
              <a:lnSpc>
                <a:spcPct val="170000"/>
              </a:lnSpc>
              <a:buFont typeface="Wingdings" panose="05000000000000000000" charset="0"/>
              <a:buChar char="u"/>
            </a:pPr>
            <a:r>
              <a:rPr lang="en-US" altLang="zh-CN" sz="2000">
                <a:solidFill>
                  <a:schemeClr val="tx1"/>
                </a:solidFill>
                <a:sym typeface="+mn-ea"/>
              </a:rPr>
              <a:t> </a:t>
            </a:r>
            <a:r>
              <a:rPr lang="en-US" altLang="zh-CN" sz="2000">
                <a:solidFill>
                  <a:schemeClr val="tx1"/>
                </a:solidFill>
              </a:rPr>
              <a:t>Understand the detector response and strive to improve the </a:t>
            </a:r>
            <a:r>
              <a:rPr lang="en-US" altLang="zh-CN" sz="2000">
                <a:solidFill>
                  <a:srgbClr val="000000"/>
                </a:solidFill>
                <a:latin typeface="Arial" panose="020B0604020202020204"/>
                <a:ea typeface="Arial" panose="020B0604020202020204"/>
                <a:sym typeface="+mn-ea"/>
              </a:rPr>
              <a:t>Digitization of Simulation</a:t>
            </a:r>
            <a:r>
              <a:rPr lang="en-US" altLang="zh-CN" sz="2000">
                <a:solidFill>
                  <a:schemeClr val="tx1"/>
                </a:solidFill>
              </a:rPr>
              <a:t>.</a:t>
            </a:r>
            <a:endParaRPr lang="en-US" altLang="zh-CN" sz="2000">
              <a:solidFill>
                <a:schemeClr val="tx1"/>
              </a:solidFill>
            </a:endParaRPr>
          </a:p>
          <a:p>
            <a:pPr marL="342900" indent="-342900">
              <a:lnSpc>
                <a:spcPct val="170000"/>
              </a:lnSpc>
              <a:buFont typeface="Wingdings" panose="05000000000000000000" charset="0"/>
              <a:buChar char="u"/>
            </a:pPr>
            <a:r>
              <a:rPr lang="en-US" altLang="zh-CN" sz="2000">
                <a:solidFill>
                  <a:schemeClr val="tx1"/>
                </a:solidFill>
                <a:sym typeface="+mn-ea"/>
              </a:rPr>
              <a:t>Attempt to improve the HCAL  e- energy resolution using ML</a:t>
            </a:r>
            <a:endParaRPr lang="en-US" altLang="zh-CN" sz="2000">
              <a:solidFill>
                <a:schemeClr val="tx1"/>
              </a:solidFill>
            </a:endParaRPr>
          </a:p>
          <a:p>
            <a:pPr indent="0">
              <a:buFont typeface="Wingdings" panose="05000000000000000000" charset="0"/>
              <a:buNone/>
            </a:pPr>
            <a:endParaRPr lang="en-US" altLang="zh-CN" sz="2000">
              <a:solidFill>
                <a:schemeClr val="tx1"/>
              </a:solidFill>
            </a:endParaRPr>
          </a:p>
        </p:txBody>
      </p:sp>
      <p:sp>
        <p:nvSpPr>
          <p:cNvPr id="10" name="文本框 9"/>
          <p:cNvSpPr txBox="1"/>
          <p:nvPr/>
        </p:nvSpPr>
        <p:spPr>
          <a:xfrm>
            <a:off x="828675" y="4883785"/>
            <a:ext cx="3800475" cy="368300"/>
          </a:xfrm>
          <a:prstGeom prst="rect">
            <a:avLst/>
          </a:prstGeom>
          <a:noFill/>
        </p:spPr>
        <p:txBody>
          <a:bodyPr wrap="square" rtlCol="0">
            <a:spAutoFit/>
          </a:bodyPr>
          <a:p>
            <a:pPr marL="285750" indent="-285750">
              <a:buFont typeface="Wingdings" panose="05000000000000000000" charset="0"/>
              <a:buChar char="u"/>
            </a:pPr>
            <a:r>
              <a:rPr lang="en-US" altLang="zh-CN"/>
              <a:t>Strategy</a:t>
            </a:r>
            <a:endParaRPr lang="en-US" altLang="zh-CN"/>
          </a:p>
        </p:txBody>
      </p:sp>
      <p:sp>
        <p:nvSpPr>
          <p:cNvPr id="11" name="文本框 10"/>
          <p:cNvSpPr txBox="1"/>
          <p:nvPr/>
        </p:nvSpPr>
        <p:spPr>
          <a:xfrm>
            <a:off x="1223645" y="5252085"/>
            <a:ext cx="10679430" cy="1863725"/>
          </a:xfrm>
          <a:prstGeom prst="rect">
            <a:avLst/>
          </a:prstGeom>
          <a:noFill/>
        </p:spPr>
        <p:txBody>
          <a:bodyPr wrap="square" rtlCol="0">
            <a:spAutoFit/>
          </a:bodyPr>
          <a:p>
            <a:pPr marL="285750" indent="-285750">
              <a:lnSpc>
                <a:spcPct val="160000"/>
              </a:lnSpc>
              <a:buFont typeface="Arial" panose="020B0604020202020204" pitchFamily="34" charset="0"/>
              <a:buChar char="•"/>
            </a:pPr>
            <a:r>
              <a:rPr lang="en-US" altLang="zh-CN">
                <a:sym typeface="+mn-ea"/>
              </a:rPr>
              <a:t>Hit level data: Train a CNN+LSTM</a:t>
            </a:r>
            <a:endParaRPr lang="en-US" altLang="zh-CN" u="sng">
              <a:solidFill>
                <a:schemeClr val="tx1"/>
              </a:solidFill>
              <a:sym typeface="+mn-ea"/>
            </a:endParaRPr>
          </a:p>
          <a:p>
            <a:pPr marL="285750" indent="-285750">
              <a:lnSpc>
                <a:spcPct val="160000"/>
              </a:lnSpc>
              <a:buFont typeface="Arial" panose="020B0604020202020204" pitchFamily="34" charset="0"/>
              <a:buChar char="•"/>
            </a:pPr>
            <a:r>
              <a:rPr lang="en-US" altLang="zh-CN" u="sng">
                <a:solidFill>
                  <a:schemeClr val="tx1"/>
                </a:solidFill>
                <a:sym typeface="+mn-ea"/>
              </a:rPr>
              <a:t>Using </a:t>
            </a:r>
            <a:r>
              <a:rPr lang="en-US" altLang="zh-CN">
                <a:solidFill>
                  <a:schemeClr val="tx1"/>
                </a:solidFill>
                <a:sym typeface="+mn-ea"/>
              </a:rPr>
              <a:t>Hit leve machine learing model to calib cell level p</a:t>
            </a:r>
            <a:r>
              <a:rPr lang="en-US" altLang="zh-CN">
                <a:solidFill>
                  <a:schemeClr val="tx1"/>
                </a:solidFill>
                <a:latin typeface="Arial" panose="020B0604020202020204"/>
                <a:ea typeface="Arial" panose="020B0604020202020204"/>
                <a:sym typeface="+mn-ea"/>
              </a:rPr>
              <a:t>arameter </a:t>
            </a:r>
            <a:r>
              <a:rPr lang="en-US" altLang="zh-CN">
                <a:solidFill>
                  <a:schemeClr val="tx1"/>
                </a:solidFill>
                <a:sym typeface="+mn-ea"/>
              </a:rPr>
              <a:t>a,b to correct </a:t>
            </a:r>
            <a:r>
              <a:rPr lang="en-US" altLang="zh-CN">
                <a:solidFill>
                  <a:schemeClr val="accent2"/>
                </a:solidFill>
                <a:sym typeface="+mn-ea"/>
              </a:rPr>
              <a:t>electronics Saturation effect</a:t>
            </a:r>
            <a:endParaRPr lang="en-US" altLang="zh-CN">
              <a:solidFill>
                <a:schemeClr val="tx1"/>
              </a:solidFill>
              <a:sym typeface="+mn-ea"/>
            </a:endParaRPr>
          </a:p>
          <a:p>
            <a:pPr marL="285750" indent="-285750">
              <a:lnSpc>
                <a:spcPct val="160000"/>
              </a:lnSpc>
              <a:buFont typeface="Arial" panose="020B0604020202020204" pitchFamily="34" charset="0"/>
              <a:buChar char="•"/>
            </a:pPr>
            <a:endParaRPr lang="en-US" altLang="zh-CN">
              <a:solidFill>
                <a:schemeClr val="tx1"/>
              </a:solidFill>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Introduction</a:t>
            </a:r>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11270" name="Picture 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7276465" y="1530350"/>
            <a:ext cx="4363720" cy="2066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mc:Choice xmlns:a14="http://schemas.microsoft.com/office/drawing/2010/main" Requires="a14">
          <p:sp>
            <p:nvSpPr>
              <p:cNvPr id="3" name="内容占位符 2"/>
              <p:cNvSpPr>
                <a:spLocks noGrp="1"/>
              </p:cNvSpPr>
              <p:nvPr>
                <p:ph idx="1"/>
              </p:nvPr>
            </p:nvSpPr>
            <p:spPr>
              <a:xfrm>
                <a:off x="608330" y="1172210"/>
                <a:ext cx="8921115" cy="3291840"/>
              </a:xfrm>
            </p:spPr>
            <p:txBody>
              <a:bodyPr/>
              <a:p>
                <a:r>
                  <a:rPr lang="en-US" altLang="zh-CN" b="1">
                    <a:sym typeface="+mn-ea"/>
                  </a:rPr>
                  <a:t>Circular Electron Positron Collider (CEPC)</a:t>
                </a:r>
                <a:endParaRPr lang="en-US" altLang="zh-CN" b="1">
                  <a:sym typeface="+mn-ea"/>
                </a:endParaRPr>
              </a:p>
              <a:p>
                <a:pPr lvl="1">
                  <a:lnSpc>
                    <a:spcPct val="120000"/>
                  </a:lnSpc>
                  <a:buFont typeface="Wingdings" panose="05000000000000000000" charset="0"/>
                  <a:buChar char="Ø"/>
                </a:pPr>
                <a:r>
                  <a:rPr lang="en-US" altLang="zh-CN" dirty="0">
                    <a:solidFill>
                      <a:srgbClr val="000000"/>
                    </a:solidFill>
                    <a:ea typeface="MS Mincho" panose="02020609040205080304" pitchFamily="49" charset="-128"/>
                    <a:cs typeface="Times New Roman" panose="02020603050405020304" charset="0"/>
                    <a:sym typeface="+mn-ea"/>
                  </a:rPr>
                  <a:t>E</a:t>
                </a:r>
                <a:r>
                  <a:rPr lang="en-US" altLang="zh-CN" baseline="-25000" dirty="0">
                    <a:solidFill>
                      <a:srgbClr val="000000"/>
                    </a:solidFill>
                    <a:ea typeface="MS Mincho" panose="02020609040205080304" pitchFamily="49" charset="-128"/>
                    <a:cs typeface="Times New Roman" panose="02020603050405020304" charset="0"/>
                    <a:sym typeface="+mn-ea"/>
                  </a:rPr>
                  <a:t>cm </a:t>
                </a:r>
                <a:r>
                  <a:rPr lang="en-US" altLang="zh-CN" dirty="0">
                    <a:solidFill>
                      <a:srgbClr val="000000"/>
                    </a:solidFill>
                    <a:ea typeface="MS Mincho" panose="02020609040205080304" pitchFamily="49" charset="-128"/>
                    <a:cs typeface="Times New Roman" panose="02020603050405020304" charset="0"/>
                    <a:sym typeface="Symbol" panose="05050102010706020507" pitchFamily="2" charset="2"/>
                  </a:rPr>
                  <a:t> 240 GeV (higgs mode)</a:t>
                </a:r>
                <a:endParaRPr lang="en-US" altLang="zh-CN" dirty="0">
                  <a:solidFill>
                    <a:srgbClr val="000000"/>
                  </a:solidFill>
                  <a:ea typeface="MS Mincho" panose="02020609040205080304" pitchFamily="49" charset="-128"/>
                  <a:cs typeface="Times New Roman" panose="02020603050405020304" charset="0"/>
                  <a:sym typeface="+mn-ea"/>
                </a:endParaRPr>
              </a:p>
              <a:p>
                <a:pPr lvl="1">
                  <a:lnSpc>
                    <a:spcPct val="120000"/>
                  </a:lnSpc>
                  <a:buFont typeface="Wingdings" panose="05000000000000000000" charset="0"/>
                  <a:buChar char="Ø"/>
                </a:pPr>
                <a:r>
                  <a:rPr lang="en-US" altLang="zh-CN" dirty="0">
                    <a:solidFill>
                      <a:srgbClr val="000000"/>
                    </a:solidFill>
                    <a:ea typeface="MS Mincho" panose="02020609040205080304" pitchFamily="49" charset="-128"/>
                    <a:cs typeface="Times New Roman" panose="02020603050405020304" charset="0"/>
                    <a:sym typeface="+mn-ea"/>
                  </a:rPr>
                  <a:t>luminosity ~ 8.3</a:t>
                </a:r>
                <a:r>
                  <a:rPr lang="en-US" altLang="zh-CN" dirty="0">
                    <a:solidFill>
                      <a:srgbClr val="000000"/>
                    </a:solidFill>
                    <a:ea typeface="MS Mincho" panose="02020609040205080304" pitchFamily="49" charset="-128"/>
                    <a:cs typeface="Times New Roman" panose="02020603050405020304" charset="0"/>
                    <a:sym typeface="Symbol" panose="05050102010706020507" pitchFamily="2" charset="2"/>
                  </a:rPr>
                  <a:t></a:t>
                </a:r>
                <a:r>
                  <a:rPr lang="en-US" altLang="zh-CN" dirty="0">
                    <a:solidFill>
                      <a:srgbClr val="000000"/>
                    </a:solidFill>
                    <a:ea typeface="MS Mincho" panose="02020609040205080304" pitchFamily="49" charset="-128"/>
                    <a:cs typeface="Times New Roman" panose="02020603050405020304" charset="0"/>
                    <a:sym typeface="+mn-ea"/>
                  </a:rPr>
                  <a:t>10</a:t>
                </a:r>
                <a:r>
                  <a:rPr lang="en-US" altLang="zh-CN" baseline="30000" dirty="0">
                    <a:solidFill>
                      <a:srgbClr val="000000"/>
                    </a:solidFill>
                    <a:ea typeface="MS Mincho" panose="02020609040205080304" pitchFamily="49" charset="-128"/>
                    <a:cs typeface="Times New Roman" panose="02020603050405020304" charset="0"/>
                    <a:sym typeface="+mn-ea"/>
                  </a:rPr>
                  <a:t>34</a:t>
                </a:r>
                <a:r>
                  <a:rPr lang="en-US" altLang="zh-CN" dirty="0">
                    <a:solidFill>
                      <a:srgbClr val="000000"/>
                    </a:solidFill>
                    <a:ea typeface="MS Mincho" panose="02020609040205080304" pitchFamily="49" charset="-128"/>
                    <a:cs typeface="Times New Roman" panose="02020603050405020304" charset="0"/>
                    <a:sym typeface="+mn-ea"/>
                  </a:rPr>
                  <a:t> cm</a:t>
                </a:r>
                <a:r>
                  <a:rPr lang="en-US" altLang="zh-CN" baseline="30000" dirty="0">
                    <a:solidFill>
                      <a:srgbClr val="000000"/>
                    </a:solidFill>
                    <a:ea typeface="MS Mincho" panose="02020609040205080304" pitchFamily="49" charset="-128"/>
                    <a:cs typeface="Times New Roman" panose="02020603050405020304" charset="0"/>
                    <a:sym typeface="+mn-ea"/>
                  </a:rPr>
                  <a:t>-2</a:t>
                </a:r>
                <a:r>
                  <a:rPr lang="en-US" altLang="zh-CN" dirty="0">
                    <a:solidFill>
                      <a:srgbClr val="000000"/>
                    </a:solidFill>
                    <a:ea typeface="MS Mincho" panose="02020609040205080304" pitchFamily="49" charset="-128"/>
                    <a:cs typeface="Times New Roman" panose="02020603050405020304" charset="0"/>
                    <a:sym typeface="+mn-ea"/>
                  </a:rPr>
                  <a:t>s</a:t>
                </a:r>
                <a:r>
                  <a:rPr lang="en-US" altLang="zh-CN" baseline="30000" dirty="0">
                    <a:solidFill>
                      <a:srgbClr val="000000"/>
                    </a:solidFill>
                    <a:ea typeface="MS Mincho" panose="02020609040205080304" pitchFamily="49" charset="-128"/>
                    <a:cs typeface="Times New Roman" panose="02020603050405020304" charset="0"/>
                    <a:sym typeface="+mn-ea"/>
                  </a:rPr>
                  <a:t>-1</a:t>
                </a:r>
                <a:r>
                  <a:rPr lang="en-US" altLang="zh-CN" dirty="0">
                    <a:solidFill>
                      <a:srgbClr val="000000"/>
                    </a:solidFill>
                    <a:ea typeface="MS Mincho" panose="02020609040205080304" pitchFamily="49" charset="-128"/>
                    <a:cs typeface="Times New Roman" panose="02020603050405020304" charset="0"/>
                    <a:sym typeface="Symbol" panose="05050102010706020507" pitchFamily="2" charset="2"/>
                  </a:rPr>
                  <a:t> (higgs mode)</a:t>
                </a:r>
                <a:endParaRPr lang="en-US" altLang="zh-CN">
                  <a:sym typeface="+mn-ea"/>
                </a:endParaRPr>
              </a:p>
              <a:p>
                <a:pPr lvl="1">
                  <a:lnSpc>
                    <a:spcPct val="120000"/>
                  </a:lnSpc>
                  <a:buFont typeface="Wingdings" panose="05000000000000000000" charset="0"/>
                  <a:buChar char="Ø"/>
                </a:pPr>
                <a:r>
                  <a:rPr lang="en-US" altLang="zh-CN">
                    <a:sym typeface="+mn-ea"/>
                  </a:rPr>
                  <a:t>challenges: </a:t>
                </a:r>
                <a:r>
                  <a:rPr lang="en-US" altLang="zh-CN">
                    <a:solidFill>
                      <a:srgbClr val="FF0000"/>
                    </a:solidFill>
                    <a:sym typeface="+mn-ea"/>
                  </a:rPr>
                  <a:t>jet energy resolution &lt; </a:t>
                </a:r>
                <a14:m>
                  <m:oMath xmlns:m="http://schemas.openxmlformats.org/officeDocument/2006/math">
                    <m:f>
                      <m:fPr>
                        <m:ctrlPr>
                          <a:rPr lang="en-US" altLang="zh-CN">
                            <a:solidFill>
                              <a:srgbClr val="FF0000"/>
                            </a:solidFill>
                            <a:latin typeface="Cambria Math" panose="02040503050406030204" charset="0"/>
                            <a:cs typeface="Cambria Math" panose="02040503050406030204" charset="0"/>
                            <a:sym typeface="+mn-ea"/>
                          </a:rPr>
                        </m:ctrlPr>
                      </m:fPr>
                      <m:num>
                        <m:r>
                          <a:rPr lang="en-US" altLang="zh-CN">
                            <a:solidFill>
                              <a:srgbClr val="FF0000"/>
                            </a:solidFill>
                            <a:latin typeface="Cambria Math" panose="02040503050406030204" charset="0"/>
                            <a:ea typeface="MS Mincho" charset="0"/>
                            <a:cs typeface="Cambria Math" panose="02040503050406030204" charset="0"/>
                            <a:sym typeface="+mn-ea"/>
                          </a:rPr>
                          <m:t>30</m:t>
                        </m:r>
                        <m:r>
                          <a:rPr lang="en-US" altLang="zh-CN">
                            <a:solidFill>
                              <a:srgbClr val="FF0000"/>
                            </a:solidFill>
                            <a:latin typeface="Cambria Math" panose="02040503050406030204" charset="0"/>
                            <a:ea typeface="MS Mincho" charset="0"/>
                            <a:cs typeface="Cambria Math" panose="02040503050406030204" charset="0"/>
                            <a:sym typeface="+mn-ea"/>
                          </a:rPr>
                          <m:t>%</m:t>
                        </m:r>
                      </m:num>
                      <m:den>
                        <m:rad>
                          <m:radPr>
                            <m:degHide m:val="on"/>
                            <m:ctrlPr>
                              <a:rPr lang="en-US" altLang="zh-CN">
                                <a:solidFill>
                                  <a:srgbClr val="FF0000"/>
                                </a:solidFill>
                                <a:latin typeface="Cambria Math" panose="02040503050406030204" charset="0"/>
                                <a:cs typeface="Cambria Math" panose="02040503050406030204" charset="0"/>
                                <a:sym typeface="+mn-ea"/>
                              </a:rPr>
                            </m:ctrlPr>
                          </m:radPr>
                          <m:deg/>
                          <m:e>
                            <m:r>
                              <a:rPr lang="en-US" altLang="zh-CN">
                                <a:solidFill>
                                  <a:srgbClr val="FF0000"/>
                                </a:solidFill>
                                <a:latin typeface="Cambria Math" panose="02040503050406030204" charset="0"/>
                                <a:cs typeface="Cambria Math" panose="02040503050406030204" charset="0"/>
                                <a:sym typeface="+mn-ea"/>
                              </a:rPr>
                              <m:t>𝐸</m:t>
                            </m:r>
                            <m:r>
                              <a:rPr lang="en-US" altLang="zh-CN">
                                <a:solidFill>
                                  <a:srgbClr val="FF0000"/>
                                </a:solidFill>
                                <a:latin typeface="Cambria Math" panose="02040503050406030204" charset="0"/>
                                <a:ea typeface="MS Mincho" charset="0"/>
                                <a:cs typeface="Cambria Math" panose="02040503050406030204" charset="0"/>
                                <a:sym typeface="+mn-ea"/>
                              </a:rPr>
                              <m:t>[</m:t>
                            </m:r>
                            <m:r>
                              <a:rPr lang="en-US" altLang="zh-CN">
                                <a:solidFill>
                                  <a:srgbClr val="FF0000"/>
                                </a:solidFill>
                                <a:latin typeface="Cambria Math" panose="02040503050406030204" charset="0"/>
                                <a:cs typeface="Cambria Math" panose="02040503050406030204" charset="0"/>
                                <a:sym typeface="+mn-ea"/>
                              </a:rPr>
                              <m:t>𝐺𝑒𝑉</m:t>
                            </m:r>
                            <m:r>
                              <a:rPr lang="en-US" altLang="zh-CN">
                                <a:solidFill>
                                  <a:srgbClr val="FF0000"/>
                                </a:solidFill>
                                <a:latin typeface="Cambria Math" panose="02040503050406030204" charset="0"/>
                                <a:ea typeface="MS Mincho" charset="0"/>
                                <a:cs typeface="Cambria Math" panose="02040503050406030204" charset="0"/>
                                <a:sym typeface="+mn-ea"/>
                              </a:rPr>
                              <m:t>]</m:t>
                            </m:r>
                          </m:e>
                        </m:rad>
                      </m:den>
                    </m:f>
                  </m:oMath>
                </a14:m>
                <a:endParaRPr lang="en-US" altLang="zh-CN"/>
              </a:p>
              <a:p>
                <a:endParaRPr lang="en-US" altLang="zh-CN" sz="2000"/>
              </a:p>
            </p:txBody>
          </p:sp>
        </mc:Choice>
        <mc:Fallback>
          <p:sp>
            <p:nvSpPr>
              <p:cNvPr id="3" name="内容占位符 2"/>
              <p:cNvSpPr>
                <a:spLocks noRot="1" noChangeAspect="1" noMove="1" noResize="1" noEditPoints="1" noAdjustHandles="1" noChangeArrowheads="1" noChangeShapeType="1" noTextEdit="1"/>
              </p:cNvSpPr>
              <p:nvPr>
                <p:ph idx="1"/>
              </p:nvPr>
            </p:nvSpPr>
            <p:spPr>
              <a:xfrm>
                <a:off x="608330" y="1172210"/>
                <a:ext cx="8921115" cy="3291840"/>
              </a:xfrm>
              <a:blipFill rotWithShape="1">
                <a:blip r:embed="rId3"/>
                <a:stretch>
                  <a:fillRect/>
                </a:stretch>
              </a:blipFill>
            </p:spPr>
            <p:txBody>
              <a:bodyPr/>
              <a:lstStyle/>
              <a:p>
                <a:r>
                  <a:rPr lang="zh-CN" altLang="en-US">
                    <a:noFill/>
                  </a:rPr>
                  <a:t> </a:t>
                </a:r>
              </a:p>
            </p:txBody>
          </p:sp>
        </mc:Fallback>
      </mc:AlternateContent>
      <p:pic>
        <p:nvPicPr>
          <p:cNvPr id="7" name="内容占位符 5"/>
          <p:cNvPicPr>
            <a:picLocks noChangeAspect="1"/>
          </p:cNvPicPr>
          <p:nvPr>
            <p:custDataLst>
              <p:tags r:id="rId4"/>
            </p:custDataLst>
          </p:nvPr>
        </p:nvPicPr>
        <p:blipFill>
          <a:blip r:embed="rId5"/>
          <a:stretch>
            <a:fillRect/>
          </a:stretch>
        </p:blipFill>
        <p:spPr>
          <a:xfrm>
            <a:off x="8893175" y="4167505"/>
            <a:ext cx="2854325" cy="1849120"/>
          </a:xfrm>
          <a:prstGeom prst="rect">
            <a:avLst/>
          </a:prstGeom>
        </p:spPr>
      </p:pic>
      <p:sp>
        <p:nvSpPr>
          <p:cNvPr id="8" name="文本框 7"/>
          <p:cNvSpPr txBox="1"/>
          <p:nvPr/>
        </p:nvSpPr>
        <p:spPr>
          <a:xfrm>
            <a:off x="746760" y="3821430"/>
            <a:ext cx="5363845" cy="1757680"/>
          </a:xfrm>
          <a:prstGeom prst="rect">
            <a:avLst/>
          </a:prstGeom>
          <a:noFill/>
          <a:ln w="28575">
            <a:solidFill>
              <a:srgbClr val="FF0000"/>
            </a:solidFill>
          </a:ln>
        </p:spPr>
        <p:txBody>
          <a:bodyPr wrap="square" rtlCol="0">
            <a:spAutoFit/>
          </a:bodyPr>
          <a:p>
            <a:pPr marL="342900" indent="-342900">
              <a:lnSpc>
                <a:spcPct val="120000"/>
              </a:lnSpc>
              <a:buFont typeface="Wingdings" panose="05000000000000000000" charset="0"/>
              <a:buChar char="Ø"/>
            </a:pPr>
            <a:r>
              <a:rPr lang="en-US" altLang="zh-CN" sz="2400" b="1" spc="150">
                <a:solidFill>
                  <a:schemeClr val="tx1"/>
                </a:solidFill>
                <a:uFillTx/>
                <a:cs typeface="+mn-lt"/>
              </a:rPr>
              <a:t>Particle Flow </a:t>
            </a:r>
            <a:r>
              <a:rPr lang="en-US" altLang="zh-CN" sz="2400" b="1" spc="150">
                <a:solidFill>
                  <a:schemeClr val="tx1"/>
                </a:solidFill>
                <a:uFillTx/>
                <a:cs typeface="+mn-lt"/>
                <a:sym typeface="+mn-ea"/>
              </a:rPr>
              <a:t>Algorithm (PFA)</a:t>
            </a:r>
            <a:endParaRPr lang="en-US" altLang="zh-CN" sz="2000" b="1" spc="150">
              <a:solidFill>
                <a:schemeClr val="tx1"/>
              </a:solidFill>
              <a:uFillTx/>
              <a:cs typeface="+mn-lt"/>
              <a:sym typeface="+mn-ea"/>
            </a:endParaRPr>
          </a:p>
          <a:p>
            <a:pPr marL="800100" lvl="1" indent="-342900">
              <a:lnSpc>
                <a:spcPct val="120000"/>
              </a:lnSpc>
              <a:spcBef>
                <a:spcPts val="300"/>
              </a:spcBef>
              <a:buFont typeface="Wingdings" panose="05000000000000000000" charset="0"/>
              <a:buChar char="Ø"/>
              <a:defRPr/>
            </a:pPr>
            <a:r>
              <a:rPr lang="en-US" altLang="zh-CN" sz="2000" spc="150">
                <a:solidFill>
                  <a:schemeClr val="tx1"/>
                </a:solidFill>
                <a:uFillTx/>
                <a:cs typeface="+mn-lt"/>
                <a:sym typeface="+mn-ea"/>
              </a:rPr>
              <a:t>High granularity</a:t>
            </a:r>
            <a:endParaRPr lang="en-US" altLang="zh-CN" sz="2000" spc="150">
              <a:solidFill>
                <a:schemeClr val="tx1"/>
              </a:solidFill>
              <a:uFillTx/>
              <a:cs typeface="+mn-lt"/>
            </a:endParaRPr>
          </a:p>
          <a:p>
            <a:pPr marL="800100" lvl="1" indent="-342900">
              <a:lnSpc>
                <a:spcPct val="120000"/>
              </a:lnSpc>
              <a:spcBef>
                <a:spcPts val="300"/>
              </a:spcBef>
              <a:buFont typeface="Wingdings" panose="05000000000000000000" charset="0"/>
              <a:buChar char="Ø"/>
              <a:defRPr/>
            </a:pPr>
            <a:r>
              <a:rPr lang="en-US" altLang="zh-CN" sz="2000" spc="150">
                <a:solidFill>
                  <a:schemeClr val="tx1"/>
                </a:solidFill>
                <a:uFillTx/>
                <a:cs typeface="+mn-lt"/>
                <a:sym typeface="+mn-ea"/>
              </a:rPr>
              <a:t>Good track finding</a:t>
            </a:r>
            <a:endParaRPr lang="en-US" altLang="zh-CN" sz="2000" spc="150">
              <a:solidFill>
                <a:schemeClr val="tx1"/>
              </a:solidFill>
              <a:uFillTx/>
              <a:cs typeface="+mn-lt"/>
            </a:endParaRPr>
          </a:p>
          <a:p>
            <a:pPr marL="800100" lvl="1" indent="-342900">
              <a:lnSpc>
                <a:spcPct val="120000"/>
              </a:lnSpc>
              <a:spcBef>
                <a:spcPts val="300"/>
              </a:spcBef>
              <a:buFont typeface="Wingdings" panose="05000000000000000000" charset="0"/>
              <a:buChar char="Ø"/>
              <a:defRPr/>
            </a:pPr>
            <a:r>
              <a:rPr lang="en-US" altLang="zh-CN" sz="2000" spc="150">
                <a:solidFill>
                  <a:schemeClr val="tx1"/>
                </a:solidFill>
                <a:uFillTx/>
                <a:cs typeface="+mn-lt"/>
                <a:sym typeface="+mn-ea"/>
              </a:rPr>
              <a:t>Good energy resolution</a:t>
            </a:r>
            <a:endParaRPr lang="en-US" altLang="zh-CN" sz="2000" b="1" spc="150">
              <a:solidFill>
                <a:schemeClr val="tx1"/>
              </a:solidFill>
              <a:uFillTx/>
              <a:cs typeface="+mn-lt"/>
              <a:sym typeface="+mn-ea"/>
            </a:endParaRPr>
          </a:p>
        </p:txBody>
      </p:sp>
      <p:pic>
        <p:nvPicPr>
          <p:cNvPr id="9" name="图片 8" descr="fbd7d3831cb4a5ab2475a2e2ff0149d"/>
          <p:cNvPicPr>
            <a:picLocks noChangeAspect="1"/>
          </p:cNvPicPr>
          <p:nvPr/>
        </p:nvPicPr>
        <p:blipFill>
          <a:blip r:embed="rId6"/>
          <a:stretch>
            <a:fillRect/>
          </a:stretch>
        </p:blipFill>
        <p:spPr>
          <a:xfrm>
            <a:off x="6159500" y="3782060"/>
            <a:ext cx="2684780" cy="23971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t>AHCAL Prototype</a:t>
            </a:r>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graphicFrame>
        <p:nvGraphicFramePr>
          <p:cNvPr id="13" name="表格 12"/>
          <p:cNvGraphicFramePr/>
          <p:nvPr>
            <p:custDataLst>
              <p:tags r:id="rId2"/>
            </p:custDataLst>
          </p:nvPr>
        </p:nvGraphicFramePr>
        <p:xfrm>
          <a:off x="875030" y="2179320"/>
          <a:ext cx="4672965" cy="3738880"/>
        </p:xfrm>
        <a:graphic>
          <a:graphicData uri="http://schemas.openxmlformats.org/drawingml/2006/table">
            <a:tbl>
              <a:tblPr firstRow="1" bandRow="1">
                <a:tableStyleId>{5C22544A-7EE6-4342-B048-85BDC9FD1C3A}</a:tableStyleId>
              </a:tblPr>
              <a:tblGrid>
                <a:gridCol w="2286635"/>
                <a:gridCol w="2386330"/>
              </a:tblGrid>
              <a:tr h="434975">
                <a:tc>
                  <a:txBody>
                    <a:bodyPr/>
                    <a:p>
                      <a:pPr>
                        <a:buNone/>
                      </a:pPr>
                      <a:endParaRPr lang="zh-CN" altLang="en-US"/>
                    </a:p>
                  </a:txBody>
                  <a:tcPr>
                    <a:solidFill>
                      <a:schemeClr val="bg1"/>
                    </a:solidFill>
                  </a:tcPr>
                </a:tc>
                <a:tc>
                  <a:txBody>
                    <a:bodyPr/>
                    <a:p>
                      <a:pPr>
                        <a:buNone/>
                      </a:pPr>
                      <a:endParaRPr lang="zh-CN" altLang="en-US"/>
                    </a:p>
                  </a:txBody>
                  <a:tcPr>
                    <a:solidFill>
                      <a:schemeClr val="bg1"/>
                    </a:solidFill>
                  </a:tcPr>
                </a:tc>
              </a:tr>
              <a:tr h="499745">
                <a:tc>
                  <a:txBody>
                    <a:bodyPr/>
                    <a:p>
                      <a:pPr algn="ctr">
                        <a:lnSpc>
                          <a:spcPct val="120000"/>
                        </a:lnSpc>
                        <a:buNone/>
                      </a:pPr>
                      <a:r>
                        <a:rPr lang="en-US" altLang="zh-CN"/>
                        <a:t>Total layers</a:t>
                      </a:r>
                      <a:endParaRPr lang="en-US" altLang="zh-CN"/>
                    </a:p>
                  </a:txBody>
                  <a:tcPr/>
                </a:tc>
                <a:tc>
                  <a:txBody>
                    <a:bodyPr/>
                    <a:p>
                      <a:pPr algn="ctr">
                        <a:lnSpc>
                          <a:spcPct val="120000"/>
                        </a:lnSpc>
                        <a:buNone/>
                      </a:pPr>
                      <a:r>
                        <a:rPr lang="en-US" altLang="zh-CN"/>
                        <a:t>40</a:t>
                      </a:r>
                      <a:endParaRPr lang="en-US" altLang="zh-CN"/>
                    </a:p>
                  </a:txBody>
                  <a:tcPr/>
                </a:tc>
              </a:tr>
              <a:tr h="500380">
                <a:tc>
                  <a:txBody>
                    <a:bodyPr/>
                    <a:p>
                      <a:pPr algn="ctr">
                        <a:lnSpc>
                          <a:spcPct val="120000"/>
                        </a:lnSpc>
                        <a:buNone/>
                      </a:pPr>
                      <a:r>
                        <a:rPr lang="en-US" altLang="zh-CN"/>
                        <a:t>Sensitive area</a:t>
                      </a:r>
                      <a:endParaRPr lang="en-US" altLang="zh-CN"/>
                    </a:p>
                  </a:txBody>
                  <a:tcPr/>
                </a:tc>
                <a:tc>
                  <a:txBody>
                    <a:bodyPr/>
                    <a:p>
                      <a:pPr algn="ctr">
                        <a:lnSpc>
                          <a:spcPct val="120000"/>
                        </a:lnSpc>
                        <a:buNone/>
                      </a:pPr>
                      <a:r>
                        <a:rPr lang="en-US" altLang="zh-CN"/>
                        <a:t>72cm*72cm</a:t>
                      </a:r>
                      <a:endParaRPr lang="en-US" altLang="zh-CN"/>
                    </a:p>
                  </a:txBody>
                  <a:tcPr/>
                </a:tc>
              </a:tr>
              <a:tr h="499110">
                <a:tc>
                  <a:txBody>
                    <a:bodyPr/>
                    <a:p>
                      <a:pPr algn="ctr">
                        <a:lnSpc>
                          <a:spcPct val="120000"/>
                        </a:lnSpc>
                        <a:buNone/>
                      </a:pPr>
                      <a:r>
                        <a:rPr lang="en-US" altLang="zh-CN" sz="1800" dirty="0">
                          <a:sym typeface="+mn-ea"/>
                        </a:rPr>
                        <a:t>Granularity</a:t>
                      </a:r>
                      <a:endParaRPr lang="en-US" altLang="zh-CN" i="1"/>
                    </a:p>
                  </a:txBody>
                  <a:tcPr/>
                </a:tc>
                <a:tc>
                  <a:txBody>
                    <a:bodyPr/>
                    <a:p>
                      <a:pPr algn="ctr">
                        <a:lnSpc>
                          <a:spcPct val="120000"/>
                        </a:lnSpc>
                        <a:buNone/>
                      </a:pPr>
                      <a:r>
                        <a:rPr lang="en-US" altLang="zh-CN"/>
                        <a:t>4cm*4cm*0.3cm</a:t>
                      </a:r>
                      <a:endParaRPr lang="en-US" altLang="zh-CN"/>
                    </a:p>
                  </a:txBody>
                  <a:tcPr/>
                </a:tc>
              </a:tr>
              <a:tr h="499745">
                <a:tc>
                  <a:txBody>
                    <a:bodyPr/>
                    <a:p>
                      <a:pPr algn="ctr">
                        <a:lnSpc>
                          <a:spcPct val="120000"/>
                        </a:lnSpc>
                        <a:buNone/>
                      </a:pPr>
                      <a:r>
                        <a:rPr lang="en-US" altLang="zh-CN"/>
                        <a:t>Total channels</a:t>
                      </a:r>
                      <a:endParaRPr lang="en-US" altLang="zh-CN"/>
                    </a:p>
                  </a:txBody>
                  <a:tcPr/>
                </a:tc>
                <a:tc>
                  <a:txBody>
                    <a:bodyPr/>
                    <a:p>
                      <a:pPr algn="ctr">
                        <a:lnSpc>
                          <a:spcPct val="120000"/>
                        </a:lnSpc>
                        <a:buNone/>
                      </a:pPr>
                      <a:r>
                        <a:rPr lang="en-US" altLang="zh-CN"/>
                        <a:t>12960</a:t>
                      </a:r>
                      <a:endParaRPr lang="en-US" altLang="zh-CN"/>
                    </a:p>
                  </a:txBody>
                  <a:tcPr/>
                </a:tc>
              </a:tr>
              <a:tr h="434975">
                <a:tc>
                  <a:txBody>
                    <a:bodyPr/>
                    <a:p>
                      <a:pPr algn="ctr">
                        <a:buNone/>
                      </a:pPr>
                      <a:r>
                        <a:rPr lang="en-US" altLang="zh-CN" sz="1800" dirty="0">
                          <a:sym typeface="+mn-ea"/>
                        </a:rPr>
                        <a:t>NIL</a:t>
                      </a:r>
                      <a:endParaRPr lang="zh-CN" altLang="en-US"/>
                    </a:p>
                  </a:txBody>
                  <a:tcPr/>
                </a:tc>
                <a:tc>
                  <a:txBody>
                    <a:bodyPr/>
                    <a:p>
                      <a:pPr algn="ctr">
                        <a:buNone/>
                      </a:pPr>
                      <a:r>
                        <a:rPr lang="en-US" altLang="zh-CN" sz="1800" dirty="0">
                          <a:sym typeface="+mn-ea"/>
                        </a:rPr>
                        <a:t>4.6</a:t>
                      </a:r>
                      <a:endParaRPr lang="zh-CN" altLang="en-US"/>
                    </a:p>
                  </a:txBody>
                  <a:tcPr/>
                </a:tc>
              </a:tr>
              <a:tr h="434975">
                <a:tc>
                  <a:txBody>
                    <a:bodyPr/>
                    <a:p>
                      <a:pPr algn="ctr">
                        <a:buNone/>
                      </a:pPr>
                      <a:r>
                        <a:rPr lang="en-US" altLang="zh-CN" sz="1800" dirty="0">
                          <a:sym typeface="+mn-ea"/>
                        </a:rPr>
                        <a:t>Energy Resolution</a:t>
                      </a:r>
                      <a:endParaRPr lang="zh-CN" altLang="en-US"/>
                    </a:p>
                  </a:txBody>
                  <a:tcPr/>
                </a:tc>
                <a:tc>
                  <a:txBody>
                    <a:bodyPr/>
                    <a:p>
                      <a:pPr algn="ctr">
                        <a:buNone/>
                      </a:pPr>
                      <a:r>
                        <a:rPr lang="en-US" altLang="zh-CN" sz="1800" dirty="0">
                          <a:sym typeface="+mn-ea"/>
                        </a:rPr>
                        <a:t>&lt;60%@ 1 GeV</a:t>
                      </a:r>
                      <a:endParaRPr lang="zh-CN" altLang="en-US"/>
                    </a:p>
                  </a:txBody>
                  <a:tcPr/>
                </a:tc>
              </a:tr>
              <a:tr h="434975">
                <a:tc>
                  <a:txBody>
                    <a:bodyPr/>
                    <a:p>
                      <a:pPr algn="ctr">
                        <a:buNone/>
                      </a:pPr>
                      <a:r>
                        <a:rPr lang="en-US" altLang="zh-CN"/>
                        <a:t>Weight</a:t>
                      </a:r>
                      <a:endParaRPr lang="en-US" altLang="zh-CN"/>
                    </a:p>
                  </a:txBody>
                  <a:tcPr/>
                </a:tc>
                <a:tc>
                  <a:txBody>
                    <a:bodyPr/>
                    <a:p>
                      <a:pPr algn="ctr">
                        <a:buNone/>
                      </a:pPr>
                      <a:r>
                        <a:rPr lang="en-US" altLang="zh-CN"/>
                        <a:t>5.0T</a:t>
                      </a:r>
                      <a:endParaRPr lang="en-US" altLang="zh-CN"/>
                    </a:p>
                  </a:txBody>
                  <a:tcPr/>
                </a:tc>
              </a:tr>
            </a:tbl>
          </a:graphicData>
        </a:graphic>
      </p:graphicFrame>
      <p:sp>
        <p:nvSpPr>
          <p:cNvPr id="11" name="内容占位符 2"/>
          <p:cNvSpPr>
            <a:spLocks noGrp="1"/>
          </p:cNvSpPr>
          <p:nvPr/>
        </p:nvSpPr>
        <p:spPr>
          <a:xfrm>
            <a:off x="608330" y="1069975"/>
            <a:ext cx="6390005" cy="1324610"/>
          </a:xfrm>
          <a:prstGeom prst="rect">
            <a:avLst/>
          </a:prstGeom>
        </p:spPr>
        <p:txBody>
          <a:bodyPr vert="horz" lIns="90000" tIns="46800" rIns="90000" bIns="46800" rtlCol="0">
            <a:noAutofit/>
          </a:bodyPr>
          <a:lstStyle>
            <a:lvl1pPr marL="228600" indent="-228600" algn="l" defTabSz="914400" rtl="0" eaLnBrk="1" fontAlgn="auto" latinLnBrk="0" hangingPunct="1">
              <a:lnSpc>
                <a:spcPct val="130000"/>
              </a:lnSpc>
              <a:spcBef>
                <a:spcPts val="0"/>
              </a:spcBef>
              <a:spcAft>
                <a:spcPts val="1000"/>
              </a:spcAft>
              <a:buFont typeface="Wingdings" panose="05000000000000000000" charset="0"/>
              <a:buChar char="Ø"/>
              <a:defRPr sz="2400" u="none" strike="noStrike" kern="1200" cap="none" spc="150" normalizeH="0" baseline="0">
                <a:solidFill>
                  <a:schemeClr val="tx1"/>
                </a:solidFill>
                <a:uFillTx/>
                <a:latin typeface="+mn-lt"/>
                <a:ea typeface="+mn-ea"/>
                <a:cs typeface="+mn-lt"/>
              </a:defRPr>
            </a:lvl1pPr>
            <a:lvl2pPr marL="685800" indent="-228600" algn="l" defTabSz="914400" rtl="0" eaLnBrk="1" fontAlgn="auto" latinLnBrk="0" hangingPunct="1">
              <a:lnSpc>
                <a:spcPct val="120000"/>
              </a:lnSpc>
              <a:spcBef>
                <a:spcPts val="0"/>
              </a:spcBef>
              <a:spcAft>
                <a:spcPts val="600"/>
              </a:spcAft>
              <a:buFont typeface="Wingdings" panose="05000000000000000000" charset="0"/>
              <a:buChar char="Ø"/>
              <a:tabLst>
                <a:tab pos="1609725" algn="l"/>
                <a:tab pos="1609725" algn="l"/>
                <a:tab pos="1609725" algn="l"/>
                <a:tab pos="1609725" algn="l"/>
              </a:tabLst>
              <a:defRPr sz="2000" u="none" strike="noStrike" kern="1200" cap="none" spc="150" normalizeH="0" baseline="0">
                <a:solidFill>
                  <a:schemeClr val="tx1"/>
                </a:solidFill>
                <a:uFillTx/>
                <a:latin typeface="+mn-lt"/>
                <a:ea typeface="+mn-ea"/>
                <a:cs typeface="+mn-lt"/>
              </a:defRPr>
            </a:lvl2pPr>
            <a:lvl3pPr marL="1143000" indent="-228600" algn="l" defTabSz="914400" rtl="0" eaLnBrk="1" fontAlgn="auto" latinLnBrk="0" hangingPunct="1">
              <a:lnSpc>
                <a:spcPct val="120000"/>
              </a:lnSpc>
              <a:spcBef>
                <a:spcPts val="0"/>
              </a:spcBef>
              <a:spcAft>
                <a:spcPts val="600"/>
              </a:spcAft>
              <a:buFont typeface="Wingdings" panose="05000000000000000000" charset="0"/>
              <a:buChar char="Ø"/>
              <a:defRPr sz="1800" u="none" strike="noStrike" kern="1200" cap="none" spc="150" normalizeH="0" baseline="0">
                <a:solidFill>
                  <a:schemeClr val="tx1"/>
                </a:solidFill>
                <a:uFillTx/>
                <a:latin typeface="+mn-lt"/>
                <a:ea typeface="+mn-ea"/>
                <a:cs typeface="+mn-lt"/>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Ø"/>
              <a:defRPr sz="1600" u="none" strike="noStrike" kern="1200" cap="none" spc="150" normalizeH="0" baseline="0">
                <a:solidFill>
                  <a:schemeClr val="tx1"/>
                </a:solidFill>
                <a:uFillTx/>
                <a:latin typeface="+mn-lt"/>
                <a:ea typeface="+mn-ea"/>
                <a:cs typeface="+mn-lt"/>
              </a:defRPr>
            </a:lvl4pPr>
            <a:lvl5pPr marL="2057400" indent="-228600" algn="l" defTabSz="914400" rtl="0" eaLnBrk="1" fontAlgn="auto" latinLnBrk="0" hangingPunct="1">
              <a:lnSpc>
                <a:spcPct val="120000"/>
              </a:lnSpc>
              <a:spcBef>
                <a:spcPts val="0"/>
              </a:spcBef>
              <a:spcAft>
                <a:spcPts val="300"/>
              </a:spcAft>
              <a:buFont typeface="Wingdings" panose="05000000000000000000" charset="0"/>
              <a:buChar char="Ø"/>
              <a:defRPr sz="1600" u="none" strike="noStrike" kern="1200" cap="none" spc="150" normalizeH="0" baseline="0">
                <a:solidFill>
                  <a:schemeClr val="tx1"/>
                </a:solidFill>
                <a:uFillTx/>
                <a:latin typeface="+mn-lt"/>
                <a:ea typeface="+mn-ea"/>
                <a:cs typeface="+mn-l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10000"/>
              </a:lnSpc>
            </a:pPr>
            <a:r>
              <a:rPr lang="en-US" altLang="zh-CN" sz="1800" b="1"/>
              <a:t>An Analogue readout Hadronic Calorimeter prototype has been developed</a:t>
            </a:r>
            <a:endParaRPr lang="en-US" altLang="zh-CN" sz="1800" b="1"/>
          </a:p>
        </p:txBody>
      </p:sp>
      <p:grpSp>
        <p:nvGrpSpPr>
          <p:cNvPr id="7" name="组合 6"/>
          <p:cNvGrpSpPr/>
          <p:nvPr/>
        </p:nvGrpSpPr>
        <p:grpSpPr>
          <a:xfrm>
            <a:off x="8989695" y="4001135"/>
            <a:ext cx="3061335" cy="2269490"/>
            <a:chOff x="10181" y="1405"/>
            <a:chExt cx="4267" cy="3511"/>
          </a:xfrm>
        </p:grpSpPr>
        <p:pic>
          <p:nvPicPr>
            <p:cNvPr id="39" name="图片 38"/>
            <p:cNvPicPr>
              <a:picLocks noChangeAspect="1"/>
            </p:cNvPicPr>
            <p:nvPr/>
          </p:nvPicPr>
          <p:blipFill>
            <a:blip r:embed="rId3"/>
            <a:srcRect l="481" t="1410" r="43333" b="10618"/>
            <a:stretch>
              <a:fillRect/>
            </a:stretch>
          </p:blipFill>
          <p:spPr>
            <a:xfrm>
              <a:off x="10181" y="1405"/>
              <a:ext cx="4267" cy="3511"/>
            </a:xfrm>
            <a:prstGeom prst="rect">
              <a:avLst/>
            </a:prstGeom>
          </p:spPr>
        </p:pic>
        <p:sp>
          <p:nvSpPr>
            <p:cNvPr id="40" name="文本框 39"/>
            <p:cNvSpPr txBox="1"/>
            <p:nvPr/>
          </p:nvSpPr>
          <p:spPr>
            <a:xfrm>
              <a:off x="12662" y="4003"/>
              <a:ext cx="1786" cy="570"/>
            </a:xfrm>
            <a:prstGeom prst="rect">
              <a:avLst/>
            </a:prstGeom>
            <a:noFill/>
          </p:spPr>
          <p:txBody>
            <a:bodyPr wrap="square" rtlCol="0">
              <a:spAutoFit/>
            </a:bodyPr>
            <a:p>
              <a:r>
                <a:rPr lang="en-US" altLang="zh-CN"/>
                <a:t>AHCAL</a:t>
              </a:r>
              <a:endParaRPr lang="en-US" altLang="zh-CN"/>
            </a:p>
          </p:txBody>
        </p:sp>
      </p:grpSp>
      <p:grpSp>
        <p:nvGrpSpPr>
          <p:cNvPr id="14" name="组合 13"/>
          <p:cNvGrpSpPr/>
          <p:nvPr/>
        </p:nvGrpSpPr>
        <p:grpSpPr>
          <a:xfrm>
            <a:off x="7099935" y="932815"/>
            <a:ext cx="3858260" cy="2751455"/>
            <a:chOff x="11462" y="1405"/>
            <a:chExt cx="6076" cy="4706"/>
          </a:xfrm>
        </p:grpSpPr>
        <p:cxnSp>
          <p:nvCxnSpPr>
            <p:cNvPr id="21" name="直接箭头连接符 20"/>
            <p:cNvCxnSpPr/>
            <p:nvPr/>
          </p:nvCxnSpPr>
          <p:spPr>
            <a:xfrm>
              <a:off x="14062" y="5515"/>
              <a:ext cx="0" cy="225"/>
            </a:xfrm>
            <a:prstGeom prst="straightConnector1">
              <a:avLst/>
            </a:prstGeom>
            <a:ln w="19050">
              <a:solidFill>
                <a:srgbClr val="4B26C0"/>
              </a:solidFill>
              <a:tailEnd type="arrow"/>
            </a:ln>
          </p:spPr>
          <p:style>
            <a:lnRef idx="2">
              <a:schemeClr val="accent1"/>
            </a:lnRef>
            <a:fillRef idx="0">
              <a:srgbClr val="FFFFFF"/>
            </a:fillRef>
            <a:effectRef idx="0">
              <a:srgbClr val="FFFFFF"/>
            </a:effectRef>
            <a:fontRef idx="minor">
              <a:schemeClr val="tx1"/>
            </a:fontRef>
          </p:style>
        </p:cxnSp>
        <p:grpSp>
          <p:nvGrpSpPr>
            <p:cNvPr id="12" name="组合 11"/>
            <p:cNvGrpSpPr/>
            <p:nvPr/>
          </p:nvGrpSpPr>
          <p:grpSpPr>
            <a:xfrm>
              <a:off x="11462" y="1405"/>
              <a:ext cx="6076" cy="4707"/>
              <a:chOff x="11462" y="1405"/>
              <a:chExt cx="6076" cy="4707"/>
            </a:xfrm>
          </p:grpSpPr>
          <p:pic>
            <p:nvPicPr>
              <p:cNvPr id="15" name="图片 14"/>
              <p:cNvPicPr>
                <a:picLocks noChangeAspect="1"/>
              </p:cNvPicPr>
              <p:nvPr/>
            </p:nvPicPr>
            <p:blipFill>
              <a:blip r:embed="rId4"/>
              <a:stretch>
                <a:fillRect/>
              </a:stretch>
            </p:blipFill>
            <p:spPr>
              <a:xfrm>
                <a:off x="11462" y="1405"/>
                <a:ext cx="6076" cy="3850"/>
              </a:xfrm>
              <a:prstGeom prst="rect">
                <a:avLst/>
              </a:prstGeom>
            </p:spPr>
          </p:pic>
          <p:cxnSp>
            <p:nvCxnSpPr>
              <p:cNvPr id="19" name="直接连接符 18"/>
              <p:cNvCxnSpPr/>
              <p:nvPr/>
            </p:nvCxnSpPr>
            <p:spPr>
              <a:xfrm flipH="1">
                <a:off x="14902" y="5268"/>
                <a:ext cx="8" cy="240"/>
              </a:xfrm>
              <a:prstGeom prst="line">
                <a:avLst/>
              </a:prstGeom>
              <a:ln w="19050">
                <a:solidFill>
                  <a:srgbClr val="4B26C0"/>
                </a:solidFill>
              </a:ln>
            </p:spPr>
            <p:style>
              <a:lnRef idx="2">
                <a:schemeClr val="accent1"/>
              </a:lnRef>
              <a:fillRef idx="0">
                <a:srgbClr val="FFFFFF"/>
              </a:fillRef>
              <a:effectRef idx="0">
                <a:srgbClr val="FFFFFF"/>
              </a:effectRef>
              <a:fontRef idx="minor">
                <a:schemeClr val="tx1"/>
              </a:fontRef>
            </p:style>
          </p:cxnSp>
          <p:cxnSp>
            <p:nvCxnSpPr>
              <p:cNvPr id="20" name="直接连接符 19"/>
              <p:cNvCxnSpPr/>
              <p:nvPr/>
            </p:nvCxnSpPr>
            <p:spPr>
              <a:xfrm flipV="1">
                <a:off x="14063" y="5485"/>
                <a:ext cx="1754" cy="23"/>
              </a:xfrm>
              <a:prstGeom prst="line">
                <a:avLst/>
              </a:prstGeom>
              <a:ln w="19050">
                <a:solidFill>
                  <a:srgbClr val="4B26C0"/>
                </a:solidFill>
              </a:ln>
            </p:spPr>
            <p:style>
              <a:lnRef idx="2">
                <a:schemeClr val="accent1"/>
              </a:lnRef>
              <a:fillRef idx="0">
                <a:srgbClr val="FFFFFF"/>
              </a:fillRef>
              <a:effectRef idx="0">
                <a:srgbClr val="FFFFFF"/>
              </a:effectRef>
              <a:fontRef idx="minor">
                <a:schemeClr val="tx1"/>
              </a:fontRef>
            </p:style>
          </p:cxnSp>
          <p:cxnSp>
            <p:nvCxnSpPr>
              <p:cNvPr id="22" name="直接箭头连接符 21"/>
              <p:cNvCxnSpPr/>
              <p:nvPr/>
            </p:nvCxnSpPr>
            <p:spPr>
              <a:xfrm>
                <a:off x="15810" y="5485"/>
                <a:ext cx="7" cy="217"/>
              </a:xfrm>
              <a:prstGeom prst="straightConnector1">
                <a:avLst/>
              </a:prstGeom>
              <a:ln w="19050">
                <a:solidFill>
                  <a:srgbClr val="4B26C0"/>
                </a:solidFill>
                <a:tailEnd type="arrow"/>
              </a:ln>
            </p:spPr>
            <p:style>
              <a:lnRef idx="2">
                <a:schemeClr val="accent1"/>
              </a:lnRef>
              <a:fillRef idx="0">
                <a:srgbClr val="FFFFFF"/>
              </a:fillRef>
              <a:effectRef idx="0">
                <a:srgbClr val="FFFFFF"/>
              </a:effectRef>
              <a:fontRef idx="minor">
                <a:schemeClr val="tx1"/>
              </a:fontRef>
            </p:style>
          </p:cxnSp>
          <p:sp>
            <p:nvSpPr>
              <p:cNvPr id="23" name="文本框 22"/>
              <p:cNvSpPr txBox="1"/>
              <p:nvPr/>
            </p:nvSpPr>
            <p:spPr>
              <a:xfrm>
                <a:off x="13383" y="5738"/>
                <a:ext cx="1283" cy="374"/>
              </a:xfrm>
              <a:prstGeom prst="rect">
                <a:avLst/>
              </a:prstGeom>
              <a:noFill/>
              <a:ln w="22225">
                <a:solidFill>
                  <a:srgbClr val="FF0000"/>
                </a:solidFill>
              </a:ln>
            </p:spPr>
            <p:txBody>
              <a:bodyPr wrap="square" rtlCol="0" anchor="ctr" anchorCtr="0">
                <a:noAutofit/>
              </a:bodyPr>
              <a:p>
                <a:pPr algn="ctr"/>
                <a:r>
                  <a:rPr lang="en-US" altLang="zh-CN" sz="1200"/>
                  <a:t>Plastic</a:t>
                </a:r>
                <a:endParaRPr lang="en-US" altLang="zh-CN" sz="1200"/>
              </a:p>
            </p:txBody>
          </p:sp>
          <p:sp>
            <p:nvSpPr>
              <p:cNvPr id="24" name="文本框 23"/>
              <p:cNvSpPr txBox="1"/>
              <p:nvPr/>
            </p:nvSpPr>
            <p:spPr>
              <a:xfrm>
                <a:off x="15389" y="5738"/>
                <a:ext cx="933" cy="374"/>
              </a:xfrm>
              <a:prstGeom prst="rect">
                <a:avLst/>
              </a:prstGeom>
              <a:noFill/>
              <a:ln w="9525">
                <a:solidFill>
                  <a:schemeClr val="tx1"/>
                </a:solidFill>
              </a:ln>
            </p:spPr>
            <p:txBody>
              <a:bodyPr wrap="square" rtlCol="0" anchor="ctr" anchorCtr="0">
                <a:noAutofit/>
              </a:bodyPr>
              <a:p>
                <a:pPr algn="ctr"/>
                <a:r>
                  <a:rPr lang="en-US" altLang="zh-CN" sz="1200"/>
                  <a:t>Glass</a:t>
                </a:r>
                <a:endParaRPr lang="en-US" altLang="zh-CN" sz="1200"/>
              </a:p>
            </p:txBody>
          </p:sp>
        </p:grpSp>
      </p:grpSp>
      <p:pic>
        <p:nvPicPr>
          <p:cNvPr id="3" name="图片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048" y="4000876"/>
            <a:ext cx="2934118" cy="2172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sym typeface="+mn-ea"/>
              </a:rPr>
              <a:t>Beam Tests</a:t>
            </a:r>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6" name="图片 5"/>
          <p:cNvPicPr>
            <a:picLocks noChangeAspect="1"/>
          </p:cNvPicPr>
          <p:nvPr/>
        </p:nvPicPr>
        <p:blipFill>
          <a:blip r:embed="rId2"/>
          <a:stretch>
            <a:fillRect/>
          </a:stretch>
        </p:blipFill>
        <p:spPr>
          <a:xfrm>
            <a:off x="6240780" y="1069975"/>
            <a:ext cx="5336540" cy="3077210"/>
          </a:xfrm>
          <a:prstGeom prst="rect">
            <a:avLst/>
          </a:prstGeom>
        </p:spPr>
      </p:pic>
      <p:sp>
        <p:nvSpPr>
          <p:cNvPr id="8" name="文本框 7"/>
          <p:cNvSpPr txBox="1"/>
          <p:nvPr/>
        </p:nvSpPr>
        <p:spPr>
          <a:xfrm>
            <a:off x="483235" y="1069658"/>
            <a:ext cx="5080000" cy="368300"/>
          </a:xfrm>
          <a:prstGeom prst="rect">
            <a:avLst/>
          </a:prstGeom>
        </p:spPr>
        <p:txBody>
          <a:bodyPr>
            <a:spAutoFit/>
          </a:bodyPr>
          <a:p>
            <a:pPr marL="285750" indent="-285750">
              <a:buFont typeface="Wingdings" panose="05000000000000000000" charset="0"/>
              <a:buChar char="Ø"/>
            </a:pPr>
            <a:r>
              <a:rPr lang="en-US" altLang="zh-CN" b="1">
                <a:solidFill>
                  <a:schemeClr val="tx1"/>
                </a:solidFill>
                <a:latin typeface="Arial" panose="020B0604020202020204"/>
                <a:ea typeface="Arial" panose="020B0604020202020204"/>
              </a:rPr>
              <a:t>Beam tests have been done at CERN</a:t>
            </a:r>
            <a:endParaRPr lang="en-US" altLang="zh-CN" b="1">
              <a:solidFill>
                <a:schemeClr val="tx1"/>
              </a:solidFill>
              <a:latin typeface="Arial" panose="020B0604020202020204"/>
              <a:ea typeface="Arial" panose="020B0604020202020204"/>
            </a:endParaRPr>
          </a:p>
        </p:txBody>
      </p:sp>
      <p:sp>
        <p:nvSpPr>
          <p:cNvPr id="9" name="文本框 8"/>
          <p:cNvSpPr txBox="1"/>
          <p:nvPr/>
        </p:nvSpPr>
        <p:spPr>
          <a:xfrm>
            <a:off x="505460" y="2131377"/>
            <a:ext cx="5080000" cy="368300"/>
          </a:xfrm>
          <a:prstGeom prst="rect">
            <a:avLst/>
          </a:prstGeom>
        </p:spPr>
        <p:txBody>
          <a:bodyPr>
            <a:spAutoFit/>
          </a:bodyPr>
          <a:p>
            <a:pPr marL="285750" indent="-285750" algn="l">
              <a:buClrTx/>
              <a:buSzTx/>
              <a:buFont typeface="Wingdings" panose="05000000000000000000" charset="0"/>
              <a:buChar char="Ø"/>
            </a:pPr>
            <a:r>
              <a:rPr lang="en-US" altLang="zh-CN" sz="1800" b="1">
                <a:solidFill>
                  <a:schemeClr val="tx1"/>
                </a:solidFill>
                <a:latin typeface="Arial" panose="020B0604020202020204"/>
                <a:ea typeface="Arial" panose="020B0604020202020204"/>
              </a:rPr>
              <a:t>Parameters Calibration</a:t>
            </a:r>
            <a:endParaRPr lang="en-US" altLang="zh-CN" sz="1800" b="1">
              <a:solidFill>
                <a:schemeClr val="tx1"/>
              </a:solidFill>
              <a:latin typeface="Arial" panose="020B0604020202020204"/>
              <a:ea typeface="Arial" panose="020B0604020202020204"/>
            </a:endParaRPr>
          </a:p>
        </p:txBody>
      </p:sp>
      <p:sp>
        <p:nvSpPr>
          <p:cNvPr id="10" name="文本框 9"/>
          <p:cNvSpPr txBox="1"/>
          <p:nvPr/>
        </p:nvSpPr>
        <p:spPr>
          <a:xfrm>
            <a:off x="527685" y="2499043"/>
            <a:ext cx="5080000" cy="1568450"/>
          </a:xfrm>
          <a:prstGeom prst="rect">
            <a:avLst/>
          </a:prstGeom>
        </p:spPr>
        <p:txBody>
          <a:bodyPr>
            <a:spAutoFit/>
          </a:bodyPr>
          <a:p>
            <a:pPr marL="285750" indent="-285750">
              <a:lnSpc>
                <a:spcPct val="150000"/>
              </a:lnSpc>
              <a:buFont typeface="Arial" panose="020B0604020202020204" pitchFamily="34" charset="0"/>
              <a:buChar char="•"/>
            </a:pPr>
            <a:r>
              <a:rPr lang="en-US" altLang="zh-CN" sz="1600">
                <a:solidFill>
                  <a:srgbClr val="000000"/>
                </a:solidFill>
                <a:latin typeface="Arial" panose="020B0604020202020204"/>
                <a:ea typeface="Arial" panose="020B0604020202020204"/>
              </a:rPr>
              <a:t>Pedestal Calibration</a:t>
            </a:r>
            <a:endParaRPr lang="en-US" altLang="zh-CN" sz="1600">
              <a:solidFill>
                <a:srgbClr val="000000"/>
              </a:solidFill>
              <a:latin typeface="Arial" panose="020B0604020202020204"/>
              <a:ea typeface="Arial" panose="020B0604020202020204"/>
            </a:endParaRPr>
          </a:p>
          <a:p>
            <a:pPr marL="285750" indent="-285750">
              <a:lnSpc>
                <a:spcPct val="150000"/>
              </a:lnSpc>
              <a:buFont typeface="Arial" panose="020B0604020202020204" pitchFamily="34" charset="0"/>
              <a:buChar char="•"/>
            </a:pPr>
            <a:r>
              <a:rPr lang="en-US" altLang="zh-CN" sz="1600">
                <a:solidFill>
                  <a:srgbClr val="000000"/>
                </a:solidFill>
                <a:latin typeface="Arial" panose="020B0604020202020204"/>
                <a:ea typeface="Arial" panose="020B0604020202020204"/>
              </a:rPr>
              <a:t>High-Lowgain Calibration</a:t>
            </a:r>
            <a:endParaRPr lang="en-US" altLang="zh-CN" sz="1600">
              <a:solidFill>
                <a:srgbClr val="000000"/>
              </a:solidFill>
              <a:latin typeface="Arial" panose="020B0604020202020204"/>
              <a:ea typeface="Arial" panose="020B0604020202020204"/>
            </a:endParaRPr>
          </a:p>
          <a:p>
            <a:pPr marL="285750" indent="-285750">
              <a:lnSpc>
                <a:spcPct val="150000"/>
              </a:lnSpc>
              <a:buFont typeface="Arial" panose="020B0604020202020204" pitchFamily="34" charset="0"/>
              <a:buChar char="•"/>
            </a:pPr>
            <a:r>
              <a:rPr lang="en-US" altLang="zh-CN" sz="1600">
                <a:solidFill>
                  <a:srgbClr val="000000"/>
                </a:solidFill>
                <a:latin typeface="Arial" panose="020B0604020202020204"/>
                <a:ea typeface="Arial" panose="020B0604020202020204"/>
              </a:rPr>
              <a:t>MIP Calibration</a:t>
            </a:r>
            <a:endParaRPr lang="en-US" altLang="zh-CN" sz="1600">
              <a:solidFill>
                <a:srgbClr val="000000"/>
              </a:solidFill>
              <a:latin typeface="Arial" panose="020B0604020202020204"/>
              <a:ea typeface="Arial" panose="020B0604020202020204"/>
            </a:endParaRPr>
          </a:p>
          <a:p>
            <a:pPr marL="285750" indent="-285750">
              <a:lnSpc>
                <a:spcPct val="150000"/>
              </a:lnSpc>
              <a:buFont typeface="Arial" panose="020B0604020202020204" pitchFamily="34" charset="0"/>
              <a:buChar char="•"/>
            </a:pPr>
            <a:r>
              <a:rPr lang="en-US" altLang="zh-CN" sz="1600">
                <a:solidFill>
                  <a:srgbClr val="000000"/>
                </a:solidFill>
                <a:latin typeface="Arial" panose="020B0604020202020204"/>
                <a:ea typeface="Arial" panose="020B0604020202020204"/>
              </a:rPr>
              <a:t>SPE Calibration</a:t>
            </a:r>
            <a:endParaRPr lang="en-US" altLang="zh-CN" sz="1600">
              <a:solidFill>
                <a:srgbClr val="000000"/>
              </a:solidFill>
              <a:latin typeface="Arial" panose="020B0604020202020204"/>
              <a:ea typeface="Arial" panose="020B0604020202020204"/>
            </a:endParaRPr>
          </a:p>
        </p:txBody>
      </p:sp>
      <p:sp>
        <p:nvSpPr>
          <p:cNvPr id="7" name="文本框 6"/>
          <p:cNvSpPr txBox="1"/>
          <p:nvPr/>
        </p:nvSpPr>
        <p:spPr>
          <a:xfrm>
            <a:off x="715645" y="1615758"/>
            <a:ext cx="5080000" cy="337185"/>
          </a:xfrm>
          <a:prstGeom prst="rect">
            <a:avLst/>
          </a:prstGeom>
        </p:spPr>
        <p:txBody>
          <a:bodyPr>
            <a:spAutoFit/>
          </a:bodyPr>
          <a:p>
            <a:r>
              <a:rPr lang="en-US" altLang="zh-CN" sz="1600">
                <a:solidFill>
                  <a:srgbClr val="000000"/>
                </a:solidFill>
                <a:latin typeface="Arial" panose="020B0604020202020204"/>
                <a:ea typeface="Arial" panose="020B0604020202020204"/>
              </a:rPr>
              <a:t>• Electron (1-120GeV/c)</a:t>
            </a:r>
            <a:endParaRPr lang="en-US" altLang="zh-CN" sz="1600">
              <a:solidFill>
                <a:srgbClr val="000000"/>
              </a:solidFill>
              <a:latin typeface="Arial" panose="020B0604020202020204"/>
              <a:ea typeface="Arial" panose="020B0604020202020204"/>
            </a:endParaRPr>
          </a:p>
        </p:txBody>
      </p:sp>
      <p:pic>
        <p:nvPicPr>
          <p:cNvPr id="14" name="图片 13"/>
          <p:cNvPicPr>
            <a:picLocks noChangeAspect="1"/>
          </p:cNvPicPr>
          <p:nvPr/>
        </p:nvPicPr>
        <p:blipFill>
          <a:blip r:embed="rId3"/>
          <a:stretch>
            <a:fillRect/>
          </a:stretch>
        </p:blipFill>
        <p:spPr>
          <a:xfrm>
            <a:off x="715645" y="4267835"/>
            <a:ext cx="2934970" cy="2178685"/>
          </a:xfrm>
          <a:prstGeom prst="rect">
            <a:avLst/>
          </a:prstGeom>
        </p:spPr>
      </p:pic>
      <p:pic>
        <p:nvPicPr>
          <p:cNvPr id="19" name="图片 18"/>
          <p:cNvPicPr>
            <a:picLocks noChangeAspect="1"/>
          </p:cNvPicPr>
          <p:nvPr/>
        </p:nvPicPr>
        <p:blipFill>
          <a:blip r:embed="rId4"/>
          <a:stretch>
            <a:fillRect/>
          </a:stretch>
        </p:blipFill>
        <p:spPr>
          <a:xfrm>
            <a:off x="4575810" y="4216400"/>
            <a:ext cx="2927350" cy="2207260"/>
          </a:xfrm>
          <a:prstGeom prst="rect">
            <a:avLst/>
          </a:prstGeom>
        </p:spPr>
      </p:pic>
      <p:pic>
        <p:nvPicPr>
          <p:cNvPr id="12" name="图片 11"/>
          <p:cNvPicPr>
            <a:picLocks noChangeAspect="1"/>
          </p:cNvPicPr>
          <p:nvPr/>
        </p:nvPicPr>
        <p:blipFill>
          <a:blip r:embed="rId5"/>
          <a:stretch>
            <a:fillRect/>
          </a:stretch>
        </p:blipFill>
        <p:spPr>
          <a:xfrm>
            <a:off x="8507730" y="4162425"/>
            <a:ext cx="2910205" cy="219900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solidFill>
                  <a:srgbClr val="000000"/>
                </a:solidFill>
                <a:latin typeface="Arial" panose="020B0604020202020204"/>
                <a:ea typeface="Arial" panose="020B0604020202020204"/>
                <a:sym typeface="+mn-ea"/>
              </a:rPr>
              <a:t>Digitization of Simulation</a:t>
            </a:r>
            <a:endParaRPr lang="zh-CN" altLang="en-US"/>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文本框 5"/>
          <p:cNvSpPr txBox="1"/>
          <p:nvPr/>
        </p:nvSpPr>
        <p:spPr>
          <a:xfrm>
            <a:off x="679450" y="1223328"/>
            <a:ext cx="5080000" cy="368300"/>
          </a:xfrm>
          <a:prstGeom prst="rect">
            <a:avLst/>
          </a:prstGeom>
        </p:spPr>
        <p:txBody>
          <a:bodyPr>
            <a:spAutoFit/>
          </a:bodyPr>
          <a:p>
            <a:pPr marL="285750" indent="-285750" algn="l">
              <a:buClrTx/>
              <a:buSzTx/>
              <a:buFont typeface="Wingdings" panose="05000000000000000000" charset="0"/>
              <a:buChar char="Ø"/>
            </a:pPr>
            <a:r>
              <a:rPr lang="en-US" altLang="zh-CN" sz="1800" b="1">
                <a:solidFill>
                  <a:srgbClr val="000000"/>
                </a:solidFill>
                <a:latin typeface="Arial" panose="020B0604020202020204"/>
                <a:ea typeface="Arial" panose="020B0604020202020204"/>
              </a:rPr>
              <a:t>Scintillator </a:t>
            </a:r>
            <a:r>
              <a:rPr lang="en-US" altLang="zh-CN">
                <a:solidFill>
                  <a:srgbClr val="000000"/>
                </a:solidFill>
                <a:latin typeface="Arial" panose="020B0604020202020204"/>
                <a:ea typeface="Arial" panose="020B0604020202020204"/>
                <a:sym typeface="+mn-ea"/>
              </a:rPr>
              <a:t>non-uniformity</a:t>
            </a:r>
            <a:endParaRPr lang="en-US" altLang="zh-CN" sz="1800" b="1">
              <a:solidFill>
                <a:srgbClr val="000000"/>
              </a:solidFill>
              <a:latin typeface="Arial" panose="020B0604020202020204"/>
              <a:ea typeface="Arial" panose="020B0604020202020204"/>
            </a:endParaRPr>
          </a:p>
        </p:txBody>
      </p:sp>
      <p:sp>
        <p:nvSpPr>
          <p:cNvPr id="7" name="文本框 6"/>
          <p:cNvSpPr txBox="1"/>
          <p:nvPr/>
        </p:nvSpPr>
        <p:spPr>
          <a:xfrm>
            <a:off x="679450" y="1744663"/>
            <a:ext cx="5080000" cy="1370965"/>
          </a:xfrm>
          <a:prstGeom prst="rect">
            <a:avLst/>
          </a:prstGeom>
        </p:spPr>
        <p:txBody>
          <a:bodyPr>
            <a:spAutoFit/>
          </a:bodyPr>
          <a:p>
            <a:pPr marL="285750" indent="-285750">
              <a:lnSpc>
                <a:spcPct val="130000"/>
              </a:lnSpc>
              <a:buFont typeface="Arial" panose="020B0604020202020204" pitchFamily="34" charset="0"/>
              <a:buChar char="•"/>
            </a:pPr>
            <a:r>
              <a:rPr lang="en-US" altLang="zh-CN" sz="1600">
                <a:solidFill>
                  <a:srgbClr val="000000"/>
                </a:solidFill>
                <a:latin typeface="Arial" panose="020B0604020202020204"/>
                <a:ea typeface="Arial" panose="020B0604020202020204"/>
              </a:rPr>
              <a:t>Energy to photon (poisson sampling) </a:t>
            </a:r>
            <a:endParaRPr lang="en-US" altLang="zh-CN" sz="1600">
              <a:solidFill>
                <a:srgbClr val="000000"/>
              </a:solidFill>
              <a:latin typeface="Arial" panose="020B0604020202020204"/>
              <a:ea typeface="Arial" panose="020B0604020202020204"/>
            </a:endParaRPr>
          </a:p>
          <a:p>
            <a:pPr marL="285750" indent="-285750">
              <a:lnSpc>
                <a:spcPct val="130000"/>
              </a:lnSpc>
              <a:buFont typeface="Arial" panose="020B0604020202020204" pitchFamily="34" charset="0"/>
              <a:buChar char="•"/>
            </a:pPr>
            <a:r>
              <a:rPr lang="en-US" altLang="zh-CN" sz="1600">
                <a:solidFill>
                  <a:srgbClr val="000000"/>
                </a:solidFill>
                <a:latin typeface="Arial" panose="020B0604020202020204"/>
                <a:ea typeface="Arial" panose="020B0604020202020204"/>
              </a:rPr>
              <a:t>4.8% gaussian smear from non-uniformity of scintillator </a:t>
            </a:r>
            <a:endParaRPr lang="en-US" altLang="zh-CN" sz="1600">
              <a:solidFill>
                <a:srgbClr val="000000"/>
              </a:solidFill>
              <a:latin typeface="Arial" panose="020B0604020202020204"/>
              <a:ea typeface="Arial" panose="020B0604020202020204"/>
            </a:endParaRPr>
          </a:p>
          <a:p>
            <a:pPr marL="285750" indent="-285750">
              <a:lnSpc>
                <a:spcPct val="130000"/>
              </a:lnSpc>
              <a:buFont typeface="Arial" panose="020B0604020202020204" pitchFamily="34" charset="0"/>
              <a:buChar char="•"/>
            </a:pPr>
            <a:r>
              <a:rPr lang="en-US" altLang="zh-CN" sz="1600">
                <a:solidFill>
                  <a:srgbClr val="000000"/>
                </a:solidFill>
                <a:latin typeface="Arial" panose="020B0604020202020204"/>
                <a:ea typeface="Arial" panose="020B0604020202020204"/>
                <a:sym typeface="+mn-ea"/>
              </a:rPr>
              <a:t>Photon electron conversion (binomial sampling)</a:t>
            </a:r>
            <a:endParaRPr lang="en-US" altLang="zh-CN" sz="1600">
              <a:solidFill>
                <a:srgbClr val="000000"/>
              </a:solidFill>
              <a:latin typeface="Arial" panose="020B0604020202020204"/>
              <a:ea typeface="Arial" panose="020B0604020202020204"/>
            </a:endParaRPr>
          </a:p>
        </p:txBody>
      </p:sp>
      <p:sp>
        <p:nvSpPr>
          <p:cNvPr id="8" name="文本框 7"/>
          <p:cNvSpPr txBox="1"/>
          <p:nvPr/>
        </p:nvSpPr>
        <p:spPr>
          <a:xfrm>
            <a:off x="679450" y="3333433"/>
            <a:ext cx="5080000" cy="368300"/>
          </a:xfrm>
          <a:prstGeom prst="rect">
            <a:avLst/>
          </a:prstGeom>
        </p:spPr>
        <p:txBody>
          <a:bodyPr>
            <a:spAutoFit/>
          </a:bodyPr>
          <a:p>
            <a:pPr marL="285750" indent="-285750" algn="l">
              <a:buClrTx/>
              <a:buSzTx/>
              <a:buFont typeface="Wingdings" panose="05000000000000000000" charset="0"/>
              <a:buChar char="Ø"/>
            </a:pPr>
            <a:r>
              <a:rPr lang="en-US" altLang="zh-CN" sz="1800" b="1">
                <a:solidFill>
                  <a:srgbClr val="000000"/>
                </a:solidFill>
                <a:latin typeface="Arial" panose="020B0604020202020204"/>
                <a:ea typeface="Arial" panose="020B0604020202020204"/>
              </a:rPr>
              <a:t>SiPM response</a:t>
            </a:r>
            <a:endParaRPr lang="en-US" altLang="zh-CN" sz="1800" b="1">
              <a:solidFill>
                <a:srgbClr val="000000"/>
              </a:solidFill>
              <a:latin typeface="Arial" panose="020B0604020202020204"/>
              <a:ea typeface="Arial" panose="020B0604020202020204"/>
            </a:endParaRPr>
          </a:p>
        </p:txBody>
      </p:sp>
      <p:sp>
        <p:nvSpPr>
          <p:cNvPr id="9" name="文本框 8"/>
          <p:cNvSpPr txBox="1"/>
          <p:nvPr/>
        </p:nvSpPr>
        <p:spPr>
          <a:xfrm>
            <a:off x="608330" y="3854767"/>
            <a:ext cx="5080000" cy="878840"/>
          </a:xfrm>
          <a:prstGeom prst="rect">
            <a:avLst/>
          </a:prstGeom>
        </p:spPr>
        <p:txBody>
          <a:bodyPr>
            <a:spAutoFit/>
          </a:bodyPr>
          <a:p>
            <a:pPr marL="285750" indent="-285750" algn="l">
              <a:lnSpc>
                <a:spcPct val="160000"/>
              </a:lnSpc>
              <a:buClrTx/>
              <a:buSzTx/>
              <a:buFont typeface="Arial" panose="020B0604020202020204" pitchFamily="34" charset="0"/>
              <a:buChar char="•"/>
            </a:pPr>
            <a:r>
              <a:rPr lang="en-US" altLang="zh-CN" sz="1600">
                <a:solidFill>
                  <a:srgbClr val="000000"/>
                </a:solidFill>
                <a:latin typeface="Arial" panose="020B0604020202020204"/>
                <a:ea typeface="Arial" panose="020B0604020202020204"/>
              </a:rPr>
              <a:t>SiPM saturation and flucturation </a:t>
            </a:r>
            <a:endParaRPr lang="en-US" altLang="zh-CN" sz="1600">
              <a:solidFill>
                <a:srgbClr val="000000"/>
              </a:solidFill>
              <a:latin typeface="Arial" panose="020B0604020202020204"/>
              <a:ea typeface="Arial" panose="020B0604020202020204"/>
            </a:endParaRPr>
          </a:p>
          <a:p>
            <a:pPr marL="285750" indent="-285750" algn="l">
              <a:lnSpc>
                <a:spcPct val="160000"/>
              </a:lnSpc>
              <a:buClrTx/>
              <a:buSzTx/>
              <a:buFont typeface="Arial" panose="020B0604020202020204" pitchFamily="34" charset="0"/>
              <a:buChar char="•"/>
            </a:pPr>
            <a:r>
              <a:rPr lang="en-US" altLang="zh-CN" sz="1600">
                <a:solidFill>
                  <a:srgbClr val="000000"/>
                </a:solidFill>
                <a:latin typeface="Arial" panose="020B0604020202020204"/>
                <a:ea typeface="Arial" panose="020B0604020202020204"/>
              </a:rPr>
              <a:t>SiPM gain smear</a:t>
            </a:r>
            <a:endParaRPr lang="en-US" altLang="zh-CN" sz="1600">
              <a:solidFill>
                <a:srgbClr val="000000"/>
              </a:solidFill>
              <a:latin typeface="Arial" panose="020B0604020202020204"/>
              <a:ea typeface="Arial" panose="020B0604020202020204"/>
            </a:endParaRPr>
          </a:p>
        </p:txBody>
      </p:sp>
      <p:sp>
        <p:nvSpPr>
          <p:cNvPr id="10" name="文本框 9"/>
          <p:cNvSpPr txBox="1"/>
          <p:nvPr/>
        </p:nvSpPr>
        <p:spPr>
          <a:xfrm>
            <a:off x="679450" y="4885690"/>
            <a:ext cx="5850255" cy="1476375"/>
          </a:xfrm>
          <a:prstGeom prst="rect">
            <a:avLst/>
          </a:prstGeom>
        </p:spPr>
        <p:txBody>
          <a:bodyPr wrap="square">
            <a:spAutoFit/>
          </a:bodyPr>
          <a:p>
            <a:pPr marL="285750" indent="-285750" algn="l">
              <a:lnSpc>
                <a:spcPct val="200000"/>
              </a:lnSpc>
              <a:buClrTx/>
              <a:buSzTx/>
              <a:buFont typeface="Wingdings" panose="05000000000000000000" charset="0"/>
              <a:buChar char="Ø"/>
            </a:pPr>
            <a:r>
              <a:rPr lang="en-US" altLang="zh-CN" sz="1800" b="1">
                <a:solidFill>
                  <a:srgbClr val="000000"/>
                </a:solidFill>
                <a:latin typeface="Arial" panose="020B0604020202020204"/>
                <a:ea typeface="Arial" panose="020B0604020202020204"/>
              </a:rPr>
              <a:t>MC_digi still shows significant differences from data</a:t>
            </a:r>
            <a:endParaRPr lang="en-US" altLang="zh-CN" sz="1800" b="1">
              <a:solidFill>
                <a:srgbClr val="000000"/>
              </a:solidFill>
              <a:latin typeface="Arial" panose="020B0604020202020204"/>
              <a:ea typeface="Arial" panose="020B0604020202020204"/>
            </a:endParaRPr>
          </a:p>
          <a:p>
            <a:pPr marL="285750" indent="-285750" algn="l">
              <a:buClrTx/>
              <a:buSzTx/>
              <a:buFont typeface="Wingdings" panose="05000000000000000000" charset="0"/>
              <a:buChar char="Ø"/>
            </a:pPr>
            <a:endParaRPr lang="en-US" altLang="zh-CN" sz="1800">
              <a:solidFill>
                <a:srgbClr val="000000"/>
              </a:solidFill>
              <a:latin typeface="Arial" panose="020B0604020202020204"/>
              <a:ea typeface="Arial" panose="020B0604020202020204"/>
            </a:endParaRPr>
          </a:p>
        </p:txBody>
      </p:sp>
      <p:pic>
        <p:nvPicPr>
          <p:cNvPr id="3" name="图片 2"/>
          <p:cNvPicPr>
            <a:picLocks noChangeAspect="1"/>
          </p:cNvPicPr>
          <p:nvPr/>
        </p:nvPicPr>
        <p:blipFill>
          <a:blip r:embed="rId2"/>
          <a:stretch>
            <a:fillRect/>
          </a:stretch>
        </p:blipFill>
        <p:spPr>
          <a:xfrm>
            <a:off x="6081395" y="810895"/>
            <a:ext cx="5495925" cy="3841115"/>
          </a:xfrm>
          <a:prstGeom prst="rect">
            <a:avLst/>
          </a:prstGeom>
        </p:spPr>
      </p:pic>
      <p:sp>
        <p:nvSpPr>
          <p:cNvPr id="23" name="文本框 22"/>
          <p:cNvSpPr txBox="1"/>
          <p:nvPr/>
        </p:nvSpPr>
        <p:spPr>
          <a:xfrm>
            <a:off x="7025640" y="4575810"/>
            <a:ext cx="4426585" cy="1148080"/>
          </a:xfrm>
          <a:prstGeom prst="rect">
            <a:avLst/>
          </a:prstGeom>
          <a:noFill/>
        </p:spPr>
        <p:txBody>
          <a:bodyPr wrap="square" rtlCol="0" anchor="t">
            <a:noAutofit/>
          </a:bodyPr>
          <a:p>
            <a:pPr marL="285750" indent="-285750">
              <a:lnSpc>
                <a:spcPct val="120000"/>
              </a:lnSpc>
              <a:buFont typeface="Wingdings" panose="05000000000000000000" charset="0"/>
              <a:buChar char="Ø"/>
            </a:pPr>
            <a:r>
              <a:rPr lang="en-US" altLang="zh-CN">
                <a:sym typeface="+mn-ea"/>
              </a:rPr>
              <a:t>MC_truth</a:t>
            </a:r>
            <a:endParaRPr lang="en-US" altLang="zh-CN">
              <a:sym typeface="+mn-ea"/>
            </a:endParaRPr>
          </a:p>
          <a:p>
            <a:pPr marL="285750" indent="-285750">
              <a:lnSpc>
                <a:spcPct val="120000"/>
              </a:lnSpc>
              <a:buFont typeface="Arial" panose="020B0604020202020204" pitchFamily="34" charset="0"/>
              <a:buChar char="•"/>
            </a:pPr>
            <a:r>
              <a:rPr lang="en-US" altLang="zh-CN">
                <a:sym typeface="+mn-ea"/>
              </a:rPr>
              <a:t>Raw  MC simulation</a:t>
            </a:r>
            <a:endParaRPr lang="en-US" altLang="zh-CN">
              <a:sym typeface="+mn-ea"/>
            </a:endParaRPr>
          </a:p>
        </p:txBody>
      </p:sp>
      <p:sp>
        <p:nvSpPr>
          <p:cNvPr id="24" name="文本框 23"/>
          <p:cNvSpPr txBox="1"/>
          <p:nvPr/>
        </p:nvSpPr>
        <p:spPr>
          <a:xfrm>
            <a:off x="9650095" y="4575810"/>
            <a:ext cx="2769870" cy="1463040"/>
          </a:xfrm>
          <a:prstGeom prst="rect">
            <a:avLst/>
          </a:prstGeom>
          <a:noFill/>
        </p:spPr>
        <p:txBody>
          <a:bodyPr wrap="square" rtlCol="0" anchor="t">
            <a:noAutofit/>
          </a:bodyPr>
          <a:p>
            <a:pPr marL="285750" indent="-285750">
              <a:lnSpc>
                <a:spcPct val="120000"/>
              </a:lnSpc>
              <a:buFont typeface="Wingdings" panose="05000000000000000000" charset="0"/>
              <a:buChar char="Ø"/>
            </a:pPr>
            <a:r>
              <a:rPr lang="en-US" altLang="zh-CN">
                <a:sym typeface="+mn-ea"/>
              </a:rPr>
              <a:t>MC_digi</a:t>
            </a:r>
            <a:endParaRPr lang="en-US" altLang="zh-CN">
              <a:sym typeface="+mn-ea"/>
            </a:endParaRPr>
          </a:p>
          <a:p>
            <a:pPr marL="285750" indent="-285750">
              <a:lnSpc>
                <a:spcPct val="120000"/>
              </a:lnSpc>
              <a:buFont typeface="Arial" panose="020B0604020202020204" pitchFamily="34" charset="0"/>
              <a:buChar char="•"/>
            </a:pPr>
            <a:r>
              <a:rPr lang="en-US" altLang="zh-CN">
                <a:sym typeface="+mn-ea"/>
              </a:rPr>
              <a:t>After </a:t>
            </a:r>
            <a:r>
              <a:rPr lang="en-US" altLang="zh-CN">
                <a:solidFill>
                  <a:srgbClr val="000000"/>
                </a:solidFill>
                <a:latin typeface="Arial" panose="020B0604020202020204"/>
                <a:ea typeface="Arial" panose="020B0604020202020204"/>
                <a:sym typeface="+mn-ea"/>
              </a:rPr>
              <a:t>Digitization</a:t>
            </a:r>
            <a:r>
              <a:rPr lang="en-US" altLang="zh-CN">
                <a:sym typeface="+mn-ea"/>
              </a:rPr>
              <a:t> </a:t>
            </a:r>
            <a:endParaRPr lang="en-US" altLang="zh-CN">
              <a:sym typeface="+mn-ea"/>
            </a:endParaRPr>
          </a:p>
        </p:txBody>
      </p:sp>
      <p:sp>
        <p:nvSpPr>
          <p:cNvPr id="25" name="文本框 24"/>
          <p:cNvSpPr txBox="1"/>
          <p:nvPr/>
        </p:nvSpPr>
        <p:spPr>
          <a:xfrm>
            <a:off x="7106920" y="5443220"/>
            <a:ext cx="4470400" cy="1148080"/>
          </a:xfrm>
          <a:prstGeom prst="rect">
            <a:avLst/>
          </a:prstGeom>
          <a:noFill/>
        </p:spPr>
        <p:txBody>
          <a:bodyPr wrap="square" rtlCol="0" anchor="t">
            <a:noAutofit/>
          </a:bodyPr>
          <a:p>
            <a:pPr marL="285750" indent="-285750">
              <a:lnSpc>
                <a:spcPct val="120000"/>
              </a:lnSpc>
              <a:buFont typeface="Wingdings" panose="05000000000000000000" charset="0"/>
              <a:buChar char="Ø"/>
            </a:pPr>
            <a:r>
              <a:rPr lang="en-US" altLang="zh-CN">
                <a:sym typeface="+mn-ea"/>
              </a:rPr>
              <a:t>Data</a:t>
            </a:r>
            <a:endParaRPr lang="en-US" altLang="zh-CN">
              <a:sym typeface="+mn-ea"/>
            </a:endParaRPr>
          </a:p>
          <a:p>
            <a:pPr marL="285750" indent="-285750">
              <a:lnSpc>
                <a:spcPct val="120000"/>
              </a:lnSpc>
              <a:buFont typeface="Arial" panose="020B0604020202020204" pitchFamily="34" charset="0"/>
              <a:buChar char="•"/>
            </a:pPr>
            <a:r>
              <a:rPr lang="en-US" altLang="zh-CN">
                <a:sym typeface="+mn-ea"/>
              </a:rPr>
              <a:t>Beamtest data (SPS)</a:t>
            </a:r>
            <a:endParaRPr lang="en-US" altLang="zh-CN">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t>Cell level difference</a:t>
            </a:r>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文本框 5"/>
          <p:cNvSpPr txBox="1"/>
          <p:nvPr/>
        </p:nvSpPr>
        <p:spPr>
          <a:xfrm>
            <a:off x="709295" y="1103313"/>
            <a:ext cx="5080000" cy="645160"/>
          </a:xfrm>
          <a:prstGeom prst="rect">
            <a:avLst/>
          </a:prstGeom>
        </p:spPr>
        <p:txBody>
          <a:bodyPr>
            <a:spAutoFit/>
          </a:bodyPr>
          <a:p>
            <a:pPr marL="285750" indent="-285750" algn="l">
              <a:buClrTx/>
              <a:buSzTx/>
              <a:buFont typeface="Wingdings" panose="05000000000000000000" charset="0"/>
              <a:buChar char="Ø"/>
            </a:pPr>
            <a:r>
              <a:rPr lang="en-US" altLang="zh-CN" b="1">
                <a:sym typeface="+mn-ea"/>
              </a:rPr>
              <a:t>Difference of MC_truth MC_digi Data</a:t>
            </a:r>
            <a:endParaRPr lang="en-US" altLang="zh-CN" b="1"/>
          </a:p>
          <a:p>
            <a:pPr marL="285750" indent="-285750" algn="l">
              <a:buClrTx/>
              <a:buSzTx/>
              <a:buFont typeface="Wingdings" panose="05000000000000000000" charset="0"/>
              <a:buChar char="Ø"/>
            </a:pPr>
            <a:endParaRPr lang="en-US" altLang="zh-CN" sz="1800" b="1">
              <a:solidFill>
                <a:srgbClr val="000000"/>
              </a:solidFill>
              <a:latin typeface="Arial" panose="020B0604020202020204"/>
              <a:ea typeface="Arial" panose="020B0604020202020204"/>
            </a:endParaRPr>
          </a:p>
        </p:txBody>
      </p:sp>
      <p:sp>
        <p:nvSpPr>
          <p:cNvPr id="7" name="文本框 6"/>
          <p:cNvSpPr txBox="1"/>
          <p:nvPr/>
        </p:nvSpPr>
        <p:spPr>
          <a:xfrm>
            <a:off x="5887720" y="4283075"/>
            <a:ext cx="5858510" cy="2662555"/>
          </a:xfrm>
          <a:prstGeom prst="rect">
            <a:avLst/>
          </a:prstGeom>
          <a:noFill/>
        </p:spPr>
        <p:txBody>
          <a:bodyPr wrap="square" rtlCol="0" anchor="t">
            <a:noAutofit/>
          </a:bodyPr>
          <a:p>
            <a:pPr marL="285750" indent="-285750">
              <a:lnSpc>
                <a:spcPct val="180000"/>
              </a:lnSpc>
              <a:buFont typeface="Wingdings" panose="05000000000000000000" charset="0"/>
              <a:buChar char="u"/>
            </a:pPr>
            <a:r>
              <a:rPr lang="en-US" altLang="zh-CN"/>
              <a:t>Possible reason of diference</a:t>
            </a:r>
            <a:endParaRPr lang="en-US" altLang="zh-CN"/>
          </a:p>
          <a:p>
            <a:pPr marL="285750" indent="-285750">
              <a:lnSpc>
                <a:spcPct val="180000"/>
              </a:lnSpc>
              <a:buFont typeface="Wingdings" panose="05000000000000000000" charset="0"/>
              <a:buChar char="Ø"/>
            </a:pPr>
            <a:r>
              <a:rPr lang="en-US" altLang="zh-CN">
                <a:solidFill>
                  <a:schemeClr val="accent2"/>
                </a:solidFill>
              </a:rPr>
              <a:t>Saturation effect</a:t>
            </a:r>
            <a:r>
              <a:rPr lang="en-US" altLang="zh-CN"/>
              <a:t> and </a:t>
            </a:r>
            <a:r>
              <a:rPr lang="en-US" altLang="zh-CN">
                <a:solidFill>
                  <a:schemeClr val="accent2"/>
                </a:solidFill>
              </a:rPr>
              <a:t>Cell</a:t>
            </a:r>
            <a:r>
              <a:rPr lang="en-US" altLang="zh-CN"/>
              <a:t> </a:t>
            </a:r>
            <a:r>
              <a:rPr lang="en-US" altLang="zh-CN">
                <a:solidFill>
                  <a:schemeClr val="accent2"/>
                </a:solidFill>
              </a:rPr>
              <a:t>nonuniformity</a:t>
            </a:r>
            <a:endParaRPr lang="en-US" altLang="zh-CN"/>
          </a:p>
          <a:p>
            <a:pPr marL="342900" indent="-342900">
              <a:lnSpc>
                <a:spcPct val="180000"/>
              </a:lnSpc>
              <a:buFont typeface="Arial" panose="020B0604020202020204" pitchFamily="34" charset="0"/>
              <a:buChar char="•"/>
            </a:pPr>
            <a:r>
              <a:rPr lang="en-US" altLang="zh-CN">
                <a:sym typeface="+mn-ea"/>
              </a:rPr>
              <a:t>Electronic </a:t>
            </a:r>
            <a:r>
              <a:rPr lang="en-US" altLang="zh-CN">
                <a:solidFill>
                  <a:schemeClr val="accent2"/>
                </a:solidFill>
                <a:sym typeface="+mn-ea"/>
              </a:rPr>
              <a:t>Saturation effect</a:t>
            </a:r>
            <a:endParaRPr lang="en-US" altLang="zh-CN">
              <a:sym typeface="+mn-ea"/>
            </a:endParaRPr>
          </a:p>
          <a:p>
            <a:pPr marL="285750" indent="-285750">
              <a:lnSpc>
                <a:spcPct val="180000"/>
              </a:lnSpc>
              <a:buFont typeface="Wingdings" panose="05000000000000000000" charset="0"/>
              <a:buChar char="Ø"/>
            </a:pPr>
            <a:r>
              <a:rPr lang="en-US" altLang="zh-CN"/>
              <a:t>Beam center and Beam size </a:t>
            </a:r>
            <a:endParaRPr lang="en-US" altLang="zh-CN"/>
          </a:p>
          <a:p>
            <a:pPr indent="0">
              <a:lnSpc>
                <a:spcPct val="180000"/>
              </a:lnSpc>
              <a:buFont typeface="Wingdings" panose="05000000000000000000" charset="0"/>
              <a:buNone/>
            </a:pPr>
            <a:r>
              <a:rPr lang="en-US" altLang="zh-CN"/>
              <a:t>.......</a:t>
            </a:r>
            <a:endParaRPr lang="en-US" altLang="zh-CN"/>
          </a:p>
          <a:p>
            <a:pPr indent="0">
              <a:lnSpc>
                <a:spcPct val="120000"/>
              </a:lnSpc>
              <a:buFont typeface="Arial" panose="020B0604020202020204" pitchFamily="34" charset="0"/>
              <a:buNone/>
            </a:pPr>
            <a:endParaRPr lang="en-US" altLang="zh-CN"/>
          </a:p>
          <a:p>
            <a:pPr indent="457200">
              <a:buFont typeface="Arial" panose="020B0604020202020204" pitchFamily="34" charset="0"/>
              <a:buNone/>
            </a:pPr>
            <a:endParaRPr lang="en-US" altLang="zh-CN"/>
          </a:p>
        </p:txBody>
      </p:sp>
      <p:pic>
        <p:nvPicPr>
          <p:cNvPr id="8" name="图片 7"/>
          <p:cNvPicPr>
            <a:picLocks noChangeAspect="1"/>
          </p:cNvPicPr>
          <p:nvPr/>
        </p:nvPicPr>
        <p:blipFill>
          <a:blip r:embed="rId2"/>
          <a:stretch>
            <a:fillRect/>
          </a:stretch>
        </p:blipFill>
        <p:spPr>
          <a:xfrm>
            <a:off x="842010" y="2040890"/>
            <a:ext cx="4315460" cy="4382770"/>
          </a:xfrm>
          <a:prstGeom prst="rect">
            <a:avLst/>
          </a:prstGeom>
        </p:spPr>
      </p:pic>
      <p:sp>
        <p:nvSpPr>
          <p:cNvPr id="9" name="文本框 8"/>
          <p:cNvSpPr txBox="1"/>
          <p:nvPr/>
        </p:nvSpPr>
        <p:spPr>
          <a:xfrm>
            <a:off x="842010" y="1473200"/>
            <a:ext cx="6096000" cy="398780"/>
          </a:xfrm>
          <a:prstGeom prst="rect">
            <a:avLst/>
          </a:prstGeom>
          <a:noFill/>
        </p:spPr>
        <p:txBody>
          <a:bodyPr wrap="square" rtlCol="0" anchor="t">
            <a:spAutoFit/>
          </a:bodyPr>
          <a:p>
            <a:pPr algn="l">
              <a:buClrTx/>
              <a:buSzTx/>
              <a:buFontTx/>
            </a:pPr>
            <a:r>
              <a:rPr lang="en-US" altLang="zh-CN" sz="2000">
                <a:solidFill>
                  <a:schemeClr val="tx1"/>
                </a:solidFill>
                <a:sym typeface="+mn-ea"/>
              </a:rPr>
              <a:t>100 GeV | Layer 7 | 18×18 cells</a:t>
            </a:r>
            <a:endParaRPr lang="en-US" altLang="zh-CN" sz="2000">
              <a:solidFill>
                <a:schemeClr val="tx1"/>
              </a:solidFill>
              <a:sym typeface="+mn-ea"/>
            </a:endParaRPr>
          </a:p>
        </p:txBody>
      </p:sp>
      <p:sp>
        <p:nvSpPr>
          <p:cNvPr id="10" name="矩形 9"/>
          <p:cNvSpPr/>
          <p:nvPr/>
        </p:nvSpPr>
        <p:spPr>
          <a:xfrm>
            <a:off x="2584450" y="3782695"/>
            <a:ext cx="989330" cy="899795"/>
          </a:xfrm>
          <a:prstGeom prst="rect">
            <a:avLst/>
          </a:prstGeom>
          <a:noFill/>
          <a:ln w="38100"/>
          <a:extLst>
            <a:ext uri="{909E8E84-426E-40DD-AFC4-6F175D3DCCD1}">
              <a14:hiddenFill xmlns:a14="http://schemas.microsoft.com/office/drawing/2010/main">
                <a:solidFill>
                  <a:schemeClr val="accent2"/>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11" name="直接连接符 10"/>
          <p:cNvCxnSpPr/>
          <p:nvPr/>
        </p:nvCxnSpPr>
        <p:spPr>
          <a:xfrm flipV="1">
            <a:off x="3573780" y="1028700"/>
            <a:ext cx="2357755" cy="2753995"/>
          </a:xfrm>
          <a:prstGeom prst="line">
            <a:avLst/>
          </a:prstGeom>
          <a:ln w="38100"/>
        </p:spPr>
        <p:style>
          <a:lnRef idx="2">
            <a:schemeClr val="accent1"/>
          </a:lnRef>
          <a:fillRef idx="0">
            <a:srgbClr val="FFFFFF"/>
          </a:fillRef>
          <a:effectRef idx="0">
            <a:srgbClr val="FFFFFF"/>
          </a:effectRef>
          <a:fontRef idx="minor">
            <a:schemeClr val="tx1"/>
          </a:fontRef>
        </p:style>
      </p:cxnSp>
      <p:cxnSp>
        <p:nvCxnSpPr>
          <p:cNvPr id="13" name="直接连接符 12"/>
          <p:cNvCxnSpPr/>
          <p:nvPr/>
        </p:nvCxnSpPr>
        <p:spPr>
          <a:xfrm flipV="1">
            <a:off x="3602990" y="3779520"/>
            <a:ext cx="5032375" cy="902970"/>
          </a:xfrm>
          <a:prstGeom prst="line">
            <a:avLst/>
          </a:prstGeom>
          <a:ln w="38100"/>
        </p:spPr>
        <p:style>
          <a:lnRef idx="2">
            <a:schemeClr val="accent1"/>
          </a:lnRef>
          <a:fillRef idx="0">
            <a:srgbClr val="FFFFFF"/>
          </a:fillRef>
          <a:effectRef idx="0">
            <a:srgbClr val="FFFFFF"/>
          </a:effectRef>
          <a:fontRef idx="minor">
            <a:schemeClr val="tx1"/>
          </a:fontRef>
        </p:style>
      </p:cxnSp>
      <p:pic>
        <p:nvPicPr>
          <p:cNvPr id="15" name="图片 14"/>
          <p:cNvPicPr>
            <a:picLocks noChangeAspect="1"/>
          </p:cNvPicPr>
          <p:nvPr/>
        </p:nvPicPr>
        <p:blipFill>
          <a:blip r:embed="rId3"/>
          <a:stretch>
            <a:fillRect/>
          </a:stretch>
        </p:blipFill>
        <p:spPr>
          <a:xfrm>
            <a:off x="5887720" y="977900"/>
            <a:ext cx="2799080" cy="2804795"/>
          </a:xfrm>
          <a:prstGeom prst="rect">
            <a:avLst/>
          </a:prstGeom>
        </p:spPr>
      </p:pic>
      <p:pic>
        <p:nvPicPr>
          <p:cNvPr id="16" name="图片 15"/>
          <p:cNvPicPr>
            <a:picLocks noChangeAspect="1"/>
          </p:cNvPicPr>
          <p:nvPr/>
        </p:nvPicPr>
        <p:blipFill>
          <a:blip r:embed="rId4"/>
          <a:stretch>
            <a:fillRect/>
          </a:stretch>
        </p:blipFill>
        <p:spPr>
          <a:xfrm>
            <a:off x="842010" y="2106295"/>
            <a:ext cx="1922145" cy="1139825"/>
          </a:xfrm>
          <a:prstGeom prst="rect">
            <a:avLst/>
          </a:prstGeom>
        </p:spPr>
      </p:pic>
      <p:sp>
        <p:nvSpPr>
          <p:cNvPr id="22" name="矩形 21"/>
          <p:cNvSpPr/>
          <p:nvPr/>
        </p:nvSpPr>
        <p:spPr>
          <a:xfrm>
            <a:off x="5931535" y="1019175"/>
            <a:ext cx="2732405" cy="2760345"/>
          </a:xfrm>
          <a:prstGeom prst="rect">
            <a:avLst/>
          </a:prstGeom>
          <a:noFill/>
          <a:ln w="38100"/>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框 2"/>
          <p:cNvSpPr txBox="1"/>
          <p:nvPr/>
        </p:nvSpPr>
        <p:spPr>
          <a:xfrm>
            <a:off x="8806180" y="1019175"/>
            <a:ext cx="3552825" cy="351155"/>
          </a:xfrm>
          <a:prstGeom prst="rect">
            <a:avLst/>
          </a:prstGeom>
          <a:noFill/>
        </p:spPr>
        <p:txBody>
          <a:bodyPr wrap="square" rtlCol="0" anchor="t">
            <a:noAutofit/>
          </a:bodyPr>
          <a:p>
            <a:r>
              <a:rPr lang="en-US" altLang="zh-CN" sz="2400">
                <a:solidFill>
                  <a:schemeClr val="accent2"/>
                </a:solidFill>
                <a:sym typeface="+mn-ea"/>
              </a:rPr>
              <a:t> </a:t>
            </a:r>
            <a:r>
              <a:rPr lang="en-US" altLang="zh-CN" sz="2400">
                <a:solidFill>
                  <a:schemeClr val="accent2"/>
                </a:solidFill>
                <a:latin typeface="Arial" panose="020B0604020202020204"/>
                <a:ea typeface="Arial" panose="020B0604020202020204"/>
                <a:sym typeface="+mn-ea"/>
              </a:rPr>
              <a:t>Electron</a:t>
            </a:r>
            <a:endParaRPr lang="en-US" altLang="zh-CN" sz="2400">
              <a:solidFill>
                <a:schemeClr val="accent2"/>
              </a:solidFill>
              <a:latin typeface="Arial" panose="020B0604020202020204"/>
              <a:ea typeface="Arial" panose="020B0604020202020204"/>
              <a:sym typeface="+mn-ea"/>
            </a:endParaRPr>
          </a:p>
        </p:txBody>
      </p:sp>
      <p:sp>
        <p:nvSpPr>
          <p:cNvPr id="12" name="文本框 11"/>
          <p:cNvSpPr txBox="1"/>
          <p:nvPr/>
        </p:nvSpPr>
        <p:spPr>
          <a:xfrm>
            <a:off x="8865870" y="1497330"/>
            <a:ext cx="4005580" cy="2371725"/>
          </a:xfrm>
          <a:prstGeom prst="rect">
            <a:avLst/>
          </a:prstGeom>
        </p:spPr>
        <p:txBody>
          <a:bodyPr wrap="square">
            <a:noAutofit/>
          </a:bodyPr>
          <a:p>
            <a:pPr>
              <a:lnSpc>
                <a:spcPct val="150000"/>
              </a:lnSpc>
            </a:pPr>
            <a:r>
              <a:rPr lang="en-US" altLang="zh-CN" sz="1600" b="1">
                <a:solidFill>
                  <a:srgbClr val="000000"/>
                </a:solidFill>
                <a:latin typeface="Wingdings" panose="05000000000000000000"/>
                <a:ea typeface="Wingdings" panose="05000000000000000000"/>
              </a:rPr>
              <a:t>Ø </a:t>
            </a:r>
            <a:r>
              <a:rPr lang="en-US" altLang="zh-CN" sz="1600" b="1">
                <a:solidFill>
                  <a:srgbClr val="000000"/>
                </a:solidFill>
                <a:latin typeface="Arial" panose="020B0604020202020204"/>
                <a:ea typeface="Arial" panose="020B0604020202020204"/>
              </a:rPr>
              <a:t>MC_truth </a:t>
            </a:r>
            <a:endParaRPr lang="en-US" altLang="zh-CN" sz="1600" b="1">
              <a:solidFill>
                <a:srgbClr val="000000"/>
              </a:solidFill>
              <a:latin typeface="Arial" panose="020B0604020202020204"/>
              <a:ea typeface="Arial" panose="020B0604020202020204"/>
            </a:endParaRPr>
          </a:p>
          <a:p>
            <a:pPr>
              <a:lnSpc>
                <a:spcPct val="150000"/>
              </a:lnSpc>
            </a:pPr>
            <a:r>
              <a:rPr lang="en-US" altLang="zh-CN" sz="1600">
                <a:solidFill>
                  <a:srgbClr val="000000"/>
                </a:solidFill>
                <a:latin typeface="Arial" panose="020B0604020202020204"/>
                <a:ea typeface="Arial" panose="020B0604020202020204"/>
              </a:rPr>
              <a:t>• Raw MC simulation </a:t>
            </a:r>
            <a:endParaRPr lang="en-US" altLang="zh-CN" sz="1600">
              <a:solidFill>
                <a:srgbClr val="000000"/>
              </a:solidFill>
              <a:latin typeface="Arial" panose="020B0604020202020204"/>
              <a:ea typeface="Arial" panose="020B0604020202020204"/>
            </a:endParaRPr>
          </a:p>
          <a:p>
            <a:pPr>
              <a:lnSpc>
                <a:spcPct val="150000"/>
              </a:lnSpc>
            </a:pPr>
            <a:r>
              <a:rPr lang="en-US" altLang="zh-CN" sz="1600" b="1">
                <a:solidFill>
                  <a:srgbClr val="000000"/>
                </a:solidFill>
                <a:latin typeface="Wingdings" panose="05000000000000000000"/>
                <a:ea typeface="Wingdings" panose="05000000000000000000"/>
              </a:rPr>
              <a:t>Ø </a:t>
            </a:r>
            <a:r>
              <a:rPr lang="en-US" altLang="zh-CN" sz="1600" b="1">
                <a:solidFill>
                  <a:srgbClr val="000000"/>
                </a:solidFill>
                <a:latin typeface="Arial" panose="020B0604020202020204"/>
                <a:ea typeface="Arial" panose="020B0604020202020204"/>
              </a:rPr>
              <a:t>MC_digi  </a:t>
            </a:r>
            <a:endParaRPr lang="en-US" altLang="zh-CN" sz="1600" b="1">
              <a:solidFill>
                <a:srgbClr val="000000"/>
              </a:solidFill>
              <a:latin typeface="Arial" panose="020B0604020202020204"/>
              <a:ea typeface="Arial" panose="020B0604020202020204"/>
            </a:endParaRPr>
          </a:p>
          <a:p>
            <a:pPr>
              <a:lnSpc>
                <a:spcPct val="150000"/>
              </a:lnSpc>
            </a:pPr>
            <a:r>
              <a:rPr lang="en-US" altLang="zh-CN" sz="1600">
                <a:solidFill>
                  <a:srgbClr val="000000"/>
                </a:solidFill>
                <a:latin typeface="Arial" panose="020B0604020202020204"/>
                <a:ea typeface="Arial" panose="020B0604020202020204"/>
              </a:rPr>
              <a:t>• After SiPM non-linearity </a:t>
            </a:r>
            <a:endParaRPr lang="en-US" altLang="zh-CN" sz="1600">
              <a:solidFill>
                <a:srgbClr val="000000"/>
              </a:solidFill>
              <a:latin typeface="Arial" panose="020B0604020202020204"/>
              <a:ea typeface="Arial" panose="020B0604020202020204"/>
            </a:endParaRPr>
          </a:p>
          <a:p>
            <a:pPr>
              <a:lnSpc>
                <a:spcPct val="150000"/>
              </a:lnSpc>
            </a:pPr>
            <a:r>
              <a:rPr lang="en-US" altLang="zh-CN" sz="1600" b="1">
                <a:solidFill>
                  <a:srgbClr val="000000"/>
                </a:solidFill>
                <a:latin typeface="Wingdings" panose="05000000000000000000"/>
                <a:ea typeface="Wingdings" panose="05000000000000000000"/>
              </a:rPr>
              <a:t>Ø </a:t>
            </a:r>
            <a:r>
              <a:rPr lang="en-US" altLang="zh-CN" sz="1600" b="1">
                <a:solidFill>
                  <a:srgbClr val="000000"/>
                </a:solidFill>
                <a:latin typeface="Arial" panose="020B0604020202020204"/>
                <a:ea typeface="Arial" panose="020B0604020202020204"/>
              </a:rPr>
              <a:t>Data </a:t>
            </a:r>
            <a:endParaRPr lang="en-US" altLang="zh-CN" sz="1600" b="1">
              <a:solidFill>
                <a:srgbClr val="000000"/>
              </a:solidFill>
              <a:latin typeface="Arial" panose="020B0604020202020204"/>
              <a:ea typeface="Arial" panose="020B0604020202020204"/>
            </a:endParaRPr>
          </a:p>
          <a:p>
            <a:pPr>
              <a:lnSpc>
                <a:spcPct val="150000"/>
              </a:lnSpc>
            </a:pPr>
            <a:r>
              <a:rPr lang="en-US" altLang="zh-CN" sz="1600">
                <a:solidFill>
                  <a:srgbClr val="000000"/>
                </a:solidFill>
                <a:latin typeface="Arial" panose="020B0604020202020204"/>
                <a:ea typeface="Arial" panose="020B0604020202020204"/>
              </a:rPr>
              <a:t>• Beamtest data (SPS)</a:t>
            </a:r>
            <a:endParaRPr lang="en-US" altLang="zh-CN" sz="1600">
              <a:solidFill>
                <a:srgbClr val="000000"/>
              </a:solidFill>
              <a:latin typeface="Arial" panose="020B0604020202020204"/>
              <a:ea typeface="Arial" panose="020B0604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a:t>CNN+LSTM </a:t>
            </a:r>
            <a:endParaRPr lang="en-US" altLang="zh-CN"/>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文本框 5"/>
          <p:cNvSpPr txBox="1"/>
          <p:nvPr/>
        </p:nvSpPr>
        <p:spPr>
          <a:xfrm>
            <a:off x="733425" y="1010285"/>
            <a:ext cx="6096000" cy="1186180"/>
          </a:xfrm>
          <a:prstGeom prst="rect">
            <a:avLst/>
          </a:prstGeom>
          <a:noFill/>
        </p:spPr>
        <p:txBody>
          <a:bodyPr wrap="square" rtlCol="0" anchor="t">
            <a:spAutoFit/>
          </a:bodyPr>
          <a:p>
            <a:pPr marL="342900" indent="-342900">
              <a:lnSpc>
                <a:spcPct val="140000"/>
              </a:lnSpc>
              <a:buFont typeface="Arial" panose="020B0604020202020204" pitchFamily="34" charset="0"/>
              <a:buChar char="•"/>
            </a:pPr>
            <a:r>
              <a:rPr lang="en-US" altLang="zh-CN" sz="2000" b="1">
                <a:solidFill>
                  <a:schemeClr val="tx1"/>
                </a:solidFill>
                <a:sym typeface="+mn-ea"/>
              </a:rPr>
              <a:t>CNN (Convolutional Neural Network)</a:t>
            </a:r>
            <a:endParaRPr lang="en-US" altLang="zh-CN" sz="2000" b="1">
              <a:solidFill>
                <a:schemeClr val="tx1"/>
              </a:solidFill>
              <a:sym typeface="+mn-ea"/>
            </a:endParaRPr>
          </a:p>
          <a:p>
            <a:pPr indent="0">
              <a:lnSpc>
                <a:spcPct val="140000"/>
              </a:lnSpc>
              <a:buFont typeface="Arial" panose="020B0604020202020204" pitchFamily="34" charset="0"/>
              <a:buNone/>
            </a:pPr>
            <a:r>
              <a:rPr lang="en-US" altLang="zh-CN">
                <a:solidFill>
                  <a:schemeClr val="tx1"/>
                </a:solidFill>
                <a:sym typeface="+mn-ea"/>
              </a:rPr>
              <a:t>Read the hit image of the  layers</a:t>
            </a:r>
            <a:endParaRPr lang="en-US" altLang="zh-CN">
              <a:solidFill>
                <a:schemeClr val="tx1"/>
              </a:solidFill>
            </a:endParaRPr>
          </a:p>
          <a:p>
            <a:pPr marL="342900" indent="-342900">
              <a:buFont typeface="Arial" panose="020B0604020202020204" pitchFamily="34" charset="0"/>
              <a:buChar char="•"/>
            </a:pPr>
            <a:endParaRPr lang="en-US" altLang="zh-CN">
              <a:solidFill>
                <a:schemeClr val="tx1"/>
              </a:solidFill>
              <a:sym typeface="+mn-ea"/>
            </a:endParaRPr>
          </a:p>
        </p:txBody>
      </p:sp>
      <p:pic>
        <p:nvPicPr>
          <p:cNvPr id="19" name="图片 18"/>
          <p:cNvPicPr>
            <a:picLocks noChangeAspect="1"/>
          </p:cNvPicPr>
          <p:nvPr/>
        </p:nvPicPr>
        <p:blipFill>
          <a:blip r:embed="rId2"/>
          <a:stretch>
            <a:fillRect/>
          </a:stretch>
        </p:blipFill>
        <p:spPr>
          <a:xfrm>
            <a:off x="1892935" y="1925955"/>
            <a:ext cx="1952625" cy="2037715"/>
          </a:xfrm>
          <a:prstGeom prst="rect">
            <a:avLst/>
          </a:prstGeom>
        </p:spPr>
      </p:pic>
      <p:sp>
        <p:nvSpPr>
          <p:cNvPr id="7" name="文本框 6"/>
          <p:cNvSpPr txBox="1"/>
          <p:nvPr/>
        </p:nvSpPr>
        <p:spPr>
          <a:xfrm>
            <a:off x="676275" y="4028440"/>
            <a:ext cx="6096000" cy="1069340"/>
          </a:xfrm>
          <a:prstGeom prst="rect">
            <a:avLst/>
          </a:prstGeom>
          <a:noFill/>
        </p:spPr>
        <p:txBody>
          <a:bodyPr wrap="square" rtlCol="0" anchor="t">
            <a:spAutoFit/>
          </a:bodyPr>
          <a:p>
            <a:pPr marL="342900" indent="-342900">
              <a:lnSpc>
                <a:spcPct val="120000"/>
              </a:lnSpc>
              <a:buFont typeface="Arial" panose="020B0604020202020204" pitchFamily="34" charset="0"/>
              <a:buChar char="•"/>
            </a:pPr>
            <a:r>
              <a:rPr lang="en-US" altLang="zh-CN" sz="2000" b="1">
                <a:solidFill>
                  <a:schemeClr val="tx1"/>
                </a:solidFill>
                <a:sym typeface="+mn-ea"/>
              </a:rPr>
              <a:t>LSTM (Long Short-Term Memory)</a:t>
            </a:r>
            <a:endParaRPr lang="en-US" altLang="zh-CN" sz="2000" b="1">
              <a:solidFill>
                <a:schemeClr val="tx1"/>
              </a:solidFill>
              <a:sym typeface="+mn-ea"/>
            </a:endParaRPr>
          </a:p>
          <a:p>
            <a:pPr indent="0">
              <a:lnSpc>
                <a:spcPct val="120000"/>
              </a:lnSpc>
              <a:buFont typeface="Arial" panose="020B0604020202020204" pitchFamily="34" charset="0"/>
              <a:buNone/>
            </a:pPr>
            <a:r>
              <a:rPr lang="en-US" altLang="zh-CN">
                <a:solidFill>
                  <a:schemeClr val="tx1"/>
                </a:solidFill>
                <a:sym typeface="+mn-ea"/>
              </a:rPr>
              <a:t>Learn the development of shower at different levels</a:t>
            </a:r>
            <a:endParaRPr lang="en-US" altLang="zh-CN">
              <a:solidFill>
                <a:schemeClr val="tx1"/>
              </a:solidFill>
            </a:endParaRPr>
          </a:p>
          <a:p>
            <a:pPr marL="342900" indent="-342900">
              <a:buFont typeface="Arial" panose="020B0604020202020204" pitchFamily="34" charset="0"/>
              <a:buChar char="•"/>
            </a:pPr>
            <a:endParaRPr lang="en-US" altLang="zh-CN">
              <a:solidFill>
                <a:schemeClr val="tx1"/>
              </a:solidFill>
              <a:sym typeface="+mn-ea"/>
            </a:endParaRPr>
          </a:p>
        </p:txBody>
      </p:sp>
      <p:pic>
        <p:nvPicPr>
          <p:cNvPr id="21" name="图片 20"/>
          <p:cNvPicPr>
            <a:picLocks noChangeAspect="1"/>
          </p:cNvPicPr>
          <p:nvPr/>
        </p:nvPicPr>
        <p:blipFill>
          <a:blip r:embed="rId3"/>
          <a:stretch>
            <a:fillRect/>
          </a:stretch>
        </p:blipFill>
        <p:spPr>
          <a:xfrm>
            <a:off x="1247140" y="4833620"/>
            <a:ext cx="3148965" cy="1779905"/>
          </a:xfrm>
          <a:prstGeom prst="rect">
            <a:avLst/>
          </a:prstGeom>
        </p:spPr>
      </p:pic>
      <p:pic>
        <p:nvPicPr>
          <p:cNvPr id="10" name="图片 9"/>
          <p:cNvPicPr>
            <a:picLocks noChangeAspect="1"/>
          </p:cNvPicPr>
          <p:nvPr>
            <p:custDataLst>
              <p:tags r:id="rId4"/>
            </p:custDataLst>
          </p:nvPr>
        </p:nvPicPr>
        <p:blipFill>
          <a:blip r:embed="rId5"/>
          <a:stretch>
            <a:fillRect/>
          </a:stretch>
        </p:blipFill>
        <p:spPr>
          <a:xfrm>
            <a:off x="6964680" y="1332865"/>
            <a:ext cx="3996055" cy="3837305"/>
          </a:xfrm>
          <a:prstGeom prst="rect">
            <a:avLst/>
          </a:prstGeom>
        </p:spPr>
      </p:pic>
      <p:sp>
        <p:nvSpPr>
          <p:cNvPr id="11" name="文本框 10"/>
          <p:cNvSpPr txBox="1"/>
          <p:nvPr/>
        </p:nvSpPr>
        <p:spPr>
          <a:xfrm>
            <a:off x="6600825" y="892175"/>
            <a:ext cx="5200650" cy="645160"/>
          </a:xfrm>
          <a:prstGeom prst="rect">
            <a:avLst/>
          </a:prstGeom>
          <a:noFill/>
        </p:spPr>
        <p:txBody>
          <a:bodyPr wrap="square" rtlCol="0" anchor="t">
            <a:spAutoFit/>
          </a:bodyPr>
          <a:p>
            <a:r>
              <a:rPr lang="en-US" altLang="zh-CN">
                <a:solidFill>
                  <a:schemeClr val="tx1"/>
                </a:solidFill>
                <a:sym typeface="+mn-ea"/>
              </a:rPr>
              <a:t>Samples</a:t>
            </a:r>
            <a:r>
              <a:rPr lang="zh-CN" altLang="en-US">
                <a:solidFill>
                  <a:schemeClr val="tx1"/>
                </a:solidFill>
                <a:sym typeface="+mn-ea"/>
              </a:rPr>
              <a:t>：</a:t>
            </a:r>
            <a:r>
              <a:rPr lang="en-US" altLang="zh-CN">
                <a:solidFill>
                  <a:schemeClr val="accent2"/>
                </a:solidFill>
                <a:sym typeface="+mn-ea"/>
              </a:rPr>
              <a:t>MC_truth</a:t>
            </a:r>
            <a:r>
              <a:rPr lang="zh-CN" altLang="en-US">
                <a:solidFill>
                  <a:schemeClr val="accent2"/>
                </a:solidFill>
                <a:sym typeface="+mn-ea"/>
              </a:rPr>
              <a:t>：</a:t>
            </a:r>
            <a:r>
              <a:rPr lang="en-US" altLang="zh-CN">
                <a:solidFill>
                  <a:schemeClr val="tx1"/>
                </a:solidFill>
                <a:sym typeface="+mn-ea"/>
              </a:rPr>
              <a:t> (2000000) Continuous e-</a:t>
            </a:r>
            <a:endParaRPr lang="en-US" altLang="zh-CN">
              <a:solidFill>
                <a:schemeClr val="tx1"/>
              </a:solidFill>
              <a:sym typeface="+mn-ea"/>
            </a:endParaRPr>
          </a:p>
          <a:p>
            <a:endParaRPr lang="en-US" altLang="zh-CN">
              <a:solidFill>
                <a:schemeClr val="tx1"/>
              </a:solidFill>
              <a:sym typeface="+mn-ea"/>
            </a:endParaRPr>
          </a:p>
        </p:txBody>
      </p:sp>
      <p:sp>
        <p:nvSpPr>
          <p:cNvPr id="13" name="文本框 12"/>
          <p:cNvSpPr txBox="1"/>
          <p:nvPr/>
        </p:nvSpPr>
        <p:spPr>
          <a:xfrm>
            <a:off x="6423025" y="5242560"/>
            <a:ext cx="5080000" cy="632460"/>
          </a:xfrm>
          <a:prstGeom prst="rect">
            <a:avLst/>
          </a:prstGeom>
        </p:spPr>
        <p:txBody>
          <a:bodyPr>
            <a:spAutoFit/>
          </a:bodyPr>
          <a:p>
            <a:pPr marL="285750" indent="-285750">
              <a:lnSpc>
                <a:spcPct val="110000"/>
              </a:lnSpc>
              <a:buFont typeface="Arial" panose="020B0604020202020204" pitchFamily="34" charset="0"/>
              <a:buChar char="•"/>
            </a:pPr>
            <a:r>
              <a:rPr lang="en-US" altLang="zh-CN" sz="1600" b="1"/>
              <a:t>Key Performance:</a:t>
            </a:r>
            <a:r>
              <a:rPr lang="en-US" altLang="zh-CN" sz="1600"/>
              <a:t> Achieved a </a:t>
            </a:r>
            <a:r>
              <a:rPr lang="en-US" altLang="zh-CN" sz="1600" b="1"/>
              <a:t>10% improvement</a:t>
            </a:r>
            <a:r>
              <a:rPr lang="en-US" altLang="zh-CN" sz="1600"/>
              <a:t> in energy resolution for MC_truth.</a:t>
            </a:r>
            <a:endParaRPr lang="en-US" altLang="zh-CN" sz="1600"/>
          </a:p>
        </p:txBody>
      </p:sp>
      <p:sp>
        <p:nvSpPr>
          <p:cNvPr id="14" name="文本框 13"/>
          <p:cNvSpPr txBox="1"/>
          <p:nvPr/>
        </p:nvSpPr>
        <p:spPr>
          <a:xfrm>
            <a:off x="6497320" y="5947410"/>
            <a:ext cx="5565140" cy="583565"/>
          </a:xfrm>
          <a:prstGeom prst="rect">
            <a:avLst/>
          </a:prstGeom>
        </p:spPr>
        <p:txBody>
          <a:bodyPr wrap="square">
            <a:spAutoFit/>
          </a:bodyPr>
          <a:p>
            <a:pPr marL="285750" indent="-285750">
              <a:buFont typeface="Arial" panose="020B0604020202020204" pitchFamily="34" charset="0"/>
              <a:buChar char="•"/>
            </a:pPr>
            <a:r>
              <a:rPr lang="en-US" altLang="zh-CN" sz="1600" b="1"/>
              <a:t>Performance Drop on Realism:</a:t>
            </a:r>
            <a:r>
              <a:rPr lang="en-US" altLang="zh-CN" sz="1600"/>
              <a:t> Model performance degrades on </a:t>
            </a:r>
            <a:r>
              <a:rPr lang="en-US" altLang="zh-CN" sz="1600" b="1"/>
              <a:t>MC_digi</a:t>
            </a:r>
            <a:r>
              <a:rPr lang="en-US" altLang="zh-CN" sz="1600"/>
              <a:t> and </a:t>
            </a:r>
            <a:r>
              <a:rPr lang="en-US" altLang="zh-CN" sz="1600" b="1"/>
              <a:t>Real Data</a:t>
            </a:r>
            <a:endParaRPr lang="en-US" altLang="zh-CN" sz="1600" b="1"/>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8.xml><?xml version="1.0" encoding="utf-8"?>
<p:tagLst xmlns:p="http://schemas.openxmlformats.org/presentationml/2006/main">
  <p:tag name="KSO_WM_UNIT_PLACING_PICTURE_USER_VIEWPORT" val="{&quot;height&quot;:3735,&quot;width&quot;:7890}"/>
</p:tagLst>
</file>

<file path=ppt/tags/tag119.xml><?xml version="1.0" encoding="utf-8"?>
<p:tagLst xmlns:p="http://schemas.openxmlformats.org/presentationml/2006/main">
  <p:tag name="KSO_WM_UNIT_PLACING_PICTURE_USER_VIEWPORT" val="{&quot;height&quot;:3509,&quot;width&quot;:5420}"/>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1.xml><?xml version="1.0" encoding="utf-8"?>
<p:tagLst xmlns:p="http://schemas.openxmlformats.org/presentationml/2006/main">
  <p:tag name="TABLE_ENDDRAG_ORIGIN_RECT" val="367*294"/>
  <p:tag name="TABLE_ENDDRAG_RECT" val="68*188*367*294"/>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6.xml><?xml version="1.0" encoding="utf-8"?>
<p:tagLst xmlns:p="http://schemas.openxmlformats.org/presentationml/2006/main">
  <p:tag name="KSO_WM_DIAGRAM_VIRTUALLY_FRAME" val="{&quot;height&quot;:436.55,&quot;left&quot;:44.35,&quot;top&quot;:92.7,&quot;width&quot;:879.3}"/>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8.xml><?xml version="1.0" encoding="utf-8"?>
<p:tagLst xmlns:p="http://schemas.openxmlformats.org/presentationml/2006/main">
  <p:tag name="KSO_WM_DIAGRAM_VIRTUALLY_FRAME" val="{&quot;height&quot;:436.55,&quot;left&quot;:44.35,&quot;top&quot;:92.7,&quot;width&quot;:879.3}"/>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6.xml><?xml version="1.0" encoding="utf-8"?>
<p:tagLst xmlns:p="http://schemas.openxmlformats.org/presentationml/2006/main">
  <p:tag name="commondata" val="eyJoZGlkIjoiNjZmMjEwN2Q0YmViMjM1NGFiMzg3MGMzZDA1MTBkYWEifQ=="/>
  <p:tag name="resource_record_key" val="{&quot;13&quot;:[4364974]}"/>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7.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657119C-6982-421D-8BA7-E74DEB70A7D9-1">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qWWxNa01sTWpKemFHOTNSM0pwWkNVeU1pVXpRWFJ5ZFdVbE1rTWxNakpzYVc1bFNuVnRjSE1sTWpJbE0wRm1ZV3h6WlNVeVF5VXlNbWhsYVdkb2RDVXlNaVV6UVRneU1pVXlReVV5TW5KcFkyaFVaWGgwSlRJeUpUTkJkSEoxWlNVM1JDVXlReVV5TW1Wc1pXMWxiblJ6SlRJeUpUTkJKVGRDSlRJeVUzQm1XWE5FUW1aMVZqTTROVEV4T0N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EwNU9KVE5EWW5JbE0wVkZYMk5oYkNVeU1DVkZNaVU0TmlVNU1pVXlNRVZmY0hKbFpD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ZEVKVEpESlRJeVpHRjBZVUYwZEhKcFluVjBaWE1sTWpJbE0wRWxOVUlsTlVRbE1rTWxNakp3Y205d2N5VXlNaVV6UVNVM1FpVXlNbnBwYm1SbGVDVXlNaVV6UVRVbE1rTWxNakozSlRJeUpUTkJNVGcyTGpJMk1USXpNRFEyT0RjMUpUSkRKVEl5ZUNVeU1pVXpRVGN5TUM0eE1ERTRNRFkyTkRBMk1qVWxNa01sTWpKb0pUSXlKVE5CTlRBbE1rTWxNako1SlRJeUpUTkJOVFF5SlRKREpUSXlZVzVuYkdVbE1qSWxNMEV3SlRkRUpUSkRKVEl5Y0dGMGFDVXlNaVV6UVNVMVFpVTNRaVV5TW1GamRHbHZibk1sTWpJbE0wRWxOVUlsTjBJbE1qSjRKVEl5SlROQkpUSXlNQ1V5TWlVeVF5VXlNbUZqZEdsdmJpVXlNaVV6UVNVeU1tMXZkbVVsTWpJbE1rTWxNako1SlRJeUpUTkJKVEl5TUNVeU1pVTNSQ1V5UXlVM1FpVXlNbmdsTWpJbE0wRWxNakozSlRJeUpUSkRKVEl5WVdOMGFXOXVKVEl5SlROQkpUSXliR2x1WlNVeU1pVXlReVV5TW5rbE1qSWxNMEVsTWpJd0pUSXlKVGRFSlRKREpUZENKVEl5ZUNVeU1pVXpRU1V5TW5jbE1qSWxNa01sTWpKaFkzUnBiMjRsTWpJbE0wRWxNakpzYVc1bEpUSXlKVEpESlRJeWVTVXlNaVV6UVNVeU1tZ2xNaklsTjBRbE1rTWxOMElsTWpKNEpUSXlKVE5CSlRJeU1DVXlNaVV5UXlVeU1tRmpkR2x2YmlVeU1pVXpRU1V5TW14cGJtVWxNaklsTWtNbE1qSjVKVEl5SlROQkpUSXlhQ1V5TWlVM1JDVXlReVUzUWlVeU1tRmpkR2x2YmlVeU1pVXpRU1V5TW1Oc2IzTmxKVEl5SlRkRUpUVkVKVGRFSlRWRUpUSkRKVEl5YkdsdVpWTjBlV3hsSlRJeUpUTkJKVGRDSlRJeWNtOTFibVJwYm1jbE1qSWxNMEUwSlRKREpUSXliR2x1WlZkcFpIUm9KVEl5SlROQk1pVXlReVV5TW14cGJtVkRiMnh2Y2lVeU1pVXpRU1V5TWpNNEpUSkRNemdsTWtNek9D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jBRbE1rTWxNakowYUdWdFpTVXlNaVV6UVNVM1FpVTNSQ1V5UXlVeU1tbGtKVEl5SlROQkpUSXlVM0JtV1hORVFtWjFWak00TlRFeE9D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VZFbDVSbFJCYTFsSFdqazVOVFF4T0N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JtOXlkMkZ5WkNVeU1FTmhiR2xpY21GMGFXOXVKVE5EWW5JbE0wVkhaVzVsY21GMFpTVXlNRUZtZEdWeVgyTnZjbkpsWTNR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M1JDVXlReVV5TW1SaGRHRkJkSFJ5YVdKMWRHVnpKVEl5SlROQkpUVkNKVFZFSlRKREpUSXljSEp2Y0hNbE1qSWxNMEVsTjBJbE1qSjZhVzVrWlhnbE1qSWxNMEUzSlRKREpUSXlkeVV5TWlVelFUTXlOeTR6T0RJek1qUXlNVGczTlNVeVF5VXlNbmdsTWpJbE0wRTBNRFl1TkRBNU5ESXpPREk0TVRJMUpUSkRKVEl5YUNVeU1pVXpRVFV3SlRKREpUSXllU1V5TWlVelFUWTFPQ1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JbE1rTWxNakpzYVc1bFEyOXNiM0lsTWpJbE0wRWxNakl6T0NVeVF6TTRKVEpETXp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GRFSlRKREpUSXlkR2hsYldVbE1qSWxNMEVsTjBJbE4wUWxNa01sTWpKcFpDVXlNaVV6UVNVeU1sUkplVVpVUVd0WlIxbzVPVFUwTVRn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0xbllYZE5lV2hDUVhneE9UQXhPVGdsTWpJbE0wRWxOMEl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tSaGRHRWxNME5pY2lVelJVVmZjbUYz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jBRbE1rTWxNakprWVhSaFFYUjBjbWxpZFhSbGN5VXlNaVV6UVNVMVFpVTFSQ1V5UXlVeU1uQnliM0J6SlRJeUpUTkJKVGRDSlRJeWVtbHVaR1Y0SlRJeUpUTkJNaVV5UXlVeU1uY2xNaklsTTBFeE1qZ3VNelV4TlRZeU5TVXlReVV5TW5nbE1qSWxNMEV4TURZbE1rTWxNakpvSlRJeUpUTkJOVEFsTWtNbE1qSjVKVEl5SlROQk1UYzV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WlVeVF5VXlNbXhwYm1WRGIyeHZjaVV5TWlVelFTVXlNak00SlRKRE16Z2xNa016T0NVeU1pVTNSQ1V5UXlVeU1tTm9hV3hrY21WdUpUSXlKVE5CSlRWQ0pUVkVKVEpESlRJeWNtVnphWHBsUkdseUpUSXlKVE5CSlRWQ0pUSXlkR3dsTWpJbE1rTWxNakowY2lVeU1pVXlReVV5TW1KeUpUSXlKVEpESlRJeVltd2xNaklsTWtNbE1qSnNKVEl5SlRKREpUSXlkQ1V5TWlVeVF5VXlNbklsTWpJbE1rTWxNakppSlRJeUpUVkVKVEpESlRJeWJtRnRaU1V5TWlVelFTVXlNbkJ5YjJObGMzTWxNaklsTWtNbE1qSm1hV3hzVTNSNWJHVWxNaklsTTBFbE4wSWxOMFFsTWtNbE1qSjBhR1Z0WlNVeU1pVXpRU1UzUWlVM1JDVXlReVV5TW1sa0pUSXlKVE5CSlRJeWJXZGhkMDE1YUVKQmVERTVNREU1T0N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UjJaNWNYaEJZVzFwUnpNMU5UUXpNeVV5TWlVelFTVTNRaVV5TW14cGJtc2xNaklsTTBFbE1qSWxNaklsTWtNbE1qSnphR0Z3WlZOMGVXeGxKVEl5SlROQkpUZENKVEl5WVd4d2FHRWxNaklsTTBFeEpUZEVKVEpESlRJeWRHVjRkRUpzYjJOckpUSXlKVE5CSlRWQ0pUZENKVEl5Y0c5emFYUnBiMjRsTWpJbE0wRWxOMElsTWpKM0pUSXlKVE5CSlRJeWR5MHlNQ1V5TWlVeVF5VXlNbmdsTWpJbE0wRXhNQ1V5UXlVeU1tZ2xNaklsTTBFbE1qSm9KVEl5SlRKREpUSXllU1V5TWlVelFUQWxOMFFsTWtNbE1qSjBaWGgwSlRJeUpUTkJKVEl5UTJGc2FXSnlZWFJwYjI0bE1qQlFZWEpoYldWMFpYSnpKVE5EWW5JbE0wVmhKVEpESlRJd1lpVXlReVV5TUNWRFJTVTVOR0VsTWtNbE1qQWxRMFVsT1RSaU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4wUWxNa01sTWpKa1lYUmhRWFIwY21saWRYUmxjeVV5TWlVelFTVTFRaVUxUkNVeVF5VXlNbkJ5YjNCekpUSXlKVE5CSlRkQ0pUSXllbWx1WkdWNEpUSXlKVE5CTXlVeVF5VXlNbmNsTWpJbE0wRXlOelV1TXpBMk1UVXlNelF6TnpVbE1rTWxNako0SlRJeUpUTkJNVGt6TGpNMU1UVTJNalVsTWtNbE1qSm9KVEl5SlROQk5UQWxNa01sTWpKNUpUSXlKVE5CTXpjMkpUSkRKVEl5WVc1bmJHVWxNaklsTTBFd0pUZEVKVEpESlRJeWNHRjBhQ1V5TWlVelFTVTFRaVUzUWlVeU1tRmpkR2x2Ym5NbE1qSWxNMEVsTlVJbE4wSWxNako0SlRJeUpUTkJKVEl5TUNVeU1pVXlReVV5TW1GamRHbHZiaVV5TWlVelFTVXlNbTF2ZG1VbE1qSWxNa01sTWpKNUpUSXlKVE5CSlRJeU1DVXlNaVUzUkNVeVF5VTNRaVV5TW5nbE1qSWxNMEVsTWpKM0pUSXlKVEpESlRJeVlXTjBhVzl1SlRJeUpUTkJKVEl5YkdsdVpTVXlNaVV5UXlVeU1ua2xNaklsTTBFbE1qSXdKVEl5SlRkRUpUSkRKVGRDSlRJeWVDVXlNaVV6UVNVeU1uY2xNaklsTWtNbE1qSmhZM1JwYjI0bE1qSWxNMEVsTWpKc2FXNWxKVEl5SlRKREpUSXllU1V5TWlVelFTVXlNbWdsTWpJbE4wUWxNa01sTjBJbE1qSjRKVEl5SlROQkpUSXlNQ1V5TWlVeVF5VXlNbUZqZEdsdmJpVXlNaVV6UVNVeU1teHBibVVsTWpJbE1rTWxNako1SlRJeUpUTkJKVEl5YUNVeU1pVTNSQ1V5UXlVM1FpVXlNbUZqZEdsdmJpVXlNaVV6UVNVeU1tTnNiM05sSlRJeUpUZEVKVFZFSlRkRUpUVkVKVEpESlRJeWJHbHVaVk4wZVd4bEpUSXlKVE5CSlRkQ0pUSXljbTkxYm1ScGJtY2xNaklsTTBFMEpUSkRKVEl5YkdsdVpWZHBaSFJvSlRJeUpUTkJNaVV5UXlVeU1teHBibVZEYjJ4dmNpVXlNaVV6UVNVeU1qTTRKVEpETXpnbE1rTXpPQ1V5TWlVM1JDVXlReVV5TW1Ob2FXeGtjbVZ1SlRJeUpUTkJKVFZDSlRWRUpUSkRKVEl5Y21WemFYcGxSR2x5SlRJeUpUTkJKVFZDSlRJeWRHd2xNaklsTWtNbE1qSjBjaVV5TWlVeVF5VXlNbUp5SlRJeUpUSkRKVEl5WW13bE1qSWxNa01sTWpKc0pUSXlKVEpESlRJeWRDVXlNaVV5UXlVeU1uSWxNaklsTWtNbE1qSmlKVEl5SlRWRUpUSkRKVEl5Ym1GdFpTVXlNaVV6UVNVeU1uQnliMk5sYzNNbE1qSWxNa01sTWpKbWFXeHNVM1I1YkdVbE1qSWxNMEVsTjBJbE4wUWxNa01sTWpKMGFHVnRaU1V5TWlVelFTVTNRaVUzUkNVeVF5VXlNbWxrSlRJeUpUTkJKVEl5UjJaNWNYaEJZVzFwUnpNMU5UUXpNeV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SMnRTY2t4MVJGVlJVemszTkRjNE9DVXlNaVV6UVNVM1FpVXlNbXhwYm1zbE1qSWxNMEVsTWpJbE1qSWxNa01sTWpKemFHRndaVk4wZVd4bEpUSXlKVE5CSlRkQ0pUSXlZV3h3YUdFbE1qSWxNMEV4SlRkRUpUSkRKVEl5ZEdWNGRFSnNiMk5ySlRJeUpUTkJKVFZDSlRkQ0pUSXljRzl6YVhScGIyNGxNaklsTTBFbE4wSWxNakozSlRJeUpUTkJKVEl5ZHkweU1DVXlNaVV5UXlVeU1uZ2xNaklsTTBFeE1DVXlReVV5TW1nbE1qSWxNMEVsTWpKb0pUSXlKVEpESlRJeWVTVXlNaVV6UVRBbE4wUWxNa01sTWpKMFpYaDBKVEl5SlROQkpUSXlRMjl0WW1sdVpXUWxNakJNYjNOekpUTkRZbklsTTBWTVgyUmxjQ1V5TUNVeVFpVXlNRXhmY21WekpUSXdKVEpDSlRJd1RGOWpibTR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UzUkNVeVF5VXlNbVJoZEdGQmRIUnlhV0oxZEdWekpUSXlKVE5CSlRWQ0pUVkVKVEpESlRJeWNISnZjSE1sTWpJbE0wRWxOMElsTWpKNmFXNWtaWGdsTWpJbE0wRTJKVEpESlRJeWR5VXlNaVV6UVRJNU5pNHhORFUxTURjNE1USTFKVEpESlRJeWVDVXlNaVV6UVRRMk9DNDJOVGMzTVRRNE5ETTNOU1V5UXlVeU1tZ2xNaklsTTBFMU1DVXlReVV5TW5rbE1qSWxNMEV6TURV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lKVEpESlRJeWJHbHVaVU52Ykc5eUpUSXlKVE5CSlRJeU16Z2xNa016T0NVeVF6TTR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M1JDVXlReVV5TW5Sb1pXMWxKVEl5SlROQkpUZENKVGRFSlRKREpUSXlhV1FsTWpJbE0wRWxNakpIYTFKeVRIVkVWVkZUT1RjME56ZzR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k5XVTl1ZUVwRmVVMVZORFE0TmpJMEpUSXlKVE5CSlRkQ0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5RMTlrYVdkcEpUTkRZbklsTTBWU1pXWmxjbVZ1WTJVbE1qQlRkR0YwYVhOMGFXTnp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OMFFsTWtNbE1qSmtZWFJoUVhSMGNtbGlkWFJsY3lVeU1pVXpRU1UxUWlVMVJDVXlReVV5TW5CeWIzQnpKVEl5SlROQkpUZENKVEl5ZW1sdVpHVjRKVEl5SlROQk1TVXlReVV5TW5jbE1qSWxNMEV5TXpRdU1USXlOVFU0TlRrek56VWxNa01sTWpKNEpUSXlKVE5CTkRrNUxqWTJPVEU0T1RRMU16RXlOU1V5UXlVeU1tZ2xNaklsTTBFMU1DVXlReVV5TW5rbE1qSWxNMEV4TnpV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lKVEpESlRJeWJHbHVaVU52Ykc5eUpUSXlKVE5CSlRJeU16Z2xNa016T0NVeVF6TTR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M1JDVXlReVV5TW5Sb1pXMWxKVEl5SlROQkpUZENKVGRFSlRKREpUSXlhV1FsTWpJbE0wRWxNakpOV1U5dWVFcEZlVTFWTkRRNE5qSTB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mtRMmx5YjFSTWNVZG9OelF6TXpFd0pUSXlKVE5CSlRkQ0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piblpsY25ObEpUSXdRMkZzYVdKeVlYUnBiMjRsTTBOaWNpVXpSVVZmY21GM0pUSXdKVVV5SlRnMkpUa3lKVEl3UlY5allXd2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TNSQ1V5UXlVeU1tUmhkR0ZCZEhSeWFXSjFkR1Z6SlRJeUpUTkJKVFZDSlRWRUpUSkRKVEl5Y0hKdmNITWxNaklsTTBFbE4wSWxNako2YVc1a1pYZ2xNaklsTTBFMEpUSkRKVEl5ZHlVeU1pVXpRVEkyTmk0eE5EWTBPRFF6TnpVbE1rTWxNako0SlRJeUpUTkJNemN1TVRBeU5UTTVNRFl5TlNVeVF5VXlNbWdsTWpJbE0wRTFNQ1V5UXlVeU1ua2xNaklsTTBFMU5EWW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V5SlRKREpUSXliR2x1WlVOdmJHOXlKVEl5SlROQkpUSXlNemdsTWtNek9DVXlRek0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TNSQ1V5UXlVeU1uUm9aVzFsSlRJeUpUTkJKVGRDSlRkRUpUSkRKVEl5YVdRbE1qSWxNMEVsTWpKa1EybHliMVJNY1Vkb056UXpNekV3SlRJeUpUSkRKVEl5WVhSMGNtbGlkWFJsSlRJeUpUTkJKVGRDSlRJeVkyOXVkR0ZwYm1WeUpUSXlKVE5CWm1Gc2MyVWxNa01sTWpKeWIzUmhkR0ZpYkdVbE1qSWxNMEYwY25WbEpUSkRKVEl5ZG1semFXSnNaU1V5TWlVelFYUnlkV1VsTWtNbE1qSm1hWGhsWkV4cGJtc2xNaklsTTBGbVlXeHpaU1V5UXlVeU1tTnZiR3hoY0hOaFlteGxKVEl5SlROQlptRnNjMlVsTWtNbE1qSmpiMnhzWVhCelpXUWxNaklsTTBGbVlXeHpaU1V5UXlVeU1teHBibXRoWW14bEpUSXlKVE5CZEhKMVpTVXlReVV5TW0xaGNtdGxjazltWm5ObGRDVXlNaVV6UVRVbE4wUWxNa01sTWpKallYUmxaMjl5ZVNVeU1pVXpRU1V5TW1ac2IzY2xNaklsTjBRbE1rTWxNakp1YW0xTVZFeExWWFpCTURFNE1UUXhKVEl5SlROQkpUZENKVEl5Wm05dWRGTjBlV3hsSlRJeUpUTkJKVGRDSlRkRUpUSkRKVEl5Y0c5cGJuUnpKVEl5SlROQkpUVkNKVGRDSlRJeWVDVXlNaVV6UVRZeE5pNDNNekEwTmpnM05TVXlReVV5TW5rbE1qSWxNMEV5TmpVbE4wUWxNa01sTjBJbE1qSjRKVEl5SlROQk5qRTJMamN6TURRMk9EYzFKVEpESlRJeWVTVXlNaVV6UVRJMk5TVTNSQ1UxUkNVeVF5VXlNbVJoZEdGQmRIUnlhV0oxZEdWekpUSXlKVE5CSlRWQ0pUVkVKVEpESlRJeWNISnZjSE1sTWpJbE0wRWxOMElsTWpKNmFXNWtaWGdsTWpJbE0wRXhNeV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lKVEpESlRJeWJHbHVaVU52Ykc5eUpUSXlKVE5CSlRJeU16Z2xNa016T0NVeVF6TTRKVEl5SlRkRUpUSkRKVEl5YkdsdVpWUjVjR1VsTWpJbE0wRWxNakp6YjJ4cFpDVXlNaVV5UXlVeU1tNWhiV1VsTWpJbE0wRWxNakpzYVc1clpYSWxNaklsTWtNbE1qSm1jbTl0SlRJeUpUTkJKVGRDSlRJeWVDVXlNaVV6UVRZeE5pNDNNekEwTmpnM05TVXlReVV5TW5rbE1qSWxNMEV5TWpVbE1rTWxNakpoYm1kc1pTVXlNaVV6UVRRdU56RXlNemc0T1Rnd016ZzBOamtsTWtNbE1qSnBaQ1V5TWlVelFTVXlNazFaVDI1NFNrVjVUVlUwTkRnMk1qUWxNaklsTjBRbE1rTWxNakpwWkNVeU1pVXpRU1V5TW01cWJVeFVURXRWZGtFd01UZ3hOREVsTWpJbE1rTWxNakowWlhoMEpUSXlKVE5CSlRJeUpUSXlKVEpESlRJeWRHOGxNaklsTTBFbE4wSWxNako0SlRJeUpUTkJOakUyTGpjek1EUTJPRGMxSlRKREpUSXllU1V5TWlVelFUTXdOU1V5UXlVeU1tRnVaMnhsSlRJeUpUTkJNUzQxTnpBM09UWXpNalkzT1RRNE9UY2xNa01sTWpKcFpDVXlNaVV6UVNVeU1rZHJVbkpNZFVSVlVWTTVOelEzT0RnbE1qSWxOMFFsTWtNbE1qSmpZWFJsWjI5eWVTVXlNaVV6UVNVeU1tSmhjMmxqSlRJeUpUSkRKVEl5ZEdWNGRFSnNiMk5ySlRJeUpUTkJKVFZDSlRWRUpUZEVKVEpESlRJeVkzaE5SMjV5V2xoWFVURTJNRFl6TmlVeU1pVXpRU1UzUWlVeU1tWnZiblJUZEhsc1pTVXlNaVV6UVNVM1FpVTNSQ1V5UXlVeU1uQnZhVzUwY3lVeU1pVXpRU1UxUWlVM1FpVXlNbmdsTWpJbE0wRXhOekF1TVRjMU56Z3hNalVsTWtNbE1qSjVKVEl5SlROQk16ZzNMalVsTjBRbE1rTWxOMElsTWpKNEpUSXlKVE5CTVRjd0xqRTNOVGM0TVRJMUpUSkRKVEl5ZVNVeU1pVXpRVE00Tnk0MUpUZEVKVFZFSlRKREpUSXlaR0YwWVVGMGRISnBZblYwWlhNbE1qSWxNMEVsTlVJbE5VUWxNa01sTWpKd2NtOXdjeVV5TWlVelFTVTNRaVV5TW5wcGJtUmxlQ1V5TWlVelFUZ2xOMFFsTWtNbE1qSnNhVzVyWlhKVWVYQmxKVEl5SlROQkpUSXlZbkp2YTJWdUpUSXlKVEpESlRJeWJHbHVaVk4wZVd4bEpUSXlKVE5CSlRkQ0pUSXljbTkxYm1ScGJtY2xNaklsTTBFMEpUSkRKVEl5WW1WbmFXNUJjbkp2ZDFOMGVXeGxKVEl5SlROQkpUSXlibTl1WlNVeU1pVXlReVV5TW1WdVpFRnljbTkzVTNSNWJHVWxNaklsTTBFbE1qSnpiMnhwWkVGeWNtOTNKVEl5SlRKREpUSXliR2x1WlZkcFpIUm9KVEl5SlROQk1pVXlReVV5TW14cGJtVkRiMnh2Y2lVeU1pVXpRU1V5TWpNNEpUSkRNemdsTWtNek9DVXlNaVUzUkNVeVF5VXlNbXhwYm1WVWVYQmxKVEl5SlROQkpUSXljMjlzYVdRbE1qSWxNa01sTWpKdVlXMWxKVEl5SlROQkpUSXliR2x1YTJWeUpUSXlKVEpESlRJeVpuSnZiU1V5TWlVelFTVTNRaVV5TW5nbE1qSWxNMEV4TnpBdU1UYzFOemd4TWpVbE1rTWxNako1SlRJeUpUTkJNakk1SlRKREpUSXlZVzVuYkdVbE1qSWxNMEUwTGpjeE1qTTRPRGs0TURNNE5EWTVKVEpESlRJeWFXUWxNaklsTTBFbE1qSnRaMkYzVFhsb1FrRjRNVGt3TVRrNEpUSXlKVGRFSlRKREpUSXlhV1FsTWpJbE0wRWxNakpqZUUxSGJuSmFXRmRSTVRZd05qTTJKVEl5SlRKREpUSXlkR1Y0ZENVeU1pVXpRU1V5TWlVeU1pVXlReVV5TW5SdkpUSXlKVE5CSlRkQ0pUSXllQ1V5TWlVelFURTNNQzR4TnpVM09ERXlOU1V5UXlVeU1ua2xNaklsTTBFMU5EWWxNa01sTWpKaGJtZHNaU1V5TWlVelFURXVOVGN3TnprMk16STJOemswT0RrM0pUSkRKVEl5YVdRbE1qSWxNMEVsTWpKa1EybHliMVJNY1Vkb056UXpNekV3SlRJeUpUZEVKVEpESlRJeVkyRjBaV2R2Y25rbE1qSWxNMEVsTWpKaVlYTnBZeVV5TWlVeVF5VXlNblJsZUhSQ2JHOWpheVV5TWlVelFTVTFRaVUxUkNVM1JDVXlReVV5TWtoeGMyTkZWRlpRZFZBNE16SXpORElsTWpJbE0wRWxOMElsTWpKbWIyNTBVM1I1YkdVbE1qSWxNMEVsTjBJbE4wUWxNa01sTWpKd2IybHVkSE1sTWpJbE0wRWxOVUlsTjBJbE1qSjRKVEl5SlROQk5ETXdMalExT1RReE9UazVPRFEyT0RFMUpUSkRKVEl5ZVNVeU1pVXpRVFEzTUM0ME1qSXdNVFE1T1RrNU1UQTNOQ1UzUkNVeVF5VTNRaVV5TW5nbE1qSWxNMEUwT1RRdU1EWTBOakU0TWpjNE9UVXlNaVV5UXlVeU1ua2xNaklsTTBFME16RXVPVFE0TURBNU9UazVPVFF3TlNVM1JDVTFSQ1V5UXlVeU1tUmhkR0ZCZEhSeWFXSjFkR1Z6SlRJeUpUTkJKVFZDSlRWRUpUSkRKVEl5Y0hKdmNITWxNaklsTTBFbE4wSWxNako2YVc1a1pYZ2xNaklsTTBFeE1DVTNSQ1V5UXlVeU1teHBibXRsY2xSNWNHVWxNaklsTTBFbE1qSmpkWEoyWlNVeU1pVXlReVV5TW14cGJtVlRkSGxzWlNVeU1pVXpRU1UzUWlVeU1uSnZkVzVrYVc1bkpUSXlKVE5CTkNVeVF5VXlNbUpsWjJsdVFYSnliM2RUZEhsc1pTVXlNaVV6UVNVeU1tNXZibVVsTWpJbE1rTWxNakpsYm1SQmNuSnZkMU4wZVd4bEpUSXlKVE5CSlRJeWMyOXNhV1JCY25KdmR5VXlNaVV5UXlVeU1teHBibVZYYVdSMGFDVXlNaVV6UVRJbE1rTWxNakpzYVc1bFEyOXNiM0lsTWpJbE0wRWxNakl6T0NVeVF6TTRKVEpETXpnbE1qSWxOMFFsTWtNbE1qSnNhVzVsVkhsd1pTVXlNaVV6UVNVeU1uTnZiR2xrSlRJeUpUSkRKVEl5Ym1GdFpTVXlNaVV6UVNVeU1teHBibXRsY2lVeU1pVXlReVV5TW1aeWIyMGxNaklsTTBFbE4wSWxNako0SlRJeUpUTkJNekF6TGpJME9UQXlNelF6TnpVbE1rTWxNako1SlRJeUpUTkJOVFEzTGpNM01EQXlORGs1T1RnMU1USWxNa01sTWpKcFpDVXlNaVV6UVNVeU1tUkRhWEp2VkV4eFIyZzNORE16TVRBbE1qSWxOMFFsTWtNbE1qSnBaQ1V5TWlVelFTVXlNa2h4YzJORlZGWlFkVkE0TXpJek5ESWxNaklsTWtNbE1qSjBaWGgwSlRJeUpUTkJKVEl5SlRJeUpUSkRKVEl5ZEc4bE1qSWxNMEVsTjBJbE1qSjRKVEl5SlROQk5qSXhMakkzTlRBeE5EZ3pPVGt5TURNbE1rTWxNako1SlRJeUpUTkJNelUxSlRKREpUSXlhV1FsTWpJbE0wRWxNakpIYTFKeVRIVkVWVkZUT1RjME56ZzRKVEl5SlRkRUpUSkRKVEl5WTJGMFpXZHZjbmtsTWpJbE0wRWxNakppWVhOcFl5VXlNaVV5UXlVeU1uUmxlSFJDYkc5amF5VXlNaVV6UVNVMVFpVTFSQ1UzUkNVeVF5VXlNa3AyZDFWV2EzRjFVMUF6TnpRd09URWxNaklsTTBFbE4wSWxNakptYjI1MFUzUjViR1VsTWpJbE0wRWxOMElsTjBRbE1rTWxNakp3YjJsdWRITWxNaklsTTBFbE5VSWxOMElsTWpKNEpUSXlKVE5CTXpNeExqQXdORFl6T0RZM01UZzNOU1V5UXlVeU1ua2xNaklsTTBFek16QWxOMFFsTlVRbE1rTWxNakprWVhSaFFYUjBjbWxpZFhSbGN5VXlNaVV6UVNVMVFpVTFSQ1V5UXlVeU1uQnliM0J6SlRJeUpUTkJKVGRDSlRJeWVtbHVaR1Y0SlRJeUpUTkJNVFF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NaVV5UXlVeU1teHBibVZEYjJ4dmNpVXlNaVV6UVNVeU1qTTRKVEpETXpnbE1rTXpPQ1V5TWlVM1JDVXlReVV5TW14cGJtVlVlWEJsSlRJeUpUTkJKVEl5YzI5c2FXUWxNaklsTWtNbE1qSnVZVzFsSlRJeUpUTkJKVEl5YkdsdWEyVnlKVEl5SlRKREpUSXlabkp2YlNVeU1pVXpRU1UzUWlVeU1uZ2xNaklsTTBFME5qZ3VOalUzTnpFME9EUXpOelVsTWtNbE1qSjVKVEl5SlROQk16TXdKVEpESlRJeVlXNW5iR1VsTWpJbE0wRXdKVEpESlRJeWFXUWxNaklsTTBFbE1qSkhhMUp5VEhWRVZWRlRPVGMwTnpnNEpUSXlKVGRFSlRKREpUSXlhV1FsTWpJbE0wRWxNakpLZG5kVlZtdHhkVk5RTXpjME1Ea3hKVEl5SlRKREpUSXlkR1Y0ZENVeU1pVXpRU1V5TWtKaFkydHdjbTl3WVdkaGRHbHZiaVV5TWlVeVF5VXlNblJ2SlRJeUpUTkJKVGRDSlRJeWVDVXlNaVV6UVRNek1TNHdNRFEyTXpnMk56RTROelVsTWtNbE1qSjVKVEl5SlROQk16YzJKVEpESlRJeVlXNW5iR1VsTWpJbE0wRXhMalUzTURjNU5qTXlOamM1TkRnNU55VXlReVV5TW1sa0pUSXlKVE5CSlRJeVIyWjVjWGhCWVcxcFJ6TTFOVFF6TXlVeU1pVTNSQ1V5UXlVeU1tTmhkR1ZuYjNKNUpUSXlKVE5CSlRJeVltRnphV01sTWpJbE1rTWxNakowWlhoMFFteHZZMnNsTWpJbE0wRWxOVUlsTjBJbE1qSjBaWGgwSlRJeUpUTkJKVEl5UW1GamEzQnliM0JoWjJGMGFXOXVKVEl5SlRKREpUSXliRzlqWVhScGIyNGxNaklsTTBFd0xqVWxOMFFsTlVRbE4wUWxNa01sTWpKMlRISm1aRWRZUms1MU1qVTVNRFUzSlRJeUpUTkJKVGRDSlRJeVptOXVkRk4wZVd4bEpUSXlKVE5CSlRkQ0pUZEVKVEpESlRJeWNHOXBiblJ6SlRJeUpUTkJKVFZDSlRkQ0pUSXllQ1V5TWlVelFURTNNQzR4TnpVM09ERXlOU1V5UXlVeU1ua2xNaklsTTBFMk1qWWxOMFFsTWtNbE4wSWxNako0SlRJeUpUTkJOVEV4TGpZM05UUXhOVEF6T1RBMk1qVWxNa01sTWpKNUpUSXlKVE5CTmpJMkpUZEVKVEpESlRkQ0pUSXllQ1V5TWlVelFUVXhNUzQyTnpVME1UVXdNemt3TmpJMUpUSkRKVEl5ZVNVeU1pVXpRVFV4TWlVM1JDVXlReVUzUWlVeU1uZ2xNaklsTTBFNE1UTXVNak15TkRJeE9EYzFKVEpESlRJeWVTVXlNaVV6UVRVeE1pVTNSQ1UxUkNVeVF5VXlNbVJoZEdGQmRIUnlhV0oxZEdWekpUSXlKVE5CSlRWQ0pUVkVKVEpESlRJeWNISnZjSE1sTWpJbE0wRWxOMElsTWpKNmFXNWtaWGdsTWpJbE0wRXhNQ1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lKVEpESlRJeWJHbHVaVU52Ykc5eUpUSXlKVE5CSlRJeU16Z2xNa016T0NVeVF6TTRKVEl5SlRkRUpUSkRKVEl5YkdsdVpWUjVjR1VsTWpJbE0wRWxNakp6YjJ4cFpDVXlNaVV5UXlVeU1tNWhiV1VsTWpJbE0wRWxNakpzYVc1clpYSWxNaklsTWtNbE1qSm1jbTl0SlRJeUpUTkJKVGRDSlRJeWVDVXlNaVV6UVRFM01DNHhOelUzT0RFeU5TVXlReVV5TW5rbE1qSWxNMEUxT1RZbE1rTWxNakpoYm1kc1pTVXlNaVV6UVRRdU56RXlNemc0T1Rnd016ZzBOamtsTWtNbE1qSnBaQ1V5TWlVelFTVXlNbVJEYVhKdlZFeHhSMmczTkRNek1UQWxNaklsTjBRbE1rTWxNakpwWkNVeU1pVXpRU1V5TW5aTWNtWmtSMWhHVG5VeU5Ua3dOVGNsTWpJbE1rTWxNakowWlhoMEpUSXlKVE5CSlRJeUpUSXlKVEpESlRJeWRHOGxNaklsTTBFbE4wSWxNako0SlRJeUpUTkJPREV6TGpJek1qUXlNVGczTlNVeVF5VXlNbmtsTWpJbE0wRTFORElsTWtNbE1qSmhibWRzWlNVeU1pVXpRVEV1TlRjd056azJNekkyTnprME9EazNKVEpESlRJeWFXUWxNaklsTTBFbE1qSlRjR1paYzBSQ1puVldNemcxTVRFNEpUSXlKVGRFSlRKREpUSXlZMkYwWldkdmNua2xNaklsTTBFbE1qSmlZWE5wWXlVeU1pVXlReVV5TW5SbGVIUkNiRzlqYXlVeU1pVXpRU1UxUWlVMVJDVTNSQ1V5UXlVeU1rOW5XWFJVYldOb1NuWTVNREUzTURjbE1qSWxNMEVsTjBJbE1qSm1iMjUwVTNSNWJHVWxNaklsTTBFbE4wSWxOMFFsTWtNbE1qSndiMmx1ZEhNbE1qSWxNMEVsTlVJbE4wSWxNako0SlRJeUpUTkJNamd6TGprek5qZzRPVFkwT0RRek56VWxNa01sTWpKNUpUSXlKVE5CTkRnMkpUZEVKVEpESlRkQ0pUSXllQ1V5TWlVelFUSXhNaTQyTmpNMk9UWXlPRGt3TmpJMUpUSkRKVEl5ZVNVeU1pVXpRVFE0TmlVM1JDVTFSQ1V5UXlVeU1tUmhkR0ZCZEhSeWFXSjFkR1Z6SlRJeUpUTkJKVFZDSlRWRUpUSkRKVEl5Y0hKdmNITWxNaklsTTBFbE4wSWxNako2YVc1a1pYZ2xNaklsTTBFNU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JbE1rTWxNakpzYVc1bFEyOXNiM0lsTWpJbE0wRWxNakl6T0NVeVF6TTRKVEpETXpnbE1qSWxOMFFsTWtNbE1qSnNhVzVsVkhsd1pTVXlNaVV6UVNVeU1uTnZiR2xrSlRJeUpUSkRKVEl5Ym1GdFpTVXlNaVV6UVNVeU1teHBibXRsY2lVeU1pVXlReVV5TW1aeWIyMGxNaklsTTBFbE4wSWxNako0SlRJeUpUTkJNamd6TGprek5qZzRPVFkwT0RRek56VWxNa01sTWpKNUpUSXlKVE5CTkRJMkpUSkRKVEl5WVc1bmJHVWxNaklsTTBFMExqY3hNak00T0RrNE1ETTRORFk1SlRKREpUSXlhV1FsTWpJbE0wRWxNakpIWm5seGVFRmhiV2xITXpVMU5ETXpKVEl5SlRkRUpUSkRKVEl5YVdRbE1qSWxNMEVsTWpKUFoxbDBWRzFqYUVwMk9UQXhOekEzSlRJeUpUSkRKVEl5ZEdWNGRDVXlNaVV6UVNVeU1pVXlNaVV5UXlVeU1uUnZKVEl5SlROQkpUZENKVEl5ZUNVeU1pVXpRVEl4TWk0Mk5qTTJPVFl5T0Rrd05qSTFKVEpESlRJeWVTVXlNaVV6UVRVME5pVXlReVV5TW1GdVoyeGxKVEl5SlROQk1TNDFOekEzT1RZek1qWTNPVFE0T1RjbE1rTWxNakpwWkNVeU1pVXpRU1V5TW1SRGFYSnZWRXh4UjJnM05ETXpNVEFsTWpJbE4wUWxNa01sTWpKallYUmxaMjl5ZVNVeU1pVXpRU1V5TW1KaGMybGpKVEl5SlRKREpUSXlkR1Y0ZEVKc2IyTnJKVEl5SlROQkpUVkNKVFZFSlRkRUpUSkRKVEl5WVZGMmNGbHZjMWQwUkRVeU1Ua3lPQ1V5TWlVelFTVTNRaVV5TW1admJuUlRkSGxzWlNVeU1pVXpRU1UzUWlVM1JDVXlReVV5TW5CdmFXNTBjeVV5TWlVelFTVTFRaVUzUWlVeU1uZ2xNaklsTTBFNU16WXVNell6TURNM01UQTVNemMxSlRKREpUSXllU1V5TWlVelFUVTJOeVUzUkNVeVF5VTNRaVV5TW5nbE1qSWxNMEU1TXpZdU16WXpNRE0zTVRBNU16YzFKVEpESlRJeWVTVXlNaVV6UVRNek1DVTNSQ1UxUkNVeVF5VXlNbVJoZEdGQmRIUnlhV0oxZEdWekpUSXlKVE5CSlRWQ0pUVkVKVEpESlRJeWNISnZjSE1sTWpJbE0wRWxOMElsTWpKNmFXNWtaWGdsTWpJbE0wRXhNaV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lKVEpESlRJeWJHbHVaVU52Ykc5eUpUSXlKVE5CSlRJeU16Z2xNa016T0NVeVF6TTRKVEl5SlRkRUpUSkRKVEl5YkdsdVpWUjVjR1VsTWpJbE0wRWxNakp6YjJ4cFpDVXlNaVV5UXlVeU1tNWhiV1VsTWpJbE0wRWxNakpzYVc1clpYSWxNaklsTWtNbE1qSm1jbTl0SlRJeUpUTkJKVGRDSlRJeWVDVXlNaVV6UVRrd05pNHpOak13TXpjeE1Ea3pOelVsTWtNbE1qSjVKVEl5SlROQk5UWTNKVEpESlRJeVlXNW5iR1VsTWpJbE0wRXpMakUwTVRVNU1qWTFNelU0T1RjNU15VXlReVV5TW1sa0pUSXlKVE5CSlRJeVUzQm1XWE5FUW1aMVZqTTROVEV4T0NVeU1pVTNSQ1V5UXlVeU1tbGtKVEl5SlROQkpUSXlZVkYyY0ZsdmMxZDBSRFV5TVRreU9DVXlNaVV5UXlVeU1uUmxlSFFsTWpJbE0wRWxNaklsTWpJbE1rTWxNakowYnlVeU1pVXpRU1UzUWlVeU1uZ2xNaklsTTBFM05qUXVPREF6TWpJeU5qVTJNalVsTWtNbE1qSjVKVEl5SlROQk16TXdKVEpESlRJeVlXNW5iR1VsTWpJbE0wRXpMakUwTVRVNU1qWTFNelU0T1RjNU16WWxNa01sTWpKcFpDVXlNaVV6UVNVeU1rZHJVbkpNZFVSVlVWTTVOelEzT0RnbE1qSWxOMFFsTWtNbE1qSmpZWFJsWjI5eWVTVXlNaVV6UVNVeU1tSmhjMmxqSlRJeUpUSkRKVEl5ZEdWNGRFSnNiMk5ySlRJeUpUTkJKVFZDSlRWRUpUZEVKVEpESlRJeVZraEZVRkIyVVVGcVl6YzBNVFkwTmlVeU1pVXpRU1UzUWlVeU1tWnZiblJUZEhsc1pTVXlNaVV6UVNVM1FpVTNSQ1V5UXlVeU1uQnZhVzUwY3lVeU1pVXpRU1UxUWlVM1FpVXlNbmdsTWpJbE0wRTFOekF1TVRBd05UZzFPVE0zTlNVeVF5VXlNbmtsTWpJbE0wRTBNREVsTjBRbE5VUWxNa01sTWpKa1lYUmhRWFIwY21saWRYUmxjeVV5TWlVelFTVTFRaVUxUkNVeVF5VXlNbkJ5YjNCekpUSXlKVE5CSlRkQ0pUSXllbWx1WkdWNEpUSXlKVE5CTVRVbE4wUWxNa01sTWpKc2FXNXJaWEpVZVhCbEpUSXlKVE5CSlRJeVluSnZhMlZ1SlRJeUpUSkRKVEl5YkdsdVpWTjBlV3hsSlRJeUpUTkJKVGRDSlRJeWJHbHVaVk4wZVd4bEpUSXlKVE5CSlRJeVpHRnphR1ZrSlRJeUpUSkRKVEl5Y205MWJtUnBibWNsTWpJbE0wRTBKVEpESlRJeVltVm5hVzVCY25KdmQxTjBlV3hsSlRJeUpUTkJKVEl5Ym05dVpTVXlNaVV5UXlVeU1tVnVaRUZ5Y205M1UzUjViR1VsTWpJbE0wRWxNakp6YjJ4cFpFRnljbTkzSlRJeUpUSkRKVEl5YkdsdVpWZHBaSFJvSlRJeUpUTkJNaVV5UXlVeU1teHBibVZEYjJ4dmNpVXlNaVV6UVNVeU1qTTRKVEpETXpnbE1rTXpPQ1V5TWlVM1JDVXlReVV5TW14cGJtVlVlWEJsSlRJeUpUTkJKVEl5WkdGemFHVmtKVEl5SlRKREpUSXlibUZ0WlNVeU1pVXpRU1V5TW14cGJtdGxjaVV5TWlVeVF5VXlNbVp5YjIwbE1qSWxNMEVsTjBJbE1qSjRKVEl5SlROQk5EWTRMalkxTnpjeE5EZzBNemMxSlRKREpUSXllU1V5TWlVelFUUXdNU1V5UXlVeU1tRnVaMnhsSlRJeUpUTkJNeTR4TkRFMU9USTJOVE0xT0RrM09UTWxNa01sTWpKcFpDVXlNaVV6UVNVeU1rZG1lWEY0UVdGdGFVY3pOVFUwTXpNbE1qSWxOMFFsTWtNbE1qSnBaQ1V5TWlVelFTVXlNbFpJUlZCUWRsRkJhbU0zTkRFMk5EWWxNaklsTWtNbE1qSjBaWGgwSlRJeUpUTkJKVEl5SlRJeUpUSkRKVEl5ZEc4bE1qSWxNMEVsTjBJbE1qSjRKVEl5SlROQk5UY3dMakV3TURVNE5Ua3pOelVsTWtNbE1qSjVKVEl5SlROQk5qVTRKVEpESlRJeVlXNW5iR1VsTWpJbE0wRXhMalUzTURjNU5qTXlOamM1TkRnNU55VXlReVV5TW1sa0pUSXlKVE5CSlRJeVZFbDVSbFJCYTFsSFdqazVOVFF4T0NVeU1pVTNSQ1V5UXlVeU1tTmhkR1ZuYjNKNUpUSXlKVE5CSlRJeVltRnphV01sTWpJbE1rTWxNakowWlhoMFFteHZZMnNsTWpJbE0wRWxOVUlsTlVRbE4wUWxOMFFsTWtNbE1qSjJaWEp6YVc5dUpUSXlKVE5CSlRJeU1DVXlNaVV5UXlVeU1tVmthWFJ2Y2xabGNuTnBiMjRsTWpJbE0wRWxNakpXTVNVeU1pVXlReVV5TW1OdmJXMWxiblJ6SlRJeUpUTkJKVFZDSlRWRUpUSkRKVEl5Y0d4MVoybHVjeVV5TWlVelFTVTNRaVUzUkNVeVF5VXlNbUZwUTI5dWRHRnBibVZ5Y3lVeU1pVXpRU1UzUWlVM1JDVXlReVV5TW1sdWMyVnlkRkJoWjJWUGNIUnpKVEl5SlROQkpUZENKVGRFSlRKREpUSXljRzl6ZEZCaGVXMWxiblFsTWpJbE0wRWxOMElsTjBRbE1rTWxNakowYUdWdFpTVXlNaVV6UVNVM1FpVXlNbkJoWjJVbE1qSWxNMEVsTjBJbE1qSmlZV05yWjNKdmRXNWtRMjlzYjNJbE1qSWxNMEVsTWpKMGNtRnVjM0JoY21WdWRDVXlNaVUzUkNVM1JDVTNSQT09IiwKCSJGaWxlSWQiIDogIjY0MGI1ZjE2LTQ5NzgtNDMyNS05YjlmLWNiNmRhNzdkODQ0MSIKfQo="/>
    </extobj>
    <extobj name="E657119C-6982-421D-8BA7-E74DEB70A7D9-2">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6UWxNa01sTWpKemFHOTNSM0pwWkNVeU1pVXpRWFJ5ZFdVbE1rTWxNakpzYVc1bFNuVnRjSE1sTWpJbE0wRm1ZV3h6WlNVeVF5VXlNbWhsYVdkb2RDVXlNaVV6UVRnNU9DVXlReVV5TW5KcFkyaFVaWGgwSlRJeUpUTkJkSEoxWlNVM1JDVXlReVV5TW1Wc1pXMWxiblJ6SlRJeUpUTkJKVGRDSlRJeWQybFVSbVZIY0dGSGJ6azBNRGszTWlVeU1pVXpRU1UzUWlVeU1teHBibXNsTWpJbE0wRWxNaklsTWpJbE1rTWxNakp6YUdGd1pWTjBlV3hsSlRJeUpUTkJKVGRDSlRJeVlXeHdhR0VsTWpJbE0wRXhKVGRFSlRKREpUSXlkR1Y0ZEVKc2IyTnJKVEl5SlROQkpUVkNKVGRDSlRJeWNHOXphWFJwYjI0bE1qSWxNMEVsTjBJbE1qSjNKVEl5SlROQkpUSXlkeTB4TUNVeU1pVXlReVV5TW5nbE1qSWxNMEVsTWpJMUpUSXlKVEpESlRJeWFDVXlNaVV6UVNVeU1tZ3FLREVsTWtZM0tTMHlKVEl5SlRKREpUSXllU1V5TWlVelFTVXlNaklsTWpJbE4wUWxNa01sTWpKMFpYaDBKVEl5SlROQkpUSXlWR0Z6YXlVeU1ESWxNMEVsTWpCRWIyMWhhVzRsTWpCQlpIWmxjbk5oY21saGJDVXlNRlJoYzJz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hPQ1V5UXlVeU1tSnZiR1FsTWpJbE0wRjBjblZsSlRkRUpUSkRKVEl5WkdGMFlVRjBkSEpwWW5WMFpYTWxNaklsTTBFbE5VSWxOVVFsTWtNbE1qSndjbTl3Y3lVeU1pVXpRU1UzUWlVeU1ucHBibVJsZUNVeU1pVXpRVE1sTWtNbE1qSjNKVEl5SlROQk5UQXdMamd6T1RnME16YzFKVEpESlRJeWVDVXlNaVV6UVRZNE55NDVNVEF4TlRZeU5TVXlReVV5TW1nbE1qSWxNMEUwTVRFbE1rTWxNako1SlRJeUpUTkJORGMwSlRKREpUSXlZVzVuYkdVbE1qSWxNMEV3SlRkRUpUSkRKVEl5Y0dGMGFDVXlNaVV6UVNVMVFpVTNRaVV5TW1GamRHbHZibk1sTWpJbE0wRWxOVUlsTjBJbE1qSjRKVEl5SlROQkpUSXlNQ1V5TWlVeVF5VXlNbUZqZEdsdmJpVXlNaVV6UVNVeU1tMXZkbVVsTWpJbE1rTWxNako1SlRJeUpUTkJKVEl5TkNVeU1pVTNSQ1V5UXlVM1FpVXlNbmt4SlRJeUpUTkJKVEl5TUNVeU1pVXlReVV5TW5nbE1qSWxNMEVsTWpJMEpUSXlKVEpESlRJeVlXTjBhVzl1SlRJeUpUTkJKVEl5Y1hWaFpISmhkR2xqUTNWeWRtVWxNaklsTWtNbE1qSjRNU1V5TWlVelFTVXlNakFsTWpJbE1rTWxNako1SlRJeUpUTkJKVEl5TUNVeU1pVTNSQ1V5UXlVM1FpVXlNbmdsTWpJbE0wRWxNakozTFRRbE1qSWxNa01sTWpKaFkzUnBiMjRsTWpJbE0wRWxNakpzYVc1bEpUSXlKVEpESlRJeWVTVXlNaVV6UVNVeU1qQWxNaklsTjBRbE1rTWxOMElsTWpKNU1TVXlNaVV6UVNVeU1qQWxNaklsTWtNbE1qSjRKVEl5SlROQkpUSXlkeVV5TWlVeVF5VXlNbUZqZEdsdmJpVXlNaVV6UVNVeU1uRjFZV1J5WVhScFkwTjFjblpsSlRJeUpUSkRKVEl5ZURFbE1qSWxNMEVsTWpKM0pUSXlKVEpESlRJeWVTVXlNaVV6UVNVeU1qUWxNaklsTjBRbE1rTWxOMElsTWpKNEpUSXlKVE5CSlRJeWR5VXlNaVV5UXlVeU1tRmpkR2x2YmlVeU1pVXpRU1V5TW14cGJtVWxNaklsTWtNbE1qSjVKVEl5SlROQkpUSXlhQzAwSlRJeUpUZEVKVEpESlRkQ0pUSXllVEVsTWpJbE0wRWxNakpvSlRJeUpUSkRKVEl5ZUNVeU1pVXpRU1V5TW5jdE5DVXlNaVV5UXlVeU1tRmpkR2x2YmlVeU1pVXpRU1V5TW5GMVlXUnlZWFJwWTBOMWNuWmxKVEl5SlRKREpUSXllREVsTWpJbE0wRWxNakozSlRJeUpUSkRKVEl5ZVNVeU1pVXpRU1V5TW1nbE1qSWxOMFFsTWtNbE4wSWxNako0SlRJeUpUTkJKVEl5TkNVeU1pVXlReVV5TW1GamRHbHZiaVV5TWlVelFTVXlNbXhwYm1VbE1qSWxNa01sTWpKNUpUSXlKVE5CSlRJeWFDVXlNaVUzUkNVeVF5VTNRaVV5TW5reEpUSXlKVE5CSlRJeWFDVXlNaVV5UXlVeU1uZ2xNaklsTTBFbE1qSXdKVEl5SlRKREpUSXlZV04wYVc5dUpUSXlKVE5CSlRJeWNYVmhaSEpoZEdsalEzVnlkbVVsTWpJbE1rTWxNako0TVNVeU1pVXpRU1V5TWpBbE1qSWxNa01sTWpKNUpUSXlKVE5CSlRJeWFDMDBKVEl5SlRkRUpUSkRKVGRDSlRJeVlXTjBhVzl1SlRJeUpUTkJKVEl5WTJ4dmMyVWxNaklsTjBRbE5VUWxOMFFsTlVRbE1rTWxNakpzYVc1bFUzUjViR1VsTWpJbE0wRWxOMElsTWpKc2FXNWxWMmxrZEdnbE1qSWxNMEV4TGpVbE4wUWxNa01sTWpKamFHbHNaSEpsYmlVeU1pVXpRU1UxUWlVMVJDVXlReVV5TW5KbGMybDZaVVJwY2lVeU1pVXpRU1UxUWlVeU1uUnNKVEl5SlRKREpUSXlkSElsTWpJbE1rTWxNakppY2lVeU1pVXlReVV5TW1Kc0pUSXlKVEpESlRJeWJDVXlNaVV5UXlVeU1uUWxNaklsTWtNbE1qSnlKVEl5SlRKREpUSXlZaVV5TWlVMVJDVXlReVV5TW01aGJXVWxNaklsTTBFbE1qSmlZWE5wWTE5amIyNTBZV2x1WlhJbE1qSWxNa01sTWpKbWFXeHNVM1I1YkdVbE1qSWxNMEVsTjBJbE4wUWxNa01sTWpKMGFHVnRaU1V5TWlVelFTVTNRaVUzUkNVeVF5VXlNbWxrSlRJeUpUTkJKVEl5ZDJsVVJtVkhjR0ZIYnprME1EazNNaV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pWVhOcFl5VXlNaVUzUkNVeVF5VXlNbGhsV0dKT1MwNXRXVlkzTVRBd016Z2xNaklsTTBFbE4wSWxNakpqYjI1MFlXbHVaWElsTWpJbE0wRWxNakppZVZCVlVsQkdVWE5ZT0RFM09UUTFKVEl5SlRKRE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lVZWEpuWlhRbE1qQkViMjFoYVc0bE0wRWxNME5pY2lVelJWSmxZV3dsTWpCRVlYUmhKVEl3ZDJsMGFHOTFkQ1V5TUVWdVpYSm5lU1V5TUV4aFltVnNjeV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El5WTI5c2IzSWxNaklsTTBFbE1qSXlOREVsTWtNeE5Ea2xNa014TkRnbE1qSWxOMFFsTWtNbE1qSmtZWFJoUVhSMGNtbGlkWFJsY3lVeU1pVXpRU1UxUWlVMVJDVXlReVV5TW5CeWIzQnpKVEl5SlROQkpUZENKVEl5ZW1sdVpHVjRKVEl5SlROQk5pVXlReVV5TW5jbE1qSWxNMEV6TlRndU1USTBNREl6TkRNM05TVXlReVV5TW5nbE1qSWxNMEUxTXpNdU5UTTJNVE15T0RFeU5TVXlReVV5TW1nbE1qSWxNMEUxTkNVeVF5VXlNbmtsTWpJbE0wRXlNallsTWtNbE1qSmhibWRzWlNVeU1pVXpRVEFsTjBRbE1rTWxNakp3WVhSb0pUSXlKVE5CSlRWQ0pUZENKVEl5WVdOMGFXOXVjeVV5TWlVelFTVTFRaVUzUWlVeU1uZ2xNaklsTTBFbE1qSXdKVEl5SlRKREpUSXlZV04wYVc5dUpUSXlKVE5CSlRJeWJXOTJaU1V5TWlVeVF5VXlNbmtsTWpJbE0wRWxNakkwSlRJeUpUZEVKVEpESlRkQ0pUSXllVEVsTWpJbE0wRWxNakl3SlRJeUpUSkRKVEl5ZUNVeU1pVXpRU1V5TWpRbE1qSWxNa01sTWpKaFkzUnBiMjRsTWpJbE0wRWxNakp4ZFdGa2NtRjBhV05EZFhKMlpTVXlNaVV5UXlVeU1uZ3hKVEl5SlROQkpUSXlNQ1V5TWlVeVF5VXlNbmtsTWpJbE0wRWxNakl3SlRJeUpUZEVKVEpESlRkQ0pUSXllQ1V5TWlVelFTVXlNbmN0TkNVeU1pVXlReVV5TW1GamRHbHZiaVV5TWlVelFTVXlNbXhwYm1VbE1qSWxNa01sTWpKNUpUSXlKVE5CSlRJeU1DVXlNaVUzUkNVeVF5VTNRaVV5TW5reEpUSXlKVE5CSlRJeU1DVXlNaVV5UXlVeU1uZ2xNaklsTTBFbE1qSjNKVEl5SlRKREpUSXlZV04wYVc5dUpUSXlKVE5CSlRJeWNYVmhaSEpoZEdsalEzVnlkbVVsTWpJbE1rTWxNako0TVNVeU1pVXpRU1V5TW5jbE1qSWxNa01sTWpKNUpUSXlKVE5CSlRJeU5DVXlNaVUzUkNVeVF5VTNRaVV5TW5nbE1qSWxNMEVsTWpKM0pUSXlKVEpESlRJeVlXTjBhVzl1SlRJeUpUTkJKVEl5YkdsdVpTVXlNaVV5UXlVeU1ua2xNaklsTTBFbE1qSm9MVFFsTWpJbE4wUWxNa01sTjBJbE1qSjVNU1V5TWlVelFTVXlNbWdsTWpJbE1rTWxNako0SlRJeUpUTkJKVEl5ZHkwMEpUSXlKVEpESlRJeVlXTjBhVzl1SlRJeUpUTkJKVEl5Y1hWaFpISmhkR2xqUTNWeWRtVWxNaklsTWtNbE1qSjRNU1V5TWlVelFTVXlNbmNsTWpJbE1rTWxNako1SlRJeUpUTkJKVEl5YUNVeU1pVTNSQ1V5UXlVM1FpVXlNbmdsTWpJbE0wRWxNakkwSlRJeUpUSkRKVEl5WVdOMGFXOXVKVEl5SlROQkpUSXliR2x1WlNVeU1pVXlReVV5TW5rbE1qSWxNMEVsTWpKb0pUSXlKVGRFSlRKREpUZENKVEl5ZVRFbE1qSWxNMEVsTWpKb0pUSXlKVEpESlRJeWVDVXlNaVV6UVNVeU1qQWxNaklsTWtNbE1qSmhZM1JwYjI0bE1qSWxNMEVsTWpKeGRXRmtjbUYwYVdORGRYSjJaU1V5TWlVeVF5VXlNbmd4SlRJeUpUTkJKVEl5TUNVeU1pVXlReVV5TW5rbE1qSWxNMEVsTWpKb0xUUWxNaklsTjBRbE1rTWxOMElsTWpKaFkzUnBiMjRsTWpJbE0wRWxNakpqYkc5elpTVXlNaVUzUkNVMVJDVTNSQ1UxUkNVeVF5VXlNbXhwYm1WVGRIbHNaU1V5TWlVelFTVTNRaVV5TW14cGJtVlhhV1IwYUNVeU1pVXpRVEV1TlNVM1JDVXlReVV5TW1Ob2FXeGtjbVZ1SlRJeUpUTkJKVFZDSlRWRUpUSkRKVEl5Y21WemFYcGxSR2x5SlRJeUpUTkJKVFZDSlRJeWRHd2xNaklsTWtNbE1qSjBjaVV5TWlVeVF5VXlNbUp5SlRJeUpUSkRKVEl5WW13bE1qSWxNa01sTWpKc0pUSXlKVEpESlRJeWRDVXlNaVV5UXlVeU1uSWxNaklsTWtNbE1qSmlKVEl5SlRWRUpUSkRKVEl5Ym1GdFpTVXlNaVV6UVNVeU1uSnZkVzVrVW1WamRHRnVaMnhsSlRJeUpUSkRKVEl5Wm1sc2JGTjBlV3hsSlRJeUpUTkJKVGRDSlRkRUpUSkRKVEl5ZEdobGJXVWxNaklsTTBFbE4wSWxOMFFsTWtNbE1qSnBaQ1V5TWlVelFTVXlNbGhsV0dKT1MwNXRXVlkzTVRBd016Z2xNaklsTWtNbE1qSmhkSFJ5YVdKMWRHVWxNaklsTTBFbE4wSWxNakpqYjI1MFlXbHVaWElsTWpJbE0wRm1ZV3h6WlNVeVF5VXlNbkp2ZEdGMFlXSnNaU1V5TWlVelFYUnlkV1VsTWtNbE1qSjJhWE5wWW14bEpUSXlKVE5CZEhKMVpTVXlReVV5TW1acGVHVmtUR2x1YXlVeU1pVXpRV1poYkhObEpUSkRKVEl5WTI5c2JHRndjMkZpYkdVbE1qSWxNMEZtWVd4elpTVXlReVV5TW1OdmJHeGhjSE5sWkNVeU1pVXpRV1poYkhObEpUSkRKVEl5YkdsdWEyRmliR1VsTWpJbE0wRjBjblZsSlRKREpUSXliV0Z5YTJWeVQyWm1jMlYwSlRJeUpUTkJOU1UzUkNVeVF5VXlNbU5oZEdWbmIzSjVKVEl5SlROQkpUSXlZbUZ6YVdNbE1qSWxOMFFsTWtNbE1qSnllbEJ4VkVGb1oydFFNVEF6T0RZMEpUSXlKVE5CSlRkQ0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hVa3d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UzUkNVeVF5VXlNbVJoZEdGQmRIUnlhV0oxZEdWekpUSXlKVE5CSlRWQ0pUVkVKVEpESlRJeWNISnZjSE1sTWpJbE0wRWxOMElsTWpKNmFXNWtaWGdsTWpJbE0wRXhNU1V5UXlVeU1uY2xNaklsTTBFeE1EQWxNa01sTWpKNEpUSXlKVE5CT1RnekxqTTNOVFE0T0RJNE1USTFKVEpESlRJeWFDVXlNaVV6UVRjd0pUSkRKVEl5ZVNVeU1pVXpRVFV6TlNVeVF5VXlNbUZ1WjJ4bEpUSXlKVE5CTUNVM1JDVXlReVV5TW5CaGRHZ2xNaklsTTBFbE5VSWxOMElsTWpKaFkzUnBiMjV6SlRJeUpUTkJKVFZDSlRkQ0pUSXllQ1V5TWlVelFTVXlNakFsTWpJbE1rTWxNakpoWTNScGIyNGxNaklsTTBFbE1qSnRiM1psSlRJeUpUSkRKVEl5ZVNVeU1pVXpRU1V5TWpRbE1qSWxOMFFsTWtNbE4wSWxNako1TVNVeU1pVXpRU1V5TWpBbE1qSWxNa01sTWpKNEpUSXlKVE5CSlRJeU5DVXlNaVV5UXlVeU1tRmpkR2x2YmlVeU1pVXpRU1V5TW5GMVlXUnlZWFJwWTBOMWNuWmxKVEl5SlRKREpUSXllREVsTWpJbE0wRWxNakl3SlRJeUpUSkRKVEl5ZVNVeU1pVXpRU1V5TWpBbE1qSWxOMFFsTWtNbE4wSWxNako0SlRJeUpUTkJKVEl5ZHkwMEpUSXlKVEpESlRJeVlXTjBhVzl1SlRJeUpUTkJKVEl5YkdsdVpTVXlNaVV5UXlVeU1ua2xNaklsTTBFbE1qSXdKVEl5SlRkRUpUSkRKVGRDSlRJeWVURWxNaklsTTBFbE1qSXdKVEl5SlRKREpUSXllQ1V5TWlVelFTVXlNbmNsTWpJbE1rTWxNakpoWTNScGIyNGxNaklsTTBFbE1qSnhkV0ZrY21GMGFXTkRkWEoyWlNVeU1pVXlReVV5TW5neEpUSXlKVE5CSlRJeWR5VXlNaVV5UXlVeU1ua2xNaklsTTBFbE1qSTBKVEl5SlRkRUpUSkRKVGRDSlRJeWVDVXlNaVV6UVNVeU1uY2xNaklsTWtNbE1qSmhZM1JwYjI0bE1qSWxNMEVsTWpKc2FXNWxKVEl5SlRKREpUSXllU1V5TWlVelFTVXlNbWd0TkNVeU1pVTNSQ1V5UXlVM1FpVXlNbmt4SlRJeUpUTkJKVEl5YUNVeU1pVXlReVV5TW5nbE1qSWxNMEVsTWpKM0xUUWxNaklsTWtNbE1qSmhZM1JwYjI0bE1qSWxNMEVsTWpKeGRXRmtjbUYwYVdORGRYSjJaU1V5TWlVeVF5VXlNbmd4SlRJeUpUTkJKVEl5ZHlVeU1pVXlReVV5TW5rbE1qSWxNMEVsTWpKb0pUSXlKVGRFSlRKREpUZENKVEl5ZUNVeU1pVXpRU1V5TWpRbE1qSWxNa01sTWpKaFkzUnBiMjRsTWpJbE0wRWxNakpzYVc1bEpUSXlKVEpESlRJeWVTVXlNaVV6UVNVeU1tZ2xNaklsTjBRbE1rTWxOMElsTWpKNU1TVXlNaVV6UVNVeU1tZ2xNaklsTWtNbE1qSjRKVEl5SlROQkpUSXlNQ1V5TWlVeVF5VXlNbUZqZEdsdmJpVXlNaVV6UVNVeU1uRjFZV1J5WVhScFkwTjFjblpsSlRJeUpUSkRKVEl5ZURFbE1qSWxNMEVsTWpJd0pUSXlKVEpESlRJeWVTVXlNaVV6UVNVeU1tZ3ROQ1V5TWlVM1JDVXlReVUzUWlVeU1tRmpkR2x2YmlVeU1pVXpRU1V5TW1Oc2IzTmxKVEl5SlRkRUpUVkVKVGRFSlRWRUpUSkRKVEl5YkdsdVpWTjBlV3hsSlRJeUpUTkJKVGRDSlRJeWJHbHVaVmRwWkhSb0pUSXlKVE5CTVM0MUpUZEVKVEpESlRJeVkyaHBiR1J5Wlc0bE1qSWxNMEVsTlVJbE5VUWxNa01sTWpKeVpYTnBlbVZFYVhJbE1qSWxNMEVsTlVJbE1qSjBiQ1V5TWlVeVF5VXlNblJ5SlRJeUpUSkRKVEl5WW5JbE1qSWxNa01sTWpKaWJDVXlNaVV5UXlVeU1td2xNaklsTWtNbE1qSjBKVEl5SlRKREpUSXljaVV5TWlVeVF5VXlNbUlsTWpJbE5VUWxNa01sTWpKdVlXMWxKVEl5SlROQkpUSXljbTkxYm1SU1pXTjBZVzVuYkdVbE1qSWxNa01sTWpKbWFXeHNVM1I1YkdVbE1qSWxNMEVsTjBJbE4wUWxNa01sTWpKMGFHVnRaU1V5TWlVelFTVTNRaVUzUkNVeVF5VXlNbWxrSlRJeUpUTkJKVEl5Y25wUWNWUkJhR2RyVURFd016ZzJOQ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pWVhOcFl5VXlNaVUzUkNVeVF5VXlNblI0V1d4aWJuWnVVMUUwTnpnMU1qa2xNaklsTTBFbE4wS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bEpsWjNKbGMzTnBiMjRsTWpCTWIzTnpKVE5EWW5JbE0wVlRiM1Z5WTJVbE1qQlBibXg1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jBRbE1rTWxNakprWVhSaFFYUjBjbWxpZFhSbGN5VXlNaVV6UVNVMVFpVTFSQ1V5UXlVeU1uQnliM0J6SlRJeUpUTkJKVGRDSlRJeWVtbHVaR1Y0SlRJeUpUTkJPU1V5UXlVeU1uY2xNaklsTTBFeU16Y3VOakl3TVRFM01UZzNOU1V5UXlVeU1uZ2xNaklsTTBFek5USXVNemN6TURRMk9EYzFKVEpESlRJeWFDVXlNaVV6UVRjd0pUSkRKVEl5ZVNVeU1pVXpRVGd3TWlVeVF5VXlNbUZ1WjJ4bEpUSXlKVE5CTUNVM1JDVXlReVV5TW5CaGRHZ2xNaklsTTBFbE5VSWxOMElsTWpKaFkzUnBiMjV6SlRJeUpUTkJKVFZDSlRkQ0pUSXllQ1V5TWlVelFTVXlNakFsTWpJbE1rTWxNakpoWTNScGIyNGxNaklsTTBFbE1qSnRiM1psSlRJeUpUSkRKVEl5ZVNVeU1pVXpRU1V5TW1nbE1rWXlKVEl5SlRkRUpUSkRKVGRDSlRJeWVURWxNaklsTTBFbE1qSXRhQ1V5UmpZbE1qSWxNa01sTWpKNEpUSXlKVE5CSlRJeWR5VXlNaVV5UXlVeU1tRmpkR2x2YmlVeU1pVXpRU1V5TW1OMWNuWmxKVEl5SlRKREpUSXllREVsTWpJbE0wRWxNakl3SlRJeUpUSkRKVEl5ZVRJbE1qSWxNMEVsTWpJdGFDVXlSallsTWpJbE1rTWxNako1SlRJeUpUTkJKVEl5YUNVeVJqSWxNaklsTWtNbE1qSjRNaVV5TWlVelFTVXlNbmNsTWpJbE4wUWxNa01sTjBJbE1qSjVNU1V5TWlVelFTVXlNbWdsTWtKb0pUSkdOaVV5TWlVeVF5VXlNbmdsTWpJbE0wRWxNakl3SlRJeUpUSkRKVEl5WVdOMGFXOXVKVEl5SlROQkpUSXlZM1Z5ZG1VbE1qSWxNa01sTWpKNE1TVXlNaVV6UVNVeU1uY2xNaklsTWtNbE1qSjVNaVV5TWlVelFTVXlNbWdsTWtKb0pUSkdOaVV5TWlVeVF5VXlNbmtsTWpJbE0wRWxNakpvSlRKR01pVXlNaVV5UXlVeU1uZ3lKVEl5SlROQkpUSXlNQ1V5TWlVM1JDVXlReVUzUWlVeU1tRmpkR2x2YmlVeU1pVXpRU1V5TW1Oc2IzTmxKVEl5SlRkRUpUVkVKVGRFSlRWRUpUSkRKVEl5YkdsdVpWTjBlV3hsSlRJeUpUTkJKVGRDSlRJeWNtOTFibVJwYm1jbE1qSWxNMEUwSlRKREpUSXliR2x1WlZkcFpIUm9KVEl5SlROQk1TNDFKVGRFSlRKREpUSXlZMmhwYkdSeVpXNGxNaklsTTBFbE5VSWxOVVFsTWtNbE1qSnlaWE5wZW1WRWFYSWxNaklsTTBFbE5VSWxNakowYkNVeU1pVXlReVV5TW5SeUpUSXlKVEpESlRJeVluSWxNaklsTWtNbE1qSmliQ1V5TWlVeVF5VXlNbXdsTWpJbE1rTWxNakowSlRJeUpUSkRKVEl5Y2lVeU1pVXlReVV5TW1JbE1qSWxOVVFsTWtNbE1qSnVZVzFsSlRJeUpUTkJKVEl5YjI1UVlXZGxVbVZtWlhKbGJtTmxKVEl5SlRKREpUSXlabWxzYkZOMGVXeGxKVEl5SlROQkpUZENKVGRFSlRKREpUSXlkR2hsYldVbE1qSWxNMEVsTjBJbE4wUWxNa01sTWpKcFpDVXlNaVV6UVNVeU1uUjRXV3hpYm5adVUxRTBOemcxTWpr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xOeFNsUnhWVTFsZDFBNE16Y3lOVGdsTWpJbE0wRWxOMEl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tSdmJXRnBiaVV5TUV4dmMzTWxNME5pY2lVelJWTnZkWEpqWlNVeU1DVXlRaVV5TUZSaGNtZGxkQ1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GRFSlRKREpUSXlaR0YwWVVGMGRISnBZblYwWlhNbE1qSWxNMEVsTlVJbE5VUWxNa01sTWpKd2NtOXdjeVV5TWlVelFTVTNRaVV5TW5wcGJtUmxlQ1V5TWlVelFURXpKVEpESlRJeWR5VXlNaVV6UVRJME1TNDVNak00TWpneE1qVWxNa01sTWpKNEpUSXlKVE5CT1RFeUxqUXhNelUzTkRJeE9EYzFKVEpESlRJeWFDVXlNaVV6UVRjd0pUSkRKVEl5ZVNVeU1pVXpRVGMxTmlVeVF5VXlNbUZ1WjJ4bEpUSXlKVE5CTUNVM1JDVXlReVV5TW5CaGRHZ2xNaklsTTBFbE5VSWxOMElsTWpKaFkzUnBiMjV6SlRJeUpUTkJKVFZDSlRkQ0pUSXllQ1V5TWlVelFTVXlNakFsTWpJbE1rTWxNakpoWTNScGIyNGxNaklsTTBFbE1qSnRiM1psSlRJeUpUSkRKVEl5ZVNVeU1pVXpRU1V5TW1nbE1rWXlKVEl5SlRkRUpUSkRKVGRDSlRJeWVURWxNaklsTTBFbE1qSXRhQ1V5UmpZbE1qSWxNa01sTWpKNEpUSXlKVE5CSlRJeWR5VXlNaVV5UXlVeU1tRmpkR2x2YmlVeU1pVXpRU1V5TW1OMWNuWmxKVEl5SlRKREpUSXllREVsTWpJbE0wRWxNakl3SlRJeUpUSkRKVEl5ZVRJbE1qSWxNMEVsTWpJdGFDVXlSallsTWpJbE1rTWxNako1SlRJeUpUTkJKVEl5YUNVeVJqSWxNaklsTWtNbE1qSjRNaVV5TWlVelFTVXlNbmNsTWpJbE4wUWxNa01sTjBJbE1qSjVNU1V5TWlVelFTVXlNbWdsTWtKb0pUSkdOaVV5TWlVeVF5VXlNbmdsTWpJbE0wRWxNakl3SlRJeUpUSkRKVEl5WVdOMGFXOXVKVEl5SlROQkpUSXlZM1Z5ZG1VbE1qSWxNa01sTWpKNE1TVXlNaVV6UVNVeU1uY2xNaklsTWtNbE1qSjVNaVV5TWlVelFTVXlNbWdsTWtKb0pUSkdOaVV5TWlVeVF5VXlNbmtsTWpJbE0wRWxNakpvSlRKR01pVXlNaVV5UXlVeU1uZ3lKVEl5SlROQkpUSXlNQ1V5TWlVM1JDVXlReVUzUWlVeU1tRmpkR2x2YmlVeU1pVXpRU1V5TW1Oc2IzTmxKVEl5SlRkRUpUVkVKVGRFSlRWRUpUSkRKVEl5YkdsdVpWTjBlV3hsSlRJeUpUTkJKVGRDSlRJeWNtOTFibVJwYm1jbE1qSWxNMEUwSlRKREpUSXliR2x1WlZkcFpIUm9KVEl5SlROQk1TNDFKVGRFSlRKREpUSXlZMmhwYkdSeVpXNGxNaklsTTBFbE5VSWxOVVFsTWtNbE1qSnlaWE5wZW1WRWFYSWxNaklsTTBFbE5VSWxNakowYkNVeU1pVXlReVV5TW5SeUpUSXlKVEpESlRJeVluSWxNaklsTWtNbE1qSmliQ1V5TWlVeVF5VXlNbXdsTWpJbE1rTWxNakowSlRJeUpUSkRKVEl5Y2lVeU1pVXlReVV5TW1JbE1qSWxOVVFsTWtNbE1qSnVZVzFsSlRJeUpUTkJKVEl5YjI1UVlXZGxVbVZtWlhKbGJtTmxKVEl5SlRKREpUSXlabWxzYkZOMGVXeGxKVEl5SlROQkpUZENKVGRFSlRKREpUSXlkR2hsYldVbE1qSWxNMEVsTjBJbE4wUWxNa01sTWpKcFpDVXlNaVV6UVNVeU1sTnhTbFJ4VlUxbGQxQTRNemN5TlRn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t0NWJHOW1TSEZuVldzMk16TXdORGtsTWpJbE0wRWxOMElsTWpKamIyNTBZV2x1WlhJbE1qSWxNMEVsTWpKaWVWQlZVbEJHVVhOWU9ERTNPVFExSlRJeUpUSkR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UYjNWeVkyVWxNakJFYjIxaGFXNGxNMEVsTTBOaWNpVXpSVTFESlRJd1UybHRkV3hoZEdsdmJpVXlNSGRwZEdnbE1qQkZibVZ5WjNrbE1qQk1ZV0psYkhN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tTnZiRzl5SlRJeUpUTkJKVEl5TWpReEpUSkRNVFE1SlRKRE1UUTRKVEl5SlRkRUpUSkRKVEl5WkdGMFlVRjBkSEpwWW5WMFpYTWxNaklsTTBFbE5VSWxOVVFsTWtNbE1qSndjbTl3Y3lVeU1pVXpRU1UzUWlVeU1ucHBibVJsZUNVeU1pVXpRVFFsTWtNbE1qSjNKVEl5SlROQk16Y3pMalV6TmpFek1qZ3hNalVsTWtNbE1qSjRKVEl5SlROQk5qQWxNa01sTWpKb0pUSXlKVE5CTlRRbE1rTWxNako1SlRJeUpUTkJNakkySlRKREpUSXlZVzVuYkdVbE1qSWxNMEV3SlRkRUpUSkRKVEl5Y0dGMGFDVXlNaVV6UVNVMVFpVTNRaVV5TW1GamRHbHZibk1sTWpJbE0wRWxOVUlsTjBJbE1qSjRKVEl5SlROQkpUSXlNQ1V5TWlVeVF5VXlNbUZqZEdsdmJpVXlNaVV6UVNVeU1tMXZkbVVsTWpJbE1rTWxNako1SlRJeUpUTkJKVEl5TkNVeU1pVTNSQ1V5UXlVM1FpVXlNbmt4SlRJeUpUTkJKVEl5TUNVeU1pVXlReVV5TW5nbE1qSWxNMEVsTWpJMEpUSXlKVEpESlRJeVlXTjBhVzl1SlRJeUpUTkJKVEl5Y1hWaFpISmhkR2xqUTNWeWRtVWxNaklsTWtNbE1qSjRNU1V5TWlVelFTVXlNakFsTWpJbE1rTWxNako1SlRJeUpUTkJKVEl5TUNVeU1pVTNSQ1V5UXlVM1FpVXlNbmdsTWpJbE0wRWxNakozTFRRbE1qSWxNa01sTWpKaFkzUnBiMjRsTWpJbE0wRWxNakpzYVc1bEpUSXlKVEpESlRJeWVTVXlNaVV6UVNVeU1qQWxNaklsTjBRbE1rTWxOMElsTWpKNU1TVXlNaVV6UVNVeU1qQWxNaklsTWtNbE1qSjRKVEl5SlROQkpUSXlkeVV5TWlVeVF5VXlNbUZqZEdsdmJpVXlNaVV6UVNVeU1uRjFZV1J5WVhScFkwTjFjblpsSlRJeUpUSkRKVEl5ZURFbE1qSWxNMEVsTWpKM0pUSXlKVEpESlRJeWVTVXlNaVV6UVNVeU1qUWxNaklsTjBRbE1rTWxOMElsTWpKNEpUSXlKVE5CSlRJeWR5VXlNaVV5UXlVeU1tRmpkR2x2YmlVeU1pVXpRU1V5TW14cGJtVWxNaklsTWtNbE1qSjVKVEl5SlROQkpUSXlhQzAwSlRJeUpUZEVKVEpESlRkQ0pUSXllVEVsTWpJbE0wRWxNakpvSlRJeUpUSkRKVEl5ZUNVeU1pVXpRU1V5TW5jdE5DVXlNaVV5UXlVeU1tRmpkR2x2YmlVeU1pVXpRU1V5TW5GMVlXUnlZWFJwWTBOMWNuWmxKVEl5SlRKREpUSXllREVsTWpJbE0wRWxNakozSlRJeUpUSkRKVEl5ZVNVeU1pVXpRU1V5TW1nbE1qSWxOMFFsTWtNbE4wSWxNako0SlRJeUpUTkJKVEl5TkNVeU1pVXlReVV5TW1GamRHbHZiaVV5TWlVelFTVXlNbXhwYm1VbE1qSWxNa01sTWpKNUpUSXlKVE5CSlRJeWFDVXlNaVUzUkNVeVF5VTNRaVV5TW5reEpUSXlKVE5CSlRJeWFDVXlNaVV5UXlVeU1uZ2xNaklsTTBFbE1qSXdKVEl5SlRKREpUSXlZV04wYVc5dUpUSXlKVE5CSlRJeWNYVmhaSEpoZEdsalEzVnlkbVVsTWpJbE1rTWxNako0TVNVeU1pVXpRU1V5TWpBbE1qSWxNa01sTWpKNUpUSXlKVE5CSlRJeWFDMDBKVEl5SlRkRUpUSkRKVGRDSlRJeVlXTjBhVzl1SlRJeUpUTkJKVEl5WTJ4dmMyVWxNaklsTjBRbE5VUWxOMFFsTlVRbE1rTWxNakpzYVc1bFUzUjViR1VsTWpJbE0wRWxOMElsTWpKc2FXNWxWMmxrZEdnbE1qSWxNMEV4TGpVbE4wUWxNa01sTWpKamFHbHNaSEpsYmlVeU1pVXpRU1UxUWlVMVJDVXlReVV5TW5KbGMybDZaVVJwY2lVeU1pVXpRU1UxUWlVeU1uUnNKVEl5SlRKREpUSXlkSElsTWpJbE1rTWxNakppY2lVeU1pVXlReVV5TW1Kc0pUSXlKVEpESlRJeWJDVXlNaVV5UXlVeU1uUWxNaklsTWtNbE1qSnlKVEl5SlRKREpUSXlZaVV5TWlVMVJDVXlReVV5TW01aGJXVWxNaklsTTBFbE1qSnliM1Z1WkZKbFkzUmhibWRzWlNVeU1pVXlReVV5TW1acGJHeFRkSGxzWlNVeU1pVXpRU1UzUWlVM1JDVXlReVV5TW5Sb1pXMWxKVEl5SlROQkpUZENKVGRFSlRKREpUSXlhV1FsTWpJbE0wRWxNakpMZVd4dlpraHhaMVZyTmpNek1EUTV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UpoYzJsakpUSXlKVGRFSlRKREpUSXlXRTV6YWxWeFYwWnBiekV4TVRZMU5pVXlNaVV6UVNVM1FpVXlNbXhwYm1zbE1qSWxNMEVsTWpJbE1qSWxNa01sTWpKemFHRndaVk4wZVd4bEpUSXlKVE5CSlRkQ0pUSXlZV3h3YUdFbE1qSWxNMEV4SlRkRUpUSkRKVEl5ZEdWNGRFSnNiMk5ySlRJeUpUTkJKVFZDSlRkQ0pUSXljRzl6YVhScGIyNGxNaklsTTBFbE4wSWxNakozSlRJeUpUTkJKVEl5ZHkweU1DVXlNaVV5UXlVeU1uZ2xNaklsTTBFeE1DVXlReVV5TW1nbE1qSWxNMEVsTWpKb0pUSXlKVEpESlRJeWVTVXlNaVV6UVRBbE4wUWxNa01sTWpKMFpYaDBKVEl5SlROQkpUSXlUR0YwWlc1MEpUSXdSbVZoZEhWeVpYTW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TNSQ1V5UXlVeU1tUmhkR0ZCZEhSeWFXSjFkR1Z6SlRJeUpUTkJKVFZDSlRWRUpUSkRKVEl5Y0hKdmNITWxNaklsTTBFbE4wSWxNako2YVc1a1pYZ2xNaklsTTBFM0pUSkRKVEl5ZHlVeU1pVXpRVEUxTlM0eE5qUXdOakkxSlRKREpUSXllQ1V5TWlVelFUUXdNaTR4TURFd056UXlNVGczTlNVeVF5VXlNbWdsTWpJbE0wRTNNQ1V5UXlVeU1ua2xNaklsTTBFMU5UWWxNa01sTWpKaGJtZHNaU1V5TWlVelFUQWxOMFFsTWtNbE1qSndZWFJvSlRJeUpUTkJKVFZDSlRkQ0pUSXlZV04wYVc5dWN5VXlNaVV6UVNVMVFpVTNRaVV5TW5nbE1qSWxNMEVsTWpJd0pUSXlKVEpESlRJeVlXTjBhVzl1SlRJeUpUTkJKVEl5Ylc5MlpTVXlNaVV5UXlVeU1ua2xNaklsTTBFbE1qSm9KVEpHTWlVeU1pVTNSQ1V5UXlVM1FpVXlNbmdsTWpJbE0wRWxNakozSlRKR01pVXlNaVV5UXlVeU1tRmpkR2x2YmlVeU1pVXpRU1V5TW14cGJtVWxNaklsTWtNbE1qSjVKVEl5SlROQkpUSXlNQ1V5TWlVM1JDVXlReVUzUWlVeU1uZ2xNaklsTTBFbE1qSjNKVEl5SlRKREpUSXlZV04wYVc5dUpUSXlKVE5CSlRJeWJHbHVaU1V5TWlVeVF5VXlNbmtsTWpJbE0wRWxNakpvSlRKR01pVXlNaVUzUkNVeVF5VTNRaVV5TW5nbE1qSWxNMEVsTWpKM0pUSkdNaVV5TWlVeVF5VXlNbUZqZEdsdmJpVXlNaVV6UVNVeU1teHBibVVsTWpJbE1rTWxNako1SlRJeUpUTkJKVEl5YUNVeU1pVTNSQ1V5UXlVM1FpVXlNbmdsTWpJbE0wRWxNakl3SlRJeUpUSkRKVEl5WVdOMGFXOXVKVEl5SlROQkpUSXliR2x1WlNVeU1pVXlReVV5TW5rbE1qSWxNMEVsTWpKb0pUSkdNaVV5TWlVM1JDVXlReVUzUWlVeU1tRmpkR2x2YmlVeU1pVXpRU1V5TW1Oc2IzTmxKVEl5SlRkRUpUVkVKVGRFSlRWRUpUSkRKVEl5YkdsdVpWTjBlV3hsSlRJeUpUTkJKVGRDSlRJeWNtOTFibVJwYm1jbE1qSWxNMEUwSlRKREpUSXliR2x1WlZkcFpIUm9KVEl5SlROQk1TNDFKVGRFSlRKREpUSXlZMmhwYkdSeVpXNGxNaklsTTBFbE5VSWxOVVFsTWtNbE1qSnlaWE5wZW1WRWFYSWxNaklsTTBFbE5VSWxNakowYkNVeU1pVXlReVV5TW5SeUpUSXlKVEpESlRJeVluSWxNaklsTWtNbE1qSmliQ1V5TWlVeVF5VXlNbXdsTWpJbE1rTWxNakowSlRJeUpUSkRKVEl5Y2lVeU1pVXlReVV5TW1JbE1qSWxOVVFsTWtNbE1qSnVZVzFsSlRJeUpUTkJKVEl5WkdWamFYTnBiMjRsTWpJbE1rTWxNakptYVd4c1UzUjViR1VsTWpJbE0wRWxOMElsTjBRbE1rTWxNakowYUdWdFpTVXlNaVV6UVNVM1FpVTNSQ1V5UXlVeU1tbGtKVEl5SlROQkpUSXlXRTV6YWxWeFYwWnBiekV4TVRZMU5p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WJVMWpRVlY1ZFVKbWRqTTJNVFl3TWl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IzSmhaR2xsYm5RbE1qQlNaWFpsY25OaGJDVXlNRXhoZVdWeUpUTkRZbklsTTBWSFVrd2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TNSQ1V5UXlVeU1tUmhkR0ZCZEhSeWFXSjFkR1Z6SlRJeUpUTkJKVFZDSlRWRUpUSkRKVEl5Y0hKdmNITWxNaklsTTBFbE4wSWxNako2YVc1a1pYZ2xNaklsTTBFeE1DVXlReVV5TW5jbE1qSWxNMEV5TXpRdU5UQXpOREUzT1RZNE56VWxNa01sTWpKNEpUSXlKVE5CTnpBd0xqUXhNREUxTmpJMUpUSkRKVEl5YUNVeU1pVXpRVGN3SlRKREpUSXllU1V5TWlVelFUYzVOQzQzTlNVeVF5VXlNbUZ1WjJ4bEpUSXlKVE5CTUNVM1JDVXlReVV5TW5CaGRHZ2xNaklsTTBFbE5VSWxOMElsTWpKaFkzUnBiMjV6SlRJeUpUTkJKVFZDSlRkQ0pUSXllQ1V5TWlVelFTVXlNakFsTWpJbE1rTWxNakpoWTNScGIyNGxNaklsTTBFbE1qSnRiM1psSlRJeUpUSkRKVEl5ZVNVeU1pVXpRU1V5TW1nbE1rWXlKVEl5SlRkRUpUSkRKVGRDSlRJeWVDVXlNaVV6UVNVeU1uY2xNa1l5SlRJeUpUSkRKVEl5WVdOMGFXOXVKVEl5SlROQkpUSXliR2x1WlNVeU1pVXlReVV5TW5rbE1qSWxNMEVsTWpJd0pUSXlKVGRFSlRKREpUZENKVEl5ZUNVeU1pVXpRU1V5TW5jbE1qSWxNa01sTWpKaFkzUnBiMjRsTWpJbE0wRWxNakpzYVc1bEpUSXlKVEpESlRJeWVTVXlNaVV6UVNVeU1tZ2xNa1l5SlRJeUpUZEVKVEpESlRkQ0pUSXllQ1V5TWlVelFTVXlNbmNsTWtZeUpUSXlKVEpESlRJeVlXTjBhVzl1SlRJeUpUTkJKVEl5YkdsdVpTVXlNaVV5UXlVeU1ua2xNaklsTTBFbE1qSm9KVEl5SlRkRUpUSkRKVGRDSlRJeWVDVXlNaVV6UVNVeU1qQWxNaklsTWtNbE1qSmhZM1JwYjI0bE1qSWxNMEVsTWpKc2FXNWxKVEl5SlRKREpUSXllU1V5TWlVelFTVXlNbWdsTWtZeUpUSXlKVGRFSlRKREpUZENKVEl5WVdOMGFXOXVKVEl5SlROQkpUSXlZMnh2YzJVbE1qSWxOMFFsTlVRbE4wUWxOVVFsTWtNbE1qSnNhVzVsVTNSNWJHVWxNaklsTTBFbE4wSWxNakp5YjNWdVpHbHVaeVV5TWlVelFUUWxNa01sTWpKc2FXNWxWMmxrZEdnbE1qSWxNMEV4TGpVbE4wUWxNa01sTWpKamFHbHNaSEpsYmlVeU1pVXpRU1UxUWlVMVJDVXlReVV5TW5KbGMybDZaVVJwY2lVeU1pVXpRU1UxUWlVeU1uUnNKVEl5SlRKREpUSXlkSElsTWpJbE1rTWxNakppY2lVeU1pVXlReVV5TW1Kc0pUSXlKVEpESlRJeWJDVXlNaVV5UXlVeU1uUWxNaklsTWtNbE1qSnlKVEl5SlRKREpUSXlZaVV5TWlVMVJDVXlReVV5TW01aGJXVWxNaklsTTBFbE1qSmtaV05wYzJsdmJpVXlNaVV5UXlVeU1tWnBiR3hUZEhsc1pTVXlNaVV6UVNVM1FpVTNSQ1V5UXlVeU1uUm9aVzFsSlRJeUpUTkJKVGRDSlRkRUpUSkRKVEl5YVdRbE1qSWxNMEVsTWpKdFRXTkJWWGwxUW1aMk16WXhOakF5SlRJeUpUSkRKVEl5WVhSMGNtbGlkWFJsSlRJeUpUTkJKVGRDSlRJeVkyOXVkR0ZwYm1WeUpUSXlKVE5CWm1Gc2MyVWxNa01sTWpKeWIzUmhkR0ZpYkdVbE1qSWxNMEYwY25WbEpUSkRKVEl5ZG1semFXSnNaU1V5TWlVelFYUnlkV1VsTWtNbE1qSm1hWGhsWkV4cGJtc2xNaklsTTBGbVlXeHpaU1V5UXlVeU1tTnZiR3hoY0hOaFlteGxKVEl5SlROQlptRnNjMlVsTWtNbE1qSmpiMnhzWVhCelpXUWxNaklsTTBGbVlXeHpaU1V5UXlVeU1teHBibXRoWW14bEpUSXlKVE5CZEhKMVpTVXlReVV5TW0xaGNtdGxjazltWm5ObGRDVXlNaVV6UVRVbE4wUWxNa01sTWpKallYUmxaMjl5ZVNVeU1pVXpRU1V5TW1ac2IzY2xNaklsTjBRbE1rTWxNakpxWVhObFlWWkdSRUZ4TWpBME9EYzBKVEl5SlROQkpUZEN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FYjIxaGFXNGxNakJFYVhOamNtbHRhVzVoZEc5eUpUTkRZbklsTTBWRGJHRnpjMmxtYVdWeU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4wUWxNa01sTWpKa1lYUmhRWFIwY21saWRYUmxjeVV5TWlVelFTVTFRaVUxUkNVeVF5VXlNbkJ5YjNCekpUSXlKVE5CSlRkQ0pUSXllbWx1WkdWNEpUSXlKVE5CTVRJbE1rTWxNakozSlRJeUpUTkJNalUwTGprMk1Ua3hOREEyTWpVbE1rTWxNako0SlRJeUpUTkJPVEExTGpnNU5EVXpNVEkxSlRKREpUSXlhQ1V5TWlVelFUVXdKVEpESlRJeWVTVXlNaVV6UVRZME5p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V1TlNVM1JDVXlReVV5TW1Ob2FXeGtjbVZ1SlRJeUpUTkJKVFZDSlRWRUpUSkRKVEl5Y21WemFYcGxSR2x5SlRJeUpUTkJKVFZDSlRJeWRHd2xNaklsTWtNbE1qSjBjaVV5TWlVeVF5VXlNbUp5SlRJeUpUSkRKVEl5WW13bE1qSWxNa01sTWpKc0pUSXlKVEpESlRJeWRDVXlNaVV5UXlVeU1uSWxNaklsTWtNbE1qSmlKVEl5SlRWRUpUSkRKVEl5Ym1GdFpTVXlNaVV6UVNVeU1uQnliMk5sYzNNbE1qSWxNa01sTWpKbWFXeHNVM1I1YkdVbE1qSWxNMEVsTjBJbE4wUWxNa01sTWpKMGFHVnRaU1V5TWlVelFTVTNRaVUzUkNVeVF5VXlNbWxrSlRJeUpUTkJKVEl5YW1GelpXRldSa1JCY1RJd05EZzNOQ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lRlZ4WlUxSVJIWlhjRFEyTWpjME1DVXlNaVV6UVNVM1FpVXlNbU52Ym5SaGFXNWxjaVV5TWlVelFTVXlNbUo1VUZWU1VFWlJjMWc0TVRjNU5EVWxNaklsTWtNbE1qSnNhVzVySlRJeUpUTkJKVEl5SlRJeUpUSkRKVEl5YzJoaGNHVlRkSGxzWlNVeU1pVXpRU1UzUWlVeU1tRnNjR2hoSlRJeUpUTkJNU1UzUkNVeVF5VXlNblJsZUhSQ2JHOWpheVV5TWlVelFTVTFRaVUzUWlVeU1uQnZjMmwwYVc5dUpUSXlKVE5CSlRkQ0pUSXlkeVV5TWlVelFTVXlNbmN0TWpBbE1qSWxNa01sTWpKNEpUSXlKVE5CTVRBbE1rTWxNakpvSlRJeUpUTkJKVEl5YUNVeU1pVXlReVV5TW5rbE1qSWxNMEV3SlRkRUpUSkRKVEl5ZEdWNGRDVXlNaVV6UVNVeU1rWmxZWFIxY21VbE1qQkZlSFJ5WVdOMGIzSWxNME5pY2lVelJVTk9UaTFNVTFSTk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4wUWxNa01sTWpKa1lYUmhRWFIwY21saWRYUmxjeVV5TWlVelFTVTFRaVUxUkNVeVF5VXlNbkJ5YjNCekpUSXlKVE5CSlRkQ0pUSXllbWx1WkdWNEpUSXlKVE5CTlNVeVF5VXlNbmNsTWpJbE0wRXlNemt1TVRZNE9UUTFNekV5TlNVeVF5VXlNbmdsTWpJbE0wRXpOakF1TURrNE5qTXlPREV5TlNVeVF5VXlNbWdsTWpJbE0wRTFNQ1V5UXlVeU1ua2xNaklsTTBFek5qZ2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V4TGpVbE4wUWxNa01sTWpKamFHbHNaSEpsYmlVeU1pVXpRU1UxUWlVMVJDVXlReVV5TW5KbGMybDZaVVJwY2lVeU1pVXpRU1UxUWlVeU1uUnNKVEl5SlRKREpUSXlkSElsTWpJbE1rTWxNakppY2lVeU1pVXlReVV5TW1Kc0pUSXlKVEpESlRJeWJDVXlNaVV5UXlVeU1uUWxNaklsTWtNbE1qSnlKVEl5SlRKREpUSXlZaVV5TWlVMVJDVXlReVV5TW01aGJXVWxNaklsTTBFbE1qSndjbTlqWlhOekpUSXlKVEpESlRJeVptbHNiRk4wZVd4bEpUSXlKVE5CSlRkQ0pUZEVKVEpESlRJeWRHaGxiV1VsTWpJbE0wRWxOMElsTjBRbE1rTWxNakpwWkNVeU1pVXpRU1V5TW5oVmNXVk5TRVIyVjNBME5qSTNOREF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Uo1VUZWU1VFWlJjMWc0TVRjNU5EVWxNaklsTTBFbE4wSWxNakpzYVc1ckpUSXlKVE5CSlRJeUpUSXlKVEpESlRJeWMyaGhjR1ZUZEhsc1pTVXlNaVV6UVNVM1FpVXlNbUZzY0doaEpUSXlKVE5CTVNVM1JDVXlReVV5TW5SbGVIUkNiRzlqYXlVeU1pVXpRU1UxUWlVM1FpVXlNbkJ2YzJsMGFXOXVKVEl5SlROQkpUZENKVEl5ZHlVeU1pVXpRU1V5TW5jdE1UQWxNaklsTWtNbE1qSjRKVEl5SlROQkpUSXlOU1V5TWlVeVF5VXlNbWdsTWpJbE0wRWxNakpvS2lneEpUSkdOeWt0TWlVeU1pVXlReVV5TW5rbE1qSWxNMEVsTWpJeUpUSXlKVGRFSlRKREpUSXlkR1Y0ZENVeU1pVXpRU1V5TWtSaGRHRWxNakJKYm5CMWRD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ZbTlzWkNVeU1pVXpRWFJ5ZFdVbE1rTWxNakp6YVhwbEpUSXlKVE5CTVRnbE4wUWxNa01sTWpKa1lYUmhRWFIwY21saWRYUmxjeVV5TWlVelFTVTFRaVUxUkNVeVF5VXlNbkJ5YjNCekpUSXlKVE5CSlRkQ0pUSXllbWx1WkdWNEpUSXlKVE5CTVNVeVF5VXlNbmNsTWpJbE0wRTROamN1TVRNek56ZzVNRFl5TlNVeVF5VXlNbmdsTWpJbE0wRTBOaTR4TVRZeU1UQTVNemMxSlRKREpUSXlhQ1V5TWlVelFUSTNNeTR5TlNVeVF5VXlNbmtsTWpJbE0wRXhPRGt1TWpVbE1rTWxNakpoYm1kc1pTVXlNaVV6UVRBbE4wUWxNa01sTWpKd1lYUm9KVEl5SlROQkpUVkNKVGRDSlRJeVlXTjBhVzl1Y3lVeU1pVXpRU1UxUWlVM1FpVXlNbmdsTWpJbE0wRWxNakl3SlRJeUpUSkRKVEl5WVdOMGFXOXVKVEl5SlROQkpUSXliVzkyWlNVeU1pVXlReVV5TW5rbE1qSWxNMEVsTWpJMEpUSXlKVGRFSlRKREpUZENKVEl5ZVRFbE1qSWxNMEVsTWpJd0pUSXlKVEpESlRJeWVDVXlNaVV6UVNVeU1qUWxNaklsTWtNbE1qSmhZM1JwYjI0bE1qSWxNMEVsTWpKeGRXRmtjbUYwYVdORGRYSjJaU1V5TWlVeVF5VXlNbmd4SlRJeUpUTkJKVEl5TUNVeU1pVXlReVV5TW5rbE1qSWxNMEVsTWpJd0pUSXlKVGRFSlRKREpUZENKVEl5ZUNVeU1pVXpRU1V5TW5jdE5DVXlNaVV5UXlVeU1tRmpkR2x2YmlVeU1pVXpRU1V5TW14cGJtVWxNaklsTWtNbE1qSjVKVEl5SlROQkpUSXlNQ1V5TWlVM1JDVXlReVUzUWlVeU1ua3hKVEl5SlROQkpUSXlNQ1V5TWlVeVF5VXlNbmdsTWpJbE0wRWxNakozSlRJeUpUSkRKVEl5WVdOMGFXOXVKVEl5SlROQkpUSXljWFZoWkhKaGRHbGpRM1Z5ZG1VbE1qSWxNa01sTWpKNE1TVXlNaVV6UVNVeU1uY2xNaklsTWtNbE1qSjVKVEl5SlROQkpUSXlOQ1V5TWlVM1JDVXlReVUzUWlVeU1uZ2xNaklsTTBFbE1qSjNKVEl5SlRKREpUSXlZV04wYVc5dUpUSXlKVE5CSlRJeWJHbHVaU1V5TWlVeVF5VXlNbmtsTWpJbE0wRWxNakpvTFRRbE1qSWxOMFFsTWtNbE4wSWxNako1TVNVeU1pVXpRU1V5TW1nbE1qSWxNa01sTWpKNEpUSXlKVE5CSlRJeWR5MDBKVEl5SlRKREpUSXlZV04wYVc5dUpUSXlKVE5CSlRJeWNYVmhaSEpoZEdsalEzVnlkbVVsTWpJbE1rTWxNako0TVNVeU1pVXpRU1V5TW5jbE1qSWxNa01sTWpKNUpUSXlKVE5CSlRJeWFDVXlNaVUzUkNVeVF5VTNRaVV5TW5nbE1qSWxNMEVsTWpJMEpUSXlKVEpESlRJeVlXTjBhVzl1SlRJeUpUTkJKVEl5YkdsdVpTVXlNaVV5UXlVeU1ua2xNaklsTTBFbE1qSm9KVEl5SlRkRUpUSkRKVGRDSlRJeWVURWxNaklsTTBFbE1qSm9KVEl5SlRKREpUSXllQ1V5TWlVelFTVXlNakFsTWpJbE1rTWxNakpoWTNScGIyNGxNaklsTTBFbE1qSnhkV0ZrY21GMGFXTkRkWEoyWlNVeU1pVXlReVV5TW5neEpUSXlKVE5CSlRJeU1DVXlNaVV5UXlVeU1ua2xNaklsTTBFbE1qSm9MVFFsTWpJbE4wUWxNa01sTjBJbE1qSmhZM1JwYjI0bE1qSWxNMEVsTWpKamJHOXpaU1V5TWlVM1JDVTFSQ1UzUkNVMVJDVXlReVV5TW14cGJtVlRkSGxzWlNVeU1pVXpRU1UzUWlVeU1teHBibVZYYVdSMGFDVXlNaVV6UVRFdU5TVTNSQ1V5UXlVeU1tTm9hV3hrY21WdUpUSXlKVE5CSlRWQ0pUVkVKVEpESlRJeWNtVnphWHBsUkdseUpUSXlKVE5CSlRWQ0pUSXlkR3dsTWpJbE1rTWxNakowY2lVeU1pVXlReVV5TW1KeUpUSXlKVEpESlRJeVltd2xNaklsTWtNbE1qSnNKVEl5SlRKREpUSXlkQ1V5TWlVeVF5VXlNbklsTWpJbE1rTWxNakppSlRJeUpUVkVKVEpESlRJeWJtRnRaU1V5TWlVelFTVXlNbUpoYzJsalgyTnZiblJoYVc1bGNpVXlNaVV5UXlVeU1tWnBiR3hUZEhsc1pTVXlNaVV6UVNVM1FpVTNSQ1V5UXlVeU1uUm9aVzFsSlRJeUpUTkJKVGRDSlRkRUpUSkRKVEl5YVdRbE1qSWxNMEVsTWpKaWVWQlZVbEJHVVhOWU9ERTNPVFExSlRJeUpUSkRKVEl5WVhSMGNtbGlkWFJsSlRJeUpUTkJKVGRDSlRJeVkyOXVkR0ZwYm1WeUpUSXlKVE5CWm1Gc2MyVWxNa01sTWpKeWIzUmhkR0ZpYkdVbE1qSWxNMEYwY25WbEpUSkRKVEl5ZG1semFXSnNaU1V5TWlVelFYUnlkV1VsTWtNbE1qSm1hWGhsWkV4cGJtc2xNaklsTTBGbVlXeHpaU1V5UXlVeU1tTnZiR3hoY0hOaFlteGxKVEl5SlROQlptRnNjMlVsTWtNbE1qSmpiMnhzWVhCelpXUWxNaklsTTBGbVlXeHpaU1V5UXlVeU1teHBibXRoWW14bEpUSXlKVE5CZEhKMVpTVXlReVV5TW0xaGNtdGxjazltWm5ObGRDVXlNaVV6UVRVbE4wUWxNa01sTWpKallYUmxaMjl5ZVNVeU1pVXpRU1V5TW1KaGMybGpKVEl5SlRkRUpUSkRKVEl5U1ZKWFMxRjNUM3BCV0RBeE5EZ3lOaVV5TWlVelFTVTNRaVV5TW14cGJtc2xNaklsTTBFbE1qSWxNaklsTWtNbE1qSnphR0Z3WlZOMGVXeGxKVEl5SlROQkpUZENKVEl5WVd4d2FHRWxNaklsTTBFeEpUZEVKVEpESlRJeWRHVjRkRUpzYjJOckpUSXlKVE5CSlRWQ0pUZENKVEl5Y0c5emFYUnBiMjRsTWpJbE0wRWxOMElsTWpKM0pUSXlKVE5CSlRJeWR5MHhNQ1V5TWlVeVF5VXlNbmdsTWpJbE0wRWxNakkxSlRJeUpUSkRKVEl5YUNVeU1pVXpRU1V5TW1ncUtERWxNa1kzS1MweUpUSXlKVEpESlRJeWVTVXlNaVV6UVNVeU1qSWxNaklsTjBRbE1rTWxNakowWlhoMEpUSXlKVE5CSlRJeVZHRnpheVV5TURFbE0wRWxNakJGYm1WeVoza2xNakJTWldkeVpYTnphVzl1SlRJd1RXRnBiaVV5TUZSaGMyc2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XlNbUp2YkdRbE1qSWxNMEYwY25WbEpUSkRKVEl5YzJsNlpTVXlNaVV6UVRFNEpUZEVKVEpESlRJeVpHRjBZVUYwZEhKcFluVjBaWE1sTWpJbE0wRWxOVUlsTlVRbE1rTWxNakp3Y205d2N5VXlNaVV6UVNVM1FpVXlNbnBwYm1SbGVDVXlNaVV6UVRJbE1rTWxNakozSlRJeUpUTkJNelUzTGpZeU1ERXhOekU0TnpVbE1rTWxNako0SlRJeUpUTkJNekEwTGpnM016QTBOamczTlNVeVF5VXlNbWdsTWpJbE0wRXpPVElsTWtNbE1qSjVKVEl5SlROQk5Ea3pKVEpESlRJeVlXNW5iR1VsTWpJbE0wRXdKVGRFSlRKREpUSXljR0YwYUNVeU1pVXpRU1UxUWlVM1FpVXlNbUZqZEdsdmJuTWxNaklsTTBFbE5VSWxOMElsTWpKNEpUSXlKVE5CSlRJeU1DVXlNaVV5UXlVeU1tRmpkR2x2YmlVeU1pVXpRU1V5TW0xdmRtVWxNaklsTWtNbE1qSjVKVEl5SlROQkpUSXlOQ1V5TWlVM1JDVXlReVUzUWlVeU1ua3hKVEl5SlROQkpUSXlNQ1V5TWlVeVF5VXlNbmdsTWpJbE0wRWxNakkwSlRJeUpUSkRKVEl5WVdOMGFXOXVKVEl5SlROQkpUSXljWFZoWkhKaGRHbGpRM1Z5ZG1VbE1qSWxNa01sTWpKNE1TVXlNaVV6UVNVeU1qQWxNaklsTWtNbE1qSjVKVEl5SlROQkpUSXlNQ1V5TWlVM1JDVXlReVUzUWlVeU1uZ2xNaklsTTBFbE1qSjNMVFFsTWpJbE1rTWxNakpoWTNScGIyNGxNaklsTTBFbE1qSnNhVzVsSlRJeUpUSkRKVEl5ZVNVeU1pVXpRU1V5TWpBbE1qSWxOMFFsTWtNbE4wSWxNako1TVNVeU1pVXpRU1V5TWpBbE1qSWxNa01sTWpKNEpUSXlKVE5CSlRJeWR5VXlNaVV5UXlVeU1tRmpkR2x2YmlVeU1pVXpRU1V5TW5GMVlXUnlZWFJwWTBOMWNuWmxKVEl5SlRKREpUSXllREVsTWpJbE0wRWxNakozSlRJeUpUSkRKVEl5ZVNVeU1pVXpRU1V5TWpRbE1qSWxOMFFsTWtNbE4wSWxNako0SlRJeUpUTkJKVEl5ZHlVeU1pVXlReVV5TW1GamRHbHZiaVV5TWlVelFTVXlNbXhwYm1VbE1qSWxNa01sTWpKNUpUSXlKVE5CSlRJeWFDMDBKVEl5SlRkRUpUSkRKVGRDSlRJeWVURWxNaklsTTBFbE1qSm9KVEl5SlRKREpUSXllQ1V5TWlVelFTVXlNbmN0TkNVeU1pVXlReVV5TW1GamRHbHZiaVV5TWlVelFTVXlNbkYxWVdSeVlYUnBZME4xY25abEpUSXlKVEpESlRJeWVERWxNaklsTTBFbE1qSjNKVEl5SlRKREpUSXllU1V5TWlVelFTVXlNbWdsTWpJbE4wUWxNa01sTjBJbE1qSjRKVEl5SlROQkpUSXlOQ1V5TWlVeVF5VXlNbUZqZEdsdmJpVXlNaVV6UVNVeU1teHBibVVsTWpJbE1rTWxNako1SlRJeUpUTkJKVEl5YUNVeU1pVTNSQ1V5UXlVM1FpVXlNbmt4SlRJeUpUTkJKVEl5YUNVeU1pVXlReVV5TW5nbE1qSWxNMEVsTWpJd0pUSXlKVEpESlRJeVlXTjBhVzl1SlRJeUpUTkJKVEl5Y1hWaFpISmhkR2xqUTNWeWRtVWxNaklsTWtNbE1qSjRNU1V5TWlVelFTVXlNakFsTWpJbE1rTWxNako1SlRJeUpUTkJKVEl5YUMwMEpUSXlKVGRFSlRKREpUZENKVEl5WVdOMGFXOXVKVEl5SlROQkpUSXlZMnh2YzJVbE1qSWxOMFFsTlVRbE4wUWxOVVFsTWtNbE1qSnNhVzVsVTNSNWJHVWxNaklsTTBFbE4wSWxNakpzYVc1bFYybGtkR2dsTWpJbE0wRXhMalVsTjBRbE1rTWxNakpqYUdsc1pISmxiaVV5TWlVelFTVTFRaVUxUkNVeVF5VXlNbkpsYzJsNlpVUnBjaVV5TWlVelFTVTFRaVV5TW5Sc0pUSXlKVEpESlRJeWRISWxNaklsTWtNbE1qSmljaVV5TWlVeVF5VXlNbUpzSlRJeUpUSkRKVEl5YkNVeU1pVXlReVV5TW5RbE1qSWxNa01sTWpKeUpUSXlKVEpESlRJeVlpVXlNaVUxUkNVeVF5VXlNbTVoYldVbE1qSWxNMEVsTWpKaVlYTnBZMTlqYjI1MFlXbHVaWElsTWpJbE1rTWxNakptYVd4c1UzUjViR1VsTWpJbE0wRWxOMElsTjBRbE1rTWxNakowYUdWdFpTVXlNaVV6UVNVM1FpVTNSQ1V5UXlVeU1tbGtKVEl5SlROQkpUSXlTVkpYUzFGM1QzcEJXREF4TkRneU5p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lZWE5wWXlVeU1pVTNSQ1V5UXlVeU1reGFXWEJXWlVST2QwRTBNRFF4T0RrbE1qSWxNMEVsTjBJbE1qSnNhVzVySlRJeUpUTkJKVEl5SlRJeUpUSkRKVEl5YzJoaGNHVlRkSGxzWlNVeU1pVXpRU1UzUWlVeU1tRnNjR2hoSlRJeUpUTkJNU1UzUkNVeVF5VXlNblJsZUhSQ2JHOWpheVV5TWlVelFTVTFRaVUzUWlVeU1uQnZjMmwwYVc5dUpUSXlKVE5CSlRkQ0pUSXlkeVV5TWlVelFTVXlNbmN0TWpBbE1qSWxNa01sTWpKNEpUSXlKVE5CTVRBbE1rTWxNakpvSlRJeUpUTkJKVEl5YUNVeU1pVXlReVV5TW5rbE1qSWxNMEV3SlRkRUpUSkRKVEl5ZEdWNGRDVXlNaVV6UVNVeU1reGhZbVZzSlRJd1VISmxaR2xqZEc5eUpUTkRZbklsTTBWR1F5VXlNRXhoZVdWeWN5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ZEVKVEpESlRJeVpHRjBZVUYwZEhKcFluVjBaWE1sTWpJbE0wRWxOVUlsTlVRbE1rTWxNakp3Y205d2N5VXlNaVV6UVNVM1FpVXlNbnBwYm1SbGVDVXlNaVV6UVRnbE1rTWxNakozSlRJeUpUTkJNakUxTGpZeU5UUTRPREk0TVRJMUpUSkRKVEl5ZUNVeU1pVXpRVE0yTXk0ek56QXpOakV6TWpneE1qVWxNa01sTWpKb0pUSXlKVE5CTlRBbE1rTWxNako1SlRJeUpUTkJOekV5TGpJMUpUSkRKVEl5WVc1bmJHVWxNaklsTTBFd0pUZEVKVEpESlRJeWNHRjBhQ1V5TWlVelFTVTFRaVUzUWlVeU1tRmpkR2x2Ym5NbE1qSWxNMEVsTlVJbE4wSWxNako0SlRJeUpUTkJKVEl5TUNVeU1pVXlReVV5TW1GamRHbHZiaVV5TWlVelFTVXlNbTF2ZG1VbE1qSWxNa01sTWpKNUpUSXlKVE5CSlRJeU1DVXlNaVUzUkNVeVF5VTNRaVV5TW5nbE1qSWxNMEVsTWpKM0pUSXlKVEpESlRJeVlXTjBhVzl1SlRJeUpUTkJKVEl5YkdsdVpTVXlNaVV5UXlVeU1ua2xNaklsTTBFbE1qSXdKVEl5SlRkRUpUSkRKVGRDSlRJeWVDVXlNaVV6UVNVeU1uY2xNaklsTWtNbE1qSmhZM1JwYjI0bE1qSWxNMEVsTWpKc2FXNWxKVEl5SlRKREpUSXllU1V5TWlVelFTVXlNbWdsTWpJbE4wUWxNa01sTjBJbE1qSjRKVEl5SlROQkpUSXlNQ1V5TWlVeVF5VXlNbUZqZEdsdmJpVXlNaVV6UVNVeU1teHBibVVsTWpJbE1rTWxNako1SlRJeUpUTkJKVEl5YUNVeU1pVTNSQ1V5UXlVM1FpVXlNbUZqZEdsdmJpVXlNaVV6UVNVeU1tTnNiM05sSlRJeUpUZEVKVFZFSlRkRUpUVkVKVEpESlRJeWJHbHVaVk4wZVd4bEpUSXlKVE5CSlRkQ0pUSXljbTkxYm1ScGJtY2xNaklsTTBFMEpUSkRKVEl5YkdsdVpWZHBaSFJvSlRJeUpUTkJNUzQx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M1JDVXlReVV5TW5Sb1pXMWxKVEl5SlROQkpUZENKVGRFSlRKREpUSXlhV1FsTWpJbE0wRWxNakpNV2xsd1ZtVkVUbmRCTkRBME1UZzV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mhibmhhZFdaNFZWVm1NVEV6TnpNMUpUSXlKVE5CSlRkQ0pUSXlabTl1ZEZOMGVXeGxKVEl5SlROQkpUZENKVGRFSlRKREpUSXljRzlwYm5SekpUSXlKVE5CSlRWQ0pUZENKVEl5ZUNVeU1pVXpRVEV3TXpNdU16YzFORGc0TWpneE1qVWxNa01sTWpKNUpUSXlKVE5CTnpJMkpUZEVKVEpESlRkQ0pUSXllQ1V5TWlVelFURXdNek11TXpjMU5EZzRNamd4TWpVbE1rTWxNako1SlRJeUpUTkJOekkySlRkRUpUVkVKVEpESlRJeVpHRjBZVUYwZEhKcFluVjBaWE1sTWpJbE0wRWxOVUlsTlVRbE1rTWxNakp3Y205d2N5VXlNaVV6UVNVM1FpVXlNbnBwYm1SbGVDVXlNaVV6UVRJeE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FbE4wUWxNa01sTWpKc2FXNWxWSGx3WlNVeU1pVXpRU1V5TW5OdmJHbGtKVEl5SlRKREpUSXlibUZ0WlNVeU1pVXpRU1V5TW14cGJtdGxjaVV5TWlVeVF5VXlNbVp5YjIwbE1qSWxNMEVsTjBJbE1qSjRKVEl5SlROQk1UQXpNeTR6TnpVME9EZ3lPREV5TlNVeVF5VXlNbmtsTWpJbE0wRTJPVFlsTWtNbE1qSmhibWRzWlNVeU1pVXpRVFF1TnpFeU16ZzRPVGd3TXpnME5qa2xNa01sTWpKcFpDVXlNaVV6UVNVeU1tcGhjMlZoVmtaRVFYRXlNRFE0TnpRbE1qSWxOMFFsTWtNbE1qSnBaQ1V5TWlVelFTVXlNbUZ1ZUZwMVpuaFZWV1l4TVRNM016VWxNaklsTWtNbE1qSjBaWGgwSlRJeUpUTkJKVEl5SlRJeUpUSkRKVEl5ZEc4bE1qSWxNMEVsTjBJbE1qSjRKVEl5SlROQk1UQXpNeTR6TnpVME9EZ3lPREV5TlNVeVF5VXlNbmtsTWpJbE0wRTNOVFlsTWtNbE1qSmhibWRzWlNVeU1pVXpRVEV1TlRjd056azJNekkyTnprME9EazJOaVV5UXlVeU1tbGtKVEl5SlROQkpUSXlVM0ZLVkhGVlRXVjNVRGd6TnpJMU9DVXlNaVUzUkNVeVF5VXlNbU5oZEdWbmIzSjVKVEl5SlROQkpUSXlZbUZ6YVdNbE1qSWxNa01sTWpKMFpYaDBRbXh2WTJzbE1qSWxNMEVsTlVJbE5VUWxOMFFsTWtNbE1qSklRa2hsUld0cWQzVkZNVGMwTnpBekpUSXlKVE5CSlRkQ0pUSXlabTl1ZEZOMGVXeGxKVEl5SlROQkpUZENKVGRFSlRKREpUSXljRzlwYm5SekpUSXlKVE5CSlRWQ0pUZENKVEl5ZUNVeU1pVXpRVE00TkM0eU1qWXhNakl5TkRZME1UTTVKVEpESlRJeWVTVXlNaVV6UVRNeU5DVTNSQ1V5UXlVM1FpVXlNbmdsTWpJbE0wRXpPRFF1TWpJMk1USXlNalEyTkRFek9TVXlReVV5TW5rbE1qSWxNMEV6TWpRbE4wUWxOVVFsTWtNbE1qSmtZWFJoUVhSMGNtbGlkWFJsY3lVeU1pVXpRU1UxUWlVMVJDVXlReVV5TW5CeWIzQnpKVEl5SlROQkpUZENKVEl5ZW1sdVpHVjRKVEl5SlROQk1UUWxOMFFsTWtNbE1qSnNhVzVyWlhKVWVYQmxKVEl5SlROQkpUSXlZbkp2YTJWdUpUSXlKVEpESlRJeWJHbHVaVk4wZVd4bEpUSXlKVE5CSlRkQ0pUSXljbTkxYm1ScGJtY2xNaklsTTBFMEpUSkRKVEl5WW1WbmFXNUJjbkp2ZDFOMGVXeGxKVEl5SlROQkpUSXlibTl1WlNVeU1pVXlReVV5TW1WdVpFRnljbTkzVTNSNWJHVWxNaklsTTBFbE1qSnpiMnhwWkVGeWNtOTNKVEl5SlRKREpUSXliR2x1WlZkcFpIUm9KVEl5SlROQk1TVTNSQ1V5UXlVeU1teHBibVZVZVhCbEpUSXlKVE5CSlRJeWMyOXNhV1FsTWpJbE1rTWxNakp1WVcxbEpUSXlKVE5CSlRJeWJHbHVhMlZ5SlRJeUpUSkRKVEl5Wm5KdmJTVXlNaVV6UVNVM1FpVXlNbmdsTWpJbE0wRXpPRFF1TWpJMk1USXlNalEyTkRFek9TVXlReVV5TW5rbE1qSWxNMEV5T0RBbE1rTWxNakpoYm1kc1pTVXlNaVV6UVRRdU56RXlNemc0T1Rnd016ZzBOamtsTWtNbE1qSnBaQ1V5TWlVelFTVXlNa3Q1Ykc5bVNIRm5WV3MyTXpNd05Ea2xNaklsTjBRbE1rTWxNakpwWkNVeU1pVXpRU1V5TWtoQ1NHVkZhMnAzZFVVeE56UTNNRE1sTWpJbE1rTWxNakowWlhoMEpUSXlKVE5CSlRJeUpUSXlKVEpESlRJeWRHOGxNaklsTTBFbE4wSWxNako0SlRJeUpUTkJNemcwTGpJeU5qRXlNakkwTmpReE16a2xNa01sTWpKNUpUSXlKVE5CTXpZNEpUSkRKVEl5WVc1bmJHVWxNaklsTTBFeExqVTNNRGM1TmpNeU5qYzVORGc1TnlVeVF5VXlNbWxrSlRJeUpUTkJKVEl5ZUZWeFpVMUlSSFpYY0RRMk1qYzBNQ1V5TWlVM1JDVXlReVV5TW1OaGRHVm5iM0o1SlRJeUpUTkJKVEl5WW1GemFXTWxNaklsTWtNbE1qSjBaWGgwUW14dlkyc2xNaklsTTBFbE5VSWxOVVFsTjBRbE1rTWxNakppVFhKUlYwOU9jMnBET0RVMk16RXpKVEl5SlROQkpUZENKVEl5Wm05dWRGTjBlV3hsSlRJeUpUTkJKVGRDSlRkRUpUSkRKVEl5Y0c5cGJuUnpKVEl5SlROQkpUVkNKVGRDSlRJeWVDVXlNaVV6UVRRM09TNDJPRE13TnpReU1UZzNOU1V5UXlVeU1ua2xNaklsTTBFM01UQXVNemMxSlRkRUpUSkRKVGRDSlRJeWVDVXlNaVV6UVRneE55NDJOakl4TlRZeU5TVXlReVV5TW5rbE1qSWxNMEUzTVRBdU16YzFKVGRFSlRWRUpUSkRKVEl5WkdGMFlVRjBkSEpwWW5WMFpYTWxNaklsTTBFbE5VSWxOVVFsTWtNbE1qSndjbTl3Y3lVeU1pVXpRU1UzUWlVeU1ucHBibVJsZUNVeU1pVXpRVEU1SlRkRUpUSkRKVEl5YkdsdWEyVnlWSGx3WlNVeU1pVXpRU1V5TW1KeWIydGxiaVV5TWlVeVF5VXlNbXhwYm1WVGRIbHNaU1V5TWlVelFTVTNRaVV5TW5KdmRXNWthVzVuSlRJeUpUTkJOQ1V5UXlVeU1tSmxaMmx1UVhKeWIzZFRkSGxzWlNVeU1pVXpRU1V5TW01dmJtVWxNaklsTWtNbE1qSmxibVJCY25KdmQxTjBlV3hsSlRJeUpUTkJKVEl5Ym05dVpTVXlNaVV5UXlVeU1teHBibVZYYVdSMGFDVXlNaVV6UVRFbE4wUWxNa01sTWpKc2FXNWxWSGx3WlNVeU1pVXpRU1V5TW5OdmJHbGtKVEl5SlRKREpUSXlibUZ0WlNVeU1pVXpRU1V5TW14cGJtdGxjaVV5TWlVeVF5VXlNbVp5YjIwbE1qSWxNMEVsTjBJbE1qSjRKVEl5SlROQk5EYzVMalk0TXpBM05ESXhPRGMxSlRKREpUSXllU1V5TWlVelFUWXlOaVV5UXlVeU1tRnVaMnhsSlRJeUpUTkJOQzQzTVRJek9EZzVPREF6T0RRMk9TVXlReVV5TW1sa0pUSXlKVE5CSlRJeVdFNXphbFZ4VjBacGJ6RXhNVFkxTmlVeU1pVTNSQ1V5UXlVeU1tbGtKVEl5SlROQkpUSXlZazF5VVZkUFRuTnFRemcxTmpNeE15VXlNaVV5UXlVeU1uUmxlSFFsTWpJbE0wRWxNaklsTWpabmRDVXpRaVUzUTBadmNuZGhjbVFsTTBFbE1qQkpaR1Z1ZEdsMGVTVTFRMjVDWVdOcmQyRnlaQ1V6UVNVeU1FMTFiSFJwY0d4cFpXUWxNakJpZVNVeU1DVXlNaVV5UXlVeU1uUnZKVEl5SlROQkpUZENKVEl5ZUNVeU1pVXpRVGd4Tnk0Mk5qSXhOVFl5TlNVeVF5VXlNbmtsTWpJbE0wRTNPVFF1TnpVbE1rTWxNakpoYm1kc1pTVXlNaVV6UVRFdU5UY3dOemsyTXpJMk56azBPRGsyTmlVeVF5VXlNbWxrSlRJeUpUTkJKVEl5YlUxalFWVjVkVUptZGpNMk1UWXdNaVV5TWlVM1JDVXlReVV5TW1OaGRHVm5iM0o1SlRJeUpUTkJKVEl5WW1GemFXTWxNaklsTWtNbE1qSjBaWGgwUW14dlkyc2xNaklsTTBFbE5VSWxOMElsTWpKMFpYaDBKVEl5SlROQkpUSXlKVEkyWjNRbE0wSWxOME5HYjNKM1lYSmtKVE5CSlRJd1NXUmxiblJwZEhrbE5VTnVRbUZqYTNkaGNtUWxNMEVsTWpCTmRXeDBhWEJzYVdWa0pUSXdZbmtsTWpBbE1qSWxNa01sTWpKc2IyTmhkR2x2YmlVeU1pVXpRVEF1TkRrNU9UazVPVGs1T1RrNU9UazVPVFFsTjBRbE5VUWxOMFFsTWtNbE1qSkpkbWw0YVZWTlUydHdNamM1TURVeUpUSXlKVE5CSlRkQ0pUSXlabTl1ZEZOMGVXeGxKVEl5SlROQkpUZENKVGRFSlRKREpUSXljRzlwYm5SekpUSXlKVE5CSlRWQ0pUZENKVEl5ZUNVeU1pVXpRVGN4TWk0MU9UZ3hORFExTXpFeU5TVXlReVV5TW5rbE1qSWxNMEV6T1RNbE4wUWxOVVFsTWtNbE1qSmtZWFJoUVhSMGNtbGlkWFJsY3lVeU1pVXpRU1UxUWlVMVJDVXlReVV5TW5CeWIzQnpKVEl5SlROQkpUZENKVEl5ZW1sdVpHVjRKVEl5SlROQk1UVWxOMFFsTWtNbE1qSnNhVzVyWlhKVWVYQmxKVEl5SlROQkpUSXlZbkp2YTJWdUpUSXlKVEpESlRJeWJHbHVaVk4wZVd4bEpUSXlKVE5CSlRkQ0pUSXliR2x1WlZOMGVXeGxKVEl5SlROQkpUSXlaR0Z6YUdWa0pUSXlKVEpESlRJeWNtOTFibVJwYm1jbE1qSWxNMEUwSlRKREpUSXlZbVZuYVc1QmNuSnZkMU4wZVd4bEpUSXlKVE5CSlRJeWJtOXVaU1V5TWlVeVF5VXlNbVZ1WkVGeWNtOTNVM1I1YkdVbE1qSWxNMEVsTWpKemIyeHBaRUZ5Y205M0pUSXlKVEpESlRJeWJHbHVaVmRwWkhSb0pUSXlKVE5CTVNVM1JDVXlReVV5TW14cGJtVlVlWEJsSlRJeUpUTkJKVEl5WkdGemFHVmtKVEl5SlRKREpUSXlibUZ0WlNVeU1pVXpRU1V5TW14cGJtdGxjaVV5TWlVeVF5VXlNbVp5YjIwbE1qSWxNMEVsTjBJbE1qSjRKVEl5SlROQk56RXlMalU1T0RFME5EVXpNVEkxSlRKREpUSXllU1V5TWlVelFUSTRNQ1V5UXlVeU1tRnVaMnhsSlRJeUpUTkJOQzQzTVRJek9EZzVPREF6T0RRMk9TVXlReVV5TW1sa0pUSXlKVE5CSlRJeVdHVllZazVMVG0xWlZqY3hNREF6T0NVeU1pVTNSQ1V5UXlVeU1tbGtKVEl5SlROQkpUSXlTWFpwZUdsVlRWTnJjREkzT1RBMU1pVXlNaVV5UXlVeU1uUmxlSFFsTWpJbE0wRWxNaklsTWpJbE1rTWxNakowYnlVeU1pVXpRU1UzUWlVeU1uZ2xNaklsTTBFMU9Ua3VNalkzTlRjNE1USTFKVEpESlRJeWVTVXlNaVV6UVRNNU15VXlReVV5TW1GdVoyeGxKVEl5SlROQk15NHhOREUxT1RJMk5UTTFPRGszT1RNMkpUSkRKVEl5YVdRbE1qSWxNMEVsTWpKNFZYRmxUVWhFZGxkd05EWXlOelF3SlRJeUpUZEVKVEpESlRJeVkyRjBaV2R2Y25rbE1qSWxNMEVsTWpKaVlYTnBZeVV5TWlVeVF5VXlNblJsZUhSQ2JHOWpheVV5TWlVelFTVTFRaVUxUkNVM1JDVXlReVV5TW1kaWNXeE9RMEZVVkdjNU5UazJOamdsTWpJbE0wRWxOMElsTWpKbWIyNTBVM1I1YkdVbE1qSWxNMEVsTjBJbE4wUWxNa01sTWpKd2IybHVkSE1sTWpJbE0wRWxOVUlsTjBJbE1qSjRKVEl5SlROQk5EYzVMalk0TXpFd05UUTJPRGMxSlRKREpUSXllU1V5TWlVelFUUTROeVUzUkNVeVF5VTNRaVV5TW5nbE1qSWxNMEUwTnprdU5qZ3pNVEExTkRZNE56VWxNa01sTWpKNUpUSXlKVE5CTkRnM0pUZEVKVFZFSlRKREpUSXlaR0YwWVVGMGRISnBZblYwWlhNbE1qSWxNMEVsTlVJbE5VUWxNa01sTWpKd2NtOXdjeVV5TWlVelFTVTNRaVV5TW5wcGJtUmxlQ1V5TWlVelFURTJKVGRFSlRKREpUSXliR2x1YTJWeVZIbHdaU1V5TWlVelFTVXlNbUp5YjJ0bGJpVXlNaVV5UXlVeU1teHBibVZUZEhsc1pTVXlNaVV6UVNVM1FpVXlNbkp2ZFc1a2FXNW5KVEl5SlROQk5DVXlReVV5TW1KbFoybHVRWEp5YjNkVGRIbHNaU1V5TWlVelFTVXlNbTV2Ym1VbE1qSWxNa01sTWpKbGJtUkJjbkp2ZDFOMGVXeGxKVEl5SlROQkpUSXljMjlzYVdSQmNuSnZkeVV5TWlVeVF5VXlNbXhwYm1WWGFXUjBhQ1V5TWlVelFURWxOMFFsTWtNbE1qSnNhVzVsVkhsd1pTVXlNaVV6UVNVeU1uTnZiR2xrSlRJeUpUSkRKVEl5Ym1GdFpTVXlNaVV6UVNVeU1teHBibXRsY2lVeU1pVXlReVV5TW1aeWIyMGxNaklsTTBFbE4wSWxNako0SlRJeUpUTkJORGM1TGpZNE16RXdOVFEyT0RjMUpUSkRKVEl5ZVNVeU1pVXpRVFF4T0NVeVF5VXlNbUZ1WjJ4bEpUSXlKVE5CTkM0M01USXpPRGc1T0RBek9EUTJPU1V5UXlVeU1tbGtKVEl5SlROQkpUSXllRlZ4WlUxSVJIWlhjRFEyTWpjME1DVXlNaVUzUkNVeVF5VXlNbWxrSlRJeUpUTkJKVEl5WjJKeGJFNURRVlJVWnprMU9UWTJPQ1V5TWlVeVF5VXlNblJsZUhRbE1qSWxNMEVsTWpJbE1qSWxNa01sTWpKMGJ5VXlNaVV6UVNVM1FpVXlNbmdsTWpJbE0wRTBOemt1Tmpnek1UQTFORFk0TnpVbE1rTWxNako1SlRJeUpUTkJOVFUySlRKREpUSXlZVzVuYkdVbE1qSWxNMEV4TGpVM01EYzVOak15TmpjNU5EZzVOallsTWtNbE1qSnBaQ1V5TWlVelFTVXlNbGhPYzJwVmNWZEdhVzh4TVRFMk5UWWxNaklsTjBRbE1rTWxNakpqWVhSbFoyOXllU1V5TWlVelFTVXlNbUpoYzJsakpUSXlKVEpESlRJeWRHVjRkRUpzYjJOckpUSXlKVE5CSlRWQ0pUVkVKVGRFSlRKREpUSXlhazV6YW1WYVVYaHpSVFV3Tnpjek55VXlNaVV6UVNVM1FpVXlNbVp2Ym5SVGRIbHNaU1V5TWlVelFTVTNRaVUzUkNVeVF5VXlNbkJ2YVc1MGN5VXlNaVV6UVNVMVFpVTNRaVV5TW5nbE1qSWxNMEV4TURNekxqTTNOVFE0T0RJNE1USTFKVEpESlRJeWVTVXlNaVV6UVRZeU5TNDFKVGRFSlRKREpUZENKVEl5ZUNVeU1pVXpRVEV3TXpNdU16YzFORGc0TWpneE1qVWxNa01sTWpKNUpUSXlKVE5CTmpJMUxqVWxOMFFsTlVRbE1rTWxNakprWVhSaFFYUjBjbWxpZFhSbGN5VXlNaVV6UVNVMVFpVTFSQ1V5UXlVeU1uQnliM0J6SlRJeUpUTkJKVGRDSlRJeWVtbHVaR1Y0SlRJeUpUTkJNakF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NU1UzUkNVeVF5VXlNbXhwYm1WVWVYQmxKVEl5SlROQkpUSXljMjlzYVdRbE1qSWxNa01sTWpKdVlXMWxKVEl5SlROQkpUSXliR2x1YTJWeUpUSXlKVEpESlRJeVpuSnZiU1V5TWlVelFTVTNRaVV5TW5nbE1qSWxNMEV4TURNekxqTTNOVFE0T0RJNE1USTFKVEpESlRJeWVTVXlNaVV6UVRZd05TVXlReVV5TW1GdVoyeGxKVEl5SlROQk5DNDNNVEl6T0RnNU9EQXpPRFEyT1NVeVF5VXlNbWxrSlRJeUpUTkJKVEl5Y25wUWNWUkJhR2RyVURFd016ZzJOQ1V5TWlVM1JDVXlReVV5TW1sa0pUSXlKVE5CSlRJeWFrNXphbVZhVVhoelJUVXdOemN6TnlVeU1pVXlReVV5TW5SbGVIUWxNaklsTTBFbE1qSWxNaklsTWtNbE1qSjBieVV5TWlVelFTVTNRaVV5TW5nbE1qSWxNMEV4TURNekxqTTNOVFE0T0RJNE1USTFKVEpESlRJeWVTVXlNaVV6UVRZME5pVXlReVV5TW1GdVoyeGxKVEl5SlROQk1TNDFOekEzT1RZek1qWTNPVFE0T1RjbE1rTWxNakpwWkNVeU1pVXpRU1V5TW1waGMyVmhWa1pFUVhFeU1EUTROelFsTWpJbE4wUWxNa01sTWpKallYUmxaMjl5ZVNVeU1pVXpRU1V5TW1KaGMybGpKVEl5SlRKREpUSXlkR1Y0ZEVKc2IyTnJKVEl5SlROQkpUVkNKVFZFSlRkRUpUSkRKVEl5YTNKYWJFWk9iV2x6WlRnMU16TTJOeVV5TWlVelFTVTNRaVV5TW1admJuUlRkSGxzWlNVeU1pVXpRU1UzUWlVM1JDVXlReVV5TW5CdmFXNTBjeVV5TWlVelFTVTFRaVUzUWlVeU1uZ2xNaklsTTBFME56RXVNVGd6TVRBMU5EWTROelVsTWtNbE1qSjVKVEl5SlROQk56Z3lMakV5TlNVM1JDVXlReVUzUWlVeU1uZ2xNaklsTTBFME56RXVNVGd6TVRBMU5EWTROelVsTWtNbE1qSjVKVEl5SlROQk56Z3lMakV5TlNVM1JDVTFSQ1V5UXlVeU1tUmhkR0ZCZEhSeWFXSjFkR1Z6SlRJeUpUTkJKVFZDSlRWRUpUSkRKVEl5Y0hKdmNITWxNaklsTTBFbE4wSWxNako2YVc1a1pYZ2xNaklsTTBFeE9DVTNSQ1V5UXlVeU1teHBibXRsY2xSNWNHVWxNaklsTTBFbE1qSmljbTlyWlc0bE1qSWxNa01sTWpKc2FXNWxVM1I1YkdVbE1qSWxNMEVsTjBJbE1qSnliM1Z1WkdsdVp5VXlNaVV6UVRRbE1rTWxNakppWldkcGJrRnljbTkzVTNSNWJHVWxNaklsTTBFbE1qSnViMjVsSlRJeUpUSkRKVEl5Wlc1a1FYSnliM2RUZEhsc1pTVXlNaVV6UVNVeU1uTnZiR2xrUVhKeWIzY2xNaklsTWtNbE1qSnNhVzVsVjJsa2RHZ2xNaklsTTBFeEpUZEVKVEpESlRJeWJHbHVaVlI1Y0dVbE1qSWxNMEVsTWpKemIyeHBaQ1V5TWlVeVF5VXlNbTVoYldVbE1qSWxNMEVsTWpKc2FXNXJaWElsTWpJbE1rTWxNakptY205dEpUSXlKVE5CSlRkQ0pUSXllQ1V5TWlVelFUUTNNUzR4T0RNeE1EVTBOamczTlNVeVF5VXlNbmtsTWpJbE0wRTNOakl1TWpVbE1rTWxNakpoYm1kc1pTVXlNaVV6UVRRdU56RXlNemc0T1Rnd016ZzBOamtsTWtNbE1qSnBaQ1V5TWlVelFTVXlNa3hhV1hCV1pVUk9kMEUwTURReE9Ea2xNaklsTjBRbE1rTWxNakpwWkNVeU1pVXpRU1V5TW10eVdteEdUbTFwYzJVNE5UTXpOamNsTWpJbE1rTWxNakowWlhoMEpUSXlKVE5CSlRJeUpUSXlKVEpESlRJeWRHOGxNaklsTTBFbE4wSWxNako0SlRJeUpUTkJORGN4TGpFNE16RXdOVFEyT0RjMUpUSkRKVEl5ZVNVeU1pVXpRVGd3TWlVeVF5VXlNbUZ1WjJ4bEpUSXlKVE5CTVM0MU56QTNPVFl6TWpZM09UUTRPVFkySlRKREpUSXlhV1FsTWpJbE0wRWxNakowZUZsc1ltNTJibE5STkRjNE5USTVKVEl5SlRkRUpUSkRKVEl5WTJGMFpXZHZjbmtsTWpJbE0wRWxNakppWVhOcFl5VXlNaVV5UXlVeU1uUmxlSFJDYkc5amF5VXlNaVV6UVNVMVFpVTFSQ1UzUkNVeVF5VXlNa1ZFUVZGUFYzVkdhblU0TkRZMk1qY2xNaklsTTBFbE4wSWxNakptYjI1MFUzUjViR1VsTWpJbE0wRWxOMElsTjBRbE1rTWxNakp3YjJsdWRITWxNaklsTTBFbE5VSWxOMElsTWpKNEpUSXlKVE5CTkRjNUxqWTRNekEzTkRJeE9EYzFKVEpESlRJeWVTVXlNaVV6UVRZMk9TNHhNalVsTjBRbE1rTWxOMElsTWpKNEpUSXlKVE5CTkRneExqRTRNekV3TlRRMk9EYzFKVEpESlRJeWVTVXlNaVV6UVRZMk9TNHhNalVsTjBRbE5VUWxNa01sTWpKa1lYUmhRWFIwY21saWRYUmxjeVV5TWlVelFTVTFRaVUxUkNVeVF5VXlNbkJ5YjNCekpUSXlKVE5CSlRkQ0pUSXllbWx1WkdWNEpUSXlKVE5CTVRjbE4wUWxNa01sTWpKc2FXNXJaWEpVZVhCbEpUSXlKVE5CSlRJeVluSnZhMlZ1SlRJeUpUSkRKVEl5YkdsdVpWTjBlV3hsSlRJeUpUTkJKVGRDSlRJeWNtOTFibVJwYm1jbE1qSWxNMEUwSlRKREpUSXlZbVZuYVc1QmNuSnZkMU4wZVd4bEpUSXlKVE5CSlRJeWJtOXVaU1V5TWlVeVF5VXlNbVZ1WkVGeWNtOTNVM1I1YkdVbE1qSWxNMEVsTWpKemIyeHBaRUZ5Y205M0pUSXlKVEpESlRJeWJHbHVaVmRwWkhSb0pUSXlKVE5CTVNVM1JDVXlReVV5TW14cGJtVlVlWEJsSlRJeUpUTkJKVEl5YzI5c2FXUWxNaklsTWtNbE1qSnVZVzFsSlRJeUpUTkJKVEl5YkdsdWEyVnlKVEl5SlRKREpUSXlabkp2YlNVeU1pVXpRU1UzUWlVeU1uZ2xNaklsTTBFME56a3VOamd6TURjME1qRTROelVsTWtNbE1qSjVKVEl5SlROQk5qSTJKVEpESlRJeVlXNW5iR1VsTWpJbE0wRTBMamN4TWpNNE9EazRNRE00TkRZNUpUSkRKVEl5YVdRbE1qSWxNMEVsTWpKWVRuTnFWWEZYUm1sdk1URXhOalUySlRJeUpUZEVKVEpESlRJeWFXUWxNaklsTTBFbE1qSkZSRUZSVDFkMVJtcDFPRFEyTmpJM0pUSXlKVEpESlRJeWRHVjRkQ1V5TWlVelFTVXlNa1p2Y25kaGNtUWxNMEVsTWpCSlpHVnVkR2wwZVNVMVEyNUNZV05yZDJGeVpDVXpRU1V5TUNVeVFrZHlZV1JwWlc1MEpUSXlKVEpESlRJeWRHOGxNaklsTTBFbE4wSWxNako0SlRJeUpUTkJORGd4TGpFNE16RXdOVFEyT0RjMUpUSkRKVEl5ZVNVeU1pVXpRVGN4TWk0eU5TVXlReVV5TW1GdVoyeGxKVEl5SlROQk1TNDFOekEzT1RZek1qWTNPVFE0T1RjbE1rTWxNakpwWkNVeU1pVXpRU1V5TWt4YVdYQldaVVJPZDBFME1EUXhPRGtsTWpJbE4wUWxNa01sTWpKallYUmxaMjl5ZVNVeU1pVXpRU1V5TW1KaGMybGpKVEl5SlRKREpUSXlkR1Y0ZEVKc2IyTnJKVEl5SlROQkpUVkNKVGRDSlRJeWRHVjRkQ1V5TWlVelFTVXlNa1p2Y25kaGNtUWxNMEVsTWpCSlpHVnVkR2wwZVNVMVEyNUNZV05yZDJGeVpDVXpRU1V5TUNVeVFrZHlZV1JwWlc1MEpUSXlKVEpESlRJeWJHOWpZWFJwYjI0bE1qSWxNMEV3TGpVd01EQXdNREF3TURBd01EQXdNVGtsTjBRbE5VUWxOMFFsTjBRbE1rTWxNakoyWlhKemFXOXVKVEl5SlROQkpUSXlNQ1V5TWlVeVF5VXlNbVZrYVhSdmNsWmxjbk5wYjI0bE1qSWxNMEVsTWpKV01TVXlNaVV5UXlVeU1tTnZiVzFsYm5SekpUSXlKVE5CSlRWQ0pUVkVKVEpESlRJeWNHeDFaMmx1Y3lVeU1pVXpRU1UzUWlVM1JDVXlReVV5TW1GcFEyOXVkR0ZwYm1WeWN5VXlNaVV6UVNVM1FpVTNSQ1V5UXlVeU1tbHVjMlZ5ZEZCaFoyVlBjSFJ6SlRJeUpUTkJKVGRDSlRkRUpUSkRKVEl5Y0c5emRGQmhlVzFsYm5RbE1qSWxNMEVsTjBJbE4wUWxNa01sTWpKMGFHVnRaU1V5TWlVelFTVTNRaVV5TW5CaFoyVWxNaklsTTBFbE4wSWxNakppWVdOclozSnZkVzVrUTI5c2IzSWxNaklsTTBFbE1qSjBjbUZ1YzNCaGNtVnVkQ1V5TWlVM1JDVTNSQ1UzUkE9PSIsCgkiRmlsZUlkIiA6ICJhYjI2YjE4YS1mMGQ1LTRmNDMtOTU5Yi04MDJjYzdmZTljNzgiCn0K"/>
    </extobj>
  </extobjs>
</s:customData>
</file>

<file path=customXml/itemProps135.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4965</Words>
  <Application>WPS 演示</Application>
  <PresentationFormat>宽屏</PresentationFormat>
  <Paragraphs>309</Paragraphs>
  <Slides>15</Slides>
  <Notes>4</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15</vt:i4>
      </vt:variant>
    </vt:vector>
  </HeadingPairs>
  <TitlesOfParts>
    <vt:vector size="34" baseType="lpstr">
      <vt:lpstr>Arial</vt:lpstr>
      <vt:lpstr>宋体</vt:lpstr>
      <vt:lpstr>Wingdings</vt:lpstr>
      <vt:lpstr>Wingdings</vt:lpstr>
      <vt:lpstr>Arial</vt:lpstr>
      <vt:lpstr>MS Mincho</vt:lpstr>
      <vt:lpstr>Adobe Myungjo Std M</vt:lpstr>
      <vt:lpstr>Times New Roman</vt:lpstr>
      <vt:lpstr>Symbol</vt:lpstr>
      <vt:lpstr>Cambria Math</vt:lpstr>
      <vt:lpstr>MS Mincho</vt:lpstr>
      <vt:lpstr>Wingdings</vt:lpstr>
      <vt:lpstr>Consolas</vt:lpstr>
      <vt:lpstr>微软雅黑</vt:lpstr>
      <vt:lpstr>Arial Unicode MS</vt:lpstr>
      <vt:lpstr>Calibri</vt:lpstr>
      <vt:lpstr>ESRI AMFM Electric</vt:lpstr>
      <vt:lpstr>WPS</vt:lpstr>
      <vt:lpstr>1_WPS</vt:lpstr>
      <vt:lpstr> Electron response of High-Granularity Calorimeters Using Machine Learning</vt:lpstr>
      <vt:lpstr>Outline </vt:lpstr>
      <vt:lpstr>Motivation</vt:lpstr>
      <vt:lpstr>Introduction</vt:lpstr>
      <vt:lpstr>AHCAL Prototype</vt:lpstr>
      <vt:lpstr>Beam Tests</vt:lpstr>
      <vt:lpstr>Digitization of Simulation</vt:lpstr>
      <vt:lpstr>Cell level difference</vt:lpstr>
      <vt:lpstr>CNN+LSTM </vt:lpstr>
      <vt:lpstr>Calib cell level parameter a,b</vt:lpstr>
      <vt:lpstr>PowerPoint 演示文稿</vt:lpstr>
      <vt:lpstr>Calib cell level parameter a,b</vt:lpstr>
      <vt:lpstr>Retrain CNN+LSTM </vt:lpstr>
      <vt:lpstr>Retrain CNN+LSTM</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11510</cp:lastModifiedBy>
  <cp:revision>881</cp:revision>
  <dcterms:created xsi:type="dcterms:W3CDTF">2019-06-19T02:08:00Z</dcterms:created>
  <dcterms:modified xsi:type="dcterms:W3CDTF">2026-07-14T19:04:27Z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2052-12.1.0.15990</vt:lpwstr>
  </property>
  <property fmtid="{D5CDD505-2E9C-101B-9397-08002B2CF9AE}" pid="3" name="ICV">
    <vt:lpwstr>BBCFD37F71EB4174A370520B483E8676_11</vt:lpwstr>
  </property>
</Properties>
</file>