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9" r:id="rId1"/>
    <p:sldMasterId id="2147483676" r:id="rId2"/>
  </p:sldMasterIdLst>
  <p:notesMasterIdLst>
    <p:notesMasterId r:id="rId23"/>
  </p:notesMasterIdLst>
  <p:handoutMasterIdLst>
    <p:handoutMasterId r:id="rId24"/>
  </p:handoutMasterIdLst>
  <p:sldIdLst>
    <p:sldId id="256" r:id="rId3"/>
    <p:sldId id="257" r:id="rId4"/>
    <p:sldId id="258" r:id="rId5"/>
    <p:sldId id="259" r:id="rId6"/>
    <p:sldId id="299" r:id="rId7"/>
    <p:sldId id="300" r:id="rId8"/>
    <p:sldId id="290" r:id="rId9"/>
    <p:sldId id="301" r:id="rId10"/>
    <p:sldId id="287" r:id="rId11"/>
    <p:sldId id="291" r:id="rId12"/>
    <p:sldId id="284" r:id="rId13"/>
    <p:sldId id="293" r:id="rId14"/>
    <p:sldId id="294" r:id="rId15"/>
    <p:sldId id="295" r:id="rId16"/>
    <p:sldId id="296" r:id="rId17"/>
    <p:sldId id="297" r:id="rId18"/>
    <p:sldId id="285" r:id="rId19"/>
    <p:sldId id="283" r:id="rId20"/>
    <p:sldId id="286" r:id="rId21"/>
    <p:sldId id="288" r:id="rId22"/>
  </p:sldIdLst>
  <p:sldSz cx="12192000" cy="6858000"/>
  <p:notesSz cx="6858000" cy="9144000"/>
  <p:embeddedFontLst>
    <p:embeddedFont>
      <p:font typeface="等线" panose="02010600030101010101" pitchFamily="2" charset="-122"/>
      <p:regular r:id="rId25"/>
      <p:bold r:id="rId26"/>
    </p:embeddedFont>
    <p:embeddedFont>
      <p:font typeface="思源黑体 CN" panose="020B0500000000000000" pitchFamily="34" charset="-122"/>
      <p:regular r:id="rId27"/>
      <p:bold r:id="rId28"/>
    </p:embeddedFont>
    <p:embeddedFont>
      <p:font typeface="Cambria Math" panose="02040503050406030204" pitchFamily="18" charset="0"/>
      <p:regular r:id="rId29"/>
    </p:embeddedFont>
    <p:embeddedFont>
      <p:font typeface="Garamond" panose="02020404030301010803" pitchFamily="18" charset="0"/>
      <p:regular r:id="rId30"/>
      <p:bold r:id="rId31"/>
      <p:italic r:id="rId32"/>
    </p:embeddedFont>
    <p:embeddedFont>
      <p:font typeface="Palatino Linotype" panose="02040502050505030304" pitchFamily="18" charset="0"/>
      <p:regular r:id="rId33"/>
      <p:bold r:id="rId34"/>
      <p:italic r:id="rId35"/>
      <p:boldItalic r:id="rId36"/>
    </p:embeddedFont>
    <p:embeddedFont>
      <p:font typeface="Segoe UI Variable Display" pitchFamily="2" charset="0"/>
      <p:regular r:id="rId37"/>
      <p:bold r:id="rId38"/>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杨铭正" initials="MY" lastIdx="1" clrIdx="0">
    <p:extLst>
      <p:ext uri="{19B8F6BF-5375-455C-9EA6-DF929625EA0E}">
        <p15:presenceInfo xmlns:p15="http://schemas.microsoft.com/office/powerpoint/2012/main" userId="杨铭正"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1E5F5"/>
    <a:srgbClr val="EDED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61450" autoAdjust="0"/>
  </p:normalViewPr>
  <p:slideViewPr>
    <p:cSldViewPr>
      <p:cViewPr varScale="1">
        <p:scale>
          <a:sx n="52" d="100"/>
          <a:sy n="52" d="100"/>
        </p:scale>
        <p:origin x="1435" y="21"/>
      </p:cViewPr>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6" d="100"/>
          <a:sy n="86" d="100"/>
        </p:scale>
        <p:origin x="3864"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9" Type="http://schemas.openxmlformats.org/officeDocument/2006/relationships/commentAuthors" Target="commentAuthors.xml"/><Relationship Id="rId21" Type="http://schemas.openxmlformats.org/officeDocument/2006/relationships/slide" Target="slides/slide19.xml"/><Relationship Id="rId34" Type="http://schemas.openxmlformats.org/officeDocument/2006/relationships/font" Target="fonts/font10.fntdata"/><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5.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DDB89955-B80A-43DC-91D9-47838D8704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B1481589-2B4A-4693-B017-93175DF8D2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7B6D0B6-D546-4493-87C4-2EF3D12C4DFC}" type="datetimeFigureOut">
              <a:rPr lang="zh-CN" altLang="en-US" smtClean="0"/>
              <a:t>2026/7/14</a:t>
            </a:fld>
            <a:endParaRPr lang="zh-CN" altLang="en-US"/>
          </a:p>
        </p:txBody>
      </p:sp>
      <p:sp>
        <p:nvSpPr>
          <p:cNvPr id="4" name="页脚占位符 3">
            <a:extLst>
              <a:ext uri="{FF2B5EF4-FFF2-40B4-BE49-F238E27FC236}">
                <a16:creationId xmlns:a16="http://schemas.microsoft.com/office/drawing/2014/main" id="{989D2057-33E9-4A86-8C7E-B3CFFB22C3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D07662B4-2529-4AED-8DDA-E50DCCF8B5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120B5D7-6436-40F4-BDCD-D0511F99AB43}" type="slidenum">
              <a:rPr lang="zh-CN" altLang="en-US" smtClean="0"/>
              <a:t>‹#›</a:t>
            </a:fld>
            <a:endParaRPr lang="zh-CN" altLang="en-US"/>
          </a:p>
        </p:txBody>
      </p:sp>
    </p:spTree>
    <p:extLst>
      <p:ext uri="{BB962C8B-B14F-4D97-AF65-F5344CB8AC3E}">
        <p14:creationId xmlns:p14="http://schemas.microsoft.com/office/powerpoint/2010/main" val="27797614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CA1F09-9AA7-4A42-8BF0-EDB5E0BD3F5B}" type="datetimeFigureOut">
              <a:rPr lang="zh-CN" altLang="en-US" smtClean="0"/>
              <a:t>2026/7/14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F97E39-CF28-4D47-8C87-8DBCDBEC25E7}" type="slidenum">
              <a:rPr lang="zh-CN" altLang="en-US" smtClean="0"/>
              <a:t>‹#›</a:t>
            </a:fld>
            <a:endParaRPr lang="zh-CN" altLang="en-US"/>
          </a:p>
        </p:txBody>
      </p:sp>
    </p:spTree>
    <p:extLst>
      <p:ext uri="{BB962C8B-B14F-4D97-AF65-F5344CB8AC3E}">
        <p14:creationId xmlns:p14="http://schemas.microsoft.com/office/powerpoint/2010/main" val="293511331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Hello everyone, thank you all for being here for</a:t>
            </a:r>
            <a:r>
              <a:rPr lang="zh-CN" altLang="en-US" dirty="0"/>
              <a:t> </a:t>
            </a:r>
            <a:r>
              <a:rPr lang="en-US" altLang="zh-CN" dirty="0"/>
              <a:t>my</a:t>
            </a:r>
            <a:r>
              <a:rPr lang="zh-CN" altLang="en-US" dirty="0"/>
              <a:t> </a:t>
            </a:r>
            <a:r>
              <a:rPr lang="en-US" altLang="zh-CN" dirty="0"/>
              <a:t>talk. My presentation today is about the use of a compact periscopic light guide design to improve light collection and response uniformity of high-granularity of calorimeters.</a:t>
            </a:r>
            <a:endParaRPr lang="zh-CN" altLang="en-US" dirty="0"/>
          </a:p>
        </p:txBody>
      </p:sp>
      <p:sp>
        <p:nvSpPr>
          <p:cNvPr id="4" name="灯片编号占位符 3"/>
          <p:cNvSpPr>
            <a:spLocks noGrp="1"/>
          </p:cNvSpPr>
          <p:nvPr>
            <p:ph type="sldNum" sz="quarter" idx="5"/>
          </p:nvPr>
        </p:nvSpPr>
        <p:spPr/>
        <p:txBody>
          <a:bodyPr/>
          <a:lstStyle/>
          <a:p>
            <a:fld id="{7CF97E39-CF28-4D47-8C87-8DBCDBEC25E7}" type="slidenum">
              <a:rPr lang="zh-CN" altLang="en-US" smtClean="0"/>
              <a:t>1</a:t>
            </a:fld>
            <a:endParaRPr lang="zh-CN" altLang="en-US"/>
          </a:p>
        </p:txBody>
      </p:sp>
    </p:spTree>
    <p:extLst>
      <p:ext uri="{BB962C8B-B14F-4D97-AF65-F5344CB8AC3E}">
        <p14:creationId xmlns:p14="http://schemas.microsoft.com/office/powerpoint/2010/main" val="40596899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To evaluate the performance of the PLG, I divided the whole glass scintillator into 400 cubes and released photons isotopically at the center of each cube and scores the number of photons at the SiPM region.</a:t>
            </a:r>
            <a:br>
              <a:rPr lang="en-US" altLang="zh-CN" dirty="0"/>
            </a:br>
            <a:br>
              <a:rPr lang="en-US" altLang="zh-CN" dirty="0"/>
            </a:br>
            <a:r>
              <a:rPr lang="en-US" altLang="zh-CN" dirty="0"/>
              <a:t>The results is then plotted in these heat maps. Where the XY axes representing the location, the color and number represent normalized photon counts.</a:t>
            </a:r>
          </a:p>
          <a:p>
            <a:endParaRPr lang="en-US" altLang="zh-CN" dirty="0"/>
          </a:p>
          <a:p>
            <a:r>
              <a:rPr lang="en-US" altLang="zh-CN" dirty="0"/>
              <a:t>Here the average absolute LCE represents the average percentage of photons we are expected to collect if a random particle pass through this cell. And the results from not using PLG is set as the baseline, which its relative LCE is 100%.</a:t>
            </a:r>
          </a:p>
          <a:p>
            <a:endParaRPr lang="en-US" altLang="zh-CN" dirty="0"/>
          </a:p>
          <a:p>
            <a:r>
              <a:rPr lang="en-US" altLang="zh-CN" dirty="0"/>
              <a:t>To see how PLG improves the response uniformity, we take a look at the photon counts along the diagonal of these plots. Here’s a plot of the photon counts along the diagonal of both setup. We can see that the baseline has a much higher non-uniformity than the one used the PLG. The PLG improved the LCE exactly at the location of entry chamfer, as expected. But this is at the cost of losing the average LCE, which mainly due to raised SiPM and photon loss at interfaces.</a:t>
            </a:r>
            <a:endParaRPr lang="zh-CN" altLang="en-US" dirty="0"/>
          </a:p>
        </p:txBody>
      </p:sp>
      <p:sp>
        <p:nvSpPr>
          <p:cNvPr id="4" name="灯片编号占位符 3"/>
          <p:cNvSpPr>
            <a:spLocks noGrp="1"/>
          </p:cNvSpPr>
          <p:nvPr>
            <p:ph type="sldNum" sz="quarter" idx="5"/>
          </p:nvPr>
        </p:nvSpPr>
        <p:spPr/>
        <p:txBody>
          <a:bodyPr/>
          <a:lstStyle/>
          <a:p>
            <a:fld id="{7CF97E39-CF28-4D47-8C87-8DBCDBEC25E7}" type="slidenum">
              <a:rPr lang="zh-CN" altLang="en-US" smtClean="0"/>
              <a:t>10</a:t>
            </a:fld>
            <a:endParaRPr lang="zh-CN" altLang="en-US"/>
          </a:p>
        </p:txBody>
      </p:sp>
    </p:spTree>
    <p:extLst>
      <p:ext uri="{BB962C8B-B14F-4D97-AF65-F5344CB8AC3E}">
        <p14:creationId xmlns:p14="http://schemas.microsoft.com/office/powerpoint/2010/main" val="22906786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To see if we can boost the LCE while also improve the uniformity, we experiments with different geometry.</a:t>
            </a:r>
          </a:p>
          <a:p>
            <a:endParaRPr lang="en-US" altLang="zh-CN" dirty="0"/>
          </a:p>
          <a:p>
            <a:r>
              <a:rPr lang="en-US" altLang="zh-CN" dirty="0"/>
              <a:t>Here are the compilation of the results and we see that for double relay configuration, the LCE exceeds Non PLG version.</a:t>
            </a:r>
            <a:endParaRPr lang="zh-CN" altLang="en-US" dirty="0"/>
          </a:p>
        </p:txBody>
      </p:sp>
      <p:sp>
        <p:nvSpPr>
          <p:cNvPr id="4" name="灯片编号占位符 3"/>
          <p:cNvSpPr>
            <a:spLocks noGrp="1"/>
          </p:cNvSpPr>
          <p:nvPr>
            <p:ph type="sldNum" sz="quarter" idx="5"/>
          </p:nvPr>
        </p:nvSpPr>
        <p:spPr/>
        <p:txBody>
          <a:bodyPr/>
          <a:lstStyle/>
          <a:p>
            <a:fld id="{7CF97E39-CF28-4D47-8C87-8DBCDBEC25E7}" type="slidenum">
              <a:rPr lang="zh-CN" altLang="en-US" smtClean="0"/>
              <a:t>11</a:t>
            </a:fld>
            <a:endParaRPr lang="zh-CN" altLang="en-US"/>
          </a:p>
        </p:txBody>
      </p:sp>
    </p:spTree>
    <p:extLst>
      <p:ext uri="{BB962C8B-B14F-4D97-AF65-F5344CB8AC3E}">
        <p14:creationId xmlns:p14="http://schemas.microsoft.com/office/powerpoint/2010/main" val="415251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To see if we can boost the LCE while also improve the uniformity, we experiments with different geometry.</a:t>
            </a:r>
          </a:p>
          <a:p>
            <a:endParaRPr lang="en-US" altLang="zh-CN" dirty="0"/>
          </a:p>
          <a:p>
            <a:r>
              <a:rPr lang="en-US" altLang="zh-CN" dirty="0"/>
              <a:t>Here are the compilation of the results and we see that for double relay configuration, the LCE exceeds Non PLG version.</a:t>
            </a:r>
            <a:endParaRPr lang="zh-CN" altLang="en-US" dirty="0"/>
          </a:p>
        </p:txBody>
      </p:sp>
      <p:sp>
        <p:nvSpPr>
          <p:cNvPr id="4" name="灯片编号占位符 3"/>
          <p:cNvSpPr>
            <a:spLocks noGrp="1"/>
          </p:cNvSpPr>
          <p:nvPr>
            <p:ph type="sldNum" sz="quarter" idx="5"/>
          </p:nvPr>
        </p:nvSpPr>
        <p:spPr/>
        <p:txBody>
          <a:bodyPr/>
          <a:lstStyle/>
          <a:p>
            <a:fld id="{7CF97E39-CF28-4D47-8C87-8DBCDBEC25E7}" type="slidenum">
              <a:rPr lang="zh-CN" altLang="en-US" smtClean="0"/>
              <a:t>12</a:t>
            </a:fld>
            <a:endParaRPr lang="zh-CN" altLang="en-US"/>
          </a:p>
        </p:txBody>
      </p:sp>
    </p:spTree>
    <p:extLst>
      <p:ext uri="{BB962C8B-B14F-4D97-AF65-F5344CB8AC3E}">
        <p14:creationId xmlns:p14="http://schemas.microsoft.com/office/powerpoint/2010/main" val="2561012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To see if we can boost the LCE while also improve the uniformity, we experiments with different geometry.</a:t>
            </a:r>
          </a:p>
          <a:p>
            <a:endParaRPr lang="en-US" altLang="zh-CN" dirty="0"/>
          </a:p>
          <a:p>
            <a:r>
              <a:rPr lang="en-US" altLang="zh-CN" dirty="0"/>
              <a:t>Here are the compilation of the results and we see that for double relay configuration, the LCE exceeds Non PLG version.</a:t>
            </a:r>
            <a:endParaRPr lang="zh-CN" altLang="en-US" dirty="0"/>
          </a:p>
        </p:txBody>
      </p:sp>
      <p:sp>
        <p:nvSpPr>
          <p:cNvPr id="4" name="灯片编号占位符 3"/>
          <p:cNvSpPr>
            <a:spLocks noGrp="1"/>
          </p:cNvSpPr>
          <p:nvPr>
            <p:ph type="sldNum" sz="quarter" idx="5"/>
          </p:nvPr>
        </p:nvSpPr>
        <p:spPr/>
        <p:txBody>
          <a:bodyPr/>
          <a:lstStyle/>
          <a:p>
            <a:fld id="{7CF97E39-CF28-4D47-8C87-8DBCDBEC25E7}" type="slidenum">
              <a:rPr lang="zh-CN" altLang="en-US" smtClean="0"/>
              <a:t>13</a:t>
            </a:fld>
            <a:endParaRPr lang="zh-CN" altLang="en-US"/>
          </a:p>
        </p:txBody>
      </p:sp>
    </p:spTree>
    <p:extLst>
      <p:ext uri="{BB962C8B-B14F-4D97-AF65-F5344CB8AC3E}">
        <p14:creationId xmlns:p14="http://schemas.microsoft.com/office/powerpoint/2010/main" val="29225393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To see if we can boost the LCE while also improve the uniformity, we experiments with different geometry.</a:t>
            </a:r>
          </a:p>
          <a:p>
            <a:endParaRPr lang="en-US" altLang="zh-CN" dirty="0"/>
          </a:p>
          <a:p>
            <a:r>
              <a:rPr lang="en-US" altLang="zh-CN" dirty="0"/>
              <a:t>Here are the compilation of the results and we see that for double relay configuration, the LCE exceeds Non PLG version.</a:t>
            </a:r>
            <a:endParaRPr lang="zh-CN" altLang="en-US" dirty="0"/>
          </a:p>
        </p:txBody>
      </p:sp>
      <p:sp>
        <p:nvSpPr>
          <p:cNvPr id="4" name="灯片编号占位符 3"/>
          <p:cNvSpPr>
            <a:spLocks noGrp="1"/>
          </p:cNvSpPr>
          <p:nvPr>
            <p:ph type="sldNum" sz="quarter" idx="5"/>
          </p:nvPr>
        </p:nvSpPr>
        <p:spPr/>
        <p:txBody>
          <a:bodyPr/>
          <a:lstStyle/>
          <a:p>
            <a:fld id="{7CF97E39-CF28-4D47-8C87-8DBCDBEC25E7}" type="slidenum">
              <a:rPr lang="zh-CN" altLang="en-US" smtClean="0"/>
              <a:t>14</a:t>
            </a:fld>
            <a:endParaRPr lang="zh-CN" altLang="en-US"/>
          </a:p>
        </p:txBody>
      </p:sp>
    </p:spTree>
    <p:extLst>
      <p:ext uri="{BB962C8B-B14F-4D97-AF65-F5344CB8AC3E}">
        <p14:creationId xmlns:p14="http://schemas.microsoft.com/office/powerpoint/2010/main" val="18731754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To see if we can boost the LCE while also improve the uniformity, we experiments with different geometry.</a:t>
            </a:r>
          </a:p>
          <a:p>
            <a:endParaRPr lang="en-US" altLang="zh-CN" dirty="0"/>
          </a:p>
          <a:p>
            <a:r>
              <a:rPr lang="en-US" altLang="zh-CN" dirty="0"/>
              <a:t>Here are the compilation of the results and we see that for double relay configuration, the LCE exceeds Non PLG version.</a:t>
            </a:r>
            <a:endParaRPr lang="zh-CN" altLang="en-US" dirty="0"/>
          </a:p>
        </p:txBody>
      </p:sp>
      <p:sp>
        <p:nvSpPr>
          <p:cNvPr id="4" name="灯片编号占位符 3"/>
          <p:cNvSpPr>
            <a:spLocks noGrp="1"/>
          </p:cNvSpPr>
          <p:nvPr>
            <p:ph type="sldNum" sz="quarter" idx="5"/>
          </p:nvPr>
        </p:nvSpPr>
        <p:spPr/>
        <p:txBody>
          <a:bodyPr/>
          <a:lstStyle/>
          <a:p>
            <a:fld id="{7CF97E39-CF28-4D47-8C87-8DBCDBEC25E7}" type="slidenum">
              <a:rPr lang="zh-CN" altLang="en-US" smtClean="0"/>
              <a:t>15</a:t>
            </a:fld>
            <a:endParaRPr lang="zh-CN" altLang="en-US"/>
          </a:p>
        </p:txBody>
      </p:sp>
    </p:spTree>
    <p:extLst>
      <p:ext uri="{BB962C8B-B14F-4D97-AF65-F5344CB8AC3E}">
        <p14:creationId xmlns:p14="http://schemas.microsoft.com/office/powerpoint/2010/main" val="26383941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To see if we can boost the LCE while also improve the uniformity, we experiments with different geometry.</a:t>
            </a:r>
          </a:p>
          <a:p>
            <a:endParaRPr lang="en-US" altLang="zh-CN" dirty="0"/>
          </a:p>
          <a:p>
            <a:r>
              <a:rPr lang="en-US" altLang="zh-CN" dirty="0"/>
              <a:t>Here are the compilation of the results and we see that for double relay configuration, the LCE exceeds Non PLG version.</a:t>
            </a:r>
            <a:endParaRPr lang="zh-CN" altLang="en-US" dirty="0"/>
          </a:p>
        </p:txBody>
      </p:sp>
      <p:sp>
        <p:nvSpPr>
          <p:cNvPr id="4" name="灯片编号占位符 3"/>
          <p:cNvSpPr>
            <a:spLocks noGrp="1"/>
          </p:cNvSpPr>
          <p:nvPr>
            <p:ph type="sldNum" sz="quarter" idx="5"/>
          </p:nvPr>
        </p:nvSpPr>
        <p:spPr/>
        <p:txBody>
          <a:bodyPr/>
          <a:lstStyle/>
          <a:p>
            <a:fld id="{7CF97E39-CF28-4D47-8C87-8DBCDBEC25E7}" type="slidenum">
              <a:rPr lang="zh-CN" altLang="en-US" smtClean="0"/>
              <a:t>16</a:t>
            </a:fld>
            <a:endParaRPr lang="zh-CN" altLang="en-US"/>
          </a:p>
        </p:txBody>
      </p:sp>
    </p:spTree>
    <p:extLst>
      <p:ext uri="{BB962C8B-B14F-4D97-AF65-F5344CB8AC3E}">
        <p14:creationId xmlns:p14="http://schemas.microsoft.com/office/powerpoint/2010/main" val="24850606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To further improve the performance of the PLG. We did some rudimentary study on the geometric parameters of the design.</a:t>
            </a:r>
          </a:p>
          <a:p>
            <a:endParaRPr lang="en-US" altLang="zh-CN" dirty="0"/>
          </a:p>
          <a:p>
            <a:r>
              <a:rPr lang="en-US" altLang="zh-CN" dirty="0"/>
              <a:t>Take the single circular disk as an example. The entry and exit chamfer angle has noticeable effects on the LCE and response uniformity, following different patterns.</a:t>
            </a:r>
            <a:endParaRPr lang="zh-CN" altLang="en-US" dirty="0"/>
          </a:p>
        </p:txBody>
      </p:sp>
      <p:sp>
        <p:nvSpPr>
          <p:cNvPr id="4" name="灯片编号占位符 3"/>
          <p:cNvSpPr>
            <a:spLocks noGrp="1"/>
          </p:cNvSpPr>
          <p:nvPr>
            <p:ph type="sldNum" sz="quarter" idx="5"/>
          </p:nvPr>
        </p:nvSpPr>
        <p:spPr/>
        <p:txBody>
          <a:bodyPr/>
          <a:lstStyle/>
          <a:p>
            <a:fld id="{7CF97E39-CF28-4D47-8C87-8DBCDBEC25E7}" type="slidenum">
              <a:rPr lang="zh-CN" altLang="en-US" smtClean="0"/>
              <a:t>17</a:t>
            </a:fld>
            <a:endParaRPr lang="zh-CN" altLang="en-US"/>
          </a:p>
        </p:txBody>
      </p:sp>
    </p:spTree>
    <p:extLst>
      <p:ext uri="{BB962C8B-B14F-4D97-AF65-F5344CB8AC3E}">
        <p14:creationId xmlns:p14="http://schemas.microsoft.com/office/powerpoint/2010/main" val="32143175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For configurations using relays. The position of the relay point also have an effect on the performance of PLG.</a:t>
            </a:r>
          </a:p>
          <a:p>
            <a:endParaRPr lang="en-US" altLang="zh-CN" dirty="0"/>
          </a:p>
          <a:p>
            <a:r>
              <a:rPr lang="en-US" altLang="zh-CN" dirty="0"/>
              <a:t>Here we take the single relay configuration as an example. Simply by moving the replay position, the response uniformity changes accordingly. However, we see that the average light collection efficiency do not change much.</a:t>
            </a:r>
            <a:endParaRPr lang="zh-CN" altLang="en-US" dirty="0"/>
          </a:p>
        </p:txBody>
      </p:sp>
      <p:sp>
        <p:nvSpPr>
          <p:cNvPr id="4" name="灯片编号占位符 3"/>
          <p:cNvSpPr>
            <a:spLocks noGrp="1"/>
          </p:cNvSpPr>
          <p:nvPr>
            <p:ph type="sldNum" sz="quarter" idx="5"/>
          </p:nvPr>
        </p:nvSpPr>
        <p:spPr/>
        <p:txBody>
          <a:bodyPr/>
          <a:lstStyle/>
          <a:p>
            <a:fld id="{7CF97E39-CF28-4D47-8C87-8DBCDBEC25E7}" type="slidenum">
              <a:rPr lang="zh-CN" altLang="en-US" smtClean="0"/>
              <a:t>18</a:t>
            </a:fld>
            <a:endParaRPr lang="zh-CN" altLang="en-US"/>
          </a:p>
        </p:txBody>
      </p:sp>
    </p:spTree>
    <p:extLst>
      <p:ext uri="{BB962C8B-B14F-4D97-AF65-F5344CB8AC3E}">
        <p14:creationId xmlns:p14="http://schemas.microsoft.com/office/powerpoint/2010/main" val="1719277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Aside from the chamfer angle and relay position. The thickness of the PLG also plays an important role in modifying the LCE and the uniformity.</a:t>
            </a:r>
          </a:p>
          <a:p>
            <a:endParaRPr lang="en-US" altLang="zh-CN" dirty="0"/>
          </a:p>
          <a:p>
            <a:r>
              <a:rPr lang="en-US" altLang="zh-CN" dirty="0"/>
              <a:t>We can see that as we increase the thickness, we are doing 2 things simultaneously: 1 is that we are increasing the chamfer surface area, so that more photons will be reflected in the PLG on both entry and exit chamfers. 2 is that we are moving the SiPM away from the scintillator, thus reducing the possibility of photons entering the SiPM directly.</a:t>
            </a:r>
          </a:p>
          <a:p>
            <a:endParaRPr lang="en-US" altLang="zh-CN" dirty="0"/>
          </a:p>
          <a:p>
            <a:r>
              <a:rPr lang="en-US" altLang="zh-CN" dirty="0"/>
              <a:t>So there’s a trade-off between the LCE and uniformity profile, and should be optimized based on specific application.</a:t>
            </a:r>
            <a:endParaRPr lang="zh-CN" altLang="en-US" dirty="0"/>
          </a:p>
        </p:txBody>
      </p:sp>
      <p:sp>
        <p:nvSpPr>
          <p:cNvPr id="4" name="灯片编号占位符 3"/>
          <p:cNvSpPr>
            <a:spLocks noGrp="1"/>
          </p:cNvSpPr>
          <p:nvPr>
            <p:ph type="sldNum" sz="quarter" idx="5"/>
          </p:nvPr>
        </p:nvSpPr>
        <p:spPr/>
        <p:txBody>
          <a:bodyPr/>
          <a:lstStyle/>
          <a:p>
            <a:fld id="{7CF97E39-CF28-4D47-8C87-8DBCDBEC25E7}" type="slidenum">
              <a:rPr lang="zh-CN" altLang="en-US" smtClean="0"/>
              <a:t>19</a:t>
            </a:fld>
            <a:endParaRPr lang="zh-CN" altLang="en-US"/>
          </a:p>
        </p:txBody>
      </p:sp>
    </p:spTree>
    <p:extLst>
      <p:ext uri="{BB962C8B-B14F-4D97-AF65-F5344CB8AC3E}">
        <p14:creationId xmlns:p14="http://schemas.microsoft.com/office/powerpoint/2010/main" val="2054820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First, some background information.</a:t>
            </a:r>
          </a:p>
          <a:p>
            <a:endParaRPr lang="en-US" altLang="zh-CN" dirty="0"/>
          </a:p>
          <a:p>
            <a:r>
              <a:rPr lang="en-US" altLang="zh-CN" dirty="0"/>
              <a:t>This research is trying to solve a universal problem in high-granularity calorimeter designs. Nowadays, calorimeter designs are favoring SiPMs for compactness.</a:t>
            </a:r>
          </a:p>
          <a:p>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However, the size mismatch between large scintillator tiles and small SiPMs often leads to poor Light Collection Efficiency (LCE) and uniformity. This is even worse for scintillators with short photon absorption length, such as the glass scintillator.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We propose to use a compact periscopic light guide to improve the LCE and uniformity of the calorimeter without significantly increasing the construction cost or introducing unacceptable dead zones.</a:t>
            </a:r>
          </a:p>
        </p:txBody>
      </p:sp>
      <p:sp>
        <p:nvSpPr>
          <p:cNvPr id="4" name="灯片编号占位符 3"/>
          <p:cNvSpPr>
            <a:spLocks noGrp="1"/>
          </p:cNvSpPr>
          <p:nvPr>
            <p:ph type="sldNum" sz="quarter" idx="5"/>
          </p:nvPr>
        </p:nvSpPr>
        <p:spPr/>
        <p:txBody>
          <a:bodyPr/>
          <a:lstStyle/>
          <a:p>
            <a:fld id="{7CF97E39-CF28-4D47-8C87-8DBCDBEC25E7}" type="slidenum">
              <a:rPr lang="zh-CN" altLang="en-US" smtClean="0"/>
              <a:t>2</a:t>
            </a:fld>
            <a:endParaRPr lang="zh-CN" altLang="en-US"/>
          </a:p>
        </p:txBody>
      </p:sp>
    </p:spTree>
    <p:extLst>
      <p:ext uri="{BB962C8B-B14F-4D97-AF65-F5344CB8AC3E}">
        <p14:creationId xmlns:p14="http://schemas.microsoft.com/office/powerpoint/2010/main" val="2336835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Here’s an overview of the PLG.</a:t>
            </a:r>
          </a:p>
          <a:p>
            <a:endParaRPr lang="en-US" altLang="zh-CN" dirty="0"/>
          </a:p>
          <a:p>
            <a:r>
              <a:rPr lang="en-US" altLang="zh-CN" dirty="0"/>
              <a:t>In this illustration, we have the PLG placed on top and sides of a scintillator.</a:t>
            </a:r>
          </a:p>
          <a:p>
            <a:endParaRPr lang="en-US" altLang="zh-CN" dirty="0"/>
          </a:p>
          <a:p>
            <a:r>
              <a:rPr lang="en-US" altLang="zh-CN" dirty="0"/>
              <a:t>There’s a small air gap between the PLG and the scintillator, to make sure photons entering the PLG can have total internal reflections inside.</a:t>
            </a:r>
            <a:br>
              <a:rPr lang="en-US" altLang="zh-CN" dirty="0"/>
            </a:br>
            <a:br>
              <a:rPr lang="en-US" altLang="zh-CN" dirty="0"/>
            </a:br>
            <a:r>
              <a:rPr lang="en-US" altLang="zh-CN" dirty="0"/>
              <a:t>The idea behind this design is simple. We have 2 chamfer cuts on each piece of the light guide, located at the inner and outer rim. These chamfer cuts would behave like mirrors for photons, and each piece of PLG would behave like periscopes used on submarines.</a:t>
            </a:r>
          </a:p>
          <a:p>
            <a:endParaRPr lang="en-US" altLang="zh-CN" dirty="0"/>
          </a:p>
          <a:p>
            <a:r>
              <a:rPr lang="en-US" altLang="zh-CN" dirty="0"/>
              <a:t>Scintillation light emitted from different locations would enter the PLG and get reflected on the entry chamfers, these photons would travel inside the PLG and those can achieve total inter reflections would eventually hit the exit chamfer and then enter the </a:t>
            </a:r>
            <a:r>
              <a:rPr lang="en-US" altLang="zh-CN" dirty="0" err="1"/>
              <a:t>SiPM</a:t>
            </a:r>
            <a:r>
              <a:rPr lang="en-US" altLang="zh-CN" dirty="0"/>
              <a:t>.</a:t>
            </a:r>
          </a:p>
          <a:p>
            <a:endParaRPr lang="en-US" altLang="zh-CN" dirty="0"/>
          </a:p>
          <a:p>
            <a:r>
              <a:rPr lang="en-US" altLang="zh-CN" dirty="0"/>
              <a:t>Therefore, we are taking some of the photons emitted here, put them on the light guide highway to guide them towards the </a:t>
            </a:r>
            <a:r>
              <a:rPr lang="en-US" altLang="zh-CN" dirty="0" err="1"/>
              <a:t>SiPM</a:t>
            </a:r>
            <a:r>
              <a:rPr lang="en-US" altLang="zh-CN" dirty="0"/>
              <a:t>, bypassing the scintillator material that has short photon absorption length.</a:t>
            </a:r>
          </a:p>
        </p:txBody>
      </p:sp>
      <p:sp>
        <p:nvSpPr>
          <p:cNvPr id="4" name="灯片编号占位符 3"/>
          <p:cNvSpPr>
            <a:spLocks noGrp="1"/>
          </p:cNvSpPr>
          <p:nvPr>
            <p:ph type="sldNum" sz="quarter" idx="5"/>
          </p:nvPr>
        </p:nvSpPr>
        <p:spPr/>
        <p:txBody>
          <a:bodyPr/>
          <a:lstStyle/>
          <a:p>
            <a:fld id="{7CF97E39-CF28-4D47-8C87-8DBCDBEC25E7}" type="slidenum">
              <a:rPr lang="zh-CN" altLang="en-US" smtClean="0"/>
              <a:t>3</a:t>
            </a:fld>
            <a:endParaRPr lang="zh-CN" altLang="en-US"/>
          </a:p>
        </p:txBody>
      </p:sp>
    </p:spTree>
    <p:extLst>
      <p:ext uri="{BB962C8B-B14F-4D97-AF65-F5344CB8AC3E}">
        <p14:creationId xmlns:p14="http://schemas.microsoft.com/office/powerpoint/2010/main" val="1383742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To verify the feasibility of PLG in improving the LCE and response uniformity of the calorimeter. I set up a Geant4 simulation environment with a simple design.</a:t>
            </a:r>
            <a:br>
              <a:rPr lang="en-US" altLang="zh-CN" dirty="0"/>
            </a:br>
            <a:br>
              <a:rPr lang="en-US" altLang="zh-CN" dirty="0"/>
            </a:br>
            <a:r>
              <a:rPr lang="en-US" altLang="zh-CN" dirty="0"/>
              <a:t>In this simulation, I put a PLG with triple relay on top of a glass scintillator and a </a:t>
            </a:r>
            <a:r>
              <a:rPr lang="en-US" altLang="zh-CN" dirty="0" err="1"/>
              <a:t>SiPM</a:t>
            </a:r>
            <a:r>
              <a:rPr lang="en-US" altLang="zh-CN" dirty="0"/>
              <a:t> on top of it, with the whole wrapped up in Tyvek. Then I shoot 4 GeV muons onto this setup and score the number of photons I’m getting here at the </a:t>
            </a:r>
            <a:r>
              <a:rPr lang="en-US" altLang="zh-CN" dirty="0" err="1"/>
              <a:t>SiPM</a:t>
            </a:r>
            <a:r>
              <a:rPr lang="en-US" altLang="zh-CN" dirty="0"/>
              <a:t>.</a:t>
            </a:r>
            <a:endParaRPr lang="zh-CN" altLang="en-US" dirty="0"/>
          </a:p>
        </p:txBody>
      </p:sp>
      <p:sp>
        <p:nvSpPr>
          <p:cNvPr id="4" name="灯片编号占位符 3"/>
          <p:cNvSpPr>
            <a:spLocks noGrp="1"/>
          </p:cNvSpPr>
          <p:nvPr>
            <p:ph type="sldNum" sz="quarter" idx="5"/>
          </p:nvPr>
        </p:nvSpPr>
        <p:spPr/>
        <p:txBody>
          <a:bodyPr/>
          <a:lstStyle/>
          <a:p>
            <a:fld id="{7CF97E39-CF28-4D47-8C87-8DBCDBEC25E7}" type="slidenum">
              <a:rPr lang="zh-CN" altLang="en-US" smtClean="0"/>
              <a:t>4</a:t>
            </a:fld>
            <a:endParaRPr lang="zh-CN" altLang="en-US"/>
          </a:p>
        </p:txBody>
      </p:sp>
    </p:spTree>
    <p:extLst>
      <p:ext uri="{BB962C8B-B14F-4D97-AF65-F5344CB8AC3E}">
        <p14:creationId xmlns:p14="http://schemas.microsoft.com/office/powerpoint/2010/main" val="1193984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Here is the compilation of the simulation results.</a:t>
            </a:r>
          </a:p>
          <a:p>
            <a:endParaRPr lang="en-US" altLang="zh-CN" dirty="0"/>
          </a:p>
          <a:p>
            <a:r>
              <a:rPr lang="en-US" altLang="zh-CN" dirty="0"/>
              <a:t>I mapped out the LCE in heat maps so we can see how the uniformity changes with different configuration.</a:t>
            </a:r>
          </a:p>
          <a:p>
            <a:endParaRPr lang="en-US" altLang="zh-CN" dirty="0"/>
          </a:p>
          <a:p>
            <a:r>
              <a:rPr lang="en-US" altLang="zh-CN" dirty="0"/>
              <a:t>Here on the most left, is the baseline result, which is simply putting the </a:t>
            </a:r>
            <a:r>
              <a:rPr lang="en-US" altLang="zh-CN" dirty="0" err="1"/>
              <a:t>SiPM</a:t>
            </a:r>
            <a:r>
              <a:rPr lang="en-US" altLang="zh-CN" dirty="0"/>
              <a:t> on the scintillator without the PLG. We treat the average of the LCE as 100% and define the non-uniformity to be the standard deviation of these numbers divided by the mean.</a:t>
            </a:r>
          </a:p>
          <a:p>
            <a:endParaRPr lang="en-US" altLang="zh-CN" dirty="0"/>
          </a:p>
          <a:p>
            <a:r>
              <a:rPr lang="en-US" altLang="zh-CN" dirty="0"/>
              <a:t>The use of a 1mm thick PMMA PLG can improve the uniformity clearly without sacrificing the LCE. To also level up the LCE, professor Qian from IHEP suggested we can use plastic scintillator instead of just PMMA. So after switching to plastic scintillator, we can see that both LCE and uniformity climb up a lot compared to baseline. If we increase the thickness of the plastic scintillator from 1 mm to 2 mm thick. The improvement is even larger.</a:t>
            </a:r>
          </a:p>
          <a:p>
            <a:endParaRPr lang="en-US" altLang="zh-CN" dirty="0"/>
          </a:p>
          <a:p>
            <a:r>
              <a:rPr lang="en-US" altLang="zh-CN" dirty="0"/>
              <a:t>Now you may noticed that even though these area light up, we have a dim cross going through the center of the square. This is due to an artifact in the simulation setup, where muons go through the air gaps in between the PLG pieces, corresponding to this illustration here.</a:t>
            </a:r>
          </a:p>
        </p:txBody>
      </p:sp>
      <p:sp>
        <p:nvSpPr>
          <p:cNvPr id="4" name="灯片编号占位符 3"/>
          <p:cNvSpPr>
            <a:spLocks noGrp="1"/>
          </p:cNvSpPr>
          <p:nvPr>
            <p:ph type="sldNum" sz="quarter" idx="5"/>
          </p:nvPr>
        </p:nvSpPr>
        <p:spPr/>
        <p:txBody>
          <a:bodyPr/>
          <a:lstStyle/>
          <a:p>
            <a:fld id="{7CF97E39-CF28-4D47-8C87-8DBCDBEC25E7}" type="slidenum">
              <a:rPr lang="zh-CN" altLang="en-US" smtClean="0"/>
              <a:t>5</a:t>
            </a:fld>
            <a:endParaRPr lang="zh-CN" altLang="en-US"/>
          </a:p>
        </p:txBody>
      </p:sp>
    </p:spTree>
    <p:extLst>
      <p:ext uri="{BB962C8B-B14F-4D97-AF65-F5344CB8AC3E}">
        <p14:creationId xmlns:p14="http://schemas.microsoft.com/office/powerpoint/2010/main" val="2773047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07C25-249E-C3F7-73D2-69387C95DCA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40CCC98-DE28-C90B-E569-2A1D1D7B376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8195B36A-EAD6-F08B-CC45-996079B5B7F4}"/>
              </a:ext>
            </a:extLst>
          </p:cNvPr>
          <p:cNvSpPr>
            <a:spLocks noGrp="1"/>
          </p:cNvSpPr>
          <p:nvPr>
            <p:ph type="body" idx="1"/>
          </p:nvPr>
        </p:nvSpPr>
        <p:spPr/>
        <p:txBody>
          <a:bodyPr/>
          <a:lstStyle/>
          <a:p>
            <a:r>
              <a:rPr lang="en-US" altLang="zh-CN" dirty="0"/>
              <a:t>Now from previous results, we see that the LCE is always higher at the center then quickly falls off towards the corners.</a:t>
            </a:r>
          </a:p>
          <a:p>
            <a:endParaRPr lang="en-US" altLang="zh-CN" dirty="0"/>
          </a:p>
          <a:p>
            <a:r>
              <a:rPr lang="en-US" altLang="zh-CN" dirty="0"/>
              <a:t>To improve the uniformity even further. We tried out a cross laying pattern of calorimeter cells instead of just overlay them on top of each other orderly so the response from particles can maybe be evened out.</a:t>
            </a:r>
          </a:p>
          <a:p>
            <a:endParaRPr lang="en-US" altLang="zh-CN" dirty="0"/>
          </a:p>
          <a:p>
            <a:r>
              <a:rPr lang="en-US" altLang="zh-CN" dirty="0"/>
              <a:t>Here on the left is a 3D and 2D illustration of the idea. And we can see that even without the PLG, simply by cross laying these cells, the response uniformity can be improved a lot. Where the best result comes from the 2 mm thick plastic scintillator.</a:t>
            </a:r>
            <a:endParaRPr lang="zh-CN" altLang="en-US" dirty="0"/>
          </a:p>
        </p:txBody>
      </p:sp>
      <p:sp>
        <p:nvSpPr>
          <p:cNvPr id="4" name="灯片编号占位符 3">
            <a:extLst>
              <a:ext uri="{FF2B5EF4-FFF2-40B4-BE49-F238E27FC236}">
                <a16:creationId xmlns:a16="http://schemas.microsoft.com/office/drawing/2014/main" id="{DD5792BE-887A-D8BC-6F5B-D3558EC43006}"/>
              </a:ext>
            </a:extLst>
          </p:cNvPr>
          <p:cNvSpPr>
            <a:spLocks noGrp="1"/>
          </p:cNvSpPr>
          <p:nvPr>
            <p:ph type="sldNum" sz="quarter" idx="5"/>
          </p:nvPr>
        </p:nvSpPr>
        <p:spPr/>
        <p:txBody>
          <a:bodyPr/>
          <a:lstStyle/>
          <a:p>
            <a:fld id="{7CF97E39-CF28-4D47-8C87-8DBCDBEC25E7}" type="slidenum">
              <a:rPr lang="zh-CN" altLang="en-US" smtClean="0"/>
              <a:t>6</a:t>
            </a:fld>
            <a:endParaRPr lang="zh-CN" altLang="en-US"/>
          </a:p>
        </p:txBody>
      </p:sp>
    </p:spTree>
    <p:extLst>
      <p:ext uri="{BB962C8B-B14F-4D97-AF65-F5344CB8AC3E}">
        <p14:creationId xmlns:p14="http://schemas.microsoft.com/office/powerpoint/2010/main" val="15417838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 results so far look promising. If we can improve the LCE and uniformity by this much, we can use smaller cell sizes and achieve better jet resolution at present and future colliders.</a:t>
            </a:r>
          </a:p>
          <a:p>
            <a:endParaRPr lang="en-US" altLang="zh-CN" dirty="0"/>
          </a:p>
          <a:p>
            <a:r>
              <a:rPr lang="en-US" altLang="zh-CN" dirty="0"/>
              <a:t>The compactness of the PLG also means we can use direct </a:t>
            </a:r>
            <a:r>
              <a:rPr lang="en-US" altLang="zh-CN" dirty="0" err="1"/>
              <a:t>SiPM</a:t>
            </a:r>
            <a:r>
              <a:rPr lang="en-US" altLang="zh-CN" dirty="0"/>
              <a:t>-on-tile coupling, which simplifies mechanical and readout electronics design, and also enabling the use of low light yield scintillation material such as glass scintillator.</a:t>
            </a:r>
          </a:p>
          <a:p>
            <a:endParaRPr lang="en-US" altLang="zh-CN" dirty="0"/>
          </a:p>
          <a:p>
            <a:r>
              <a:rPr lang="en-US" altLang="zh-CN" dirty="0"/>
              <a:t>Aside from the impact of this study on the physics side, it also has great potential in other fields, such as PET scan, muon tomography, LiDAR and so on.</a:t>
            </a:r>
          </a:p>
          <a:p>
            <a:endParaRPr lang="en-US" altLang="zh-CN" dirty="0"/>
          </a:p>
          <a:p>
            <a:endParaRPr lang="zh-CN" altLang="en-US" dirty="0"/>
          </a:p>
        </p:txBody>
      </p:sp>
      <p:sp>
        <p:nvSpPr>
          <p:cNvPr id="4" name="灯片编号占位符 3"/>
          <p:cNvSpPr>
            <a:spLocks noGrp="1"/>
          </p:cNvSpPr>
          <p:nvPr>
            <p:ph type="sldNum" sz="quarter" idx="5"/>
          </p:nvPr>
        </p:nvSpPr>
        <p:spPr/>
        <p:txBody>
          <a:bodyPr/>
          <a:lstStyle/>
          <a:p>
            <a:fld id="{7CF97E39-CF28-4D47-8C87-8DBCDBEC25E7}" type="slidenum">
              <a:rPr lang="zh-CN" altLang="en-US" smtClean="0"/>
              <a:t>7</a:t>
            </a:fld>
            <a:endParaRPr lang="zh-CN" altLang="en-US"/>
          </a:p>
        </p:txBody>
      </p:sp>
    </p:spTree>
    <p:extLst>
      <p:ext uri="{BB962C8B-B14F-4D97-AF65-F5344CB8AC3E}">
        <p14:creationId xmlns:p14="http://schemas.microsoft.com/office/powerpoint/2010/main" val="41545895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FE2DF-6ECA-4090-B73D-821EB247D97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0D6514C-41AC-B2CA-22C7-AB1737FFD23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6AFEDEDE-8716-073E-8823-BE0E166D2446}"/>
              </a:ext>
            </a:extLst>
          </p:cNvPr>
          <p:cNvSpPr>
            <a:spLocks noGrp="1"/>
          </p:cNvSpPr>
          <p:nvPr>
            <p:ph type="body" idx="1"/>
          </p:nvPr>
        </p:nvSpPr>
        <p:spPr/>
        <p:txBody>
          <a:bodyPr/>
          <a:lstStyle/>
          <a:p>
            <a:r>
              <a:rPr lang="en-US" altLang="zh-CN" dirty="0"/>
              <a:t>Future work of this project would first involve adding the side relay PLG and raising the fidelity of the simulation environment.</a:t>
            </a:r>
          </a:p>
          <a:p>
            <a:endParaRPr lang="en-US" altLang="zh-CN" dirty="0"/>
          </a:p>
          <a:p>
            <a:r>
              <a:rPr lang="en-US" altLang="zh-CN" dirty="0"/>
              <a:t>Results demonstrated so far are still preliminary. A more systematic design optimization of the PLG is underway, and would be highly dependent on the specification of the calorimeter cell.</a:t>
            </a:r>
          </a:p>
          <a:p>
            <a:endParaRPr lang="en-US" altLang="zh-CN" dirty="0"/>
          </a:p>
          <a:p>
            <a:r>
              <a:rPr lang="en-US" altLang="zh-CN" dirty="0"/>
              <a:t>We have acquired some prototype PLGs and are preparing experiments with them to evaluate their performance and compare the results against the simulation.</a:t>
            </a:r>
            <a:endParaRPr lang="zh-CN" altLang="en-US" dirty="0"/>
          </a:p>
        </p:txBody>
      </p:sp>
      <p:sp>
        <p:nvSpPr>
          <p:cNvPr id="4" name="灯片编号占位符 3">
            <a:extLst>
              <a:ext uri="{FF2B5EF4-FFF2-40B4-BE49-F238E27FC236}">
                <a16:creationId xmlns:a16="http://schemas.microsoft.com/office/drawing/2014/main" id="{2786BDF4-13AF-8AE6-CE71-0C58F0EB33CE}"/>
              </a:ext>
            </a:extLst>
          </p:cNvPr>
          <p:cNvSpPr>
            <a:spLocks noGrp="1"/>
          </p:cNvSpPr>
          <p:nvPr>
            <p:ph type="sldNum" sz="quarter" idx="5"/>
          </p:nvPr>
        </p:nvSpPr>
        <p:spPr/>
        <p:txBody>
          <a:bodyPr/>
          <a:lstStyle/>
          <a:p>
            <a:fld id="{7CF97E39-CF28-4D47-8C87-8DBCDBEC25E7}" type="slidenum">
              <a:rPr lang="zh-CN" altLang="en-US" smtClean="0"/>
              <a:t>8</a:t>
            </a:fld>
            <a:endParaRPr lang="zh-CN" altLang="en-US"/>
          </a:p>
        </p:txBody>
      </p:sp>
    </p:spTree>
    <p:extLst>
      <p:ext uri="{BB962C8B-B14F-4D97-AF65-F5344CB8AC3E}">
        <p14:creationId xmlns:p14="http://schemas.microsoft.com/office/powerpoint/2010/main" val="3039740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Here’s the wrap of my presentation, thank you for your time. Feel free to ask any questions. And if you are interested in this idea, we welcome any collaboration and please contact us after the conference.</a:t>
            </a:r>
            <a:endParaRPr lang="zh-CN" altLang="en-US" dirty="0"/>
          </a:p>
        </p:txBody>
      </p:sp>
      <p:sp>
        <p:nvSpPr>
          <p:cNvPr id="4" name="灯片编号占位符 3"/>
          <p:cNvSpPr>
            <a:spLocks noGrp="1"/>
          </p:cNvSpPr>
          <p:nvPr>
            <p:ph type="sldNum" sz="quarter" idx="5"/>
          </p:nvPr>
        </p:nvSpPr>
        <p:spPr/>
        <p:txBody>
          <a:bodyPr/>
          <a:lstStyle/>
          <a:p>
            <a:fld id="{7CF97E39-CF28-4D47-8C87-8DBCDBEC25E7}" type="slidenum">
              <a:rPr lang="zh-CN" altLang="en-US" smtClean="0"/>
              <a:t>9</a:t>
            </a:fld>
            <a:endParaRPr lang="zh-CN" altLang="en-US"/>
          </a:p>
        </p:txBody>
      </p:sp>
    </p:spTree>
    <p:extLst>
      <p:ext uri="{BB962C8B-B14F-4D97-AF65-F5344CB8AC3E}">
        <p14:creationId xmlns:p14="http://schemas.microsoft.com/office/powerpoint/2010/main" val="3122449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空白">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C13CAD6-172A-4470-9294-2DA7C45378EE}"/>
              </a:ext>
            </a:extLst>
          </p:cNvPr>
          <p:cNvSpPr>
            <a:spLocks noGrp="1"/>
          </p:cNvSpPr>
          <p:nvPr>
            <p:ph type="title" hasCustomPrompt="1"/>
          </p:nvPr>
        </p:nvSpPr>
        <p:spPr/>
        <p:txBody>
          <a:bodyPr/>
          <a:lstStyle/>
          <a:p>
            <a:r>
              <a:rPr lang="zh-CN" altLang="en-US" dirty="0"/>
              <a:t>标题 </a:t>
            </a:r>
            <a:r>
              <a:rPr lang="en-US" altLang="zh-CN" dirty="0"/>
              <a:t>Title</a:t>
            </a:r>
            <a:endParaRPr lang="zh-CN" altLang="en-US" dirty="0"/>
          </a:p>
        </p:txBody>
      </p:sp>
      <p:sp>
        <p:nvSpPr>
          <p:cNvPr id="7" name="灯片编号占位符 6">
            <a:extLst>
              <a:ext uri="{FF2B5EF4-FFF2-40B4-BE49-F238E27FC236}">
                <a16:creationId xmlns:a16="http://schemas.microsoft.com/office/drawing/2014/main" id="{32D1F4A3-897A-4BBA-B6E2-042CD47B98E6}"/>
              </a:ext>
            </a:extLst>
          </p:cNvPr>
          <p:cNvSpPr>
            <a:spLocks noGrp="1"/>
          </p:cNvSpPr>
          <p:nvPr>
            <p:ph type="sldNum" sz="quarter" idx="11"/>
          </p:nvPr>
        </p:nvSpPr>
        <p:spPr/>
        <p:txBody>
          <a:bodyPr/>
          <a:lstStyle/>
          <a:p>
            <a:fld id="{8D352C0E-AFB2-41AE-A3D8-7707757F504B}" type="slidenum">
              <a:rPr lang="zh-CN" altLang="en-US" smtClean="0"/>
              <a:t>‹#›</a:t>
            </a:fld>
            <a:endParaRPr lang="zh-CN" altLang="en-US"/>
          </a:p>
        </p:txBody>
      </p:sp>
    </p:spTree>
    <p:extLst>
      <p:ext uri="{BB962C8B-B14F-4D97-AF65-F5344CB8AC3E}">
        <p14:creationId xmlns:p14="http://schemas.microsoft.com/office/powerpoint/2010/main" val="137414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单图说明">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426606-0ABF-4FA8-9B01-29AF82818079}"/>
              </a:ext>
            </a:extLst>
          </p:cNvPr>
          <p:cNvSpPr>
            <a:spLocks noGrp="1"/>
          </p:cNvSpPr>
          <p:nvPr>
            <p:ph type="title" hasCustomPrompt="1"/>
          </p:nvPr>
        </p:nvSpPr>
        <p:spPr/>
        <p:txBody>
          <a:bodyPr/>
          <a:lstStyle/>
          <a:p>
            <a:r>
              <a:rPr lang="zh-CN" altLang="en-US" dirty="0"/>
              <a:t>标题 </a:t>
            </a:r>
            <a:r>
              <a:rPr lang="en-US" altLang="zh-CN" dirty="0"/>
              <a:t>Title</a:t>
            </a:r>
            <a:endParaRPr lang="zh-CN" altLang="en-US" dirty="0"/>
          </a:p>
        </p:txBody>
      </p:sp>
      <p:sp>
        <p:nvSpPr>
          <p:cNvPr id="5" name="灯片编号占位符 4">
            <a:extLst>
              <a:ext uri="{FF2B5EF4-FFF2-40B4-BE49-F238E27FC236}">
                <a16:creationId xmlns:a16="http://schemas.microsoft.com/office/drawing/2014/main" id="{B7041540-4AC7-40E3-B4FD-412528A54424}"/>
              </a:ext>
            </a:extLst>
          </p:cNvPr>
          <p:cNvSpPr>
            <a:spLocks noGrp="1"/>
          </p:cNvSpPr>
          <p:nvPr>
            <p:ph type="sldNum" sz="quarter" idx="10"/>
          </p:nvPr>
        </p:nvSpPr>
        <p:spPr/>
        <p:txBody>
          <a:bodyPr/>
          <a:lstStyle/>
          <a:p>
            <a:fld id="{8D352C0E-AFB2-41AE-A3D8-7707757F504B}" type="slidenum">
              <a:rPr lang="zh-CN" altLang="en-US" smtClean="0"/>
              <a:pPr/>
              <a:t>‹#›</a:t>
            </a:fld>
            <a:endParaRPr lang="zh-CN" altLang="en-US"/>
          </a:p>
        </p:txBody>
      </p:sp>
      <p:sp>
        <p:nvSpPr>
          <p:cNvPr id="11" name="文本占位符 10">
            <a:extLst>
              <a:ext uri="{FF2B5EF4-FFF2-40B4-BE49-F238E27FC236}">
                <a16:creationId xmlns:a16="http://schemas.microsoft.com/office/drawing/2014/main" id="{0B57BDAC-BAB2-487E-8F4A-C5F24871766D}"/>
              </a:ext>
            </a:extLst>
          </p:cNvPr>
          <p:cNvSpPr>
            <a:spLocks noGrp="1"/>
          </p:cNvSpPr>
          <p:nvPr>
            <p:ph type="body" sz="quarter" idx="12" hasCustomPrompt="1"/>
          </p:nvPr>
        </p:nvSpPr>
        <p:spPr>
          <a:xfrm>
            <a:off x="7608168" y="792069"/>
            <a:ext cx="4248870" cy="5445219"/>
          </a:xfrm>
        </p:spPr>
        <p:txBody>
          <a:bodyPr anchor="ctr"/>
          <a:lstStyle>
            <a:lvl1pPr marL="0" indent="0">
              <a:buNone/>
              <a:defRPr/>
            </a:lvl1pPr>
          </a:lstStyle>
          <a:p>
            <a:pPr lvl="0"/>
            <a:r>
              <a:rPr lang="zh-CN" altLang="en-US" dirty="0"/>
              <a:t>图片说明</a:t>
            </a:r>
          </a:p>
        </p:txBody>
      </p:sp>
      <p:sp>
        <p:nvSpPr>
          <p:cNvPr id="13" name="文本占位符 12">
            <a:extLst>
              <a:ext uri="{FF2B5EF4-FFF2-40B4-BE49-F238E27FC236}">
                <a16:creationId xmlns:a16="http://schemas.microsoft.com/office/drawing/2014/main" id="{99390B37-5F68-4F41-851F-C1A3AD4CD277}"/>
              </a:ext>
            </a:extLst>
          </p:cNvPr>
          <p:cNvSpPr>
            <a:spLocks noGrp="1"/>
          </p:cNvSpPr>
          <p:nvPr>
            <p:ph type="body" sz="quarter" idx="13" hasCustomPrompt="1"/>
          </p:nvPr>
        </p:nvSpPr>
        <p:spPr>
          <a:xfrm>
            <a:off x="5592514" y="5474617"/>
            <a:ext cx="1943646" cy="338554"/>
          </a:xfrm>
        </p:spPr>
        <p:txBody>
          <a:bodyPr>
            <a:spAutoFit/>
          </a:bodyPr>
          <a:lstStyle>
            <a:lvl1pPr marL="0" indent="0">
              <a:lnSpc>
                <a:spcPct val="100000"/>
              </a:lnSpc>
              <a:spcAft>
                <a:spcPts val="0"/>
              </a:spcAft>
              <a:buNone/>
              <a:defRPr sz="1600" b="0" baseline="0">
                <a:latin typeface="Garamond" panose="02020404030301010803" pitchFamily="18" charset="0"/>
                <a:ea typeface="仿宋" panose="02010609060101010101" pitchFamily="49" charset="-122"/>
              </a:defRPr>
            </a:lvl1pPr>
          </a:lstStyle>
          <a:p>
            <a:pPr lvl="0"/>
            <a:r>
              <a:rPr lang="en-US" altLang="zh-CN" dirty="0"/>
              <a:t>(Author et al., XXXX)</a:t>
            </a:r>
            <a:endParaRPr lang="zh-CN" altLang="en-US" dirty="0"/>
          </a:p>
        </p:txBody>
      </p:sp>
      <p:sp>
        <p:nvSpPr>
          <p:cNvPr id="17" name="文本占位符 16">
            <a:extLst>
              <a:ext uri="{FF2B5EF4-FFF2-40B4-BE49-F238E27FC236}">
                <a16:creationId xmlns:a16="http://schemas.microsoft.com/office/drawing/2014/main" id="{5A70B067-F1A3-4CDB-9A11-FBDDF901F92B}"/>
              </a:ext>
            </a:extLst>
          </p:cNvPr>
          <p:cNvSpPr>
            <a:spLocks noGrp="1"/>
          </p:cNvSpPr>
          <p:nvPr>
            <p:ph type="body" sz="quarter" idx="14" hasCustomPrompt="1"/>
          </p:nvPr>
        </p:nvSpPr>
        <p:spPr>
          <a:xfrm>
            <a:off x="334963" y="5837202"/>
            <a:ext cx="7201197" cy="400110"/>
          </a:xfrm>
        </p:spPr>
        <p:txBody>
          <a:bodyPr wrap="square">
            <a:spAutoFit/>
          </a:bodyPr>
          <a:lstStyle>
            <a:lvl1pPr marL="0" indent="0" algn="ctr">
              <a:lnSpc>
                <a:spcPct val="100000"/>
              </a:lnSpc>
              <a:spcBef>
                <a:spcPts val="0"/>
              </a:spcBef>
              <a:buNone/>
              <a:defRPr sz="2000" baseline="0">
                <a:latin typeface="思源黑体 CN" panose="020B0500000000000000" pitchFamily="34" charset="-122"/>
                <a:ea typeface="思源黑体 CN" panose="020B0500000000000000" pitchFamily="34" charset="-122"/>
              </a:defRPr>
            </a:lvl1pPr>
          </a:lstStyle>
          <a:p>
            <a:pPr lvl="0"/>
            <a:r>
              <a:rPr lang="zh-CN" altLang="en-US" dirty="0"/>
              <a:t>图表注释</a:t>
            </a:r>
          </a:p>
        </p:txBody>
      </p:sp>
    </p:spTree>
    <p:extLst>
      <p:ext uri="{BB962C8B-B14F-4D97-AF65-F5344CB8AC3E}">
        <p14:creationId xmlns:p14="http://schemas.microsoft.com/office/powerpoint/2010/main" val="3108395481"/>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C13CAD6-172A-4470-9294-2DA7C45378EE}"/>
              </a:ext>
            </a:extLst>
          </p:cNvPr>
          <p:cNvSpPr>
            <a:spLocks noGrp="1"/>
          </p:cNvSpPr>
          <p:nvPr>
            <p:ph type="title" hasCustomPrompt="1"/>
          </p:nvPr>
        </p:nvSpPr>
        <p:spPr/>
        <p:txBody>
          <a:bodyPr/>
          <a:lstStyle/>
          <a:p>
            <a:r>
              <a:rPr lang="zh-CN" altLang="en-US" dirty="0"/>
              <a:t>标题 </a:t>
            </a:r>
            <a:r>
              <a:rPr lang="en-US" altLang="zh-CN" dirty="0"/>
              <a:t>Title</a:t>
            </a:r>
            <a:endParaRPr lang="zh-CN" altLang="en-US" dirty="0"/>
          </a:p>
        </p:txBody>
      </p:sp>
      <p:sp>
        <p:nvSpPr>
          <p:cNvPr id="3" name="内容占位符 2">
            <a:extLst>
              <a:ext uri="{FF2B5EF4-FFF2-40B4-BE49-F238E27FC236}">
                <a16:creationId xmlns:a16="http://schemas.microsoft.com/office/drawing/2014/main" id="{9AC030F5-F315-4E49-A934-C4927C85A27E}"/>
              </a:ext>
            </a:extLst>
          </p:cNvPr>
          <p:cNvSpPr>
            <a:spLocks noGrp="1"/>
          </p:cNvSpPr>
          <p:nvPr>
            <p:ph idx="1"/>
          </p:nvPr>
        </p:nvSpPr>
        <p:spPr/>
        <p:txBody>
          <a:bodyPr anchor="ctr"/>
          <a:lstStyle/>
          <a:p>
            <a:pPr lvl="0"/>
            <a:r>
              <a:rPr lang="zh-CN" altLang="en-US"/>
              <a:t>单击此处编辑母版文本样式</a:t>
            </a:r>
          </a:p>
          <a:p>
            <a:pPr lvl="1"/>
            <a:r>
              <a:rPr lang="zh-CN" altLang="en-US"/>
              <a:t>二级</a:t>
            </a:r>
          </a:p>
          <a:p>
            <a:pPr lvl="2"/>
            <a:r>
              <a:rPr lang="zh-CN" altLang="en-US"/>
              <a:t>三级</a:t>
            </a:r>
          </a:p>
        </p:txBody>
      </p:sp>
      <p:sp>
        <p:nvSpPr>
          <p:cNvPr id="7" name="灯片编号占位符 6">
            <a:extLst>
              <a:ext uri="{FF2B5EF4-FFF2-40B4-BE49-F238E27FC236}">
                <a16:creationId xmlns:a16="http://schemas.microsoft.com/office/drawing/2014/main" id="{32D1F4A3-897A-4BBA-B6E2-042CD47B98E6}"/>
              </a:ext>
            </a:extLst>
          </p:cNvPr>
          <p:cNvSpPr>
            <a:spLocks noGrp="1"/>
          </p:cNvSpPr>
          <p:nvPr>
            <p:ph type="sldNum" sz="quarter" idx="11"/>
          </p:nvPr>
        </p:nvSpPr>
        <p:spPr/>
        <p:txBody>
          <a:bodyPr/>
          <a:lstStyle/>
          <a:p>
            <a:fld id="{8D352C0E-AFB2-41AE-A3D8-7707757F504B}" type="slidenum">
              <a:rPr lang="zh-CN" altLang="en-US" smtClean="0"/>
              <a:t>‹#›</a:t>
            </a:fld>
            <a:endParaRPr lang="zh-CN" altLang="en-US"/>
          </a:p>
        </p:txBody>
      </p:sp>
    </p:spTree>
    <p:extLst>
      <p:ext uri="{BB962C8B-B14F-4D97-AF65-F5344CB8AC3E}">
        <p14:creationId xmlns:p14="http://schemas.microsoft.com/office/powerpoint/2010/main" val="1082695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单图说明">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426606-0ABF-4FA8-9B01-29AF82818079}"/>
              </a:ext>
            </a:extLst>
          </p:cNvPr>
          <p:cNvSpPr>
            <a:spLocks noGrp="1"/>
          </p:cNvSpPr>
          <p:nvPr>
            <p:ph type="title" hasCustomPrompt="1"/>
          </p:nvPr>
        </p:nvSpPr>
        <p:spPr/>
        <p:txBody>
          <a:bodyPr/>
          <a:lstStyle/>
          <a:p>
            <a:r>
              <a:rPr lang="zh-CN" altLang="en-US" dirty="0"/>
              <a:t>标题 </a:t>
            </a:r>
            <a:r>
              <a:rPr lang="en-US" altLang="zh-CN" dirty="0"/>
              <a:t>Title</a:t>
            </a:r>
            <a:endParaRPr lang="zh-CN" altLang="en-US" dirty="0"/>
          </a:p>
        </p:txBody>
      </p:sp>
      <p:sp>
        <p:nvSpPr>
          <p:cNvPr id="5" name="灯片编号占位符 4">
            <a:extLst>
              <a:ext uri="{FF2B5EF4-FFF2-40B4-BE49-F238E27FC236}">
                <a16:creationId xmlns:a16="http://schemas.microsoft.com/office/drawing/2014/main" id="{B7041540-4AC7-40E3-B4FD-412528A54424}"/>
              </a:ext>
            </a:extLst>
          </p:cNvPr>
          <p:cNvSpPr>
            <a:spLocks noGrp="1"/>
          </p:cNvSpPr>
          <p:nvPr>
            <p:ph type="sldNum" sz="quarter" idx="10"/>
          </p:nvPr>
        </p:nvSpPr>
        <p:spPr/>
        <p:txBody>
          <a:bodyPr/>
          <a:lstStyle/>
          <a:p>
            <a:fld id="{8D352C0E-AFB2-41AE-A3D8-7707757F504B}" type="slidenum">
              <a:rPr lang="zh-CN" altLang="en-US" smtClean="0"/>
              <a:pPr/>
              <a:t>‹#›</a:t>
            </a:fld>
            <a:endParaRPr lang="zh-CN" altLang="en-US"/>
          </a:p>
        </p:txBody>
      </p:sp>
      <p:sp>
        <p:nvSpPr>
          <p:cNvPr id="11" name="文本占位符 10">
            <a:extLst>
              <a:ext uri="{FF2B5EF4-FFF2-40B4-BE49-F238E27FC236}">
                <a16:creationId xmlns:a16="http://schemas.microsoft.com/office/drawing/2014/main" id="{0B57BDAC-BAB2-487E-8F4A-C5F24871766D}"/>
              </a:ext>
            </a:extLst>
          </p:cNvPr>
          <p:cNvSpPr>
            <a:spLocks noGrp="1"/>
          </p:cNvSpPr>
          <p:nvPr>
            <p:ph type="body" sz="quarter" idx="12" hasCustomPrompt="1"/>
          </p:nvPr>
        </p:nvSpPr>
        <p:spPr>
          <a:xfrm>
            <a:off x="7608168" y="792069"/>
            <a:ext cx="4248870" cy="5445219"/>
          </a:xfrm>
        </p:spPr>
        <p:txBody>
          <a:bodyPr anchor="ctr"/>
          <a:lstStyle>
            <a:lvl1pPr marL="0" indent="0">
              <a:buNone/>
              <a:defRPr/>
            </a:lvl1pPr>
          </a:lstStyle>
          <a:p>
            <a:pPr lvl="0"/>
            <a:r>
              <a:rPr lang="zh-CN" altLang="en-US" dirty="0"/>
              <a:t>图片说明</a:t>
            </a:r>
          </a:p>
        </p:txBody>
      </p:sp>
      <p:sp>
        <p:nvSpPr>
          <p:cNvPr id="13" name="文本占位符 12">
            <a:extLst>
              <a:ext uri="{FF2B5EF4-FFF2-40B4-BE49-F238E27FC236}">
                <a16:creationId xmlns:a16="http://schemas.microsoft.com/office/drawing/2014/main" id="{99390B37-5F68-4F41-851F-C1A3AD4CD277}"/>
              </a:ext>
            </a:extLst>
          </p:cNvPr>
          <p:cNvSpPr>
            <a:spLocks noGrp="1"/>
          </p:cNvSpPr>
          <p:nvPr>
            <p:ph type="body" sz="quarter" idx="13" hasCustomPrompt="1"/>
          </p:nvPr>
        </p:nvSpPr>
        <p:spPr>
          <a:xfrm>
            <a:off x="5592514" y="5474617"/>
            <a:ext cx="1943646" cy="338554"/>
          </a:xfrm>
        </p:spPr>
        <p:txBody>
          <a:bodyPr>
            <a:spAutoFit/>
          </a:bodyPr>
          <a:lstStyle>
            <a:lvl1pPr marL="0" indent="0">
              <a:lnSpc>
                <a:spcPct val="100000"/>
              </a:lnSpc>
              <a:spcAft>
                <a:spcPts val="0"/>
              </a:spcAft>
              <a:buNone/>
              <a:defRPr sz="1600" b="0" baseline="0">
                <a:latin typeface="Garamond" panose="02020404030301010803" pitchFamily="18" charset="0"/>
                <a:ea typeface="仿宋" panose="02010609060101010101" pitchFamily="49" charset="-122"/>
              </a:defRPr>
            </a:lvl1pPr>
          </a:lstStyle>
          <a:p>
            <a:pPr lvl="0"/>
            <a:r>
              <a:rPr lang="en-US" altLang="zh-CN" dirty="0"/>
              <a:t>(Author et al., XXXX)</a:t>
            </a:r>
            <a:endParaRPr lang="zh-CN" altLang="en-US" dirty="0"/>
          </a:p>
        </p:txBody>
      </p:sp>
      <p:sp>
        <p:nvSpPr>
          <p:cNvPr id="17" name="文本占位符 16">
            <a:extLst>
              <a:ext uri="{FF2B5EF4-FFF2-40B4-BE49-F238E27FC236}">
                <a16:creationId xmlns:a16="http://schemas.microsoft.com/office/drawing/2014/main" id="{5A70B067-F1A3-4CDB-9A11-FBDDF901F92B}"/>
              </a:ext>
            </a:extLst>
          </p:cNvPr>
          <p:cNvSpPr>
            <a:spLocks noGrp="1"/>
          </p:cNvSpPr>
          <p:nvPr>
            <p:ph type="body" sz="quarter" idx="14" hasCustomPrompt="1"/>
          </p:nvPr>
        </p:nvSpPr>
        <p:spPr>
          <a:xfrm>
            <a:off x="334963" y="5837202"/>
            <a:ext cx="7201197" cy="400110"/>
          </a:xfrm>
        </p:spPr>
        <p:txBody>
          <a:bodyPr wrap="square">
            <a:spAutoFit/>
          </a:bodyPr>
          <a:lstStyle>
            <a:lvl1pPr marL="0" indent="0" algn="ctr">
              <a:lnSpc>
                <a:spcPct val="100000"/>
              </a:lnSpc>
              <a:spcBef>
                <a:spcPts val="0"/>
              </a:spcBef>
              <a:buNone/>
              <a:defRPr sz="2000" baseline="0">
                <a:latin typeface="思源黑体 CN" panose="020B0500000000000000" pitchFamily="34" charset="-122"/>
                <a:ea typeface="思源黑体 CN" panose="020B0500000000000000" pitchFamily="34" charset="-122"/>
              </a:defRPr>
            </a:lvl1pPr>
          </a:lstStyle>
          <a:p>
            <a:pPr lvl="0"/>
            <a:r>
              <a:rPr lang="zh-CN" altLang="en-US" dirty="0"/>
              <a:t>图表注释</a:t>
            </a:r>
          </a:p>
        </p:txBody>
      </p:sp>
    </p:spTree>
    <p:extLst>
      <p:ext uri="{BB962C8B-B14F-4D97-AF65-F5344CB8AC3E}">
        <p14:creationId xmlns:p14="http://schemas.microsoft.com/office/powerpoint/2010/main" val="1082122136"/>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双图表对比">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426606-0ABF-4FA8-9B01-29AF82818079}"/>
              </a:ext>
            </a:extLst>
          </p:cNvPr>
          <p:cNvSpPr>
            <a:spLocks noGrp="1"/>
          </p:cNvSpPr>
          <p:nvPr>
            <p:ph type="title" hasCustomPrompt="1"/>
          </p:nvPr>
        </p:nvSpPr>
        <p:spPr/>
        <p:txBody>
          <a:bodyPr/>
          <a:lstStyle/>
          <a:p>
            <a:r>
              <a:rPr lang="zh-CN" altLang="en-US" dirty="0"/>
              <a:t>标题 </a:t>
            </a:r>
            <a:r>
              <a:rPr lang="en-US" altLang="zh-CN" dirty="0"/>
              <a:t>Title</a:t>
            </a:r>
            <a:endParaRPr lang="zh-CN" altLang="en-US" dirty="0"/>
          </a:p>
        </p:txBody>
      </p:sp>
      <p:sp>
        <p:nvSpPr>
          <p:cNvPr id="5" name="灯片编号占位符 4">
            <a:extLst>
              <a:ext uri="{FF2B5EF4-FFF2-40B4-BE49-F238E27FC236}">
                <a16:creationId xmlns:a16="http://schemas.microsoft.com/office/drawing/2014/main" id="{5B36F20E-97B5-47CC-8065-DA3BFEE4A5F9}"/>
              </a:ext>
            </a:extLst>
          </p:cNvPr>
          <p:cNvSpPr>
            <a:spLocks noGrp="1"/>
          </p:cNvSpPr>
          <p:nvPr>
            <p:ph type="sldNum" sz="quarter" idx="10"/>
          </p:nvPr>
        </p:nvSpPr>
        <p:spPr/>
        <p:txBody>
          <a:bodyPr/>
          <a:lstStyle/>
          <a:p>
            <a:fld id="{8D352C0E-AFB2-41AE-A3D8-7707757F504B}" type="slidenum">
              <a:rPr lang="zh-CN" altLang="en-US" smtClean="0"/>
              <a:pPr/>
              <a:t>‹#›</a:t>
            </a:fld>
            <a:endParaRPr lang="zh-CN" altLang="en-US"/>
          </a:p>
        </p:txBody>
      </p:sp>
      <p:sp>
        <p:nvSpPr>
          <p:cNvPr id="12" name="文本占位符 12">
            <a:extLst>
              <a:ext uri="{FF2B5EF4-FFF2-40B4-BE49-F238E27FC236}">
                <a16:creationId xmlns:a16="http://schemas.microsoft.com/office/drawing/2014/main" id="{010E0250-AEAB-4FD8-9D20-E52A88DA37FB}"/>
              </a:ext>
            </a:extLst>
          </p:cNvPr>
          <p:cNvSpPr>
            <a:spLocks noGrp="1"/>
          </p:cNvSpPr>
          <p:nvPr>
            <p:ph type="body" sz="quarter" idx="13" hasCustomPrompt="1"/>
          </p:nvPr>
        </p:nvSpPr>
        <p:spPr>
          <a:xfrm>
            <a:off x="9912994" y="5471922"/>
            <a:ext cx="1943646" cy="338554"/>
          </a:xfrm>
        </p:spPr>
        <p:txBody>
          <a:bodyPr>
            <a:spAutoFit/>
          </a:bodyPr>
          <a:lstStyle>
            <a:lvl1pPr marL="0" indent="0">
              <a:lnSpc>
                <a:spcPct val="100000"/>
              </a:lnSpc>
              <a:spcAft>
                <a:spcPts val="0"/>
              </a:spcAft>
              <a:buNone/>
              <a:defRPr sz="1600" b="0" baseline="0">
                <a:latin typeface="Garamond" panose="02020404030301010803" pitchFamily="18" charset="0"/>
                <a:ea typeface="仿宋" panose="02010609060101010101" pitchFamily="49" charset="-122"/>
              </a:defRPr>
            </a:lvl1pPr>
          </a:lstStyle>
          <a:p>
            <a:pPr lvl="0"/>
            <a:r>
              <a:rPr lang="en-US" altLang="zh-CN" dirty="0"/>
              <a:t>(Author et al., XXXX)</a:t>
            </a:r>
            <a:endParaRPr lang="zh-CN" altLang="en-US" dirty="0"/>
          </a:p>
        </p:txBody>
      </p:sp>
      <p:sp>
        <p:nvSpPr>
          <p:cNvPr id="13" name="文本占位符 16">
            <a:extLst>
              <a:ext uri="{FF2B5EF4-FFF2-40B4-BE49-F238E27FC236}">
                <a16:creationId xmlns:a16="http://schemas.microsoft.com/office/drawing/2014/main" id="{810E5940-65EA-4FB0-B48A-290406B518F3}"/>
              </a:ext>
            </a:extLst>
          </p:cNvPr>
          <p:cNvSpPr>
            <a:spLocks noGrp="1"/>
          </p:cNvSpPr>
          <p:nvPr>
            <p:ph type="body" sz="quarter" idx="14" hasCustomPrompt="1"/>
          </p:nvPr>
        </p:nvSpPr>
        <p:spPr>
          <a:xfrm>
            <a:off x="6174934" y="5819162"/>
            <a:ext cx="5689031" cy="400110"/>
          </a:xfrm>
        </p:spPr>
        <p:txBody>
          <a:bodyPr wrap="square">
            <a:spAutoFit/>
          </a:bodyPr>
          <a:lstStyle>
            <a:lvl1pPr marL="0" indent="0" algn="ctr">
              <a:lnSpc>
                <a:spcPct val="100000"/>
              </a:lnSpc>
              <a:spcBef>
                <a:spcPts val="0"/>
              </a:spcBef>
              <a:buNone/>
              <a:defRPr sz="2000" baseline="0">
                <a:latin typeface="思源黑体 CN" panose="020B0500000000000000" pitchFamily="34" charset="-122"/>
                <a:ea typeface="思源黑体 CN" panose="020B0500000000000000" pitchFamily="34" charset="-122"/>
              </a:defRPr>
            </a:lvl1pPr>
          </a:lstStyle>
          <a:p>
            <a:pPr lvl="0"/>
            <a:r>
              <a:rPr lang="zh-CN" altLang="en-US" dirty="0"/>
              <a:t>图表注释</a:t>
            </a:r>
          </a:p>
        </p:txBody>
      </p:sp>
      <p:sp>
        <p:nvSpPr>
          <p:cNvPr id="14" name="文本占位符 12">
            <a:extLst>
              <a:ext uri="{FF2B5EF4-FFF2-40B4-BE49-F238E27FC236}">
                <a16:creationId xmlns:a16="http://schemas.microsoft.com/office/drawing/2014/main" id="{EEBEEA8E-ABDC-497F-9FBE-5A74B37669EC}"/>
              </a:ext>
            </a:extLst>
          </p:cNvPr>
          <p:cNvSpPr>
            <a:spLocks noGrp="1"/>
          </p:cNvSpPr>
          <p:nvPr>
            <p:ph type="body" sz="quarter" idx="15" hasCustomPrompt="1"/>
          </p:nvPr>
        </p:nvSpPr>
        <p:spPr>
          <a:xfrm>
            <a:off x="4102727" y="5466709"/>
            <a:ext cx="1943646" cy="338554"/>
          </a:xfrm>
        </p:spPr>
        <p:txBody>
          <a:bodyPr>
            <a:spAutoFit/>
          </a:bodyPr>
          <a:lstStyle>
            <a:lvl1pPr marL="0" indent="0">
              <a:lnSpc>
                <a:spcPct val="100000"/>
              </a:lnSpc>
              <a:spcAft>
                <a:spcPts val="0"/>
              </a:spcAft>
              <a:buNone/>
              <a:defRPr sz="1600" b="0" baseline="0">
                <a:latin typeface="Garamond" panose="02020404030301010803" pitchFamily="18" charset="0"/>
                <a:ea typeface="仿宋" panose="02010609060101010101" pitchFamily="49" charset="-122"/>
              </a:defRPr>
            </a:lvl1pPr>
          </a:lstStyle>
          <a:p>
            <a:pPr lvl="0"/>
            <a:r>
              <a:rPr lang="en-US" altLang="zh-CN" dirty="0"/>
              <a:t>(Author et al., XXXX)</a:t>
            </a:r>
            <a:endParaRPr lang="zh-CN" altLang="en-US" dirty="0"/>
          </a:p>
        </p:txBody>
      </p:sp>
      <p:sp>
        <p:nvSpPr>
          <p:cNvPr id="15" name="文本占位符 16">
            <a:extLst>
              <a:ext uri="{FF2B5EF4-FFF2-40B4-BE49-F238E27FC236}">
                <a16:creationId xmlns:a16="http://schemas.microsoft.com/office/drawing/2014/main" id="{F56F7B51-9FF7-43E0-8BFB-8B9D9EC04BD1}"/>
              </a:ext>
            </a:extLst>
          </p:cNvPr>
          <p:cNvSpPr>
            <a:spLocks noGrp="1"/>
          </p:cNvSpPr>
          <p:nvPr>
            <p:ph type="body" sz="quarter" idx="16" hasCustomPrompt="1"/>
          </p:nvPr>
        </p:nvSpPr>
        <p:spPr>
          <a:xfrm>
            <a:off x="332192" y="5805263"/>
            <a:ext cx="5689029" cy="400110"/>
          </a:xfrm>
        </p:spPr>
        <p:txBody>
          <a:bodyPr wrap="square">
            <a:spAutoFit/>
          </a:bodyPr>
          <a:lstStyle>
            <a:lvl1pPr marL="0" indent="0" algn="ctr">
              <a:lnSpc>
                <a:spcPct val="100000"/>
              </a:lnSpc>
              <a:spcBef>
                <a:spcPts val="0"/>
              </a:spcBef>
              <a:buNone/>
              <a:defRPr sz="2000" baseline="0">
                <a:latin typeface="思源黑体 CN" panose="020B0500000000000000" pitchFamily="34" charset="-122"/>
                <a:ea typeface="思源黑体 CN" panose="020B0500000000000000" pitchFamily="34" charset="-122"/>
              </a:defRPr>
            </a:lvl1pPr>
          </a:lstStyle>
          <a:p>
            <a:pPr lvl="0"/>
            <a:r>
              <a:rPr lang="zh-CN" altLang="en-US" dirty="0"/>
              <a:t>图表注释</a:t>
            </a:r>
          </a:p>
        </p:txBody>
      </p:sp>
    </p:spTree>
    <p:extLst>
      <p:ext uri="{BB962C8B-B14F-4D97-AF65-F5344CB8AC3E}">
        <p14:creationId xmlns:p14="http://schemas.microsoft.com/office/powerpoint/2010/main" val="4290438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对比">
    <p:spTree>
      <p:nvGrpSpPr>
        <p:cNvPr id="1" name=""/>
        <p:cNvGrpSpPr/>
        <p:nvPr/>
      </p:nvGrpSpPr>
      <p:grpSpPr>
        <a:xfrm>
          <a:off x="0" y="0"/>
          <a:ext cx="0" cy="0"/>
          <a:chOff x="0" y="0"/>
          <a:chExt cx="0" cy="0"/>
        </a:xfrm>
      </p:grpSpPr>
      <p:sp>
        <p:nvSpPr>
          <p:cNvPr id="3" name="文本占位符 2">
            <a:extLst>
              <a:ext uri="{FF2B5EF4-FFF2-40B4-BE49-F238E27FC236}">
                <a16:creationId xmlns:a16="http://schemas.microsoft.com/office/drawing/2014/main" id="{3692B92F-5F46-466A-9C77-CA3C89F490BA}"/>
              </a:ext>
            </a:extLst>
          </p:cNvPr>
          <p:cNvSpPr>
            <a:spLocks noGrp="1"/>
          </p:cNvSpPr>
          <p:nvPr>
            <p:ph type="body" idx="1" hasCustomPrompt="1"/>
          </p:nvPr>
        </p:nvSpPr>
        <p:spPr>
          <a:xfrm>
            <a:off x="334962" y="809051"/>
            <a:ext cx="5754012" cy="531171"/>
          </a:xfrm>
        </p:spPr>
        <p:txBody>
          <a:bodyPr anchor="ctr">
            <a:spAutoFit/>
          </a:bodyPr>
          <a:lstStyle>
            <a:lvl1pPr marL="0" indent="0" algn="ctr">
              <a:lnSpc>
                <a:spcPct val="120000"/>
              </a:lnSpc>
              <a:spcBef>
                <a:spcPts val="1200"/>
              </a:spcBef>
              <a:spcAft>
                <a:spcPts val="0"/>
              </a:spcAft>
              <a:buNone/>
              <a:defRPr sz="2600" b="0" i="0" baseline="0">
                <a:latin typeface="Segoe UI Variable Display" pitchFamily="2" charset="0"/>
                <a:ea typeface="思源黑体 CN" panose="020B0500000000000000" pitchFamily="34" charset="-122"/>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小标题 </a:t>
            </a:r>
            <a:r>
              <a:rPr lang="en-US" altLang="zh-CN" dirty="0"/>
              <a:t>Title 3</a:t>
            </a:r>
            <a:endParaRPr lang="zh-CN" altLang="en-US" dirty="0"/>
          </a:p>
        </p:txBody>
      </p:sp>
      <p:sp>
        <p:nvSpPr>
          <p:cNvPr id="4" name="内容占位符 3">
            <a:extLst>
              <a:ext uri="{FF2B5EF4-FFF2-40B4-BE49-F238E27FC236}">
                <a16:creationId xmlns:a16="http://schemas.microsoft.com/office/drawing/2014/main" id="{225B2378-092C-412E-A639-EB88E1D654BC}"/>
              </a:ext>
            </a:extLst>
          </p:cNvPr>
          <p:cNvSpPr>
            <a:spLocks noGrp="1"/>
          </p:cNvSpPr>
          <p:nvPr>
            <p:ph sz="half" idx="2"/>
          </p:nvPr>
        </p:nvSpPr>
        <p:spPr>
          <a:xfrm>
            <a:off x="334963" y="1340221"/>
            <a:ext cx="5754012" cy="4860553"/>
          </a:xfrm>
        </p:spPr>
        <p:txBody>
          <a:bodyPr/>
          <a:lstStyle/>
          <a:p>
            <a:pPr lvl="0"/>
            <a:r>
              <a:rPr lang="zh-CN" altLang="en-US"/>
              <a:t>单击此处编辑母版文本样式</a:t>
            </a:r>
          </a:p>
          <a:p>
            <a:pPr lvl="1"/>
            <a:r>
              <a:rPr lang="zh-CN" altLang="en-US"/>
              <a:t>二级</a:t>
            </a:r>
          </a:p>
          <a:p>
            <a:pPr lvl="2"/>
            <a:r>
              <a:rPr lang="zh-CN" altLang="en-US"/>
              <a:t>三级</a:t>
            </a:r>
          </a:p>
        </p:txBody>
      </p:sp>
      <p:sp>
        <p:nvSpPr>
          <p:cNvPr id="6" name="内容占位符 5">
            <a:extLst>
              <a:ext uri="{FF2B5EF4-FFF2-40B4-BE49-F238E27FC236}">
                <a16:creationId xmlns:a16="http://schemas.microsoft.com/office/drawing/2014/main" id="{C4D82876-A75D-47E1-BE16-2A22ECE96958}"/>
              </a:ext>
            </a:extLst>
          </p:cNvPr>
          <p:cNvSpPr>
            <a:spLocks noGrp="1"/>
          </p:cNvSpPr>
          <p:nvPr>
            <p:ph sz="quarter" idx="4"/>
          </p:nvPr>
        </p:nvSpPr>
        <p:spPr>
          <a:xfrm>
            <a:off x="6103026" y="1335349"/>
            <a:ext cx="5753614" cy="4860553"/>
          </a:xfrm>
        </p:spPr>
        <p:txBody>
          <a:bodyPr/>
          <a:lstStyle/>
          <a:p>
            <a:pPr lvl="0"/>
            <a:r>
              <a:rPr lang="zh-CN" altLang="en-US"/>
              <a:t>单击此处编辑母版文本样式</a:t>
            </a:r>
          </a:p>
          <a:p>
            <a:pPr lvl="1"/>
            <a:r>
              <a:rPr lang="zh-CN" altLang="en-US"/>
              <a:t>二级</a:t>
            </a:r>
          </a:p>
          <a:p>
            <a:pPr lvl="2"/>
            <a:r>
              <a:rPr lang="zh-CN" altLang="en-US"/>
              <a:t>三级</a:t>
            </a:r>
          </a:p>
        </p:txBody>
      </p:sp>
      <p:sp>
        <p:nvSpPr>
          <p:cNvPr id="2" name="灯片编号占位符 1">
            <a:extLst>
              <a:ext uri="{FF2B5EF4-FFF2-40B4-BE49-F238E27FC236}">
                <a16:creationId xmlns:a16="http://schemas.microsoft.com/office/drawing/2014/main" id="{C9DAB6D6-8A6B-4CBF-838D-368FAC268DE1}"/>
              </a:ext>
            </a:extLst>
          </p:cNvPr>
          <p:cNvSpPr>
            <a:spLocks noGrp="1"/>
          </p:cNvSpPr>
          <p:nvPr>
            <p:ph type="sldNum" sz="quarter" idx="14"/>
          </p:nvPr>
        </p:nvSpPr>
        <p:spPr>
          <a:xfrm>
            <a:off x="11351368" y="6262300"/>
            <a:ext cx="505272" cy="335052"/>
          </a:xfrm>
        </p:spPr>
        <p:txBody>
          <a:bodyPr/>
          <a:lstStyle/>
          <a:p>
            <a:fld id="{8D352C0E-AFB2-41AE-A3D8-7707757F504B}" type="slidenum">
              <a:rPr lang="zh-CN" altLang="en-US" smtClean="0"/>
              <a:pPr/>
              <a:t>‹#›</a:t>
            </a:fld>
            <a:endParaRPr lang="zh-CN" altLang="en-US"/>
          </a:p>
        </p:txBody>
      </p:sp>
      <p:sp>
        <p:nvSpPr>
          <p:cNvPr id="8" name="标题 1">
            <a:extLst>
              <a:ext uri="{FF2B5EF4-FFF2-40B4-BE49-F238E27FC236}">
                <a16:creationId xmlns:a16="http://schemas.microsoft.com/office/drawing/2014/main" id="{E78D93CE-09A4-4801-A6A8-79158ED7F75B}"/>
              </a:ext>
            </a:extLst>
          </p:cNvPr>
          <p:cNvSpPr>
            <a:spLocks noGrp="1"/>
          </p:cNvSpPr>
          <p:nvPr>
            <p:ph type="title" hasCustomPrompt="1"/>
          </p:nvPr>
        </p:nvSpPr>
        <p:spPr>
          <a:xfrm>
            <a:off x="334962" y="188640"/>
            <a:ext cx="11522075" cy="597408"/>
          </a:xfrm>
        </p:spPr>
        <p:txBody>
          <a:bodyPr/>
          <a:lstStyle/>
          <a:p>
            <a:r>
              <a:rPr lang="zh-CN" altLang="en-US" dirty="0"/>
              <a:t>标题 </a:t>
            </a:r>
            <a:r>
              <a:rPr lang="en-US" altLang="zh-CN" dirty="0"/>
              <a:t>Title</a:t>
            </a:r>
            <a:endParaRPr lang="zh-CN" altLang="en-US" dirty="0"/>
          </a:p>
        </p:txBody>
      </p:sp>
      <p:sp>
        <p:nvSpPr>
          <p:cNvPr id="9" name="文本占位符 2">
            <a:extLst>
              <a:ext uri="{FF2B5EF4-FFF2-40B4-BE49-F238E27FC236}">
                <a16:creationId xmlns:a16="http://schemas.microsoft.com/office/drawing/2014/main" id="{8DDBBBC6-A48F-4605-8CF9-A803ECDFBDBF}"/>
              </a:ext>
            </a:extLst>
          </p:cNvPr>
          <p:cNvSpPr>
            <a:spLocks noGrp="1"/>
          </p:cNvSpPr>
          <p:nvPr>
            <p:ph type="body" idx="15" hasCustomPrompt="1"/>
          </p:nvPr>
        </p:nvSpPr>
        <p:spPr>
          <a:xfrm>
            <a:off x="6103026" y="809597"/>
            <a:ext cx="5754012" cy="531171"/>
          </a:xfrm>
        </p:spPr>
        <p:txBody>
          <a:bodyPr vert="horz" lIns="91440" tIns="45720" rIns="91440" bIns="45720" rtlCol="0" anchor="ctr">
            <a:spAutoFit/>
          </a:bodyPr>
          <a:lstStyle>
            <a:lvl1pPr>
              <a:defRPr lang="zh-CN" altLang="en-US" sz="2600" b="0" i="0" baseline="0" dirty="0">
                <a:latin typeface="Segoe UI Variable Display" pitchFamily="2" charset="0"/>
                <a:ea typeface="思源黑体 CN" panose="020B0500000000000000" pitchFamily="34" charset="-122"/>
                <a:cs typeface="Arial" panose="020B0604020202020204" pitchFamily="34" charset="0"/>
              </a:defRPr>
            </a:lvl1pPr>
          </a:lstStyle>
          <a:p>
            <a:pPr marL="0" lvl="0" indent="0" algn="ctr">
              <a:lnSpc>
                <a:spcPct val="120000"/>
              </a:lnSpc>
              <a:spcBef>
                <a:spcPts val="1200"/>
              </a:spcBef>
              <a:spcAft>
                <a:spcPts val="0"/>
              </a:spcAft>
              <a:buNone/>
            </a:pPr>
            <a:r>
              <a:rPr lang="zh-CN" altLang="en-US" dirty="0"/>
              <a:t>小标题 </a:t>
            </a:r>
            <a:r>
              <a:rPr lang="en-US" altLang="zh-CN" dirty="0"/>
              <a:t>Title 3</a:t>
            </a:r>
            <a:endParaRPr lang="zh-CN" altLang="en-US" dirty="0"/>
          </a:p>
        </p:txBody>
      </p:sp>
    </p:spTree>
    <p:extLst>
      <p:ext uri="{BB962C8B-B14F-4D97-AF65-F5344CB8AC3E}">
        <p14:creationId xmlns:p14="http://schemas.microsoft.com/office/powerpoint/2010/main" val="2889816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引用">
    <p:spTree>
      <p:nvGrpSpPr>
        <p:cNvPr id="1" name=""/>
        <p:cNvGrpSpPr/>
        <p:nvPr/>
      </p:nvGrpSpPr>
      <p:grpSpPr>
        <a:xfrm>
          <a:off x="0" y="0"/>
          <a:ext cx="0" cy="0"/>
          <a:chOff x="0" y="0"/>
          <a:chExt cx="0" cy="0"/>
        </a:xfrm>
      </p:grpSpPr>
      <p:sp>
        <p:nvSpPr>
          <p:cNvPr id="5" name="内容占位符 2">
            <a:extLst>
              <a:ext uri="{FF2B5EF4-FFF2-40B4-BE49-F238E27FC236}">
                <a16:creationId xmlns:a16="http://schemas.microsoft.com/office/drawing/2014/main" id="{116F8702-E194-4E7F-9F2C-DD545614A06F}"/>
              </a:ext>
            </a:extLst>
          </p:cNvPr>
          <p:cNvSpPr>
            <a:spLocks noGrp="1"/>
          </p:cNvSpPr>
          <p:nvPr>
            <p:ph idx="1" hasCustomPrompt="1"/>
          </p:nvPr>
        </p:nvSpPr>
        <p:spPr>
          <a:xfrm>
            <a:off x="334963" y="791370"/>
            <a:ext cx="11522076" cy="5445918"/>
          </a:xfrm>
        </p:spPr>
        <p:txBody>
          <a:bodyPr>
            <a:normAutofit/>
          </a:bodyPr>
          <a:lstStyle>
            <a:lvl1pPr marL="457200" indent="-457200">
              <a:lnSpc>
                <a:spcPct val="100000"/>
              </a:lnSpc>
              <a:spcBef>
                <a:spcPts val="0"/>
              </a:spcBef>
              <a:spcAft>
                <a:spcPts val="300"/>
              </a:spcAft>
              <a:buFont typeface="+mj-lt"/>
              <a:buAutoNum type="arabicPeriod"/>
              <a:defRPr sz="1800" baseline="0">
                <a:solidFill>
                  <a:schemeClr val="tx1">
                    <a:lumMod val="95000"/>
                    <a:lumOff val="5000"/>
                  </a:schemeClr>
                </a:solidFill>
                <a:latin typeface="+mj-lt"/>
                <a:ea typeface="仿宋" panose="02010609060101010101" pitchFamily="49" charset="-122"/>
              </a:defRPr>
            </a:lvl1pPr>
          </a:lstStyle>
          <a:p>
            <a:pPr lvl="0"/>
            <a:r>
              <a:rPr lang="zh-CN" altLang="en-US" dirty="0"/>
              <a:t>单击此处编辑母版文本样式</a:t>
            </a:r>
            <a:r>
              <a:rPr lang="en-US" altLang="zh-CN" dirty="0" err="1"/>
              <a:t>sdff</a:t>
            </a:r>
            <a:endParaRPr lang="zh-CN" altLang="en-US" dirty="0"/>
          </a:p>
        </p:txBody>
      </p:sp>
      <p:sp>
        <p:nvSpPr>
          <p:cNvPr id="6" name="灯片编号占位符 5">
            <a:extLst>
              <a:ext uri="{FF2B5EF4-FFF2-40B4-BE49-F238E27FC236}">
                <a16:creationId xmlns:a16="http://schemas.microsoft.com/office/drawing/2014/main" id="{3641A0CC-15D5-4E70-81E6-50E6BCBA7D74}"/>
              </a:ext>
            </a:extLst>
          </p:cNvPr>
          <p:cNvSpPr>
            <a:spLocks noGrp="1"/>
          </p:cNvSpPr>
          <p:nvPr>
            <p:ph type="sldNum" sz="quarter" idx="10"/>
          </p:nvPr>
        </p:nvSpPr>
        <p:spPr/>
        <p:txBody>
          <a:bodyPr/>
          <a:lstStyle/>
          <a:p>
            <a:fld id="{8D352C0E-AFB2-41AE-A3D8-7707757F504B}" type="slidenum">
              <a:rPr lang="zh-CN" altLang="en-US" smtClean="0"/>
              <a:pPr/>
              <a:t>‹#›</a:t>
            </a:fld>
            <a:endParaRPr lang="zh-CN" altLang="en-US"/>
          </a:p>
        </p:txBody>
      </p:sp>
      <p:sp>
        <p:nvSpPr>
          <p:cNvPr id="7" name="标题 1">
            <a:extLst>
              <a:ext uri="{FF2B5EF4-FFF2-40B4-BE49-F238E27FC236}">
                <a16:creationId xmlns:a16="http://schemas.microsoft.com/office/drawing/2014/main" id="{BAC26B0C-141B-4F3B-BCE2-C784EAD47904}"/>
              </a:ext>
            </a:extLst>
          </p:cNvPr>
          <p:cNvSpPr>
            <a:spLocks noGrp="1"/>
          </p:cNvSpPr>
          <p:nvPr>
            <p:ph type="title" hasCustomPrompt="1"/>
          </p:nvPr>
        </p:nvSpPr>
        <p:spPr>
          <a:xfrm>
            <a:off x="334962" y="183318"/>
            <a:ext cx="11522075" cy="608052"/>
          </a:xfrm>
        </p:spPr>
        <p:txBody>
          <a:bodyPr/>
          <a:lstStyle>
            <a:lvl1pPr>
              <a:defRPr/>
            </a:lvl1pPr>
          </a:lstStyle>
          <a:p>
            <a:r>
              <a:rPr lang="zh-CN" altLang="en-US" dirty="0"/>
              <a:t>引用文献 </a:t>
            </a:r>
            <a:r>
              <a:rPr lang="en-US" altLang="zh-CN" dirty="0"/>
              <a:t>References</a:t>
            </a:r>
            <a:endParaRPr lang="zh-CN" altLang="en-US" dirty="0"/>
          </a:p>
        </p:txBody>
      </p:sp>
    </p:spTree>
    <p:extLst>
      <p:ext uri="{BB962C8B-B14F-4D97-AF65-F5344CB8AC3E}">
        <p14:creationId xmlns:p14="http://schemas.microsoft.com/office/powerpoint/2010/main" val="1582798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开场页">
    <p:spTree>
      <p:nvGrpSpPr>
        <p:cNvPr id="1" name=""/>
        <p:cNvGrpSpPr/>
        <p:nvPr/>
      </p:nvGrpSpPr>
      <p:grpSpPr>
        <a:xfrm>
          <a:off x="0" y="0"/>
          <a:ext cx="0" cy="0"/>
          <a:chOff x="0" y="0"/>
          <a:chExt cx="0" cy="0"/>
        </a:xfrm>
      </p:grpSpPr>
      <p:pic>
        <p:nvPicPr>
          <p:cNvPr id="19" name="图片 18">
            <a:extLst>
              <a:ext uri="{FF2B5EF4-FFF2-40B4-BE49-F238E27FC236}">
                <a16:creationId xmlns:a16="http://schemas.microsoft.com/office/drawing/2014/main" id="{259E9653-6CE9-4CE0-B598-1D645E8BD2B3}"/>
              </a:ext>
            </a:extLst>
          </p:cNvPr>
          <p:cNvPicPr>
            <a:picLocks noChangeAspect="1"/>
          </p:cNvPicPr>
          <p:nvPr userDrawn="1"/>
        </p:nvPicPr>
        <p:blipFill>
          <a:blip r:embed="rId2"/>
          <a:stretch>
            <a:fillRect/>
          </a:stretch>
        </p:blipFill>
        <p:spPr>
          <a:xfrm>
            <a:off x="3585071" y="5877352"/>
            <a:ext cx="5021462" cy="720000"/>
          </a:xfrm>
          <a:prstGeom prst="rect">
            <a:avLst/>
          </a:prstGeom>
        </p:spPr>
      </p:pic>
      <p:sp>
        <p:nvSpPr>
          <p:cNvPr id="20" name="标题 10">
            <a:extLst>
              <a:ext uri="{FF2B5EF4-FFF2-40B4-BE49-F238E27FC236}">
                <a16:creationId xmlns:a16="http://schemas.microsoft.com/office/drawing/2014/main" id="{62B2A838-113A-4A22-96B0-B1C7126FFA12}"/>
              </a:ext>
            </a:extLst>
          </p:cNvPr>
          <p:cNvSpPr>
            <a:spLocks noGrp="1"/>
          </p:cNvSpPr>
          <p:nvPr>
            <p:ph type="title" hasCustomPrompt="1"/>
          </p:nvPr>
        </p:nvSpPr>
        <p:spPr>
          <a:xfrm>
            <a:off x="334963" y="188913"/>
            <a:ext cx="11522075" cy="1761188"/>
          </a:xfrm>
        </p:spPr>
        <p:txBody>
          <a:bodyPr wrap="square">
            <a:spAutoFit/>
          </a:bodyPr>
          <a:lstStyle>
            <a:lvl1pPr algn="ctr">
              <a:lnSpc>
                <a:spcPct val="130000"/>
              </a:lnSpc>
              <a:spcBef>
                <a:spcPts val="1200"/>
              </a:spcBef>
              <a:spcAft>
                <a:spcPts val="600"/>
              </a:spcAft>
              <a:defRPr sz="4400" b="1">
                <a:latin typeface="+mj-lt"/>
                <a:ea typeface="+mj-ea"/>
              </a:defRPr>
            </a:lvl1pPr>
          </a:lstStyle>
          <a:p>
            <a:r>
              <a:rPr lang="zh-CN" altLang="en-US" dirty="0"/>
              <a:t>标题</a:t>
            </a:r>
            <a:br>
              <a:rPr lang="en-US" altLang="zh-CN" dirty="0"/>
            </a:br>
            <a:r>
              <a:rPr lang="en-US" altLang="zh-CN" dirty="0"/>
              <a:t>English Title</a:t>
            </a:r>
            <a:endParaRPr lang="zh-CN" altLang="en-US" dirty="0"/>
          </a:p>
        </p:txBody>
      </p:sp>
      <p:sp>
        <p:nvSpPr>
          <p:cNvPr id="21" name="文本占位符 12">
            <a:extLst>
              <a:ext uri="{FF2B5EF4-FFF2-40B4-BE49-F238E27FC236}">
                <a16:creationId xmlns:a16="http://schemas.microsoft.com/office/drawing/2014/main" id="{ED82BA81-1ED6-4CFF-9459-8B7BBD18A378}"/>
              </a:ext>
            </a:extLst>
          </p:cNvPr>
          <p:cNvSpPr>
            <a:spLocks noGrp="1"/>
          </p:cNvSpPr>
          <p:nvPr>
            <p:ph type="body" sz="quarter" idx="13" hasCustomPrompt="1"/>
          </p:nvPr>
        </p:nvSpPr>
        <p:spPr>
          <a:xfrm>
            <a:off x="334964" y="1957778"/>
            <a:ext cx="11522473" cy="1321900"/>
          </a:xfrm>
        </p:spPr>
        <p:txBody>
          <a:bodyPr wrap="square" anchor="ctr">
            <a:spAutoFit/>
          </a:bodyPr>
          <a:lstStyle>
            <a:lvl1pPr marL="0" indent="0" algn="ctr">
              <a:lnSpc>
                <a:spcPct val="130000"/>
              </a:lnSpc>
              <a:spcBef>
                <a:spcPts val="600"/>
              </a:spcBef>
              <a:spcAft>
                <a:spcPts val="1200"/>
              </a:spcAft>
              <a:buNone/>
              <a:defRPr sz="3200" b="1">
                <a:latin typeface="+mj-lt"/>
              </a:defRPr>
            </a:lvl1pPr>
          </a:lstStyle>
          <a:p>
            <a:pPr lvl="0"/>
            <a:r>
              <a:rPr lang="zh-CN" altLang="en-US" dirty="0"/>
              <a:t>副标题</a:t>
            </a:r>
            <a:br>
              <a:rPr lang="en-US" altLang="zh-CN" dirty="0"/>
            </a:br>
            <a:r>
              <a:rPr lang="en-US" altLang="zh-CN" dirty="0"/>
              <a:t>Subtitle</a:t>
            </a:r>
            <a:endParaRPr lang="zh-CN" altLang="en-US" dirty="0"/>
          </a:p>
        </p:txBody>
      </p:sp>
      <p:sp>
        <p:nvSpPr>
          <p:cNvPr id="22" name="文本占位符 12">
            <a:extLst>
              <a:ext uri="{FF2B5EF4-FFF2-40B4-BE49-F238E27FC236}">
                <a16:creationId xmlns:a16="http://schemas.microsoft.com/office/drawing/2014/main" id="{D8886ECC-10D9-486F-880C-2AA306103F03}"/>
              </a:ext>
            </a:extLst>
          </p:cNvPr>
          <p:cNvSpPr>
            <a:spLocks noGrp="1"/>
          </p:cNvSpPr>
          <p:nvPr>
            <p:ph type="body" sz="quarter" idx="14" hasCustomPrompt="1"/>
          </p:nvPr>
        </p:nvSpPr>
        <p:spPr>
          <a:xfrm>
            <a:off x="338624" y="3287573"/>
            <a:ext cx="11522473" cy="1097993"/>
          </a:xfrm>
        </p:spPr>
        <p:txBody>
          <a:bodyPr wrap="square" anchor="ctr">
            <a:spAutoFit/>
          </a:bodyPr>
          <a:lstStyle>
            <a:lvl1pPr marL="0" indent="0" algn="ctr">
              <a:lnSpc>
                <a:spcPct val="120000"/>
              </a:lnSpc>
              <a:spcBef>
                <a:spcPts val="0"/>
              </a:spcBef>
              <a:spcAft>
                <a:spcPts val="0"/>
              </a:spcAft>
              <a:buNone/>
              <a:defRPr sz="2800" b="0">
                <a:latin typeface="Garamond" panose="02020404030301010803" pitchFamily="18" charset="0"/>
                <a:ea typeface="楷体" panose="02010609060101010101" pitchFamily="49" charset="-122"/>
              </a:defRPr>
            </a:lvl1pPr>
          </a:lstStyle>
          <a:p>
            <a:pPr lvl="0"/>
            <a:r>
              <a:rPr lang="zh-CN" altLang="en-US" dirty="0"/>
              <a:t>主讲人</a:t>
            </a:r>
            <a:br>
              <a:rPr lang="en-US" altLang="zh-CN" dirty="0"/>
            </a:br>
            <a:r>
              <a:rPr lang="en-US" altLang="zh-CN" dirty="0"/>
              <a:t>Presenter</a:t>
            </a:r>
            <a:endParaRPr lang="zh-CN" altLang="en-US" dirty="0"/>
          </a:p>
        </p:txBody>
      </p:sp>
      <p:sp>
        <p:nvSpPr>
          <p:cNvPr id="25" name="文本占位符 24">
            <a:extLst>
              <a:ext uri="{FF2B5EF4-FFF2-40B4-BE49-F238E27FC236}">
                <a16:creationId xmlns:a16="http://schemas.microsoft.com/office/drawing/2014/main" id="{B76B9D78-CC65-42C7-8E34-CD80F6314453}"/>
              </a:ext>
            </a:extLst>
          </p:cNvPr>
          <p:cNvSpPr>
            <a:spLocks noGrp="1"/>
          </p:cNvSpPr>
          <p:nvPr>
            <p:ph type="body" sz="quarter" idx="15" hasCustomPrompt="1"/>
          </p:nvPr>
        </p:nvSpPr>
        <p:spPr>
          <a:xfrm>
            <a:off x="334566" y="4977036"/>
            <a:ext cx="11522472" cy="864765"/>
          </a:xfrm>
        </p:spPr>
        <p:txBody>
          <a:bodyPr anchor="ctr"/>
          <a:lstStyle>
            <a:lvl1pPr marL="0" indent="0" algn="ctr">
              <a:buNone/>
              <a:defRPr>
                <a:latin typeface="+mj-lt"/>
                <a:ea typeface="+mj-ea"/>
              </a:defRPr>
            </a:lvl1pPr>
          </a:lstStyle>
          <a:p>
            <a:pPr lvl="0"/>
            <a:fld id="{9BDBBA79-8443-4D7B-A6B7-98DAC120A412}" type="datetime2">
              <a:rPr lang="zh-CN" altLang="en-US" smtClean="0"/>
              <a:t>2025年8月24日</a:t>
            </a:fld>
            <a:br>
              <a:rPr lang="en-US" altLang="zh-CN" dirty="0"/>
            </a:br>
            <a:fld id="{A1FF12BC-68C2-4C1D-8E70-A26B5A7EEDDC}" type="datetime4">
              <a:rPr lang="en-US" altLang="zh-CN" smtClean="0"/>
              <a:t>August 24, 2025</a:t>
            </a:fld>
            <a:endParaRPr lang="zh-CN" altLang="en-US" dirty="0"/>
          </a:p>
        </p:txBody>
      </p:sp>
      <p:sp>
        <p:nvSpPr>
          <p:cNvPr id="26" name="文本占位符 12">
            <a:extLst>
              <a:ext uri="{FF2B5EF4-FFF2-40B4-BE49-F238E27FC236}">
                <a16:creationId xmlns:a16="http://schemas.microsoft.com/office/drawing/2014/main" id="{D0AD7A6F-0DD0-4FFF-B40F-615DCCAFEEDF}"/>
              </a:ext>
            </a:extLst>
          </p:cNvPr>
          <p:cNvSpPr>
            <a:spLocks noGrp="1"/>
          </p:cNvSpPr>
          <p:nvPr>
            <p:ph type="body" sz="quarter" idx="16" hasCustomPrompt="1"/>
          </p:nvPr>
        </p:nvSpPr>
        <p:spPr>
          <a:xfrm>
            <a:off x="341235" y="4398252"/>
            <a:ext cx="11522473" cy="954300"/>
          </a:xfrm>
        </p:spPr>
        <p:txBody>
          <a:bodyPr wrap="square" anchor="ctr">
            <a:spAutoFit/>
          </a:bodyPr>
          <a:lstStyle>
            <a:lvl1pPr marL="0" indent="0" algn="ctr">
              <a:lnSpc>
                <a:spcPct val="120000"/>
              </a:lnSpc>
              <a:spcBef>
                <a:spcPts val="0"/>
              </a:spcBef>
              <a:spcAft>
                <a:spcPts val="0"/>
              </a:spcAft>
              <a:buNone/>
              <a:defRPr sz="2400" b="0">
                <a:latin typeface="Garamond" panose="02020404030301010803" pitchFamily="18" charset="0"/>
                <a:ea typeface="楷体" panose="02010609060101010101" pitchFamily="49" charset="-122"/>
              </a:defRPr>
            </a:lvl1pPr>
          </a:lstStyle>
          <a:p>
            <a:pPr lvl="0"/>
            <a:r>
              <a:rPr lang="zh-CN" altLang="en-US" dirty="0"/>
              <a:t>机构名称</a:t>
            </a:r>
            <a:br>
              <a:rPr lang="en-US" altLang="zh-CN" dirty="0"/>
            </a:br>
            <a:r>
              <a:rPr lang="en-US" altLang="zh-CN" dirty="0"/>
              <a:t>Organization</a:t>
            </a:r>
            <a:endParaRPr lang="zh-CN" altLang="en-US" dirty="0"/>
          </a:p>
        </p:txBody>
      </p:sp>
    </p:spTree>
    <p:extLst>
      <p:ext uri="{BB962C8B-B14F-4D97-AF65-F5344CB8AC3E}">
        <p14:creationId xmlns:p14="http://schemas.microsoft.com/office/powerpoint/2010/main" val="4000524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开场页">
    <p:spTree>
      <p:nvGrpSpPr>
        <p:cNvPr id="1" name=""/>
        <p:cNvGrpSpPr/>
        <p:nvPr/>
      </p:nvGrpSpPr>
      <p:grpSpPr>
        <a:xfrm>
          <a:off x="0" y="0"/>
          <a:ext cx="0" cy="0"/>
          <a:chOff x="0" y="0"/>
          <a:chExt cx="0" cy="0"/>
        </a:xfrm>
      </p:grpSpPr>
      <p:pic>
        <p:nvPicPr>
          <p:cNvPr id="19" name="图片 18">
            <a:extLst>
              <a:ext uri="{FF2B5EF4-FFF2-40B4-BE49-F238E27FC236}">
                <a16:creationId xmlns:a16="http://schemas.microsoft.com/office/drawing/2014/main" id="{259E9653-6CE9-4CE0-B598-1D645E8BD2B3}"/>
              </a:ext>
            </a:extLst>
          </p:cNvPr>
          <p:cNvPicPr>
            <a:picLocks noChangeAspect="1"/>
          </p:cNvPicPr>
          <p:nvPr userDrawn="1"/>
        </p:nvPicPr>
        <p:blipFill>
          <a:blip r:embed="rId2"/>
          <a:stretch>
            <a:fillRect/>
          </a:stretch>
        </p:blipFill>
        <p:spPr>
          <a:xfrm>
            <a:off x="3585071" y="5877352"/>
            <a:ext cx="5021462" cy="720000"/>
          </a:xfrm>
          <a:prstGeom prst="rect">
            <a:avLst/>
          </a:prstGeom>
        </p:spPr>
      </p:pic>
      <p:sp>
        <p:nvSpPr>
          <p:cNvPr id="20" name="标题 10">
            <a:extLst>
              <a:ext uri="{FF2B5EF4-FFF2-40B4-BE49-F238E27FC236}">
                <a16:creationId xmlns:a16="http://schemas.microsoft.com/office/drawing/2014/main" id="{62B2A838-113A-4A22-96B0-B1C7126FFA12}"/>
              </a:ext>
            </a:extLst>
          </p:cNvPr>
          <p:cNvSpPr>
            <a:spLocks noGrp="1"/>
          </p:cNvSpPr>
          <p:nvPr>
            <p:ph type="title" hasCustomPrompt="1"/>
          </p:nvPr>
        </p:nvSpPr>
        <p:spPr>
          <a:xfrm>
            <a:off x="334963" y="188913"/>
            <a:ext cx="11522075" cy="1761188"/>
          </a:xfrm>
        </p:spPr>
        <p:txBody>
          <a:bodyPr wrap="square">
            <a:spAutoFit/>
          </a:bodyPr>
          <a:lstStyle>
            <a:lvl1pPr algn="ctr">
              <a:lnSpc>
                <a:spcPct val="130000"/>
              </a:lnSpc>
              <a:spcBef>
                <a:spcPts val="1200"/>
              </a:spcBef>
              <a:spcAft>
                <a:spcPts val="600"/>
              </a:spcAft>
              <a:defRPr sz="4400" b="1">
                <a:latin typeface="+mj-lt"/>
                <a:ea typeface="+mj-ea"/>
              </a:defRPr>
            </a:lvl1pPr>
          </a:lstStyle>
          <a:p>
            <a:r>
              <a:rPr lang="zh-CN" altLang="en-US" dirty="0"/>
              <a:t>标题</a:t>
            </a:r>
            <a:br>
              <a:rPr lang="en-US" altLang="zh-CN" dirty="0"/>
            </a:br>
            <a:r>
              <a:rPr lang="en-US" altLang="zh-CN" dirty="0"/>
              <a:t>English Title</a:t>
            </a:r>
            <a:endParaRPr lang="zh-CN" altLang="en-US" dirty="0"/>
          </a:p>
        </p:txBody>
      </p:sp>
      <p:sp>
        <p:nvSpPr>
          <p:cNvPr id="21" name="文本占位符 12">
            <a:extLst>
              <a:ext uri="{FF2B5EF4-FFF2-40B4-BE49-F238E27FC236}">
                <a16:creationId xmlns:a16="http://schemas.microsoft.com/office/drawing/2014/main" id="{ED82BA81-1ED6-4CFF-9459-8B7BBD18A378}"/>
              </a:ext>
            </a:extLst>
          </p:cNvPr>
          <p:cNvSpPr>
            <a:spLocks noGrp="1"/>
          </p:cNvSpPr>
          <p:nvPr>
            <p:ph type="body" sz="quarter" idx="13" hasCustomPrompt="1"/>
          </p:nvPr>
        </p:nvSpPr>
        <p:spPr>
          <a:xfrm>
            <a:off x="334964" y="1957778"/>
            <a:ext cx="11522473" cy="1321900"/>
          </a:xfrm>
        </p:spPr>
        <p:txBody>
          <a:bodyPr wrap="square" anchor="ctr">
            <a:spAutoFit/>
          </a:bodyPr>
          <a:lstStyle>
            <a:lvl1pPr marL="0" indent="0" algn="ctr">
              <a:lnSpc>
                <a:spcPct val="130000"/>
              </a:lnSpc>
              <a:spcBef>
                <a:spcPts val="600"/>
              </a:spcBef>
              <a:spcAft>
                <a:spcPts val="1200"/>
              </a:spcAft>
              <a:buNone/>
              <a:defRPr sz="3200" b="1">
                <a:latin typeface="+mj-lt"/>
              </a:defRPr>
            </a:lvl1pPr>
          </a:lstStyle>
          <a:p>
            <a:pPr lvl="0"/>
            <a:r>
              <a:rPr lang="zh-CN" altLang="en-US" dirty="0"/>
              <a:t>副标题</a:t>
            </a:r>
            <a:br>
              <a:rPr lang="en-US" altLang="zh-CN" dirty="0"/>
            </a:br>
            <a:r>
              <a:rPr lang="en-US" altLang="zh-CN" dirty="0"/>
              <a:t>Subtitle</a:t>
            </a:r>
            <a:endParaRPr lang="zh-CN" altLang="en-US" dirty="0"/>
          </a:p>
        </p:txBody>
      </p:sp>
      <p:sp>
        <p:nvSpPr>
          <p:cNvPr id="22" name="文本占位符 12">
            <a:extLst>
              <a:ext uri="{FF2B5EF4-FFF2-40B4-BE49-F238E27FC236}">
                <a16:creationId xmlns:a16="http://schemas.microsoft.com/office/drawing/2014/main" id="{D8886ECC-10D9-486F-880C-2AA306103F03}"/>
              </a:ext>
            </a:extLst>
          </p:cNvPr>
          <p:cNvSpPr>
            <a:spLocks noGrp="1"/>
          </p:cNvSpPr>
          <p:nvPr>
            <p:ph type="body" sz="quarter" idx="14" hasCustomPrompt="1"/>
          </p:nvPr>
        </p:nvSpPr>
        <p:spPr>
          <a:xfrm>
            <a:off x="338624" y="3287573"/>
            <a:ext cx="11522473" cy="1097993"/>
          </a:xfrm>
        </p:spPr>
        <p:txBody>
          <a:bodyPr wrap="square" anchor="ctr">
            <a:spAutoFit/>
          </a:bodyPr>
          <a:lstStyle>
            <a:lvl1pPr marL="0" indent="0" algn="ctr">
              <a:lnSpc>
                <a:spcPct val="120000"/>
              </a:lnSpc>
              <a:spcBef>
                <a:spcPts val="0"/>
              </a:spcBef>
              <a:spcAft>
                <a:spcPts val="0"/>
              </a:spcAft>
              <a:buNone/>
              <a:defRPr sz="2800" b="0">
                <a:latin typeface="Garamond" panose="02020404030301010803" pitchFamily="18" charset="0"/>
                <a:ea typeface="楷体" panose="02010609060101010101" pitchFamily="49" charset="-122"/>
              </a:defRPr>
            </a:lvl1pPr>
          </a:lstStyle>
          <a:p>
            <a:pPr lvl="0"/>
            <a:r>
              <a:rPr lang="zh-CN" altLang="en-US" dirty="0"/>
              <a:t>主讲人</a:t>
            </a:r>
            <a:br>
              <a:rPr lang="en-US" altLang="zh-CN" dirty="0"/>
            </a:br>
            <a:r>
              <a:rPr lang="en-US" altLang="zh-CN" dirty="0"/>
              <a:t>Presenter</a:t>
            </a:r>
            <a:endParaRPr lang="zh-CN" altLang="en-US" dirty="0"/>
          </a:p>
        </p:txBody>
      </p:sp>
      <p:sp>
        <p:nvSpPr>
          <p:cNvPr id="25" name="文本占位符 24">
            <a:extLst>
              <a:ext uri="{FF2B5EF4-FFF2-40B4-BE49-F238E27FC236}">
                <a16:creationId xmlns:a16="http://schemas.microsoft.com/office/drawing/2014/main" id="{B76B9D78-CC65-42C7-8E34-CD80F6314453}"/>
              </a:ext>
            </a:extLst>
          </p:cNvPr>
          <p:cNvSpPr>
            <a:spLocks noGrp="1"/>
          </p:cNvSpPr>
          <p:nvPr>
            <p:ph type="body" sz="quarter" idx="15" hasCustomPrompt="1"/>
          </p:nvPr>
        </p:nvSpPr>
        <p:spPr>
          <a:xfrm>
            <a:off x="334566" y="4977036"/>
            <a:ext cx="11522472" cy="864765"/>
          </a:xfrm>
        </p:spPr>
        <p:txBody>
          <a:bodyPr anchor="ctr"/>
          <a:lstStyle>
            <a:lvl1pPr marL="0" indent="0" algn="ctr">
              <a:buNone/>
              <a:defRPr>
                <a:latin typeface="+mj-lt"/>
                <a:ea typeface="+mj-ea"/>
              </a:defRPr>
            </a:lvl1pPr>
          </a:lstStyle>
          <a:p>
            <a:pPr lvl="0"/>
            <a:fld id="{9BDBBA79-8443-4D7B-A6B7-98DAC120A412}" type="datetime2">
              <a:rPr lang="zh-CN" altLang="en-US" smtClean="0"/>
              <a:t>2025年8月24日</a:t>
            </a:fld>
            <a:br>
              <a:rPr lang="en-US" altLang="zh-CN" dirty="0"/>
            </a:br>
            <a:fld id="{A1FF12BC-68C2-4C1D-8E70-A26B5A7EEDDC}" type="datetime4">
              <a:rPr lang="en-US" altLang="zh-CN" smtClean="0"/>
              <a:t>August 24, 2025</a:t>
            </a:fld>
            <a:endParaRPr lang="zh-CN" altLang="en-US" dirty="0"/>
          </a:p>
        </p:txBody>
      </p:sp>
      <p:sp>
        <p:nvSpPr>
          <p:cNvPr id="26" name="文本占位符 12">
            <a:extLst>
              <a:ext uri="{FF2B5EF4-FFF2-40B4-BE49-F238E27FC236}">
                <a16:creationId xmlns:a16="http://schemas.microsoft.com/office/drawing/2014/main" id="{D0AD7A6F-0DD0-4FFF-B40F-615DCCAFEEDF}"/>
              </a:ext>
            </a:extLst>
          </p:cNvPr>
          <p:cNvSpPr>
            <a:spLocks noGrp="1"/>
          </p:cNvSpPr>
          <p:nvPr>
            <p:ph type="body" sz="quarter" idx="16" hasCustomPrompt="1"/>
          </p:nvPr>
        </p:nvSpPr>
        <p:spPr>
          <a:xfrm>
            <a:off x="341235" y="4398252"/>
            <a:ext cx="11522473" cy="954300"/>
          </a:xfrm>
        </p:spPr>
        <p:txBody>
          <a:bodyPr wrap="square" anchor="ctr">
            <a:spAutoFit/>
          </a:bodyPr>
          <a:lstStyle>
            <a:lvl1pPr marL="0" indent="0" algn="ctr">
              <a:lnSpc>
                <a:spcPct val="120000"/>
              </a:lnSpc>
              <a:spcBef>
                <a:spcPts val="0"/>
              </a:spcBef>
              <a:spcAft>
                <a:spcPts val="0"/>
              </a:spcAft>
              <a:buNone/>
              <a:defRPr sz="2400" b="0">
                <a:latin typeface="Garamond" panose="02020404030301010803" pitchFamily="18" charset="0"/>
                <a:ea typeface="楷体" panose="02010609060101010101" pitchFamily="49" charset="-122"/>
              </a:defRPr>
            </a:lvl1pPr>
          </a:lstStyle>
          <a:p>
            <a:pPr lvl="0"/>
            <a:r>
              <a:rPr lang="zh-CN" altLang="en-US" dirty="0"/>
              <a:t>机构名称</a:t>
            </a:r>
            <a:br>
              <a:rPr lang="en-US" altLang="zh-CN" dirty="0"/>
            </a:br>
            <a:r>
              <a:rPr lang="en-US" altLang="zh-CN" dirty="0"/>
              <a:t>Organization</a:t>
            </a:r>
            <a:endParaRPr lang="zh-CN" altLang="en-US" dirty="0"/>
          </a:p>
        </p:txBody>
      </p:sp>
    </p:spTree>
    <p:extLst>
      <p:ext uri="{BB962C8B-B14F-4D97-AF65-F5344CB8AC3E}">
        <p14:creationId xmlns:p14="http://schemas.microsoft.com/office/powerpoint/2010/main" val="3904987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结束页">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C43F3200-559A-46E9-AF4E-CAF965817FEB}"/>
              </a:ext>
            </a:extLst>
          </p:cNvPr>
          <p:cNvSpPr txBox="1"/>
          <p:nvPr userDrawn="1"/>
        </p:nvSpPr>
        <p:spPr>
          <a:xfrm>
            <a:off x="0" y="0"/>
            <a:ext cx="12192000" cy="6858000"/>
          </a:xfrm>
          <a:prstGeom prst="rect">
            <a:avLst/>
          </a:prstGeom>
          <a:noFill/>
        </p:spPr>
        <p:txBody>
          <a:bodyPr wrap="square" rtlCol="0" anchor="ctr">
            <a:noAutofit/>
          </a:bodyPr>
          <a:lstStyle/>
          <a:p>
            <a:pPr marL="0" marR="0" lvl="0" indent="0" algn="ctr" defTabSz="914400" rtl="0" eaLnBrk="1" fontAlgn="auto" latinLnBrk="0" hangingPunct="1">
              <a:lnSpc>
                <a:spcPct val="130000"/>
              </a:lnSpc>
              <a:spcBef>
                <a:spcPts val="0"/>
              </a:spcBef>
              <a:spcAft>
                <a:spcPts val="1200"/>
              </a:spcAft>
              <a:buClrTx/>
              <a:buSzTx/>
              <a:buFont typeface="Arial" panose="020B0604020202020204" pitchFamily="34" charset="0"/>
              <a:buNone/>
              <a:tabLst/>
              <a:defRPr/>
            </a:pPr>
            <a:r>
              <a:rPr kumimoji="0" lang="en-US" altLang="zh-CN" sz="4400" b="1" i="0" u="none" strike="noStrike" kern="1200" cap="none" spc="0" normalizeH="0" baseline="0" noProof="0" dirty="0">
                <a:ln>
                  <a:noFill/>
                </a:ln>
                <a:solidFill>
                  <a:srgbClr val="242424">
                    <a:lumMod val="95000"/>
                    <a:lumOff val="5000"/>
                  </a:srgbClr>
                </a:solidFill>
                <a:effectLst/>
                <a:uLnTx/>
                <a:uFillTx/>
                <a:latin typeface="+mj-lt"/>
                <a:ea typeface="思源黑体 CN"/>
                <a:cs typeface="+mn-cs"/>
              </a:rPr>
              <a:t>Thank you for your time.</a:t>
            </a:r>
            <a:endParaRPr kumimoji="0" lang="zh-CN" altLang="en-US" sz="4400" b="1" i="0" u="none" strike="noStrike" kern="1200" cap="none" spc="0" normalizeH="0" baseline="0" noProof="0" dirty="0">
              <a:ln>
                <a:noFill/>
              </a:ln>
              <a:solidFill>
                <a:srgbClr val="242424">
                  <a:lumMod val="95000"/>
                  <a:lumOff val="5000"/>
                </a:srgbClr>
              </a:solidFill>
              <a:effectLst/>
              <a:uLnTx/>
              <a:uFillTx/>
              <a:latin typeface="+mj-lt"/>
              <a:ea typeface="思源黑体 CN"/>
              <a:cs typeface="+mn-cs"/>
            </a:endParaRPr>
          </a:p>
        </p:txBody>
      </p:sp>
    </p:spTree>
    <p:extLst>
      <p:ext uri="{BB962C8B-B14F-4D97-AF65-F5344CB8AC3E}">
        <p14:creationId xmlns:p14="http://schemas.microsoft.com/office/powerpoint/2010/main" val="3159898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microsoft.com/office/2007/relationships/hdphoto" Target="../media/hdphoto1.wdp"/><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F5625BE7-511D-40CF-8835-0B3687F00766}"/>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407" b="94580" l="175" r="20750">
                        <a14:foregroundMark x1="1069" y1="6098" x2="10608" y2="60298"/>
                        <a14:foregroundMark x1="10608" y1="60298" x2="12629" y2="48916"/>
                        <a14:foregroundMark x1="12687" y1="8130" x2="6256" y2="9350"/>
                        <a14:foregroundMark x1="13445" y1="9756" x2="2662" y2="24661"/>
                        <a14:foregroundMark x1="10084" y1="18835" x2="2118" y2="31572"/>
                        <a14:foregroundMark x1="1360" y1="27100" x2="2118" y2="82114"/>
                        <a14:foregroundMark x1="2118" y1="34417" x2="2837" y2="88347"/>
                        <a14:foregroundMark x1="175" y1="37398" x2="1535" y2="83062"/>
                        <a14:foregroundMark x1="3594" y1="89160" x2="12260" y2="85908"/>
                        <a14:foregroundMark x1="12804" y1="86314" x2="18108" y2="56233"/>
                        <a14:foregroundMark x1="16456" y1="64905" x2="16281" y2="30352"/>
                        <a14:foregroundMark x1="16864" y1="46883" x2="19157" y2="29133"/>
                        <a14:foregroundMark x1="18224" y1="45528" x2="20342" y2="16802"/>
                        <a14:foregroundMark x1="19817" y1="31572" x2="16456" y2="14363"/>
                        <a14:foregroundMark x1="19215" y1="14770" x2="14630" y2="9350"/>
                        <a14:foregroundMark x1="11677" y1="5691" x2="14513" y2="407"/>
                        <a14:foregroundMark x1="14863" y1="6911" x2="18457" y2="3659"/>
                        <a14:foregroundMark x1="18049" y1="11924" x2="19992" y2="17615"/>
                        <a14:foregroundMark x1="20225" y1="21680" x2="20750" y2="36992"/>
                        <a14:foregroundMark x1="17641" y1="38618" x2="16456" y2="47290"/>
                        <a14:foregroundMark x1="15504" y1="73577" x2="10725" y2="89160"/>
                        <a14:foregroundMark x1="11968" y1="89566" x2="8898" y2="91192"/>
                        <a14:foregroundMark x1="7966" y1="92005" x2="4430" y2="92412"/>
                        <a14:foregroundMark x1="661" y1="32385" x2="6081" y2="78049"/>
                        <a14:foregroundMark x1="19468" y1="24661" x2="13853" y2="71951"/>
                        <a14:foregroundMark x1="20692" y1="32791" x2="15329" y2="43496"/>
                        <a14:foregroundMark x1="19876" y1="6911" x2="20517" y2="16802"/>
                        <a14:foregroundMark x1="20633" y1="27507" x2="19876" y2="42683"/>
                        <a14:foregroundMark x1="19157" y1="49729" x2="16106" y2="38618"/>
                        <a14:foregroundMark x1="18341" y1="41870" x2="16340" y2="36585"/>
                        <a14:foregroundMark x1="17874" y1="15583" x2="15621" y2="11924"/>
                        <a14:foregroundMark x1="15213" y1="37805" x2="12434" y2="32791"/>
                        <a14:foregroundMark x1="16631" y1="44309" x2="15854" y2="62873"/>
                        <a14:foregroundMark x1="15679" y1="69783" x2="12085" y2="83062"/>
                        <a14:foregroundMark x1="12570" y1="87940" x2="9792" y2="92818"/>
                        <a14:foregroundMark x1="13503" y1="72358" x2="9384" y2="79675"/>
                        <a14:foregroundMark x1="11152" y1="69783" x2="7247" y2="80081"/>
                        <a14:foregroundMark x1="8782" y1="90379" x2="5848" y2="94580"/>
                        <a14:foregroundMark x1="8024" y1="78862" x2="4488" y2="88753"/>
                        <a14:foregroundMark x1="5304" y1="71138" x2="2370" y2="79268"/>
                        <a14:foregroundMark x1="2118" y1="66125" x2="1418" y2="79268"/>
                        <a14:foregroundMark x1="408" y1="31978" x2="2176" y2="77642"/>
                        <a14:foregroundMark x1="2312" y1="39024" x2="4721" y2="64905"/>
                        <a14:foregroundMark x1="5362" y1="48916" x2="6023" y2="83469"/>
                        <a14:backgroundMark x1="20750" y1="78455" x2="20167" y2="94986"/>
                      </a14:backgroundRemoval>
                    </a14:imgEffect>
                  </a14:imgLayer>
                </a14:imgProps>
              </a:ext>
            </a:extLst>
          </a:blip>
          <a:srcRect l="1" r="78607" b="-1223"/>
          <a:stretch/>
        </p:blipFill>
        <p:spPr>
          <a:xfrm>
            <a:off x="335360" y="6231470"/>
            <a:ext cx="539316" cy="365882"/>
          </a:xfrm>
          <a:prstGeom prst="rect">
            <a:avLst/>
          </a:prstGeom>
        </p:spPr>
      </p:pic>
      <p:sp>
        <p:nvSpPr>
          <p:cNvPr id="2" name="标题占位符 1">
            <a:extLst>
              <a:ext uri="{FF2B5EF4-FFF2-40B4-BE49-F238E27FC236}">
                <a16:creationId xmlns:a16="http://schemas.microsoft.com/office/drawing/2014/main" id="{71B72DB7-FDA2-42A9-89DF-62E724538EE5}"/>
              </a:ext>
            </a:extLst>
          </p:cNvPr>
          <p:cNvSpPr>
            <a:spLocks noGrp="1"/>
          </p:cNvSpPr>
          <p:nvPr>
            <p:ph type="title"/>
          </p:nvPr>
        </p:nvSpPr>
        <p:spPr>
          <a:xfrm>
            <a:off x="334962" y="188640"/>
            <a:ext cx="11522075" cy="597408"/>
          </a:xfrm>
          <a:prstGeom prst="rect">
            <a:avLst/>
          </a:prstGeom>
        </p:spPr>
        <p:txBody>
          <a:bodyPr vert="horz" wrap="square" lIns="91440" tIns="45720" rIns="91440" bIns="45720" rtlCol="0" anchor="ctr">
            <a:spAutoFit/>
          </a:bodyPr>
          <a:lstStyle/>
          <a:p>
            <a:r>
              <a:rPr lang="zh-CN" altLang="en-US" dirty="0"/>
              <a:t>标题 </a:t>
            </a:r>
            <a:r>
              <a:rPr lang="en-US" altLang="zh-CN" dirty="0"/>
              <a:t>Title</a:t>
            </a:r>
            <a:endParaRPr lang="zh-CN" altLang="en-US" dirty="0"/>
          </a:p>
        </p:txBody>
      </p:sp>
      <p:sp>
        <p:nvSpPr>
          <p:cNvPr id="3" name="文本占位符 2">
            <a:extLst>
              <a:ext uri="{FF2B5EF4-FFF2-40B4-BE49-F238E27FC236}">
                <a16:creationId xmlns:a16="http://schemas.microsoft.com/office/drawing/2014/main" id="{4EB6C075-308D-4C25-821C-8AC92869C617}"/>
              </a:ext>
            </a:extLst>
          </p:cNvPr>
          <p:cNvSpPr>
            <a:spLocks noGrp="1"/>
          </p:cNvSpPr>
          <p:nvPr>
            <p:ph type="body" idx="1"/>
          </p:nvPr>
        </p:nvSpPr>
        <p:spPr>
          <a:xfrm>
            <a:off x="334963" y="786047"/>
            <a:ext cx="11522075" cy="5451241"/>
          </a:xfrm>
          <a:prstGeom prst="rect">
            <a:avLst/>
          </a:prstGeom>
        </p:spPr>
        <p:txBody>
          <a:bodyPr vert="horz" lIns="91440" tIns="45720" rIns="91440" bIns="45720" rtlCol="0" anchor="ctr">
            <a:normAutofit/>
          </a:bodyPr>
          <a:lstStyle/>
          <a:p>
            <a:pPr lvl="0"/>
            <a:r>
              <a:rPr lang="zh-CN" altLang="en-US" dirty="0"/>
              <a:t>单击此处编辑母版文本样式</a:t>
            </a:r>
          </a:p>
          <a:p>
            <a:pPr lvl="1"/>
            <a:r>
              <a:rPr lang="zh-CN" altLang="en-US" dirty="0"/>
              <a:t>二级</a:t>
            </a:r>
          </a:p>
          <a:p>
            <a:pPr lvl="2"/>
            <a:r>
              <a:rPr lang="zh-CN" altLang="en-US" dirty="0"/>
              <a:t>三级</a:t>
            </a:r>
          </a:p>
        </p:txBody>
      </p:sp>
      <p:cxnSp>
        <p:nvCxnSpPr>
          <p:cNvPr id="10" name="直接连接符 9">
            <a:extLst>
              <a:ext uri="{FF2B5EF4-FFF2-40B4-BE49-F238E27FC236}">
                <a16:creationId xmlns:a16="http://schemas.microsoft.com/office/drawing/2014/main" id="{903BAA2D-2E3D-4688-A48E-238783AE4945}"/>
              </a:ext>
            </a:extLst>
          </p:cNvPr>
          <p:cNvCxnSpPr>
            <a:cxnSpLocks/>
            <a:endCxn id="2" idx="2"/>
          </p:cNvCxnSpPr>
          <p:nvPr/>
        </p:nvCxnSpPr>
        <p:spPr>
          <a:xfrm>
            <a:off x="334963" y="786048"/>
            <a:ext cx="5761037" cy="0"/>
          </a:xfrm>
          <a:prstGeom prst="line">
            <a:avLst/>
          </a:prstGeom>
          <a:ln w="38100">
            <a:solidFill>
              <a:srgbClr val="0070C0"/>
            </a:solidFill>
          </a:ln>
        </p:spPr>
        <p:style>
          <a:lnRef idx="3">
            <a:schemeClr val="accent1"/>
          </a:lnRef>
          <a:fillRef idx="0">
            <a:schemeClr val="accent1"/>
          </a:fillRef>
          <a:effectRef idx="2">
            <a:schemeClr val="accent1"/>
          </a:effectRef>
          <a:fontRef idx="minor">
            <a:schemeClr val="tx1"/>
          </a:fontRef>
        </p:style>
      </p:cxnSp>
      <p:sp>
        <p:nvSpPr>
          <p:cNvPr id="19" name="灯片编号占位符 18">
            <a:extLst>
              <a:ext uri="{FF2B5EF4-FFF2-40B4-BE49-F238E27FC236}">
                <a16:creationId xmlns:a16="http://schemas.microsoft.com/office/drawing/2014/main" id="{54CA958E-B9E0-4EC0-B199-67CF48DBED47}"/>
              </a:ext>
            </a:extLst>
          </p:cNvPr>
          <p:cNvSpPr>
            <a:spLocks noGrp="1"/>
          </p:cNvSpPr>
          <p:nvPr>
            <p:ph type="sldNum" sz="quarter" idx="4"/>
          </p:nvPr>
        </p:nvSpPr>
        <p:spPr>
          <a:xfrm>
            <a:off x="11351368" y="6258798"/>
            <a:ext cx="505272" cy="338554"/>
          </a:xfrm>
          <a:prstGeom prst="rect">
            <a:avLst/>
          </a:prstGeom>
        </p:spPr>
        <p:txBody>
          <a:bodyPr vert="horz" wrap="square" lIns="91440" tIns="45720" rIns="91440" bIns="45720" rtlCol="0" anchor="ctr">
            <a:spAutoFit/>
          </a:bodyPr>
          <a:lstStyle>
            <a:lvl1pPr algn="r">
              <a:defRPr sz="1600">
                <a:solidFill>
                  <a:schemeClr val="tx1"/>
                </a:solidFill>
                <a:latin typeface="+mn-lt"/>
              </a:defRPr>
            </a:lvl1pPr>
          </a:lstStyle>
          <a:p>
            <a:fld id="{8D352C0E-AFB2-41AE-A3D8-7707757F504B}" type="slidenum">
              <a:rPr lang="zh-CN" altLang="en-US" smtClean="0"/>
              <a:pPr/>
              <a:t>‹#›</a:t>
            </a:fld>
            <a:endParaRPr lang="zh-CN" altLang="en-US"/>
          </a:p>
        </p:txBody>
      </p:sp>
      <p:sp>
        <p:nvSpPr>
          <p:cNvPr id="20" name="文本占位符 2">
            <a:extLst>
              <a:ext uri="{FF2B5EF4-FFF2-40B4-BE49-F238E27FC236}">
                <a16:creationId xmlns:a16="http://schemas.microsoft.com/office/drawing/2014/main" id="{3396E366-FFF1-4E33-8854-EF5799B4040A}"/>
              </a:ext>
            </a:extLst>
          </p:cNvPr>
          <p:cNvSpPr txBox="1">
            <a:spLocks/>
          </p:cNvSpPr>
          <p:nvPr/>
        </p:nvSpPr>
        <p:spPr>
          <a:xfrm>
            <a:off x="3324191" y="6258798"/>
            <a:ext cx="5543618" cy="338554"/>
          </a:xfrm>
          <a:prstGeom prst="rect">
            <a:avLst/>
          </a:prstGeom>
        </p:spPr>
        <p:txBody>
          <a:bodyPr vert="horz" wrap="square" lIns="91440" tIns="45720" rIns="91440" bIns="45720" rtlCol="0" anchor="ctr">
            <a:spAutoFit/>
          </a:bodyPr>
          <a:lstStyle>
            <a:lvl1pPr marL="228600" indent="-228600" algn="l" defTabSz="914400" rtl="0" eaLnBrk="1" latinLnBrk="0" hangingPunct="1">
              <a:lnSpc>
                <a:spcPct val="130000"/>
              </a:lnSpc>
              <a:spcBef>
                <a:spcPts val="0"/>
              </a:spcBef>
              <a:spcAft>
                <a:spcPts val="1200"/>
              </a:spcAft>
              <a:buFont typeface="Arial" panose="020B0604020202020204" pitchFamily="34" charset="0"/>
              <a:buChar char="•"/>
              <a:defRPr sz="2400" kern="1200">
                <a:solidFill>
                  <a:schemeClr val="tx1">
                    <a:lumMod val="95000"/>
                    <a:lumOff val="5000"/>
                  </a:schemeClr>
                </a:solidFill>
                <a:latin typeface="+mn-lt"/>
                <a:ea typeface="+mn-ea"/>
                <a:cs typeface="+mn-cs"/>
              </a:defRPr>
            </a:lvl1pPr>
            <a:lvl2pPr marL="685800" indent="-228600" algn="l" defTabSz="914400" rtl="0" eaLnBrk="1" latinLnBrk="0" hangingPunct="1">
              <a:lnSpc>
                <a:spcPct val="130000"/>
              </a:lnSpc>
              <a:spcBef>
                <a:spcPts val="0"/>
              </a:spcBef>
              <a:spcAft>
                <a:spcPts val="1100"/>
              </a:spcAft>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lnSpc>
                <a:spcPct val="130000"/>
              </a:lnSpc>
              <a:spcBef>
                <a:spcPts val="0"/>
              </a:spcBef>
              <a:spcAft>
                <a:spcPts val="1000"/>
              </a:spcAft>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0"/>
              </a:spcAft>
              <a:buNone/>
            </a:pPr>
            <a:r>
              <a:rPr lang="en-US" altLang="zh-CN" sz="1600" dirty="0">
                <a:latin typeface="+mj-lt"/>
              </a:rPr>
              <a:t>Mingzheng Yang	yangmz@ihep.ac.cn	2026@HEPBCPS</a:t>
            </a:r>
            <a:endParaRPr lang="zh-CN" altLang="en-US" sz="1600" baseline="0" dirty="0">
              <a:latin typeface="+mj-lt"/>
            </a:endParaRPr>
          </a:p>
        </p:txBody>
      </p:sp>
      <p:pic>
        <p:nvPicPr>
          <p:cNvPr id="9" name="图片 8">
            <a:extLst>
              <a:ext uri="{FF2B5EF4-FFF2-40B4-BE49-F238E27FC236}">
                <a16:creationId xmlns:a16="http://schemas.microsoft.com/office/drawing/2014/main" id="{62671111-45AF-4E12-BCE2-D8AD3C721E25}"/>
              </a:ext>
            </a:extLst>
          </p:cNvPr>
          <p:cNvPicPr>
            <a:picLocks noChangeAspect="1"/>
          </p:cNvPicPr>
          <p:nvPr userDrawn="1"/>
        </p:nvPicPr>
        <p:blipFill rotWithShape="1">
          <a:blip r:embed="rId9">
            <a:extLst>
              <a:ext uri="{BEBA8EAE-BF5A-486C-A8C5-ECC9F3942E4B}">
                <a14:imgProps xmlns:a14="http://schemas.microsoft.com/office/drawing/2010/main">
                  <a14:imgLayer r:embed="rId10">
                    <a14:imgEffect>
                      <a14:backgroundRemoval t="407" b="94580" l="175" r="20750">
                        <a14:foregroundMark x1="1069" y1="6098" x2="10608" y2="60298"/>
                        <a14:foregroundMark x1="10608" y1="60298" x2="12629" y2="48916"/>
                        <a14:foregroundMark x1="12687" y1="8130" x2="6256" y2="9350"/>
                        <a14:foregroundMark x1="13445" y1="9756" x2="2662" y2="24661"/>
                        <a14:foregroundMark x1="10084" y1="18835" x2="2118" y2="31572"/>
                        <a14:foregroundMark x1="1360" y1="27100" x2="2118" y2="82114"/>
                        <a14:foregroundMark x1="2118" y1="34417" x2="2837" y2="88347"/>
                        <a14:foregroundMark x1="175" y1="37398" x2="1535" y2="83062"/>
                        <a14:foregroundMark x1="3594" y1="89160" x2="12260" y2="85908"/>
                        <a14:foregroundMark x1="12804" y1="86314" x2="18108" y2="56233"/>
                        <a14:foregroundMark x1="16456" y1="64905" x2="16281" y2="30352"/>
                        <a14:foregroundMark x1="16864" y1="46883" x2="19157" y2="29133"/>
                        <a14:foregroundMark x1="18224" y1="45528" x2="20342" y2="16802"/>
                        <a14:foregroundMark x1="19817" y1="31572" x2="16456" y2="14363"/>
                        <a14:foregroundMark x1="19215" y1="14770" x2="14630" y2="9350"/>
                        <a14:foregroundMark x1="11677" y1="5691" x2="14513" y2="407"/>
                        <a14:foregroundMark x1="14863" y1="6911" x2="18457" y2="3659"/>
                        <a14:foregroundMark x1="18049" y1="11924" x2="19992" y2="17615"/>
                        <a14:foregroundMark x1="20225" y1="21680" x2="20750" y2="36992"/>
                        <a14:foregroundMark x1="17641" y1="38618" x2="16456" y2="47290"/>
                        <a14:foregroundMark x1="15504" y1="73577" x2="10725" y2="89160"/>
                        <a14:foregroundMark x1="11968" y1="89566" x2="8898" y2="91192"/>
                        <a14:foregroundMark x1="7966" y1="92005" x2="4430" y2="92412"/>
                        <a14:foregroundMark x1="661" y1="32385" x2="6081" y2="78049"/>
                        <a14:foregroundMark x1="19468" y1="24661" x2="13853" y2="71951"/>
                        <a14:foregroundMark x1="20692" y1="32791" x2="15329" y2="43496"/>
                        <a14:foregroundMark x1="19876" y1="6911" x2="20517" y2="16802"/>
                        <a14:foregroundMark x1="20633" y1="27507" x2="19876" y2="42683"/>
                        <a14:foregroundMark x1="19157" y1="49729" x2="16106" y2="38618"/>
                        <a14:foregroundMark x1="18341" y1="41870" x2="16340" y2="36585"/>
                        <a14:foregroundMark x1="17874" y1="15583" x2="15621" y2="11924"/>
                        <a14:foregroundMark x1="15213" y1="37805" x2="12434" y2="32791"/>
                        <a14:foregroundMark x1="16631" y1="44309" x2="15854" y2="62873"/>
                        <a14:foregroundMark x1="15679" y1="69783" x2="12085" y2="83062"/>
                        <a14:foregroundMark x1="12570" y1="87940" x2="9792" y2="92818"/>
                        <a14:foregroundMark x1="13503" y1="72358" x2="9384" y2="79675"/>
                        <a14:foregroundMark x1="11152" y1="69783" x2="7247" y2="80081"/>
                        <a14:foregroundMark x1="8782" y1="90379" x2="5848" y2="94580"/>
                        <a14:foregroundMark x1="8024" y1="78862" x2="4488" y2="88753"/>
                        <a14:foregroundMark x1="5304" y1="71138" x2="2370" y2="79268"/>
                        <a14:foregroundMark x1="2118" y1="66125" x2="1418" y2="79268"/>
                        <a14:foregroundMark x1="408" y1="31978" x2="2176" y2="77642"/>
                        <a14:foregroundMark x1="2312" y1="39024" x2="4721" y2="64905"/>
                        <a14:foregroundMark x1="5362" y1="48916" x2="6023" y2="83469"/>
                        <a14:backgroundMark x1="20750" y1="78455" x2="20167" y2="94986"/>
                      </a14:backgroundRemoval>
                    </a14:imgEffect>
                  </a14:imgLayer>
                </a14:imgProps>
              </a:ext>
            </a:extLst>
          </a:blip>
          <a:srcRect l="1" r="78607" b="-1223"/>
          <a:stretch/>
        </p:blipFill>
        <p:spPr>
          <a:xfrm>
            <a:off x="335360" y="6231470"/>
            <a:ext cx="539316" cy="365882"/>
          </a:xfrm>
          <a:prstGeom prst="rect">
            <a:avLst/>
          </a:prstGeom>
        </p:spPr>
      </p:pic>
      <p:cxnSp>
        <p:nvCxnSpPr>
          <p:cNvPr id="11" name="直接连接符 10">
            <a:extLst>
              <a:ext uri="{FF2B5EF4-FFF2-40B4-BE49-F238E27FC236}">
                <a16:creationId xmlns:a16="http://schemas.microsoft.com/office/drawing/2014/main" id="{55720876-2C26-4E78-8C3E-1B9DBC6DE1FC}"/>
              </a:ext>
            </a:extLst>
          </p:cNvPr>
          <p:cNvCxnSpPr>
            <a:cxnSpLocks/>
            <a:endCxn id="2" idx="2"/>
          </p:cNvCxnSpPr>
          <p:nvPr userDrawn="1"/>
        </p:nvCxnSpPr>
        <p:spPr>
          <a:xfrm>
            <a:off x="334963" y="786048"/>
            <a:ext cx="5761037" cy="0"/>
          </a:xfrm>
          <a:prstGeom prst="line">
            <a:avLst/>
          </a:prstGeom>
          <a:ln w="38100">
            <a:solidFill>
              <a:srgbClr val="0070C0"/>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2706981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80" r:id="rId7"/>
  </p:sldLayoutIdLst>
  <p:hf hdr="0" ftr="0" dt="0"/>
  <p:txStyles>
    <p:titleStyle>
      <a:lvl1pPr algn="l" defTabSz="914400" rtl="0" eaLnBrk="1" latinLnBrk="0" hangingPunct="1">
        <a:lnSpc>
          <a:spcPct val="130000"/>
        </a:lnSpc>
        <a:spcBef>
          <a:spcPts val="1200"/>
        </a:spcBef>
        <a:spcAft>
          <a:spcPts val="600"/>
        </a:spcAft>
        <a:buNone/>
        <a:defRPr sz="2800" b="1" kern="1200">
          <a:solidFill>
            <a:schemeClr val="tx1">
              <a:lumMod val="95000"/>
              <a:lumOff val="5000"/>
            </a:schemeClr>
          </a:solidFill>
          <a:latin typeface="+mj-lt"/>
          <a:ea typeface="+mj-ea"/>
          <a:cs typeface="+mj-cs"/>
        </a:defRPr>
      </a:lvl1pPr>
    </p:titleStyle>
    <p:bodyStyle>
      <a:lvl1pPr marL="228600" indent="-228600" algn="l" defTabSz="914400" rtl="0" eaLnBrk="1" latinLnBrk="0" hangingPunct="1">
        <a:lnSpc>
          <a:spcPct val="125000"/>
        </a:lnSpc>
        <a:spcBef>
          <a:spcPts val="600"/>
        </a:spcBef>
        <a:spcAft>
          <a:spcPts val="600"/>
        </a:spcAft>
        <a:buFont typeface="Arial" panose="020B0604020202020204" pitchFamily="34" charset="0"/>
        <a:buChar char="•"/>
        <a:defRPr sz="2400" kern="1200">
          <a:solidFill>
            <a:schemeClr val="tx1">
              <a:lumMod val="95000"/>
              <a:lumOff val="5000"/>
            </a:schemeClr>
          </a:solidFill>
          <a:latin typeface="+mn-lt"/>
          <a:ea typeface="+mn-ea"/>
          <a:cs typeface="+mn-cs"/>
        </a:defRPr>
      </a:lvl1pPr>
      <a:lvl2pPr marL="685800" indent="-228600" algn="l" defTabSz="914400" rtl="0" eaLnBrk="1" latinLnBrk="0" hangingPunct="1">
        <a:lnSpc>
          <a:spcPct val="125000"/>
        </a:lnSpc>
        <a:spcBef>
          <a:spcPts val="600"/>
        </a:spcBef>
        <a:spcAft>
          <a:spcPts val="600"/>
        </a:spcAft>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lnSpc>
          <a:spcPct val="125000"/>
        </a:lnSpc>
        <a:spcBef>
          <a:spcPts val="600"/>
        </a:spcBef>
        <a:spcAft>
          <a:spcPts val="600"/>
        </a:spcAft>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1" orient="horz" pos="2160" userDrawn="1">
          <p15:clr>
            <a:srgbClr val="F26B43"/>
          </p15:clr>
        </p15:guide>
        <p15:guide id="12" pos="3840" userDrawn="1">
          <p15:clr>
            <a:srgbClr val="F26B43"/>
          </p15:clr>
        </p15:guide>
        <p15:guide id="13" orient="horz" pos="119" userDrawn="1">
          <p15:clr>
            <a:srgbClr val="F26B43"/>
          </p15:clr>
        </p15:guide>
        <p15:guide id="14" orient="horz" pos="3929" userDrawn="1">
          <p15:clr>
            <a:srgbClr val="F26B43"/>
          </p15:clr>
        </p15:guide>
        <p15:guide id="15" pos="7469" userDrawn="1">
          <p15:clr>
            <a:srgbClr val="F26B43"/>
          </p15:clr>
        </p15:guide>
        <p15:guide id="16" pos="211" userDrawn="1">
          <p15:clr>
            <a:srgbClr val="F26B43"/>
          </p15:clr>
        </p15:guide>
        <p15:guide id="17" orient="horz" pos="4156" userDrawn="1">
          <p15:clr>
            <a:srgbClr val="F26B43"/>
          </p15:clr>
        </p15:guide>
        <p15:guide id="18" orient="horz" pos="64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71B72DB7-FDA2-42A9-89DF-62E724538EE5}"/>
              </a:ext>
            </a:extLst>
          </p:cNvPr>
          <p:cNvSpPr>
            <a:spLocks noGrp="1"/>
          </p:cNvSpPr>
          <p:nvPr>
            <p:ph type="title"/>
          </p:nvPr>
        </p:nvSpPr>
        <p:spPr>
          <a:xfrm>
            <a:off x="334564" y="188913"/>
            <a:ext cx="11522076" cy="824778"/>
          </a:xfrm>
          <a:prstGeom prst="rect">
            <a:avLst/>
          </a:prstGeom>
        </p:spPr>
        <p:txBody>
          <a:bodyPr vert="horz" wrap="square" lIns="91440" tIns="45720" rIns="91440" bIns="45720" rtlCol="0" anchor="ctr">
            <a:noAutofit/>
          </a:bodyPr>
          <a:lstStyle/>
          <a:p>
            <a:r>
              <a:rPr lang="zh-CN" altLang="en-US" dirty="0"/>
              <a:t>标题</a:t>
            </a:r>
          </a:p>
        </p:txBody>
      </p:sp>
      <p:sp>
        <p:nvSpPr>
          <p:cNvPr id="3" name="文本占位符 2">
            <a:extLst>
              <a:ext uri="{FF2B5EF4-FFF2-40B4-BE49-F238E27FC236}">
                <a16:creationId xmlns:a16="http://schemas.microsoft.com/office/drawing/2014/main" id="{4EB6C075-308D-4C25-821C-8AC92869C617}"/>
              </a:ext>
            </a:extLst>
          </p:cNvPr>
          <p:cNvSpPr>
            <a:spLocks noGrp="1"/>
          </p:cNvSpPr>
          <p:nvPr>
            <p:ph type="body" idx="1"/>
          </p:nvPr>
        </p:nvSpPr>
        <p:spPr>
          <a:xfrm>
            <a:off x="334963" y="1013691"/>
            <a:ext cx="11522076" cy="5187084"/>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p:txBody>
      </p:sp>
    </p:spTree>
    <p:extLst>
      <p:ext uri="{BB962C8B-B14F-4D97-AF65-F5344CB8AC3E}">
        <p14:creationId xmlns:p14="http://schemas.microsoft.com/office/powerpoint/2010/main" val="175754997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81" r:id="rId3"/>
  </p:sldLayoutIdLst>
  <p:hf hdr="0" ftr="0" dt="0"/>
  <p:txStyles>
    <p:titleStyle>
      <a:lvl1pPr algn="l" defTabSz="914400" rtl="0" eaLnBrk="1" latinLnBrk="0" hangingPunct="1">
        <a:lnSpc>
          <a:spcPct val="150000"/>
        </a:lnSpc>
        <a:spcBef>
          <a:spcPts val="1800"/>
        </a:spcBef>
        <a:buNone/>
        <a:defRPr sz="2800" b="1" kern="1200">
          <a:solidFill>
            <a:schemeClr val="tx1">
              <a:lumMod val="95000"/>
              <a:lumOff val="5000"/>
            </a:schemeClr>
          </a:solidFill>
          <a:latin typeface="+mj-lt"/>
          <a:ea typeface="+mj-ea"/>
          <a:cs typeface="+mj-cs"/>
        </a:defRPr>
      </a:lvl1pPr>
    </p:titleStyle>
    <p:bodyStyle>
      <a:lvl1pPr marL="228600" indent="-228600" algn="l" defTabSz="914400" rtl="0" eaLnBrk="1" latinLnBrk="0" hangingPunct="1">
        <a:lnSpc>
          <a:spcPct val="130000"/>
        </a:lnSpc>
        <a:spcBef>
          <a:spcPts val="0"/>
        </a:spcBef>
        <a:spcAft>
          <a:spcPts val="1200"/>
        </a:spcAft>
        <a:buFont typeface="Arial" panose="020B0604020202020204" pitchFamily="34" charset="0"/>
        <a:buChar char="•"/>
        <a:defRPr sz="2400" kern="1200">
          <a:solidFill>
            <a:schemeClr val="tx1">
              <a:lumMod val="95000"/>
              <a:lumOff val="5000"/>
            </a:schemeClr>
          </a:solidFill>
          <a:latin typeface="+mn-lt"/>
          <a:ea typeface="+mn-ea"/>
          <a:cs typeface="+mn-cs"/>
        </a:defRPr>
      </a:lvl1pPr>
      <a:lvl2pPr marL="685800" indent="-228600" algn="l" defTabSz="914400" rtl="0" eaLnBrk="1" latinLnBrk="0" hangingPunct="1">
        <a:lnSpc>
          <a:spcPct val="130000"/>
        </a:lnSpc>
        <a:spcBef>
          <a:spcPts val="0"/>
        </a:spcBef>
        <a:spcAft>
          <a:spcPts val="1100"/>
        </a:spcAft>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lnSpc>
          <a:spcPct val="130000"/>
        </a:lnSpc>
        <a:spcBef>
          <a:spcPts val="0"/>
        </a:spcBef>
        <a:spcAft>
          <a:spcPts val="1000"/>
        </a:spcAft>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119">
          <p15:clr>
            <a:srgbClr val="F26B43"/>
          </p15:clr>
        </p15:guide>
        <p15:guide id="4" orient="horz" pos="3906">
          <p15:clr>
            <a:srgbClr val="F26B43"/>
          </p15:clr>
        </p15:guide>
        <p15:guide id="5" pos="7469">
          <p15:clr>
            <a:srgbClr val="F26B43"/>
          </p15:clr>
        </p15:guide>
        <p15:guide id="6" pos="211">
          <p15:clr>
            <a:srgbClr val="F26B43"/>
          </p15:clr>
        </p15:guide>
        <p15:guide id="7" orient="horz" pos="4156">
          <p15:clr>
            <a:srgbClr val="F26B43"/>
          </p15:clr>
        </p15:guide>
        <p15:guide id="8" orient="horz" pos="3657">
          <p15:clr>
            <a:srgbClr val="F26B43"/>
          </p15:clr>
        </p15:guide>
        <p15:guide id="10" orient="horz" pos="64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110.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5.png"/><Relationship Id="rId3" Type="http://schemas.openxmlformats.org/officeDocument/2006/relationships/image" Target="../media/image24.png"/><Relationship Id="rId7" Type="http://schemas.openxmlformats.org/officeDocument/2006/relationships/image" Target="../media/image30.png"/><Relationship Id="rId12"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28.png"/><Relationship Id="rId4" Type="http://schemas.openxmlformats.org/officeDocument/2006/relationships/image" Target="../media/image26.png"/><Relationship Id="rId9"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8" Type="http://schemas.openxmlformats.org/officeDocument/2006/relationships/image" Target="../media/image440.png"/><Relationship Id="rId3" Type="http://schemas.openxmlformats.org/officeDocument/2006/relationships/image" Target="../media/image38.png"/><Relationship Id="rId7"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xml"/><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image" Target="../media/image10.png"/><Relationship Id="rId12"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12.png"/><Relationship Id="rId5" Type="http://schemas.openxmlformats.org/officeDocument/2006/relationships/image" Target="../media/image9.png"/><Relationship Id="rId10"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a:extLst>
              <a:ext uri="{FF2B5EF4-FFF2-40B4-BE49-F238E27FC236}">
                <a16:creationId xmlns:a16="http://schemas.microsoft.com/office/drawing/2014/main" id="{932E2AD0-3851-4A2B-9AA9-D181E6146203}"/>
              </a:ext>
            </a:extLst>
          </p:cNvPr>
          <p:cNvSpPr>
            <a:spLocks noGrp="1"/>
          </p:cNvSpPr>
          <p:nvPr>
            <p:ph type="title"/>
          </p:nvPr>
        </p:nvSpPr>
        <p:spPr>
          <a:xfrm>
            <a:off x="336794" y="1193924"/>
            <a:ext cx="11522075" cy="902748"/>
          </a:xfrm>
        </p:spPr>
        <p:txBody>
          <a:bodyPr/>
          <a:lstStyle/>
          <a:p>
            <a:r>
              <a:rPr lang="en-US" altLang="zh-CN" dirty="0"/>
              <a:t>Compact Periscopic Light Guide</a:t>
            </a:r>
            <a:endParaRPr lang="zh-CN" altLang="en-US" dirty="0"/>
          </a:p>
        </p:txBody>
      </p:sp>
      <p:sp>
        <p:nvSpPr>
          <p:cNvPr id="2" name="文本占位符 1">
            <a:extLst>
              <a:ext uri="{FF2B5EF4-FFF2-40B4-BE49-F238E27FC236}">
                <a16:creationId xmlns:a16="http://schemas.microsoft.com/office/drawing/2014/main" id="{E1878F3A-D39A-46DA-B0AA-D8559CCD9290}"/>
              </a:ext>
            </a:extLst>
          </p:cNvPr>
          <p:cNvSpPr>
            <a:spLocks noGrp="1"/>
          </p:cNvSpPr>
          <p:nvPr>
            <p:ph type="body" sz="quarter" idx="13"/>
          </p:nvPr>
        </p:nvSpPr>
        <p:spPr>
          <a:xfrm>
            <a:off x="336595" y="2558508"/>
            <a:ext cx="11522473" cy="1014508"/>
          </a:xfrm>
        </p:spPr>
        <p:txBody>
          <a:bodyPr/>
          <a:lstStyle/>
          <a:p>
            <a:r>
              <a:rPr lang="en-US" altLang="zh-CN" sz="2400" b="0" dirty="0"/>
              <a:t>A Novel Design to Improve Light Collection and </a:t>
            </a:r>
            <a:br>
              <a:rPr lang="en-US" altLang="zh-CN" sz="2400" b="0" dirty="0"/>
            </a:br>
            <a:r>
              <a:rPr lang="en-US" altLang="zh-CN" sz="2400" b="0" dirty="0"/>
              <a:t>Response Uniformity of High-Granularity Calorimeters</a:t>
            </a:r>
            <a:endParaRPr lang="zh-CN" altLang="en-US" sz="2400" b="0" dirty="0"/>
          </a:p>
        </p:txBody>
      </p:sp>
      <p:sp>
        <p:nvSpPr>
          <p:cNvPr id="3" name="文本占位符 2">
            <a:extLst>
              <a:ext uri="{FF2B5EF4-FFF2-40B4-BE49-F238E27FC236}">
                <a16:creationId xmlns:a16="http://schemas.microsoft.com/office/drawing/2014/main" id="{9342B01A-D92F-42C5-AFE0-1D79524FD030}"/>
              </a:ext>
            </a:extLst>
          </p:cNvPr>
          <p:cNvSpPr>
            <a:spLocks noGrp="1"/>
          </p:cNvSpPr>
          <p:nvPr>
            <p:ph type="body" sz="quarter" idx="14"/>
          </p:nvPr>
        </p:nvSpPr>
        <p:spPr>
          <a:xfrm>
            <a:off x="336595" y="4221088"/>
            <a:ext cx="11522473" cy="810671"/>
          </a:xfrm>
        </p:spPr>
        <p:txBody>
          <a:bodyPr/>
          <a:lstStyle/>
          <a:p>
            <a:r>
              <a:rPr lang="en-US" altLang="zh-CN" sz="2000" b="1" dirty="0"/>
              <a:t>Mingzheng Yang</a:t>
            </a:r>
            <a:r>
              <a:rPr lang="en-US" altLang="zh-CN" sz="2000" dirty="0"/>
              <a:t>, Xilei Sun, Lei Cao, </a:t>
            </a:r>
            <a:r>
              <a:rPr lang="en-US" altLang="zh-CN" sz="2000" dirty="0" err="1"/>
              <a:t>Dejing</a:t>
            </a:r>
            <a:r>
              <a:rPr lang="en-US" altLang="zh-CN" sz="2000" dirty="0"/>
              <a:t> Du, Yong Liu, </a:t>
            </a:r>
            <a:br>
              <a:rPr lang="en-US" altLang="zh-CN" sz="2000" dirty="0"/>
            </a:br>
            <a:r>
              <a:rPr lang="en-US" altLang="zh-CN" sz="2000" dirty="0"/>
              <a:t>Tao Liu, </a:t>
            </a:r>
            <a:r>
              <a:rPr lang="en-US" altLang="zh-CN" sz="2000" dirty="0" err="1"/>
              <a:t>Qiuping</a:t>
            </a:r>
            <a:r>
              <a:rPr lang="en-US" altLang="zh-CN" sz="2000" dirty="0"/>
              <a:t> Shen, Min Ouyang, &amp; Jingbo Ye</a:t>
            </a:r>
            <a:endParaRPr lang="zh-CN" altLang="en-US" sz="2000" dirty="0"/>
          </a:p>
        </p:txBody>
      </p:sp>
      <p:sp>
        <p:nvSpPr>
          <p:cNvPr id="6" name="文本占位符 5">
            <a:extLst>
              <a:ext uri="{FF2B5EF4-FFF2-40B4-BE49-F238E27FC236}">
                <a16:creationId xmlns:a16="http://schemas.microsoft.com/office/drawing/2014/main" id="{2F94A821-BD9D-46DC-8393-DFF3AFE9654A}"/>
              </a:ext>
            </a:extLst>
          </p:cNvPr>
          <p:cNvSpPr>
            <a:spLocks noGrp="1"/>
          </p:cNvSpPr>
          <p:nvPr>
            <p:ph type="body" sz="quarter" idx="15"/>
          </p:nvPr>
        </p:nvSpPr>
        <p:spPr>
          <a:xfrm>
            <a:off x="336595" y="5309357"/>
            <a:ext cx="11522472" cy="423899"/>
          </a:xfrm>
        </p:spPr>
        <p:txBody>
          <a:bodyPr>
            <a:spAutoFit/>
          </a:bodyPr>
          <a:lstStyle/>
          <a:p>
            <a:r>
              <a:rPr lang="en-US" altLang="zh-CN" sz="1800" dirty="0"/>
              <a:t>July 15th, 2026</a:t>
            </a:r>
            <a:endParaRPr lang="zh-CN" altLang="en-US" sz="1800" dirty="0"/>
          </a:p>
        </p:txBody>
      </p:sp>
      <p:sp>
        <p:nvSpPr>
          <p:cNvPr id="4" name="灯片编号占位符 3">
            <a:extLst>
              <a:ext uri="{FF2B5EF4-FFF2-40B4-BE49-F238E27FC236}">
                <a16:creationId xmlns:a16="http://schemas.microsoft.com/office/drawing/2014/main" id="{1BD45EC2-DAA6-4394-9998-6CF918D8CCBC}"/>
              </a:ext>
            </a:extLst>
          </p:cNvPr>
          <p:cNvSpPr>
            <a:spLocks noGrp="1"/>
          </p:cNvSpPr>
          <p:nvPr>
            <p:ph type="sldNum" sz="quarter" idx="4294967295"/>
          </p:nvPr>
        </p:nvSpPr>
        <p:spPr>
          <a:xfrm>
            <a:off x="11685588" y="6259513"/>
            <a:ext cx="506412" cy="338137"/>
          </a:xfrm>
          <a:prstGeom prst="rect">
            <a:avLst/>
          </a:prstGeom>
        </p:spPr>
        <p:txBody>
          <a:bodyPr/>
          <a:lstStyle/>
          <a:p>
            <a:fld id="{8D352C0E-AFB2-41AE-A3D8-7707757F504B}" type="slidenum">
              <a:rPr lang="zh-CN" altLang="en-US" smtClean="0"/>
              <a:pPr/>
              <a:t>1</a:t>
            </a:fld>
            <a:endParaRPr lang="zh-CN" altLang="en-US"/>
          </a:p>
        </p:txBody>
      </p:sp>
    </p:spTree>
    <p:extLst>
      <p:ext uri="{BB962C8B-B14F-4D97-AF65-F5344CB8AC3E}">
        <p14:creationId xmlns:p14="http://schemas.microsoft.com/office/powerpoint/2010/main" val="604228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DE79AD4F-9CD0-46DB-AF37-A3CC7A8F3276}"/>
              </a:ext>
            </a:extLst>
          </p:cNvPr>
          <p:cNvPicPr>
            <a:picLocks noChangeAspect="1"/>
          </p:cNvPicPr>
          <p:nvPr/>
        </p:nvPicPr>
        <p:blipFill>
          <a:blip r:embed="rId3"/>
          <a:stretch>
            <a:fillRect/>
          </a:stretch>
        </p:blipFill>
        <p:spPr>
          <a:xfrm>
            <a:off x="3795577" y="1522059"/>
            <a:ext cx="3933037" cy="3240000"/>
          </a:xfrm>
          <a:prstGeom prst="rect">
            <a:avLst/>
          </a:prstGeom>
        </p:spPr>
      </p:pic>
      <p:sp>
        <p:nvSpPr>
          <p:cNvPr id="2" name="标题 1">
            <a:extLst>
              <a:ext uri="{FF2B5EF4-FFF2-40B4-BE49-F238E27FC236}">
                <a16:creationId xmlns:a16="http://schemas.microsoft.com/office/drawing/2014/main" id="{0504147C-0FE1-42EA-A6A6-2505B4382F4A}"/>
              </a:ext>
            </a:extLst>
          </p:cNvPr>
          <p:cNvSpPr>
            <a:spLocks noGrp="1"/>
          </p:cNvSpPr>
          <p:nvPr>
            <p:ph type="title"/>
          </p:nvPr>
        </p:nvSpPr>
        <p:spPr>
          <a:xfrm>
            <a:off x="334962" y="180722"/>
            <a:ext cx="11522075" cy="613245"/>
          </a:xfrm>
        </p:spPr>
        <p:txBody>
          <a:bodyPr/>
          <a:lstStyle/>
          <a:p>
            <a:r>
              <a:rPr lang="en-US" altLang="zh-CN" dirty="0"/>
              <a:t>Simulation with Geant4</a:t>
            </a:r>
            <a:endParaRPr lang="zh-CN" altLang="en-US" dirty="0"/>
          </a:p>
        </p:txBody>
      </p:sp>
      <p:sp>
        <p:nvSpPr>
          <p:cNvPr id="3" name="灯片编号占位符 2">
            <a:extLst>
              <a:ext uri="{FF2B5EF4-FFF2-40B4-BE49-F238E27FC236}">
                <a16:creationId xmlns:a16="http://schemas.microsoft.com/office/drawing/2014/main" id="{BBA159DB-AD1D-4056-8A1B-07533A578488}"/>
              </a:ext>
            </a:extLst>
          </p:cNvPr>
          <p:cNvSpPr>
            <a:spLocks noGrp="1"/>
          </p:cNvSpPr>
          <p:nvPr>
            <p:ph type="sldNum" sz="quarter" idx="10"/>
          </p:nvPr>
        </p:nvSpPr>
        <p:spPr>
          <a:xfrm>
            <a:off x="11351368" y="6258798"/>
            <a:ext cx="505272" cy="338554"/>
          </a:xfrm>
        </p:spPr>
        <p:txBody>
          <a:bodyPr/>
          <a:lstStyle/>
          <a:p>
            <a:fld id="{8D352C0E-AFB2-41AE-A3D8-7707757F504B}" type="slidenum">
              <a:rPr lang="zh-CN" altLang="en-US" smtClean="0"/>
              <a:pPr/>
              <a:t>10</a:t>
            </a:fld>
            <a:endParaRPr lang="zh-CN" altLang="en-US"/>
          </a:p>
        </p:txBody>
      </p:sp>
      <p:pic>
        <p:nvPicPr>
          <p:cNvPr id="8" name="图片 7">
            <a:extLst>
              <a:ext uri="{FF2B5EF4-FFF2-40B4-BE49-F238E27FC236}">
                <a16:creationId xmlns:a16="http://schemas.microsoft.com/office/drawing/2014/main" id="{0A1AF513-DC4E-44B8-B5FA-FD56C826D05B}"/>
              </a:ext>
            </a:extLst>
          </p:cNvPr>
          <p:cNvPicPr>
            <a:picLocks noChangeAspect="1"/>
          </p:cNvPicPr>
          <p:nvPr/>
        </p:nvPicPr>
        <p:blipFill>
          <a:blip r:embed="rId4"/>
          <a:stretch>
            <a:fillRect/>
          </a:stretch>
        </p:blipFill>
        <p:spPr>
          <a:xfrm>
            <a:off x="334962" y="1522059"/>
            <a:ext cx="3933036" cy="3240000"/>
          </a:xfrm>
          <a:prstGeom prst="rect">
            <a:avLst/>
          </a:prstGeom>
        </p:spPr>
      </p:pic>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8C3DE83F-C697-47D2-BB36-86675DADB9FA}"/>
                  </a:ext>
                </a:extLst>
              </p:cNvPr>
              <p:cNvSpPr txBox="1"/>
              <p:nvPr/>
            </p:nvSpPr>
            <p:spPr>
              <a:xfrm>
                <a:off x="152883" y="4798893"/>
                <a:ext cx="3868367" cy="646331"/>
              </a:xfrm>
              <a:prstGeom prst="rect">
                <a:avLst/>
              </a:prstGeom>
              <a:noFill/>
            </p:spPr>
            <p:txBody>
              <a:bodyPr wrap="none" rtlCol="0">
                <a:spAutoFit/>
              </a:bodyPr>
              <a:lstStyle/>
              <a:p>
                <a:pPr algn="ctr"/>
                <a:r>
                  <a:rPr lang="en-US" altLang="zh-CN" dirty="0"/>
                  <a:t>Average Absolute LCE: 1.83%</a:t>
                </a:r>
                <a14:m>
                  <m:oMath xmlns:m="http://schemas.openxmlformats.org/officeDocument/2006/math">
                    <m:r>
                      <a:rPr lang="en-US" altLang="zh-CN" b="0" i="1" smtClean="0">
                        <a:latin typeface="Cambria Math" panose="02040503050406030204" pitchFamily="18" charset="0"/>
                      </a:rPr>
                      <m:t>±</m:t>
                    </m:r>
                  </m:oMath>
                </a14:m>
                <a:r>
                  <a:rPr lang="en-US" altLang="zh-CN" dirty="0"/>
                  <a:t>0.04%</a:t>
                </a:r>
              </a:p>
              <a:p>
                <a:pPr algn="ctr"/>
                <a:r>
                  <a:rPr lang="en-US" altLang="zh-CN" dirty="0"/>
                  <a:t>Relative LCE: 100%</a:t>
                </a:r>
                <a14:m>
                  <m:oMath xmlns:m="http://schemas.openxmlformats.org/officeDocument/2006/math">
                    <m:r>
                      <a:rPr lang="en-US" altLang="zh-CN" b="0" i="1" smtClean="0">
                        <a:latin typeface="Cambria Math" panose="02040503050406030204" pitchFamily="18" charset="0"/>
                      </a:rPr>
                      <m:t>±</m:t>
                    </m:r>
                  </m:oMath>
                </a14:m>
                <a:r>
                  <a:rPr lang="en-US" altLang="zh-CN" dirty="0"/>
                  <a:t>2.29%</a:t>
                </a:r>
                <a:endParaRPr lang="zh-CN" altLang="en-US" dirty="0"/>
              </a:p>
            </p:txBody>
          </p:sp>
        </mc:Choice>
        <mc:Fallback xmlns="">
          <p:sp>
            <p:nvSpPr>
              <p:cNvPr id="4" name="文本框 3">
                <a:extLst>
                  <a:ext uri="{FF2B5EF4-FFF2-40B4-BE49-F238E27FC236}">
                    <a16:creationId xmlns:a16="http://schemas.microsoft.com/office/drawing/2014/main" id="{8C3DE83F-C697-47D2-BB36-86675DADB9FA}"/>
                  </a:ext>
                </a:extLst>
              </p:cNvPr>
              <p:cNvSpPr txBox="1">
                <a:spLocks noRot="1" noChangeAspect="1" noMove="1" noResize="1" noEditPoints="1" noAdjustHandles="1" noChangeArrowheads="1" noChangeShapeType="1" noTextEdit="1"/>
              </p:cNvSpPr>
              <p:nvPr/>
            </p:nvSpPr>
            <p:spPr>
              <a:xfrm>
                <a:off x="152883" y="4798893"/>
                <a:ext cx="3868367" cy="646331"/>
              </a:xfrm>
              <a:prstGeom prst="rect">
                <a:avLst/>
              </a:prstGeom>
              <a:blipFill>
                <a:blip r:embed="rId5"/>
                <a:stretch>
                  <a:fillRect l="-945" t="-3774" r="-787" b="-15094"/>
                </a:stretch>
              </a:blipFill>
            </p:spPr>
            <p:txBody>
              <a:bodyPr/>
              <a:lstStyle/>
              <a:p>
                <a:r>
                  <a:rPr lang="zh-CN" altLang="en-US">
                    <a:noFill/>
                  </a:rPr>
                  <a:t> </a:t>
                </a:r>
              </a:p>
            </p:txBody>
          </p:sp>
        </mc:Fallback>
      </mc:AlternateContent>
      <p:sp>
        <p:nvSpPr>
          <p:cNvPr id="13" name="文本框 12">
            <a:extLst>
              <a:ext uri="{FF2B5EF4-FFF2-40B4-BE49-F238E27FC236}">
                <a16:creationId xmlns:a16="http://schemas.microsoft.com/office/drawing/2014/main" id="{0ACD37EB-EF8F-4E7A-B8A1-2770138B7275}"/>
              </a:ext>
            </a:extLst>
          </p:cNvPr>
          <p:cNvSpPr txBox="1"/>
          <p:nvPr/>
        </p:nvSpPr>
        <p:spPr>
          <a:xfrm>
            <a:off x="4550420" y="4798892"/>
            <a:ext cx="2198038" cy="646331"/>
          </a:xfrm>
          <a:prstGeom prst="rect">
            <a:avLst/>
          </a:prstGeom>
          <a:noFill/>
        </p:spPr>
        <p:txBody>
          <a:bodyPr wrap="none" rtlCol="0">
            <a:spAutoFit/>
          </a:bodyPr>
          <a:lstStyle/>
          <a:p>
            <a:pPr algn="just"/>
            <a:r>
              <a:rPr lang="en-US" altLang="zh-CN" dirty="0"/>
              <a:t>Absolute LCE: 1.50%</a:t>
            </a:r>
          </a:p>
          <a:p>
            <a:pPr algn="just"/>
            <a:r>
              <a:rPr lang="en-US" altLang="zh-CN" dirty="0"/>
              <a:t>Relative LCE: 81.9%</a:t>
            </a:r>
            <a:endParaRPr lang="zh-CN" altLang="en-US" dirty="0"/>
          </a:p>
        </p:txBody>
      </p:sp>
      <p:grpSp>
        <p:nvGrpSpPr>
          <p:cNvPr id="61" name="组合 60">
            <a:extLst>
              <a:ext uri="{FF2B5EF4-FFF2-40B4-BE49-F238E27FC236}">
                <a16:creationId xmlns:a16="http://schemas.microsoft.com/office/drawing/2014/main" id="{72B6D036-0518-4635-8CDE-8CEB9024E7D8}"/>
              </a:ext>
            </a:extLst>
          </p:cNvPr>
          <p:cNvGrpSpPr/>
          <p:nvPr/>
        </p:nvGrpSpPr>
        <p:grpSpPr>
          <a:xfrm>
            <a:off x="7030880" y="669589"/>
            <a:ext cx="4891535" cy="5028500"/>
            <a:chOff x="7030880" y="669589"/>
            <a:chExt cx="4891535" cy="5028500"/>
          </a:xfrm>
        </p:grpSpPr>
        <p:pic>
          <p:nvPicPr>
            <p:cNvPr id="14" name="图片 13">
              <a:extLst>
                <a:ext uri="{FF2B5EF4-FFF2-40B4-BE49-F238E27FC236}">
                  <a16:creationId xmlns:a16="http://schemas.microsoft.com/office/drawing/2014/main" id="{7F7C8668-4A73-41EE-8BAE-1E22B38E3537}"/>
                </a:ext>
              </a:extLst>
            </p:cNvPr>
            <p:cNvPicPr>
              <a:picLocks noChangeAspect="1"/>
            </p:cNvPicPr>
            <p:nvPr/>
          </p:nvPicPr>
          <p:blipFill>
            <a:blip r:embed="rId6"/>
            <a:stretch>
              <a:fillRect/>
            </a:stretch>
          </p:blipFill>
          <p:spPr>
            <a:xfrm>
              <a:off x="7030880" y="1556792"/>
              <a:ext cx="4891535" cy="3240000"/>
            </a:xfrm>
            <a:prstGeom prst="rect">
              <a:avLst/>
            </a:prstGeom>
          </p:spPr>
        </p:pic>
        <p:grpSp>
          <p:nvGrpSpPr>
            <p:cNvPr id="56" name="组合 55">
              <a:extLst>
                <a:ext uri="{FF2B5EF4-FFF2-40B4-BE49-F238E27FC236}">
                  <a16:creationId xmlns:a16="http://schemas.microsoft.com/office/drawing/2014/main" id="{95AAB226-EBC4-4007-9658-1C812EB68866}"/>
                </a:ext>
              </a:extLst>
            </p:cNvPr>
            <p:cNvGrpSpPr/>
            <p:nvPr/>
          </p:nvGrpSpPr>
          <p:grpSpPr>
            <a:xfrm>
              <a:off x="7728614" y="669589"/>
              <a:ext cx="4039966" cy="3623507"/>
              <a:chOff x="7728614" y="669589"/>
              <a:chExt cx="4039966" cy="3623507"/>
            </a:xfrm>
          </p:grpSpPr>
          <p:sp>
            <p:nvSpPr>
              <p:cNvPr id="15" name="椭圆 14">
                <a:extLst>
                  <a:ext uri="{FF2B5EF4-FFF2-40B4-BE49-F238E27FC236}">
                    <a16:creationId xmlns:a16="http://schemas.microsoft.com/office/drawing/2014/main" id="{7AFCE3FC-5E78-440A-89E6-E7F9BC34B023}"/>
                  </a:ext>
                </a:extLst>
              </p:cNvPr>
              <p:cNvSpPr/>
              <p:nvPr/>
            </p:nvSpPr>
            <p:spPr>
              <a:xfrm>
                <a:off x="7728614" y="3933056"/>
                <a:ext cx="74365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a:extLst>
                  <a:ext uri="{FF2B5EF4-FFF2-40B4-BE49-F238E27FC236}">
                    <a16:creationId xmlns:a16="http://schemas.microsoft.com/office/drawing/2014/main" id="{334DD23B-01CB-4C32-8362-95A0A9C5E720}"/>
                  </a:ext>
                </a:extLst>
              </p:cNvPr>
              <p:cNvSpPr/>
              <p:nvPr/>
            </p:nvSpPr>
            <p:spPr>
              <a:xfrm>
                <a:off x="11024930" y="3933056"/>
                <a:ext cx="74365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5" name="组合 54">
                <a:extLst>
                  <a:ext uri="{FF2B5EF4-FFF2-40B4-BE49-F238E27FC236}">
                    <a16:creationId xmlns:a16="http://schemas.microsoft.com/office/drawing/2014/main" id="{4E3A63BB-8246-4CBA-91BD-E9C2A7A81B4A}"/>
                  </a:ext>
                </a:extLst>
              </p:cNvPr>
              <p:cNvGrpSpPr/>
              <p:nvPr/>
            </p:nvGrpSpPr>
            <p:grpSpPr>
              <a:xfrm>
                <a:off x="7995612" y="669589"/>
                <a:ext cx="3500988" cy="3263467"/>
                <a:chOff x="7995612" y="669589"/>
                <a:chExt cx="3500988" cy="3263467"/>
              </a:xfrm>
            </p:grpSpPr>
            <p:grpSp>
              <p:nvGrpSpPr>
                <p:cNvPr id="54" name="组合 53">
                  <a:extLst>
                    <a:ext uri="{FF2B5EF4-FFF2-40B4-BE49-F238E27FC236}">
                      <a16:creationId xmlns:a16="http://schemas.microsoft.com/office/drawing/2014/main" id="{2667E67B-A118-42F8-BACF-A1356DA23191}"/>
                    </a:ext>
                  </a:extLst>
                </p:cNvPr>
                <p:cNvGrpSpPr/>
                <p:nvPr/>
              </p:nvGrpSpPr>
              <p:grpSpPr>
                <a:xfrm>
                  <a:off x="7995612" y="669589"/>
                  <a:ext cx="3500988" cy="850079"/>
                  <a:chOff x="8040216" y="669589"/>
                  <a:chExt cx="3428980" cy="850079"/>
                </a:xfrm>
              </p:grpSpPr>
              <p:sp>
                <p:nvSpPr>
                  <p:cNvPr id="20" name="矩形 19">
                    <a:extLst>
                      <a:ext uri="{FF2B5EF4-FFF2-40B4-BE49-F238E27FC236}">
                        <a16:creationId xmlns:a16="http://schemas.microsoft.com/office/drawing/2014/main" id="{2B553F99-945B-44BD-A4B1-66A903D02991}"/>
                      </a:ext>
                    </a:extLst>
                  </p:cNvPr>
                  <p:cNvSpPr/>
                  <p:nvPr/>
                </p:nvSpPr>
                <p:spPr>
                  <a:xfrm>
                    <a:off x="8043077" y="1034798"/>
                    <a:ext cx="3426119" cy="484870"/>
                  </a:xfrm>
                  <a:prstGeom prst="rect">
                    <a:avLst/>
                  </a:prstGeom>
                  <a:solidFill>
                    <a:srgbClr val="156082">
                      <a:lumMod val="20000"/>
                      <a:lumOff val="80000"/>
                    </a:srgbClr>
                  </a:solidFill>
                  <a:ln w="317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a:ln>
                          <a:noFill/>
                        </a:ln>
                        <a:solidFill>
                          <a:prstClr val="black"/>
                        </a:solidFill>
                        <a:effectLst/>
                        <a:uLnTx/>
                        <a:uFillTx/>
                        <a:latin typeface="思源黑体 CN" panose="020B0500000000000000" pitchFamily="34" charset="-122"/>
                        <a:ea typeface="思源黑体 CN" panose="020B0500000000000000" pitchFamily="34" charset="-122"/>
                      </a:rPr>
                      <a:t>闪烁体</a:t>
                    </a:r>
                  </a:p>
                </p:txBody>
              </p:sp>
              <p:sp>
                <p:nvSpPr>
                  <p:cNvPr id="24" name="平行四边形 23">
                    <a:extLst>
                      <a:ext uri="{FF2B5EF4-FFF2-40B4-BE49-F238E27FC236}">
                        <a16:creationId xmlns:a16="http://schemas.microsoft.com/office/drawing/2014/main" id="{A78EAF6D-5720-4A8A-82D4-9FAB4775C5B1}"/>
                      </a:ext>
                    </a:extLst>
                  </p:cNvPr>
                  <p:cNvSpPr/>
                  <p:nvPr/>
                </p:nvSpPr>
                <p:spPr>
                  <a:xfrm flipH="1">
                    <a:off x="9753995" y="843156"/>
                    <a:ext cx="1711861" cy="135467"/>
                  </a:xfrm>
                  <a:prstGeom prst="parallelogram">
                    <a:avLst>
                      <a:gd name="adj" fmla="val 110570"/>
                    </a:avLst>
                  </a:prstGeom>
                  <a:noFill/>
                  <a:ln>
                    <a:solidFill>
                      <a:schemeClr val="tx1"/>
                    </a:solid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110004020202020204"/>
                      <a:ea typeface="等线" panose="02010600030101010101" pitchFamily="2" charset="-122"/>
                      <a:cs typeface="+mn-cs"/>
                    </a:endParaRPr>
                  </a:p>
                </p:txBody>
              </p:sp>
              <p:sp>
                <p:nvSpPr>
                  <p:cNvPr id="25" name="平行四边形 24">
                    <a:extLst>
                      <a:ext uri="{FF2B5EF4-FFF2-40B4-BE49-F238E27FC236}">
                        <a16:creationId xmlns:a16="http://schemas.microsoft.com/office/drawing/2014/main" id="{5E90CF5B-2F78-4E94-9D97-8E70250F0281}"/>
                      </a:ext>
                    </a:extLst>
                  </p:cNvPr>
                  <p:cNvSpPr/>
                  <p:nvPr/>
                </p:nvSpPr>
                <p:spPr>
                  <a:xfrm>
                    <a:off x="8042135" y="842384"/>
                    <a:ext cx="1711861" cy="135467"/>
                  </a:xfrm>
                  <a:prstGeom prst="parallelogram">
                    <a:avLst>
                      <a:gd name="adj" fmla="val 110570"/>
                    </a:avLst>
                  </a:prstGeom>
                  <a:noFill/>
                  <a:ln>
                    <a:solidFill>
                      <a:schemeClr val="tx1"/>
                    </a:solid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等线" panose="02110004020202020204"/>
                      <a:ea typeface="等线" panose="02010600030101010101" pitchFamily="2" charset="-122"/>
                      <a:cs typeface="+mn-cs"/>
                    </a:endParaRPr>
                  </a:p>
                </p:txBody>
              </p:sp>
              <p:cxnSp>
                <p:nvCxnSpPr>
                  <p:cNvPr id="27" name="直接连接符 26">
                    <a:extLst>
                      <a:ext uri="{FF2B5EF4-FFF2-40B4-BE49-F238E27FC236}">
                        <a16:creationId xmlns:a16="http://schemas.microsoft.com/office/drawing/2014/main" id="{9F68156C-85BA-474A-AE84-EA557517C870}"/>
                      </a:ext>
                    </a:extLst>
                  </p:cNvPr>
                  <p:cNvCxnSpPr>
                    <a:cxnSpLocks/>
                  </p:cNvCxnSpPr>
                  <p:nvPr/>
                </p:nvCxnSpPr>
                <p:spPr>
                  <a:xfrm>
                    <a:off x="8191249" y="842384"/>
                    <a:ext cx="1418840"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28" name="直接连接符 27">
                    <a:extLst>
                      <a:ext uri="{FF2B5EF4-FFF2-40B4-BE49-F238E27FC236}">
                        <a16:creationId xmlns:a16="http://schemas.microsoft.com/office/drawing/2014/main" id="{206B53A0-8CF6-4A39-A33B-6468CF40DD4A}"/>
                      </a:ext>
                    </a:extLst>
                  </p:cNvPr>
                  <p:cNvCxnSpPr>
                    <a:cxnSpLocks/>
                  </p:cNvCxnSpPr>
                  <p:nvPr/>
                </p:nvCxnSpPr>
                <p:spPr>
                  <a:xfrm flipV="1">
                    <a:off x="8040216" y="835025"/>
                    <a:ext cx="157383" cy="145603"/>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29" name="直接连接符 28">
                    <a:extLst>
                      <a:ext uri="{FF2B5EF4-FFF2-40B4-BE49-F238E27FC236}">
                        <a16:creationId xmlns:a16="http://schemas.microsoft.com/office/drawing/2014/main" id="{E1F77918-4FCA-40EA-96CC-1AEF8E2EF4E3}"/>
                      </a:ext>
                    </a:extLst>
                  </p:cNvPr>
                  <p:cNvCxnSpPr>
                    <a:cxnSpLocks/>
                  </p:cNvCxnSpPr>
                  <p:nvPr/>
                </p:nvCxnSpPr>
                <p:spPr>
                  <a:xfrm>
                    <a:off x="11305924" y="838200"/>
                    <a:ext cx="162452" cy="138459"/>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30" name="直接连接符 29">
                    <a:extLst>
                      <a:ext uri="{FF2B5EF4-FFF2-40B4-BE49-F238E27FC236}">
                        <a16:creationId xmlns:a16="http://schemas.microsoft.com/office/drawing/2014/main" id="{08809E0B-5E95-4058-A91C-3BCB3CE9DEDE}"/>
                      </a:ext>
                    </a:extLst>
                  </p:cNvPr>
                  <p:cNvCxnSpPr>
                    <a:cxnSpLocks/>
                  </p:cNvCxnSpPr>
                  <p:nvPr/>
                </p:nvCxnSpPr>
                <p:spPr>
                  <a:xfrm>
                    <a:off x="8042135" y="1515539"/>
                    <a:ext cx="3426119"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31" name="直接连接符 30">
                    <a:extLst>
                      <a:ext uri="{FF2B5EF4-FFF2-40B4-BE49-F238E27FC236}">
                        <a16:creationId xmlns:a16="http://schemas.microsoft.com/office/drawing/2014/main" id="{5D0B46DC-20FF-4E52-80ED-324E5BE2E4A0}"/>
                      </a:ext>
                    </a:extLst>
                  </p:cNvPr>
                  <p:cNvCxnSpPr>
                    <a:cxnSpLocks/>
                  </p:cNvCxnSpPr>
                  <p:nvPr/>
                </p:nvCxnSpPr>
                <p:spPr>
                  <a:xfrm flipV="1">
                    <a:off x="8042135" y="1034799"/>
                    <a:ext cx="0" cy="48074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32" name="直接连接符 31">
                    <a:extLst>
                      <a:ext uri="{FF2B5EF4-FFF2-40B4-BE49-F238E27FC236}">
                        <a16:creationId xmlns:a16="http://schemas.microsoft.com/office/drawing/2014/main" id="{5281EE25-B0F4-48CF-9987-7A52326506E5}"/>
                      </a:ext>
                    </a:extLst>
                  </p:cNvPr>
                  <p:cNvCxnSpPr>
                    <a:cxnSpLocks/>
                  </p:cNvCxnSpPr>
                  <p:nvPr/>
                </p:nvCxnSpPr>
                <p:spPr>
                  <a:xfrm flipV="1">
                    <a:off x="11464657" y="1034799"/>
                    <a:ext cx="0" cy="480740"/>
                  </a:xfrm>
                  <a:prstGeom prst="line">
                    <a:avLst/>
                  </a:prstGeom>
                  <a:ln/>
                </p:spPr>
                <p:style>
                  <a:lnRef idx="3">
                    <a:schemeClr val="accent2"/>
                  </a:lnRef>
                  <a:fillRef idx="0">
                    <a:schemeClr val="accent2"/>
                  </a:fillRef>
                  <a:effectRef idx="2">
                    <a:schemeClr val="accent2"/>
                  </a:effectRef>
                  <a:fontRef idx="minor">
                    <a:schemeClr val="tx1"/>
                  </a:fontRef>
                </p:style>
              </p:cxnSp>
              <p:sp>
                <p:nvSpPr>
                  <p:cNvPr id="33" name="矩形 32">
                    <a:extLst>
                      <a:ext uri="{FF2B5EF4-FFF2-40B4-BE49-F238E27FC236}">
                        <a16:creationId xmlns:a16="http://schemas.microsoft.com/office/drawing/2014/main" id="{8C192AA5-7DF1-4276-A9EC-93882AF00204}"/>
                      </a:ext>
                    </a:extLst>
                  </p:cNvPr>
                  <p:cNvSpPr/>
                  <p:nvPr/>
                </p:nvSpPr>
                <p:spPr>
                  <a:xfrm>
                    <a:off x="9610089" y="669589"/>
                    <a:ext cx="287816" cy="173566"/>
                  </a:xfrm>
                  <a:prstGeom prst="rect">
                    <a:avLst/>
                  </a:prstGeom>
                  <a:solidFill>
                    <a:srgbClr val="00B050"/>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110004020202020204"/>
                      <a:ea typeface="等线" panose="02010600030101010101" pitchFamily="2" charset="-122"/>
                      <a:cs typeface="+mn-cs"/>
                    </a:endParaRPr>
                  </a:p>
                </p:txBody>
              </p:sp>
              <p:cxnSp>
                <p:nvCxnSpPr>
                  <p:cNvPr id="34" name="直接连接符 33">
                    <a:extLst>
                      <a:ext uri="{FF2B5EF4-FFF2-40B4-BE49-F238E27FC236}">
                        <a16:creationId xmlns:a16="http://schemas.microsoft.com/office/drawing/2014/main" id="{F85C0BBA-2A4A-4A48-B93C-B182E553D3EA}"/>
                      </a:ext>
                    </a:extLst>
                  </p:cNvPr>
                  <p:cNvCxnSpPr>
                    <a:cxnSpLocks/>
                  </p:cNvCxnSpPr>
                  <p:nvPr/>
                </p:nvCxnSpPr>
                <p:spPr>
                  <a:xfrm>
                    <a:off x="9897904" y="843062"/>
                    <a:ext cx="1423895" cy="0"/>
                  </a:xfrm>
                  <a:prstGeom prst="line">
                    <a:avLst/>
                  </a:prstGeom>
                  <a:ln/>
                </p:spPr>
                <p:style>
                  <a:lnRef idx="3">
                    <a:schemeClr val="accent2"/>
                  </a:lnRef>
                  <a:fillRef idx="0">
                    <a:schemeClr val="accent2"/>
                  </a:fillRef>
                  <a:effectRef idx="2">
                    <a:schemeClr val="accent2"/>
                  </a:effectRef>
                  <a:fontRef idx="minor">
                    <a:schemeClr val="tx1"/>
                  </a:fontRef>
                </p:style>
              </p:cxnSp>
              <p:sp>
                <p:nvSpPr>
                  <p:cNvPr id="35" name="矩形 34">
                    <a:extLst>
                      <a:ext uri="{FF2B5EF4-FFF2-40B4-BE49-F238E27FC236}">
                        <a16:creationId xmlns:a16="http://schemas.microsoft.com/office/drawing/2014/main" id="{60FE8CE8-7911-43FA-A153-FCA919283E44}"/>
                      </a:ext>
                    </a:extLst>
                  </p:cNvPr>
                  <p:cNvSpPr/>
                  <p:nvPr/>
                </p:nvSpPr>
                <p:spPr>
                  <a:xfrm>
                    <a:off x="9288485" y="1080940"/>
                    <a:ext cx="864094" cy="369332"/>
                  </a:xfrm>
                  <a:prstGeom prst="rect">
                    <a:avLst/>
                  </a:prstGeom>
                  <a:solidFill>
                    <a:srgbClr val="C1E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51" name="直接连接符 50">
                  <a:extLst>
                    <a:ext uri="{FF2B5EF4-FFF2-40B4-BE49-F238E27FC236}">
                      <a16:creationId xmlns:a16="http://schemas.microsoft.com/office/drawing/2014/main" id="{2FACD3AC-0EFF-47A5-8DAC-B3ED454041DF}"/>
                    </a:ext>
                  </a:extLst>
                </p:cNvPr>
                <p:cNvCxnSpPr>
                  <a:cxnSpLocks/>
                </p:cNvCxnSpPr>
                <p:nvPr/>
              </p:nvCxnSpPr>
              <p:spPr>
                <a:xfrm>
                  <a:off x="8104353" y="963959"/>
                  <a:ext cx="0" cy="2956397"/>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3" name="直接连接符 52">
                  <a:extLst>
                    <a:ext uri="{FF2B5EF4-FFF2-40B4-BE49-F238E27FC236}">
                      <a16:creationId xmlns:a16="http://schemas.microsoft.com/office/drawing/2014/main" id="{A4CC72B7-2E50-45E6-AD85-76C01812984D}"/>
                    </a:ext>
                  </a:extLst>
                </p:cNvPr>
                <p:cNvCxnSpPr>
                  <a:cxnSpLocks/>
                </p:cNvCxnSpPr>
                <p:nvPr/>
              </p:nvCxnSpPr>
              <p:spPr>
                <a:xfrm>
                  <a:off x="11378772" y="976659"/>
                  <a:ext cx="0" cy="2956397"/>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grpSp>
        </p:grpSp>
        <p:sp>
          <p:nvSpPr>
            <p:cNvPr id="59" name="文本框 58">
              <a:extLst>
                <a:ext uri="{FF2B5EF4-FFF2-40B4-BE49-F238E27FC236}">
                  <a16:creationId xmlns:a16="http://schemas.microsoft.com/office/drawing/2014/main" id="{89EAE2AE-0BFF-4ECB-996F-A16D44A21730}"/>
                </a:ext>
              </a:extLst>
            </p:cNvPr>
            <p:cNvSpPr txBox="1"/>
            <p:nvPr/>
          </p:nvSpPr>
          <p:spPr>
            <a:xfrm>
              <a:off x="7477772" y="4774759"/>
              <a:ext cx="4444643" cy="923330"/>
            </a:xfrm>
            <a:prstGeom prst="rect">
              <a:avLst/>
            </a:prstGeom>
            <a:noFill/>
          </p:spPr>
          <p:txBody>
            <a:bodyPr wrap="square" rtlCol="0">
              <a:spAutoFit/>
            </a:bodyPr>
            <a:lstStyle/>
            <a:p>
              <a:r>
                <a:rPr lang="en-US" altLang="zh-CN" b="1" dirty="0"/>
                <a:t>Conclusion:</a:t>
              </a:r>
              <a:r>
                <a:rPr lang="zh-CN" altLang="en-US" b="1" dirty="0"/>
                <a:t> </a:t>
              </a:r>
              <a:r>
                <a:rPr lang="en-US" altLang="zh-CN" dirty="0"/>
                <a:t>Improved</a:t>
              </a:r>
              <a:r>
                <a:rPr lang="zh-CN" altLang="en-US" dirty="0"/>
                <a:t> </a:t>
              </a:r>
              <a:r>
                <a:rPr lang="en-US" altLang="zh-CN" dirty="0"/>
                <a:t>uniformity</a:t>
              </a:r>
              <a:r>
                <a:rPr lang="zh-CN" altLang="en-US" dirty="0"/>
                <a:t> </a:t>
              </a:r>
              <a:r>
                <a:rPr lang="en-US" altLang="zh-CN" dirty="0"/>
                <a:t>at</a:t>
              </a:r>
              <a:r>
                <a:rPr lang="zh-CN" altLang="en-US" dirty="0"/>
                <a:t> </a:t>
              </a:r>
              <a:r>
                <a:rPr lang="en-US" altLang="zh-CN" dirty="0"/>
                <a:t>cost</a:t>
              </a:r>
              <a:r>
                <a:rPr lang="zh-CN" altLang="en-US" dirty="0"/>
                <a:t> </a:t>
              </a:r>
              <a:r>
                <a:rPr lang="en-US" altLang="zh-CN" dirty="0"/>
                <a:t>of</a:t>
              </a:r>
              <a:r>
                <a:rPr lang="zh-CN" altLang="en-US" dirty="0"/>
                <a:t> </a:t>
              </a:r>
              <a:r>
                <a:rPr lang="en-US" altLang="zh-CN" dirty="0"/>
                <a:t>average LCE, due to raised SiPM and photon loss at interfaces.</a:t>
              </a:r>
            </a:p>
          </p:txBody>
        </p:sp>
      </p:grpSp>
      <p:grpSp>
        <p:nvGrpSpPr>
          <p:cNvPr id="63" name="组合 62">
            <a:extLst>
              <a:ext uri="{FF2B5EF4-FFF2-40B4-BE49-F238E27FC236}">
                <a16:creationId xmlns:a16="http://schemas.microsoft.com/office/drawing/2014/main" id="{73264543-F8A3-467D-A9B7-1535E5E7C6FD}"/>
              </a:ext>
            </a:extLst>
          </p:cNvPr>
          <p:cNvGrpSpPr/>
          <p:nvPr/>
        </p:nvGrpSpPr>
        <p:grpSpPr>
          <a:xfrm>
            <a:off x="2026339" y="1148864"/>
            <a:ext cx="3725427" cy="3857312"/>
            <a:chOff x="2026339" y="1148864"/>
            <a:chExt cx="3725427" cy="3857312"/>
          </a:xfrm>
        </p:grpSpPr>
        <p:sp>
          <p:nvSpPr>
            <p:cNvPr id="6" name="椭圆 5">
              <a:extLst>
                <a:ext uri="{FF2B5EF4-FFF2-40B4-BE49-F238E27FC236}">
                  <a16:creationId xmlns:a16="http://schemas.microsoft.com/office/drawing/2014/main" id="{D7BF297A-71FF-4A90-9D11-F7D2AE0D595E}"/>
                </a:ext>
              </a:extLst>
            </p:cNvPr>
            <p:cNvSpPr/>
            <p:nvPr/>
          </p:nvSpPr>
          <p:spPr>
            <a:xfrm rot="2700000">
              <a:off x="248150" y="2941013"/>
              <a:ext cx="3843352" cy="28697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椭圆 61">
              <a:extLst>
                <a:ext uri="{FF2B5EF4-FFF2-40B4-BE49-F238E27FC236}">
                  <a16:creationId xmlns:a16="http://schemas.microsoft.com/office/drawing/2014/main" id="{E03D5BA4-1680-4B08-8FD4-2284B890BB8F}"/>
                </a:ext>
              </a:extLst>
            </p:cNvPr>
            <p:cNvSpPr/>
            <p:nvPr/>
          </p:nvSpPr>
          <p:spPr>
            <a:xfrm rot="2700000">
              <a:off x="3686604" y="2927053"/>
              <a:ext cx="3843352" cy="28697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55370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04147C-0FE1-42EA-A6A6-2505B4382F4A}"/>
              </a:ext>
            </a:extLst>
          </p:cNvPr>
          <p:cNvSpPr>
            <a:spLocks noGrp="1"/>
          </p:cNvSpPr>
          <p:nvPr>
            <p:ph type="title"/>
          </p:nvPr>
        </p:nvSpPr>
        <p:spPr>
          <a:xfrm>
            <a:off x="334962" y="180722"/>
            <a:ext cx="11522075" cy="613245"/>
          </a:xfrm>
        </p:spPr>
        <p:txBody>
          <a:bodyPr/>
          <a:lstStyle/>
          <a:p>
            <a:r>
              <a:rPr lang="en-US" altLang="zh-CN" dirty="0"/>
              <a:t>Double Relay PLG</a:t>
            </a:r>
            <a:endParaRPr lang="zh-CN" altLang="en-US" dirty="0"/>
          </a:p>
        </p:txBody>
      </p:sp>
      <p:sp>
        <p:nvSpPr>
          <p:cNvPr id="3" name="灯片编号占位符 2">
            <a:extLst>
              <a:ext uri="{FF2B5EF4-FFF2-40B4-BE49-F238E27FC236}">
                <a16:creationId xmlns:a16="http://schemas.microsoft.com/office/drawing/2014/main" id="{BBA159DB-AD1D-4056-8A1B-07533A578488}"/>
              </a:ext>
            </a:extLst>
          </p:cNvPr>
          <p:cNvSpPr>
            <a:spLocks noGrp="1"/>
          </p:cNvSpPr>
          <p:nvPr>
            <p:ph type="sldNum" sz="quarter" idx="10"/>
          </p:nvPr>
        </p:nvSpPr>
        <p:spPr>
          <a:xfrm>
            <a:off x="11351368" y="6258798"/>
            <a:ext cx="505272" cy="338554"/>
          </a:xfrm>
        </p:spPr>
        <p:txBody>
          <a:bodyPr/>
          <a:lstStyle/>
          <a:p>
            <a:fld id="{8D352C0E-AFB2-41AE-A3D8-7707757F504B}" type="slidenum">
              <a:rPr lang="zh-CN" altLang="en-US" smtClean="0"/>
              <a:pPr/>
              <a:t>11</a:t>
            </a:fld>
            <a:endParaRPr lang="zh-CN" altLang="en-US"/>
          </a:p>
        </p:txBody>
      </p:sp>
      <p:pic>
        <p:nvPicPr>
          <p:cNvPr id="22" name="图片 21">
            <a:extLst>
              <a:ext uri="{FF2B5EF4-FFF2-40B4-BE49-F238E27FC236}">
                <a16:creationId xmlns:a16="http://schemas.microsoft.com/office/drawing/2014/main" id="{104457FF-A721-40B3-9999-4CB65F5A726C}"/>
              </a:ext>
            </a:extLst>
          </p:cNvPr>
          <p:cNvPicPr>
            <a:picLocks noChangeAspect="1"/>
          </p:cNvPicPr>
          <p:nvPr/>
        </p:nvPicPr>
        <p:blipFill>
          <a:blip r:embed="rId3"/>
          <a:stretch>
            <a:fillRect/>
          </a:stretch>
        </p:blipFill>
        <p:spPr>
          <a:xfrm>
            <a:off x="3640978" y="883346"/>
            <a:ext cx="7999638" cy="5298709"/>
          </a:xfrm>
          <a:prstGeom prst="rect">
            <a:avLst/>
          </a:prstGeom>
        </p:spPr>
      </p:pic>
      <p:pic>
        <p:nvPicPr>
          <p:cNvPr id="23" name="图片 22">
            <a:extLst>
              <a:ext uri="{FF2B5EF4-FFF2-40B4-BE49-F238E27FC236}">
                <a16:creationId xmlns:a16="http://schemas.microsoft.com/office/drawing/2014/main" id="{0C018419-9F22-4008-96B1-63F17763AB33}"/>
              </a:ext>
            </a:extLst>
          </p:cNvPr>
          <p:cNvPicPr>
            <a:picLocks noChangeAspect="1"/>
          </p:cNvPicPr>
          <p:nvPr/>
        </p:nvPicPr>
        <p:blipFill>
          <a:blip r:embed="rId4"/>
          <a:stretch>
            <a:fillRect/>
          </a:stretch>
        </p:blipFill>
        <p:spPr>
          <a:xfrm>
            <a:off x="432757" y="3580250"/>
            <a:ext cx="1154266" cy="1127708"/>
          </a:xfrm>
          <a:prstGeom prst="rect">
            <a:avLst/>
          </a:prstGeom>
        </p:spPr>
      </p:pic>
      <p:pic>
        <p:nvPicPr>
          <p:cNvPr id="24" name="图片 23">
            <a:extLst>
              <a:ext uri="{FF2B5EF4-FFF2-40B4-BE49-F238E27FC236}">
                <a16:creationId xmlns:a16="http://schemas.microsoft.com/office/drawing/2014/main" id="{35325433-CEA9-49CA-BB3D-E154B276EA17}"/>
              </a:ext>
            </a:extLst>
          </p:cNvPr>
          <p:cNvPicPr>
            <a:picLocks noChangeAspect="1"/>
          </p:cNvPicPr>
          <p:nvPr/>
        </p:nvPicPr>
        <p:blipFill>
          <a:blip r:embed="rId5"/>
          <a:stretch>
            <a:fillRect/>
          </a:stretch>
        </p:blipFill>
        <p:spPr>
          <a:xfrm>
            <a:off x="438784" y="4956270"/>
            <a:ext cx="1148239" cy="1001915"/>
          </a:xfrm>
          <a:prstGeom prst="rect">
            <a:avLst/>
          </a:prstGeom>
        </p:spPr>
      </p:pic>
      <p:pic>
        <p:nvPicPr>
          <p:cNvPr id="25" name="图片 24">
            <a:extLst>
              <a:ext uri="{FF2B5EF4-FFF2-40B4-BE49-F238E27FC236}">
                <a16:creationId xmlns:a16="http://schemas.microsoft.com/office/drawing/2014/main" id="{9777AAFF-8B46-46A1-ABEE-2B33E835D870}"/>
              </a:ext>
            </a:extLst>
          </p:cNvPr>
          <p:cNvPicPr>
            <a:picLocks noChangeAspect="1"/>
          </p:cNvPicPr>
          <p:nvPr/>
        </p:nvPicPr>
        <p:blipFill>
          <a:blip r:embed="rId6"/>
          <a:stretch>
            <a:fillRect/>
          </a:stretch>
        </p:blipFill>
        <p:spPr>
          <a:xfrm>
            <a:off x="438784" y="2240032"/>
            <a:ext cx="1158746" cy="1127708"/>
          </a:xfrm>
          <a:prstGeom prst="rect">
            <a:avLst/>
          </a:prstGeom>
        </p:spPr>
      </p:pic>
      <p:pic>
        <p:nvPicPr>
          <p:cNvPr id="26" name="图片 25">
            <a:extLst>
              <a:ext uri="{FF2B5EF4-FFF2-40B4-BE49-F238E27FC236}">
                <a16:creationId xmlns:a16="http://schemas.microsoft.com/office/drawing/2014/main" id="{26851086-9517-4099-B124-740C15DC23C3}"/>
              </a:ext>
            </a:extLst>
          </p:cNvPr>
          <p:cNvPicPr>
            <a:picLocks noChangeAspect="1"/>
          </p:cNvPicPr>
          <p:nvPr/>
        </p:nvPicPr>
        <p:blipFill>
          <a:blip r:embed="rId7"/>
          <a:stretch>
            <a:fillRect/>
          </a:stretch>
        </p:blipFill>
        <p:spPr>
          <a:xfrm>
            <a:off x="469822" y="899815"/>
            <a:ext cx="1127708" cy="1127708"/>
          </a:xfrm>
          <a:prstGeom prst="rect">
            <a:avLst/>
          </a:prstGeom>
        </p:spPr>
      </p:pic>
      <p:sp>
        <p:nvSpPr>
          <p:cNvPr id="27" name="文本框 26">
            <a:extLst>
              <a:ext uri="{FF2B5EF4-FFF2-40B4-BE49-F238E27FC236}">
                <a16:creationId xmlns:a16="http://schemas.microsoft.com/office/drawing/2014/main" id="{0AF5F833-A492-4BDE-9AA4-F20ED3D3A0C2}"/>
              </a:ext>
            </a:extLst>
          </p:cNvPr>
          <p:cNvSpPr txBox="1"/>
          <p:nvPr/>
        </p:nvSpPr>
        <p:spPr>
          <a:xfrm>
            <a:off x="1587023" y="1124744"/>
            <a:ext cx="2084225" cy="646331"/>
          </a:xfrm>
          <a:prstGeom prst="rect">
            <a:avLst/>
          </a:prstGeom>
          <a:noFill/>
        </p:spPr>
        <p:txBody>
          <a:bodyPr wrap="none" rtlCol="0">
            <a:spAutoFit/>
          </a:bodyPr>
          <a:lstStyle/>
          <a:p>
            <a:r>
              <a:rPr lang="en-US" altLang="zh-CN" dirty="0"/>
              <a:t>Circular</a:t>
            </a:r>
          </a:p>
          <a:p>
            <a:r>
              <a:rPr lang="en-US" altLang="zh-CN" dirty="0"/>
              <a:t>Relative LCE: 81.9%</a:t>
            </a:r>
            <a:endParaRPr lang="zh-CN" altLang="en-US" dirty="0"/>
          </a:p>
        </p:txBody>
      </p:sp>
      <p:sp>
        <p:nvSpPr>
          <p:cNvPr id="28" name="文本框 27">
            <a:extLst>
              <a:ext uri="{FF2B5EF4-FFF2-40B4-BE49-F238E27FC236}">
                <a16:creationId xmlns:a16="http://schemas.microsoft.com/office/drawing/2014/main" id="{378BE8CA-2B5C-46B5-87AA-E95BFC2570CC}"/>
              </a:ext>
            </a:extLst>
          </p:cNvPr>
          <p:cNvSpPr txBox="1"/>
          <p:nvPr/>
        </p:nvSpPr>
        <p:spPr>
          <a:xfrm>
            <a:off x="1587024" y="2494637"/>
            <a:ext cx="1343638" cy="646331"/>
          </a:xfrm>
          <a:prstGeom prst="rect">
            <a:avLst/>
          </a:prstGeom>
          <a:noFill/>
        </p:spPr>
        <p:txBody>
          <a:bodyPr wrap="square" rtlCol="0">
            <a:spAutoFit/>
          </a:bodyPr>
          <a:lstStyle/>
          <a:p>
            <a:r>
              <a:rPr lang="en-US" altLang="zh-CN" dirty="0"/>
              <a:t>Square</a:t>
            </a:r>
          </a:p>
          <a:p>
            <a:r>
              <a:rPr lang="en-US" altLang="zh-CN" dirty="0"/>
              <a:t>LCE: 82.9%</a:t>
            </a:r>
            <a:endParaRPr lang="zh-CN" altLang="en-US" dirty="0"/>
          </a:p>
        </p:txBody>
      </p:sp>
      <p:sp>
        <p:nvSpPr>
          <p:cNvPr id="29" name="文本框 28">
            <a:extLst>
              <a:ext uri="{FF2B5EF4-FFF2-40B4-BE49-F238E27FC236}">
                <a16:creationId xmlns:a16="http://schemas.microsoft.com/office/drawing/2014/main" id="{68C3AB57-1AC4-4913-92EC-A7D8A9F01595}"/>
              </a:ext>
            </a:extLst>
          </p:cNvPr>
          <p:cNvSpPr txBox="1"/>
          <p:nvPr/>
        </p:nvSpPr>
        <p:spPr>
          <a:xfrm>
            <a:off x="1587023" y="3768974"/>
            <a:ext cx="1343638" cy="646331"/>
          </a:xfrm>
          <a:prstGeom prst="rect">
            <a:avLst/>
          </a:prstGeom>
          <a:noFill/>
        </p:spPr>
        <p:txBody>
          <a:bodyPr wrap="none" rtlCol="0">
            <a:spAutoFit/>
          </a:bodyPr>
          <a:lstStyle/>
          <a:p>
            <a:r>
              <a:rPr lang="en-US" altLang="zh-CN" dirty="0"/>
              <a:t>Single relay</a:t>
            </a:r>
          </a:p>
          <a:p>
            <a:r>
              <a:rPr lang="en-US" altLang="zh-CN" dirty="0"/>
              <a:t>LCE: 94.3%</a:t>
            </a:r>
            <a:endParaRPr lang="zh-CN" altLang="en-US" dirty="0"/>
          </a:p>
        </p:txBody>
      </p:sp>
      <p:sp>
        <p:nvSpPr>
          <p:cNvPr id="30" name="文本框 29">
            <a:extLst>
              <a:ext uri="{FF2B5EF4-FFF2-40B4-BE49-F238E27FC236}">
                <a16:creationId xmlns:a16="http://schemas.microsoft.com/office/drawing/2014/main" id="{BE58ECF1-412D-4ABB-9361-2AA392C11CC9}"/>
              </a:ext>
            </a:extLst>
          </p:cNvPr>
          <p:cNvSpPr txBox="1"/>
          <p:nvPr/>
        </p:nvSpPr>
        <p:spPr>
          <a:xfrm>
            <a:off x="1621799" y="5108144"/>
            <a:ext cx="1455848" cy="646331"/>
          </a:xfrm>
          <a:prstGeom prst="rect">
            <a:avLst/>
          </a:prstGeom>
          <a:noFill/>
        </p:spPr>
        <p:txBody>
          <a:bodyPr wrap="none" rtlCol="0">
            <a:spAutoFit/>
          </a:bodyPr>
          <a:lstStyle/>
          <a:p>
            <a:r>
              <a:rPr lang="en-US" altLang="zh-CN" dirty="0"/>
              <a:t>Double relay</a:t>
            </a:r>
          </a:p>
          <a:p>
            <a:r>
              <a:rPr lang="en-US" altLang="zh-CN" dirty="0"/>
              <a:t>LCE: 101%</a:t>
            </a:r>
            <a:endParaRPr lang="zh-CN" altLang="en-US" dirty="0"/>
          </a:p>
        </p:txBody>
      </p:sp>
    </p:spTree>
    <p:extLst>
      <p:ext uri="{BB962C8B-B14F-4D97-AF65-F5344CB8AC3E}">
        <p14:creationId xmlns:p14="http://schemas.microsoft.com/office/powerpoint/2010/main" val="41448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04147C-0FE1-42EA-A6A6-2505B4382F4A}"/>
              </a:ext>
            </a:extLst>
          </p:cNvPr>
          <p:cNvSpPr>
            <a:spLocks noGrp="1"/>
          </p:cNvSpPr>
          <p:nvPr>
            <p:ph type="title"/>
          </p:nvPr>
        </p:nvSpPr>
        <p:spPr/>
        <p:txBody>
          <a:bodyPr/>
          <a:lstStyle/>
          <a:p>
            <a:r>
              <a:rPr lang="en-US" altLang="zh-CN" dirty="0"/>
              <a:t>Results Comparison</a:t>
            </a:r>
            <a:endParaRPr lang="zh-CN" altLang="en-US" dirty="0"/>
          </a:p>
        </p:txBody>
      </p:sp>
      <p:sp>
        <p:nvSpPr>
          <p:cNvPr id="3" name="灯片编号占位符 2">
            <a:extLst>
              <a:ext uri="{FF2B5EF4-FFF2-40B4-BE49-F238E27FC236}">
                <a16:creationId xmlns:a16="http://schemas.microsoft.com/office/drawing/2014/main" id="{BBA159DB-AD1D-4056-8A1B-07533A578488}"/>
              </a:ext>
            </a:extLst>
          </p:cNvPr>
          <p:cNvSpPr>
            <a:spLocks noGrp="1"/>
          </p:cNvSpPr>
          <p:nvPr>
            <p:ph type="sldNum" sz="quarter" idx="11"/>
          </p:nvPr>
        </p:nvSpPr>
        <p:spPr/>
        <p:txBody>
          <a:bodyPr/>
          <a:lstStyle/>
          <a:p>
            <a:fld id="{8D352C0E-AFB2-41AE-A3D8-7707757F504B}" type="slidenum">
              <a:rPr lang="zh-CN" altLang="en-US" smtClean="0"/>
              <a:pPr/>
              <a:t>12</a:t>
            </a:fld>
            <a:endParaRPr lang="zh-CN" altLang="en-US"/>
          </a:p>
        </p:txBody>
      </p:sp>
      <p:pic>
        <p:nvPicPr>
          <p:cNvPr id="23" name="图片 22">
            <a:extLst>
              <a:ext uri="{FF2B5EF4-FFF2-40B4-BE49-F238E27FC236}">
                <a16:creationId xmlns:a16="http://schemas.microsoft.com/office/drawing/2014/main" id="{0C018419-9F22-4008-96B1-63F17763AB33}"/>
              </a:ext>
            </a:extLst>
          </p:cNvPr>
          <p:cNvPicPr>
            <a:picLocks noChangeAspect="1"/>
          </p:cNvPicPr>
          <p:nvPr/>
        </p:nvPicPr>
        <p:blipFill>
          <a:blip r:embed="rId3"/>
          <a:stretch>
            <a:fillRect/>
          </a:stretch>
        </p:blipFill>
        <p:spPr>
          <a:xfrm>
            <a:off x="332673" y="3031778"/>
            <a:ext cx="900000" cy="879293"/>
          </a:xfrm>
          <a:prstGeom prst="rect">
            <a:avLst/>
          </a:prstGeom>
        </p:spPr>
      </p:pic>
      <p:pic>
        <p:nvPicPr>
          <p:cNvPr id="25" name="图片 24">
            <a:extLst>
              <a:ext uri="{FF2B5EF4-FFF2-40B4-BE49-F238E27FC236}">
                <a16:creationId xmlns:a16="http://schemas.microsoft.com/office/drawing/2014/main" id="{9777AAFF-8B46-46A1-ABEE-2B33E835D870}"/>
              </a:ext>
            </a:extLst>
          </p:cNvPr>
          <p:cNvPicPr>
            <a:picLocks noChangeAspect="1"/>
          </p:cNvPicPr>
          <p:nvPr/>
        </p:nvPicPr>
        <p:blipFill>
          <a:blip r:embed="rId4"/>
          <a:stretch>
            <a:fillRect/>
          </a:stretch>
        </p:blipFill>
        <p:spPr>
          <a:xfrm>
            <a:off x="348576" y="2104338"/>
            <a:ext cx="900000" cy="875893"/>
          </a:xfrm>
          <a:prstGeom prst="rect">
            <a:avLst/>
          </a:prstGeom>
        </p:spPr>
      </p:pic>
      <p:pic>
        <p:nvPicPr>
          <p:cNvPr id="26" name="图片 25">
            <a:extLst>
              <a:ext uri="{FF2B5EF4-FFF2-40B4-BE49-F238E27FC236}">
                <a16:creationId xmlns:a16="http://schemas.microsoft.com/office/drawing/2014/main" id="{26851086-9517-4099-B124-740C15DC23C3}"/>
              </a:ext>
            </a:extLst>
          </p:cNvPr>
          <p:cNvPicPr>
            <a:picLocks noChangeAspect="1"/>
          </p:cNvPicPr>
          <p:nvPr/>
        </p:nvPicPr>
        <p:blipFill>
          <a:blip r:embed="rId5"/>
          <a:stretch>
            <a:fillRect/>
          </a:stretch>
        </p:blipFill>
        <p:spPr>
          <a:xfrm>
            <a:off x="348576" y="1157363"/>
            <a:ext cx="900000" cy="900000"/>
          </a:xfrm>
          <a:prstGeom prst="rect">
            <a:avLst/>
          </a:prstGeom>
        </p:spPr>
      </p:pic>
      <mc:AlternateContent xmlns:mc="http://schemas.openxmlformats.org/markup-compatibility/2006" xmlns:a14="http://schemas.microsoft.com/office/drawing/2010/main">
        <mc:Choice Requires="a14">
          <p:sp>
            <p:nvSpPr>
              <p:cNvPr id="27" name="文本框 26">
                <a:extLst>
                  <a:ext uri="{FF2B5EF4-FFF2-40B4-BE49-F238E27FC236}">
                    <a16:creationId xmlns:a16="http://schemas.microsoft.com/office/drawing/2014/main" id="{0AF5F833-A492-4BDE-9AA4-F20ED3D3A0C2}"/>
                  </a:ext>
                </a:extLst>
              </p:cNvPr>
              <p:cNvSpPr txBox="1"/>
              <p:nvPr/>
            </p:nvSpPr>
            <p:spPr>
              <a:xfrm>
                <a:off x="1254234" y="1124744"/>
                <a:ext cx="2204720" cy="646331"/>
              </a:xfrm>
              <a:prstGeom prst="rect">
                <a:avLst/>
              </a:prstGeom>
              <a:noFill/>
            </p:spPr>
            <p:txBody>
              <a:bodyPr wrap="square" rtlCol="0">
                <a:spAutoFit/>
              </a:bodyPr>
              <a:lstStyle/>
              <a:p>
                <a:r>
                  <a:rPr lang="en-US" altLang="zh-CN" dirty="0"/>
                  <a:t>Circular</a:t>
                </a:r>
              </a:p>
              <a:p>
                <a:r>
                  <a:rPr lang="en-US" altLang="zh-CN" dirty="0"/>
                  <a:t>LCE: 81.9% </a:t>
                </a:r>
                <a14:m>
                  <m:oMath xmlns:m="http://schemas.openxmlformats.org/officeDocument/2006/math">
                    <m:r>
                      <a:rPr lang="en-US" altLang="zh-CN" b="0" i="1" smtClean="0">
                        <a:latin typeface="Cambria Math" panose="02040503050406030204" pitchFamily="18" charset="0"/>
                      </a:rPr>
                      <m:t>→</m:t>
                    </m:r>
                  </m:oMath>
                </a14:m>
                <a:r>
                  <a:rPr lang="zh-CN" altLang="en-US" dirty="0"/>
                  <a:t> </a:t>
                </a:r>
                <a:r>
                  <a:rPr lang="en-US" altLang="zh-CN" dirty="0"/>
                  <a:t>92.4%</a:t>
                </a:r>
              </a:p>
            </p:txBody>
          </p:sp>
        </mc:Choice>
        <mc:Fallback xmlns="">
          <p:sp>
            <p:nvSpPr>
              <p:cNvPr id="27" name="文本框 26">
                <a:extLst>
                  <a:ext uri="{FF2B5EF4-FFF2-40B4-BE49-F238E27FC236}">
                    <a16:creationId xmlns:a16="http://schemas.microsoft.com/office/drawing/2014/main" id="{0AF5F833-A492-4BDE-9AA4-F20ED3D3A0C2}"/>
                  </a:ext>
                </a:extLst>
              </p:cNvPr>
              <p:cNvSpPr txBox="1">
                <a:spLocks noRot="1" noChangeAspect="1" noMove="1" noResize="1" noEditPoints="1" noAdjustHandles="1" noChangeArrowheads="1" noChangeShapeType="1" noTextEdit="1"/>
              </p:cNvSpPr>
              <p:nvPr/>
            </p:nvSpPr>
            <p:spPr>
              <a:xfrm>
                <a:off x="1254234" y="1124744"/>
                <a:ext cx="2204720" cy="646331"/>
              </a:xfrm>
              <a:prstGeom prst="rect">
                <a:avLst/>
              </a:prstGeom>
              <a:blipFill>
                <a:blip r:embed="rId6"/>
                <a:stretch>
                  <a:fillRect l="-2493" t="-4717" b="-1509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8" name="文本框 27">
                <a:extLst>
                  <a:ext uri="{FF2B5EF4-FFF2-40B4-BE49-F238E27FC236}">
                    <a16:creationId xmlns:a16="http://schemas.microsoft.com/office/drawing/2014/main" id="{378BE8CA-2B5C-46B5-87AA-E95BFC2570CC}"/>
                  </a:ext>
                </a:extLst>
              </p:cNvPr>
              <p:cNvSpPr txBox="1"/>
              <p:nvPr/>
            </p:nvSpPr>
            <p:spPr>
              <a:xfrm>
                <a:off x="1254234" y="2170853"/>
                <a:ext cx="2204720" cy="646331"/>
              </a:xfrm>
              <a:prstGeom prst="rect">
                <a:avLst/>
              </a:prstGeom>
              <a:noFill/>
            </p:spPr>
            <p:txBody>
              <a:bodyPr wrap="square" rtlCol="0">
                <a:spAutoFit/>
              </a:bodyPr>
              <a:lstStyle/>
              <a:p>
                <a:r>
                  <a:rPr lang="en-US" altLang="zh-CN" dirty="0"/>
                  <a:t>Square</a:t>
                </a:r>
              </a:p>
              <a:p>
                <a:r>
                  <a:rPr lang="en-US" altLang="zh-CN" dirty="0"/>
                  <a:t>LCE: 82.9%</a:t>
                </a:r>
                <a14:m>
                  <m:oMath xmlns:m="http://schemas.openxmlformats.org/officeDocument/2006/math">
                    <m:r>
                      <a:rPr lang="en-US" altLang="zh-CN" b="0" i="1" smtClean="0">
                        <a:latin typeface="Cambria Math" panose="02040503050406030204" pitchFamily="18" charset="0"/>
                      </a:rPr>
                      <m:t>→</m:t>
                    </m:r>
                  </m:oMath>
                </a14:m>
                <a:r>
                  <a:rPr lang="en-US" altLang="zh-CN" dirty="0"/>
                  <a:t>91.4%</a:t>
                </a:r>
                <a:endParaRPr lang="zh-CN" altLang="en-US" dirty="0"/>
              </a:p>
            </p:txBody>
          </p:sp>
        </mc:Choice>
        <mc:Fallback xmlns="">
          <p:sp>
            <p:nvSpPr>
              <p:cNvPr id="28" name="文本框 27">
                <a:extLst>
                  <a:ext uri="{FF2B5EF4-FFF2-40B4-BE49-F238E27FC236}">
                    <a16:creationId xmlns:a16="http://schemas.microsoft.com/office/drawing/2014/main" id="{378BE8CA-2B5C-46B5-87AA-E95BFC2570CC}"/>
                  </a:ext>
                </a:extLst>
              </p:cNvPr>
              <p:cNvSpPr txBox="1">
                <a:spLocks noRot="1" noChangeAspect="1" noMove="1" noResize="1" noEditPoints="1" noAdjustHandles="1" noChangeArrowheads="1" noChangeShapeType="1" noTextEdit="1"/>
              </p:cNvSpPr>
              <p:nvPr/>
            </p:nvSpPr>
            <p:spPr>
              <a:xfrm>
                <a:off x="1254234" y="2170853"/>
                <a:ext cx="2204720" cy="646331"/>
              </a:xfrm>
              <a:prstGeom prst="rect">
                <a:avLst/>
              </a:prstGeom>
              <a:blipFill>
                <a:blip r:embed="rId7"/>
                <a:stretch>
                  <a:fillRect l="-2493" t="-3774" b="-1509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9" name="文本框 28">
                <a:extLst>
                  <a:ext uri="{FF2B5EF4-FFF2-40B4-BE49-F238E27FC236}">
                    <a16:creationId xmlns:a16="http://schemas.microsoft.com/office/drawing/2014/main" id="{68C3AB57-1AC4-4913-92EC-A7D8A9F01595}"/>
                  </a:ext>
                </a:extLst>
              </p:cNvPr>
              <p:cNvSpPr txBox="1"/>
              <p:nvPr/>
            </p:nvSpPr>
            <p:spPr>
              <a:xfrm>
                <a:off x="1248576" y="3095590"/>
                <a:ext cx="2135521" cy="646331"/>
              </a:xfrm>
              <a:prstGeom prst="rect">
                <a:avLst/>
              </a:prstGeom>
              <a:noFill/>
            </p:spPr>
            <p:txBody>
              <a:bodyPr wrap="none" rtlCol="0">
                <a:spAutoFit/>
              </a:bodyPr>
              <a:lstStyle/>
              <a:p>
                <a:r>
                  <a:rPr lang="en-US" altLang="zh-CN" dirty="0"/>
                  <a:t>Single relay</a:t>
                </a:r>
              </a:p>
              <a:p>
                <a:r>
                  <a:rPr lang="en-US" altLang="zh-CN" dirty="0"/>
                  <a:t>LCE: 94.3%</a:t>
                </a:r>
                <a:r>
                  <a:rPr lang="en-US" altLang="zh-CN" b="0" dirty="0"/>
                  <a:t> </a:t>
                </a:r>
                <a14:m>
                  <m:oMath xmlns:m="http://schemas.openxmlformats.org/officeDocument/2006/math">
                    <m:r>
                      <a:rPr lang="en-US" altLang="zh-CN" b="0" i="1" smtClean="0">
                        <a:latin typeface="Cambria Math" panose="02040503050406030204" pitchFamily="18" charset="0"/>
                      </a:rPr>
                      <m:t>→</m:t>
                    </m:r>
                  </m:oMath>
                </a14:m>
                <a:r>
                  <a:rPr lang="en-US" altLang="zh-CN" dirty="0"/>
                  <a:t>95.4%</a:t>
                </a:r>
                <a:endParaRPr lang="zh-CN" altLang="en-US" dirty="0"/>
              </a:p>
            </p:txBody>
          </p:sp>
        </mc:Choice>
        <mc:Fallback xmlns="">
          <p:sp>
            <p:nvSpPr>
              <p:cNvPr id="29" name="文本框 28">
                <a:extLst>
                  <a:ext uri="{FF2B5EF4-FFF2-40B4-BE49-F238E27FC236}">
                    <a16:creationId xmlns:a16="http://schemas.microsoft.com/office/drawing/2014/main" id="{68C3AB57-1AC4-4913-92EC-A7D8A9F01595}"/>
                  </a:ext>
                </a:extLst>
              </p:cNvPr>
              <p:cNvSpPr txBox="1">
                <a:spLocks noRot="1" noChangeAspect="1" noMove="1" noResize="1" noEditPoints="1" noAdjustHandles="1" noChangeArrowheads="1" noChangeShapeType="1" noTextEdit="1"/>
              </p:cNvSpPr>
              <p:nvPr/>
            </p:nvSpPr>
            <p:spPr>
              <a:xfrm>
                <a:off x="1248576" y="3095590"/>
                <a:ext cx="2135521" cy="646331"/>
              </a:xfrm>
              <a:prstGeom prst="rect">
                <a:avLst/>
              </a:prstGeom>
              <a:blipFill>
                <a:blip r:embed="rId8"/>
                <a:stretch>
                  <a:fillRect l="-2571" t="-4717" r="-1429" b="-1509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0" name="文本框 29">
                <a:extLst>
                  <a:ext uri="{FF2B5EF4-FFF2-40B4-BE49-F238E27FC236}">
                    <a16:creationId xmlns:a16="http://schemas.microsoft.com/office/drawing/2014/main" id="{BE58ECF1-412D-4ABB-9361-2AA392C11CC9}"/>
                  </a:ext>
                </a:extLst>
              </p:cNvPr>
              <p:cNvSpPr txBox="1"/>
              <p:nvPr/>
            </p:nvSpPr>
            <p:spPr>
              <a:xfrm>
                <a:off x="1248576" y="4044695"/>
                <a:ext cx="2010487" cy="646331"/>
              </a:xfrm>
              <a:prstGeom prst="rect">
                <a:avLst/>
              </a:prstGeom>
              <a:noFill/>
            </p:spPr>
            <p:txBody>
              <a:bodyPr wrap="none" rtlCol="0">
                <a:spAutoFit/>
              </a:bodyPr>
              <a:lstStyle/>
              <a:p>
                <a:r>
                  <a:rPr lang="en-US" altLang="zh-CN" dirty="0"/>
                  <a:t>Double relay</a:t>
                </a:r>
              </a:p>
              <a:p>
                <a:r>
                  <a:rPr lang="en-US" altLang="zh-CN" dirty="0"/>
                  <a:t>LCE: 101%</a:t>
                </a:r>
                <a:r>
                  <a:rPr lang="en-US" altLang="zh-CN" b="0" dirty="0"/>
                  <a:t> </a:t>
                </a:r>
                <a14:m>
                  <m:oMath xmlns:m="http://schemas.openxmlformats.org/officeDocument/2006/math">
                    <m:r>
                      <a:rPr lang="en-US" altLang="zh-CN" b="0" i="1" smtClean="0">
                        <a:latin typeface="Cambria Math" panose="02040503050406030204" pitchFamily="18" charset="0"/>
                      </a:rPr>
                      <m:t>→</m:t>
                    </m:r>
                  </m:oMath>
                </a14:m>
                <a:r>
                  <a:rPr lang="en-US" altLang="zh-CN" dirty="0"/>
                  <a:t>97.0%</a:t>
                </a:r>
                <a:endParaRPr lang="zh-CN" altLang="en-US" dirty="0"/>
              </a:p>
            </p:txBody>
          </p:sp>
        </mc:Choice>
        <mc:Fallback xmlns="">
          <p:sp>
            <p:nvSpPr>
              <p:cNvPr id="30" name="文本框 29">
                <a:extLst>
                  <a:ext uri="{FF2B5EF4-FFF2-40B4-BE49-F238E27FC236}">
                    <a16:creationId xmlns:a16="http://schemas.microsoft.com/office/drawing/2014/main" id="{BE58ECF1-412D-4ABB-9361-2AA392C11CC9}"/>
                  </a:ext>
                </a:extLst>
              </p:cNvPr>
              <p:cNvSpPr txBox="1">
                <a:spLocks noRot="1" noChangeAspect="1" noMove="1" noResize="1" noEditPoints="1" noAdjustHandles="1" noChangeArrowheads="1" noChangeShapeType="1" noTextEdit="1"/>
              </p:cNvSpPr>
              <p:nvPr/>
            </p:nvSpPr>
            <p:spPr>
              <a:xfrm>
                <a:off x="1248576" y="4044695"/>
                <a:ext cx="2010487" cy="646331"/>
              </a:xfrm>
              <a:prstGeom prst="rect">
                <a:avLst/>
              </a:prstGeom>
              <a:blipFill>
                <a:blip r:embed="rId9"/>
                <a:stretch>
                  <a:fillRect l="-2727" t="-3738" r="-1515" b="-14019"/>
                </a:stretch>
              </a:blipFill>
            </p:spPr>
            <p:txBody>
              <a:bodyPr/>
              <a:lstStyle/>
              <a:p>
                <a:r>
                  <a:rPr lang="zh-CN" altLang="en-US">
                    <a:noFill/>
                  </a:rPr>
                  <a:t> </a:t>
                </a:r>
              </a:p>
            </p:txBody>
          </p:sp>
        </mc:Fallback>
      </mc:AlternateContent>
      <p:pic>
        <p:nvPicPr>
          <p:cNvPr id="5" name="图片 4">
            <a:extLst>
              <a:ext uri="{FF2B5EF4-FFF2-40B4-BE49-F238E27FC236}">
                <a16:creationId xmlns:a16="http://schemas.microsoft.com/office/drawing/2014/main" id="{7FFC2281-F846-42CD-B2F4-2724E8E10979}"/>
              </a:ext>
            </a:extLst>
          </p:cNvPr>
          <p:cNvPicPr>
            <a:picLocks noChangeAspect="1"/>
          </p:cNvPicPr>
          <p:nvPr/>
        </p:nvPicPr>
        <p:blipFill>
          <a:blip r:embed="rId10"/>
          <a:stretch>
            <a:fillRect/>
          </a:stretch>
        </p:blipFill>
        <p:spPr>
          <a:xfrm>
            <a:off x="332673" y="3977846"/>
            <a:ext cx="900000" cy="900000"/>
          </a:xfrm>
          <a:prstGeom prst="rect">
            <a:avLst/>
          </a:prstGeom>
        </p:spPr>
      </p:pic>
      <p:pic>
        <p:nvPicPr>
          <p:cNvPr id="9" name="图片 8">
            <a:extLst>
              <a:ext uri="{FF2B5EF4-FFF2-40B4-BE49-F238E27FC236}">
                <a16:creationId xmlns:a16="http://schemas.microsoft.com/office/drawing/2014/main" id="{DD4E9179-BE7C-4152-A5D8-52459589B683}"/>
              </a:ext>
            </a:extLst>
          </p:cNvPr>
          <p:cNvPicPr>
            <a:picLocks noChangeAspect="1"/>
          </p:cNvPicPr>
          <p:nvPr/>
        </p:nvPicPr>
        <p:blipFill>
          <a:blip r:embed="rId11"/>
          <a:stretch>
            <a:fillRect/>
          </a:stretch>
        </p:blipFill>
        <p:spPr>
          <a:xfrm>
            <a:off x="332673" y="4944621"/>
            <a:ext cx="900000" cy="901714"/>
          </a:xfrm>
          <a:prstGeom prst="rect">
            <a:avLst/>
          </a:prstGeom>
        </p:spPr>
      </p:pic>
      <p:sp>
        <p:nvSpPr>
          <p:cNvPr id="31" name="文本框 30">
            <a:extLst>
              <a:ext uri="{FF2B5EF4-FFF2-40B4-BE49-F238E27FC236}">
                <a16:creationId xmlns:a16="http://schemas.microsoft.com/office/drawing/2014/main" id="{C66B3D22-97AF-4752-8286-AD8304BCDA64}"/>
              </a:ext>
            </a:extLst>
          </p:cNvPr>
          <p:cNvSpPr txBox="1"/>
          <p:nvPr/>
        </p:nvSpPr>
        <p:spPr>
          <a:xfrm>
            <a:off x="1218883" y="4993800"/>
            <a:ext cx="1287532" cy="646331"/>
          </a:xfrm>
          <a:prstGeom prst="rect">
            <a:avLst/>
          </a:prstGeom>
          <a:noFill/>
        </p:spPr>
        <p:txBody>
          <a:bodyPr wrap="none" rtlCol="0">
            <a:spAutoFit/>
          </a:bodyPr>
          <a:lstStyle/>
          <a:p>
            <a:r>
              <a:rPr lang="en-US" altLang="zh-CN" dirty="0"/>
              <a:t>Triple relay</a:t>
            </a:r>
          </a:p>
          <a:p>
            <a:r>
              <a:rPr lang="en-US" altLang="zh-CN" dirty="0"/>
              <a:t>LCE: 97.7%</a:t>
            </a:r>
            <a:endParaRPr lang="zh-CN" altLang="en-US" dirty="0"/>
          </a:p>
        </p:txBody>
      </p:sp>
      <p:pic>
        <p:nvPicPr>
          <p:cNvPr id="11" name="图片 10">
            <a:extLst>
              <a:ext uri="{FF2B5EF4-FFF2-40B4-BE49-F238E27FC236}">
                <a16:creationId xmlns:a16="http://schemas.microsoft.com/office/drawing/2014/main" id="{FC944C44-60A0-4059-A624-D18D15F2B08F}"/>
              </a:ext>
            </a:extLst>
          </p:cNvPr>
          <p:cNvPicPr>
            <a:picLocks noChangeAspect="1"/>
          </p:cNvPicPr>
          <p:nvPr/>
        </p:nvPicPr>
        <p:blipFill>
          <a:blip r:embed="rId12"/>
          <a:stretch>
            <a:fillRect/>
          </a:stretch>
        </p:blipFill>
        <p:spPr>
          <a:xfrm>
            <a:off x="7508608" y="1052736"/>
            <a:ext cx="4348032" cy="2880000"/>
          </a:xfrm>
          <a:prstGeom prst="rect">
            <a:avLst/>
          </a:prstGeom>
        </p:spPr>
      </p:pic>
      <p:pic>
        <p:nvPicPr>
          <p:cNvPr id="12" name="图片 11">
            <a:extLst>
              <a:ext uri="{FF2B5EF4-FFF2-40B4-BE49-F238E27FC236}">
                <a16:creationId xmlns:a16="http://schemas.microsoft.com/office/drawing/2014/main" id="{94E6CE7A-4571-465B-8E83-953FE2F73992}"/>
              </a:ext>
            </a:extLst>
          </p:cNvPr>
          <p:cNvPicPr>
            <a:picLocks noChangeAspect="1"/>
          </p:cNvPicPr>
          <p:nvPr/>
        </p:nvPicPr>
        <p:blipFill>
          <a:blip r:embed="rId13"/>
          <a:stretch>
            <a:fillRect/>
          </a:stretch>
        </p:blipFill>
        <p:spPr>
          <a:xfrm>
            <a:off x="3575720" y="1052736"/>
            <a:ext cx="4351485" cy="2880000"/>
          </a:xfrm>
          <a:prstGeom prst="rect">
            <a:avLst/>
          </a:prstGeom>
        </p:spPr>
      </p:pic>
      <p:sp>
        <p:nvSpPr>
          <p:cNvPr id="33" name="文本框 32">
            <a:extLst>
              <a:ext uri="{FF2B5EF4-FFF2-40B4-BE49-F238E27FC236}">
                <a16:creationId xmlns:a16="http://schemas.microsoft.com/office/drawing/2014/main" id="{00596D23-C068-4232-879C-F983C4705D4F}"/>
              </a:ext>
            </a:extLst>
          </p:cNvPr>
          <p:cNvSpPr txBox="1"/>
          <p:nvPr/>
        </p:nvSpPr>
        <p:spPr>
          <a:xfrm>
            <a:off x="3935761" y="3983947"/>
            <a:ext cx="4004548" cy="369332"/>
          </a:xfrm>
          <a:prstGeom prst="rect">
            <a:avLst/>
          </a:prstGeom>
          <a:noFill/>
        </p:spPr>
        <p:txBody>
          <a:bodyPr wrap="square" rtlCol="0">
            <a:spAutoFit/>
          </a:bodyPr>
          <a:lstStyle/>
          <a:p>
            <a:pPr algn="ctr"/>
            <a:r>
              <a:rPr lang="en-US" altLang="zh-CN" dirty="0"/>
              <a:t>Old result (Al reflector+ no interface)</a:t>
            </a:r>
            <a:endParaRPr lang="zh-CN" altLang="en-US" dirty="0"/>
          </a:p>
        </p:txBody>
      </p:sp>
      <p:sp>
        <p:nvSpPr>
          <p:cNvPr id="34" name="文本框 33">
            <a:extLst>
              <a:ext uri="{FF2B5EF4-FFF2-40B4-BE49-F238E27FC236}">
                <a16:creationId xmlns:a16="http://schemas.microsoft.com/office/drawing/2014/main" id="{2963E6D5-6FCE-4E5C-835A-350A5DBAC924}"/>
              </a:ext>
            </a:extLst>
          </p:cNvPr>
          <p:cNvSpPr txBox="1"/>
          <p:nvPr/>
        </p:nvSpPr>
        <p:spPr>
          <a:xfrm>
            <a:off x="8048251" y="3983947"/>
            <a:ext cx="3550633" cy="369332"/>
          </a:xfrm>
          <a:prstGeom prst="rect">
            <a:avLst/>
          </a:prstGeom>
          <a:noFill/>
        </p:spPr>
        <p:txBody>
          <a:bodyPr wrap="square" rtlCol="0">
            <a:spAutoFit/>
          </a:bodyPr>
          <a:lstStyle/>
          <a:p>
            <a:pPr algn="ctr"/>
            <a:r>
              <a:rPr lang="en-US" altLang="zh-CN" dirty="0"/>
              <a:t>New result (Tyvek + interface)</a:t>
            </a:r>
            <a:endParaRPr lang="zh-CN" altLang="en-US" dirty="0"/>
          </a:p>
        </p:txBody>
      </p:sp>
      <p:sp>
        <p:nvSpPr>
          <p:cNvPr id="21" name="文本框 20">
            <a:extLst>
              <a:ext uri="{FF2B5EF4-FFF2-40B4-BE49-F238E27FC236}">
                <a16:creationId xmlns:a16="http://schemas.microsoft.com/office/drawing/2014/main" id="{88108F4B-508E-42C5-8BA1-7E8A35921583}"/>
              </a:ext>
            </a:extLst>
          </p:cNvPr>
          <p:cNvSpPr txBox="1"/>
          <p:nvPr/>
        </p:nvSpPr>
        <p:spPr>
          <a:xfrm>
            <a:off x="1248576" y="6058743"/>
            <a:ext cx="2010487" cy="369332"/>
          </a:xfrm>
          <a:prstGeom prst="rect">
            <a:avLst/>
          </a:prstGeom>
          <a:noFill/>
        </p:spPr>
        <p:txBody>
          <a:bodyPr wrap="square">
            <a:spAutoFit/>
          </a:bodyPr>
          <a:lstStyle/>
          <a:p>
            <a:r>
              <a:rPr lang="en-US" altLang="zh-CN" dirty="0"/>
              <a:t>Uncertainty: 2.9%</a:t>
            </a:r>
            <a:endParaRPr lang="zh-CN" altLang="en-US" dirty="0"/>
          </a:p>
        </p:txBody>
      </p:sp>
      <p:sp>
        <p:nvSpPr>
          <p:cNvPr id="22" name="文本框 21">
            <a:extLst>
              <a:ext uri="{FF2B5EF4-FFF2-40B4-BE49-F238E27FC236}">
                <a16:creationId xmlns:a16="http://schemas.microsoft.com/office/drawing/2014/main" id="{3EED714C-9BF9-4049-934B-272565D65261}"/>
              </a:ext>
            </a:extLst>
          </p:cNvPr>
          <p:cNvSpPr txBox="1"/>
          <p:nvPr/>
        </p:nvSpPr>
        <p:spPr>
          <a:xfrm>
            <a:off x="3944558" y="4541769"/>
            <a:ext cx="7654326" cy="646331"/>
          </a:xfrm>
          <a:prstGeom prst="rect">
            <a:avLst/>
          </a:prstGeom>
          <a:noFill/>
        </p:spPr>
        <p:txBody>
          <a:bodyPr wrap="square">
            <a:spAutoFit/>
          </a:bodyPr>
          <a:lstStyle/>
          <a:p>
            <a:r>
              <a:rPr lang="en-US" altLang="zh-CN" b="1" dirty="0"/>
              <a:t>Conclusion: </a:t>
            </a:r>
            <a:r>
              <a:rPr lang="en-US" altLang="zh-CN" dirty="0"/>
              <a:t>The addition of the scintillator-air interface reduced the effect of PLG on uniformity profile shaping.</a:t>
            </a:r>
            <a:endParaRPr lang="zh-CN" altLang="en-US" b="1" dirty="0"/>
          </a:p>
        </p:txBody>
      </p:sp>
    </p:spTree>
    <p:extLst>
      <p:ext uri="{BB962C8B-B14F-4D97-AF65-F5344CB8AC3E}">
        <p14:creationId xmlns:p14="http://schemas.microsoft.com/office/powerpoint/2010/main" val="238538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04147C-0FE1-42EA-A6A6-2505B4382F4A}"/>
              </a:ext>
            </a:extLst>
          </p:cNvPr>
          <p:cNvSpPr>
            <a:spLocks noGrp="1"/>
          </p:cNvSpPr>
          <p:nvPr>
            <p:ph type="title"/>
          </p:nvPr>
        </p:nvSpPr>
        <p:spPr>
          <a:xfrm>
            <a:off x="334962" y="180722"/>
            <a:ext cx="11522075" cy="613245"/>
          </a:xfrm>
        </p:spPr>
        <p:txBody>
          <a:bodyPr/>
          <a:lstStyle/>
          <a:p>
            <a:r>
              <a:rPr lang="en-US" altLang="zh-CN" dirty="0"/>
              <a:t>Baseline Comparison w/ Diff. Reflector</a:t>
            </a:r>
            <a:endParaRPr lang="zh-CN" altLang="en-US" dirty="0"/>
          </a:p>
        </p:txBody>
      </p:sp>
      <p:sp>
        <p:nvSpPr>
          <p:cNvPr id="3" name="灯片编号占位符 2">
            <a:extLst>
              <a:ext uri="{FF2B5EF4-FFF2-40B4-BE49-F238E27FC236}">
                <a16:creationId xmlns:a16="http://schemas.microsoft.com/office/drawing/2014/main" id="{BBA159DB-AD1D-4056-8A1B-07533A578488}"/>
              </a:ext>
            </a:extLst>
          </p:cNvPr>
          <p:cNvSpPr>
            <a:spLocks noGrp="1"/>
          </p:cNvSpPr>
          <p:nvPr>
            <p:ph type="sldNum" sz="quarter" idx="11"/>
          </p:nvPr>
        </p:nvSpPr>
        <p:spPr/>
        <p:txBody>
          <a:bodyPr/>
          <a:lstStyle/>
          <a:p>
            <a:fld id="{8D352C0E-AFB2-41AE-A3D8-7707757F504B}" type="slidenum">
              <a:rPr lang="zh-CN" altLang="en-US" smtClean="0"/>
              <a:pPr/>
              <a:t>13</a:t>
            </a:fld>
            <a:endParaRPr lang="zh-CN" altLang="en-US"/>
          </a:p>
        </p:txBody>
      </p:sp>
      <p:pic>
        <p:nvPicPr>
          <p:cNvPr id="8" name="图片 7">
            <a:extLst>
              <a:ext uri="{FF2B5EF4-FFF2-40B4-BE49-F238E27FC236}">
                <a16:creationId xmlns:a16="http://schemas.microsoft.com/office/drawing/2014/main" id="{E5829565-61EB-4C04-8C30-50C23A5FFB1A}"/>
              </a:ext>
            </a:extLst>
          </p:cNvPr>
          <p:cNvPicPr>
            <a:picLocks noChangeAspect="1"/>
          </p:cNvPicPr>
          <p:nvPr/>
        </p:nvPicPr>
        <p:blipFill>
          <a:blip r:embed="rId3"/>
          <a:stretch>
            <a:fillRect/>
          </a:stretch>
        </p:blipFill>
        <p:spPr>
          <a:xfrm>
            <a:off x="7663164" y="3279393"/>
            <a:ext cx="3977452" cy="2634539"/>
          </a:xfrm>
          <a:prstGeom prst="rect">
            <a:avLst/>
          </a:prstGeom>
        </p:spPr>
      </p:pic>
      <p:sp>
        <p:nvSpPr>
          <p:cNvPr id="10" name="文本框 9">
            <a:extLst>
              <a:ext uri="{FF2B5EF4-FFF2-40B4-BE49-F238E27FC236}">
                <a16:creationId xmlns:a16="http://schemas.microsoft.com/office/drawing/2014/main" id="{BF0B3E96-F077-4E36-A853-C58216895676}"/>
              </a:ext>
            </a:extLst>
          </p:cNvPr>
          <p:cNvSpPr txBox="1"/>
          <p:nvPr/>
        </p:nvSpPr>
        <p:spPr>
          <a:xfrm>
            <a:off x="334962" y="806874"/>
            <a:ext cx="11737702" cy="2949205"/>
          </a:xfrm>
          <a:prstGeom prst="rect">
            <a:avLst/>
          </a:prstGeom>
          <a:noFill/>
        </p:spPr>
        <p:txBody>
          <a:bodyPr wrap="square" rtlCol="0">
            <a:spAutoFit/>
          </a:bodyPr>
          <a:lstStyle/>
          <a:p>
            <a:pPr>
              <a:lnSpc>
                <a:spcPct val="150000"/>
              </a:lnSpc>
            </a:pPr>
            <a:r>
              <a:rPr lang="en-US" altLang="zh-CN" dirty="0"/>
              <a:t>Old Baseline:		UNIFIED model, 100% reflectivity Al, NO refraction, polished, NO Scintillator-air interface.</a:t>
            </a:r>
          </a:p>
          <a:p>
            <a:pPr>
              <a:lnSpc>
                <a:spcPct val="150000"/>
              </a:lnSpc>
            </a:pPr>
            <a:r>
              <a:rPr lang="en-US" altLang="zh-CN" dirty="0"/>
              <a:t>[LUT] ESR: 		Everything (</a:t>
            </a:r>
            <a:r>
              <a:rPr lang="en-US" altLang="zh-CN" dirty="0" err="1"/>
              <a:t>refrac</a:t>
            </a:r>
            <a:r>
              <a:rPr lang="en-US" altLang="zh-CN" dirty="0"/>
              <a:t>. </a:t>
            </a:r>
            <a:r>
              <a:rPr lang="en-US" altLang="zh-CN" dirty="0" err="1"/>
              <a:t>idx</a:t>
            </a:r>
            <a:r>
              <a:rPr lang="en-US" altLang="zh-CN" dirty="0"/>
              <a:t>., reflectivity, etc.) according to LBNL LUT.</a:t>
            </a:r>
          </a:p>
          <a:p>
            <a:pPr>
              <a:lnSpc>
                <a:spcPct val="150000"/>
              </a:lnSpc>
            </a:pPr>
            <a:r>
              <a:rPr lang="en-US" altLang="zh-CN" dirty="0"/>
              <a:t>[LUT] Tyvek: 		Everything according to LUT.</a:t>
            </a:r>
          </a:p>
          <a:p>
            <a:pPr>
              <a:lnSpc>
                <a:spcPct val="150000"/>
              </a:lnSpc>
            </a:pPr>
            <a:r>
              <a:rPr lang="en-US" altLang="zh-CN" dirty="0"/>
              <a:t>[UNIFIED] Al 100:		100% reflectivity, NO refraction, polished.</a:t>
            </a:r>
          </a:p>
          <a:p>
            <a:pPr>
              <a:lnSpc>
                <a:spcPct val="150000"/>
              </a:lnSpc>
            </a:pPr>
            <a:r>
              <a:rPr lang="en-US" altLang="zh-CN" dirty="0"/>
              <a:t>[UNIFIED] Al:		90% reflectivity, NO refraction.</a:t>
            </a:r>
          </a:p>
          <a:p>
            <a:pPr>
              <a:lnSpc>
                <a:spcPct val="150000"/>
              </a:lnSpc>
            </a:pPr>
            <a:r>
              <a:rPr lang="en-US" altLang="zh-CN" dirty="0"/>
              <a:t>[UNIFIED] Tyvek no </a:t>
            </a:r>
            <a:r>
              <a:rPr lang="en-US" altLang="zh-CN" dirty="0" err="1"/>
              <a:t>refrac</a:t>
            </a:r>
            <a:r>
              <a:rPr lang="en-US" altLang="zh-CN" dirty="0"/>
              <a:t>:	90% reflectivity, ground with front painted, NO refraction.</a:t>
            </a:r>
          </a:p>
          <a:p>
            <a:pPr>
              <a:lnSpc>
                <a:spcPct val="150000"/>
              </a:lnSpc>
            </a:pPr>
            <a:r>
              <a:rPr lang="en-US" altLang="zh-CN" dirty="0"/>
              <a:t>[UNIFIED] Tyvek:		90% reflectivity, ground, refraction.</a:t>
            </a:r>
          </a:p>
        </p:txBody>
      </p:sp>
      <p:sp>
        <p:nvSpPr>
          <p:cNvPr id="13" name="文本框 12">
            <a:extLst>
              <a:ext uri="{FF2B5EF4-FFF2-40B4-BE49-F238E27FC236}">
                <a16:creationId xmlns:a16="http://schemas.microsoft.com/office/drawing/2014/main" id="{77D21F47-80EB-4734-BA1B-4C04637A7CAC}"/>
              </a:ext>
            </a:extLst>
          </p:cNvPr>
          <p:cNvSpPr txBox="1"/>
          <p:nvPr/>
        </p:nvSpPr>
        <p:spPr>
          <a:xfrm>
            <a:off x="7393360" y="5899751"/>
            <a:ext cx="4463280" cy="369332"/>
          </a:xfrm>
          <a:prstGeom prst="rect">
            <a:avLst/>
          </a:prstGeom>
          <a:noFill/>
        </p:spPr>
        <p:txBody>
          <a:bodyPr wrap="square" rtlCol="0">
            <a:spAutoFit/>
          </a:bodyPr>
          <a:lstStyle/>
          <a:p>
            <a:r>
              <a:rPr lang="en-US" altLang="zh-CN" dirty="0"/>
              <a:t>Normalized to [UNIFIED] Al 100 max. count</a:t>
            </a:r>
            <a:endParaRPr lang="zh-CN" altLang="en-US" dirty="0"/>
          </a:p>
        </p:txBody>
      </p:sp>
      <p:graphicFrame>
        <p:nvGraphicFramePr>
          <p:cNvPr id="17" name="表格 16">
            <a:extLst>
              <a:ext uri="{FF2B5EF4-FFF2-40B4-BE49-F238E27FC236}">
                <a16:creationId xmlns:a16="http://schemas.microsoft.com/office/drawing/2014/main" id="{A6951D7D-761E-4A59-8FC1-4C378FBAE17B}"/>
              </a:ext>
            </a:extLst>
          </p:cNvPr>
          <p:cNvGraphicFramePr>
            <a:graphicFrameLocks noGrp="1"/>
          </p:cNvGraphicFramePr>
          <p:nvPr>
            <p:extLst>
              <p:ext uri="{D42A27DB-BD31-4B8C-83A1-F6EECF244321}">
                <p14:modId xmlns:p14="http://schemas.microsoft.com/office/powerpoint/2010/main" val="2443650966"/>
              </p:ext>
            </p:extLst>
          </p:nvPr>
        </p:nvGraphicFramePr>
        <p:xfrm>
          <a:off x="911424" y="3858344"/>
          <a:ext cx="5867400" cy="2667000"/>
        </p:xfrm>
        <a:graphic>
          <a:graphicData uri="http://schemas.openxmlformats.org/drawingml/2006/table">
            <a:tbl>
              <a:tblPr/>
              <a:tblGrid>
                <a:gridCol w="2921000">
                  <a:extLst>
                    <a:ext uri="{9D8B030D-6E8A-4147-A177-3AD203B41FA5}">
                      <a16:colId xmlns:a16="http://schemas.microsoft.com/office/drawing/2014/main" val="172825082"/>
                    </a:ext>
                  </a:extLst>
                </a:gridCol>
                <a:gridCol w="1473200">
                  <a:extLst>
                    <a:ext uri="{9D8B030D-6E8A-4147-A177-3AD203B41FA5}">
                      <a16:colId xmlns:a16="http://schemas.microsoft.com/office/drawing/2014/main" val="124829226"/>
                    </a:ext>
                  </a:extLst>
                </a:gridCol>
                <a:gridCol w="1473200">
                  <a:extLst>
                    <a:ext uri="{9D8B030D-6E8A-4147-A177-3AD203B41FA5}">
                      <a16:colId xmlns:a16="http://schemas.microsoft.com/office/drawing/2014/main" val="2088022856"/>
                    </a:ext>
                  </a:extLst>
                </a:gridCol>
              </a:tblGrid>
              <a:tr h="333375">
                <a:tc>
                  <a:txBody>
                    <a:bodyPr/>
                    <a:lstStyle/>
                    <a:p>
                      <a:pPr algn="ctr" fontAlgn="ctr"/>
                      <a:endParaRPr lang="zh-CN" altLang="en-US" sz="1800" b="0" i="0" u="none" strike="noStrike">
                        <a:solidFill>
                          <a:srgbClr val="000000"/>
                        </a:solidFill>
                        <a:effectLst/>
                        <a:latin typeface="Segoe UI Variable Display" pitchFamily="2" charset="0"/>
                        <a:ea typeface="等线" panose="02010600030101010101" pitchFamily="2" charset="-122"/>
                      </a:endParaRPr>
                    </a:p>
                  </a:txBody>
                  <a:tcPr marL="9525" marR="9525" marT="9525" marB="0" anchor="ctr">
                    <a:lnL>
                      <a:noFill/>
                    </a:lnL>
                    <a:lnR>
                      <a:noFill/>
                    </a:lnR>
                    <a:lnT>
                      <a:noFill/>
                    </a:lnT>
                    <a:lnB>
                      <a:noFill/>
                    </a:lnB>
                  </a:tcPr>
                </a:tc>
                <a:tc>
                  <a:txBody>
                    <a:bodyPr/>
                    <a:lstStyle/>
                    <a:p>
                      <a:pPr algn="ctr" fontAlgn="ctr"/>
                      <a:r>
                        <a:rPr lang="en-US" sz="1800" b="0" i="0" u="none" strike="noStrike">
                          <a:solidFill>
                            <a:srgbClr val="000000"/>
                          </a:solidFill>
                          <a:effectLst/>
                          <a:latin typeface="Segoe UI Variable Display" pitchFamily="2" charset="0"/>
                          <a:ea typeface="等线" panose="02010600030101010101" pitchFamily="2" charset="-122"/>
                        </a:rPr>
                        <a:t>Relative LCE</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sz="1800" b="0" i="0" u="none" strike="noStrike">
                          <a:solidFill>
                            <a:srgbClr val="000000"/>
                          </a:solidFill>
                          <a:effectLst/>
                          <a:latin typeface="Segoe UI Variable Display" pitchFamily="2" charset="0"/>
                          <a:ea typeface="等线" panose="02010600030101010101" pitchFamily="2" charset="-122"/>
                        </a:rPr>
                        <a:t>Uncertainty</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2839926"/>
                  </a:ext>
                </a:extLst>
              </a:tr>
              <a:tr h="333375">
                <a:tc>
                  <a:txBody>
                    <a:bodyPr/>
                    <a:lstStyle/>
                    <a:p>
                      <a:pPr algn="l" fontAlgn="ctr"/>
                      <a:r>
                        <a:rPr lang="en-US" sz="1800" b="0" i="0" u="none" strike="noStrike">
                          <a:solidFill>
                            <a:srgbClr val="000000"/>
                          </a:solidFill>
                          <a:effectLst/>
                          <a:latin typeface="Segoe UI Variable Display" pitchFamily="2" charset="0"/>
                          <a:ea typeface="等线" panose="02010600030101010101" pitchFamily="2" charset="-122"/>
                        </a:rPr>
                        <a:t>Old Baseline</a:t>
                      </a:r>
                    </a:p>
                  </a:txBody>
                  <a:tcPr marL="9525" marR="9525" marT="9525" marB="0" anchor="ctr">
                    <a:lnL>
                      <a:noFill/>
                    </a:lnL>
                    <a:lnR>
                      <a:noFill/>
                    </a:lnR>
                    <a:lnT>
                      <a:noFill/>
                    </a:lnT>
                    <a:lnB>
                      <a:noFill/>
                    </a:lnB>
                  </a:tcPr>
                </a:tc>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185%</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2.3%</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512973849"/>
                  </a:ext>
                </a:extLst>
              </a:tr>
              <a:tr h="333375">
                <a:tc>
                  <a:txBody>
                    <a:bodyPr/>
                    <a:lstStyle/>
                    <a:p>
                      <a:pPr algn="l" fontAlgn="ctr"/>
                      <a:r>
                        <a:rPr lang="en-US" sz="1800" b="0" i="0" u="none" strike="noStrike" dirty="0">
                          <a:solidFill>
                            <a:srgbClr val="000000"/>
                          </a:solidFill>
                          <a:effectLst/>
                          <a:latin typeface="Segoe UI Variable Display" pitchFamily="2" charset="0"/>
                          <a:ea typeface="等线" panose="02010600030101010101" pitchFamily="2" charset="-122"/>
                        </a:rPr>
                        <a:t>[LUT] ESR</a:t>
                      </a:r>
                    </a:p>
                  </a:txBody>
                  <a:tcPr marL="9525" marR="9525" marT="9525" marB="0" anchor="ctr">
                    <a:lnL>
                      <a:noFill/>
                    </a:lnL>
                    <a:lnR>
                      <a:noFill/>
                    </a:lnR>
                    <a:lnT>
                      <a:noFill/>
                    </a:lnT>
                    <a:lnB>
                      <a:noFill/>
                    </a:lnB>
                  </a:tcPr>
                </a:tc>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111%</a:t>
                      </a:r>
                    </a:p>
                  </a:txBody>
                  <a:tcPr marL="9525" marR="9525" marT="9525" marB="0" anchor="ctr">
                    <a:lnL>
                      <a:noFill/>
                    </a:lnL>
                    <a:lnR>
                      <a:noFill/>
                    </a:lnR>
                    <a:lnT>
                      <a:noFill/>
                    </a:lnT>
                    <a:lnB>
                      <a:noFill/>
                    </a:lnB>
                  </a:tcPr>
                </a:tc>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2.9%</a:t>
                      </a:r>
                    </a:p>
                  </a:txBody>
                  <a:tcPr marL="9525" marR="9525" marT="9525" marB="0" anchor="ctr">
                    <a:lnL>
                      <a:noFill/>
                    </a:lnL>
                    <a:lnR>
                      <a:noFill/>
                    </a:lnR>
                    <a:lnT>
                      <a:noFill/>
                    </a:lnT>
                    <a:lnB>
                      <a:noFill/>
                    </a:lnB>
                  </a:tcPr>
                </a:tc>
                <a:extLst>
                  <a:ext uri="{0D108BD9-81ED-4DB2-BD59-A6C34878D82A}">
                    <a16:rowId xmlns:a16="http://schemas.microsoft.com/office/drawing/2014/main" val="4276205472"/>
                  </a:ext>
                </a:extLst>
              </a:tr>
              <a:tr h="333375">
                <a:tc>
                  <a:txBody>
                    <a:bodyPr/>
                    <a:lstStyle/>
                    <a:p>
                      <a:pPr algn="l" fontAlgn="ctr"/>
                      <a:r>
                        <a:rPr lang="en-US" sz="1800" b="0" i="0" u="none" strike="noStrike">
                          <a:solidFill>
                            <a:srgbClr val="000000"/>
                          </a:solidFill>
                          <a:effectLst/>
                          <a:latin typeface="Segoe UI Variable Display" pitchFamily="2" charset="0"/>
                          <a:ea typeface="等线" panose="02010600030101010101" pitchFamily="2" charset="-122"/>
                        </a:rPr>
                        <a:t>[LUT] Tyvek</a:t>
                      </a:r>
                    </a:p>
                  </a:txBody>
                  <a:tcPr marL="9525" marR="9525" marT="9525" marB="0" anchor="ctr">
                    <a:lnL>
                      <a:noFill/>
                    </a:lnL>
                    <a:lnR>
                      <a:noFill/>
                    </a:lnR>
                    <a:lnT>
                      <a:noFill/>
                    </a:lnT>
                    <a:lnB>
                      <a:noFill/>
                    </a:lnB>
                  </a:tcPr>
                </a:tc>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110%</a:t>
                      </a:r>
                    </a:p>
                  </a:txBody>
                  <a:tcPr marL="9525" marR="9525" marT="9525" marB="0" anchor="ctr">
                    <a:lnL>
                      <a:noFill/>
                    </a:lnL>
                    <a:lnR>
                      <a:noFill/>
                    </a:lnR>
                    <a:lnT>
                      <a:noFill/>
                    </a:lnT>
                    <a:lnB>
                      <a:noFill/>
                    </a:lnB>
                  </a:tcPr>
                </a:tc>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2.9%</a:t>
                      </a:r>
                    </a:p>
                  </a:txBody>
                  <a:tcPr marL="9525" marR="9525" marT="9525" marB="0" anchor="ctr">
                    <a:lnL>
                      <a:noFill/>
                    </a:lnL>
                    <a:lnR>
                      <a:noFill/>
                    </a:lnR>
                    <a:lnT>
                      <a:noFill/>
                    </a:lnT>
                    <a:lnB>
                      <a:noFill/>
                    </a:lnB>
                  </a:tcPr>
                </a:tc>
                <a:extLst>
                  <a:ext uri="{0D108BD9-81ED-4DB2-BD59-A6C34878D82A}">
                    <a16:rowId xmlns:a16="http://schemas.microsoft.com/office/drawing/2014/main" val="1848287227"/>
                  </a:ext>
                </a:extLst>
              </a:tr>
              <a:tr h="333375">
                <a:tc>
                  <a:txBody>
                    <a:bodyPr/>
                    <a:lstStyle/>
                    <a:p>
                      <a:pPr algn="l" fontAlgn="ctr"/>
                      <a:r>
                        <a:rPr lang="en-US" sz="1800" b="0" i="0" u="none" strike="noStrike">
                          <a:solidFill>
                            <a:srgbClr val="000000"/>
                          </a:solidFill>
                          <a:effectLst/>
                          <a:latin typeface="Segoe UI Variable Display" pitchFamily="2" charset="0"/>
                          <a:ea typeface="等线" panose="02010600030101010101" pitchFamily="2" charset="-122"/>
                        </a:rPr>
                        <a:t>[UNIFIED] Al 100</a:t>
                      </a:r>
                    </a:p>
                  </a:txBody>
                  <a:tcPr marL="9525" marR="9525" marT="9525" marB="0" anchor="ctr">
                    <a:lnL>
                      <a:noFill/>
                    </a:lnL>
                    <a:lnR>
                      <a:noFill/>
                    </a:lnR>
                    <a:lnT>
                      <a:noFill/>
                    </a:lnT>
                    <a:lnB>
                      <a:noFill/>
                    </a:lnB>
                  </a:tcPr>
                </a:tc>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100%</a:t>
                      </a:r>
                    </a:p>
                  </a:txBody>
                  <a:tcPr marL="9525" marR="9525" marT="9525" marB="0" anchor="ctr">
                    <a:lnL>
                      <a:noFill/>
                    </a:lnL>
                    <a:lnR>
                      <a:noFill/>
                    </a:lnR>
                    <a:lnT>
                      <a:noFill/>
                    </a:lnT>
                    <a:lnB>
                      <a:noFill/>
                    </a:lnB>
                  </a:tcPr>
                </a:tc>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3.1%</a:t>
                      </a:r>
                    </a:p>
                  </a:txBody>
                  <a:tcPr marL="9525" marR="9525" marT="9525" marB="0" anchor="ctr">
                    <a:lnL>
                      <a:noFill/>
                    </a:lnL>
                    <a:lnR>
                      <a:noFill/>
                    </a:lnR>
                    <a:lnT>
                      <a:noFill/>
                    </a:lnT>
                    <a:lnB>
                      <a:noFill/>
                    </a:lnB>
                  </a:tcPr>
                </a:tc>
                <a:extLst>
                  <a:ext uri="{0D108BD9-81ED-4DB2-BD59-A6C34878D82A}">
                    <a16:rowId xmlns:a16="http://schemas.microsoft.com/office/drawing/2014/main" val="3812180776"/>
                  </a:ext>
                </a:extLst>
              </a:tr>
              <a:tr h="333375">
                <a:tc>
                  <a:txBody>
                    <a:bodyPr/>
                    <a:lstStyle/>
                    <a:p>
                      <a:pPr algn="l" fontAlgn="ctr"/>
                      <a:r>
                        <a:rPr lang="en-US" sz="1800" b="0" i="0" u="none" strike="noStrike">
                          <a:solidFill>
                            <a:srgbClr val="000000"/>
                          </a:solidFill>
                          <a:effectLst/>
                          <a:latin typeface="Segoe UI Variable Display" pitchFamily="2" charset="0"/>
                          <a:ea typeface="等线" panose="02010600030101010101" pitchFamily="2" charset="-122"/>
                        </a:rPr>
                        <a:t>[UNIFIED] Al</a:t>
                      </a:r>
                    </a:p>
                  </a:txBody>
                  <a:tcPr marL="9525" marR="9525" marT="9525" marB="0" anchor="ctr">
                    <a:lnL>
                      <a:noFill/>
                    </a:lnL>
                    <a:lnR>
                      <a:noFill/>
                    </a:lnR>
                    <a:lnT>
                      <a:noFill/>
                    </a:lnT>
                    <a:lnB>
                      <a:noFill/>
                    </a:lnB>
                  </a:tcPr>
                </a:tc>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75%</a:t>
                      </a:r>
                    </a:p>
                  </a:txBody>
                  <a:tcPr marL="9525" marR="9525" marT="9525" marB="0" anchor="ctr">
                    <a:lnL>
                      <a:noFill/>
                    </a:lnL>
                    <a:lnR>
                      <a:noFill/>
                    </a:lnR>
                    <a:lnT>
                      <a:noFill/>
                    </a:lnT>
                    <a:lnB>
                      <a:noFill/>
                    </a:lnB>
                  </a:tcPr>
                </a:tc>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3.6%</a:t>
                      </a:r>
                    </a:p>
                  </a:txBody>
                  <a:tcPr marL="9525" marR="9525" marT="9525" marB="0" anchor="ctr">
                    <a:lnL>
                      <a:noFill/>
                    </a:lnL>
                    <a:lnR>
                      <a:noFill/>
                    </a:lnR>
                    <a:lnT>
                      <a:noFill/>
                    </a:lnT>
                    <a:lnB>
                      <a:noFill/>
                    </a:lnB>
                  </a:tcPr>
                </a:tc>
                <a:extLst>
                  <a:ext uri="{0D108BD9-81ED-4DB2-BD59-A6C34878D82A}">
                    <a16:rowId xmlns:a16="http://schemas.microsoft.com/office/drawing/2014/main" val="356303330"/>
                  </a:ext>
                </a:extLst>
              </a:tr>
              <a:tr h="333375">
                <a:tc>
                  <a:txBody>
                    <a:bodyPr/>
                    <a:lstStyle/>
                    <a:p>
                      <a:pPr algn="l" fontAlgn="ctr"/>
                      <a:r>
                        <a:rPr lang="en-US" sz="1800" b="0" i="0" u="none" strike="noStrike">
                          <a:solidFill>
                            <a:srgbClr val="000000"/>
                          </a:solidFill>
                          <a:effectLst/>
                          <a:latin typeface="Segoe UI Variable Display" pitchFamily="2" charset="0"/>
                          <a:ea typeface="等线" panose="02010600030101010101" pitchFamily="2" charset="-122"/>
                        </a:rPr>
                        <a:t>[UNIFIED] Tyvek no refrac</a:t>
                      </a:r>
                    </a:p>
                  </a:txBody>
                  <a:tcPr marL="9525" marR="9525" marT="9525" marB="0" anchor="ctr">
                    <a:lnL>
                      <a:noFill/>
                    </a:lnL>
                    <a:lnR>
                      <a:noFill/>
                    </a:lnR>
                    <a:lnT>
                      <a:noFill/>
                    </a:lnT>
                    <a:lnB>
                      <a:noFill/>
                    </a:lnB>
                  </a:tcPr>
                </a:tc>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78%</a:t>
                      </a:r>
                    </a:p>
                  </a:txBody>
                  <a:tcPr marL="9525" marR="9525" marT="9525" marB="0" anchor="ctr">
                    <a:lnL>
                      <a:noFill/>
                    </a:lnL>
                    <a:lnR>
                      <a:noFill/>
                    </a:lnR>
                    <a:lnT>
                      <a:noFill/>
                    </a:lnT>
                    <a:lnB>
                      <a:noFill/>
                    </a:lnB>
                  </a:tcPr>
                </a:tc>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3.4%</a:t>
                      </a:r>
                    </a:p>
                  </a:txBody>
                  <a:tcPr marL="9525" marR="9525" marT="9525" marB="0" anchor="ctr">
                    <a:lnL>
                      <a:noFill/>
                    </a:lnL>
                    <a:lnR>
                      <a:noFill/>
                    </a:lnR>
                    <a:lnT>
                      <a:noFill/>
                    </a:lnT>
                    <a:lnB>
                      <a:noFill/>
                    </a:lnB>
                  </a:tcPr>
                </a:tc>
                <a:extLst>
                  <a:ext uri="{0D108BD9-81ED-4DB2-BD59-A6C34878D82A}">
                    <a16:rowId xmlns:a16="http://schemas.microsoft.com/office/drawing/2014/main" val="2455479264"/>
                  </a:ext>
                </a:extLst>
              </a:tr>
              <a:tr h="333375">
                <a:tc>
                  <a:txBody>
                    <a:bodyPr/>
                    <a:lstStyle/>
                    <a:p>
                      <a:pPr algn="l" fontAlgn="ctr"/>
                      <a:r>
                        <a:rPr lang="en-US" sz="1800" b="0" i="0" u="none" strike="noStrike">
                          <a:solidFill>
                            <a:srgbClr val="000000"/>
                          </a:solidFill>
                          <a:effectLst/>
                          <a:latin typeface="Segoe UI Variable Display" pitchFamily="2" charset="0"/>
                          <a:ea typeface="等线" panose="02010600030101010101" pitchFamily="2" charset="-122"/>
                        </a:rPr>
                        <a:t>[UNIFIED] Tyvek</a:t>
                      </a:r>
                    </a:p>
                  </a:txBody>
                  <a:tcPr marL="9525" marR="9525" marT="9525" marB="0" anchor="ctr">
                    <a:lnL>
                      <a:noFill/>
                    </a:lnL>
                    <a:lnR>
                      <a:noFill/>
                    </a:lnR>
                    <a:lnT>
                      <a:noFill/>
                    </a:lnT>
                    <a:lnB>
                      <a:noFill/>
                    </a:lnB>
                  </a:tcPr>
                </a:tc>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22%</a:t>
                      </a:r>
                    </a:p>
                  </a:txBody>
                  <a:tcPr marL="9525" marR="9525" marT="9525" marB="0" anchor="ctr">
                    <a:lnL>
                      <a:noFill/>
                    </a:lnL>
                    <a:lnR>
                      <a:noFill/>
                    </a:lnR>
                    <a:lnT>
                      <a:noFill/>
                    </a:lnT>
                    <a:lnB>
                      <a:noFill/>
                    </a:lnB>
                  </a:tcPr>
                </a:tc>
                <a:tc>
                  <a:txBody>
                    <a:bodyPr/>
                    <a:lstStyle/>
                    <a:p>
                      <a:pPr algn="ctr" fontAlgn="ctr"/>
                      <a:r>
                        <a:rPr lang="en-US" altLang="zh-CN" sz="1800" b="0" i="0" u="none" strike="noStrike" dirty="0">
                          <a:solidFill>
                            <a:srgbClr val="000000"/>
                          </a:solidFill>
                          <a:effectLst/>
                          <a:latin typeface="Segoe UI Variable Display" pitchFamily="2" charset="0"/>
                          <a:ea typeface="等线" panose="02010600030101010101" pitchFamily="2" charset="-122"/>
                        </a:rPr>
                        <a:t>5.8%</a:t>
                      </a:r>
                    </a:p>
                  </a:txBody>
                  <a:tcPr marL="9525" marR="9525" marT="9525" marB="0" anchor="ctr">
                    <a:lnL>
                      <a:noFill/>
                    </a:lnL>
                    <a:lnR>
                      <a:noFill/>
                    </a:lnR>
                    <a:lnT>
                      <a:noFill/>
                    </a:lnT>
                    <a:lnB>
                      <a:noFill/>
                    </a:lnB>
                  </a:tcPr>
                </a:tc>
                <a:extLst>
                  <a:ext uri="{0D108BD9-81ED-4DB2-BD59-A6C34878D82A}">
                    <a16:rowId xmlns:a16="http://schemas.microsoft.com/office/drawing/2014/main" val="4014030000"/>
                  </a:ext>
                </a:extLst>
              </a:tr>
            </a:tbl>
          </a:graphicData>
        </a:graphic>
      </p:graphicFrame>
      <p:sp>
        <p:nvSpPr>
          <p:cNvPr id="18" name="矩形 17">
            <a:extLst>
              <a:ext uri="{FF2B5EF4-FFF2-40B4-BE49-F238E27FC236}">
                <a16:creationId xmlns:a16="http://schemas.microsoft.com/office/drawing/2014/main" id="{F7D1809A-253B-4522-A628-90363E4BE9CC}"/>
              </a:ext>
            </a:extLst>
          </p:cNvPr>
          <p:cNvSpPr/>
          <p:nvPr/>
        </p:nvSpPr>
        <p:spPr>
          <a:xfrm>
            <a:off x="4439816" y="6346967"/>
            <a:ext cx="3168352" cy="288032"/>
          </a:xfrm>
          <a:prstGeom prst="rect">
            <a:avLst/>
          </a:prstGeom>
          <a:solidFill>
            <a:srgbClr val="EDEDED"/>
          </a:solidFill>
          <a:ln>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645690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04147C-0FE1-42EA-A6A6-2505B4382F4A}"/>
              </a:ext>
            </a:extLst>
          </p:cNvPr>
          <p:cNvSpPr>
            <a:spLocks noGrp="1"/>
          </p:cNvSpPr>
          <p:nvPr>
            <p:ph type="title"/>
          </p:nvPr>
        </p:nvSpPr>
        <p:spPr>
          <a:xfrm>
            <a:off x="334962" y="180722"/>
            <a:ext cx="11522075" cy="613245"/>
          </a:xfrm>
        </p:spPr>
        <p:txBody>
          <a:bodyPr/>
          <a:lstStyle/>
          <a:p>
            <a:r>
              <a:rPr lang="en-US" altLang="zh-CN" dirty="0"/>
              <a:t>Conclusion</a:t>
            </a:r>
            <a:endParaRPr lang="zh-CN" altLang="en-US" dirty="0"/>
          </a:p>
        </p:txBody>
      </p:sp>
      <p:sp>
        <p:nvSpPr>
          <p:cNvPr id="3" name="灯片编号占位符 2">
            <a:extLst>
              <a:ext uri="{FF2B5EF4-FFF2-40B4-BE49-F238E27FC236}">
                <a16:creationId xmlns:a16="http://schemas.microsoft.com/office/drawing/2014/main" id="{BBA159DB-AD1D-4056-8A1B-07533A578488}"/>
              </a:ext>
            </a:extLst>
          </p:cNvPr>
          <p:cNvSpPr>
            <a:spLocks noGrp="1"/>
          </p:cNvSpPr>
          <p:nvPr>
            <p:ph type="sldNum" sz="quarter" idx="11"/>
          </p:nvPr>
        </p:nvSpPr>
        <p:spPr/>
        <p:txBody>
          <a:bodyPr/>
          <a:lstStyle/>
          <a:p>
            <a:fld id="{8D352C0E-AFB2-41AE-A3D8-7707757F504B}" type="slidenum">
              <a:rPr lang="zh-CN" altLang="en-US" smtClean="0"/>
              <a:pPr/>
              <a:t>14</a:t>
            </a:fld>
            <a:endParaRPr lang="zh-CN" altLang="en-US"/>
          </a:p>
        </p:txBody>
      </p:sp>
      <p:sp>
        <p:nvSpPr>
          <p:cNvPr id="4" name="文本框 3">
            <a:extLst>
              <a:ext uri="{FF2B5EF4-FFF2-40B4-BE49-F238E27FC236}">
                <a16:creationId xmlns:a16="http://schemas.microsoft.com/office/drawing/2014/main" id="{99DB9489-A94B-4235-B9BF-0ACE2BFB5B40}"/>
              </a:ext>
            </a:extLst>
          </p:cNvPr>
          <p:cNvSpPr txBox="1"/>
          <p:nvPr/>
        </p:nvSpPr>
        <p:spPr>
          <a:xfrm>
            <a:off x="334962" y="908720"/>
            <a:ext cx="11305654" cy="5350078"/>
          </a:xfrm>
          <a:prstGeom prst="rect">
            <a:avLst/>
          </a:prstGeom>
        </p:spPr>
        <p:txBody>
          <a:bodyPr vert="horz" lIns="91440" tIns="45720" rIns="91440" bIns="45720" rtlCol="0" anchor="ctr">
            <a:normAutofit/>
          </a:bodyPr>
          <a:lstStyle>
            <a:lvl1pPr indent="0">
              <a:lnSpc>
                <a:spcPct val="125000"/>
              </a:lnSpc>
              <a:spcBef>
                <a:spcPts val="600"/>
              </a:spcBef>
              <a:spcAft>
                <a:spcPts val="600"/>
              </a:spcAft>
              <a:buFont typeface="Arial" panose="020B0604020202020204" pitchFamily="34" charset="0"/>
              <a:buNone/>
              <a:defRPr sz="2400">
                <a:solidFill>
                  <a:schemeClr val="tx1">
                    <a:lumMod val="95000"/>
                    <a:lumOff val="5000"/>
                  </a:schemeClr>
                </a:solidFill>
              </a:defRPr>
            </a:lvl1pPr>
            <a:lvl2pPr marL="685800" indent="-228600">
              <a:lnSpc>
                <a:spcPct val="125000"/>
              </a:lnSpc>
              <a:spcBef>
                <a:spcPts val="600"/>
              </a:spcBef>
              <a:spcAft>
                <a:spcPts val="600"/>
              </a:spcAft>
              <a:buFont typeface="Arial" panose="020B0604020202020204" pitchFamily="34" charset="0"/>
              <a:buChar char="•"/>
              <a:defRPr sz="2200">
                <a:solidFill>
                  <a:schemeClr val="tx1">
                    <a:lumMod val="95000"/>
                    <a:lumOff val="5000"/>
                  </a:schemeClr>
                </a:solidFill>
              </a:defRPr>
            </a:lvl2pPr>
            <a:lvl3pPr marL="1143000" indent="-228600">
              <a:lnSpc>
                <a:spcPct val="125000"/>
              </a:lnSpc>
              <a:spcBef>
                <a:spcPts val="600"/>
              </a:spcBef>
              <a:spcAft>
                <a:spcPts val="600"/>
              </a:spcAft>
              <a:buFont typeface="Arial" panose="020B0604020202020204" pitchFamily="34" charset="0"/>
              <a:buChar char="•"/>
              <a:defRPr sz="2000">
                <a:solidFill>
                  <a:schemeClr val="tx1">
                    <a:lumMod val="95000"/>
                    <a:lumOff val="5000"/>
                  </a:schemeClr>
                </a:solidFill>
              </a:defRPr>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57200" indent="-457200">
              <a:buAutoNum type="arabicPeriod"/>
            </a:pPr>
            <a:r>
              <a:rPr lang="en-US" altLang="zh-CN" b="1" dirty="0"/>
              <a:t>Old Baseline vs. [UNIFIED] Al 100: </a:t>
            </a:r>
            <a:r>
              <a:rPr lang="en-US" altLang="zh-CN" dirty="0"/>
              <a:t>Difference in LCE and uniformity purely due to the introduction of Scintillator-Air interface. </a:t>
            </a:r>
          </a:p>
          <a:p>
            <a:pPr marL="457200" indent="-457200">
              <a:buAutoNum type="arabicPeriod"/>
            </a:pPr>
            <a:r>
              <a:rPr lang="en-US" altLang="zh-CN" b="1" dirty="0"/>
              <a:t>[LUT] ESR vs. [LUT] Tyvek: </a:t>
            </a:r>
            <a:r>
              <a:rPr lang="en-US" altLang="zh-CN" dirty="0"/>
              <a:t>No significant difference in performance.</a:t>
            </a:r>
          </a:p>
          <a:p>
            <a:pPr marL="457200" indent="-457200">
              <a:buAutoNum type="arabicPeriod"/>
            </a:pPr>
            <a:r>
              <a:rPr lang="en-US" altLang="zh-CN" b="1" dirty="0"/>
              <a:t>[UNIFIED] Al vs. [UNIFIED] Tyvek no </a:t>
            </a:r>
            <a:r>
              <a:rPr lang="en-US" altLang="zh-CN" b="1" dirty="0" err="1"/>
              <a:t>refrac</a:t>
            </a:r>
            <a:r>
              <a:rPr lang="en-US" altLang="zh-CN" b="1" dirty="0"/>
              <a:t>: </a:t>
            </a:r>
            <a:r>
              <a:rPr lang="en-US" altLang="zh-CN" dirty="0"/>
              <a:t>No significant difference in performance if Aluminum and Tyvek have similar reflectivity.</a:t>
            </a:r>
          </a:p>
          <a:p>
            <a:pPr marL="457200" indent="-457200">
              <a:buAutoNum type="arabicPeriod"/>
            </a:pPr>
            <a:r>
              <a:rPr lang="en-US" altLang="zh-CN" b="1" dirty="0"/>
              <a:t>[UNIFIED] Tyvek: </a:t>
            </a:r>
            <a:r>
              <a:rPr lang="en-US" altLang="zh-CN" dirty="0"/>
              <a:t>Tyvek has a refractive index of 1.5, a huge amount of photons would refract into Tyvek if we enable refraction. Refraction should not be enabled for a reflector.</a:t>
            </a:r>
            <a:endParaRPr lang="en-US" altLang="zh-CN" b="1" dirty="0"/>
          </a:p>
        </p:txBody>
      </p:sp>
    </p:spTree>
    <p:extLst>
      <p:ext uri="{BB962C8B-B14F-4D97-AF65-F5344CB8AC3E}">
        <p14:creationId xmlns:p14="http://schemas.microsoft.com/office/powerpoint/2010/main" val="932715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DF6DDBF-6F2A-4BC3-8421-5C6877EB40A5}"/>
              </a:ext>
            </a:extLst>
          </p:cNvPr>
          <p:cNvPicPr>
            <a:picLocks noChangeAspect="1"/>
          </p:cNvPicPr>
          <p:nvPr/>
        </p:nvPicPr>
        <p:blipFill>
          <a:blip r:embed="rId3"/>
          <a:stretch>
            <a:fillRect/>
          </a:stretch>
        </p:blipFill>
        <p:spPr>
          <a:xfrm>
            <a:off x="6098479" y="1196752"/>
            <a:ext cx="5772564" cy="3823565"/>
          </a:xfrm>
          <a:prstGeom prst="rect">
            <a:avLst/>
          </a:prstGeom>
        </p:spPr>
      </p:pic>
      <p:sp>
        <p:nvSpPr>
          <p:cNvPr id="2" name="标题 1">
            <a:extLst>
              <a:ext uri="{FF2B5EF4-FFF2-40B4-BE49-F238E27FC236}">
                <a16:creationId xmlns:a16="http://schemas.microsoft.com/office/drawing/2014/main" id="{0504147C-0FE1-42EA-A6A6-2505B4382F4A}"/>
              </a:ext>
            </a:extLst>
          </p:cNvPr>
          <p:cNvSpPr>
            <a:spLocks noGrp="1"/>
          </p:cNvSpPr>
          <p:nvPr>
            <p:ph type="title"/>
          </p:nvPr>
        </p:nvSpPr>
        <p:spPr>
          <a:xfrm>
            <a:off x="334962" y="180722"/>
            <a:ext cx="11522075" cy="613245"/>
          </a:xfrm>
        </p:spPr>
        <p:txBody>
          <a:bodyPr/>
          <a:lstStyle/>
          <a:p>
            <a:r>
              <a:rPr lang="en-US" altLang="zh-CN" dirty="0"/>
              <a:t>Muon/Photon/Electron Source Comparison</a:t>
            </a:r>
            <a:endParaRPr lang="zh-CN" altLang="en-US" dirty="0"/>
          </a:p>
        </p:txBody>
      </p:sp>
      <p:sp>
        <p:nvSpPr>
          <p:cNvPr id="3" name="灯片编号占位符 2">
            <a:extLst>
              <a:ext uri="{FF2B5EF4-FFF2-40B4-BE49-F238E27FC236}">
                <a16:creationId xmlns:a16="http://schemas.microsoft.com/office/drawing/2014/main" id="{BBA159DB-AD1D-4056-8A1B-07533A578488}"/>
              </a:ext>
            </a:extLst>
          </p:cNvPr>
          <p:cNvSpPr>
            <a:spLocks noGrp="1"/>
          </p:cNvSpPr>
          <p:nvPr>
            <p:ph type="sldNum" sz="quarter" idx="11"/>
          </p:nvPr>
        </p:nvSpPr>
        <p:spPr/>
        <p:txBody>
          <a:bodyPr/>
          <a:lstStyle/>
          <a:p>
            <a:fld id="{8D352C0E-AFB2-41AE-A3D8-7707757F504B}" type="slidenum">
              <a:rPr lang="zh-CN" altLang="en-US" smtClean="0"/>
              <a:pPr/>
              <a:t>15</a:t>
            </a:fld>
            <a:endParaRPr lang="zh-CN" altLang="en-US"/>
          </a:p>
        </p:txBody>
      </p:sp>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4C302D99-6358-4870-B183-3B4FC1DC9BDF}"/>
                  </a:ext>
                </a:extLst>
              </p:cNvPr>
              <p:cNvSpPr txBox="1"/>
              <p:nvPr/>
            </p:nvSpPr>
            <p:spPr>
              <a:xfrm>
                <a:off x="283316" y="778364"/>
                <a:ext cx="3550633" cy="1200329"/>
              </a:xfrm>
              <a:prstGeom prst="rect">
                <a:avLst/>
              </a:prstGeom>
              <a:noFill/>
            </p:spPr>
            <p:txBody>
              <a:bodyPr wrap="square" rtlCol="0">
                <a:spAutoFit/>
              </a:bodyPr>
              <a:lstStyle/>
              <a:p>
                <a:r>
                  <a:rPr lang="en-US" altLang="zh-CN" dirty="0"/>
                  <a:t>4GeV Muon/Electron</a:t>
                </a:r>
              </a:p>
              <a:p>
                <a:r>
                  <a:rPr lang="en-US" altLang="zh-CN" dirty="0"/>
                  <a:t># of </a:t>
                </a:r>
                <a:r>
                  <a:rPr lang="en-US" altLang="zh-CN" dirty="0" err="1"/>
                  <a:t>Scint</a:t>
                </a:r>
                <a:r>
                  <a:rPr lang="en-US" altLang="zh-CN" dirty="0"/>
                  <a:t>. </a:t>
                </a:r>
                <a14:m>
                  <m:oMath xmlns:m="http://schemas.openxmlformats.org/officeDocument/2006/math">
                    <m:r>
                      <a:rPr lang="en-US" altLang="zh-CN" b="0" i="1" smtClean="0">
                        <a:latin typeface="Cambria Math" panose="02040503050406030204" pitchFamily="18" charset="0"/>
                      </a:rPr>
                      <m:t>𝛾</m:t>
                    </m:r>
                  </m:oMath>
                </a14:m>
                <a:r>
                  <a:rPr lang="zh-CN" altLang="en-US" dirty="0"/>
                  <a:t> </a:t>
                </a:r>
                <a:r>
                  <a:rPr lang="en-US" altLang="zh-CN" dirty="0"/>
                  <a:t>: # of Cere. </a:t>
                </a:r>
                <a14:m>
                  <m:oMath xmlns:m="http://schemas.openxmlformats.org/officeDocument/2006/math">
                    <m:r>
                      <a:rPr lang="en-US" altLang="zh-CN" b="0" i="1" smtClean="0">
                        <a:latin typeface="Cambria Math" panose="02040503050406030204" pitchFamily="18" charset="0"/>
                      </a:rPr>
                      <m:t>𝛾</m:t>
                    </m:r>
                  </m:oMath>
                </a14:m>
                <a:r>
                  <a:rPr lang="zh-CN" altLang="en-US" dirty="0"/>
                  <a:t> </a:t>
                </a:r>
                <a14:m>
                  <m:oMath xmlns:m="http://schemas.openxmlformats.org/officeDocument/2006/math">
                    <m:r>
                      <a:rPr lang="zh-CN" altLang="en-US" i="1" dirty="0" smtClean="0">
                        <a:latin typeface="Cambria Math" panose="02040503050406030204" pitchFamily="18" charset="0"/>
                      </a:rPr>
                      <m:t>≈</m:t>
                    </m:r>
                  </m:oMath>
                </a14:m>
                <a:r>
                  <a:rPr lang="zh-CN" altLang="en-US" dirty="0"/>
                  <a:t> </a:t>
                </a:r>
                <a:r>
                  <a:rPr lang="en-US" altLang="zh-CN" dirty="0"/>
                  <a:t>10 : 1</a:t>
                </a:r>
              </a:p>
              <a:p>
                <a:r>
                  <a:rPr lang="en-US" altLang="zh-CN" dirty="0"/>
                  <a:t># of Scint. </a:t>
                </a:r>
                <a14:m>
                  <m:oMath xmlns:m="http://schemas.openxmlformats.org/officeDocument/2006/math">
                    <m:r>
                      <a:rPr lang="en-US" altLang="zh-CN" b="0" i="1" smtClean="0">
                        <a:latin typeface="Cambria Math" panose="02040503050406030204" pitchFamily="18" charset="0"/>
                      </a:rPr>
                      <m:t>𝛾</m:t>
                    </m:r>
                  </m:oMath>
                </a14:m>
                <a:r>
                  <a:rPr lang="zh-CN" altLang="en-US" dirty="0"/>
                  <a:t> </a:t>
                </a:r>
                <a:r>
                  <a:rPr lang="en-US" altLang="zh-CN" dirty="0"/>
                  <a:t>per muon </a:t>
                </a:r>
                <a14:m>
                  <m:oMath xmlns:m="http://schemas.openxmlformats.org/officeDocument/2006/math">
                    <m:r>
                      <a:rPr lang="zh-CN" altLang="en-US" i="1" dirty="0">
                        <a:latin typeface="Cambria Math" panose="02040503050406030204" pitchFamily="18" charset="0"/>
                      </a:rPr>
                      <m:t>≈</m:t>
                    </m:r>
                  </m:oMath>
                </a14:m>
                <a:r>
                  <a:rPr lang="zh-CN" altLang="en-US" dirty="0"/>
                  <a:t> </a:t>
                </a:r>
                <a:r>
                  <a:rPr lang="en-US" altLang="zh-CN" dirty="0"/>
                  <a:t>13000</a:t>
                </a:r>
              </a:p>
              <a:p>
                <a:r>
                  <a:rPr lang="en-US" altLang="zh-CN" dirty="0"/>
                  <a:t># of Scint. </a:t>
                </a:r>
                <a14:m>
                  <m:oMath xmlns:m="http://schemas.openxmlformats.org/officeDocument/2006/math">
                    <m:r>
                      <a:rPr lang="en-US" altLang="zh-CN" b="0" i="1" smtClean="0">
                        <a:latin typeface="Cambria Math" panose="02040503050406030204" pitchFamily="18" charset="0"/>
                      </a:rPr>
                      <m:t>𝛾</m:t>
                    </m:r>
                  </m:oMath>
                </a14:m>
                <a:r>
                  <a:rPr lang="zh-CN" altLang="en-US" dirty="0"/>
                  <a:t> </a:t>
                </a:r>
                <a:r>
                  <a:rPr lang="en-US" altLang="zh-CN" dirty="0"/>
                  <a:t>per electron </a:t>
                </a:r>
                <a14:m>
                  <m:oMath xmlns:m="http://schemas.openxmlformats.org/officeDocument/2006/math">
                    <m:r>
                      <a:rPr lang="zh-CN" altLang="en-US" i="1" dirty="0">
                        <a:latin typeface="Cambria Math" panose="02040503050406030204" pitchFamily="18" charset="0"/>
                      </a:rPr>
                      <m:t>≈</m:t>
                    </m:r>
                  </m:oMath>
                </a14:m>
                <a:r>
                  <a:rPr lang="zh-CN" altLang="en-US" dirty="0"/>
                  <a:t> </a:t>
                </a:r>
                <a:r>
                  <a:rPr lang="en-US" altLang="zh-CN" dirty="0"/>
                  <a:t>20700</a:t>
                </a:r>
                <a:endParaRPr lang="zh-CN" altLang="en-US" dirty="0"/>
              </a:p>
            </p:txBody>
          </p:sp>
        </mc:Choice>
        <mc:Fallback xmlns="">
          <p:sp>
            <p:nvSpPr>
              <p:cNvPr id="7" name="文本框 6">
                <a:extLst>
                  <a:ext uri="{FF2B5EF4-FFF2-40B4-BE49-F238E27FC236}">
                    <a16:creationId xmlns:a16="http://schemas.microsoft.com/office/drawing/2014/main" id="{4C302D99-6358-4870-B183-3B4FC1DC9BDF}"/>
                  </a:ext>
                </a:extLst>
              </p:cNvPr>
              <p:cNvSpPr txBox="1">
                <a:spLocks noRot="1" noChangeAspect="1" noMove="1" noResize="1" noEditPoints="1" noAdjustHandles="1" noChangeArrowheads="1" noChangeShapeType="1" noTextEdit="1"/>
              </p:cNvSpPr>
              <p:nvPr/>
            </p:nvSpPr>
            <p:spPr>
              <a:xfrm>
                <a:off x="283316" y="778364"/>
                <a:ext cx="3550633" cy="1200329"/>
              </a:xfrm>
              <a:prstGeom prst="rect">
                <a:avLst/>
              </a:prstGeom>
              <a:blipFill>
                <a:blip r:embed="rId4"/>
                <a:stretch>
                  <a:fillRect l="-1372" t="-2538" r="-858" b="-7614"/>
                </a:stretch>
              </a:blipFill>
            </p:spPr>
            <p:txBody>
              <a:bodyPr/>
              <a:lstStyle/>
              <a:p>
                <a:r>
                  <a:rPr lang="zh-CN" altLang="en-US">
                    <a:noFill/>
                  </a:rPr>
                  <a:t> </a:t>
                </a:r>
              </a:p>
            </p:txBody>
          </p:sp>
        </mc:Fallback>
      </mc:AlternateContent>
      <p:sp>
        <p:nvSpPr>
          <p:cNvPr id="13" name="文本框 12">
            <a:extLst>
              <a:ext uri="{FF2B5EF4-FFF2-40B4-BE49-F238E27FC236}">
                <a16:creationId xmlns:a16="http://schemas.microsoft.com/office/drawing/2014/main" id="{397AD0F9-D470-42A6-B6BA-0D6D5A7D9FC6}"/>
              </a:ext>
            </a:extLst>
          </p:cNvPr>
          <p:cNvSpPr txBox="1"/>
          <p:nvPr/>
        </p:nvSpPr>
        <p:spPr>
          <a:xfrm>
            <a:off x="334962" y="4462708"/>
            <a:ext cx="7057182" cy="1477328"/>
          </a:xfrm>
          <a:prstGeom prst="rect">
            <a:avLst/>
          </a:prstGeom>
          <a:noFill/>
        </p:spPr>
        <p:txBody>
          <a:bodyPr wrap="square" rtlCol="0">
            <a:spAutoFit/>
          </a:bodyPr>
          <a:lstStyle/>
          <a:p>
            <a:r>
              <a:rPr lang="en-US" altLang="zh-CN" b="1" dirty="0" err="1"/>
              <a:t>Conculsion</a:t>
            </a:r>
            <a:r>
              <a:rPr lang="en-US" altLang="zh-CN" b="1" dirty="0"/>
              <a:t>: </a:t>
            </a:r>
          </a:p>
          <a:p>
            <a:pPr marL="342900" indent="-342900">
              <a:buAutoNum type="arabicPeriod"/>
            </a:pPr>
            <a:r>
              <a:rPr lang="en-US" altLang="zh-CN" dirty="0"/>
              <a:t>Compared to photon point source, muon/electron induced photons have direction dependency, which makes the LCE higher at the vicinity of SiPM, becomes marginal at further locations.</a:t>
            </a:r>
          </a:p>
          <a:p>
            <a:pPr marL="342900" indent="-342900">
              <a:buAutoNum type="arabicPeriod"/>
            </a:pPr>
            <a:r>
              <a:rPr lang="en-US" altLang="zh-CN" dirty="0"/>
              <a:t>No significant difference in result after normalization. </a:t>
            </a:r>
            <a:endParaRPr lang="zh-CN" altLang="en-US" dirty="0"/>
          </a:p>
        </p:txBody>
      </p:sp>
      <p:graphicFrame>
        <p:nvGraphicFramePr>
          <p:cNvPr id="11" name="表格 10">
            <a:extLst>
              <a:ext uri="{FF2B5EF4-FFF2-40B4-BE49-F238E27FC236}">
                <a16:creationId xmlns:a16="http://schemas.microsoft.com/office/drawing/2014/main" id="{AE025543-BBC8-461C-9CBA-902567039B1A}"/>
              </a:ext>
            </a:extLst>
          </p:cNvPr>
          <p:cNvGraphicFramePr>
            <a:graphicFrameLocks noGrp="1"/>
          </p:cNvGraphicFramePr>
          <p:nvPr>
            <p:extLst>
              <p:ext uri="{D42A27DB-BD31-4B8C-83A1-F6EECF244321}">
                <p14:modId xmlns:p14="http://schemas.microsoft.com/office/powerpoint/2010/main" val="1061840699"/>
              </p:ext>
            </p:extLst>
          </p:nvPr>
        </p:nvGraphicFramePr>
        <p:xfrm>
          <a:off x="551384" y="2004408"/>
          <a:ext cx="5029201" cy="2333625"/>
        </p:xfrm>
        <a:graphic>
          <a:graphicData uri="http://schemas.openxmlformats.org/drawingml/2006/table">
            <a:tbl>
              <a:tblPr/>
              <a:tblGrid>
                <a:gridCol w="2160811">
                  <a:extLst>
                    <a:ext uri="{9D8B030D-6E8A-4147-A177-3AD203B41FA5}">
                      <a16:colId xmlns:a16="http://schemas.microsoft.com/office/drawing/2014/main" val="1509517557"/>
                    </a:ext>
                  </a:extLst>
                </a:gridCol>
                <a:gridCol w="1472271">
                  <a:extLst>
                    <a:ext uri="{9D8B030D-6E8A-4147-A177-3AD203B41FA5}">
                      <a16:colId xmlns:a16="http://schemas.microsoft.com/office/drawing/2014/main" val="1273022466"/>
                    </a:ext>
                  </a:extLst>
                </a:gridCol>
                <a:gridCol w="1396119">
                  <a:extLst>
                    <a:ext uri="{9D8B030D-6E8A-4147-A177-3AD203B41FA5}">
                      <a16:colId xmlns:a16="http://schemas.microsoft.com/office/drawing/2014/main" val="2628141615"/>
                    </a:ext>
                  </a:extLst>
                </a:gridCol>
              </a:tblGrid>
              <a:tr h="333375">
                <a:tc>
                  <a:txBody>
                    <a:bodyPr/>
                    <a:lstStyle/>
                    <a:p>
                      <a:pPr algn="ctr" fontAlgn="ctr"/>
                      <a:endParaRPr lang="zh-CN" altLang="en-US" sz="18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a:noFill/>
                    </a:lnL>
                    <a:lnR>
                      <a:noFill/>
                    </a:lnR>
                    <a:lnT>
                      <a:noFill/>
                    </a:lnT>
                    <a:lnB>
                      <a:noFill/>
                    </a:lnB>
                  </a:tcPr>
                </a:tc>
                <a:tc>
                  <a:txBody>
                    <a:bodyPr/>
                    <a:lstStyle/>
                    <a:p>
                      <a:pPr algn="ctr" rtl="0" fontAlgn="ctr"/>
                      <a:r>
                        <a:rPr lang="en-US" sz="1800" b="0" i="0" u="none" strike="noStrike">
                          <a:solidFill>
                            <a:srgbClr val="000000"/>
                          </a:solidFill>
                          <a:effectLst/>
                          <a:latin typeface="Segoe UI Variable Display" pitchFamily="2" charset="0"/>
                          <a:ea typeface="等线" panose="02010600030101010101" pitchFamily="2" charset="-122"/>
                        </a:rPr>
                        <a:t>Relative LCE</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ctr"/>
                      <a:r>
                        <a:rPr lang="en-US" sz="1800" b="0" i="0" u="none" strike="noStrike">
                          <a:solidFill>
                            <a:srgbClr val="000000"/>
                          </a:solidFill>
                          <a:effectLst/>
                          <a:latin typeface="Segoe UI Variable Display" pitchFamily="2" charset="0"/>
                          <a:ea typeface="等线" panose="02010600030101010101" pitchFamily="2" charset="-122"/>
                        </a:rPr>
                        <a:t>Uncertainty</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4256116"/>
                  </a:ext>
                </a:extLst>
              </a:tr>
              <a:tr h="333375">
                <a:tc>
                  <a:txBody>
                    <a:bodyPr/>
                    <a:lstStyle/>
                    <a:p>
                      <a:pPr algn="ctr" rtl="0" fontAlgn="ctr"/>
                      <a:r>
                        <a:rPr lang="en-US" sz="1800" b="0" i="0" u="none" strike="noStrike">
                          <a:solidFill>
                            <a:srgbClr val="000000"/>
                          </a:solidFill>
                          <a:effectLst/>
                          <a:latin typeface="Segoe UI Variable Display" pitchFamily="2" charset="0"/>
                          <a:ea typeface="等线" panose="02010600030101010101" pitchFamily="2" charset="-122"/>
                        </a:rPr>
                        <a:t>muon baseline</a:t>
                      </a:r>
                    </a:p>
                  </a:txBody>
                  <a:tcPr marL="9525" marR="9525" marT="9525" marB="0" anchor="ctr">
                    <a:lnL>
                      <a:noFill/>
                    </a:lnL>
                    <a:lnR>
                      <a:noFill/>
                    </a:lnR>
                    <a:lnT>
                      <a:noFill/>
                    </a:lnT>
                    <a:lnB>
                      <a:noFill/>
                    </a:lnB>
                  </a:tcPr>
                </a:tc>
                <a:tc>
                  <a:txBody>
                    <a:bodyPr/>
                    <a:lstStyle/>
                    <a:p>
                      <a:pPr algn="ctr" rtl="0" fontAlgn="ctr"/>
                      <a:r>
                        <a:rPr lang="en-US" altLang="zh-CN" sz="1800" b="0" i="0" u="none" strike="noStrike">
                          <a:solidFill>
                            <a:srgbClr val="000000"/>
                          </a:solidFill>
                          <a:effectLst/>
                          <a:latin typeface="Segoe UI Variable Display" pitchFamily="2" charset="0"/>
                          <a:ea typeface="等线" panose="02010600030101010101" pitchFamily="2" charset="-122"/>
                        </a:rPr>
                        <a:t>100.07%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rtl="0" fontAlgn="ctr"/>
                      <a:r>
                        <a:rPr lang="en-US" altLang="zh-CN" sz="1800" b="0" i="0" u="none" strike="noStrike">
                          <a:solidFill>
                            <a:srgbClr val="000000"/>
                          </a:solidFill>
                          <a:effectLst/>
                          <a:latin typeface="Segoe UI Variable Display" pitchFamily="2" charset="0"/>
                          <a:ea typeface="等线" panose="02010600030101010101" pitchFamily="2" charset="-122"/>
                        </a:rPr>
                        <a:t>3.40%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493937857"/>
                  </a:ext>
                </a:extLst>
              </a:tr>
              <a:tr h="333375">
                <a:tc>
                  <a:txBody>
                    <a:bodyPr/>
                    <a:lstStyle/>
                    <a:p>
                      <a:pPr algn="ctr" rtl="0" fontAlgn="ctr"/>
                      <a:r>
                        <a:rPr lang="en-US" sz="1800" b="0" i="0" u="none" strike="noStrike">
                          <a:solidFill>
                            <a:srgbClr val="000000"/>
                          </a:solidFill>
                          <a:effectLst/>
                          <a:latin typeface="Segoe UI Variable Display" pitchFamily="2" charset="0"/>
                          <a:ea typeface="等线" panose="02010600030101010101" pitchFamily="2" charset="-122"/>
                        </a:rPr>
                        <a:t>electron baseline</a:t>
                      </a:r>
                    </a:p>
                  </a:txBody>
                  <a:tcPr marL="9525" marR="9525" marT="9525" marB="0" anchor="ctr">
                    <a:lnL>
                      <a:noFill/>
                    </a:lnL>
                    <a:lnR>
                      <a:noFill/>
                    </a:lnR>
                    <a:lnT>
                      <a:noFill/>
                    </a:lnT>
                    <a:lnB>
                      <a:noFill/>
                    </a:lnB>
                  </a:tcPr>
                </a:tc>
                <a:tc>
                  <a:txBody>
                    <a:bodyPr/>
                    <a:lstStyle/>
                    <a:p>
                      <a:pPr algn="ctr" rtl="0" fontAlgn="ctr"/>
                      <a:r>
                        <a:rPr lang="en-US" altLang="zh-CN" sz="1800" b="0" i="0" u="none" strike="noStrike">
                          <a:solidFill>
                            <a:srgbClr val="000000"/>
                          </a:solidFill>
                          <a:effectLst/>
                          <a:latin typeface="Segoe UI Variable Display" pitchFamily="2" charset="0"/>
                          <a:ea typeface="等线" panose="02010600030101010101" pitchFamily="2" charset="-122"/>
                        </a:rPr>
                        <a:t>103.33%</a:t>
                      </a:r>
                    </a:p>
                  </a:txBody>
                  <a:tcPr marL="9525" marR="9525" marT="9525" marB="0" anchor="ctr">
                    <a:lnL>
                      <a:noFill/>
                    </a:lnL>
                    <a:lnR>
                      <a:noFill/>
                    </a:lnR>
                    <a:lnT>
                      <a:noFill/>
                    </a:lnT>
                    <a:lnB>
                      <a:noFill/>
                    </a:lnB>
                  </a:tcPr>
                </a:tc>
                <a:tc>
                  <a:txBody>
                    <a:bodyPr/>
                    <a:lstStyle/>
                    <a:p>
                      <a:pPr algn="ctr" rtl="0" fontAlgn="ctr"/>
                      <a:r>
                        <a:rPr lang="en-US" altLang="zh-CN" sz="1800" b="0" i="0" u="none" strike="noStrike">
                          <a:solidFill>
                            <a:srgbClr val="000000"/>
                          </a:solidFill>
                          <a:effectLst/>
                          <a:latin typeface="Segoe UI Variable Display" pitchFamily="2" charset="0"/>
                          <a:ea typeface="等线" panose="02010600030101010101" pitchFamily="2" charset="-122"/>
                        </a:rPr>
                        <a:t>4.27%</a:t>
                      </a:r>
                    </a:p>
                  </a:txBody>
                  <a:tcPr marL="9525" marR="9525" marT="9525" marB="0" anchor="ctr">
                    <a:lnL>
                      <a:noFill/>
                    </a:lnL>
                    <a:lnR>
                      <a:noFill/>
                    </a:lnR>
                    <a:lnT>
                      <a:noFill/>
                    </a:lnT>
                    <a:lnB>
                      <a:noFill/>
                    </a:lnB>
                  </a:tcPr>
                </a:tc>
                <a:extLst>
                  <a:ext uri="{0D108BD9-81ED-4DB2-BD59-A6C34878D82A}">
                    <a16:rowId xmlns:a16="http://schemas.microsoft.com/office/drawing/2014/main" val="3140882955"/>
                  </a:ext>
                </a:extLst>
              </a:tr>
              <a:tr h="333375">
                <a:tc>
                  <a:txBody>
                    <a:bodyPr/>
                    <a:lstStyle/>
                    <a:p>
                      <a:pPr algn="ctr" rtl="0" fontAlgn="ctr"/>
                      <a:r>
                        <a:rPr lang="en-US" sz="1800" b="0" i="0" u="none" strike="noStrike">
                          <a:solidFill>
                            <a:srgbClr val="0070C0"/>
                          </a:solidFill>
                          <a:effectLst/>
                          <a:latin typeface="Segoe UI Variable Display" pitchFamily="2" charset="0"/>
                          <a:ea typeface="等线" panose="02010600030101010101" pitchFamily="2" charset="-122"/>
                        </a:rPr>
                        <a:t>photon baseline</a:t>
                      </a:r>
                    </a:p>
                  </a:txBody>
                  <a:tcPr marL="9525" marR="9525" marT="9525" marB="0" anchor="ctr">
                    <a:lnL>
                      <a:noFill/>
                    </a:lnL>
                    <a:lnR>
                      <a:noFill/>
                    </a:lnR>
                    <a:lnT>
                      <a:noFill/>
                    </a:lnT>
                    <a:lnB>
                      <a:noFill/>
                    </a:lnB>
                  </a:tcPr>
                </a:tc>
                <a:tc>
                  <a:txBody>
                    <a:bodyPr/>
                    <a:lstStyle/>
                    <a:p>
                      <a:pPr algn="ctr" rtl="0" fontAlgn="ctr"/>
                      <a:r>
                        <a:rPr lang="en-US" altLang="zh-CN" sz="1800" b="0" i="0" u="none" strike="noStrike">
                          <a:solidFill>
                            <a:srgbClr val="0070C0"/>
                          </a:solidFill>
                          <a:effectLst/>
                          <a:latin typeface="Segoe UI Variable Display" pitchFamily="2" charset="0"/>
                          <a:ea typeface="等线" panose="02010600030101010101" pitchFamily="2" charset="-122"/>
                        </a:rPr>
                        <a:t>100%</a:t>
                      </a:r>
                    </a:p>
                  </a:txBody>
                  <a:tcPr marL="9525" marR="9525" marT="9525" marB="0" anchor="ctr">
                    <a:lnL>
                      <a:noFill/>
                    </a:lnL>
                    <a:lnR>
                      <a:noFill/>
                    </a:lnR>
                    <a:lnT>
                      <a:noFill/>
                    </a:lnT>
                    <a:lnB>
                      <a:noFill/>
                    </a:lnB>
                  </a:tcPr>
                </a:tc>
                <a:tc>
                  <a:txBody>
                    <a:bodyPr/>
                    <a:lstStyle/>
                    <a:p>
                      <a:pPr algn="ctr" rtl="0" fontAlgn="ctr"/>
                      <a:r>
                        <a:rPr lang="en-US" altLang="zh-CN" sz="1800" b="0" i="0" u="none" strike="noStrike">
                          <a:solidFill>
                            <a:srgbClr val="0070C0"/>
                          </a:solidFill>
                          <a:effectLst/>
                          <a:latin typeface="Segoe UI Variable Display" pitchFamily="2" charset="0"/>
                          <a:ea typeface="等线" panose="02010600030101010101" pitchFamily="2" charset="-122"/>
                        </a:rPr>
                        <a:t>2.98%</a:t>
                      </a:r>
                    </a:p>
                  </a:txBody>
                  <a:tcPr marL="9525" marR="9525" marT="9525" marB="0" anchor="ctr">
                    <a:lnL>
                      <a:noFill/>
                    </a:lnL>
                    <a:lnR>
                      <a:noFill/>
                    </a:lnR>
                    <a:lnT>
                      <a:noFill/>
                    </a:lnT>
                    <a:lnB>
                      <a:noFill/>
                    </a:lnB>
                  </a:tcPr>
                </a:tc>
                <a:extLst>
                  <a:ext uri="{0D108BD9-81ED-4DB2-BD59-A6C34878D82A}">
                    <a16:rowId xmlns:a16="http://schemas.microsoft.com/office/drawing/2014/main" val="3008577135"/>
                  </a:ext>
                </a:extLst>
              </a:tr>
              <a:tr h="333375">
                <a:tc>
                  <a:txBody>
                    <a:bodyPr/>
                    <a:lstStyle/>
                    <a:p>
                      <a:pPr algn="ctr" rtl="0" fontAlgn="ctr"/>
                      <a:r>
                        <a:rPr lang="en-US" sz="1800" b="0" i="0" u="none" strike="noStrike">
                          <a:solidFill>
                            <a:srgbClr val="000000"/>
                          </a:solidFill>
                          <a:effectLst/>
                          <a:latin typeface="Segoe UI Variable Display" pitchFamily="2" charset="0"/>
                          <a:ea typeface="等线" panose="02010600030101010101" pitchFamily="2" charset="-122"/>
                        </a:rPr>
                        <a:t>electron tripleRelay</a:t>
                      </a:r>
                    </a:p>
                  </a:txBody>
                  <a:tcPr marL="9525" marR="9525" marT="9525" marB="0" anchor="ctr">
                    <a:lnL>
                      <a:noFill/>
                    </a:lnL>
                    <a:lnR>
                      <a:noFill/>
                    </a:lnR>
                    <a:lnT>
                      <a:noFill/>
                    </a:lnT>
                    <a:lnB>
                      <a:noFill/>
                    </a:lnB>
                  </a:tcPr>
                </a:tc>
                <a:tc>
                  <a:txBody>
                    <a:bodyPr/>
                    <a:lstStyle/>
                    <a:p>
                      <a:pPr algn="ctr" rtl="0" fontAlgn="ctr"/>
                      <a:r>
                        <a:rPr lang="en-US" altLang="zh-CN" sz="1800" b="0" i="0" u="none" strike="noStrike">
                          <a:solidFill>
                            <a:srgbClr val="000000"/>
                          </a:solidFill>
                          <a:effectLst/>
                          <a:latin typeface="Segoe UI Variable Display" pitchFamily="2" charset="0"/>
                          <a:ea typeface="等线" panose="02010600030101010101" pitchFamily="2" charset="-122"/>
                        </a:rPr>
                        <a:t>105%</a:t>
                      </a:r>
                    </a:p>
                  </a:txBody>
                  <a:tcPr marL="9525" marR="9525" marT="9525" marB="0" anchor="ctr">
                    <a:lnL>
                      <a:noFill/>
                    </a:lnL>
                    <a:lnR>
                      <a:noFill/>
                    </a:lnR>
                    <a:lnT>
                      <a:noFill/>
                    </a:lnT>
                    <a:lnB>
                      <a:noFill/>
                    </a:lnB>
                  </a:tcPr>
                </a:tc>
                <a:tc>
                  <a:txBody>
                    <a:bodyPr/>
                    <a:lstStyle/>
                    <a:p>
                      <a:pPr algn="ctr" rtl="0" fontAlgn="ctr"/>
                      <a:r>
                        <a:rPr lang="en-US" altLang="zh-CN" sz="1800" b="0" i="0" u="none" strike="noStrike">
                          <a:solidFill>
                            <a:srgbClr val="000000"/>
                          </a:solidFill>
                          <a:effectLst/>
                          <a:latin typeface="Segoe UI Variable Display" pitchFamily="2" charset="0"/>
                          <a:ea typeface="等线" panose="02010600030101010101" pitchFamily="2" charset="-122"/>
                        </a:rPr>
                        <a:t>4.23%</a:t>
                      </a:r>
                    </a:p>
                  </a:txBody>
                  <a:tcPr marL="9525" marR="9525" marT="9525" marB="0" anchor="ctr">
                    <a:lnL>
                      <a:noFill/>
                    </a:lnL>
                    <a:lnR>
                      <a:noFill/>
                    </a:lnR>
                    <a:lnT>
                      <a:noFill/>
                    </a:lnT>
                    <a:lnB>
                      <a:noFill/>
                    </a:lnB>
                  </a:tcPr>
                </a:tc>
                <a:extLst>
                  <a:ext uri="{0D108BD9-81ED-4DB2-BD59-A6C34878D82A}">
                    <a16:rowId xmlns:a16="http://schemas.microsoft.com/office/drawing/2014/main" val="463752507"/>
                  </a:ext>
                </a:extLst>
              </a:tr>
              <a:tr h="333375">
                <a:tc>
                  <a:txBody>
                    <a:bodyPr/>
                    <a:lstStyle/>
                    <a:p>
                      <a:pPr algn="ctr" rtl="0" fontAlgn="ctr"/>
                      <a:r>
                        <a:rPr lang="en-US" sz="1800" b="0" i="0" u="none" strike="noStrike">
                          <a:solidFill>
                            <a:srgbClr val="000000"/>
                          </a:solidFill>
                          <a:effectLst/>
                          <a:latin typeface="Segoe UI Variable Display" pitchFamily="2" charset="0"/>
                          <a:ea typeface="等线" panose="02010600030101010101" pitchFamily="2" charset="-122"/>
                        </a:rPr>
                        <a:t>muon tripleRelay</a:t>
                      </a:r>
                    </a:p>
                  </a:txBody>
                  <a:tcPr marL="9525" marR="9525" marT="9525" marB="0" anchor="ctr">
                    <a:lnL>
                      <a:noFill/>
                    </a:lnL>
                    <a:lnR>
                      <a:noFill/>
                    </a:lnR>
                    <a:lnT>
                      <a:noFill/>
                    </a:lnT>
                    <a:lnB>
                      <a:noFill/>
                    </a:lnB>
                  </a:tcPr>
                </a:tc>
                <a:tc>
                  <a:txBody>
                    <a:bodyPr/>
                    <a:lstStyle/>
                    <a:p>
                      <a:pPr algn="ctr" rtl="0" fontAlgn="ctr"/>
                      <a:r>
                        <a:rPr lang="en-US" altLang="zh-CN" sz="1800" b="0" i="0" u="none" strike="noStrike">
                          <a:solidFill>
                            <a:srgbClr val="000000"/>
                          </a:solidFill>
                          <a:effectLst/>
                          <a:latin typeface="Segoe UI Variable Display" pitchFamily="2" charset="0"/>
                          <a:ea typeface="等线" panose="02010600030101010101" pitchFamily="2" charset="-122"/>
                        </a:rPr>
                        <a:t>101.96%</a:t>
                      </a:r>
                    </a:p>
                  </a:txBody>
                  <a:tcPr marL="9525" marR="9525" marT="9525" marB="0" anchor="ctr">
                    <a:lnL>
                      <a:noFill/>
                    </a:lnL>
                    <a:lnR>
                      <a:noFill/>
                    </a:lnR>
                    <a:lnT>
                      <a:noFill/>
                    </a:lnT>
                    <a:lnB>
                      <a:noFill/>
                    </a:lnB>
                  </a:tcPr>
                </a:tc>
                <a:tc>
                  <a:txBody>
                    <a:bodyPr/>
                    <a:lstStyle/>
                    <a:p>
                      <a:pPr algn="ctr" rtl="0" fontAlgn="ctr"/>
                      <a:r>
                        <a:rPr lang="en-US" altLang="zh-CN" sz="1800" b="0" i="0" u="none" strike="noStrike">
                          <a:solidFill>
                            <a:srgbClr val="000000"/>
                          </a:solidFill>
                          <a:effectLst/>
                          <a:latin typeface="Segoe UI Variable Display" pitchFamily="2" charset="0"/>
                          <a:ea typeface="等线" panose="02010600030101010101" pitchFamily="2" charset="-122"/>
                        </a:rPr>
                        <a:t>3.42%</a:t>
                      </a:r>
                    </a:p>
                  </a:txBody>
                  <a:tcPr marL="9525" marR="9525" marT="9525" marB="0" anchor="ctr">
                    <a:lnL>
                      <a:noFill/>
                    </a:lnL>
                    <a:lnR>
                      <a:noFill/>
                    </a:lnR>
                    <a:lnT>
                      <a:noFill/>
                    </a:lnT>
                    <a:lnB>
                      <a:noFill/>
                    </a:lnB>
                  </a:tcPr>
                </a:tc>
                <a:extLst>
                  <a:ext uri="{0D108BD9-81ED-4DB2-BD59-A6C34878D82A}">
                    <a16:rowId xmlns:a16="http://schemas.microsoft.com/office/drawing/2014/main" val="128422686"/>
                  </a:ext>
                </a:extLst>
              </a:tr>
              <a:tr h="333375">
                <a:tc>
                  <a:txBody>
                    <a:bodyPr/>
                    <a:lstStyle/>
                    <a:p>
                      <a:pPr algn="ctr" rtl="0" fontAlgn="ctr"/>
                      <a:r>
                        <a:rPr lang="en-US" sz="1800" b="0" i="0" u="none" strike="noStrike">
                          <a:solidFill>
                            <a:srgbClr val="000000"/>
                          </a:solidFill>
                          <a:effectLst/>
                          <a:latin typeface="Segoe UI Variable Display" pitchFamily="2" charset="0"/>
                          <a:ea typeface="等线" panose="02010600030101010101" pitchFamily="2" charset="-122"/>
                        </a:rPr>
                        <a:t>photon tripleRelay</a:t>
                      </a:r>
                    </a:p>
                  </a:txBody>
                  <a:tcPr marL="9525" marR="9525" marT="9525" marB="0" anchor="ctr">
                    <a:lnL>
                      <a:noFill/>
                    </a:lnL>
                    <a:lnR>
                      <a:noFill/>
                    </a:lnR>
                    <a:lnT>
                      <a:noFill/>
                    </a:lnT>
                    <a:lnB>
                      <a:noFill/>
                    </a:lnB>
                  </a:tcPr>
                </a:tc>
                <a:tc>
                  <a:txBody>
                    <a:bodyPr/>
                    <a:lstStyle/>
                    <a:p>
                      <a:pPr algn="ctr" rtl="0" fontAlgn="ctr"/>
                      <a:r>
                        <a:rPr lang="en-US" altLang="zh-CN" sz="1800" b="0" i="0" u="none" strike="noStrike">
                          <a:solidFill>
                            <a:srgbClr val="000000"/>
                          </a:solidFill>
                          <a:effectLst/>
                          <a:latin typeface="Segoe UI Variable Display" pitchFamily="2" charset="0"/>
                          <a:ea typeface="等线" panose="02010600030101010101" pitchFamily="2" charset="-122"/>
                        </a:rPr>
                        <a:t>97.67%</a:t>
                      </a:r>
                    </a:p>
                  </a:txBody>
                  <a:tcPr marL="9525" marR="9525" marT="9525" marB="0" anchor="ctr">
                    <a:lnL>
                      <a:noFill/>
                    </a:lnL>
                    <a:lnR>
                      <a:noFill/>
                    </a:lnR>
                    <a:lnT>
                      <a:noFill/>
                    </a:lnT>
                    <a:lnB>
                      <a:noFill/>
                    </a:lnB>
                  </a:tcPr>
                </a:tc>
                <a:tc>
                  <a:txBody>
                    <a:bodyPr/>
                    <a:lstStyle/>
                    <a:p>
                      <a:pPr algn="ctr" rtl="0" fontAlgn="ctr"/>
                      <a:r>
                        <a:rPr lang="en-US" altLang="zh-CN" sz="1800" b="0" i="0" u="none" strike="noStrike" dirty="0">
                          <a:solidFill>
                            <a:srgbClr val="000000"/>
                          </a:solidFill>
                          <a:effectLst/>
                          <a:latin typeface="Segoe UI Variable Display" pitchFamily="2" charset="0"/>
                          <a:ea typeface="等线" panose="02010600030101010101" pitchFamily="2" charset="-122"/>
                        </a:rPr>
                        <a:t>3.06%</a:t>
                      </a:r>
                    </a:p>
                  </a:txBody>
                  <a:tcPr marL="9525" marR="9525" marT="9525" marB="0" anchor="ctr">
                    <a:lnL>
                      <a:noFill/>
                    </a:lnL>
                    <a:lnR>
                      <a:noFill/>
                    </a:lnR>
                    <a:lnT>
                      <a:noFill/>
                    </a:lnT>
                    <a:lnB>
                      <a:noFill/>
                    </a:lnB>
                  </a:tcPr>
                </a:tc>
                <a:extLst>
                  <a:ext uri="{0D108BD9-81ED-4DB2-BD59-A6C34878D82A}">
                    <a16:rowId xmlns:a16="http://schemas.microsoft.com/office/drawing/2014/main" val="2187836637"/>
                  </a:ext>
                </a:extLst>
              </a:tr>
            </a:tbl>
          </a:graphicData>
        </a:graphic>
      </p:graphicFrame>
    </p:spTree>
    <p:extLst>
      <p:ext uri="{BB962C8B-B14F-4D97-AF65-F5344CB8AC3E}">
        <p14:creationId xmlns:p14="http://schemas.microsoft.com/office/powerpoint/2010/main" val="429179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04147C-0FE1-42EA-A6A6-2505B4382F4A}"/>
              </a:ext>
            </a:extLst>
          </p:cNvPr>
          <p:cNvSpPr>
            <a:spLocks noGrp="1"/>
          </p:cNvSpPr>
          <p:nvPr>
            <p:ph type="title"/>
          </p:nvPr>
        </p:nvSpPr>
        <p:spPr>
          <a:xfrm>
            <a:off x="334962" y="180722"/>
            <a:ext cx="11522075" cy="613245"/>
          </a:xfrm>
        </p:spPr>
        <p:txBody>
          <a:bodyPr/>
          <a:lstStyle/>
          <a:p>
            <a:r>
              <a:rPr lang="en-US" altLang="zh-CN" dirty="0"/>
              <a:t>Plastic Scintillator vs. PMMA</a:t>
            </a:r>
            <a:endParaRPr lang="zh-CN" altLang="en-US" dirty="0"/>
          </a:p>
        </p:txBody>
      </p:sp>
      <p:sp>
        <p:nvSpPr>
          <p:cNvPr id="3" name="灯片编号占位符 2">
            <a:extLst>
              <a:ext uri="{FF2B5EF4-FFF2-40B4-BE49-F238E27FC236}">
                <a16:creationId xmlns:a16="http://schemas.microsoft.com/office/drawing/2014/main" id="{BBA159DB-AD1D-4056-8A1B-07533A578488}"/>
              </a:ext>
            </a:extLst>
          </p:cNvPr>
          <p:cNvSpPr>
            <a:spLocks noGrp="1"/>
          </p:cNvSpPr>
          <p:nvPr>
            <p:ph type="sldNum" sz="quarter" idx="11"/>
          </p:nvPr>
        </p:nvSpPr>
        <p:spPr/>
        <p:txBody>
          <a:bodyPr/>
          <a:lstStyle/>
          <a:p>
            <a:fld id="{8D352C0E-AFB2-41AE-A3D8-7707757F504B}" type="slidenum">
              <a:rPr lang="zh-CN" altLang="en-US" smtClean="0"/>
              <a:pPr/>
              <a:t>16</a:t>
            </a:fld>
            <a:endParaRPr lang="zh-CN" altLang="en-US"/>
          </a:p>
        </p:txBody>
      </p:sp>
      <p:grpSp>
        <p:nvGrpSpPr>
          <p:cNvPr id="40" name="组合 39">
            <a:extLst>
              <a:ext uri="{FF2B5EF4-FFF2-40B4-BE49-F238E27FC236}">
                <a16:creationId xmlns:a16="http://schemas.microsoft.com/office/drawing/2014/main" id="{D7DB7223-BE40-4870-B71D-87E038627A60}"/>
              </a:ext>
            </a:extLst>
          </p:cNvPr>
          <p:cNvGrpSpPr/>
          <p:nvPr/>
        </p:nvGrpSpPr>
        <p:grpSpPr>
          <a:xfrm>
            <a:off x="191344" y="1984041"/>
            <a:ext cx="7992888" cy="2741103"/>
            <a:chOff x="191344" y="908720"/>
            <a:chExt cx="9447642" cy="3240000"/>
          </a:xfrm>
        </p:grpSpPr>
        <p:grpSp>
          <p:nvGrpSpPr>
            <p:cNvPr id="18" name="组合 17">
              <a:extLst>
                <a:ext uri="{FF2B5EF4-FFF2-40B4-BE49-F238E27FC236}">
                  <a16:creationId xmlns:a16="http://schemas.microsoft.com/office/drawing/2014/main" id="{30C98277-5A89-4F73-A393-2E42A1A9B21D}"/>
                </a:ext>
              </a:extLst>
            </p:cNvPr>
            <p:cNvGrpSpPr/>
            <p:nvPr/>
          </p:nvGrpSpPr>
          <p:grpSpPr>
            <a:xfrm>
              <a:off x="191344" y="908720"/>
              <a:ext cx="9447642" cy="3240000"/>
              <a:chOff x="1415480" y="3018798"/>
              <a:chExt cx="9447642" cy="3240000"/>
            </a:xfrm>
          </p:grpSpPr>
          <p:pic>
            <p:nvPicPr>
              <p:cNvPr id="15" name="图片 14">
                <a:extLst>
                  <a:ext uri="{FF2B5EF4-FFF2-40B4-BE49-F238E27FC236}">
                    <a16:creationId xmlns:a16="http://schemas.microsoft.com/office/drawing/2014/main" id="{CD202359-0B76-46DD-905D-AEE5A12751C4}"/>
                  </a:ext>
                </a:extLst>
              </p:cNvPr>
              <p:cNvPicPr>
                <a:picLocks noChangeAspect="1"/>
              </p:cNvPicPr>
              <p:nvPr/>
            </p:nvPicPr>
            <p:blipFill>
              <a:blip r:embed="rId3"/>
              <a:stretch>
                <a:fillRect/>
              </a:stretch>
            </p:blipFill>
            <p:spPr>
              <a:xfrm>
                <a:off x="1415480" y="3018798"/>
                <a:ext cx="3933036" cy="3240000"/>
              </a:xfrm>
              <a:prstGeom prst="rect">
                <a:avLst/>
              </a:prstGeom>
            </p:spPr>
          </p:pic>
          <p:pic>
            <p:nvPicPr>
              <p:cNvPr id="16" name="图片 15">
                <a:extLst>
                  <a:ext uri="{FF2B5EF4-FFF2-40B4-BE49-F238E27FC236}">
                    <a16:creationId xmlns:a16="http://schemas.microsoft.com/office/drawing/2014/main" id="{7974B4DC-F879-4062-B37D-55F6A2345434}"/>
                  </a:ext>
                </a:extLst>
              </p:cNvPr>
              <p:cNvPicPr>
                <a:picLocks noChangeAspect="1"/>
              </p:cNvPicPr>
              <p:nvPr/>
            </p:nvPicPr>
            <p:blipFill rotWithShape="1">
              <a:blip r:embed="rId4"/>
              <a:srcRect l="12816" r="21274"/>
              <a:stretch/>
            </p:blipFill>
            <p:spPr>
              <a:xfrm>
                <a:off x="4655840" y="3018798"/>
                <a:ext cx="2592288" cy="3240000"/>
              </a:xfrm>
              <a:prstGeom prst="rect">
                <a:avLst/>
              </a:prstGeom>
            </p:spPr>
          </p:pic>
          <p:pic>
            <p:nvPicPr>
              <p:cNvPr id="17" name="图片 16">
                <a:extLst>
                  <a:ext uri="{FF2B5EF4-FFF2-40B4-BE49-F238E27FC236}">
                    <a16:creationId xmlns:a16="http://schemas.microsoft.com/office/drawing/2014/main" id="{207271AF-9AF6-4C30-939E-BFFCD8AAAF87}"/>
                  </a:ext>
                </a:extLst>
              </p:cNvPr>
              <p:cNvPicPr>
                <a:picLocks noChangeAspect="1"/>
              </p:cNvPicPr>
              <p:nvPr/>
            </p:nvPicPr>
            <p:blipFill rotWithShape="1">
              <a:blip r:embed="rId5"/>
              <a:srcRect l="11864"/>
              <a:stretch/>
            </p:blipFill>
            <p:spPr>
              <a:xfrm>
                <a:off x="7396687" y="3018798"/>
                <a:ext cx="3466435" cy="3240000"/>
              </a:xfrm>
              <a:prstGeom prst="rect">
                <a:avLst/>
              </a:prstGeom>
            </p:spPr>
          </p:pic>
        </p:grpSp>
        <p:grpSp>
          <p:nvGrpSpPr>
            <p:cNvPr id="23" name="组合 22">
              <a:extLst>
                <a:ext uri="{FF2B5EF4-FFF2-40B4-BE49-F238E27FC236}">
                  <a16:creationId xmlns:a16="http://schemas.microsoft.com/office/drawing/2014/main" id="{52CF898B-23DC-4677-87A6-822690EAFE37}"/>
                </a:ext>
              </a:extLst>
            </p:cNvPr>
            <p:cNvGrpSpPr/>
            <p:nvPr/>
          </p:nvGrpSpPr>
          <p:grpSpPr>
            <a:xfrm>
              <a:off x="3760317" y="1454200"/>
              <a:ext cx="1925534" cy="1925534"/>
              <a:chOff x="3760317" y="1454200"/>
              <a:chExt cx="1925534" cy="1925534"/>
            </a:xfrm>
          </p:grpSpPr>
          <p:sp>
            <p:nvSpPr>
              <p:cNvPr id="19" name="椭圆 18">
                <a:extLst>
                  <a:ext uri="{FF2B5EF4-FFF2-40B4-BE49-F238E27FC236}">
                    <a16:creationId xmlns:a16="http://schemas.microsoft.com/office/drawing/2014/main" id="{E33EA4F5-0F2F-40C8-82E4-BF0AECFB34E0}"/>
                  </a:ext>
                </a:extLst>
              </p:cNvPr>
              <p:cNvSpPr/>
              <p:nvPr/>
            </p:nvSpPr>
            <p:spPr>
              <a:xfrm>
                <a:off x="4403827" y="2113806"/>
                <a:ext cx="638515" cy="638515"/>
              </a:xfrm>
              <a:prstGeom prst="ellipse">
                <a:avLst/>
              </a:prstGeom>
              <a:noFill/>
              <a:ln>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a:extLst>
                  <a:ext uri="{FF2B5EF4-FFF2-40B4-BE49-F238E27FC236}">
                    <a16:creationId xmlns:a16="http://schemas.microsoft.com/office/drawing/2014/main" id="{F02F0117-A6D1-45E2-86A4-9510F83C7B85}"/>
                  </a:ext>
                </a:extLst>
              </p:cNvPr>
              <p:cNvSpPr/>
              <p:nvPr/>
            </p:nvSpPr>
            <p:spPr>
              <a:xfrm>
                <a:off x="4094266" y="1780431"/>
                <a:ext cx="1273073" cy="1273073"/>
              </a:xfrm>
              <a:prstGeom prst="ellipse">
                <a:avLst/>
              </a:prstGeom>
              <a:noFill/>
              <a:ln>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a:extLst>
                  <a:ext uri="{FF2B5EF4-FFF2-40B4-BE49-F238E27FC236}">
                    <a16:creationId xmlns:a16="http://schemas.microsoft.com/office/drawing/2014/main" id="{43725A7C-C1F1-4B03-9366-E29ABA44B853}"/>
                  </a:ext>
                </a:extLst>
              </p:cNvPr>
              <p:cNvSpPr/>
              <p:nvPr/>
            </p:nvSpPr>
            <p:spPr>
              <a:xfrm>
                <a:off x="3760317" y="1454200"/>
                <a:ext cx="1925534" cy="1925534"/>
              </a:xfrm>
              <a:prstGeom prst="ellipse">
                <a:avLst/>
              </a:prstGeom>
              <a:noFill/>
              <a:ln>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4" name="组合 23">
              <a:extLst>
                <a:ext uri="{FF2B5EF4-FFF2-40B4-BE49-F238E27FC236}">
                  <a16:creationId xmlns:a16="http://schemas.microsoft.com/office/drawing/2014/main" id="{A78AD614-440E-4854-BEA4-4516797EBA03}"/>
                </a:ext>
              </a:extLst>
            </p:cNvPr>
            <p:cNvGrpSpPr/>
            <p:nvPr/>
          </p:nvGrpSpPr>
          <p:grpSpPr>
            <a:xfrm>
              <a:off x="6543923" y="1462191"/>
              <a:ext cx="1925534" cy="1925534"/>
              <a:chOff x="3760317" y="1454200"/>
              <a:chExt cx="1925534" cy="1925534"/>
            </a:xfrm>
          </p:grpSpPr>
          <p:sp>
            <p:nvSpPr>
              <p:cNvPr id="25" name="椭圆 24">
                <a:extLst>
                  <a:ext uri="{FF2B5EF4-FFF2-40B4-BE49-F238E27FC236}">
                    <a16:creationId xmlns:a16="http://schemas.microsoft.com/office/drawing/2014/main" id="{843A1F3E-8DC2-45ED-9DFF-A67ABF512B79}"/>
                  </a:ext>
                </a:extLst>
              </p:cNvPr>
              <p:cNvSpPr/>
              <p:nvPr/>
            </p:nvSpPr>
            <p:spPr>
              <a:xfrm>
                <a:off x="4403827" y="2113806"/>
                <a:ext cx="638515" cy="638515"/>
              </a:xfrm>
              <a:prstGeom prst="ellipse">
                <a:avLst/>
              </a:prstGeom>
              <a:noFill/>
              <a:ln>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a:extLst>
                  <a:ext uri="{FF2B5EF4-FFF2-40B4-BE49-F238E27FC236}">
                    <a16:creationId xmlns:a16="http://schemas.microsoft.com/office/drawing/2014/main" id="{1EB534B5-238C-4294-A603-428176F1CC3C}"/>
                  </a:ext>
                </a:extLst>
              </p:cNvPr>
              <p:cNvSpPr/>
              <p:nvPr/>
            </p:nvSpPr>
            <p:spPr>
              <a:xfrm>
                <a:off x="4094266" y="1780431"/>
                <a:ext cx="1273073" cy="1273073"/>
              </a:xfrm>
              <a:prstGeom prst="ellipse">
                <a:avLst/>
              </a:prstGeom>
              <a:noFill/>
              <a:ln>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a:extLst>
                  <a:ext uri="{FF2B5EF4-FFF2-40B4-BE49-F238E27FC236}">
                    <a16:creationId xmlns:a16="http://schemas.microsoft.com/office/drawing/2014/main" id="{8F5A685C-66E9-4932-BBA6-938E15D2F708}"/>
                  </a:ext>
                </a:extLst>
              </p:cNvPr>
              <p:cNvSpPr/>
              <p:nvPr/>
            </p:nvSpPr>
            <p:spPr>
              <a:xfrm>
                <a:off x="3760317" y="1454200"/>
                <a:ext cx="1925534" cy="1925534"/>
              </a:xfrm>
              <a:prstGeom prst="ellipse">
                <a:avLst/>
              </a:prstGeom>
              <a:noFill/>
              <a:ln>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29" name="直接连接符 28">
              <a:extLst>
                <a:ext uri="{FF2B5EF4-FFF2-40B4-BE49-F238E27FC236}">
                  <a16:creationId xmlns:a16="http://schemas.microsoft.com/office/drawing/2014/main" id="{9A833F7B-5178-411C-936A-344B122E2AC0}"/>
                </a:ext>
              </a:extLst>
            </p:cNvPr>
            <p:cNvCxnSpPr>
              <a:cxnSpLocks/>
            </p:cNvCxnSpPr>
            <p:nvPr/>
          </p:nvCxnSpPr>
          <p:spPr>
            <a:xfrm flipV="1">
              <a:off x="3503712" y="1215620"/>
              <a:ext cx="2448272" cy="2428310"/>
            </a:xfrm>
            <a:prstGeom prst="line">
              <a:avLst/>
            </a:prstGeom>
            <a:ln w="1270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id="{87FDAF9C-7DE2-4292-B59D-E8CA13BE03E5}"/>
                </a:ext>
              </a:extLst>
            </p:cNvPr>
            <p:cNvCxnSpPr>
              <a:cxnSpLocks/>
            </p:cNvCxnSpPr>
            <p:nvPr/>
          </p:nvCxnSpPr>
          <p:spPr>
            <a:xfrm rot="5400000" flipV="1">
              <a:off x="3510062" y="1209270"/>
              <a:ext cx="2448272" cy="2428310"/>
            </a:xfrm>
            <a:prstGeom prst="line">
              <a:avLst/>
            </a:prstGeom>
            <a:ln w="12700">
              <a:solidFill>
                <a:srgbClr val="FF0000"/>
              </a:solidFill>
              <a:prstDash val="lgDash"/>
            </a:ln>
          </p:spPr>
          <p:style>
            <a:lnRef idx="1">
              <a:schemeClr val="accent1"/>
            </a:lnRef>
            <a:fillRef idx="0">
              <a:schemeClr val="accent1"/>
            </a:fillRef>
            <a:effectRef idx="0">
              <a:schemeClr val="accent1"/>
            </a:effectRef>
            <a:fontRef idx="minor">
              <a:schemeClr val="tx1"/>
            </a:fontRef>
          </p:style>
        </p:cxnSp>
      </p:grpSp>
      <p:sp>
        <p:nvSpPr>
          <p:cNvPr id="33" name="文本框 32">
            <a:extLst>
              <a:ext uri="{FF2B5EF4-FFF2-40B4-BE49-F238E27FC236}">
                <a16:creationId xmlns:a16="http://schemas.microsoft.com/office/drawing/2014/main" id="{B17EE7A7-318D-4A11-BD0E-3156203CF2C3}"/>
              </a:ext>
            </a:extLst>
          </p:cNvPr>
          <p:cNvSpPr txBox="1"/>
          <p:nvPr/>
        </p:nvSpPr>
        <p:spPr>
          <a:xfrm>
            <a:off x="432681" y="5517232"/>
            <a:ext cx="7751551" cy="646331"/>
          </a:xfrm>
          <a:prstGeom prst="rect">
            <a:avLst/>
          </a:prstGeom>
          <a:noFill/>
        </p:spPr>
        <p:txBody>
          <a:bodyPr wrap="square" rtlCol="0">
            <a:spAutoFit/>
          </a:bodyPr>
          <a:lstStyle/>
          <a:p>
            <a:r>
              <a:rPr lang="en-US" altLang="zh-CN" b="1" dirty="0"/>
              <a:t>Conclusion:</a:t>
            </a:r>
            <a:r>
              <a:rPr lang="en-US" altLang="zh-CN" dirty="0"/>
              <a:t> LCE from air gaps among the relay rings show the contribution of plastic scintillator in producing addition photons.</a:t>
            </a:r>
            <a:endParaRPr lang="zh-CN" altLang="en-US" b="1" dirty="0"/>
          </a:p>
        </p:txBody>
      </p:sp>
      <p:sp>
        <p:nvSpPr>
          <p:cNvPr id="34" name="文本框 33">
            <a:extLst>
              <a:ext uri="{FF2B5EF4-FFF2-40B4-BE49-F238E27FC236}">
                <a16:creationId xmlns:a16="http://schemas.microsoft.com/office/drawing/2014/main" id="{B1A49037-62A8-46B0-9B79-951062E4AE7A}"/>
              </a:ext>
            </a:extLst>
          </p:cNvPr>
          <p:cNvSpPr txBox="1"/>
          <p:nvPr/>
        </p:nvSpPr>
        <p:spPr>
          <a:xfrm>
            <a:off x="581288" y="5085844"/>
            <a:ext cx="7200800" cy="369332"/>
          </a:xfrm>
          <a:prstGeom prst="rect">
            <a:avLst/>
          </a:prstGeom>
          <a:noFill/>
        </p:spPr>
        <p:txBody>
          <a:bodyPr wrap="square" rtlCol="0">
            <a:spAutoFit/>
          </a:bodyPr>
          <a:lstStyle/>
          <a:p>
            <a:r>
              <a:rPr lang="en-US" altLang="zh-CN" dirty="0"/>
              <a:t>Red dashed line = Chamfer cut area = Less plastic scintillator material</a:t>
            </a:r>
            <a:endParaRPr lang="zh-CN" altLang="en-US" dirty="0"/>
          </a:p>
        </p:txBody>
      </p:sp>
      <p:sp>
        <p:nvSpPr>
          <p:cNvPr id="35" name="文本框 34">
            <a:extLst>
              <a:ext uri="{FF2B5EF4-FFF2-40B4-BE49-F238E27FC236}">
                <a16:creationId xmlns:a16="http://schemas.microsoft.com/office/drawing/2014/main" id="{FBACFE1B-D98E-445B-AFD9-CCE65669BC8E}"/>
              </a:ext>
            </a:extLst>
          </p:cNvPr>
          <p:cNvSpPr txBox="1"/>
          <p:nvPr/>
        </p:nvSpPr>
        <p:spPr>
          <a:xfrm>
            <a:off x="548414" y="4713654"/>
            <a:ext cx="2251386" cy="369332"/>
          </a:xfrm>
          <a:prstGeom prst="rect">
            <a:avLst/>
          </a:prstGeom>
          <a:noFill/>
        </p:spPr>
        <p:txBody>
          <a:bodyPr wrap="square" rtlCol="0">
            <a:spAutoFit/>
          </a:bodyPr>
          <a:lstStyle/>
          <a:p>
            <a:pPr algn="ctr"/>
            <a:r>
              <a:rPr lang="en-US" altLang="zh-CN" dirty="0"/>
              <a:t>LCE: 100%</a:t>
            </a:r>
            <a:endParaRPr lang="zh-CN" altLang="en-US" dirty="0"/>
          </a:p>
        </p:txBody>
      </p:sp>
      <p:sp>
        <p:nvSpPr>
          <p:cNvPr id="36" name="文本框 35">
            <a:extLst>
              <a:ext uri="{FF2B5EF4-FFF2-40B4-BE49-F238E27FC236}">
                <a16:creationId xmlns:a16="http://schemas.microsoft.com/office/drawing/2014/main" id="{524CBF45-21D6-415A-BE6E-FDF606DFF66A}"/>
              </a:ext>
            </a:extLst>
          </p:cNvPr>
          <p:cNvSpPr txBox="1"/>
          <p:nvPr/>
        </p:nvSpPr>
        <p:spPr>
          <a:xfrm>
            <a:off x="2913171" y="4717593"/>
            <a:ext cx="2251386" cy="369332"/>
          </a:xfrm>
          <a:prstGeom prst="rect">
            <a:avLst/>
          </a:prstGeom>
          <a:noFill/>
        </p:spPr>
        <p:txBody>
          <a:bodyPr wrap="square" rtlCol="0">
            <a:spAutoFit/>
          </a:bodyPr>
          <a:lstStyle/>
          <a:p>
            <a:pPr algn="ctr"/>
            <a:r>
              <a:rPr lang="en-US" altLang="zh-CN" dirty="0"/>
              <a:t>LCE: 143%</a:t>
            </a:r>
            <a:endParaRPr lang="zh-CN" altLang="en-US" dirty="0"/>
          </a:p>
        </p:txBody>
      </p:sp>
      <p:sp>
        <p:nvSpPr>
          <p:cNvPr id="37" name="文本框 36">
            <a:extLst>
              <a:ext uri="{FF2B5EF4-FFF2-40B4-BE49-F238E27FC236}">
                <a16:creationId xmlns:a16="http://schemas.microsoft.com/office/drawing/2014/main" id="{DDEEB0CE-9FED-4616-8DE2-E1D3979DBD58}"/>
              </a:ext>
            </a:extLst>
          </p:cNvPr>
          <p:cNvSpPr txBox="1"/>
          <p:nvPr/>
        </p:nvSpPr>
        <p:spPr>
          <a:xfrm>
            <a:off x="5218732" y="4713654"/>
            <a:ext cx="2251386" cy="369332"/>
          </a:xfrm>
          <a:prstGeom prst="rect">
            <a:avLst/>
          </a:prstGeom>
          <a:noFill/>
        </p:spPr>
        <p:txBody>
          <a:bodyPr wrap="square" rtlCol="0">
            <a:spAutoFit/>
          </a:bodyPr>
          <a:lstStyle/>
          <a:p>
            <a:pPr algn="ctr"/>
            <a:r>
              <a:rPr lang="en-US" altLang="zh-CN" dirty="0"/>
              <a:t>LCE: 101%</a:t>
            </a:r>
            <a:endParaRPr lang="zh-CN" altLang="en-US" dirty="0"/>
          </a:p>
        </p:txBody>
      </p:sp>
      <p:pic>
        <p:nvPicPr>
          <p:cNvPr id="39" name="图片 38">
            <a:extLst>
              <a:ext uri="{FF2B5EF4-FFF2-40B4-BE49-F238E27FC236}">
                <a16:creationId xmlns:a16="http://schemas.microsoft.com/office/drawing/2014/main" id="{3E44FAEC-B59B-4134-995C-4A905A250DF2}"/>
              </a:ext>
            </a:extLst>
          </p:cNvPr>
          <p:cNvPicPr>
            <a:picLocks noChangeAspect="1"/>
          </p:cNvPicPr>
          <p:nvPr/>
        </p:nvPicPr>
        <p:blipFill>
          <a:blip r:embed="rId6"/>
          <a:stretch>
            <a:fillRect/>
          </a:stretch>
        </p:blipFill>
        <p:spPr>
          <a:xfrm>
            <a:off x="8296061" y="116632"/>
            <a:ext cx="3686765" cy="2441998"/>
          </a:xfrm>
          <a:prstGeom prst="rect">
            <a:avLst/>
          </a:prstGeom>
        </p:spPr>
      </p:pic>
      <p:sp>
        <p:nvSpPr>
          <p:cNvPr id="41" name="文本框 40">
            <a:extLst>
              <a:ext uri="{FF2B5EF4-FFF2-40B4-BE49-F238E27FC236}">
                <a16:creationId xmlns:a16="http://schemas.microsoft.com/office/drawing/2014/main" id="{6AEB8AA2-24FE-4869-BA20-EE34F0AB9D32}"/>
              </a:ext>
            </a:extLst>
          </p:cNvPr>
          <p:cNvSpPr txBox="1"/>
          <p:nvPr/>
        </p:nvSpPr>
        <p:spPr>
          <a:xfrm>
            <a:off x="8530358" y="2528295"/>
            <a:ext cx="3661642" cy="646331"/>
          </a:xfrm>
          <a:prstGeom prst="rect">
            <a:avLst/>
          </a:prstGeom>
          <a:noFill/>
        </p:spPr>
        <p:txBody>
          <a:bodyPr wrap="square" rtlCol="0">
            <a:spAutoFit/>
          </a:bodyPr>
          <a:lstStyle/>
          <a:p>
            <a:pPr algn="ctr"/>
            <a:r>
              <a:rPr lang="en-US" altLang="zh-CN" dirty="0">
                <a:solidFill>
                  <a:srgbClr val="FF0000"/>
                </a:solidFill>
              </a:rPr>
              <a:t>Diagonal LCE cannot effectively show the uniformity change </a:t>
            </a:r>
            <a:endParaRPr lang="zh-CN" altLang="en-US" dirty="0">
              <a:solidFill>
                <a:srgbClr val="FF0000"/>
              </a:solidFill>
            </a:endParaRPr>
          </a:p>
        </p:txBody>
      </p:sp>
      <mc:AlternateContent xmlns:mc="http://schemas.openxmlformats.org/markup-compatibility/2006" xmlns:a14="http://schemas.microsoft.com/office/drawing/2010/main">
        <mc:Choice Requires="a14">
          <p:sp>
            <p:nvSpPr>
              <p:cNvPr id="42" name="文本框 41">
                <a:extLst>
                  <a:ext uri="{FF2B5EF4-FFF2-40B4-BE49-F238E27FC236}">
                    <a16:creationId xmlns:a16="http://schemas.microsoft.com/office/drawing/2014/main" id="{DC7E06C2-6B9A-4A59-813C-AE9C453CDC5E}"/>
                  </a:ext>
                </a:extLst>
              </p:cNvPr>
              <p:cNvSpPr txBox="1"/>
              <p:nvPr/>
            </p:nvSpPr>
            <p:spPr>
              <a:xfrm>
                <a:off x="342515" y="836712"/>
                <a:ext cx="3089189" cy="1200329"/>
              </a:xfrm>
              <a:prstGeom prst="rect">
                <a:avLst/>
              </a:prstGeom>
              <a:noFill/>
            </p:spPr>
            <p:txBody>
              <a:bodyPr wrap="square" rtlCol="0">
                <a:spAutoFit/>
              </a:bodyPr>
              <a:lstStyle/>
              <a:p>
                <a:r>
                  <a:rPr lang="en-US" altLang="zh-CN" dirty="0"/>
                  <a:t>Source: 4GeV muon</a:t>
                </a:r>
              </a:p>
              <a:p>
                <a:r>
                  <a:rPr lang="en-US" altLang="zh-CN" dirty="0"/>
                  <a:t>Plastic Scintillator: BC412</a:t>
                </a:r>
              </a:p>
              <a:p>
                <a14:m>
                  <m:oMath xmlns:m="http://schemas.openxmlformats.org/officeDocument/2006/math">
                    <m:r>
                      <a:rPr lang="en-US" altLang="zh-CN" b="0" i="1" smtClean="0">
                        <a:latin typeface="Cambria Math" panose="02040503050406030204" pitchFamily="18" charset="0"/>
                      </a:rPr>
                      <m:t>𝛾</m:t>
                    </m:r>
                  </m:oMath>
                </a14:m>
                <a:r>
                  <a:rPr lang="en-US" altLang="zh-CN" dirty="0"/>
                  <a:t> yield: 23000 </a:t>
                </a:r>
                <a:r>
                  <a:rPr lang="en-US" altLang="zh-CN" dirty="0" err="1"/>
                  <a:t>ph</a:t>
                </a:r>
                <a:r>
                  <a:rPr lang="en-US" altLang="zh-CN" dirty="0"/>
                  <a:t>/MeV</a:t>
                </a:r>
              </a:p>
              <a:p>
                <a14:m>
                  <m:oMath xmlns:m="http://schemas.openxmlformats.org/officeDocument/2006/math">
                    <m:r>
                      <a:rPr lang="en-US" altLang="zh-CN" b="0" i="1" smtClean="0">
                        <a:latin typeface="Cambria Math" panose="02040503050406030204" pitchFamily="18" charset="0"/>
                      </a:rPr>
                      <m:t>𝛾</m:t>
                    </m:r>
                  </m:oMath>
                </a14:m>
                <a:r>
                  <a:rPr lang="zh-CN" altLang="en-US" dirty="0"/>
                  <a:t> </a:t>
                </a:r>
                <a:r>
                  <a:rPr lang="en-US" altLang="zh-CN" dirty="0"/>
                  <a:t>absorption length: 210 cm</a:t>
                </a:r>
                <a:endParaRPr lang="zh-CN" altLang="en-US" dirty="0"/>
              </a:p>
            </p:txBody>
          </p:sp>
        </mc:Choice>
        <mc:Fallback xmlns="">
          <p:sp>
            <p:nvSpPr>
              <p:cNvPr id="42" name="文本框 41">
                <a:extLst>
                  <a:ext uri="{FF2B5EF4-FFF2-40B4-BE49-F238E27FC236}">
                    <a16:creationId xmlns:a16="http://schemas.microsoft.com/office/drawing/2014/main" id="{DC7E06C2-6B9A-4A59-813C-AE9C453CDC5E}"/>
                  </a:ext>
                </a:extLst>
              </p:cNvPr>
              <p:cNvSpPr txBox="1">
                <a:spLocks noRot="1" noChangeAspect="1" noMove="1" noResize="1" noEditPoints="1" noAdjustHandles="1" noChangeArrowheads="1" noChangeShapeType="1" noTextEdit="1"/>
              </p:cNvSpPr>
              <p:nvPr/>
            </p:nvSpPr>
            <p:spPr>
              <a:xfrm>
                <a:off x="342515" y="836712"/>
                <a:ext cx="3089189" cy="1200329"/>
              </a:xfrm>
              <a:prstGeom prst="rect">
                <a:avLst/>
              </a:prstGeom>
              <a:blipFill>
                <a:blip r:embed="rId7"/>
                <a:stretch>
                  <a:fillRect l="-1578" t="-2030" b="-761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A05EE802-5449-49BD-93BB-FC1FF577E759}"/>
                  </a:ext>
                </a:extLst>
              </p:cNvPr>
              <p:cNvSpPr txBox="1"/>
              <p:nvPr/>
            </p:nvSpPr>
            <p:spPr>
              <a:xfrm>
                <a:off x="8553633" y="3750362"/>
                <a:ext cx="3615092" cy="497187"/>
              </a:xfrm>
              <a:prstGeom prst="rect">
                <a:avLst/>
              </a:prstGeom>
              <a:noFill/>
            </p:spPr>
            <p:txBody>
              <a:bodyPr wrap="none" rtlCol="0">
                <a:spAutoFit/>
              </a:bodyPr>
              <a:lstStyle/>
              <a:p>
                <a:r>
                  <a:rPr lang="en-US" altLang="zh-CN" dirty="0"/>
                  <a:t>Non-uniformity </a:t>
                </a:r>
                <a14:m>
                  <m:oMath xmlns:m="http://schemas.openxmlformats.org/officeDocument/2006/math">
                    <m:r>
                      <a:rPr lang="en-US" altLang="zh-CN" i="1" smtClean="0">
                        <a:latin typeface="Cambria Math" panose="02040503050406030204" pitchFamily="18" charset="0"/>
                        <a:ea typeface="Cambria Math" panose="02040503050406030204" pitchFamily="18" charset="0"/>
                      </a:rPr>
                      <m:t>≡</m:t>
                    </m:r>
                    <m:f>
                      <m:fPr>
                        <m:ctrlPr>
                          <a:rPr lang="en-US" altLang="zh-CN" b="0" i="1" smtClean="0">
                            <a:latin typeface="Cambria Math" panose="02040503050406030204" pitchFamily="18" charset="0"/>
                            <a:ea typeface="Cambria Math" panose="02040503050406030204" pitchFamily="18" charset="0"/>
                          </a:rPr>
                        </m:ctrlPr>
                      </m:fPr>
                      <m:num>
                        <m:r>
                          <m:rPr>
                            <m:sty m:val="p"/>
                          </m:rPr>
                          <a:rPr lang="en-US" altLang="zh-CN" b="0" i="0" smtClean="0">
                            <a:latin typeface="Cambria Math" panose="02040503050406030204" pitchFamily="18" charset="0"/>
                            <a:ea typeface="Cambria Math" panose="02040503050406030204" pitchFamily="18" charset="0"/>
                          </a:rPr>
                          <m:t>Standard</m:t>
                        </m:r>
                        <m:r>
                          <a:rPr lang="en-US" altLang="zh-CN" b="0" i="0" smtClean="0">
                            <a:latin typeface="Cambria Math" panose="02040503050406030204" pitchFamily="18" charset="0"/>
                            <a:ea typeface="Cambria Math" panose="02040503050406030204" pitchFamily="18" charset="0"/>
                          </a:rPr>
                          <m:t> </m:t>
                        </m:r>
                        <m:r>
                          <m:rPr>
                            <m:sty m:val="p"/>
                          </m:rPr>
                          <a:rPr lang="en-US" altLang="zh-CN" b="0" i="0" smtClean="0">
                            <a:latin typeface="Cambria Math" panose="02040503050406030204" pitchFamily="18" charset="0"/>
                            <a:ea typeface="Cambria Math" panose="02040503050406030204" pitchFamily="18" charset="0"/>
                          </a:rPr>
                          <m:t>Deviation</m:t>
                        </m:r>
                      </m:num>
                      <m:den>
                        <m:r>
                          <m:rPr>
                            <m:sty m:val="p"/>
                          </m:rPr>
                          <a:rPr lang="en-US" altLang="zh-CN" b="0" i="0" smtClean="0">
                            <a:latin typeface="Cambria Math" panose="02040503050406030204" pitchFamily="18" charset="0"/>
                            <a:ea typeface="Cambria Math" panose="02040503050406030204" pitchFamily="18" charset="0"/>
                          </a:rPr>
                          <m:t>Mean</m:t>
                        </m:r>
                      </m:den>
                    </m:f>
                  </m:oMath>
                </a14:m>
                <a:endParaRPr lang="zh-CN" altLang="en-US" dirty="0"/>
              </a:p>
            </p:txBody>
          </p:sp>
        </mc:Choice>
        <mc:Fallback xmlns="">
          <p:sp>
            <p:nvSpPr>
              <p:cNvPr id="4" name="文本框 3">
                <a:extLst>
                  <a:ext uri="{FF2B5EF4-FFF2-40B4-BE49-F238E27FC236}">
                    <a16:creationId xmlns:a16="http://schemas.microsoft.com/office/drawing/2014/main" id="{A05EE802-5449-49BD-93BB-FC1FF577E759}"/>
                  </a:ext>
                </a:extLst>
              </p:cNvPr>
              <p:cNvSpPr txBox="1">
                <a:spLocks noRot="1" noChangeAspect="1" noMove="1" noResize="1" noEditPoints="1" noAdjustHandles="1" noChangeArrowheads="1" noChangeShapeType="1" noTextEdit="1"/>
              </p:cNvSpPr>
              <p:nvPr/>
            </p:nvSpPr>
            <p:spPr>
              <a:xfrm>
                <a:off x="8553633" y="3750362"/>
                <a:ext cx="3615092" cy="497187"/>
              </a:xfrm>
              <a:prstGeom prst="rect">
                <a:avLst/>
              </a:prstGeom>
              <a:blipFill>
                <a:blip r:embed="rId8"/>
                <a:stretch>
                  <a:fillRect l="-1349" b="-6098"/>
                </a:stretch>
              </a:blipFill>
            </p:spPr>
            <p:txBody>
              <a:bodyPr/>
              <a:lstStyle/>
              <a:p>
                <a:r>
                  <a:rPr lang="zh-CN" altLang="en-US">
                    <a:noFill/>
                  </a:rPr>
                  <a:t> </a:t>
                </a:r>
              </a:p>
            </p:txBody>
          </p:sp>
        </mc:Fallback>
      </mc:AlternateContent>
      <p:graphicFrame>
        <p:nvGraphicFramePr>
          <p:cNvPr id="5" name="表格 4">
            <a:extLst>
              <a:ext uri="{FF2B5EF4-FFF2-40B4-BE49-F238E27FC236}">
                <a16:creationId xmlns:a16="http://schemas.microsoft.com/office/drawing/2014/main" id="{F8F94BAA-7304-4C39-9EF9-0A24E2A51EB4}"/>
              </a:ext>
            </a:extLst>
          </p:cNvPr>
          <p:cNvGraphicFramePr>
            <a:graphicFrameLocks noGrp="1"/>
          </p:cNvGraphicFramePr>
          <p:nvPr>
            <p:extLst>
              <p:ext uri="{D42A27DB-BD31-4B8C-83A1-F6EECF244321}">
                <p14:modId xmlns:p14="http://schemas.microsoft.com/office/powerpoint/2010/main" val="3282276032"/>
              </p:ext>
            </p:extLst>
          </p:nvPr>
        </p:nvGraphicFramePr>
        <p:xfrm>
          <a:off x="8541126" y="4661038"/>
          <a:ext cx="3441700" cy="1181100"/>
        </p:xfrm>
        <a:graphic>
          <a:graphicData uri="http://schemas.openxmlformats.org/drawingml/2006/table">
            <a:tbl>
              <a:tblPr/>
              <a:tblGrid>
                <a:gridCol w="1828800">
                  <a:extLst>
                    <a:ext uri="{9D8B030D-6E8A-4147-A177-3AD203B41FA5}">
                      <a16:colId xmlns:a16="http://schemas.microsoft.com/office/drawing/2014/main" val="670201945"/>
                    </a:ext>
                  </a:extLst>
                </a:gridCol>
                <a:gridCol w="1612900">
                  <a:extLst>
                    <a:ext uri="{9D8B030D-6E8A-4147-A177-3AD203B41FA5}">
                      <a16:colId xmlns:a16="http://schemas.microsoft.com/office/drawing/2014/main" val="1338770400"/>
                    </a:ext>
                  </a:extLst>
                </a:gridCol>
              </a:tblGrid>
              <a:tr h="295275">
                <a:tc>
                  <a:txBody>
                    <a:bodyPr/>
                    <a:lstStyle/>
                    <a:p>
                      <a:pPr algn="ctr" fontAlgn="ctr"/>
                      <a:endParaRPr lang="zh-CN" altLang="en-US" sz="1600" b="0" i="0" u="none" strike="noStrike">
                        <a:solidFill>
                          <a:srgbClr val="000000"/>
                        </a:solidFill>
                        <a:effectLst/>
                        <a:latin typeface="Segoe UI Variable Display" pitchFamily="2" charset="0"/>
                        <a:ea typeface="等线" panose="02010600030101010101" pitchFamily="2" charset="-122"/>
                      </a:endParaRPr>
                    </a:p>
                  </a:txBody>
                  <a:tcPr marL="9525" marR="9525" marT="9525" marB="0" anchor="ctr">
                    <a:lnL>
                      <a:noFill/>
                    </a:lnL>
                    <a:lnR>
                      <a:noFill/>
                    </a:lnR>
                    <a:lnT>
                      <a:noFill/>
                    </a:lnT>
                    <a:lnB>
                      <a:noFill/>
                    </a:lnB>
                  </a:tcPr>
                </a:tc>
                <a:tc>
                  <a:txBody>
                    <a:bodyPr/>
                    <a:lstStyle/>
                    <a:p>
                      <a:pPr algn="ctr" fontAlgn="ctr"/>
                      <a:r>
                        <a:rPr lang="en-US" sz="1600" b="0" i="0" u="none" strike="noStrike">
                          <a:solidFill>
                            <a:srgbClr val="000000"/>
                          </a:solidFill>
                          <a:effectLst/>
                          <a:latin typeface="Segoe UI Variable Display" pitchFamily="2" charset="0"/>
                          <a:ea typeface="等线" panose="02010600030101010101" pitchFamily="2" charset="-122"/>
                        </a:rPr>
                        <a:t>Non-uniformity</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6013346"/>
                  </a:ext>
                </a:extLst>
              </a:tr>
              <a:tr h="295275">
                <a:tc>
                  <a:txBody>
                    <a:bodyPr/>
                    <a:lstStyle/>
                    <a:p>
                      <a:pPr algn="ctr" fontAlgn="ctr"/>
                      <a:r>
                        <a:rPr lang="en-US" sz="1600" b="0" i="0" u="none" strike="noStrike" dirty="0">
                          <a:solidFill>
                            <a:srgbClr val="000000"/>
                          </a:solidFill>
                          <a:effectLst/>
                          <a:latin typeface="Segoe UI Variable Display" pitchFamily="2" charset="0"/>
                          <a:ea typeface="等线" panose="02010600030101010101" pitchFamily="2" charset="-122"/>
                        </a:rPr>
                        <a:t>Baseline</a:t>
                      </a:r>
                    </a:p>
                  </a:txBody>
                  <a:tcPr marL="9525" marR="9525" marT="9525" marB="0" anchor="ctr">
                    <a:lnL>
                      <a:noFill/>
                    </a:lnL>
                    <a:lnR>
                      <a:noFill/>
                    </a:lnR>
                    <a:lnT>
                      <a:noFill/>
                    </a:lnT>
                    <a:lnB>
                      <a:noFill/>
                    </a:lnB>
                  </a:tcPr>
                </a:tc>
                <a:tc>
                  <a:txBody>
                    <a:bodyPr/>
                    <a:lstStyle/>
                    <a:p>
                      <a:pPr algn="ctr" fontAlgn="ctr"/>
                      <a:r>
                        <a:rPr lang="en-US" altLang="zh-CN" sz="1600" b="0" i="0" u="none" strike="noStrike">
                          <a:solidFill>
                            <a:srgbClr val="000000"/>
                          </a:solidFill>
                          <a:effectLst/>
                          <a:latin typeface="Segoe UI Variable Display" pitchFamily="2" charset="0"/>
                          <a:ea typeface="等线" panose="02010600030101010101" pitchFamily="2" charset="-122"/>
                        </a:rPr>
                        <a:t>0.7252</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528122665"/>
                  </a:ext>
                </a:extLst>
              </a:tr>
              <a:tr h="295275">
                <a:tc>
                  <a:txBody>
                    <a:bodyPr/>
                    <a:lstStyle/>
                    <a:p>
                      <a:pPr algn="ctr" fontAlgn="ctr"/>
                      <a:r>
                        <a:rPr lang="en-US" sz="1600" b="0" i="0" u="none" strike="noStrike">
                          <a:solidFill>
                            <a:srgbClr val="000000"/>
                          </a:solidFill>
                          <a:effectLst/>
                          <a:latin typeface="Segoe UI Variable Display" pitchFamily="2" charset="0"/>
                          <a:ea typeface="等线" panose="02010600030101010101" pitchFamily="2" charset="-122"/>
                        </a:rPr>
                        <a:t>PS triple relay</a:t>
                      </a:r>
                    </a:p>
                  </a:txBody>
                  <a:tcPr marL="9525" marR="9525" marT="9525" marB="0" anchor="ctr">
                    <a:lnL>
                      <a:noFill/>
                    </a:lnL>
                    <a:lnR>
                      <a:noFill/>
                    </a:lnR>
                    <a:lnT>
                      <a:noFill/>
                    </a:lnT>
                    <a:lnB>
                      <a:noFill/>
                    </a:lnB>
                  </a:tcPr>
                </a:tc>
                <a:tc>
                  <a:txBody>
                    <a:bodyPr/>
                    <a:lstStyle/>
                    <a:p>
                      <a:pPr algn="ctr" fontAlgn="ctr"/>
                      <a:r>
                        <a:rPr lang="en-US" altLang="zh-CN" sz="1600" b="0" i="0" u="none" strike="noStrike">
                          <a:solidFill>
                            <a:srgbClr val="000000"/>
                          </a:solidFill>
                          <a:effectLst/>
                          <a:latin typeface="Segoe UI Variable Display" pitchFamily="2" charset="0"/>
                          <a:ea typeface="等线" panose="02010600030101010101" pitchFamily="2" charset="-122"/>
                        </a:rPr>
                        <a:t>0.5295</a:t>
                      </a:r>
                    </a:p>
                  </a:txBody>
                  <a:tcPr marL="9525" marR="9525" marT="9525" marB="0" anchor="ctr">
                    <a:lnL>
                      <a:noFill/>
                    </a:lnL>
                    <a:lnR>
                      <a:noFill/>
                    </a:lnR>
                    <a:lnT>
                      <a:noFill/>
                    </a:lnT>
                    <a:lnB>
                      <a:noFill/>
                    </a:lnB>
                  </a:tcPr>
                </a:tc>
                <a:extLst>
                  <a:ext uri="{0D108BD9-81ED-4DB2-BD59-A6C34878D82A}">
                    <a16:rowId xmlns:a16="http://schemas.microsoft.com/office/drawing/2014/main" val="3781961468"/>
                  </a:ext>
                </a:extLst>
              </a:tr>
              <a:tr h="295275">
                <a:tc>
                  <a:txBody>
                    <a:bodyPr/>
                    <a:lstStyle/>
                    <a:p>
                      <a:pPr algn="ctr" fontAlgn="ctr"/>
                      <a:r>
                        <a:rPr lang="en-US" sz="1600" b="0" i="0" u="none" strike="noStrike" dirty="0">
                          <a:solidFill>
                            <a:srgbClr val="000000"/>
                          </a:solidFill>
                          <a:effectLst/>
                          <a:latin typeface="Segoe UI Variable Display" pitchFamily="2" charset="0"/>
                          <a:ea typeface="等线" panose="02010600030101010101" pitchFamily="2" charset="-122"/>
                        </a:rPr>
                        <a:t>PMMA triple relay</a:t>
                      </a:r>
                    </a:p>
                  </a:txBody>
                  <a:tcPr marL="9525" marR="9525" marT="9525" marB="0" anchor="ctr">
                    <a:lnL>
                      <a:noFill/>
                    </a:lnL>
                    <a:lnR>
                      <a:noFill/>
                    </a:lnR>
                    <a:lnT>
                      <a:noFill/>
                    </a:lnT>
                    <a:lnB>
                      <a:noFill/>
                    </a:lnB>
                  </a:tcPr>
                </a:tc>
                <a:tc>
                  <a:txBody>
                    <a:bodyPr/>
                    <a:lstStyle/>
                    <a:p>
                      <a:pPr algn="ctr" fontAlgn="ctr"/>
                      <a:r>
                        <a:rPr lang="en-US" altLang="zh-CN" sz="1600" b="0" i="0" u="none" strike="noStrike" dirty="0">
                          <a:solidFill>
                            <a:srgbClr val="000000"/>
                          </a:solidFill>
                          <a:effectLst/>
                          <a:latin typeface="Segoe UI Variable Display" pitchFamily="2" charset="0"/>
                          <a:ea typeface="等线" panose="02010600030101010101" pitchFamily="2" charset="-122"/>
                        </a:rPr>
                        <a:t>0.5425</a:t>
                      </a:r>
                    </a:p>
                  </a:txBody>
                  <a:tcPr marL="9525" marR="9525" marT="9525" marB="0" anchor="ctr">
                    <a:lnL>
                      <a:noFill/>
                    </a:lnL>
                    <a:lnR>
                      <a:noFill/>
                    </a:lnR>
                    <a:lnT>
                      <a:noFill/>
                    </a:lnT>
                    <a:lnB>
                      <a:noFill/>
                    </a:lnB>
                  </a:tcPr>
                </a:tc>
                <a:extLst>
                  <a:ext uri="{0D108BD9-81ED-4DB2-BD59-A6C34878D82A}">
                    <a16:rowId xmlns:a16="http://schemas.microsoft.com/office/drawing/2014/main" val="2655017610"/>
                  </a:ext>
                </a:extLst>
              </a:tr>
            </a:tbl>
          </a:graphicData>
        </a:graphic>
      </p:graphicFrame>
      <p:sp>
        <p:nvSpPr>
          <p:cNvPr id="30" name="文本框 29">
            <a:extLst>
              <a:ext uri="{FF2B5EF4-FFF2-40B4-BE49-F238E27FC236}">
                <a16:creationId xmlns:a16="http://schemas.microsoft.com/office/drawing/2014/main" id="{90683D89-D187-49A4-943D-36458A047CF5}"/>
              </a:ext>
            </a:extLst>
          </p:cNvPr>
          <p:cNvSpPr txBox="1"/>
          <p:nvPr/>
        </p:nvSpPr>
        <p:spPr>
          <a:xfrm>
            <a:off x="8541126" y="4250828"/>
            <a:ext cx="3661642" cy="369332"/>
          </a:xfrm>
          <a:prstGeom prst="rect">
            <a:avLst/>
          </a:prstGeom>
          <a:noFill/>
        </p:spPr>
        <p:txBody>
          <a:bodyPr wrap="square" rtlCol="0">
            <a:spAutoFit/>
          </a:bodyPr>
          <a:lstStyle/>
          <a:p>
            <a:pPr algn="ctr"/>
            <a:r>
              <a:rPr lang="en-US" altLang="zh-CN" dirty="0"/>
              <a:t>Lower = Better uniformity</a:t>
            </a:r>
            <a:endParaRPr lang="zh-CN" altLang="en-US" dirty="0"/>
          </a:p>
        </p:txBody>
      </p:sp>
      <p:pic>
        <p:nvPicPr>
          <p:cNvPr id="7" name="图片 6">
            <a:extLst>
              <a:ext uri="{FF2B5EF4-FFF2-40B4-BE49-F238E27FC236}">
                <a16:creationId xmlns:a16="http://schemas.microsoft.com/office/drawing/2014/main" id="{744C84B7-EEF2-45FB-A3BD-C23E0FCFB9BC}"/>
              </a:ext>
            </a:extLst>
          </p:cNvPr>
          <p:cNvPicPr>
            <a:picLocks noChangeAspect="1"/>
          </p:cNvPicPr>
          <p:nvPr/>
        </p:nvPicPr>
        <p:blipFill>
          <a:blip r:embed="rId9"/>
          <a:stretch>
            <a:fillRect/>
          </a:stretch>
        </p:blipFill>
        <p:spPr>
          <a:xfrm>
            <a:off x="4031813" y="858436"/>
            <a:ext cx="1097809" cy="1092937"/>
          </a:xfrm>
          <a:prstGeom prst="rect">
            <a:avLst/>
          </a:prstGeom>
        </p:spPr>
      </p:pic>
    </p:spTree>
    <p:extLst>
      <p:ext uri="{BB962C8B-B14F-4D97-AF65-F5344CB8AC3E}">
        <p14:creationId xmlns:p14="http://schemas.microsoft.com/office/powerpoint/2010/main" val="841022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04147C-0FE1-42EA-A6A6-2505B4382F4A}"/>
              </a:ext>
            </a:extLst>
          </p:cNvPr>
          <p:cNvSpPr>
            <a:spLocks noGrp="1"/>
          </p:cNvSpPr>
          <p:nvPr>
            <p:ph type="title"/>
          </p:nvPr>
        </p:nvSpPr>
        <p:spPr>
          <a:xfrm>
            <a:off x="334962" y="180722"/>
            <a:ext cx="11522075" cy="613245"/>
          </a:xfrm>
        </p:spPr>
        <p:txBody>
          <a:bodyPr/>
          <a:lstStyle/>
          <a:p>
            <a:r>
              <a:rPr lang="en-US" altLang="zh-CN" dirty="0"/>
              <a:t>Chamfer Angle Study</a:t>
            </a:r>
            <a:endParaRPr lang="zh-CN" altLang="en-US" dirty="0"/>
          </a:p>
        </p:txBody>
      </p:sp>
      <p:sp>
        <p:nvSpPr>
          <p:cNvPr id="3" name="灯片编号占位符 2">
            <a:extLst>
              <a:ext uri="{FF2B5EF4-FFF2-40B4-BE49-F238E27FC236}">
                <a16:creationId xmlns:a16="http://schemas.microsoft.com/office/drawing/2014/main" id="{BBA159DB-AD1D-4056-8A1B-07533A578488}"/>
              </a:ext>
            </a:extLst>
          </p:cNvPr>
          <p:cNvSpPr>
            <a:spLocks noGrp="1"/>
          </p:cNvSpPr>
          <p:nvPr>
            <p:ph type="sldNum" sz="quarter" idx="10"/>
          </p:nvPr>
        </p:nvSpPr>
        <p:spPr>
          <a:xfrm>
            <a:off x="11351368" y="6258798"/>
            <a:ext cx="505272" cy="338554"/>
          </a:xfrm>
        </p:spPr>
        <p:txBody>
          <a:bodyPr/>
          <a:lstStyle/>
          <a:p>
            <a:fld id="{8D352C0E-AFB2-41AE-A3D8-7707757F504B}" type="slidenum">
              <a:rPr lang="zh-CN" altLang="en-US" smtClean="0"/>
              <a:pPr/>
              <a:t>17</a:t>
            </a:fld>
            <a:endParaRPr lang="zh-CN" altLang="en-US"/>
          </a:p>
        </p:txBody>
      </p:sp>
      <p:pic>
        <p:nvPicPr>
          <p:cNvPr id="4" name="图片 3">
            <a:extLst>
              <a:ext uri="{FF2B5EF4-FFF2-40B4-BE49-F238E27FC236}">
                <a16:creationId xmlns:a16="http://schemas.microsoft.com/office/drawing/2014/main" id="{EA6879F7-B925-440A-855A-7CE6C89F4A2C}"/>
              </a:ext>
            </a:extLst>
          </p:cNvPr>
          <p:cNvPicPr>
            <a:picLocks noChangeAspect="1"/>
          </p:cNvPicPr>
          <p:nvPr/>
        </p:nvPicPr>
        <p:blipFill>
          <a:blip r:embed="rId3"/>
          <a:stretch>
            <a:fillRect/>
          </a:stretch>
        </p:blipFill>
        <p:spPr>
          <a:xfrm>
            <a:off x="334962" y="1701355"/>
            <a:ext cx="2420723" cy="2417250"/>
          </a:xfrm>
          <a:prstGeom prst="rect">
            <a:avLst/>
          </a:prstGeom>
        </p:spPr>
      </p:pic>
      <p:pic>
        <p:nvPicPr>
          <p:cNvPr id="12" name="图片 11">
            <a:extLst>
              <a:ext uri="{FF2B5EF4-FFF2-40B4-BE49-F238E27FC236}">
                <a16:creationId xmlns:a16="http://schemas.microsoft.com/office/drawing/2014/main" id="{8FEC5CAA-8F7A-46F7-9B38-2BC4CE30AAB0}"/>
              </a:ext>
            </a:extLst>
          </p:cNvPr>
          <p:cNvPicPr>
            <a:picLocks noChangeAspect="1"/>
          </p:cNvPicPr>
          <p:nvPr/>
        </p:nvPicPr>
        <p:blipFill>
          <a:blip r:embed="rId4"/>
          <a:stretch>
            <a:fillRect/>
          </a:stretch>
        </p:blipFill>
        <p:spPr>
          <a:xfrm>
            <a:off x="7956123" y="786048"/>
            <a:ext cx="3532776" cy="2340000"/>
          </a:xfrm>
          <a:prstGeom prst="rect">
            <a:avLst/>
          </a:prstGeom>
        </p:spPr>
      </p:pic>
      <p:sp>
        <p:nvSpPr>
          <p:cNvPr id="13" name="文本框 12">
            <a:extLst>
              <a:ext uri="{FF2B5EF4-FFF2-40B4-BE49-F238E27FC236}">
                <a16:creationId xmlns:a16="http://schemas.microsoft.com/office/drawing/2014/main" id="{3EE05862-90A0-4218-B057-BCC98618E644}"/>
              </a:ext>
            </a:extLst>
          </p:cNvPr>
          <p:cNvSpPr txBox="1"/>
          <p:nvPr/>
        </p:nvSpPr>
        <p:spPr>
          <a:xfrm>
            <a:off x="7956121" y="3126048"/>
            <a:ext cx="3532777" cy="646331"/>
          </a:xfrm>
          <a:prstGeom prst="rect">
            <a:avLst/>
          </a:prstGeom>
          <a:noFill/>
        </p:spPr>
        <p:txBody>
          <a:bodyPr wrap="square" rtlCol="0" anchor="ctr">
            <a:spAutoFit/>
          </a:bodyPr>
          <a:lstStyle/>
          <a:p>
            <a:r>
              <a:rPr lang="en-US" altLang="zh-CN" dirty="0"/>
              <a:t>Response uniformity with different entry chamfer angle</a:t>
            </a:r>
            <a:endParaRPr lang="zh-CN" altLang="en-US" dirty="0"/>
          </a:p>
        </p:txBody>
      </p:sp>
      <p:grpSp>
        <p:nvGrpSpPr>
          <p:cNvPr id="20" name="组合 19">
            <a:extLst>
              <a:ext uri="{FF2B5EF4-FFF2-40B4-BE49-F238E27FC236}">
                <a16:creationId xmlns:a16="http://schemas.microsoft.com/office/drawing/2014/main" id="{2CEBB212-AA41-43C9-BE0E-660DE2BFE391}"/>
              </a:ext>
            </a:extLst>
          </p:cNvPr>
          <p:cNvGrpSpPr/>
          <p:nvPr/>
        </p:nvGrpSpPr>
        <p:grpSpPr>
          <a:xfrm>
            <a:off x="-254877" y="4301039"/>
            <a:ext cx="3600400" cy="1042452"/>
            <a:chOff x="-240704" y="3949920"/>
            <a:chExt cx="3600400" cy="1042452"/>
          </a:xfrm>
        </p:grpSpPr>
        <p:grpSp>
          <p:nvGrpSpPr>
            <p:cNvPr id="17" name="组合 16">
              <a:extLst>
                <a:ext uri="{FF2B5EF4-FFF2-40B4-BE49-F238E27FC236}">
                  <a16:creationId xmlns:a16="http://schemas.microsoft.com/office/drawing/2014/main" id="{7CF07452-F792-45CD-BAAA-12827CCF147F}"/>
                </a:ext>
              </a:extLst>
            </p:cNvPr>
            <p:cNvGrpSpPr/>
            <p:nvPr/>
          </p:nvGrpSpPr>
          <p:grpSpPr>
            <a:xfrm>
              <a:off x="32141" y="4256769"/>
              <a:ext cx="3049036" cy="441239"/>
              <a:chOff x="44292" y="3612612"/>
              <a:chExt cx="3049036" cy="441239"/>
            </a:xfrm>
          </p:grpSpPr>
          <p:grpSp>
            <p:nvGrpSpPr>
              <p:cNvPr id="10" name="组合 9">
                <a:extLst>
                  <a:ext uri="{FF2B5EF4-FFF2-40B4-BE49-F238E27FC236}">
                    <a16:creationId xmlns:a16="http://schemas.microsoft.com/office/drawing/2014/main" id="{D4895612-F745-4C11-9B96-1ECD27D78C42}"/>
                  </a:ext>
                </a:extLst>
              </p:cNvPr>
              <p:cNvGrpSpPr/>
              <p:nvPr/>
            </p:nvGrpSpPr>
            <p:grpSpPr>
              <a:xfrm>
                <a:off x="44292" y="3612612"/>
                <a:ext cx="3024734" cy="441239"/>
                <a:chOff x="191344" y="4446637"/>
                <a:chExt cx="3024734" cy="441239"/>
              </a:xfrm>
            </p:grpSpPr>
            <p:pic>
              <p:nvPicPr>
                <p:cNvPr id="5" name="图片 4">
                  <a:extLst>
                    <a:ext uri="{FF2B5EF4-FFF2-40B4-BE49-F238E27FC236}">
                      <a16:creationId xmlns:a16="http://schemas.microsoft.com/office/drawing/2014/main" id="{EAE97CE8-4BB3-4ADA-A263-BB909CECFF94}"/>
                    </a:ext>
                  </a:extLst>
                </p:cNvPr>
                <p:cNvPicPr>
                  <a:picLocks noChangeAspect="1"/>
                </p:cNvPicPr>
                <p:nvPr/>
              </p:nvPicPr>
              <p:blipFill>
                <a:blip r:embed="rId5"/>
                <a:stretch>
                  <a:fillRect/>
                </a:stretch>
              </p:blipFill>
              <p:spPr>
                <a:xfrm>
                  <a:off x="191344" y="4509120"/>
                  <a:ext cx="3024734" cy="285904"/>
                </a:xfrm>
                <a:prstGeom prst="rect">
                  <a:avLst/>
                </a:prstGeom>
              </p:spPr>
            </p:pic>
            <p:cxnSp>
              <p:nvCxnSpPr>
                <p:cNvPr id="7" name="直接连接符 6">
                  <a:extLst>
                    <a:ext uri="{FF2B5EF4-FFF2-40B4-BE49-F238E27FC236}">
                      <a16:creationId xmlns:a16="http://schemas.microsoft.com/office/drawing/2014/main" id="{23AB6D6A-AB12-43BF-A47C-6A356233DDD6}"/>
                    </a:ext>
                  </a:extLst>
                </p:cNvPr>
                <p:cNvCxnSpPr>
                  <a:cxnSpLocks/>
                </p:cNvCxnSpPr>
                <p:nvPr/>
              </p:nvCxnSpPr>
              <p:spPr>
                <a:xfrm>
                  <a:off x="270243" y="4446637"/>
                  <a:ext cx="0" cy="295983"/>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9" name="直接连接符 8">
                  <a:extLst>
                    <a:ext uri="{FF2B5EF4-FFF2-40B4-BE49-F238E27FC236}">
                      <a16:creationId xmlns:a16="http://schemas.microsoft.com/office/drawing/2014/main" id="{4B12C0B1-A4FA-4382-8FC4-CD9F135403A6}"/>
                    </a:ext>
                  </a:extLst>
                </p:cNvPr>
                <p:cNvCxnSpPr>
                  <a:cxnSpLocks/>
                </p:cNvCxnSpPr>
                <p:nvPr/>
              </p:nvCxnSpPr>
              <p:spPr>
                <a:xfrm>
                  <a:off x="3180130" y="4591893"/>
                  <a:ext cx="0" cy="295983"/>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sp>
            <p:nvSpPr>
              <p:cNvPr id="15" name="弧形 14">
                <a:extLst>
                  <a:ext uri="{FF2B5EF4-FFF2-40B4-BE49-F238E27FC236}">
                    <a16:creationId xmlns:a16="http://schemas.microsoft.com/office/drawing/2014/main" id="{9F40DC94-25BC-474A-9A65-F72DE348749E}"/>
                  </a:ext>
                </a:extLst>
              </p:cNvPr>
              <p:cNvSpPr/>
              <p:nvPr/>
            </p:nvSpPr>
            <p:spPr>
              <a:xfrm rot="19902000">
                <a:off x="99209" y="3742394"/>
                <a:ext cx="143762" cy="176528"/>
              </a:xfrm>
              <a:prstGeom prst="arc">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16" name="弧形 15">
                <a:extLst>
                  <a:ext uri="{FF2B5EF4-FFF2-40B4-BE49-F238E27FC236}">
                    <a16:creationId xmlns:a16="http://schemas.microsoft.com/office/drawing/2014/main" id="{3B27AA5D-BFEE-4842-A7FA-A83ADE84B0F6}"/>
                  </a:ext>
                </a:extLst>
              </p:cNvPr>
              <p:cNvSpPr/>
              <p:nvPr/>
            </p:nvSpPr>
            <p:spPr>
              <a:xfrm rot="10034028">
                <a:off x="2949566" y="3735250"/>
                <a:ext cx="143762" cy="176528"/>
              </a:xfrm>
              <a:prstGeom prst="arc">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grpSp>
        <p:sp>
          <p:nvSpPr>
            <p:cNvPr id="18" name="文本框 17">
              <a:extLst>
                <a:ext uri="{FF2B5EF4-FFF2-40B4-BE49-F238E27FC236}">
                  <a16:creationId xmlns:a16="http://schemas.microsoft.com/office/drawing/2014/main" id="{D2383A8C-45DF-4543-B91B-EC75E1AECFD4}"/>
                </a:ext>
              </a:extLst>
            </p:cNvPr>
            <p:cNvSpPr txBox="1"/>
            <p:nvPr/>
          </p:nvSpPr>
          <p:spPr>
            <a:xfrm>
              <a:off x="-240704" y="3949920"/>
              <a:ext cx="1296144" cy="369332"/>
            </a:xfrm>
            <a:prstGeom prst="rect">
              <a:avLst/>
            </a:prstGeom>
            <a:noFill/>
          </p:spPr>
          <p:txBody>
            <a:bodyPr wrap="square" rtlCol="0">
              <a:spAutoFit/>
            </a:bodyPr>
            <a:lstStyle/>
            <a:p>
              <a:pPr algn="ctr"/>
              <a:r>
                <a:rPr lang="en-US" altLang="zh-CN" dirty="0">
                  <a:solidFill>
                    <a:srgbClr val="FF0000"/>
                  </a:solidFill>
                  <a:ea typeface="思源黑体 CN" panose="020B0500000000000000" pitchFamily="34" charset="-122"/>
                </a:rPr>
                <a:t>Entry</a:t>
              </a:r>
              <a:endParaRPr lang="zh-CN" altLang="en-US" dirty="0">
                <a:solidFill>
                  <a:srgbClr val="FF0000"/>
                </a:solidFill>
                <a:ea typeface="思源黑体 CN" panose="020B0500000000000000" pitchFamily="34" charset="-122"/>
              </a:endParaRPr>
            </a:p>
          </p:txBody>
        </p:sp>
        <p:sp>
          <p:nvSpPr>
            <p:cNvPr id="19" name="文本框 18">
              <a:extLst>
                <a:ext uri="{FF2B5EF4-FFF2-40B4-BE49-F238E27FC236}">
                  <a16:creationId xmlns:a16="http://schemas.microsoft.com/office/drawing/2014/main" id="{E66E0B35-9290-4705-9AE1-342F4BF98DBD}"/>
                </a:ext>
              </a:extLst>
            </p:cNvPr>
            <p:cNvSpPr txBox="1"/>
            <p:nvPr/>
          </p:nvSpPr>
          <p:spPr>
            <a:xfrm>
              <a:off x="2063552" y="4623040"/>
              <a:ext cx="1296144" cy="369332"/>
            </a:xfrm>
            <a:prstGeom prst="rect">
              <a:avLst/>
            </a:prstGeom>
            <a:noFill/>
          </p:spPr>
          <p:txBody>
            <a:bodyPr wrap="square" rtlCol="0">
              <a:spAutoFit/>
            </a:bodyPr>
            <a:lstStyle/>
            <a:p>
              <a:pPr algn="ctr"/>
              <a:r>
                <a:rPr lang="en-US" altLang="zh-CN" dirty="0">
                  <a:solidFill>
                    <a:srgbClr val="FF0000"/>
                  </a:solidFill>
                  <a:ea typeface="思源黑体 CN" panose="020B0500000000000000" pitchFamily="34" charset="-122"/>
                </a:rPr>
                <a:t>Exit</a:t>
              </a:r>
              <a:endParaRPr lang="zh-CN" altLang="en-US" dirty="0">
                <a:solidFill>
                  <a:srgbClr val="FF0000"/>
                </a:solidFill>
                <a:ea typeface="思源黑体 CN" panose="020B0500000000000000" pitchFamily="34" charset="-122"/>
              </a:endParaRPr>
            </a:p>
          </p:txBody>
        </p:sp>
      </p:grpSp>
      <p:pic>
        <p:nvPicPr>
          <p:cNvPr id="23" name="图片 22">
            <a:extLst>
              <a:ext uri="{FF2B5EF4-FFF2-40B4-BE49-F238E27FC236}">
                <a16:creationId xmlns:a16="http://schemas.microsoft.com/office/drawing/2014/main" id="{211B7511-214C-45F1-B4F8-5DF779FDF498}"/>
              </a:ext>
            </a:extLst>
          </p:cNvPr>
          <p:cNvPicPr>
            <a:picLocks noChangeAspect="1"/>
          </p:cNvPicPr>
          <p:nvPr/>
        </p:nvPicPr>
        <p:blipFill>
          <a:blip r:embed="rId6"/>
          <a:stretch>
            <a:fillRect/>
          </a:stretch>
        </p:blipFill>
        <p:spPr>
          <a:xfrm>
            <a:off x="7960616" y="3731135"/>
            <a:ext cx="3532777" cy="2340000"/>
          </a:xfrm>
          <a:prstGeom prst="rect">
            <a:avLst/>
          </a:prstGeom>
        </p:spPr>
      </p:pic>
      <p:sp>
        <p:nvSpPr>
          <p:cNvPr id="24" name="文本框 23">
            <a:extLst>
              <a:ext uri="{FF2B5EF4-FFF2-40B4-BE49-F238E27FC236}">
                <a16:creationId xmlns:a16="http://schemas.microsoft.com/office/drawing/2014/main" id="{CA4C88E1-8C7F-4C28-BAA8-3E00321D43C6}"/>
              </a:ext>
            </a:extLst>
          </p:cNvPr>
          <p:cNvSpPr txBox="1"/>
          <p:nvPr/>
        </p:nvSpPr>
        <p:spPr>
          <a:xfrm>
            <a:off x="8097536" y="6029891"/>
            <a:ext cx="3532777" cy="646331"/>
          </a:xfrm>
          <a:prstGeom prst="rect">
            <a:avLst/>
          </a:prstGeom>
          <a:noFill/>
        </p:spPr>
        <p:txBody>
          <a:bodyPr wrap="square" rtlCol="0" anchor="ctr">
            <a:spAutoFit/>
          </a:bodyPr>
          <a:lstStyle/>
          <a:p>
            <a:r>
              <a:rPr lang="en-US" altLang="zh-CN" dirty="0"/>
              <a:t>Response uniformity with different exit chamfer angle</a:t>
            </a:r>
            <a:endParaRPr lang="zh-CN" altLang="en-US" dirty="0"/>
          </a:p>
        </p:txBody>
      </p:sp>
      <p:pic>
        <p:nvPicPr>
          <p:cNvPr id="25" name="图片 24">
            <a:extLst>
              <a:ext uri="{FF2B5EF4-FFF2-40B4-BE49-F238E27FC236}">
                <a16:creationId xmlns:a16="http://schemas.microsoft.com/office/drawing/2014/main" id="{320AF833-11F2-465C-8189-1FAAAD069152}"/>
              </a:ext>
            </a:extLst>
          </p:cNvPr>
          <p:cNvPicPr>
            <a:picLocks noChangeAspect="1"/>
          </p:cNvPicPr>
          <p:nvPr/>
        </p:nvPicPr>
        <p:blipFill>
          <a:blip r:embed="rId7"/>
          <a:stretch>
            <a:fillRect/>
          </a:stretch>
        </p:blipFill>
        <p:spPr>
          <a:xfrm>
            <a:off x="3143942" y="1538913"/>
            <a:ext cx="4574611" cy="3620431"/>
          </a:xfrm>
          <a:prstGeom prst="rect">
            <a:avLst/>
          </a:prstGeom>
        </p:spPr>
      </p:pic>
    </p:spTree>
    <p:extLst>
      <p:ext uri="{BB962C8B-B14F-4D97-AF65-F5344CB8AC3E}">
        <p14:creationId xmlns:p14="http://schemas.microsoft.com/office/powerpoint/2010/main" val="4091180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04147C-0FE1-42EA-A6A6-2505B4382F4A}"/>
              </a:ext>
            </a:extLst>
          </p:cNvPr>
          <p:cNvSpPr>
            <a:spLocks noGrp="1"/>
          </p:cNvSpPr>
          <p:nvPr>
            <p:ph type="title"/>
          </p:nvPr>
        </p:nvSpPr>
        <p:spPr>
          <a:xfrm>
            <a:off x="334962" y="188640"/>
            <a:ext cx="11522075" cy="597408"/>
          </a:xfrm>
        </p:spPr>
        <p:txBody>
          <a:bodyPr/>
          <a:lstStyle/>
          <a:p>
            <a:r>
              <a:rPr lang="en-US" altLang="zh-CN" dirty="0"/>
              <a:t>Relay Position Study</a:t>
            </a:r>
            <a:endParaRPr lang="zh-CN" altLang="en-US" dirty="0"/>
          </a:p>
        </p:txBody>
      </p:sp>
      <p:sp>
        <p:nvSpPr>
          <p:cNvPr id="3" name="灯片编号占位符 2">
            <a:extLst>
              <a:ext uri="{FF2B5EF4-FFF2-40B4-BE49-F238E27FC236}">
                <a16:creationId xmlns:a16="http://schemas.microsoft.com/office/drawing/2014/main" id="{BBA159DB-AD1D-4056-8A1B-07533A578488}"/>
              </a:ext>
            </a:extLst>
          </p:cNvPr>
          <p:cNvSpPr>
            <a:spLocks noGrp="1"/>
          </p:cNvSpPr>
          <p:nvPr>
            <p:ph type="sldNum" sz="quarter" idx="10"/>
          </p:nvPr>
        </p:nvSpPr>
        <p:spPr>
          <a:xfrm>
            <a:off x="11351368" y="6258798"/>
            <a:ext cx="505272" cy="338554"/>
          </a:xfrm>
        </p:spPr>
        <p:txBody>
          <a:bodyPr/>
          <a:lstStyle/>
          <a:p>
            <a:fld id="{8D352C0E-AFB2-41AE-A3D8-7707757F504B}" type="slidenum">
              <a:rPr lang="zh-CN" altLang="en-US" smtClean="0"/>
              <a:pPr/>
              <a:t>18</a:t>
            </a:fld>
            <a:endParaRPr lang="zh-CN" altLang="en-US"/>
          </a:p>
        </p:txBody>
      </p:sp>
      <p:grpSp>
        <p:nvGrpSpPr>
          <p:cNvPr id="28" name="组合 27">
            <a:extLst>
              <a:ext uri="{FF2B5EF4-FFF2-40B4-BE49-F238E27FC236}">
                <a16:creationId xmlns:a16="http://schemas.microsoft.com/office/drawing/2014/main" id="{3BE95DE7-850B-41A5-8D47-FED85BA793C6}"/>
              </a:ext>
            </a:extLst>
          </p:cNvPr>
          <p:cNvGrpSpPr/>
          <p:nvPr/>
        </p:nvGrpSpPr>
        <p:grpSpPr>
          <a:xfrm>
            <a:off x="0" y="1857349"/>
            <a:ext cx="4052016" cy="3221903"/>
            <a:chOff x="112986" y="867748"/>
            <a:chExt cx="4052016" cy="3221903"/>
          </a:xfrm>
        </p:grpSpPr>
        <p:pic>
          <p:nvPicPr>
            <p:cNvPr id="4" name="图片 3">
              <a:extLst>
                <a:ext uri="{FF2B5EF4-FFF2-40B4-BE49-F238E27FC236}">
                  <a16:creationId xmlns:a16="http://schemas.microsoft.com/office/drawing/2014/main" id="{B6DA722B-41A5-4F32-BE99-36554FDDA497}"/>
                </a:ext>
              </a:extLst>
            </p:cNvPr>
            <p:cNvPicPr>
              <a:picLocks noChangeAspect="1"/>
            </p:cNvPicPr>
            <p:nvPr/>
          </p:nvPicPr>
          <p:blipFill>
            <a:blip r:embed="rId3"/>
            <a:stretch>
              <a:fillRect/>
            </a:stretch>
          </p:blipFill>
          <p:spPr>
            <a:xfrm>
              <a:off x="1512888" y="867748"/>
              <a:ext cx="2448670" cy="2392330"/>
            </a:xfrm>
            <a:prstGeom prst="rect">
              <a:avLst/>
            </a:prstGeom>
          </p:spPr>
        </p:pic>
        <p:grpSp>
          <p:nvGrpSpPr>
            <p:cNvPr id="5" name="组合 4">
              <a:extLst>
                <a:ext uri="{FF2B5EF4-FFF2-40B4-BE49-F238E27FC236}">
                  <a16:creationId xmlns:a16="http://schemas.microsoft.com/office/drawing/2014/main" id="{333EC439-9DE7-4C51-84AB-09793D35CA1D}"/>
                </a:ext>
              </a:extLst>
            </p:cNvPr>
            <p:cNvGrpSpPr/>
            <p:nvPr/>
          </p:nvGrpSpPr>
          <p:grpSpPr>
            <a:xfrm flipH="1">
              <a:off x="112986" y="3516018"/>
              <a:ext cx="4039139" cy="145366"/>
              <a:chOff x="5871719" y="4269825"/>
              <a:chExt cx="4039139" cy="145366"/>
            </a:xfrm>
          </p:grpSpPr>
          <p:grpSp>
            <p:nvGrpSpPr>
              <p:cNvPr id="6" name="组合 5">
                <a:extLst>
                  <a:ext uri="{FF2B5EF4-FFF2-40B4-BE49-F238E27FC236}">
                    <a16:creationId xmlns:a16="http://schemas.microsoft.com/office/drawing/2014/main" id="{CA0B149B-2E4C-4E6E-9FD2-D06026E56C7B}"/>
                  </a:ext>
                </a:extLst>
              </p:cNvPr>
              <p:cNvGrpSpPr/>
              <p:nvPr/>
            </p:nvGrpSpPr>
            <p:grpSpPr>
              <a:xfrm>
                <a:off x="7897211" y="4270730"/>
                <a:ext cx="2013647" cy="144461"/>
                <a:chOff x="7897211" y="4270730"/>
                <a:chExt cx="2013647" cy="144461"/>
              </a:xfrm>
            </p:grpSpPr>
            <p:cxnSp>
              <p:nvCxnSpPr>
                <p:cNvPr id="8" name="直接连接符 7">
                  <a:extLst>
                    <a:ext uri="{FF2B5EF4-FFF2-40B4-BE49-F238E27FC236}">
                      <a16:creationId xmlns:a16="http://schemas.microsoft.com/office/drawing/2014/main" id="{CDECFC64-60ED-4747-8996-8D04B3391E81}"/>
                    </a:ext>
                  </a:extLst>
                </p:cNvPr>
                <p:cNvCxnSpPr>
                  <a:cxnSpLocks/>
                </p:cNvCxnSpPr>
                <p:nvPr/>
              </p:nvCxnSpPr>
              <p:spPr>
                <a:xfrm>
                  <a:off x="9765325" y="4270730"/>
                  <a:ext cx="141585" cy="14158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直接连接符 8">
                  <a:extLst>
                    <a:ext uri="{FF2B5EF4-FFF2-40B4-BE49-F238E27FC236}">
                      <a16:creationId xmlns:a16="http://schemas.microsoft.com/office/drawing/2014/main" id="{44EDC391-6174-49C9-B666-AC5AF4CB7271}"/>
                    </a:ext>
                  </a:extLst>
                </p:cNvPr>
                <p:cNvCxnSpPr>
                  <a:cxnSpLocks/>
                </p:cNvCxnSpPr>
                <p:nvPr/>
              </p:nvCxnSpPr>
              <p:spPr>
                <a:xfrm>
                  <a:off x="7897211" y="4412315"/>
                  <a:ext cx="2013647"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直接连接符 9">
                  <a:extLst>
                    <a:ext uri="{FF2B5EF4-FFF2-40B4-BE49-F238E27FC236}">
                      <a16:creationId xmlns:a16="http://schemas.microsoft.com/office/drawing/2014/main" id="{0B6CF33F-BB84-4211-816E-6D5998CA2CB7}"/>
                    </a:ext>
                  </a:extLst>
                </p:cNvPr>
                <p:cNvCxnSpPr>
                  <a:cxnSpLocks/>
                </p:cNvCxnSpPr>
                <p:nvPr/>
              </p:nvCxnSpPr>
              <p:spPr>
                <a:xfrm>
                  <a:off x="7897211" y="4272954"/>
                  <a:ext cx="186811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a16="http://schemas.microsoft.com/office/drawing/2014/main" id="{074D1DDC-530F-4AF0-976A-9CCCFA1CDA8C}"/>
                    </a:ext>
                  </a:extLst>
                </p:cNvPr>
                <p:cNvCxnSpPr>
                  <a:cxnSpLocks/>
                </p:cNvCxnSpPr>
                <p:nvPr/>
              </p:nvCxnSpPr>
              <p:spPr>
                <a:xfrm>
                  <a:off x="7899592" y="4270730"/>
                  <a:ext cx="0" cy="144461"/>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 name="平行四边形 6">
                <a:extLst>
                  <a:ext uri="{FF2B5EF4-FFF2-40B4-BE49-F238E27FC236}">
                    <a16:creationId xmlns:a16="http://schemas.microsoft.com/office/drawing/2014/main" id="{030E3F0D-B4E9-4417-9E9E-C60A33DD5ECF}"/>
                  </a:ext>
                </a:extLst>
              </p:cNvPr>
              <p:cNvSpPr/>
              <p:nvPr/>
            </p:nvSpPr>
            <p:spPr>
              <a:xfrm flipV="1">
                <a:off x="5871719" y="4269825"/>
                <a:ext cx="2021222" cy="141585"/>
              </a:xfrm>
              <a:prstGeom prst="parallelogram">
                <a:avLst>
                  <a:gd name="adj" fmla="val 110570"/>
                </a:avLst>
              </a:prstGeom>
              <a:noFill/>
              <a:ln>
                <a:solidFill>
                  <a:schemeClr val="tx1"/>
                </a:solid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等线" panose="02110004020202020204"/>
                  <a:ea typeface="等线" panose="02010600030101010101" pitchFamily="2" charset="-122"/>
                  <a:cs typeface="+mn-cs"/>
                </a:endParaRPr>
              </a:p>
            </p:txBody>
          </p:sp>
        </p:grpSp>
        <p:cxnSp>
          <p:nvCxnSpPr>
            <p:cNvPr id="13" name="直接连接符 12">
              <a:extLst>
                <a:ext uri="{FF2B5EF4-FFF2-40B4-BE49-F238E27FC236}">
                  <a16:creationId xmlns:a16="http://schemas.microsoft.com/office/drawing/2014/main" id="{43CB676C-1B80-4A36-A478-2A4F29E11B7B}"/>
                </a:ext>
              </a:extLst>
            </p:cNvPr>
            <p:cNvCxnSpPr>
              <a:cxnSpLocks/>
            </p:cNvCxnSpPr>
            <p:nvPr/>
          </p:nvCxnSpPr>
          <p:spPr>
            <a:xfrm>
              <a:off x="2130602" y="1916832"/>
              <a:ext cx="0" cy="1512168"/>
            </a:xfrm>
            <a:prstGeom prst="line">
              <a:avLst/>
            </a:prstGeom>
            <a:ln w="28575">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20" name="直接箭头连接符 19">
              <a:extLst>
                <a:ext uri="{FF2B5EF4-FFF2-40B4-BE49-F238E27FC236}">
                  <a16:creationId xmlns:a16="http://schemas.microsoft.com/office/drawing/2014/main" id="{35AF4C89-369F-42B0-98BB-9340FD3CA58C}"/>
                </a:ext>
              </a:extLst>
            </p:cNvPr>
            <p:cNvCxnSpPr>
              <a:cxnSpLocks/>
            </p:cNvCxnSpPr>
            <p:nvPr/>
          </p:nvCxnSpPr>
          <p:spPr>
            <a:xfrm>
              <a:off x="2135560" y="3861048"/>
              <a:ext cx="2016565" cy="0"/>
            </a:xfrm>
            <a:prstGeom prst="straightConnector1">
              <a:avLst/>
            </a:prstGeom>
            <a:ln w="127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直接连接符 24">
              <a:extLst>
                <a:ext uri="{FF2B5EF4-FFF2-40B4-BE49-F238E27FC236}">
                  <a16:creationId xmlns:a16="http://schemas.microsoft.com/office/drawing/2014/main" id="{A286AE97-E015-45F7-AF9D-DD98F000AE9F}"/>
                </a:ext>
              </a:extLst>
            </p:cNvPr>
            <p:cNvCxnSpPr/>
            <p:nvPr/>
          </p:nvCxnSpPr>
          <p:spPr>
            <a:xfrm>
              <a:off x="2130602" y="3657603"/>
              <a:ext cx="0" cy="432048"/>
            </a:xfrm>
            <a:prstGeom prst="line">
              <a:avLst/>
            </a:prstGeom>
            <a:ln w="12700">
              <a:prstDash val="lgDash"/>
            </a:ln>
          </p:spPr>
          <p:style>
            <a:lnRef idx="1">
              <a:schemeClr val="dk1"/>
            </a:lnRef>
            <a:fillRef idx="0">
              <a:schemeClr val="dk1"/>
            </a:fillRef>
            <a:effectRef idx="0">
              <a:schemeClr val="dk1"/>
            </a:effectRef>
            <a:fontRef idx="minor">
              <a:schemeClr val="tx1"/>
            </a:fontRef>
          </p:style>
        </p:cxnSp>
        <p:cxnSp>
          <p:nvCxnSpPr>
            <p:cNvPr id="26" name="直接连接符 25">
              <a:extLst>
                <a:ext uri="{FF2B5EF4-FFF2-40B4-BE49-F238E27FC236}">
                  <a16:creationId xmlns:a16="http://schemas.microsoft.com/office/drawing/2014/main" id="{4F14B61E-56B3-4DEC-89DE-A7749DC29C14}"/>
                </a:ext>
              </a:extLst>
            </p:cNvPr>
            <p:cNvCxnSpPr>
              <a:cxnSpLocks/>
            </p:cNvCxnSpPr>
            <p:nvPr/>
          </p:nvCxnSpPr>
          <p:spPr>
            <a:xfrm>
              <a:off x="4165002" y="3516018"/>
              <a:ext cx="0" cy="573633"/>
            </a:xfrm>
            <a:prstGeom prst="line">
              <a:avLst/>
            </a:prstGeom>
            <a:ln w="12700">
              <a:prstDash val="lgDash"/>
            </a:ln>
          </p:spPr>
          <p:style>
            <a:lnRef idx="1">
              <a:schemeClr val="dk1"/>
            </a:lnRef>
            <a:fillRef idx="0">
              <a:schemeClr val="dk1"/>
            </a:fillRef>
            <a:effectRef idx="0">
              <a:schemeClr val="dk1"/>
            </a:effectRef>
            <a:fontRef idx="minor">
              <a:schemeClr val="tx1"/>
            </a:fontRef>
          </p:style>
        </p:cxnSp>
      </p:grpSp>
      <p:graphicFrame>
        <p:nvGraphicFramePr>
          <p:cNvPr id="31" name="表格 30">
            <a:extLst>
              <a:ext uri="{FF2B5EF4-FFF2-40B4-BE49-F238E27FC236}">
                <a16:creationId xmlns:a16="http://schemas.microsoft.com/office/drawing/2014/main" id="{DE26CBE9-EA3F-4286-A641-AF174DF5B526}"/>
              </a:ext>
            </a:extLst>
          </p:cNvPr>
          <p:cNvGraphicFramePr>
            <a:graphicFrameLocks noGrp="1"/>
          </p:cNvGraphicFramePr>
          <p:nvPr>
            <p:extLst>
              <p:ext uri="{D42A27DB-BD31-4B8C-83A1-F6EECF244321}">
                <p14:modId xmlns:p14="http://schemas.microsoft.com/office/powerpoint/2010/main" val="358606897"/>
              </p:ext>
            </p:extLst>
          </p:nvPr>
        </p:nvGraphicFramePr>
        <p:xfrm>
          <a:off x="3919584" y="2521789"/>
          <a:ext cx="3136900" cy="1628775"/>
        </p:xfrm>
        <a:graphic>
          <a:graphicData uri="http://schemas.openxmlformats.org/drawingml/2006/table">
            <a:tbl>
              <a:tblPr/>
              <a:tblGrid>
                <a:gridCol w="1625600">
                  <a:extLst>
                    <a:ext uri="{9D8B030D-6E8A-4147-A177-3AD203B41FA5}">
                      <a16:colId xmlns:a16="http://schemas.microsoft.com/office/drawing/2014/main" val="2728353696"/>
                    </a:ext>
                  </a:extLst>
                </a:gridCol>
                <a:gridCol w="1511300">
                  <a:extLst>
                    <a:ext uri="{9D8B030D-6E8A-4147-A177-3AD203B41FA5}">
                      <a16:colId xmlns:a16="http://schemas.microsoft.com/office/drawing/2014/main" val="1979965973"/>
                    </a:ext>
                  </a:extLst>
                </a:gridCol>
              </a:tblGrid>
              <a:tr h="295275">
                <a:tc>
                  <a:txBody>
                    <a:bodyPr/>
                    <a:lstStyle/>
                    <a:p>
                      <a:pPr algn="ctr" fontAlgn="ctr"/>
                      <a:r>
                        <a:rPr lang="en-US" sz="1800" b="1" i="0" u="none" strike="noStrike">
                          <a:solidFill>
                            <a:srgbClr val="000000"/>
                          </a:solidFill>
                          <a:effectLst/>
                          <a:latin typeface="Garamond" panose="02020404030301010803" pitchFamily="18" charset="0"/>
                          <a:ea typeface="等线" panose="02010600030101010101" pitchFamily="2" charset="-122"/>
                        </a:rPr>
                        <a:t>Relay position</a:t>
                      </a:r>
                    </a:p>
                  </a:txBody>
                  <a:tcPr marL="9525" marR="9525" marT="9525" marB="0" anchor="ctr">
                    <a:lnL>
                      <a:noFill/>
                    </a:lnL>
                    <a:lnR>
                      <a:noFill/>
                    </a:lnR>
                    <a:lnT>
                      <a:noFill/>
                    </a:lnT>
                    <a:lnB>
                      <a:noFill/>
                    </a:lnB>
                  </a:tcPr>
                </a:tc>
                <a:tc>
                  <a:txBody>
                    <a:bodyPr/>
                    <a:lstStyle/>
                    <a:p>
                      <a:pPr algn="ctr" fontAlgn="ctr"/>
                      <a:r>
                        <a:rPr lang="en-US" sz="1800" b="1" i="0" u="none" strike="noStrike">
                          <a:solidFill>
                            <a:srgbClr val="000000"/>
                          </a:solidFill>
                          <a:effectLst/>
                          <a:latin typeface="Garamond" panose="02020404030301010803" pitchFamily="18" charset="0"/>
                          <a:ea typeface="等线" panose="02010600030101010101" pitchFamily="2" charset="-122"/>
                        </a:rPr>
                        <a:t>Relative LCE</a:t>
                      </a:r>
                    </a:p>
                  </a:txBody>
                  <a:tcPr marL="9525" marR="9525" marT="9525" marB="0" anchor="ctr">
                    <a:lnL>
                      <a:noFill/>
                    </a:lnL>
                    <a:lnR>
                      <a:noFill/>
                    </a:lnR>
                    <a:lnT>
                      <a:noFill/>
                    </a:lnT>
                    <a:lnB>
                      <a:noFill/>
                    </a:lnB>
                  </a:tcPr>
                </a:tc>
                <a:extLst>
                  <a:ext uri="{0D108BD9-81ED-4DB2-BD59-A6C34878D82A}">
                    <a16:rowId xmlns:a16="http://schemas.microsoft.com/office/drawing/2014/main" val="2219764316"/>
                  </a:ext>
                </a:extLst>
              </a:tr>
              <a:tr h="333375">
                <a:tc>
                  <a:txBody>
                    <a:bodyPr/>
                    <a:lstStyle/>
                    <a:p>
                      <a:pPr algn="ctr" fontAlgn="ctr"/>
                      <a:r>
                        <a:rPr lang="en-US" sz="1800" b="1" i="0" u="none" strike="noStrike" dirty="0">
                          <a:solidFill>
                            <a:srgbClr val="000000"/>
                          </a:solidFill>
                          <a:effectLst/>
                          <a:latin typeface="Garamond" panose="02020404030301010803" pitchFamily="18" charset="0"/>
                          <a:ea typeface="等线" panose="02010600030101010101" pitchFamily="2" charset="-122"/>
                        </a:rPr>
                        <a:t>(mm)</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altLang="zh-CN" sz="1800" b="1" i="0" u="none" strike="noStrike" dirty="0">
                          <a:solidFill>
                            <a:srgbClr val="000000"/>
                          </a:solidFill>
                          <a:effectLst/>
                          <a:latin typeface="Garamond" panose="02020404030301010803" pitchFamily="18" charset="0"/>
                          <a:ea typeface="等线" panose="02010600030101010101" pitchFamily="2" charset="-122"/>
                        </a:rPr>
                        <a:t>(%)</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0088439"/>
                  </a:ext>
                </a:extLst>
              </a:tr>
              <a:tr h="333375">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5</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94.7</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114516777"/>
                  </a:ext>
                </a:extLst>
              </a:tr>
              <a:tr h="333375">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10</a:t>
                      </a:r>
                    </a:p>
                  </a:txBody>
                  <a:tcPr marL="9525" marR="9525" marT="9525" marB="0" anchor="ctr">
                    <a:lnL>
                      <a:noFill/>
                    </a:lnL>
                    <a:lnR>
                      <a:noFill/>
                    </a:lnR>
                    <a:lnT>
                      <a:noFill/>
                    </a:lnT>
                    <a:lnB>
                      <a:noFill/>
                    </a:lnB>
                  </a:tcPr>
                </a:tc>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95.6</a:t>
                      </a:r>
                    </a:p>
                  </a:txBody>
                  <a:tcPr marL="9525" marR="9525" marT="9525" marB="0" anchor="ctr">
                    <a:lnL>
                      <a:noFill/>
                    </a:lnL>
                    <a:lnR>
                      <a:noFill/>
                    </a:lnR>
                    <a:lnT>
                      <a:noFill/>
                    </a:lnT>
                    <a:lnB>
                      <a:noFill/>
                    </a:lnB>
                  </a:tcPr>
                </a:tc>
                <a:extLst>
                  <a:ext uri="{0D108BD9-81ED-4DB2-BD59-A6C34878D82A}">
                    <a16:rowId xmlns:a16="http://schemas.microsoft.com/office/drawing/2014/main" val="4019111172"/>
                  </a:ext>
                </a:extLst>
              </a:tr>
              <a:tr h="333375">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15</a:t>
                      </a:r>
                    </a:p>
                  </a:txBody>
                  <a:tcPr marL="9525" marR="9525" marT="9525" marB="0" anchor="ctr">
                    <a:lnL>
                      <a:noFill/>
                    </a:lnL>
                    <a:lnR>
                      <a:noFill/>
                    </a:lnR>
                    <a:lnT>
                      <a:noFill/>
                    </a:lnT>
                    <a:lnB>
                      <a:noFill/>
                    </a:lnB>
                  </a:tcPr>
                </a:tc>
                <a:tc>
                  <a:txBody>
                    <a:bodyPr/>
                    <a:lstStyle/>
                    <a:p>
                      <a:pPr algn="ctr" fontAlgn="ctr"/>
                      <a:r>
                        <a:rPr lang="en-US" altLang="zh-CN" sz="1800" b="0" i="0" u="none" strike="noStrike" dirty="0">
                          <a:solidFill>
                            <a:srgbClr val="000000"/>
                          </a:solidFill>
                          <a:effectLst/>
                          <a:latin typeface="Segoe UI Variable Display" pitchFamily="2" charset="0"/>
                          <a:ea typeface="等线" panose="02010600030101010101" pitchFamily="2" charset="-122"/>
                        </a:rPr>
                        <a:t>93.4</a:t>
                      </a:r>
                    </a:p>
                  </a:txBody>
                  <a:tcPr marL="9525" marR="9525" marT="9525" marB="0" anchor="ctr">
                    <a:lnL>
                      <a:noFill/>
                    </a:lnL>
                    <a:lnR>
                      <a:noFill/>
                    </a:lnR>
                    <a:lnT>
                      <a:noFill/>
                    </a:lnT>
                    <a:lnB>
                      <a:noFill/>
                    </a:lnB>
                  </a:tcPr>
                </a:tc>
                <a:extLst>
                  <a:ext uri="{0D108BD9-81ED-4DB2-BD59-A6C34878D82A}">
                    <a16:rowId xmlns:a16="http://schemas.microsoft.com/office/drawing/2014/main" val="1926076590"/>
                  </a:ext>
                </a:extLst>
              </a:tr>
            </a:tbl>
          </a:graphicData>
        </a:graphic>
      </p:graphicFrame>
      <p:sp>
        <p:nvSpPr>
          <p:cNvPr id="32" name="文本框 31">
            <a:extLst>
              <a:ext uri="{FF2B5EF4-FFF2-40B4-BE49-F238E27FC236}">
                <a16:creationId xmlns:a16="http://schemas.microsoft.com/office/drawing/2014/main" id="{A489A9BF-38EB-48EA-BF76-56C9CEB08322}"/>
              </a:ext>
            </a:extLst>
          </p:cNvPr>
          <p:cNvSpPr txBox="1"/>
          <p:nvPr/>
        </p:nvSpPr>
        <p:spPr>
          <a:xfrm>
            <a:off x="4511824" y="5277089"/>
            <a:ext cx="7200800" cy="707886"/>
          </a:xfrm>
          <a:prstGeom prst="rect">
            <a:avLst/>
          </a:prstGeom>
          <a:noFill/>
        </p:spPr>
        <p:txBody>
          <a:bodyPr wrap="square" rtlCol="0">
            <a:spAutoFit/>
          </a:bodyPr>
          <a:lstStyle/>
          <a:p>
            <a:r>
              <a:rPr lang="en-US" altLang="zh-CN" sz="2000" b="1" dirty="0"/>
              <a:t>Conclusion:</a:t>
            </a:r>
            <a:r>
              <a:rPr lang="zh-CN" altLang="en-US" sz="2000" b="1" dirty="0"/>
              <a:t> </a:t>
            </a:r>
            <a:r>
              <a:rPr lang="en-US" altLang="zh-CN" sz="2000" dirty="0"/>
              <a:t>The relay position has a more noticeable effect on the response uniformity profile than the average LCE.</a:t>
            </a:r>
          </a:p>
        </p:txBody>
      </p:sp>
      <p:grpSp>
        <p:nvGrpSpPr>
          <p:cNvPr id="35" name="组合 34">
            <a:extLst>
              <a:ext uri="{FF2B5EF4-FFF2-40B4-BE49-F238E27FC236}">
                <a16:creationId xmlns:a16="http://schemas.microsoft.com/office/drawing/2014/main" id="{64C42D86-4677-4445-9D30-884DDCB22896}"/>
              </a:ext>
            </a:extLst>
          </p:cNvPr>
          <p:cNvGrpSpPr/>
          <p:nvPr/>
        </p:nvGrpSpPr>
        <p:grpSpPr>
          <a:xfrm>
            <a:off x="7248130" y="1889179"/>
            <a:ext cx="4608510" cy="3052532"/>
            <a:chOff x="7248130" y="1889179"/>
            <a:chExt cx="4608510" cy="3052532"/>
          </a:xfrm>
        </p:grpSpPr>
        <p:pic>
          <p:nvPicPr>
            <p:cNvPr id="30" name="图片 29">
              <a:extLst>
                <a:ext uri="{FF2B5EF4-FFF2-40B4-BE49-F238E27FC236}">
                  <a16:creationId xmlns:a16="http://schemas.microsoft.com/office/drawing/2014/main" id="{C1E948E7-4D59-48E2-AFBF-F33FCBE71EA6}"/>
                </a:ext>
              </a:extLst>
            </p:cNvPr>
            <p:cNvPicPr>
              <a:picLocks noChangeAspect="1"/>
            </p:cNvPicPr>
            <p:nvPr/>
          </p:nvPicPr>
          <p:blipFill>
            <a:blip r:embed="rId4"/>
            <a:stretch>
              <a:fillRect/>
            </a:stretch>
          </p:blipFill>
          <p:spPr>
            <a:xfrm>
              <a:off x="7248130" y="1889179"/>
              <a:ext cx="4608510" cy="3052532"/>
            </a:xfrm>
            <a:prstGeom prst="rect">
              <a:avLst/>
            </a:prstGeom>
          </p:spPr>
        </p:pic>
        <p:sp>
          <p:nvSpPr>
            <p:cNvPr id="33" name="椭圆 32">
              <a:extLst>
                <a:ext uri="{FF2B5EF4-FFF2-40B4-BE49-F238E27FC236}">
                  <a16:creationId xmlns:a16="http://schemas.microsoft.com/office/drawing/2014/main" id="{14EA1BE9-DDA5-4EF3-9041-61D1598B5C05}"/>
                </a:ext>
              </a:extLst>
            </p:cNvPr>
            <p:cNvSpPr/>
            <p:nvPr/>
          </p:nvSpPr>
          <p:spPr>
            <a:xfrm>
              <a:off x="9552385" y="2658327"/>
              <a:ext cx="504056" cy="576064"/>
            </a:xfrm>
            <a:prstGeom prst="ellipse">
              <a:avLst/>
            </a:prstGeom>
            <a:noFill/>
            <a:ln>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a:extLst>
                <a:ext uri="{FF2B5EF4-FFF2-40B4-BE49-F238E27FC236}">
                  <a16:creationId xmlns:a16="http://schemas.microsoft.com/office/drawing/2014/main" id="{4A0B3DA7-1EB9-4918-9561-76108F8BEB54}"/>
                </a:ext>
              </a:extLst>
            </p:cNvPr>
            <p:cNvSpPr/>
            <p:nvPr/>
          </p:nvSpPr>
          <p:spPr>
            <a:xfrm rot="876052">
              <a:off x="10134592" y="3957200"/>
              <a:ext cx="1633152" cy="418334"/>
            </a:xfrm>
            <a:prstGeom prst="ellipse">
              <a:avLst/>
            </a:prstGeom>
            <a:noFill/>
            <a:ln>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994160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04147C-0FE1-42EA-A6A6-2505B4382F4A}"/>
              </a:ext>
            </a:extLst>
          </p:cNvPr>
          <p:cNvSpPr>
            <a:spLocks noGrp="1"/>
          </p:cNvSpPr>
          <p:nvPr>
            <p:ph type="title"/>
          </p:nvPr>
        </p:nvSpPr>
        <p:spPr>
          <a:xfrm>
            <a:off x="334962" y="180722"/>
            <a:ext cx="11522075" cy="613245"/>
          </a:xfrm>
        </p:spPr>
        <p:txBody>
          <a:bodyPr/>
          <a:lstStyle/>
          <a:p>
            <a:r>
              <a:rPr lang="en-US" altLang="zh-CN" dirty="0"/>
              <a:t>PLG Thickness Study</a:t>
            </a:r>
            <a:endParaRPr lang="zh-CN" altLang="en-US" dirty="0"/>
          </a:p>
        </p:txBody>
      </p:sp>
      <p:sp>
        <p:nvSpPr>
          <p:cNvPr id="3" name="灯片编号占位符 2">
            <a:extLst>
              <a:ext uri="{FF2B5EF4-FFF2-40B4-BE49-F238E27FC236}">
                <a16:creationId xmlns:a16="http://schemas.microsoft.com/office/drawing/2014/main" id="{BBA159DB-AD1D-4056-8A1B-07533A578488}"/>
              </a:ext>
            </a:extLst>
          </p:cNvPr>
          <p:cNvSpPr>
            <a:spLocks noGrp="1"/>
          </p:cNvSpPr>
          <p:nvPr>
            <p:ph type="sldNum" sz="quarter" idx="10"/>
          </p:nvPr>
        </p:nvSpPr>
        <p:spPr>
          <a:xfrm>
            <a:off x="11351368" y="6258798"/>
            <a:ext cx="505272" cy="338554"/>
          </a:xfrm>
        </p:spPr>
        <p:txBody>
          <a:bodyPr/>
          <a:lstStyle/>
          <a:p>
            <a:fld id="{8D352C0E-AFB2-41AE-A3D8-7707757F504B}" type="slidenum">
              <a:rPr lang="zh-CN" altLang="en-US" smtClean="0"/>
              <a:pPr/>
              <a:t>19</a:t>
            </a:fld>
            <a:endParaRPr lang="zh-CN" altLang="en-US"/>
          </a:p>
        </p:txBody>
      </p:sp>
      <p:pic>
        <p:nvPicPr>
          <p:cNvPr id="7" name="图片 6">
            <a:extLst>
              <a:ext uri="{FF2B5EF4-FFF2-40B4-BE49-F238E27FC236}">
                <a16:creationId xmlns:a16="http://schemas.microsoft.com/office/drawing/2014/main" id="{D7CABDF6-082C-46B1-86F8-A7E293573970}"/>
              </a:ext>
            </a:extLst>
          </p:cNvPr>
          <p:cNvPicPr>
            <a:picLocks noChangeAspect="1"/>
          </p:cNvPicPr>
          <p:nvPr/>
        </p:nvPicPr>
        <p:blipFill>
          <a:blip r:embed="rId3"/>
          <a:stretch>
            <a:fillRect/>
          </a:stretch>
        </p:blipFill>
        <p:spPr>
          <a:xfrm>
            <a:off x="6094857" y="908720"/>
            <a:ext cx="5761783" cy="3816424"/>
          </a:xfrm>
          <a:prstGeom prst="rect">
            <a:avLst/>
          </a:prstGeom>
        </p:spPr>
      </p:pic>
      <p:pic>
        <p:nvPicPr>
          <p:cNvPr id="8" name="图片 7">
            <a:extLst>
              <a:ext uri="{FF2B5EF4-FFF2-40B4-BE49-F238E27FC236}">
                <a16:creationId xmlns:a16="http://schemas.microsoft.com/office/drawing/2014/main" id="{18C35936-84DC-4FED-BF45-17237E4F9C2E}"/>
              </a:ext>
            </a:extLst>
          </p:cNvPr>
          <p:cNvPicPr>
            <a:picLocks noChangeAspect="1"/>
          </p:cNvPicPr>
          <p:nvPr/>
        </p:nvPicPr>
        <p:blipFill>
          <a:blip r:embed="rId4"/>
          <a:stretch>
            <a:fillRect/>
          </a:stretch>
        </p:blipFill>
        <p:spPr>
          <a:xfrm>
            <a:off x="334964" y="1835908"/>
            <a:ext cx="2248597" cy="1962051"/>
          </a:xfrm>
          <a:prstGeom prst="rect">
            <a:avLst/>
          </a:prstGeom>
        </p:spPr>
      </p:pic>
      <p:graphicFrame>
        <p:nvGraphicFramePr>
          <p:cNvPr id="9" name="表格 8">
            <a:extLst>
              <a:ext uri="{FF2B5EF4-FFF2-40B4-BE49-F238E27FC236}">
                <a16:creationId xmlns:a16="http://schemas.microsoft.com/office/drawing/2014/main" id="{08E00572-3E8B-497C-96C5-B0090214E11E}"/>
              </a:ext>
            </a:extLst>
          </p:cNvPr>
          <p:cNvGraphicFramePr>
            <a:graphicFrameLocks noGrp="1"/>
          </p:cNvGraphicFramePr>
          <p:nvPr>
            <p:extLst>
              <p:ext uri="{D42A27DB-BD31-4B8C-83A1-F6EECF244321}">
                <p14:modId xmlns:p14="http://schemas.microsoft.com/office/powerpoint/2010/main" val="3808906286"/>
              </p:ext>
            </p:extLst>
          </p:nvPr>
        </p:nvGraphicFramePr>
        <p:xfrm>
          <a:off x="2770759" y="2002545"/>
          <a:ext cx="3136900" cy="1628775"/>
        </p:xfrm>
        <a:graphic>
          <a:graphicData uri="http://schemas.openxmlformats.org/drawingml/2006/table">
            <a:tbl>
              <a:tblPr/>
              <a:tblGrid>
                <a:gridCol w="1625600">
                  <a:extLst>
                    <a:ext uri="{9D8B030D-6E8A-4147-A177-3AD203B41FA5}">
                      <a16:colId xmlns:a16="http://schemas.microsoft.com/office/drawing/2014/main" val="157228554"/>
                    </a:ext>
                  </a:extLst>
                </a:gridCol>
                <a:gridCol w="1511300">
                  <a:extLst>
                    <a:ext uri="{9D8B030D-6E8A-4147-A177-3AD203B41FA5}">
                      <a16:colId xmlns:a16="http://schemas.microsoft.com/office/drawing/2014/main" val="2748603198"/>
                    </a:ext>
                  </a:extLst>
                </a:gridCol>
              </a:tblGrid>
              <a:tr h="295275">
                <a:tc>
                  <a:txBody>
                    <a:bodyPr/>
                    <a:lstStyle/>
                    <a:p>
                      <a:pPr algn="ctr" fontAlgn="ctr"/>
                      <a:r>
                        <a:rPr lang="en-US" sz="1800" b="1" i="0" u="none" strike="noStrike">
                          <a:solidFill>
                            <a:srgbClr val="000000"/>
                          </a:solidFill>
                          <a:effectLst/>
                          <a:latin typeface="Garamond" panose="02020404030301010803" pitchFamily="18" charset="0"/>
                          <a:ea typeface="等线" panose="02010600030101010101" pitchFamily="2" charset="-122"/>
                        </a:rPr>
                        <a:t>PLG thickness</a:t>
                      </a:r>
                    </a:p>
                  </a:txBody>
                  <a:tcPr marL="9525" marR="9525" marT="9525" marB="0" anchor="ctr">
                    <a:lnL>
                      <a:noFill/>
                    </a:lnL>
                    <a:lnR>
                      <a:noFill/>
                    </a:lnR>
                    <a:lnT>
                      <a:noFill/>
                    </a:lnT>
                    <a:lnB>
                      <a:noFill/>
                    </a:lnB>
                  </a:tcPr>
                </a:tc>
                <a:tc>
                  <a:txBody>
                    <a:bodyPr/>
                    <a:lstStyle/>
                    <a:p>
                      <a:pPr algn="ctr" fontAlgn="ctr"/>
                      <a:r>
                        <a:rPr lang="en-US" sz="1800" b="1" i="0" u="none" strike="noStrike">
                          <a:solidFill>
                            <a:srgbClr val="000000"/>
                          </a:solidFill>
                          <a:effectLst/>
                          <a:latin typeface="Garamond" panose="02020404030301010803" pitchFamily="18" charset="0"/>
                          <a:ea typeface="等线" panose="02010600030101010101" pitchFamily="2" charset="-122"/>
                        </a:rPr>
                        <a:t>Relative LCE</a:t>
                      </a:r>
                    </a:p>
                  </a:txBody>
                  <a:tcPr marL="9525" marR="9525" marT="9525" marB="0" anchor="ctr">
                    <a:lnL>
                      <a:noFill/>
                    </a:lnL>
                    <a:lnR>
                      <a:noFill/>
                    </a:lnR>
                    <a:lnT>
                      <a:noFill/>
                    </a:lnT>
                    <a:lnB>
                      <a:noFill/>
                    </a:lnB>
                  </a:tcPr>
                </a:tc>
                <a:extLst>
                  <a:ext uri="{0D108BD9-81ED-4DB2-BD59-A6C34878D82A}">
                    <a16:rowId xmlns:a16="http://schemas.microsoft.com/office/drawing/2014/main" val="1798716147"/>
                  </a:ext>
                </a:extLst>
              </a:tr>
              <a:tr h="333375">
                <a:tc>
                  <a:txBody>
                    <a:bodyPr/>
                    <a:lstStyle/>
                    <a:p>
                      <a:pPr algn="ctr" fontAlgn="ctr"/>
                      <a:r>
                        <a:rPr lang="en-US" sz="1800" b="1" i="0" u="none" strike="noStrike">
                          <a:solidFill>
                            <a:srgbClr val="000000"/>
                          </a:solidFill>
                          <a:effectLst/>
                          <a:latin typeface="Garamond" panose="02020404030301010803" pitchFamily="18" charset="0"/>
                          <a:ea typeface="等线" panose="02010600030101010101" pitchFamily="2" charset="-122"/>
                        </a:rPr>
                        <a:t>(mm)</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altLang="zh-CN" sz="1800" b="1" i="0" u="none" strike="noStrike">
                          <a:solidFill>
                            <a:srgbClr val="000000"/>
                          </a:solidFill>
                          <a:effectLst/>
                          <a:latin typeface="Garamond" panose="02020404030301010803" pitchFamily="18" charset="0"/>
                          <a:ea typeface="等线" panose="02010600030101010101" pitchFamily="2" charset="-122"/>
                        </a:rPr>
                        <a:t>(%)</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6029885"/>
                  </a:ext>
                </a:extLst>
              </a:tr>
              <a:tr h="333375">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100.5</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098505863"/>
                  </a:ext>
                </a:extLst>
              </a:tr>
              <a:tr h="333375">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2</a:t>
                      </a:r>
                    </a:p>
                  </a:txBody>
                  <a:tcPr marL="9525" marR="9525" marT="9525" marB="0" anchor="ctr">
                    <a:lnL>
                      <a:noFill/>
                    </a:lnL>
                    <a:lnR>
                      <a:noFill/>
                    </a:lnR>
                    <a:lnT>
                      <a:noFill/>
                    </a:lnT>
                    <a:lnB>
                      <a:noFill/>
                    </a:lnB>
                  </a:tcPr>
                </a:tc>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110.5</a:t>
                      </a:r>
                    </a:p>
                  </a:txBody>
                  <a:tcPr marL="9525" marR="9525" marT="9525" marB="0" anchor="ctr">
                    <a:lnL>
                      <a:noFill/>
                    </a:lnL>
                    <a:lnR>
                      <a:noFill/>
                    </a:lnR>
                    <a:lnT>
                      <a:noFill/>
                    </a:lnT>
                    <a:lnB>
                      <a:noFill/>
                    </a:lnB>
                  </a:tcPr>
                </a:tc>
                <a:extLst>
                  <a:ext uri="{0D108BD9-81ED-4DB2-BD59-A6C34878D82A}">
                    <a16:rowId xmlns:a16="http://schemas.microsoft.com/office/drawing/2014/main" val="3770604337"/>
                  </a:ext>
                </a:extLst>
              </a:tr>
              <a:tr h="333375">
                <a:tc>
                  <a:txBody>
                    <a:bodyPr/>
                    <a:lstStyle/>
                    <a:p>
                      <a:pPr algn="ctr" fontAlgn="ctr"/>
                      <a:r>
                        <a:rPr lang="en-US" altLang="zh-CN" sz="1800" b="0" i="0" u="none" strike="noStrike">
                          <a:solidFill>
                            <a:srgbClr val="000000"/>
                          </a:solidFill>
                          <a:effectLst/>
                          <a:latin typeface="Segoe UI Variable Display" pitchFamily="2" charset="0"/>
                          <a:ea typeface="等线" panose="02010600030101010101" pitchFamily="2" charset="-122"/>
                        </a:rPr>
                        <a:t>3</a:t>
                      </a:r>
                    </a:p>
                  </a:txBody>
                  <a:tcPr marL="9525" marR="9525" marT="9525" marB="0" anchor="ctr">
                    <a:lnL>
                      <a:noFill/>
                    </a:lnL>
                    <a:lnR>
                      <a:noFill/>
                    </a:lnR>
                    <a:lnT>
                      <a:noFill/>
                    </a:lnT>
                    <a:lnB>
                      <a:noFill/>
                    </a:lnB>
                  </a:tcPr>
                </a:tc>
                <a:tc>
                  <a:txBody>
                    <a:bodyPr/>
                    <a:lstStyle/>
                    <a:p>
                      <a:pPr algn="ctr" fontAlgn="ctr"/>
                      <a:r>
                        <a:rPr lang="en-US" altLang="zh-CN" sz="1800" b="0" i="0" u="none" strike="noStrike" dirty="0">
                          <a:solidFill>
                            <a:srgbClr val="000000"/>
                          </a:solidFill>
                          <a:effectLst/>
                          <a:latin typeface="Segoe UI Variable Display" pitchFamily="2" charset="0"/>
                          <a:ea typeface="等线" panose="02010600030101010101" pitchFamily="2" charset="-122"/>
                        </a:rPr>
                        <a:t>99.6</a:t>
                      </a:r>
                    </a:p>
                  </a:txBody>
                  <a:tcPr marL="9525" marR="9525" marT="9525" marB="0" anchor="ctr">
                    <a:lnL>
                      <a:noFill/>
                    </a:lnL>
                    <a:lnR>
                      <a:noFill/>
                    </a:lnR>
                    <a:lnT>
                      <a:noFill/>
                    </a:lnT>
                    <a:lnB>
                      <a:noFill/>
                    </a:lnB>
                  </a:tcPr>
                </a:tc>
                <a:extLst>
                  <a:ext uri="{0D108BD9-81ED-4DB2-BD59-A6C34878D82A}">
                    <a16:rowId xmlns:a16="http://schemas.microsoft.com/office/drawing/2014/main" val="4001283331"/>
                  </a:ext>
                </a:extLst>
              </a:tr>
            </a:tbl>
          </a:graphicData>
        </a:graphic>
      </p:graphicFrame>
      <p:grpSp>
        <p:nvGrpSpPr>
          <p:cNvPr id="33" name="组合 32">
            <a:extLst>
              <a:ext uri="{FF2B5EF4-FFF2-40B4-BE49-F238E27FC236}">
                <a16:creationId xmlns:a16="http://schemas.microsoft.com/office/drawing/2014/main" id="{52FA71AA-AF3D-4790-A92F-2E9FE849AA47}"/>
              </a:ext>
            </a:extLst>
          </p:cNvPr>
          <p:cNvGrpSpPr/>
          <p:nvPr/>
        </p:nvGrpSpPr>
        <p:grpSpPr>
          <a:xfrm>
            <a:off x="193716" y="4113076"/>
            <a:ext cx="3871695" cy="1073227"/>
            <a:chOff x="263352" y="4687285"/>
            <a:chExt cx="3871695" cy="1073227"/>
          </a:xfrm>
        </p:grpSpPr>
        <p:pic>
          <p:nvPicPr>
            <p:cNvPr id="25" name="图片 24">
              <a:extLst>
                <a:ext uri="{FF2B5EF4-FFF2-40B4-BE49-F238E27FC236}">
                  <a16:creationId xmlns:a16="http://schemas.microsoft.com/office/drawing/2014/main" id="{E00AE1AB-887D-47DE-8CFE-C675093DCB0E}"/>
                </a:ext>
              </a:extLst>
            </p:cNvPr>
            <p:cNvPicPr>
              <a:picLocks noChangeAspect="1"/>
            </p:cNvPicPr>
            <p:nvPr/>
          </p:nvPicPr>
          <p:blipFill>
            <a:blip r:embed="rId5"/>
            <a:stretch>
              <a:fillRect/>
            </a:stretch>
          </p:blipFill>
          <p:spPr>
            <a:xfrm>
              <a:off x="263352" y="4812932"/>
              <a:ext cx="995265" cy="613244"/>
            </a:xfrm>
            <a:prstGeom prst="rect">
              <a:avLst/>
            </a:prstGeom>
          </p:spPr>
        </p:pic>
        <p:pic>
          <p:nvPicPr>
            <p:cNvPr id="30" name="图片 29">
              <a:extLst>
                <a:ext uri="{FF2B5EF4-FFF2-40B4-BE49-F238E27FC236}">
                  <a16:creationId xmlns:a16="http://schemas.microsoft.com/office/drawing/2014/main" id="{234A7958-3727-4BDB-88B7-FDE9A9E08515}"/>
                </a:ext>
              </a:extLst>
            </p:cNvPr>
            <p:cNvPicPr>
              <a:picLocks noChangeAspect="1"/>
            </p:cNvPicPr>
            <p:nvPr/>
          </p:nvPicPr>
          <p:blipFill>
            <a:blip r:embed="rId6"/>
            <a:stretch>
              <a:fillRect/>
            </a:stretch>
          </p:blipFill>
          <p:spPr>
            <a:xfrm>
              <a:off x="2218514" y="4706419"/>
              <a:ext cx="1916533" cy="1054093"/>
            </a:xfrm>
            <a:prstGeom prst="rect">
              <a:avLst/>
            </a:prstGeom>
          </p:spPr>
        </p:pic>
        <p:pic>
          <p:nvPicPr>
            <p:cNvPr id="32" name="图片 31">
              <a:extLst>
                <a:ext uri="{FF2B5EF4-FFF2-40B4-BE49-F238E27FC236}">
                  <a16:creationId xmlns:a16="http://schemas.microsoft.com/office/drawing/2014/main" id="{82D8CD91-BA5F-4B27-A274-73FC16B2C0A1}"/>
                </a:ext>
              </a:extLst>
            </p:cNvPr>
            <p:cNvPicPr>
              <a:picLocks noChangeAspect="1"/>
            </p:cNvPicPr>
            <p:nvPr/>
          </p:nvPicPr>
          <p:blipFill>
            <a:blip r:embed="rId7"/>
            <a:stretch>
              <a:fillRect/>
            </a:stretch>
          </p:blipFill>
          <p:spPr>
            <a:xfrm>
              <a:off x="1098876" y="4687285"/>
              <a:ext cx="1224136" cy="798350"/>
            </a:xfrm>
            <a:prstGeom prst="rect">
              <a:avLst/>
            </a:prstGeom>
          </p:spPr>
        </p:pic>
      </p:grpSp>
      <p:sp>
        <p:nvSpPr>
          <p:cNvPr id="34" name="文本框 33">
            <a:extLst>
              <a:ext uri="{FF2B5EF4-FFF2-40B4-BE49-F238E27FC236}">
                <a16:creationId xmlns:a16="http://schemas.microsoft.com/office/drawing/2014/main" id="{3D89D0A4-A9D7-4732-A9A9-9281CBE51FB7}"/>
              </a:ext>
            </a:extLst>
          </p:cNvPr>
          <p:cNvSpPr txBox="1"/>
          <p:nvPr/>
        </p:nvSpPr>
        <p:spPr>
          <a:xfrm>
            <a:off x="5591944" y="4725144"/>
            <a:ext cx="6406340" cy="1631216"/>
          </a:xfrm>
          <a:prstGeom prst="rect">
            <a:avLst/>
          </a:prstGeom>
          <a:noFill/>
        </p:spPr>
        <p:txBody>
          <a:bodyPr wrap="square" rtlCol="0">
            <a:spAutoFit/>
          </a:bodyPr>
          <a:lstStyle/>
          <a:p>
            <a:r>
              <a:rPr lang="en-US" altLang="zh-CN" sz="2000" b="1" dirty="0"/>
              <a:t>Conclusion:</a:t>
            </a:r>
            <a:r>
              <a:rPr lang="zh-CN" altLang="en-US" sz="2000" b="1" dirty="0"/>
              <a:t> </a:t>
            </a:r>
            <a:r>
              <a:rPr lang="en-US" altLang="zh-CN" sz="2000" dirty="0"/>
              <a:t>The benefit of increasing the thickness (chamfer area) is not monotonic.</a:t>
            </a:r>
          </a:p>
          <a:p>
            <a:endParaRPr lang="en-US" altLang="zh-CN" sz="2000" dirty="0"/>
          </a:p>
          <a:p>
            <a:r>
              <a:rPr lang="en-US" altLang="zh-CN" sz="2000" dirty="0"/>
              <a:t>Trade-off decision between LCE and uniformity profile should based on application requirement.</a:t>
            </a:r>
          </a:p>
        </p:txBody>
      </p:sp>
    </p:spTree>
    <p:extLst>
      <p:ext uri="{BB962C8B-B14F-4D97-AF65-F5344CB8AC3E}">
        <p14:creationId xmlns:p14="http://schemas.microsoft.com/office/powerpoint/2010/main" val="3941480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04147C-0FE1-42EA-A6A6-2505B4382F4A}"/>
              </a:ext>
            </a:extLst>
          </p:cNvPr>
          <p:cNvSpPr>
            <a:spLocks noGrp="1"/>
          </p:cNvSpPr>
          <p:nvPr>
            <p:ph type="title"/>
          </p:nvPr>
        </p:nvSpPr>
        <p:spPr>
          <a:xfrm>
            <a:off x="334962" y="188640"/>
            <a:ext cx="11522075" cy="597408"/>
          </a:xfrm>
        </p:spPr>
        <p:txBody>
          <a:bodyPr/>
          <a:lstStyle/>
          <a:p>
            <a:r>
              <a:rPr lang="en-US" altLang="zh-CN" dirty="0"/>
              <a:t>Background</a:t>
            </a:r>
            <a:endParaRPr lang="zh-CN" altLang="en-US" dirty="0"/>
          </a:p>
        </p:txBody>
      </p:sp>
      <p:sp>
        <p:nvSpPr>
          <p:cNvPr id="4" name="内容占位符 3">
            <a:extLst>
              <a:ext uri="{FF2B5EF4-FFF2-40B4-BE49-F238E27FC236}">
                <a16:creationId xmlns:a16="http://schemas.microsoft.com/office/drawing/2014/main" id="{93EFA3F5-C25F-4007-9F18-20ADD2DF4FD8}"/>
              </a:ext>
            </a:extLst>
          </p:cNvPr>
          <p:cNvSpPr>
            <a:spLocks noGrp="1"/>
          </p:cNvSpPr>
          <p:nvPr>
            <p:ph idx="1"/>
          </p:nvPr>
        </p:nvSpPr>
        <p:spPr>
          <a:xfrm>
            <a:off x="334963" y="786047"/>
            <a:ext cx="11522075" cy="5451241"/>
          </a:xfrm>
        </p:spPr>
        <p:txBody>
          <a:bodyPr>
            <a:normAutofit/>
          </a:bodyPr>
          <a:lstStyle/>
          <a:p>
            <a:pPr marL="0" indent="0">
              <a:buNone/>
            </a:pPr>
            <a:r>
              <a:rPr lang="en-US" altLang="zh-CN" b="1" dirty="0"/>
              <a:t>Problem: </a:t>
            </a:r>
            <a:r>
              <a:rPr lang="en-US" altLang="zh-CN" dirty="0"/>
              <a:t>High-granularity calorimeter designs are favoring SiPMs for compactness. Yet, the size mismatch between large scintillator tiles and small SiPMs leads to poor Light Collection Efficiency (LCE) and response uniformity. Worse for scintillator with short photon absorption length such as glass scintillator. </a:t>
            </a:r>
          </a:p>
          <a:p>
            <a:pPr marL="0" indent="0">
              <a:buNone/>
            </a:pPr>
            <a:r>
              <a:rPr lang="en-US" altLang="zh-CN" b="1" dirty="0"/>
              <a:t>Objective:</a:t>
            </a:r>
            <a:r>
              <a:rPr lang="zh-CN" altLang="en-US" b="1" dirty="0"/>
              <a:t> </a:t>
            </a:r>
            <a:r>
              <a:rPr lang="en-US" altLang="zh-CN" dirty="0"/>
              <a:t>Improve LCE and uniformity without significantly increasing construction cost or introducing unacceptable dead zones.</a:t>
            </a:r>
          </a:p>
          <a:p>
            <a:pPr marL="0" indent="0">
              <a:buNone/>
            </a:pPr>
            <a:r>
              <a:rPr lang="en-US" altLang="zh-CN" b="1" dirty="0"/>
              <a:t>Proposal: </a:t>
            </a:r>
            <a:r>
              <a:rPr lang="en-US" altLang="zh-CN" dirty="0"/>
              <a:t>Utilizing a Periscopic Light Guide (PLG) design to make use of the Total Internal Reflection (TIR) of photons to guide them towards SiPM with minimal footprint.</a:t>
            </a:r>
            <a:endParaRPr lang="zh-CN" altLang="en-US" dirty="0"/>
          </a:p>
        </p:txBody>
      </p:sp>
      <p:sp>
        <p:nvSpPr>
          <p:cNvPr id="3" name="灯片编号占位符 2">
            <a:extLst>
              <a:ext uri="{FF2B5EF4-FFF2-40B4-BE49-F238E27FC236}">
                <a16:creationId xmlns:a16="http://schemas.microsoft.com/office/drawing/2014/main" id="{BBA159DB-AD1D-4056-8A1B-07533A578488}"/>
              </a:ext>
            </a:extLst>
          </p:cNvPr>
          <p:cNvSpPr>
            <a:spLocks noGrp="1"/>
          </p:cNvSpPr>
          <p:nvPr>
            <p:ph type="sldNum" sz="quarter" idx="11"/>
          </p:nvPr>
        </p:nvSpPr>
        <p:spPr>
          <a:xfrm>
            <a:off x="11351368" y="6258798"/>
            <a:ext cx="505272" cy="338554"/>
          </a:xfrm>
        </p:spPr>
        <p:txBody>
          <a:bodyPr/>
          <a:lstStyle/>
          <a:p>
            <a:fld id="{8D352C0E-AFB2-41AE-A3D8-7707757F504B}" type="slidenum">
              <a:rPr lang="zh-CN" altLang="en-US" smtClean="0"/>
              <a:pPr/>
              <a:t>2</a:t>
            </a:fld>
            <a:endParaRPr lang="zh-CN" altLang="en-US"/>
          </a:p>
        </p:txBody>
      </p:sp>
    </p:spTree>
    <p:extLst>
      <p:ext uri="{BB962C8B-B14F-4D97-AF65-F5344CB8AC3E}">
        <p14:creationId xmlns:p14="http://schemas.microsoft.com/office/powerpoint/2010/main" val="27526201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04147C-0FE1-42EA-A6A6-2505B4382F4A}"/>
              </a:ext>
            </a:extLst>
          </p:cNvPr>
          <p:cNvSpPr>
            <a:spLocks noGrp="1"/>
          </p:cNvSpPr>
          <p:nvPr>
            <p:ph type="title"/>
          </p:nvPr>
        </p:nvSpPr>
        <p:spPr>
          <a:xfrm>
            <a:off x="334962" y="180722"/>
            <a:ext cx="11522075" cy="613245"/>
          </a:xfrm>
        </p:spPr>
        <p:txBody>
          <a:bodyPr/>
          <a:lstStyle/>
          <a:p>
            <a:r>
              <a:rPr lang="en-US" altLang="zh-CN" dirty="0"/>
              <a:t>Photon Track Scenario</a:t>
            </a:r>
            <a:endParaRPr lang="zh-CN" altLang="en-US" dirty="0"/>
          </a:p>
        </p:txBody>
      </p:sp>
      <p:sp>
        <p:nvSpPr>
          <p:cNvPr id="3" name="灯片编号占位符 2">
            <a:extLst>
              <a:ext uri="{FF2B5EF4-FFF2-40B4-BE49-F238E27FC236}">
                <a16:creationId xmlns:a16="http://schemas.microsoft.com/office/drawing/2014/main" id="{BBA159DB-AD1D-4056-8A1B-07533A578488}"/>
              </a:ext>
            </a:extLst>
          </p:cNvPr>
          <p:cNvSpPr>
            <a:spLocks noGrp="1"/>
          </p:cNvSpPr>
          <p:nvPr>
            <p:ph type="sldNum" sz="quarter" idx="10"/>
          </p:nvPr>
        </p:nvSpPr>
        <p:spPr>
          <a:xfrm>
            <a:off x="11351368" y="6258798"/>
            <a:ext cx="505272" cy="338554"/>
          </a:xfrm>
        </p:spPr>
        <p:txBody>
          <a:bodyPr/>
          <a:lstStyle/>
          <a:p>
            <a:fld id="{8D352C0E-AFB2-41AE-A3D8-7707757F504B}" type="slidenum">
              <a:rPr lang="zh-CN" altLang="en-US" smtClean="0"/>
              <a:pPr/>
              <a:t>20</a:t>
            </a:fld>
            <a:endParaRPr lang="zh-CN" altLang="en-US"/>
          </a:p>
        </p:txBody>
      </p:sp>
      <p:pic>
        <p:nvPicPr>
          <p:cNvPr id="8" name="图片 7">
            <a:extLst>
              <a:ext uri="{FF2B5EF4-FFF2-40B4-BE49-F238E27FC236}">
                <a16:creationId xmlns:a16="http://schemas.microsoft.com/office/drawing/2014/main" id="{7956B24E-FFAB-4994-B1B4-B49BBAEB2946}"/>
              </a:ext>
            </a:extLst>
          </p:cNvPr>
          <p:cNvPicPr>
            <a:picLocks noChangeAspect="1"/>
          </p:cNvPicPr>
          <p:nvPr/>
        </p:nvPicPr>
        <p:blipFill rotWithShape="1">
          <a:blip r:embed="rId2"/>
          <a:srcRect l="3342" t="-743" r="1809" b="3615"/>
          <a:stretch/>
        </p:blipFill>
        <p:spPr>
          <a:xfrm>
            <a:off x="334962" y="812672"/>
            <a:ext cx="4098288" cy="3684627"/>
          </a:xfrm>
          <a:prstGeom prst="rect">
            <a:avLst/>
          </a:prstGeom>
        </p:spPr>
      </p:pic>
      <p:pic>
        <p:nvPicPr>
          <p:cNvPr id="11" name="图片 10">
            <a:extLst>
              <a:ext uri="{FF2B5EF4-FFF2-40B4-BE49-F238E27FC236}">
                <a16:creationId xmlns:a16="http://schemas.microsoft.com/office/drawing/2014/main" id="{41CCA2EA-C8C3-488E-BE52-D65B896EB82F}"/>
              </a:ext>
            </a:extLst>
          </p:cNvPr>
          <p:cNvPicPr>
            <a:picLocks noChangeAspect="1"/>
          </p:cNvPicPr>
          <p:nvPr/>
        </p:nvPicPr>
        <p:blipFill rotWithShape="1">
          <a:blip r:embed="rId3"/>
          <a:srcRect l="21236" t="2102" r="19301" b="38420"/>
          <a:stretch/>
        </p:blipFill>
        <p:spPr>
          <a:xfrm>
            <a:off x="4750930" y="1821307"/>
            <a:ext cx="2054409" cy="2076231"/>
          </a:xfrm>
          <a:prstGeom prst="rect">
            <a:avLst/>
          </a:prstGeom>
        </p:spPr>
      </p:pic>
      <p:sp>
        <p:nvSpPr>
          <p:cNvPr id="10" name="文本框 9">
            <a:extLst>
              <a:ext uri="{FF2B5EF4-FFF2-40B4-BE49-F238E27FC236}">
                <a16:creationId xmlns:a16="http://schemas.microsoft.com/office/drawing/2014/main" id="{FB10D524-7947-4754-AE32-D110E4EFAD11}"/>
              </a:ext>
            </a:extLst>
          </p:cNvPr>
          <p:cNvSpPr txBox="1"/>
          <p:nvPr/>
        </p:nvSpPr>
        <p:spPr>
          <a:xfrm>
            <a:off x="334962" y="4540460"/>
            <a:ext cx="4098288" cy="923330"/>
          </a:xfrm>
          <a:prstGeom prst="rect">
            <a:avLst/>
          </a:prstGeom>
          <a:noFill/>
        </p:spPr>
        <p:txBody>
          <a:bodyPr wrap="square" rtlCol="0" anchor="ctr">
            <a:spAutoFit/>
          </a:bodyPr>
          <a:lstStyle/>
          <a:p>
            <a:r>
              <a:rPr lang="en-US" altLang="zh-CN" dirty="0"/>
              <a:t>TIR inside PLG. </a:t>
            </a:r>
          </a:p>
          <a:p>
            <a:r>
              <a:rPr lang="en-US" altLang="zh-CN" dirty="0"/>
              <a:t>Photon can “hop” through the gap between PLG rings due to TIR angle.</a:t>
            </a:r>
            <a:endParaRPr lang="zh-CN" altLang="en-US" dirty="0"/>
          </a:p>
        </p:txBody>
      </p:sp>
      <p:sp>
        <p:nvSpPr>
          <p:cNvPr id="13" name="文本框 12">
            <a:extLst>
              <a:ext uri="{FF2B5EF4-FFF2-40B4-BE49-F238E27FC236}">
                <a16:creationId xmlns:a16="http://schemas.microsoft.com/office/drawing/2014/main" id="{AE39A8E8-7DDA-443A-A1BD-CFFB78E437CB}"/>
              </a:ext>
            </a:extLst>
          </p:cNvPr>
          <p:cNvSpPr txBox="1"/>
          <p:nvPr/>
        </p:nvSpPr>
        <p:spPr>
          <a:xfrm>
            <a:off x="4540285" y="3966924"/>
            <a:ext cx="2598854" cy="923330"/>
          </a:xfrm>
          <a:prstGeom prst="rect">
            <a:avLst/>
          </a:prstGeom>
          <a:noFill/>
        </p:spPr>
        <p:txBody>
          <a:bodyPr wrap="square" rtlCol="0" anchor="ctr">
            <a:spAutoFit/>
          </a:bodyPr>
          <a:lstStyle/>
          <a:p>
            <a:r>
              <a:rPr lang="en-US" altLang="zh-CN" dirty="0"/>
              <a:t>Photons entering the SiPM directly, w/o the need of PLG.</a:t>
            </a:r>
            <a:endParaRPr lang="zh-CN" altLang="en-US" dirty="0"/>
          </a:p>
        </p:txBody>
      </p:sp>
      <p:grpSp>
        <p:nvGrpSpPr>
          <p:cNvPr id="5" name="组合 4">
            <a:extLst>
              <a:ext uri="{FF2B5EF4-FFF2-40B4-BE49-F238E27FC236}">
                <a16:creationId xmlns:a16="http://schemas.microsoft.com/office/drawing/2014/main" id="{B25A57F9-2804-430B-93C1-50E4C5EA5F49}"/>
              </a:ext>
            </a:extLst>
          </p:cNvPr>
          <p:cNvGrpSpPr/>
          <p:nvPr/>
        </p:nvGrpSpPr>
        <p:grpSpPr>
          <a:xfrm>
            <a:off x="7221574" y="1084681"/>
            <a:ext cx="4464496" cy="3024336"/>
            <a:chOff x="8832304" y="2883572"/>
            <a:chExt cx="4464496" cy="3024336"/>
          </a:xfrm>
        </p:grpSpPr>
        <p:pic>
          <p:nvPicPr>
            <p:cNvPr id="12" name="图片 11">
              <a:extLst>
                <a:ext uri="{FF2B5EF4-FFF2-40B4-BE49-F238E27FC236}">
                  <a16:creationId xmlns:a16="http://schemas.microsoft.com/office/drawing/2014/main" id="{6497D8E8-D583-4798-B331-5E171FDA013B}"/>
                </a:ext>
              </a:extLst>
            </p:cNvPr>
            <p:cNvPicPr>
              <a:picLocks noChangeAspect="1"/>
            </p:cNvPicPr>
            <p:nvPr/>
          </p:nvPicPr>
          <p:blipFill rotWithShape="1">
            <a:blip r:embed="rId4"/>
            <a:srcRect l="8509" t="3401" r="3564" b="24446"/>
            <a:stretch/>
          </p:blipFill>
          <p:spPr>
            <a:xfrm>
              <a:off x="8832304" y="2883572"/>
              <a:ext cx="4464496" cy="3024336"/>
            </a:xfrm>
            <a:prstGeom prst="rect">
              <a:avLst/>
            </a:prstGeom>
          </p:spPr>
        </p:pic>
        <p:sp>
          <p:nvSpPr>
            <p:cNvPr id="4" name="椭圆 3">
              <a:extLst>
                <a:ext uri="{FF2B5EF4-FFF2-40B4-BE49-F238E27FC236}">
                  <a16:creationId xmlns:a16="http://schemas.microsoft.com/office/drawing/2014/main" id="{4BD45DE2-2131-487E-947B-321D35AF2632}"/>
                </a:ext>
              </a:extLst>
            </p:cNvPr>
            <p:cNvSpPr/>
            <p:nvPr/>
          </p:nvSpPr>
          <p:spPr>
            <a:xfrm>
              <a:off x="9408368" y="4838334"/>
              <a:ext cx="465871"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a:extLst>
                <a:ext uri="{FF2B5EF4-FFF2-40B4-BE49-F238E27FC236}">
                  <a16:creationId xmlns:a16="http://schemas.microsoft.com/office/drawing/2014/main" id="{FB75B43F-42AA-4D23-B9EB-DAF2325FF926}"/>
                </a:ext>
              </a:extLst>
            </p:cNvPr>
            <p:cNvSpPr/>
            <p:nvPr/>
          </p:nvSpPr>
          <p:spPr>
            <a:xfrm>
              <a:off x="11317678" y="4658314"/>
              <a:ext cx="465871"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a:extLst>
                <a:ext uri="{FF2B5EF4-FFF2-40B4-BE49-F238E27FC236}">
                  <a16:creationId xmlns:a16="http://schemas.microsoft.com/office/drawing/2014/main" id="{021C576E-96C8-4B10-83EC-4CF7DD574BC4}"/>
                </a:ext>
              </a:extLst>
            </p:cNvPr>
            <p:cNvSpPr/>
            <p:nvPr/>
          </p:nvSpPr>
          <p:spPr>
            <a:xfrm>
              <a:off x="8832304" y="3873925"/>
              <a:ext cx="465871"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文本框 15">
            <a:extLst>
              <a:ext uri="{FF2B5EF4-FFF2-40B4-BE49-F238E27FC236}">
                <a16:creationId xmlns:a16="http://schemas.microsoft.com/office/drawing/2014/main" id="{F1306122-6174-4613-8745-6402D36A8145}"/>
              </a:ext>
            </a:extLst>
          </p:cNvPr>
          <p:cNvSpPr txBox="1"/>
          <p:nvPr/>
        </p:nvSpPr>
        <p:spPr>
          <a:xfrm>
            <a:off x="7221574" y="4176936"/>
            <a:ext cx="4635066" cy="646331"/>
          </a:xfrm>
          <a:prstGeom prst="rect">
            <a:avLst/>
          </a:prstGeom>
          <a:noFill/>
        </p:spPr>
        <p:txBody>
          <a:bodyPr wrap="square" rtlCol="0" anchor="ctr">
            <a:spAutoFit/>
          </a:bodyPr>
          <a:lstStyle/>
          <a:p>
            <a:r>
              <a:rPr lang="en-US" altLang="zh-CN" dirty="0"/>
              <a:t>Reflection of photons at the entry chamfers, on different PLG ring.</a:t>
            </a:r>
            <a:endParaRPr lang="zh-CN" altLang="en-US" dirty="0"/>
          </a:p>
        </p:txBody>
      </p:sp>
    </p:spTree>
    <p:extLst>
      <p:ext uri="{BB962C8B-B14F-4D97-AF65-F5344CB8AC3E}">
        <p14:creationId xmlns:p14="http://schemas.microsoft.com/office/powerpoint/2010/main" val="332985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04147C-0FE1-42EA-A6A6-2505B4382F4A}"/>
              </a:ext>
            </a:extLst>
          </p:cNvPr>
          <p:cNvSpPr>
            <a:spLocks noGrp="1"/>
          </p:cNvSpPr>
          <p:nvPr>
            <p:ph type="title"/>
          </p:nvPr>
        </p:nvSpPr>
        <p:spPr>
          <a:xfrm>
            <a:off x="334962" y="188640"/>
            <a:ext cx="11522075" cy="597408"/>
          </a:xfrm>
        </p:spPr>
        <p:txBody>
          <a:bodyPr/>
          <a:lstStyle/>
          <a:p>
            <a:r>
              <a:rPr lang="en-US" altLang="zh-CN" dirty="0"/>
              <a:t>Overview of the PLG Design</a:t>
            </a:r>
            <a:endParaRPr lang="zh-CN" altLang="en-US" dirty="0"/>
          </a:p>
        </p:txBody>
      </p:sp>
      <p:sp>
        <p:nvSpPr>
          <p:cNvPr id="3" name="灯片编号占位符 2">
            <a:extLst>
              <a:ext uri="{FF2B5EF4-FFF2-40B4-BE49-F238E27FC236}">
                <a16:creationId xmlns:a16="http://schemas.microsoft.com/office/drawing/2014/main" id="{BBA159DB-AD1D-4056-8A1B-07533A578488}"/>
              </a:ext>
            </a:extLst>
          </p:cNvPr>
          <p:cNvSpPr>
            <a:spLocks noGrp="1"/>
          </p:cNvSpPr>
          <p:nvPr>
            <p:ph type="sldNum" sz="quarter" idx="11"/>
          </p:nvPr>
        </p:nvSpPr>
        <p:spPr>
          <a:xfrm>
            <a:off x="11351368" y="6258798"/>
            <a:ext cx="505272" cy="338554"/>
          </a:xfrm>
        </p:spPr>
        <p:txBody>
          <a:bodyPr/>
          <a:lstStyle/>
          <a:p>
            <a:fld id="{8D352C0E-AFB2-41AE-A3D8-7707757F504B}" type="slidenum">
              <a:rPr lang="zh-CN" altLang="en-US" smtClean="0"/>
              <a:pPr/>
              <a:t>3</a:t>
            </a:fld>
            <a:endParaRPr lang="zh-CN" altLang="en-US"/>
          </a:p>
        </p:txBody>
      </p:sp>
      <p:grpSp>
        <p:nvGrpSpPr>
          <p:cNvPr id="616" name="组合 615">
            <a:extLst>
              <a:ext uri="{FF2B5EF4-FFF2-40B4-BE49-F238E27FC236}">
                <a16:creationId xmlns:a16="http://schemas.microsoft.com/office/drawing/2014/main" id="{41847AFE-286D-4B9C-B3C3-B6336025CBFE}"/>
              </a:ext>
            </a:extLst>
          </p:cNvPr>
          <p:cNvGrpSpPr/>
          <p:nvPr/>
        </p:nvGrpSpPr>
        <p:grpSpPr>
          <a:xfrm>
            <a:off x="3929061" y="1124744"/>
            <a:ext cx="4160015" cy="1845427"/>
            <a:chOff x="3801195" y="867599"/>
            <a:chExt cx="4160015" cy="1845427"/>
          </a:xfrm>
        </p:grpSpPr>
        <p:grpSp>
          <p:nvGrpSpPr>
            <p:cNvPr id="614" name="组合 613">
              <a:extLst>
                <a:ext uri="{FF2B5EF4-FFF2-40B4-BE49-F238E27FC236}">
                  <a16:creationId xmlns:a16="http://schemas.microsoft.com/office/drawing/2014/main" id="{759363D4-1EAD-43BE-A1CC-E095CE4033F0}"/>
                </a:ext>
              </a:extLst>
            </p:cNvPr>
            <p:cNvGrpSpPr/>
            <p:nvPr/>
          </p:nvGrpSpPr>
          <p:grpSpPr>
            <a:xfrm>
              <a:off x="3938294" y="1007694"/>
              <a:ext cx="3947991" cy="1705332"/>
              <a:chOff x="5052986" y="1174498"/>
              <a:chExt cx="3947991" cy="1705332"/>
            </a:xfrm>
          </p:grpSpPr>
          <p:sp>
            <p:nvSpPr>
              <p:cNvPr id="75" name="立方体 74">
                <a:extLst>
                  <a:ext uri="{FF2B5EF4-FFF2-40B4-BE49-F238E27FC236}">
                    <a16:creationId xmlns:a16="http://schemas.microsoft.com/office/drawing/2014/main" id="{BC16B6C1-4CAB-4E45-964A-CC5A4854C3FB}"/>
                  </a:ext>
                </a:extLst>
              </p:cNvPr>
              <p:cNvSpPr/>
              <p:nvPr/>
            </p:nvSpPr>
            <p:spPr>
              <a:xfrm>
                <a:off x="5073503" y="1214406"/>
                <a:ext cx="3927474" cy="1660662"/>
              </a:xfrm>
              <a:prstGeom prst="cube">
                <a:avLst>
                  <a:gd name="adj" fmla="val 72317"/>
                </a:avLst>
              </a:prstGeom>
              <a:solidFill>
                <a:srgbClr val="C1E5F5">
                  <a:alpha val="70000"/>
                </a:srgbClr>
              </a:solidFill>
              <a:ln>
                <a:solidFill>
                  <a:srgbClr val="C1E5F5"/>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dirty="0"/>
              </a:p>
            </p:txBody>
          </p:sp>
          <p:sp>
            <p:nvSpPr>
              <p:cNvPr id="194" name="平行四边形 193">
                <a:extLst>
                  <a:ext uri="{FF2B5EF4-FFF2-40B4-BE49-F238E27FC236}">
                    <a16:creationId xmlns:a16="http://schemas.microsoft.com/office/drawing/2014/main" id="{693AABB7-DC6A-43F8-83AC-0F8813C1450F}"/>
                  </a:ext>
                </a:extLst>
              </p:cNvPr>
              <p:cNvSpPr/>
              <p:nvPr/>
            </p:nvSpPr>
            <p:spPr>
              <a:xfrm flipH="1">
                <a:off x="5052988" y="2832089"/>
                <a:ext cx="2754983" cy="44670"/>
              </a:xfrm>
              <a:prstGeom prst="parallelogram">
                <a:avLst>
                  <a:gd name="adj" fmla="val 37369"/>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5" name="矩形 194">
                <a:extLst>
                  <a:ext uri="{FF2B5EF4-FFF2-40B4-BE49-F238E27FC236}">
                    <a16:creationId xmlns:a16="http://schemas.microsoft.com/office/drawing/2014/main" id="{80A656AA-FC78-476B-B9C6-8F5CB5B64E90}"/>
                  </a:ext>
                </a:extLst>
              </p:cNvPr>
              <p:cNvSpPr/>
              <p:nvPr/>
            </p:nvSpPr>
            <p:spPr>
              <a:xfrm>
                <a:off x="5052988" y="2425549"/>
                <a:ext cx="2740652" cy="406705"/>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6" name="平行四边形 195">
                <a:extLst>
                  <a:ext uri="{FF2B5EF4-FFF2-40B4-BE49-F238E27FC236}">
                    <a16:creationId xmlns:a16="http://schemas.microsoft.com/office/drawing/2014/main" id="{280E4312-7144-4157-A9B1-B3AF4750044A}"/>
                  </a:ext>
                </a:extLst>
              </p:cNvPr>
              <p:cNvSpPr/>
              <p:nvPr/>
            </p:nvSpPr>
            <p:spPr>
              <a:xfrm flipH="1" flipV="1">
                <a:off x="5052986" y="2275398"/>
                <a:ext cx="2795466" cy="150426"/>
              </a:xfrm>
              <a:prstGeom prst="parallelogram">
                <a:avLst>
                  <a:gd name="adj" fmla="val 37369"/>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97" name="直接连接符 196">
                <a:extLst>
                  <a:ext uri="{FF2B5EF4-FFF2-40B4-BE49-F238E27FC236}">
                    <a16:creationId xmlns:a16="http://schemas.microsoft.com/office/drawing/2014/main" id="{02118C85-DB95-4CE7-837B-3CD1E3BFF8B8}"/>
                  </a:ext>
                </a:extLst>
              </p:cNvPr>
              <p:cNvCxnSpPr>
                <a:cxnSpLocks/>
              </p:cNvCxnSpPr>
              <p:nvPr/>
            </p:nvCxnSpPr>
            <p:spPr>
              <a:xfrm>
                <a:off x="7807971" y="2319583"/>
                <a:ext cx="0" cy="55944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9" name="直接连接符 298">
                <a:extLst>
                  <a:ext uri="{FF2B5EF4-FFF2-40B4-BE49-F238E27FC236}">
                    <a16:creationId xmlns:a16="http://schemas.microsoft.com/office/drawing/2014/main" id="{9C497364-B58D-4E41-93E4-823E5FB4FDF6}"/>
                  </a:ext>
                </a:extLst>
              </p:cNvPr>
              <p:cNvCxnSpPr>
                <a:cxnSpLocks/>
              </p:cNvCxnSpPr>
              <p:nvPr/>
            </p:nvCxnSpPr>
            <p:spPr>
              <a:xfrm>
                <a:off x="7692146" y="2426356"/>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0" name="直接连接符 299">
                <a:extLst>
                  <a:ext uri="{FF2B5EF4-FFF2-40B4-BE49-F238E27FC236}">
                    <a16:creationId xmlns:a16="http://schemas.microsoft.com/office/drawing/2014/main" id="{FC6E67A6-A6F7-4B75-A089-BCD7C2145F3E}"/>
                  </a:ext>
                </a:extLst>
              </p:cNvPr>
              <p:cNvCxnSpPr>
                <a:cxnSpLocks/>
              </p:cNvCxnSpPr>
              <p:nvPr/>
            </p:nvCxnSpPr>
            <p:spPr>
              <a:xfrm>
                <a:off x="7692146" y="2834206"/>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6" name="直接连接符 295">
                <a:extLst>
                  <a:ext uri="{FF2B5EF4-FFF2-40B4-BE49-F238E27FC236}">
                    <a16:creationId xmlns:a16="http://schemas.microsoft.com/office/drawing/2014/main" id="{5DC88246-4DC8-46AF-9918-E6FCF5150EAD}"/>
                  </a:ext>
                </a:extLst>
              </p:cNvPr>
              <p:cNvCxnSpPr>
                <a:cxnSpLocks/>
              </p:cNvCxnSpPr>
              <p:nvPr/>
            </p:nvCxnSpPr>
            <p:spPr>
              <a:xfrm>
                <a:off x="7592549" y="2426034"/>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7" name="直接连接符 296">
                <a:extLst>
                  <a:ext uri="{FF2B5EF4-FFF2-40B4-BE49-F238E27FC236}">
                    <a16:creationId xmlns:a16="http://schemas.microsoft.com/office/drawing/2014/main" id="{3E24C960-FF34-46AE-96BC-3E38AFD3E218}"/>
                  </a:ext>
                </a:extLst>
              </p:cNvPr>
              <p:cNvCxnSpPr>
                <a:cxnSpLocks/>
              </p:cNvCxnSpPr>
              <p:nvPr/>
            </p:nvCxnSpPr>
            <p:spPr>
              <a:xfrm>
                <a:off x="7592549" y="2833884"/>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3" name="直接连接符 292">
                <a:extLst>
                  <a:ext uri="{FF2B5EF4-FFF2-40B4-BE49-F238E27FC236}">
                    <a16:creationId xmlns:a16="http://schemas.microsoft.com/office/drawing/2014/main" id="{831D10DE-E76B-4F38-A6D5-A23CE23B2F01}"/>
                  </a:ext>
                </a:extLst>
              </p:cNvPr>
              <p:cNvCxnSpPr>
                <a:cxnSpLocks/>
              </p:cNvCxnSpPr>
              <p:nvPr/>
            </p:nvCxnSpPr>
            <p:spPr>
              <a:xfrm>
                <a:off x="7489855" y="2427018"/>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4" name="直接连接符 293">
                <a:extLst>
                  <a:ext uri="{FF2B5EF4-FFF2-40B4-BE49-F238E27FC236}">
                    <a16:creationId xmlns:a16="http://schemas.microsoft.com/office/drawing/2014/main" id="{6D604081-90D8-4AB7-A5A4-FBEB1B6AC95D}"/>
                  </a:ext>
                </a:extLst>
              </p:cNvPr>
              <p:cNvCxnSpPr>
                <a:cxnSpLocks/>
              </p:cNvCxnSpPr>
              <p:nvPr/>
            </p:nvCxnSpPr>
            <p:spPr>
              <a:xfrm>
                <a:off x="7489855" y="2834868"/>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0" name="直接连接符 289">
                <a:extLst>
                  <a:ext uri="{FF2B5EF4-FFF2-40B4-BE49-F238E27FC236}">
                    <a16:creationId xmlns:a16="http://schemas.microsoft.com/office/drawing/2014/main" id="{BC7DE87A-1B94-4D7A-8E52-D0CE49CCDB01}"/>
                  </a:ext>
                </a:extLst>
              </p:cNvPr>
              <p:cNvCxnSpPr>
                <a:cxnSpLocks/>
              </p:cNvCxnSpPr>
              <p:nvPr/>
            </p:nvCxnSpPr>
            <p:spPr>
              <a:xfrm>
                <a:off x="7390258" y="2426696"/>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1" name="直接连接符 290">
                <a:extLst>
                  <a:ext uri="{FF2B5EF4-FFF2-40B4-BE49-F238E27FC236}">
                    <a16:creationId xmlns:a16="http://schemas.microsoft.com/office/drawing/2014/main" id="{41380E85-C137-46C7-9A49-D8ED17F0AFEC}"/>
                  </a:ext>
                </a:extLst>
              </p:cNvPr>
              <p:cNvCxnSpPr>
                <a:cxnSpLocks/>
              </p:cNvCxnSpPr>
              <p:nvPr/>
            </p:nvCxnSpPr>
            <p:spPr>
              <a:xfrm>
                <a:off x="7390258" y="2834546"/>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7" name="直接连接符 286">
                <a:extLst>
                  <a:ext uri="{FF2B5EF4-FFF2-40B4-BE49-F238E27FC236}">
                    <a16:creationId xmlns:a16="http://schemas.microsoft.com/office/drawing/2014/main" id="{58454386-94E0-4104-BB21-FB254AD643D3}"/>
                  </a:ext>
                </a:extLst>
              </p:cNvPr>
              <p:cNvCxnSpPr>
                <a:cxnSpLocks/>
              </p:cNvCxnSpPr>
              <p:nvPr/>
            </p:nvCxnSpPr>
            <p:spPr>
              <a:xfrm>
                <a:off x="7283862" y="2426637"/>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8" name="直接连接符 287">
                <a:extLst>
                  <a:ext uri="{FF2B5EF4-FFF2-40B4-BE49-F238E27FC236}">
                    <a16:creationId xmlns:a16="http://schemas.microsoft.com/office/drawing/2014/main" id="{6E83BDFB-959C-4F07-829D-E633FA386219}"/>
                  </a:ext>
                </a:extLst>
              </p:cNvPr>
              <p:cNvCxnSpPr>
                <a:cxnSpLocks/>
              </p:cNvCxnSpPr>
              <p:nvPr/>
            </p:nvCxnSpPr>
            <p:spPr>
              <a:xfrm>
                <a:off x="7283862" y="2834487"/>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4" name="直接连接符 283">
                <a:extLst>
                  <a:ext uri="{FF2B5EF4-FFF2-40B4-BE49-F238E27FC236}">
                    <a16:creationId xmlns:a16="http://schemas.microsoft.com/office/drawing/2014/main" id="{013A3BD6-A81D-4C16-A131-C3519B8BC0F7}"/>
                  </a:ext>
                </a:extLst>
              </p:cNvPr>
              <p:cNvCxnSpPr>
                <a:cxnSpLocks/>
              </p:cNvCxnSpPr>
              <p:nvPr/>
            </p:nvCxnSpPr>
            <p:spPr>
              <a:xfrm>
                <a:off x="7184264" y="2426315"/>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5" name="直接连接符 284">
                <a:extLst>
                  <a:ext uri="{FF2B5EF4-FFF2-40B4-BE49-F238E27FC236}">
                    <a16:creationId xmlns:a16="http://schemas.microsoft.com/office/drawing/2014/main" id="{B669C11A-787F-454F-8C4E-10496F4DAF5E}"/>
                  </a:ext>
                </a:extLst>
              </p:cNvPr>
              <p:cNvCxnSpPr>
                <a:cxnSpLocks/>
              </p:cNvCxnSpPr>
              <p:nvPr/>
            </p:nvCxnSpPr>
            <p:spPr>
              <a:xfrm>
                <a:off x="7184264" y="2834165"/>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1" name="直接连接符 280">
                <a:extLst>
                  <a:ext uri="{FF2B5EF4-FFF2-40B4-BE49-F238E27FC236}">
                    <a16:creationId xmlns:a16="http://schemas.microsoft.com/office/drawing/2014/main" id="{277E02B3-8B91-4EAC-81E9-822184A1F7AC}"/>
                  </a:ext>
                </a:extLst>
              </p:cNvPr>
              <p:cNvCxnSpPr>
                <a:cxnSpLocks/>
              </p:cNvCxnSpPr>
              <p:nvPr/>
            </p:nvCxnSpPr>
            <p:spPr>
              <a:xfrm>
                <a:off x="7081570" y="2427299"/>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2" name="直接连接符 281">
                <a:extLst>
                  <a:ext uri="{FF2B5EF4-FFF2-40B4-BE49-F238E27FC236}">
                    <a16:creationId xmlns:a16="http://schemas.microsoft.com/office/drawing/2014/main" id="{6DCD65FB-E3AC-44F7-A1F9-1D410342EAF8}"/>
                  </a:ext>
                </a:extLst>
              </p:cNvPr>
              <p:cNvCxnSpPr>
                <a:cxnSpLocks/>
              </p:cNvCxnSpPr>
              <p:nvPr/>
            </p:nvCxnSpPr>
            <p:spPr>
              <a:xfrm>
                <a:off x="7081570" y="2835149"/>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8" name="直接连接符 277">
                <a:extLst>
                  <a:ext uri="{FF2B5EF4-FFF2-40B4-BE49-F238E27FC236}">
                    <a16:creationId xmlns:a16="http://schemas.microsoft.com/office/drawing/2014/main" id="{A4E5AE44-CE0D-4937-BF3F-356C01A46808}"/>
                  </a:ext>
                </a:extLst>
              </p:cNvPr>
              <p:cNvCxnSpPr>
                <a:cxnSpLocks/>
              </p:cNvCxnSpPr>
              <p:nvPr/>
            </p:nvCxnSpPr>
            <p:spPr>
              <a:xfrm>
                <a:off x="6981973" y="2426976"/>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9" name="直接连接符 278">
                <a:extLst>
                  <a:ext uri="{FF2B5EF4-FFF2-40B4-BE49-F238E27FC236}">
                    <a16:creationId xmlns:a16="http://schemas.microsoft.com/office/drawing/2014/main" id="{4540016F-02E9-41E9-B18A-E0E7344B2924}"/>
                  </a:ext>
                </a:extLst>
              </p:cNvPr>
              <p:cNvCxnSpPr>
                <a:cxnSpLocks/>
              </p:cNvCxnSpPr>
              <p:nvPr/>
            </p:nvCxnSpPr>
            <p:spPr>
              <a:xfrm>
                <a:off x="6981973" y="2834826"/>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5" name="直接连接符 274">
                <a:extLst>
                  <a:ext uri="{FF2B5EF4-FFF2-40B4-BE49-F238E27FC236}">
                    <a16:creationId xmlns:a16="http://schemas.microsoft.com/office/drawing/2014/main" id="{97C59136-2D85-4BC4-A620-AB41A9E8159B}"/>
                  </a:ext>
                </a:extLst>
              </p:cNvPr>
              <p:cNvCxnSpPr>
                <a:cxnSpLocks/>
              </p:cNvCxnSpPr>
              <p:nvPr/>
            </p:nvCxnSpPr>
            <p:spPr>
              <a:xfrm>
                <a:off x="6885844" y="2425975"/>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6" name="直接连接符 275">
                <a:extLst>
                  <a:ext uri="{FF2B5EF4-FFF2-40B4-BE49-F238E27FC236}">
                    <a16:creationId xmlns:a16="http://schemas.microsoft.com/office/drawing/2014/main" id="{FD719E29-48EF-45B7-ADD4-516219C7ED52}"/>
                  </a:ext>
                </a:extLst>
              </p:cNvPr>
              <p:cNvCxnSpPr>
                <a:cxnSpLocks/>
              </p:cNvCxnSpPr>
              <p:nvPr/>
            </p:nvCxnSpPr>
            <p:spPr>
              <a:xfrm>
                <a:off x="6885844" y="2833825"/>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2" name="直接连接符 271">
                <a:extLst>
                  <a:ext uri="{FF2B5EF4-FFF2-40B4-BE49-F238E27FC236}">
                    <a16:creationId xmlns:a16="http://schemas.microsoft.com/office/drawing/2014/main" id="{42821C0A-4D98-48DE-9877-39C7943604D1}"/>
                  </a:ext>
                </a:extLst>
              </p:cNvPr>
              <p:cNvCxnSpPr>
                <a:cxnSpLocks/>
              </p:cNvCxnSpPr>
              <p:nvPr/>
            </p:nvCxnSpPr>
            <p:spPr>
              <a:xfrm>
                <a:off x="6786247" y="2425653"/>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3" name="直接连接符 272">
                <a:extLst>
                  <a:ext uri="{FF2B5EF4-FFF2-40B4-BE49-F238E27FC236}">
                    <a16:creationId xmlns:a16="http://schemas.microsoft.com/office/drawing/2014/main" id="{FA9944B4-78D6-48EF-828E-E1268722D34B}"/>
                  </a:ext>
                </a:extLst>
              </p:cNvPr>
              <p:cNvCxnSpPr>
                <a:cxnSpLocks/>
              </p:cNvCxnSpPr>
              <p:nvPr/>
            </p:nvCxnSpPr>
            <p:spPr>
              <a:xfrm>
                <a:off x="6786247" y="2833503"/>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9" name="直接连接符 268">
                <a:extLst>
                  <a:ext uri="{FF2B5EF4-FFF2-40B4-BE49-F238E27FC236}">
                    <a16:creationId xmlns:a16="http://schemas.microsoft.com/office/drawing/2014/main" id="{87CC512A-6E9D-44C5-9350-9E2AB661FFE8}"/>
                  </a:ext>
                </a:extLst>
              </p:cNvPr>
              <p:cNvCxnSpPr>
                <a:cxnSpLocks/>
              </p:cNvCxnSpPr>
              <p:nvPr/>
            </p:nvCxnSpPr>
            <p:spPr>
              <a:xfrm>
                <a:off x="6683553" y="2426636"/>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0" name="直接连接符 269">
                <a:extLst>
                  <a:ext uri="{FF2B5EF4-FFF2-40B4-BE49-F238E27FC236}">
                    <a16:creationId xmlns:a16="http://schemas.microsoft.com/office/drawing/2014/main" id="{EF466901-7663-48DF-8D3B-BEBBFEE5F7B2}"/>
                  </a:ext>
                </a:extLst>
              </p:cNvPr>
              <p:cNvCxnSpPr>
                <a:cxnSpLocks/>
              </p:cNvCxnSpPr>
              <p:nvPr/>
            </p:nvCxnSpPr>
            <p:spPr>
              <a:xfrm>
                <a:off x="6683553" y="2834486"/>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6" name="直接连接符 265">
                <a:extLst>
                  <a:ext uri="{FF2B5EF4-FFF2-40B4-BE49-F238E27FC236}">
                    <a16:creationId xmlns:a16="http://schemas.microsoft.com/office/drawing/2014/main" id="{8FEBA5F5-74FC-49D5-A409-33D31FEAC55D}"/>
                  </a:ext>
                </a:extLst>
              </p:cNvPr>
              <p:cNvCxnSpPr>
                <a:cxnSpLocks/>
              </p:cNvCxnSpPr>
              <p:nvPr/>
            </p:nvCxnSpPr>
            <p:spPr>
              <a:xfrm>
                <a:off x="6583956" y="2426314"/>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7" name="直接连接符 266">
                <a:extLst>
                  <a:ext uri="{FF2B5EF4-FFF2-40B4-BE49-F238E27FC236}">
                    <a16:creationId xmlns:a16="http://schemas.microsoft.com/office/drawing/2014/main" id="{B8A4C72D-0CF8-41E1-AB8D-0008128FF4D2}"/>
                  </a:ext>
                </a:extLst>
              </p:cNvPr>
              <p:cNvCxnSpPr>
                <a:cxnSpLocks/>
              </p:cNvCxnSpPr>
              <p:nvPr/>
            </p:nvCxnSpPr>
            <p:spPr>
              <a:xfrm>
                <a:off x="6583956" y="2834164"/>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3" name="直接连接符 262">
                <a:extLst>
                  <a:ext uri="{FF2B5EF4-FFF2-40B4-BE49-F238E27FC236}">
                    <a16:creationId xmlns:a16="http://schemas.microsoft.com/office/drawing/2014/main" id="{D878E7EA-55F0-42B4-97F9-DF2E11D1F70C}"/>
                  </a:ext>
                </a:extLst>
              </p:cNvPr>
              <p:cNvCxnSpPr>
                <a:cxnSpLocks/>
              </p:cNvCxnSpPr>
              <p:nvPr/>
            </p:nvCxnSpPr>
            <p:spPr>
              <a:xfrm>
                <a:off x="6477559" y="2426256"/>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4" name="直接连接符 263">
                <a:extLst>
                  <a:ext uri="{FF2B5EF4-FFF2-40B4-BE49-F238E27FC236}">
                    <a16:creationId xmlns:a16="http://schemas.microsoft.com/office/drawing/2014/main" id="{92793E12-B64A-4CF9-8363-DEE50172F546}"/>
                  </a:ext>
                </a:extLst>
              </p:cNvPr>
              <p:cNvCxnSpPr>
                <a:cxnSpLocks/>
              </p:cNvCxnSpPr>
              <p:nvPr/>
            </p:nvCxnSpPr>
            <p:spPr>
              <a:xfrm>
                <a:off x="6477559" y="2834106"/>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0" name="直接连接符 259">
                <a:extLst>
                  <a:ext uri="{FF2B5EF4-FFF2-40B4-BE49-F238E27FC236}">
                    <a16:creationId xmlns:a16="http://schemas.microsoft.com/office/drawing/2014/main" id="{C8EB612C-466B-4433-B765-2A34B52CC8C5}"/>
                  </a:ext>
                </a:extLst>
              </p:cNvPr>
              <p:cNvCxnSpPr>
                <a:cxnSpLocks/>
              </p:cNvCxnSpPr>
              <p:nvPr/>
            </p:nvCxnSpPr>
            <p:spPr>
              <a:xfrm>
                <a:off x="6377962" y="2425933"/>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1" name="直接连接符 260">
                <a:extLst>
                  <a:ext uri="{FF2B5EF4-FFF2-40B4-BE49-F238E27FC236}">
                    <a16:creationId xmlns:a16="http://schemas.microsoft.com/office/drawing/2014/main" id="{32C1C23D-E88C-4C2D-BF3C-D81340EC0932}"/>
                  </a:ext>
                </a:extLst>
              </p:cNvPr>
              <p:cNvCxnSpPr>
                <a:cxnSpLocks/>
              </p:cNvCxnSpPr>
              <p:nvPr/>
            </p:nvCxnSpPr>
            <p:spPr>
              <a:xfrm>
                <a:off x="6377962" y="2833783"/>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7" name="直接连接符 256">
                <a:extLst>
                  <a:ext uri="{FF2B5EF4-FFF2-40B4-BE49-F238E27FC236}">
                    <a16:creationId xmlns:a16="http://schemas.microsoft.com/office/drawing/2014/main" id="{8004F748-D231-4B86-8777-3EB1EAA16260}"/>
                  </a:ext>
                </a:extLst>
              </p:cNvPr>
              <p:cNvCxnSpPr>
                <a:cxnSpLocks/>
              </p:cNvCxnSpPr>
              <p:nvPr/>
            </p:nvCxnSpPr>
            <p:spPr>
              <a:xfrm>
                <a:off x="6275268" y="2426917"/>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8" name="直接连接符 257">
                <a:extLst>
                  <a:ext uri="{FF2B5EF4-FFF2-40B4-BE49-F238E27FC236}">
                    <a16:creationId xmlns:a16="http://schemas.microsoft.com/office/drawing/2014/main" id="{BCF12B5F-3F30-4E46-A2D0-A7A76F5EA2F5}"/>
                  </a:ext>
                </a:extLst>
              </p:cNvPr>
              <p:cNvCxnSpPr>
                <a:cxnSpLocks/>
              </p:cNvCxnSpPr>
              <p:nvPr/>
            </p:nvCxnSpPr>
            <p:spPr>
              <a:xfrm>
                <a:off x="6275268" y="2834767"/>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4" name="直接连接符 253">
                <a:extLst>
                  <a:ext uri="{FF2B5EF4-FFF2-40B4-BE49-F238E27FC236}">
                    <a16:creationId xmlns:a16="http://schemas.microsoft.com/office/drawing/2014/main" id="{F92E9C7D-9896-4C6C-B7E2-3B500C227CF2}"/>
                  </a:ext>
                </a:extLst>
              </p:cNvPr>
              <p:cNvCxnSpPr>
                <a:cxnSpLocks/>
              </p:cNvCxnSpPr>
              <p:nvPr/>
            </p:nvCxnSpPr>
            <p:spPr>
              <a:xfrm>
                <a:off x="6175671" y="2426595"/>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直接连接符 254">
                <a:extLst>
                  <a:ext uri="{FF2B5EF4-FFF2-40B4-BE49-F238E27FC236}">
                    <a16:creationId xmlns:a16="http://schemas.microsoft.com/office/drawing/2014/main" id="{F6031154-E86B-407E-BA92-4F13F85AEA0D}"/>
                  </a:ext>
                </a:extLst>
              </p:cNvPr>
              <p:cNvCxnSpPr>
                <a:cxnSpLocks/>
              </p:cNvCxnSpPr>
              <p:nvPr/>
            </p:nvCxnSpPr>
            <p:spPr>
              <a:xfrm>
                <a:off x="6175671" y="2834445"/>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直接连接符 250">
                <a:extLst>
                  <a:ext uri="{FF2B5EF4-FFF2-40B4-BE49-F238E27FC236}">
                    <a16:creationId xmlns:a16="http://schemas.microsoft.com/office/drawing/2014/main" id="{7156B9A3-FE54-4FB2-8AB4-C13255EC26C0}"/>
                  </a:ext>
                </a:extLst>
              </p:cNvPr>
              <p:cNvCxnSpPr>
                <a:cxnSpLocks/>
              </p:cNvCxnSpPr>
              <p:nvPr/>
            </p:nvCxnSpPr>
            <p:spPr>
              <a:xfrm>
                <a:off x="6075842" y="2425152"/>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2" name="直接连接符 251">
                <a:extLst>
                  <a:ext uri="{FF2B5EF4-FFF2-40B4-BE49-F238E27FC236}">
                    <a16:creationId xmlns:a16="http://schemas.microsoft.com/office/drawing/2014/main" id="{D24F62A1-238A-4292-A30C-6249304E7159}"/>
                  </a:ext>
                </a:extLst>
              </p:cNvPr>
              <p:cNvCxnSpPr>
                <a:cxnSpLocks/>
              </p:cNvCxnSpPr>
              <p:nvPr/>
            </p:nvCxnSpPr>
            <p:spPr>
              <a:xfrm>
                <a:off x="6075842" y="2833002"/>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直接连接符 247">
                <a:extLst>
                  <a:ext uri="{FF2B5EF4-FFF2-40B4-BE49-F238E27FC236}">
                    <a16:creationId xmlns:a16="http://schemas.microsoft.com/office/drawing/2014/main" id="{C1A450F2-1BE2-443B-BFAF-BBE97E3957BA}"/>
                  </a:ext>
                </a:extLst>
              </p:cNvPr>
              <p:cNvCxnSpPr>
                <a:cxnSpLocks/>
              </p:cNvCxnSpPr>
              <p:nvPr/>
            </p:nvCxnSpPr>
            <p:spPr>
              <a:xfrm>
                <a:off x="5976245" y="2424830"/>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直接连接符 248">
                <a:extLst>
                  <a:ext uri="{FF2B5EF4-FFF2-40B4-BE49-F238E27FC236}">
                    <a16:creationId xmlns:a16="http://schemas.microsoft.com/office/drawing/2014/main" id="{9270306D-3F5F-4258-A0EE-DD10BECA5BD4}"/>
                  </a:ext>
                </a:extLst>
              </p:cNvPr>
              <p:cNvCxnSpPr>
                <a:cxnSpLocks/>
              </p:cNvCxnSpPr>
              <p:nvPr/>
            </p:nvCxnSpPr>
            <p:spPr>
              <a:xfrm>
                <a:off x="5976245" y="2832680"/>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直接连接符 244">
                <a:extLst>
                  <a:ext uri="{FF2B5EF4-FFF2-40B4-BE49-F238E27FC236}">
                    <a16:creationId xmlns:a16="http://schemas.microsoft.com/office/drawing/2014/main" id="{A96B429F-E38F-41BB-B764-12630F0C6FC3}"/>
                  </a:ext>
                </a:extLst>
              </p:cNvPr>
              <p:cNvCxnSpPr>
                <a:cxnSpLocks/>
              </p:cNvCxnSpPr>
              <p:nvPr/>
            </p:nvCxnSpPr>
            <p:spPr>
              <a:xfrm>
                <a:off x="5873551" y="2425813"/>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直接连接符 245">
                <a:extLst>
                  <a:ext uri="{FF2B5EF4-FFF2-40B4-BE49-F238E27FC236}">
                    <a16:creationId xmlns:a16="http://schemas.microsoft.com/office/drawing/2014/main" id="{F0890BAA-7BB7-4974-9A88-1C7B640454AC}"/>
                  </a:ext>
                </a:extLst>
              </p:cNvPr>
              <p:cNvCxnSpPr>
                <a:cxnSpLocks/>
              </p:cNvCxnSpPr>
              <p:nvPr/>
            </p:nvCxnSpPr>
            <p:spPr>
              <a:xfrm>
                <a:off x="5873551" y="2833663"/>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直接连接符 241">
                <a:extLst>
                  <a:ext uri="{FF2B5EF4-FFF2-40B4-BE49-F238E27FC236}">
                    <a16:creationId xmlns:a16="http://schemas.microsoft.com/office/drawing/2014/main" id="{09751E01-FD4C-4565-BE5A-9A268EA91BAE}"/>
                  </a:ext>
                </a:extLst>
              </p:cNvPr>
              <p:cNvCxnSpPr>
                <a:cxnSpLocks/>
              </p:cNvCxnSpPr>
              <p:nvPr/>
            </p:nvCxnSpPr>
            <p:spPr>
              <a:xfrm>
                <a:off x="5773954" y="2425491"/>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直接连接符 242">
                <a:extLst>
                  <a:ext uri="{FF2B5EF4-FFF2-40B4-BE49-F238E27FC236}">
                    <a16:creationId xmlns:a16="http://schemas.microsoft.com/office/drawing/2014/main" id="{0666D660-A712-4D6F-9E2B-C8E87E404DBF}"/>
                  </a:ext>
                </a:extLst>
              </p:cNvPr>
              <p:cNvCxnSpPr>
                <a:cxnSpLocks/>
              </p:cNvCxnSpPr>
              <p:nvPr/>
            </p:nvCxnSpPr>
            <p:spPr>
              <a:xfrm>
                <a:off x="5773954" y="2833341"/>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直接连接符 238">
                <a:extLst>
                  <a:ext uri="{FF2B5EF4-FFF2-40B4-BE49-F238E27FC236}">
                    <a16:creationId xmlns:a16="http://schemas.microsoft.com/office/drawing/2014/main" id="{6F11CF66-F785-461B-8195-71E3C4084BEF}"/>
                  </a:ext>
                </a:extLst>
              </p:cNvPr>
              <p:cNvCxnSpPr>
                <a:cxnSpLocks/>
              </p:cNvCxnSpPr>
              <p:nvPr/>
            </p:nvCxnSpPr>
            <p:spPr>
              <a:xfrm>
                <a:off x="5667557" y="2425433"/>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直接连接符 239">
                <a:extLst>
                  <a:ext uri="{FF2B5EF4-FFF2-40B4-BE49-F238E27FC236}">
                    <a16:creationId xmlns:a16="http://schemas.microsoft.com/office/drawing/2014/main" id="{41824761-4B16-4BE9-83BA-A22504418FE9}"/>
                  </a:ext>
                </a:extLst>
              </p:cNvPr>
              <p:cNvCxnSpPr>
                <a:cxnSpLocks/>
              </p:cNvCxnSpPr>
              <p:nvPr/>
            </p:nvCxnSpPr>
            <p:spPr>
              <a:xfrm>
                <a:off x="5667557" y="2833283"/>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6" name="直接连接符 235">
                <a:extLst>
                  <a:ext uri="{FF2B5EF4-FFF2-40B4-BE49-F238E27FC236}">
                    <a16:creationId xmlns:a16="http://schemas.microsoft.com/office/drawing/2014/main" id="{774B09A8-8AA5-4AB2-B110-2BBDF0116B18}"/>
                  </a:ext>
                </a:extLst>
              </p:cNvPr>
              <p:cNvCxnSpPr>
                <a:cxnSpLocks/>
              </p:cNvCxnSpPr>
              <p:nvPr/>
            </p:nvCxnSpPr>
            <p:spPr>
              <a:xfrm>
                <a:off x="5567960" y="2425110"/>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7" name="直接连接符 236">
                <a:extLst>
                  <a:ext uri="{FF2B5EF4-FFF2-40B4-BE49-F238E27FC236}">
                    <a16:creationId xmlns:a16="http://schemas.microsoft.com/office/drawing/2014/main" id="{445EC623-497D-4E2E-BAF3-44F9D805EE9B}"/>
                  </a:ext>
                </a:extLst>
              </p:cNvPr>
              <p:cNvCxnSpPr>
                <a:cxnSpLocks/>
              </p:cNvCxnSpPr>
              <p:nvPr/>
            </p:nvCxnSpPr>
            <p:spPr>
              <a:xfrm>
                <a:off x="5567960" y="2832960"/>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直接连接符 237">
                <a:extLst>
                  <a:ext uri="{FF2B5EF4-FFF2-40B4-BE49-F238E27FC236}">
                    <a16:creationId xmlns:a16="http://schemas.microsoft.com/office/drawing/2014/main" id="{CD04F4D5-01BB-4E8A-8751-EE5FDFDE81F0}"/>
                  </a:ext>
                </a:extLst>
              </p:cNvPr>
              <p:cNvCxnSpPr>
                <a:cxnSpLocks/>
              </p:cNvCxnSpPr>
              <p:nvPr/>
            </p:nvCxnSpPr>
            <p:spPr>
              <a:xfrm flipV="1">
                <a:off x="5567960" y="2267143"/>
                <a:ext cx="49217" cy="15796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3" name="直接连接符 232">
                <a:extLst>
                  <a:ext uri="{FF2B5EF4-FFF2-40B4-BE49-F238E27FC236}">
                    <a16:creationId xmlns:a16="http://schemas.microsoft.com/office/drawing/2014/main" id="{DDB5501F-DE1E-4823-8FE2-97E7F4C3FE8B}"/>
                  </a:ext>
                </a:extLst>
              </p:cNvPr>
              <p:cNvCxnSpPr>
                <a:cxnSpLocks/>
              </p:cNvCxnSpPr>
              <p:nvPr/>
            </p:nvCxnSpPr>
            <p:spPr>
              <a:xfrm>
                <a:off x="5465266" y="2426094"/>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4" name="直接连接符 233">
                <a:extLst>
                  <a:ext uri="{FF2B5EF4-FFF2-40B4-BE49-F238E27FC236}">
                    <a16:creationId xmlns:a16="http://schemas.microsoft.com/office/drawing/2014/main" id="{1F53A96D-E62F-4CCD-8A9F-0420BB6273AE}"/>
                  </a:ext>
                </a:extLst>
              </p:cNvPr>
              <p:cNvCxnSpPr>
                <a:cxnSpLocks/>
              </p:cNvCxnSpPr>
              <p:nvPr/>
            </p:nvCxnSpPr>
            <p:spPr>
              <a:xfrm>
                <a:off x="5465266" y="2833944"/>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0" name="直接连接符 229">
                <a:extLst>
                  <a:ext uri="{FF2B5EF4-FFF2-40B4-BE49-F238E27FC236}">
                    <a16:creationId xmlns:a16="http://schemas.microsoft.com/office/drawing/2014/main" id="{D2FC3CC9-4E94-4911-BE4C-6C8330F2DF76}"/>
                  </a:ext>
                </a:extLst>
              </p:cNvPr>
              <p:cNvCxnSpPr>
                <a:cxnSpLocks/>
              </p:cNvCxnSpPr>
              <p:nvPr/>
            </p:nvCxnSpPr>
            <p:spPr>
              <a:xfrm>
                <a:off x="5365669" y="2425772"/>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直接连接符 230">
                <a:extLst>
                  <a:ext uri="{FF2B5EF4-FFF2-40B4-BE49-F238E27FC236}">
                    <a16:creationId xmlns:a16="http://schemas.microsoft.com/office/drawing/2014/main" id="{D863E85E-1C07-404B-930F-99D521FBC275}"/>
                  </a:ext>
                </a:extLst>
              </p:cNvPr>
              <p:cNvCxnSpPr>
                <a:cxnSpLocks/>
              </p:cNvCxnSpPr>
              <p:nvPr/>
            </p:nvCxnSpPr>
            <p:spPr>
              <a:xfrm>
                <a:off x="5365669" y="2833622"/>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7" name="直接连接符 226">
                <a:extLst>
                  <a:ext uri="{FF2B5EF4-FFF2-40B4-BE49-F238E27FC236}">
                    <a16:creationId xmlns:a16="http://schemas.microsoft.com/office/drawing/2014/main" id="{EEE096D1-E9A9-4361-AD28-80F2072B4DE6}"/>
                  </a:ext>
                </a:extLst>
              </p:cNvPr>
              <p:cNvCxnSpPr>
                <a:cxnSpLocks/>
              </p:cNvCxnSpPr>
              <p:nvPr/>
            </p:nvCxnSpPr>
            <p:spPr>
              <a:xfrm>
                <a:off x="5259244" y="2424770"/>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直接连接符 227">
                <a:extLst>
                  <a:ext uri="{FF2B5EF4-FFF2-40B4-BE49-F238E27FC236}">
                    <a16:creationId xmlns:a16="http://schemas.microsoft.com/office/drawing/2014/main" id="{2784424E-0C4D-49A9-8534-BFECEF832AB2}"/>
                  </a:ext>
                </a:extLst>
              </p:cNvPr>
              <p:cNvCxnSpPr>
                <a:cxnSpLocks/>
              </p:cNvCxnSpPr>
              <p:nvPr/>
            </p:nvCxnSpPr>
            <p:spPr>
              <a:xfrm>
                <a:off x="5259244" y="2832620"/>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4" name="直接连接符 223">
                <a:extLst>
                  <a:ext uri="{FF2B5EF4-FFF2-40B4-BE49-F238E27FC236}">
                    <a16:creationId xmlns:a16="http://schemas.microsoft.com/office/drawing/2014/main" id="{9D368C36-52F6-4AAA-ACF3-493FA7D3072A}"/>
                  </a:ext>
                </a:extLst>
              </p:cNvPr>
              <p:cNvCxnSpPr>
                <a:cxnSpLocks/>
              </p:cNvCxnSpPr>
              <p:nvPr/>
            </p:nvCxnSpPr>
            <p:spPr>
              <a:xfrm>
                <a:off x="5159647" y="2424448"/>
                <a:ext cx="0" cy="4078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直接连接符 224">
                <a:extLst>
                  <a:ext uri="{FF2B5EF4-FFF2-40B4-BE49-F238E27FC236}">
                    <a16:creationId xmlns:a16="http://schemas.microsoft.com/office/drawing/2014/main" id="{59E975EA-AEEA-42F1-BC65-1903ACD3D877}"/>
                  </a:ext>
                </a:extLst>
              </p:cNvPr>
              <p:cNvCxnSpPr>
                <a:cxnSpLocks/>
              </p:cNvCxnSpPr>
              <p:nvPr/>
            </p:nvCxnSpPr>
            <p:spPr>
              <a:xfrm>
                <a:off x="5159647" y="2832298"/>
                <a:ext cx="13921" cy="4468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303" name="平行四边形 302">
                <a:extLst>
                  <a:ext uri="{FF2B5EF4-FFF2-40B4-BE49-F238E27FC236}">
                    <a16:creationId xmlns:a16="http://schemas.microsoft.com/office/drawing/2014/main" id="{BAF3E5BD-F956-4E59-B6A9-01E17CDED97C}"/>
                  </a:ext>
                </a:extLst>
              </p:cNvPr>
              <p:cNvSpPr/>
              <p:nvPr/>
            </p:nvSpPr>
            <p:spPr>
              <a:xfrm rot="5400000" flipV="1">
                <a:off x="7640931" y="1436521"/>
                <a:ext cx="1564568" cy="1141245"/>
              </a:xfrm>
              <a:prstGeom prst="parallelogram">
                <a:avLst>
                  <a:gd name="adj" fmla="val 100366"/>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04" name="直接连接符 303">
                <a:extLst>
                  <a:ext uri="{FF2B5EF4-FFF2-40B4-BE49-F238E27FC236}">
                    <a16:creationId xmlns:a16="http://schemas.microsoft.com/office/drawing/2014/main" id="{4BEB30D8-5437-4F13-A981-58A4F9B2FFB7}"/>
                  </a:ext>
                </a:extLst>
              </p:cNvPr>
              <p:cNvCxnSpPr>
                <a:cxnSpLocks/>
              </p:cNvCxnSpPr>
              <p:nvPr/>
            </p:nvCxnSpPr>
            <p:spPr>
              <a:xfrm flipV="1">
                <a:off x="7806527" y="1695443"/>
                <a:ext cx="1166529" cy="1179152"/>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5" name="直接连接符 304">
                <a:extLst>
                  <a:ext uri="{FF2B5EF4-FFF2-40B4-BE49-F238E27FC236}">
                    <a16:creationId xmlns:a16="http://schemas.microsoft.com/office/drawing/2014/main" id="{7AC9F622-CE04-4F90-8923-8A44C71D1109}"/>
                  </a:ext>
                </a:extLst>
              </p:cNvPr>
              <p:cNvCxnSpPr>
                <a:cxnSpLocks/>
              </p:cNvCxnSpPr>
              <p:nvPr/>
            </p:nvCxnSpPr>
            <p:spPr>
              <a:xfrm flipV="1">
                <a:off x="7811048" y="2790917"/>
                <a:ext cx="42169" cy="7554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6" name="直接连接符 305">
                <a:extLst>
                  <a:ext uri="{FF2B5EF4-FFF2-40B4-BE49-F238E27FC236}">
                    <a16:creationId xmlns:a16="http://schemas.microsoft.com/office/drawing/2014/main" id="{40DF023A-5309-4F17-AF5D-C242661277C5}"/>
                  </a:ext>
                </a:extLst>
              </p:cNvPr>
              <p:cNvCxnSpPr>
                <a:cxnSpLocks/>
              </p:cNvCxnSpPr>
              <p:nvPr/>
            </p:nvCxnSpPr>
            <p:spPr>
              <a:xfrm flipV="1">
                <a:off x="8970731" y="1655867"/>
                <a:ext cx="17410" cy="3845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7" name="直接连接符 306">
                <a:extLst>
                  <a:ext uri="{FF2B5EF4-FFF2-40B4-BE49-F238E27FC236}">
                    <a16:creationId xmlns:a16="http://schemas.microsoft.com/office/drawing/2014/main" id="{BFFE366A-CA96-4879-828E-F5B0478BB976}"/>
                  </a:ext>
                </a:extLst>
              </p:cNvPr>
              <p:cNvCxnSpPr>
                <a:cxnSpLocks/>
              </p:cNvCxnSpPr>
              <p:nvPr/>
            </p:nvCxnSpPr>
            <p:spPr>
              <a:xfrm flipV="1">
                <a:off x="7800715" y="1174498"/>
                <a:ext cx="1132825" cy="114508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8" name="直接连接符 307">
                <a:extLst>
                  <a:ext uri="{FF2B5EF4-FFF2-40B4-BE49-F238E27FC236}">
                    <a16:creationId xmlns:a16="http://schemas.microsoft.com/office/drawing/2014/main" id="{50FED1CA-B622-4A58-9D72-00012ADBD24E}"/>
                  </a:ext>
                </a:extLst>
              </p:cNvPr>
              <p:cNvCxnSpPr>
                <a:cxnSpLocks/>
              </p:cNvCxnSpPr>
              <p:nvPr/>
            </p:nvCxnSpPr>
            <p:spPr>
              <a:xfrm flipH="1" flipV="1">
                <a:off x="7802289" y="2319591"/>
                <a:ext cx="48896" cy="4964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9" name="直接连接符 308">
                <a:extLst>
                  <a:ext uri="{FF2B5EF4-FFF2-40B4-BE49-F238E27FC236}">
                    <a16:creationId xmlns:a16="http://schemas.microsoft.com/office/drawing/2014/main" id="{F8056EB7-A920-4BEF-BC7C-C5C0C32FC844}"/>
                  </a:ext>
                </a:extLst>
              </p:cNvPr>
              <p:cNvCxnSpPr>
                <a:cxnSpLocks/>
              </p:cNvCxnSpPr>
              <p:nvPr/>
            </p:nvCxnSpPr>
            <p:spPr>
              <a:xfrm flipH="1" flipV="1">
                <a:off x="8943271" y="1183860"/>
                <a:ext cx="44870" cy="45557"/>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0" name="直接连接符 309">
                <a:extLst>
                  <a:ext uri="{FF2B5EF4-FFF2-40B4-BE49-F238E27FC236}">
                    <a16:creationId xmlns:a16="http://schemas.microsoft.com/office/drawing/2014/main" id="{6949D8C4-E3C7-4003-BAC0-7528DA5DE769}"/>
                  </a:ext>
                </a:extLst>
              </p:cNvPr>
              <p:cNvCxnSpPr>
                <a:cxnSpLocks/>
              </p:cNvCxnSpPr>
              <p:nvPr/>
            </p:nvCxnSpPr>
            <p:spPr>
              <a:xfrm flipH="1" flipV="1">
                <a:off x="7878390" y="2241612"/>
                <a:ext cx="48896" cy="4964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1" name="直接连接符 310">
                <a:extLst>
                  <a:ext uri="{FF2B5EF4-FFF2-40B4-BE49-F238E27FC236}">
                    <a16:creationId xmlns:a16="http://schemas.microsoft.com/office/drawing/2014/main" id="{5738559F-15E7-43D6-8198-2905A3367569}"/>
                  </a:ext>
                </a:extLst>
              </p:cNvPr>
              <p:cNvCxnSpPr>
                <a:cxnSpLocks/>
              </p:cNvCxnSpPr>
              <p:nvPr/>
            </p:nvCxnSpPr>
            <p:spPr>
              <a:xfrm>
                <a:off x="7929667" y="2281486"/>
                <a:ext cx="0" cy="42691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2" name="直接连接符 311">
                <a:extLst>
                  <a:ext uri="{FF2B5EF4-FFF2-40B4-BE49-F238E27FC236}">
                    <a16:creationId xmlns:a16="http://schemas.microsoft.com/office/drawing/2014/main" id="{2B1B9E4A-EEC0-4309-A455-1968241D790E}"/>
                  </a:ext>
                </a:extLst>
              </p:cNvPr>
              <p:cNvCxnSpPr>
                <a:cxnSpLocks/>
              </p:cNvCxnSpPr>
              <p:nvPr/>
            </p:nvCxnSpPr>
            <p:spPr>
              <a:xfrm flipV="1">
                <a:off x="7888073" y="2715371"/>
                <a:ext cx="42169" cy="7554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3" name="直接连接符 312">
                <a:extLst>
                  <a:ext uri="{FF2B5EF4-FFF2-40B4-BE49-F238E27FC236}">
                    <a16:creationId xmlns:a16="http://schemas.microsoft.com/office/drawing/2014/main" id="{65241008-A9B0-4D5C-BF29-AE3D2A803E4A}"/>
                  </a:ext>
                </a:extLst>
              </p:cNvPr>
              <p:cNvCxnSpPr>
                <a:cxnSpLocks/>
              </p:cNvCxnSpPr>
              <p:nvPr/>
            </p:nvCxnSpPr>
            <p:spPr>
              <a:xfrm flipH="1" flipV="1">
                <a:off x="7961577" y="2159091"/>
                <a:ext cx="48896" cy="4964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4" name="直接连接符 313">
                <a:extLst>
                  <a:ext uri="{FF2B5EF4-FFF2-40B4-BE49-F238E27FC236}">
                    <a16:creationId xmlns:a16="http://schemas.microsoft.com/office/drawing/2014/main" id="{6DD5EA99-12A1-42E0-800D-A693CA365D4C}"/>
                  </a:ext>
                </a:extLst>
              </p:cNvPr>
              <p:cNvCxnSpPr>
                <a:cxnSpLocks/>
              </p:cNvCxnSpPr>
              <p:nvPr/>
            </p:nvCxnSpPr>
            <p:spPr>
              <a:xfrm>
                <a:off x="8012854" y="2203515"/>
                <a:ext cx="0" cy="42236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5" name="直接连接符 314">
                <a:extLst>
                  <a:ext uri="{FF2B5EF4-FFF2-40B4-BE49-F238E27FC236}">
                    <a16:creationId xmlns:a16="http://schemas.microsoft.com/office/drawing/2014/main" id="{19BCF24E-89D2-4BA7-AD82-A3C67989D83F}"/>
                  </a:ext>
                </a:extLst>
              </p:cNvPr>
              <p:cNvCxnSpPr>
                <a:cxnSpLocks/>
              </p:cNvCxnSpPr>
              <p:nvPr/>
            </p:nvCxnSpPr>
            <p:spPr>
              <a:xfrm flipV="1">
                <a:off x="7971260" y="2632850"/>
                <a:ext cx="42169" cy="7554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6" name="直接连接符 315">
                <a:extLst>
                  <a:ext uri="{FF2B5EF4-FFF2-40B4-BE49-F238E27FC236}">
                    <a16:creationId xmlns:a16="http://schemas.microsoft.com/office/drawing/2014/main" id="{172D079C-2B0D-477B-A0F5-CFB46B76E3FB}"/>
                  </a:ext>
                </a:extLst>
              </p:cNvPr>
              <p:cNvCxnSpPr>
                <a:cxnSpLocks/>
              </p:cNvCxnSpPr>
              <p:nvPr/>
            </p:nvCxnSpPr>
            <p:spPr>
              <a:xfrm flipH="1" flipV="1">
                <a:off x="8044764" y="2076570"/>
                <a:ext cx="48896" cy="4964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7" name="直接连接符 316">
                <a:extLst>
                  <a:ext uri="{FF2B5EF4-FFF2-40B4-BE49-F238E27FC236}">
                    <a16:creationId xmlns:a16="http://schemas.microsoft.com/office/drawing/2014/main" id="{DF28310B-CEFE-4D8A-9501-22FE53CCA4FD}"/>
                  </a:ext>
                </a:extLst>
              </p:cNvPr>
              <p:cNvCxnSpPr>
                <a:cxnSpLocks/>
              </p:cNvCxnSpPr>
              <p:nvPr/>
            </p:nvCxnSpPr>
            <p:spPr>
              <a:xfrm>
                <a:off x="8096041" y="2120994"/>
                <a:ext cx="0" cy="42236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8" name="直接连接符 317">
                <a:extLst>
                  <a:ext uri="{FF2B5EF4-FFF2-40B4-BE49-F238E27FC236}">
                    <a16:creationId xmlns:a16="http://schemas.microsoft.com/office/drawing/2014/main" id="{A7C553C0-4117-4AEC-B855-E46AE864850E}"/>
                  </a:ext>
                </a:extLst>
              </p:cNvPr>
              <p:cNvCxnSpPr>
                <a:cxnSpLocks/>
              </p:cNvCxnSpPr>
              <p:nvPr/>
            </p:nvCxnSpPr>
            <p:spPr>
              <a:xfrm flipV="1">
                <a:off x="8054447" y="2542679"/>
                <a:ext cx="45723" cy="8319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9" name="直接连接符 318">
                <a:extLst>
                  <a:ext uri="{FF2B5EF4-FFF2-40B4-BE49-F238E27FC236}">
                    <a16:creationId xmlns:a16="http://schemas.microsoft.com/office/drawing/2014/main" id="{C8B1C5AB-411E-4658-9018-219380D5C8B5}"/>
                  </a:ext>
                </a:extLst>
              </p:cNvPr>
              <p:cNvCxnSpPr>
                <a:cxnSpLocks/>
              </p:cNvCxnSpPr>
              <p:nvPr/>
            </p:nvCxnSpPr>
            <p:spPr>
              <a:xfrm flipH="1" flipV="1">
                <a:off x="8114464" y="2003334"/>
                <a:ext cx="48896" cy="4964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0" name="直接连接符 319">
                <a:extLst>
                  <a:ext uri="{FF2B5EF4-FFF2-40B4-BE49-F238E27FC236}">
                    <a16:creationId xmlns:a16="http://schemas.microsoft.com/office/drawing/2014/main" id="{38CB51F1-B15B-4976-A1D6-66648D8326E0}"/>
                  </a:ext>
                </a:extLst>
              </p:cNvPr>
              <p:cNvCxnSpPr>
                <a:cxnSpLocks/>
              </p:cNvCxnSpPr>
              <p:nvPr/>
            </p:nvCxnSpPr>
            <p:spPr>
              <a:xfrm>
                <a:off x="8165741" y="2053536"/>
                <a:ext cx="0" cy="416582"/>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1" name="直接连接符 320">
                <a:extLst>
                  <a:ext uri="{FF2B5EF4-FFF2-40B4-BE49-F238E27FC236}">
                    <a16:creationId xmlns:a16="http://schemas.microsoft.com/office/drawing/2014/main" id="{BFE10345-E558-4211-B80C-63A123803955}"/>
                  </a:ext>
                </a:extLst>
              </p:cNvPr>
              <p:cNvCxnSpPr>
                <a:cxnSpLocks/>
              </p:cNvCxnSpPr>
              <p:nvPr/>
            </p:nvCxnSpPr>
            <p:spPr>
              <a:xfrm flipV="1">
                <a:off x="8124147" y="2469443"/>
                <a:ext cx="45723" cy="8319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2" name="直接连接符 321">
                <a:extLst>
                  <a:ext uri="{FF2B5EF4-FFF2-40B4-BE49-F238E27FC236}">
                    <a16:creationId xmlns:a16="http://schemas.microsoft.com/office/drawing/2014/main" id="{410A44D5-32FA-45A0-B144-CC747AD49EEC}"/>
                  </a:ext>
                </a:extLst>
              </p:cNvPr>
              <p:cNvCxnSpPr>
                <a:cxnSpLocks/>
              </p:cNvCxnSpPr>
              <p:nvPr/>
            </p:nvCxnSpPr>
            <p:spPr>
              <a:xfrm flipH="1" flipV="1">
                <a:off x="8184164" y="1930097"/>
                <a:ext cx="48896" cy="4964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3" name="直接连接符 322">
                <a:extLst>
                  <a:ext uri="{FF2B5EF4-FFF2-40B4-BE49-F238E27FC236}">
                    <a16:creationId xmlns:a16="http://schemas.microsoft.com/office/drawing/2014/main" id="{06C57B8A-E69B-42FE-9E67-37B2075D3B32}"/>
                  </a:ext>
                </a:extLst>
              </p:cNvPr>
              <p:cNvCxnSpPr>
                <a:cxnSpLocks/>
              </p:cNvCxnSpPr>
              <p:nvPr/>
            </p:nvCxnSpPr>
            <p:spPr>
              <a:xfrm>
                <a:off x="8235441" y="1984480"/>
                <a:ext cx="0" cy="412402"/>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4" name="直接连接符 323">
                <a:extLst>
                  <a:ext uri="{FF2B5EF4-FFF2-40B4-BE49-F238E27FC236}">
                    <a16:creationId xmlns:a16="http://schemas.microsoft.com/office/drawing/2014/main" id="{8B58CF76-05DF-4B34-8C98-92D87C826029}"/>
                  </a:ext>
                </a:extLst>
              </p:cNvPr>
              <p:cNvCxnSpPr>
                <a:cxnSpLocks/>
              </p:cNvCxnSpPr>
              <p:nvPr/>
            </p:nvCxnSpPr>
            <p:spPr>
              <a:xfrm flipV="1">
                <a:off x="8193847" y="2396206"/>
                <a:ext cx="45723" cy="8319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5" name="直接连接符 324">
                <a:extLst>
                  <a:ext uri="{FF2B5EF4-FFF2-40B4-BE49-F238E27FC236}">
                    <a16:creationId xmlns:a16="http://schemas.microsoft.com/office/drawing/2014/main" id="{2E0838B6-48E9-4DC0-BC50-2B1CB8FC611E}"/>
                  </a:ext>
                </a:extLst>
              </p:cNvPr>
              <p:cNvCxnSpPr>
                <a:cxnSpLocks/>
              </p:cNvCxnSpPr>
              <p:nvPr/>
            </p:nvCxnSpPr>
            <p:spPr>
              <a:xfrm flipH="1" flipV="1">
                <a:off x="8253865" y="1856861"/>
                <a:ext cx="48896" cy="4964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6" name="直接连接符 325">
                <a:extLst>
                  <a:ext uri="{FF2B5EF4-FFF2-40B4-BE49-F238E27FC236}">
                    <a16:creationId xmlns:a16="http://schemas.microsoft.com/office/drawing/2014/main" id="{1073A1E3-A968-4853-934E-B51024F7A57A}"/>
                  </a:ext>
                </a:extLst>
              </p:cNvPr>
              <p:cNvCxnSpPr>
                <a:cxnSpLocks/>
              </p:cNvCxnSpPr>
              <p:nvPr/>
            </p:nvCxnSpPr>
            <p:spPr>
              <a:xfrm>
                <a:off x="8305141" y="1915423"/>
                <a:ext cx="0" cy="408222"/>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 name="直接连接符 326">
                <a:extLst>
                  <a:ext uri="{FF2B5EF4-FFF2-40B4-BE49-F238E27FC236}">
                    <a16:creationId xmlns:a16="http://schemas.microsoft.com/office/drawing/2014/main" id="{3579AA24-5727-4425-8221-50A69FCF0DEC}"/>
                  </a:ext>
                </a:extLst>
              </p:cNvPr>
              <p:cNvCxnSpPr>
                <a:cxnSpLocks/>
              </p:cNvCxnSpPr>
              <p:nvPr/>
            </p:nvCxnSpPr>
            <p:spPr>
              <a:xfrm flipV="1">
                <a:off x="8263547" y="2330113"/>
                <a:ext cx="45723" cy="8319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8" name="直接连接符 327">
                <a:extLst>
                  <a:ext uri="{FF2B5EF4-FFF2-40B4-BE49-F238E27FC236}">
                    <a16:creationId xmlns:a16="http://schemas.microsoft.com/office/drawing/2014/main" id="{139039BD-2860-40A5-9904-68BE6C3EECFD}"/>
                  </a:ext>
                </a:extLst>
              </p:cNvPr>
              <p:cNvCxnSpPr>
                <a:cxnSpLocks/>
              </p:cNvCxnSpPr>
              <p:nvPr/>
            </p:nvCxnSpPr>
            <p:spPr>
              <a:xfrm flipH="1" flipV="1">
                <a:off x="8329052" y="1783465"/>
                <a:ext cx="48896" cy="4964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9" name="直接连接符 328">
                <a:extLst>
                  <a:ext uri="{FF2B5EF4-FFF2-40B4-BE49-F238E27FC236}">
                    <a16:creationId xmlns:a16="http://schemas.microsoft.com/office/drawing/2014/main" id="{EBC86EA1-8AEE-488D-956C-A1BD5F5FB7BB}"/>
                  </a:ext>
                </a:extLst>
              </p:cNvPr>
              <p:cNvCxnSpPr>
                <a:cxnSpLocks/>
              </p:cNvCxnSpPr>
              <p:nvPr/>
            </p:nvCxnSpPr>
            <p:spPr>
              <a:xfrm>
                <a:off x="8380329" y="1841605"/>
                <a:ext cx="0" cy="408644"/>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0" name="直接连接符 329">
                <a:extLst>
                  <a:ext uri="{FF2B5EF4-FFF2-40B4-BE49-F238E27FC236}">
                    <a16:creationId xmlns:a16="http://schemas.microsoft.com/office/drawing/2014/main" id="{BDB8E397-BB05-4D5B-A4C2-792CFD206DA7}"/>
                  </a:ext>
                </a:extLst>
              </p:cNvPr>
              <p:cNvCxnSpPr>
                <a:cxnSpLocks/>
              </p:cNvCxnSpPr>
              <p:nvPr/>
            </p:nvCxnSpPr>
            <p:spPr>
              <a:xfrm flipV="1">
                <a:off x="8338735" y="2251955"/>
                <a:ext cx="45723" cy="8319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1" name="直接连接符 330">
                <a:extLst>
                  <a:ext uri="{FF2B5EF4-FFF2-40B4-BE49-F238E27FC236}">
                    <a16:creationId xmlns:a16="http://schemas.microsoft.com/office/drawing/2014/main" id="{1D8A8398-6989-4A7B-AB62-8AF801B3B1BD}"/>
                  </a:ext>
                </a:extLst>
              </p:cNvPr>
              <p:cNvCxnSpPr>
                <a:cxnSpLocks/>
              </p:cNvCxnSpPr>
              <p:nvPr/>
            </p:nvCxnSpPr>
            <p:spPr>
              <a:xfrm flipH="1" flipV="1">
                <a:off x="8404240" y="1710069"/>
                <a:ext cx="48896" cy="4964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2" name="直接连接符 331">
                <a:extLst>
                  <a:ext uri="{FF2B5EF4-FFF2-40B4-BE49-F238E27FC236}">
                    <a16:creationId xmlns:a16="http://schemas.microsoft.com/office/drawing/2014/main" id="{5B7D66AB-230B-4FA9-A03A-CC47E792CDEB}"/>
                  </a:ext>
                </a:extLst>
              </p:cNvPr>
              <p:cNvCxnSpPr>
                <a:cxnSpLocks/>
              </p:cNvCxnSpPr>
              <p:nvPr/>
            </p:nvCxnSpPr>
            <p:spPr>
              <a:xfrm>
                <a:off x="8455517" y="1763023"/>
                <a:ext cx="0" cy="41383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3" name="直接连接符 332">
                <a:extLst>
                  <a:ext uri="{FF2B5EF4-FFF2-40B4-BE49-F238E27FC236}">
                    <a16:creationId xmlns:a16="http://schemas.microsoft.com/office/drawing/2014/main" id="{1BAF7303-464B-4BCD-A192-1AAC33156E01}"/>
                  </a:ext>
                </a:extLst>
              </p:cNvPr>
              <p:cNvCxnSpPr>
                <a:cxnSpLocks/>
              </p:cNvCxnSpPr>
              <p:nvPr/>
            </p:nvCxnSpPr>
            <p:spPr>
              <a:xfrm flipV="1">
                <a:off x="8413923" y="2176178"/>
                <a:ext cx="45723" cy="8319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4" name="直接连接符 333">
                <a:extLst>
                  <a:ext uri="{FF2B5EF4-FFF2-40B4-BE49-F238E27FC236}">
                    <a16:creationId xmlns:a16="http://schemas.microsoft.com/office/drawing/2014/main" id="{8064F0FF-F684-4C39-80B8-7713D6636949}"/>
                  </a:ext>
                </a:extLst>
              </p:cNvPr>
              <p:cNvCxnSpPr>
                <a:cxnSpLocks/>
              </p:cNvCxnSpPr>
              <p:nvPr/>
            </p:nvCxnSpPr>
            <p:spPr>
              <a:xfrm flipH="1" flipV="1">
                <a:off x="8479428" y="1634515"/>
                <a:ext cx="48896" cy="4964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5" name="直接连接符 334">
                <a:extLst>
                  <a:ext uri="{FF2B5EF4-FFF2-40B4-BE49-F238E27FC236}">
                    <a16:creationId xmlns:a16="http://schemas.microsoft.com/office/drawing/2014/main" id="{B90AB9B4-2BE9-43D3-AFD2-0F17A6EF7B74}"/>
                  </a:ext>
                </a:extLst>
              </p:cNvPr>
              <p:cNvCxnSpPr>
                <a:cxnSpLocks/>
              </p:cNvCxnSpPr>
              <p:nvPr/>
            </p:nvCxnSpPr>
            <p:spPr>
              <a:xfrm>
                <a:off x="8530705" y="1691586"/>
                <a:ext cx="0" cy="409713"/>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6" name="直接连接符 335">
                <a:extLst>
                  <a:ext uri="{FF2B5EF4-FFF2-40B4-BE49-F238E27FC236}">
                    <a16:creationId xmlns:a16="http://schemas.microsoft.com/office/drawing/2014/main" id="{B7A2D296-0505-47F8-B45B-C54893AC7AB1}"/>
                  </a:ext>
                </a:extLst>
              </p:cNvPr>
              <p:cNvCxnSpPr>
                <a:cxnSpLocks/>
              </p:cNvCxnSpPr>
              <p:nvPr/>
            </p:nvCxnSpPr>
            <p:spPr>
              <a:xfrm flipV="1">
                <a:off x="8489111" y="2100624"/>
                <a:ext cx="45723" cy="8319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7" name="直接连接符 336">
                <a:extLst>
                  <a:ext uri="{FF2B5EF4-FFF2-40B4-BE49-F238E27FC236}">
                    <a16:creationId xmlns:a16="http://schemas.microsoft.com/office/drawing/2014/main" id="{395282D7-D841-4566-BE55-4F60FD94C1D2}"/>
                  </a:ext>
                </a:extLst>
              </p:cNvPr>
              <p:cNvCxnSpPr>
                <a:cxnSpLocks/>
              </p:cNvCxnSpPr>
              <p:nvPr/>
            </p:nvCxnSpPr>
            <p:spPr>
              <a:xfrm flipH="1" flipV="1">
                <a:off x="8563317" y="1548099"/>
                <a:ext cx="48896" cy="4964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8" name="直接连接符 337">
                <a:extLst>
                  <a:ext uri="{FF2B5EF4-FFF2-40B4-BE49-F238E27FC236}">
                    <a16:creationId xmlns:a16="http://schemas.microsoft.com/office/drawing/2014/main" id="{12D8F9EB-08A9-447E-A6B6-633F6CCA43AA}"/>
                  </a:ext>
                </a:extLst>
              </p:cNvPr>
              <p:cNvCxnSpPr>
                <a:cxnSpLocks/>
              </p:cNvCxnSpPr>
              <p:nvPr/>
            </p:nvCxnSpPr>
            <p:spPr>
              <a:xfrm>
                <a:off x="8614594" y="1601098"/>
                <a:ext cx="0" cy="41378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9" name="直接连接符 338">
                <a:extLst>
                  <a:ext uri="{FF2B5EF4-FFF2-40B4-BE49-F238E27FC236}">
                    <a16:creationId xmlns:a16="http://schemas.microsoft.com/office/drawing/2014/main" id="{6F393F07-0E9F-4A26-A6CD-C0A29E5BABF7}"/>
                  </a:ext>
                </a:extLst>
              </p:cNvPr>
              <p:cNvCxnSpPr>
                <a:cxnSpLocks/>
              </p:cNvCxnSpPr>
              <p:nvPr/>
            </p:nvCxnSpPr>
            <p:spPr>
              <a:xfrm flipV="1">
                <a:off x="8573000" y="2032348"/>
                <a:ext cx="35754" cy="6505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0" name="直接连接符 339">
                <a:extLst>
                  <a:ext uri="{FF2B5EF4-FFF2-40B4-BE49-F238E27FC236}">
                    <a16:creationId xmlns:a16="http://schemas.microsoft.com/office/drawing/2014/main" id="{E3BF6EBE-EDF4-4EFB-A73F-844FA077EC1E}"/>
                  </a:ext>
                </a:extLst>
              </p:cNvPr>
              <p:cNvCxnSpPr>
                <a:cxnSpLocks/>
              </p:cNvCxnSpPr>
              <p:nvPr/>
            </p:nvCxnSpPr>
            <p:spPr>
              <a:xfrm flipH="1" flipV="1">
                <a:off x="8647206" y="1461683"/>
                <a:ext cx="48896" cy="4964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1" name="直接连接符 340">
                <a:extLst>
                  <a:ext uri="{FF2B5EF4-FFF2-40B4-BE49-F238E27FC236}">
                    <a16:creationId xmlns:a16="http://schemas.microsoft.com/office/drawing/2014/main" id="{DB23218D-D4ED-4A00-9791-75C243F3F2BD}"/>
                  </a:ext>
                </a:extLst>
              </p:cNvPr>
              <p:cNvCxnSpPr>
                <a:cxnSpLocks/>
              </p:cNvCxnSpPr>
              <p:nvPr/>
            </p:nvCxnSpPr>
            <p:spPr>
              <a:xfrm>
                <a:off x="8698483" y="1520136"/>
                <a:ext cx="0" cy="40833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2" name="直接连接符 341">
                <a:extLst>
                  <a:ext uri="{FF2B5EF4-FFF2-40B4-BE49-F238E27FC236}">
                    <a16:creationId xmlns:a16="http://schemas.microsoft.com/office/drawing/2014/main" id="{FD7845C8-0D4D-46D9-AE00-0FD760453897}"/>
                  </a:ext>
                </a:extLst>
              </p:cNvPr>
              <p:cNvCxnSpPr>
                <a:cxnSpLocks/>
              </p:cNvCxnSpPr>
              <p:nvPr/>
            </p:nvCxnSpPr>
            <p:spPr>
              <a:xfrm flipV="1">
                <a:off x="8656889" y="1948166"/>
                <a:ext cx="34526" cy="62822"/>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3" name="直接连接符 342">
                <a:extLst>
                  <a:ext uri="{FF2B5EF4-FFF2-40B4-BE49-F238E27FC236}">
                    <a16:creationId xmlns:a16="http://schemas.microsoft.com/office/drawing/2014/main" id="{B87B34A2-620E-4963-AE4B-1B0334C6D8F5}"/>
                  </a:ext>
                </a:extLst>
              </p:cNvPr>
              <p:cNvCxnSpPr>
                <a:cxnSpLocks/>
              </p:cNvCxnSpPr>
              <p:nvPr/>
            </p:nvCxnSpPr>
            <p:spPr>
              <a:xfrm flipH="1" flipV="1">
                <a:off x="8731095" y="1375267"/>
                <a:ext cx="48896" cy="4964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4" name="直接连接符 343">
                <a:extLst>
                  <a:ext uri="{FF2B5EF4-FFF2-40B4-BE49-F238E27FC236}">
                    <a16:creationId xmlns:a16="http://schemas.microsoft.com/office/drawing/2014/main" id="{29C7AF0F-199B-4308-80CD-2E0E89634AD7}"/>
                  </a:ext>
                </a:extLst>
              </p:cNvPr>
              <p:cNvCxnSpPr>
                <a:cxnSpLocks/>
              </p:cNvCxnSpPr>
              <p:nvPr/>
            </p:nvCxnSpPr>
            <p:spPr>
              <a:xfrm>
                <a:off x="8782372" y="1432030"/>
                <a:ext cx="0" cy="41002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5" name="直接连接符 344">
                <a:extLst>
                  <a:ext uri="{FF2B5EF4-FFF2-40B4-BE49-F238E27FC236}">
                    <a16:creationId xmlns:a16="http://schemas.microsoft.com/office/drawing/2014/main" id="{2D7B1DE6-6D83-4BD4-BFB7-6B543F04862F}"/>
                  </a:ext>
                </a:extLst>
              </p:cNvPr>
              <p:cNvCxnSpPr>
                <a:cxnSpLocks/>
              </p:cNvCxnSpPr>
              <p:nvPr/>
            </p:nvCxnSpPr>
            <p:spPr>
              <a:xfrm flipV="1">
                <a:off x="8740778" y="1872561"/>
                <a:ext cx="28584" cy="52011"/>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6" name="直接连接符 345">
                <a:extLst>
                  <a:ext uri="{FF2B5EF4-FFF2-40B4-BE49-F238E27FC236}">
                    <a16:creationId xmlns:a16="http://schemas.microsoft.com/office/drawing/2014/main" id="{DE79FE84-9F8D-4A90-B230-153346C8F5AA}"/>
                  </a:ext>
                </a:extLst>
              </p:cNvPr>
              <p:cNvCxnSpPr>
                <a:cxnSpLocks/>
              </p:cNvCxnSpPr>
              <p:nvPr/>
            </p:nvCxnSpPr>
            <p:spPr>
              <a:xfrm flipH="1" flipV="1">
                <a:off x="8814983" y="1291010"/>
                <a:ext cx="48896" cy="4964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7" name="直接连接符 346">
                <a:extLst>
                  <a:ext uri="{FF2B5EF4-FFF2-40B4-BE49-F238E27FC236}">
                    <a16:creationId xmlns:a16="http://schemas.microsoft.com/office/drawing/2014/main" id="{A578DC64-C9FE-4398-ACD3-2B0B4A6FDC74}"/>
                  </a:ext>
                </a:extLst>
              </p:cNvPr>
              <p:cNvCxnSpPr>
                <a:cxnSpLocks/>
              </p:cNvCxnSpPr>
              <p:nvPr/>
            </p:nvCxnSpPr>
            <p:spPr>
              <a:xfrm>
                <a:off x="8866260" y="1355830"/>
                <a:ext cx="0" cy="401964"/>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8" name="直接连接符 347">
                <a:extLst>
                  <a:ext uri="{FF2B5EF4-FFF2-40B4-BE49-F238E27FC236}">
                    <a16:creationId xmlns:a16="http://schemas.microsoft.com/office/drawing/2014/main" id="{ECE5C0A3-F9EC-4747-98CE-8C299CA2050B}"/>
                  </a:ext>
                </a:extLst>
              </p:cNvPr>
              <p:cNvCxnSpPr>
                <a:cxnSpLocks/>
              </p:cNvCxnSpPr>
              <p:nvPr/>
            </p:nvCxnSpPr>
            <p:spPr>
              <a:xfrm flipV="1">
                <a:off x="8824666" y="1791598"/>
                <a:ext cx="26774" cy="48717"/>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9" name="直接连接符 348">
                <a:extLst>
                  <a:ext uri="{FF2B5EF4-FFF2-40B4-BE49-F238E27FC236}">
                    <a16:creationId xmlns:a16="http://schemas.microsoft.com/office/drawing/2014/main" id="{7D113211-2D0B-4865-B694-F72D77BE43C5}"/>
                  </a:ext>
                </a:extLst>
              </p:cNvPr>
              <p:cNvCxnSpPr>
                <a:cxnSpLocks/>
              </p:cNvCxnSpPr>
              <p:nvPr/>
            </p:nvCxnSpPr>
            <p:spPr>
              <a:xfrm flipH="1" flipV="1">
                <a:off x="8898872" y="1204594"/>
                <a:ext cx="48896" cy="4964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0" name="直接连接符 349">
                <a:extLst>
                  <a:ext uri="{FF2B5EF4-FFF2-40B4-BE49-F238E27FC236}">
                    <a16:creationId xmlns:a16="http://schemas.microsoft.com/office/drawing/2014/main" id="{E17C6C22-48EA-48F9-9673-3A44D76E660A}"/>
                  </a:ext>
                </a:extLst>
              </p:cNvPr>
              <p:cNvCxnSpPr>
                <a:cxnSpLocks/>
              </p:cNvCxnSpPr>
              <p:nvPr/>
            </p:nvCxnSpPr>
            <p:spPr>
              <a:xfrm>
                <a:off x="8950149" y="1272486"/>
                <a:ext cx="0" cy="398892"/>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1" name="直接连接符 350">
                <a:extLst>
                  <a:ext uri="{FF2B5EF4-FFF2-40B4-BE49-F238E27FC236}">
                    <a16:creationId xmlns:a16="http://schemas.microsoft.com/office/drawing/2014/main" id="{91389E34-C1B7-42CC-85DD-99E2D50444E4}"/>
                  </a:ext>
                </a:extLst>
              </p:cNvPr>
              <p:cNvCxnSpPr>
                <a:cxnSpLocks/>
              </p:cNvCxnSpPr>
              <p:nvPr/>
            </p:nvCxnSpPr>
            <p:spPr>
              <a:xfrm flipV="1">
                <a:off x="8908555" y="1707051"/>
                <a:ext cx="25747" cy="4684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3" name="直接连接符 422">
                <a:extLst>
                  <a:ext uri="{FF2B5EF4-FFF2-40B4-BE49-F238E27FC236}">
                    <a16:creationId xmlns:a16="http://schemas.microsoft.com/office/drawing/2014/main" id="{6BE43C01-44F7-42A4-8A5E-C8C51E647AEA}"/>
                  </a:ext>
                </a:extLst>
              </p:cNvPr>
              <p:cNvCxnSpPr>
                <a:cxnSpLocks/>
              </p:cNvCxnSpPr>
              <p:nvPr/>
            </p:nvCxnSpPr>
            <p:spPr>
              <a:xfrm flipV="1">
                <a:off x="5466436" y="2272930"/>
                <a:ext cx="46503" cy="14925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5" name="直接连接符 424">
                <a:extLst>
                  <a:ext uri="{FF2B5EF4-FFF2-40B4-BE49-F238E27FC236}">
                    <a16:creationId xmlns:a16="http://schemas.microsoft.com/office/drawing/2014/main" id="{15B30F90-FEAC-4B4E-9234-F8AA8D2A75F9}"/>
                  </a:ext>
                </a:extLst>
              </p:cNvPr>
              <p:cNvCxnSpPr>
                <a:cxnSpLocks/>
              </p:cNvCxnSpPr>
              <p:nvPr/>
            </p:nvCxnSpPr>
            <p:spPr>
              <a:xfrm flipV="1">
                <a:off x="5365277" y="2267143"/>
                <a:ext cx="49217" cy="15796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6" name="直接连接符 425">
                <a:extLst>
                  <a:ext uri="{FF2B5EF4-FFF2-40B4-BE49-F238E27FC236}">
                    <a16:creationId xmlns:a16="http://schemas.microsoft.com/office/drawing/2014/main" id="{C1E7E57F-E72E-4CAC-BC94-567D3DADA01C}"/>
                  </a:ext>
                </a:extLst>
              </p:cNvPr>
              <p:cNvCxnSpPr>
                <a:cxnSpLocks/>
              </p:cNvCxnSpPr>
              <p:nvPr/>
            </p:nvCxnSpPr>
            <p:spPr>
              <a:xfrm flipV="1">
                <a:off x="5263753" y="2272930"/>
                <a:ext cx="46503" cy="14925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7" name="直接连接符 426">
                <a:extLst>
                  <a:ext uri="{FF2B5EF4-FFF2-40B4-BE49-F238E27FC236}">
                    <a16:creationId xmlns:a16="http://schemas.microsoft.com/office/drawing/2014/main" id="{9638AA35-58C2-4142-B39B-6C4D714CD9D7}"/>
                  </a:ext>
                </a:extLst>
              </p:cNvPr>
              <p:cNvCxnSpPr>
                <a:cxnSpLocks/>
              </p:cNvCxnSpPr>
              <p:nvPr/>
            </p:nvCxnSpPr>
            <p:spPr>
              <a:xfrm flipV="1">
                <a:off x="5158898" y="2275045"/>
                <a:ext cx="46503" cy="14925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8" name="直接连接符 427">
                <a:extLst>
                  <a:ext uri="{FF2B5EF4-FFF2-40B4-BE49-F238E27FC236}">
                    <a16:creationId xmlns:a16="http://schemas.microsoft.com/office/drawing/2014/main" id="{1FEC792D-8EAE-4F35-8E2D-0B48DFD98DCD}"/>
                  </a:ext>
                </a:extLst>
              </p:cNvPr>
              <p:cNvCxnSpPr>
                <a:cxnSpLocks/>
              </p:cNvCxnSpPr>
              <p:nvPr/>
            </p:nvCxnSpPr>
            <p:spPr>
              <a:xfrm flipV="1">
                <a:off x="6076579" y="2271051"/>
                <a:ext cx="49217" cy="15796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9" name="直接连接符 428">
                <a:extLst>
                  <a:ext uri="{FF2B5EF4-FFF2-40B4-BE49-F238E27FC236}">
                    <a16:creationId xmlns:a16="http://schemas.microsoft.com/office/drawing/2014/main" id="{E781FC36-7D0D-4EA0-9A15-1F55F0FD7BF4}"/>
                  </a:ext>
                </a:extLst>
              </p:cNvPr>
              <p:cNvCxnSpPr>
                <a:cxnSpLocks/>
              </p:cNvCxnSpPr>
              <p:nvPr/>
            </p:nvCxnSpPr>
            <p:spPr>
              <a:xfrm flipV="1">
                <a:off x="5975055" y="2276838"/>
                <a:ext cx="46503" cy="14925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0" name="直接连接符 429">
                <a:extLst>
                  <a:ext uri="{FF2B5EF4-FFF2-40B4-BE49-F238E27FC236}">
                    <a16:creationId xmlns:a16="http://schemas.microsoft.com/office/drawing/2014/main" id="{AC80D0C3-0021-4480-B1F4-C2A1F79A93C2}"/>
                  </a:ext>
                </a:extLst>
              </p:cNvPr>
              <p:cNvCxnSpPr>
                <a:cxnSpLocks/>
              </p:cNvCxnSpPr>
              <p:nvPr/>
            </p:nvCxnSpPr>
            <p:spPr>
              <a:xfrm flipV="1">
                <a:off x="5873896" y="2271051"/>
                <a:ext cx="49217" cy="15796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1" name="直接连接符 430">
                <a:extLst>
                  <a:ext uri="{FF2B5EF4-FFF2-40B4-BE49-F238E27FC236}">
                    <a16:creationId xmlns:a16="http://schemas.microsoft.com/office/drawing/2014/main" id="{6C1535CC-38B0-43C2-B2CA-9C4C39F45F3E}"/>
                  </a:ext>
                </a:extLst>
              </p:cNvPr>
              <p:cNvCxnSpPr>
                <a:cxnSpLocks/>
              </p:cNvCxnSpPr>
              <p:nvPr/>
            </p:nvCxnSpPr>
            <p:spPr>
              <a:xfrm flipV="1">
                <a:off x="5772372" y="2276838"/>
                <a:ext cx="46503" cy="14925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2" name="直接连接符 431">
                <a:extLst>
                  <a:ext uri="{FF2B5EF4-FFF2-40B4-BE49-F238E27FC236}">
                    <a16:creationId xmlns:a16="http://schemas.microsoft.com/office/drawing/2014/main" id="{27BA2DE7-3277-43FC-9750-60F170BBAC57}"/>
                  </a:ext>
                </a:extLst>
              </p:cNvPr>
              <p:cNvCxnSpPr>
                <a:cxnSpLocks/>
              </p:cNvCxnSpPr>
              <p:nvPr/>
            </p:nvCxnSpPr>
            <p:spPr>
              <a:xfrm flipV="1">
                <a:off x="5667517" y="2278953"/>
                <a:ext cx="46503" cy="14925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3" name="直接连接符 432">
                <a:extLst>
                  <a:ext uri="{FF2B5EF4-FFF2-40B4-BE49-F238E27FC236}">
                    <a16:creationId xmlns:a16="http://schemas.microsoft.com/office/drawing/2014/main" id="{1D11289D-28AA-4F1C-A323-68D8D3A2B06A}"/>
                  </a:ext>
                </a:extLst>
              </p:cNvPr>
              <p:cNvCxnSpPr>
                <a:cxnSpLocks/>
              </p:cNvCxnSpPr>
              <p:nvPr/>
            </p:nvCxnSpPr>
            <p:spPr>
              <a:xfrm flipV="1">
                <a:off x="6582785" y="2271551"/>
                <a:ext cx="49217" cy="15796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4" name="直接连接符 433">
                <a:extLst>
                  <a:ext uri="{FF2B5EF4-FFF2-40B4-BE49-F238E27FC236}">
                    <a16:creationId xmlns:a16="http://schemas.microsoft.com/office/drawing/2014/main" id="{799134FA-1A80-4711-97E8-72DDD70665C0}"/>
                  </a:ext>
                </a:extLst>
              </p:cNvPr>
              <p:cNvCxnSpPr>
                <a:cxnSpLocks/>
              </p:cNvCxnSpPr>
              <p:nvPr/>
            </p:nvCxnSpPr>
            <p:spPr>
              <a:xfrm flipV="1">
                <a:off x="6481261" y="2277338"/>
                <a:ext cx="46503" cy="14925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5" name="直接连接符 434">
                <a:extLst>
                  <a:ext uri="{FF2B5EF4-FFF2-40B4-BE49-F238E27FC236}">
                    <a16:creationId xmlns:a16="http://schemas.microsoft.com/office/drawing/2014/main" id="{40986175-6453-4F29-BFE9-26B3BDF24146}"/>
                  </a:ext>
                </a:extLst>
              </p:cNvPr>
              <p:cNvCxnSpPr>
                <a:cxnSpLocks/>
              </p:cNvCxnSpPr>
              <p:nvPr/>
            </p:nvCxnSpPr>
            <p:spPr>
              <a:xfrm flipV="1">
                <a:off x="6380102" y="2271551"/>
                <a:ext cx="49217" cy="15796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6" name="直接连接符 435">
                <a:extLst>
                  <a:ext uri="{FF2B5EF4-FFF2-40B4-BE49-F238E27FC236}">
                    <a16:creationId xmlns:a16="http://schemas.microsoft.com/office/drawing/2014/main" id="{464B005E-EF3A-4411-B5F8-7B37B048AEFB}"/>
                  </a:ext>
                </a:extLst>
              </p:cNvPr>
              <p:cNvCxnSpPr>
                <a:cxnSpLocks/>
              </p:cNvCxnSpPr>
              <p:nvPr/>
            </p:nvCxnSpPr>
            <p:spPr>
              <a:xfrm flipV="1">
                <a:off x="6278578" y="2277338"/>
                <a:ext cx="46503" cy="14925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7" name="直接连接符 436">
                <a:extLst>
                  <a:ext uri="{FF2B5EF4-FFF2-40B4-BE49-F238E27FC236}">
                    <a16:creationId xmlns:a16="http://schemas.microsoft.com/office/drawing/2014/main" id="{C9F61166-983D-4443-A51B-C5D983C4AEE4}"/>
                  </a:ext>
                </a:extLst>
              </p:cNvPr>
              <p:cNvCxnSpPr>
                <a:cxnSpLocks/>
              </p:cNvCxnSpPr>
              <p:nvPr/>
            </p:nvCxnSpPr>
            <p:spPr>
              <a:xfrm flipV="1">
                <a:off x="6173723" y="2279453"/>
                <a:ext cx="46503" cy="14925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8" name="直接连接符 437">
                <a:extLst>
                  <a:ext uri="{FF2B5EF4-FFF2-40B4-BE49-F238E27FC236}">
                    <a16:creationId xmlns:a16="http://schemas.microsoft.com/office/drawing/2014/main" id="{D7FF3BC2-C38F-42A6-9221-C6A9B128D796}"/>
                  </a:ext>
                </a:extLst>
              </p:cNvPr>
              <p:cNvCxnSpPr>
                <a:cxnSpLocks/>
              </p:cNvCxnSpPr>
              <p:nvPr/>
            </p:nvCxnSpPr>
            <p:spPr>
              <a:xfrm flipV="1">
                <a:off x="7081194" y="2272460"/>
                <a:ext cx="49217" cy="15796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9" name="直接连接符 438">
                <a:extLst>
                  <a:ext uri="{FF2B5EF4-FFF2-40B4-BE49-F238E27FC236}">
                    <a16:creationId xmlns:a16="http://schemas.microsoft.com/office/drawing/2014/main" id="{E9715E2F-5111-4F16-B060-4DA65C77976D}"/>
                  </a:ext>
                </a:extLst>
              </p:cNvPr>
              <p:cNvCxnSpPr>
                <a:cxnSpLocks/>
              </p:cNvCxnSpPr>
              <p:nvPr/>
            </p:nvCxnSpPr>
            <p:spPr>
              <a:xfrm flipV="1">
                <a:off x="6991575" y="2278247"/>
                <a:ext cx="46503" cy="14925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0" name="直接连接符 439">
                <a:extLst>
                  <a:ext uri="{FF2B5EF4-FFF2-40B4-BE49-F238E27FC236}">
                    <a16:creationId xmlns:a16="http://schemas.microsoft.com/office/drawing/2014/main" id="{F1B8EB2F-487F-429B-98A2-D5C00A260A1E}"/>
                  </a:ext>
                </a:extLst>
              </p:cNvPr>
              <p:cNvCxnSpPr>
                <a:cxnSpLocks/>
              </p:cNvCxnSpPr>
              <p:nvPr/>
            </p:nvCxnSpPr>
            <p:spPr>
              <a:xfrm flipV="1">
                <a:off x="6890416" y="2272460"/>
                <a:ext cx="49217" cy="15796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1" name="直接连接符 440">
                <a:extLst>
                  <a:ext uri="{FF2B5EF4-FFF2-40B4-BE49-F238E27FC236}">
                    <a16:creationId xmlns:a16="http://schemas.microsoft.com/office/drawing/2014/main" id="{748B9D59-D1A3-45FB-A74F-250B98609446}"/>
                  </a:ext>
                </a:extLst>
              </p:cNvPr>
              <p:cNvCxnSpPr>
                <a:cxnSpLocks/>
              </p:cNvCxnSpPr>
              <p:nvPr/>
            </p:nvCxnSpPr>
            <p:spPr>
              <a:xfrm flipV="1">
                <a:off x="6788892" y="2278247"/>
                <a:ext cx="46503" cy="14925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2" name="直接连接符 441">
                <a:extLst>
                  <a:ext uri="{FF2B5EF4-FFF2-40B4-BE49-F238E27FC236}">
                    <a16:creationId xmlns:a16="http://schemas.microsoft.com/office/drawing/2014/main" id="{05D0CF26-DC33-4261-A038-F41B3FB7107A}"/>
                  </a:ext>
                </a:extLst>
              </p:cNvPr>
              <p:cNvCxnSpPr>
                <a:cxnSpLocks/>
              </p:cNvCxnSpPr>
              <p:nvPr/>
            </p:nvCxnSpPr>
            <p:spPr>
              <a:xfrm flipV="1">
                <a:off x="6684037" y="2280362"/>
                <a:ext cx="46503" cy="14925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2" name="直接连接符 601">
                <a:extLst>
                  <a:ext uri="{FF2B5EF4-FFF2-40B4-BE49-F238E27FC236}">
                    <a16:creationId xmlns:a16="http://schemas.microsoft.com/office/drawing/2014/main" id="{740CF228-8D37-4F83-A9A9-13EEF3CEAB18}"/>
                  </a:ext>
                </a:extLst>
              </p:cNvPr>
              <p:cNvCxnSpPr>
                <a:cxnSpLocks/>
              </p:cNvCxnSpPr>
              <p:nvPr/>
            </p:nvCxnSpPr>
            <p:spPr>
              <a:xfrm flipV="1">
                <a:off x="7592022" y="2269524"/>
                <a:ext cx="49217" cy="15796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3" name="直接连接符 602">
                <a:extLst>
                  <a:ext uri="{FF2B5EF4-FFF2-40B4-BE49-F238E27FC236}">
                    <a16:creationId xmlns:a16="http://schemas.microsoft.com/office/drawing/2014/main" id="{4339738F-426C-4D17-82C2-855E9878141C}"/>
                  </a:ext>
                </a:extLst>
              </p:cNvPr>
              <p:cNvCxnSpPr>
                <a:cxnSpLocks/>
              </p:cNvCxnSpPr>
              <p:nvPr/>
            </p:nvCxnSpPr>
            <p:spPr>
              <a:xfrm flipV="1">
                <a:off x="7490498" y="2275311"/>
                <a:ext cx="46503" cy="14925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4" name="直接连接符 603">
                <a:extLst>
                  <a:ext uri="{FF2B5EF4-FFF2-40B4-BE49-F238E27FC236}">
                    <a16:creationId xmlns:a16="http://schemas.microsoft.com/office/drawing/2014/main" id="{83610028-60B6-4C71-A729-BD231CFBF310}"/>
                  </a:ext>
                </a:extLst>
              </p:cNvPr>
              <p:cNvCxnSpPr>
                <a:cxnSpLocks/>
              </p:cNvCxnSpPr>
              <p:nvPr/>
            </p:nvCxnSpPr>
            <p:spPr>
              <a:xfrm flipV="1">
                <a:off x="7389339" y="2269524"/>
                <a:ext cx="49217" cy="15796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5" name="直接连接符 604">
                <a:extLst>
                  <a:ext uri="{FF2B5EF4-FFF2-40B4-BE49-F238E27FC236}">
                    <a16:creationId xmlns:a16="http://schemas.microsoft.com/office/drawing/2014/main" id="{0B8E86A2-F785-408E-81B4-37E49F076057}"/>
                  </a:ext>
                </a:extLst>
              </p:cNvPr>
              <p:cNvCxnSpPr>
                <a:cxnSpLocks/>
              </p:cNvCxnSpPr>
              <p:nvPr/>
            </p:nvCxnSpPr>
            <p:spPr>
              <a:xfrm flipV="1">
                <a:off x="7287815" y="2275311"/>
                <a:ext cx="46503" cy="14925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6" name="直接连接符 605">
                <a:extLst>
                  <a:ext uri="{FF2B5EF4-FFF2-40B4-BE49-F238E27FC236}">
                    <a16:creationId xmlns:a16="http://schemas.microsoft.com/office/drawing/2014/main" id="{699B2E8A-21A8-46F4-8717-DDFA67FAEE73}"/>
                  </a:ext>
                </a:extLst>
              </p:cNvPr>
              <p:cNvCxnSpPr>
                <a:cxnSpLocks/>
              </p:cNvCxnSpPr>
              <p:nvPr/>
            </p:nvCxnSpPr>
            <p:spPr>
              <a:xfrm flipV="1">
                <a:off x="7182960" y="2277426"/>
                <a:ext cx="46503" cy="14925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7" name="直接连接符 606">
                <a:extLst>
                  <a:ext uri="{FF2B5EF4-FFF2-40B4-BE49-F238E27FC236}">
                    <a16:creationId xmlns:a16="http://schemas.microsoft.com/office/drawing/2014/main" id="{D07AD7B9-75EB-4552-8EAC-6D943A7B2F24}"/>
                  </a:ext>
                </a:extLst>
              </p:cNvPr>
              <p:cNvCxnSpPr>
                <a:cxnSpLocks/>
              </p:cNvCxnSpPr>
              <p:nvPr/>
            </p:nvCxnSpPr>
            <p:spPr>
              <a:xfrm flipV="1">
                <a:off x="7691579" y="2281334"/>
                <a:ext cx="46503" cy="149256"/>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74" name="图片 73">
              <a:extLst>
                <a:ext uri="{FF2B5EF4-FFF2-40B4-BE49-F238E27FC236}">
                  <a16:creationId xmlns:a16="http://schemas.microsoft.com/office/drawing/2014/main" id="{FB0C2329-0036-439B-93B3-A3A9DF244DE9}"/>
                </a:ext>
              </a:extLst>
            </p:cNvPr>
            <p:cNvPicPr>
              <a:picLocks noChangeAspect="1"/>
            </p:cNvPicPr>
            <p:nvPr/>
          </p:nvPicPr>
          <p:blipFill rotWithShape="1">
            <a:blip r:embed="rId3">
              <a:extLst>
                <a:ext uri="{28A0092B-C50C-407E-A947-70E740481C1C}">
                  <a14:useLocalDpi xmlns:a14="http://schemas.microsoft.com/office/drawing/2010/main" val="0"/>
                </a:ext>
              </a:extLst>
            </a:blip>
            <a:srcRect l="15006" t="16160" r="14331" b="8910"/>
            <a:stretch/>
          </p:blipFill>
          <p:spPr>
            <a:xfrm rot="20953265">
              <a:off x="3801195" y="867599"/>
              <a:ext cx="4160015" cy="1555572"/>
            </a:xfrm>
            <a:prstGeom prst="rect">
              <a:avLst/>
            </a:prstGeom>
          </p:spPr>
        </p:pic>
        <p:sp>
          <p:nvSpPr>
            <p:cNvPr id="21" name="立方体 20">
              <a:extLst>
                <a:ext uri="{FF2B5EF4-FFF2-40B4-BE49-F238E27FC236}">
                  <a16:creationId xmlns:a16="http://schemas.microsoft.com/office/drawing/2014/main" id="{7FA66E1A-FEC7-4570-926E-C89644250ADC}"/>
                </a:ext>
              </a:extLst>
            </p:cNvPr>
            <p:cNvSpPr/>
            <p:nvPr/>
          </p:nvSpPr>
          <p:spPr>
            <a:xfrm>
              <a:off x="5685476" y="1490054"/>
              <a:ext cx="432185" cy="166831"/>
            </a:xfrm>
            <a:prstGeom prst="cube">
              <a:avLst>
                <a:gd name="adj" fmla="val 75473"/>
              </a:avLst>
            </a:prstGeom>
            <a:solidFill>
              <a:srgbClr val="00B05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dirty="0"/>
            </a:p>
          </p:txBody>
        </p:sp>
      </p:grpSp>
      <p:grpSp>
        <p:nvGrpSpPr>
          <p:cNvPr id="5" name="组合 4">
            <a:extLst>
              <a:ext uri="{FF2B5EF4-FFF2-40B4-BE49-F238E27FC236}">
                <a16:creationId xmlns:a16="http://schemas.microsoft.com/office/drawing/2014/main" id="{4D1092E1-BBE0-416C-803A-9F4872A42E1A}"/>
              </a:ext>
            </a:extLst>
          </p:cNvPr>
          <p:cNvGrpSpPr/>
          <p:nvPr/>
        </p:nvGrpSpPr>
        <p:grpSpPr>
          <a:xfrm>
            <a:off x="647989" y="3393746"/>
            <a:ext cx="11298094" cy="2367429"/>
            <a:chOff x="551384" y="3245561"/>
            <a:chExt cx="11298094" cy="2367429"/>
          </a:xfrm>
        </p:grpSpPr>
        <p:cxnSp>
          <p:nvCxnSpPr>
            <p:cNvPr id="444" name="直接箭头连接符 443">
              <a:extLst>
                <a:ext uri="{FF2B5EF4-FFF2-40B4-BE49-F238E27FC236}">
                  <a16:creationId xmlns:a16="http://schemas.microsoft.com/office/drawing/2014/main" id="{85D4480C-0DB6-4183-09AA-53B06F1D61EF}"/>
                </a:ext>
              </a:extLst>
            </p:cNvPr>
            <p:cNvCxnSpPr>
              <a:cxnSpLocks/>
              <a:stCxn id="365" idx="1"/>
            </p:cNvCxnSpPr>
            <p:nvPr/>
          </p:nvCxnSpPr>
          <p:spPr>
            <a:xfrm flipH="1" flipV="1">
              <a:off x="9831257" y="4045671"/>
              <a:ext cx="63254" cy="6231"/>
            </a:xfrm>
            <a:prstGeom prst="straightConnector1">
              <a:avLst/>
            </a:prstGeom>
            <a:noFill/>
            <a:ln w="6350" cap="flat" cmpd="sng" algn="ctr">
              <a:solidFill>
                <a:srgbClr val="0070C0"/>
              </a:solidFill>
              <a:prstDash val="sysDot"/>
              <a:miter lim="800000"/>
              <a:headEnd type="none" w="med" len="med"/>
              <a:tailEnd type="triangle" w="sm" len="sm"/>
            </a:ln>
            <a:effectLst/>
          </p:spPr>
        </p:cxnSp>
        <p:sp>
          <p:nvSpPr>
            <p:cNvPr id="365" name="梯形 364">
              <a:extLst>
                <a:ext uri="{FF2B5EF4-FFF2-40B4-BE49-F238E27FC236}">
                  <a16:creationId xmlns:a16="http://schemas.microsoft.com/office/drawing/2014/main" id="{00FF662A-9DF4-838A-349C-C7C32407FDCC}"/>
                </a:ext>
              </a:extLst>
            </p:cNvPr>
            <p:cNvSpPr/>
            <p:nvPr/>
          </p:nvSpPr>
          <p:spPr>
            <a:xfrm rot="5400000">
              <a:off x="9680049" y="4133081"/>
              <a:ext cx="428924" cy="141082"/>
            </a:xfrm>
            <a:prstGeom prst="trapezoid">
              <a:avLst>
                <a:gd name="adj" fmla="val 88944"/>
              </a:avLst>
            </a:prstGeom>
            <a:noFill/>
            <a:ln>
              <a:solidFill>
                <a:schemeClr val="tx1"/>
              </a:solid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110004020202020204"/>
                <a:ea typeface="等线" panose="02010600030101010101" pitchFamily="2" charset="-122"/>
                <a:cs typeface="+mn-cs"/>
              </a:endParaRPr>
            </a:p>
          </p:txBody>
        </p:sp>
        <p:cxnSp>
          <p:nvCxnSpPr>
            <p:cNvPr id="366" name="直接连接符 365">
              <a:extLst>
                <a:ext uri="{FF2B5EF4-FFF2-40B4-BE49-F238E27FC236}">
                  <a16:creationId xmlns:a16="http://schemas.microsoft.com/office/drawing/2014/main" id="{EA739E1E-2514-8009-5B3D-02178E719BAA}"/>
                </a:ext>
              </a:extLst>
            </p:cNvPr>
            <p:cNvCxnSpPr>
              <a:cxnSpLocks/>
            </p:cNvCxnSpPr>
            <p:nvPr/>
          </p:nvCxnSpPr>
          <p:spPr>
            <a:xfrm flipH="1" flipV="1">
              <a:off x="9813843" y="3977267"/>
              <a:ext cx="152795" cy="136808"/>
            </a:xfrm>
            <a:prstGeom prst="line">
              <a:avLst/>
            </a:prstGeom>
            <a:ln/>
          </p:spPr>
          <p:style>
            <a:lnRef idx="3">
              <a:schemeClr val="accent2"/>
            </a:lnRef>
            <a:fillRef idx="0">
              <a:schemeClr val="accent2"/>
            </a:fillRef>
            <a:effectRef idx="2">
              <a:schemeClr val="accent2"/>
            </a:effectRef>
            <a:fontRef idx="minor">
              <a:schemeClr val="tx1"/>
            </a:fontRef>
          </p:style>
        </p:cxnSp>
        <p:sp>
          <p:nvSpPr>
            <p:cNvPr id="367" name="平行四边形 366">
              <a:extLst>
                <a:ext uri="{FF2B5EF4-FFF2-40B4-BE49-F238E27FC236}">
                  <a16:creationId xmlns:a16="http://schemas.microsoft.com/office/drawing/2014/main" id="{37A165DD-59E8-608A-1876-2E0F4F3D81E8}"/>
                </a:ext>
              </a:extLst>
            </p:cNvPr>
            <p:cNvSpPr/>
            <p:nvPr/>
          </p:nvSpPr>
          <p:spPr>
            <a:xfrm flipV="1">
              <a:off x="5801984" y="3975884"/>
              <a:ext cx="1408127" cy="142560"/>
            </a:xfrm>
            <a:prstGeom prst="parallelogram">
              <a:avLst>
                <a:gd name="adj" fmla="val 110570"/>
              </a:avLst>
            </a:prstGeom>
            <a:noFill/>
            <a:ln>
              <a:solidFill>
                <a:schemeClr val="tx1"/>
              </a:solid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等线" panose="02110004020202020204"/>
                <a:ea typeface="等线" panose="02010600030101010101" pitchFamily="2" charset="-122"/>
                <a:cs typeface="+mn-cs"/>
              </a:endParaRPr>
            </a:p>
          </p:txBody>
        </p:sp>
        <p:sp>
          <p:nvSpPr>
            <p:cNvPr id="368" name="平行四边形 367">
              <a:extLst>
                <a:ext uri="{FF2B5EF4-FFF2-40B4-BE49-F238E27FC236}">
                  <a16:creationId xmlns:a16="http://schemas.microsoft.com/office/drawing/2014/main" id="{1CC9410F-714C-2BAF-631E-B7564DF38E23}"/>
                </a:ext>
              </a:extLst>
            </p:cNvPr>
            <p:cNvSpPr/>
            <p:nvPr/>
          </p:nvSpPr>
          <p:spPr>
            <a:xfrm flipV="1">
              <a:off x="7104477" y="3977025"/>
              <a:ext cx="1408127" cy="142560"/>
            </a:xfrm>
            <a:prstGeom prst="parallelogram">
              <a:avLst>
                <a:gd name="adj" fmla="val 110570"/>
              </a:avLst>
            </a:prstGeom>
            <a:noFill/>
            <a:ln>
              <a:solidFill>
                <a:schemeClr val="tx1"/>
              </a:solid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等线" panose="02110004020202020204"/>
                <a:ea typeface="等线" panose="02010600030101010101" pitchFamily="2" charset="-122"/>
                <a:cs typeface="+mn-cs"/>
              </a:endParaRPr>
            </a:p>
          </p:txBody>
        </p:sp>
        <p:sp>
          <p:nvSpPr>
            <p:cNvPr id="369" name="平行四边形 368">
              <a:extLst>
                <a:ext uri="{FF2B5EF4-FFF2-40B4-BE49-F238E27FC236}">
                  <a16:creationId xmlns:a16="http://schemas.microsoft.com/office/drawing/2014/main" id="{1338F5BC-FF24-B428-B65C-AE772C3484D2}"/>
                </a:ext>
              </a:extLst>
            </p:cNvPr>
            <p:cNvSpPr/>
            <p:nvPr/>
          </p:nvSpPr>
          <p:spPr>
            <a:xfrm flipV="1">
              <a:off x="8402962" y="3977485"/>
              <a:ext cx="1408127" cy="142560"/>
            </a:xfrm>
            <a:prstGeom prst="parallelogram">
              <a:avLst>
                <a:gd name="adj" fmla="val 110570"/>
              </a:avLst>
            </a:prstGeom>
            <a:noFill/>
            <a:ln>
              <a:solidFill>
                <a:schemeClr val="tx1"/>
              </a:solid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等线" panose="02110004020202020204"/>
                <a:ea typeface="等线" panose="02010600030101010101" pitchFamily="2" charset="-122"/>
                <a:cs typeface="+mn-cs"/>
              </a:endParaRPr>
            </a:p>
          </p:txBody>
        </p:sp>
        <p:sp>
          <p:nvSpPr>
            <p:cNvPr id="370" name="平行四边形 369">
              <a:extLst>
                <a:ext uri="{FF2B5EF4-FFF2-40B4-BE49-F238E27FC236}">
                  <a16:creationId xmlns:a16="http://schemas.microsoft.com/office/drawing/2014/main" id="{F6A56940-98C1-AA2F-BD0F-2E03FA8E0462}"/>
                </a:ext>
              </a:extLst>
            </p:cNvPr>
            <p:cNvSpPr/>
            <p:nvPr/>
          </p:nvSpPr>
          <p:spPr>
            <a:xfrm rot="16200000" flipV="1">
              <a:off x="9733910" y="4408130"/>
              <a:ext cx="322677" cy="142560"/>
            </a:xfrm>
            <a:prstGeom prst="parallelogram">
              <a:avLst>
                <a:gd name="adj" fmla="val 87184"/>
              </a:avLst>
            </a:prstGeom>
            <a:noFill/>
            <a:ln>
              <a:solidFill>
                <a:schemeClr val="tx1"/>
              </a:solid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等线" panose="02110004020202020204"/>
                <a:ea typeface="等线" panose="02010600030101010101" pitchFamily="2" charset="-122"/>
                <a:cs typeface="+mn-cs"/>
              </a:endParaRPr>
            </a:p>
          </p:txBody>
        </p:sp>
        <p:cxnSp>
          <p:nvCxnSpPr>
            <p:cNvPr id="371" name="直接连接符 370">
              <a:extLst>
                <a:ext uri="{FF2B5EF4-FFF2-40B4-BE49-F238E27FC236}">
                  <a16:creationId xmlns:a16="http://schemas.microsoft.com/office/drawing/2014/main" id="{9E0DC47C-534F-8632-7724-B717CDF55318}"/>
                </a:ext>
              </a:extLst>
            </p:cNvPr>
            <p:cNvCxnSpPr>
              <a:cxnSpLocks/>
            </p:cNvCxnSpPr>
            <p:nvPr/>
          </p:nvCxnSpPr>
          <p:spPr>
            <a:xfrm flipH="1" flipV="1">
              <a:off x="9966529" y="4110648"/>
              <a:ext cx="0" cy="407714"/>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372" name="直接连接符 371">
              <a:extLst>
                <a:ext uri="{FF2B5EF4-FFF2-40B4-BE49-F238E27FC236}">
                  <a16:creationId xmlns:a16="http://schemas.microsoft.com/office/drawing/2014/main" id="{A7AF356C-6C28-95A2-67FE-4EF7AA607872}"/>
                </a:ext>
              </a:extLst>
            </p:cNvPr>
            <p:cNvCxnSpPr>
              <a:cxnSpLocks/>
            </p:cNvCxnSpPr>
            <p:nvPr/>
          </p:nvCxnSpPr>
          <p:spPr>
            <a:xfrm flipH="1">
              <a:off x="9818592" y="4513416"/>
              <a:ext cx="153604" cy="135454"/>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373" name="直接连接符 372">
              <a:extLst>
                <a:ext uri="{FF2B5EF4-FFF2-40B4-BE49-F238E27FC236}">
                  <a16:creationId xmlns:a16="http://schemas.microsoft.com/office/drawing/2014/main" id="{1FE57527-4F21-8B25-3136-7FDB3D2C3428}"/>
                </a:ext>
              </a:extLst>
            </p:cNvPr>
            <p:cNvCxnSpPr>
              <a:cxnSpLocks/>
            </p:cNvCxnSpPr>
            <p:nvPr/>
          </p:nvCxnSpPr>
          <p:spPr>
            <a:xfrm flipH="1">
              <a:off x="6088377" y="3980334"/>
              <a:ext cx="3723377" cy="0"/>
            </a:xfrm>
            <a:prstGeom prst="line">
              <a:avLst/>
            </a:prstGeom>
            <a:ln/>
          </p:spPr>
          <p:style>
            <a:lnRef idx="3">
              <a:schemeClr val="accent2"/>
            </a:lnRef>
            <a:fillRef idx="0">
              <a:schemeClr val="accent2"/>
            </a:fillRef>
            <a:effectRef idx="2">
              <a:schemeClr val="accent2"/>
            </a:effectRef>
            <a:fontRef idx="minor">
              <a:schemeClr val="tx1"/>
            </a:fontRef>
          </p:style>
        </p:cxnSp>
        <p:sp>
          <p:nvSpPr>
            <p:cNvPr id="4" name="文本框 3">
              <a:extLst>
                <a:ext uri="{FF2B5EF4-FFF2-40B4-BE49-F238E27FC236}">
                  <a16:creationId xmlns:a16="http://schemas.microsoft.com/office/drawing/2014/main" id="{2DC912D9-BBC6-4EF1-8FA7-B55A570ED184}"/>
                </a:ext>
              </a:extLst>
            </p:cNvPr>
            <p:cNvSpPr txBox="1"/>
            <p:nvPr/>
          </p:nvSpPr>
          <p:spPr>
            <a:xfrm>
              <a:off x="5133924" y="3419708"/>
              <a:ext cx="1296144" cy="369332"/>
            </a:xfrm>
            <a:prstGeom prst="rect">
              <a:avLst/>
            </a:prstGeom>
            <a:noFill/>
          </p:spPr>
          <p:txBody>
            <a:bodyPr wrap="square" rtlCol="0">
              <a:spAutoFit/>
            </a:bodyPr>
            <a:lstStyle/>
            <a:p>
              <a:pPr algn="ctr"/>
              <a:r>
                <a:rPr lang="en-US" altLang="zh-CN" dirty="0">
                  <a:solidFill>
                    <a:srgbClr val="FF0000"/>
                  </a:solidFill>
                  <a:ea typeface="思源黑体 CN" panose="020B0500000000000000" pitchFamily="34" charset="-122"/>
                </a:rPr>
                <a:t>SiPM</a:t>
              </a:r>
              <a:endParaRPr lang="zh-CN" altLang="en-US" dirty="0">
                <a:solidFill>
                  <a:srgbClr val="FF0000"/>
                </a:solidFill>
                <a:ea typeface="思源黑体 CN" panose="020B0500000000000000" pitchFamily="34" charset="-122"/>
              </a:endParaRPr>
            </a:p>
          </p:txBody>
        </p:sp>
        <p:sp>
          <p:nvSpPr>
            <p:cNvPr id="6" name="文本框 5">
              <a:extLst>
                <a:ext uri="{FF2B5EF4-FFF2-40B4-BE49-F238E27FC236}">
                  <a16:creationId xmlns:a16="http://schemas.microsoft.com/office/drawing/2014/main" id="{A9046D43-59CD-4A2C-A72B-35DBC033B3CF}"/>
                </a:ext>
              </a:extLst>
            </p:cNvPr>
            <p:cNvSpPr txBox="1"/>
            <p:nvPr/>
          </p:nvSpPr>
          <p:spPr>
            <a:xfrm>
              <a:off x="2622592" y="3245561"/>
              <a:ext cx="1296144" cy="369332"/>
            </a:xfrm>
            <a:prstGeom prst="rect">
              <a:avLst/>
            </a:prstGeom>
            <a:solidFill>
              <a:srgbClr val="EDEDED"/>
            </a:solidFill>
          </p:spPr>
          <p:txBody>
            <a:bodyPr wrap="square" rtlCol="0">
              <a:spAutoFit/>
            </a:bodyPr>
            <a:lstStyle/>
            <a:p>
              <a:pPr algn="ctr"/>
              <a:r>
                <a:rPr lang="en-US" altLang="zh-CN" dirty="0">
                  <a:solidFill>
                    <a:srgbClr val="FF0000"/>
                  </a:solidFill>
                  <a:ea typeface="思源黑体 CN" panose="020B0500000000000000" pitchFamily="34" charset="-122"/>
                </a:rPr>
                <a:t>Air Gap</a:t>
              </a:r>
              <a:endParaRPr lang="zh-CN" altLang="en-US" dirty="0">
                <a:solidFill>
                  <a:srgbClr val="FF0000"/>
                </a:solidFill>
                <a:ea typeface="思源黑体 CN" panose="020B0500000000000000" pitchFamily="34" charset="-122"/>
              </a:endParaRPr>
            </a:p>
          </p:txBody>
        </p:sp>
        <p:sp>
          <p:nvSpPr>
            <p:cNvPr id="7" name="文本框 6">
              <a:extLst>
                <a:ext uri="{FF2B5EF4-FFF2-40B4-BE49-F238E27FC236}">
                  <a16:creationId xmlns:a16="http://schemas.microsoft.com/office/drawing/2014/main" id="{C7392D4C-AA6F-4023-8CF6-73D6EC8E2887}"/>
                </a:ext>
              </a:extLst>
            </p:cNvPr>
            <p:cNvSpPr txBox="1"/>
            <p:nvPr/>
          </p:nvSpPr>
          <p:spPr>
            <a:xfrm>
              <a:off x="551384" y="4966659"/>
              <a:ext cx="2569995" cy="646331"/>
            </a:xfrm>
            <a:prstGeom prst="rect">
              <a:avLst/>
            </a:prstGeom>
            <a:solidFill>
              <a:srgbClr val="EDEDED"/>
            </a:solidFill>
          </p:spPr>
          <p:txBody>
            <a:bodyPr wrap="square" rtlCol="0">
              <a:spAutoFit/>
            </a:bodyPr>
            <a:lstStyle/>
            <a:p>
              <a:pPr algn="ctr"/>
              <a:r>
                <a:rPr lang="en-US" altLang="zh-CN" dirty="0">
                  <a:solidFill>
                    <a:srgbClr val="FF0000"/>
                  </a:solidFill>
                  <a:ea typeface="思源黑体 CN" panose="020B0500000000000000" pitchFamily="34" charset="-122"/>
                </a:rPr>
                <a:t>Reflective Coating/Wrap</a:t>
              </a:r>
              <a:endParaRPr lang="zh-CN" altLang="en-US" dirty="0">
                <a:solidFill>
                  <a:srgbClr val="FF0000"/>
                </a:solidFill>
                <a:ea typeface="思源黑体 CN" panose="020B0500000000000000" pitchFamily="34" charset="-122"/>
              </a:endParaRPr>
            </a:p>
          </p:txBody>
        </p:sp>
        <p:cxnSp>
          <p:nvCxnSpPr>
            <p:cNvPr id="62" name="直接连接符 61">
              <a:extLst>
                <a:ext uri="{FF2B5EF4-FFF2-40B4-BE49-F238E27FC236}">
                  <a16:creationId xmlns:a16="http://schemas.microsoft.com/office/drawing/2014/main" id="{68F7B8DF-1C13-4A55-8C6E-A36C25130A83}"/>
                </a:ext>
              </a:extLst>
            </p:cNvPr>
            <p:cNvCxnSpPr>
              <a:cxnSpLocks/>
            </p:cNvCxnSpPr>
            <p:nvPr/>
          </p:nvCxnSpPr>
          <p:spPr>
            <a:xfrm flipV="1">
              <a:off x="2784193" y="4707388"/>
              <a:ext cx="1633330" cy="579124"/>
            </a:xfrm>
            <a:prstGeom prst="line">
              <a:avLst/>
            </a:prstGeom>
            <a:noFill/>
            <a:ln w="9525" cap="flat" cmpd="sng" algn="ctr">
              <a:solidFill>
                <a:srgbClr val="FF0000"/>
              </a:solidFill>
              <a:prstDash val="solid"/>
              <a:round/>
              <a:headEnd type="none" w="med" len="med"/>
              <a:tailEnd type="arrow" w="med" len="med"/>
            </a:ln>
            <a:effectLst/>
          </p:spPr>
        </p:cxnSp>
        <p:sp>
          <p:nvSpPr>
            <p:cNvPr id="10" name="文本框 9">
              <a:extLst>
                <a:ext uri="{FF2B5EF4-FFF2-40B4-BE49-F238E27FC236}">
                  <a16:creationId xmlns:a16="http://schemas.microsoft.com/office/drawing/2014/main" id="{0FA81497-7521-4C0B-BD67-1D9DA71BA0B2}"/>
                </a:ext>
              </a:extLst>
            </p:cNvPr>
            <p:cNvSpPr txBox="1"/>
            <p:nvPr/>
          </p:nvSpPr>
          <p:spPr>
            <a:xfrm>
              <a:off x="7258537" y="4938398"/>
              <a:ext cx="2264383" cy="646331"/>
            </a:xfrm>
            <a:prstGeom prst="rect">
              <a:avLst/>
            </a:prstGeom>
            <a:noFill/>
          </p:spPr>
          <p:txBody>
            <a:bodyPr wrap="square" rtlCol="0">
              <a:spAutoFit/>
            </a:bodyPr>
            <a:lstStyle/>
            <a:p>
              <a:pPr algn="ctr"/>
              <a:r>
                <a:rPr lang="en-US" altLang="zh-CN" dirty="0">
                  <a:solidFill>
                    <a:srgbClr val="FF0000"/>
                  </a:solidFill>
                  <a:ea typeface="思源黑体 CN" panose="020B0500000000000000" pitchFamily="34" charset="-122"/>
                </a:rPr>
                <a:t>Example Scintillation</a:t>
              </a:r>
              <a:br>
                <a:rPr lang="en-US" altLang="zh-CN" dirty="0">
                  <a:solidFill>
                    <a:srgbClr val="FF0000"/>
                  </a:solidFill>
                  <a:ea typeface="思源黑体 CN" panose="020B0500000000000000" pitchFamily="34" charset="-122"/>
                </a:rPr>
              </a:br>
              <a:r>
                <a:rPr lang="en-US" altLang="zh-CN" dirty="0">
                  <a:solidFill>
                    <a:srgbClr val="FF0000"/>
                  </a:solidFill>
                  <a:ea typeface="思源黑体 CN" panose="020B0500000000000000" pitchFamily="34" charset="-122"/>
                </a:rPr>
                <a:t>Light Locations</a:t>
              </a:r>
              <a:endParaRPr lang="zh-CN" altLang="en-US" dirty="0">
                <a:solidFill>
                  <a:srgbClr val="FF0000"/>
                </a:solidFill>
                <a:ea typeface="思源黑体 CN" panose="020B0500000000000000" pitchFamily="34" charset="-122"/>
              </a:endParaRPr>
            </a:p>
          </p:txBody>
        </p:sp>
        <p:sp>
          <p:nvSpPr>
            <p:cNvPr id="214" name="文本框 213">
              <a:extLst>
                <a:ext uri="{FF2B5EF4-FFF2-40B4-BE49-F238E27FC236}">
                  <a16:creationId xmlns:a16="http://schemas.microsoft.com/office/drawing/2014/main" id="{EACF7BC6-EFA3-7F8D-7F9F-DE3D8EDDB1AE}"/>
                </a:ext>
              </a:extLst>
            </p:cNvPr>
            <p:cNvSpPr txBox="1"/>
            <p:nvPr/>
          </p:nvSpPr>
          <p:spPr>
            <a:xfrm>
              <a:off x="6967593" y="3475396"/>
              <a:ext cx="1857749" cy="369332"/>
            </a:xfrm>
            <a:prstGeom prst="rect">
              <a:avLst/>
            </a:prstGeom>
            <a:noFill/>
          </p:spPr>
          <p:txBody>
            <a:bodyPr wrap="square" rtlCol="0">
              <a:spAutoFit/>
            </a:bodyPr>
            <a:lstStyle/>
            <a:p>
              <a:pPr algn="ctr"/>
              <a:r>
                <a:rPr lang="en-US" altLang="zh-CN" dirty="0">
                  <a:solidFill>
                    <a:srgbClr val="FF0000"/>
                  </a:solidFill>
                  <a:ea typeface="思源黑体 CN" panose="020B0500000000000000" pitchFamily="34" charset="-122"/>
                </a:rPr>
                <a:t>Top PLG Relay</a:t>
              </a:r>
              <a:endParaRPr lang="zh-CN" altLang="en-US" dirty="0">
                <a:solidFill>
                  <a:srgbClr val="FF0000"/>
                </a:solidFill>
                <a:ea typeface="思源黑体 CN" panose="020B0500000000000000" pitchFamily="34" charset="-122"/>
              </a:endParaRPr>
            </a:p>
          </p:txBody>
        </p:sp>
        <p:sp>
          <p:nvSpPr>
            <p:cNvPr id="215" name="文本框 214">
              <a:extLst>
                <a:ext uri="{FF2B5EF4-FFF2-40B4-BE49-F238E27FC236}">
                  <a16:creationId xmlns:a16="http://schemas.microsoft.com/office/drawing/2014/main" id="{A3B39109-B199-9D3C-AE19-6DD4B4D9A801}"/>
                </a:ext>
              </a:extLst>
            </p:cNvPr>
            <p:cNvSpPr txBox="1"/>
            <p:nvPr/>
          </p:nvSpPr>
          <p:spPr>
            <a:xfrm>
              <a:off x="9799979" y="4107047"/>
              <a:ext cx="2049499" cy="369332"/>
            </a:xfrm>
            <a:prstGeom prst="rect">
              <a:avLst/>
            </a:prstGeom>
            <a:noFill/>
          </p:spPr>
          <p:txBody>
            <a:bodyPr wrap="square" rtlCol="0">
              <a:spAutoFit/>
            </a:bodyPr>
            <a:lstStyle/>
            <a:p>
              <a:pPr algn="ctr"/>
              <a:r>
                <a:rPr lang="en-US" altLang="zh-CN" dirty="0">
                  <a:solidFill>
                    <a:srgbClr val="FF0000"/>
                  </a:solidFill>
                  <a:ea typeface="思源黑体 CN" panose="020B0500000000000000" pitchFamily="34" charset="-122"/>
                </a:rPr>
                <a:t>Side PLG Relay</a:t>
              </a:r>
              <a:endParaRPr lang="zh-CN" altLang="en-US" dirty="0">
                <a:solidFill>
                  <a:srgbClr val="FF0000"/>
                </a:solidFill>
                <a:ea typeface="思源黑体 CN" panose="020B0500000000000000" pitchFamily="34" charset="-122"/>
              </a:endParaRPr>
            </a:p>
          </p:txBody>
        </p:sp>
        <p:sp>
          <p:nvSpPr>
            <p:cNvPr id="595" name="矩形 594">
              <a:extLst>
                <a:ext uri="{FF2B5EF4-FFF2-40B4-BE49-F238E27FC236}">
                  <a16:creationId xmlns:a16="http://schemas.microsoft.com/office/drawing/2014/main" id="{5F92124D-33F4-8D0F-CD45-A96598F963BD}"/>
                </a:ext>
              </a:extLst>
            </p:cNvPr>
            <p:cNvSpPr/>
            <p:nvPr/>
          </p:nvSpPr>
          <p:spPr>
            <a:xfrm>
              <a:off x="1729747" y="4146614"/>
              <a:ext cx="8070699" cy="484870"/>
            </a:xfrm>
            <a:prstGeom prst="rect">
              <a:avLst/>
            </a:prstGeom>
            <a:solidFill>
              <a:srgbClr val="156082">
                <a:lumMod val="20000"/>
                <a:lumOff val="80000"/>
              </a:srgbClr>
            </a:solidFill>
            <a:ln w="317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rgbClr val="FF0000"/>
                  </a:solidFill>
                  <a:effectLst/>
                  <a:uLnTx/>
                  <a:uFillTx/>
                  <a:latin typeface="思源黑体 CN" panose="020B0500000000000000" pitchFamily="34" charset="-122"/>
                  <a:ea typeface="思源黑体 CN" panose="020B0500000000000000" pitchFamily="34" charset="-122"/>
                </a:rPr>
                <a:t>Scintillator</a:t>
              </a:r>
              <a:endParaRPr kumimoji="0" lang="zh-CN" altLang="en-US" sz="1800" b="0" i="0" u="none" strike="noStrike" kern="0" cap="none" spc="0" normalizeH="0" baseline="0" noProof="0" dirty="0">
                <a:ln>
                  <a:noFill/>
                </a:ln>
                <a:solidFill>
                  <a:srgbClr val="FF0000"/>
                </a:solidFill>
                <a:effectLst/>
                <a:uLnTx/>
                <a:uFillTx/>
                <a:latin typeface="思源黑体 CN" panose="020B0500000000000000" pitchFamily="34" charset="-122"/>
                <a:ea typeface="思源黑体 CN" panose="020B0500000000000000" pitchFamily="34" charset="-122"/>
              </a:endParaRPr>
            </a:p>
          </p:txBody>
        </p:sp>
        <p:sp>
          <p:nvSpPr>
            <p:cNvPr id="598" name="爆炸形: 14 pt  597">
              <a:extLst>
                <a:ext uri="{FF2B5EF4-FFF2-40B4-BE49-F238E27FC236}">
                  <a16:creationId xmlns:a16="http://schemas.microsoft.com/office/drawing/2014/main" id="{21E2593B-E703-5029-E7CB-024FDBDD0745}"/>
                </a:ext>
              </a:extLst>
            </p:cNvPr>
            <p:cNvSpPr/>
            <p:nvPr/>
          </p:nvSpPr>
          <p:spPr>
            <a:xfrm>
              <a:off x="8327010" y="4318549"/>
              <a:ext cx="166118" cy="133961"/>
            </a:xfrm>
            <a:prstGeom prst="irregularSeal2">
              <a:avLst/>
            </a:prstGeom>
            <a:solidFill>
              <a:srgbClr val="FFC0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110004020202020204"/>
                <a:ea typeface="等线" panose="02010600030101010101" pitchFamily="2" charset="-122"/>
                <a:cs typeface="+mn-cs"/>
              </a:endParaRPr>
            </a:p>
          </p:txBody>
        </p:sp>
        <p:cxnSp>
          <p:nvCxnSpPr>
            <p:cNvPr id="617" name="直接连接符 616">
              <a:extLst>
                <a:ext uri="{FF2B5EF4-FFF2-40B4-BE49-F238E27FC236}">
                  <a16:creationId xmlns:a16="http://schemas.microsoft.com/office/drawing/2014/main" id="{19623485-7BBC-1288-ED34-D0B7E513110A}"/>
                </a:ext>
              </a:extLst>
            </p:cNvPr>
            <p:cNvCxnSpPr>
              <a:cxnSpLocks/>
            </p:cNvCxnSpPr>
            <p:nvPr/>
          </p:nvCxnSpPr>
          <p:spPr>
            <a:xfrm>
              <a:off x="1703223" y="4640286"/>
              <a:ext cx="8115300" cy="0"/>
            </a:xfrm>
            <a:prstGeom prst="line">
              <a:avLst/>
            </a:prstGeom>
            <a:ln/>
          </p:spPr>
          <p:style>
            <a:lnRef idx="3">
              <a:schemeClr val="accent2"/>
            </a:lnRef>
            <a:fillRef idx="0">
              <a:schemeClr val="accent2"/>
            </a:fillRef>
            <a:effectRef idx="2">
              <a:schemeClr val="accent2"/>
            </a:effectRef>
            <a:fontRef idx="minor">
              <a:schemeClr val="tx1"/>
            </a:fontRef>
          </p:style>
        </p:cxnSp>
        <p:sp>
          <p:nvSpPr>
            <p:cNvPr id="631" name="爆炸形: 14 pt  630">
              <a:extLst>
                <a:ext uri="{FF2B5EF4-FFF2-40B4-BE49-F238E27FC236}">
                  <a16:creationId xmlns:a16="http://schemas.microsoft.com/office/drawing/2014/main" id="{9815E765-55C1-4694-9AED-8817ADCE07D5}"/>
                </a:ext>
              </a:extLst>
            </p:cNvPr>
            <p:cNvSpPr/>
            <p:nvPr/>
          </p:nvSpPr>
          <p:spPr>
            <a:xfrm>
              <a:off x="7056356" y="4324742"/>
              <a:ext cx="151016" cy="133961"/>
            </a:xfrm>
            <a:prstGeom prst="irregularSeal2">
              <a:avLst/>
            </a:prstGeom>
            <a:solidFill>
              <a:srgbClr val="FFC0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110004020202020204"/>
                <a:ea typeface="等线" panose="02010600030101010101" pitchFamily="2" charset="-122"/>
                <a:cs typeface="+mn-cs"/>
              </a:endParaRPr>
            </a:p>
          </p:txBody>
        </p:sp>
        <p:cxnSp>
          <p:nvCxnSpPr>
            <p:cNvPr id="633" name="直接箭头连接符 632">
              <a:extLst>
                <a:ext uri="{FF2B5EF4-FFF2-40B4-BE49-F238E27FC236}">
                  <a16:creationId xmlns:a16="http://schemas.microsoft.com/office/drawing/2014/main" id="{C613A2A5-96A7-7E28-7D8B-E1D6E424F574}"/>
                </a:ext>
              </a:extLst>
            </p:cNvPr>
            <p:cNvCxnSpPr>
              <a:cxnSpLocks/>
            </p:cNvCxnSpPr>
            <p:nvPr/>
          </p:nvCxnSpPr>
          <p:spPr>
            <a:xfrm flipV="1">
              <a:off x="5900549" y="3972505"/>
              <a:ext cx="0" cy="80562"/>
            </a:xfrm>
            <a:prstGeom prst="straightConnector1">
              <a:avLst/>
            </a:prstGeom>
            <a:noFill/>
            <a:ln w="6350" cap="flat" cmpd="sng" algn="ctr">
              <a:solidFill>
                <a:sysClr val="windowText" lastClr="000000"/>
              </a:solidFill>
              <a:prstDash val="solid"/>
              <a:miter lim="800000"/>
              <a:headEnd type="none" w="med" len="med"/>
              <a:tailEnd type="triangle" w="sm" len="sm"/>
            </a:ln>
            <a:effectLst/>
          </p:spPr>
        </p:cxnSp>
        <p:cxnSp>
          <p:nvCxnSpPr>
            <p:cNvPr id="203" name="直接箭头连接符 202">
              <a:extLst>
                <a:ext uri="{FF2B5EF4-FFF2-40B4-BE49-F238E27FC236}">
                  <a16:creationId xmlns:a16="http://schemas.microsoft.com/office/drawing/2014/main" id="{75247EE1-F9CB-DDD4-3985-81F8A049F595}"/>
                </a:ext>
              </a:extLst>
            </p:cNvPr>
            <p:cNvCxnSpPr>
              <a:cxnSpLocks/>
            </p:cNvCxnSpPr>
            <p:nvPr/>
          </p:nvCxnSpPr>
          <p:spPr>
            <a:xfrm flipH="1">
              <a:off x="7056585" y="3993175"/>
              <a:ext cx="119423" cy="121305"/>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204" name="直接箭头连接符 203">
              <a:extLst>
                <a:ext uri="{FF2B5EF4-FFF2-40B4-BE49-F238E27FC236}">
                  <a16:creationId xmlns:a16="http://schemas.microsoft.com/office/drawing/2014/main" id="{07447DE1-59C5-65D9-3B7D-8502FBEDC5B6}"/>
                </a:ext>
              </a:extLst>
            </p:cNvPr>
            <p:cNvCxnSpPr>
              <a:cxnSpLocks/>
            </p:cNvCxnSpPr>
            <p:nvPr/>
          </p:nvCxnSpPr>
          <p:spPr>
            <a:xfrm flipH="1" flipV="1">
              <a:off x="6943519" y="3985449"/>
              <a:ext cx="120114" cy="122008"/>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205" name="直接箭头连接符 204">
              <a:extLst>
                <a:ext uri="{FF2B5EF4-FFF2-40B4-BE49-F238E27FC236}">
                  <a16:creationId xmlns:a16="http://schemas.microsoft.com/office/drawing/2014/main" id="{7E6E21CB-0FAD-EEEA-BF2D-3663FFC1FD58}"/>
                </a:ext>
              </a:extLst>
            </p:cNvPr>
            <p:cNvCxnSpPr>
              <a:cxnSpLocks/>
            </p:cNvCxnSpPr>
            <p:nvPr/>
          </p:nvCxnSpPr>
          <p:spPr>
            <a:xfrm flipH="1">
              <a:off x="6823491" y="3986711"/>
              <a:ext cx="128238" cy="130259"/>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206" name="直接箭头连接符 205">
              <a:extLst>
                <a:ext uri="{FF2B5EF4-FFF2-40B4-BE49-F238E27FC236}">
                  <a16:creationId xmlns:a16="http://schemas.microsoft.com/office/drawing/2014/main" id="{099E17E2-A4FF-A2FD-FC00-6B76245D2EDC}"/>
                </a:ext>
              </a:extLst>
            </p:cNvPr>
            <p:cNvCxnSpPr>
              <a:cxnSpLocks/>
            </p:cNvCxnSpPr>
            <p:nvPr/>
          </p:nvCxnSpPr>
          <p:spPr>
            <a:xfrm flipH="1" flipV="1">
              <a:off x="6710425" y="3987939"/>
              <a:ext cx="120114" cy="122008"/>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207" name="直接箭头连接符 206">
              <a:extLst>
                <a:ext uri="{FF2B5EF4-FFF2-40B4-BE49-F238E27FC236}">
                  <a16:creationId xmlns:a16="http://schemas.microsoft.com/office/drawing/2014/main" id="{FB494226-A494-722E-AFB4-8E142DF7F886}"/>
                </a:ext>
              </a:extLst>
            </p:cNvPr>
            <p:cNvCxnSpPr>
              <a:cxnSpLocks/>
            </p:cNvCxnSpPr>
            <p:nvPr/>
          </p:nvCxnSpPr>
          <p:spPr>
            <a:xfrm flipH="1">
              <a:off x="6582768" y="3987938"/>
              <a:ext cx="128238" cy="130259"/>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208" name="直接箭头连接符 207">
              <a:extLst>
                <a:ext uri="{FF2B5EF4-FFF2-40B4-BE49-F238E27FC236}">
                  <a16:creationId xmlns:a16="http://schemas.microsoft.com/office/drawing/2014/main" id="{E25CEF46-803E-3527-CEF1-8DFA62C4E716}"/>
                </a:ext>
              </a:extLst>
            </p:cNvPr>
            <p:cNvCxnSpPr>
              <a:cxnSpLocks/>
            </p:cNvCxnSpPr>
            <p:nvPr/>
          </p:nvCxnSpPr>
          <p:spPr>
            <a:xfrm flipH="1" flipV="1">
              <a:off x="6469702" y="3989166"/>
              <a:ext cx="120114" cy="122008"/>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209" name="直接箭头连接符 208">
              <a:extLst>
                <a:ext uri="{FF2B5EF4-FFF2-40B4-BE49-F238E27FC236}">
                  <a16:creationId xmlns:a16="http://schemas.microsoft.com/office/drawing/2014/main" id="{45A52293-3C00-C538-6C56-08EB29B56D91}"/>
                </a:ext>
              </a:extLst>
            </p:cNvPr>
            <p:cNvCxnSpPr>
              <a:cxnSpLocks/>
            </p:cNvCxnSpPr>
            <p:nvPr/>
          </p:nvCxnSpPr>
          <p:spPr>
            <a:xfrm flipH="1">
              <a:off x="6349674" y="3990428"/>
              <a:ext cx="128238" cy="130259"/>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210" name="直接箭头连接符 209">
              <a:extLst>
                <a:ext uri="{FF2B5EF4-FFF2-40B4-BE49-F238E27FC236}">
                  <a16:creationId xmlns:a16="http://schemas.microsoft.com/office/drawing/2014/main" id="{96AF4051-762E-CF3E-6579-8137E73FD878}"/>
                </a:ext>
              </a:extLst>
            </p:cNvPr>
            <p:cNvCxnSpPr>
              <a:cxnSpLocks/>
            </p:cNvCxnSpPr>
            <p:nvPr/>
          </p:nvCxnSpPr>
          <p:spPr>
            <a:xfrm flipH="1" flipV="1">
              <a:off x="6236608" y="3991656"/>
              <a:ext cx="120114" cy="122008"/>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211" name="直接箭头连接符 210">
              <a:extLst>
                <a:ext uri="{FF2B5EF4-FFF2-40B4-BE49-F238E27FC236}">
                  <a16:creationId xmlns:a16="http://schemas.microsoft.com/office/drawing/2014/main" id="{C1D2DC19-A08C-05DE-16D6-14A7E733328C}"/>
                </a:ext>
              </a:extLst>
            </p:cNvPr>
            <p:cNvCxnSpPr>
              <a:cxnSpLocks/>
            </p:cNvCxnSpPr>
            <p:nvPr/>
          </p:nvCxnSpPr>
          <p:spPr>
            <a:xfrm flipH="1">
              <a:off x="6108951" y="3991655"/>
              <a:ext cx="128238" cy="130259"/>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212" name="直接箭头连接符 211">
              <a:extLst>
                <a:ext uri="{FF2B5EF4-FFF2-40B4-BE49-F238E27FC236}">
                  <a16:creationId xmlns:a16="http://schemas.microsoft.com/office/drawing/2014/main" id="{54E1235E-C343-0BD5-83CA-14EC38037BB6}"/>
                </a:ext>
              </a:extLst>
            </p:cNvPr>
            <p:cNvCxnSpPr>
              <a:cxnSpLocks/>
            </p:cNvCxnSpPr>
            <p:nvPr/>
          </p:nvCxnSpPr>
          <p:spPr>
            <a:xfrm flipH="1" flipV="1">
              <a:off x="5974493" y="3971154"/>
              <a:ext cx="141506" cy="143737"/>
            </a:xfrm>
            <a:prstGeom prst="straightConnector1">
              <a:avLst/>
            </a:prstGeom>
            <a:noFill/>
            <a:ln w="6350" cap="flat" cmpd="sng" algn="ctr">
              <a:solidFill>
                <a:srgbClr val="0070C0"/>
              </a:solidFill>
              <a:prstDash val="sysDot"/>
              <a:miter lim="800000"/>
              <a:headEnd type="none" w="med" len="med"/>
              <a:tailEnd type="triangle" w="sm" len="sm"/>
            </a:ln>
            <a:effectLst/>
          </p:spPr>
        </p:cxnSp>
        <p:grpSp>
          <p:nvGrpSpPr>
            <p:cNvPr id="363" name="组合 362">
              <a:extLst>
                <a:ext uri="{FF2B5EF4-FFF2-40B4-BE49-F238E27FC236}">
                  <a16:creationId xmlns:a16="http://schemas.microsoft.com/office/drawing/2014/main" id="{F8F14235-00F1-456C-5C34-D832B3245B33}"/>
                </a:ext>
              </a:extLst>
            </p:cNvPr>
            <p:cNvGrpSpPr/>
            <p:nvPr/>
          </p:nvGrpSpPr>
          <p:grpSpPr>
            <a:xfrm>
              <a:off x="1559719" y="3972985"/>
              <a:ext cx="4170212" cy="672986"/>
              <a:chOff x="1559719" y="3384998"/>
              <a:chExt cx="4170212" cy="672986"/>
            </a:xfrm>
          </p:grpSpPr>
          <p:sp>
            <p:nvSpPr>
              <p:cNvPr id="608" name="梯形 607">
                <a:extLst>
                  <a:ext uri="{FF2B5EF4-FFF2-40B4-BE49-F238E27FC236}">
                    <a16:creationId xmlns:a16="http://schemas.microsoft.com/office/drawing/2014/main" id="{2723E6A8-E404-F223-947B-48A8EF4FDE57}"/>
                  </a:ext>
                </a:extLst>
              </p:cNvPr>
              <p:cNvSpPr/>
              <p:nvPr/>
            </p:nvSpPr>
            <p:spPr>
              <a:xfrm rot="16200000" flipH="1">
                <a:off x="1422942" y="3542195"/>
                <a:ext cx="428924" cy="141082"/>
              </a:xfrm>
              <a:prstGeom prst="trapezoid">
                <a:avLst>
                  <a:gd name="adj" fmla="val 88944"/>
                </a:avLst>
              </a:prstGeom>
              <a:noFill/>
              <a:ln>
                <a:solidFill>
                  <a:schemeClr val="tx1"/>
                </a:solid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110004020202020204"/>
                  <a:ea typeface="等线" panose="02010600030101010101" pitchFamily="2" charset="-122"/>
                  <a:cs typeface="+mn-cs"/>
                </a:endParaRPr>
              </a:p>
            </p:txBody>
          </p:sp>
          <p:cxnSp>
            <p:nvCxnSpPr>
              <p:cNvPr id="609" name="直接连接符 608">
                <a:extLst>
                  <a:ext uri="{FF2B5EF4-FFF2-40B4-BE49-F238E27FC236}">
                    <a16:creationId xmlns:a16="http://schemas.microsoft.com/office/drawing/2014/main" id="{214AE13C-5BB3-7039-61CD-11626D7A32B6}"/>
                  </a:ext>
                </a:extLst>
              </p:cNvPr>
              <p:cNvCxnSpPr>
                <a:cxnSpLocks/>
              </p:cNvCxnSpPr>
              <p:nvPr/>
            </p:nvCxnSpPr>
            <p:spPr>
              <a:xfrm flipV="1">
                <a:off x="1565277" y="3386381"/>
                <a:ext cx="152795" cy="136808"/>
              </a:xfrm>
              <a:prstGeom prst="line">
                <a:avLst/>
              </a:prstGeom>
              <a:ln/>
            </p:spPr>
            <p:style>
              <a:lnRef idx="3">
                <a:schemeClr val="accent2"/>
              </a:lnRef>
              <a:fillRef idx="0">
                <a:schemeClr val="accent2"/>
              </a:fillRef>
              <a:effectRef idx="2">
                <a:schemeClr val="accent2"/>
              </a:effectRef>
              <a:fontRef idx="minor">
                <a:schemeClr val="tx1"/>
              </a:fontRef>
            </p:style>
          </p:cxnSp>
          <p:sp>
            <p:nvSpPr>
              <p:cNvPr id="620" name="平行四边形 619">
                <a:extLst>
                  <a:ext uri="{FF2B5EF4-FFF2-40B4-BE49-F238E27FC236}">
                    <a16:creationId xmlns:a16="http://schemas.microsoft.com/office/drawing/2014/main" id="{5EA80342-E464-0C38-3218-E64AA1BE0409}"/>
                  </a:ext>
                </a:extLst>
              </p:cNvPr>
              <p:cNvSpPr/>
              <p:nvPr/>
            </p:nvSpPr>
            <p:spPr>
              <a:xfrm flipH="1" flipV="1">
                <a:off x="4321804" y="3384998"/>
                <a:ext cx="1408127" cy="142560"/>
              </a:xfrm>
              <a:prstGeom prst="parallelogram">
                <a:avLst>
                  <a:gd name="adj" fmla="val 110570"/>
                </a:avLst>
              </a:prstGeom>
              <a:noFill/>
              <a:ln>
                <a:solidFill>
                  <a:schemeClr val="tx1"/>
                </a:solid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等线" panose="02110004020202020204"/>
                  <a:ea typeface="等线" panose="02010600030101010101" pitchFamily="2" charset="-122"/>
                  <a:cs typeface="+mn-cs"/>
                </a:endParaRPr>
              </a:p>
            </p:txBody>
          </p:sp>
          <p:sp>
            <p:nvSpPr>
              <p:cNvPr id="250" name="平行四边形 249">
                <a:extLst>
                  <a:ext uri="{FF2B5EF4-FFF2-40B4-BE49-F238E27FC236}">
                    <a16:creationId xmlns:a16="http://schemas.microsoft.com/office/drawing/2014/main" id="{3C69EE3E-A8C8-15BB-4B56-E965E50F0849}"/>
                  </a:ext>
                </a:extLst>
              </p:cNvPr>
              <p:cNvSpPr/>
              <p:nvPr/>
            </p:nvSpPr>
            <p:spPr>
              <a:xfrm flipH="1" flipV="1">
                <a:off x="3019311" y="3386139"/>
                <a:ext cx="1408127" cy="142560"/>
              </a:xfrm>
              <a:prstGeom prst="parallelogram">
                <a:avLst>
                  <a:gd name="adj" fmla="val 110570"/>
                </a:avLst>
              </a:prstGeom>
              <a:noFill/>
              <a:ln>
                <a:solidFill>
                  <a:schemeClr val="tx1"/>
                </a:solid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等线" panose="02110004020202020204"/>
                  <a:ea typeface="等线" panose="02010600030101010101" pitchFamily="2" charset="-122"/>
                  <a:cs typeface="+mn-cs"/>
                </a:endParaRPr>
              </a:p>
            </p:txBody>
          </p:sp>
          <p:sp>
            <p:nvSpPr>
              <p:cNvPr id="253" name="平行四边形 252">
                <a:extLst>
                  <a:ext uri="{FF2B5EF4-FFF2-40B4-BE49-F238E27FC236}">
                    <a16:creationId xmlns:a16="http://schemas.microsoft.com/office/drawing/2014/main" id="{B559DF7B-26A4-520E-A7AC-EEF152D8DC37}"/>
                  </a:ext>
                </a:extLst>
              </p:cNvPr>
              <p:cNvSpPr/>
              <p:nvPr/>
            </p:nvSpPr>
            <p:spPr>
              <a:xfrm flipH="1" flipV="1">
                <a:off x="1720826" y="3386599"/>
                <a:ext cx="1408127" cy="142560"/>
              </a:xfrm>
              <a:prstGeom prst="parallelogram">
                <a:avLst>
                  <a:gd name="adj" fmla="val 110570"/>
                </a:avLst>
              </a:prstGeom>
              <a:noFill/>
              <a:ln>
                <a:solidFill>
                  <a:schemeClr val="tx1"/>
                </a:solid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等线" panose="02110004020202020204"/>
                  <a:ea typeface="等线" panose="02010600030101010101" pitchFamily="2" charset="-122"/>
                  <a:cs typeface="+mn-cs"/>
                </a:endParaRPr>
              </a:p>
            </p:txBody>
          </p:sp>
          <p:sp>
            <p:nvSpPr>
              <p:cNvPr id="259" name="平行四边形 258">
                <a:extLst>
                  <a:ext uri="{FF2B5EF4-FFF2-40B4-BE49-F238E27FC236}">
                    <a16:creationId xmlns:a16="http://schemas.microsoft.com/office/drawing/2014/main" id="{ACC9AA2A-E9B2-7B0A-A5B9-D04DF8D23DB5}"/>
                  </a:ext>
                </a:extLst>
              </p:cNvPr>
              <p:cNvSpPr/>
              <p:nvPr/>
            </p:nvSpPr>
            <p:spPr>
              <a:xfrm rot="5400000" flipH="1" flipV="1">
                <a:off x="1475328" y="3817244"/>
                <a:ext cx="322677" cy="142560"/>
              </a:xfrm>
              <a:prstGeom prst="parallelogram">
                <a:avLst>
                  <a:gd name="adj" fmla="val 87184"/>
                </a:avLst>
              </a:prstGeom>
              <a:noFill/>
              <a:ln>
                <a:solidFill>
                  <a:schemeClr val="tx1"/>
                </a:solid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等线" panose="02110004020202020204"/>
                  <a:ea typeface="等线" panose="02010600030101010101" pitchFamily="2" charset="-122"/>
                  <a:cs typeface="+mn-cs"/>
                </a:endParaRPr>
              </a:p>
            </p:txBody>
          </p:sp>
          <p:cxnSp>
            <p:nvCxnSpPr>
              <p:cNvPr id="611" name="直接连接符 610">
                <a:extLst>
                  <a:ext uri="{FF2B5EF4-FFF2-40B4-BE49-F238E27FC236}">
                    <a16:creationId xmlns:a16="http://schemas.microsoft.com/office/drawing/2014/main" id="{0977A91B-B6AB-5C43-91CE-F4851E2EED78}"/>
                  </a:ext>
                </a:extLst>
              </p:cNvPr>
              <p:cNvCxnSpPr>
                <a:cxnSpLocks/>
              </p:cNvCxnSpPr>
              <p:nvPr/>
            </p:nvCxnSpPr>
            <p:spPr>
              <a:xfrm flipV="1">
                <a:off x="1565386" y="3519762"/>
                <a:ext cx="0" cy="407714"/>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610" name="直接连接符 609">
                <a:extLst>
                  <a:ext uri="{FF2B5EF4-FFF2-40B4-BE49-F238E27FC236}">
                    <a16:creationId xmlns:a16="http://schemas.microsoft.com/office/drawing/2014/main" id="{DE49E9AC-B0A9-21DB-F640-836A06CDF370}"/>
                  </a:ext>
                </a:extLst>
              </p:cNvPr>
              <p:cNvCxnSpPr>
                <a:cxnSpLocks/>
              </p:cNvCxnSpPr>
              <p:nvPr/>
            </p:nvCxnSpPr>
            <p:spPr>
              <a:xfrm>
                <a:off x="1559719" y="3922530"/>
                <a:ext cx="153604" cy="135454"/>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625" name="直接连接符 624">
                <a:extLst>
                  <a:ext uri="{FF2B5EF4-FFF2-40B4-BE49-F238E27FC236}">
                    <a16:creationId xmlns:a16="http://schemas.microsoft.com/office/drawing/2014/main" id="{5E1FCA61-E092-EB3E-9E85-D938C8991626}"/>
                  </a:ext>
                </a:extLst>
              </p:cNvPr>
              <p:cNvCxnSpPr>
                <a:cxnSpLocks/>
              </p:cNvCxnSpPr>
              <p:nvPr/>
            </p:nvCxnSpPr>
            <p:spPr>
              <a:xfrm>
                <a:off x="1720161" y="3389448"/>
                <a:ext cx="3723377" cy="0"/>
              </a:xfrm>
              <a:prstGeom prst="line">
                <a:avLst/>
              </a:prstGeom>
              <a:ln/>
            </p:spPr>
            <p:style>
              <a:lnRef idx="3">
                <a:schemeClr val="accent2"/>
              </a:lnRef>
              <a:fillRef idx="0">
                <a:schemeClr val="accent2"/>
              </a:fillRef>
              <a:effectRef idx="2">
                <a:schemeClr val="accent2"/>
              </a:effectRef>
              <a:fontRef idx="minor">
                <a:schemeClr val="tx1"/>
              </a:fontRef>
            </p:style>
          </p:cxnSp>
        </p:grpSp>
        <p:sp>
          <p:nvSpPr>
            <p:cNvPr id="596" name="矩形 595">
              <a:extLst>
                <a:ext uri="{FF2B5EF4-FFF2-40B4-BE49-F238E27FC236}">
                  <a16:creationId xmlns:a16="http://schemas.microsoft.com/office/drawing/2014/main" id="{13AE8E3F-7210-2FFA-893B-D42263B343DC}"/>
                </a:ext>
              </a:extLst>
            </p:cNvPr>
            <p:cNvSpPr/>
            <p:nvPr/>
          </p:nvSpPr>
          <p:spPr>
            <a:xfrm>
              <a:off x="5439010" y="3804676"/>
              <a:ext cx="681597" cy="173566"/>
            </a:xfrm>
            <a:prstGeom prst="rect">
              <a:avLst/>
            </a:prstGeom>
            <a:solidFill>
              <a:srgbClr val="00B050"/>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110004020202020204"/>
                <a:ea typeface="等线" panose="02010600030101010101" pitchFamily="2" charset="-122"/>
                <a:cs typeface="+mn-cs"/>
              </a:endParaRPr>
            </a:p>
          </p:txBody>
        </p:sp>
        <p:cxnSp>
          <p:nvCxnSpPr>
            <p:cNvPr id="301" name="直接连接符 300">
              <a:extLst>
                <a:ext uri="{FF2B5EF4-FFF2-40B4-BE49-F238E27FC236}">
                  <a16:creationId xmlns:a16="http://schemas.microsoft.com/office/drawing/2014/main" id="{679A7B99-1DD1-2FE3-F23F-F8C4D34D8C99}"/>
                </a:ext>
              </a:extLst>
            </p:cNvPr>
            <p:cNvCxnSpPr>
              <a:cxnSpLocks/>
            </p:cNvCxnSpPr>
            <p:nvPr/>
          </p:nvCxnSpPr>
          <p:spPr>
            <a:xfrm>
              <a:off x="3647728" y="3595860"/>
              <a:ext cx="709960" cy="465577"/>
            </a:xfrm>
            <a:prstGeom prst="line">
              <a:avLst/>
            </a:prstGeom>
            <a:ln w="9525">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352" name="直接连接符 351">
              <a:extLst>
                <a:ext uri="{FF2B5EF4-FFF2-40B4-BE49-F238E27FC236}">
                  <a16:creationId xmlns:a16="http://schemas.microsoft.com/office/drawing/2014/main" id="{33531D40-4B3A-939F-B807-D9FB14DCD5B0}"/>
                </a:ext>
              </a:extLst>
            </p:cNvPr>
            <p:cNvCxnSpPr>
              <a:cxnSpLocks/>
            </p:cNvCxnSpPr>
            <p:nvPr/>
          </p:nvCxnSpPr>
          <p:spPr>
            <a:xfrm>
              <a:off x="3278304" y="3582184"/>
              <a:ext cx="23696" cy="545928"/>
            </a:xfrm>
            <a:prstGeom prst="line">
              <a:avLst/>
            </a:prstGeom>
            <a:ln w="9525">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354" name="直接连接符 353">
              <a:extLst>
                <a:ext uri="{FF2B5EF4-FFF2-40B4-BE49-F238E27FC236}">
                  <a16:creationId xmlns:a16="http://schemas.microsoft.com/office/drawing/2014/main" id="{49303D47-5BB0-8047-7D9A-A834AC74B52D}"/>
                </a:ext>
              </a:extLst>
            </p:cNvPr>
            <p:cNvCxnSpPr>
              <a:cxnSpLocks/>
            </p:cNvCxnSpPr>
            <p:nvPr/>
          </p:nvCxnSpPr>
          <p:spPr>
            <a:xfrm flipH="1">
              <a:off x="1668463" y="3512931"/>
              <a:ext cx="1265812" cy="892994"/>
            </a:xfrm>
            <a:prstGeom prst="line">
              <a:avLst/>
            </a:prstGeom>
            <a:ln w="9525">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377" name="直接箭头连接符 376">
              <a:extLst>
                <a:ext uri="{FF2B5EF4-FFF2-40B4-BE49-F238E27FC236}">
                  <a16:creationId xmlns:a16="http://schemas.microsoft.com/office/drawing/2014/main" id="{5984AE37-6E36-E931-05E1-171644210A66}"/>
                </a:ext>
              </a:extLst>
            </p:cNvPr>
            <p:cNvCxnSpPr>
              <a:cxnSpLocks/>
            </p:cNvCxnSpPr>
            <p:nvPr/>
          </p:nvCxnSpPr>
          <p:spPr>
            <a:xfrm flipV="1">
              <a:off x="7123054" y="4048835"/>
              <a:ext cx="0" cy="287884"/>
            </a:xfrm>
            <a:prstGeom prst="straightConnector1">
              <a:avLst/>
            </a:prstGeom>
            <a:noFill/>
            <a:ln w="6350" cap="flat" cmpd="sng" algn="ctr">
              <a:solidFill>
                <a:schemeClr val="tx1"/>
              </a:solidFill>
              <a:prstDash val="solid"/>
              <a:miter lim="800000"/>
              <a:headEnd type="none" w="med" len="med"/>
              <a:tailEnd type="triangle" w="sm" len="sm"/>
            </a:ln>
            <a:effectLst/>
          </p:spPr>
        </p:cxnSp>
        <p:cxnSp>
          <p:nvCxnSpPr>
            <p:cNvPr id="379" name="直接箭头连接符 378">
              <a:extLst>
                <a:ext uri="{FF2B5EF4-FFF2-40B4-BE49-F238E27FC236}">
                  <a16:creationId xmlns:a16="http://schemas.microsoft.com/office/drawing/2014/main" id="{3A2CFEB7-F592-9D54-56E3-7F5A430B9AE4}"/>
                </a:ext>
              </a:extLst>
            </p:cNvPr>
            <p:cNvCxnSpPr>
              <a:cxnSpLocks/>
            </p:cNvCxnSpPr>
            <p:nvPr/>
          </p:nvCxnSpPr>
          <p:spPr>
            <a:xfrm flipH="1">
              <a:off x="5894784" y="4046826"/>
              <a:ext cx="1231651" cy="0"/>
            </a:xfrm>
            <a:prstGeom prst="straightConnector1">
              <a:avLst/>
            </a:prstGeom>
            <a:noFill/>
            <a:ln w="6350" cap="flat" cmpd="sng" algn="ctr">
              <a:solidFill>
                <a:schemeClr val="tx1"/>
              </a:solidFill>
              <a:prstDash val="solid"/>
              <a:miter lim="800000"/>
              <a:headEnd type="none" w="med" len="med"/>
              <a:tailEnd type="triangle" w="sm" len="sm"/>
            </a:ln>
            <a:effectLst/>
          </p:spPr>
        </p:cxnSp>
        <p:sp>
          <p:nvSpPr>
            <p:cNvPr id="395" name="爆炸形: 14 pt  394">
              <a:extLst>
                <a:ext uri="{FF2B5EF4-FFF2-40B4-BE49-F238E27FC236}">
                  <a16:creationId xmlns:a16="http://schemas.microsoft.com/office/drawing/2014/main" id="{E143E75B-3383-767A-93DE-2F0C40F4224C}"/>
                </a:ext>
              </a:extLst>
            </p:cNvPr>
            <p:cNvSpPr/>
            <p:nvPr/>
          </p:nvSpPr>
          <p:spPr>
            <a:xfrm>
              <a:off x="9623495" y="4459091"/>
              <a:ext cx="166118" cy="133961"/>
            </a:xfrm>
            <a:prstGeom prst="irregularSeal2">
              <a:avLst/>
            </a:prstGeom>
            <a:solidFill>
              <a:srgbClr val="FFC0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110004020202020204"/>
                <a:ea typeface="等线" panose="02010600030101010101" pitchFamily="2" charset="-122"/>
                <a:cs typeface="+mn-cs"/>
              </a:endParaRPr>
            </a:p>
          </p:txBody>
        </p:sp>
        <p:cxnSp>
          <p:nvCxnSpPr>
            <p:cNvPr id="396" name="直接箭头连接符 395">
              <a:extLst>
                <a:ext uri="{FF2B5EF4-FFF2-40B4-BE49-F238E27FC236}">
                  <a16:creationId xmlns:a16="http://schemas.microsoft.com/office/drawing/2014/main" id="{6F2B8981-2F55-2EAB-97B7-0027DACC318F}"/>
                </a:ext>
              </a:extLst>
            </p:cNvPr>
            <p:cNvCxnSpPr>
              <a:cxnSpLocks/>
            </p:cNvCxnSpPr>
            <p:nvPr/>
          </p:nvCxnSpPr>
          <p:spPr>
            <a:xfrm flipH="1">
              <a:off x="8003834" y="3993458"/>
              <a:ext cx="119423" cy="121305"/>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397" name="直接箭头连接符 396">
              <a:extLst>
                <a:ext uri="{FF2B5EF4-FFF2-40B4-BE49-F238E27FC236}">
                  <a16:creationId xmlns:a16="http://schemas.microsoft.com/office/drawing/2014/main" id="{27BD8895-827B-19AC-7C33-65B689DC5B80}"/>
                </a:ext>
              </a:extLst>
            </p:cNvPr>
            <p:cNvCxnSpPr>
              <a:cxnSpLocks/>
            </p:cNvCxnSpPr>
            <p:nvPr/>
          </p:nvCxnSpPr>
          <p:spPr>
            <a:xfrm flipH="1" flipV="1">
              <a:off x="7890768" y="3985732"/>
              <a:ext cx="120114" cy="122008"/>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398" name="直接箭头连接符 397">
              <a:extLst>
                <a:ext uri="{FF2B5EF4-FFF2-40B4-BE49-F238E27FC236}">
                  <a16:creationId xmlns:a16="http://schemas.microsoft.com/office/drawing/2014/main" id="{974E083A-5E78-732B-CF2D-1088E1D33E32}"/>
                </a:ext>
              </a:extLst>
            </p:cNvPr>
            <p:cNvCxnSpPr>
              <a:cxnSpLocks/>
            </p:cNvCxnSpPr>
            <p:nvPr/>
          </p:nvCxnSpPr>
          <p:spPr>
            <a:xfrm flipH="1">
              <a:off x="7770740" y="3986994"/>
              <a:ext cx="128238" cy="130259"/>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399" name="直接箭头连接符 398">
              <a:extLst>
                <a:ext uri="{FF2B5EF4-FFF2-40B4-BE49-F238E27FC236}">
                  <a16:creationId xmlns:a16="http://schemas.microsoft.com/office/drawing/2014/main" id="{B5FCE35A-25AC-5778-56E3-CE221E51D7B3}"/>
                </a:ext>
              </a:extLst>
            </p:cNvPr>
            <p:cNvCxnSpPr>
              <a:cxnSpLocks/>
            </p:cNvCxnSpPr>
            <p:nvPr/>
          </p:nvCxnSpPr>
          <p:spPr>
            <a:xfrm flipH="1" flipV="1">
              <a:off x="7657674" y="3988222"/>
              <a:ext cx="120114" cy="122008"/>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400" name="直接箭头连接符 399">
              <a:extLst>
                <a:ext uri="{FF2B5EF4-FFF2-40B4-BE49-F238E27FC236}">
                  <a16:creationId xmlns:a16="http://schemas.microsoft.com/office/drawing/2014/main" id="{03A040B6-0CF5-3260-9AF2-6B20068B2B10}"/>
                </a:ext>
              </a:extLst>
            </p:cNvPr>
            <p:cNvCxnSpPr>
              <a:cxnSpLocks/>
            </p:cNvCxnSpPr>
            <p:nvPr/>
          </p:nvCxnSpPr>
          <p:spPr>
            <a:xfrm flipH="1">
              <a:off x="7530017" y="3988221"/>
              <a:ext cx="128238" cy="130259"/>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401" name="直接箭头连接符 400">
              <a:extLst>
                <a:ext uri="{FF2B5EF4-FFF2-40B4-BE49-F238E27FC236}">
                  <a16:creationId xmlns:a16="http://schemas.microsoft.com/office/drawing/2014/main" id="{1DECEA4A-2835-52EC-F9A3-38AF3F7A3570}"/>
                </a:ext>
              </a:extLst>
            </p:cNvPr>
            <p:cNvCxnSpPr>
              <a:cxnSpLocks/>
            </p:cNvCxnSpPr>
            <p:nvPr/>
          </p:nvCxnSpPr>
          <p:spPr>
            <a:xfrm flipH="1" flipV="1">
              <a:off x="7416951" y="3989449"/>
              <a:ext cx="120114" cy="122008"/>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402" name="直接箭头连接符 401">
              <a:extLst>
                <a:ext uri="{FF2B5EF4-FFF2-40B4-BE49-F238E27FC236}">
                  <a16:creationId xmlns:a16="http://schemas.microsoft.com/office/drawing/2014/main" id="{34DB6A67-15A0-7F22-7534-7AC82C7D567A}"/>
                </a:ext>
              </a:extLst>
            </p:cNvPr>
            <p:cNvCxnSpPr>
              <a:cxnSpLocks/>
            </p:cNvCxnSpPr>
            <p:nvPr/>
          </p:nvCxnSpPr>
          <p:spPr>
            <a:xfrm flipH="1">
              <a:off x="7296923" y="3990711"/>
              <a:ext cx="128238" cy="130259"/>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403" name="直接箭头连接符 402">
              <a:extLst>
                <a:ext uri="{FF2B5EF4-FFF2-40B4-BE49-F238E27FC236}">
                  <a16:creationId xmlns:a16="http://schemas.microsoft.com/office/drawing/2014/main" id="{778C5146-CA5B-155F-8B32-C0E1553C057A}"/>
                </a:ext>
              </a:extLst>
            </p:cNvPr>
            <p:cNvCxnSpPr>
              <a:cxnSpLocks/>
            </p:cNvCxnSpPr>
            <p:nvPr/>
          </p:nvCxnSpPr>
          <p:spPr>
            <a:xfrm flipH="1" flipV="1">
              <a:off x="7183857" y="3991939"/>
              <a:ext cx="120114" cy="122008"/>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404" name="直接箭头连接符 403">
              <a:extLst>
                <a:ext uri="{FF2B5EF4-FFF2-40B4-BE49-F238E27FC236}">
                  <a16:creationId xmlns:a16="http://schemas.microsoft.com/office/drawing/2014/main" id="{0F9E4D0F-3F34-991E-9A32-FCFD1D5FCFF5}"/>
                </a:ext>
              </a:extLst>
            </p:cNvPr>
            <p:cNvCxnSpPr>
              <a:cxnSpLocks/>
            </p:cNvCxnSpPr>
            <p:nvPr/>
          </p:nvCxnSpPr>
          <p:spPr>
            <a:xfrm flipH="1">
              <a:off x="8460212" y="3993783"/>
              <a:ext cx="119423" cy="121305"/>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405" name="直接箭头连接符 404">
              <a:extLst>
                <a:ext uri="{FF2B5EF4-FFF2-40B4-BE49-F238E27FC236}">
                  <a16:creationId xmlns:a16="http://schemas.microsoft.com/office/drawing/2014/main" id="{FE98A67D-97E3-C37F-444F-81351CE99689}"/>
                </a:ext>
              </a:extLst>
            </p:cNvPr>
            <p:cNvCxnSpPr>
              <a:cxnSpLocks/>
            </p:cNvCxnSpPr>
            <p:nvPr/>
          </p:nvCxnSpPr>
          <p:spPr>
            <a:xfrm flipH="1" flipV="1">
              <a:off x="8347146" y="3986057"/>
              <a:ext cx="120114" cy="122008"/>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406" name="直接箭头连接符 405">
              <a:extLst>
                <a:ext uri="{FF2B5EF4-FFF2-40B4-BE49-F238E27FC236}">
                  <a16:creationId xmlns:a16="http://schemas.microsoft.com/office/drawing/2014/main" id="{A7496C98-2F11-DEF1-88C0-A2DC60089E37}"/>
                </a:ext>
              </a:extLst>
            </p:cNvPr>
            <p:cNvCxnSpPr>
              <a:cxnSpLocks/>
            </p:cNvCxnSpPr>
            <p:nvPr/>
          </p:nvCxnSpPr>
          <p:spPr>
            <a:xfrm flipH="1">
              <a:off x="8227118" y="3987319"/>
              <a:ext cx="128238" cy="130259"/>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407" name="直接箭头连接符 406">
              <a:extLst>
                <a:ext uri="{FF2B5EF4-FFF2-40B4-BE49-F238E27FC236}">
                  <a16:creationId xmlns:a16="http://schemas.microsoft.com/office/drawing/2014/main" id="{90D001B5-C02A-7A17-7BD9-C9767B1E4FE1}"/>
                </a:ext>
              </a:extLst>
            </p:cNvPr>
            <p:cNvCxnSpPr>
              <a:cxnSpLocks/>
            </p:cNvCxnSpPr>
            <p:nvPr/>
          </p:nvCxnSpPr>
          <p:spPr>
            <a:xfrm flipH="1" flipV="1">
              <a:off x="8114052" y="3988547"/>
              <a:ext cx="120114" cy="122008"/>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409" name="直接箭头连接符 408">
              <a:extLst>
                <a:ext uri="{FF2B5EF4-FFF2-40B4-BE49-F238E27FC236}">
                  <a16:creationId xmlns:a16="http://schemas.microsoft.com/office/drawing/2014/main" id="{A8A49FA5-93E4-BE9A-B5C0-38ECDBB17527}"/>
                </a:ext>
              </a:extLst>
            </p:cNvPr>
            <p:cNvCxnSpPr>
              <a:cxnSpLocks/>
            </p:cNvCxnSpPr>
            <p:nvPr/>
          </p:nvCxnSpPr>
          <p:spPr>
            <a:xfrm flipH="1">
              <a:off x="9412225" y="3994066"/>
              <a:ext cx="119423" cy="121305"/>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410" name="直接箭头连接符 409">
              <a:extLst>
                <a:ext uri="{FF2B5EF4-FFF2-40B4-BE49-F238E27FC236}">
                  <a16:creationId xmlns:a16="http://schemas.microsoft.com/office/drawing/2014/main" id="{C63FCC28-E6CB-52C3-FB29-132F9415E3CD}"/>
                </a:ext>
              </a:extLst>
            </p:cNvPr>
            <p:cNvCxnSpPr>
              <a:cxnSpLocks/>
            </p:cNvCxnSpPr>
            <p:nvPr/>
          </p:nvCxnSpPr>
          <p:spPr>
            <a:xfrm flipH="1" flipV="1">
              <a:off x="9299159" y="3986340"/>
              <a:ext cx="120114" cy="122008"/>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411" name="直接箭头连接符 410">
              <a:extLst>
                <a:ext uri="{FF2B5EF4-FFF2-40B4-BE49-F238E27FC236}">
                  <a16:creationId xmlns:a16="http://schemas.microsoft.com/office/drawing/2014/main" id="{E2F05125-19AC-324F-3CFE-A5581005213A}"/>
                </a:ext>
              </a:extLst>
            </p:cNvPr>
            <p:cNvCxnSpPr>
              <a:cxnSpLocks/>
            </p:cNvCxnSpPr>
            <p:nvPr/>
          </p:nvCxnSpPr>
          <p:spPr>
            <a:xfrm flipH="1">
              <a:off x="9179131" y="3987602"/>
              <a:ext cx="128238" cy="130259"/>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412" name="直接箭头连接符 411">
              <a:extLst>
                <a:ext uri="{FF2B5EF4-FFF2-40B4-BE49-F238E27FC236}">
                  <a16:creationId xmlns:a16="http://schemas.microsoft.com/office/drawing/2014/main" id="{4E5378EE-9BD7-7993-824D-B41BD2AC5942}"/>
                </a:ext>
              </a:extLst>
            </p:cNvPr>
            <p:cNvCxnSpPr>
              <a:cxnSpLocks/>
            </p:cNvCxnSpPr>
            <p:nvPr/>
          </p:nvCxnSpPr>
          <p:spPr>
            <a:xfrm flipH="1" flipV="1">
              <a:off x="9066065" y="3988830"/>
              <a:ext cx="120114" cy="122008"/>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413" name="直接箭头连接符 412">
              <a:extLst>
                <a:ext uri="{FF2B5EF4-FFF2-40B4-BE49-F238E27FC236}">
                  <a16:creationId xmlns:a16="http://schemas.microsoft.com/office/drawing/2014/main" id="{3AE3252E-04C8-E1BB-4B9C-EA5E6ED10BE4}"/>
                </a:ext>
              </a:extLst>
            </p:cNvPr>
            <p:cNvCxnSpPr>
              <a:cxnSpLocks/>
            </p:cNvCxnSpPr>
            <p:nvPr/>
          </p:nvCxnSpPr>
          <p:spPr>
            <a:xfrm flipH="1">
              <a:off x="8938408" y="3988829"/>
              <a:ext cx="128238" cy="130259"/>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414" name="直接箭头连接符 413">
              <a:extLst>
                <a:ext uri="{FF2B5EF4-FFF2-40B4-BE49-F238E27FC236}">
                  <a16:creationId xmlns:a16="http://schemas.microsoft.com/office/drawing/2014/main" id="{8E7624EF-0689-F4C8-3986-DED678F90851}"/>
                </a:ext>
              </a:extLst>
            </p:cNvPr>
            <p:cNvCxnSpPr>
              <a:cxnSpLocks/>
            </p:cNvCxnSpPr>
            <p:nvPr/>
          </p:nvCxnSpPr>
          <p:spPr>
            <a:xfrm flipH="1" flipV="1">
              <a:off x="8825342" y="3990057"/>
              <a:ext cx="120114" cy="122008"/>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415" name="直接箭头连接符 414">
              <a:extLst>
                <a:ext uri="{FF2B5EF4-FFF2-40B4-BE49-F238E27FC236}">
                  <a16:creationId xmlns:a16="http://schemas.microsoft.com/office/drawing/2014/main" id="{3549D64E-F2AD-F4FF-0CB9-ED5798ADB177}"/>
                </a:ext>
              </a:extLst>
            </p:cNvPr>
            <p:cNvCxnSpPr>
              <a:cxnSpLocks/>
            </p:cNvCxnSpPr>
            <p:nvPr/>
          </p:nvCxnSpPr>
          <p:spPr>
            <a:xfrm flipH="1">
              <a:off x="8705314" y="3991319"/>
              <a:ext cx="128238" cy="130259"/>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416" name="直接箭头连接符 415">
              <a:extLst>
                <a:ext uri="{FF2B5EF4-FFF2-40B4-BE49-F238E27FC236}">
                  <a16:creationId xmlns:a16="http://schemas.microsoft.com/office/drawing/2014/main" id="{5ABFC0E0-02F8-58B8-596E-24E442A13BA7}"/>
                </a:ext>
              </a:extLst>
            </p:cNvPr>
            <p:cNvCxnSpPr>
              <a:cxnSpLocks/>
            </p:cNvCxnSpPr>
            <p:nvPr/>
          </p:nvCxnSpPr>
          <p:spPr>
            <a:xfrm flipH="1" flipV="1">
              <a:off x="8592248" y="3992547"/>
              <a:ext cx="120114" cy="122008"/>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420" name="直接箭头连接符 419">
              <a:extLst>
                <a:ext uri="{FF2B5EF4-FFF2-40B4-BE49-F238E27FC236}">
                  <a16:creationId xmlns:a16="http://schemas.microsoft.com/office/drawing/2014/main" id="{D4D9583C-51FF-CFD4-F2DF-906E548F882C}"/>
                </a:ext>
              </a:extLst>
            </p:cNvPr>
            <p:cNvCxnSpPr>
              <a:cxnSpLocks/>
            </p:cNvCxnSpPr>
            <p:nvPr/>
          </p:nvCxnSpPr>
          <p:spPr>
            <a:xfrm flipH="1" flipV="1">
              <a:off x="9777667" y="3991656"/>
              <a:ext cx="47371" cy="48118"/>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421" name="直接箭头连接符 420">
              <a:extLst>
                <a:ext uri="{FF2B5EF4-FFF2-40B4-BE49-F238E27FC236}">
                  <a16:creationId xmlns:a16="http://schemas.microsoft.com/office/drawing/2014/main" id="{11407D87-4B73-8616-02A6-614B5D32A50B}"/>
                </a:ext>
              </a:extLst>
            </p:cNvPr>
            <p:cNvCxnSpPr>
              <a:cxnSpLocks/>
            </p:cNvCxnSpPr>
            <p:nvPr/>
          </p:nvCxnSpPr>
          <p:spPr>
            <a:xfrm flipH="1">
              <a:off x="9650010" y="3991655"/>
              <a:ext cx="128238" cy="130259"/>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422" name="直接箭头连接符 421">
              <a:extLst>
                <a:ext uri="{FF2B5EF4-FFF2-40B4-BE49-F238E27FC236}">
                  <a16:creationId xmlns:a16="http://schemas.microsoft.com/office/drawing/2014/main" id="{15F11027-5484-FB67-74A4-2501147A9649}"/>
                </a:ext>
              </a:extLst>
            </p:cNvPr>
            <p:cNvCxnSpPr>
              <a:cxnSpLocks/>
            </p:cNvCxnSpPr>
            <p:nvPr/>
          </p:nvCxnSpPr>
          <p:spPr>
            <a:xfrm flipH="1" flipV="1">
              <a:off x="9536944" y="3992883"/>
              <a:ext cx="120114" cy="122008"/>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446" name="直接箭头连接符 445">
              <a:extLst>
                <a:ext uri="{FF2B5EF4-FFF2-40B4-BE49-F238E27FC236}">
                  <a16:creationId xmlns:a16="http://schemas.microsoft.com/office/drawing/2014/main" id="{C0B73B4D-F767-0145-2A22-746FD72BEAAC}"/>
                </a:ext>
              </a:extLst>
            </p:cNvPr>
            <p:cNvCxnSpPr>
              <a:cxnSpLocks/>
            </p:cNvCxnSpPr>
            <p:nvPr/>
          </p:nvCxnSpPr>
          <p:spPr>
            <a:xfrm flipV="1">
              <a:off x="9825038" y="4061670"/>
              <a:ext cx="80600" cy="222017"/>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640" name="直接箭头连接符 639">
              <a:extLst>
                <a:ext uri="{FF2B5EF4-FFF2-40B4-BE49-F238E27FC236}">
                  <a16:creationId xmlns:a16="http://schemas.microsoft.com/office/drawing/2014/main" id="{F8ACA444-AD02-CED4-7751-8B093BDD03BF}"/>
                </a:ext>
              </a:extLst>
            </p:cNvPr>
            <p:cNvCxnSpPr>
              <a:cxnSpLocks/>
            </p:cNvCxnSpPr>
            <p:nvPr/>
          </p:nvCxnSpPr>
          <p:spPr>
            <a:xfrm flipH="1" flipV="1">
              <a:off x="9824916" y="4279245"/>
              <a:ext cx="135548" cy="179464"/>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643" name="直接箭头连接符 642">
              <a:extLst>
                <a:ext uri="{FF2B5EF4-FFF2-40B4-BE49-F238E27FC236}">
                  <a16:creationId xmlns:a16="http://schemas.microsoft.com/office/drawing/2014/main" id="{BAB1A20C-D4FD-2738-6F8B-8A6A3AEF567E}"/>
                </a:ext>
              </a:extLst>
            </p:cNvPr>
            <p:cNvCxnSpPr>
              <a:cxnSpLocks/>
            </p:cNvCxnSpPr>
            <p:nvPr/>
          </p:nvCxnSpPr>
          <p:spPr>
            <a:xfrm flipV="1">
              <a:off x="9825038" y="4458709"/>
              <a:ext cx="141684" cy="108347"/>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647" name="直接箭头连接符 646">
              <a:extLst>
                <a:ext uri="{FF2B5EF4-FFF2-40B4-BE49-F238E27FC236}">
                  <a16:creationId xmlns:a16="http://schemas.microsoft.com/office/drawing/2014/main" id="{5FCC16B3-9D07-CCBA-EBF7-FBB6881EA1E9}"/>
                </a:ext>
              </a:extLst>
            </p:cNvPr>
            <p:cNvCxnSpPr>
              <a:cxnSpLocks/>
            </p:cNvCxnSpPr>
            <p:nvPr/>
          </p:nvCxnSpPr>
          <p:spPr>
            <a:xfrm>
              <a:off x="9768408" y="4548680"/>
              <a:ext cx="56408" cy="10041"/>
            </a:xfrm>
            <a:prstGeom prst="straightConnector1">
              <a:avLst/>
            </a:prstGeom>
            <a:noFill/>
            <a:ln w="6350" cap="flat" cmpd="sng" algn="ctr">
              <a:solidFill>
                <a:srgbClr val="0070C0"/>
              </a:solidFill>
              <a:prstDash val="sysDot"/>
              <a:miter lim="800000"/>
              <a:headEnd type="none" w="med" len="med"/>
              <a:tailEnd type="triangle" w="sm" len="sm"/>
            </a:ln>
            <a:effectLst/>
          </p:spPr>
        </p:cxnSp>
        <p:cxnSp>
          <p:nvCxnSpPr>
            <p:cNvPr id="650" name="直接箭头连接符 649">
              <a:extLst>
                <a:ext uri="{FF2B5EF4-FFF2-40B4-BE49-F238E27FC236}">
                  <a16:creationId xmlns:a16="http://schemas.microsoft.com/office/drawing/2014/main" id="{E02233C6-C9FD-9DF7-285A-259AD9CFA9EB}"/>
                </a:ext>
              </a:extLst>
            </p:cNvPr>
            <p:cNvCxnSpPr>
              <a:cxnSpLocks/>
            </p:cNvCxnSpPr>
            <p:nvPr/>
          </p:nvCxnSpPr>
          <p:spPr>
            <a:xfrm flipV="1">
              <a:off x="8414833" y="4038049"/>
              <a:ext cx="0" cy="287884"/>
            </a:xfrm>
            <a:prstGeom prst="straightConnector1">
              <a:avLst/>
            </a:prstGeom>
            <a:noFill/>
            <a:ln w="6350" cap="flat" cmpd="sng" algn="ctr">
              <a:solidFill>
                <a:schemeClr val="tx1"/>
              </a:solidFill>
              <a:prstDash val="solid"/>
              <a:miter lim="800000"/>
              <a:headEnd type="none" w="med" len="med"/>
              <a:tailEnd type="triangle" w="sm" len="sm"/>
            </a:ln>
            <a:effectLst/>
          </p:spPr>
        </p:cxnSp>
        <p:cxnSp>
          <p:nvCxnSpPr>
            <p:cNvPr id="651" name="直接箭头连接符 650">
              <a:extLst>
                <a:ext uri="{FF2B5EF4-FFF2-40B4-BE49-F238E27FC236}">
                  <a16:creationId xmlns:a16="http://schemas.microsoft.com/office/drawing/2014/main" id="{3B82F44B-DA79-9C02-2283-BAAE6294B3C8}"/>
                </a:ext>
              </a:extLst>
            </p:cNvPr>
            <p:cNvCxnSpPr>
              <a:cxnSpLocks/>
            </p:cNvCxnSpPr>
            <p:nvPr/>
          </p:nvCxnSpPr>
          <p:spPr>
            <a:xfrm flipH="1">
              <a:off x="7189137" y="4048130"/>
              <a:ext cx="1231651" cy="0"/>
            </a:xfrm>
            <a:prstGeom prst="straightConnector1">
              <a:avLst/>
            </a:prstGeom>
            <a:noFill/>
            <a:ln w="6350" cap="flat" cmpd="sng" algn="ctr">
              <a:solidFill>
                <a:schemeClr val="tx1"/>
              </a:solidFill>
              <a:prstDash val="solid"/>
              <a:miter lim="800000"/>
              <a:headEnd type="none" w="med" len="med"/>
              <a:tailEnd type="triangle" w="sm" len="sm"/>
            </a:ln>
            <a:effectLst/>
          </p:spPr>
        </p:cxnSp>
        <p:cxnSp>
          <p:nvCxnSpPr>
            <p:cNvPr id="654" name="直接箭头连接符 653">
              <a:extLst>
                <a:ext uri="{FF2B5EF4-FFF2-40B4-BE49-F238E27FC236}">
                  <a16:creationId xmlns:a16="http://schemas.microsoft.com/office/drawing/2014/main" id="{E8151AE5-39E5-B015-9E75-3D243C0A7990}"/>
                </a:ext>
              </a:extLst>
            </p:cNvPr>
            <p:cNvCxnSpPr>
              <a:cxnSpLocks/>
              <a:stCxn id="369" idx="2"/>
            </p:cNvCxnSpPr>
            <p:nvPr/>
          </p:nvCxnSpPr>
          <p:spPr>
            <a:xfrm flipH="1">
              <a:off x="8489462" y="4048765"/>
              <a:ext cx="1242813" cy="112"/>
            </a:xfrm>
            <a:prstGeom prst="straightConnector1">
              <a:avLst/>
            </a:prstGeom>
            <a:noFill/>
            <a:ln w="6350" cap="flat" cmpd="sng" algn="ctr">
              <a:solidFill>
                <a:schemeClr val="tx1"/>
              </a:solidFill>
              <a:prstDash val="solid"/>
              <a:miter lim="800000"/>
              <a:headEnd type="none" w="med" len="med"/>
              <a:tailEnd type="triangle" w="sm" len="sm"/>
            </a:ln>
            <a:effectLst/>
          </p:spPr>
        </p:cxnSp>
        <p:cxnSp>
          <p:nvCxnSpPr>
            <p:cNvPr id="658" name="直接箭头连接符 657">
              <a:extLst>
                <a:ext uri="{FF2B5EF4-FFF2-40B4-BE49-F238E27FC236}">
                  <a16:creationId xmlns:a16="http://schemas.microsoft.com/office/drawing/2014/main" id="{995819A1-3093-1EEF-AC9C-DB34E5D0619C}"/>
                </a:ext>
              </a:extLst>
            </p:cNvPr>
            <p:cNvCxnSpPr>
              <a:cxnSpLocks/>
            </p:cNvCxnSpPr>
            <p:nvPr/>
          </p:nvCxnSpPr>
          <p:spPr>
            <a:xfrm flipV="1">
              <a:off x="9725711" y="4048764"/>
              <a:ext cx="0" cy="393276"/>
            </a:xfrm>
            <a:prstGeom prst="straightConnector1">
              <a:avLst/>
            </a:prstGeom>
            <a:noFill/>
            <a:ln w="6350" cap="flat" cmpd="sng" algn="ctr">
              <a:solidFill>
                <a:schemeClr val="tx1"/>
              </a:solidFill>
              <a:prstDash val="solid"/>
              <a:miter lim="800000"/>
              <a:headEnd type="none" w="med" len="med"/>
              <a:tailEnd type="triangle" w="sm" len="sm"/>
            </a:ln>
            <a:effectLst/>
          </p:spPr>
        </p:cxnSp>
        <p:cxnSp>
          <p:nvCxnSpPr>
            <p:cNvPr id="661" name="直接连接符 660">
              <a:extLst>
                <a:ext uri="{FF2B5EF4-FFF2-40B4-BE49-F238E27FC236}">
                  <a16:creationId xmlns:a16="http://schemas.microsoft.com/office/drawing/2014/main" id="{149DEB8E-85E3-2803-E85B-9B56D9FCC376}"/>
                </a:ext>
              </a:extLst>
            </p:cNvPr>
            <p:cNvCxnSpPr>
              <a:cxnSpLocks/>
            </p:cNvCxnSpPr>
            <p:nvPr/>
          </p:nvCxnSpPr>
          <p:spPr>
            <a:xfrm flipH="1">
              <a:off x="8760296" y="4558721"/>
              <a:ext cx="839675" cy="394370"/>
            </a:xfrm>
            <a:prstGeom prst="line">
              <a:avLst/>
            </a:prstGeom>
            <a:ln w="9525">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662" name="直接连接符 661">
              <a:extLst>
                <a:ext uri="{FF2B5EF4-FFF2-40B4-BE49-F238E27FC236}">
                  <a16:creationId xmlns:a16="http://schemas.microsoft.com/office/drawing/2014/main" id="{C39A541D-75AF-1E02-093B-7C784235C678}"/>
                </a:ext>
              </a:extLst>
            </p:cNvPr>
            <p:cNvCxnSpPr>
              <a:cxnSpLocks/>
              <a:endCxn id="10" idx="0"/>
            </p:cNvCxnSpPr>
            <p:nvPr/>
          </p:nvCxnSpPr>
          <p:spPr>
            <a:xfrm flipH="1">
              <a:off x="8390729" y="4476379"/>
              <a:ext cx="24104" cy="462019"/>
            </a:xfrm>
            <a:prstGeom prst="line">
              <a:avLst/>
            </a:prstGeom>
            <a:ln w="9525">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667" name="直接连接符 666">
              <a:extLst>
                <a:ext uri="{FF2B5EF4-FFF2-40B4-BE49-F238E27FC236}">
                  <a16:creationId xmlns:a16="http://schemas.microsoft.com/office/drawing/2014/main" id="{538327F0-0F42-BDF6-0AAC-B8177961606D}"/>
                </a:ext>
              </a:extLst>
            </p:cNvPr>
            <p:cNvCxnSpPr>
              <a:cxnSpLocks/>
            </p:cNvCxnSpPr>
            <p:nvPr/>
          </p:nvCxnSpPr>
          <p:spPr>
            <a:xfrm>
              <a:off x="7168683" y="4461686"/>
              <a:ext cx="295469" cy="500106"/>
            </a:xfrm>
            <a:prstGeom prst="line">
              <a:avLst/>
            </a:prstGeom>
            <a:ln w="9525">
              <a:solidFill>
                <a:srgbClr val="FF0000"/>
              </a:solidFill>
              <a:prstDash val="lgDash"/>
            </a:ln>
          </p:spPr>
          <p:style>
            <a:lnRef idx="1">
              <a:schemeClr val="accent1"/>
            </a:lnRef>
            <a:fillRef idx="0">
              <a:schemeClr val="accent1"/>
            </a:fillRef>
            <a:effectRef idx="0">
              <a:schemeClr val="accent1"/>
            </a:effectRef>
            <a:fontRef idx="minor">
              <a:schemeClr val="tx1"/>
            </a:fontRef>
          </p:style>
        </p:cxnSp>
      </p:grpSp>
      <p:cxnSp>
        <p:nvCxnSpPr>
          <p:cNvPr id="672" name="直接连接符 671">
            <a:extLst>
              <a:ext uri="{FF2B5EF4-FFF2-40B4-BE49-F238E27FC236}">
                <a16:creationId xmlns:a16="http://schemas.microsoft.com/office/drawing/2014/main" id="{DB623817-42DF-E0FE-B5E8-C204B4ABB553}"/>
              </a:ext>
            </a:extLst>
          </p:cNvPr>
          <p:cNvCxnSpPr>
            <a:cxnSpLocks/>
          </p:cNvCxnSpPr>
          <p:nvPr/>
        </p:nvCxnSpPr>
        <p:spPr>
          <a:xfrm>
            <a:off x="4068660" y="2715272"/>
            <a:ext cx="2741715" cy="0"/>
          </a:xfrm>
          <a:prstGeom prst="line">
            <a:avLst/>
          </a:prstGeom>
          <a:ln w="3175"/>
        </p:spPr>
        <p:style>
          <a:lnRef idx="1">
            <a:schemeClr val="dk1"/>
          </a:lnRef>
          <a:fillRef idx="0">
            <a:schemeClr val="dk1"/>
          </a:fillRef>
          <a:effectRef idx="0">
            <a:schemeClr val="dk1"/>
          </a:effectRef>
          <a:fontRef idx="minor">
            <a:schemeClr val="tx1"/>
          </a:fontRef>
        </p:style>
      </p:cxnSp>
      <p:cxnSp>
        <p:nvCxnSpPr>
          <p:cNvPr id="677" name="直接连接符 676">
            <a:extLst>
              <a:ext uri="{FF2B5EF4-FFF2-40B4-BE49-F238E27FC236}">
                <a16:creationId xmlns:a16="http://schemas.microsoft.com/office/drawing/2014/main" id="{DB7DFC05-EB75-8594-397F-DDF93C275A04}"/>
              </a:ext>
            </a:extLst>
          </p:cNvPr>
          <p:cNvCxnSpPr>
            <a:cxnSpLocks/>
          </p:cNvCxnSpPr>
          <p:nvPr/>
        </p:nvCxnSpPr>
        <p:spPr>
          <a:xfrm flipH="1">
            <a:off x="6822276" y="1539654"/>
            <a:ext cx="1187058" cy="1176162"/>
          </a:xfrm>
          <a:prstGeom prst="line">
            <a:avLst/>
          </a:prstGeom>
          <a:ln w="31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43800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04147C-0FE1-42EA-A6A6-2505B4382F4A}"/>
              </a:ext>
            </a:extLst>
          </p:cNvPr>
          <p:cNvSpPr>
            <a:spLocks noGrp="1"/>
          </p:cNvSpPr>
          <p:nvPr>
            <p:ph type="title"/>
          </p:nvPr>
        </p:nvSpPr>
        <p:spPr>
          <a:xfrm>
            <a:off x="334962" y="180722"/>
            <a:ext cx="11522075" cy="613245"/>
          </a:xfrm>
        </p:spPr>
        <p:txBody>
          <a:bodyPr/>
          <a:lstStyle/>
          <a:p>
            <a:r>
              <a:rPr lang="en-US" altLang="zh-CN" dirty="0"/>
              <a:t>Geant4 Simulation Environment</a:t>
            </a:r>
            <a:endParaRPr lang="zh-CN" altLang="en-US" dirty="0"/>
          </a:p>
        </p:txBody>
      </p:sp>
      <p:sp>
        <p:nvSpPr>
          <p:cNvPr id="3" name="灯片编号占位符 2">
            <a:extLst>
              <a:ext uri="{FF2B5EF4-FFF2-40B4-BE49-F238E27FC236}">
                <a16:creationId xmlns:a16="http://schemas.microsoft.com/office/drawing/2014/main" id="{BBA159DB-AD1D-4056-8A1B-07533A578488}"/>
              </a:ext>
            </a:extLst>
          </p:cNvPr>
          <p:cNvSpPr>
            <a:spLocks noGrp="1"/>
          </p:cNvSpPr>
          <p:nvPr>
            <p:ph type="sldNum" sz="quarter" idx="10"/>
          </p:nvPr>
        </p:nvSpPr>
        <p:spPr>
          <a:xfrm>
            <a:off x="11351368" y="6258798"/>
            <a:ext cx="505272" cy="338554"/>
          </a:xfrm>
        </p:spPr>
        <p:txBody>
          <a:bodyPr/>
          <a:lstStyle/>
          <a:p>
            <a:fld id="{8D352C0E-AFB2-41AE-A3D8-7707757F504B}" type="slidenum">
              <a:rPr lang="zh-CN" altLang="en-US" smtClean="0"/>
              <a:pPr/>
              <a:t>4</a:t>
            </a:fld>
            <a:endParaRPr lang="zh-CN" altLang="en-US"/>
          </a:p>
        </p:txBody>
      </p:sp>
      <mc:AlternateContent xmlns:mc="http://schemas.openxmlformats.org/markup-compatibility/2006" xmlns:a14="http://schemas.microsoft.com/office/drawing/2010/main">
        <mc:Choice Requires="a14">
          <p:sp>
            <p:nvSpPr>
              <p:cNvPr id="18" name="内容占位符 3">
                <a:extLst>
                  <a:ext uri="{FF2B5EF4-FFF2-40B4-BE49-F238E27FC236}">
                    <a16:creationId xmlns:a16="http://schemas.microsoft.com/office/drawing/2014/main" id="{54DCD1C9-F377-44A1-B1CA-DF33DF5811FE}"/>
                  </a:ext>
                </a:extLst>
              </p:cNvPr>
              <p:cNvSpPr txBox="1">
                <a:spLocks/>
              </p:cNvSpPr>
              <p:nvPr/>
            </p:nvSpPr>
            <p:spPr>
              <a:xfrm>
                <a:off x="3072062" y="858079"/>
                <a:ext cx="8784976" cy="5451241"/>
              </a:xfrm>
              <a:prstGeom prst="rect">
                <a:avLst/>
              </a:prstGeom>
            </p:spPr>
            <p:txBody>
              <a:bodyPr anchor="ctr"/>
              <a:lstStyle>
                <a:lvl1pPr marL="228600" indent="-228600" algn="l" defTabSz="914400" rtl="0" eaLnBrk="1" latinLnBrk="0" hangingPunct="1">
                  <a:lnSpc>
                    <a:spcPct val="125000"/>
                  </a:lnSpc>
                  <a:spcBef>
                    <a:spcPts val="600"/>
                  </a:spcBef>
                  <a:spcAft>
                    <a:spcPts val="600"/>
                  </a:spcAft>
                  <a:buFont typeface="Arial" panose="020B0604020202020204" pitchFamily="34" charset="0"/>
                  <a:buChar char="•"/>
                  <a:defRPr sz="2400" kern="1200">
                    <a:solidFill>
                      <a:schemeClr val="tx1">
                        <a:lumMod val="95000"/>
                        <a:lumOff val="5000"/>
                      </a:schemeClr>
                    </a:solidFill>
                    <a:latin typeface="+mn-lt"/>
                    <a:ea typeface="+mn-ea"/>
                    <a:cs typeface="+mn-cs"/>
                  </a:defRPr>
                </a:lvl1pPr>
                <a:lvl2pPr marL="685800" indent="-228600" algn="l" defTabSz="914400" rtl="0" eaLnBrk="1" latinLnBrk="0" hangingPunct="1">
                  <a:lnSpc>
                    <a:spcPct val="125000"/>
                  </a:lnSpc>
                  <a:spcBef>
                    <a:spcPts val="600"/>
                  </a:spcBef>
                  <a:spcAft>
                    <a:spcPts val="600"/>
                  </a:spcAft>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lnSpc>
                    <a:spcPct val="125000"/>
                  </a:lnSpc>
                  <a:spcBef>
                    <a:spcPts val="600"/>
                  </a:spcBef>
                  <a:spcAft>
                    <a:spcPts val="600"/>
                  </a:spcAft>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zh-CN" dirty="0"/>
                  <a:t>PMMA/Plastic Scintillator (PS) PLG (n=1.49/1.58) sliced into 20 pieces with 45 degree entry/exit chamfer cuts.</a:t>
                </a:r>
              </a:p>
              <a:p>
                <a:pPr marL="0" indent="0">
                  <a:buFont typeface="Arial" panose="020B0604020202020204" pitchFamily="34" charset="0"/>
                  <a:buNone/>
                </a:pPr>
                <a14:m>
                  <m:oMath xmlns:m="http://schemas.openxmlformats.org/officeDocument/2006/math">
                    <m:r>
                      <a:rPr lang="en-US" altLang="zh-CN" b="0" i="0" smtClean="0">
                        <a:latin typeface="Cambria Math" panose="02040503050406030204" pitchFamily="18" charset="0"/>
                      </a:rPr>
                      <m:t>4×4×1 </m:t>
                    </m:r>
                    <m:sSup>
                      <m:sSupPr>
                        <m:ctrlPr>
                          <a:rPr lang="en-US" altLang="zh-CN" b="0" i="1" smtClean="0">
                            <a:latin typeface="Cambria Math" panose="02040503050406030204" pitchFamily="18" charset="0"/>
                          </a:rPr>
                        </m:ctrlPr>
                      </m:sSupPr>
                      <m:e>
                        <m:r>
                          <m:rPr>
                            <m:sty m:val="p"/>
                          </m:rPr>
                          <a:rPr lang="en-US" altLang="zh-CN" b="0" i="0" smtClean="0">
                            <a:latin typeface="Cambria Math" panose="02040503050406030204" pitchFamily="18" charset="0"/>
                          </a:rPr>
                          <m:t>cm</m:t>
                        </m:r>
                      </m:e>
                      <m:sup>
                        <m:r>
                          <a:rPr lang="en-US" altLang="zh-CN" b="0" i="0" smtClean="0">
                            <a:latin typeface="Cambria Math" panose="02040503050406030204" pitchFamily="18" charset="0"/>
                          </a:rPr>
                          <m:t>3</m:t>
                        </m:r>
                      </m:sup>
                    </m:sSup>
                  </m:oMath>
                </a14:m>
                <a:r>
                  <a:rPr lang="en-US" altLang="zh-CN" dirty="0"/>
                  <a:t> glass scintillator (n=1.76) with photon absorption length of 6 cm.</a:t>
                </a:r>
              </a:p>
              <a:p>
                <a:pPr marL="0" indent="0">
                  <a:buFont typeface="Arial" panose="020B0604020202020204" pitchFamily="34" charset="0"/>
                  <a:buNone/>
                </a:pPr>
                <a:r>
                  <a:rPr lang="en-US" altLang="zh-CN" dirty="0"/>
                  <a:t>0.1 mm air gap between PLG and scintillator to ensure TIR of scintillation photons.</a:t>
                </a:r>
              </a:p>
              <a:p>
                <a:pPr marL="0" indent="0">
                  <a:buFont typeface="Arial" panose="020B0604020202020204" pitchFamily="34" charset="0"/>
                  <a:buNone/>
                </a:pPr>
                <a14:m>
                  <m:oMath xmlns:m="http://schemas.openxmlformats.org/officeDocument/2006/math">
                    <m:r>
                      <a:rPr lang="en-US" altLang="zh-CN" b="0" i="1" smtClean="0">
                        <a:latin typeface="Cambria Math" panose="02040503050406030204" pitchFamily="18" charset="0"/>
                      </a:rPr>
                      <m:t>4×4 </m:t>
                    </m:r>
                    <m:sSup>
                      <m:sSupPr>
                        <m:ctrlPr>
                          <a:rPr lang="en-US" altLang="zh-CN" b="0" i="1" smtClean="0">
                            <a:latin typeface="Cambria Math" panose="02040503050406030204" pitchFamily="18" charset="0"/>
                          </a:rPr>
                        </m:ctrlPr>
                      </m:sSupPr>
                      <m:e>
                        <m:r>
                          <m:rPr>
                            <m:sty m:val="p"/>
                          </m:rPr>
                          <a:rPr lang="en-US" altLang="zh-CN" b="0" i="0" smtClean="0">
                            <a:latin typeface="Cambria Math" panose="02040503050406030204" pitchFamily="18" charset="0"/>
                          </a:rPr>
                          <m:t>mm</m:t>
                        </m:r>
                      </m:e>
                      <m:sup>
                        <m:r>
                          <a:rPr lang="en-US" altLang="zh-CN" b="0" i="0" smtClean="0">
                            <a:latin typeface="Cambria Math" panose="02040503050406030204" pitchFamily="18" charset="0"/>
                          </a:rPr>
                          <m:t>2</m:t>
                        </m:r>
                      </m:sup>
                    </m:sSup>
                  </m:oMath>
                </a14:m>
                <a:r>
                  <a:rPr lang="zh-CN" altLang="en-US" dirty="0"/>
                  <a:t> </a:t>
                </a:r>
                <a:r>
                  <a:rPr lang="en-US" altLang="zh-CN" dirty="0"/>
                  <a:t>dummy SiPM scoring region (red) to tally the photon counts.</a:t>
                </a:r>
              </a:p>
              <a:p>
                <a:pPr marL="0" indent="0">
                  <a:buFont typeface="Arial" panose="020B0604020202020204" pitchFamily="34" charset="0"/>
                  <a:buNone/>
                </a:pPr>
                <a:r>
                  <a:rPr lang="en-US" altLang="zh-CN" dirty="0"/>
                  <a:t>Whole cell wrapped in Tyvek reflector.</a:t>
                </a:r>
              </a:p>
            </p:txBody>
          </p:sp>
        </mc:Choice>
        <mc:Fallback xmlns="">
          <p:sp>
            <p:nvSpPr>
              <p:cNvPr id="18" name="内容占位符 3">
                <a:extLst>
                  <a:ext uri="{FF2B5EF4-FFF2-40B4-BE49-F238E27FC236}">
                    <a16:creationId xmlns:a16="http://schemas.microsoft.com/office/drawing/2014/main" id="{54DCD1C9-F377-44A1-B1CA-DF33DF5811FE}"/>
                  </a:ext>
                </a:extLst>
              </p:cNvPr>
              <p:cNvSpPr txBox="1">
                <a:spLocks noRot="1" noChangeAspect="1" noMove="1" noResize="1" noEditPoints="1" noAdjustHandles="1" noChangeArrowheads="1" noChangeShapeType="1" noTextEdit="1"/>
              </p:cNvSpPr>
              <p:nvPr/>
            </p:nvSpPr>
            <p:spPr>
              <a:xfrm>
                <a:off x="3072062" y="858079"/>
                <a:ext cx="8784976" cy="5451241"/>
              </a:xfrm>
              <a:prstGeom prst="rect">
                <a:avLst/>
              </a:prstGeom>
              <a:blipFill>
                <a:blip r:embed="rId3"/>
                <a:stretch>
                  <a:fillRect l="-1110" r="-902"/>
                </a:stretch>
              </a:blipFill>
            </p:spPr>
            <p:txBody>
              <a:bodyPr/>
              <a:lstStyle/>
              <a:p>
                <a:r>
                  <a:rPr lang="zh-CN" altLang="en-US">
                    <a:noFill/>
                  </a:rPr>
                  <a:t> </a:t>
                </a:r>
              </a:p>
            </p:txBody>
          </p:sp>
        </mc:Fallback>
      </mc:AlternateContent>
      <p:pic>
        <p:nvPicPr>
          <p:cNvPr id="8" name="图片 7">
            <a:extLst>
              <a:ext uri="{FF2B5EF4-FFF2-40B4-BE49-F238E27FC236}">
                <a16:creationId xmlns:a16="http://schemas.microsoft.com/office/drawing/2014/main" id="{126E0634-4DA3-4DE2-8222-9CAE483496D1}"/>
              </a:ext>
            </a:extLst>
          </p:cNvPr>
          <p:cNvPicPr>
            <a:picLocks noChangeAspect="1"/>
          </p:cNvPicPr>
          <p:nvPr/>
        </p:nvPicPr>
        <p:blipFill>
          <a:blip r:embed="rId4"/>
          <a:stretch>
            <a:fillRect/>
          </a:stretch>
        </p:blipFill>
        <p:spPr>
          <a:xfrm>
            <a:off x="334961" y="858079"/>
            <a:ext cx="2437725" cy="2426906"/>
          </a:xfrm>
          <a:prstGeom prst="rect">
            <a:avLst/>
          </a:prstGeom>
        </p:spPr>
      </p:pic>
      <p:pic>
        <p:nvPicPr>
          <p:cNvPr id="6" name="图片 5">
            <a:extLst>
              <a:ext uri="{FF2B5EF4-FFF2-40B4-BE49-F238E27FC236}">
                <a16:creationId xmlns:a16="http://schemas.microsoft.com/office/drawing/2014/main" id="{50ED4CA0-9041-4716-BEFE-E89595E534AA}"/>
              </a:ext>
            </a:extLst>
          </p:cNvPr>
          <p:cNvPicPr>
            <a:picLocks noChangeAspect="1"/>
          </p:cNvPicPr>
          <p:nvPr/>
        </p:nvPicPr>
        <p:blipFill>
          <a:blip r:embed="rId5"/>
          <a:stretch>
            <a:fillRect/>
          </a:stretch>
        </p:blipFill>
        <p:spPr>
          <a:xfrm>
            <a:off x="407368" y="3885747"/>
            <a:ext cx="2376264" cy="2340260"/>
          </a:xfrm>
          <a:prstGeom prst="rect">
            <a:avLst/>
          </a:prstGeom>
        </p:spPr>
      </p:pic>
      <p:pic>
        <p:nvPicPr>
          <p:cNvPr id="11" name="图片 10">
            <a:extLst>
              <a:ext uri="{FF2B5EF4-FFF2-40B4-BE49-F238E27FC236}">
                <a16:creationId xmlns:a16="http://schemas.microsoft.com/office/drawing/2014/main" id="{410AA4AF-59B4-44C4-9787-B74EA0FFFBD6}"/>
              </a:ext>
            </a:extLst>
          </p:cNvPr>
          <p:cNvPicPr>
            <a:picLocks noChangeAspect="1"/>
          </p:cNvPicPr>
          <p:nvPr/>
        </p:nvPicPr>
        <p:blipFill>
          <a:blip r:embed="rId6"/>
          <a:stretch>
            <a:fillRect/>
          </a:stretch>
        </p:blipFill>
        <p:spPr>
          <a:xfrm>
            <a:off x="157352" y="3487651"/>
            <a:ext cx="2792942" cy="170729"/>
          </a:xfrm>
          <a:prstGeom prst="rect">
            <a:avLst/>
          </a:prstGeom>
        </p:spPr>
      </p:pic>
    </p:spTree>
    <p:extLst>
      <p:ext uri="{BB962C8B-B14F-4D97-AF65-F5344CB8AC3E}">
        <p14:creationId xmlns:p14="http://schemas.microsoft.com/office/powerpoint/2010/main" val="45985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04147C-0FE1-42EA-A6A6-2505B4382F4A}"/>
              </a:ext>
            </a:extLst>
          </p:cNvPr>
          <p:cNvSpPr>
            <a:spLocks noGrp="1"/>
          </p:cNvSpPr>
          <p:nvPr>
            <p:ph type="title"/>
          </p:nvPr>
        </p:nvSpPr>
        <p:spPr>
          <a:xfrm>
            <a:off x="334962" y="180722"/>
            <a:ext cx="11522075" cy="613245"/>
          </a:xfrm>
        </p:spPr>
        <p:txBody>
          <a:bodyPr/>
          <a:lstStyle/>
          <a:p>
            <a:r>
              <a:rPr lang="en-US" altLang="zh-CN" dirty="0"/>
              <a:t>Simulation Results</a:t>
            </a:r>
            <a:endParaRPr lang="zh-CN" altLang="en-US" dirty="0"/>
          </a:p>
        </p:txBody>
      </p:sp>
      <p:sp>
        <p:nvSpPr>
          <p:cNvPr id="3" name="灯片编号占位符 2">
            <a:extLst>
              <a:ext uri="{FF2B5EF4-FFF2-40B4-BE49-F238E27FC236}">
                <a16:creationId xmlns:a16="http://schemas.microsoft.com/office/drawing/2014/main" id="{BBA159DB-AD1D-4056-8A1B-07533A578488}"/>
              </a:ext>
            </a:extLst>
          </p:cNvPr>
          <p:cNvSpPr>
            <a:spLocks noGrp="1"/>
          </p:cNvSpPr>
          <p:nvPr>
            <p:ph type="sldNum" sz="quarter" idx="11"/>
          </p:nvPr>
        </p:nvSpPr>
        <p:spPr/>
        <p:txBody>
          <a:bodyPr/>
          <a:lstStyle/>
          <a:p>
            <a:fld id="{8D352C0E-AFB2-41AE-A3D8-7707757F504B}" type="slidenum">
              <a:rPr lang="zh-CN" altLang="en-US" smtClean="0"/>
              <a:pPr/>
              <a:t>5</a:t>
            </a:fld>
            <a:endParaRPr lang="zh-CN" altLang="en-US"/>
          </a:p>
        </p:txBody>
      </p:sp>
      <p:sp>
        <p:nvSpPr>
          <p:cNvPr id="24" name="文本框 23">
            <a:extLst>
              <a:ext uri="{FF2B5EF4-FFF2-40B4-BE49-F238E27FC236}">
                <a16:creationId xmlns:a16="http://schemas.microsoft.com/office/drawing/2014/main" id="{06F48FCA-F0A5-A04A-F037-4FFB137D4C0D}"/>
              </a:ext>
            </a:extLst>
          </p:cNvPr>
          <p:cNvSpPr txBox="1"/>
          <p:nvPr/>
        </p:nvSpPr>
        <p:spPr>
          <a:xfrm>
            <a:off x="407368" y="1082062"/>
            <a:ext cx="5256584" cy="646331"/>
          </a:xfrm>
          <a:prstGeom prst="rect">
            <a:avLst/>
          </a:prstGeom>
          <a:noFill/>
        </p:spPr>
        <p:txBody>
          <a:bodyPr wrap="square">
            <a:spAutoFit/>
          </a:bodyPr>
          <a:lstStyle/>
          <a:p>
            <a:r>
              <a:rPr lang="en-US" altLang="zh-CN" sz="1800" dirty="0"/>
              <a:t>Shooting 4 GeV muons vertically down at different locations of the cell to map out the LCE</a:t>
            </a:r>
            <a:endParaRPr lang="zh-CN" altLang="en-US" dirty="0"/>
          </a:p>
        </p:txBody>
      </p:sp>
      <mc:AlternateContent xmlns:mc="http://schemas.openxmlformats.org/markup-compatibility/2006">
        <mc:Choice xmlns:a14="http://schemas.microsoft.com/office/drawing/2010/main" Requires="a14">
          <p:sp>
            <p:nvSpPr>
              <p:cNvPr id="26" name="文本框 25">
                <a:extLst>
                  <a:ext uri="{FF2B5EF4-FFF2-40B4-BE49-F238E27FC236}">
                    <a16:creationId xmlns:a16="http://schemas.microsoft.com/office/drawing/2014/main" id="{0116ACD7-6450-D330-0526-BA5557FE293F}"/>
                  </a:ext>
                </a:extLst>
              </p:cNvPr>
              <p:cNvSpPr txBox="1"/>
              <p:nvPr/>
            </p:nvSpPr>
            <p:spPr>
              <a:xfrm>
                <a:off x="3346960" y="5643906"/>
                <a:ext cx="5802718" cy="498663"/>
              </a:xfrm>
              <a:prstGeom prst="rect">
                <a:avLst/>
              </a:prstGeom>
              <a:noFill/>
            </p:spPr>
            <p:txBody>
              <a:bodyPr wrap="square" rtlCol="0">
                <a:spAutoFit/>
              </a:bodyPr>
              <a:lstStyle/>
              <a:p>
                <a:r>
                  <a:rPr lang="en-US" altLang="zh-CN" dirty="0"/>
                  <a:t>Non-uniformity </a:t>
                </a:r>
                <a14:m>
                  <m:oMath xmlns:m="http://schemas.openxmlformats.org/officeDocument/2006/math">
                    <m:r>
                      <a:rPr lang="en-US" altLang="zh-CN" i="1" smtClean="0">
                        <a:latin typeface="Cambria Math" panose="02040503050406030204" pitchFamily="18" charset="0"/>
                        <a:ea typeface="Cambria Math" panose="02040503050406030204" pitchFamily="18" charset="0"/>
                      </a:rPr>
                      <m:t>≡</m:t>
                    </m:r>
                    <m:f>
                      <m:fPr>
                        <m:ctrlPr>
                          <a:rPr lang="en-US" altLang="zh-CN" b="0" i="1" smtClean="0">
                            <a:latin typeface="Cambria Math" panose="02040503050406030204" pitchFamily="18" charset="0"/>
                            <a:ea typeface="Cambria Math" panose="02040503050406030204" pitchFamily="18" charset="0"/>
                          </a:rPr>
                        </m:ctrlPr>
                      </m:fPr>
                      <m:num>
                        <m:r>
                          <m:rPr>
                            <m:sty m:val="p"/>
                          </m:rPr>
                          <a:rPr lang="en-US" altLang="zh-CN" b="0" i="0" smtClean="0">
                            <a:latin typeface="Cambria Math" panose="02040503050406030204" pitchFamily="18" charset="0"/>
                            <a:ea typeface="Cambria Math" panose="02040503050406030204" pitchFamily="18" charset="0"/>
                          </a:rPr>
                          <m:t>Standard</m:t>
                        </m:r>
                        <m:r>
                          <a:rPr lang="en-US" altLang="zh-CN" b="0" i="0" smtClean="0">
                            <a:latin typeface="Cambria Math" panose="02040503050406030204" pitchFamily="18" charset="0"/>
                            <a:ea typeface="Cambria Math" panose="02040503050406030204" pitchFamily="18" charset="0"/>
                          </a:rPr>
                          <m:t> </m:t>
                        </m:r>
                        <m:r>
                          <m:rPr>
                            <m:sty m:val="p"/>
                          </m:rPr>
                          <a:rPr lang="en-US" altLang="zh-CN" b="0" i="0" smtClean="0">
                            <a:latin typeface="Cambria Math" panose="02040503050406030204" pitchFamily="18" charset="0"/>
                            <a:ea typeface="Cambria Math" panose="02040503050406030204" pitchFamily="18" charset="0"/>
                          </a:rPr>
                          <m:t>Deviation</m:t>
                        </m:r>
                      </m:num>
                      <m:den>
                        <m:r>
                          <m:rPr>
                            <m:sty m:val="p"/>
                          </m:rPr>
                          <a:rPr lang="en-US" altLang="zh-CN" b="0" i="0" smtClean="0">
                            <a:latin typeface="Cambria Math" panose="02040503050406030204" pitchFamily="18" charset="0"/>
                            <a:ea typeface="Cambria Math" panose="02040503050406030204" pitchFamily="18" charset="0"/>
                          </a:rPr>
                          <m:t>Mean</m:t>
                        </m:r>
                      </m:den>
                    </m:f>
                  </m:oMath>
                </a14:m>
                <a:r>
                  <a:rPr lang="en-US" altLang="zh-CN" dirty="0"/>
                  <a:t>	Lower is better</a:t>
                </a:r>
                <a:endParaRPr lang="zh-CN" altLang="en-US" dirty="0"/>
              </a:p>
            </p:txBody>
          </p:sp>
        </mc:Choice>
        <mc:Fallback>
          <p:sp>
            <p:nvSpPr>
              <p:cNvPr id="26" name="文本框 25">
                <a:extLst>
                  <a:ext uri="{FF2B5EF4-FFF2-40B4-BE49-F238E27FC236}">
                    <a16:creationId xmlns:a16="http://schemas.microsoft.com/office/drawing/2014/main" id="{0116ACD7-6450-D330-0526-BA5557FE293F}"/>
                  </a:ext>
                </a:extLst>
              </p:cNvPr>
              <p:cNvSpPr txBox="1">
                <a:spLocks noRot="1" noChangeAspect="1" noMove="1" noResize="1" noEditPoints="1" noAdjustHandles="1" noChangeArrowheads="1" noChangeShapeType="1" noTextEdit="1"/>
              </p:cNvSpPr>
              <p:nvPr/>
            </p:nvSpPr>
            <p:spPr>
              <a:xfrm>
                <a:off x="3346960" y="5643906"/>
                <a:ext cx="5802718" cy="498663"/>
              </a:xfrm>
              <a:prstGeom prst="rect">
                <a:avLst/>
              </a:prstGeom>
              <a:blipFill>
                <a:blip r:embed="rId3"/>
                <a:stretch>
                  <a:fillRect l="-840" b="-6098"/>
                </a:stretch>
              </a:blipFill>
            </p:spPr>
            <p:txBody>
              <a:bodyPr/>
              <a:lstStyle/>
              <a:p>
                <a:r>
                  <a:rPr lang="zh-CN" altLang="en-US">
                    <a:noFill/>
                  </a:rPr>
                  <a:t> </a:t>
                </a:r>
              </a:p>
            </p:txBody>
          </p:sp>
        </mc:Fallback>
      </mc:AlternateContent>
      <p:pic>
        <p:nvPicPr>
          <p:cNvPr id="32" name="图片 31">
            <a:extLst>
              <a:ext uri="{FF2B5EF4-FFF2-40B4-BE49-F238E27FC236}">
                <a16:creationId xmlns:a16="http://schemas.microsoft.com/office/drawing/2014/main" id="{37EEF5ED-EABE-AE9D-7569-123D55F33A74}"/>
              </a:ext>
            </a:extLst>
          </p:cNvPr>
          <p:cNvPicPr>
            <a:picLocks noChangeAspect="1"/>
          </p:cNvPicPr>
          <p:nvPr/>
        </p:nvPicPr>
        <p:blipFill>
          <a:blip r:embed="rId4"/>
          <a:srcRect r="21590"/>
          <a:stretch>
            <a:fillRect/>
          </a:stretch>
        </p:blipFill>
        <p:spPr>
          <a:xfrm>
            <a:off x="533122" y="1978091"/>
            <a:ext cx="2736518" cy="2875041"/>
          </a:xfrm>
          <a:prstGeom prst="rect">
            <a:avLst/>
          </a:prstGeom>
        </p:spPr>
      </p:pic>
      <p:pic>
        <p:nvPicPr>
          <p:cNvPr id="34" name="图片 33">
            <a:extLst>
              <a:ext uri="{FF2B5EF4-FFF2-40B4-BE49-F238E27FC236}">
                <a16:creationId xmlns:a16="http://schemas.microsoft.com/office/drawing/2014/main" id="{2E0A783C-A03C-492F-9F89-B2A4AC11EAC6}"/>
              </a:ext>
            </a:extLst>
          </p:cNvPr>
          <p:cNvPicPr>
            <a:picLocks noChangeAspect="1"/>
          </p:cNvPicPr>
          <p:nvPr/>
        </p:nvPicPr>
        <p:blipFill>
          <a:blip r:embed="rId5"/>
          <a:srcRect l="12172" r="21668"/>
          <a:stretch>
            <a:fillRect/>
          </a:stretch>
        </p:blipFill>
        <p:spPr>
          <a:xfrm>
            <a:off x="3492819" y="1978091"/>
            <a:ext cx="2309004" cy="2875041"/>
          </a:xfrm>
          <a:prstGeom prst="rect">
            <a:avLst/>
          </a:prstGeom>
        </p:spPr>
      </p:pic>
      <p:pic>
        <p:nvPicPr>
          <p:cNvPr id="36" name="图片 35">
            <a:extLst>
              <a:ext uri="{FF2B5EF4-FFF2-40B4-BE49-F238E27FC236}">
                <a16:creationId xmlns:a16="http://schemas.microsoft.com/office/drawing/2014/main" id="{4E88701D-29BA-1661-81B9-E994895D183F}"/>
              </a:ext>
            </a:extLst>
          </p:cNvPr>
          <p:cNvPicPr>
            <a:picLocks noChangeAspect="1"/>
          </p:cNvPicPr>
          <p:nvPr/>
        </p:nvPicPr>
        <p:blipFill>
          <a:blip r:embed="rId6"/>
          <a:srcRect l="12210"/>
          <a:stretch>
            <a:fillRect/>
          </a:stretch>
        </p:blipFill>
        <p:spPr>
          <a:xfrm>
            <a:off x="8594998" y="1994119"/>
            <a:ext cx="3063880" cy="2875041"/>
          </a:xfrm>
          <a:prstGeom prst="rect">
            <a:avLst/>
          </a:prstGeom>
        </p:spPr>
      </p:pic>
      <p:grpSp>
        <p:nvGrpSpPr>
          <p:cNvPr id="40" name="组合 39">
            <a:extLst>
              <a:ext uri="{FF2B5EF4-FFF2-40B4-BE49-F238E27FC236}">
                <a16:creationId xmlns:a16="http://schemas.microsoft.com/office/drawing/2014/main" id="{338B89C4-1797-7F2E-0521-564849167FB9}"/>
              </a:ext>
            </a:extLst>
          </p:cNvPr>
          <p:cNvGrpSpPr/>
          <p:nvPr/>
        </p:nvGrpSpPr>
        <p:grpSpPr>
          <a:xfrm>
            <a:off x="8631710" y="2221720"/>
            <a:ext cx="2252192" cy="2252192"/>
            <a:chOff x="9051215" y="460464"/>
            <a:chExt cx="2071286" cy="2071286"/>
          </a:xfrm>
        </p:grpSpPr>
        <p:cxnSp>
          <p:nvCxnSpPr>
            <p:cNvPr id="8" name="直接连接符 7">
              <a:extLst>
                <a:ext uri="{FF2B5EF4-FFF2-40B4-BE49-F238E27FC236}">
                  <a16:creationId xmlns:a16="http://schemas.microsoft.com/office/drawing/2014/main" id="{B3A4AC0A-0FA7-C249-E2AD-100BE2B3376A}"/>
                </a:ext>
              </a:extLst>
            </p:cNvPr>
            <p:cNvCxnSpPr>
              <a:cxnSpLocks/>
            </p:cNvCxnSpPr>
            <p:nvPr/>
          </p:nvCxnSpPr>
          <p:spPr>
            <a:xfrm flipV="1">
              <a:off x="9051215" y="474280"/>
              <a:ext cx="2071286" cy="2054397"/>
            </a:xfrm>
            <a:prstGeom prst="line">
              <a:avLst/>
            </a:prstGeom>
            <a:ln w="1270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9" name="直接连接符 8">
              <a:extLst>
                <a:ext uri="{FF2B5EF4-FFF2-40B4-BE49-F238E27FC236}">
                  <a16:creationId xmlns:a16="http://schemas.microsoft.com/office/drawing/2014/main" id="{5FFB1C27-EA31-0E4B-B62C-0C237A1A9BE2}"/>
                </a:ext>
              </a:extLst>
            </p:cNvPr>
            <p:cNvCxnSpPr>
              <a:cxnSpLocks/>
            </p:cNvCxnSpPr>
            <p:nvPr/>
          </p:nvCxnSpPr>
          <p:spPr>
            <a:xfrm rot="5400000" flipV="1">
              <a:off x="9056588" y="468908"/>
              <a:ext cx="2071286" cy="2054397"/>
            </a:xfrm>
            <a:prstGeom prst="line">
              <a:avLst/>
            </a:prstGeom>
            <a:ln w="12700">
              <a:solidFill>
                <a:srgbClr val="FF0000"/>
              </a:solidFill>
              <a:prstDash val="lgDash"/>
            </a:ln>
          </p:spPr>
          <p:style>
            <a:lnRef idx="1">
              <a:schemeClr val="accent1"/>
            </a:lnRef>
            <a:fillRef idx="0">
              <a:schemeClr val="accent1"/>
            </a:fillRef>
            <a:effectRef idx="0">
              <a:schemeClr val="accent1"/>
            </a:effectRef>
            <a:fontRef idx="minor">
              <a:schemeClr val="tx1"/>
            </a:fontRef>
          </p:style>
        </p:cxnSp>
      </p:grpSp>
      <p:grpSp>
        <p:nvGrpSpPr>
          <p:cNvPr id="45" name="组合 44">
            <a:extLst>
              <a:ext uri="{FF2B5EF4-FFF2-40B4-BE49-F238E27FC236}">
                <a16:creationId xmlns:a16="http://schemas.microsoft.com/office/drawing/2014/main" id="{01957C7F-3783-BF28-2083-0A52F5FDE727}"/>
              </a:ext>
            </a:extLst>
          </p:cNvPr>
          <p:cNvGrpSpPr/>
          <p:nvPr/>
        </p:nvGrpSpPr>
        <p:grpSpPr>
          <a:xfrm>
            <a:off x="9048328" y="223417"/>
            <a:ext cx="1699252" cy="1691712"/>
            <a:chOff x="8904312" y="145837"/>
            <a:chExt cx="1699252" cy="1691712"/>
          </a:xfrm>
        </p:grpSpPr>
        <p:pic>
          <p:nvPicPr>
            <p:cNvPr id="30" name="图片 29">
              <a:extLst>
                <a:ext uri="{FF2B5EF4-FFF2-40B4-BE49-F238E27FC236}">
                  <a16:creationId xmlns:a16="http://schemas.microsoft.com/office/drawing/2014/main" id="{C092F416-EA03-1199-D5C0-32AA6729D533}"/>
                </a:ext>
              </a:extLst>
            </p:cNvPr>
            <p:cNvPicPr>
              <a:picLocks noChangeAspect="1"/>
            </p:cNvPicPr>
            <p:nvPr/>
          </p:nvPicPr>
          <p:blipFill>
            <a:blip r:embed="rId7"/>
            <a:stretch>
              <a:fillRect/>
            </a:stretch>
          </p:blipFill>
          <p:spPr>
            <a:xfrm>
              <a:off x="8904312" y="145837"/>
              <a:ext cx="1699252" cy="1691712"/>
            </a:xfrm>
            <a:prstGeom prst="rect">
              <a:avLst/>
            </a:prstGeom>
          </p:spPr>
        </p:pic>
        <p:grpSp>
          <p:nvGrpSpPr>
            <p:cNvPr id="42" name="组合 41">
              <a:extLst>
                <a:ext uri="{FF2B5EF4-FFF2-40B4-BE49-F238E27FC236}">
                  <a16:creationId xmlns:a16="http://schemas.microsoft.com/office/drawing/2014/main" id="{AE253864-EC20-28B0-9189-7E110A8A76E9}"/>
                </a:ext>
              </a:extLst>
            </p:cNvPr>
            <p:cNvGrpSpPr/>
            <p:nvPr/>
          </p:nvGrpSpPr>
          <p:grpSpPr>
            <a:xfrm>
              <a:off x="8937232" y="184031"/>
              <a:ext cx="1621676" cy="1621676"/>
              <a:chOff x="9051215" y="460464"/>
              <a:chExt cx="2071286" cy="2071286"/>
            </a:xfrm>
          </p:grpSpPr>
          <p:cxnSp>
            <p:nvCxnSpPr>
              <p:cNvPr id="43" name="直接连接符 42">
                <a:extLst>
                  <a:ext uri="{FF2B5EF4-FFF2-40B4-BE49-F238E27FC236}">
                    <a16:creationId xmlns:a16="http://schemas.microsoft.com/office/drawing/2014/main" id="{68CF06C4-42D6-4C14-E7A0-40A311FC0861}"/>
                  </a:ext>
                </a:extLst>
              </p:cNvPr>
              <p:cNvCxnSpPr>
                <a:cxnSpLocks/>
              </p:cNvCxnSpPr>
              <p:nvPr/>
            </p:nvCxnSpPr>
            <p:spPr>
              <a:xfrm flipV="1">
                <a:off x="9051215" y="474280"/>
                <a:ext cx="2071286" cy="2054397"/>
              </a:xfrm>
              <a:prstGeom prst="line">
                <a:avLst/>
              </a:prstGeom>
              <a:ln w="1270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44" name="直接连接符 43">
                <a:extLst>
                  <a:ext uri="{FF2B5EF4-FFF2-40B4-BE49-F238E27FC236}">
                    <a16:creationId xmlns:a16="http://schemas.microsoft.com/office/drawing/2014/main" id="{5B377189-3290-7EDC-2EA8-DBD9C5E7DB74}"/>
                  </a:ext>
                </a:extLst>
              </p:cNvPr>
              <p:cNvCxnSpPr>
                <a:cxnSpLocks/>
              </p:cNvCxnSpPr>
              <p:nvPr/>
            </p:nvCxnSpPr>
            <p:spPr>
              <a:xfrm rot="5400000" flipV="1">
                <a:off x="9056588" y="468908"/>
                <a:ext cx="2071286" cy="2054397"/>
              </a:xfrm>
              <a:prstGeom prst="line">
                <a:avLst/>
              </a:prstGeom>
              <a:ln w="12700">
                <a:solidFill>
                  <a:srgbClr val="FF0000"/>
                </a:solidFill>
                <a:prstDash val="lgDash"/>
              </a:ln>
            </p:spPr>
            <p:style>
              <a:lnRef idx="1">
                <a:schemeClr val="accent1"/>
              </a:lnRef>
              <a:fillRef idx="0">
                <a:schemeClr val="accent1"/>
              </a:fillRef>
              <a:effectRef idx="0">
                <a:schemeClr val="accent1"/>
              </a:effectRef>
              <a:fontRef idx="minor">
                <a:schemeClr val="tx1"/>
              </a:fontRef>
            </p:style>
          </p:cxnSp>
        </p:grpSp>
      </p:grpSp>
      <p:sp>
        <p:nvSpPr>
          <p:cNvPr id="47" name="文本框 46">
            <a:extLst>
              <a:ext uri="{FF2B5EF4-FFF2-40B4-BE49-F238E27FC236}">
                <a16:creationId xmlns:a16="http://schemas.microsoft.com/office/drawing/2014/main" id="{8262A9FA-2320-E1BD-2043-FE3F2497F326}"/>
              </a:ext>
            </a:extLst>
          </p:cNvPr>
          <p:cNvSpPr txBox="1"/>
          <p:nvPr/>
        </p:nvSpPr>
        <p:spPr>
          <a:xfrm>
            <a:off x="767408" y="4929470"/>
            <a:ext cx="2579552" cy="646331"/>
          </a:xfrm>
          <a:prstGeom prst="rect">
            <a:avLst/>
          </a:prstGeom>
          <a:noFill/>
        </p:spPr>
        <p:txBody>
          <a:bodyPr wrap="none" rtlCol="0">
            <a:spAutoFit/>
          </a:bodyPr>
          <a:lstStyle/>
          <a:p>
            <a:r>
              <a:rPr lang="en-US" altLang="zh-CN" dirty="0"/>
              <a:t>LCE: 		100%</a:t>
            </a:r>
          </a:p>
          <a:p>
            <a:r>
              <a:rPr lang="en-US" altLang="zh-CN" dirty="0"/>
              <a:t>Non-uniformity: 	0.725</a:t>
            </a:r>
            <a:endParaRPr lang="zh-CN" altLang="en-US" dirty="0"/>
          </a:p>
        </p:txBody>
      </p:sp>
      <p:sp>
        <p:nvSpPr>
          <p:cNvPr id="48" name="文本框 47">
            <a:extLst>
              <a:ext uri="{FF2B5EF4-FFF2-40B4-BE49-F238E27FC236}">
                <a16:creationId xmlns:a16="http://schemas.microsoft.com/office/drawing/2014/main" id="{0C853FBA-0A5A-7111-04FE-E89A988CF183}"/>
              </a:ext>
            </a:extLst>
          </p:cNvPr>
          <p:cNvSpPr txBox="1"/>
          <p:nvPr/>
        </p:nvSpPr>
        <p:spPr>
          <a:xfrm>
            <a:off x="5591250" y="1689996"/>
            <a:ext cx="3353610" cy="307777"/>
          </a:xfrm>
          <a:prstGeom prst="rect">
            <a:avLst/>
          </a:prstGeom>
          <a:noFill/>
        </p:spPr>
        <p:txBody>
          <a:bodyPr wrap="none" rtlCol="0">
            <a:spAutoFit/>
          </a:bodyPr>
          <a:lstStyle/>
          <a:p>
            <a:r>
              <a:rPr lang="en-US" altLang="zh-CN" sz="1400" dirty="0">
                <a:latin typeface="+mj-lt"/>
              </a:rPr>
              <a:t>Courtesy of Sen Qian, IHEP,</a:t>
            </a:r>
            <a:r>
              <a:rPr lang="zh-CN" altLang="en-US" sz="1400" dirty="0">
                <a:latin typeface="+mj-lt"/>
              </a:rPr>
              <a:t> </a:t>
            </a:r>
            <a:r>
              <a:rPr lang="en-US" altLang="zh-CN" sz="1400" dirty="0">
                <a:latin typeface="+mj-lt"/>
              </a:rPr>
              <a:t>for</a:t>
            </a:r>
            <a:r>
              <a:rPr lang="zh-CN" altLang="en-US" sz="1400" dirty="0">
                <a:latin typeface="+mj-lt"/>
              </a:rPr>
              <a:t> </a:t>
            </a:r>
            <a:r>
              <a:rPr lang="en-US" altLang="zh-CN" sz="1400" dirty="0">
                <a:latin typeface="+mj-lt"/>
              </a:rPr>
              <a:t>the</a:t>
            </a:r>
            <a:r>
              <a:rPr lang="zh-CN" altLang="en-US" sz="1400" dirty="0">
                <a:latin typeface="+mj-lt"/>
              </a:rPr>
              <a:t> </a:t>
            </a:r>
            <a:r>
              <a:rPr lang="en-US" altLang="zh-CN" sz="1400" dirty="0">
                <a:latin typeface="+mj-lt"/>
              </a:rPr>
              <a:t>PS</a:t>
            </a:r>
            <a:r>
              <a:rPr lang="zh-CN" altLang="en-US" sz="1400" dirty="0">
                <a:latin typeface="+mj-lt"/>
              </a:rPr>
              <a:t> </a:t>
            </a:r>
            <a:r>
              <a:rPr lang="en-US" altLang="zh-CN" sz="1400" dirty="0">
                <a:latin typeface="+mj-lt"/>
              </a:rPr>
              <a:t>idea</a:t>
            </a:r>
            <a:endParaRPr lang="zh-CN" altLang="en-US" sz="1400" dirty="0">
              <a:latin typeface="+mj-lt"/>
            </a:endParaRPr>
          </a:p>
        </p:txBody>
      </p:sp>
      <p:sp>
        <p:nvSpPr>
          <p:cNvPr id="50" name="文本框 49">
            <a:extLst>
              <a:ext uri="{FF2B5EF4-FFF2-40B4-BE49-F238E27FC236}">
                <a16:creationId xmlns:a16="http://schemas.microsoft.com/office/drawing/2014/main" id="{BE0337F3-71F7-8E0A-4EF8-E26BEA089E72}"/>
              </a:ext>
            </a:extLst>
          </p:cNvPr>
          <p:cNvSpPr txBox="1"/>
          <p:nvPr/>
        </p:nvSpPr>
        <p:spPr>
          <a:xfrm>
            <a:off x="4204839" y="4929468"/>
            <a:ext cx="884963" cy="646331"/>
          </a:xfrm>
          <a:prstGeom prst="rect">
            <a:avLst/>
          </a:prstGeom>
          <a:noFill/>
        </p:spPr>
        <p:txBody>
          <a:bodyPr wrap="square">
            <a:spAutoFit/>
          </a:bodyPr>
          <a:lstStyle/>
          <a:p>
            <a:pPr algn="ctr"/>
            <a:r>
              <a:rPr lang="en-US" altLang="zh-CN" sz="1800" dirty="0"/>
              <a:t>101%</a:t>
            </a:r>
          </a:p>
          <a:p>
            <a:pPr algn="ctr"/>
            <a:r>
              <a:rPr lang="en-US" altLang="zh-CN" dirty="0"/>
              <a:t>0.543</a:t>
            </a:r>
            <a:endParaRPr lang="zh-CN" altLang="en-US" dirty="0"/>
          </a:p>
        </p:txBody>
      </p:sp>
      <p:sp>
        <p:nvSpPr>
          <p:cNvPr id="52" name="文本框 51">
            <a:extLst>
              <a:ext uri="{FF2B5EF4-FFF2-40B4-BE49-F238E27FC236}">
                <a16:creationId xmlns:a16="http://schemas.microsoft.com/office/drawing/2014/main" id="{281E7B70-B2EA-A9EE-9EA8-DA17F68DB41D}"/>
              </a:ext>
            </a:extLst>
          </p:cNvPr>
          <p:cNvSpPr txBox="1"/>
          <p:nvPr/>
        </p:nvSpPr>
        <p:spPr>
          <a:xfrm>
            <a:off x="6775671" y="4929469"/>
            <a:ext cx="884963" cy="646331"/>
          </a:xfrm>
          <a:prstGeom prst="rect">
            <a:avLst/>
          </a:prstGeom>
          <a:noFill/>
        </p:spPr>
        <p:txBody>
          <a:bodyPr wrap="square">
            <a:spAutoFit/>
          </a:bodyPr>
          <a:lstStyle/>
          <a:p>
            <a:pPr algn="ctr"/>
            <a:r>
              <a:rPr lang="en-US" altLang="zh-CN" sz="1800" dirty="0"/>
              <a:t>149%</a:t>
            </a:r>
          </a:p>
          <a:p>
            <a:pPr algn="ctr"/>
            <a:r>
              <a:rPr lang="en-US" altLang="zh-CN" dirty="0"/>
              <a:t>0.504</a:t>
            </a:r>
            <a:endParaRPr lang="zh-CN" altLang="en-US" dirty="0"/>
          </a:p>
        </p:txBody>
      </p:sp>
      <p:sp>
        <p:nvSpPr>
          <p:cNvPr id="54" name="文本框 53">
            <a:extLst>
              <a:ext uri="{FF2B5EF4-FFF2-40B4-BE49-F238E27FC236}">
                <a16:creationId xmlns:a16="http://schemas.microsoft.com/office/drawing/2014/main" id="{BFFD29DD-A670-0DDE-EA5F-44879E013F24}"/>
              </a:ext>
            </a:extLst>
          </p:cNvPr>
          <p:cNvSpPr txBox="1"/>
          <p:nvPr/>
        </p:nvSpPr>
        <p:spPr>
          <a:xfrm>
            <a:off x="9315324" y="4942909"/>
            <a:ext cx="884963" cy="646331"/>
          </a:xfrm>
          <a:prstGeom prst="rect">
            <a:avLst/>
          </a:prstGeom>
          <a:noFill/>
        </p:spPr>
        <p:txBody>
          <a:bodyPr wrap="square">
            <a:spAutoFit/>
          </a:bodyPr>
          <a:lstStyle/>
          <a:p>
            <a:pPr algn="ctr"/>
            <a:r>
              <a:rPr lang="en-US" altLang="zh-CN" sz="1800" dirty="0"/>
              <a:t>197%</a:t>
            </a:r>
          </a:p>
          <a:p>
            <a:pPr algn="ctr"/>
            <a:r>
              <a:rPr lang="en-US" altLang="zh-CN" dirty="0"/>
              <a:t>0. 499</a:t>
            </a:r>
            <a:endParaRPr lang="zh-CN" altLang="en-US" dirty="0"/>
          </a:p>
        </p:txBody>
      </p:sp>
      <p:pic>
        <p:nvPicPr>
          <p:cNvPr id="5" name="图片 4">
            <a:extLst>
              <a:ext uri="{FF2B5EF4-FFF2-40B4-BE49-F238E27FC236}">
                <a16:creationId xmlns:a16="http://schemas.microsoft.com/office/drawing/2014/main" id="{9BF0FD90-E4D7-4FE0-97A0-AF48C6917997}"/>
              </a:ext>
            </a:extLst>
          </p:cNvPr>
          <p:cNvPicPr>
            <a:picLocks noChangeAspect="1"/>
          </p:cNvPicPr>
          <p:nvPr/>
        </p:nvPicPr>
        <p:blipFill rotWithShape="1">
          <a:blip r:embed="rId8"/>
          <a:srcRect l="12268" t="-1" r="21727" b="-1"/>
          <a:stretch/>
        </p:blipFill>
        <p:spPr>
          <a:xfrm>
            <a:off x="6062815" y="1989160"/>
            <a:ext cx="2307555" cy="2880000"/>
          </a:xfrm>
          <a:prstGeom prst="rect">
            <a:avLst/>
          </a:prstGeom>
        </p:spPr>
      </p:pic>
      <p:grpSp>
        <p:nvGrpSpPr>
          <p:cNvPr id="28" name="组合 27">
            <a:extLst>
              <a:ext uri="{FF2B5EF4-FFF2-40B4-BE49-F238E27FC236}">
                <a16:creationId xmlns:a16="http://schemas.microsoft.com/office/drawing/2014/main" id="{F1D86554-E553-40F3-A233-411B7CFAFA4C}"/>
              </a:ext>
            </a:extLst>
          </p:cNvPr>
          <p:cNvGrpSpPr/>
          <p:nvPr/>
        </p:nvGrpSpPr>
        <p:grpSpPr>
          <a:xfrm>
            <a:off x="6095999" y="2218379"/>
            <a:ext cx="2252192" cy="2252192"/>
            <a:chOff x="9051215" y="460464"/>
            <a:chExt cx="2071286" cy="2071286"/>
          </a:xfrm>
        </p:grpSpPr>
        <p:cxnSp>
          <p:nvCxnSpPr>
            <p:cNvPr id="29" name="直接连接符 28">
              <a:extLst>
                <a:ext uri="{FF2B5EF4-FFF2-40B4-BE49-F238E27FC236}">
                  <a16:creationId xmlns:a16="http://schemas.microsoft.com/office/drawing/2014/main" id="{2EFEAFBD-EB40-42FB-AA3A-320AF209F564}"/>
                </a:ext>
              </a:extLst>
            </p:cNvPr>
            <p:cNvCxnSpPr>
              <a:cxnSpLocks/>
            </p:cNvCxnSpPr>
            <p:nvPr/>
          </p:nvCxnSpPr>
          <p:spPr>
            <a:xfrm flipV="1">
              <a:off x="9051215" y="474280"/>
              <a:ext cx="2071286" cy="2054397"/>
            </a:xfrm>
            <a:prstGeom prst="line">
              <a:avLst/>
            </a:prstGeom>
            <a:ln w="1270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31" name="直接连接符 30">
              <a:extLst>
                <a:ext uri="{FF2B5EF4-FFF2-40B4-BE49-F238E27FC236}">
                  <a16:creationId xmlns:a16="http://schemas.microsoft.com/office/drawing/2014/main" id="{E62C860A-D3B5-4D2B-A024-5413D1750631}"/>
                </a:ext>
              </a:extLst>
            </p:cNvPr>
            <p:cNvCxnSpPr>
              <a:cxnSpLocks/>
            </p:cNvCxnSpPr>
            <p:nvPr/>
          </p:nvCxnSpPr>
          <p:spPr>
            <a:xfrm rot="5400000" flipV="1">
              <a:off x="9056588" y="468908"/>
              <a:ext cx="2071286" cy="2054397"/>
            </a:xfrm>
            <a:prstGeom prst="line">
              <a:avLst/>
            </a:prstGeom>
            <a:ln w="12700">
              <a:solidFill>
                <a:srgbClr val="FF0000"/>
              </a:solidFill>
              <a:prstDash val="lg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62761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1589D-7793-FDB8-9432-BB53DF3294E8}"/>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F16A9548-E9C4-254B-2752-56B001BF7BF9}"/>
              </a:ext>
            </a:extLst>
          </p:cNvPr>
          <p:cNvSpPr>
            <a:spLocks noGrp="1"/>
          </p:cNvSpPr>
          <p:nvPr>
            <p:ph type="title"/>
          </p:nvPr>
        </p:nvSpPr>
        <p:spPr>
          <a:xfrm>
            <a:off x="334962" y="180722"/>
            <a:ext cx="11522075" cy="613245"/>
          </a:xfrm>
        </p:spPr>
        <p:txBody>
          <a:bodyPr/>
          <a:lstStyle/>
          <a:p>
            <a:r>
              <a:rPr lang="en-US" altLang="zh-CN" dirty="0"/>
              <a:t>Cross Laying Pattern to Further Improve Uniformity</a:t>
            </a:r>
            <a:endParaRPr lang="zh-CN" altLang="en-US" dirty="0"/>
          </a:p>
        </p:txBody>
      </p:sp>
      <p:sp>
        <p:nvSpPr>
          <p:cNvPr id="3" name="灯片编号占位符 2">
            <a:extLst>
              <a:ext uri="{FF2B5EF4-FFF2-40B4-BE49-F238E27FC236}">
                <a16:creationId xmlns:a16="http://schemas.microsoft.com/office/drawing/2014/main" id="{F16E21C1-E862-C210-9A9D-BB04D544712E}"/>
              </a:ext>
            </a:extLst>
          </p:cNvPr>
          <p:cNvSpPr>
            <a:spLocks noGrp="1"/>
          </p:cNvSpPr>
          <p:nvPr>
            <p:ph type="sldNum" sz="quarter" idx="11"/>
          </p:nvPr>
        </p:nvSpPr>
        <p:spPr/>
        <p:txBody>
          <a:bodyPr/>
          <a:lstStyle/>
          <a:p>
            <a:fld id="{8D352C0E-AFB2-41AE-A3D8-7707757F504B}" type="slidenum">
              <a:rPr lang="zh-CN" altLang="en-US" smtClean="0"/>
              <a:pPr/>
              <a:t>6</a:t>
            </a:fld>
            <a:endParaRPr lang="zh-CN" altLang="en-US"/>
          </a:p>
        </p:txBody>
      </p:sp>
      <p:grpSp>
        <p:nvGrpSpPr>
          <p:cNvPr id="50" name="组合 49">
            <a:extLst>
              <a:ext uri="{FF2B5EF4-FFF2-40B4-BE49-F238E27FC236}">
                <a16:creationId xmlns:a16="http://schemas.microsoft.com/office/drawing/2014/main" id="{DB9FFDCF-0B9D-553C-0528-8F6D3624BDD7}"/>
              </a:ext>
            </a:extLst>
          </p:cNvPr>
          <p:cNvGrpSpPr/>
          <p:nvPr/>
        </p:nvGrpSpPr>
        <p:grpSpPr>
          <a:xfrm>
            <a:off x="440969" y="4320388"/>
            <a:ext cx="1031079" cy="721321"/>
            <a:chOff x="2184601" y="1660272"/>
            <a:chExt cx="1031079" cy="721321"/>
          </a:xfrm>
        </p:grpSpPr>
        <p:sp>
          <p:nvSpPr>
            <p:cNvPr id="29" name="立方体 28">
              <a:extLst>
                <a:ext uri="{FF2B5EF4-FFF2-40B4-BE49-F238E27FC236}">
                  <a16:creationId xmlns:a16="http://schemas.microsoft.com/office/drawing/2014/main" id="{24DBA66F-1ED6-D987-925F-8E675792B7C8}"/>
                </a:ext>
              </a:extLst>
            </p:cNvPr>
            <p:cNvSpPr/>
            <p:nvPr/>
          </p:nvSpPr>
          <p:spPr>
            <a:xfrm>
              <a:off x="2397538" y="1961455"/>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立方体 29">
              <a:extLst>
                <a:ext uri="{FF2B5EF4-FFF2-40B4-BE49-F238E27FC236}">
                  <a16:creationId xmlns:a16="http://schemas.microsoft.com/office/drawing/2014/main" id="{B005BE75-BD8A-EBB5-9692-287A804159AA}"/>
                </a:ext>
              </a:extLst>
            </p:cNvPr>
            <p:cNvSpPr/>
            <p:nvPr/>
          </p:nvSpPr>
          <p:spPr>
            <a:xfrm>
              <a:off x="2685570" y="1961455"/>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立方体 32">
              <a:extLst>
                <a:ext uri="{FF2B5EF4-FFF2-40B4-BE49-F238E27FC236}">
                  <a16:creationId xmlns:a16="http://schemas.microsoft.com/office/drawing/2014/main" id="{58522387-8F1F-A46E-C04E-6B5CADB7EE94}"/>
                </a:ext>
              </a:extLst>
            </p:cNvPr>
            <p:cNvSpPr/>
            <p:nvPr/>
          </p:nvSpPr>
          <p:spPr>
            <a:xfrm>
              <a:off x="2264241" y="2093561"/>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立方体 33">
              <a:extLst>
                <a:ext uri="{FF2B5EF4-FFF2-40B4-BE49-F238E27FC236}">
                  <a16:creationId xmlns:a16="http://schemas.microsoft.com/office/drawing/2014/main" id="{F02828A8-188A-87B0-8F4C-E1B208CF4306}"/>
                </a:ext>
              </a:extLst>
            </p:cNvPr>
            <p:cNvSpPr/>
            <p:nvPr/>
          </p:nvSpPr>
          <p:spPr>
            <a:xfrm>
              <a:off x="2552273" y="2093561"/>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立方体 35">
              <a:extLst>
                <a:ext uri="{FF2B5EF4-FFF2-40B4-BE49-F238E27FC236}">
                  <a16:creationId xmlns:a16="http://schemas.microsoft.com/office/drawing/2014/main" id="{C975C914-5989-3681-319A-5715CF340567}"/>
                </a:ext>
              </a:extLst>
            </p:cNvPr>
            <p:cNvSpPr/>
            <p:nvPr/>
          </p:nvSpPr>
          <p:spPr>
            <a:xfrm>
              <a:off x="2184601" y="1873895"/>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立方体 31">
              <a:extLst>
                <a:ext uri="{FF2B5EF4-FFF2-40B4-BE49-F238E27FC236}">
                  <a16:creationId xmlns:a16="http://schemas.microsoft.com/office/drawing/2014/main" id="{EABB96E2-92EA-4E8D-E361-94E90F832AC0}"/>
                </a:ext>
              </a:extLst>
            </p:cNvPr>
            <p:cNvSpPr/>
            <p:nvPr/>
          </p:nvSpPr>
          <p:spPr>
            <a:xfrm>
              <a:off x="2623482" y="1739476"/>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立方体 30">
              <a:extLst>
                <a:ext uri="{FF2B5EF4-FFF2-40B4-BE49-F238E27FC236}">
                  <a16:creationId xmlns:a16="http://schemas.microsoft.com/office/drawing/2014/main" id="{F948D9D0-68E1-6A37-213A-9D0D7663C1B3}"/>
                </a:ext>
              </a:extLst>
            </p:cNvPr>
            <p:cNvSpPr/>
            <p:nvPr/>
          </p:nvSpPr>
          <p:spPr>
            <a:xfrm>
              <a:off x="2482742" y="1873895"/>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立方体 34">
              <a:extLst>
                <a:ext uri="{FF2B5EF4-FFF2-40B4-BE49-F238E27FC236}">
                  <a16:creationId xmlns:a16="http://schemas.microsoft.com/office/drawing/2014/main" id="{33969157-F824-66D5-0974-FBA70C61D012}"/>
                </a:ext>
              </a:extLst>
            </p:cNvPr>
            <p:cNvSpPr/>
            <p:nvPr/>
          </p:nvSpPr>
          <p:spPr>
            <a:xfrm>
              <a:off x="2783632" y="1873895"/>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立方体 36">
              <a:extLst>
                <a:ext uri="{FF2B5EF4-FFF2-40B4-BE49-F238E27FC236}">
                  <a16:creationId xmlns:a16="http://schemas.microsoft.com/office/drawing/2014/main" id="{1A51BBEA-C623-121C-268F-0E2503F66608}"/>
                </a:ext>
              </a:extLst>
            </p:cNvPr>
            <p:cNvSpPr/>
            <p:nvPr/>
          </p:nvSpPr>
          <p:spPr>
            <a:xfrm>
              <a:off x="2351584" y="2006001"/>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立方体 40">
              <a:extLst>
                <a:ext uri="{FF2B5EF4-FFF2-40B4-BE49-F238E27FC236}">
                  <a16:creationId xmlns:a16="http://schemas.microsoft.com/office/drawing/2014/main" id="{5B4C2658-5DEA-A091-0DFE-39EF7AD2A345}"/>
                </a:ext>
              </a:extLst>
            </p:cNvPr>
            <p:cNvSpPr/>
            <p:nvPr/>
          </p:nvSpPr>
          <p:spPr>
            <a:xfrm>
              <a:off x="2392076" y="1660272"/>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立方体 41">
              <a:extLst>
                <a:ext uri="{FF2B5EF4-FFF2-40B4-BE49-F238E27FC236}">
                  <a16:creationId xmlns:a16="http://schemas.microsoft.com/office/drawing/2014/main" id="{73E53057-C1B5-B82D-31CF-19DB6A3A785F}"/>
                </a:ext>
              </a:extLst>
            </p:cNvPr>
            <p:cNvSpPr/>
            <p:nvPr/>
          </p:nvSpPr>
          <p:spPr>
            <a:xfrm>
              <a:off x="2680108" y="1660272"/>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立方体 42">
              <a:extLst>
                <a:ext uri="{FF2B5EF4-FFF2-40B4-BE49-F238E27FC236}">
                  <a16:creationId xmlns:a16="http://schemas.microsoft.com/office/drawing/2014/main" id="{A7B5AF37-BC76-7046-4B72-AB9FE602D523}"/>
                </a:ext>
              </a:extLst>
            </p:cNvPr>
            <p:cNvSpPr/>
            <p:nvPr/>
          </p:nvSpPr>
          <p:spPr>
            <a:xfrm>
              <a:off x="2258779" y="1792378"/>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立方体 43">
              <a:extLst>
                <a:ext uri="{FF2B5EF4-FFF2-40B4-BE49-F238E27FC236}">
                  <a16:creationId xmlns:a16="http://schemas.microsoft.com/office/drawing/2014/main" id="{0A00DFA0-81FE-2C8E-D248-EAA2195A10E5}"/>
                </a:ext>
              </a:extLst>
            </p:cNvPr>
            <p:cNvSpPr/>
            <p:nvPr/>
          </p:nvSpPr>
          <p:spPr>
            <a:xfrm>
              <a:off x="2546811" y="1792378"/>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8" name="组合 77">
            <a:extLst>
              <a:ext uri="{FF2B5EF4-FFF2-40B4-BE49-F238E27FC236}">
                <a16:creationId xmlns:a16="http://schemas.microsoft.com/office/drawing/2014/main" id="{C0823B19-B7F3-B9C0-392C-6EEFBBE366FC}"/>
              </a:ext>
            </a:extLst>
          </p:cNvPr>
          <p:cNvGrpSpPr/>
          <p:nvPr/>
        </p:nvGrpSpPr>
        <p:grpSpPr>
          <a:xfrm>
            <a:off x="1812872" y="1386814"/>
            <a:ext cx="909590" cy="1178090"/>
            <a:chOff x="334962" y="1890870"/>
            <a:chExt cx="909590" cy="1178090"/>
          </a:xfrm>
        </p:grpSpPr>
        <p:pic>
          <p:nvPicPr>
            <p:cNvPr id="51" name="图片 50">
              <a:extLst>
                <a:ext uri="{FF2B5EF4-FFF2-40B4-BE49-F238E27FC236}">
                  <a16:creationId xmlns:a16="http://schemas.microsoft.com/office/drawing/2014/main" id="{A7DEF596-D6FB-7593-B58F-0D003764058B}"/>
                </a:ext>
              </a:extLst>
            </p:cNvPr>
            <p:cNvPicPr>
              <a:picLocks noChangeAspect="1"/>
            </p:cNvPicPr>
            <p:nvPr/>
          </p:nvPicPr>
          <p:blipFill>
            <a:blip r:embed="rId3"/>
            <a:stretch>
              <a:fillRect/>
            </a:stretch>
          </p:blipFill>
          <p:spPr>
            <a:xfrm>
              <a:off x="334962" y="1988840"/>
              <a:ext cx="909590" cy="900672"/>
            </a:xfrm>
            <a:prstGeom prst="rect">
              <a:avLst/>
            </a:prstGeom>
          </p:spPr>
        </p:pic>
        <p:cxnSp>
          <p:nvCxnSpPr>
            <p:cNvPr id="53" name="直接箭头连接符 52">
              <a:extLst>
                <a:ext uri="{FF2B5EF4-FFF2-40B4-BE49-F238E27FC236}">
                  <a16:creationId xmlns:a16="http://schemas.microsoft.com/office/drawing/2014/main" id="{24E1C8C6-6D9A-66A6-68F5-74F0AED21A13}"/>
                </a:ext>
              </a:extLst>
            </p:cNvPr>
            <p:cNvCxnSpPr>
              <a:cxnSpLocks/>
            </p:cNvCxnSpPr>
            <p:nvPr/>
          </p:nvCxnSpPr>
          <p:spPr>
            <a:xfrm>
              <a:off x="738929" y="1890870"/>
              <a:ext cx="0" cy="117809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7" name="组合 76">
            <a:extLst>
              <a:ext uri="{FF2B5EF4-FFF2-40B4-BE49-F238E27FC236}">
                <a16:creationId xmlns:a16="http://schemas.microsoft.com/office/drawing/2014/main" id="{7611A04C-AE8F-5EFD-EAE0-EC99A66244ED}"/>
              </a:ext>
            </a:extLst>
          </p:cNvPr>
          <p:cNvGrpSpPr/>
          <p:nvPr/>
        </p:nvGrpSpPr>
        <p:grpSpPr>
          <a:xfrm>
            <a:off x="1812872" y="4077072"/>
            <a:ext cx="909588" cy="1178090"/>
            <a:chOff x="2500710" y="1890870"/>
            <a:chExt cx="909588" cy="1178090"/>
          </a:xfrm>
        </p:grpSpPr>
        <p:pic>
          <p:nvPicPr>
            <p:cNvPr id="52" name="图片 51">
              <a:extLst>
                <a:ext uri="{FF2B5EF4-FFF2-40B4-BE49-F238E27FC236}">
                  <a16:creationId xmlns:a16="http://schemas.microsoft.com/office/drawing/2014/main" id="{9CD692EB-437D-ED16-029B-E09C624AB160}"/>
                </a:ext>
              </a:extLst>
            </p:cNvPr>
            <p:cNvPicPr>
              <a:picLocks noChangeAspect="1"/>
            </p:cNvPicPr>
            <p:nvPr/>
          </p:nvPicPr>
          <p:blipFill>
            <a:blip r:embed="rId4"/>
            <a:stretch>
              <a:fillRect/>
            </a:stretch>
          </p:blipFill>
          <p:spPr>
            <a:xfrm rot="5400000">
              <a:off x="2491792" y="1997758"/>
              <a:ext cx="927424" cy="909588"/>
            </a:xfrm>
            <a:prstGeom prst="rect">
              <a:avLst/>
            </a:prstGeom>
          </p:spPr>
        </p:pic>
        <p:cxnSp>
          <p:nvCxnSpPr>
            <p:cNvPr id="54" name="直接箭头连接符 53">
              <a:extLst>
                <a:ext uri="{FF2B5EF4-FFF2-40B4-BE49-F238E27FC236}">
                  <a16:creationId xmlns:a16="http://schemas.microsoft.com/office/drawing/2014/main" id="{9FD5127B-9D1E-6E8C-9CC2-1573CCD3A568}"/>
                </a:ext>
              </a:extLst>
            </p:cNvPr>
            <p:cNvCxnSpPr>
              <a:cxnSpLocks/>
            </p:cNvCxnSpPr>
            <p:nvPr/>
          </p:nvCxnSpPr>
          <p:spPr>
            <a:xfrm>
              <a:off x="2883317" y="1890870"/>
              <a:ext cx="0" cy="117809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59" name="箭头: 右 58">
            <a:extLst>
              <a:ext uri="{FF2B5EF4-FFF2-40B4-BE49-F238E27FC236}">
                <a16:creationId xmlns:a16="http://schemas.microsoft.com/office/drawing/2014/main" id="{C34CE2C9-7FB8-28E2-F7DA-FCE97BB7FF9F}"/>
              </a:ext>
            </a:extLst>
          </p:cNvPr>
          <p:cNvSpPr/>
          <p:nvPr/>
        </p:nvSpPr>
        <p:spPr>
          <a:xfrm rot="5400000">
            <a:off x="1194041" y="3125524"/>
            <a:ext cx="653857" cy="432048"/>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6" name="组合 75">
            <a:extLst>
              <a:ext uri="{FF2B5EF4-FFF2-40B4-BE49-F238E27FC236}">
                <a16:creationId xmlns:a16="http://schemas.microsoft.com/office/drawing/2014/main" id="{73DDD289-04C9-CC14-756D-5844A107C7E7}"/>
              </a:ext>
            </a:extLst>
          </p:cNvPr>
          <p:cNvGrpSpPr/>
          <p:nvPr/>
        </p:nvGrpSpPr>
        <p:grpSpPr>
          <a:xfrm>
            <a:off x="369359" y="1532991"/>
            <a:ext cx="1285425" cy="852287"/>
            <a:chOff x="263352" y="745441"/>
            <a:chExt cx="1285425" cy="852287"/>
          </a:xfrm>
        </p:grpSpPr>
        <p:sp>
          <p:nvSpPr>
            <p:cNvPr id="19" name="立方体 18">
              <a:extLst>
                <a:ext uri="{FF2B5EF4-FFF2-40B4-BE49-F238E27FC236}">
                  <a16:creationId xmlns:a16="http://schemas.microsoft.com/office/drawing/2014/main" id="{8486B345-7D55-F2C3-CB48-145C727A51C2}"/>
                </a:ext>
              </a:extLst>
            </p:cNvPr>
            <p:cNvSpPr/>
            <p:nvPr/>
          </p:nvSpPr>
          <p:spPr>
            <a:xfrm>
              <a:off x="529571" y="1044293"/>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立方体 19">
              <a:extLst>
                <a:ext uri="{FF2B5EF4-FFF2-40B4-BE49-F238E27FC236}">
                  <a16:creationId xmlns:a16="http://schemas.microsoft.com/office/drawing/2014/main" id="{2CCED099-9E1C-5C04-ED6F-80D4DBC89672}"/>
                </a:ext>
              </a:extLst>
            </p:cNvPr>
            <p:cNvSpPr/>
            <p:nvPr/>
          </p:nvSpPr>
          <p:spPr>
            <a:xfrm>
              <a:off x="817603" y="1044293"/>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立方体 20">
              <a:extLst>
                <a:ext uri="{FF2B5EF4-FFF2-40B4-BE49-F238E27FC236}">
                  <a16:creationId xmlns:a16="http://schemas.microsoft.com/office/drawing/2014/main" id="{B70109CF-002F-E809-EBB6-223C31F145B7}"/>
                </a:ext>
              </a:extLst>
            </p:cNvPr>
            <p:cNvSpPr/>
            <p:nvPr/>
          </p:nvSpPr>
          <p:spPr>
            <a:xfrm>
              <a:off x="529571" y="900277"/>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立方体 21">
              <a:extLst>
                <a:ext uri="{FF2B5EF4-FFF2-40B4-BE49-F238E27FC236}">
                  <a16:creationId xmlns:a16="http://schemas.microsoft.com/office/drawing/2014/main" id="{224483D1-AF86-6A92-A848-7BC345FCDB46}"/>
                </a:ext>
              </a:extLst>
            </p:cNvPr>
            <p:cNvSpPr/>
            <p:nvPr/>
          </p:nvSpPr>
          <p:spPr>
            <a:xfrm>
              <a:off x="817603" y="900277"/>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立方体 22">
              <a:extLst>
                <a:ext uri="{FF2B5EF4-FFF2-40B4-BE49-F238E27FC236}">
                  <a16:creationId xmlns:a16="http://schemas.microsoft.com/office/drawing/2014/main" id="{F2E8DD7E-6049-0E14-ACBF-9EC1DCB6AB14}"/>
                </a:ext>
              </a:extLst>
            </p:cNvPr>
            <p:cNvSpPr/>
            <p:nvPr/>
          </p:nvSpPr>
          <p:spPr>
            <a:xfrm>
              <a:off x="396274" y="1176399"/>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立方体 23">
              <a:extLst>
                <a:ext uri="{FF2B5EF4-FFF2-40B4-BE49-F238E27FC236}">
                  <a16:creationId xmlns:a16="http://schemas.microsoft.com/office/drawing/2014/main" id="{2B825C03-60C4-C419-1248-5ECC43D46ABD}"/>
                </a:ext>
              </a:extLst>
            </p:cNvPr>
            <p:cNvSpPr/>
            <p:nvPr/>
          </p:nvSpPr>
          <p:spPr>
            <a:xfrm>
              <a:off x="684306" y="1176399"/>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立方体 24">
              <a:extLst>
                <a:ext uri="{FF2B5EF4-FFF2-40B4-BE49-F238E27FC236}">
                  <a16:creationId xmlns:a16="http://schemas.microsoft.com/office/drawing/2014/main" id="{5F2CE3F6-4CBA-182B-8B1C-A55328129627}"/>
                </a:ext>
              </a:extLst>
            </p:cNvPr>
            <p:cNvSpPr/>
            <p:nvPr/>
          </p:nvSpPr>
          <p:spPr>
            <a:xfrm>
              <a:off x="396274" y="1032383"/>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立方体 25">
              <a:extLst>
                <a:ext uri="{FF2B5EF4-FFF2-40B4-BE49-F238E27FC236}">
                  <a16:creationId xmlns:a16="http://schemas.microsoft.com/office/drawing/2014/main" id="{7100199C-A38F-3926-4E38-76F3443E8F47}"/>
                </a:ext>
              </a:extLst>
            </p:cNvPr>
            <p:cNvSpPr/>
            <p:nvPr/>
          </p:nvSpPr>
          <p:spPr>
            <a:xfrm>
              <a:off x="684306" y="1032383"/>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立方体 44">
              <a:extLst>
                <a:ext uri="{FF2B5EF4-FFF2-40B4-BE49-F238E27FC236}">
                  <a16:creationId xmlns:a16="http://schemas.microsoft.com/office/drawing/2014/main" id="{F845F70A-6A1E-A60F-CC54-11E82F550A3C}"/>
                </a:ext>
              </a:extLst>
            </p:cNvPr>
            <p:cNvSpPr/>
            <p:nvPr/>
          </p:nvSpPr>
          <p:spPr>
            <a:xfrm>
              <a:off x="1116212" y="1044293"/>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立方体 45">
              <a:extLst>
                <a:ext uri="{FF2B5EF4-FFF2-40B4-BE49-F238E27FC236}">
                  <a16:creationId xmlns:a16="http://schemas.microsoft.com/office/drawing/2014/main" id="{21636726-D751-8ED9-6D2B-EA38825EE0DC}"/>
                </a:ext>
              </a:extLst>
            </p:cNvPr>
            <p:cNvSpPr/>
            <p:nvPr/>
          </p:nvSpPr>
          <p:spPr>
            <a:xfrm>
              <a:off x="982915" y="1176399"/>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立方体 46">
              <a:extLst>
                <a:ext uri="{FF2B5EF4-FFF2-40B4-BE49-F238E27FC236}">
                  <a16:creationId xmlns:a16="http://schemas.microsoft.com/office/drawing/2014/main" id="{0CF5D9CA-0057-A564-A232-C843F5D31459}"/>
                </a:ext>
              </a:extLst>
            </p:cNvPr>
            <p:cNvSpPr/>
            <p:nvPr/>
          </p:nvSpPr>
          <p:spPr>
            <a:xfrm>
              <a:off x="1116449" y="900277"/>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立方体 47">
              <a:extLst>
                <a:ext uri="{FF2B5EF4-FFF2-40B4-BE49-F238E27FC236}">
                  <a16:creationId xmlns:a16="http://schemas.microsoft.com/office/drawing/2014/main" id="{E837A751-D3AF-5449-C24E-788DDD1B589F}"/>
                </a:ext>
              </a:extLst>
            </p:cNvPr>
            <p:cNvSpPr/>
            <p:nvPr/>
          </p:nvSpPr>
          <p:spPr>
            <a:xfrm>
              <a:off x="983152" y="1032383"/>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立方体 59">
              <a:extLst>
                <a:ext uri="{FF2B5EF4-FFF2-40B4-BE49-F238E27FC236}">
                  <a16:creationId xmlns:a16="http://schemas.microsoft.com/office/drawing/2014/main" id="{54E1E0D6-FACD-00B1-56C2-69C0FDD1C31B}"/>
                </a:ext>
              </a:extLst>
            </p:cNvPr>
            <p:cNvSpPr/>
            <p:nvPr/>
          </p:nvSpPr>
          <p:spPr>
            <a:xfrm>
              <a:off x="263352" y="1309696"/>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立方体 60">
              <a:extLst>
                <a:ext uri="{FF2B5EF4-FFF2-40B4-BE49-F238E27FC236}">
                  <a16:creationId xmlns:a16="http://schemas.microsoft.com/office/drawing/2014/main" id="{E34C6E2D-D5CB-5B56-456B-425F67906A50}"/>
                </a:ext>
              </a:extLst>
            </p:cNvPr>
            <p:cNvSpPr/>
            <p:nvPr/>
          </p:nvSpPr>
          <p:spPr>
            <a:xfrm>
              <a:off x="551384" y="1309696"/>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立方体 61">
              <a:extLst>
                <a:ext uri="{FF2B5EF4-FFF2-40B4-BE49-F238E27FC236}">
                  <a16:creationId xmlns:a16="http://schemas.microsoft.com/office/drawing/2014/main" id="{EF27B5FC-6E67-729B-BBF4-A2D3B243D25C}"/>
                </a:ext>
              </a:extLst>
            </p:cNvPr>
            <p:cNvSpPr/>
            <p:nvPr/>
          </p:nvSpPr>
          <p:spPr>
            <a:xfrm>
              <a:off x="263352" y="1165680"/>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立方体 62">
              <a:extLst>
                <a:ext uri="{FF2B5EF4-FFF2-40B4-BE49-F238E27FC236}">
                  <a16:creationId xmlns:a16="http://schemas.microsoft.com/office/drawing/2014/main" id="{9217215C-59BC-D807-D863-8E4F38DF5AED}"/>
                </a:ext>
              </a:extLst>
            </p:cNvPr>
            <p:cNvSpPr/>
            <p:nvPr/>
          </p:nvSpPr>
          <p:spPr>
            <a:xfrm>
              <a:off x="551384" y="1165680"/>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立方体 63">
              <a:extLst>
                <a:ext uri="{FF2B5EF4-FFF2-40B4-BE49-F238E27FC236}">
                  <a16:creationId xmlns:a16="http://schemas.microsoft.com/office/drawing/2014/main" id="{C2D063C7-B089-247F-CB10-4444E83091A7}"/>
                </a:ext>
              </a:extLst>
            </p:cNvPr>
            <p:cNvSpPr/>
            <p:nvPr/>
          </p:nvSpPr>
          <p:spPr>
            <a:xfrm>
              <a:off x="849993" y="1309696"/>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立方体 64">
              <a:extLst>
                <a:ext uri="{FF2B5EF4-FFF2-40B4-BE49-F238E27FC236}">
                  <a16:creationId xmlns:a16="http://schemas.microsoft.com/office/drawing/2014/main" id="{BEACCAC5-E9C1-C3D9-9C87-388B7DF7E80C}"/>
                </a:ext>
              </a:extLst>
            </p:cNvPr>
            <p:cNvSpPr/>
            <p:nvPr/>
          </p:nvSpPr>
          <p:spPr>
            <a:xfrm>
              <a:off x="850230" y="1165680"/>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立方体 66">
              <a:extLst>
                <a:ext uri="{FF2B5EF4-FFF2-40B4-BE49-F238E27FC236}">
                  <a16:creationId xmlns:a16="http://schemas.microsoft.com/office/drawing/2014/main" id="{BB5CA4EE-7338-AD26-6152-4EECB5509791}"/>
                </a:ext>
              </a:extLst>
            </p:cNvPr>
            <p:cNvSpPr/>
            <p:nvPr/>
          </p:nvSpPr>
          <p:spPr>
            <a:xfrm>
              <a:off x="529851" y="745441"/>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立方体 67">
              <a:extLst>
                <a:ext uri="{FF2B5EF4-FFF2-40B4-BE49-F238E27FC236}">
                  <a16:creationId xmlns:a16="http://schemas.microsoft.com/office/drawing/2014/main" id="{FB5F8AA4-8F84-AB5D-67EF-85BC1F038883}"/>
                </a:ext>
              </a:extLst>
            </p:cNvPr>
            <p:cNvSpPr/>
            <p:nvPr/>
          </p:nvSpPr>
          <p:spPr>
            <a:xfrm>
              <a:off x="817883" y="745441"/>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立方体 68">
              <a:extLst>
                <a:ext uri="{FF2B5EF4-FFF2-40B4-BE49-F238E27FC236}">
                  <a16:creationId xmlns:a16="http://schemas.microsoft.com/office/drawing/2014/main" id="{C7A0D67E-FAA3-CCDD-1761-BF38885CD4B3}"/>
                </a:ext>
              </a:extLst>
            </p:cNvPr>
            <p:cNvSpPr/>
            <p:nvPr/>
          </p:nvSpPr>
          <p:spPr>
            <a:xfrm>
              <a:off x="396554" y="877547"/>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立方体 69">
              <a:extLst>
                <a:ext uri="{FF2B5EF4-FFF2-40B4-BE49-F238E27FC236}">
                  <a16:creationId xmlns:a16="http://schemas.microsoft.com/office/drawing/2014/main" id="{ACFA381A-79DF-89F2-5A7C-D716BCA5602E}"/>
                </a:ext>
              </a:extLst>
            </p:cNvPr>
            <p:cNvSpPr/>
            <p:nvPr/>
          </p:nvSpPr>
          <p:spPr>
            <a:xfrm>
              <a:off x="684586" y="877547"/>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立方体 70">
              <a:extLst>
                <a:ext uri="{FF2B5EF4-FFF2-40B4-BE49-F238E27FC236}">
                  <a16:creationId xmlns:a16="http://schemas.microsoft.com/office/drawing/2014/main" id="{CDA5E287-FD49-601B-58AD-D418BAB36E33}"/>
                </a:ext>
              </a:extLst>
            </p:cNvPr>
            <p:cNvSpPr/>
            <p:nvPr/>
          </p:nvSpPr>
          <p:spPr>
            <a:xfrm>
              <a:off x="1116729" y="745441"/>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立方体 71">
              <a:extLst>
                <a:ext uri="{FF2B5EF4-FFF2-40B4-BE49-F238E27FC236}">
                  <a16:creationId xmlns:a16="http://schemas.microsoft.com/office/drawing/2014/main" id="{74C9BA86-FB2E-056E-411C-FEE625F70A97}"/>
                </a:ext>
              </a:extLst>
            </p:cNvPr>
            <p:cNvSpPr/>
            <p:nvPr/>
          </p:nvSpPr>
          <p:spPr>
            <a:xfrm>
              <a:off x="983432" y="877547"/>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立方体 72">
              <a:extLst>
                <a:ext uri="{FF2B5EF4-FFF2-40B4-BE49-F238E27FC236}">
                  <a16:creationId xmlns:a16="http://schemas.microsoft.com/office/drawing/2014/main" id="{33246D42-47F2-2462-7352-9E9C9D786B2F}"/>
                </a:ext>
              </a:extLst>
            </p:cNvPr>
            <p:cNvSpPr/>
            <p:nvPr/>
          </p:nvSpPr>
          <p:spPr>
            <a:xfrm>
              <a:off x="263632" y="1010844"/>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立方体 73">
              <a:extLst>
                <a:ext uri="{FF2B5EF4-FFF2-40B4-BE49-F238E27FC236}">
                  <a16:creationId xmlns:a16="http://schemas.microsoft.com/office/drawing/2014/main" id="{DD193866-49A5-6308-9179-2F6E27B82E0E}"/>
                </a:ext>
              </a:extLst>
            </p:cNvPr>
            <p:cNvSpPr/>
            <p:nvPr/>
          </p:nvSpPr>
          <p:spPr>
            <a:xfrm>
              <a:off x="551664" y="1010844"/>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立方体 74">
              <a:extLst>
                <a:ext uri="{FF2B5EF4-FFF2-40B4-BE49-F238E27FC236}">
                  <a16:creationId xmlns:a16="http://schemas.microsoft.com/office/drawing/2014/main" id="{78959126-11B6-6B82-E81D-FB7654858F11}"/>
                </a:ext>
              </a:extLst>
            </p:cNvPr>
            <p:cNvSpPr/>
            <p:nvPr/>
          </p:nvSpPr>
          <p:spPr>
            <a:xfrm>
              <a:off x="850510" y="1010844"/>
              <a:ext cx="432048" cy="288032"/>
            </a:xfrm>
            <a:prstGeom prst="cube">
              <a:avLst>
                <a:gd name="adj" fmla="val 46471"/>
              </a:avLst>
            </a:prstGeom>
            <a:solidFill>
              <a:srgbClr val="C1E5F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84" name="图片 83">
            <a:extLst>
              <a:ext uri="{FF2B5EF4-FFF2-40B4-BE49-F238E27FC236}">
                <a16:creationId xmlns:a16="http://schemas.microsoft.com/office/drawing/2014/main" id="{FFAA3B51-E013-9D88-1C26-84F7B2855F9C}"/>
              </a:ext>
            </a:extLst>
          </p:cNvPr>
          <p:cNvPicPr>
            <a:picLocks noChangeAspect="1"/>
          </p:cNvPicPr>
          <p:nvPr/>
        </p:nvPicPr>
        <p:blipFill>
          <a:blip r:embed="rId5"/>
          <a:srcRect r="21590"/>
          <a:stretch>
            <a:fillRect/>
          </a:stretch>
        </p:blipFill>
        <p:spPr>
          <a:xfrm>
            <a:off x="2879609" y="858357"/>
            <a:ext cx="2055929" cy="2160000"/>
          </a:xfrm>
          <a:prstGeom prst="rect">
            <a:avLst/>
          </a:prstGeom>
        </p:spPr>
      </p:pic>
      <p:pic>
        <p:nvPicPr>
          <p:cNvPr id="86" name="图片 85">
            <a:extLst>
              <a:ext uri="{FF2B5EF4-FFF2-40B4-BE49-F238E27FC236}">
                <a16:creationId xmlns:a16="http://schemas.microsoft.com/office/drawing/2014/main" id="{310621F1-A2FE-12F2-5E00-42208CFFDC7A}"/>
              </a:ext>
            </a:extLst>
          </p:cNvPr>
          <p:cNvPicPr>
            <a:picLocks noChangeAspect="1"/>
          </p:cNvPicPr>
          <p:nvPr/>
        </p:nvPicPr>
        <p:blipFill>
          <a:blip r:embed="rId6"/>
          <a:srcRect t="7473" r="21601"/>
          <a:stretch>
            <a:fillRect/>
          </a:stretch>
        </p:blipFill>
        <p:spPr>
          <a:xfrm>
            <a:off x="2849809" y="3726667"/>
            <a:ext cx="2055646" cy="1998596"/>
          </a:xfrm>
          <a:prstGeom prst="rect">
            <a:avLst/>
          </a:prstGeom>
        </p:spPr>
      </p:pic>
      <p:pic>
        <p:nvPicPr>
          <p:cNvPr id="88" name="图片 87">
            <a:extLst>
              <a:ext uri="{FF2B5EF4-FFF2-40B4-BE49-F238E27FC236}">
                <a16:creationId xmlns:a16="http://schemas.microsoft.com/office/drawing/2014/main" id="{4BB60303-422D-53AC-B63C-774D35138BBD}"/>
              </a:ext>
            </a:extLst>
          </p:cNvPr>
          <p:cNvPicPr>
            <a:picLocks noChangeAspect="1"/>
          </p:cNvPicPr>
          <p:nvPr/>
        </p:nvPicPr>
        <p:blipFill>
          <a:blip r:embed="rId7"/>
          <a:srcRect l="12172" r="21668"/>
          <a:stretch>
            <a:fillRect/>
          </a:stretch>
        </p:blipFill>
        <p:spPr>
          <a:xfrm>
            <a:off x="5285909" y="858357"/>
            <a:ext cx="1734740" cy="2160000"/>
          </a:xfrm>
          <a:prstGeom prst="rect">
            <a:avLst/>
          </a:prstGeom>
        </p:spPr>
      </p:pic>
      <p:pic>
        <p:nvPicPr>
          <p:cNvPr id="90" name="图片 89">
            <a:extLst>
              <a:ext uri="{FF2B5EF4-FFF2-40B4-BE49-F238E27FC236}">
                <a16:creationId xmlns:a16="http://schemas.microsoft.com/office/drawing/2014/main" id="{BD858CCD-FFCE-34BD-93AE-FAA0B3E7AB43}"/>
              </a:ext>
            </a:extLst>
          </p:cNvPr>
          <p:cNvPicPr>
            <a:picLocks noChangeAspect="1"/>
          </p:cNvPicPr>
          <p:nvPr/>
        </p:nvPicPr>
        <p:blipFill>
          <a:blip r:embed="rId8"/>
          <a:srcRect l="12172" t="7712" r="21456"/>
          <a:stretch>
            <a:fillRect/>
          </a:stretch>
        </p:blipFill>
        <p:spPr>
          <a:xfrm>
            <a:off x="5217107" y="3731827"/>
            <a:ext cx="1740297" cy="1993436"/>
          </a:xfrm>
          <a:prstGeom prst="rect">
            <a:avLst/>
          </a:prstGeom>
        </p:spPr>
      </p:pic>
      <p:sp>
        <p:nvSpPr>
          <p:cNvPr id="91" name="文本框 90">
            <a:extLst>
              <a:ext uri="{FF2B5EF4-FFF2-40B4-BE49-F238E27FC236}">
                <a16:creationId xmlns:a16="http://schemas.microsoft.com/office/drawing/2014/main" id="{AF5B65AB-FB21-7FA1-5ACA-85220A6062BB}"/>
              </a:ext>
            </a:extLst>
          </p:cNvPr>
          <p:cNvSpPr txBox="1"/>
          <p:nvPr/>
        </p:nvSpPr>
        <p:spPr>
          <a:xfrm>
            <a:off x="2576107" y="3022528"/>
            <a:ext cx="2579552" cy="646331"/>
          </a:xfrm>
          <a:prstGeom prst="rect">
            <a:avLst/>
          </a:prstGeom>
          <a:noFill/>
        </p:spPr>
        <p:txBody>
          <a:bodyPr wrap="none" rtlCol="0">
            <a:spAutoFit/>
          </a:bodyPr>
          <a:lstStyle/>
          <a:p>
            <a:r>
              <a:rPr lang="en-US" altLang="zh-CN" dirty="0"/>
              <a:t>LCE: 		100%</a:t>
            </a:r>
          </a:p>
          <a:p>
            <a:r>
              <a:rPr lang="en-US" altLang="zh-CN" dirty="0"/>
              <a:t>Non-uniformity: 	0.725</a:t>
            </a:r>
            <a:endParaRPr lang="zh-CN" altLang="en-US" dirty="0"/>
          </a:p>
        </p:txBody>
      </p:sp>
      <p:sp>
        <p:nvSpPr>
          <p:cNvPr id="92" name="文本框 91">
            <a:extLst>
              <a:ext uri="{FF2B5EF4-FFF2-40B4-BE49-F238E27FC236}">
                <a16:creationId xmlns:a16="http://schemas.microsoft.com/office/drawing/2014/main" id="{D5774B72-2712-A89A-1AC4-F60F2AC1908E}"/>
              </a:ext>
            </a:extLst>
          </p:cNvPr>
          <p:cNvSpPr txBox="1"/>
          <p:nvPr/>
        </p:nvSpPr>
        <p:spPr>
          <a:xfrm>
            <a:off x="3647728" y="5733256"/>
            <a:ext cx="694421" cy="369332"/>
          </a:xfrm>
          <a:prstGeom prst="rect">
            <a:avLst/>
          </a:prstGeom>
          <a:noFill/>
        </p:spPr>
        <p:txBody>
          <a:bodyPr wrap="none" rtlCol="0">
            <a:spAutoFit/>
          </a:bodyPr>
          <a:lstStyle/>
          <a:p>
            <a:r>
              <a:rPr lang="en-US" altLang="zh-CN" dirty="0"/>
              <a:t>0.415</a:t>
            </a:r>
            <a:endParaRPr lang="zh-CN" altLang="en-US" dirty="0"/>
          </a:p>
        </p:txBody>
      </p:sp>
      <p:sp>
        <p:nvSpPr>
          <p:cNvPr id="94" name="文本框 93">
            <a:extLst>
              <a:ext uri="{FF2B5EF4-FFF2-40B4-BE49-F238E27FC236}">
                <a16:creationId xmlns:a16="http://schemas.microsoft.com/office/drawing/2014/main" id="{73110244-59E3-E18D-F2C0-DF14FA9D1FE9}"/>
              </a:ext>
            </a:extLst>
          </p:cNvPr>
          <p:cNvSpPr txBox="1"/>
          <p:nvPr/>
        </p:nvSpPr>
        <p:spPr>
          <a:xfrm>
            <a:off x="5710797" y="3022144"/>
            <a:ext cx="884963" cy="646331"/>
          </a:xfrm>
          <a:prstGeom prst="rect">
            <a:avLst/>
          </a:prstGeom>
          <a:noFill/>
        </p:spPr>
        <p:txBody>
          <a:bodyPr wrap="square">
            <a:spAutoFit/>
          </a:bodyPr>
          <a:lstStyle/>
          <a:p>
            <a:pPr algn="ctr"/>
            <a:r>
              <a:rPr lang="en-US" altLang="zh-CN" sz="1800" dirty="0"/>
              <a:t>101%</a:t>
            </a:r>
          </a:p>
          <a:p>
            <a:pPr algn="ctr"/>
            <a:r>
              <a:rPr lang="en-US" altLang="zh-CN" dirty="0"/>
              <a:t>0.543</a:t>
            </a:r>
            <a:endParaRPr lang="zh-CN" altLang="en-US" dirty="0"/>
          </a:p>
        </p:txBody>
      </p:sp>
      <p:sp>
        <p:nvSpPr>
          <p:cNvPr id="95" name="文本框 94">
            <a:extLst>
              <a:ext uri="{FF2B5EF4-FFF2-40B4-BE49-F238E27FC236}">
                <a16:creationId xmlns:a16="http://schemas.microsoft.com/office/drawing/2014/main" id="{CEE4D599-9C2D-1437-AC86-3CF8BCA32C2A}"/>
              </a:ext>
            </a:extLst>
          </p:cNvPr>
          <p:cNvSpPr txBox="1"/>
          <p:nvPr/>
        </p:nvSpPr>
        <p:spPr>
          <a:xfrm>
            <a:off x="5653517" y="5733256"/>
            <a:ext cx="884963" cy="369332"/>
          </a:xfrm>
          <a:prstGeom prst="rect">
            <a:avLst/>
          </a:prstGeom>
          <a:noFill/>
        </p:spPr>
        <p:txBody>
          <a:bodyPr wrap="square">
            <a:spAutoFit/>
          </a:bodyPr>
          <a:lstStyle/>
          <a:p>
            <a:r>
              <a:rPr lang="en-US" altLang="zh-CN" dirty="0"/>
              <a:t>0. 286</a:t>
            </a:r>
            <a:endParaRPr lang="zh-CN" altLang="en-US" dirty="0"/>
          </a:p>
        </p:txBody>
      </p:sp>
      <p:pic>
        <p:nvPicPr>
          <p:cNvPr id="97" name="图片 96">
            <a:extLst>
              <a:ext uri="{FF2B5EF4-FFF2-40B4-BE49-F238E27FC236}">
                <a16:creationId xmlns:a16="http://schemas.microsoft.com/office/drawing/2014/main" id="{E6B7428A-5CEB-3DB3-4BCC-58EDB7EC6DC2}"/>
              </a:ext>
            </a:extLst>
          </p:cNvPr>
          <p:cNvPicPr>
            <a:picLocks noChangeAspect="1"/>
          </p:cNvPicPr>
          <p:nvPr/>
        </p:nvPicPr>
        <p:blipFill>
          <a:blip r:embed="rId9"/>
          <a:srcRect l="12210"/>
          <a:stretch>
            <a:fillRect/>
          </a:stretch>
        </p:blipFill>
        <p:spPr>
          <a:xfrm>
            <a:off x="9232455" y="862144"/>
            <a:ext cx="2301874" cy="2160000"/>
          </a:xfrm>
          <a:prstGeom prst="rect">
            <a:avLst/>
          </a:prstGeom>
        </p:spPr>
      </p:pic>
      <p:pic>
        <p:nvPicPr>
          <p:cNvPr id="99" name="图片 98">
            <a:extLst>
              <a:ext uri="{FF2B5EF4-FFF2-40B4-BE49-F238E27FC236}">
                <a16:creationId xmlns:a16="http://schemas.microsoft.com/office/drawing/2014/main" id="{2A5552FF-8850-51C1-86BE-1AB853F4D2C7}"/>
              </a:ext>
            </a:extLst>
          </p:cNvPr>
          <p:cNvPicPr>
            <a:picLocks noChangeAspect="1"/>
          </p:cNvPicPr>
          <p:nvPr/>
        </p:nvPicPr>
        <p:blipFill>
          <a:blip r:embed="rId10"/>
          <a:srcRect l="12184" t="7027"/>
          <a:stretch>
            <a:fillRect/>
          </a:stretch>
        </p:blipFill>
        <p:spPr>
          <a:xfrm>
            <a:off x="9222619" y="3717032"/>
            <a:ext cx="2302551" cy="2008231"/>
          </a:xfrm>
          <a:prstGeom prst="rect">
            <a:avLst/>
          </a:prstGeom>
        </p:spPr>
      </p:pic>
      <p:sp>
        <p:nvSpPr>
          <p:cNvPr id="104" name="文本框 103">
            <a:extLst>
              <a:ext uri="{FF2B5EF4-FFF2-40B4-BE49-F238E27FC236}">
                <a16:creationId xmlns:a16="http://schemas.microsoft.com/office/drawing/2014/main" id="{C7C9E465-204B-5744-B462-F72F63BA457F}"/>
              </a:ext>
            </a:extLst>
          </p:cNvPr>
          <p:cNvSpPr txBox="1"/>
          <p:nvPr/>
        </p:nvSpPr>
        <p:spPr>
          <a:xfrm>
            <a:off x="7693349" y="3022144"/>
            <a:ext cx="884963" cy="646331"/>
          </a:xfrm>
          <a:prstGeom prst="rect">
            <a:avLst/>
          </a:prstGeom>
          <a:noFill/>
        </p:spPr>
        <p:txBody>
          <a:bodyPr wrap="square">
            <a:spAutoFit/>
          </a:bodyPr>
          <a:lstStyle/>
          <a:p>
            <a:pPr algn="ctr"/>
            <a:r>
              <a:rPr lang="en-US" altLang="zh-CN" sz="1800" dirty="0"/>
              <a:t>149%</a:t>
            </a:r>
          </a:p>
          <a:p>
            <a:pPr algn="ctr"/>
            <a:r>
              <a:rPr lang="en-US" altLang="zh-CN" dirty="0"/>
              <a:t>0.504</a:t>
            </a:r>
            <a:endParaRPr lang="zh-CN" altLang="en-US" dirty="0"/>
          </a:p>
        </p:txBody>
      </p:sp>
      <p:sp>
        <p:nvSpPr>
          <p:cNvPr id="105" name="文本框 104">
            <a:extLst>
              <a:ext uri="{FF2B5EF4-FFF2-40B4-BE49-F238E27FC236}">
                <a16:creationId xmlns:a16="http://schemas.microsoft.com/office/drawing/2014/main" id="{E2DFE9C4-2867-1524-972C-3B0AAFFF1FAA}"/>
              </a:ext>
            </a:extLst>
          </p:cNvPr>
          <p:cNvSpPr txBox="1"/>
          <p:nvPr/>
        </p:nvSpPr>
        <p:spPr>
          <a:xfrm>
            <a:off x="7665166" y="5733256"/>
            <a:ext cx="884963" cy="369332"/>
          </a:xfrm>
          <a:prstGeom prst="rect">
            <a:avLst/>
          </a:prstGeom>
          <a:noFill/>
        </p:spPr>
        <p:txBody>
          <a:bodyPr wrap="square">
            <a:spAutoFit/>
          </a:bodyPr>
          <a:lstStyle/>
          <a:p>
            <a:pPr algn="ctr"/>
            <a:r>
              <a:rPr lang="en-US" altLang="zh-CN" dirty="0"/>
              <a:t>0.269</a:t>
            </a:r>
            <a:endParaRPr lang="zh-CN" altLang="en-US" dirty="0"/>
          </a:p>
        </p:txBody>
      </p:sp>
      <p:sp>
        <p:nvSpPr>
          <p:cNvPr id="106" name="文本框 105">
            <a:extLst>
              <a:ext uri="{FF2B5EF4-FFF2-40B4-BE49-F238E27FC236}">
                <a16:creationId xmlns:a16="http://schemas.microsoft.com/office/drawing/2014/main" id="{FD76DF98-8B0A-1A5B-BD3C-59BCA78648D1}"/>
              </a:ext>
            </a:extLst>
          </p:cNvPr>
          <p:cNvSpPr txBox="1"/>
          <p:nvPr/>
        </p:nvSpPr>
        <p:spPr>
          <a:xfrm>
            <a:off x="9783486" y="3018382"/>
            <a:ext cx="884963" cy="646331"/>
          </a:xfrm>
          <a:prstGeom prst="rect">
            <a:avLst/>
          </a:prstGeom>
          <a:noFill/>
        </p:spPr>
        <p:txBody>
          <a:bodyPr wrap="square">
            <a:spAutoFit/>
          </a:bodyPr>
          <a:lstStyle/>
          <a:p>
            <a:pPr algn="ctr"/>
            <a:r>
              <a:rPr lang="en-US" altLang="zh-CN" sz="1800" dirty="0"/>
              <a:t>197%</a:t>
            </a:r>
          </a:p>
          <a:p>
            <a:pPr algn="ctr"/>
            <a:r>
              <a:rPr lang="en-US" altLang="zh-CN" dirty="0"/>
              <a:t>0. 499</a:t>
            </a:r>
            <a:endParaRPr lang="zh-CN" altLang="en-US" dirty="0"/>
          </a:p>
        </p:txBody>
      </p:sp>
      <p:sp>
        <p:nvSpPr>
          <p:cNvPr id="107" name="文本框 106">
            <a:extLst>
              <a:ext uri="{FF2B5EF4-FFF2-40B4-BE49-F238E27FC236}">
                <a16:creationId xmlns:a16="http://schemas.microsoft.com/office/drawing/2014/main" id="{A54FD6FB-DF51-61DC-0A90-C8796A25D5FB}"/>
              </a:ext>
            </a:extLst>
          </p:cNvPr>
          <p:cNvSpPr txBox="1"/>
          <p:nvPr/>
        </p:nvSpPr>
        <p:spPr>
          <a:xfrm>
            <a:off x="9624392" y="5725263"/>
            <a:ext cx="884963" cy="369332"/>
          </a:xfrm>
          <a:prstGeom prst="rect">
            <a:avLst/>
          </a:prstGeom>
          <a:noFill/>
        </p:spPr>
        <p:txBody>
          <a:bodyPr wrap="square">
            <a:spAutoFit/>
          </a:bodyPr>
          <a:lstStyle/>
          <a:p>
            <a:pPr algn="ctr"/>
            <a:r>
              <a:rPr lang="en-US" altLang="zh-CN" dirty="0"/>
              <a:t>0.275</a:t>
            </a:r>
            <a:endParaRPr lang="zh-CN" altLang="en-US" dirty="0"/>
          </a:p>
        </p:txBody>
      </p:sp>
      <p:pic>
        <p:nvPicPr>
          <p:cNvPr id="79" name="图片 78">
            <a:extLst>
              <a:ext uri="{FF2B5EF4-FFF2-40B4-BE49-F238E27FC236}">
                <a16:creationId xmlns:a16="http://schemas.microsoft.com/office/drawing/2014/main" id="{9B79E4B9-637B-4871-8052-FFC6C5D55351}"/>
              </a:ext>
            </a:extLst>
          </p:cNvPr>
          <p:cNvPicPr>
            <a:picLocks noChangeAspect="1"/>
          </p:cNvPicPr>
          <p:nvPr/>
        </p:nvPicPr>
        <p:blipFill rotWithShape="1">
          <a:blip r:embed="rId11"/>
          <a:srcRect l="12268" t="-1" r="21727" b="-1"/>
          <a:stretch/>
        </p:blipFill>
        <p:spPr>
          <a:xfrm>
            <a:off x="7269056" y="793967"/>
            <a:ext cx="1730666" cy="2160000"/>
          </a:xfrm>
          <a:prstGeom prst="rect">
            <a:avLst/>
          </a:prstGeom>
        </p:spPr>
      </p:pic>
      <p:pic>
        <p:nvPicPr>
          <p:cNvPr id="5" name="图片 4">
            <a:extLst>
              <a:ext uri="{FF2B5EF4-FFF2-40B4-BE49-F238E27FC236}">
                <a16:creationId xmlns:a16="http://schemas.microsoft.com/office/drawing/2014/main" id="{93E457A3-64F1-4919-A78D-351AD64A0C9D}"/>
              </a:ext>
            </a:extLst>
          </p:cNvPr>
          <p:cNvPicPr>
            <a:picLocks noChangeAspect="1"/>
          </p:cNvPicPr>
          <p:nvPr/>
        </p:nvPicPr>
        <p:blipFill rotWithShape="1">
          <a:blip r:embed="rId12"/>
          <a:srcRect l="16603" t="7531" r="20571"/>
          <a:stretch/>
        </p:blipFill>
        <p:spPr>
          <a:xfrm>
            <a:off x="7269056" y="3719192"/>
            <a:ext cx="1730666" cy="1997332"/>
          </a:xfrm>
          <a:prstGeom prst="rect">
            <a:avLst/>
          </a:prstGeom>
        </p:spPr>
      </p:pic>
    </p:spTree>
    <p:extLst>
      <p:ext uri="{BB962C8B-B14F-4D97-AF65-F5344CB8AC3E}">
        <p14:creationId xmlns:p14="http://schemas.microsoft.com/office/powerpoint/2010/main" val="3512495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04147C-0FE1-42EA-A6A6-2505B4382F4A}"/>
              </a:ext>
            </a:extLst>
          </p:cNvPr>
          <p:cNvSpPr>
            <a:spLocks noGrp="1"/>
          </p:cNvSpPr>
          <p:nvPr>
            <p:ph type="title"/>
          </p:nvPr>
        </p:nvSpPr>
        <p:spPr>
          <a:xfrm>
            <a:off x="334962" y="180722"/>
            <a:ext cx="11522075" cy="613245"/>
          </a:xfrm>
        </p:spPr>
        <p:txBody>
          <a:bodyPr/>
          <a:lstStyle/>
          <a:p>
            <a:r>
              <a:rPr lang="en-US" altLang="zh-CN" dirty="0"/>
              <a:t>Impact &amp; Expectations </a:t>
            </a:r>
            <a:endParaRPr lang="zh-CN" altLang="en-US" dirty="0"/>
          </a:p>
        </p:txBody>
      </p:sp>
      <mc:AlternateContent xmlns:mc="http://schemas.openxmlformats.org/markup-compatibility/2006">
        <mc:Choice xmlns:a14="http://schemas.microsoft.com/office/drawing/2010/main" Requires="a14">
          <p:sp>
            <p:nvSpPr>
              <p:cNvPr id="4" name="内容占位符 3">
                <a:extLst>
                  <a:ext uri="{FF2B5EF4-FFF2-40B4-BE49-F238E27FC236}">
                    <a16:creationId xmlns:a16="http://schemas.microsoft.com/office/drawing/2014/main" id="{71C8F0AE-963A-47F2-947F-F34341227ACF}"/>
                  </a:ext>
                </a:extLst>
              </p:cNvPr>
              <p:cNvSpPr>
                <a:spLocks noGrp="1"/>
              </p:cNvSpPr>
              <p:nvPr>
                <p:ph idx="1"/>
              </p:nvPr>
            </p:nvSpPr>
            <p:spPr/>
            <p:txBody>
              <a:bodyPr/>
              <a:lstStyle/>
              <a:p>
                <a:pPr marL="0" indent="0">
                  <a:buNone/>
                </a:pPr>
                <a:r>
                  <a:rPr lang="en-US" altLang="zh-CN" b="1" dirty="0"/>
                  <a:t>Enabling ultra-high granularity colorimetry: </a:t>
                </a:r>
                <a:r>
                  <a:rPr lang="en-US" altLang="zh-CN" dirty="0"/>
                  <a:t>Improved LCE (+97%) and uniformity (+62%) </a:t>
                </a:r>
                <a14:m>
                  <m:oMath xmlns:m="http://schemas.openxmlformats.org/officeDocument/2006/math">
                    <m:r>
                      <a:rPr lang="en-US" altLang="zh-CN" b="0" i="1" smtClean="0">
                        <a:latin typeface="Cambria Math" panose="02040503050406030204" pitchFamily="18" charset="0"/>
                      </a:rPr>
                      <m:t>→</m:t>
                    </m:r>
                  </m:oMath>
                </a14:m>
                <a:r>
                  <a:rPr lang="en-US" altLang="zh-CN" dirty="0"/>
                  <a:t> smaller cell size </a:t>
                </a:r>
                <a14:m>
                  <m:oMath xmlns:m="http://schemas.openxmlformats.org/officeDocument/2006/math">
                    <m:r>
                      <a:rPr lang="en-US" altLang="zh-CN" b="0" i="1" smtClean="0">
                        <a:latin typeface="Cambria Math" panose="02040503050406030204" pitchFamily="18" charset="0"/>
                      </a:rPr>
                      <m:t>→</m:t>
                    </m:r>
                  </m:oMath>
                </a14:m>
                <a:r>
                  <a:rPr lang="en-US" altLang="zh-CN" dirty="0"/>
                  <a:t> better resolution for jet topologies at colliders like LHC, FCC, STCF, CEPC, etc.</a:t>
                </a:r>
              </a:p>
              <a:p>
                <a:pPr marL="0" indent="0">
                  <a:buNone/>
                </a:pPr>
                <a:r>
                  <a:rPr lang="en-US" altLang="zh-CN" b="1" dirty="0"/>
                  <a:t>Lower costs, better performance: </a:t>
                </a:r>
                <a:r>
                  <a:rPr lang="en-US" altLang="zh-CN" dirty="0"/>
                  <a:t>Allows direct SiPM-on-tile coupling, simplifies mechanical and readout electronics design, low light yield scintillation material such as glass scintillator now more viable.</a:t>
                </a:r>
              </a:p>
              <a:p>
                <a:pPr marL="0" indent="0">
                  <a:buNone/>
                </a:pPr>
                <a:r>
                  <a:rPr lang="en-US" altLang="zh-CN" b="1" dirty="0"/>
                  <a:t>Cross-disciplinary applications: </a:t>
                </a:r>
                <a:r>
                  <a:rPr lang="en-US" altLang="zh-CN" dirty="0"/>
                  <a:t>Potential applications include Positron Emission Tomography (PET), cosmic ray muon tomography, LiDAR, etc.</a:t>
                </a:r>
                <a:endParaRPr lang="en-US" altLang="zh-CN" b="1" dirty="0"/>
              </a:p>
              <a:p>
                <a:pPr marL="457200" indent="-457200">
                  <a:buAutoNum type="arabicPeriod"/>
                </a:pPr>
                <a:endParaRPr lang="en-US" altLang="zh-CN" dirty="0"/>
              </a:p>
            </p:txBody>
          </p:sp>
        </mc:Choice>
        <mc:Fallback>
          <p:sp>
            <p:nvSpPr>
              <p:cNvPr id="4" name="内容占位符 3">
                <a:extLst>
                  <a:ext uri="{FF2B5EF4-FFF2-40B4-BE49-F238E27FC236}">
                    <a16:creationId xmlns:a16="http://schemas.microsoft.com/office/drawing/2014/main" id="{71C8F0AE-963A-47F2-947F-F34341227ACF}"/>
                  </a:ext>
                </a:extLst>
              </p:cNvPr>
              <p:cNvSpPr>
                <a:spLocks noGrp="1" noRot="1" noChangeAspect="1" noMove="1" noResize="1" noEditPoints="1" noAdjustHandles="1" noChangeArrowheads="1" noChangeShapeType="1" noTextEdit="1"/>
              </p:cNvSpPr>
              <p:nvPr>
                <p:ph idx="1"/>
              </p:nvPr>
            </p:nvSpPr>
            <p:spPr>
              <a:blipFill>
                <a:blip r:embed="rId3"/>
                <a:stretch>
                  <a:fillRect l="-847" r="-635"/>
                </a:stretch>
              </a:blipFill>
            </p:spPr>
            <p:txBody>
              <a:bodyPr/>
              <a:lstStyle/>
              <a:p>
                <a:r>
                  <a:rPr lang="zh-CN" altLang="en-US">
                    <a:noFill/>
                  </a:rPr>
                  <a:t> </a:t>
                </a:r>
              </a:p>
            </p:txBody>
          </p:sp>
        </mc:Fallback>
      </mc:AlternateContent>
      <p:sp>
        <p:nvSpPr>
          <p:cNvPr id="3" name="灯片编号占位符 2">
            <a:extLst>
              <a:ext uri="{FF2B5EF4-FFF2-40B4-BE49-F238E27FC236}">
                <a16:creationId xmlns:a16="http://schemas.microsoft.com/office/drawing/2014/main" id="{BBA159DB-AD1D-4056-8A1B-07533A578488}"/>
              </a:ext>
            </a:extLst>
          </p:cNvPr>
          <p:cNvSpPr>
            <a:spLocks noGrp="1"/>
          </p:cNvSpPr>
          <p:nvPr>
            <p:ph type="sldNum" sz="quarter" idx="11"/>
          </p:nvPr>
        </p:nvSpPr>
        <p:spPr/>
        <p:txBody>
          <a:bodyPr/>
          <a:lstStyle/>
          <a:p>
            <a:fld id="{8D352C0E-AFB2-41AE-A3D8-7707757F504B}" type="slidenum">
              <a:rPr lang="zh-CN" altLang="en-US" smtClean="0"/>
              <a:pPr/>
              <a:t>7</a:t>
            </a:fld>
            <a:endParaRPr lang="zh-CN" altLang="en-US"/>
          </a:p>
        </p:txBody>
      </p:sp>
    </p:spTree>
    <p:extLst>
      <p:ext uri="{BB962C8B-B14F-4D97-AF65-F5344CB8AC3E}">
        <p14:creationId xmlns:p14="http://schemas.microsoft.com/office/powerpoint/2010/main" val="3989100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771E7-7404-3BB8-82B2-C77DFC431A3C}"/>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DF4A2D79-8BC4-5CBB-ABA2-70685CB3ADC4}"/>
              </a:ext>
            </a:extLst>
          </p:cNvPr>
          <p:cNvSpPr>
            <a:spLocks noGrp="1"/>
          </p:cNvSpPr>
          <p:nvPr>
            <p:ph type="title"/>
          </p:nvPr>
        </p:nvSpPr>
        <p:spPr/>
        <p:txBody>
          <a:bodyPr/>
          <a:lstStyle/>
          <a:p>
            <a:r>
              <a:rPr lang="en-US" altLang="zh-CN" dirty="0"/>
              <a:t>Future Work</a:t>
            </a:r>
            <a:endParaRPr lang="zh-CN" altLang="en-US" dirty="0"/>
          </a:p>
        </p:txBody>
      </p:sp>
      <p:sp>
        <p:nvSpPr>
          <p:cNvPr id="4" name="内容占位符 3">
            <a:extLst>
              <a:ext uri="{FF2B5EF4-FFF2-40B4-BE49-F238E27FC236}">
                <a16:creationId xmlns:a16="http://schemas.microsoft.com/office/drawing/2014/main" id="{CC15D571-F04F-4179-AFFE-E1A53BB0E514}"/>
              </a:ext>
            </a:extLst>
          </p:cNvPr>
          <p:cNvSpPr>
            <a:spLocks noGrp="1"/>
          </p:cNvSpPr>
          <p:nvPr>
            <p:ph idx="1"/>
          </p:nvPr>
        </p:nvSpPr>
        <p:spPr/>
        <p:txBody>
          <a:bodyPr/>
          <a:lstStyle/>
          <a:p>
            <a:pPr marL="0" indent="0">
              <a:buNone/>
            </a:pPr>
            <a:r>
              <a:rPr lang="en-US" altLang="zh-CN" dirty="0"/>
              <a:t>Simulation work on the implementation of side relay PLG.</a:t>
            </a:r>
          </a:p>
          <a:p>
            <a:pPr marL="0" indent="0">
              <a:buNone/>
            </a:pPr>
            <a:r>
              <a:rPr lang="en-US" altLang="zh-CN" dirty="0"/>
              <a:t>Raise the fidelity of the simulation environment (PDE of SiPM, fine tuning optical surface treatment against experiment, etc.).</a:t>
            </a:r>
          </a:p>
          <a:p>
            <a:pPr marL="0" indent="0">
              <a:buNone/>
            </a:pPr>
            <a:r>
              <a:rPr lang="en-US" altLang="zh-CN" dirty="0"/>
              <a:t>Systematic design optimization based on calorimeter cell specification.</a:t>
            </a:r>
          </a:p>
          <a:p>
            <a:pPr marL="0" indent="0">
              <a:buNone/>
            </a:pPr>
            <a:r>
              <a:rPr lang="en-US" altLang="zh-CN" dirty="0"/>
              <a:t>Iterative prototype evaluation with cosmic ray muon, beam line.</a:t>
            </a:r>
          </a:p>
        </p:txBody>
      </p:sp>
      <p:sp>
        <p:nvSpPr>
          <p:cNvPr id="3" name="灯片编号占位符 2">
            <a:extLst>
              <a:ext uri="{FF2B5EF4-FFF2-40B4-BE49-F238E27FC236}">
                <a16:creationId xmlns:a16="http://schemas.microsoft.com/office/drawing/2014/main" id="{B52ACD6C-A43E-4005-A943-5689329EE2D8}"/>
              </a:ext>
            </a:extLst>
          </p:cNvPr>
          <p:cNvSpPr>
            <a:spLocks noGrp="1"/>
          </p:cNvSpPr>
          <p:nvPr>
            <p:ph type="sldNum" sz="quarter" idx="11"/>
          </p:nvPr>
        </p:nvSpPr>
        <p:spPr/>
        <p:txBody>
          <a:bodyPr/>
          <a:lstStyle/>
          <a:p>
            <a:fld id="{8D352C0E-AFB2-41AE-A3D8-7707757F504B}" type="slidenum">
              <a:rPr lang="zh-CN" altLang="en-US" smtClean="0"/>
              <a:pPr/>
              <a:t>8</a:t>
            </a:fld>
            <a:endParaRPr lang="zh-CN" altLang="en-US"/>
          </a:p>
        </p:txBody>
      </p:sp>
    </p:spTree>
    <p:extLst>
      <p:ext uri="{BB962C8B-B14F-4D97-AF65-F5344CB8AC3E}">
        <p14:creationId xmlns:p14="http://schemas.microsoft.com/office/powerpoint/2010/main" val="4263010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a:extLst>
              <a:ext uri="{FF2B5EF4-FFF2-40B4-BE49-F238E27FC236}">
                <a16:creationId xmlns:a16="http://schemas.microsoft.com/office/drawing/2014/main" id="{5D3407F7-9E91-4759-958D-B08A3FF57082}"/>
              </a:ext>
            </a:extLst>
          </p:cNvPr>
          <p:cNvSpPr>
            <a:spLocks noGrp="1"/>
          </p:cNvSpPr>
          <p:nvPr>
            <p:ph type="body" sz="quarter" idx="4294967295"/>
          </p:nvPr>
        </p:nvSpPr>
        <p:spPr>
          <a:xfrm>
            <a:off x="0" y="0"/>
            <a:ext cx="12192000" cy="6858000"/>
          </a:xfrm>
        </p:spPr>
        <p:txBody>
          <a:bodyPr/>
          <a:lstStyle/>
          <a:p>
            <a:pPr marL="0" indent="0">
              <a:buNone/>
            </a:pPr>
            <a:r>
              <a:rPr lang="en-US" altLang="zh-CN" dirty="0"/>
              <a:t> </a:t>
            </a:r>
            <a:endParaRPr lang="zh-CN" altLang="en-US" dirty="0"/>
          </a:p>
        </p:txBody>
      </p:sp>
    </p:spTree>
    <p:extLst>
      <p:ext uri="{BB962C8B-B14F-4D97-AF65-F5344CB8AC3E}">
        <p14:creationId xmlns:p14="http://schemas.microsoft.com/office/powerpoint/2010/main" val="2657892920"/>
      </p:ext>
    </p:extLst>
  </p:cSld>
  <p:clrMapOvr>
    <a:masterClrMapping/>
  </p:clrMapOvr>
</p:sld>
</file>

<file path=ppt/theme/theme1.xml><?xml version="1.0" encoding="utf-8"?>
<a:theme xmlns:a="http://schemas.openxmlformats.org/drawingml/2006/main" name="1_报告内容​​">
  <a:themeElements>
    <a:clrScheme name="自定义 1">
      <a:dk1>
        <a:srgbClr val="242424"/>
      </a:dk1>
      <a:lt1>
        <a:srgbClr val="F2F2F2"/>
      </a:lt1>
      <a:dk2>
        <a:srgbClr val="242424"/>
      </a:dk2>
      <a:lt2>
        <a:srgbClr val="F2F2F2"/>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Garamond"/>
        <a:ea typeface="楷体"/>
        <a:cs typeface=""/>
      </a:majorFont>
      <a:minorFont>
        <a:latin typeface="Segoe UI Variable Display"/>
        <a:ea typeface="思源宋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高能所.potx" id="{316869C7-4FA3-49F4-BAB9-754D9D455712}" vid="{E6250D28-107E-4102-BB68-7DF9783186E0}"/>
    </a:ext>
  </a:extLst>
</a:theme>
</file>

<file path=ppt/theme/theme2.xml><?xml version="1.0" encoding="utf-8"?>
<a:theme xmlns:a="http://schemas.openxmlformats.org/drawingml/2006/main" name="1_报告特殊页​​">
  <a:themeElements>
    <a:clrScheme name="自定义 1">
      <a:dk1>
        <a:srgbClr val="242424"/>
      </a:dk1>
      <a:lt1>
        <a:srgbClr val="F2F2F2"/>
      </a:lt1>
      <a:dk2>
        <a:srgbClr val="242424"/>
      </a:dk2>
      <a:lt2>
        <a:srgbClr val="F2F2F2"/>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高能所">
      <a:majorFont>
        <a:latin typeface="Palatino Linotype"/>
        <a:ea typeface="楷体"/>
        <a:cs typeface=""/>
      </a:majorFont>
      <a:minorFont>
        <a:latin typeface="Segoe UI Variable Display"/>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高能所.potx" id="{316869C7-4FA3-49F4-BAB9-754D9D455712}" vid="{30E45012-C878-422F-ACA3-D6CCD3F4A39B}"/>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高能所</Template>
  <TotalTime>8198</TotalTime>
  <Words>3037</Words>
  <Application>Microsoft Office PowerPoint</Application>
  <PresentationFormat>宽屏</PresentationFormat>
  <Paragraphs>324</Paragraphs>
  <Slides>20</Slides>
  <Notes>19</Notes>
  <HiddenSlides>11</HiddenSlides>
  <MMClips>0</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20</vt:i4>
      </vt:variant>
    </vt:vector>
  </HeadingPairs>
  <TitlesOfParts>
    <vt:vector size="29" baseType="lpstr">
      <vt:lpstr>思源黑体 CN</vt:lpstr>
      <vt:lpstr>Palatino Linotype</vt:lpstr>
      <vt:lpstr>Arial</vt:lpstr>
      <vt:lpstr>Garamond</vt:lpstr>
      <vt:lpstr>Segoe UI Variable Display</vt:lpstr>
      <vt:lpstr>等线</vt:lpstr>
      <vt:lpstr>Cambria Math</vt:lpstr>
      <vt:lpstr>1_报告内容​​</vt:lpstr>
      <vt:lpstr>1_报告特殊页​​</vt:lpstr>
      <vt:lpstr>Compact Periscopic Light Guide</vt:lpstr>
      <vt:lpstr>Background</vt:lpstr>
      <vt:lpstr>Overview of the PLG Design</vt:lpstr>
      <vt:lpstr>Geant4 Simulation Environment</vt:lpstr>
      <vt:lpstr>Simulation Results</vt:lpstr>
      <vt:lpstr>Cross Laying Pattern to Further Improve Uniformity</vt:lpstr>
      <vt:lpstr>Impact &amp; Expectations </vt:lpstr>
      <vt:lpstr>Future Work</vt:lpstr>
      <vt:lpstr>PowerPoint 演示文稿</vt:lpstr>
      <vt:lpstr>Simulation with Geant4</vt:lpstr>
      <vt:lpstr>Double Relay PLG</vt:lpstr>
      <vt:lpstr>Results Comparison</vt:lpstr>
      <vt:lpstr>Baseline Comparison w/ Diff. Reflector</vt:lpstr>
      <vt:lpstr>Conclusion</vt:lpstr>
      <vt:lpstr>Muon/Photon/Electron Source Comparison</vt:lpstr>
      <vt:lpstr>Plastic Scintillator vs. PMMA</vt:lpstr>
      <vt:lpstr>Chamfer Angle Study</vt:lpstr>
      <vt:lpstr>Relay Position Study</vt:lpstr>
      <vt:lpstr>PLG Thickness Study</vt:lpstr>
      <vt:lpstr>Photon Track Scenario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用于高颗粒度量能器的紧凑型光导设计</dc:title>
  <dc:creator>杨铭正</dc:creator>
  <cp:lastModifiedBy>Martin Yang</cp:lastModifiedBy>
  <cp:revision>585</cp:revision>
  <dcterms:created xsi:type="dcterms:W3CDTF">2026-06-09T12:04:22Z</dcterms:created>
  <dcterms:modified xsi:type="dcterms:W3CDTF">2026-07-14T13:58:51Z</dcterms:modified>
</cp:coreProperties>
</file>