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384" r:id="rId3"/>
    <p:sldId id="2238" r:id="rId4"/>
    <p:sldId id="13903" r:id="rId5"/>
    <p:sldId id="13529" r:id="rId6"/>
    <p:sldId id="13512" r:id="rId7"/>
    <p:sldId id="13902" r:id="rId8"/>
    <p:sldId id="286" r:id="rId9"/>
    <p:sldId id="13909" r:id="rId10"/>
    <p:sldId id="13519" r:id="rId11"/>
    <p:sldId id="13839" r:id="rId12"/>
    <p:sldId id="13843" r:id="rId13"/>
    <p:sldId id="13844" r:id="rId14"/>
    <p:sldId id="13539" r:id="rId15"/>
    <p:sldId id="13845" r:id="rId16"/>
    <p:sldId id="13847" r:id="rId17"/>
    <p:sldId id="13848" r:id="rId18"/>
    <p:sldId id="13910" r:id="rId19"/>
    <p:sldId id="13825" r:id="rId20"/>
    <p:sldId id="13846" r:id="rId21"/>
    <p:sldId id="13931" r:id="rId22"/>
    <p:sldId id="13933" r:id="rId23"/>
    <p:sldId id="13935" r:id="rId24"/>
    <p:sldId id="13938" r:id="rId25"/>
    <p:sldId id="13939" r:id="rId26"/>
    <p:sldId id="13941" r:id="rId27"/>
    <p:sldId id="13942" r:id="rId28"/>
    <p:sldId id="13945" r:id="rId29"/>
    <p:sldId id="13947" r:id="rId30"/>
    <p:sldId id="13948" r:id="rId31"/>
    <p:sldId id="13918" r:id="rId32"/>
    <p:sldId id="13908" r:id="rId33"/>
    <p:sldId id="13916" r:id="rId34"/>
    <p:sldId id="13946" r:id="rId35"/>
    <p:sldId id="13949" r:id="rId36"/>
    <p:sldId id="13950" r:id="rId37"/>
    <p:sldId id="13532" r:id="rId38"/>
    <p:sldId id="13854" r:id="rId39"/>
    <p:sldId id="13853" r:id="rId40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449"/>
    <a:srgbClr val="FFF2CC"/>
    <a:srgbClr val="002F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5" autoAdjust="0"/>
    <p:restoredTop sz="96254" autoAdjust="0"/>
  </p:normalViewPr>
  <p:slideViewPr>
    <p:cSldViewPr snapToGrid="0" showGuides="1">
      <p:cViewPr varScale="1">
        <p:scale>
          <a:sx n="72" d="100"/>
          <a:sy n="72" d="100"/>
        </p:scale>
        <p:origin x="68" y="1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7BACC-93F3-4EE6-8017-A3BD06FC4197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4C54D-2798-4068-B936-26755BAFF2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C54D-2798-4068-B936-26755BAFF2A0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21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22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23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24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25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26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27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28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altLang="zh-CN" sz="1200" b="0" strike="noStrike" spc="-1" dirty="0">
                <a:latin typeface="+mn-lt"/>
              </a:rPr>
              <a:t>Joint Institute for Nuclear Research (JINR)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altLang="zh-CN" sz="1200" b="0" strike="noStrike" spc="-1" dirty="0">
                <a:latin typeface="+mn-lt"/>
              </a:rPr>
              <a:t>Astroparticle and Cosmology laboratory (APC)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pPr indent="0" algn="r">
              <a:buNone/>
            </a:pPr>
            <a:fld id="{5227DDE0-3BDC-4F7A-A47F-10B3D63AB64E}" type="slidenum">
              <a:rPr lang="en-US" sz="1400" b="0" strike="noStrike" spc="-1" smtClean="0">
                <a:latin typeface="Times New Roman" panose="02020603050405020304"/>
              </a:rPr>
              <a:t>32</a:t>
            </a:fld>
            <a:endParaRPr lang="en-US" sz="1400" b="0" strike="noStrike" spc="-1" dirty="0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C54D-2798-4068-B936-26755BAFF2A0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C54D-2798-4068-B936-26755BAFF2A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C54D-2798-4068-B936-26755BAFF2A0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pPr indent="0" algn="r">
              <a:buNone/>
            </a:pPr>
            <a:fld id="{A64A34EB-12AC-430B-B760-4FC9FC77029A}" type="slidenum">
              <a:rPr lang="en-US" sz="1400" b="0" strike="noStrike" spc="-1" smtClean="0">
                <a:latin typeface="Times New Roman" panose="02020603050405020304"/>
              </a:rPr>
              <a:t>8</a:t>
            </a:fld>
            <a:endParaRPr lang="en-US" sz="1400" b="0" strike="noStrike" spc="-1" dirty="0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0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Present Status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latin typeface="Arial" panose="020B0604020202020204"/>
              </a:rPr>
              <a:t>icecube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km3net</a:t>
            </a: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Baikal-</a:t>
            </a:r>
            <a:r>
              <a:rPr lang="en-US" sz="2000" b="0" strike="noStrike" spc="-1" dirty="0" err="1">
                <a:latin typeface="Arial" panose="020B0604020202020204"/>
              </a:rPr>
              <a:t>gvd</a:t>
            </a: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  <a:p>
            <a:pPr marL="215900" indent="0">
              <a:lnSpc>
                <a:spcPct val="12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latin typeface="Arial" panose="020B0604020202020204"/>
              </a:rPr>
              <a:t>what is achieved</a:t>
            </a:r>
          </a:p>
          <a:p>
            <a:pPr marL="21590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 dirty="0">
              <a:latin typeface="Arial" panose="020B0604020202020204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latin typeface="Times New Roman" panose="02020603050405020304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A382134-6599-4E8D-8A6B-E2A5FD587833}" type="slidenum">
              <a:rPr lang="en-US" sz="1200" b="0" strike="noStrike" spc="-1">
                <a:latin typeface="Times New Roman" panose="02020603050405020304"/>
              </a:rPr>
              <a:t>9</a:t>
            </a:fld>
            <a:endParaRPr lang="en-US" sz="12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HAWC</a:t>
            </a:r>
            <a:r>
              <a:rPr lang="zh-CN" altLang="en-US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和</a:t>
            </a:r>
            <a:r>
              <a:rPr lang="en-US" altLang="zh-CN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LHAASO</a:t>
            </a:r>
            <a:r>
              <a:rPr lang="zh-CN" altLang="en-US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共同发现</a:t>
            </a:r>
            <a:r>
              <a:rPr lang="zh-CN" sz="1200" b="1" u="none" dirty="0">
                <a:cs typeface="+mn-ea"/>
                <a:sym typeface="+mn-lt"/>
              </a:rPr>
              <a:t>V4641Sgr</a:t>
            </a:r>
            <a:r>
              <a:rPr lang="en-US" altLang="zh-CN" sz="1200" b="1" u="none" dirty="0">
                <a:cs typeface="+mn-ea"/>
                <a:sym typeface="+mn-lt"/>
              </a:rPr>
              <a:t> </a:t>
            </a:r>
            <a:r>
              <a:rPr lang="zh-CN" altLang="en-US" sz="1200" b="1" u="none" dirty="0">
                <a:cs typeface="+mn-ea"/>
                <a:sym typeface="+mn-lt"/>
              </a:rPr>
              <a:t>微类星体。</a:t>
            </a:r>
            <a:r>
              <a:rPr lang="en-US" altLang="zh-CN" sz="1200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radio</a:t>
            </a:r>
            <a:r>
              <a:rPr lang="zh-CN" altLang="en-US" sz="1200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和</a:t>
            </a:r>
            <a:r>
              <a:rPr lang="en-US" altLang="zh-CN" sz="1200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gamma</a:t>
            </a:r>
            <a:r>
              <a:rPr lang="zh-CN" altLang="en-US" sz="1200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方向不一致，存在强子过程。</a:t>
            </a:r>
            <a:r>
              <a:rPr lang="en-US" altLang="zh-CN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LHAASO</a:t>
            </a:r>
            <a:r>
              <a:rPr lang="zh-CN" altLang="en-US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角分辨率稍差</a:t>
            </a:r>
            <a:endParaRPr lang="en-US" altLang="zh-CN" sz="1200" b="0" u="none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algn="l"/>
            <a:endParaRPr lang="zh-CN" altLang="en-US" sz="1200" b="0" u="none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r>
              <a:rPr lang="en-US" dirty="0"/>
              <a:t>1</a:t>
            </a:r>
            <a:r>
              <a:rPr lang="zh-CN" altLang="en-US" dirty="0"/>
              <a:t>年达到</a:t>
            </a:r>
            <a:r>
              <a:rPr lang="en-US" altLang="zh-CN" dirty="0"/>
              <a:t>5sigma</a:t>
            </a:r>
            <a:r>
              <a:rPr lang="zh-CN" altLang="en-US" dirty="0"/>
              <a:t>，</a:t>
            </a:r>
            <a:r>
              <a:rPr lang="en-US" dirty="0"/>
              <a:t>10</a:t>
            </a:r>
            <a:r>
              <a:rPr lang="zh-CN" altLang="en-US" dirty="0"/>
              <a:t>年，</a:t>
            </a:r>
            <a:r>
              <a:rPr lang="en-US" altLang="zh-CN" dirty="0"/>
              <a:t>0.2</a:t>
            </a:r>
            <a:r>
              <a:rPr lang="zh-CN" altLang="en-US" dirty="0"/>
              <a:t>可以发现几十个源（估计数目），</a:t>
            </a:r>
            <a:r>
              <a:rPr lang="en-US" altLang="zh-CN" dirty="0"/>
              <a:t>IceCube </a:t>
            </a:r>
            <a:r>
              <a:rPr lang="zh-CN" altLang="en-US" dirty="0"/>
              <a:t>十 年看到一个源。</a:t>
            </a:r>
            <a:endParaRPr lang="en-US" altLang="zh-CN" dirty="0"/>
          </a:p>
          <a:p>
            <a:r>
              <a:rPr lang="zh-CN" altLang="en-US" dirty="0"/>
              <a:t>活动星系核（塞弗特星系，耀变体）低光度活动星系核（塞弗特星系），星暴星系，伽马射线暴，超新星，潮汐瓦解事件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最亮线为</a:t>
            </a:r>
            <a:r>
              <a:rPr lang="en-US" dirty="0">
                <a:latin typeface="+mn-lt"/>
                <a:ea typeface="+mn-ea"/>
                <a:cs typeface="+mn-ea"/>
                <a:sym typeface="+mn-lt"/>
              </a:rPr>
              <a:t>Circinus Galaxy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，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4MPc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距离，南天，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IceCube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不灵敏。</a:t>
            </a:r>
            <a:endParaRPr lang="en-US" altLang="zh-CN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CN" dirty="0"/>
              <a:t>NGC4151</a:t>
            </a:r>
            <a:r>
              <a:rPr lang="zh-CN" altLang="en-US" dirty="0"/>
              <a:t>，</a:t>
            </a:r>
            <a:r>
              <a:rPr lang="en-US" altLang="zh-CN" dirty="0"/>
              <a:t>NGC3079 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C54D-2798-4068-B936-26755BAFF2A0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反电子中微子可以有</a:t>
            </a:r>
            <a:r>
              <a:rPr lang="en-US" altLang="zh-CN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Glashow</a:t>
            </a:r>
            <a:r>
              <a:rPr lang="zh-CN" altLang="en-US" sz="1200" b="0" u="none" dirty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过程。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C54D-2798-4068-B936-26755BAFF2A0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C54D-2798-4068-B936-26755BAFF2A0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54C54D-2798-4068-B936-26755BAFF2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54C54D-2798-4068-B936-26755BAFF2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Slide-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 txBox="1"/>
          <p:nvPr userDrawn="1"/>
        </p:nvSpPr>
        <p:spPr>
          <a:xfrm>
            <a:off x="9164799" y="202102"/>
            <a:ext cx="2741772" cy="365040"/>
          </a:xfrm>
          <a:prstGeom prst="rect">
            <a:avLst/>
          </a:prstGeom>
        </p:spPr>
        <p:txBody>
          <a:bodyPr vert="horz" lIns="91354" tIns="45676" rIns="91354" bIns="45676" rtlCol="0" anchor="ctr"/>
          <a:lstStyle>
            <a:defPPr>
              <a:defRPr lang="zh-CN"/>
            </a:defPPr>
            <a:lvl1pPr marL="0" algn="r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77DA78-E013-4A8C-AD75-63A150561B10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N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618030" y="6475792"/>
            <a:ext cx="1768788" cy="30777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http://hunt.ihep.ac.cn</a:t>
            </a:r>
          </a:p>
        </p:txBody>
      </p: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272215" y="689917"/>
            <a:ext cx="10197266" cy="11112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34332" y="49898"/>
            <a:ext cx="856115" cy="856115"/>
          </a:xfrm>
          <a:prstGeom prst="rect">
            <a:avLst/>
          </a:prstGeom>
        </p:spPr>
      </p:pic>
      <p:sp>
        <p:nvSpPr>
          <p:cNvPr id="4" name="灯片编号占位符 4"/>
          <p:cNvSpPr txBox="1"/>
          <p:nvPr userDrawn="1"/>
        </p:nvSpPr>
        <p:spPr>
          <a:xfrm>
            <a:off x="9224367" y="53149"/>
            <a:ext cx="2741772" cy="365040"/>
          </a:xfrm>
          <a:prstGeom prst="rect">
            <a:avLst/>
          </a:prstGeom>
        </p:spPr>
        <p:txBody>
          <a:bodyPr vert="horz" lIns="91354" tIns="45676" rIns="91354" bIns="45676" rtlCol="0" anchor="ctr"/>
          <a:lstStyle>
            <a:defPPr>
              <a:defRPr lang="zh-CN"/>
            </a:defPPr>
            <a:lvl1pPr marL="0" algn="r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77DA78-E013-4A8C-AD75-63A150561B10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2050" name="Picture 2" descr="网页小图标_网页设计小图标_网页手指小图标_综合资讯_信息_中国太子参网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987" y="6512804"/>
            <a:ext cx="286043" cy="25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/>
          <p:cNvGrpSpPr/>
          <p:nvPr userDrawn="1"/>
        </p:nvGrpSpPr>
        <p:grpSpPr>
          <a:xfrm flipV="1">
            <a:off x="2300862" y="6523378"/>
            <a:ext cx="9168619" cy="229287"/>
            <a:chOff x="1483847" y="442406"/>
            <a:chExt cx="7660153" cy="247354"/>
          </a:xfrm>
        </p:grpSpPr>
        <p:sp>
          <p:nvSpPr>
            <p:cNvPr id="14" name="矩形 13"/>
            <p:cNvSpPr/>
            <p:nvPr userDrawn="1"/>
          </p:nvSpPr>
          <p:spPr>
            <a:xfrm>
              <a:off x="1545071" y="480043"/>
              <a:ext cx="7598929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" name="矩形 14"/>
            <p:cNvSpPr/>
            <p:nvPr userDrawn="1"/>
          </p:nvSpPr>
          <p:spPr>
            <a:xfrm>
              <a:off x="1545071" y="539311"/>
              <a:ext cx="7598929" cy="18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72000" bIns="0"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" name="等腰三角形 15"/>
            <p:cNvSpPr/>
            <p:nvPr userDrawn="1"/>
          </p:nvSpPr>
          <p:spPr>
            <a:xfrm rot="10800000" flipH="1" flipV="1">
              <a:off x="1483847" y="442406"/>
              <a:ext cx="386898" cy="247354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-NT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650417" y="2503732"/>
            <a:ext cx="1301556" cy="1301556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ph type="title" hasCustomPrompt="1"/>
          </p:nvPr>
        </p:nvSpPr>
        <p:spPr>
          <a:xfrm>
            <a:off x="3267322" y="2727679"/>
            <a:ext cx="4649761" cy="923330"/>
          </a:xfrm>
        </p:spPr>
        <p:txBody>
          <a:bodyPr>
            <a:spAutoFit/>
          </a:bodyPr>
          <a:lstStyle>
            <a:lvl1pPr>
              <a:defRPr sz="60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77975" y="305593"/>
            <a:ext cx="301625" cy="3032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9448800" y="314325"/>
            <a:ext cx="27432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272215" y="689917"/>
            <a:ext cx="10197266" cy="111127"/>
          </a:xfrm>
          <a:prstGeom prst="rect">
            <a:avLst/>
          </a:prstGeom>
        </p:spPr>
      </p:pic>
      <p:grpSp>
        <p:nvGrpSpPr>
          <p:cNvPr id="13" name="组合 12"/>
          <p:cNvGrpSpPr/>
          <p:nvPr userDrawn="1"/>
        </p:nvGrpSpPr>
        <p:grpSpPr>
          <a:xfrm flipV="1">
            <a:off x="3236345" y="6498564"/>
            <a:ext cx="8610601" cy="229287"/>
            <a:chOff x="1483847" y="442406"/>
            <a:chExt cx="7660153" cy="247354"/>
          </a:xfrm>
        </p:grpSpPr>
        <p:sp>
          <p:nvSpPr>
            <p:cNvPr id="14" name="矩形 13"/>
            <p:cNvSpPr/>
            <p:nvPr userDrawn="1"/>
          </p:nvSpPr>
          <p:spPr>
            <a:xfrm>
              <a:off x="1545071" y="480043"/>
              <a:ext cx="7598929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" name="矩形 14"/>
            <p:cNvSpPr/>
            <p:nvPr userDrawn="1"/>
          </p:nvSpPr>
          <p:spPr>
            <a:xfrm>
              <a:off x="1545071" y="539311"/>
              <a:ext cx="7598929" cy="18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72000" bIns="0"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" name="等腰三角形 15"/>
            <p:cNvSpPr/>
            <p:nvPr userDrawn="1"/>
          </p:nvSpPr>
          <p:spPr>
            <a:xfrm rot="10800000" flipH="1" flipV="1">
              <a:off x="1483847" y="442406"/>
              <a:ext cx="386898" cy="247354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14101" y="6454812"/>
            <a:ext cx="3213300" cy="3532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334332" y="49898"/>
            <a:ext cx="856115" cy="856115"/>
          </a:xfrm>
          <a:prstGeom prst="rect">
            <a:avLst/>
          </a:prstGeom>
        </p:spPr>
      </p:pic>
      <p:sp>
        <p:nvSpPr>
          <p:cNvPr id="20" name="灯片编号占位符 4"/>
          <p:cNvSpPr txBox="1"/>
          <p:nvPr userDrawn="1"/>
        </p:nvSpPr>
        <p:spPr>
          <a:xfrm>
            <a:off x="9228225" y="165037"/>
            <a:ext cx="2741772" cy="365040"/>
          </a:xfrm>
          <a:prstGeom prst="rect">
            <a:avLst/>
          </a:prstGeom>
        </p:spPr>
        <p:txBody>
          <a:bodyPr vert="horz" lIns="91354" tIns="45676" rIns="91354" bIns="45676" rtlCol="0" anchor="ctr"/>
          <a:lstStyle>
            <a:defPPr>
              <a:defRPr lang="zh-CN"/>
            </a:defPPr>
            <a:lvl1pPr marL="0" algn="r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77DA78-E013-4A8C-AD75-63A150561B10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34294" y="1825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0A4E-E3AC-4C92-A41D-01CA32466C50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46.GIF"/><Relationship Id="rId2" Type="http://schemas.microsoft.com/office/2007/relationships/media" Target="../media/media1.mp4"/><Relationship Id="rId1" Type="http://schemas.openxmlformats.org/officeDocument/2006/relationships/tags" Target="../tags/tag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microsoft.com/office/2007/relationships/media" Target="../media/media3.mp4"/><Relationship Id="rId7" Type="http://schemas.openxmlformats.org/officeDocument/2006/relationships/image" Target="../media/image7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3.mp4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微信图片_20230807091147"/>
          <p:cNvPicPr>
            <a:picLocks noChangeAspect="1"/>
          </p:cNvPicPr>
          <p:nvPr/>
        </p:nvPicPr>
        <p:blipFill>
          <a:blip r:embed="rId3"/>
          <a:srcRect l="732" t="70" r="39517" b="-1721"/>
          <a:stretch>
            <a:fillRect/>
          </a:stretch>
        </p:blipFill>
        <p:spPr>
          <a:xfrm>
            <a:off x="0" y="0"/>
            <a:ext cx="5764554" cy="6858000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5616712" y="1475740"/>
            <a:ext cx="6575288" cy="214439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高能水下中微子望远镜</a:t>
            </a:r>
            <a:br>
              <a:rPr lang="zh-CN" altLang="en-US" sz="40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</a:br>
            <a:r>
              <a:rPr lang="zh-CN" altLang="en-US" sz="40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（</a:t>
            </a:r>
            <a:r>
              <a:rPr lang="en-US" altLang="zh-CN" sz="40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Baikal-</a:t>
            </a:r>
            <a:r>
              <a:rPr lang="en-US" altLang="zh-CN" sz="40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sym typeface="+mn-lt"/>
              </a:rPr>
              <a:t>HUNT</a:t>
            </a:r>
            <a:r>
              <a:rPr lang="zh-CN" altLang="en-US" sz="4000" b="1" dirty="0">
                <a:solidFill>
                  <a:srgbClr val="00B0F0"/>
                </a:solidFill>
                <a:latin typeface="黑体" panose="02010609060101010101" charset="-122"/>
                <a:ea typeface="黑体" panose="02010609060101010101" charset="-122"/>
                <a:sym typeface="+mn-lt"/>
              </a:rPr>
              <a:t>）项目进展</a:t>
            </a:r>
            <a:endParaRPr lang="en-US" altLang="zh-CN" sz="4000" b="1" dirty="0">
              <a:solidFill>
                <a:srgbClr val="00B0F0"/>
              </a:solidFill>
              <a:latin typeface="黑体" panose="02010609060101010101" charset="-122"/>
              <a:ea typeface="黑体" panose="02010609060101010101" charset="-122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42246" y="35501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616712" y="3957955"/>
            <a:ext cx="6575288" cy="88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cs typeface="+mn-ea"/>
                <a:sym typeface="+mn-lt"/>
              </a:rPr>
              <a:t>刘成</a:t>
            </a:r>
            <a:r>
              <a:rPr lang="en-US" altLang="zh-CN" b="1" dirty="0">
                <a:cs typeface="+mn-ea"/>
                <a:sym typeface="+mn-lt"/>
              </a:rPr>
              <a:t>  </a:t>
            </a:r>
            <a:r>
              <a:rPr lang="zh-CN" altLang="en-US" dirty="0">
                <a:cs typeface="+mn-ea"/>
                <a:sym typeface="+mn-lt"/>
              </a:rPr>
              <a:t>中国科学院高能物理研究所</a:t>
            </a:r>
          </a:p>
          <a:p>
            <a:pPr algn="ctr">
              <a:lnSpc>
                <a:spcPct val="150000"/>
              </a:lnSpc>
            </a:pPr>
            <a:r>
              <a:rPr lang="en-US" altLang="zh-CN" dirty="0">
                <a:cs typeface="+mn-ea"/>
                <a:sym typeface="+mn-lt"/>
              </a:rPr>
              <a:t>2026/7/16</a:t>
            </a:r>
            <a:r>
              <a:rPr lang="zh-CN" altLang="en-US" dirty="0">
                <a:cs typeface="+mn-ea"/>
                <a:sym typeface="+mn-lt"/>
              </a:rPr>
              <a:t> </a:t>
            </a:r>
            <a:r>
              <a:rPr lang="en-US" altLang="zh-CN" dirty="0">
                <a:cs typeface="+mn-ea"/>
                <a:sym typeface="+mn-lt"/>
              </a:rPr>
              <a:t>• </a:t>
            </a:r>
            <a:r>
              <a:rPr lang="zh-CN" altLang="en-US" dirty="0">
                <a:cs typeface="+mn-ea"/>
                <a:sym typeface="+mn-lt"/>
              </a:rPr>
              <a:t>广州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930080" y="5777723"/>
            <a:ext cx="5948552" cy="368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spc="-1" dirty="0">
                <a:solidFill>
                  <a:schemeClr val="tx1"/>
                </a:solidFill>
                <a:ea typeface="Noto Sans CJK SC Regular"/>
              </a:rPr>
              <a:t>中国物理学会高能物理分会第</a:t>
            </a:r>
            <a:r>
              <a:rPr lang="en-US" altLang="zh-CN" sz="1600" spc="-1" dirty="0">
                <a:solidFill>
                  <a:schemeClr val="tx1"/>
                </a:solidFill>
                <a:ea typeface="Noto Sans CJK SC Regular"/>
              </a:rPr>
              <a:t>12</a:t>
            </a:r>
            <a:r>
              <a:rPr lang="zh-CN" altLang="en-US" sz="1600" spc="-1" dirty="0">
                <a:solidFill>
                  <a:schemeClr val="tx1"/>
                </a:solidFill>
                <a:ea typeface="Noto Sans CJK SC Regular"/>
              </a:rPr>
              <a:t>届全国会员代表大会暨学术年会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33255" y="176981"/>
            <a:ext cx="4826962" cy="59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defRPr sz="3600" b="1">
                <a:cs typeface="+mn-ea"/>
              </a:defRPr>
            </a:lvl1pPr>
          </a:lstStyle>
          <a:p>
            <a:r>
              <a:rPr lang="en-US" altLang="zh-CN" sz="3200" dirty="0">
                <a:sym typeface="+mn-lt"/>
              </a:rPr>
              <a:t>Baikal-HUNT</a:t>
            </a:r>
            <a:r>
              <a:rPr lang="zh-CN" altLang="en-US" sz="3200" dirty="0">
                <a:sym typeface="+mn-lt"/>
              </a:rPr>
              <a:t>技术指标</a:t>
            </a:r>
          </a:p>
        </p:txBody>
      </p:sp>
      <p:graphicFrame>
        <p:nvGraphicFramePr>
          <p:cNvPr id="3" name="表格 4"/>
          <p:cNvGraphicFramePr>
            <a:graphicFrameLocks noGrp="1"/>
          </p:cNvGraphicFramePr>
          <p:nvPr/>
        </p:nvGraphicFramePr>
        <p:xfrm>
          <a:off x="730239" y="952539"/>
          <a:ext cx="6417714" cy="3810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5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767"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内容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指标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236"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有效体积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30</a:t>
                      </a:r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立方公里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912"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光电倍增管</a:t>
                      </a:r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            </a:t>
                      </a:r>
                    </a:p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单光子测量能力；</a:t>
                      </a:r>
                      <a:endParaRPr lang="en-US" altLang="zh-CN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 – 2,000</a:t>
                      </a:r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光电子的动态范围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6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电子学</a:t>
                      </a:r>
                      <a:endParaRPr lang="en-US" altLang="zh-CN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2ns</a:t>
                      </a:r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的波形采样</a:t>
                      </a:r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, 500ns</a:t>
                      </a:r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波形窗口；</a:t>
                      </a:r>
                      <a:endParaRPr lang="en-US" altLang="zh-CN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满足大动态电荷输出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767"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时间测量精度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~1ns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767"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事例触发率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~10KHz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767"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数据存储量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200MB/s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767"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用电功率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≈</a:t>
                      </a:r>
                      <a:r>
                        <a:rPr lang="en-US" altLang="zh-CN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500KW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730239" y="5023886"/>
            <a:ext cx="6129993" cy="11988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0070C0"/>
                </a:solidFill>
                <a:cs typeface="+mn-ea"/>
                <a:sym typeface="+mn-lt"/>
              </a:rPr>
              <a:t>探测对象：</a:t>
            </a:r>
            <a:r>
              <a:rPr lang="zh-CN" altLang="en-US" sz="1600" dirty="0">
                <a:cs typeface="+mn-ea"/>
                <a:sym typeface="+mn-lt"/>
              </a:rPr>
              <a:t>测量全类型中微子的簇射事例和径迹事例</a:t>
            </a:r>
            <a:endParaRPr lang="en-US" altLang="zh-CN" sz="1600" dirty="0"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0070C0"/>
                </a:solidFill>
                <a:cs typeface="+mn-ea"/>
                <a:sym typeface="+mn-lt"/>
              </a:rPr>
              <a:t>角分辨</a:t>
            </a:r>
            <a:r>
              <a:rPr lang="en-US" altLang="zh-CN" sz="1600" b="1" dirty="0">
                <a:solidFill>
                  <a:srgbClr val="0070C0"/>
                </a:solidFill>
                <a:cs typeface="+mn-ea"/>
                <a:sym typeface="+mn-lt"/>
              </a:rPr>
              <a:t>:  </a:t>
            </a:r>
            <a:r>
              <a:rPr lang="en-US" altLang="zh-CN" sz="1600" dirty="0">
                <a:cs typeface="+mn-ea"/>
                <a:sym typeface="+mn-lt"/>
              </a:rPr>
              <a:t>~0.2° (tracks),    &lt;3°(cascades).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0070C0"/>
                </a:solidFill>
                <a:cs typeface="+mn-ea"/>
                <a:sym typeface="+mn-lt"/>
              </a:rPr>
              <a:t>能量分辨</a:t>
            </a:r>
            <a:r>
              <a:rPr lang="en-US" altLang="zh-CN" sz="1600" b="1" dirty="0">
                <a:solidFill>
                  <a:srgbClr val="0070C0"/>
                </a:solidFill>
                <a:cs typeface="+mn-ea"/>
                <a:sym typeface="+mn-lt"/>
              </a:rPr>
              <a:t>:   </a:t>
            </a:r>
            <a:r>
              <a:rPr lang="el-GR" altLang="zh-CN" sz="1600" dirty="0">
                <a:cs typeface="+mn-ea"/>
                <a:sym typeface="+mn-lt"/>
              </a:rPr>
              <a:t>Δ</a:t>
            </a:r>
            <a:r>
              <a:rPr lang="en-US" altLang="zh-CN" sz="1600" dirty="0">
                <a:cs typeface="+mn-ea"/>
                <a:sym typeface="+mn-lt"/>
              </a:rPr>
              <a:t>logE~0.3(tracks),    </a:t>
            </a:r>
            <a:r>
              <a:rPr lang="el-GR" altLang="zh-CN" sz="1600" dirty="0">
                <a:cs typeface="+mn-ea"/>
                <a:sym typeface="+mn-lt"/>
              </a:rPr>
              <a:t>Δ</a:t>
            </a:r>
            <a:r>
              <a:rPr lang="en-US" altLang="zh-CN" sz="1600" dirty="0">
                <a:cs typeface="+mn-ea"/>
                <a:sym typeface="+mn-lt"/>
              </a:rPr>
              <a:t>E~10-30% (cascades).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7147953" y="835864"/>
            <a:ext cx="4699000" cy="5752626"/>
            <a:chOff x="7147953" y="835864"/>
            <a:chExt cx="4699000" cy="5752626"/>
          </a:xfrm>
        </p:grpSpPr>
        <p:pic>
          <p:nvPicPr>
            <p:cNvPr id="2" name="Picture 2" descr="IceCube reveals interesting high-energy neutrino events – WIPAC ...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352503" y="3459283"/>
              <a:ext cx="4339167" cy="3129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矩形 4"/>
            <p:cNvSpPr/>
            <p:nvPr/>
          </p:nvSpPr>
          <p:spPr>
            <a:xfrm>
              <a:off x="7147953" y="5693140"/>
              <a:ext cx="4699000" cy="895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467680" y="5817650"/>
              <a:ext cx="4069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簇射型中微子事例（百米直径） </a:t>
              </a:r>
              <a:endParaRPr lang="en-US" altLang="zh-CN" dirty="0">
                <a:cs typeface="+mn-ea"/>
                <a:sym typeface="+mn-lt"/>
              </a:endParaRPr>
            </a:p>
            <a:p>
              <a:r>
                <a:rPr lang="zh-CN" altLang="en-US" dirty="0">
                  <a:cs typeface="+mn-ea"/>
                  <a:sym typeface="+mn-lt"/>
                </a:rPr>
                <a:t>能量分辨率好，用于测量中微子的能谱</a:t>
              </a:r>
              <a:endParaRPr lang="en-US" dirty="0">
                <a:cs typeface="+mn-ea"/>
                <a:sym typeface="+mn-lt"/>
              </a:endParaRPr>
            </a:p>
          </p:txBody>
        </p:sp>
        <p:pic>
          <p:nvPicPr>
            <p:cNvPr id="10" name="Picture 4" descr="University of Alberta scientists help track high energy neutrino in ...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52504" y="835864"/>
              <a:ext cx="4339167" cy="208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直接箭头连接符 10"/>
            <p:cNvCxnSpPr/>
            <p:nvPr/>
          </p:nvCxnSpPr>
          <p:spPr>
            <a:xfrm>
              <a:off x="7705723" y="1391809"/>
              <a:ext cx="3321050" cy="922679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/>
          </p:nvCxnSpPr>
          <p:spPr>
            <a:xfrm flipV="1">
              <a:off x="8241616" y="4580919"/>
              <a:ext cx="2068670" cy="486955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11396586" y="835864"/>
              <a:ext cx="295085" cy="37667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340114" y="2799043"/>
              <a:ext cx="4506839" cy="6451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径迹型中微子事例（公里级长度）   </a:t>
              </a:r>
              <a:endParaRPr lang="en-US" altLang="zh-CN" dirty="0">
                <a:cs typeface="+mn-ea"/>
                <a:sym typeface="+mn-lt"/>
              </a:endParaRPr>
            </a:p>
            <a:p>
              <a:r>
                <a:rPr lang="zh-CN" altLang="en-US" dirty="0">
                  <a:cs typeface="+mn-ea"/>
                  <a:sym typeface="+mn-lt"/>
                </a:rPr>
                <a:t>角分辨率好，用于探索中微子源</a:t>
              </a:r>
              <a:endParaRPr lang="en-US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40528" y="115175"/>
            <a:ext cx="3720890" cy="535531"/>
          </a:xfr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微类星体</a:t>
            </a:r>
            <a:r>
              <a:rPr lang="en-US" sz="3200" b="1" dirty="0">
                <a:latin typeface="+mn-lt"/>
                <a:ea typeface="+mn-ea"/>
                <a:cs typeface="+mn-ea"/>
                <a:sym typeface="+mn-lt"/>
              </a:rPr>
              <a:t>V4641 Sgr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5500" y="3307874"/>
            <a:ext cx="2253374" cy="24833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95450" y="5952577"/>
            <a:ext cx="38534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dirty="0">
                <a:cs typeface="+mn-ea"/>
                <a:sym typeface="+mn-lt"/>
              </a:rPr>
              <a:t>γ</a:t>
            </a:r>
            <a:r>
              <a:rPr lang="en-US" sz="1400" dirty="0">
                <a:cs typeface="+mn-ea"/>
                <a:sym typeface="+mn-lt"/>
              </a:rPr>
              <a:t>-ray significance map of V4641 </a:t>
            </a:r>
            <a:r>
              <a:rPr lang="en-US" sz="1400" dirty="0" err="1">
                <a:cs typeface="+mn-ea"/>
                <a:sym typeface="+mn-lt"/>
              </a:rPr>
              <a:t>Sgr</a:t>
            </a:r>
            <a:r>
              <a:rPr lang="en-US" sz="1400" dirty="0">
                <a:cs typeface="+mn-ea"/>
                <a:sym typeface="+mn-lt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(LHAASO 2024, arXiv:2410.08988)</a:t>
            </a:r>
            <a:endParaRPr lang="en-US" dirty="0"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print"/>
          <a:srcRect/>
          <a:stretch>
            <a:fillRect/>
          </a:stretch>
        </p:blipFill>
        <p:spPr>
          <a:xfrm>
            <a:off x="8166880" y="1068327"/>
            <a:ext cx="2861509" cy="20837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908" y="1068327"/>
            <a:ext cx="6143026" cy="4603771"/>
          </a:xfrm>
          <a:prstGeom prst="rect">
            <a:avLst/>
          </a:prstGeom>
        </p:spPr>
      </p:pic>
      <p:sp>
        <p:nvSpPr>
          <p:cNvPr id="9" name="Text Box 6"/>
          <p:cNvSpPr txBox="1"/>
          <p:nvPr/>
        </p:nvSpPr>
        <p:spPr>
          <a:xfrm>
            <a:off x="1563813" y="5452248"/>
            <a:ext cx="5507216" cy="823653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indent="-342900" algn="l">
              <a:lnSpc>
                <a:spcPct val="150000"/>
              </a:lnSpc>
              <a:buChar char="•"/>
            </a:pPr>
            <a:r>
              <a:rPr lang="en-US" altLang="zh-CN" sz="2000" b="1" u="none" dirty="0">
                <a:solidFill>
                  <a:srgbClr val="FF0000"/>
                </a:solidFill>
                <a:cs typeface="+mn-ea"/>
                <a:sym typeface="+mn-lt"/>
              </a:rPr>
              <a:t>1</a:t>
            </a:r>
            <a:r>
              <a:rPr lang="zh-CN" sz="2000" b="1" u="none" dirty="0">
                <a:solidFill>
                  <a:srgbClr val="FF0000"/>
                </a:solidFill>
                <a:cs typeface="+mn-ea"/>
                <a:sym typeface="+mn-lt"/>
              </a:rPr>
              <a:t>年</a:t>
            </a:r>
            <a:r>
              <a:rPr lang="zh-CN" altLang="en-US" sz="2000" b="1" u="none" dirty="0">
                <a:solidFill>
                  <a:srgbClr val="FF0000"/>
                </a:solidFill>
                <a:cs typeface="+mn-ea"/>
                <a:sym typeface="+mn-lt"/>
              </a:rPr>
              <a:t>多</a:t>
            </a:r>
            <a:r>
              <a:rPr lang="zh-CN" sz="2000" b="1" u="none" dirty="0">
                <a:solidFill>
                  <a:srgbClr val="FF0000"/>
                </a:solidFill>
                <a:cs typeface="+mn-ea"/>
                <a:sym typeface="+mn-lt"/>
              </a:rPr>
              <a:t>对</a:t>
            </a:r>
            <a:r>
              <a:rPr lang="en-US" altLang="zh-CN" sz="2000" b="1" u="none" dirty="0">
                <a:solidFill>
                  <a:srgbClr val="FF0000"/>
                </a:solidFill>
                <a:cs typeface="+mn-ea"/>
                <a:sym typeface="+mn-lt"/>
              </a:rPr>
              <a:t>1</a:t>
            </a:r>
            <a:r>
              <a:rPr lang="en-US" altLang="zh-CN" sz="2000" b="1" dirty="0">
                <a:solidFill>
                  <a:srgbClr val="FF0000"/>
                </a:solidFill>
                <a:cs typeface="+mn-ea"/>
                <a:sym typeface="+mn-lt"/>
              </a:rPr>
              <a:t>0</a:t>
            </a:r>
            <a:r>
              <a:rPr lang="en-US" sz="2000" b="1" u="none" dirty="0">
                <a:solidFill>
                  <a:srgbClr val="FF0000"/>
                </a:solidFill>
                <a:cs typeface="+mn-ea"/>
                <a:sym typeface="+mn-lt"/>
              </a:rPr>
              <a:t>TeV</a:t>
            </a:r>
            <a:r>
              <a:rPr lang="zh-CN" sz="2000" b="1" u="none" dirty="0">
                <a:solidFill>
                  <a:srgbClr val="FF0000"/>
                </a:solidFill>
                <a:cs typeface="+mn-ea"/>
                <a:sym typeface="+mn-lt"/>
              </a:rPr>
              <a:t>以上的缪中微子实现</a:t>
            </a:r>
            <a:r>
              <a:rPr lang="en-US" sz="2000" b="1" u="none" dirty="0">
                <a:solidFill>
                  <a:srgbClr val="FF0000"/>
                </a:solidFill>
                <a:cs typeface="+mn-ea"/>
                <a:sym typeface="+mn-lt"/>
              </a:rPr>
              <a:t>5σ</a:t>
            </a:r>
            <a:r>
              <a:rPr lang="zh-CN" sz="2000" b="1" u="none" dirty="0">
                <a:solidFill>
                  <a:srgbClr val="FF0000"/>
                </a:solidFill>
                <a:cs typeface="+mn-ea"/>
                <a:sym typeface="+mn-lt"/>
              </a:rPr>
              <a:t>观测；</a:t>
            </a:r>
          </a:p>
          <a:p>
            <a:pPr marL="342900" indent="-342900" algn="l">
              <a:lnSpc>
                <a:spcPct val="150000"/>
              </a:lnSpc>
              <a:buChar char="•"/>
            </a:pPr>
            <a:r>
              <a:rPr lang="en-US" sz="2000" b="0" u="none" dirty="0">
                <a:cs typeface="+mn-ea"/>
                <a:sym typeface="+mn-lt"/>
              </a:rPr>
              <a:t>10</a:t>
            </a:r>
            <a:r>
              <a:rPr lang="zh-CN" sz="2000" b="0" u="none" dirty="0">
                <a:cs typeface="+mn-ea"/>
                <a:sym typeface="+mn-lt"/>
              </a:rPr>
              <a:t>年对</a:t>
            </a:r>
            <a:r>
              <a:rPr lang="en-US" sz="2000" b="0" u="none" dirty="0">
                <a:cs typeface="+mn-ea"/>
                <a:sym typeface="+mn-lt"/>
              </a:rPr>
              <a:t>100 </a:t>
            </a:r>
            <a:r>
              <a:rPr lang="en-US" altLang="zh-CN" sz="2000" b="0" u="none" dirty="0">
                <a:cs typeface="+mn-ea"/>
                <a:sym typeface="+mn-lt"/>
              </a:rPr>
              <a:t>T</a:t>
            </a:r>
            <a:r>
              <a:rPr lang="en-US" sz="2000" b="0" u="none" dirty="0">
                <a:cs typeface="+mn-ea"/>
                <a:sym typeface="+mn-lt"/>
              </a:rPr>
              <a:t>eV</a:t>
            </a:r>
            <a:r>
              <a:rPr lang="zh-CN" sz="2000" b="0" u="none" dirty="0">
                <a:cs typeface="+mn-ea"/>
                <a:sym typeface="+mn-lt"/>
              </a:rPr>
              <a:t>以上缪中微子实现</a:t>
            </a:r>
            <a:r>
              <a:rPr lang="en-US" sz="2000" b="0" u="none" dirty="0">
                <a:cs typeface="+mn-ea"/>
                <a:sym typeface="+mn-lt"/>
              </a:rPr>
              <a:t>5σ</a:t>
            </a:r>
            <a:r>
              <a:rPr lang="zh-CN" sz="2000" b="0" u="none" dirty="0">
                <a:cs typeface="+mn-ea"/>
                <a:sym typeface="+mn-lt"/>
              </a:rPr>
              <a:t>观测。</a:t>
            </a:r>
            <a:endParaRPr lang="zh-CN" altLang="en-US" sz="2000" b="0" u="none" dirty="0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02895" y="2465758"/>
            <a:ext cx="4076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cs typeface="+mn-ea"/>
                <a:sym typeface="+mn-lt"/>
              </a:rPr>
              <a:t>-3</a:t>
            </a:r>
            <a:endParaRPr lang="en-US" dirty="0"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88459" y="142068"/>
            <a:ext cx="2068195" cy="538289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 b="1">
                <a:cs typeface="+mn-ea"/>
              </a:defRPr>
            </a:lvl1pPr>
          </a:lstStyle>
          <a:p>
            <a:r>
              <a:rPr lang="en-US" altLang="zh-CN" sz="3200" dirty="0">
                <a:sym typeface="+mn-lt"/>
              </a:rPr>
              <a:t>NGC 1068</a:t>
            </a:r>
            <a:endParaRPr lang="zh-CN" altLang="en-US" sz="3200" dirty="0"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75" y="1358431"/>
            <a:ext cx="6641155" cy="49808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004455" y="4282796"/>
            <a:ext cx="513247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预期十年内：观测到几十个河外中微子源，真正开启中微子天文学的研究领域！</a:t>
            </a:r>
            <a:endParaRPr lang="en-US" sz="2800" b="1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0" name="Text Box 6"/>
          <p:cNvSpPr txBox="1"/>
          <p:nvPr/>
        </p:nvSpPr>
        <p:spPr>
          <a:xfrm>
            <a:off x="6696230" y="2673940"/>
            <a:ext cx="5495770" cy="103682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indent="-342900" algn="l">
              <a:lnSpc>
                <a:spcPct val="150000"/>
              </a:lnSpc>
              <a:buChar char="•"/>
            </a:pPr>
            <a:r>
              <a:rPr lang="en-US" sz="2000" b="1" u="none" dirty="0">
                <a:solidFill>
                  <a:srgbClr val="FF0000"/>
                </a:solidFill>
                <a:cs typeface="+mn-ea"/>
                <a:sym typeface="+mn-lt"/>
              </a:rPr>
              <a:t>1</a:t>
            </a:r>
            <a:r>
              <a:rPr lang="zh-CN" sz="2000" b="1" u="none" dirty="0">
                <a:solidFill>
                  <a:srgbClr val="FF0000"/>
                </a:solidFill>
                <a:cs typeface="+mn-ea"/>
                <a:sym typeface="+mn-lt"/>
              </a:rPr>
              <a:t>年内观测到来自NGC 1068的高能中微子</a:t>
            </a:r>
            <a:endParaRPr lang="zh-CN" sz="2000" b="1" u="none" dirty="0">
              <a:cs typeface="+mn-ea"/>
              <a:sym typeface="+mn-lt"/>
            </a:endParaRPr>
          </a:p>
          <a:p>
            <a:pPr marL="342900" indent="-342900" algn="l">
              <a:lnSpc>
                <a:spcPct val="150000"/>
              </a:lnSpc>
              <a:buChar char="•"/>
            </a:pPr>
            <a:r>
              <a:rPr lang="en-US" sz="2000" b="0" u="none" dirty="0">
                <a:cs typeface="+mn-ea"/>
                <a:sym typeface="+mn-lt"/>
              </a:rPr>
              <a:t>10</a:t>
            </a:r>
            <a:r>
              <a:rPr lang="zh-CN" altLang="en-US" sz="2000" b="0" u="none" dirty="0">
                <a:cs typeface="+mn-ea"/>
                <a:sym typeface="+mn-lt"/>
              </a:rPr>
              <a:t>年</a:t>
            </a:r>
            <a:r>
              <a:rPr lang="zh-CN" sz="2000" b="0" u="none" dirty="0">
                <a:cs typeface="+mn-ea"/>
                <a:sym typeface="+mn-lt"/>
              </a:rPr>
              <a:t>内精确测量</a:t>
            </a:r>
            <a:r>
              <a:rPr lang="en-US" sz="2000" b="0" u="none" dirty="0">
                <a:cs typeface="+mn-ea"/>
                <a:sym typeface="+mn-lt"/>
              </a:rPr>
              <a:t>30 TeV</a:t>
            </a:r>
            <a:r>
              <a:rPr lang="zh-CN" sz="2000" b="0" u="none" dirty="0">
                <a:cs typeface="+mn-ea"/>
                <a:sym typeface="+mn-lt"/>
              </a:rPr>
              <a:t>以上的中微子流量</a:t>
            </a:r>
            <a:endParaRPr lang="zh-CN" altLang="en-US" sz="2000" b="0" u="none" dirty="0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96230" y="1816131"/>
            <a:ext cx="63542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ym typeface="+mn-lt"/>
              </a:rPr>
              <a:t>IceCube</a:t>
            </a:r>
            <a:r>
              <a:rPr lang="zh-CN" altLang="en-US" sz="2000" dirty="0">
                <a:sym typeface="+mn-lt"/>
              </a:rPr>
              <a:t>十年观测中最显著的中微子源</a:t>
            </a:r>
            <a:endParaRPr lang="zh-CN" altLang="en-US" sz="2000" dirty="0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/>
          <p:nvPr userDrawn="1"/>
        </p:nvSpPr>
        <p:spPr>
          <a:xfrm>
            <a:off x="228686" y="1166340"/>
            <a:ext cx="7242972" cy="549944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Char char="•"/>
            </a:pPr>
            <a:r>
              <a:rPr lang="zh-CN" altLang="en-US" sz="2000" dirty="0">
                <a:cs typeface="+mn-ea"/>
                <a:sym typeface="+mn-lt"/>
              </a:rPr>
              <a:t>区分正反中微子，</a:t>
            </a:r>
            <a:r>
              <a:rPr lang="zh-CN" altLang="en-US" sz="2000" b="1" dirty="0">
                <a:cs typeface="+mn-ea"/>
                <a:sym typeface="+mn-lt"/>
              </a:rPr>
              <a:t>验证标准模型</a:t>
            </a:r>
            <a:r>
              <a:rPr lang="zh-CN" altLang="en-US" sz="2000" dirty="0">
                <a:cs typeface="+mn-ea"/>
                <a:sym typeface="+mn-lt"/>
              </a:rPr>
              <a:t>：</a:t>
            </a:r>
            <a:endParaRPr lang="en-US" altLang="zh-CN" sz="2000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Char char="•"/>
            </a:pPr>
            <a:r>
              <a:rPr lang="zh-CN" sz="2000" b="0" u="none" dirty="0">
                <a:cs typeface="+mn-ea"/>
                <a:sym typeface="+mn-lt"/>
              </a:rPr>
              <a:t>IceCube在</a:t>
            </a:r>
            <a:r>
              <a:rPr lang="en-US" sz="2000" b="0" u="none" dirty="0">
                <a:cs typeface="+mn-ea"/>
                <a:sym typeface="+mn-lt"/>
              </a:rPr>
              <a:t>2012-17</a:t>
            </a:r>
            <a:r>
              <a:rPr lang="zh-CN" sz="2000" b="0" u="none" dirty="0">
                <a:cs typeface="+mn-ea"/>
                <a:sym typeface="+mn-lt"/>
              </a:rPr>
              <a:t>的数据里发现了一个</a:t>
            </a:r>
            <a:r>
              <a:rPr lang="en-US" sz="2000" b="0" u="none" dirty="0">
                <a:cs typeface="+mn-ea"/>
                <a:sym typeface="+mn-lt"/>
              </a:rPr>
              <a:t>Glashow</a:t>
            </a:r>
            <a:r>
              <a:rPr lang="zh-CN" sz="2000" b="0" u="none" dirty="0">
                <a:cs typeface="+mn-ea"/>
                <a:sym typeface="+mn-lt"/>
              </a:rPr>
              <a:t>共振事件候选体</a:t>
            </a:r>
            <a:endParaRPr lang="en-US" altLang="zh-CN" sz="2000" b="0" u="none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Char char="•"/>
            </a:pP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HUNT在</a:t>
            </a:r>
            <a:r>
              <a:rPr 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10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年</a:t>
            </a:r>
            <a:r>
              <a:rPr lang="zh-CN" alt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内，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有望观测到</a:t>
            </a:r>
            <a:r>
              <a:rPr lang="en-US" alt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3</a:t>
            </a:r>
            <a:r>
              <a:rPr 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0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个</a:t>
            </a:r>
            <a:r>
              <a:rPr 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Glashow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共振事</a:t>
            </a:r>
            <a:r>
              <a:rPr lang="zh-CN" alt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件</a:t>
            </a:r>
            <a:endParaRPr lang="en-US" altLang="zh-CN" sz="2000" b="0" u="none" dirty="0">
              <a:solidFill>
                <a:srgbClr val="FF0000"/>
              </a:solidFill>
              <a:cs typeface="+mn-ea"/>
              <a:sym typeface="+mn-lt"/>
            </a:endParaRPr>
          </a:p>
          <a:p>
            <a:pPr marL="342900" indent="-342900" algn="l">
              <a:lnSpc>
                <a:spcPct val="150000"/>
              </a:lnSpc>
              <a:buChar char="•"/>
            </a:pPr>
            <a:endParaRPr lang="en-US" sz="2000" b="0" u="none" dirty="0">
              <a:cs typeface="+mn-ea"/>
              <a:sym typeface="+mn-lt"/>
            </a:endParaRPr>
          </a:p>
          <a:p>
            <a:pPr marL="342900" indent="-342900" algn="l">
              <a:lnSpc>
                <a:spcPct val="150000"/>
              </a:lnSpc>
              <a:buChar char="•"/>
            </a:pPr>
            <a:endParaRPr lang="en-US" sz="2000" b="0" u="none" dirty="0">
              <a:cs typeface="+mn-ea"/>
              <a:sym typeface="+mn-lt"/>
            </a:endParaRPr>
          </a:p>
          <a:p>
            <a:pPr marL="342900" indent="-342900" algn="l">
              <a:lnSpc>
                <a:spcPct val="150000"/>
              </a:lnSpc>
              <a:buChar char="•"/>
            </a:pPr>
            <a:r>
              <a:rPr lang="zh-CN" altLang="en-US" sz="2000" b="0" u="none" dirty="0">
                <a:cs typeface="+mn-ea"/>
                <a:sym typeface="+mn-lt"/>
              </a:rPr>
              <a:t>研究</a:t>
            </a:r>
            <a:r>
              <a:rPr lang="zh-CN" sz="2000" b="0" u="none" dirty="0">
                <a:cs typeface="+mn-ea"/>
                <a:sym typeface="+mn-lt"/>
              </a:rPr>
              <a:t>中微子隐秘反应（</a:t>
            </a:r>
            <a:r>
              <a:rPr lang="en-US" sz="2000" b="0" u="none" dirty="0">
                <a:cs typeface="+mn-ea"/>
                <a:sym typeface="+mn-lt"/>
              </a:rPr>
              <a:t>νSI</a:t>
            </a:r>
            <a:r>
              <a:rPr lang="zh-CN" sz="2000" b="0" u="none" dirty="0">
                <a:cs typeface="+mn-ea"/>
                <a:sym typeface="+mn-lt"/>
              </a:rPr>
              <a:t>） </a:t>
            </a:r>
            <a:r>
              <a:rPr lang="zh-CN" altLang="en-US" sz="2000" b="0" u="none" dirty="0">
                <a:cs typeface="+mn-ea"/>
                <a:sym typeface="+mn-lt"/>
              </a:rPr>
              <a:t>：</a:t>
            </a:r>
            <a:endParaRPr lang="en-US" altLang="zh-CN" sz="2000" b="0" u="none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Char char="•"/>
            </a:pPr>
            <a:r>
              <a:rPr lang="zh-CN" sz="2000" b="0" u="none" dirty="0">
                <a:cs typeface="+mn-ea"/>
                <a:sym typeface="+mn-lt"/>
              </a:rPr>
              <a:t>IceCube</a:t>
            </a:r>
            <a:r>
              <a:rPr lang="zh-CN" altLang="en-US" sz="2000" b="0" u="none" dirty="0">
                <a:cs typeface="+mn-ea"/>
                <a:sym typeface="+mn-lt"/>
              </a:rPr>
              <a:t>的</a:t>
            </a:r>
            <a:r>
              <a:rPr lang="en-US" sz="2000" b="0" u="none" dirty="0">
                <a:cs typeface="+mn-ea"/>
                <a:sym typeface="+mn-lt"/>
              </a:rPr>
              <a:t>9.7</a:t>
            </a:r>
            <a:r>
              <a:rPr lang="zh-CN" sz="2000" b="0" u="none" dirty="0">
                <a:cs typeface="+mn-ea"/>
                <a:sym typeface="+mn-lt"/>
              </a:rPr>
              <a:t>年数据</a:t>
            </a:r>
            <a:r>
              <a:rPr lang="zh-CN" altLang="en-US" sz="2000" b="0" u="none" dirty="0">
                <a:cs typeface="+mn-ea"/>
                <a:sym typeface="+mn-lt"/>
              </a:rPr>
              <a:t>，</a:t>
            </a:r>
            <a:r>
              <a:rPr lang="zh-CN" sz="2000" b="0" u="none" dirty="0">
                <a:cs typeface="+mn-ea"/>
                <a:sym typeface="+mn-lt"/>
              </a:rPr>
              <a:t>发现了</a:t>
            </a:r>
            <a:r>
              <a:rPr lang="en-US" sz="2000" b="0" u="none" dirty="0">
                <a:cs typeface="+mn-ea"/>
                <a:sym typeface="+mn-lt"/>
              </a:rPr>
              <a:t>7</a:t>
            </a:r>
            <a:r>
              <a:rPr lang="zh-CN" sz="2000" b="0" u="none" dirty="0">
                <a:cs typeface="+mn-ea"/>
                <a:sym typeface="+mn-lt"/>
              </a:rPr>
              <a:t>个陶中微子事件候选体</a:t>
            </a:r>
            <a:endParaRPr lang="en-US" altLang="zh-CN" sz="2000" b="0" u="none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Tx/>
              <a:buChar char="•"/>
            </a:pPr>
            <a:r>
              <a:rPr lang="zh-CN" altLang="zh-CN" sz="2000" dirty="0">
                <a:cs typeface="+mn-ea"/>
                <a:sym typeface="+mn-lt"/>
              </a:rPr>
              <a:t>目前</a:t>
            </a:r>
            <a:r>
              <a:rPr lang="zh-CN" altLang="en-US" sz="2000" dirty="0">
                <a:cs typeface="+mn-ea"/>
                <a:sym typeface="+mn-lt"/>
              </a:rPr>
              <a:t>，</a:t>
            </a:r>
            <a:r>
              <a:rPr lang="zh-CN" altLang="zh-CN" sz="2000" dirty="0">
                <a:cs typeface="+mn-ea"/>
                <a:sym typeface="+mn-lt"/>
              </a:rPr>
              <a:t>实验对</a:t>
            </a:r>
            <a:r>
              <a:rPr lang="en-US" altLang="zh-CN" sz="2000" dirty="0" err="1">
                <a:cs typeface="+mn-ea"/>
                <a:sym typeface="+mn-lt"/>
              </a:rPr>
              <a:t>νSI</a:t>
            </a:r>
            <a:r>
              <a:rPr lang="zh-CN" altLang="zh-CN" sz="2000" dirty="0">
                <a:cs typeface="+mn-ea"/>
                <a:sym typeface="+mn-lt"/>
              </a:rPr>
              <a:t>的制约在陶中微子方面最为薄弱</a:t>
            </a:r>
            <a:endParaRPr lang="zh-CN" altLang="en-US" sz="2000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Char char="•"/>
            </a:pPr>
            <a:r>
              <a:rPr 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HUNT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在</a:t>
            </a:r>
            <a:r>
              <a:rPr 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10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年</a:t>
            </a:r>
            <a:r>
              <a:rPr lang="zh-CN" alt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内，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有望观测到</a:t>
            </a:r>
            <a:r>
              <a:rPr 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70-170</a:t>
            </a:r>
            <a:r>
              <a:rPr lang="zh-CN" sz="2000" b="0" u="none" dirty="0">
                <a:solidFill>
                  <a:srgbClr val="FF0000"/>
                </a:solidFill>
                <a:cs typeface="+mn-ea"/>
                <a:sym typeface="+mn-lt"/>
              </a:rPr>
              <a:t>个</a:t>
            </a:r>
            <a:r>
              <a:rPr lang="zh-CN" altLang="en-US" sz="2000" b="0" u="none" dirty="0">
                <a:solidFill>
                  <a:srgbClr val="FF0000"/>
                </a:solidFill>
                <a:cs typeface="+mn-ea"/>
                <a:sym typeface="+mn-lt"/>
              </a:rPr>
              <a:t>候选体</a:t>
            </a:r>
            <a:endParaRPr lang="en-US" altLang="zh-CN" sz="2000" b="0" u="none" dirty="0">
              <a:solidFill>
                <a:srgbClr val="FF0000"/>
              </a:solidFill>
              <a:cs typeface="+mn-ea"/>
              <a:sym typeface="+mn-lt"/>
            </a:endParaRPr>
          </a:p>
        </p:txBody>
      </p:sp>
      <p:pic>
        <p:nvPicPr>
          <p:cNvPr id="4" name="Picture 3" descr="upload_post_object_v2_88187240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40895" y="871258"/>
            <a:ext cx="3243486" cy="540213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57182" y="155794"/>
            <a:ext cx="2236510" cy="53553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600" b="1">
                <a:cs typeface="+mn-ea"/>
              </a:defRPr>
            </a:lvl1pPr>
          </a:lstStyle>
          <a:p>
            <a:r>
              <a:rPr lang="zh-CN" altLang="en-US" sz="3200" dirty="0">
                <a:sym typeface="+mn-lt"/>
              </a:rPr>
              <a:t>探索新物理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428198" y="6112926"/>
            <a:ext cx="2468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cs typeface="+mn-ea"/>
                <a:sym typeface="+mn-lt"/>
              </a:rPr>
              <a:t>陶中微子双簇射型事例</a:t>
            </a:r>
            <a:endParaRPr lang="en-US" dirty="0"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383969" y="3230482"/>
            <a:ext cx="17459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>
                <a:cs typeface="+mn-ea"/>
                <a:sym typeface="+mn-lt"/>
              </a:rPr>
              <a:t>IceCube, </a:t>
            </a:r>
            <a:r>
              <a:rPr lang="en-US" altLang="zh-CN" sz="1100" b="1" dirty="0">
                <a:cs typeface="+mn-ea"/>
                <a:sym typeface="+mn-lt"/>
              </a:rPr>
              <a:t>NATURE</a:t>
            </a:r>
            <a:r>
              <a:rPr lang="en-US" altLang="zh-CN" sz="1100" dirty="0">
                <a:cs typeface="+mn-ea"/>
                <a:sym typeface="+mn-lt"/>
              </a:rPr>
              <a:t>, 2021</a:t>
            </a:r>
            <a:endParaRPr lang="en-US" sz="1100" dirty="0"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1291085" y="74728"/>
            <a:ext cx="693104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cs typeface="+mn-ea"/>
                <a:sym typeface="+mn-lt"/>
              </a:rPr>
              <a:t>独一无二的候选站址：贝加尔湖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70903" y="1062459"/>
            <a:ext cx="4243468" cy="25359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cs typeface="+mn-ea"/>
                <a:sym typeface="+mn-lt"/>
              </a:rPr>
              <a:t>世界第一深湖，最大深度</a:t>
            </a:r>
            <a:r>
              <a:rPr lang="en-US" altLang="zh-CN" dirty="0">
                <a:cs typeface="+mn-ea"/>
                <a:sym typeface="+mn-lt"/>
              </a:rPr>
              <a:t>1600</a:t>
            </a:r>
            <a:r>
              <a:rPr lang="zh-CN" altLang="en-US" dirty="0">
                <a:cs typeface="+mn-ea"/>
                <a:sym typeface="+mn-lt"/>
              </a:rPr>
              <a:t>米以上</a:t>
            </a:r>
            <a:endParaRPr lang="en-US" altLang="zh-CN" dirty="0"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cs typeface="+mn-ea"/>
                <a:sym typeface="+mn-lt"/>
              </a:rPr>
              <a:t>水质透明清澈</a:t>
            </a:r>
            <a:r>
              <a:rPr lang="en-US" altLang="zh-CN" dirty="0">
                <a:cs typeface="+mn-ea"/>
                <a:sym typeface="+mn-lt"/>
              </a:rPr>
              <a:t>(20-40</a:t>
            </a:r>
            <a:r>
              <a:rPr lang="zh-CN" altLang="en-US" dirty="0">
                <a:cs typeface="+mn-ea"/>
                <a:sym typeface="+mn-lt"/>
              </a:rPr>
              <a:t>米</a:t>
            </a:r>
            <a:r>
              <a:rPr lang="en-US" altLang="zh-CN" dirty="0">
                <a:cs typeface="+mn-ea"/>
                <a:sym typeface="+mn-lt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cs typeface="+mn-ea"/>
                <a:sym typeface="+mn-lt"/>
              </a:rPr>
              <a:t>百平方公里湖床的高程差</a:t>
            </a:r>
            <a:r>
              <a:rPr lang="en-US" altLang="zh-CN" dirty="0">
                <a:cs typeface="+mn-ea"/>
                <a:sym typeface="+mn-lt"/>
              </a:rPr>
              <a:t>, </a:t>
            </a:r>
            <a:r>
              <a:rPr lang="zh-CN" altLang="en-US" dirty="0">
                <a:cs typeface="+mn-ea"/>
                <a:sym typeface="+mn-lt"/>
              </a:rPr>
              <a:t>小于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米</a:t>
            </a:r>
            <a:endParaRPr lang="en-US" altLang="zh-CN" dirty="0"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cs typeface="+mn-ea"/>
                <a:sym typeface="+mn-lt"/>
              </a:rPr>
              <a:t>水体中无放射性本底</a:t>
            </a:r>
            <a:endParaRPr lang="en-US" altLang="zh-CN" dirty="0"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cs typeface="+mn-ea"/>
                <a:sym typeface="+mn-lt"/>
              </a:rPr>
              <a:t>每年</a:t>
            </a:r>
            <a:r>
              <a:rPr lang="en-US" altLang="zh-CN" dirty="0">
                <a:cs typeface="+mn-ea"/>
                <a:sym typeface="+mn-lt"/>
              </a:rPr>
              <a:t>7</a:t>
            </a:r>
            <a:r>
              <a:rPr lang="zh-CN" altLang="en-US" dirty="0">
                <a:cs typeface="+mn-ea"/>
                <a:sym typeface="+mn-lt"/>
              </a:rPr>
              <a:t>个星期以上，结冰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米</a:t>
            </a:r>
            <a:endParaRPr lang="en-US" altLang="zh-CN" dirty="0"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cs typeface="+mn-ea"/>
                <a:sym typeface="+mn-lt"/>
              </a:rPr>
              <a:t>每天有</a:t>
            </a:r>
            <a:r>
              <a:rPr lang="en-US" altLang="zh-CN" dirty="0">
                <a:cs typeface="+mn-ea"/>
                <a:sym typeface="+mn-lt"/>
              </a:rPr>
              <a:t>18</a:t>
            </a:r>
            <a:r>
              <a:rPr lang="zh-CN" altLang="en-US" dirty="0">
                <a:cs typeface="+mn-ea"/>
                <a:sym typeface="+mn-lt"/>
              </a:rPr>
              <a:t>小时对银河中心可观测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5086874" y="1035662"/>
            <a:ext cx="6950567" cy="5125496"/>
            <a:chOff x="5099574" y="1328009"/>
            <a:chExt cx="6950567" cy="512549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740" b="5453"/>
            <a:stretch>
              <a:fillRect/>
            </a:stretch>
          </p:blipFill>
          <p:spPr bwMode="auto">
            <a:xfrm>
              <a:off x="7733669" y="1328009"/>
              <a:ext cx="4316472" cy="5125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rcRect b="15757"/>
            <a:stretch>
              <a:fillRect/>
            </a:stretch>
          </p:blipFill>
          <p:spPr>
            <a:xfrm>
              <a:off x="5099574" y="1623058"/>
              <a:ext cx="2705322" cy="253595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7" name="矩形 16"/>
            <p:cNvSpPr/>
            <p:nvPr/>
          </p:nvSpPr>
          <p:spPr>
            <a:xfrm>
              <a:off x="8282309" y="5796691"/>
              <a:ext cx="594992" cy="50250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6" name="直接连接符 25"/>
            <p:cNvCxnSpPr/>
            <p:nvPr/>
          </p:nvCxnSpPr>
          <p:spPr>
            <a:xfrm flipH="1" flipV="1">
              <a:off x="7804896" y="1623058"/>
              <a:ext cx="1072405" cy="41736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flipH="1" flipV="1">
              <a:off x="5099574" y="4159010"/>
              <a:ext cx="3182735" cy="21401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780" y="4007407"/>
            <a:ext cx="4270591" cy="199944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471032" y="4504621"/>
            <a:ext cx="3182735" cy="19994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cs typeface="+mn-ea"/>
                <a:sym typeface="+mn-lt"/>
              </a:rPr>
              <a:t>2025</a:t>
            </a:r>
            <a:r>
              <a:rPr lang="zh-CN" altLang="en-US" sz="2000" dirty="0">
                <a:cs typeface="+mn-ea"/>
                <a:sym typeface="+mn-lt"/>
              </a:rPr>
              <a:t>年</a:t>
            </a:r>
            <a:r>
              <a:rPr lang="en-US" altLang="zh-CN" sz="2000" dirty="0">
                <a:cs typeface="+mn-ea"/>
                <a:sym typeface="+mn-lt"/>
              </a:rPr>
              <a:t>12</a:t>
            </a:r>
            <a:r>
              <a:rPr lang="zh-CN" altLang="en-US" sz="2000" dirty="0">
                <a:cs typeface="+mn-ea"/>
                <a:sym typeface="+mn-lt"/>
              </a:rPr>
              <a:t>月，</a:t>
            </a:r>
            <a:r>
              <a:rPr lang="zh-CN" altLang="en-US" sz="2000" u="sng" dirty="0">
                <a:cs typeface="+mn-ea"/>
                <a:sym typeface="+mn-lt"/>
              </a:rPr>
              <a:t>高能所</a:t>
            </a:r>
            <a:r>
              <a:rPr lang="zh-CN" altLang="en-US" sz="2000" dirty="0">
                <a:cs typeface="+mn-ea"/>
                <a:sym typeface="+mn-lt"/>
              </a:rPr>
              <a:t>、</a:t>
            </a:r>
            <a:r>
              <a:rPr lang="zh-CN" altLang="en-US" sz="2000" u="sng" dirty="0">
                <a:cs typeface="+mn-ea"/>
                <a:sym typeface="+mn-lt"/>
              </a:rPr>
              <a:t>俄罗斯科学院核研究所</a:t>
            </a:r>
            <a:r>
              <a:rPr lang="zh-CN" altLang="en-US" sz="2000" dirty="0">
                <a:cs typeface="+mn-ea"/>
                <a:sym typeface="+mn-lt"/>
              </a:rPr>
              <a:t>和</a:t>
            </a:r>
            <a:r>
              <a:rPr lang="zh-CN" altLang="en-US" sz="2000" u="sng" dirty="0">
                <a:cs typeface="+mn-ea"/>
                <a:sym typeface="+mn-lt"/>
              </a:rPr>
              <a:t>杜布纳联合核子研究所</a:t>
            </a:r>
            <a:r>
              <a:rPr lang="zh-CN" altLang="en-US" sz="2000" dirty="0">
                <a:cs typeface="+mn-ea"/>
                <a:sym typeface="+mn-lt"/>
              </a:rPr>
              <a:t>，签订协议推动：</a:t>
            </a:r>
            <a:r>
              <a:rPr lang="zh-CN" altLang="en-US" sz="2000" b="1" dirty="0">
                <a:solidFill>
                  <a:srgbClr val="FF0000"/>
                </a:solidFill>
                <a:cs typeface="+mn-ea"/>
                <a:sym typeface="+mn-lt"/>
              </a:rPr>
              <a:t>在贝加尔湖建设下一代的中微子天文观测装置（</a:t>
            </a:r>
            <a:r>
              <a:rPr lang="en-US" altLang="zh-CN" sz="2000" b="1" dirty="0">
                <a:solidFill>
                  <a:srgbClr val="FF0000"/>
                </a:solidFill>
                <a:highlight>
                  <a:srgbClr val="FFFF00"/>
                </a:highlight>
                <a:cs typeface="+mn-ea"/>
                <a:sym typeface="+mn-lt"/>
              </a:rPr>
              <a:t>Baikal-HUNT</a:t>
            </a:r>
            <a:r>
              <a:rPr lang="zh-CN" altLang="en-US" sz="2000" b="1" dirty="0">
                <a:solidFill>
                  <a:srgbClr val="FF0000"/>
                </a:solidFill>
                <a:cs typeface="+mn-ea"/>
                <a:sym typeface="+mn-lt"/>
              </a:rPr>
              <a:t>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399886" y="100968"/>
            <a:ext cx="10509250" cy="534987"/>
          </a:xfr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原创性的探测器单元设计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4224" y="5896280"/>
            <a:ext cx="2468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新型光学探头的示意图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8909" y="1106389"/>
            <a:ext cx="1146238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，国产化；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，大光敏面积；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3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，简单可靠，成本可控！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032405" y="5910891"/>
            <a:ext cx="6446249" cy="460375"/>
            <a:chOff x="717197" y="5359571"/>
            <a:chExt cx="6446249" cy="460375"/>
          </a:xfrm>
        </p:grpSpPr>
        <p:sp>
          <p:nvSpPr>
            <p:cNvPr id="5" name="文本框 4"/>
            <p:cNvSpPr txBox="1"/>
            <p:nvPr/>
          </p:nvSpPr>
          <p:spPr>
            <a:xfrm>
              <a:off x="717197" y="5359571"/>
              <a:ext cx="6446249" cy="4603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cs typeface="+mn-ea"/>
                  <a:sym typeface="+mn-lt"/>
                </a:rPr>
                <a:t>大光敏面积</a:t>
              </a:r>
              <a:r>
                <a:rPr lang="en-US" altLang="zh-CN" sz="2400" b="1" dirty="0">
                  <a:cs typeface="+mn-ea"/>
                  <a:sym typeface="+mn-lt"/>
                </a:rPr>
                <a:t>PMT  </a:t>
              </a:r>
              <a:r>
                <a:rPr lang="zh-CN" altLang="en-US" sz="2400" b="1" dirty="0">
                  <a:cs typeface="+mn-ea"/>
                  <a:sym typeface="+mn-lt"/>
                </a:rPr>
                <a:t>           探测器单元间距拉大</a:t>
              </a:r>
              <a:endParaRPr lang="en-US" sz="2400" b="1" dirty="0">
                <a:cs typeface="+mn-ea"/>
                <a:sym typeface="+mn-lt"/>
              </a:endParaRPr>
            </a:p>
          </p:txBody>
        </p:sp>
        <p:sp>
          <p:nvSpPr>
            <p:cNvPr id="7" name="箭头: 右 6"/>
            <p:cNvSpPr/>
            <p:nvPr/>
          </p:nvSpPr>
          <p:spPr>
            <a:xfrm>
              <a:off x="3119754" y="5413115"/>
              <a:ext cx="820567" cy="3527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046649" y="2005776"/>
            <a:ext cx="8025901" cy="3605230"/>
            <a:chOff x="3407666" y="1763788"/>
            <a:chExt cx="8025901" cy="3605230"/>
          </a:xfrm>
        </p:grpSpPr>
        <p:pic>
          <p:nvPicPr>
            <p:cNvPr id="11" name="图片 2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7666" y="1763788"/>
              <a:ext cx="3003856" cy="3117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7616547" y="2451712"/>
              <a:ext cx="3695700" cy="2143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直接箭头连接符 11"/>
            <p:cNvCxnSpPr/>
            <p:nvPr/>
          </p:nvCxnSpPr>
          <p:spPr>
            <a:xfrm>
              <a:off x="7476925" y="2698878"/>
              <a:ext cx="0" cy="182033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6740212" y="3920921"/>
              <a:ext cx="75501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48cm</a:t>
              </a:r>
            </a:p>
          </p:txBody>
        </p:sp>
        <p:cxnSp>
          <p:nvCxnSpPr>
            <p:cNvPr id="16" name="直接箭头连接符 15"/>
            <p:cNvCxnSpPr/>
            <p:nvPr/>
          </p:nvCxnSpPr>
          <p:spPr>
            <a:xfrm>
              <a:off x="6389998" y="2419828"/>
              <a:ext cx="0" cy="216321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6389998" y="2913804"/>
              <a:ext cx="75501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60cm</a:t>
              </a:r>
            </a:p>
          </p:txBody>
        </p:sp>
        <p:sp>
          <p:nvSpPr>
            <p:cNvPr id="18" name="箭头: 下 17"/>
            <p:cNvSpPr/>
            <p:nvPr/>
          </p:nvSpPr>
          <p:spPr>
            <a:xfrm rot="19608481">
              <a:off x="6723746" y="3294142"/>
              <a:ext cx="301334" cy="624621"/>
            </a:xfrm>
            <a:prstGeom prst="down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021565" y="5000718"/>
              <a:ext cx="5469255" cy="3683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其他项目采用：多个</a:t>
              </a:r>
              <a:r>
                <a:rPr lang="en-US" altLang="zh-CN" dirty="0">
                  <a:cs typeface="+mn-ea"/>
                  <a:sym typeface="+mn-lt"/>
                </a:rPr>
                <a:t>3-inch</a:t>
              </a:r>
              <a:r>
                <a:rPr lang="zh-CN" altLang="en-US" dirty="0">
                  <a:cs typeface="+mn-ea"/>
                  <a:sym typeface="+mn-lt"/>
                </a:rPr>
                <a:t>，</a:t>
              </a:r>
              <a:r>
                <a:rPr lang="en-US" altLang="zh-CN" dirty="0">
                  <a:cs typeface="+mn-ea"/>
                  <a:sym typeface="+mn-lt"/>
                </a:rPr>
                <a:t>8-inch </a:t>
              </a:r>
              <a:r>
                <a:rPr lang="zh-CN" altLang="en-US" dirty="0">
                  <a:cs typeface="+mn-ea"/>
                  <a:sym typeface="+mn-lt"/>
                </a:rPr>
                <a:t>或</a:t>
              </a:r>
              <a:r>
                <a:rPr lang="en-US" altLang="zh-CN" dirty="0">
                  <a:cs typeface="+mn-ea"/>
                  <a:sym typeface="+mn-lt"/>
                </a:rPr>
                <a:t>10-inch PMT</a:t>
              </a: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9879087" y="3091662"/>
              <a:ext cx="1554480" cy="3683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北方夜视生产</a:t>
              </a:r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978188" y="2128983"/>
              <a:ext cx="265557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cs typeface="+mn-ea"/>
                  <a:sym typeface="+mn-lt"/>
                </a:rPr>
                <a:t>20</a:t>
              </a:r>
              <a:r>
                <a:rPr lang="zh-CN" altLang="en-US" sz="2400" b="1" dirty="0">
                  <a:solidFill>
                    <a:srgbClr val="FF0000"/>
                  </a:solidFill>
                  <a:cs typeface="+mn-ea"/>
                  <a:sym typeface="+mn-lt"/>
                </a:rPr>
                <a:t>英寸光电倍增管</a:t>
              </a:r>
              <a:endParaRPr lang="en-US" sz="2400" b="1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19450" y="2022415"/>
            <a:ext cx="3832467" cy="371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95332" y="1574717"/>
            <a:ext cx="3806141" cy="4616358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69887" y="954264"/>
            <a:ext cx="4145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国际上最大的深海耐压玻璃舱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60612" y="1528749"/>
            <a:ext cx="2100178" cy="2061307"/>
            <a:chOff x="999206" y="1848288"/>
            <a:chExt cx="2100178" cy="2061307"/>
          </a:xfrm>
        </p:grpSpPr>
        <p:pic>
          <p:nvPicPr>
            <p:cNvPr id="11" name="内容占位符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0168" y="1848288"/>
              <a:ext cx="2029216" cy="201153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" name="文本框 1"/>
            <p:cNvSpPr txBox="1"/>
            <p:nvPr/>
          </p:nvSpPr>
          <p:spPr>
            <a:xfrm>
              <a:off x="999206" y="3541295"/>
              <a:ext cx="1839595" cy="3683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>
                  <a:cs typeface="+mn-ea"/>
                  <a:sym typeface="+mn-lt"/>
                </a:rPr>
                <a:t>50</a:t>
              </a:r>
              <a:r>
                <a:rPr lang="en-US" altLang="zh-CN" dirty="0">
                  <a:cs typeface="+mn-ea"/>
                  <a:sym typeface="+mn-lt"/>
                </a:rPr>
                <a:t>MPa</a:t>
              </a:r>
              <a:r>
                <a:rPr lang="zh-CN" altLang="en-US" dirty="0">
                  <a:cs typeface="+mn-ea"/>
                  <a:sym typeface="+mn-lt"/>
                </a:rPr>
                <a:t>过压测试</a:t>
              </a:r>
              <a:endParaRPr lang="en-US" dirty="0">
                <a:cs typeface="+mn-ea"/>
                <a:sym typeface="+mn-lt"/>
              </a:endParaRPr>
            </a:p>
          </p:txBody>
        </p:sp>
      </p:grp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999602" y="4332109"/>
          <a:ext cx="4049713" cy="2171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737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核心参数</a:t>
                      </a:r>
                    </a:p>
                  </a:txBody>
                  <a:tcPr marL="91438" marR="91438" marT="45722" marB="45722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592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直径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英寸</a:t>
                      </a:r>
                    </a:p>
                  </a:txBody>
                  <a:tcPr marL="91438" marR="91438" marT="45722" marB="457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592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极限耐压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50MPa</a:t>
                      </a:r>
                      <a:endParaRPr lang="zh-CN" altLang="en-US" sz="14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38" marR="91438" marT="45722" marB="457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592"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光透过率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90%</a:t>
                      </a:r>
                      <a:endParaRPr lang="zh-CN" altLang="en-US" sz="14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38" marR="91438"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5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光学均匀度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90%±5%</a:t>
                      </a:r>
                    </a:p>
                  </a:txBody>
                  <a:tcPr marL="91438" marR="91438" marT="45722" marB="4572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5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背景贡献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5kHz@0.25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光电子</a:t>
                      </a:r>
                      <a:endParaRPr lang="en-US" altLang="zh-CN" sz="14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38" marR="91438" marT="45722" marB="4572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图片 4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4" b="4486"/>
          <a:stretch>
            <a:fillRect/>
          </a:stretch>
        </p:blipFill>
        <p:spPr bwMode="auto">
          <a:xfrm>
            <a:off x="3676527" y="4332111"/>
            <a:ext cx="4049713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组合 17"/>
          <p:cNvGrpSpPr/>
          <p:nvPr/>
        </p:nvGrpSpPr>
        <p:grpSpPr>
          <a:xfrm>
            <a:off x="5245348" y="1056658"/>
            <a:ext cx="6367462" cy="2938462"/>
            <a:chOff x="5180500" y="951530"/>
            <a:chExt cx="6367462" cy="2938462"/>
          </a:xfrm>
        </p:grpSpPr>
        <p:pic>
          <p:nvPicPr>
            <p:cNvPr id="7" name="图片 4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8925" y="951530"/>
              <a:ext cx="6178550" cy="284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5180500" y="962642"/>
              <a:ext cx="6367462" cy="2927350"/>
            </a:xfrm>
            <a:prstGeom prst="rect">
              <a:avLst/>
            </a:prstGeom>
            <a:noFill/>
            <a:ln w="12700"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19" name="标题 1"/>
          <p:cNvSpPr txBox="1"/>
          <p:nvPr/>
        </p:nvSpPr>
        <p:spPr>
          <a:xfrm>
            <a:off x="1399555" y="115724"/>
            <a:ext cx="1050925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原创性的探测器单元设计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idx="4294967295"/>
          </p:nvPr>
        </p:nvSpPr>
        <p:spPr>
          <a:xfrm>
            <a:off x="1327563" y="131639"/>
            <a:ext cx="7777163" cy="534987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先进技术</a:t>
            </a:r>
          </a:p>
        </p:txBody>
      </p:sp>
      <p:sp>
        <p:nvSpPr>
          <p:cNvPr id="8" name="矩形 7"/>
          <p:cNvSpPr/>
          <p:nvPr/>
        </p:nvSpPr>
        <p:spPr>
          <a:xfrm>
            <a:off x="642348" y="1475563"/>
            <a:ext cx="411607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地磁严重影响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PMT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收集效率和时间性能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10278" y="1056357"/>
            <a:ext cx="308365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cs typeface="+mn-ea"/>
                <a:sym typeface="+mn-lt"/>
              </a:rPr>
              <a:t>PMT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cs typeface="+mn-ea"/>
                <a:sym typeface="+mn-lt"/>
              </a:rPr>
              <a:t>磁屏蔽罩的设计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327563" y="1945517"/>
            <a:ext cx="2871904" cy="4220569"/>
            <a:chOff x="1327563" y="1945517"/>
            <a:chExt cx="2871904" cy="4220569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1327563" y="1945517"/>
              <a:ext cx="2871904" cy="4220569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/>
          </p:nvSpPr>
          <p:spPr>
            <a:xfrm>
              <a:off x="1871975" y="2134357"/>
              <a:ext cx="1783080" cy="3683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rPr>
                <a:t>国产地磁屏蔽网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660289" y="4970215"/>
              <a:ext cx="1842540" cy="3683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50uT        10uT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！</a:t>
              </a:r>
            </a:p>
          </p:txBody>
        </p:sp>
        <p:sp>
          <p:nvSpPr>
            <p:cNvPr id="2" name="箭头: 右 1"/>
            <p:cNvSpPr/>
            <p:nvPr/>
          </p:nvSpPr>
          <p:spPr>
            <a:xfrm>
              <a:off x="2319616" y="5070321"/>
              <a:ext cx="389965" cy="16808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5484705" y="3632957"/>
            <a:ext cx="5664200" cy="2508250"/>
          </a:xfrm>
          <a:prstGeom prst="rect">
            <a:avLst/>
          </a:prstGeom>
          <a:solidFill>
            <a:srgbClr val="FFF2CC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484705" y="1572382"/>
            <a:ext cx="5664200" cy="14954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4" name="组合 6"/>
          <p:cNvGrpSpPr/>
          <p:nvPr/>
        </p:nvGrpSpPr>
        <p:grpSpPr bwMode="auto">
          <a:xfrm>
            <a:off x="7688155" y="1656519"/>
            <a:ext cx="3309937" cy="1325563"/>
            <a:chOff x="6403975" y="3035456"/>
            <a:chExt cx="4273868" cy="1712571"/>
          </a:xfrm>
        </p:grpSpPr>
        <p:pic>
          <p:nvPicPr>
            <p:cNvPr id="16" name="图片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3356" y="3035457"/>
              <a:ext cx="1784487" cy="1712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图片 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3975" y="3035456"/>
              <a:ext cx="1938021" cy="1712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文本框 19"/>
          <p:cNvSpPr txBox="1"/>
          <p:nvPr/>
        </p:nvSpPr>
        <p:spPr>
          <a:xfrm>
            <a:off x="7491028" y="1085757"/>
            <a:ext cx="1776276" cy="3991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/>
              <a:t>焊接工艺优化</a:t>
            </a:r>
          </a:p>
        </p:txBody>
      </p:sp>
      <p:cxnSp>
        <p:nvCxnSpPr>
          <p:cNvPr id="21" name="直接箭头连接符 20"/>
          <p:cNvCxnSpPr/>
          <p:nvPr/>
        </p:nvCxnSpPr>
        <p:spPr>
          <a:xfrm>
            <a:off x="8378717" y="2351844"/>
            <a:ext cx="173037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880" y="3715507"/>
            <a:ext cx="34417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文本框 24"/>
          <p:cNvSpPr txBox="1"/>
          <p:nvPr/>
        </p:nvSpPr>
        <p:spPr>
          <a:xfrm>
            <a:off x="7604778" y="3150347"/>
            <a:ext cx="1424422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/>
              <a:t>屏蔽效果</a:t>
            </a:r>
          </a:p>
        </p:txBody>
      </p:sp>
      <p:pic>
        <p:nvPicPr>
          <p:cNvPr id="26" name="图片 24" descr="placingpictureplaceholder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530" y="1654932"/>
            <a:ext cx="1776412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本框 25"/>
          <p:cNvSpPr txBox="1">
            <a:spLocks noChangeArrowheads="1"/>
          </p:cNvSpPr>
          <p:nvPr/>
        </p:nvSpPr>
        <p:spPr bwMode="auto">
          <a:xfrm>
            <a:off x="9918592" y="2801107"/>
            <a:ext cx="828675" cy="3079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4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CT </a:t>
            </a:r>
            <a:r>
              <a:rPr lang="zh-CN" altLang="en-US" sz="14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图像</a:t>
            </a:r>
          </a:p>
        </p:txBody>
      </p:sp>
      <p:pic>
        <p:nvPicPr>
          <p:cNvPr id="28" name="图片 3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155" y="3699632"/>
            <a:ext cx="1287462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686213" y="1791519"/>
            <a:ext cx="6554244" cy="1846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实时监测单元探测器的位置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实时位置测量精度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&lt; 20cm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b="1" dirty="0">
                <a:solidFill>
                  <a:prstClr val="black"/>
                </a:solidFill>
                <a:cs typeface="+mn-ea"/>
                <a:sym typeface="+mn-lt"/>
              </a:rPr>
              <a:t>~8000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套的需求量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国际禁卖，需要国产化。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4193" y="1207526"/>
            <a:ext cx="6097044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cs typeface="+mn-ea"/>
                <a:sym typeface="+mn-lt"/>
              </a:rPr>
              <a:t>长距离高精度声纳定位系统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71581" y="6004885"/>
            <a:ext cx="5057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已在千岛湖、水布垭完成百米距离湖试实验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4959" y="3761283"/>
            <a:ext cx="4791041" cy="2155936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5222432" y="1056357"/>
            <a:ext cx="6705719" cy="4745286"/>
            <a:chOff x="5222432" y="1056357"/>
            <a:chExt cx="6705719" cy="4745286"/>
          </a:xfrm>
        </p:grpSpPr>
        <p:pic>
          <p:nvPicPr>
            <p:cNvPr id="6" name="d091a2df50c0f55675e7a33a9008d623">
              <a:hlinkClick r:id="" action="ppaction://media"/>
            </p:cNvPr>
            <p:cNvPicPr/>
            <p:nvPr>
              <a:videoFile r:link="rId3"/>
              <p:extLst>
                <p:ext uri="{DAA4B4D4-6D71-4841-9C94-3DE7FCFB9230}">
                  <p14:media xmlns:p14="http://schemas.microsoft.com/office/powerpoint/2010/main" r:embed="rId2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6943060" y="1290377"/>
              <a:ext cx="4985091" cy="4511266"/>
            </a:xfrm>
            <a:prstGeom prst="rect">
              <a:avLst/>
            </a:prstGeom>
          </p:spPr>
        </p:pic>
        <p:pic>
          <p:nvPicPr>
            <p:cNvPr id="9" name="图片 8" descr="20250602025030"/>
            <p:cNvPicPr>
              <a:picLocks noChangeAspect="1"/>
            </p:cNvPicPr>
            <p:nvPr/>
          </p:nvPicPr>
          <p:blipFill>
            <a:blip r:embed="rId7"/>
            <a:srcRect t="4693"/>
            <a:stretch>
              <a:fillRect/>
            </a:stretch>
          </p:blipFill>
          <p:spPr>
            <a:xfrm>
              <a:off x="5222432" y="1056357"/>
              <a:ext cx="1861912" cy="1569885"/>
            </a:xfrm>
            <a:prstGeom prst="rect">
              <a:avLst/>
            </a:prstGeom>
          </p:spPr>
        </p:pic>
      </p:grpSp>
      <p:sp>
        <p:nvSpPr>
          <p:cNvPr id="20" name="文本框 19"/>
          <p:cNvSpPr txBox="1"/>
          <p:nvPr/>
        </p:nvSpPr>
        <p:spPr>
          <a:xfrm>
            <a:off x="8322159" y="6035663"/>
            <a:ext cx="222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Baikal</a:t>
            </a:r>
            <a:r>
              <a:rPr lang="zh-CN" altLang="en-US" dirty="0"/>
              <a:t>样串漂移情况</a:t>
            </a:r>
          </a:p>
        </p:txBody>
      </p:sp>
      <p:sp>
        <p:nvSpPr>
          <p:cNvPr id="21" name="标题 2"/>
          <p:cNvSpPr txBox="1"/>
          <p:nvPr/>
        </p:nvSpPr>
        <p:spPr>
          <a:xfrm>
            <a:off x="1304959" y="153789"/>
            <a:ext cx="7777163" cy="53498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先进技术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repeatCount="indefinite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77" y="1430514"/>
            <a:ext cx="10258971" cy="48044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1494239" y="82480"/>
            <a:ext cx="3027680" cy="5835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综合研发实验室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36347" y="859485"/>
            <a:ext cx="6964680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面积近</a:t>
            </a: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700</a:t>
            </a:r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米，具备先进光敏探头的性能研究、测试和联调等功能。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627" y="3192801"/>
            <a:ext cx="4362899" cy="3042174"/>
          </a:xfrm>
          <a:prstGeom prst="rect">
            <a:avLst/>
          </a:prstGeom>
          <a:ln w="50800">
            <a:solidFill>
              <a:schemeClr val="accent1"/>
            </a:solidFill>
            <a:prstDash val="solid"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8065" y="1043635"/>
            <a:ext cx="2911461" cy="2086635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9872526" y="272210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FFFF00"/>
                </a:highlight>
              </a:rPr>
              <a:t>环筛实验平台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846163" y="570447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FFFF00"/>
                </a:highlight>
              </a:rPr>
              <a:t>水压试验平台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84107" y="5026132"/>
            <a:ext cx="548517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400" b="1" spc="-1" dirty="0">
                <a:solidFill>
                  <a:srgbClr val="C00000"/>
                </a:solidFill>
                <a:cs typeface="+mn-ea"/>
                <a:sym typeface="+mn-lt"/>
              </a:rPr>
              <a:t>4.  </a:t>
            </a:r>
            <a:r>
              <a:rPr lang="en-US" altLang="zh-CN" sz="2400" b="1" spc="-1" dirty="0" err="1">
                <a:solidFill>
                  <a:srgbClr val="C00000"/>
                </a:solidFill>
                <a:cs typeface="+mn-ea"/>
                <a:sym typeface="+mn-lt"/>
              </a:rPr>
              <a:t>中微子</a:t>
            </a:r>
            <a:r>
              <a:rPr lang="zh-CN" altLang="en-US" sz="2400" b="1" spc="-1" dirty="0">
                <a:solidFill>
                  <a:srgbClr val="C00000"/>
                </a:solidFill>
                <a:cs typeface="+mn-ea"/>
                <a:sym typeface="+mn-lt"/>
              </a:rPr>
              <a:t>（</a:t>
            </a:r>
            <a:r>
              <a:rPr lang="en-US" altLang="zh-CN" sz="2400" b="1" spc="-1" dirty="0">
                <a:solidFill>
                  <a:srgbClr val="C00000"/>
                </a:solidFill>
                <a:cs typeface="+mn-ea"/>
                <a:sym typeface="+mn-lt"/>
              </a:rPr>
              <a:t>Neutrino</a:t>
            </a:r>
            <a:r>
              <a:rPr lang="zh-CN" altLang="en-US" sz="2400" b="1" spc="-1" dirty="0">
                <a:solidFill>
                  <a:srgbClr val="C00000"/>
                </a:solidFill>
                <a:cs typeface="+mn-ea"/>
                <a:sym typeface="+mn-lt"/>
              </a:rPr>
              <a:t>）</a:t>
            </a:r>
            <a:endParaRPr lang="en-US" altLang="zh-CN" sz="2400" b="1" spc="-1" dirty="0">
              <a:solidFill>
                <a:srgbClr val="C00000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4107" y="5522693"/>
            <a:ext cx="5485173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1600" dirty="0">
                <a:cs typeface="+mn-ea"/>
                <a:sym typeface="+mn-lt"/>
              </a:rPr>
              <a:t>电中性，不受磁场影响，到达方向指向起源天体；</a:t>
            </a:r>
            <a:endParaRPr lang="en-US" altLang="zh-CN" sz="1600" dirty="0">
              <a:cs typeface="+mn-ea"/>
              <a:sym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600" dirty="0">
                <a:cs typeface="+mn-ea"/>
                <a:sym typeface="+mn-lt"/>
              </a:rPr>
              <a:t>与物质作用弱，传播远，能从致密的起源天体中逃逸。</a:t>
            </a:r>
            <a:endParaRPr lang="en-US" altLang="zh-CN" sz="1600" dirty="0">
              <a:cs typeface="+mn-ea"/>
              <a:sym typeface="+mn-lt"/>
            </a:endParaRPr>
          </a:p>
        </p:txBody>
      </p:sp>
      <p:sp>
        <p:nvSpPr>
          <p:cNvPr id="3" name="TextShape 3"/>
          <p:cNvSpPr txBox="1"/>
          <p:nvPr/>
        </p:nvSpPr>
        <p:spPr>
          <a:xfrm>
            <a:off x="184105" y="3962557"/>
            <a:ext cx="5485175" cy="10342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8847" tIns="54423" rIns="108847" bIns="54423"/>
          <a:lstStyle/>
          <a:p>
            <a:pPr marL="457200" indent="-457200">
              <a:buFont typeface="+mj-lt"/>
              <a:buAutoNum type="arabicPeriod"/>
            </a:pPr>
            <a:r>
              <a:rPr lang="zh-CN" altLang="en-US" sz="1935" b="1" spc="-1" dirty="0">
                <a:solidFill>
                  <a:schemeClr val="tx1"/>
                </a:solidFill>
                <a:cs typeface="+mn-ea"/>
                <a:sym typeface="+mn-lt"/>
              </a:rPr>
              <a:t>电磁波（</a:t>
            </a:r>
            <a:r>
              <a:rPr lang="en-US" sz="1935" b="1" spc="-1" dirty="0" err="1">
                <a:solidFill>
                  <a:schemeClr val="tx1"/>
                </a:solidFill>
                <a:cs typeface="+mn-ea"/>
                <a:sym typeface="+mn-lt"/>
              </a:rPr>
              <a:t>伽马射线</a:t>
            </a:r>
            <a:r>
              <a:rPr lang="zh-CN" altLang="en-US" sz="1935" b="1" spc="-1" dirty="0">
                <a:solidFill>
                  <a:schemeClr val="tx1"/>
                </a:solidFill>
                <a:cs typeface="+mn-ea"/>
                <a:sym typeface="+mn-lt"/>
              </a:rPr>
              <a:t>）</a:t>
            </a:r>
            <a:r>
              <a:rPr lang="en-US" sz="1935" spc="-1" dirty="0">
                <a:solidFill>
                  <a:schemeClr val="tx1"/>
                </a:solidFill>
                <a:cs typeface="+mn-ea"/>
                <a:sym typeface="+mn-lt"/>
              </a:rPr>
              <a:t>：</a:t>
            </a:r>
            <a:r>
              <a:rPr lang="en-US" sz="1935" spc="-1" dirty="0" err="1">
                <a:solidFill>
                  <a:schemeClr val="tx1"/>
                </a:solidFill>
                <a:cs typeface="+mn-ea"/>
                <a:sym typeface="+mn-lt"/>
              </a:rPr>
              <a:t>吸收</a:t>
            </a:r>
            <a:endParaRPr lang="en-US" sz="1935" spc="-1" dirty="0">
              <a:solidFill>
                <a:schemeClr val="tx1"/>
              </a:solidFill>
              <a:cs typeface="+mn-ea"/>
              <a:sym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35" b="1" spc="-1" dirty="0" err="1">
                <a:solidFill>
                  <a:schemeClr val="tx1"/>
                </a:solidFill>
                <a:cs typeface="+mn-ea"/>
                <a:sym typeface="+mn-lt"/>
              </a:rPr>
              <a:t>宇宙线</a:t>
            </a:r>
            <a:r>
              <a:rPr lang="en-US" sz="1935" spc="-1" dirty="0" err="1">
                <a:solidFill>
                  <a:schemeClr val="tx1"/>
                </a:solidFill>
                <a:cs typeface="+mn-ea"/>
                <a:sym typeface="+mn-lt"/>
              </a:rPr>
              <a:t>：磁场</a:t>
            </a:r>
            <a:r>
              <a:rPr lang="zh-CN" altLang="en-US" sz="1935" spc="-1" dirty="0">
                <a:solidFill>
                  <a:schemeClr val="tx1"/>
                </a:solidFill>
                <a:cs typeface="+mn-ea"/>
                <a:sym typeface="+mn-lt"/>
              </a:rPr>
              <a:t>偏转</a:t>
            </a:r>
            <a:endParaRPr lang="en-US" sz="1935" spc="-1" dirty="0">
              <a:solidFill>
                <a:schemeClr val="tx1"/>
              </a:solidFill>
              <a:cs typeface="+mn-ea"/>
              <a:sym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35" b="1" spc="-1" dirty="0" err="1">
                <a:solidFill>
                  <a:schemeClr val="tx1"/>
                </a:solidFill>
                <a:cs typeface="+mn-ea"/>
                <a:sym typeface="+mn-lt"/>
              </a:rPr>
              <a:t>引力波</a:t>
            </a:r>
            <a:r>
              <a:rPr lang="en-US" sz="1935" spc="-1" dirty="0" err="1">
                <a:solidFill>
                  <a:schemeClr val="tx1"/>
                </a:solidFill>
                <a:cs typeface="+mn-ea"/>
                <a:sym typeface="+mn-lt"/>
              </a:rPr>
              <a:t>：灵敏度</a:t>
            </a:r>
            <a:r>
              <a:rPr lang="en-US" sz="1935" spc="-1" dirty="0">
                <a:solidFill>
                  <a:schemeClr val="tx1"/>
                </a:solidFill>
                <a:cs typeface="+mn-ea"/>
                <a:sym typeface="+mn-lt"/>
              </a:rPr>
              <a:t>（</a:t>
            </a:r>
            <a:r>
              <a:rPr lang="en-US" altLang="zh-CN" sz="1935" spc="-1" dirty="0">
                <a:solidFill>
                  <a:schemeClr val="tx1"/>
                </a:solidFill>
                <a:cs typeface="+mn-ea"/>
                <a:sym typeface="+mn-lt"/>
              </a:rPr>
              <a:t>~300</a:t>
            </a:r>
            <a:r>
              <a:rPr lang="zh-CN" altLang="en-US" sz="1935" spc="-1" dirty="0">
                <a:solidFill>
                  <a:schemeClr val="tx1"/>
                </a:solidFill>
                <a:cs typeface="+mn-ea"/>
                <a:sym typeface="+mn-lt"/>
              </a:rPr>
              <a:t>个事件</a:t>
            </a:r>
            <a:r>
              <a:rPr lang="en-US" sz="1935" spc="-1" dirty="0">
                <a:solidFill>
                  <a:schemeClr val="tx1"/>
                </a:solidFill>
                <a:cs typeface="+mn-ea"/>
                <a:sym typeface="+mn-lt"/>
              </a:rPr>
              <a:t>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24414" y="239741"/>
            <a:ext cx="8839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solidFill>
                  <a:schemeClr val="bg1"/>
                </a:solidFill>
                <a:cs typeface="+mn-ea"/>
                <a:sym typeface="+mn-lt"/>
              </a:rPr>
              <a:t>粒子天体物理领域进入多信使观测时代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5250" y="3495296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了解宇宙的四种信使（探针）：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idx="4294967295"/>
          </p:nvPr>
        </p:nvSpPr>
        <p:spPr>
          <a:xfrm>
            <a:off x="1314387" y="121210"/>
            <a:ext cx="10515600" cy="536575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创新技术：</a:t>
            </a:r>
            <a:r>
              <a:rPr lang="en-US" altLang="zh-CN" sz="3200" b="1" dirty="0">
                <a:latin typeface="+mn-lt"/>
                <a:ea typeface="+mn-ea"/>
                <a:cs typeface="+mn-ea"/>
                <a:sym typeface="+mn-lt"/>
              </a:rPr>
              <a:t>CPU</a:t>
            </a:r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和</a:t>
            </a:r>
            <a:r>
              <a:rPr lang="en-US" altLang="zh-CN" sz="3200" b="1" dirty="0">
                <a:latin typeface="+mn-lt"/>
                <a:ea typeface="+mn-ea"/>
                <a:cs typeface="+mn-ea"/>
                <a:sym typeface="+mn-lt"/>
              </a:rPr>
              <a:t>GPU</a:t>
            </a:r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的并行化算法</a:t>
            </a:r>
          </a:p>
        </p:txBody>
      </p:sp>
      <p:sp>
        <p:nvSpPr>
          <p:cNvPr id="3" name="副标题 2"/>
          <p:cNvSpPr>
            <a:spLocks noGrp="1"/>
          </p:cNvSpPr>
          <p:nvPr>
            <p:ph idx="4294967295"/>
          </p:nvPr>
        </p:nvSpPr>
        <p:spPr>
          <a:xfrm>
            <a:off x="661988" y="1939925"/>
            <a:ext cx="11530012" cy="4351338"/>
          </a:xfrm>
        </p:spPr>
        <p:txBody>
          <a:bodyPr/>
          <a:lstStyle/>
          <a:p>
            <a:r>
              <a:rPr lang="en-US" altLang="zh-CN" sz="2000" dirty="0">
                <a:solidFill>
                  <a:srgbClr val="FF0000"/>
                </a:solidFill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G4DMT</a:t>
            </a:r>
            <a:r>
              <a:rPr lang="zh-CN" altLang="en-US" sz="2000" dirty="0">
                <a:solidFill>
                  <a:srgbClr val="FF0000"/>
                </a:solidFill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：</a:t>
            </a:r>
            <a:r>
              <a:rPr lang="en-US" altLang="zh-CN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GEANT4 Distributed Multiple Threads</a:t>
            </a:r>
          </a:p>
          <a:p>
            <a:pPr lvl="1"/>
            <a:r>
              <a:rPr lang="zh-CN" altLang="en-US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能够调用所有</a:t>
            </a:r>
            <a:r>
              <a:rPr lang="en-US" altLang="zh-CN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CPU</a:t>
            </a:r>
            <a:r>
              <a:rPr lang="zh-CN" altLang="en-US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的性能来协助模拟一个初级粒子。</a:t>
            </a:r>
            <a:endParaRPr lang="en-US" altLang="zh-CN" sz="2000" dirty="0">
              <a:latin typeface="Yu Gothic Medium" panose="020B0500000000000000" charset="-128"/>
              <a:ea typeface="微软雅黑" panose="020B0503020204020204" pitchFamily="34" charset="-122"/>
              <a:cs typeface="+mn-ea"/>
              <a:sym typeface="+mn-lt"/>
            </a:endParaRPr>
          </a:p>
          <a:p>
            <a:r>
              <a:rPr lang="en-US" altLang="zh-CN" sz="2000" dirty="0">
                <a:solidFill>
                  <a:srgbClr val="FF0000"/>
                </a:solidFill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G4ART:   </a:t>
            </a:r>
            <a:r>
              <a:rPr lang="en-US" altLang="zh-CN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GEANT4 Accelerated Ray Tracing</a:t>
            </a:r>
          </a:p>
          <a:p>
            <a:pPr lvl="1"/>
            <a:r>
              <a:rPr lang="zh-CN" altLang="en-US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利用</a:t>
            </a:r>
            <a:r>
              <a:rPr lang="en-US" altLang="zh-CN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GPU</a:t>
            </a:r>
            <a:r>
              <a:rPr lang="zh-CN" altLang="en-US" sz="2000" dirty="0">
                <a:latin typeface="Yu Gothic Medium" panose="020B0500000000000000" charset="-128"/>
                <a:ea typeface="微软雅黑" panose="020B0503020204020204" pitchFamily="34" charset="-122"/>
                <a:cs typeface="+mn-ea"/>
                <a:sym typeface="+mn-lt"/>
              </a:rPr>
              <a:t>强大的并行算力来模拟光子的追踪过程。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286512" y="3967631"/>
            <a:ext cx="6639285" cy="2324116"/>
            <a:chOff x="1028583" y="3959647"/>
            <a:chExt cx="5897214" cy="177128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1028583" y="3959647"/>
              <a:ext cx="5897214" cy="1771286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1222663" y="4570838"/>
              <a:ext cx="5509054" cy="2021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222663" y="5098379"/>
              <a:ext cx="5509054" cy="2021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7131112" y="3963361"/>
            <a:ext cx="334945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加速效果：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81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倍提升！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5793" y="1118345"/>
            <a:ext cx="1074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全过程模拟处理由中微子信号产生的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cs typeface="+mn-ea"/>
                <a:sym typeface="+mn-lt"/>
              </a:rPr>
              <a:t>几十亿光子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的输运过程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/>
            </p:nvSpPr>
            <p:spPr>
              <a:xfrm>
                <a:off x="6864586" y="4470841"/>
                <a:ext cx="4479010" cy="469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zh-CN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单线程单</m:t>
                      </m:r>
                      <m:r>
                        <a:rPr kumimoji="0" lang="zh-CN" alt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卡</m:t>
                      </m:r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≈464.0</m:t>
                      </m:r>
                      <m:r>
                        <m:rPr>
                          <m:sty m:val="p"/>
                        </m:rPr>
                        <a:rPr kumimoji="0" lang="en-US" altLang="zh-CN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s</m:t>
                      </m:r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 ÷5.7</m:t>
                      </m:r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𝑠</m:t>
                      </m:r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ea"/>
                          <a:sym typeface="+mn-lt"/>
                        </a:rPr>
                        <m:t>≈81.4:0</m:t>
                      </m:r>
                    </m:oMath>
                  </m:oMathPara>
                </a14:m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mc:Choice>
        <mc:Fallback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586" y="4470841"/>
                <a:ext cx="4479010" cy="469265"/>
              </a:xfrm>
              <a:prstGeom prst="rect">
                <a:avLst/>
              </a:prstGeom>
              <a:blipFill rotWithShape="1">
                <a:blip r:embed="rId4"/>
                <a:stretch>
                  <a:fillRect l="-5" t="-94" r="13" b="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/>
          <p:cNvSpPr/>
          <p:nvPr/>
        </p:nvSpPr>
        <p:spPr>
          <a:xfrm>
            <a:off x="10276654" y="4431632"/>
            <a:ext cx="779621" cy="4085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014827" y="5178288"/>
            <a:ext cx="481516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加速效果比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Opticks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更好，源码级地开发，程序开发可控。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可以在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HIP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CUDA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环境（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NV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）下工作。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可以最大化地利用计算资源。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31112" y="3542699"/>
            <a:ext cx="2011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+mn-ea"/>
                <a:sym typeface="+mn-lt"/>
              </a:rPr>
              <a:t>国际上首次实现！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1329070" y="98288"/>
            <a:ext cx="1086293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样机试验及进展介绍</a:t>
            </a:r>
            <a:r>
              <a:rPr lang="en-US" altLang="zh-CN" dirty="0">
                <a:sym typeface="+mn-lt"/>
              </a:rPr>
              <a:t>——</a:t>
            </a:r>
            <a:r>
              <a:rPr lang="zh-CN" altLang="en-US" dirty="0">
                <a:sym typeface="+mn-lt"/>
              </a:rPr>
              <a:t>南海</a:t>
            </a:r>
            <a:r>
              <a:rPr lang="en-US" altLang="zh-CN" dirty="0">
                <a:sym typeface="+mn-lt"/>
              </a:rPr>
              <a:t>2023</a:t>
            </a:r>
            <a:r>
              <a:rPr lang="zh-CN" altLang="en-US" dirty="0">
                <a:sym typeface="+mn-lt"/>
              </a:rPr>
              <a:t>年海试</a:t>
            </a:r>
            <a:endParaRPr lang="en-US" altLang="zh-CN" dirty="0">
              <a:sym typeface="+mn-lt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776" y="984207"/>
            <a:ext cx="2896201" cy="136285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1628" y="1975549"/>
            <a:ext cx="2700747" cy="4435738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9759298" y="5715908"/>
            <a:ext cx="1817291" cy="363191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zh-CN" altLang="en-US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677696" y="5679731"/>
            <a:ext cx="21860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英寸玻璃球舱</a:t>
            </a:r>
          </a:p>
        </p:txBody>
      </p:sp>
      <p:sp>
        <p:nvSpPr>
          <p:cNvPr id="17" name="矩形 16"/>
          <p:cNvSpPr/>
          <p:nvPr/>
        </p:nvSpPr>
        <p:spPr>
          <a:xfrm>
            <a:off x="9655260" y="3690392"/>
            <a:ext cx="22605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英寸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LED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标定球舱</a:t>
            </a:r>
          </a:p>
        </p:txBody>
      </p:sp>
      <p:sp>
        <p:nvSpPr>
          <p:cNvPr id="18" name="矩形 17"/>
          <p:cNvSpPr/>
          <p:nvPr/>
        </p:nvSpPr>
        <p:spPr>
          <a:xfrm>
            <a:off x="9629039" y="4419764"/>
            <a:ext cx="22833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英寸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PMT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629039" y="5149136"/>
            <a:ext cx="22346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伽马辐射测量仪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81318" y="996043"/>
            <a:ext cx="4500282" cy="755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时间：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</a:t>
            </a:r>
          </a:p>
          <a:p>
            <a:pPr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地点：西沙海域附近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4064" y="2398913"/>
            <a:ext cx="5316140" cy="2510400"/>
          </a:xfrm>
          <a:prstGeom prst="rect">
            <a:avLst/>
          </a:prstGeom>
          <a:ln w="38100">
            <a:solidFill>
              <a:schemeClr val="accent1"/>
            </a:solidFill>
            <a:prstDash val="solid"/>
          </a:ln>
        </p:spPr>
      </p:pic>
      <p:sp>
        <p:nvSpPr>
          <p:cNvPr id="27" name="矩形 26"/>
          <p:cNvSpPr/>
          <p:nvPr/>
        </p:nvSpPr>
        <p:spPr>
          <a:xfrm>
            <a:off x="9189930" y="3690392"/>
            <a:ext cx="565927" cy="2358671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连接符 28"/>
          <p:cNvCxnSpPr/>
          <p:nvPr/>
        </p:nvCxnSpPr>
        <p:spPr>
          <a:xfrm flipH="1" flipV="1">
            <a:off x="8767997" y="984207"/>
            <a:ext cx="418492" cy="270618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H="1">
            <a:off x="8789695" y="6049063"/>
            <a:ext cx="418492" cy="2631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681318" y="1975349"/>
            <a:ext cx="4891344" cy="17964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海试成果：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1800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米处，三套探测器系统长时间测量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1800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米和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1100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米，低本底伽马辐射原位测量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验证了四套玻璃舱装置的防水封装工艺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检验了长距离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LED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时间刻度系统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国产化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23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英寸玻璃舱的耐压测试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/>
          <a:srcRect l="2901"/>
          <a:stretch>
            <a:fillRect/>
          </a:stretch>
        </p:blipFill>
        <p:spPr>
          <a:xfrm>
            <a:off x="681318" y="4059724"/>
            <a:ext cx="4891345" cy="225245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537808" y="1406700"/>
            <a:ext cx="5063874" cy="133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时间：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</a:t>
            </a:r>
          </a:p>
          <a:p>
            <a:pPr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地点：南海科学观测网实验节点（水深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1600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米）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实现探测器坐底，进行长期原位探测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31769" y="1024118"/>
            <a:ext cx="2806715" cy="584775"/>
          </a:xfrm>
          <a:prstGeom prst="rect">
            <a:avLst/>
          </a:prstGeom>
          <a:solidFill>
            <a:srgbClr val="FFFF00"/>
          </a:solidFill>
          <a:ln w="19050" cap="flat" cmpd="sng" algn="ctr">
            <a:solidFill>
              <a:srgbClr val="00B0F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1600" b="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合作单位：中国海洋大学</a:t>
            </a:r>
            <a:endParaRPr lang="en-US" altLang="zh-CN" sz="1600" b="0" dirty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  </a:t>
            </a:r>
            <a:r>
              <a:rPr lang="zh-CN" altLang="en-US" sz="160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中科院声学所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776" y="1073056"/>
            <a:ext cx="3101779" cy="24871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776" y="3985404"/>
            <a:ext cx="3101779" cy="19492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289" y="3149910"/>
            <a:ext cx="3717792" cy="2788344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293129" y="3149910"/>
            <a:ext cx="3717792" cy="3262093"/>
            <a:chOff x="293129" y="3149910"/>
            <a:chExt cx="3717792" cy="326209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293129" y="3149910"/>
              <a:ext cx="3717792" cy="27883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文本框 11"/>
            <p:cNvSpPr txBox="1"/>
            <p:nvPr/>
          </p:nvSpPr>
          <p:spPr>
            <a:xfrm>
              <a:off x="1020946" y="6042671"/>
              <a:ext cx="22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搭载探索三号科考船</a:t>
              </a:r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5191106" y="6042671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探测器先标后锚投放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914" y="923381"/>
            <a:ext cx="1035086" cy="4253891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8405337" y="6042671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深海勇士拍摄样串坐底照片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3064" y="1916433"/>
            <a:ext cx="2228017" cy="1671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标题 1"/>
          <p:cNvSpPr txBox="1"/>
          <p:nvPr/>
        </p:nvSpPr>
        <p:spPr>
          <a:xfrm>
            <a:off x="1329070" y="151628"/>
            <a:ext cx="1086293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样机试验及进展介绍</a:t>
            </a:r>
            <a:r>
              <a:rPr lang="en-US" altLang="zh-CN" dirty="0">
                <a:sym typeface="+mn-lt"/>
              </a:rPr>
              <a:t>——</a:t>
            </a:r>
            <a:r>
              <a:rPr lang="zh-CN" altLang="en-US" dirty="0">
                <a:sym typeface="+mn-lt"/>
              </a:rPr>
              <a:t>南海</a:t>
            </a:r>
            <a:r>
              <a:rPr lang="en-US" altLang="zh-CN" dirty="0">
                <a:sym typeface="+mn-lt"/>
              </a:rPr>
              <a:t>2025</a:t>
            </a:r>
            <a:r>
              <a:rPr lang="zh-CN" altLang="en-US" dirty="0">
                <a:sym typeface="+mn-lt"/>
              </a:rPr>
              <a:t>年海试</a:t>
            </a:r>
            <a:endParaRPr lang="en-US" altLang="zh-CN" dirty="0">
              <a:sym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681318" y="1375585"/>
            <a:ext cx="5063874" cy="1420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时间：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</a:t>
            </a:r>
          </a:p>
          <a:p>
            <a:pPr indent="-28575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地点：南海科学观测网实验节点（水深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1600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米）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indent="-28575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实现探测器坐底，进行长期原位探测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81318" y="3007838"/>
            <a:ext cx="5151134" cy="3325251"/>
            <a:chOff x="276" y="3395"/>
            <a:chExt cx="9324" cy="6062"/>
          </a:xfrm>
        </p:grpSpPr>
        <p:cxnSp>
          <p:nvCxnSpPr>
            <p:cNvPr id="6" name="直接箭头连接符 5"/>
            <p:cNvCxnSpPr/>
            <p:nvPr/>
          </p:nvCxnSpPr>
          <p:spPr>
            <a:xfrm>
              <a:off x="7035" y="6544"/>
              <a:ext cx="871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8" name="组合 7"/>
            <p:cNvGrpSpPr/>
            <p:nvPr/>
          </p:nvGrpSpPr>
          <p:grpSpPr>
            <a:xfrm>
              <a:off x="276" y="3793"/>
              <a:ext cx="9324" cy="5664"/>
              <a:chOff x="3163" y="4858"/>
              <a:chExt cx="8583" cy="5219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3163" y="4858"/>
                <a:ext cx="8583" cy="5219"/>
                <a:chOff x="3163" y="4388"/>
                <a:chExt cx="8583" cy="5219"/>
              </a:xfrm>
            </p:grpSpPr>
            <p:pic>
              <p:nvPicPr>
                <p:cNvPr id="19" name="图片 18" descr="931a0d087ca4fc96cc7fcdccbbd91b8"/>
                <p:cNvPicPr>
                  <a:picLocks noChangeAspect="1"/>
                </p:cNvPicPr>
                <p:nvPr/>
              </p:nvPicPr>
              <p:blipFill>
                <a:blip r:embed="rId3"/>
                <a:srcRect l="40835" b="9585"/>
                <a:stretch>
                  <a:fillRect/>
                </a:stretch>
              </p:blipFill>
              <p:spPr>
                <a:xfrm>
                  <a:off x="3163" y="4388"/>
                  <a:ext cx="8583" cy="4494"/>
                </a:xfrm>
                <a:prstGeom prst="rect">
                  <a:avLst/>
                </a:prstGeom>
              </p:spPr>
            </p:pic>
            <p:sp>
              <p:nvSpPr>
                <p:cNvPr id="25" name="文本框 24"/>
                <p:cNvSpPr txBox="1"/>
                <p:nvPr/>
              </p:nvSpPr>
              <p:spPr>
                <a:xfrm>
                  <a:off x="4227" y="9038"/>
                  <a:ext cx="7241" cy="5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cs typeface="+mn-ea"/>
                      <a:sym typeface="+mn-lt"/>
                    </a:rPr>
                    <a:t>探测器单元计数率变化</a:t>
                  </a:r>
                </a:p>
              </p:txBody>
            </p:sp>
          </p:grpSp>
          <p:sp>
            <p:nvSpPr>
              <p:cNvPr id="18" name="文本框 17"/>
              <p:cNvSpPr txBox="1"/>
              <p:nvPr/>
            </p:nvSpPr>
            <p:spPr>
              <a:xfrm>
                <a:off x="4097" y="5548"/>
                <a:ext cx="3405" cy="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>
                    <a:solidFill>
                      <a:schemeClr val="bg1"/>
                    </a:solidFill>
                    <a:highlight>
                      <a:srgbClr val="000000"/>
                    </a:highlight>
                    <a:cs typeface="+mn-ea"/>
                    <a:sym typeface="+mn-lt"/>
                  </a:rPr>
                  <a:t>the South China Sea</a:t>
                </a:r>
              </a:p>
            </p:txBody>
          </p:sp>
        </p:grpSp>
        <p:cxnSp>
          <p:nvCxnSpPr>
            <p:cNvPr id="10" name="直接连接符 9"/>
            <p:cNvCxnSpPr/>
            <p:nvPr/>
          </p:nvCxnSpPr>
          <p:spPr>
            <a:xfrm>
              <a:off x="1430" y="7136"/>
              <a:ext cx="7820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3068" y="7269"/>
              <a:ext cx="195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cs typeface="+mn-ea"/>
                  <a:sym typeface="+mn-lt"/>
                </a:rPr>
                <a:t>baseline</a:t>
              </a:r>
            </a:p>
          </p:txBody>
        </p:sp>
        <p:sp>
          <p:nvSpPr>
            <p:cNvPr id="14" name="椭圆 13"/>
            <p:cNvSpPr/>
            <p:nvPr/>
          </p:nvSpPr>
          <p:spPr>
            <a:xfrm>
              <a:off x="6856" y="4262"/>
              <a:ext cx="831" cy="48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733" y="3395"/>
              <a:ext cx="1565" cy="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Burst</a:t>
              </a:r>
            </a:p>
          </p:txBody>
        </p:sp>
        <p:cxnSp>
          <p:nvCxnSpPr>
            <p:cNvPr id="16" name="直接箭头连接符 15"/>
            <p:cNvCxnSpPr>
              <a:stCxn id="14" idx="6"/>
              <a:endCxn id="15" idx="2"/>
            </p:cNvCxnSpPr>
            <p:nvPr/>
          </p:nvCxnSpPr>
          <p:spPr>
            <a:xfrm flipV="1">
              <a:off x="7687" y="4068"/>
              <a:ext cx="829" cy="4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26" name="图片 25" descr="931a0d087ca4fc96cc7fcdccbbd91b8"/>
          <p:cNvPicPr>
            <a:picLocks noChangeAspect="1"/>
          </p:cNvPicPr>
          <p:nvPr/>
        </p:nvPicPr>
        <p:blipFill>
          <a:blip r:embed="rId3"/>
          <a:srcRect r="56538" b="10382"/>
          <a:stretch>
            <a:fillRect/>
          </a:stretch>
        </p:blipFill>
        <p:spPr>
          <a:xfrm>
            <a:off x="8080976" y="998565"/>
            <a:ext cx="2963657" cy="2320805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5730685" y="3319370"/>
            <a:ext cx="5765161" cy="2989669"/>
            <a:chOff x="10423" y="5818"/>
            <a:chExt cx="8743" cy="4587"/>
          </a:xfrm>
        </p:grpSpPr>
        <p:grpSp>
          <p:nvGrpSpPr>
            <p:cNvPr id="28" name="组合 27"/>
            <p:cNvGrpSpPr/>
            <p:nvPr/>
          </p:nvGrpSpPr>
          <p:grpSpPr>
            <a:xfrm>
              <a:off x="10641" y="5818"/>
              <a:ext cx="8011" cy="4587"/>
              <a:chOff x="6239" y="7311"/>
              <a:chExt cx="5975" cy="3315"/>
            </a:xfrm>
          </p:grpSpPr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4"/>
              <a:srcRect t="6438"/>
              <a:stretch>
                <a:fillRect/>
              </a:stretch>
            </p:blipFill>
            <p:spPr>
              <a:xfrm>
                <a:off x="6239" y="7311"/>
                <a:ext cx="5975" cy="2734"/>
              </a:xfrm>
              <a:prstGeom prst="rect">
                <a:avLst/>
              </a:prstGeom>
            </p:spPr>
          </p:pic>
          <p:sp>
            <p:nvSpPr>
              <p:cNvPr id="32" name="文本框 31"/>
              <p:cNvSpPr txBox="1"/>
              <p:nvPr/>
            </p:nvSpPr>
            <p:spPr>
              <a:xfrm>
                <a:off x="6513" y="10186"/>
                <a:ext cx="5574" cy="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dirty="0">
                    <a:latin typeface="+mj-lt"/>
                    <a:ea typeface="+mj-ea"/>
                    <a:cs typeface="+mn-ea"/>
                    <a:sym typeface="+mn-lt"/>
                  </a:rPr>
                  <a:t>符合触发事例</a:t>
                </a:r>
                <a:r>
                  <a:rPr lang="en-US" altLang="zh-CN" dirty="0">
                    <a:latin typeface="+mj-lt"/>
                    <a:ea typeface="+mj-ea"/>
                    <a:cs typeface="+mn-ea"/>
                    <a:sym typeface="+mn-lt"/>
                  </a:rPr>
                  <a:t>~400Hz</a:t>
                </a:r>
              </a:p>
            </p:txBody>
          </p:sp>
        </p:grpSp>
        <p:sp>
          <p:nvSpPr>
            <p:cNvPr id="29" name="文本框 28"/>
            <p:cNvSpPr txBox="1"/>
            <p:nvPr/>
          </p:nvSpPr>
          <p:spPr>
            <a:xfrm>
              <a:off x="17254" y="9463"/>
              <a:ext cx="1912" cy="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cs typeface="+mn-ea"/>
                  <a:sym typeface="+mn-lt"/>
                </a:rPr>
                <a:t>Time [s]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 rot="10800000">
              <a:off x="10423" y="5977"/>
              <a:ext cx="607" cy="231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1400" b="1" dirty="0">
                  <a:cs typeface="+mn-ea"/>
                  <a:sym typeface="+mn-lt"/>
                </a:rPr>
                <a:t>Rate [Hz]</a:t>
              </a:r>
              <a:endParaRPr lang="zh-CN" altLang="en-US" sz="1400" b="1" dirty="0">
                <a:cs typeface="+mn-ea"/>
                <a:sym typeface="+mn-lt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914" y="923381"/>
            <a:ext cx="1035086" cy="4253891"/>
          </a:xfrm>
          <a:prstGeom prst="rect">
            <a:avLst/>
          </a:prstGeom>
        </p:spPr>
      </p:pic>
      <p:sp>
        <p:nvSpPr>
          <p:cNvPr id="7" name="标题 1"/>
          <p:cNvSpPr txBox="1"/>
          <p:nvPr/>
        </p:nvSpPr>
        <p:spPr>
          <a:xfrm>
            <a:off x="1329070" y="151628"/>
            <a:ext cx="1086293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样机试验及进展介绍</a:t>
            </a:r>
            <a:r>
              <a:rPr lang="en-US" altLang="zh-CN" dirty="0">
                <a:sym typeface="+mn-lt"/>
              </a:rPr>
              <a:t>——</a:t>
            </a:r>
            <a:r>
              <a:rPr lang="zh-CN" altLang="en-US" dirty="0">
                <a:sym typeface="+mn-lt"/>
              </a:rPr>
              <a:t>南海</a:t>
            </a:r>
            <a:r>
              <a:rPr lang="en-US" altLang="zh-CN" dirty="0">
                <a:sym typeface="+mn-lt"/>
              </a:rPr>
              <a:t>2025</a:t>
            </a:r>
            <a:r>
              <a:rPr lang="zh-CN" altLang="en-US" dirty="0">
                <a:sym typeface="+mn-lt"/>
              </a:rPr>
              <a:t>年海试</a:t>
            </a:r>
            <a:endParaRPr lang="en-US" altLang="zh-CN" dirty="0"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231769" y="1024118"/>
            <a:ext cx="2806715" cy="584775"/>
          </a:xfrm>
          <a:prstGeom prst="rect">
            <a:avLst/>
          </a:prstGeom>
          <a:solidFill>
            <a:srgbClr val="FFFF00"/>
          </a:solidFill>
          <a:ln w="19050" cap="flat" cmpd="sng" algn="ctr">
            <a:solidFill>
              <a:srgbClr val="00B0F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1600" b="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合作单位：中国海洋大学</a:t>
            </a:r>
            <a:endParaRPr lang="en-US" altLang="zh-CN" sz="1600" b="0" dirty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  </a:t>
            </a:r>
            <a:r>
              <a:rPr lang="zh-CN" altLang="en-US" sz="160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中科院声学所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520460" y="145519"/>
            <a:ext cx="121920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       样机试验及进展介绍</a:t>
            </a:r>
            <a:r>
              <a:rPr lang="en-US" altLang="zh-CN" dirty="0">
                <a:sym typeface="+mn-lt"/>
              </a:rPr>
              <a:t>——Baikal（2024-2026</a:t>
            </a:r>
            <a:r>
              <a:rPr lang="zh-CN" altLang="en-US" dirty="0">
                <a:sym typeface="+mn-lt"/>
              </a:rPr>
              <a:t>）</a:t>
            </a:r>
            <a:endParaRPr lang="en-US" altLang="zh-CN" dirty="0"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1318" y="1042278"/>
            <a:ext cx="6347033" cy="2506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工作内容：</a:t>
            </a: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12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2026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81318" y="3155235"/>
            <a:ext cx="5822999" cy="3160889"/>
            <a:chOff x="7744417" y="3769495"/>
            <a:chExt cx="4132929" cy="304328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417" y="3769495"/>
              <a:ext cx="4132929" cy="300278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 bwMode="auto">
            <a:xfrm>
              <a:off x="7744417" y="6486819"/>
              <a:ext cx="4132928" cy="32595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ts val="300"/>
                </a:spcAft>
              </a:pPr>
              <a:r>
                <a:rPr lang="zh-CN" altLang="en-US" sz="1600" dirty="0">
                  <a:highlight>
                    <a:srgbClr val="FFFF00"/>
                  </a:highlight>
                  <a:ea typeface="微软雅黑" panose="020B0503020204020204" pitchFamily="34" charset="-122"/>
                </a:rPr>
                <a:t>样串布放合照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367" y="4095266"/>
            <a:ext cx="1669092" cy="222085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t="-1801" b="1"/>
          <a:stretch>
            <a:fillRect/>
          </a:stretch>
        </p:blipFill>
        <p:spPr>
          <a:xfrm>
            <a:off x="8059948" y="909884"/>
            <a:ext cx="4132052" cy="57145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460" y="1554625"/>
            <a:ext cx="1669092" cy="139930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126" y="2071170"/>
            <a:ext cx="681904" cy="9567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681318" y="1042278"/>
            <a:ext cx="6347033" cy="5615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工作内容：</a:t>
            </a: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12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2026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完成多项关键技术验证：</a:t>
            </a:r>
            <a:endParaRPr lang="en-US" altLang="zh-CN" sz="2000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首次实现新型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20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英寸新型探头的深水布放；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开展贝加尔湖类缪事例探测分析；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与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GVD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样串开展联合事例分析；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LED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时间刻度系统测试；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实现高精度位置标定算法；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千米水下设备密封检验。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97915" y="973196"/>
            <a:ext cx="3660960" cy="2619758"/>
            <a:chOff x="6828762" y="1042278"/>
            <a:chExt cx="3039856" cy="2348477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8762" y="1042278"/>
              <a:ext cx="3039856" cy="2027204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6828762" y="3059668"/>
              <a:ext cx="3039856" cy="331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/>
                <a:t>中方人员与第一个探头合影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733622" y="3995566"/>
            <a:ext cx="3176949" cy="2604718"/>
            <a:chOff x="10449" y="3767"/>
            <a:chExt cx="7198" cy="585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49" y="3767"/>
              <a:ext cx="7198" cy="4746"/>
            </a:xfrm>
            <a:prstGeom prst="rect">
              <a:avLst/>
            </a:prstGeom>
          </p:spPr>
        </p:pic>
        <p:grpSp>
          <p:nvGrpSpPr>
            <p:cNvPr id="15" name="组合 14"/>
            <p:cNvGrpSpPr/>
            <p:nvPr/>
          </p:nvGrpSpPr>
          <p:grpSpPr>
            <a:xfrm>
              <a:off x="11578" y="4717"/>
              <a:ext cx="5434" cy="4902"/>
              <a:chOff x="10631" y="4845"/>
              <a:chExt cx="5434" cy="4903"/>
            </a:xfrm>
          </p:grpSpPr>
          <p:sp>
            <p:nvSpPr>
              <p:cNvPr id="16" name="文本框 15"/>
              <p:cNvSpPr txBox="1"/>
              <p:nvPr/>
            </p:nvSpPr>
            <p:spPr>
              <a:xfrm>
                <a:off x="10631" y="8942"/>
                <a:ext cx="5434" cy="80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lang="en-US" altLang="zh-CN" sz="1400" dirty="0">
                    <a:sym typeface="+mn-ea"/>
                  </a:rPr>
                  <a:t>PMT</a:t>
                </a:r>
                <a:r>
                  <a:rPr lang="zh-CN" altLang="en-US" sz="1400" dirty="0">
                    <a:sym typeface="+mn-ea"/>
                  </a:rPr>
                  <a:t>单光电子谱</a:t>
                </a:r>
                <a:endParaRPr lang="zh-CN" altLang="en-US" sz="1400" dirty="0">
                  <a:highlight>
                    <a:srgbClr val="FFFF00"/>
                  </a:highlight>
                  <a:sym typeface="+mn-ea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13173" y="6170"/>
                <a:ext cx="2156" cy="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/>
                  <a:t>SPE </a:t>
                </a:r>
              </a:p>
            </p:txBody>
          </p:sp>
          <p:cxnSp>
            <p:nvCxnSpPr>
              <p:cNvPr id="18" name="直接箭头连接符 17"/>
              <p:cNvCxnSpPr/>
              <p:nvPr/>
            </p:nvCxnSpPr>
            <p:spPr>
              <a:xfrm>
                <a:off x="11941" y="4845"/>
                <a:ext cx="1407" cy="148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组合 19"/>
          <p:cNvGrpSpPr/>
          <p:nvPr/>
        </p:nvGrpSpPr>
        <p:grpSpPr>
          <a:xfrm>
            <a:off x="8011239" y="3635617"/>
            <a:ext cx="4105604" cy="2942181"/>
            <a:chOff x="9714" y="3848"/>
            <a:chExt cx="7791" cy="5926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14" y="4793"/>
              <a:ext cx="7079" cy="4321"/>
            </a:xfrm>
            <a:prstGeom prst="rect">
              <a:avLst/>
            </a:prstGeom>
          </p:spPr>
        </p:pic>
        <p:grpSp>
          <p:nvGrpSpPr>
            <p:cNvPr id="24" name="组合 23"/>
            <p:cNvGrpSpPr/>
            <p:nvPr/>
          </p:nvGrpSpPr>
          <p:grpSpPr>
            <a:xfrm>
              <a:off x="9726" y="3848"/>
              <a:ext cx="7779" cy="5926"/>
              <a:chOff x="9167" y="3961"/>
              <a:chExt cx="7779" cy="5925"/>
            </a:xfrm>
          </p:grpSpPr>
          <p:grpSp>
            <p:nvGrpSpPr>
              <p:cNvPr id="26" name="组合 25"/>
              <p:cNvGrpSpPr/>
              <p:nvPr/>
            </p:nvGrpSpPr>
            <p:grpSpPr>
              <a:xfrm>
                <a:off x="9167" y="3961"/>
                <a:ext cx="7779" cy="5925"/>
                <a:chOff x="10037" y="3717"/>
                <a:chExt cx="7779" cy="5924"/>
              </a:xfrm>
            </p:grpSpPr>
            <p:sp>
              <p:nvSpPr>
                <p:cNvPr id="28" name="文本框 27"/>
                <p:cNvSpPr txBox="1"/>
                <p:nvPr/>
              </p:nvSpPr>
              <p:spPr>
                <a:xfrm>
                  <a:off x="10696" y="3717"/>
                  <a:ext cx="4454" cy="7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en-US" altLang="zh-CN" b="1" dirty="0">
                      <a:cs typeface="+mn-ea"/>
                      <a:sym typeface="+mn-lt"/>
                    </a:rPr>
                    <a:t>depth</a:t>
                  </a:r>
                  <a:r>
                    <a:rPr lang="zh-CN" altLang="en-US" b="1" dirty="0">
                      <a:cs typeface="+mn-ea"/>
                      <a:sym typeface="+mn-lt"/>
                    </a:rPr>
                    <a:t>：</a:t>
                  </a:r>
                  <a:r>
                    <a:rPr lang="en-US" altLang="zh-CN" sz="1400" dirty="0">
                      <a:cs typeface="+mn-ea"/>
                      <a:sym typeface="+mn-lt"/>
                    </a:rPr>
                    <a:t>1300m</a:t>
                  </a:r>
                  <a:endParaRPr lang="en-US" sz="1400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文本框 28"/>
                <p:cNvSpPr txBox="1"/>
                <p:nvPr/>
              </p:nvSpPr>
              <p:spPr>
                <a:xfrm>
                  <a:off x="15948" y="3875"/>
                  <a:ext cx="1507" cy="6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en-US" sz="1400" dirty="0">
                      <a:cs typeface="+mn-ea"/>
                      <a:sym typeface="+mn-lt"/>
                    </a:rPr>
                    <a:t>580</a:t>
                  </a:r>
                  <a:r>
                    <a:rPr lang="en-US" altLang="zh-CN" sz="1400" dirty="0">
                      <a:cs typeface="+mn-ea"/>
                      <a:sym typeface="+mn-lt"/>
                    </a:rPr>
                    <a:t>m</a:t>
                  </a:r>
                  <a:endParaRPr lang="en-US" sz="1400" dirty="0">
                    <a:cs typeface="+mn-ea"/>
                    <a:sym typeface="+mn-lt"/>
                  </a:endParaRPr>
                </a:p>
              </p:txBody>
            </p:sp>
            <p:cxnSp>
              <p:nvCxnSpPr>
                <p:cNvPr id="30" name="直接箭头连接符 29"/>
                <p:cNvCxnSpPr/>
                <p:nvPr/>
              </p:nvCxnSpPr>
              <p:spPr>
                <a:xfrm flipV="1">
                  <a:off x="11986" y="5653"/>
                  <a:ext cx="4726" cy="2500"/>
                </a:xfrm>
                <a:prstGeom prst="straightConnector1">
                  <a:avLst/>
                </a:prstGeom>
                <a:ln w="38100">
                  <a:solidFill>
                    <a:srgbClr val="FFC000">
                      <a:alpha val="60000"/>
                    </a:srgbClr>
                  </a:solidFill>
                  <a:tailEnd type="triangle"/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</p:cxnSp>
            <p:sp>
              <p:nvSpPr>
                <p:cNvPr id="31" name="箭头: 右 30"/>
                <p:cNvSpPr/>
                <p:nvPr/>
              </p:nvSpPr>
              <p:spPr>
                <a:xfrm>
                  <a:off x="13768" y="4049"/>
                  <a:ext cx="2000" cy="300"/>
                </a:xfrm>
                <a:prstGeom prst="rightArrow">
                  <a:avLst>
                    <a:gd name="adj1" fmla="val 50000"/>
                    <a:gd name="adj2" fmla="val 102336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2" name="文本框 31"/>
                <p:cNvSpPr txBox="1"/>
                <p:nvPr/>
              </p:nvSpPr>
              <p:spPr>
                <a:xfrm>
                  <a:off x="10037" y="8946"/>
                  <a:ext cx="7779" cy="6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zh-CN" altLang="en-US" sz="1400" dirty="0">
                      <a:sym typeface="+mn-ea"/>
                    </a:rPr>
                    <a:t>不同深度</a:t>
                  </a:r>
                  <a:r>
                    <a:rPr lang="en-US" altLang="zh-CN" sz="1400" dirty="0">
                      <a:sym typeface="+mn-ea"/>
                    </a:rPr>
                    <a:t>OM</a:t>
                  </a:r>
                  <a:r>
                    <a:rPr lang="zh-CN" altLang="en-US" sz="1400" dirty="0">
                      <a:sym typeface="+mn-ea"/>
                    </a:rPr>
                    <a:t>的计数率变化</a:t>
                  </a:r>
                </a:p>
              </p:txBody>
            </p:sp>
          </p:grpSp>
          <p:sp>
            <p:nvSpPr>
              <p:cNvPr id="27" name="文本框 26"/>
              <p:cNvSpPr txBox="1"/>
              <p:nvPr/>
            </p:nvSpPr>
            <p:spPr>
              <a:xfrm>
                <a:off x="10411" y="5645"/>
                <a:ext cx="2487" cy="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>
                    <a:solidFill>
                      <a:schemeClr val="accent2">
                        <a:lumMod val="50000"/>
                      </a:schemeClr>
                    </a:solidFill>
                  </a:rPr>
                  <a:t>@0.5 p.e</a:t>
                </a:r>
              </a:p>
            </p:txBody>
          </p:sp>
        </p:grpSp>
        <p:sp>
          <p:nvSpPr>
            <p:cNvPr id="25" name="文本框 24"/>
            <p:cNvSpPr txBox="1"/>
            <p:nvPr/>
          </p:nvSpPr>
          <p:spPr>
            <a:xfrm>
              <a:off x="14773" y="8132"/>
              <a:ext cx="882" cy="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/>
                <a:t>×</a:t>
              </a:r>
            </a:p>
          </p:txBody>
        </p:sp>
      </p:grpSp>
      <p:sp>
        <p:nvSpPr>
          <p:cNvPr id="2" name="标题 1"/>
          <p:cNvSpPr txBox="1"/>
          <p:nvPr/>
        </p:nvSpPr>
        <p:spPr>
          <a:xfrm>
            <a:off x="520460" y="145519"/>
            <a:ext cx="121920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       样机试验及进展介绍</a:t>
            </a:r>
            <a:r>
              <a:rPr lang="en-US" altLang="zh-CN" dirty="0">
                <a:sym typeface="+mn-lt"/>
              </a:rPr>
              <a:t>——Baikal（2024-2026</a:t>
            </a:r>
            <a:r>
              <a:rPr lang="zh-CN" altLang="en-US" dirty="0">
                <a:sym typeface="+mn-lt"/>
              </a:rPr>
              <a:t>）</a:t>
            </a:r>
            <a:endParaRPr lang="en-US" altLang="zh-CN" dirty="0">
              <a:sym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f40663a121e0b6bf6a41c0ea5e24346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37678" y="2254818"/>
            <a:ext cx="2880000" cy="4320000"/>
          </a:xfrm>
          <a:prstGeom prst="rect">
            <a:avLst/>
          </a:prstGeom>
        </p:spPr>
      </p:pic>
      <p:cxnSp>
        <p:nvCxnSpPr>
          <p:cNvPr id="43" name="直接箭头连接符 42"/>
          <p:cNvCxnSpPr/>
          <p:nvPr/>
        </p:nvCxnSpPr>
        <p:spPr>
          <a:xfrm>
            <a:off x="7124486" y="3554251"/>
            <a:ext cx="0" cy="12941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>
            <a:off x="10675694" y="3554251"/>
            <a:ext cx="0" cy="1294130"/>
          </a:xfrm>
          <a:prstGeom prst="straightConnector1">
            <a:avLst/>
          </a:prstGeom>
          <a:ln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0" name="45d06c177de7ff3d6d5c61af22a1489d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-426"/>
          <a:stretch>
            <a:fillRect/>
          </a:stretch>
        </p:blipFill>
        <p:spPr>
          <a:xfrm>
            <a:off x="5933404" y="2254818"/>
            <a:ext cx="2880000" cy="4320000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6570488" y="26427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下行事例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9942663" y="26427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上行事例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616661" y="1644396"/>
            <a:ext cx="288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类缪事例分析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81318" y="1042278"/>
            <a:ext cx="6347033" cy="5615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工作内容：</a:t>
            </a: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12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2026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完成多项关键技术验证：</a:t>
            </a:r>
            <a:endParaRPr lang="en-US" altLang="zh-CN" sz="2000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首次实现新型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20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英寸光学探头的深水布放；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开展贝加尔湖类缪事例探测分析；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与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GVD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样串开展联合事例分析；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LED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时间刻度系统测试；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实现高精度位置标定算法；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千米水下设备密封检验。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520460" y="145519"/>
            <a:ext cx="121920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       样机试验及进展介绍</a:t>
            </a:r>
            <a:r>
              <a:rPr lang="en-US" altLang="zh-CN" dirty="0">
                <a:sym typeface="+mn-lt"/>
              </a:rPr>
              <a:t>——Baikal（2024-2026</a:t>
            </a:r>
            <a:r>
              <a:rPr lang="zh-CN" altLang="en-US" dirty="0">
                <a:sym typeface="+mn-lt"/>
              </a:rPr>
              <a:t>）</a:t>
            </a:r>
            <a:endParaRPr lang="en-US" altLang="zh-CN" dirty="0">
              <a:sym typeface="+mn-lt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6936578" y="3642856"/>
            <a:ext cx="0" cy="129413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7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5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repeatCount="indefinite" fill="hold" display="1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video>
              <p:cMediaNode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6676846" y="1362973"/>
            <a:ext cx="4986067" cy="5026460"/>
            <a:chOff x="6711352" y="2067630"/>
            <a:chExt cx="3740334" cy="4078029"/>
          </a:xfrm>
        </p:grpSpPr>
        <p:pic>
          <p:nvPicPr>
            <p:cNvPr id="15" name="2a577268e078d6b70257ffa9676f21a1">
              <a:hlinkClick r:id="" action="ppaction://media"/>
            </p:cNvPr>
            <p:cNvPicPr/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5"/>
            <a:srcRect l="2623" r="2205"/>
            <a:stretch>
              <a:fillRect/>
            </a:stretch>
          </p:blipFill>
          <p:spPr>
            <a:xfrm>
              <a:off x="6711352" y="2067630"/>
              <a:ext cx="3740334" cy="3481835"/>
            </a:xfrm>
            <a:prstGeom prst="rect">
              <a:avLst/>
            </a:prstGeom>
          </p:spPr>
        </p:pic>
        <p:grpSp>
          <p:nvGrpSpPr>
            <p:cNvPr id="2" name="组合 1"/>
            <p:cNvGrpSpPr/>
            <p:nvPr/>
          </p:nvGrpSpPr>
          <p:grpSpPr>
            <a:xfrm>
              <a:off x="7415207" y="3145705"/>
              <a:ext cx="2406483" cy="2999954"/>
              <a:chOff x="8065" y="6075"/>
              <a:chExt cx="3944" cy="4995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8065" y="10571"/>
                <a:ext cx="3944" cy="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dirty="0">
                    <a:cs typeface="+mn-ea"/>
                    <a:sym typeface="+mn-lt"/>
                  </a:rPr>
                  <a:t>与</a:t>
                </a:r>
                <a:r>
                  <a:rPr lang="en-US" altLang="zh-CN" dirty="0">
                    <a:cs typeface="+mn-ea"/>
                    <a:sym typeface="+mn-lt"/>
                  </a:rPr>
                  <a:t>Baikal-GVD</a:t>
                </a:r>
                <a:r>
                  <a:rPr lang="zh-CN" altLang="en-US" dirty="0">
                    <a:cs typeface="+mn-ea"/>
                    <a:sym typeface="+mn-lt"/>
                  </a:rPr>
                  <a:t>联合数据分析</a:t>
                </a: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9141" y="6075"/>
                <a:ext cx="896" cy="241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lg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9024" y="8591"/>
                <a:ext cx="1267" cy="58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1200" dirty="0">
                    <a:solidFill>
                      <a:srgbClr val="FF0000"/>
                    </a:solidFill>
                    <a:cs typeface="+mn-ea"/>
                    <a:sym typeface="+mn-lt"/>
                  </a:rPr>
                  <a:t>HUNT</a:t>
                </a: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0450" y="6075"/>
                <a:ext cx="988" cy="58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1200" dirty="0">
                    <a:solidFill>
                      <a:srgbClr val="1818FF"/>
                    </a:solidFill>
                    <a:cs typeface="+mn-ea"/>
                    <a:sym typeface="+mn-lt"/>
                  </a:rPr>
                  <a:t>GVD</a:t>
                </a:r>
              </a:p>
            </p:txBody>
          </p:sp>
        </p:grp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04" y="4985879"/>
            <a:ext cx="2787506" cy="143894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81318" y="1042278"/>
            <a:ext cx="6347033" cy="5532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工作内容：</a:t>
            </a: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13-27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日，完成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12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英寸光学探头布放；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6-25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日，完成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个完整探头的布放；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2026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1-25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日，完成第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个完整样串的布放；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完成多项关键技术验证：</a:t>
            </a:r>
            <a:endParaRPr lang="en-US" altLang="zh-CN" sz="2000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首次实现新型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20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英寸光学探头的深水布放；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开展贝加尔湖类缪事例探测分析；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与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GVD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样串开展联合事例分析；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LED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时间刻度系统测试；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实现高精度位置标定算法；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千米水下设备密封检验。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520460" y="145519"/>
            <a:ext cx="121920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       样机试验及进展介绍</a:t>
            </a:r>
            <a:r>
              <a:rPr lang="en-US" altLang="zh-CN" dirty="0">
                <a:sym typeface="+mn-lt"/>
              </a:rPr>
              <a:t>——Baikal（2024-2026</a:t>
            </a:r>
            <a:r>
              <a:rPr lang="zh-CN" altLang="en-US" dirty="0">
                <a:sym typeface="+mn-lt"/>
              </a:rPr>
              <a:t>）</a:t>
            </a:r>
            <a:endParaRPr lang="en-US" altLang="zh-CN" dirty="0"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repeatCount="indefinite" fill="hold" display="1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1"/>
          <a:stretch>
            <a:fillRect/>
          </a:stretch>
        </p:blipFill>
        <p:spPr>
          <a:xfrm>
            <a:off x="6630130" y="1042279"/>
            <a:ext cx="1806504" cy="235105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603" y="1042278"/>
            <a:ext cx="3079632" cy="2308822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436856" y="5426760"/>
            <a:ext cx="5559801" cy="961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320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pPr algn="l"/>
            <a:r>
              <a:rPr lang="en-US" altLang="zh-CN" sz="2000" dirty="0"/>
              <a:t>        </a:t>
            </a:r>
            <a:r>
              <a:rPr lang="zh-CN" altLang="en-US" sz="2000" dirty="0"/>
              <a:t>与俄方团队深度合作，熟悉了贝加尔湖冰上环境，为项目实施积累了宝贵的现场作业经验！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36"/>
          <a:stretch>
            <a:fillRect/>
          </a:stretch>
        </p:blipFill>
        <p:spPr>
          <a:xfrm>
            <a:off x="5867293" y="3088280"/>
            <a:ext cx="2983409" cy="20176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157" y="4076827"/>
            <a:ext cx="1613144" cy="24178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61" y="3224215"/>
            <a:ext cx="2686396" cy="201558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81318" y="1042278"/>
            <a:ext cx="6347033" cy="5615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工作内容：</a:t>
            </a: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12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2026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月，完成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24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  <a:sym typeface="Times New Roman" panose="02020603050405020304" pitchFamily="18" charset="0"/>
              </a:rPr>
              <a:t>个新型探头的布放；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完成多项关键技术验证：</a:t>
            </a:r>
            <a:endParaRPr lang="en-US" altLang="zh-CN" sz="2000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首次实现新型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20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英寸光学探头的深水布放；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开展贝加尔湖类缪事例探测分析；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与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GVD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样串开展联合事例分析；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完成</a:t>
            </a:r>
            <a:r>
              <a:rPr lang="en-US" altLang="zh-CN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LED</a:t>
            </a: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时间刻度系统测试；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实现高精度位置标定算法；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Microsoft YaHei UI" panose="020B0503020204020204" pitchFamily="34" charset="-122"/>
              </a:rPr>
              <a:t>千米水下设备密封检验。</a:t>
            </a: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</a:endParaRPr>
          </a:p>
          <a:p>
            <a:pPr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US" altLang="zh-CN" dirty="0">
              <a:latin typeface="Times New Roman" panose="02020603050405020304" pitchFamily="18" charset="0"/>
              <a:ea typeface="Microsoft YaHei UI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520460" y="145519"/>
            <a:ext cx="121920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zh-CN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       样机试验及进展介绍</a:t>
            </a:r>
            <a:r>
              <a:rPr lang="en-US" altLang="zh-CN" dirty="0">
                <a:sym typeface="+mn-lt"/>
              </a:rPr>
              <a:t>——Baikal（2024-2026</a:t>
            </a:r>
            <a:r>
              <a:rPr lang="zh-CN" altLang="en-US" dirty="0">
                <a:sym typeface="+mn-lt"/>
              </a:rPr>
              <a:t>）</a:t>
            </a:r>
            <a:endParaRPr lang="en-US" altLang="zh-CN" dirty="0">
              <a:sym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521554" y="1308590"/>
            <a:ext cx="5618561" cy="444422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cs typeface="+mn-ea"/>
                <a:sym typeface="+mn-lt"/>
              </a:rPr>
              <a:t>连接到南海海底科学观测网；</a:t>
            </a:r>
            <a:endParaRPr lang="en-US" altLang="zh-CN" sz="2400" dirty="0"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cs typeface="+mn-ea"/>
                <a:sym typeface="+mn-lt"/>
              </a:rPr>
              <a:t>布放水深</a:t>
            </a:r>
            <a:r>
              <a:rPr lang="en-US" altLang="zh-CN" sz="2400" dirty="0">
                <a:cs typeface="+mn-ea"/>
                <a:sym typeface="+mn-lt"/>
              </a:rPr>
              <a:t>~1800</a:t>
            </a:r>
            <a:r>
              <a:rPr lang="zh-CN" altLang="en-US" sz="2400" dirty="0">
                <a:cs typeface="+mn-ea"/>
                <a:sym typeface="+mn-lt"/>
              </a:rPr>
              <a:t>米；</a:t>
            </a:r>
            <a:endParaRPr lang="en-US" altLang="zh-CN" sz="2400" dirty="0"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cs typeface="+mn-ea"/>
                <a:sym typeface="+mn-lt"/>
              </a:rPr>
              <a:t>“</a:t>
            </a:r>
            <a:r>
              <a:rPr lang="zh-CN" altLang="en-US" sz="2400" dirty="0">
                <a:cs typeface="+mn-ea"/>
                <a:sym typeface="+mn-lt"/>
              </a:rPr>
              <a:t>海星计划</a:t>
            </a:r>
            <a:r>
              <a:rPr lang="en-US" altLang="zh-CN" sz="2400" dirty="0">
                <a:cs typeface="+mn-ea"/>
                <a:sym typeface="+mn-lt"/>
              </a:rPr>
              <a:t>”</a:t>
            </a:r>
            <a:r>
              <a:rPr lang="zh-CN" altLang="en-US" sz="2400" dirty="0">
                <a:cs typeface="+mn-ea"/>
                <a:sym typeface="+mn-lt"/>
              </a:rPr>
              <a:t>共</a:t>
            </a:r>
            <a:r>
              <a:rPr lang="en-US" altLang="zh-CN" sz="2400" dirty="0">
                <a:cs typeface="+mn-ea"/>
                <a:sym typeface="+mn-lt"/>
              </a:rPr>
              <a:t>7</a:t>
            </a:r>
            <a:r>
              <a:rPr lang="zh-CN" altLang="en-US" sz="2400" dirty="0">
                <a:cs typeface="+mn-ea"/>
                <a:sym typeface="+mn-lt"/>
              </a:rPr>
              <a:t>串，每串设备：</a:t>
            </a:r>
            <a:endParaRPr lang="en-US" altLang="zh-CN" sz="2400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cs typeface="+mn-ea"/>
                <a:sym typeface="+mn-lt"/>
              </a:rPr>
              <a:t>OM</a:t>
            </a:r>
            <a:r>
              <a:rPr lang="zh-CN" altLang="en-US" dirty="0">
                <a:cs typeface="+mn-ea"/>
                <a:sym typeface="+mn-lt"/>
              </a:rPr>
              <a:t>舱</a:t>
            </a:r>
            <a:r>
              <a:rPr lang="en-US" altLang="zh-CN" dirty="0">
                <a:cs typeface="+mn-ea"/>
                <a:sym typeface="+mn-lt"/>
              </a:rPr>
              <a:t>8</a:t>
            </a:r>
            <a:r>
              <a:rPr lang="zh-CN" altLang="en-US" dirty="0">
                <a:cs typeface="+mn-ea"/>
                <a:sym typeface="+mn-lt"/>
              </a:rPr>
              <a:t>个（共</a:t>
            </a:r>
            <a:r>
              <a:rPr lang="en-US" altLang="zh-CN" dirty="0">
                <a:cs typeface="+mn-ea"/>
                <a:sym typeface="+mn-lt"/>
              </a:rPr>
              <a:t>56</a:t>
            </a:r>
            <a:r>
              <a:rPr lang="zh-CN" altLang="en-US" dirty="0">
                <a:cs typeface="+mn-ea"/>
                <a:sym typeface="+mn-lt"/>
              </a:rPr>
              <a:t>个）；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+mn-ea"/>
                <a:sym typeface="+mn-lt"/>
              </a:rPr>
              <a:t>电子学舱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个；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cs typeface="+mn-ea"/>
                <a:sym typeface="+mn-lt"/>
              </a:rPr>
              <a:t>LED</a:t>
            </a:r>
            <a:r>
              <a:rPr lang="zh-CN" altLang="en-US" dirty="0">
                <a:cs typeface="+mn-ea"/>
                <a:sym typeface="+mn-lt"/>
              </a:rPr>
              <a:t>舱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个；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+mn-ea"/>
                <a:sym typeface="+mn-lt"/>
              </a:rPr>
              <a:t>汇聚舱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个；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+mn-ea"/>
                <a:sym typeface="+mn-lt"/>
              </a:rPr>
              <a:t>传感器组若干；</a:t>
            </a:r>
            <a:endParaRPr lang="en-US" altLang="zh-CN" sz="2400" dirty="0">
              <a:highlight>
                <a:srgbClr val="FFFF00"/>
              </a:highlight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cs typeface="+mn-ea"/>
                <a:sym typeface="+mn-lt"/>
              </a:rPr>
              <a:t>潜标阵列集成</a:t>
            </a:r>
            <a:endParaRPr lang="en-US" altLang="zh-CN" sz="1300" dirty="0">
              <a:cs typeface="+mn-ea"/>
              <a:sym typeface="+mn-lt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587383" y="1176771"/>
            <a:ext cx="4619334" cy="5078918"/>
            <a:chOff x="6512954" y="629952"/>
            <a:chExt cx="5503641" cy="5985833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2954" y="629952"/>
              <a:ext cx="5503641" cy="5985833"/>
            </a:xfrm>
            <a:prstGeom prst="rect">
              <a:avLst/>
            </a:prstGeom>
          </p:spPr>
        </p:pic>
        <p:grpSp>
          <p:nvGrpSpPr>
            <p:cNvPr id="33" name="组合 32"/>
            <p:cNvGrpSpPr/>
            <p:nvPr/>
          </p:nvGrpSpPr>
          <p:grpSpPr>
            <a:xfrm>
              <a:off x="8138026" y="3369262"/>
              <a:ext cx="2279717" cy="598604"/>
              <a:chOff x="8141407" y="3385641"/>
              <a:chExt cx="2216035" cy="582478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8141407" y="3723262"/>
                <a:ext cx="69012" cy="690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8449529" y="3464699"/>
                <a:ext cx="69012" cy="690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937465" y="3899107"/>
                <a:ext cx="69012" cy="690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9225428" y="3709866"/>
                <a:ext cx="69012" cy="690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9491884" y="3385641"/>
                <a:ext cx="69012" cy="690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10043629" y="3854554"/>
                <a:ext cx="69012" cy="690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10288430" y="3581664"/>
                <a:ext cx="69012" cy="690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35" name="文本框 34"/>
            <p:cNvSpPr txBox="1"/>
            <p:nvPr/>
          </p:nvSpPr>
          <p:spPr>
            <a:xfrm>
              <a:off x="7533448" y="3641635"/>
              <a:ext cx="715332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800" dirty="0">
                  <a:cs typeface="+mn-ea"/>
                  <a:sym typeface="+mn-lt"/>
                </a:rPr>
                <a:t>电子学舱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7693247" y="2644776"/>
              <a:ext cx="523725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800" dirty="0">
                  <a:cs typeface="+mn-ea"/>
                  <a:sym typeface="+mn-lt"/>
                </a:rPr>
                <a:t>OM</a:t>
              </a:r>
              <a:r>
                <a:rPr lang="zh-CN" altLang="en-US" sz="800" dirty="0">
                  <a:cs typeface="+mn-ea"/>
                  <a:sym typeface="+mn-lt"/>
                </a:rPr>
                <a:t>舱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0382245" y="6211798"/>
              <a:ext cx="82494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800" dirty="0">
                  <a:cs typeface="+mn-ea"/>
                  <a:sym typeface="+mn-lt"/>
                </a:rPr>
                <a:t>汇聚舱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605" y="3909930"/>
            <a:ext cx="2498091" cy="1631750"/>
          </a:xfrm>
          <a:prstGeom prst="rect">
            <a:avLst/>
          </a:prstGeom>
        </p:spPr>
      </p:pic>
      <p:sp>
        <p:nvSpPr>
          <p:cNvPr id="2" name="标题 1"/>
          <p:cNvSpPr txBox="1"/>
          <p:nvPr/>
        </p:nvSpPr>
        <p:spPr>
          <a:xfrm>
            <a:off x="1327150" y="-151290"/>
            <a:ext cx="8807450" cy="1087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海星计划</a:t>
            </a:r>
            <a:endParaRPr lang="en-US" sz="32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4144" y="1088877"/>
            <a:ext cx="11177432" cy="1388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400">
              <a:lnSpc>
                <a:spcPct val="120000"/>
              </a:lnSpc>
              <a:buFont typeface="Wingdings" panose="05000000000000000000" pitchFamily="2" charset="2"/>
              <a:buChar char="p"/>
            </a:pPr>
            <a:r>
              <a:rPr lang="zh-CN" altLang="en-US" sz="1800" b="1" dirty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zh-CN" altLang="en-US" sz="2800" b="1" dirty="0">
                <a:solidFill>
                  <a:prstClr val="black"/>
                </a:solidFill>
                <a:cs typeface="+mn-ea"/>
                <a:sym typeface="+mn-lt"/>
              </a:rPr>
              <a:t>宇宙线：</a:t>
            </a:r>
            <a:r>
              <a:rPr lang="zh-CN" altLang="en-US" sz="1800" b="1" dirty="0">
                <a:cs typeface="+mn-ea"/>
                <a:sym typeface="+mn-lt"/>
              </a:rPr>
              <a:t>是来自外太空的高能带电粒子，</a:t>
            </a:r>
            <a:r>
              <a:rPr lang="zh-CN" altLang="en-US" sz="1800" b="1" dirty="0">
                <a:solidFill>
                  <a:srgbClr val="00B050"/>
                </a:solidFill>
                <a:cs typeface="+mn-ea"/>
                <a:sym typeface="+mn-lt"/>
              </a:rPr>
              <a:t>如氢、氦、铁等原子核，还包含少量电子。</a:t>
            </a:r>
            <a:endParaRPr lang="en-US" altLang="zh-CN" sz="1800" b="1" dirty="0">
              <a:solidFill>
                <a:srgbClr val="00B050"/>
              </a:solidFill>
              <a:cs typeface="+mn-ea"/>
              <a:sym typeface="+mn-lt"/>
            </a:endParaRPr>
          </a:p>
          <a:p>
            <a:pPr defTabSz="914400">
              <a:lnSpc>
                <a:spcPct val="150000"/>
              </a:lnSpc>
            </a:pPr>
            <a:r>
              <a:rPr lang="en-US" altLang="zh-CN" sz="1800" dirty="0">
                <a:solidFill>
                  <a:srgbClr val="000000"/>
                </a:solidFill>
                <a:cs typeface="+mn-ea"/>
                <a:sym typeface="+mn-lt"/>
              </a:rPr>
              <a:t>          </a:t>
            </a:r>
            <a:r>
              <a:rPr lang="en-US" altLang="zh-CN" sz="1800" dirty="0">
                <a:cs typeface="+mn-ea"/>
                <a:sym typeface="+mn-lt"/>
              </a:rPr>
              <a:t>1912</a:t>
            </a:r>
            <a:r>
              <a:rPr lang="zh-CN" altLang="en-US" sz="1800" dirty="0">
                <a:cs typeface="+mn-ea"/>
                <a:sym typeface="+mn-lt"/>
              </a:rPr>
              <a:t>年，由奥地利物理学家</a:t>
            </a:r>
            <a:r>
              <a:rPr lang="zh-CN" altLang="en-US" sz="1800" b="1" dirty="0">
                <a:solidFill>
                  <a:srgbClr val="C00000"/>
                </a:solidFill>
                <a:cs typeface="+mn-ea"/>
                <a:sym typeface="+mn-lt"/>
              </a:rPr>
              <a:t>赫斯（</a:t>
            </a:r>
            <a:r>
              <a:rPr lang="en-US" altLang="zh-CN" sz="1800" b="1" dirty="0">
                <a:solidFill>
                  <a:srgbClr val="C00000"/>
                </a:solidFill>
                <a:cs typeface="+mn-ea"/>
                <a:sym typeface="+mn-lt"/>
              </a:rPr>
              <a:t>Hess</a:t>
            </a:r>
            <a:r>
              <a:rPr lang="zh-CN" altLang="en-US" sz="1800" b="1" dirty="0">
                <a:solidFill>
                  <a:srgbClr val="C00000"/>
                </a:solidFill>
                <a:cs typeface="+mn-ea"/>
                <a:sym typeface="+mn-lt"/>
              </a:rPr>
              <a:t>）</a:t>
            </a:r>
            <a:r>
              <a:rPr lang="zh-CN" altLang="en-US" sz="1800" dirty="0">
                <a:cs typeface="+mn-ea"/>
                <a:sym typeface="+mn-lt"/>
              </a:rPr>
              <a:t>发现了宇宙线。</a:t>
            </a:r>
            <a:endParaRPr lang="en-US" altLang="zh-CN" sz="1800" dirty="0">
              <a:cs typeface="+mn-ea"/>
              <a:sym typeface="+mn-lt"/>
            </a:endParaRPr>
          </a:p>
          <a:p>
            <a:pPr marL="742950" lvl="1" indent="-28575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800" dirty="0"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46919" y="163874"/>
            <a:ext cx="9278501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Clr>
                <a:srgbClr val="103D8B"/>
              </a:buClr>
              <a:buSzPct val="70000"/>
              <a:defRPr/>
            </a:pPr>
            <a:r>
              <a:rPr lang="zh-CN" altLang="en-US" sz="3200" b="1" dirty="0">
                <a:cs typeface="+mn-ea"/>
                <a:sym typeface="+mn-lt"/>
              </a:rPr>
              <a:t>宇宙线起源是百年未解的前沿科学难题</a:t>
            </a:r>
            <a:endParaRPr lang="en-US" altLang="zh-CN" sz="3200" b="1" dirty="0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46721" y="5103419"/>
            <a:ext cx="8298558" cy="1045927"/>
          </a:xfrm>
          <a:prstGeom prst="rect">
            <a:avLst/>
          </a:prstGeom>
          <a:solidFill>
            <a:srgbClr val="FFFF00"/>
          </a:solidFill>
          <a:ln w="57150">
            <a:solidFill>
              <a:srgbClr val="4EF204"/>
            </a:solidFill>
          </a:ln>
        </p:spPr>
        <p:txBody>
          <a:bodyPr wrap="square">
            <a:spAutoFit/>
          </a:bodyPr>
          <a:lstStyle/>
          <a:p>
            <a:pPr marL="342900" indent="-342900" defTabSz="685800" eaLnBrk="0" hangingPunct="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sz="2000" b="1" dirty="0">
                <a:cs typeface="+mn-ea"/>
                <a:sym typeface="+mn-lt"/>
              </a:rPr>
              <a:t>宇宙线最高能量</a:t>
            </a:r>
            <a:r>
              <a:rPr lang="en-US" altLang="zh-CN" sz="2000" b="1" dirty="0">
                <a:cs typeface="+mn-ea"/>
                <a:sym typeface="+mn-lt"/>
              </a:rPr>
              <a:t> </a:t>
            </a:r>
            <a:r>
              <a:rPr lang="zh-CN" altLang="en-US" sz="2000" b="1" dirty="0">
                <a:cs typeface="+mn-ea"/>
                <a:sym typeface="+mn-lt"/>
              </a:rPr>
              <a:t>是人造加速器</a:t>
            </a:r>
            <a:r>
              <a:rPr lang="en-US" altLang="zh-CN" sz="2000" b="1" dirty="0">
                <a:cs typeface="+mn-ea"/>
                <a:sym typeface="+mn-lt"/>
              </a:rPr>
              <a:t>(LHC) </a:t>
            </a:r>
            <a:r>
              <a:rPr lang="zh-CN" altLang="en-US" sz="2000" b="1" dirty="0">
                <a:cs typeface="+mn-ea"/>
                <a:sym typeface="+mn-lt"/>
              </a:rPr>
              <a:t>加速最高粒子能量的</a:t>
            </a:r>
            <a:r>
              <a:rPr lang="zh-CN" altLang="en-US" sz="2000" b="1" dirty="0">
                <a:solidFill>
                  <a:srgbClr val="C00000"/>
                </a:solidFill>
                <a:cs typeface="+mn-ea"/>
                <a:sym typeface="+mn-lt"/>
              </a:rPr>
              <a:t>一千万倍</a:t>
            </a:r>
            <a:r>
              <a:rPr lang="en-US" altLang="zh-CN" sz="2000" b="1" dirty="0">
                <a:solidFill>
                  <a:srgbClr val="C00000"/>
                </a:solidFill>
                <a:cs typeface="+mn-ea"/>
                <a:sym typeface="+mn-lt"/>
              </a:rPr>
              <a:t>!</a:t>
            </a:r>
          </a:p>
          <a:p>
            <a:pPr marL="342900" indent="-342900" defTabSz="685800" eaLnBrk="0" hangingPunct="0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sz="2000" b="1" dirty="0">
                <a:cs typeface="+mn-ea"/>
                <a:sym typeface="+mn-lt"/>
              </a:rPr>
              <a:t>拍电子伏（</a:t>
            </a:r>
            <a:r>
              <a:rPr lang="en-US" altLang="zh-CN" sz="2000" b="1" dirty="0" err="1">
                <a:cs typeface="+mn-ea"/>
                <a:sym typeface="+mn-lt"/>
              </a:rPr>
              <a:t>PeV</a:t>
            </a:r>
            <a:r>
              <a:rPr lang="zh-CN" altLang="en-US" sz="2000" b="1" dirty="0">
                <a:cs typeface="+mn-ea"/>
                <a:sym typeface="+mn-lt"/>
              </a:rPr>
              <a:t>）及其以上的宇宙线起源仍是未解之谜</a:t>
            </a:r>
            <a:r>
              <a:rPr lang="en-US" altLang="zh-CN" sz="2000" b="1" dirty="0">
                <a:cs typeface="+mn-ea"/>
                <a:sym typeface="+mn-lt"/>
              </a:rPr>
              <a:t> </a:t>
            </a:r>
            <a:r>
              <a:rPr lang="zh-CN" altLang="en-US" sz="2000" b="1" dirty="0">
                <a:cs typeface="+mn-ea"/>
                <a:sym typeface="+mn-lt"/>
              </a:rPr>
              <a:t>。</a:t>
            </a:r>
            <a:endParaRPr lang="en-US" altLang="zh-CN" sz="2000" b="1" dirty="0">
              <a:cs typeface="+mn-ea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114978" y="2345375"/>
            <a:ext cx="9187127" cy="216725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235391" y="1649303"/>
            <a:ext cx="265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来源至今未完整回答！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77708" y="3133110"/>
            <a:ext cx="1730188" cy="659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cs typeface="+mn-ea"/>
                <a:sym typeface="+mn-lt"/>
              </a:rPr>
              <a:t>宇宙线领域的五枚诺贝尔奖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1327150" y="-151290"/>
            <a:ext cx="8807450" cy="1087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海星计划</a:t>
            </a:r>
            <a:endParaRPr lang="en-US" sz="3200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101" y="3429000"/>
            <a:ext cx="3699013" cy="27731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619" y="3429000"/>
            <a:ext cx="3699012" cy="27731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101" y="1122155"/>
            <a:ext cx="3699012" cy="208177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634716" y="6262216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在成都进行系统联调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35" y="1881229"/>
            <a:ext cx="1764296" cy="132270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75834" y="1651490"/>
            <a:ext cx="5618561" cy="444422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cs typeface="+mn-ea"/>
                <a:sym typeface="+mn-lt"/>
              </a:rPr>
              <a:t>连接到南海海底科学观测网；</a:t>
            </a:r>
            <a:endParaRPr lang="en-US" altLang="zh-CN" sz="2400" dirty="0"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cs typeface="+mn-ea"/>
                <a:sym typeface="+mn-lt"/>
              </a:rPr>
              <a:t>布放水深</a:t>
            </a:r>
            <a:r>
              <a:rPr lang="en-US" altLang="zh-CN" sz="2400" dirty="0">
                <a:cs typeface="+mn-ea"/>
                <a:sym typeface="+mn-lt"/>
              </a:rPr>
              <a:t>~1800</a:t>
            </a:r>
            <a:r>
              <a:rPr lang="zh-CN" altLang="en-US" sz="2400" dirty="0">
                <a:cs typeface="+mn-ea"/>
                <a:sym typeface="+mn-lt"/>
              </a:rPr>
              <a:t>米；</a:t>
            </a:r>
            <a:endParaRPr lang="en-US" altLang="zh-CN" sz="2400" dirty="0"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cs typeface="+mn-ea"/>
                <a:sym typeface="+mn-lt"/>
              </a:rPr>
              <a:t>“</a:t>
            </a:r>
            <a:r>
              <a:rPr lang="zh-CN" altLang="en-US" sz="2400" dirty="0">
                <a:cs typeface="+mn-ea"/>
                <a:sym typeface="+mn-lt"/>
              </a:rPr>
              <a:t>海星计划</a:t>
            </a:r>
            <a:r>
              <a:rPr lang="en-US" altLang="zh-CN" sz="2400" dirty="0">
                <a:cs typeface="+mn-ea"/>
                <a:sym typeface="+mn-lt"/>
              </a:rPr>
              <a:t>”</a:t>
            </a:r>
            <a:r>
              <a:rPr lang="zh-CN" altLang="en-US" sz="2400" dirty="0">
                <a:cs typeface="+mn-ea"/>
                <a:sym typeface="+mn-lt"/>
              </a:rPr>
              <a:t>共</a:t>
            </a:r>
            <a:r>
              <a:rPr lang="en-US" altLang="zh-CN" sz="2400" dirty="0">
                <a:cs typeface="+mn-ea"/>
                <a:sym typeface="+mn-lt"/>
              </a:rPr>
              <a:t>7</a:t>
            </a:r>
            <a:r>
              <a:rPr lang="zh-CN" altLang="en-US" sz="2400" dirty="0">
                <a:cs typeface="+mn-ea"/>
                <a:sym typeface="+mn-lt"/>
              </a:rPr>
              <a:t>串，每串设备：</a:t>
            </a:r>
            <a:endParaRPr lang="en-US" altLang="zh-CN" sz="2400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cs typeface="+mn-ea"/>
                <a:sym typeface="+mn-lt"/>
              </a:rPr>
              <a:t>OM</a:t>
            </a:r>
            <a:r>
              <a:rPr lang="zh-CN" altLang="en-US" dirty="0">
                <a:cs typeface="+mn-ea"/>
                <a:sym typeface="+mn-lt"/>
              </a:rPr>
              <a:t>舱</a:t>
            </a:r>
            <a:r>
              <a:rPr lang="en-US" altLang="zh-CN" dirty="0">
                <a:cs typeface="+mn-ea"/>
                <a:sym typeface="+mn-lt"/>
              </a:rPr>
              <a:t>8</a:t>
            </a:r>
            <a:r>
              <a:rPr lang="zh-CN" altLang="en-US" dirty="0">
                <a:cs typeface="+mn-ea"/>
                <a:sym typeface="+mn-lt"/>
              </a:rPr>
              <a:t>个；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+mn-ea"/>
                <a:sym typeface="+mn-lt"/>
              </a:rPr>
              <a:t>电子学舱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个；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cs typeface="+mn-ea"/>
                <a:sym typeface="+mn-lt"/>
              </a:rPr>
              <a:t>LED</a:t>
            </a:r>
            <a:r>
              <a:rPr lang="zh-CN" altLang="en-US" dirty="0">
                <a:cs typeface="+mn-ea"/>
                <a:sym typeface="+mn-lt"/>
              </a:rPr>
              <a:t>舱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个；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+mn-ea"/>
                <a:sym typeface="+mn-lt"/>
              </a:rPr>
              <a:t>汇聚舱</a:t>
            </a:r>
            <a:r>
              <a:rPr lang="en-US" altLang="zh-CN" dirty="0">
                <a:cs typeface="+mn-ea"/>
                <a:sym typeface="+mn-lt"/>
              </a:rPr>
              <a:t>1</a:t>
            </a:r>
            <a:r>
              <a:rPr lang="zh-CN" altLang="en-US" dirty="0">
                <a:cs typeface="+mn-ea"/>
                <a:sym typeface="+mn-lt"/>
              </a:rPr>
              <a:t>个；</a:t>
            </a:r>
            <a:endParaRPr lang="en-US" altLang="zh-CN" dirty="0">
              <a:cs typeface="+mn-ea"/>
              <a:sym typeface="+mn-lt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+mn-ea"/>
                <a:sym typeface="+mn-lt"/>
              </a:rPr>
              <a:t>传感器组若干；</a:t>
            </a:r>
            <a:endParaRPr lang="en-US" altLang="zh-CN" sz="2400" dirty="0">
              <a:highlight>
                <a:srgbClr val="FFFF00"/>
              </a:highlight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cs typeface="+mn-ea"/>
                <a:sym typeface="+mn-lt"/>
              </a:rPr>
              <a:t>潜标阵列集成</a:t>
            </a:r>
            <a:endParaRPr lang="en-US" altLang="zh-CN" sz="1300" dirty="0"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340528" y="-141936"/>
            <a:ext cx="8807450" cy="1087438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进展汇总</a:t>
            </a:r>
            <a:endParaRPr lang="en-US" sz="3200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80" y="1393718"/>
            <a:ext cx="11117100" cy="517374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1197888" y="50420"/>
            <a:ext cx="9066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dirty="0">
                <a:cs typeface="+mn-ea"/>
                <a:sym typeface="+mn-lt"/>
              </a:rPr>
              <a:t>项目团队</a:t>
            </a:r>
            <a:endParaRPr lang="en-US" sz="3200" b="1" dirty="0">
              <a:cs typeface="+mn-ea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974255" y="1116936"/>
            <a:ext cx="4862088" cy="1023357"/>
          </a:xfrm>
          <a:prstGeom prst="rect">
            <a:avLst/>
          </a:prstGeom>
          <a:gradFill rotWithShape="1">
            <a:gsLst>
              <a:gs pos="0">
                <a:srgbClr val="D9D9D9">
                  <a:tint val="50000"/>
                  <a:satMod val="300000"/>
                </a:srgbClr>
              </a:gs>
              <a:gs pos="35000">
                <a:srgbClr val="D9D9D9">
                  <a:tint val="37000"/>
                  <a:satMod val="300000"/>
                </a:srgbClr>
              </a:gs>
              <a:gs pos="100000">
                <a:srgbClr val="D9D9D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D9D9D9">
                <a:shade val="95000"/>
                <a:satMod val="105000"/>
              </a:srgbClr>
            </a:solidFill>
            <a:prstDash val="solid"/>
            <a:miter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342900" lvl="0" indent="-342900" defTabSz="91440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1400" kern="0" dirty="0">
                <a:solidFill>
                  <a:srgbClr val="C00000"/>
                </a:solidFill>
                <a:cs typeface="+mn-ea"/>
                <a:sym typeface="+mn-lt"/>
              </a:rPr>
              <a:t>国内外近百名科学家参与，中科院院士</a:t>
            </a:r>
            <a:r>
              <a:rPr lang="en-US" altLang="zh-CN" sz="1400" kern="0" dirty="0">
                <a:solidFill>
                  <a:srgbClr val="C00000"/>
                </a:solidFill>
                <a:cs typeface="+mn-ea"/>
                <a:sym typeface="+mn-lt"/>
              </a:rPr>
              <a:t>2</a:t>
            </a:r>
            <a:r>
              <a:rPr lang="zh-CN" altLang="en-US" sz="1400" kern="0" dirty="0">
                <a:solidFill>
                  <a:srgbClr val="C00000"/>
                </a:solidFill>
                <a:cs typeface="+mn-ea"/>
                <a:sym typeface="+mn-lt"/>
              </a:rPr>
              <a:t>人、杰青</a:t>
            </a:r>
            <a:r>
              <a:rPr lang="en-US" altLang="zh-CN" sz="1400" kern="0" dirty="0">
                <a:solidFill>
                  <a:srgbClr val="C00000"/>
                </a:solidFill>
                <a:cs typeface="+mn-ea"/>
                <a:sym typeface="+mn-lt"/>
              </a:rPr>
              <a:t>3</a:t>
            </a:r>
            <a:r>
              <a:rPr lang="zh-CN" altLang="en-US" sz="1400" kern="0" dirty="0">
                <a:solidFill>
                  <a:srgbClr val="C00000"/>
                </a:solidFill>
                <a:cs typeface="+mn-ea"/>
                <a:sym typeface="+mn-lt"/>
              </a:rPr>
              <a:t>人、百人计划学者等</a:t>
            </a:r>
            <a:endParaRPr lang="en-US" altLang="zh-CN" sz="1400" kern="0" dirty="0">
              <a:solidFill>
                <a:srgbClr val="C00000"/>
              </a:solidFill>
              <a:cs typeface="+mn-ea"/>
              <a:sym typeface="+mn-lt"/>
            </a:endParaRPr>
          </a:p>
          <a:p>
            <a:pPr marL="342900" marR="0" lvl="0" indent="-342900" algn="l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中科院高能物理所核心团队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30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人</a:t>
            </a:r>
            <a:endParaRPr lang="en-US" altLang="zh-CN" sz="1400" kern="0" dirty="0">
              <a:solidFill>
                <a:srgbClr val="C00000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1552" y="5523777"/>
            <a:ext cx="592264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cs typeface="+mn-ea"/>
                <a:sym typeface="+mn-lt"/>
              </a:rPr>
              <a:t>依托三个大科学装置，国内外</a:t>
            </a:r>
            <a:r>
              <a:rPr lang="en-US" altLang="en-US" sz="2400" dirty="0">
                <a:cs typeface="+mn-ea"/>
                <a:sym typeface="+mn-lt"/>
              </a:rPr>
              <a:t>&gt;</a:t>
            </a:r>
            <a:r>
              <a:rPr lang="en-US" altLang="zh-CN" sz="2400" dirty="0">
                <a:cs typeface="+mn-ea"/>
                <a:sym typeface="+mn-lt"/>
              </a:rPr>
              <a:t>25</a:t>
            </a:r>
            <a:r>
              <a:rPr lang="zh-CN" altLang="en-US" sz="2400" dirty="0">
                <a:cs typeface="+mn-ea"/>
                <a:sym typeface="+mn-lt"/>
              </a:rPr>
              <a:t>家单位。</a:t>
            </a:r>
            <a:endParaRPr lang="en-US" sz="2400" dirty="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979392" y="2525094"/>
            <a:ext cx="4862088" cy="3928529"/>
            <a:chOff x="7473168" y="2530942"/>
            <a:chExt cx="4009351" cy="365283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9335441" y="2537632"/>
              <a:ext cx="2142842" cy="1346779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73168" y="3927086"/>
              <a:ext cx="4009351" cy="225669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5313" y="2530942"/>
              <a:ext cx="2030203" cy="1353469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8341963" y="3927086"/>
              <a:ext cx="2492990" cy="369332"/>
            </a:xfrm>
            <a:prstGeom prst="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zh-CN" altLang="en-US" dirty="0">
                  <a:cs typeface="+mn-ea"/>
                  <a:sym typeface="+mn-lt"/>
                </a:rPr>
                <a:t>举办了多场高规格会议</a:t>
              </a:r>
              <a:endParaRPr lang="en-US" dirty="0">
                <a:cs typeface="+mn-ea"/>
                <a:sym typeface="+mn-lt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984" y="1435976"/>
            <a:ext cx="6440460" cy="380414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345398" y="76703"/>
            <a:ext cx="10509250" cy="658813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总结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10457" y="960180"/>
            <a:ext cx="11044795" cy="1722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Clr>
                <a:srgbClr val="2F2F2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cs typeface="+mn-ea"/>
                <a:sym typeface="+mn-lt"/>
              </a:rPr>
              <a:t>宇宙线起源是百年未解的前沿科学难题。</a:t>
            </a:r>
            <a:r>
              <a:rPr lang="en-US" altLang="zh-CN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LHAASO</a:t>
            </a:r>
            <a:r>
              <a:rPr lang="zh-CN" altLang="en-US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发现银河系内存在大量</a:t>
            </a:r>
            <a:r>
              <a:rPr lang="en-US" altLang="zh-CN" sz="2000" b="1" spc="-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PeVatron</a:t>
            </a:r>
            <a:r>
              <a:rPr lang="zh-CN" altLang="en-US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，结合中微子天文探测，有望彻底解决这一世纪难题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Clr>
                <a:srgbClr val="2F2F2F"/>
              </a:buClr>
              <a:buFont typeface="Wingdings" panose="05000000000000000000" pitchFamily="2" charset="2"/>
              <a:buChar char="Ø"/>
            </a:pPr>
            <a:r>
              <a:rPr lang="zh-CN" altLang="en-US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中俄合作的</a:t>
            </a:r>
            <a:r>
              <a:rPr lang="en-US" altLang="zh-CN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Baikal-HUNT </a:t>
            </a:r>
            <a:r>
              <a:rPr lang="zh-CN" altLang="en-US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项目瞄准十年内发现几十个中微子天体点源！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Clr>
                <a:srgbClr val="2F2F2F"/>
              </a:buClr>
              <a:buFont typeface="Wingdings" panose="05000000000000000000" pitchFamily="2" charset="2"/>
              <a:buChar char="Ø"/>
            </a:pPr>
            <a:r>
              <a:rPr lang="en-US" altLang="zh-CN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2023-2026</a:t>
            </a:r>
            <a:r>
              <a:rPr lang="zh-CN" altLang="en-US" sz="2000" b="1" spc="-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年，团队在南海和贝加尔湖开展了多轮次验证工作，各项技术趋于成熟。</a:t>
            </a:r>
            <a:endParaRPr lang="en-US" altLang="zh-CN" sz="2000" b="1" spc="-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18" y="3305644"/>
            <a:ext cx="4462420" cy="2645323"/>
          </a:xfrm>
          <a:prstGeom prst="rect">
            <a:avLst/>
          </a:prstGeom>
        </p:spPr>
      </p:pic>
      <p:pic>
        <p:nvPicPr>
          <p:cNvPr id="9" name="图片 8" descr="图片1"/>
          <p:cNvPicPr>
            <a:picLocks noChangeAspect="1"/>
          </p:cNvPicPr>
          <p:nvPr/>
        </p:nvPicPr>
        <p:blipFill>
          <a:blip r:embed="rId3"/>
          <a:srcRect l="28758" r="10207"/>
          <a:stretch>
            <a:fillRect/>
          </a:stretch>
        </p:blipFill>
        <p:spPr>
          <a:xfrm>
            <a:off x="8707558" y="2868151"/>
            <a:ext cx="3221736" cy="35203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02" y="3305644"/>
            <a:ext cx="3527097" cy="264532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" y="8890"/>
            <a:ext cx="12180570" cy="6858000"/>
          </a:xfrm>
          <a:prstGeom prst="rect">
            <a:avLst/>
          </a:prstGeom>
          <a:effectLst/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703" y="5081555"/>
            <a:ext cx="3698621" cy="160852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9524145" y="4252012"/>
            <a:ext cx="2812745" cy="2438071"/>
            <a:chOff x="809099" y="3698311"/>
            <a:chExt cx="3104245" cy="243807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9099" y="3698311"/>
              <a:ext cx="2464009" cy="2399621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985121" y="5771019"/>
              <a:ext cx="2928223" cy="36536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b="1" dirty="0">
                  <a:highlight>
                    <a:srgbClr val="FFFF00"/>
                  </a:highlight>
                </a:rPr>
                <a:t> 2026</a:t>
              </a:r>
              <a:r>
                <a:rPr lang="zh-CN" altLang="en-US" b="1" dirty="0">
                  <a:highlight>
                    <a:srgbClr val="FFFF00"/>
                  </a:highlight>
                </a:rPr>
                <a:t>年</a:t>
              </a:r>
              <a:r>
                <a:rPr lang="en-US" altLang="zh-CN" b="1" dirty="0">
                  <a:highlight>
                    <a:srgbClr val="FFFF00"/>
                  </a:highlight>
                </a:rPr>
                <a:t>3</a:t>
              </a:r>
              <a:r>
                <a:rPr lang="zh-CN" altLang="en-US" b="1" dirty="0">
                  <a:highlight>
                    <a:srgbClr val="FFFF00"/>
                  </a:highlight>
                </a:rPr>
                <a:t>月</a:t>
              </a:r>
              <a:r>
                <a:rPr lang="en-US" altLang="zh-CN" b="1" dirty="0">
                  <a:highlight>
                    <a:srgbClr val="FFFF00"/>
                  </a:highlight>
                </a:rPr>
                <a:t>@Baikal</a:t>
              </a:r>
              <a:endParaRPr lang="zh-CN" altLang="en-US" b="1" dirty="0">
                <a:highlight>
                  <a:srgbClr val="FFFF00"/>
                </a:highlight>
              </a:endParaRPr>
            </a:p>
          </p:txBody>
        </p:sp>
      </p:grpSp>
      <p:sp>
        <p:nvSpPr>
          <p:cNvPr id="3" name="标题 1"/>
          <p:cNvSpPr txBox="1"/>
          <p:nvPr/>
        </p:nvSpPr>
        <p:spPr>
          <a:xfrm>
            <a:off x="2912724" y="972181"/>
            <a:ext cx="6611420" cy="12452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谢谢各位同事！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25829" y="4256297"/>
            <a:ext cx="4796839" cy="2450158"/>
            <a:chOff x="425829" y="4256297"/>
            <a:chExt cx="4796839" cy="245015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5829" y="4256297"/>
              <a:ext cx="4651434" cy="2450158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3200395" y="6372058"/>
              <a:ext cx="2022273" cy="2795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b="1" dirty="0">
                  <a:highlight>
                    <a:srgbClr val="FFFF00"/>
                  </a:highlight>
                </a:rPr>
                <a:t> 2026</a:t>
              </a:r>
              <a:r>
                <a:rPr lang="zh-CN" altLang="en-US" b="1" dirty="0">
                  <a:highlight>
                    <a:srgbClr val="FFFF00"/>
                  </a:highlight>
                </a:rPr>
                <a:t>年</a:t>
              </a:r>
              <a:r>
                <a:rPr lang="en-US" altLang="zh-CN" b="1" dirty="0">
                  <a:highlight>
                    <a:srgbClr val="FFFF00"/>
                  </a:highlight>
                </a:rPr>
                <a:t>5</a:t>
              </a:r>
              <a:r>
                <a:rPr lang="zh-CN" altLang="en-US" b="1" dirty="0">
                  <a:highlight>
                    <a:srgbClr val="FFFF00"/>
                  </a:highlight>
                </a:rPr>
                <a:t>月</a:t>
              </a:r>
              <a:r>
                <a:rPr lang="en-US" altLang="zh-CN" b="1" dirty="0">
                  <a:highlight>
                    <a:srgbClr val="FFFF00"/>
                  </a:highlight>
                </a:rPr>
                <a:t>@</a:t>
              </a:r>
              <a:r>
                <a:rPr lang="zh-CN" altLang="en-US" b="1" dirty="0">
                  <a:highlight>
                    <a:srgbClr val="FFFF00"/>
                  </a:highlight>
                </a:rPr>
                <a:t>南海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0" y="74615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100" spc="2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美国发布的天文学中期规划白皮书</a:t>
            </a:r>
            <a:r>
              <a:rPr lang="en-US" altLang="zh-CN" sz="2400" b="1" kern="100" spc="25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《Astro-2020》</a:t>
            </a:r>
            <a:endParaRPr lang="zh-CN" altLang="en-US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37" y="536280"/>
            <a:ext cx="11238614" cy="632172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43285" y="3349257"/>
            <a:ext cx="5104213" cy="893134"/>
          </a:xfrm>
          <a:prstGeom prst="rect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91085" y="74728"/>
            <a:ext cx="6931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cs typeface="+mn-ea"/>
                <a:sym typeface="+mn-lt"/>
              </a:rPr>
              <a:t>候选站址</a:t>
            </a:r>
            <a:r>
              <a:rPr lang="en-US" altLang="zh-CN" sz="3200" b="1" dirty="0">
                <a:cs typeface="+mn-ea"/>
                <a:sym typeface="+mn-lt"/>
              </a:rPr>
              <a:t>2</a:t>
            </a:r>
            <a:r>
              <a:rPr lang="zh-CN" altLang="en-US" sz="3200" b="1" dirty="0">
                <a:cs typeface="+mn-ea"/>
                <a:sym typeface="+mn-lt"/>
              </a:rPr>
              <a:t>：中国南海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923031" y="1741422"/>
            <a:ext cx="4268969" cy="3375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2200" b="1" dirty="0"/>
              <a:t>南海科学观测网：可以提供部分电力及通信；</a:t>
            </a:r>
            <a:endParaRPr lang="en-US" altLang="zh-CN" sz="2200" b="1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altLang="zh-CN" sz="2200" b="1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2200" b="1" dirty="0"/>
              <a:t>投放以及维护成本高；</a:t>
            </a:r>
            <a:endParaRPr lang="en-US" altLang="zh-CN" sz="2200" b="1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2200" b="1" dirty="0"/>
              <a:t>洋流以及较高的本底辐射</a:t>
            </a:r>
            <a:r>
              <a:rPr lang="en-US" altLang="zh-CN" sz="2200" b="1" dirty="0"/>
              <a:t>…</a:t>
            </a:r>
            <a:endParaRPr lang="zh-CN" altLang="en-US" sz="22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461" y="1131174"/>
            <a:ext cx="7376569" cy="507912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63190" y="1087205"/>
            <a:ext cx="4536000" cy="416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>
                <a:cs typeface="+mn-ea"/>
                <a:sym typeface="+mn-lt"/>
              </a:rPr>
              <a:t>对</a:t>
            </a:r>
            <a:r>
              <a:rPr lang="zh-CN" altLang="en-US" b="1" dirty="0">
                <a:solidFill>
                  <a:srgbClr val="FF0000"/>
                </a:solidFill>
                <a:cs typeface="+mn-ea"/>
                <a:sym typeface="+mn-lt"/>
              </a:rPr>
              <a:t>全向的</a:t>
            </a:r>
            <a:r>
              <a:rPr lang="zh-CN" altLang="en-US" b="1" dirty="0">
                <a:cs typeface="+mn-ea"/>
                <a:sym typeface="+mn-lt"/>
              </a:rPr>
              <a:t>入射中微子信号均有很高探测效率</a:t>
            </a:r>
            <a:endParaRPr lang="zh-CN" altLang="en-US" sz="1400" dirty="0">
              <a:cs typeface="+mn-ea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/>
            </p:nvSpPr>
            <p:spPr>
              <a:xfrm>
                <a:off x="1981341" y="5729579"/>
                <a:ext cx="4099698" cy="646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>
                    <a:cs typeface="+mn-ea"/>
                    <a:sym typeface="+mn-lt"/>
                  </a:rPr>
                  <a:t>10-600TeV</a:t>
                </a:r>
                <a:r>
                  <a:rPr lang="zh-CN" altLang="en-US" dirty="0">
                    <a:cs typeface="+mn-ea"/>
                    <a:sym typeface="+mn-lt"/>
                  </a:rPr>
                  <a:t>的</a:t>
                </a:r>
                <a14:m>
                  <m:oMath xmlns:m="http://schemas.openxmlformats.org/officeDocument/2006/math">
                    <m:r>
                      <a:rPr lang="zh-CN" altLang="en-US" b="0" i="1" dirty="0">
                        <a:latin typeface="Cambria Math" panose="02040503050406030204" pitchFamily="18" charset="0"/>
                        <a:cs typeface="+mn-ea"/>
                        <a:sym typeface="+mn-lt"/>
                      </a:rPr>
                      <m:t>全</m:t>
                    </m:r>
                    <m:r>
                      <a:rPr lang="zh-CN" altLang="en-US" i="1" dirty="0">
                        <a:latin typeface="Cambria Math" panose="02040503050406030204" pitchFamily="18" charset="0"/>
                        <a:cs typeface="+mn-ea"/>
                        <a:sym typeface="+mn-lt"/>
                      </a:rPr>
                      <m:t>向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𝜈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CN" altLang="en-US" dirty="0">
                    <a:cs typeface="+mn-ea"/>
                    <a:sym typeface="+mn-lt"/>
                  </a:rPr>
                  <a:t>事例探测效率</a:t>
                </a:r>
                <a:endParaRPr lang="en-US" altLang="zh-CN" dirty="0">
                  <a:cs typeface="+mn-ea"/>
                  <a:sym typeface="+mn-lt"/>
                </a:endParaRPr>
              </a:p>
              <a:p>
                <a:pPr algn="ctr"/>
                <a:r>
                  <a:rPr lang="zh-CN" altLang="en-US" dirty="0">
                    <a:cs typeface="+mn-ea"/>
                    <a:sym typeface="+mn-lt"/>
                  </a:rPr>
                  <a:t>（反应顶点包含探测器内和探测器外）</a:t>
                </a:r>
              </a:p>
            </p:txBody>
          </p:sp>
        </mc:Choice>
        <mc:Fallback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341" y="5729579"/>
                <a:ext cx="4099698" cy="646587"/>
              </a:xfrm>
              <a:prstGeom prst="rect">
                <a:avLst/>
              </a:prstGeom>
              <a:blipFill rotWithShape="1">
                <a:blip r:embed="rId3"/>
                <a:stretch>
                  <a:fillRect l="-3" t="-94" r="7" b="-7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/>
          <p:cNvGrpSpPr/>
          <p:nvPr/>
        </p:nvGrpSpPr>
        <p:grpSpPr>
          <a:xfrm>
            <a:off x="8053282" y="1087205"/>
            <a:ext cx="2831511" cy="2573583"/>
            <a:chOff x="7986168" y="314325"/>
            <a:chExt cx="3662621" cy="4154733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6168" y="314325"/>
              <a:ext cx="3516031" cy="2877664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8132758" y="3425636"/>
              <a:ext cx="3516031" cy="10434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 dirty="0">
                  <a:cs typeface="+mn-ea"/>
                  <a:sym typeface="+mn-lt"/>
                </a:rPr>
                <a:t>向下的径迹型事例</a:t>
              </a:r>
              <a:endParaRPr lang="en-US" altLang="zh-CN" sz="1800" dirty="0">
                <a:cs typeface="+mn-ea"/>
                <a:sym typeface="+mn-lt"/>
              </a:endParaRPr>
            </a:p>
            <a:p>
              <a:pPr algn="ctr"/>
              <a:r>
                <a:rPr lang="en-US" dirty="0">
                  <a:cs typeface="+mn-ea"/>
                  <a:sym typeface="+mn-lt"/>
                </a:rPr>
                <a:t>（20</a:t>
              </a:r>
              <a:r>
                <a:rPr lang="zh-CN" altLang="en-US" dirty="0">
                  <a:cs typeface="+mn-ea"/>
                  <a:sym typeface="+mn-lt"/>
                </a:rPr>
                <a:t>多个单元着火</a:t>
              </a:r>
              <a:r>
                <a:rPr lang="en-US" dirty="0">
                  <a:cs typeface="+mn-ea"/>
                  <a:sym typeface="+mn-lt"/>
                </a:rPr>
                <a:t>）</a:t>
              </a:r>
            </a:p>
          </p:txBody>
        </p:sp>
        <p:cxnSp>
          <p:nvCxnSpPr>
            <p:cNvPr id="10" name="直接箭头连接符 9"/>
            <p:cNvCxnSpPr/>
            <p:nvPr/>
          </p:nvCxnSpPr>
          <p:spPr>
            <a:xfrm>
              <a:off x="9201357" y="797953"/>
              <a:ext cx="489021" cy="1904007"/>
            </a:xfrm>
            <a:prstGeom prst="straightConnector1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8166609" y="3882595"/>
            <a:ext cx="2718184" cy="2522228"/>
            <a:chOff x="4152000" y="2002247"/>
            <a:chExt cx="3354810" cy="344408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52000" y="2002247"/>
              <a:ext cx="3354810" cy="2749479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4756485" y="4942011"/>
              <a:ext cx="2247030" cy="504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 dirty="0">
                  <a:cs typeface="+mn-ea"/>
                  <a:sym typeface="+mn-lt"/>
                </a:rPr>
                <a:t>水平簇射事例</a:t>
              </a:r>
              <a:endParaRPr lang="en-US" dirty="0">
                <a:cs typeface="+mn-ea"/>
                <a:sym typeface="+mn-lt"/>
              </a:endParaRPr>
            </a:p>
          </p:txBody>
        </p:sp>
        <p:cxnSp>
          <p:nvCxnSpPr>
            <p:cNvPr id="23" name="直接箭头连接符 22"/>
            <p:cNvCxnSpPr/>
            <p:nvPr/>
          </p:nvCxnSpPr>
          <p:spPr>
            <a:xfrm>
              <a:off x="5232000" y="2943972"/>
              <a:ext cx="648000" cy="773028"/>
            </a:xfrm>
            <a:prstGeom prst="straightConnector1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851059" y="1639636"/>
            <a:ext cx="6363474" cy="4089943"/>
            <a:chOff x="8441907" y="2318634"/>
            <a:chExt cx="3533657" cy="2388512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/>
            <a:srcRect t="6355"/>
            <a:stretch>
              <a:fillRect/>
            </a:stretch>
          </p:blipFill>
          <p:spPr>
            <a:xfrm>
              <a:off x="8441907" y="2318634"/>
              <a:ext cx="3533657" cy="2388512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/>
          </p:nvCxnSpPr>
          <p:spPr>
            <a:xfrm flipV="1">
              <a:off x="9552000" y="3141000"/>
              <a:ext cx="0" cy="12240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标题 1"/>
          <p:cNvSpPr txBox="1"/>
          <p:nvPr/>
        </p:nvSpPr>
        <p:spPr>
          <a:xfrm>
            <a:off x="1399555" y="115724"/>
            <a:ext cx="1050925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原创性的探测器单元设计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801" y="1057295"/>
            <a:ext cx="4538373" cy="2311617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7477975" y="2024584"/>
            <a:ext cx="4539823" cy="1319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cs typeface="+mn-ea"/>
                <a:sym typeface="+mn-lt"/>
              </a:rPr>
              <a:t>地中海</a:t>
            </a:r>
            <a:r>
              <a:rPr lang="en-US" altLang="zh-CN" sz="1400" dirty="0">
                <a:cs typeface="+mn-ea"/>
                <a:sym typeface="+mn-lt"/>
              </a:rPr>
              <a:t>ANTARES</a:t>
            </a:r>
            <a:r>
              <a:rPr lang="zh-CN" altLang="en-US" sz="1400" dirty="0">
                <a:cs typeface="+mn-ea"/>
                <a:sym typeface="+mn-lt"/>
              </a:rPr>
              <a:t>和加拿大</a:t>
            </a:r>
            <a:r>
              <a:rPr lang="en-US" altLang="zh-CN" sz="1400" dirty="0">
                <a:cs typeface="+mn-ea"/>
                <a:sym typeface="+mn-lt"/>
              </a:rPr>
              <a:t>P-one</a:t>
            </a:r>
            <a:r>
              <a:rPr lang="zh-CN" altLang="en-US" sz="1400" dirty="0">
                <a:cs typeface="+mn-ea"/>
                <a:sym typeface="+mn-lt"/>
              </a:rPr>
              <a:t>实验均观测到朝上看探头的探测效率</a:t>
            </a:r>
            <a:r>
              <a:rPr lang="en-US" altLang="zh-CN" sz="1400" dirty="0">
                <a:cs typeface="+mn-ea"/>
                <a:sym typeface="+mn-lt"/>
              </a:rPr>
              <a:t>:  </a:t>
            </a:r>
            <a:r>
              <a:rPr lang="en-US" altLang="zh-CN" sz="1400" b="1" dirty="0">
                <a:solidFill>
                  <a:srgbClr val="FF0000"/>
                </a:solidFill>
                <a:cs typeface="+mn-ea"/>
                <a:sym typeface="+mn-lt"/>
              </a:rPr>
              <a:t>~10%/year</a:t>
            </a:r>
            <a:r>
              <a:rPr lang="zh-CN" altLang="en-US" sz="1400" dirty="0">
                <a:cs typeface="+mn-ea"/>
                <a:sym typeface="+mn-lt"/>
              </a:rPr>
              <a:t>下降（</a:t>
            </a:r>
            <a:r>
              <a:rPr lang="zh-CN" altLang="en-US" sz="1400" b="1" dirty="0">
                <a:cs typeface="+mn-ea"/>
                <a:sym typeface="+mn-lt"/>
              </a:rPr>
              <a:t>由于表面污染</a:t>
            </a:r>
            <a:r>
              <a:rPr lang="zh-CN" altLang="en-US" sz="1400" dirty="0">
                <a:cs typeface="+mn-ea"/>
                <a:sym typeface="+mn-lt"/>
              </a:rPr>
              <a:t>）</a:t>
            </a:r>
            <a:endParaRPr lang="en-US" altLang="zh-CN" sz="1400" dirty="0">
              <a:cs typeface="+mn-ea"/>
              <a:sym typeface="+mn-lt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1400" dirty="0">
                <a:cs typeface="+mn-ea"/>
                <a:sym typeface="+mn-lt"/>
              </a:rPr>
              <a:t>俄罗斯</a:t>
            </a:r>
            <a:r>
              <a:rPr lang="en-US" altLang="zh-CN" sz="1400" dirty="0">
                <a:cs typeface="+mn-ea"/>
                <a:sym typeface="+mn-lt"/>
              </a:rPr>
              <a:t>Baikal-GVD</a:t>
            </a:r>
            <a:r>
              <a:rPr lang="zh-CN" altLang="en-US" sz="1400" dirty="0">
                <a:cs typeface="+mn-ea"/>
                <a:sym typeface="+mn-lt"/>
              </a:rPr>
              <a:t>，</a:t>
            </a:r>
            <a:r>
              <a:rPr lang="en-US" altLang="zh-CN" sz="1400" b="1" dirty="0">
                <a:cs typeface="+mn-ea"/>
                <a:sym typeface="+mn-lt"/>
              </a:rPr>
              <a:t>1</a:t>
            </a:r>
            <a:r>
              <a:rPr lang="zh-CN" altLang="en-US" sz="1400" b="1" dirty="0">
                <a:cs typeface="+mn-ea"/>
                <a:sym typeface="+mn-lt"/>
              </a:rPr>
              <a:t>年</a:t>
            </a:r>
            <a:r>
              <a:rPr lang="zh-CN" altLang="en-US" sz="1400" dirty="0">
                <a:cs typeface="+mn-ea"/>
                <a:sym typeface="+mn-lt"/>
              </a:rPr>
              <a:t>朝上看的探头就失效。</a:t>
            </a:r>
            <a:endParaRPr lang="en-US" sz="1400" dirty="0">
              <a:cs typeface="+mn-ea"/>
              <a:sym typeface="+mn-lt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871743" y="4030226"/>
            <a:ext cx="6552000" cy="2258510"/>
          </a:xfrm>
          <a:prstGeom prst="rect">
            <a:avLst/>
          </a:prstGeom>
          <a:noFill/>
          <a:ln w="28575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218219" y="4151315"/>
            <a:ext cx="1305550" cy="3790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dirty="0">
                <a:cs typeface="+mn-ea"/>
                <a:sym typeface="+mn-lt"/>
              </a:rPr>
              <a:t>HUNT’s OM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738" y="4123327"/>
            <a:ext cx="3163603" cy="20775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8764" y="4469696"/>
            <a:ext cx="3316694" cy="17411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001" y="4200129"/>
            <a:ext cx="3811662" cy="191743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60081" y="6111146"/>
            <a:ext cx="2919837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b="1" dirty="0">
                <a:cs typeface="+mn-ea"/>
                <a:sym typeface="+mn-lt"/>
              </a:rPr>
              <a:t>中微子簇射过程的光子角度分布</a:t>
            </a:r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708101" y="3515895"/>
            <a:ext cx="3147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cs typeface="+mn-ea"/>
                <a:sym typeface="+mn-lt"/>
              </a:rPr>
              <a:t>加拿大</a:t>
            </a:r>
            <a:r>
              <a:rPr lang="en-US" altLang="zh-CN" sz="1800" dirty="0">
                <a:cs typeface="+mn-ea"/>
                <a:sym typeface="+mn-lt"/>
              </a:rPr>
              <a:t>P-one（</a:t>
            </a:r>
            <a:r>
              <a:rPr lang="zh-CN" altLang="en-US" sz="1800" dirty="0">
                <a:cs typeface="+mn-ea"/>
                <a:sym typeface="+mn-lt"/>
              </a:rPr>
              <a:t>探头朝上看</a:t>
            </a:r>
            <a:r>
              <a:rPr lang="en-US" altLang="zh-CN" sz="1800" dirty="0">
                <a:cs typeface="+mn-ea"/>
                <a:sym typeface="+mn-lt"/>
              </a:rPr>
              <a:t>）</a:t>
            </a:r>
            <a:endParaRPr lang="en-US" dirty="0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889057" y="4335488"/>
            <a:ext cx="1261884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cs typeface="+mn-ea"/>
                <a:sym typeface="+mn-lt"/>
              </a:rPr>
              <a:t>各个方向都有</a:t>
            </a:r>
            <a:endParaRPr lang="en-US" sz="1400" dirty="0"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01790" y="963580"/>
            <a:ext cx="2639745" cy="3200116"/>
            <a:chOff x="101790" y="713833"/>
            <a:chExt cx="2639745" cy="3200116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790" y="713833"/>
              <a:ext cx="2639745" cy="3200116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/>
          </p:nvSpPr>
          <p:spPr>
            <a:xfrm>
              <a:off x="624000" y="2995563"/>
              <a:ext cx="18960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地中海</a:t>
              </a:r>
              <a:r>
                <a:rPr lang="en-US" dirty="0">
                  <a:cs typeface="+mn-ea"/>
                  <a:sym typeface="+mn-lt"/>
                </a:rPr>
                <a:t>ANTARES</a:t>
              </a: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480000" y="1197000"/>
              <a:ext cx="1815951" cy="129600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1128943" y="2495333"/>
              <a:ext cx="1101584" cy="34471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斜上看</a:t>
              </a:r>
              <a:r>
                <a:rPr lang="en-US" altLang="zh-CN" sz="1400" dirty="0">
                  <a:cs typeface="+mn-ea"/>
                  <a:sym typeface="+mn-lt"/>
                </a:rPr>
                <a:t>40</a:t>
              </a:r>
              <a:r>
                <a:rPr lang="zh-CN" altLang="en-US" sz="1400" dirty="0">
                  <a:cs typeface="+mn-ea"/>
                  <a:sym typeface="+mn-lt"/>
                </a:rPr>
                <a:t>度</a:t>
              </a:r>
              <a:endParaRPr lang="en-US" sz="1400" dirty="0"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623768" y="973554"/>
              <a:ext cx="902811" cy="3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水平朝向</a:t>
              </a:r>
              <a:endParaRPr lang="en-US" sz="1400" dirty="0">
                <a:cs typeface="+mn-ea"/>
                <a:sym typeface="+mn-lt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>
              <a:off x="480000" y="1125000"/>
              <a:ext cx="1912777" cy="334996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484554" y="1374747"/>
            <a:ext cx="4533244" cy="461665"/>
          </a:xfrm>
          <a:prstGeom prst="rect">
            <a:avLst/>
          </a:prstGeom>
          <a:gradFill>
            <a:gsLst>
              <a:gs pos="25000">
                <a:srgbClr val="FF6952"/>
              </a:gs>
              <a:gs pos="75000">
                <a:srgbClr val="FFD2AC"/>
              </a:gs>
              <a:gs pos="0">
                <a:srgbClr val="FF3E35"/>
              </a:gs>
              <a:gs pos="100000">
                <a:srgbClr val="FFE3BE"/>
              </a:gs>
            </a:gsLst>
            <a:lin ang="189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/>
              <a:t>水平朝向和朝上看，不可行！</a:t>
            </a:r>
          </a:p>
        </p:txBody>
      </p:sp>
      <p:sp>
        <p:nvSpPr>
          <p:cNvPr id="9" name="标题 1"/>
          <p:cNvSpPr txBox="1"/>
          <p:nvPr/>
        </p:nvSpPr>
        <p:spPr>
          <a:xfrm>
            <a:off x="1399555" y="115724"/>
            <a:ext cx="1050925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原创性的探测器单元设计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135275" y="1189768"/>
            <a:ext cx="11921450" cy="4301811"/>
            <a:chOff x="88356" y="2236370"/>
            <a:chExt cx="11921450" cy="4301811"/>
          </a:xfrm>
        </p:grpSpPr>
        <p:grpSp>
          <p:nvGrpSpPr>
            <p:cNvPr id="2" name="组合 1"/>
            <p:cNvGrpSpPr/>
            <p:nvPr/>
          </p:nvGrpSpPr>
          <p:grpSpPr>
            <a:xfrm>
              <a:off x="289255" y="2236370"/>
              <a:ext cx="3722925" cy="868565"/>
              <a:chOff x="4946415" y="4844059"/>
              <a:chExt cx="1979760" cy="562939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4946415" y="4844059"/>
                <a:ext cx="1901319" cy="562939"/>
              </a:xfrm>
              <a:prstGeom prst="rect">
                <a:avLst/>
              </a:prstGeom>
              <a:solidFill>
                <a:srgbClr val="063772"/>
              </a:solidFill>
              <a:ln>
                <a:noFill/>
              </a:ln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5928547" y="5125529"/>
                <a:ext cx="997628" cy="26730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 defTabSz="913765">
                  <a:lnSpc>
                    <a:spcPct val="130000"/>
                  </a:lnSpc>
                  <a:defRPr/>
                </a:pPr>
                <a:r>
                  <a:rPr lang="zh-CN" altLang="en-US" sz="1600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缪子探测器阵列</a:t>
                </a:r>
                <a:endParaRPr lang="en-US" altLang="zh-CN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" name="文本框 6"/>
            <p:cNvSpPr txBox="1"/>
            <p:nvPr/>
          </p:nvSpPr>
          <p:spPr>
            <a:xfrm>
              <a:off x="88356" y="2672206"/>
              <a:ext cx="2410217" cy="41242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 defTabSz="913765">
                <a:lnSpc>
                  <a:spcPct val="130000"/>
                </a:lnSpc>
                <a:defRPr/>
              </a:pPr>
              <a:r>
                <a:rPr lang="zh-CN" altLang="en-US" sz="16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电磁粒子探测器阵列</a:t>
              </a:r>
              <a:endParaRPr lang="en-US" altLang="zh-CN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4029029" y="2239428"/>
              <a:ext cx="3956617" cy="868567"/>
              <a:chOff x="4938937" y="4844059"/>
              <a:chExt cx="1908798" cy="562941"/>
            </a:xfrm>
            <a:solidFill>
              <a:srgbClr val="063772"/>
            </a:solidFill>
          </p:grpSpPr>
          <p:sp>
            <p:nvSpPr>
              <p:cNvPr id="9" name="矩形 8"/>
              <p:cNvSpPr/>
              <p:nvPr/>
            </p:nvSpPr>
            <p:spPr>
              <a:xfrm>
                <a:off x="4938937" y="4844059"/>
                <a:ext cx="1908798" cy="562941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4938937" y="4864808"/>
                <a:ext cx="1842912" cy="526622"/>
              </a:xfrm>
              <a:prstGeom prst="rect">
                <a:avLst/>
              </a:prstGeom>
              <a:grpFill/>
              <a:effectLst/>
            </p:spPr>
            <p:txBody>
              <a:bodyPr wrap="square" rtlCol="0">
                <a:spAutoFit/>
              </a:bodyPr>
              <a:lstStyle/>
              <a:p>
                <a:pPr algn="ctr" defTabSz="913765">
                  <a:lnSpc>
                    <a:spcPct val="130000"/>
                  </a:lnSpc>
                  <a:defRPr/>
                </a:pPr>
                <a:r>
                  <a:rPr lang="zh-CN" altLang="en-US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水切伦科夫探测器阵列</a:t>
                </a:r>
                <a:endParaRPr lang="en-US" altLang="zh-CN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 defTabSz="913765">
                  <a:lnSpc>
                    <a:spcPct val="130000"/>
                  </a:lnSpc>
                  <a:defRPr/>
                </a:pPr>
                <a:r>
                  <a:rPr lang="en-US" altLang="zh-CN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WCDA</a:t>
                </a: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8135683" y="2267514"/>
              <a:ext cx="3790869" cy="894459"/>
              <a:chOff x="4951323" y="4844059"/>
              <a:chExt cx="1896411" cy="579721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4976767" y="4844059"/>
                <a:ext cx="1870967" cy="562932"/>
              </a:xfrm>
              <a:prstGeom prst="rect">
                <a:avLst/>
              </a:prstGeom>
              <a:solidFill>
                <a:srgbClr val="063772"/>
              </a:solidFill>
              <a:ln>
                <a:noFill/>
              </a:ln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3765">
                  <a:defRPr/>
                </a:pPr>
                <a:endParaRPr lang="zh-CN" altLang="en-US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5099465" y="5130548"/>
                <a:ext cx="1591792" cy="293232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 defTabSz="913765">
                  <a:lnSpc>
                    <a:spcPct val="130000"/>
                  </a:lnSpc>
                  <a:defRPr/>
                </a:pPr>
                <a:endParaRPr lang="en-US" altLang="zh-CN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4951323" y="4876682"/>
                <a:ext cx="1838327" cy="52662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 defTabSz="913765">
                  <a:lnSpc>
                    <a:spcPct val="130000"/>
                  </a:lnSpc>
                  <a:defRPr/>
                </a:pPr>
                <a:r>
                  <a:rPr lang="zh-CN" altLang="en-US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广角切伦科夫望远镜阵列</a:t>
                </a:r>
                <a:endParaRPr lang="en-US" altLang="zh-CN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 defTabSz="913765">
                  <a:lnSpc>
                    <a:spcPct val="130000"/>
                  </a:lnSpc>
                  <a:defRPr/>
                </a:pPr>
                <a:r>
                  <a:rPr lang="en-US" altLang="zh-CN" b="1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WFCTA</a:t>
                </a:r>
              </a:p>
            </p:txBody>
          </p:sp>
        </p:grp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257" y="3175926"/>
              <a:ext cx="3585787" cy="2348528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6612" y="3184578"/>
              <a:ext cx="3739940" cy="2329522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1"/>
            <a:stretch>
              <a:fillRect/>
            </a:stretch>
          </p:blipFill>
          <p:spPr>
            <a:xfrm>
              <a:off x="4056406" y="3194933"/>
              <a:ext cx="3956617" cy="2329521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344186" y="2249359"/>
              <a:ext cx="3567073" cy="4524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 defTabSz="913765">
                <a:lnSpc>
                  <a:spcPct val="130000"/>
                </a:lnSpc>
                <a:defRPr/>
              </a:pPr>
              <a:r>
                <a:rPr lang="zh-CN" altLang="en-US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地面粒子探测器阵列</a:t>
              </a:r>
              <a:r>
                <a:rPr lang="en-US" altLang="zh-CN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(KM2A)</a:t>
              </a:r>
            </a:p>
          </p:txBody>
        </p:sp>
        <p:sp>
          <p:nvSpPr>
            <p:cNvPr id="23" name="灯片编号占位符 3"/>
            <p:cNvSpPr txBox="1"/>
            <p:nvPr/>
          </p:nvSpPr>
          <p:spPr bwMode="auto">
            <a:xfrm>
              <a:off x="9254437" y="6157400"/>
              <a:ext cx="2743200" cy="365125"/>
            </a:xfrm>
            <a:prstGeom prst="rect">
              <a:avLst/>
            </a:prstGeom>
          </p:spPr>
          <p:txBody>
            <a:bodyPr/>
            <a:lstStyle>
              <a:defPPr>
                <a:defRPr lang="zh-CN"/>
              </a:defPPr>
              <a:lvl1pPr marL="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fld id="{57B7A88C-2608-48AA-AC46-4CFAB3029A3B}" type="slidenum">
                <a:rPr lang="en-US" altLang="zh-CN" sz="1865" b="1"/>
                <a:t>4</a:t>
              </a:fld>
              <a:endParaRPr lang="zh-CN" altLang="en-US" sz="1865" b="1" dirty="0"/>
            </a:p>
          </p:txBody>
        </p:sp>
        <p:sp>
          <p:nvSpPr>
            <p:cNvPr id="24" name="矩形 23"/>
            <p:cNvSpPr/>
            <p:nvPr/>
          </p:nvSpPr>
          <p:spPr>
            <a:xfrm>
              <a:off x="563724" y="3399964"/>
              <a:ext cx="1255472" cy="439031"/>
            </a:xfrm>
            <a:prstGeom prst="rect">
              <a:avLst/>
            </a:prstGeom>
            <a:gradFill flip="none" rotWithShape="1">
              <a:gsLst>
                <a:gs pos="0">
                  <a:srgbClr val="9ACBE9">
                    <a:tint val="66000"/>
                    <a:satMod val="160000"/>
                  </a:srgbClr>
                </a:gs>
                <a:gs pos="50000">
                  <a:srgbClr val="9ACBE9">
                    <a:tint val="44500"/>
                    <a:satMod val="160000"/>
                  </a:srgbClr>
                </a:gs>
                <a:gs pos="100000">
                  <a:srgbClr val="9ACBE9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</p:spPr>
          <p:txBody>
            <a:bodyPr wrap="none">
              <a:spAutoFit/>
            </a:bodyPr>
            <a:lstStyle/>
            <a:p>
              <a:pPr algn="ctr" defTabSz="913765">
                <a:lnSpc>
                  <a:spcPct val="130000"/>
                </a:lnSpc>
                <a:defRPr/>
              </a:pPr>
              <a:r>
                <a:rPr lang="en-US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5216</a:t>
              </a:r>
              <a:r>
                <a:rPr lang="zh-CN" altLang="en-US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</a:t>
              </a:r>
              <a:r>
                <a:rPr lang="x-none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</a:t>
              </a:r>
              <a:r>
                <a:rPr lang="en-US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2194943" y="4854514"/>
              <a:ext cx="1358064" cy="439031"/>
            </a:xfrm>
            <a:prstGeom prst="rect">
              <a:avLst/>
            </a:prstGeom>
            <a:gradFill flip="none" rotWithShape="1">
              <a:gsLst>
                <a:gs pos="0">
                  <a:srgbClr val="9ACBE9">
                    <a:tint val="66000"/>
                    <a:satMod val="160000"/>
                  </a:srgbClr>
                </a:gs>
                <a:gs pos="50000">
                  <a:srgbClr val="9ACBE9">
                    <a:tint val="44500"/>
                    <a:satMod val="160000"/>
                  </a:srgbClr>
                </a:gs>
                <a:gs pos="100000">
                  <a:srgbClr val="9ACBE9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</p:spPr>
          <p:txBody>
            <a:bodyPr wrap="none">
              <a:spAutoFit/>
            </a:bodyPr>
            <a:lstStyle/>
            <a:p>
              <a:pPr algn="ctr" defTabSz="913765">
                <a:lnSpc>
                  <a:spcPct val="130000"/>
                </a:lnSpc>
                <a:defRPr/>
              </a:pPr>
              <a:r>
                <a:rPr lang="en-US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1188</a:t>
              </a:r>
              <a:r>
                <a:rPr lang="zh-CN" altLang="en-US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</a:t>
              </a:r>
              <a:r>
                <a:rPr lang="x-none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</a:t>
              </a:r>
              <a:r>
                <a:rPr lang="en-US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5550981" y="4130465"/>
              <a:ext cx="1398139" cy="439031"/>
            </a:xfrm>
            <a:prstGeom prst="rect">
              <a:avLst/>
            </a:prstGeom>
            <a:gradFill flip="none" rotWithShape="1">
              <a:gsLst>
                <a:gs pos="0">
                  <a:srgbClr val="9ACBE9">
                    <a:tint val="66000"/>
                    <a:satMod val="160000"/>
                  </a:srgbClr>
                </a:gs>
                <a:gs pos="50000">
                  <a:srgbClr val="9ACBE9">
                    <a:tint val="44500"/>
                    <a:satMod val="160000"/>
                  </a:srgbClr>
                </a:gs>
                <a:gs pos="100000">
                  <a:srgbClr val="9ACBE9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</p:spPr>
          <p:txBody>
            <a:bodyPr wrap="none">
              <a:spAutoFit/>
            </a:bodyPr>
            <a:lstStyle/>
            <a:p>
              <a:pPr algn="ctr" defTabSz="913765">
                <a:lnSpc>
                  <a:spcPct val="130000"/>
                </a:lnSpc>
                <a:defRPr/>
              </a:pPr>
              <a:r>
                <a:rPr lang="en-US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3120</a:t>
              </a:r>
              <a:r>
                <a:rPr lang="zh-CN" altLang="en-US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个单元</a:t>
              </a:r>
              <a:endParaRPr lang="en-US" altLang="zh-CN" sz="173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8580214" y="3306777"/>
              <a:ext cx="1348446" cy="439031"/>
            </a:xfrm>
            <a:prstGeom prst="rect">
              <a:avLst/>
            </a:prstGeom>
            <a:gradFill flip="none" rotWithShape="1">
              <a:gsLst>
                <a:gs pos="0">
                  <a:srgbClr val="9ACBE9">
                    <a:tint val="66000"/>
                    <a:satMod val="160000"/>
                  </a:srgbClr>
                </a:gs>
                <a:gs pos="50000">
                  <a:srgbClr val="9ACBE9">
                    <a:tint val="44500"/>
                    <a:satMod val="160000"/>
                  </a:srgbClr>
                </a:gs>
                <a:gs pos="100000">
                  <a:srgbClr val="9ACBE9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</p:spPr>
          <p:txBody>
            <a:bodyPr wrap="none">
              <a:spAutoFit/>
            </a:bodyPr>
            <a:lstStyle/>
            <a:p>
              <a:pPr algn="ctr" defTabSz="913765">
                <a:lnSpc>
                  <a:spcPct val="130000"/>
                </a:lnSpc>
                <a:defRPr/>
              </a:pPr>
              <a:r>
                <a:rPr lang="x-none" altLang="zh-CN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18</a:t>
              </a:r>
              <a:r>
                <a:rPr lang="zh-CN" altLang="en-US" sz="17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台望远镜</a:t>
              </a:r>
              <a:endParaRPr lang="en-US" altLang="zh-CN" sz="173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89255" y="5691528"/>
              <a:ext cx="3567072" cy="8309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C00000"/>
                  </a:solidFill>
                  <a:latin typeface="+mn-ea"/>
                  <a:ea typeface="+mn-ea"/>
                </a:rPr>
                <a:t>最灵敏的超高能</a:t>
              </a:r>
              <a:endParaRPr lang="en-US" altLang="zh-CN" sz="2400" b="1" dirty="0">
                <a:solidFill>
                  <a:srgbClr val="C00000"/>
                </a:solidFill>
                <a:latin typeface="+mn-ea"/>
                <a:ea typeface="+mn-ea"/>
              </a:endParaRPr>
            </a:p>
            <a:p>
              <a:pPr algn="ctr"/>
              <a:r>
                <a:rPr lang="zh-CN" altLang="en-US" sz="2400" b="1" dirty="0">
                  <a:solidFill>
                    <a:srgbClr val="C00000"/>
                  </a:solidFill>
                  <a:latin typeface="+mn-ea"/>
                  <a:ea typeface="+mn-ea"/>
                </a:rPr>
                <a:t>伽马探测装置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012180" y="5707184"/>
              <a:ext cx="3956617" cy="8309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C00000"/>
                  </a:solidFill>
                  <a:latin typeface="+mn-ea"/>
                  <a:ea typeface="+mn-ea"/>
                </a:rPr>
                <a:t>最灵敏度的甚高能</a:t>
              </a:r>
              <a:endParaRPr lang="en-US" altLang="zh-CN" sz="2400" b="1" dirty="0">
                <a:solidFill>
                  <a:srgbClr val="C00000"/>
                </a:solidFill>
                <a:latin typeface="+mn-ea"/>
                <a:ea typeface="+mn-ea"/>
              </a:endParaRPr>
            </a:p>
            <a:p>
              <a:pPr algn="ctr"/>
              <a:r>
                <a:rPr lang="zh-CN" altLang="en-US" sz="2400" b="1" dirty="0">
                  <a:solidFill>
                    <a:srgbClr val="C00000"/>
                  </a:solidFill>
                  <a:latin typeface="+mn-ea"/>
                  <a:ea typeface="+mn-ea"/>
                </a:rPr>
                <a:t>伽马巡天望远镜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8135683" y="5691528"/>
              <a:ext cx="3874123" cy="8309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C00000"/>
                  </a:solidFill>
                  <a:latin typeface="+mn-ea"/>
                  <a:ea typeface="+mn-ea"/>
                </a:rPr>
                <a:t>能量覆盖范围最宽的高能</a:t>
              </a:r>
              <a:endParaRPr lang="en-US" altLang="zh-CN" sz="2400" b="1" dirty="0">
                <a:solidFill>
                  <a:srgbClr val="C00000"/>
                </a:solidFill>
                <a:latin typeface="+mn-ea"/>
                <a:ea typeface="+mn-ea"/>
              </a:endParaRPr>
            </a:p>
            <a:p>
              <a:pPr algn="ctr"/>
              <a:r>
                <a:rPr lang="zh-CN" altLang="en-US" sz="2400" b="1" dirty="0">
                  <a:solidFill>
                    <a:srgbClr val="C00000"/>
                  </a:solidFill>
                  <a:latin typeface="+mn-ea"/>
                  <a:ea typeface="+mn-ea"/>
                </a:rPr>
                <a:t>宇宙线复合式立体测量系统</a:t>
              </a: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423554" y="5728760"/>
            <a:ext cx="11316158" cy="5835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00FF"/>
                </a:solidFill>
                <a:latin typeface="+mn-ea"/>
                <a:ea typeface="+mn-ea"/>
              </a:rPr>
              <a:t>LHAASO</a:t>
            </a: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自</a:t>
            </a:r>
            <a:r>
              <a:rPr lang="en-US" altLang="zh-CN" sz="3200" b="1" dirty="0">
                <a:solidFill>
                  <a:srgbClr val="0000FF"/>
                </a:solidFill>
                <a:latin typeface="+mn-ea"/>
                <a:ea typeface="+mn-ea"/>
              </a:rPr>
              <a:t>2021</a:t>
            </a: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年</a:t>
            </a:r>
            <a:r>
              <a:rPr lang="en-US" altLang="zh-CN" sz="3200" b="1" dirty="0">
                <a:solidFill>
                  <a:srgbClr val="0000FF"/>
                </a:solidFill>
                <a:latin typeface="+mn-ea"/>
                <a:ea typeface="+mn-ea"/>
              </a:rPr>
              <a:t>7</a:t>
            </a: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</a:rPr>
              <a:t>月全部运行！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246380" y="117178"/>
            <a:ext cx="6309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cs typeface="+mn-ea"/>
                <a:sym typeface="+mn-lt"/>
              </a:rPr>
              <a:t>高海拔宇宙线观测站（</a:t>
            </a:r>
            <a:r>
              <a:rPr lang="en-US" altLang="zh-CN" sz="3200" b="1" dirty="0">
                <a:cs typeface="+mn-ea"/>
                <a:sym typeface="+mn-lt"/>
              </a:rPr>
              <a:t>LHAASO</a:t>
            </a:r>
            <a:r>
              <a:rPr lang="zh-CN" altLang="en-US" sz="3200" b="1" dirty="0">
                <a:cs typeface="+mn-ea"/>
                <a:sym typeface="+mn-lt"/>
              </a:rPr>
              <a:t>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668"/>
            <a:ext cx="6760580" cy="3290322"/>
          </a:xfrm>
          <a:prstGeom prst="rect">
            <a:avLst/>
          </a:prstGeom>
        </p:spPr>
      </p:pic>
      <p:sp>
        <p:nvSpPr>
          <p:cNvPr id="2" name="文本框 26"/>
          <p:cNvSpPr txBox="1"/>
          <p:nvPr/>
        </p:nvSpPr>
        <p:spPr>
          <a:xfrm>
            <a:off x="98670" y="3911596"/>
            <a:ext cx="65910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800" b="1" dirty="0">
                <a:solidFill>
                  <a:srgbClr val="EE7D31"/>
                </a:solidFill>
                <a:cs typeface="+mn-ea"/>
                <a:sym typeface="+mn-lt"/>
              </a:rPr>
              <a:t>1</a:t>
            </a:r>
            <a:r>
              <a:rPr lang="en-US" altLang="zh-CN" sz="1800" b="1" baseline="30000" dirty="0">
                <a:solidFill>
                  <a:srgbClr val="EE7D31"/>
                </a:solidFill>
                <a:cs typeface="+mn-ea"/>
                <a:sym typeface="+mn-lt"/>
              </a:rPr>
              <a:t>st</a:t>
            </a:r>
            <a:r>
              <a:rPr lang="en-US" altLang="zh-CN" sz="1800" b="1" dirty="0">
                <a:solidFill>
                  <a:srgbClr val="EE7D31"/>
                </a:solidFill>
                <a:cs typeface="+mn-ea"/>
                <a:sym typeface="+mn-lt"/>
              </a:rPr>
              <a:t> LHAASO</a:t>
            </a:r>
            <a:r>
              <a:rPr lang="zh-CN" altLang="en-US" sz="1800" b="1" dirty="0">
                <a:solidFill>
                  <a:srgbClr val="EE7D31"/>
                </a:solidFill>
                <a:cs typeface="+mn-ea"/>
                <a:sym typeface="+mn-lt"/>
              </a:rPr>
              <a:t> </a:t>
            </a:r>
            <a:r>
              <a:rPr lang="en-US" altLang="zh-CN" b="1" dirty="0">
                <a:solidFill>
                  <a:srgbClr val="EE7D31"/>
                </a:solidFill>
                <a:cs typeface="+mn-ea"/>
                <a:sym typeface="+mn-lt"/>
              </a:rPr>
              <a:t>Catalog</a:t>
            </a:r>
            <a:r>
              <a:rPr lang="en-US" altLang="zh-CN" sz="1800" b="1" dirty="0">
                <a:solidFill>
                  <a:srgbClr val="EE7D31"/>
                </a:solidFill>
                <a:cs typeface="+mn-ea"/>
                <a:sym typeface="+mn-lt"/>
              </a:rPr>
              <a:t>: 43 UHE gamma ray sources (&gt;4</a:t>
            </a:r>
            <a:r>
              <a:rPr lang="el-GR" altLang="zh-CN" sz="1800" b="1" dirty="0">
                <a:solidFill>
                  <a:srgbClr val="EE7D31"/>
                </a:solidFill>
                <a:cs typeface="+mn-ea"/>
                <a:sym typeface="+mn-lt"/>
              </a:rPr>
              <a:t>σ</a:t>
            </a:r>
            <a:r>
              <a:rPr lang="en-US" altLang="zh-CN" sz="1800" b="1" dirty="0">
                <a:solidFill>
                  <a:srgbClr val="EE7D31"/>
                </a:solidFill>
                <a:cs typeface="+mn-ea"/>
                <a:sym typeface="+mn-lt"/>
              </a:rPr>
              <a:t>)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46380" y="117178"/>
            <a:ext cx="8400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cs typeface="+mn-ea"/>
                <a:sym typeface="+mn-lt"/>
              </a:rPr>
              <a:t>LHAASO</a:t>
            </a:r>
            <a:r>
              <a:rPr lang="zh-CN" altLang="en-US" sz="3200" b="1" dirty="0">
                <a:cs typeface="+mn-ea"/>
                <a:sym typeface="+mn-lt"/>
              </a:rPr>
              <a:t>发现银河系系内有</a:t>
            </a:r>
            <a:r>
              <a:rPr lang="en-US" altLang="zh-CN" sz="3200" b="1" dirty="0">
                <a:cs typeface="+mn-ea"/>
                <a:sym typeface="+mn-lt"/>
              </a:rPr>
              <a:t>43</a:t>
            </a:r>
            <a:r>
              <a:rPr lang="zh-CN" altLang="en-US" sz="3200" b="1" dirty="0">
                <a:cs typeface="+mn-ea"/>
                <a:sym typeface="+mn-lt"/>
              </a:rPr>
              <a:t>个超高能射线源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761469" y="3889400"/>
            <a:ext cx="2331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</a:t>
            </a:r>
            <a:r>
              <a:rPr lang="el-GR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ν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≈ 5%*Ep</a:t>
            </a:r>
          </a:p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</a:t>
            </a:r>
            <a:r>
              <a:rPr lang="el-GR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γ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≈ 10%*Ep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82833" y="4991233"/>
            <a:ext cx="3459843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cs typeface="+mn-ea"/>
                <a:sym typeface="+mn-lt"/>
              </a:rPr>
              <a:t>一、轻子起源</a:t>
            </a:r>
            <a:endParaRPr lang="en-US" altLang="zh-CN" b="1" dirty="0">
              <a:solidFill>
                <a:srgbClr val="FF0000"/>
              </a:solidFill>
              <a:cs typeface="+mn-ea"/>
              <a:sym typeface="+mn-lt"/>
            </a:endParaRPr>
          </a:p>
          <a:p>
            <a:r>
              <a:rPr lang="zh-CN" altLang="en-US" b="1" dirty="0">
                <a:cs typeface="+mn-ea"/>
                <a:sym typeface="+mn-lt"/>
              </a:rPr>
              <a:t>相对论性电子韧致辐射、</a:t>
            </a:r>
            <a:endParaRPr lang="en-US" altLang="zh-CN" b="1" dirty="0">
              <a:cs typeface="+mn-ea"/>
              <a:sym typeface="+mn-lt"/>
            </a:endParaRPr>
          </a:p>
          <a:p>
            <a:r>
              <a:rPr lang="zh-CN" altLang="en-US" b="1" dirty="0">
                <a:cs typeface="+mn-ea"/>
                <a:sym typeface="+mn-lt"/>
              </a:rPr>
              <a:t>和低能光子发生的逆康普顿散射</a:t>
            </a:r>
            <a:endParaRPr lang="en-US" altLang="zh-CN" b="1" dirty="0">
              <a:cs typeface="+mn-ea"/>
              <a:sym typeface="+mn-lt"/>
            </a:endParaRPr>
          </a:p>
          <a:p>
            <a:r>
              <a:rPr lang="zh-CN" altLang="en-US" b="1" dirty="0">
                <a:highlight>
                  <a:srgbClr val="FFFF00"/>
                </a:highlight>
                <a:cs typeface="+mn-ea"/>
                <a:sym typeface="+mn-lt"/>
              </a:rPr>
              <a:t>没有中微子</a:t>
            </a:r>
          </a:p>
        </p:txBody>
      </p:sp>
      <p:sp>
        <p:nvSpPr>
          <p:cNvPr id="14" name="矩形 13"/>
          <p:cNvSpPr/>
          <p:nvPr/>
        </p:nvSpPr>
        <p:spPr>
          <a:xfrm>
            <a:off x="3961074" y="4991233"/>
            <a:ext cx="3216959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cs typeface="+mn-ea"/>
                <a:sym typeface="+mn-lt"/>
              </a:rPr>
              <a:t>二、强子起源</a:t>
            </a:r>
          </a:p>
          <a:p>
            <a:r>
              <a:rPr lang="en-US" altLang="zh-CN" b="1" dirty="0">
                <a:cs typeface="+mn-ea"/>
                <a:sym typeface="+mn-lt"/>
              </a:rPr>
              <a:t>PeV</a:t>
            </a:r>
            <a:r>
              <a:rPr lang="zh-CN" altLang="en-US" b="1" dirty="0">
                <a:cs typeface="+mn-ea"/>
                <a:sym typeface="+mn-lt"/>
              </a:rPr>
              <a:t>能量宇宙线和源区物质或光子场相互作用</a:t>
            </a:r>
            <a:endParaRPr lang="en-US" altLang="zh-CN" b="1" dirty="0">
              <a:cs typeface="+mn-ea"/>
              <a:sym typeface="+mn-lt"/>
            </a:endParaRPr>
          </a:p>
          <a:p>
            <a:r>
              <a:rPr lang="zh-CN" altLang="en-US" b="1" dirty="0">
                <a:highlight>
                  <a:srgbClr val="FFFF00"/>
                </a:highlight>
                <a:cs typeface="+mn-ea"/>
                <a:sym typeface="+mn-lt"/>
              </a:rPr>
              <a:t>大量中微子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82833" y="4383758"/>
            <a:ext cx="322876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CN" sz="2400" b="1" dirty="0">
                <a:cs typeface="+mn-ea"/>
                <a:sym typeface="+mn-lt"/>
              </a:rPr>
              <a:t>PeV</a:t>
            </a:r>
            <a:r>
              <a:rPr lang="zh-CN" altLang="en-US" sz="2400" b="1" dirty="0">
                <a:cs typeface="+mn-ea"/>
                <a:sym typeface="+mn-lt"/>
              </a:rPr>
              <a:t>光子的两个来源：</a:t>
            </a:r>
          </a:p>
        </p:txBody>
      </p:sp>
      <p:sp>
        <p:nvSpPr>
          <p:cNvPr id="16" name="箭头: 右 15"/>
          <p:cNvSpPr/>
          <p:nvPr/>
        </p:nvSpPr>
        <p:spPr>
          <a:xfrm rot="18845820">
            <a:off x="5926121" y="4201363"/>
            <a:ext cx="1916006" cy="299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884124" y="1000452"/>
            <a:ext cx="5148587" cy="2495898"/>
            <a:chOff x="6760580" y="900922"/>
            <a:chExt cx="5148587" cy="2495898"/>
          </a:xfrm>
        </p:grpSpPr>
        <p:sp>
          <p:nvSpPr>
            <p:cNvPr id="6" name="文本框 5"/>
            <p:cNvSpPr txBox="1"/>
            <p:nvPr/>
          </p:nvSpPr>
          <p:spPr>
            <a:xfrm>
              <a:off x="6761706" y="985336"/>
              <a:ext cx="21045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cs typeface="+mn-ea"/>
                  <a:sym typeface="+mn-lt"/>
                </a:rPr>
                <a:t>Main process:</a:t>
              </a:r>
            </a:p>
            <a:p>
              <a:r>
                <a:rPr lang="en-US" altLang="zh-CN" dirty="0">
                  <a:cs typeface="+mn-ea"/>
                  <a:sym typeface="+mn-lt"/>
                </a:rPr>
                <a:t>              </a:t>
              </a:r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90105" y="1393357"/>
              <a:ext cx="4722917" cy="41068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7561714" y="1828551"/>
              <a:ext cx="1704987" cy="32385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7158982" y="2543051"/>
              <a:ext cx="4038630" cy="29527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7178033" y="2835552"/>
              <a:ext cx="4019579" cy="485779"/>
            </a:xfrm>
            <a:prstGeom prst="rect">
              <a:avLst/>
            </a:prstGeom>
          </p:spPr>
        </p:pic>
        <p:sp>
          <p:nvSpPr>
            <p:cNvPr id="17" name="矩形 16"/>
            <p:cNvSpPr/>
            <p:nvPr/>
          </p:nvSpPr>
          <p:spPr>
            <a:xfrm>
              <a:off x="6760580" y="900922"/>
              <a:ext cx="5148587" cy="2495898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359378" y="4845423"/>
            <a:ext cx="4549789" cy="1384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000" b="1" dirty="0">
                <a:cs typeface="+mn-ea"/>
                <a:sym typeface="+mn-lt"/>
              </a:rPr>
              <a:t>同时测到：中微子和光子信号，则可反推指回到天体源。</a:t>
            </a:r>
            <a:endParaRPr lang="en-US" altLang="zh-CN" sz="2000" b="1" dirty="0">
              <a:cs typeface="+mn-ea"/>
              <a:sym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>
              <a:cs typeface="+mn-ea"/>
              <a:sym typeface="+mn-lt"/>
            </a:endParaRPr>
          </a:p>
          <a:p>
            <a:r>
              <a:rPr lang="zh-CN" altLang="en-US" sz="2400" b="1" dirty="0">
                <a:cs typeface="+mn-ea"/>
                <a:sym typeface="+mn-lt"/>
              </a:rPr>
              <a:t>彻底解决高能宇宙线的起源问题！</a:t>
            </a:r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3028380" y="874730"/>
            <a:ext cx="3732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none" strike="noStrike" dirty="0">
                <a:solidFill>
                  <a:srgbClr val="222222"/>
                </a:solidFill>
                <a:effectLst/>
                <a:cs typeface="+mn-ea"/>
                <a:sym typeface="+mn-lt"/>
              </a:rPr>
              <a:t>LHAASO Collaboration, 2024, ApJS, 271, 25.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58162" y="146030"/>
            <a:ext cx="4089581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CN" altLang="en-US" sz="3200" b="1" dirty="0">
                <a:cs typeface="+mn-ea"/>
                <a:sym typeface="+mn-lt"/>
              </a:rPr>
              <a:t>如何探测天体中微子</a:t>
            </a:r>
            <a:r>
              <a:rPr lang="en-US" altLang="zh-CN" sz="3200" b="1" dirty="0">
                <a:cs typeface="+mn-ea"/>
                <a:sym typeface="+mn-lt"/>
              </a:rPr>
              <a:t>?</a:t>
            </a:r>
            <a:endParaRPr lang="zh-CN" altLang="en-US" sz="3200" b="1" dirty="0"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95944" y="1188476"/>
            <a:ext cx="6096982" cy="5022933"/>
            <a:chOff x="458311" y="952472"/>
            <a:chExt cx="6096982" cy="5022933"/>
          </a:xfrm>
        </p:grpSpPr>
        <p:sp>
          <p:nvSpPr>
            <p:cNvPr id="6" name="文本框 5"/>
            <p:cNvSpPr txBox="1"/>
            <p:nvPr/>
          </p:nvSpPr>
          <p:spPr>
            <a:xfrm>
              <a:off x="458311" y="4498077"/>
              <a:ext cx="6096982" cy="1477328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altLang="zh-CN" dirty="0">
                  <a:cs typeface="+mn-ea"/>
                  <a:sym typeface="+mn-lt"/>
                </a:rPr>
                <a:t>We propose to install detectors deep in a lake or in the sea and determine the direction of charged particles with the help of Cherenkov radiation.</a:t>
              </a:r>
            </a:p>
            <a:p>
              <a:pPr algn="r"/>
              <a:r>
                <a:rPr lang="en-US" altLang="zh-CN" dirty="0">
                  <a:cs typeface="+mn-ea"/>
                  <a:sym typeface="+mn-lt"/>
                </a:rPr>
                <a:t> M.A. Markov	</a:t>
              </a:r>
            </a:p>
            <a:p>
              <a:pPr algn="r"/>
              <a:r>
                <a:rPr lang="en-US" altLang="zh-CN" dirty="0">
                  <a:cs typeface="+mn-ea"/>
                  <a:sym typeface="+mn-lt"/>
                </a:rPr>
                <a:t>1960</a:t>
              </a:r>
              <a:r>
                <a:rPr lang="zh-CN" altLang="en-US" dirty="0">
                  <a:cs typeface="+mn-ea"/>
                  <a:sym typeface="+mn-lt"/>
                </a:rPr>
                <a:t>年的国际高能物理大会</a:t>
              </a:r>
              <a:r>
                <a:rPr lang="en-US" altLang="zh-CN" dirty="0">
                  <a:cs typeface="+mn-ea"/>
                  <a:sym typeface="+mn-lt"/>
                </a:rPr>
                <a:t> </a:t>
              </a:r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5556" y="952472"/>
              <a:ext cx="5123222" cy="3330094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6764614" y="952472"/>
            <a:ext cx="5164157" cy="5431177"/>
            <a:chOff x="6720609" y="952472"/>
            <a:chExt cx="5164157" cy="5431177"/>
          </a:xfrm>
        </p:grpSpPr>
        <p:sp>
          <p:nvSpPr>
            <p:cNvPr id="11" name="文本框 10"/>
            <p:cNvSpPr txBox="1"/>
            <p:nvPr/>
          </p:nvSpPr>
          <p:spPr>
            <a:xfrm>
              <a:off x="7363694" y="4697450"/>
              <a:ext cx="38779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中微子极难与周围物质发生相互作用</a:t>
              </a:r>
              <a:endParaRPr lang="en-US" altLang="zh-CN" dirty="0">
                <a:cs typeface="+mn-ea"/>
                <a:sym typeface="+mn-lt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720609" y="952472"/>
              <a:ext cx="5164157" cy="3658697"/>
              <a:chOff x="6808234" y="1535095"/>
              <a:chExt cx="5164157" cy="3658697"/>
            </a:xfrm>
          </p:grpSpPr>
          <p:pic>
            <p:nvPicPr>
              <p:cNvPr id="10" name="内容占位符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08234" y="1535095"/>
                <a:ext cx="5164157" cy="3658697"/>
              </a:xfrm>
              <a:prstGeom prst="rect">
                <a:avLst/>
              </a:prstGeom>
            </p:spPr>
          </p:pic>
          <p:cxnSp>
            <p:nvCxnSpPr>
              <p:cNvPr id="3" name="直接连接符 2"/>
              <p:cNvCxnSpPr/>
              <p:nvPr/>
            </p:nvCxnSpPr>
            <p:spPr>
              <a:xfrm>
                <a:off x="9579673" y="2339330"/>
                <a:ext cx="0" cy="218452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" name="文本框 1"/>
              <p:cNvSpPr txBox="1"/>
              <p:nvPr/>
            </p:nvSpPr>
            <p:spPr>
              <a:xfrm>
                <a:off x="9579673" y="3913234"/>
                <a:ext cx="13992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&gt;100TeV</a:t>
                </a:r>
                <a:endParaRPr lang="zh-CN" altLang="en-US" b="1" dirty="0"/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492048" y="1295042"/>
              <a:ext cx="1734883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1200" dirty="0"/>
                <a:t>与地球发生作用的概率</a:t>
              </a:r>
              <a:endParaRPr lang="en-US" altLang="zh-CN" sz="1200" dirty="0"/>
            </a:p>
            <a:p>
              <a:r>
                <a:rPr lang="zh-CN" altLang="en-US" sz="1200" dirty="0"/>
                <a:t>小于百万分之一。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7206756" y="5227242"/>
              <a:ext cx="4191859" cy="115640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1600" b="1" dirty="0">
                  <a:solidFill>
                    <a:srgbClr val="C00000"/>
                  </a:solidFill>
                  <a:cs typeface="+mn-ea"/>
                  <a:sym typeface="+mn-lt"/>
                </a:rPr>
                <a:t>海量靶物质：</a:t>
              </a:r>
              <a:r>
                <a:rPr lang="zh-CN" altLang="en-US" sz="1600" dirty="0">
                  <a:cs typeface="+mn-ea"/>
                  <a:sym typeface="+mn-lt"/>
                </a:rPr>
                <a:t>立方公里级的水体或冰体！</a:t>
              </a:r>
              <a:endParaRPr lang="en-US" altLang="zh-CN" sz="1600" dirty="0">
                <a:cs typeface="+mn-ea"/>
                <a:sym typeface="+mn-lt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1600" b="1" dirty="0">
                  <a:solidFill>
                    <a:srgbClr val="C00000"/>
                  </a:solidFill>
                  <a:cs typeface="+mn-ea"/>
                  <a:sym typeface="+mn-lt"/>
                </a:rPr>
                <a:t>完全黑暗环境</a:t>
              </a:r>
              <a:r>
                <a:rPr lang="zh-CN" altLang="en-US" sz="1600" dirty="0">
                  <a:cs typeface="+mn-ea"/>
                  <a:sym typeface="+mn-lt"/>
                </a:rPr>
                <a:t>：水下</a:t>
              </a:r>
              <a:r>
                <a:rPr lang="en-US" altLang="zh-CN" sz="1600" dirty="0">
                  <a:cs typeface="+mn-ea"/>
                  <a:sym typeface="+mn-lt"/>
                </a:rPr>
                <a:t>1000</a:t>
              </a:r>
              <a:r>
                <a:rPr lang="zh-CN" altLang="en-US" sz="1600" dirty="0">
                  <a:cs typeface="+mn-ea"/>
                  <a:sym typeface="+mn-lt"/>
                </a:rPr>
                <a:t>米</a:t>
              </a:r>
              <a:endParaRPr lang="en-US" altLang="zh-CN" sz="1600" dirty="0">
                <a:cs typeface="+mn-ea"/>
                <a:sym typeface="+mn-lt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1600" b="1" dirty="0">
                  <a:solidFill>
                    <a:srgbClr val="C00000"/>
                  </a:solidFill>
                  <a:cs typeface="+mn-ea"/>
                  <a:sym typeface="+mn-lt"/>
                </a:rPr>
                <a:t>立体探测器结构</a:t>
              </a:r>
              <a:r>
                <a:rPr lang="zh-CN" altLang="en-US" sz="1600" dirty="0">
                  <a:cs typeface="+mn-ea"/>
                  <a:sym typeface="+mn-lt"/>
                </a:rPr>
                <a:t>：测量信号的方向和能量</a:t>
              </a:r>
              <a:endParaRPr lang="en-US" altLang="zh-CN" sz="16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 idx="4294967295"/>
          </p:nvPr>
        </p:nvSpPr>
        <p:spPr>
          <a:xfrm>
            <a:off x="1305017" y="73965"/>
            <a:ext cx="8153400" cy="646112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latin typeface="+mn-lt"/>
                <a:ea typeface="+mn-ea"/>
                <a:cs typeface="+mn-ea"/>
                <a:sym typeface="+mn-lt"/>
              </a:rPr>
              <a:t>天体中微子探索的半个世纪</a:t>
            </a:r>
            <a:endParaRPr lang="en-US" sz="3200" b="1" dirty="0">
              <a:latin typeface="+mn-lt"/>
              <a:ea typeface="+mn-ea"/>
              <a:cs typeface="+mn-ea"/>
              <a:sym typeface="+mn-lt"/>
            </a:endParaRPr>
          </a:p>
        </p:txBody>
      </p:sp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1107996" y="903356"/>
          <a:ext cx="10362131" cy="5403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8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3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82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337"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项目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地点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重要时间点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说明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DUMAND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夏威夷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1978/1996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技术和经费原因终止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NT200</a:t>
                      </a:r>
                      <a:endParaRPr 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贝加尔湖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1980/1993/1998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第一次原理技术验证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NESTOR</a:t>
                      </a:r>
                      <a:endParaRPr 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地中海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1991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原型样机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NEMO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地中海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1998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原型样机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AMANDA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南极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1990/2000/2009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第一个冰下</a:t>
                      </a:r>
                      <a:r>
                        <a:rPr lang="en-US" altLang="zh-CN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ν</a:t>
                      </a:r>
                      <a:r>
                        <a:rPr lang="zh-CN" alt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望远镜</a:t>
                      </a:r>
                      <a:endParaRPr lang="zh-CN" alt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en-US" sz="2000" b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ANTARES</a:t>
                      </a:r>
                      <a:endParaRPr lang="en-US" sz="200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地中海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1997/2006/2018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第一个深海</a:t>
                      </a:r>
                      <a:r>
                        <a:rPr lang="en-US" altLang="zh-CN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ν</a:t>
                      </a:r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望远镜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414"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美国</a:t>
                      </a:r>
                      <a:r>
                        <a:rPr lang="en-US" sz="2000" b="1" dirty="0"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IceCube</a:t>
                      </a:r>
                      <a:endParaRPr lang="en-US" sz="2000" dirty="0">
                        <a:effectLst/>
                        <a:highlight>
                          <a:srgbClr val="00FF00"/>
                        </a:highlight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南极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2001/2005/2010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第一个立方公里级规模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俄罗斯</a:t>
                      </a:r>
                      <a:r>
                        <a:rPr 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Baikal-GVD</a:t>
                      </a:r>
                      <a:endParaRPr lang="en-US" sz="2000" dirty="0"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贝加尔湖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2012/2016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高能中微子天文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欧洲</a:t>
                      </a:r>
                      <a:r>
                        <a:rPr 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KM3NeT</a:t>
                      </a:r>
                      <a:r>
                        <a:rPr lang="en-US" altLang="zh-CN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r>
                        <a:rPr 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ARCA</a:t>
                      </a:r>
                      <a:endParaRPr lang="en-US" sz="2000" dirty="0"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地中海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2013/2019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高能中微子天文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9337"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欧洲</a:t>
                      </a:r>
                      <a:r>
                        <a:rPr 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KM3NeT</a:t>
                      </a:r>
                      <a:r>
                        <a:rPr lang="en-US" altLang="zh-CN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r>
                        <a:rPr lang="en-US" sz="2000" b="1" dirty="0"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ea"/>
                          <a:sym typeface="+mn-lt"/>
                        </a:rPr>
                        <a:t>ORCA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地中海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2014/2017</a:t>
                      </a:r>
                      <a:endParaRPr 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b="1" dirty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中微子内禀性</a:t>
                      </a:r>
                      <a:endParaRPr lang="zh-CN" altLang="en-US" sz="200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0" y="439362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00FF00"/>
                </a:highlight>
                <a:cs typeface="+mn-ea"/>
                <a:sym typeface="+mn-lt"/>
              </a:rPr>
              <a:t>正在运行</a:t>
            </a:r>
            <a:endParaRPr lang="en-US" dirty="0">
              <a:highlight>
                <a:srgbClr val="00FF00"/>
              </a:highlight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221" y="4762953"/>
            <a:ext cx="615553" cy="154418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2800" dirty="0">
                <a:highlight>
                  <a:srgbClr val="FFFF00"/>
                </a:highlight>
                <a:cs typeface="+mn-ea"/>
                <a:sym typeface="+mn-lt"/>
              </a:rPr>
              <a:t>建设中</a:t>
            </a:r>
            <a:endParaRPr lang="en-US" sz="2800" dirty="0">
              <a:highlight>
                <a:srgbClr val="FFFF00"/>
              </a:highlight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Box 1"/>
          <p:cNvSpPr/>
          <p:nvPr/>
        </p:nvSpPr>
        <p:spPr>
          <a:xfrm>
            <a:off x="1278586" y="102963"/>
            <a:ext cx="6133750" cy="589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CN" altLang="en-US" sz="3200" b="1" dirty="0">
                <a:cs typeface="+mn-ea"/>
                <a:sym typeface="+mn-lt"/>
              </a:rPr>
              <a:t>现状 </a:t>
            </a:r>
            <a:r>
              <a:rPr lang="en-US" altLang="zh-CN" sz="3200" b="1" dirty="0">
                <a:cs typeface="+mn-ea"/>
                <a:sym typeface="+mn-lt"/>
              </a:rPr>
              <a:t>| </a:t>
            </a:r>
            <a:r>
              <a:rPr lang="zh-CN" altLang="en-US" sz="3200" b="1" dirty="0">
                <a:cs typeface="+mn-ea"/>
                <a:sym typeface="+mn-lt"/>
              </a:rPr>
              <a:t>高能中微子天文进展</a:t>
            </a:r>
            <a:endParaRPr lang="en-US" sz="3200" b="1" dirty="0">
              <a:cs typeface="+mn-ea"/>
              <a:sym typeface="+mn-lt"/>
            </a:endParaRPr>
          </a:p>
        </p:txBody>
      </p:sp>
      <p:pic>
        <p:nvPicPr>
          <p:cNvPr id="1030" name="Picture 6" descr="The ICL and a high-energy muon neutrino (day)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78119" y="881617"/>
            <a:ext cx="5609139" cy="420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7491172" y="2948792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  <a:cs typeface="+mn-ea"/>
                <a:sym typeface="+mn-lt"/>
              </a:rPr>
              <a:t>IceCube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的第一个高能中微子事例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412336" y="5448154"/>
            <a:ext cx="39934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cs typeface="+mn-ea"/>
                <a:sym typeface="+mn-lt"/>
              </a:rPr>
              <a:t>50</a:t>
            </a:r>
            <a:r>
              <a:rPr lang="zh-CN" altLang="en-US" sz="2400" b="1" dirty="0">
                <a:solidFill>
                  <a:srgbClr val="FF0000"/>
                </a:solidFill>
                <a:cs typeface="+mn-ea"/>
                <a:sym typeface="+mn-lt"/>
              </a:rPr>
              <a:t>年多年的发展，</a:t>
            </a:r>
            <a:endParaRPr lang="en-US" altLang="zh-CN" sz="2400" b="1" dirty="0">
              <a:solidFill>
                <a:srgbClr val="FF0000"/>
              </a:solidFill>
              <a:cs typeface="+mn-ea"/>
              <a:sym typeface="+mn-lt"/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cs typeface="+mn-ea"/>
                <a:sym typeface="+mn-lt"/>
              </a:rPr>
              <a:t>未确认中微子源（</a:t>
            </a:r>
            <a:r>
              <a:rPr lang="en-US" altLang="zh-CN" sz="2400" b="1" dirty="0">
                <a:solidFill>
                  <a:srgbClr val="FF0000"/>
                </a:solidFill>
                <a:cs typeface="+mn-ea"/>
                <a:sym typeface="+mn-lt"/>
              </a:rPr>
              <a:t>&gt;5 σ</a:t>
            </a:r>
            <a:r>
              <a:rPr lang="zh-CN" altLang="en-US" sz="2400" b="1" dirty="0">
                <a:solidFill>
                  <a:srgbClr val="FF0000"/>
                </a:solidFill>
                <a:cs typeface="+mn-ea"/>
                <a:sym typeface="+mn-lt"/>
              </a:rPr>
              <a:t> ）！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29832" y="886825"/>
            <a:ext cx="6678445" cy="5315395"/>
            <a:chOff x="429832" y="1175581"/>
            <a:chExt cx="6678445" cy="5315395"/>
          </a:xfrm>
        </p:grpSpPr>
        <p:grpSp>
          <p:nvGrpSpPr>
            <p:cNvPr id="260" name="组合 3"/>
            <p:cNvGrpSpPr/>
            <p:nvPr/>
          </p:nvGrpSpPr>
          <p:grpSpPr>
            <a:xfrm>
              <a:off x="662906" y="2393246"/>
              <a:ext cx="5356800" cy="753491"/>
              <a:chOff x="889038" y="1882214"/>
              <a:chExt cx="5356800" cy="753491"/>
            </a:xfrm>
          </p:grpSpPr>
          <p:sp>
            <p:nvSpPr>
              <p:cNvPr id="261" name="ïSlíďê"/>
              <p:cNvSpPr/>
              <p:nvPr/>
            </p:nvSpPr>
            <p:spPr>
              <a:xfrm>
                <a:off x="889038" y="2129712"/>
                <a:ext cx="5356800" cy="505993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IceCube</a:t>
                </a:r>
                <a:r>
                  <a:rPr lang="zh-CN" altLang="en-US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首次观测到高能天体中微子。</a:t>
                </a:r>
                <a:endParaRPr lang="en-US" sz="2000" strike="noStrike" spc="-1" dirty="0">
                  <a:cs typeface="+mn-ea"/>
                  <a:sym typeface="+mn-lt"/>
                </a:endParaRPr>
              </a:p>
            </p:txBody>
          </p:sp>
          <p:sp>
            <p:nvSpPr>
              <p:cNvPr id="262" name="iŝ1ídé"/>
              <p:cNvSpPr/>
              <p:nvPr/>
            </p:nvSpPr>
            <p:spPr>
              <a:xfrm>
                <a:off x="889619" y="1882214"/>
                <a:ext cx="3072600" cy="39865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000" b="1" strike="noStrike" spc="-1" dirty="0">
                    <a:solidFill>
                      <a:srgbClr val="0070C0"/>
                    </a:solidFill>
                    <a:cs typeface="+mn-ea"/>
                    <a:sym typeface="+mn-lt"/>
                  </a:rPr>
                  <a:t>2013</a:t>
                </a:r>
                <a:endParaRPr lang="en-US" sz="2000" b="0" strike="noStrike" spc="-1" dirty="0">
                  <a:solidFill>
                    <a:srgbClr val="0070C0"/>
                  </a:solidFill>
                  <a:cs typeface="+mn-ea"/>
                  <a:sym typeface="+mn-lt"/>
                </a:endParaRPr>
              </a:p>
            </p:txBody>
          </p:sp>
        </p:grpSp>
        <p:cxnSp>
          <p:nvCxnSpPr>
            <p:cNvPr id="263" name="直接连接符 6"/>
            <p:cNvCxnSpPr/>
            <p:nvPr/>
          </p:nvCxnSpPr>
          <p:spPr>
            <a:xfrm flipV="1">
              <a:off x="512522" y="1175581"/>
              <a:ext cx="0" cy="5315395"/>
            </a:xfrm>
            <a:prstGeom prst="straightConnector1">
              <a:avLst/>
            </a:prstGeom>
            <a:ln w="12700">
              <a:solidFill>
                <a:srgbClr val="778495">
                  <a:alpha val="50000"/>
                </a:srgbClr>
              </a:solidFill>
              <a:round/>
            </a:ln>
          </p:spPr>
        </p:cxnSp>
        <p:sp>
          <p:nvSpPr>
            <p:cNvPr id="264" name="椭圆 7"/>
            <p:cNvSpPr/>
            <p:nvPr/>
          </p:nvSpPr>
          <p:spPr>
            <a:xfrm>
              <a:off x="441534" y="2512550"/>
              <a:ext cx="129240" cy="129240"/>
            </a:xfrm>
            <a:prstGeom prst="ellipse">
              <a:avLst/>
            </a:prstGeom>
            <a:solidFill>
              <a:srgbClr val="778495"/>
            </a:solidFill>
            <a:ln>
              <a:solidFill>
                <a:srgbClr val="F0F0F0"/>
              </a:solidFill>
            </a:ln>
            <a:effectLst>
              <a:outerShdw blurRad="190440" dist="37674" dir="18900000" algn="bl" rotWithShape="0">
                <a:schemeClr val="tx2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5" name="椭圆 8"/>
            <p:cNvSpPr/>
            <p:nvPr/>
          </p:nvSpPr>
          <p:spPr>
            <a:xfrm>
              <a:off x="429832" y="4273389"/>
              <a:ext cx="129240" cy="129240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F0F0F0"/>
              </a:solidFill>
            </a:ln>
            <a:effectLst>
              <a:outerShdw blurRad="190440" dist="37674" dir="18900000" algn="bl" rotWithShape="0">
                <a:schemeClr val="tx2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1" name="椭圆 23"/>
            <p:cNvSpPr/>
            <p:nvPr/>
          </p:nvSpPr>
          <p:spPr>
            <a:xfrm>
              <a:off x="429832" y="3393870"/>
              <a:ext cx="129240" cy="129240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F0F0F0"/>
              </a:solidFill>
            </a:ln>
            <a:effectLst>
              <a:outerShdw blurRad="190440" dist="37674" dir="18900000" algn="bl" rotWithShape="0">
                <a:schemeClr val="tx2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72" name="组合 24"/>
            <p:cNvGrpSpPr/>
            <p:nvPr/>
          </p:nvGrpSpPr>
          <p:grpSpPr>
            <a:xfrm>
              <a:off x="662906" y="3277244"/>
              <a:ext cx="6213240" cy="743823"/>
              <a:chOff x="942618" y="3503643"/>
              <a:chExt cx="5623920" cy="743823"/>
            </a:xfrm>
          </p:grpSpPr>
          <p:sp>
            <p:nvSpPr>
              <p:cNvPr id="273" name="ïSlíďê"/>
              <p:cNvSpPr/>
              <p:nvPr/>
            </p:nvSpPr>
            <p:spPr>
              <a:xfrm>
                <a:off x="942618" y="3741473"/>
                <a:ext cx="5623920" cy="505993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spc="-1" dirty="0" err="1">
                    <a:solidFill>
                      <a:srgbClr val="000000"/>
                    </a:solidFill>
                    <a:cs typeface="+mn-ea"/>
                    <a:sym typeface="+mn-lt"/>
                  </a:rPr>
                  <a:t>IceCube</a:t>
                </a:r>
                <a:r>
                  <a:rPr lang="zh-CN" altLang="en-US" sz="2000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观测到高能中微子 </a:t>
                </a:r>
                <a:r>
                  <a:rPr lang="en-US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(</a:t>
                </a:r>
                <a:r>
                  <a:rPr lang="zh-CN" altLang="en-US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耀变体，</a:t>
                </a:r>
                <a:r>
                  <a:rPr lang="en-US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3.5σ)</a:t>
                </a:r>
                <a:r>
                  <a:rPr lang="zh-CN" altLang="en-US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。</a:t>
                </a:r>
                <a:endParaRPr lang="en-US" sz="2000" strike="noStrike" spc="-1" dirty="0">
                  <a:cs typeface="+mn-ea"/>
                  <a:sym typeface="+mn-lt"/>
                </a:endParaRPr>
              </a:p>
            </p:txBody>
          </p:sp>
          <p:sp>
            <p:nvSpPr>
              <p:cNvPr id="274" name="iŝ1ídé"/>
              <p:cNvSpPr/>
              <p:nvPr/>
            </p:nvSpPr>
            <p:spPr>
              <a:xfrm>
                <a:off x="942618" y="3503643"/>
                <a:ext cx="3043140" cy="398655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ctr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000" b="1" strike="noStrike" spc="-1" dirty="0">
                    <a:solidFill>
                      <a:srgbClr val="0070C0"/>
                    </a:solidFill>
                    <a:cs typeface="+mn-ea"/>
                    <a:sym typeface="+mn-lt"/>
                  </a:rPr>
                  <a:t>2018  </a:t>
                </a:r>
                <a:endParaRPr lang="en-US" sz="2000" b="0" strike="noStrike" spc="-1" dirty="0">
                  <a:solidFill>
                    <a:srgbClr val="0070C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76" name="组合 30"/>
            <p:cNvGrpSpPr/>
            <p:nvPr/>
          </p:nvGrpSpPr>
          <p:grpSpPr>
            <a:xfrm>
              <a:off x="662905" y="4141617"/>
              <a:ext cx="5630401" cy="745765"/>
              <a:chOff x="671900" y="3582939"/>
              <a:chExt cx="5581080" cy="2167024"/>
            </a:xfrm>
          </p:grpSpPr>
          <p:sp>
            <p:nvSpPr>
              <p:cNvPr id="277" name="ïSlíďê"/>
              <p:cNvSpPr/>
              <p:nvPr/>
            </p:nvSpPr>
            <p:spPr>
              <a:xfrm>
                <a:off x="671900" y="4302952"/>
                <a:ext cx="5581080" cy="1447011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IceCube</a:t>
                </a:r>
                <a:r>
                  <a:rPr lang="zh-CN" altLang="en-US" sz="2000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观测到高能中微子</a:t>
                </a:r>
                <a:r>
                  <a:rPr lang="en-US" altLang="zh-CN" sz="2000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(NCG1068</a:t>
                </a:r>
                <a:r>
                  <a:rPr lang="zh-CN" altLang="en-US" sz="2000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，</a:t>
                </a:r>
                <a:r>
                  <a:rPr lang="en-US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2.9σ) </a:t>
                </a:r>
                <a:r>
                  <a:rPr lang="zh-CN" altLang="en-US" sz="2000" strike="noStrike" spc="-1" dirty="0">
                    <a:solidFill>
                      <a:srgbClr val="000000"/>
                    </a:solidFill>
                    <a:cs typeface="+mn-ea"/>
                    <a:sym typeface="+mn-lt"/>
                  </a:rPr>
                  <a:t>。</a:t>
                </a:r>
                <a:endParaRPr lang="en-US" sz="2000" strike="noStrike" spc="-1" dirty="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78" name="iŝ1ídé"/>
              <p:cNvSpPr/>
              <p:nvPr/>
            </p:nvSpPr>
            <p:spPr>
              <a:xfrm>
                <a:off x="671901" y="3582939"/>
                <a:ext cx="3072600" cy="1158401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sz="2000" b="1" strike="noStrike" spc="-1" dirty="0">
                    <a:solidFill>
                      <a:srgbClr val="0070C0"/>
                    </a:solidFill>
                    <a:cs typeface="+mn-ea"/>
                    <a:sym typeface="+mn-lt"/>
                  </a:rPr>
                  <a:t>2019</a:t>
                </a: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662906" y="1419924"/>
              <a:ext cx="644537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spc="-1" dirty="0">
                  <a:solidFill>
                    <a:srgbClr val="0070C0"/>
                  </a:solidFill>
                  <a:cs typeface="+mn-ea"/>
                  <a:sym typeface="+mn-lt"/>
                </a:rPr>
                <a:t>1976 -</a:t>
              </a:r>
              <a:endParaRPr lang="en-US" altLang="zh-CN" dirty="0">
                <a:cs typeface="+mn-ea"/>
                <a:sym typeface="+mn-lt"/>
              </a:endParaRPr>
            </a:p>
            <a:p>
              <a:r>
                <a:rPr lang="en-US" altLang="zh-CN" dirty="0">
                  <a:cs typeface="+mn-ea"/>
                  <a:sym typeface="+mn-lt"/>
                </a:rPr>
                <a:t>DUMAND,  ANTARES, NT</a:t>
              </a:r>
              <a:r>
                <a:rPr lang="zh-CN" altLang="en-US" dirty="0">
                  <a:cs typeface="+mn-ea"/>
                  <a:sym typeface="+mn-lt"/>
                </a:rPr>
                <a:t>系列</a:t>
              </a:r>
              <a:r>
                <a:rPr lang="en-US" altLang="zh-CN" dirty="0">
                  <a:cs typeface="+mn-ea"/>
                  <a:sym typeface="+mn-lt"/>
                </a:rPr>
                <a:t>, AMANDA,</a:t>
              </a:r>
            </a:p>
            <a:p>
              <a:r>
                <a:rPr lang="en-US" altLang="zh-CN" dirty="0">
                  <a:cs typeface="+mn-ea"/>
                  <a:sym typeface="+mn-lt"/>
                </a:rPr>
                <a:t>IceCube, KM3NeT,  Baikal-GVD,</a:t>
              </a:r>
              <a:r>
                <a:rPr lang="zh-CN" altLang="en-US" dirty="0">
                  <a:cs typeface="+mn-ea"/>
                  <a:sym typeface="+mn-lt"/>
                </a:rPr>
                <a:t> </a:t>
              </a:r>
              <a:r>
                <a:rPr lang="en-US" altLang="zh-CN" dirty="0">
                  <a:cs typeface="+mn-ea"/>
                  <a:sym typeface="+mn-lt"/>
                </a:rPr>
                <a:t>……</a:t>
              </a:r>
            </a:p>
          </p:txBody>
        </p:sp>
        <p:sp>
          <p:nvSpPr>
            <p:cNvPr id="27" name="椭圆 7"/>
            <p:cNvSpPr/>
            <p:nvPr/>
          </p:nvSpPr>
          <p:spPr>
            <a:xfrm>
              <a:off x="448933" y="1560955"/>
              <a:ext cx="129240" cy="129240"/>
            </a:xfrm>
            <a:prstGeom prst="ellipse">
              <a:avLst/>
            </a:prstGeom>
            <a:solidFill>
              <a:srgbClr val="778495"/>
            </a:solidFill>
            <a:ln>
              <a:solidFill>
                <a:srgbClr val="F0F0F0"/>
              </a:solidFill>
            </a:ln>
            <a:effectLst>
              <a:outerShdw blurRad="190440" dist="37674" dir="18900000" algn="bl" rotWithShape="0">
                <a:schemeClr val="tx2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ïSlíďê"/>
            <p:cNvSpPr/>
            <p:nvPr/>
          </p:nvSpPr>
          <p:spPr>
            <a:xfrm>
              <a:off x="662905" y="4993588"/>
              <a:ext cx="5630401" cy="39865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spAutoFit/>
            </a:bodyPr>
            <a:lstStyle/>
            <a:p>
              <a:r>
                <a:rPr lang="en-US" altLang="zh-CN" sz="2000" b="1" spc="-1" dirty="0">
                  <a:solidFill>
                    <a:srgbClr val="0070C0"/>
                  </a:solidFill>
                  <a:cs typeface="+mn-ea"/>
                  <a:sym typeface="+mn-lt"/>
                </a:rPr>
                <a:t>2023</a:t>
              </a:r>
              <a:endParaRPr lang="en-US" sz="2000" b="1" spc="-1" dirty="0">
                <a:solidFill>
                  <a:srgbClr val="0070C0"/>
                </a:solidFill>
                <a:cs typeface="+mn-ea"/>
                <a:sym typeface="+mn-lt"/>
              </a:endParaRPr>
            </a:p>
          </p:txBody>
        </p:sp>
        <p:sp>
          <p:nvSpPr>
            <p:cNvPr id="28" name="椭圆 7"/>
            <p:cNvSpPr/>
            <p:nvPr/>
          </p:nvSpPr>
          <p:spPr>
            <a:xfrm>
              <a:off x="447902" y="5938226"/>
              <a:ext cx="129240" cy="129240"/>
            </a:xfrm>
            <a:prstGeom prst="ellipse">
              <a:avLst/>
            </a:prstGeom>
            <a:solidFill>
              <a:srgbClr val="778495"/>
            </a:solidFill>
            <a:ln>
              <a:solidFill>
                <a:srgbClr val="F0F0F0"/>
              </a:solidFill>
            </a:ln>
            <a:effectLst>
              <a:outerShdw blurRad="190440" dist="37674" dir="18900000" algn="bl" rotWithShape="0">
                <a:schemeClr val="tx2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椭圆 7"/>
            <p:cNvSpPr/>
            <p:nvPr/>
          </p:nvSpPr>
          <p:spPr>
            <a:xfrm>
              <a:off x="454045" y="5128296"/>
              <a:ext cx="129240" cy="129240"/>
            </a:xfrm>
            <a:prstGeom prst="ellipse">
              <a:avLst/>
            </a:prstGeom>
            <a:solidFill>
              <a:srgbClr val="778495"/>
            </a:solidFill>
            <a:ln>
              <a:solidFill>
                <a:srgbClr val="F0F0F0"/>
              </a:solidFill>
            </a:ln>
            <a:effectLst>
              <a:outerShdw blurRad="190440" dist="37674" dir="18900000" algn="bl" rotWithShape="0">
                <a:schemeClr val="tx2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89627" y="5336800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spc="-1" dirty="0" err="1">
                  <a:solidFill>
                    <a:srgbClr val="000000"/>
                  </a:solidFill>
                  <a:cs typeface="+mn-ea"/>
                  <a:sym typeface="+mn-lt"/>
                </a:rPr>
                <a:t>IceCube</a:t>
              </a:r>
              <a:r>
                <a:rPr lang="zh-CN" altLang="en-US" sz="2000" spc="-1" dirty="0">
                  <a:solidFill>
                    <a:srgbClr val="000000"/>
                  </a:solidFill>
                  <a:cs typeface="+mn-ea"/>
                  <a:sym typeface="+mn-lt"/>
                </a:rPr>
                <a:t>发现银盘面有迹象发出弥散中微子，</a:t>
              </a:r>
              <a:r>
                <a:rPr lang="en-US" altLang="zh-CN" sz="2000" spc="-1" dirty="0">
                  <a:solidFill>
                    <a:srgbClr val="000000"/>
                  </a:solidFill>
                  <a:cs typeface="+mn-ea"/>
                  <a:sym typeface="+mn-lt"/>
                </a:rPr>
                <a:t>~4 σ</a:t>
              </a:r>
              <a:endParaRPr lang="zh-CN" altLang="en-US" sz="2000" dirty="0"/>
            </a:p>
          </p:txBody>
        </p:sp>
      </p:grpSp>
      <p:sp>
        <p:nvSpPr>
          <p:cNvPr id="10" name="ïSlíďê"/>
          <p:cNvSpPr/>
          <p:nvPr/>
        </p:nvSpPr>
        <p:spPr>
          <a:xfrm>
            <a:off x="662905" y="5493038"/>
            <a:ext cx="5630401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r>
              <a:rPr lang="en-US" altLang="zh-CN" sz="2000" b="1" spc="-1" dirty="0">
                <a:solidFill>
                  <a:srgbClr val="0070C0"/>
                </a:solidFill>
                <a:cs typeface="+mn-ea"/>
                <a:sym typeface="+mn-lt"/>
              </a:rPr>
              <a:t>2025</a:t>
            </a:r>
            <a:endParaRPr lang="en-US" sz="2000" b="1" spc="-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0893" y="5797505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/>
              <a:t>Baikal-GVD</a:t>
            </a:r>
            <a:r>
              <a:rPr lang="zh-CN" altLang="en-US" sz="2000" dirty="0"/>
              <a:t>也探测到了银盘中微子事例超出现象</a:t>
            </a:r>
            <a:endParaRPr lang="en-US" altLang="zh-CN" sz="2000" spc="-1" dirty="0">
              <a:solidFill>
                <a:srgbClr val="000000"/>
              </a:solidFill>
              <a:cs typeface="+mn-ea"/>
              <a:sym typeface="+mn-lt"/>
            </a:endParaRPr>
          </a:p>
          <a:p>
            <a:r>
              <a:rPr lang="en-US" altLang="zh-CN" sz="2000" spc="-1" dirty="0">
                <a:solidFill>
                  <a:srgbClr val="000000"/>
                </a:solidFill>
                <a:cs typeface="+mn-ea"/>
                <a:sym typeface="+mn-lt"/>
              </a:rPr>
              <a:t>KM3NeT</a:t>
            </a:r>
            <a:r>
              <a:rPr lang="zh-CN" altLang="en-US" sz="2000" spc="-1" dirty="0">
                <a:solidFill>
                  <a:srgbClr val="000000"/>
                </a:solidFill>
                <a:cs typeface="+mn-ea"/>
                <a:sym typeface="+mn-lt"/>
              </a:rPr>
              <a:t>探测到能量高达</a:t>
            </a:r>
            <a:r>
              <a:rPr lang="en-US" altLang="zh-CN" sz="2000" spc="-1" dirty="0">
                <a:solidFill>
                  <a:srgbClr val="000000"/>
                </a:solidFill>
                <a:cs typeface="+mn-ea"/>
                <a:sym typeface="+mn-lt"/>
              </a:rPr>
              <a:t>220PeV</a:t>
            </a:r>
            <a:r>
              <a:rPr lang="zh-CN" altLang="en-US" sz="2000" spc="-1" dirty="0">
                <a:solidFill>
                  <a:srgbClr val="000000"/>
                </a:solidFill>
                <a:cs typeface="+mn-ea"/>
                <a:sym typeface="+mn-lt"/>
              </a:rPr>
              <a:t>的</a:t>
            </a:r>
            <a:r>
              <a:rPr lang="en-US" altLang="zh-CN" sz="2000" spc="-1" dirty="0">
                <a:solidFill>
                  <a:srgbClr val="000000"/>
                </a:solidFill>
                <a:cs typeface="+mn-ea"/>
                <a:sym typeface="+mn-lt"/>
              </a:rPr>
              <a:t>μ</a:t>
            </a:r>
            <a:r>
              <a:rPr lang="zh-CN" altLang="en-US" sz="2000" spc="-1" dirty="0">
                <a:solidFill>
                  <a:srgbClr val="000000"/>
                </a:solidFill>
                <a:cs typeface="+mn-ea"/>
                <a:sym typeface="+mn-lt"/>
              </a:rPr>
              <a:t>中微子</a:t>
            </a:r>
            <a:endParaRPr lang="en-US" altLang="zh-CN" sz="2000" spc="-1" dirty="0">
              <a:solidFill>
                <a:srgbClr val="000000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23"/>
    </mc:Choice>
    <mc:Fallback xmlns="">
      <p:transition spd="slow" advTm="7522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898372" y="0"/>
            <a:ext cx="1293628" cy="6858000"/>
          </a:xfrm>
          <a:prstGeom prst="rect">
            <a:avLst/>
          </a:prstGeom>
          <a:solidFill>
            <a:srgbClr val="0022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937" y="0"/>
            <a:ext cx="11021568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016500" y="770249"/>
            <a:ext cx="3917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HUNT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阵列设计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2869" y="3263188"/>
            <a:ext cx="3454741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b="1" dirty="0">
                <a:solidFill>
                  <a:srgbClr val="FFFF00"/>
                </a:solidFill>
                <a:cs typeface="+mn-ea"/>
                <a:sym typeface="+mn-lt"/>
              </a:rPr>
              <a:t>~2400</a:t>
            </a:r>
            <a:r>
              <a:rPr lang="zh-CN" altLang="en-US" sz="2000" b="1" dirty="0">
                <a:solidFill>
                  <a:srgbClr val="FFFF00"/>
                </a:solidFill>
                <a:cs typeface="+mn-ea"/>
                <a:sym typeface="+mn-lt"/>
              </a:rPr>
              <a:t>串</a:t>
            </a:r>
            <a:endParaRPr lang="en-US" altLang="zh-CN" sz="2000" b="1" dirty="0">
              <a:solidFill>
                <a:srgbClr val="FFFF00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FFFF00"/>
                </a:solidFill>
                <a:cs typeface="+mn-ea"/>
                <a:sym typeface="+mn-lt"/>
              </a:rPr>
              <a:t>每串长度</a:t>
            </a:r>
            <a:r>
              <a:rPr lang="en-US" altLang="zh-CN" sz="2000" b="1" dirty="0">
                <a:solidFill>
                  <a:srgbClr val="FFFF00"/>
                </a:solidFill>
                <a:cs typeface="+mn-ea"/>
                <a:sym typeface="+mn-lt"/>
              </a:rPr>
              <a:t>~700</a:t>
            </a:r>
            <a:r>
              <a:rPr lang="zh-CN" altLang="en-US" sz="2000" b="1" dirty="0">
                <a:solidFill>
                  <a:srgbClr val="FFFF00"/>
                </a:solidFill>
                <a:cs typeface="+mn-ea"/>
                <a:sym typeface="+mn-lt"/>
              </a:rPr>
              <a:t>米</a:t>
            </a:r>
            <a:endParaRPr lang="en-US" altLang="zh-CN" sz="2000" b="1" dirty="0">
              <a:solidFill>
                <a:srgbClr val="FFFF00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FFFF00"/>
                </a:solidFill>
                <a:cs typeface="+mn-ea"/>
                <a:sym typeface="+mn-lt"/>
              </a:rPr>
              <a:t>间距</a:t>
            </a:r>
            <a:r>
              <a:rPr lang="en-US" altLang="zh-CN" sz="2000" b="1" dirty="0">
                <a:solidFill>
                  <a:srgbClr val="FFFF00"/>
                </a:solidFill>
                <a:cs typeface="+mn-ea"/>
                <a:sym typeface="+mn-lt"/>
              </a:rPr>
              <a:t>~130</a:t>
            </a:r>
            <a:r>
              <a:rPr lang="zh-CN" altLang="en-US" sz="2000" b="1" dirty="0">
                <a:solidFill>
                  <a:srgbClr val="FFFF00"/>
                </a:solidFill>
                <a:cs typeface="+mn-ea"/>
                <a:sym typeface="+mn-lt"/>
              </a:rPr>
              <a:t>米</a:t>
            </a:r>
            <a:endParaRPr lang="en-US" altLang="zh-CN" sz="2000" b="1" dirty="0">
              <a:solidFill>
                <a:srgbClr val="FFFF00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FFFF00"/>
                </a:solidFill>
                <a:cs typeface="+mn-ea"/>
                <a:sym typeface="+mn-lt"/>
              </a:rPr>
              <a:t>覆盖水体约</a:t>
            </a:r>
            <a:r>
              <a:rPr lang="en-US" altLang="zh-CN" sz="2000" b="1" dirty="0">
                <a:solidFill>
                  <a:srgbClr val="FFFF00"/>
                </a:solidFill>
                <a:cs typeface="+mn-ea"/>
                <a:sym typeface="+mn-lt"/>
              </a:rPr>
              <a:t>30</a:t>
            </a:r>
            <a:r>
              <a:rPr lang="zh-CN" altLang="en-US" sz="2000" b="1" dirty="0">
                <a:solidFill>
                  <a:srgbClr val="FFFF00"/>
                </a:solidFill>
                <a:cs typeface="+mn-ea"/>
                <a:sym typeface="+mn-lt"/>
              </a:rPr>
              <a:t>立方公里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16500" y="1758871"/>
            <a:ext cx="5545239" cy="11321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探测对象</a:t>
            </a:r>
            <a:r>
              <a:rPr lang="zh-CN" altLang="en-US" b="1" dirty="0">
                <a:solidFill>
                  <a:srgbClr val="0070C0"/>
                </a:solidFill>
                <a:cs typeface="+mn-ea"/>
                <a:sym typeface="+mn-lt"/>
              </a:rPr>
              <a:t>：</a:t>
            </a:r>
            <a:r>
              <a:rPr lang="zh-CN" altLang="en-US" dirty="0">
                <a:cs typeface="+mn-ea"/>
                <a:sym typeface="+mn-lt"/>
              </a:rPr>
              <a:t>测量</a:t>
            </a:r>
            <a:r>
              <a:rPr lang="en-US" altLang="zh-CN" dirty="0">
                <a:cs typeface="+mn-ea"/>
                <a:sym typeface="+mn-lt"/>
              </a:rPr>
              <a:t>LHAASO</a:t>
            </a:r>
            <a:r>
              <a:rPr lang="zh-CN" altLang="en-US" dirty="0">
                <a:cs typeface="+mn-ea"/>
                <a:sym typeface="+mn-lt"/>
              </a:rPr>
              <a:t>超高能伽马辐射源对应的高能天体中微子</a:t>
            </a:r>
            <a:endParaRPr lang="en-US" altLang="zh-CN" dirty="0"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目标：</a:t>
            </a:r>
            <a:r>
              <a:rPr lang="zh-CN" altLang="en-US" dirty="0">
                <a:cs typeface="+mn-ea"/>
                <a:sym typeface="+mn-lt"/>
              </a:rPr>
              <a:t>几年内，实现观测到高能中微子点源。</a:t>
            </a:r>
            <a:endParaRPr lang="en-US" altLang="zh-CN" dirty="0">
              <a:cs typeface="+mn-ea"/>
              <a:sym typeface="+mn-lt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1" y="3294824"/>
            <a:ext cx="7175499" cy="2778148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92869" y="5642291"/>
            <a:ext cx="4851794" cy="6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+mn-ea"/>
                <a:sym typeface="+mn-lt"/>
              </a:rPr>
              <a:t>分布广！数量多！数据量大！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69790,21597772,21570237],&quot;29&quot;:[50000269],&quot;65&quot;:[20205435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269"/>
  <p:tag name="KSO_WM_UNIT_HIGHLIGHT" val="0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2724b5f8f7d49fd87ad8a10f5f2704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70633e9b5804ede9614deac90e3a027"/>
  <p:tag name="KSO_WM_UNIT_PLACING_PICTURE" val="170633e9b5804ede9614deac90e3a027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fc04054ed1e2fb80fac"/>
  <p:tag name="KSO_WM_TEMPLATE_ASSEMBLE_GROUPID" val="60656fc04054ed1e2fb80fac"/>
  <p:tag name="KSO_WM_UNIT_PLACING_PICTURE_USER_VIEWPORT" val="{&quot;height&quot;:4449.811335215779,&quot;width&quot;:5958.462255983509}"/>
  <p:tag name="KSO_WM_UNIT_PLACING_PICTURE_INFO" val="{&quot;code&quot;:&quot;BaB&quot;,&quot;full_picture&quot;:true,&quot;last_full_picture&quot;:&quot;BaB&quot;,&quot;margin&quot;:{&quot;bottom&quot;:1.5049844227725035},&quot;scheme&quot;:&quot;4-0&quot;,&quot;spacing&quot;:5}"/>
  <p:tag name="KSO_WM_UNIT_PLACING_PICTURE_USER_VIEWPORT_SMARTMENU" val="{&quot;height&quot;:4304.599286959288,&quot;width&quot;:5764.019436172588}"/>
  <p:tag name="KSO_WM_UNIT_PLACING_PICTURE_USER_RELATIVERECTANGLE_SMARTMENU" val="{&quot;bottom&quot;:0,&quot;left&quot;:0,&quot;right&quot;:0,&quot;top&quot;:0}"/>
  <p:tag name="KSO_WM_UNIT_PLACING_PICTURE_COLLAGE_RELATIVERECTANGLE" val="{&quot;height&quot;:4449.811335215779,&quot;width&quot;:5958.462255983509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196355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Yu Gothic Medium"/>
        <a:ea typeface="微软雅黑"/>
        <a:cs typeface=""/>
      </a:majorFont>
      <a:minorFont>
        <a:latin typeface="Yu Gothic Medium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2972</Words>
  <Application>Microsoft Office PowerPoint</Application>
  <PresentationFormat>宽屏</PresentationFormat>
  <Paragraphs>510</Paragraphs>
  <Slides>39</Slides>
  <Notes>20</Notes>
  <HiddenSlides>0</HiddenSlides>
  <MMClips>4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1" baseType="lpstr">
      <vt:lpstr>Noto Sans CJK SC Regular</vt:lpstr>
      <vt:lpstr>Yu Gothic Medium</vt:lpstr>
      <vt:lpstr>等线</vt:lpstr>
      <vt:lpstr>黑体</vt:lpstr>
      <vt:lpstr>微软雅黑</vt:lpstr>
      <vt:lpstr>Arial</vt:lpstr>
      <vt:lpstr>Calibri</vt:lpstr>
      <vt:lpstr>Cambria Math</vt:lpstr>
      <vt:lpstr>Garamond</vt:lpstr>
      <vt:lpstr>Times New Roman</vt:lpstr>
      <vt:lpstr>Wingdings</vt:lpstr>
      <vt:lpstr>1_自定义设计方案</vt:lpstr>
      <vt:lpstr>高能水下中微子望远镜 （Baikal-HUNT）项目进展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天体中微子探索的半个世纪</vt:lpstr>
      <vt:lpstr>PowerPoint 演示文稿</vt:lpstr>
      <vt:lpstr>PowerPoint 演示文稿</vt:lpstr>
      <vt:lpstr>PowerPoint 演示文稿</vt:lpstr>
      <vt:lpstr>微类星体V4641 Sgr</vt:lpstr>
      <vt:lpstr>PowerPoint 演示文稿</vt:lpstr>
      <vt:lpstr>PowerPoint 演示文稿</vt:lpstr>
      <vt:lpstr>PowerPoint 演示文稿</vt:lpstr>
      <vt:lpstr>原创性的探测器单元设计</vt:lpstr>
      <vt:lpstr>PowerPoint 演示文稿</vt:lpstr>
      <vt:lpstr>先进技术</vt:lpstr>
      <vt:lpstr>PowerPoint 演示文稿</vt:lpstr>
      <vt:lpstr>PowerPoint 演示文稿</vt:lpstr>
      <vt:lpstr>创新技术：CPU和GPU的并行化算法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进展汇总</vt:lpstr>
      <vt:lpstr>PowerPoint 演示文稿</vt:lpstr>
      <vt:lpstr>总结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超高能中微子望远镜阵列</dc:title>
  <dc:creator>Mingjun Chen</dc:creator>
  <cp:lastModifiedBy>成 刘</cp:lastModifiedBy>
  <cp:revision>1324</cp:revision>
  <dcterms:created xsi:type="dcterms:W3CDTF">2021-11-24T08:45:00Z</dcterms:created>
  <dcterms:modified xsi:type="dcterms:W3CDTF">2026-07-15T14:05:44Z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B5F2BC97E9494A77A99AA163E7072C3F_13</vt:lpwstr>
  </property>
  <property fmtid="{D5CDD505-2E9C-101B-9397-08002B2CF9AE}" pid="3" name="KSOProductBuildVer">
    <vt:lpwstr>2052-12.1.0.26895</vt:lpwstr>
  </property>
</Properties>
</file>